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9"/>
  </p:notesMasterIdLst>
  <p:handoutMasterIdLst>
    <p:handoutMasterId r:id="rId30"/>
  </p:handoutMasterIdLst>
  <p:sldIdLst>
    <p:sldId id="399" r:id="rId3"/>
    <p:sldId id="395" r:id="rId4"/>
    <p:sldId id="315" r:id="rId5"/>
    <p:sldId id="418" r:id="rId6"/>
    <p:sldId id="419" r:id="rId7"/>
    <p:sldId id="420" r:id="rId8"/>
    <p:sldId id="421" r:id="rId9"/>
    <p:sldId id="402" r:id="rId10"/>
    <p:sldId id="403" r:id="rId11"/>
    <p:sldId id="416" r:id="rId12"/>
    <p:sldId id="400" r:id="rId13"/>
    <p:sldId id="424" r:id="rId14"/>
    <p:sldId id="414" r:id="rId15"/>
    <p:sldId id="406" r:id="rId16"/>
    <p:sldId id="425" r:id="rId17"/>
    <p:sldId id="426" r:id="rId18"/>
    <p:sldId id="430" r:id="rId19"/>
    <p:sldId id="408" r:id="rId20"/>
    <p:sldId id="429" r:id="rId21"/>
    <p:sldId id="431" r:id="rId22"/>
    <p:sldId id="427" r:id="rId23"/>
    <p:sldId id="404" r:id="rId24"/>
    <p:sldId id="407" r:id="rId25"/>
    <p:sldId id="409" r:id="rId26"/>
    <p:sldId id="432" r:id="rId27"/>
    <p:sldId id="39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Wang" initials="J" lastIdx="5" clrIdx="0">
    <p:extLst>
      <p:ext uri="{19B8F6BF-5375-455C-9EA6-DF929625EA0E}">
        <p15:presenceInfo xmlns:p15="http://schemas.microsoft.com/office/powerpoint/2012/main" userId="JW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200"/>
    <a:srgbClr val="385D8A"/>
    <a:srgbClr val="DFA7A6"/>
    <a:srgbClr val="005D8C"/>
    <a:srgbClr val="358927"/>
    <a:srgbClr val="FF5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9252" autoAdjust="0"/>
  </p:normalViewPr>
  <p:slideViewPr>
    <p:cSldViewPr>
      <p:cViewPr varScale="1">
        <p:scale>
          <a:sx n="62" d="100"/>
          <a:sy n="62" d="100"/>
        </p:scale>
        <p:origin x="774" y="48"/>
      </p:cViewPr>
      <p:guideLst>
        <p:guide orient="horz" pos="2160"/>
        <p:guide pos="3840"/>
      </p:guideLst>
    </p:cSldViewPr>
  </p:slideViewPr>
  <p:outlineViewPr>
    <p:cViewPr>
      <p:scale>
        <a:sx n="33" d="100"/>
        <a:sy n="33" d="100"/>
      </p:scale>
      <p:origin x="18" y="0"/>
    </p:cViewPr>
  </p:outlineViewPr>
  <p:notesTextViewPr>
    <p:cViewPr>
      <p:scale>
        <a:sx n="100" d="100"/>
        <a:sy n="100" d="100"/>
      </p:scale>
      <p:origin x="0" y="0"/>
    </p:cViewPr>
  </p:notesTextViewPr>
  <p:notesViewPr>
    <p:cSldViewPr>
      <p:cViewPr varScale="1">
        <p:scale>
          <a:sx n="52" d="100"/>
          <a:sy n="52" d="100"/>
        </p:scale>
        <p:origin x="-182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000DE-0CEE-466E-8AE5-F3DB99A82794}" type="doc">
      <dgm:prSet loTypeId="urn:microsoft.com/office/officeart/2005/8/layout/venn1" loCatId="relationship" qsTypeId="urn:microsoft.com/office/officeart/2005/8/quickstyle/simple1" qsCatId="simple" csTypeId="urn:microsoft.com/office/officeart/2005/8/colors/colorful1" csCatId="colorful" phldr="1"/>
      <dgm:spPr/>
    </dgm:pt>
    <dgm:pt modelId="{84C7A5E4-FF0E-4E9F-8C66-1F795A595651}">
      <dgm:prSet phldrT="[文本]"/>
      <dgm:spPr/>
      <dgm:t>
        <a:bodyPr/>
        <a:lstStyle/>
        <a:p>
          <a:r>
            <a:rPr lang="zh-CN" altLang="en-US" dirty="0" smtClean="0"/>
            <a:t>课堂</a:t>
          </a:r>
          <a:endParaRPr lang="zh-CN" altLang="en-US" dirty="0"/>
        </a:p>
      </dgm:t>
    </dgm:pt>
    <dgm:pt modelId="{ABEA65A0-4E8F-4353-BFB4-A45BAA0B07EB}" type="parTrans" cxnId="{2C9916FA-9840-42C3-A47F-608E2DE26254}">
      <dgm:prSet/>
      <dgm:spPr/>
      <dgm:t>
        <a:bodyPr/>
        <a:lstStyle/>
        <a:p>
          <a:endParaRPr lang="zh-CN" altLang="en-US"/>
        </a:p>
      </dgm:t>
    </dgm:pt>
    <dgm:pt modelId="{1CB3A309-120A-4884-9E13-D184CA23BBE2}" type="sibTrans" cxnId="{2C9916FA-9840-42C3-A47F-608E2DE26254}">
      <dgm:prSet/>
      <dgm:spPr/>
      <dgm:t>
        <a:bodyPr/>
        <a:lstStyle/>
        <a:p>
          <a:endParaRPr lang="zh-CN" altLang="en-US"/>
        </a:p>
      </dgm:t>
    </dgm:pt>
    <dgm:pt modelId="{D45F771B-8AD3-4959-9D71-8C6D24F44142}">
      <dgm:prSet phldrT="[文本]"/>
      <dgm:spPr/>
      <dgm:t>
        <a:bodyPr/>
        <a:lstStyle/>
        <a:p>
          <a:r>
            <a:rPr lang="zh-CN" altLang="en-US" dirty="0" smtClean="0"/>
            <a:t>课外</a:t>
          </a:r>
          <a:endParaRPr lang="zh-CN" altLang="en-US" dirty="0"/>
        </a:p>
      </dgm:t>
    </dgm:pt>
    <dgm:pt modelId="{66562DA9-1E4A-4B7E-8060-48435C566F76}" type="parTrans" cxnId="{FD355855-675A-4D7B-A065-7038970077CC}">
      <dgm:prSet/>
      <dgm:spPr/>
      <dgm:t>
        <a:bodyPr/>
        <a:lstStyle/>
        <a:p>
          <a:endParaRPr lang="zh-CN" altLang="en-US"/>
        </a:p>
      </dgm:t>
    </dgm:pt>
    <dgm:pt modelId="{474FD45D-3CAA-47CF-8272-109EC646B47D}" type="sibTrans" cxnId="{FD355855-675A-4D7B-A065-7038970077CC}">
      <dgm:prSet/>
      <dgm:spPr/>
      <dgm:t>
        <a:bodyPr/>
        <a:lstStyle/>
        <a:p>
          <a:endParaRPr lang="zh-CN" altLang="en-US"/>
        </a:p>
      </dgm:t>
    </dgm:pt>
    <dgm:pt modelId="{43EEF267-A14E-47B2-9145-3B33D78CEE56}">
      <dgm:prSet phldrT="[文本]"/>
      <dgm:spPr/>
      <dgm:t>
        <a:bodyPr/>
        <a:lstStyle/>
        <a:p>
          <a:r>
            <a:rPr lang="zh-CN" altLang="en-US" dirty="0" smtClean="0"/>
            <a:t>线上</a:t>
          </a:r>
          <a:endParaRPr lang="zh-CN" altLang="en-US" dirty="0"/>
        </a:p>
      </dgm:t>
    </dgm:pt>
    <dgm:pt modelId="{6D3A1678-7866-4901-9988-62978B3B2F3D}" type="parTrans" cxnId="{124A5A7C-999D-4C9C-BF51-13D6B274E233}">
      <dgm:prSet/>
      <dgm:spPr/>
      <dgm:t>
        <a:bodyPr/>
        <a:lstStyle/>
        <a:p>
          <a:endParaRPr lang="zh-CN" altLang="en-US"/>
        </a:p>
      </dgm:t>
    </dgm:pt>
    <dgm:pt modelId="{6CF5BEB9-48F0-4BC6-BA02-0FBB34BCFF4C}" type="sibTrans" cxnId="{124A5A7C-999D-4C9C-BF51-13D6B274E233}">
      <dgm:prSet/>
      <dgm:spPr/>
      <dgm:t>
        <a:bodyPr/>
        <a:lstStyle/>
        <a:p>
          <a:endParaRPr lang="zh-CN" altLang="en-US"/>
        </a:p>
      </dgm:t>
    </dgm:pt>
    <dgm:pt modelId="{71CE9757-1619-415F-8147-D5C91725715D}" type="pres">
      <dgm:prSet presAssocID="{A1B000DE-0CEE-466E-8AE5-F3DB99A82794}" presName="compositeShape" presStyleCnt="0">
        <dgm:presLayoutVars>
          <dgm:chMax val="7"/>
          <dgm:dir/>
          <dgm:resizeHandles val="exact"/>
        </dgm:presLayoutVars>
      </dgm:prSet>
      <dgm:spPr/>
    </dgm:pt>
    <dgm:pt modelId="{F50BC8CB-88C7-4DD9-85A0-CC0CC09A28D0}" type="pres">
      <dgm:prSet presAssocID="{84C7A5E4-FF0E-4E9F-8C66-1F795A595651}" presName="circ1" presStyleLbl="vennNode1" presStyleIdx="0" presStyleCnt="3"/>
      <dgm:spPr/>
      <dgm:t>
        <a:bodyPr/>
        <a:lstStyle/>
        <a:p>
          <a:endParaRPr lang="zh-CN" altLang="en-US"/>
        </a:p>
      </dgm:t>
    </dgm:pt>
    <dgm:pt modelId="{F766A346-F677-4731-918A-6E3BF16F13F3}" type="pres">
      <dgm:prSet presAssocID="{84C7A5E4-FF0E-4E9F-8C66-1F795A595651}" presName="circ1Tx" presStyleLbl="revTx" presStyleIdx="0" presStyleCnt="0">
        <dgm:presLayoutVars>
          <dgm:chMax val="0"/>
          <dgm:chPref val="0"/>
          <dgm:bulletEnabled val="1"/>
        </dgm:presLayoutVars>
      </dgm:prSet>
      <dgm:spPr/>
      <dgm:t>
        <a:bodyPr/>
        <a:lstStyle/>
        <a:p>
          <a:endParaRPr lang="zh-CN" altLang="en-US"/>
        </a:p>
      </dgm:t>
    </dgm:pt>
    <dgm:pt modelId="{5D6AC910-18C3-46B1-9FB8-9A1525931A6B}" type="pres">
      <dgm:prSet presAssocID="{D45F771B-8AD3-4959-9D71-8C6D24F44142}" presName="circ2" presStyleLbl="vennNode1" presStyleIdx="1" presStyleCnt="3"/>
      <dgm:spPr/>
      <dgm:t>
        <a:bodyPr/>
        <a:lstStyle/>
        <a:p>
          <a:endParaRPr lang="zh-CN" altLang="en-US"/>
        </a:p>
      </dgm:t>
    </dgm:pt>
    <dgm:pt modelId="{2267655F-3363-4AE9-83E5-3A339ABB865D}" type="pres">
      <dgm:prSet presAssocID="{D45F771B-8AD3-4959-9D71-8C6D24F44142}" presName="circ2Tx" presStyleLbl="revTx" presStyleIdx="0" presStyleCnt="0">
        <dgm:presLayoutVars>
          <dgm:chMax val="0"/>
          <dgm:chPref val="0"/>
          <dgm:bulletEnabled val="1"/>
        </dgm:presLayoutVars>
      </dgm:prSet>
      <dgm:spPr/>
      <dgm:t>
        <a:bodyPr/>
        <a:lstStyle/>
        <a:p>
          <a:endParaRPr lang="zh-CN" altLang="en-US"/>
        </a:p>
      </dgm:t>
    </dgm:pt>
    <dgm:pt modelId="{4EEEABB4-3829-4C83-999B-7435490B6755}" type="pres">
      <dgm:prSet presAssocID="{43EEF267-A14E-47B2-9145-3B33D78CEE56}" presName="circ3" presStyleLbl="vennNode1" presStyleIdx="2" presStyleCnt="3"/>
      <dgm:spPr/>
      <dgm:t>
        <a:bodyPr/>
        <a:lstStyle/>
        <a:p>
          <a:endParaRPr lang="zh-CN" altLang="en-US"/>
        </a:p>
      </dgm:t>
    </dgm:pt>
    <dgm:pt modelId="{5133EE9E-9F9A-4054-8BA0-14122AE725D8}" type="pres">
      <dgm:prSet presAssocID="{43EEF267-A14E-47B2-9145-3B33D78CEE56}" presName="circ3Tx" presStyleLbl="revTx" presStyleIdx="0" presStyleCnt="0">
        <dgm:presLayoutVars>
          <dgm:chMax val="0"/>
          <dgm:chPref val="0"/>
          <dgm:bulletEnabled val="1"/>
        </dgm:presLayoutVars>
      </dgm:prSet>
      <dgm:spPr/>
      <dgm:t>
        <a:bodyPr/>
        <a:lstStyle/>
        <a:p>
          <a:endParaRPr lang="zh-CN" altLang="en-US"/>
        </a:p>
      </dgm:t>
    </dgm:pt>
  </dgm:ptLst>
  <dgm:cxnLst>
    <dgm:cxn modelId="{2C9916FA-9840-42C3-A47F-608E2DE26254}" srcId="{A1B000DE-0CEE-466E-8AE5-F3DB99A82794}" destId="{84C7A5E4-FF0E-4E9F-8C66-1F795A595651}" srcOrd="0" destOrd="0" parTransId="{ABEA65A0-4E8F-4353-BFB4-A45BAA0B07EB}" sibTransId="{1CB3A309-120A-4884-9E13-D184CA23BBE2}"/>
    <dgm:cxn modelId="{2EE487B3-7E52-4D73-B842-8B431F280DDE}" type="presOf" srcId="{D45F771B-8AD3-4959-9D71-8C6D24F44142}" destId="{2267655F-3363-4AE9-83E5-3A339ABB865D}" srcOrd="1" destOrd="0" presId="urn:microsoft.com/office/officeart/2005/8/layout/venn1"/>
    <dgm:cxn modelId="{42DDB4D1-75AF-40C2-8D93-D974582D41BE}" type="presOf" srcId="{43EEF267-A14E-47B2-9145-3B33D78CEE56}" destId="{4EEEABB4-3829-4C83-999B-7435490B6755}" srcOrd="0" destOrd="0" presId="urn:microsoft.com/office/officeart/2005/8/layout/venn1"/>
    <dgm:cxn modelId="{9A99F06A-9CF8-4FDA-831F-9D60C4899759}" type="presOf" srcId="{A1B000DE-0CEE-466E-8AE5-F3DB99A82794}" destId="{71CE9757-1619-415F-8147-D5C91725715D}" srcOrd="0" destOrd="0" presId="urn:microsoft.com/office/officeart/2005/8/layout/venn1"/>
    <dgm:cxn modelId="{28F04FE1-9448-4514-9338-A0E2B354ED0A}" type="presOf" srcId="{84C7A5E4-FF0E-4E9F-8C66-1F795A595651}" destId="{F50BC8CB-88C7-4DD9-85A0-CC0CC09A28D0}" srcOrd="0" destOrd="0" presId="urn:microsoft.com/office/officeart/2005/8/layout/venn1"/>
    <dgm:cxn modelId="{1165AAB3-E3FB-4F00-86E8-B172DC1509B1}" type="presOf" srcId="{43EEF267-A14E-47B2-9145-3B33D78CEE56}" destId="{5133EE9E-9F9A-4054-8BA0-14122AE725D8}" srcOrd="1" destOrd="0" presId="urn:microsoft.com/office/officeart/2005/8/layout/venn1"/>
    <dgm:cxn modelId="{84FD23FB-4F20-4617-93AC-58426500EB74}" type="presOf" srcId="{D45F771B-8AD3-4959-9D71-8C6D24F44142}" destId="{5D6AC910-18C3-46B1-9FB8-9A1525931A6B}" srcOrd="0" destOrd="0" presId="urn:microsoft.com/office/officeart/2005/8/layout/venn1"/>
    <dgm:cxn modelId="{FC6CAB0D-2402-4659-966C-B54644F904D8}" type="presOf" srcId="{84C7A5E4-FF0E-4E9F-8C66-1F795A595651}" destId="{F766A346-F677-4731-918A-6E3BF16F13F3}" srcOrd="1" destOrd="0" presId="urn:microsoft.com/office/officeart/2005/8/layout/venn1"/>
    <dgm:cxn modelId="{FD355855-675A-4D7B-A065-7038970077CC}" srcId="{A1B000DE-0CEE-466E-8AE5-F3DB99A82794}" destId="{D45F771B-8AD3-4959-9D71-8C6D24F44142}" srcOrd="1" destOrd="0" parTransId="{66562DA9-1E4A-4B7E-8060-48435C566F76}" sibTransId="{474FD45D-3CAA-47CF-8272-109EC646B47D}"/>
    <dgm:cxn modelId="{124A5A7C-999D-4C9C-BF51-13D6B274E233}" srcId="{A1B000DE-0CEE-466E-8AE5-F3DB99A82794}" destId="{43EEF267-A14E-47B2-9145-3B33D78CEE56}" srcOrd="2" destOrd="0" parTransId="{6D3A1678-7866-4901-9988-62978B3B2F3D}" sibTransId="{6CF5BEB9-48F0-4BC6-BA02-0FBB34BCFF4C}"/>
    <dgm:cxn modelId="{D90CC34D-743D-4A30-B0A6-9FEFC19F323D}" type="presParOf" srcId="{71CE9757-1619-415F-8147-D5C91725715D}" destId="{F50BC8CB-88C7-4DD9-85A0-CC0CC09A28D0}" srcOrd="0" destOrd="0" presId="urn:microsoft.com/office/officeart/2005/8/layout/venn1"/>
    <dgm:cxn modelId="{91B02980-FBC1-49BE-97CC-AD4C9174C45B}" type="presParOf" srcId="{71CE9757-1619-415F-8147-D5C91725715D}" destId="{F766A346-F677-4731-918A-6E3BF16F13F3}" srcOrd="1" destOrd="0" presId="urn:microsoft.com/office/officeart/2005/8/layout/venn1"/>
    <dgm:cxn modelId="{9AE87A7B-92AB-4C6D-BF98-9A7978FFD5D5}" type="presParOf" srcId="{71CE9757-1619-415F-8147-D5C91725715D}" destId="{5D6AC910-18C3-46B1-9FB8-9A1525931A6B}" srcOrd="2" destOrd="0" presId="urn:microsoft.com/office/officeart/2005/8/layout/venn1"/>
    <dgm:cxn modelId="{C0E2216B-CBDD-4ACF-BF18-472E5F3B8EE1}" type="presParOf" srcId="{71CE9757-1619-415F-8147-D5C91725715D}" destId="{2267655F-3363-4AE9-83E5-3A339ABB865D}" srcOrd="3" destOrd="0" presId="urn:microsoft.com/office/officeart/2005/8/layout/venn1"/>
    <dgm:cxn modelId="{676DD490-B748-4AC6-AB5E-18FA0BA35C98}" type="presParOf" srcId="{71CE9757-1619-415F-8147-D5C91725715D}" destId="{4EEEABB4-3829-4C83-999B-7435490B6755}" srcOrd="4" destOrd="0" presId="urn:microsoft.com/office/officeart/2005/8/layout/venn1"/>
    <dgm:cxn modelId="{FBA16606-BB6F-45D7-96A4-AEC79F8EA766}" type="presParOf" srcId="{71CE9757-1619-415F-8147-D5C91725715D}" destId="{5133EE9E-9F9A-4054-8BA0-14122AE725D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13455-8A16-44CF-A660-9B8A43127AC1}"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zh-CN" altLang="en-US"/>
        </a:p>
      </dgm:t>
    </dgm:pt>
    <dgm:pt modelId="{2E64A501-CA7E-4E17-9542-26FFFF656E84}">
      <dgm:prSet phldrT="[文本]" custT="1"/>
      <dgm:spPr>
        <a:solidFill>
          <a:srgbClr val="00B0F0"/>
        </a:solidFill>
      </dgm:spPr>
      <dgm:t>
        <a:bodyPr/>
        <a:lstStyle/>
        <a:p>
          <a:pPr>
            <a:lnSpc>
              <a:spcPct val="100000"/>
            </a:lnSpc>
            <a:spcAft>
              <a:spcPts val="0"/>
            </a:spcAft>
          </a:pPr>
          <a:r>
            <a:rPr lang="zh-CN" altLang="en-US" sz="1800" b="1" dirty="0" smtClean="0">
              <a:latin typeface="微软雅黑" panose="020B0503020204020204" pitchFamily="34" charset="-122"/>
              <a:ea typeface="微软雅黑" panose="020B0503020204020204" pitchFamily="34" charset="-122"/>
            </a:rPr>
            <a:t>宽带网络</a:t>
          </a:r>
          <a:endParaRPr lang="en-US" altLang="zh-CN" sz="1800" b="1" dirty="0" smtClean="0">
            <a:latin typeface="微软雅黑" panose="020B0503020204020204" pitchFamily="34" charset="-122"/>
            <a:ea typeface="微软雅黑" panose="020B0503020204020204" pitchFamily="34" charset="-122"/>
          </a:endParaRPr>
        </a:p>
        <a:p>
          <a:pPr>
            <a:lnSpc>
              <a:spcPct val="100000"/>
            </a:lnSpc>
            <a:spcAft>
              <a:spcPts val="0"/>
            </a:spcAft>
          </a:pPr>
          <a:r>
            <a:rPr lang="zh-CN" altLang="en-US" sz="1800" b="1" dirty="0" smtClean="0">
              <a:latin typeface="微软雅黑" panose="020B0503020204020204" pitchFamily="34" charset="-122"/>
              <a:ea typeface="微软雅黑" panose="020B0503020204020204" pitchFamily="34" charset="-122"/>
            </a:rPr>
            <a:t>校校通</a:t>
          </a:r>
          <a:endParaRPr lang="zh-CN" altLang="en-US" sz="1800" b="1" dirty="0">
            <a:latin typeface="微软雅黑" panose="020B0503020204020204" pitchFamily="34" charset="-122"/>
            <a:ea typeface="微软雅黑" panose="020B0503020204020204" pitchFamily="34" charset="-122"/>
          </a:endParaRPr>
        </a:p>
      </dgm:t>
    </dgm:pt>
    <dgm:pt modelId="{71614DDE-1346-4D29-9663-8BABE9CAA17C}" type="parTrans" cxnId="{FE2A0261-ABD0-48C2-A0E4-CCE1C740A1A4}">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00671F6-C315-4B71-ADEB-BE31A9950981}" type="sibTrans" cxnId="{FE2A0261-ABD0-48C2-A0E4-CCE1C740A1A4}">
      <dgm:prSet custT="1"/>
      <dgm:spPr>
        <a:solidFill>
          <a:schemeClr val="tx1">
            <a:lumMod val="50000"/>
            <a:lumOff val="50000"/>
          </a:schemeClr>
        </a:solidFill>
      </dgm:spPr>
      <dgm:t>
        <a:bodyPr/>
        <a:lstStyle/>
        <a:p>
          <a:pPr>
            <a:lnSpc>
              <a:spcPct val="100000"/>
            </a:lnSpc>
            <a:spcAft>
              <a:spcPts val="0"/>
            </a:spcAft>
          </a:pPr>
          <a:endParaRPr lang="zh-CN" altLang="en-US" sz="1800" b="1">
            <a:latin typeface="微软雅黑" panose="020B0503020204020204" pitchFamily="34" charset="-122"/>
            <a:ea typeface="微软雅黑" panose="020B0503020204020204" pitchFamily="34" charset="-122"/>
          </a:endParaRPr>
        </a:p>
      </dgm:t>
    </dgm:pt>
    <dgm:pt modelId="{0B99C489-444D-4182-9588-47645D8DACC8}">
      <dgm:prSet phldrT="[文本]" custT="1"/>
      <dgm:spPr/>
      <dgm:t>
        <a:bodyPr/>
        <a:lstStyle/>
        <a:p>
          <a:pPr>
            <a:lnSpc>
              <a:spcPct val="100000"/>
            </a:lnSpc>
            <a:spcAft>
              <a:spcPts val="0"/>
            </a:spcAft>
          </a:pPr>
          <a:r>
            <a:rPr lang="zh-CN" altLang="en-US" sz="1800" b="1" dirty="0" smtClean="0">
              <a:latin typeface="微软雅黑" panose="020B0503020204020204" pitchFamily="34" charset="-122"/>
              <a:ea typeface="微软雅黑" panose="020B0503020204020204" pitchFamily="34" charset="-122"/>
            </a:rPr>
            <a:t>优质资源</a:t>
          </a:r>
          <a:endParaRPr lang="en-US" altLang="zh-CN" sz="1800" b="1" dirty="0" smtClean="0">
            <a:latin typeface="微软雅黑" panose="020B0503020204020204" pitchFamily="34" charset="-122"/>
            <a:ea typeface="微软雅黑" panose="020B0503020204020204" pitchFamily="34" charset="-122"/>
          </a:endParaRPr>
        </a:p>
        <a:p>
          <a:pPr>
            <a:lnSpc>
              <a:spcPct val="100000"/>
            </a:lnSpc>
            <a:spcAft>
              <a:spcPts val="0"/>
            </a:spcAft>
          </a:pPr>
          <a:r>
            <a:rPr lang="zh-CN" altLang="en-US" sz="1800" b="1" dirty="0" smtClean="0">
              <a:latin typeface="微软雅黑" panose="020B0503020204020204" pitchFamily="34" charset="-122"/>
              <a:ea typeface="微软雅黑" panose="020B0503020204020204" pitchFamily="34" charset="-122"/>
            </a:rPr>
            <a:t>班班通</a:t>
          </a:r>
          <a:endParaRPr lang="zh-CN" altLang="en-US" sz="1800" b="1" dirty="0">
            <a:latin typeface="微软雅黑" panose="020B0503020204020204" pitchFamily="34" charset="-122"/>
            <a:ea typeface="微软雅黑" panose="020B0503020204020204" pitchFamily="34" charset="-122"/>
          </a:endParaRPr>
        </a:p>
      </dgm:t>
    </dgm:pt>
    <dgm:pt modelId="{84949706-5E32-45DD-850C-438D5AC710AD}" type="parTrans" cxnId="{5A65FC6B-DA8B-45D7-B596-08BDD171B916}">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CFD7756-4B14-4239-A3D1-3729BFEDEDDC}" type="sibTrans" cxnId="{5A65FC6B-DA8B-45D7-B596-08BDD171B916}">
      <dgm:prSet custT="1"/>
      <dgm:spPr>
        <a:solidFill>
          <a:schemeClr val="tx1">
            <a:lumMod val="50000"/>
            <a:lumOff val="50000"/>
          </a:schemeClr>
        </a:solidFill>
      </dgm:spPr>
      <dgm:t>
        <a:bodyPr/>
        <a:lstStyle/>
        <a:p>
          <a:pPr>
            <a:lnSpc>
              <a:spcPct val="100000"/>
            </a:lnSpc>
            <a:spcAft>
              <a:spcPts val="0"/>
            </a:spcAft>
          </a:pPr>
          <a:endParaRPr lang="zh-CN" altLang="en-US" sz="1800" b="1">
            <a:latin typeface="微软雅黑" panose="020B0503020204020204" pitchFamily="34" charset="-122"/>
            <a:ea typeface="微软雅黑" panose="020B0503020204020204" pitchFamily="34" charset="-122"/>
          </a:endParaRPr>
        </a:p>
      </dgm:t>
    </dgm:pt>
    <dgm:pt modelId="{64DD3092-BDAF-4FE4-A2ED-BF8A47C74766}">
      <dgm:prSet phldrT="[文本]" custT="1"/>
      <dgm:spPr>
        <a:solidFill>
          <a:srgbClr val="FFC000"/>
        </a:solidFill>
      </dgm:spPr>
      <dgm:t>
        <a:bodyPr/>
        <a:lstStyle/>
        <a:p>
          <a:pPr>
            <a:lnSpc>
              <a:spcPct val="100000"/>
            </a:lnSpc>
            <a:spcAft>
              <a:spcPts val="0"/>
            </a:spcAft>
          </a:pPr>
          <a:r>
            <a:rPr lang="zh-CN" altLang="en-US" sz="1800" b="1" dirty="0" smtClean="0">
              <a:latin typeface="微软雅黑" panose="020B0503020204020204" pitchFamily="34" charset="-122"/>
              <a:ea typeface="微软雅黑" panose="020B0503020204020204" pitchFamily="34" charset="-122"/>
            </a:rPr>
            <a:t>网络学习空间</a:t>
          </a:r>
          <a:endParaRPr lang="en-US" altLang="zh-CN" sz="1800" b="1" dirty="0" smtClean="0">
            <a:latin typeface="微软雅黑" panose="020B0503020204020204" pitchFamily="34" charset="-122"/>
            <a:ea typeface="微软雅黑" panose="020B0503020204020204" pitchFamily="34" charset="-122"/>
          </a:endParaRPr>
        </a:p>
        <a:p>
          <a:pPr>
            <a:lnSpc>
              <a:spcPct val="100000"/>
            </a:lnSpc>
            <a:spcAft>
              <a:spcPts val="0"/>
            </a:spcAft>
          </a:pPr>
          <a:r>
            <a:rPr lang="zh-CN" altLang="en-US" sz="1800" b="1" dirty="0" smtClean="0">
              <a:latin typeface="微软雅黑" panose="020B0503020204020204" pitchFamily="34" charset="-122"/>
              <a:ea typeface="微软雅黑" panose="020B0503020204020204" pitchFamily="34" charset="-122"/>
            </a:rPr>
            <a:t>人人通</a:t>
          </a:r>
          <a:endParaRPr lang="zh-CN" altLang="en-US" sz="1800" b="1" dirty="0">
            <a:latin typeface="微软雅黑" panose="020B0503020204020204" pitchFamily="34" charset="-122"/>
            <a:ea typeface="微软雅黑" panose="020B0503020204020204" pitchFamily="34" charset="-122"/>
          </a:endParaRPr>
        </a:p>
      </dgm:t>
    </dgm:pt>
    <dgm:pt modelId="{3AF473B1-974A-444D-8131-6843FFC69B48}" type="parTrans" cxnId="{88D122ED-A52A-4B01-8920-82106A1AF27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7C6D57E-324F-4CEB-8956-6BCF3F05989C}" type="sibTrans" cxnId="{88D122ED-A52A-4B01-8920-82106A1AF270}">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6C964A8-684E-4CEF-9CDD-BC680D236928}" type="pres">
      <dgm:prSet presAssocID="{E6113455-8A16-44CF-A660-9B8A43127AC1}" presName="Name0" presStyleCnt="0">
        <dgm:presLayoutVars>
          <dgm:dir/>
          <dgm:resizeHandles val="exact"/>
        </dgm:presLayoutVars>
      </dgm:prSet>
      <dgm:spPr/>
      <dgm:t>
        <a:bodyPr/>
        <a:lstStyle/>
        <a:p>
          <a:endParaRPr lang="zh-CN" altLang="en-US"/>
        </a:p>
      </dgm:t>
    </dgm:pt>
    <dgm:pt modelId="{038D3F0A-7225-43D3-BEB4-CC3DD596C9D6}" type="pres">
      <dgm:prSet presAssocID="{2E64A501-CA7E-4E17-9542-26FFFF656E84}" presName="node" presStyleLbl="node1" presStyleIdx="0" presStyleCnt="3">
        <dgm:presLayoutVars>
          <dgm:bulletEnabled val="1"/>
        </dgm:presLayoutVars>
      </dgm:prSet>
      <dgm:spPr/>
      <dgm:t>
        <a:bodyPr/>
        <a:lstStyle/>
        <a:p>
          <a:endParaRPr lang="zh-CN" altLang="en-US"/>
        </a:p>
      </dgm:t>
    </dgm:pt>
    <dgm:pt modelId="{BAF81757-4CCE-4F55-93EE-775DD2B3E483}" type="pres">
      <dgm:prSet presAssocID="{000671F6-C315-4B71-ADEB-BE31A9950981}" presName="sibTrans" presStyleLbl="sibTrans2D1" presStyleIdx="0" presStyleCnt="2"/>
      <dgm:spPr/>
      <dgm:t>
        <a:bodyPr/>
        <a:lstStyle/>
        <a:p>
          <a:endParaRPr lang="zh-CN" altLang="en-US"/>
        </a:p>
      </dgm:t>
    </dgm:pt>
    <dgm:pt modelId="{30D454E7-A792-4CA2-A54E-BC7645D822F8}" type="pres">
      <dgm:prSet presAssocID="{000671F6-C315-4B71-ADEB-BE31A9950981}" presName="connectorText" presStyleLbl="sibTrans2D1" presStyleIdx="0" presStyleCnt="2"/>
      <dgm:spPr/>
      <dgm:t>
        <a:bodyPr/>
        <a:lstStyle/>
        <a:p>
          <a:endParaRPr lang="zh-CN" altLang="en-US"/>
        </a:p>
      </dgm:t>
    </dgm:pt>
    <dgm:pt modelId="{10D9866B-188B-46FE-9F57-FB9173E6DACA}" type="pres">
      <dgm:prSet presAssocID="{0B99C489-444D-4182-9588-47645D8DACC8}" presName="node" presStyleLbl="node1" presStyleIdx="1" presStyleCnt="3">
        <dgm:presLayoutVars>
          <dgm:bulletEnabled val="1"/>
        </dgm:presLayoutVars>
      </dgm:prSet>
      <dgm:spPr/>
      <dgm:t>
        <a:bodyPr/>
        <a:lstStyle/>
        <a:p>
          <a:endParaRPr lang="zh-CN" altLang="en-US"/>
        </a:p>
      </dgm:t>
    </dgm:pt>
    <dgm:pt modelId="{4E024E24-E1C7-4E95-B02C-02AD368E6DAB}" type="pres">
      <dgm:prSet presAssocID="{ACFD7756-4B14-4239-A3D1-3729BFEDEDDC}" presName="sibTrans" presStyleLbl="sibTrans2D1" presStyleIdx="1" presStyleCnt="2"/>
      <dgm:spPr/>
      <dgm:t>
        <a:bodyPr/>
        <a:lstStyle/>
        <a:p>
          <a:endParaRPr lang="zh-CN" altLang="en-US"/>
        </a:p>
      </dgm:t>
    </dgm:pt>
    <dgm:pt modelId="{9581041F-10AC-4871-9470-9072A386B536}" type="pres">
      <dgm:prSet presAssocID="{ACFD7756-4B14-4239-A3D1-3729BFEDEDDC}" presName="connectorText" presStyleLbl="sibTrans2D1" presStyleIdx="1" presStyleCnt="2"/>
      <dgm:spPr/>
      <dgm:t>
        <a:bodyPr/>
        <a:lstStyle/>
        <a:p>
          <a:endParaRPr lang="zh-CN" altLang="en-US"/>
        </a:p>
      </dgm:t>
    </dgm:pt>
    <dgm:pt modelId="{F4B9F83F-D88E-4613-88DC-7D492F62C0B1}" type="pres">
      <dgm:prSet presAssocID="{64DD3092-BDAF-4FE4-A2ED-BF8A47C74766}" presName="node" presStyleLbl="node1" presStyleIdx="2" presStyleCnt="3">
        <dgm:presLayoutVars>
          <dgm:bulletEnabled val="1"/>
        </dgm:presLayoutVars>
      </dgm:prSet>
      <dgm:spPr/>
      <dgm:t>
        <a:bodyPr/>
        <a:lstStyle/>
        <a:p>
          <a:endParaRPr lang="zh-CN" altLang="en-US"/>
        </a:p>
      </dgm:t>
    </dgm:pt>
  </dgm:ptLst>
  <dgm:cxnLst>
    <dgm:cxn modelId="{188FBC33-9F1E-462A-B662-EE88B7830B68}" type="presOf" srcId="{000671F6-C315-4B71-ADEB-BE31A9950981}" destId="{30D454E7-A792-4CA2-A54E-BC7645D822F8}" srcOrd="1" destOrd="0" presId="urn:microsoft.com/office/officeart/2005/8/layout/process1"/>
    <dgm:cxn modelId="{7B742BA7-6615-4770-9B7B-5DEB1D21E150}" type="presOf" srcId="{64DD3092-BDAF-4FE4-A2ED-BF8A47C74766}" destId="{F4B9F83F-D88E-4613-88DC-7D492F62C0B1}" srcOrd="0" destOrd="0" presId="urn:microsoft.com/office/officeart/2005/8/layout/process1"/>
    <dgm:cxn modelId="{88D122ED-A52A-4B01-8920-82106A1AF270}" srcId="{E6113455-8A16-44CF-A660-9B8A43127AC1}" destId="{64DD3092-BDAF-4FE4-A2ED-BF8A47C74766}" srcOrd="2" destOrd="0" parTransId="{3AF473B1-974A-444D-8131-6843FFC69B48}" sibTransId="{27C6D57E-324F-4CEB-8956-6BCF3F05989C}"/>
    <dgm:cxn modelId="{C4D5AAE3-8BC2-427A-BD99-A43ABF2A2780}" type="presOf" srcId="{ACFD7756-4B14-4239-A3D1-3729BFEDEDDC}" destId="{4E024E24-E1C7-4E95-B02C-02AD368E6DAB}" srcOrd="0" destOrd="0" presId="urn:microsoft.com/office/officeart/2005/8/layout/process1"/>
    <dgm:cxn modelId="{E9164258-C6EB-40E7-B2F5-B258413E93EA}" type="presOf" srcId="{000671F6-C315-4B71-ADEB-BE31A9950981}" destId="{BAF81757-4CCE-4F55-93EE-775DD2B3E483}" srcOrd="0" destOrd="0" presId="urn:microsoft.com/office/officeart/2005/8/layout/process1"/>
    <dgm:cxn modelId="{5A65FC6B-DA8B-45D7-B596-08BDD171B916}" srcId="{E6113455-8A16-44CF-A660-9B8A43127AC1}" destId="{0B99C489-444D-4182-9588-47645D8DACC8}" srcOrd="1" destOrd="0" parTransId="{84949706-5E32-45DD-850C-438D5AC710AD}" sibTransId="{ACFD7756-4B14-4239-A3D1-3729BFEDEDDC}"/>
    <dgm:cxn modelId="{FE2A0261-ABD0-48C2-A0E4-CCE1C740A1A4}" srcId="{E6113455-8A16-44CF-A660-9B8A43127AC1}" destId="{2E64A501-CA7E-4E17-9542-26FFFF656E84}" srcOrd="0" destOrd="0" parTransId="{71614DDE-1346-4D29-9663-8BABE9CAA17C}" sibTransId="{000671F6-C315-4B71-ADEB-BE31A9950981}"/>
    <dgm:cxn modelId="{B2FC8E5D-50A7-4349-9B45-6851204AA3CE}" type="presOf" srcId="{E6113455-8A16-44CF-A660-9B8A43127AC1}" destId="{36C964A8-684E-4CEF-9CDD-BC680D236928}" srcOrd="0" destOrd="0" presId="urn:microsoft.com/office/officeart/2005/8/layout/process1"/>
    <dgm:cxn modelId="{DD233D89-FD83-4505-9C7A-A2696D980C46}" type="presOf" srcId="{2E64A501-CA7E-4E17-9542-26FFFF656E84}" destId="{038D3F0A-7225-43D3-BEB4-CC3DD596C9D6}" srcOrd="0" destOrd="0" presId="urn:microsoft.com/office/officeart/2005/8/layout/process1"/>
    <dgm:cxn modelId="{7927E2C3-CD9A-4663-A916-951F1865447E}" type="presOf" srcId="{0B99C489-444D-4182-9588-47645D8DACC8}" destId="{10D9866B-188B-46FE-9F57-FB9173E6DACA}" srcOrd="0" destOrd="0" presId="urn:microsoft.com/office/officeart/2005/8/layout/process1"/>
    <dgm:cxn modelId="{C369D325-A710-4D2C-BE5F-DF126BD7FEEC}" type="presOf" srcId="{ACFD7756-4B14-4239-A3D1-3729BFEDEDDC}" destId="{9581041F-10AC-4871-9470-9072A386B536}" srcOrd="1" destOrd="0" presId="urn:microsoft.com/office/officeart/2005/8/layout/process1"/>
    <dgm:cxn modelId="{939913AE-6D43-4C75-B601-F836D116BA0B}" type="presParOf" srcId="{36C964A8-684E-4CEF-9CDD-BC680D236928}" destId="{038D3F0A-7225-43D3-BEB4-CC3DD596C9D6}" srcOrd="0" destOrd="0" presId="urn:microsoft.com/office/officeart/2005/8/layout/process1"/>
    <dgm:cxn modelId="{B6A8B921-7843-43AF-82B2-66913D00DDA9}" type="presParOf" srcId="{36C964A8-684E-4CEF-9CDD-BC680D236928}" destId="{BAF81757-4CCE-4F55-93EE-775DD2B3E483}" srcOrd="1" destOrd="0" presId="urn:microsoft.com/office/officeart/2005/8/layout/process1"/>
    <dgm:cxn modelId="{D4A04406-0347-4A8A-976D-61B70CEB2ED1}" type="presParOf" srcId="{BAF81757-4CCE-4F55-93EE-775DD2B3E483}" destId="{30D454E7-A792-4CA2-A54E-BC7645D822F8}" srcOrd="0" destOrd="0" presId="urn:microsoft.com/office/officeart/2005/8/layout/process1"/>
    <dgm:cxn modelId="{716B8482-AD10-4CC8-9882-E0E9D5D57895}" type="presParOf" srcId="{36C964A8-684E-4CEF-9CDD-BC680D236928}" destId="{10D9866B-188B-46FE-9F57-FB9173E6DACA}" srcOrd="2" destOrd="0" presId="urn:microsoft.com/office/officeart/2005/8/layout/process1"/>
    <dgm:cxn modelId="{B13035FF-F9B1-42BF-84B3-AF327DCBFE6B}" type="presParOf" srcId="{36C964A8-684E-4CEF-9CDD-BC680D236928}" destId="{4E024E24-E1C7-4E95-B02C-02AD368E6DAB}" srcOrd="3" destOrd="0" presId="urn:microsoft.com/office/officeart/2005/8/layout/process1"/>
    <dgm:cxn modelId="{31C02201-70A6-4D97-A77A-0C9E0A6A9412}" type="presParOf" srcId="{4E024E24-E1C7-4E95-B02C-02AD368E6DAB}" destId="{9581041F-10AC-4871-9470-9072A386B536}" srcOrd="0" destOrd="0" presId="urn:microsoft.com/office/officeart/2005/8/layout/process1"/>
    <dgm:cxn modelId="{290376CD-CF03-439D-842A-D4A15823577B}" type="presParOf" srcId="{36C964A8-684E-4CEF-9CDD-BC680D236928}" destId="{F4B9F83F-D88E-4613-88DC-7D492F62C0B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8E97F-2F68-42D3-9EB5-9222138C71C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CN" altLang="en-US"/>
        </a:p>
      </dgm:t>
    </dgm:pt>
    <dgm:pt modelId="{184D6C51-CBCE-4A78-B9F9-8C7A099269C0}">
      <dgm:prSet phldrT="[文本]" custT="1"/>
      <dgm:spPr>
        <a:solidFill>
          <a:schemeClr val="accent5">
            <a:lumMod val="50000"/>
          </a:schemeClr>
        </a:solidFill>
      </dgm:spPr>
      <dgm:t>
        <a:bodyPr/>
        <a:lstStyle/>
        <a:p>
          <a:r>
            <a:rPr lang="zh-CN" altLang="en-US" sz="1800" b="1" dirty="0" smtClean="0">
              <a:latin typeface="微软雅黑" panose="020B0503020204020204" pitchFamily="34" charset="-122"/>
              <a:ea typeface="微软雅黑" panose="020B0503020204020204" pitchFamily="34" charset="-122"/>
            </a:rPr>
            <a:t>教育资源公共服务平台</a:t>
          </a:r>
          <a:endParaRPr lang="zh-CN" altLang="en-US" sz="1800" dirty="0">
            <a:latin typeface="微软雅黑" panose="020B0503020204020204" pitchFamily="34" charset="-122"/>
            <a:ea typeface="微软雅黑" panose="020B0503020204020204" pitchFamily="34" charset="-122"/>
          </a:endParaRPr>
        </a:p>
      </dgm:t>
    </dgm:pt>
    <dgm:pt modelId="{EB5826E2-DE8F-42D9-BDBA-810A53357771}" type="parTrans" cxnId="{14428CA7-AEDD-4294-8764-49D782C98D5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85118C2-7B78-4E51-8A2E-3F3654013DDF}" type="sibTrans" cxnId="{14428CA7-AEDD-4294-8764-49D782C98D5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E345C5D-7CA1-46FE-A90E-313D82BC6AE9}">
      <dgm:prSet phldrT="[文本]" custT="1"/>
      <dgm:spPr>
        <a:solidFill>
          <a:schemeClr val="bg1">
            <a:lumMod val="95000"/>
            <a:alpha val="90000"/>
          </a:schemeClr>
        </a:solidFill>
        <a:ln>
          <a:noFill/>
        </a:ln>
      </dgm:spPr>
      <dgm:t>
        <a:bodyPr/>
        <a:lstStyle/>
        <a:p>
          <a:r>
            <a:rPr lang="zh-CN" altLang="en-US" sz="1400" kern="1200" dirty="0" smtClean="0">
              <a:latin typeface="微软雅黑" panose="020B0503020204020204" pitchFamily="34" charset="-122"/>
              <a:ea typeface="微软雅黑" panose="020B0503020204020204" pitchFamily="34" charset="-122"/>
            </a:rPr>
            <a:t>作为教育资源管理的最重要载体</a:t>
          </a:r>
          <a:endParaRPr lang="zh-CN" altLang="en-US" sz="1400" kern="1200" dirty="0">
            <a:latin typeface="微软雅黑" panose="020B0503020204020204" pitchFamily="34" charset="-122"/>
            <a:ea typeface="微软雅黑" panose="020B0503020204020204" pitchFamily="34" charset="-122"/>
          </a:endParaRPr>
        </a:p>
      </dgm:t>
    </dgm:pt>
    <dgm:pt modelId="{0BEAEE91-6B0B-411E-9AE6-9FF37FC18350}" type="parTrans" cxnId="{B2BE8217-1E97-45DC-BA21-899BC5BBF99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4107F567-BC50-4FB5-9E1C-B3E5AB46CA09}" type="sibTrans" cxnId="{B2BE8217-1E97-45DC-BA21-899BC5BBF99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6F54695-AAA8-4899-BCB8-8050BAAF6C36}">
      <dgm:prSet phldrT="[文本]" custT="1"/>
      <dgm:spPr>
        <a:solidFill>
          <a:schemeClr val="tx1">
            <a:lumMod val="50000"/>
            <a:lumOff val="50000"/>
          </a:schemeClr>
        </a:solidFill>
      </dgm:spPr>
      <dgm:t>
        <a:bodyPr/>
        <a:lstStyle/>
        <a:p>
          <a:r>
            <a:rPr lang="zh-CN" altLang="en-US" sz="1800" b="1" dirty="0" smtClean="0">
              <a:latin typeface="微软雅黑" panose="020B0503020204020204" pitchFamily="34" charset="-122"/>
              <a:ea typeface="微软雅黑" panose="020B0503020204020204" pitchFamily="34" charset="-122"/>
            </a:rPr>
            <a:t>教育管理公共服务平台</a:t>
          </a:r>
          <a:endParaRPr lang="zh-CN" altLang="en-US" sz="1800" dirty="0">
            <a:latin typeface="微软雅黑" panose="020B0503020204020204" pitchFamily="34" charset="-122"/>
            <a:ea typeface="微软雅黑" panose="020B0503020204020204" pitchFamily="34" charset="-122"/>
          </a:endParaRPr>
        </a:p>
      </dgm:t>
    </dgm:pt>
    <dgm:pt modelId="{15F34524-D314-4EA6-BAE1-65CB68EE218C}" type="parTrans" cxnId="{71518EF3-562C-42DF-B0B2-3AF57C068EC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B6F6621-AD2A-4DBA-BD80-4CAB5EB310DB}" type="sibTrans" cxnId="{71518EF3-562C-42DF-B0B2-3AF57C068EC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0989E1B-BE18-4610-9951-14F8814ADF21}">
      <dgm:prSet phldrT="[文本]" custT="1"/>
      <dgm:spPr>
        <a:solidFill>
          <a:schemeClr val="bg1">
            <a:lumMod val="95000"/>
            <a:alpha val="90000"/>
          </a:schemeClr>
        </a:solidFill>
      </dgm:spPr>
      <dgm:t>
        <a:bodyPr/>
        <a:lstStyle/>
        <a:p>
          <a:r>
            <a:rPr lang="zh-CN" altLang="en-US" sz="1400" kern="1200" dirty="0" smtClean="0">
              <a:latin typeface="微软雅黑" panose="020B0503020204020204" pitchFamily="34" charset="-122"/>
              <a:ea typeface="微软雅黑" panose="020B0503020204020204" pitchFamily="34" charset="-122"/>
            </a:rPr>
            <a:t>实现对学生、教师和学校资产等信息的集中管理</a:t>
          </a:r>
          <a:endParaRPr lang="zh-CN" altLang="en-US" sz="1400" kern="1200" dirty="0">
            <a:latin typeface="微软雅黑" panose="020B0503020204020204" pitchFamily="34" charset="-122"/>
            <a:ea typeface="微软雅黑" panose="020B0503020204020204" pitchFamily="34" charset="-122"/>
          </a:endParaRPr>
        </a:p>
      </dgm:t>
    </dgm:pt>
    <dgm:pt modelId="{76BDB57A-3C4F-457D-AB68-5743FFECA728}" type="parTrans" cxnId="{654CAB2B-9311-44A9-8416-3A046E6D9689}">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D4E1C28-B458-49CB-9C1B-2DC819AE2369}" type="sibTrans" cxnId="{654CAB2B-9311-44A9-8416-3A046E6D9689}">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4F0AC913-3B26-4AB4-9319-6239857643FF}">
      <dgm:prSet phldrT="[文本]" custT="1"/>
      <dgm:spPr>
        <a:solidFill>
          <a:schemeClr val="bg1">
            <a:lumMod val="95000"/>
            <a:alpha val="90000"/>
          </a:schemeClr>
        </a:solidFill>
        <a:ln>
          <a:noFill/>
        </a:ln>
      </dgm:spPr>
      <dgm:t>
        <a:bodyPr/>
        <a:lstStyle/>
        <a:p>
          <a:r>
            <a:rPr lang="zh-CN" altLang="en-US" sz="1400" kern="1200" dirty="0" smtClean="0">
              <a:latin typeface="微软雅黑" panose="020B0503020204020204" pitchFamily="34" charset="-122"/>
              <a:ea typeface="微软雅黑" panose="020B0503020204020204" pitchFamily="34" charset="-122"/>
            </a:rPr>
            <a:t>利用云计算模式最大限度实现集约共享，推动资源建设与使用良性互动，实现</a:t>
          </a:r>
          <a:r>
            <a:rPr lang="zh-CN" altLang="en-US" sz="1400" b="1" kern="0"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教育资源的汇聚共享、建设与应用的衔接</a:t>
          </a:r>
          <a:endPar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dgm:t>
    </dgm:pt>
    <dgm:pt modelId="{B9F7364B-1620-4C4A-B9B1-4BB73545F6DF}" type="parTrans" cxnId="{ECB0299F-9767-40B1-9648-D498EC1B29C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853507-3F8D-490E-B71E-970845F82CC5}" type="sibTrans" cxnId="{ECB0299F-9767-40B1-9648-D498EC1B29C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F542080-C8BF-4788-B849-FB6F028D8B3B}">
      <dgm:prSet phldrT="[文本]" custT="1"/>
      <dgm:spPr>
        <a:solidFill>
          <a:schemeClr val="bg1">
            <a:lumMod val="95000"/>
            <a:alpha val="90000"/>
          </a:schemeClr>
        </a:solidFill>
      </dgm:spPr>
      <dgm:t>
        <a:bodyPr/>
        <a:lstStyle/>
        <a:p>
          <a:r>
            <a:rPr lang="zh-CN" altLang="en-US" sz="1400" b="1" kern="0"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提升教育信息化管理水平</a:t>
          </a:r>
          <a:r>
            <a:rPr lang="zh-CN" altLang="en-US" sz="1400" kern="1200" dirty="0" smtClean="0">
              <a:latin typeface="微软雅黑" panose="020B0503020204020204" pitchFamily="34" charset="-122"/>
              <a:ea typeface="微软雅黑" panose="020B0503020204020204" pitchFamily="34" charset="-122"/>
            </a:rPr>
            <a:t>，特别是在互联互通、统一标准、使用方便、运行维护、网络安全等方面，实现科学化、精细化管理，以提高教育管理的效率</a:t>
          </a:r>
          <a:endParaRPr lang="zh-CN" altLang="en-US" sz="1400" kern="1200" dirty="0">
            <a:latin typeface="微软雅黑" panose="020B0503020204020204" pitchFamily="34" charset="-122"/>
            <a:ea typeface="微软雅黑" panose="020B0503020204020204" pitchFamily="34" charset="-122"/>
          </a:endParaRPr>
        </a:p>
      </dgm:t>
    </dgm:pt>
    <dgm:pt modelId="{727A722C-C589-4023-B827-0B824E0F76A5}" type="parTrans" cxnId="{39E5E27C-6203-4575-BD4D-DF6E5C0A3CB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DD3DFC07-1290-45A7-B747-B5D2460823C7}" type="sibTrans" cxnId="{39E5E27C-6203-4575-BD4D-DF6E5C0A3CB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79D294-DF52-4F91-8341-7B2604E44D3C}" type="pres">
      <dgm:prSet presAssocID="{0668E97F-2F68-42D3-9EB5-9222138C71CF}" presName="Name0" presStyleCnt="0">
        <dgm:presLayoutVars>
          <dgm:dir/>
          <dgm:animLvl val="lvl"/>
          <dgm:resizeHandles val="exact"/>
        </dgm:presLayoutVars>
      </dgm:prSet>
      <dgm:spPr/>
      <dgm:t>
        <a:bodyPr/>
        <a:lstStyle/>
        <a:p>
          <a:endParaRPr lang="zh-CN" altLang="en-US"/>
        </a:p>
      </dgm:t>
    </dgm:pt>
    <dgm:pt modelId="{FAD684CA-232C-4B76-AB7C-DDD6B4122324}" type="pres">
      <dgm:prSet presAssocID="{184D6C51-CBCE-4A78-B9F9-8C7A099269C0}" presName="linNode" presStyleCnt="0"/>
      <dgm:spPr/>
    </dgm:pt>
    <dgm:pt modelId="{B9A96829-8B5E-4770-AC0D-1D39E534B971}" type="pres">
      <dgm:prSet presAssocID="{184D6C51-CBCE-4A78-B9F9-8C7A099269C0}" presName="parentText" presStyleLbl="node1" presStyleIdx="0" presStyleCnt="2">
        <dgm:presLayoutVars>
          <dgm:chMax val="1"/>
          <dgm:bulletEnabled val="1"/>
        </dgm:presLayoutVars>
      </dgm:prSet>
      <dgm:spPr/>
      <dgm:t>
        <a:bodyPr/>
        <a:lstStyle/>
        <a:p>
          <a:endParaRPr lang="zh-CN" altLang="en-US"/>
        </a:p>
      </dgm:t>
    </dgm:pt>
    <dgm:pt modelId="{3602763D-D2CB-4B82-9A68-AA6CE55A2519}" type="pres">
      <dgm:prSet presAssocID="{184D6C51-CBCE-4A78-B9F9-8C7A099269C0}" presName="descendantText" presStyleLbl="alignAccFollowNode1" presStyleIdx="0" presStyleCnt="2">
        <dgm:presLayoutVars>
          <dgm:bulletEnabled val="1"/>
        </dgm:presLayoutVars>
      </dgm:prSet>
      <dgm:spPr/>
      <dgm:t>
        <a:bodyPr/>
        <a:lstStyle/>
        <a:p>
          <a:endParaRPr lang="zh-CN" altLang="en-US"/>
        </a:p>
      </dgm:t>
    </dgm:pt>
    <dgm:pt modelId="{2560B4AD-DE77-4401-AD93-4DD2B2DD6860}" type="pres">
      <dgm:prSet presAssocID="{585118C2-7B78-4E51-8A2E-3F3654013DDF}" presName="sp" presStyleCnt="0"/>
      <dgm:spPr/>
    </dgm:pt>
    <dgm:pt modelId="{5469F1B1-99C3-43B1-9786-F1E1BC4DAAE7}" type="pres">
      <dgm:prSet presAssocID="{36F54695-AAA8-4899-BCB8-8050BAAF6C36}" presName="linNode" presStyleCnt="0"/>
      <dgm:spPr/>
    </dgm:pt>
    <dgm:pt modelId="{E2E8B20C-6C5C-43F1-8794-5BAD279DE54C}" type="pres">
      <dgm:prSet presAssocID="{36F54695-AAA8-4899-BCB8-8050BAAF6C36}" presName="parentText" presStyleLbl="node1" presStyleIdx="1" presStyleCnt="2">
        <dgm:presLayoutVars>
          <dgm:chMax val="1"/>
          <dgm:bulletEnabled val="1"/>
        </dgm:presLayoutVars>
      </dgm:prSet>
      <dgm:spPr/>
      <dgm:t>
        <a:bodyPr/>
        <a:lstStyle/>
        <a:p>
          <a:endParaRPr lang="zh-CN" altLang="en-US"/>
        </a:p>
      </dgm:t>
    </dgm:pt>
    <dgm:pt modelId="{13F5F2B9-D045-4C5D-BAA2-6AF58D22B452}" type="pres">
      <dgm:prSet presAssocID="{36F54695-AAA8-4899-BCB8-8050BAAF6C36}" presName="descendantText" presStyleLbl="alignAccFollowNode1" presStyleIdx="1" presStyleCnt="2" custScaleY="116408">
        <dgm:presLayoutVars>
          <dgm:bulletEnabled val="1"/>
        </dgm:presLayoutVars>
      </dgm:prSet>
      <dgm:spPr/>
      <dgm:t>
        <a:bodyPr/>
        <a:lstStyle/>
        <a:p>
          <a:endParaRPr lang="zh-CN" altLang="en-US"/>
        </a:p>
      </dgm:t>
    </dgm:pt>
  </dgm:ptLst>
  <dgm:cxnLst>
    <dgm:cxn modelId="{FE27129A-3DD0-49F4-A46A-306A19386C42}" type="presOf" srcId="{60989E1B-BE18-4610-9951-14F8814ADF21}" destId="{13F5F2B9-D045-4C5D-BAA2-6AF58D22B452}" srcOrd="0" destOrd="0" presId="urn:microsoft.com/office/officeart/2005/8/layout/vList5"/>
    <dgm:cxn modelId="{39E5E27C-6203-4575-BD4D-DF6E5C0A3CB3}" srcId="{36F54695-AAA8-4899-BCB8-8050BAAF6C36}" destId="{7F542080-C8BF-4788-B849-FB6F028D8B3B}" srcOrd="1" destOrd="0" parTransId="{727A722C-C589-4023-B827-0B824E0F76A5}" sibTransId="{DD3DFC07-1290-45A7-B747-B5D2460823C7}"/>
    <dgm:cxn modelId="{654CAB2B-9311-44A9-8416-3A046E6D9689}" srcId="{36F54695-AAA8-4899-BCB8-8050BAAF6C36}" destId="{60989E1B-BE18-4610-9951-14F8814ADF21}" srcOrd="0" destOrd="0" parTransId="{76BDB57A-3C4F-457D-AB68-5743FFECA728}" sibTransId="{2D4E1C28-B458-49CB-9C1B-2DC819AE2369}"/>
    <dgm:cxn modelId="{14428CA7-AEDD-4294-8764-49D782C98D51}" srcId="{0668E97F-2F68-42D3-9EB5-9222138C71CF}" destId="{184D6C51-CBCE-4A78-B9F9-8C7A099269C0}" srcOrd="0" destOrd="0" parTransId="{EB5826E2-DE8F-42D9-BDBA-810A53357771}" sibTransId="{585118C2-7B78-4E51-8A2E-3F3654013DDF}"/>
    <dgm:cxn modelId="{B4AAC85E-6A89-42FB-BA85-2D5B38C4F856}" type="presOf" srcId="{0E345C5D-7CA1-46FE-A90E-313D82BC6AE9}" destId="{3602763D-D2CB-4B82-9A68-AA6CE55A2519}" srcOrd="0" destOrd="0" presId="urn:microsoft.com/office/officeart/2005/8/layout/vList5"/>
    <dgm:cxn modelId="{71518EF3-562C-42DF-B0B2-3AF57C068ECB}" srcId="{0668E97F-2F68-42D3-9EB5-9222138C71CF}" destId="{36F54695-AAA8-4899-BCB8-8050BAAF6C36}" srcOrd="1" destOrd="0" parTransId="{15F34524-D314-4EA6-BAE1-65CB68EE218C}" sibTransId="{5B6F6621-AD2A-4DBA-BD80-4CAB5EB310DB}"/>
    <dgm:cxn modelId="{E25075AE-613A-4FEF-9AD3-757C8E71C149}" type="presOf" srcId="{4F0AC913-3B26-4AB4-9319-6239857643FF}" destId="{3602763D-D2CB-4B82-9A68-AA6CE55A2519}" srcOrd="0" destOrd="1" presId="urn:microsoft.com/office/officeart/2005/8/layout/vList5"/>
    <dgm:cxn modelId="{D5371697-90D3-46FA-AF10-A583058812E6}" type="presOf" srcId="{7F542080-C8BF-4788-B849-FB6F028D8B3B}" destId="{13F5F2B9-D045-4C5D-BAA2-6AF58D22B452}" srcOrd="0" destOrd="1" presId="urn:microsoft.com/office/officeart/2005/8/layout/vList5"/>
    <dgm:cxn modelId="{C0CC8A60-5E2D-4D2F-B3E1-4E9834803DF6}" type="presOf" srcId="{184D6C51-CBCE-4A78-B9F9-8C7A099269C0}" destId="{B9A96829-8B5E-4770-AC0D-1D39E534B971}" srcOrd="0" destOrd="0" presId="urn:microsoft.com/office/officeart/2005/8/layout/vList5"/>
    <dgm:cxn modelId="{759D1270-A485-44F7-9D82-0BA859A3DDB0}" type="presOf" srcId="{0668E97F-2F68-42D3-9EB5-9222138C71CF}" destId="{1779D294-DF52-4F91-8341-7B2604E44D3C}" srcOrd="0" destOrd="0" presId="urn:microsoft.com/office/officeart/2005/8/layout/vList5"/>
    <dgm:cxn modelId="{ECB0299F-9767-40B1-9648-D498EC1B29C2}" srcId="{184D6C51-CBCE-4A78-B9F9-8C7A099269C0}" destId="{4F0AC913-3B26-4AB4-9319-6239857643FF}" srcOrd="1" destOrd="0" parTransId="{B9F7364B-1620-4C4A-B9B1-4BB73545F6DF}" sibTransId="{BB853507-3F8D-490E-B71E-970845F82CC5}"/>
    <dgm:cxn modelId="{B2BE8217-1E97-45DC-BA21-899BC5BBF992}" srcId="{184D6C51-CBCE-4A78-B9F9-8C7A099269C0}" destId="{0E345C5D-7CA1-46FE-A90E-313D82BC6AE9}" srcOrd="0" destOrd="0" parTransId="{0BEAEE91-6B0B-411E-9AE6-9FF37FC18350}" sibTransId="{4107F567-BC50-4FB5-9E1C-B3E5AB46CA09}"/>
    <dgm:cxn modelId="{FDDBD872-0FF7-483B-9001-15F2968E584F}" type="presOf" srcId="{36F54695-AAA8-4899-BCB8-8050BAAF6C36}" destId="{E2E8B20C-6C5C-43F1-8794-5BAD279DE54C}" srcOrd="0" destOrd="0" presId="urn:microsoft.com/office/officeart/2005/8/layout/vList5"/>
    <dgm:cxn modelId="{D67711CD-FB06-44FD-8756-88A8DFAB48C2}" type="presParOf" srcId="{1779D294-DF52-4F91-8341-7B2604E44D3C}" destId="{FAD684CA-232C-4B76-AB7C-DDD6B4122324}" srcOrd="0" destOrd="0" presId="urn:microsoft.com/office/officeart/2005/8/layout/vList5"/>
    <dgm:cxn modelId="{59D27007-0A5A-4CA9-BB4E-1684BD5D1D07}" type="presParOf" srcId="{FAD684CA-232C-4B76-AB7C-DDD6B4122324}" destId="{B9A96829-8B5E-4770-AC0D-1D39E534B971}" srcOrd="0" destOrd="0" presId="urn:microsoft.com/office/officeart/2005/8/layout/vList5"/>
    <dgm:cxn modelId="{981315F7-2C97-4FD7-A07F-5E58D85DB04E}" type="presParOf" srcId="{FAD684CA-232C-4B76-AB7C-DDD6B4122324}" destId="{3602763D-D2CB-4B82-9A68-AA6CE55A2519}" srcOrd="1" destOrd="0" presId="urn:microsoft.com/office/officeart/2005/8/layout/vList5"/>
    <dgm:cxn modelId="{D442A4DF-C640-4220-919E-DA73845C94CF}" type="presParOf" srcId="{1779D294-DF52-4F91-8341-7B2604E44D3C}" destId="{2560B4AD-DE77-4401-AD93-4DD2B2DD6860}" srcOrd="1" destOrd="0" presId="urn:microsoft.com/office/officeart/2005/8/layout/vList5"/>
    <dgm:cxn modelId="{16AD20DF-8E42-4E4E-A316-1023F0AA851D}" type="presParOf" srcId="{1779D294-DF52-4F91-8341-7B2604E44D3C}" destId="{5469F1B1-99C3-43B1-9786-F1E1BC4DAAE7}" srcOrd="2" destOrd="0" presId="urn:microsoft.com/office/officeart/2005/8/layout/vList5"/>
    <dgm:cxn modelId="{3F1FB9E2-725C-4F9D-B2AF-438BCB0EFC48}" type="presParOf" srcId="{5469F1B1-99C3-43B1-9786-F1E1BC4DAAE7}" destId="{E2E8B20C-6C5C-43F1-8794-5BAD279DE54C}" srcOrd="0" destOrd="0" presId="urn:microsoft.com/office/officeart/2005/8/layout/vList5"/>
    <dgm:cxn modelId="{C6B2C08F-5FB1-441C-82EB-95B756E8C55E}" type="presParOf" srcId="{5469F1B1-99C3-43B1-9786-F1E1BC4DAAE7}" destId="{13F5F2B9-D045-4C5D-BAA2-6AF58D22B45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22164-7C22-45EF-BA99-D3646D8D1404}" type="doc">
      <dgm:prSet loTypeId="urn:microsoft.com/office/officeart/2008/layout/HexagonCluster" loCatId="picture" qsTypeId="urn:microsoft.com/office/officeart/2005/8/quickstyle/simple1" qsCatId="simple" csTypeId="urn:microsoft.com/office/officeart/2005/8/colors/colorful2" csCatId="colorful" phldr="1"/>
      <dgm:spPr/>
      <dgm:t>
        <a:bodyPr/>
        <a:lstStyle/>
        <a:p>
          <a:endParaRPr lang="zh-CN" altLang="en-US"/>
        </a:p>
      </dgm:t>
    </dgm:pt>
    <dgm:pt modelId="{D61E7D36-08E4-44BB-A05E-C9F8F82690A4}">
      <dgm:prSet phldrT="[文本]"/>
      <dgm:spPr/>
      <dgm:t>
        <a:bodyPr/>
        <a:lstStyle/>
        <a:p>
          <a:r>
            <a:rPr lang="zh-CN" altLang="en-US" dirty="0" smtClean="0"/>
            <a:t>综合性的信息平台</a:t>
          </a:r>
          <a:endParaRPr lang="zh-CN" altLang="en-US" dirty="0"/>
        </a:p>
      </dgm:t>
    </dgm:pt>
    <dgm:pt modelId="{816DD091-5B63-4485-92ED-1BFFD63AE4F0}" type="parTrans" cxnId="{4BD56CB8-B39A-4D69-A2C2-94AA6FF4ECC5}">
      <dgm:prSet/>
      <dgm:spPr/>
      <dgm:t>
        <a:bodyPr/>
        <a:lstStyle/>
        <a:p>
          <a:endParaRPr lang="zh-CN" altLang="en-US"/>
        </a:p>
      </dgm:t>
    </dgm:pt>
    <dgm:pt modelId="{A46C6ABA-CAAC-4F97-9D91-C1B85BACE46B}" type="sibTrans" cxnId="{4BD56CB8-B39A-4D69-A2C2-94AA6FF4ECC5}">
      <dgm:prSet/>
      <dgm:spPr/>
      <dgm:t>
        <a:bodyPr/>
        <a:lstStyle/>
        <a:p>
          <a:endParaRPr lang="zh-CN" altLang="en-US"/>
        </a:p>
      </dgm:t>
    </dgm:pt>
    <dgm:pt modelId="{D7E0843A-02E4-40B6-BA67-97A1426AC98D}">
      <dgm:prSet phldrT="[文本]"/>
      <dgm:spPr/>
      <dgm:t>
        <a:bodyPr/>
        <a:lstStyle/>
        <a:p>
          <a:r>
            <a:rPr lang="en-US" altLang="zh-CN" dirty="0" smtClean="0"/>
            <a:t>7</a:t>
          </a:r>
          <a:r>
            <a:rPr lang="zh-CN" altLang="en-US" dirty="0" smtClean="0"/>
            <a:t>*</a:t>
          </a:r>
          <a:r>
            <a:rPr lang="en-US" altLang="zh-CN" dirty="0" smtClean="0"/>
            <a:t>24</a:t>
          </a:r>
          <a:r>
            <a:rPr lang="zh-CN" altLang="en-US" dirty="0" smtClean="0"/>
            <a:t>小时的服务</a:t>
          </a:r>
          <a:endParaRPr lang="zh-CN" altLang="en-US" dirty="0"/>
        </a:p>
      </dgm:t>
    </dgm:pt>
    <dgm:pt modelId="{7CD8960B-3852-4898-B3C1-46BEBE749C71}" type="parTrans" cxnId="{1BFE5AD3-CCCA-4E50-BA49-B4F6CA39652D}">
      <dgm:prSet/>
      <dgm:spPr/>
      <dgm:t>
        <a:bodyPr/>
        <a:lstStyle/>
        <a:p>
          <a:endParaRPr lang="zh-CN" altLang="en-US"/>
        </a:p>
      </dgm:t>
    </dgm:pt>
    <dgm:pt modelId="{9114CAAA-DDBE-4AC6-9091-F389630D4AFF}" type="sibTrans" cxnId="{1BFE5AD3-CCCA-4E50-BA49-B4F6CA39652D}">
      <dgm:prSet/>
      <dgm:spPr/>
      <dgm:t>
        <a:bodyPr/>
        <a:lstStyle/>
        <a:p>
          <a:endParaRPr lang="zh-CN" altLang="en-US"/>
        </a:p>
      </dgm:t>
    </dgm:pt>
    <dgm:pt modelId="{0D0442B9-597D-4EC0-A6CA-713B6E71BBD0}">
      <dgm:prSet phldrT="[文本]"/>
      <dgm:spPr/>
      <dgm:t>
        <a:bodyPr/>
        <a:lstStyle/>
        <a:p>
          <a:r>
            <a:rPr lang="zh-CN" altLang="en-US" dirty="0" smtClean="0"/>
            <a:t>一站式解决方案</a:t>
          </a:r>
          <a:endParaRPr lang="zh-CN" altLang="en-US" dirty="0"/>
        </a:p>
      </dgm:t>
    </dgm:pt>
    <dgm:pt modelId="{9A16A1A6-655F-46ED-8428-17603FC69FA9}" type="parTrans" cxnId="{59F7DDEA-16D9-42EB-9375-D62C96443B4F}">
      <dgm:prSet/>
      <dgm:spPr/>
      <dgm:t>
        <a:bodyPr/>
        <a:lstStyle/>
        <a:p>
          <a:endParaRPr lang="zh-CN" altLang="en-US"/>
        </a:p>
      </dgm:t>
    </dgm:pt>
    <dgm:pt modelId="{49D03EB6-1D9B-4249-824F-51547FE908F4}" type="sibTrans" cxnId="{59F7DDEA-16D9-42EB-9375-D62C96443B4F}">
      <dgm:prSet/>
      <dgm:spPr/>
      <dgm:t>
        <a:bodyPr/>
        <a:lstStyle/>
        <a:p>
          <a:endParaRPr lang="zh-CN" altLang="en-US"/>
        </a:p>
      </dgm:t>
    </dgm:pt>
    <dgm:pt modelId="{65978F79-895E-43FA-8A6F-E5939A426E12}">
      <dgm:prSet phldrT="[文本]"/>
      <dgm:spPr/>
      <dgm:t>
        <a:bodyPr/>
        <a:lstStyle/>
        <a:p>
          <a:r>
            <a:rPr lang="zh-CN" altLang="en-US" dirty="0" smtClean="0"/>
            <a:t>品牌</a:t>
          </a:r>
          <a:r>
            <a:rPr lang="en-US" altLang="zh-CN" dirty="0" smtClean="0"/>
            <a:t>&amp;</a:t>
          </a:r>
          <a:r>
            <a:rPr lang="zh-CN" altLang="en-US" dirty="0" smtClean="0"/>
            <a:t>资金优势</a:t>
          </a:r>
          <a:endParaRPr lang="zh-CN" altLang="en-US" dirty="0"/>
        </a:p>
      </dgm:t>
    </dgm:pt>
    <dgm:pt modelId="{363CA2B0-3BE8-4155-B2AB-D757F550F25A}" type="parTrans" cxnId="{7F2A5834-4835-4056-8ABC-622A95ABB975}">
      <dgm:prSet/>
      <dgm:spPr/>
      <dgm:t>
        <a:bodyPr/>
        <a:lstStyle/>
        <a:p>
          <a:endParaRPr lang="zh-CN" altLang="en-US"/>
        </a:p>
      </dgm:t>
    </dgm:pt>
    <dgm:pt modelId="{6AD6E0EB-1DC7-434D-8DF0-5029DC69515E}" type="sibTrans" cxnId="{7F2A5834-4835-4056-8ABC-622A95ABB975}">
      <dgm:prSet/>
      <dgm:spPr/>
      <dgm:t>
        <a:bodyPr/>
        <a:lstStyle/>
        <a:p>
          <a:endParaRPr lang="zh-CN" altLang="en-US"/>
        </a:p>
      </dgm:t>
    </dgm:pt>
    <dgm:pt modelId="{2A183079-2816-43A2-B56A-B988340E5BEB}">
      <dgm:prSet phldrT="[文本]"/>
      <dgm:spPr/>
      <dgm:t>
        <a:bodyPr/>
        <a:lstStyle/>
        <a:p>
          <a:r>
            <a:rPr lang="en-US" altLang="zh-CN" dirty="0" smtClean="0"/>
            <a:t>ICT</a:t>
          </a:r>
          <a:r>
            <a:rPr lang="zh-CN" altLang="en-US" dirty="0" smtClean="0"/>
            <a:t>经验，定制化解决方案</a:t>
          </a:r>
          <a:endParaRPr lang="zh-CN" altLang="en-US" dirty="0"/>
        </a:p>
      </dgm:t>
    </dgm:pt>
    <dgm:pt modelId="{4F02FE2D-EBF0-41BB-9B4D-207AFE2E203E}" type="parTrans" cxnId="{153714B9-FFCF-445B-B855-23E93A7C69D5}">
      <dgm:prSet/>
      <dgm:spPr/>
      <dgm:t>
        <a:bodyPr/>
        <a:lstStyle/>
        <a:p>
          <a:endParaRPr lang="zh-CN" altLang="en-US"/>
        </a:p>
      </dgm:t>
    </dgm:pt>
    <dgm:pt modelId="{26393BAB-BD6F-43F9-9BE6-34EE9CD437C0}" type="sibTrans" cxnId="{153714B9-FFCF-445B-B855-23E93A7C69D5}">
      <dgm:prSet/>
      <dgm:spPr/>
      <dgm:t>
        <a:bodyPr/>
        <a:lstStyle/>
        <a:p>
          <a:endParaRPr lang="zh-CN" altLang="en-US"/>
        </a:p>
      </dgm:t>
    </dgm:pt>
    <dgm:pt modelId="{215C30EB-B81A-41F8-8326-5B37E24940C6}">
      <dgm:prSet phldrT="[文本]"/>
      <dgm:spPr/>
      <dgm:t>
        <a:bodyPr/>
        <a:lstStyle/>
        <a:p>
          <a:r>
            <a:rPr lang="zh-CN" altLang="en-US" dirty="0" smtClean="0"/>
            <a:t>丰富的产品和案例</a:t>
          </a:r>
          <a:endParaRPr lang="zh-CN" altLang="en-US" dirty="0"/>
        </a:p>
      </dgm:t>
    </dgm:pt>
    <dgm:pt modelId="{40D6AE89-BDE3-4538-ABD8-CB761EEAA4D9}" type="parTrans" cxnId="{06B419A4-1777-460D-9F7A-62112B7CFFD8}">
      <dgm:prSet/>
      <dgm:spPr/>
      <dgm:t>
        <a:bodyPr/>
        <a:lstStyle/>
        <a:p>
          <a:endParaRPr lang="zh-CN" altLang="en-US"/>
        </a:p>
      </dgm:t>
    </dgm:pt>
    <dgm:pt modelId="{3D28AF3D-477D-470C-ACBD-163FBBAEB19C}" type="sibTrans" cxnId="{06B419A4-1777-460D-9F7A-62112B7CFFD8}">
      <dgm:prSet/>
      <dgm:spPr/>
      <dgm:t>
        <a:bodyPr/>
        <a:lstStyle/>
        <a:p>
          <a:endParaRPr lang="zh-CN" altLang="en-US"/>
        </a:p>
      </dgm:t>
    </dgm:pt>
    <dgm:pt modelId="{D6436AE7-0B83-454F-88E8-CE9C240B1B8F}" type="pres">
      <dgm:prSet presAssocID="{55E22164-7C22-45EF-BA99-D3646D8D1404}" presName="Name0" presStyleCnt="0">
        <dgm:presLayoutVars>
          <dgm:chMax val="21"/>
          <dgm:chPref val="21"/>
        </dgm:presLayoutVars>
      </dgm:prSet>
      <dgm:spPr/>
      <dgm:t>
        <a:bodyPr/>
        <a:lstStyle/>
        <a:p>
          <a:endParaRPr lang="zh-CN" altLang="en-US"/>
        </a:p>
      </dgm:t>
    </dgm:pt>
    <dgm:pt modelId="{4A6F9883-982E-4F08-99B7-906CBEE79D6B}" type="pres">
      <dgm:prSet presAssocID="{D61E7D36-08E4-44BB-A05E-C9F8F82690A4}" presName="text1" presStyleCnt="0"/>
      <dgm:spPr/>
    </dgm:pt>
    <dgm:pt modelId="{F9981F0A-2770-45E4-A581-083A634F827A}" type="pres">
      <dgm:prSet presAssocID="{D61E7D36-08E4-44BB-A05E-C9F8F82690A4}" presName="textRepeatNode" presStyleLbl="alignNode1" presStyleIdx="0" presStyleCnt="6">
        <dgm:presLayoutVars>
          <dgm:chMax val="0"/>
          <dgm:chPref val="0"/>
          <dgm:bulletEnabled val="1"/>
        </dgm:presLayoutVars>
      </dgm:prSet>
      <dgm:spPr/>
      <dgm:t>
        <a:bodyPr/>
        <a:lstStyle/>
        <a:p>
          <a:endParaRPr lang="zh-CN" altLang="en-US"/>
        </a:p>
      </dgm:t>
    </dgm:pt>
    <dgm:pt modelId="{1AF2820A-125A-4E2B-8436-7B5DA27DE2E2}" type="pres">
      <dgm:prSet presAssocID="{D61E7D36-08E4-44BB-A05E-C9F8F82690A4}" presName="textaccent1" presStyleCnt="0"/>
      <dgm:spPr/>
    </dgm:pt>
    <dgm:pt modelId="{B7F9B379-6F60-4816-A8FD-FA2218664368}" type="pres">
      <dgm:prSet presAssocID="{D61E7D36-08E4-44BB-A05E-C9F8F82690A4}" presName="accentRepeatNode" presStyleLbl="solidAlignAcc1" presStyleIdx="0" presStyleCnt="12"/>
      <dgm:spPr/>
    </dgm:pt>
    <dgm:pt modelId="{0D2750F1-12B4-431D-BC46-A07E9F08A7AB}" type="pres">
      <dgm:prSet presAssocID="{A46C6ABA-CAAC-4F97-9D91-C1B85BACE46B}" presName="image1" presStyleCnt="0"/>
      <dgm:spPr/>
    </dgm:pt>
    <dgm:pt modelId="{7C4651A9-985C-4449-8AD0-C4111666F464}" type="pres">
      <dgm:prSet presAssocID="{A46C6ABA-CAAC-4F97-9D91-C1B85BACE46B}" presName="imageRepeatNode" presStyleLbl="alignAcc1" presStyleIdx="0" presStyleCnt="6"/>
      <dgm:spPr/>
      <dgm:t>
        <a:bodyPr/>
        <a:lstStyle/>
        <a:p>
          <a:endParaRPr lang="zh-CN" altLang="en-US"/>
        </a:p>
      </dgm:t>
    </dgm:pt>
    <dgm:pt modelId="{9D2A70AC-F9E2-45FE-A290-4BA635498468}" type="pres">
      <dgm:prSet presAssocID="{A46C6ABA-CAAC-4F97-9D91-C1B85BACE46B}" presName="imageaccent1" presStyleCnt="0"/>
      <dgm:spPr/>
    </dgm:pt>
    <dgm:pt modelId="{F4AF1B13-F168-40AF-8F6F-972430F22277}" type="pres">
      <dgm:prSet presAssocID="{A46C6ABA-CAAC-4F97-9D91-C1B85BACE46B}" presName="accentRepeatNode" presStyleLbl="solidAlignAcc1" presStyleIdx="1" presStyleCnt="12" custLinFactX="-14616" custLinFactY="-70879" custLinFactNeighborX="-100000" custLinFactNeighborY="-100000"/>
      <dgm:spPr/>
    </dgm:pt>
    <dgm:pt modelId="{747BD2E8-41C4-431A-B08C-DA44777785AD}" type="pres">
      <dgm:prSet presAssocID="{D7E0843A-02E4-40B6-BA67-97A1426AC98D}" presName="text2" presStyleCnt="0"/>
      <dgm:spPr/>
    </dgm:pt>
    <dgm:pt modelId="{0B062C59-CA08-4D4F-AEC6-6D4E5B34BC2B}" type="pres">
      <dgm:prSet presAssocID="{D7E0843A-02E4-40B6-BA67-97A1426AC98D}" presName="textRepeatNode" presStyleLbl="alignNode1" presStyleIdx="1" presStyleCnt="6">
        <dgm:presLayoutVars>
          <dgm:chMax val="0"/>
          <dgm:chPref val="0"/>
          <dgm:bulletEnabled val="1"/>
        </dgm:presLayoutVars>
      </dgm:prSet>
      <dgm:spPr/>
      <dgm:t>
        <a:bodyPr/>
        <a:lstStyle/>
        <a:p>
          <a:endParaRPr lang="zh-CN" altLang="en-US"/>
        </a:p>
      </dgm:t>
    </dgm:pt>
    <dgm:pt modelId="{B57A0B26-AB18-40B9-B1C6-B2ACEE7BD497}" type="pres">
      <dgm:prSet presAssocID="{D7E0843A-02E4-40B6-BA67-97A1426AC98D}" presName="textaccent2" presStyleCnt="0"/>
      <dgm:spPr/>
    </dgm:pt>
    <dgm:pt modelId="{1EE9DB5E-A8E0-4F5D-8339-E3CA31539904}" type="pres">
      <dgm:prSet presAssocID="{D7E0843A-02E4-40B6-BA67-97A1426AC98D}" presName="accentRepeatNode" presStyleLbl="solidAlignAcc1" presStyleIdx="2" presStyleCnt="12"/>
      <dgm:spPr/>
    </dgm:pt>
    <dgm:pt modelId="{0A5C44C2-3A90-42E3-8D27-DF04B42E7D46}" type="pres">
      <dgm:prSet presAssocID="{9114CAAA-DDBE-4AC6-9091-F389630D4AFF}" presName="image2" presStyleCnt="0"/>
      <dgm:spPr/>
    </dgm:pt>
    <dgm:pt modelId="{FA6E9963-B68A-4411-939C-25EC30B3B327}" type="pres">
      <dgm:prSet presAssocID="{9114CAAA-DDBE-4AC6-9091-F389630D4AFF}" presName="imageRepeatNode" presStyleLbl="alignAcc1" presStyleIdx="1" presStyleCnt="6"/>
      <dgm:spPr/>
      <dgm:t>
        <a:bodyPr/>
        <a:lstStyle/>
        <a:p>
          <a:endParaRPr lang="zh-CN" altLang="en-US"/>
        </a:p>
      </dgm:t>
    </dgm:pt>
    <dgm:pt modelId="{F847826B-5978-4B91-8B00-91490D173732}" type="pres">
      <dgm:prSet presAssocID="{9114CAAA-DDBE-4AC6-9091-F389630D4AFF}" presName="imageaccent2" presStyleCnt="0"/>
      <dgm:spPr/>
    </dgm:pt>
    <dgm:pt modelId="{71B4F88F-7D56-47AF-95A5-BB2A81861788}" type="pres">
      <dgm:prSet presAssocID="{9114CAAA-DDBE-4AC6-9091-F389630D4AFF}" presName="accentRepeatNode" presStyleLbl="solidAlignAcc1" presStyleIdx="3" presStyleCnt="12" custLinFactX="94556" custLinFactNeighborX="100000" custLinFactNeighborY="32941"/>
      <dgm:spPr/>
    </dgm:pt>
    <dgm:pt modelId="{E314142B-7C27-4E8A-B295-D2C7D931C880}" type="pres">
      <dgm:prSet presAssocID="{0D0442B9-597D-4EC0-A6CA-713B6E71BBD0}" presName="text3" presStyleCnt="0"/>
      <dgm:spPr/>
    </dgm:pt>
    <dgm:pt modelId="{A5506F15-4FC1-4562-8F1F-D947E21AB3E0}" type="pres">
      <dgm:prSet presAssocID="{0D0442B9-597D-4EC0-A6CA-713B6E71BBD0}" presName="textRepeatNode" presStyleLbl="alignNode1" presStyleIdx="2" presStyleCnt="6">
        <dgm:presLayoutVars>
          <dgm:chMax val="0"/>
          <dgm:chPref val="0"/>
          <dgm:bulletEnabled val="1"/>
        </dgm:presLayoutVars>
      </dgm:prSet>
      <dgm:spPr/>
      <dgm:t>
        <a:bodyPr/>
        <a:lstStyle/>
        <a:p>
          <a:endParaRPr lang="zh-CN" altLang="en-US"/>
        </a:p>
      </dgm:t>
    </dgm:pt>
    <dgm:pt modelId="{2EAC9354-85EA-48D9-BDBB-BED48CA6260D}" type="pres">
      <dgm:prSet presAssocID="{0D0442B9-597D-4EC0-A6CA-713B6E71BBD0}" presName="textaccent3" presStyleCnt="0"/>
      <dgm:spPr/>
    </dgm:pt>
    <dgm:pt modelId="{6AB2B326-B22C-4A34-A870-F37B61B37B00}" type="pres">
      <dgm:prSet presAssocID="{0D0442B9-597D-4EC0-A6CA-713B6E71BBD0}" presName="accentRepeatNode" presStyleLbl="solidAlignAcc1" presStyleIdx="4" presStyleCnt="12"/>
      <dgm:spPr/>
    </dgm:pt>
    <dgm:pt modelId="{1AC73443-9B76-4165-B42B-A315A84135F1}" type="pres">
      <dgm:prSet presAssocID="{49D03EB6-1D9B-4249-824F-51547FE908F4}" presName="image3" presStyleCnt="0"/>
      <dgm:spPr/>
    </dgm:pt>
    <dgm:pt modelId="{9C897C3B-E7BA-4E11-9AB4-EEBE3AC15704}" type="pres">
      <dgm:prSet presAssocID="{49D03EB6-1D9B-4249-824F-51547FE908F4}" presName="imageRepeatNode" presStyleLbl="alignAcc1" presStyleIdx="2" presStyleCnt="6"/>
      <dgm:spPr/>
      <dgm:t>
        <a:bodyPr/>
        <a:lstStyle/>
        <a:p>
          <a:endParaRPr lang="zh-CN" altLang="en-US"/>
        </a:p>
      </dgm:t>
    </dgm:pt>
    <dgm:pt modelId="{D31A7352-AEA9-4D17-BAE7-FCEA63E47C48}" type="pres">
      <dgm:prSet presAssocID="{49D03EB6-1D9B-4249-824F-51547FE908F4}" presName="imageaccent3" presStyleCnt="0"/>
      <dgm:spPr/>
    </dgm:pt>
    <dgm:pt modelId="{7C1636C7-BCEF-4D57-86A3-E9725331086C}" type="pres">
      <dgm:prSet presAssocID="{49D03EB6-1D9B-4249-824F-51547FE908F4}" presName="accentRepeatNode" presStyleLbl="solidAlignAcc1" presStyleIdx="5" presStyleCnt="12" custLinFactX="100000" custLinFactNeighborX="193469" custLinFactNeighborY="81695"/>
      <dgm:spPr/>
    </dgm:pt>
    <dgm:pt modelId="{F2160186-A05A-4797-A03E-BD2D0DC2EB74}" type="pres">
      <dgm:prSet presAssocID="{65978F79-895E-43FA-8A6F-E5939A426E12}" presName="text4" presStyleCnt="0"/>
      <dgm:spPr/>
    </dgm:pt>
    <dgm:pt modelId="{899BD346-2D58-49B2-A79B-CE2CDD922EE3}" type="pres">
      <dgm:prSet presAssocID="{65978F79-895E-43FA-8A6F-E5939A426E12}" presName="textRepeatNode" presStyleLbl="alignNode1" presStyleIdx="3" presStyleCnt="6">
        <dgm:presLayoutVars>
          <dgm:chMax val="0"/>
          <dgm:chPref val="0"/>
          <dgm:bulletEnabled val="1"/>
        </dgm:presLayoutVars>
      </dgm:prSet>
      <dgm:spPr/>
      <dgm:t>
        <a:bodyPr/>
        <a:lstStyle/>
        <a:p>
          <a:endParaRPr lang="zh-CN" altLang="en-US"/>
        </a:p>
      </dgm:t>
    </dgm:pt>
    <dgm:pt modelId="{8C74034E-3570-4183-B3F1-0BC43F4EC424}" type="pres">
      <dgm:prSet presAssocID="{65978F79-895E-43FA-8A6F-E5939A426E12}" presName="textaccent4" presStyleCnt="0"/>
      <dgm:spPr/>
    </dgm:pt>
    <dgm:pt modelId="{7693CF67-8622-4B13-BA4C-6819AB22ADC4}" type="pres">
      <dgm:prSet presAssocID="{65978F79-895E-43FA-8A6F-E5939A426E12}" presName="accentRepeatNode" presStyleLbl="solidAlignAcc1" presStyleIdx="6" presStyleCnt="12"/>
      <dgm:spPr/>
    </dgm:pt>
    <dgm:pt modelId="{2F76722F-BEF9-44EA-8256-03B892B8E148}" type="pres">
      <dgm:prSet presAssocID="{6AD6E0EB-1DC7-434D-8DF0-5029DC69515E}" presName="image4" presStyleCnt="0"/>
      <dgm:spPr/>
    </dgm:pt>
    <dgm:pt modelId="{A4034885-B561-4297-93B6-1CAB331EA3DB}" type="pres">
      <dgm:prSet presAssocID="{6AD6E0EB-1DC7-434D-8DF0-5029DC69515E}" presName="imageRepeatNode" presStyleLbl="alignAcc1" presStyleIdx="3" presStyleCnt="6"/>
      <dgm:spPr/>
      <dgm:t>
        <a:bodyPr/>
        <a:lstStyle/>
        <a:p>
          <a:endParaRPr lang="zh-CN" altLang="en-US"/>
        </a:p>
      </dgm:t>
    </dgm:pt>
    <dgm:pt modelId="{45518A29-8E54-4E30-9C39-96117C902773}" type="pres">
      <dgm:prSet presAssocID="{6AD6E0EB-1DC7-434D-8DF0-5029DC69515E}" presName="imageaccent4" presStyleCnt="0"/>
      <dgm:spPr/>
    </dgm:pt>
    <dgm:pt modelId="{D9AB2199-042D-4BE8-9E14-C34331E2DA04}" type="pres">
      <dgm:prSet presAssocID="{6AD6E0EB-1DC7-434D-8DF0-5029DC69515E}" presName="accentRepeatNode" presStyleLbl="solidAlignAcc1" presStyleIdx="7" presStyleCnt="12" custLinFactNeighborX="52837" custLinFactNeighborY="89584"/>
      <dgm:spPr/>
    </dgm:pt>
    <dgm:pt modelId="{FD84490F-1E08-4181-B7F7-A96D21B415D5}" type="pres">
      <dgm:prSet presAssocID="{2A183079-2816-43A2-B56A-B988340E5BEB}" presName="text5" presStyleCnt="0"/>
      <dgm:spPr/>
    </dgm:pt>
    <dgm:pt modelId="{0B95DF17-D35E-4F24-B3E6-C45E284580D9}" type="pres">
      <dgm:prSet presAssocID="{2A183079-2816-43A2-B56A-B988340E5BEB}" presName="textRepeatNode" presStyleLbl="alignNode1" presStyleIdx="4" presStyleCnt="6">
        <dgm:presLayoutVars>
          <dgm:chMax val="0"/>
          <dgm:chPref val="0"/>
          <dgm:bulletEnabled val="1"/>
        </dgm:presLayoutVars>
      </dgm:prSet>
      <dgm:spPr/>
      <dgm:t>
        <a:bodyPr/>
        <a:lstStyle/>
        <a:p>
          <a:endParaRPr lang="zh-CN" altLang="en-US"/>
        </a:p>
      </dgm:t>
    </dgm:pt>
    <dgm:pt modelId="{2310F326-8B76-4315-AFB7-9D2F96EA75E8}" type="pres">
      <dgm:prSet presAssocID="{2A183079-2816-43A2-B56A-B988340E5BEB}" presName="textaccent5" presStyleCnt="0"/>
      <dgm:spPr/>
    </dgm:pt>
    <dgm:pt modelId="{122E9FB1-0AD0-4618-949E-3E7CCA127D2F}" type="pres">
      <dgm:prSet presAssocID="{2A183079-2816-43A2-B56A-B988340E5BEB}" presName="accentRepeatNode" presStyleLbl="solidAlignAcc1" presStyleIdx="8" presStyleCnt="12"/>
      <dgm:spPr/>
    </dgm:pt>
    <dgm:pt modelId="{C6883C21-4C5B-4012-806E-B74E6B1BF6F0}" type="pres">
      <dgm:prSet presAssocID="{26393BAB-BD6F-43F9-9BE6-34EE9CD437C0}" presName="image5" presStyleCnt="0"/>
      <dgm:spPr/>
    </dgm:pt>
    <dgm:pt modelId="{5BEABA09-BAE7-4BB9-91ED-037FF86A750F}" type="pres">
      <dgm:prSet presAssocID="{26393BAB-BD6F-43F9-9BE6-34EE9CD437C0}" presName="imageRepeatNode" presStyleLbl="alignAcc1" presStyleIdx="4" presStyleCnt="6"/>
      <dgm:spPr/>
      <dgm:t>
        <a:bodyPr/>
        <a:lstStyle/>
        <a:p>
          <a:endParaRPr lang="zh-CN" altLang="en-US"/>
        </a:p>
      </dgm:t>
    </dgm:pt>
    <dgm:pt modelId="{54A8276E-2509-466C-96AB-E05428A2BFC7}" type="pres">
      <dgm:prSet presAssocID="{26393BAB-BD6F-43F9-9BE6-34EE9CD437C0}" presName="imageaccent5" presStyleCnt="0"/>
      <dgm:spPr/>
    </dgm:pt>
    <dgm:pt modelId="{992DD414-A49C-4087-9E67-206DCB4552F7}" type="pres">
      <dgm:prSet presAssocID="{26393BAB-BD6F-43F9-9BE6-34EE9CD437C0}" presName="accentRepeatNode" presStyleLbl="solidAlignAcc1" presStyleIdx="9" presStyleCnt="12"/>
      <dgm:spPr/>
    </dgm:pt>
    <dgm:pt modelId="{7BDC92E5-F9DC-4FE5-83B0-CFCA36033CB6}" type="pres">
      <dgm:prSet presAssocID="{215C30EB-B81A-41F8-8326-5B37E24940C6}" presName="text6" presStyleCnt="0"/>
      <dgm:spPr/>
    </dgm:pt>
    <dgm:pt modelId="{560779D6-8335-4135-9493-647EBE47ADF4}" type="pres">
      <dgm:prSet presAssocID="{215C30EB-B81A-41F8-8326-5B37E24940C6}" presName="textRepeatNode" presStyleLbl="alignNode1" presStyleIdx="5" presStyleCnt="6">
        <dgm:presLayoutVars>
          <dgm:chMax val="0"/>
          <dgm:chPref val="0"/>
          <dgm:bulletEnabled val="1"/>
        </dgm:presLayoutVars>
      </dgm:prSet>
      <dgm:spPr/>
      <dgm:t>
        <a:bodyPr/>
        <a:lstStyle/>
        <a:p>
          <a:endParaRPr lang="zh-CN" altLang="en-US"/>
        </a:p>
      </dgm:t>
    </dgm:pt>
    <dgm:pt modelId="{03A141E4-8352-4BC6-9A25-3CA38527FA77}" type="pres">
      <dgm:prSet presAssocID="{215C30EB-B81A-41F8-8326-5B37E24940C6}" presName="textaccent6" presStyleCnt="0"/>
      <dgm:spPr/>
    </dgm:pt>
    <dgm:pt modelId="{19502F41-B6AF-48D0-A415-CFD734A027FE}" type="pres">
      <dgm:prSet presAssocID="{215C30EB-B81A-41F8-8326-5B37E24940C6}" presName="accentRepeatNode" presStyleLbl="solidAlignAcc1" presStyleIdx="10" presStyleCnt="12"/>
      <dgm:spPr/>
    </dgm:pt>
    <dgm:pt modelId="{B0BB004C-7681-437D-8DF6-D8D26F318703}" type="pres">
      <dgm:prSet presAssocID="{3D28AF3D-477D-470C-ACBD-163FBBAEB19C}" presName="image6" presStyleCnt="0"/>
      <dgm:spPr/>
    </dgm:pt>
    <dgm:pt modelId="{714E4527-DA59-4231-B700-B8F3EB0C25B5}" type="pres">
      <dgm:prSet presAssocID="{3D28AF3D-477D-470C-ACBD-163FBBAEB19C}" presName="imageRepeatNode" presStyleLbl="alignAcc1" presStyleIdx="5" presStyleCnt="6"/>
      <dgm:spPr/>
      <dgm:t>
        <a:bodyPr/>
        <a:lstStyle/>
        <a:p>
          <a:endParaRPr lang="zh-CN" altLang="en-US"/>
        </a:p>
      </dgm:t>
    </dgm:pt>
    <dgm:pt modelId="{D99C5C39-1FEE-47E5-8F47-E31483CA4721}" type="pres">
      <dgm:prSet presAssocID="{3D28AF3D-477D-470C-ACBD-163FBBAEB19C}" presName="imageaccent6" presStyleCnt="0"/>
      <dgm:spPr/>
    </dgm:pt>
    <dgm:pt modelId="{A8FDED6D-6984-454C-A283-05A62FC675A9}" type="pres">
      <dgm:prSet presAssocID="{3D28AF3D-477D-470C-ACBD-163FBBAEB19C}" presName="accentRepeatNode" presStyleLbl="solidAlignAcc1" presStyleIdx="11" presStyleCnt="12"/>
      <dgm:spPr/>
    </dgm:pt>
  </dgm:ptLst>
  <dgm:cxnLst>
    <dgm:cxn modelId="{F7EDA38A-6FF8-493D-BB4A-86F3423F6712}" type="presOf" srcId="{2A183079-2816-43A2-B56A-B988340E5BEB}" destId="{0B95DF17-D35E-4F24-B3E6-C45E284580D9}" srcOrd="0" destOrd="0" presId="urn:microsoft.com/office/officeart/2008/layout/HexagonCluster"/>
    <dgm:cxn modelId="{DEE644F8-19BF-40B2-9195-6F8FA7462CD9}" type="presOf" srcId="{D7E0843A-02E4-40B6-BA67-97A1426AC98D}" destId="{0B062C59-CA08-4D4F-AEC6-6D4E5B34BC2B}" srcOrd="0" destOrd="0" presId="urn:microsoft.com/office/officeart/2008/layout/HexagonCluster"/>
    <dgm:cxn modelId="{C953C9EB-06A1-4C88-A0CF-3CC25E37177B}" type="presOf" srcId="{3D28AF3D-477D-470C-ACBD-163FBBAEB19C}" destId="{714E4527-DA59-4231-B700-B8F3EB0C25B5}" srcOrd="0" destOrd="0" presId="urn:microsoft.com/office/officeart/2008/layout/HexagonCluster"/>
    <dgm:cxn modelId="{3DEE5EAF-573B-49FC-8884-F195BB94F64B}" type="presOf" srcId="{9114CAAA-DDBE-4AC6-9091-F389630D4AFF}" destId="{FA6E9963-B68A-4411-939C-25EC30B3B327}" srcOrd="0" destOrd="0" presId="urn:microsoft.com/office/officeart/2008/layout/HexagonCluster"/>
    <dgm:cxn modelId="{06B419A4-1777-460D-9F7A-62112B7CFFD8}" srcId="{55E22164-7C22-45EF-BA99-D3646D8D1404}" destId="{215C30EB-B81A-41F8-8326-5B37E24940C6}" srcOrd="5" destOrd="0" parTransId="{40D6AE89-BDE3-4538-ABD8-CB761EEAA4D9}" sibTransId="{3D28AF3D-477D-470C-ACBD-163FBBAEB19C}"/>
    <dgm:cxn modelId="{1481CA0A-58DD-421C-AE02-2A5800417F25}" type="presOf" srcId="{26393BAB-BD6F-43F9-9BE6-34EE9CD437C0}" destId="{5BEABA09-BAE7-4BB9-91ED-037FF86A750F}" srcOrd="0" destOrd="0" presId="urn:microsoft.com/office/officeart/2008/layout/HexagonCluster"/>
    <dgm:cxn modelId="{CAAD3A36-40B3-48AA-BE26-BFA0F9D8FFAD}" type="presOf" srcId="{55E22164-7C22-45EF-BA99-D3646D8D1404}" destId="{D6436AE7-0B83-454F-88E8-CE9C240B1B8F}" srcOrd="0" destOrd="0" presId="urn:microsoft.com/office/officeart/2008/layout/HexagonCluster"/>
    <dgm:cxn modelId="{4BD56CB8-B39A-4D69-A2C2-94AA6FF4ECC5}" srcId="{55E22164-7C22-45EF-BA99-D3646D8D1404}" destId="{D61E7D36-08E4-44BB-A05E-C9F8F82690A4}" srcOrd="0" destOrd="0" parTransId="{816DD091-5B63-4485-92ED-1BFFD63AE4F0}" sibTransId="{A46C6ABA-CAAC-4F97-9D91-C1B85BACE46B}"/>
    <dgm:cxn modelId="{A10EC510-82D3-4D37-8448-865F8ED60E85}" type="presOf" srcId="{0D0442B9-597D-4EC0-A6CA-713B6E71BBD0}" destId="{A5506F15-4FC1-4562-8F1F-D947E21AB3E0}" srcOrd="0" destOrd="0" presId="urn:microsoft.com/office/officeart/2008/layout/HexagonCluster"/>
    <dgm:cxn modelId="{E39C8077-CD65-4A4F-9FA0-4F1D5C9AD2F1}" type="presOf" srcId="{6AD6E0EB-1DC7-434D-8DF0-5029DC69515E}" destId="{A4034885-B561-4297-93B6-1CAB331EA3DB}" srcOrd="0" destOrd="0" presId="urn:microsoft.com/office/officeart/2008/layout/HexagonCluster"/>
    <dgm:cxn modelId="{B04D9D0E-9068-477E-A999-BE215A5A65AF}" type="presOf" srcId="{D61E7D36-08E4-44BB-A05E-C9F8F82690A4}" destId="{F9981F0A-2770-45E4-A581-083A634F827A}" srcOrd="0" destOrd="0" presId="urn:microsoft.com/office/officeart/2008/layout/HexagonCluster"/>
    <dgm:cxn modelId="{59F7DDEA-16D9-42EB-9375-D62C96443B4F}" srcId="{55E22164-7C22-45EF-BA99-D3646D8D1404}" destId="{0D0442B9-597D-4EC0-A6CA-713B6E71BBD0}" srcOrd="2" destOrd="0" parTransId="{9A16A1A6-655F-46ED-8428-17603FC69FA9}" sibTransId="{49D03EB6-1D9B-4249-824F-51547FE908F4}"/>
    <dgm:cxn modelId="{6DFFAB53-2531-4EE7-AED9-DDAD42B8A2AF}" type="presOf" srcId="{A46C6ABA-CAAC-4F97-9D91-C1B85BACE46B}" destId="{7C4651A9-985C-4449-8AD0-C4111666F464}" srcOrd="0" destOrd="0" presId="urn:microsoft.com/office/officeart/2008/layout/HexagonCluster"/>
    <dgm:cxn modelId="{7F2A5834-4835-4056-8ABC-622A95ABB975}" srcId="{55E22164-7C22-45EF-BA99-D3646D8D1404}" destId="{65978F79-895E-43FA-8A6F-E5939A426E12}" srcOrd="3" destOrd="0" parTransId="{363CA2B0-3BE8-4155-B2AB-D757F550F25A}" sibTransId="{6AD6E0EB-1DC7-434D-8DF0-5029DC69515E}"/>
    <dgm:cxn modelId="{713AEA17-A7F1-4DB2-BE67-344C9C58A8A3}" type="presOf" srcId="{215C30EB-B81A-41F8-8326-5B37E24940C6}" destId="{560779D6-8335-4135-9493-647EBE47ADF4}" srcOrd="0" destOrd="0" presId="urn:microsoft.com/office/officeart/2008/layout/HexagonCluster"/>
    <dgm:cxn modelId="{6CB1A82F-65C5-4C61-8881-F81B83EA440C}" type="presOf" srcId="{49D03EB6-1D9B-4249-824F-51547FE908F4}" destId="{9C897C3B-E7BA-4E11-9AB4-EEBE3AC15704}" srcOrd="0" destOrd="0" presId="urn:microsoft.com/office/officeart/2008/layout/HexagonCluster"/>
    <dgm:cxn modelId="{C99B672B-0244-496F-B713-C76649E7E524}" type="presOf" srcId="{65978F79-895E-43FA-8A6F-E5939A426E12}" destId="{899BD346-2D58-49B2-A79B-CE2CDD922EE3}" srcOrd="0" destOrd="0" presId="urn:microsoft.com/office/officeart/2008/layout/HexagonCluster"/>
    <dgm:cxn modelId="{1BFE5AD3-CCCA-4E50-BA49-B4F6CA39652D}" srcId="{55E22164-7C22-45EF-BA99-D3646D8D1404}" destId="{D7E0843A-02E4-40B6-BA67-97A1426AC98D}" srcOrd="1" destOrd="0" parTransId="{7CD8960B-3852-4898-B3C1-46BEBE749C71}" sibTransId="{9114CAAA-DDBE-4AC6-9091-F389630D4AFF}"/>
    <dgm:cxn modelId="{153714B9-FFCF-445B-B855-23E93A7C69D5}" srcId="{55E22164-7C22-45EF-BA99-D3646D8D1404}" destId="{2A183079-2816-43A2-B56A-B988340E5BEB}" srcOrd="4" destOrd="0" parTransId="{4F02FE2D-EBF0-41BB-9B4D-207AFE2E203E}" sibTransId="{26393BAB-BD6F-43F9-9BE6-34EE9CD437C0}"/>
    <dgm:cxn modelId="{6179BD59-8E25-4B6C-85E6-BD76A33035C4}" type="presParOf" srcId="{D6436AE7-0B83-454F-88E8-CE9C240B1B8F}" destId="{4A6F9883-982E-4F08-99B7-906CBEE79D6B}" srcOrd="0" destOrd="0" presId="urn:microsoft.com/office/officeart/2008/layout/HexagonCluster"/>
    <dgm:cxn modelId="{A3458372-B0E5-4513-8A66-1D282E10D377}" type="presParOf" srcId="{4A6F9883-982E-4F08-99B7-906CBEE79D6B}" destId="{F9981F0A-2770-45E4-A581-083A634F827A}" srcOrd="0" destOrd="0" presId="urn:microsoft.com/office/officeart/2008/layout/HexagonCluster"/>
    <dgm:cxn modelId="{FFF5D974-B034-4BB1-8378-41190739A976}" type="presParOf" srcId="{D6436AE7-0B83-454F-88E8-CE9C240B1B8F}" destId="{1AF2820A-125A-4E2B-8436-7B5DA27DE2E2}" srcOrd="1" destOrd="0" presId="urn:microsoft.com/office/officeart/2008/layout/HexagonCluster"/>
    <dgm:cxn modelId="{63440223-26E5-48EC-BB66-1126CBB90E9B}" type="presParOf" srcId="{1AF2820A-125A-4E2B-8436-7B5DA27DE2E2}" destId="{B7F9B379-6F60-4816-A8FD-FA2218664368}" srcOrd="0" destOrd="0" presId="urn:microsoft.com/office/officeart/2008/layout/HexagonCluster"/>
    <dgm:cxn modelId="{1D9915A3-754D-41EC-AB62-3F7DD6FEB2FF}" type="presParOf" srcId="{D6436AE7-0B83-454F-88E8-CE9C240B1B8F}" destId="{0D2750F1-12B4-431D-BC46-A07E9F08A7AB}" srcOrd="2" destOrd="0" presId="urn:microsoft.com/office/officeart/2008/layout/HexagonCluster"/>
    <dgm:cxn modelId="{C52CCE39-B528-4E12-AD54-0A1B1F6F322B}" type="presParOf" srcId="{0D2750F1-12B4-431D-BC46-A07E9F08A7AB}" destId="{7C4651A9-985C-4449-8AD0-C4111666F464}" srcOrd="0" destOrd="0" presId="urn:microsoft.com/office/officeart/2008/layout/HexagonCluster"/>
    <dgm:cxn modelId="{BD4A4CCC-BE9A-4AA3-B426-65ED7074F1DA}" type="presParOf" srcId="{D6436AE7-0B83-454F-88E8-CE9C240B1B8F}" destId="{9D2A70AC-F9E2-45FE-A290-4BA635498468}" srcOrd="3" destOrd="0" presId="urn:microsoft.com/office/officeart/2008/layout/HexagonCluster"/>
    <dgm:cxn modelId="{DAF3D6E1-A0E2-433D-962F-3A19489620B8}" type="presParOf" srcId="{9D2A70AC-F9E2-45FE-A290-4BA635498468}" destId="{F4AF1B13-F168-40AF-8F6F-972430F22277}" srcOrd="0" destOrd="0" presId="urn:microsoft.com/office/officeart/2008/layout/HexagonCluster"/>
    <dgm:cxn modelId="{F9AC8047-0F8D-473D-A4BD-2D54B6B9ADDC}" type="presParOf" srcId="{D6436AE7-0B83-454F-88E8-CE9C240B1B8F}" destId="{747BD2E8-41C4-431A-B08C-DA44777785AD}" srcOrd="4" destOrd="0" presId="urn:microsoft.com/office/officeart/2008/layout/HexagonCluster"/>
    <dgm:cxn modelId="{D2337E3B-C417-4FCA-A118-2008A7F890D3}" type="presParOf" srcId="{747BD2E8-41C4-431A-B08C-DA44777785AD}" destId="{0B062C59-CA08-4D4F-AEC6-6D4E5B34BC2B}" srcOrd="0" destOrd="0" presId="urn:microsoft.com/office/officeart/2008/layout/HexagonCluster"/>
    <dgm:cxn modelId="{C329C504-4FF0-4459-8947-4DFDABFBA876}" type="presParOf" srcId="{D6436AE7-0B83-454F-88E8-CE9C240B1B8F}" destId="{B57A0B26-AB18-40B9-B1C6-B2ACEE7BD497}" srcOrd="5" destOrd="0" presId="urn:microsoft.com/office/officeart/2008/layout/HexagonCluster"/>
    <dgm:cxn modelId="{E265A871-6AFA-44E2-A0DA-10D946C394DB}" type="presParOf" srcId="{B57A0B26-AB18-40B9-B1C6-B2ACEE7BD497}" destId="{1EE9DB5E-A8E0-4F5D-8339-E3CA31539904}" srcOrd="0" destOrd="0" presId="urn:microsoft.com/office/officeart/2008/layout/HexagonCluster"/>
    <dgm:cxn modelId="{4F24B50F-D3B9-48B5-8E19-E7BDD5F4625B}" type="presParOf" srcId="{D6436AE7-0B83-454F-88E8-CE9C240B1B8F}" destId="{0A5C44C2-3A90-42E3-8D27-DF04B42E7D46}" srcOrd="6" destOrd="0" presId="urn:microsoft.com/office/officeart/2008/layout/HexagonCluster"/>
    <dgm:cxn modelId="{92B985A4-7E7B-4F67-B2FB-85BB6125A913}" type="presParOf" srcId="{0A5C44C2-3A90-42E3-8D27-DF04B42E7D46}" destId="{FA6E9963-B68A-4411-939C-25EC30B3B327}" srcOrd="0" destOrd="0" presId="urn:microsoft.com/office/officeart/2008/layout/HexagonCluster"/>
    <dgm:cxn modelId="{5B2EBF45-097E-48A3-B9DA-5CFC18ADBD48}" type="presParOf" srcId="{D6436AE7-0B83-454F-88E8-CE9C240B1B8F}" destId="{F847826B-5978-4B91-8B00-91490D173732}" srcOrd="7" destOrd="0" presId="urn:microsoft.com/office/officeart/2008/layout/HexagonCluster"/>
    <dgm:cxn modelId="{C563F8F1-F718-43E1-BC4D-E90FCEBF8922}" type="presParOf" srcId="{F847826B-5978-4B91-8B00-91490D173732}" destId="{71B4F88F-7D56-47AF-95A5-BB2A81861788}" srcOrd="0" destOrd="0" presId="urn:microsoft.com/office/officeart/2008/layout/HexagonCluster"/>
    <dgm:cxn modelId="{B0436AD3-4781-4FD2-B2EF-295C885B050E}" type="presParOf" srcId="{D6436AE7-0B83-454F-88E8-CE9C240B1B8F}" destId="{E314142B-7C27-4E8A-B295-D2C7D931C880}" srcOrd="8" destOrd="0" presId="urn:microsoft.com/office/officeart/2008/layout/HexagonCluster"/>
    <dgm:cxn modelId="{4B130F18-0584-4BBE-8E44-C4C5DF6FB341}" type="presParOf" srcId="{E314142B-7C27-4E8A-B295-D2C7D931C880}" destId="{A5506F15-4FC1-4562-8F1F-D947E21AB3E0}" srcOrd="0" destOrd="0" presId="urn:microsoft.com/office/officeart/2008/layout/HexagonCluster"/>
    <dgm:cxn modelId="{4729ADAD-4E16-429C-BAB8-9D82C6F36012}" type="presParOf" srcId="{D6436AE7-0B83-454F-88E8-CE9C240B1B8F}" destId="{2EAC9354-85EA-48D9-BDBB-BED48CA6260D}" srcOrd="9" destOrd="0" presId="urn:microsoft.com/office/officeart/2008/layout/HexagonCluster"/>
    <dgm:cxn modelId="{A209C52C-784B-4A43-93C6-5713D25080C1}" type="presParOf" srcId="{2EAC9354-85EA-48D9-BDBB-BED48CA6260D}" destId="{6AB2B326-B22C-4A34-A870-F37B61B37B00}" srcOrd="0" destOrd="0" presId="urn:microsoft.com/office/officeart/2008/layout/HexagonCluster"/>
    <dgm:cxn modelId="{5AC341EC-1304-43BC-8A8C-14B85E7FB5FE}" type="presParOf" srcId="{D6436AE7-0B83-454F-88E8-CE9C240B1B8F}" destId="{1AC73443-9B76-4165-B42B-A315A84135F1}" srcOrd="10" destOrd="0" presId="urn:microsoft.com/office/officeart/2008/layout/HexagonCluster"/>
    <dgm:cxn modelId="{0A680F21-9969-4E78-B64A-0EADB37EFE56}" type="presParOf" srcId="{1AC73443-9B76-4165-B42B-A315A84135F1}" destId="{9C897C3B-E7BA-4E11-9AB4-EEBE3AC15704}" srcOrd="0" destOrd="0" presId="urn:microsoft.com/office/officeart/2008/layout/HexagonCluster"/>
    <dgm:cxn modelId="{87222CDC-5329-456E-B4C4-7C86D4FEC9BE}" type="presParOf" srcId="{D6436AE7-0B83-454F-88E8-CE9C240B1B8F}" destId="{D31A7352-AEA9-4D17-BAE7-FCEA63E47C48}" srcOrd="11" destOrd="0" presId="urn:microsoft.com/office/officeart/2008/layout/HexagonCluster"/>
    <dgm:cxn modelId="{5A82DE85-D4BD-4B67-B44A-E4E77EFC924A}" type="presParOf" srcId="{D31A7352-AEA9-4D17-BAE7-FCEA63E47C48}" destId="{7C1636C7-BCEF-4D57-86A3-E9725331086C}" srcOrd="0" destOrd="0" presId="urn:microsoft.com/office/officeart/2008/layout/HexagonCluster"/>
    <dgm:cxn modelId="{4AB6BEAC-ADC8-4F16-B263-F89F920D0B68}" type="presParOf" srcId="{D6436AE7-0B83-454F-88E8-CE9C240B1B8F}" destId="{F2160186-A05A-4797-A03E-BD2D0DC2EB74}" srcOrd="12" destOrd="0" presId="urn:microsoft.com/office/officeart/2008/layout/HexagonCluster"/>
    <dgm:cxn modelId="{41A30EAE-93C1-4804-AB01-AA8D423B2418}" type="presParOf" srcId="{F2160186-A05A-4797-A03E-BD2D0DC2EB74}" destId="{899BD346-2D58-49B2-A79B-CE2CDD922EE3}" srcOrd="0" destOrd="0" presId="urn:microsoft.com/office/officeart/2008/layout/HexagonCluster"/>
    <dgm:cxn modelId="{FBD17B6A-746C-4BD6-AC25-A55D0B8F7CA8}" type="presParOf" srcId="{D6436AE7-0B83-454F-88E8-CE9C240B1B8F}" destId="{8C74034E-3570-4183-B3F1-0BC43F4EC424}" srcOrd="13" destOrd="0" presId="urn:microsoft.com/office/officeart/2008/layout/HexagonCluster"/>
    <dgm:cxn modelId="{029ED0F8-4AA5-4F92-94D1-8A1C12A8FD2C}" type="presParOf" srcId="{8C74034E-3570-4183-B3F1-0BC43F4EC424}" destId="{7693CF67-8622-4B13-BA4C-6819AB22ADC4}" srcOrd="0" destOrd="0" presId="urn:microsoft.com/office/officeart/2008/layout/HexagonCluster"/>
    <dgm:cxn modelId="{33C7BDC0-8128-460E-A434-FD4C4BF68380}" type="presParOf" srcId="{D6436AE7-0B83-454F-88E8-CE9C240B1B8F}" destId="{2F76722F-BEF9-44EA-8256-03B892B8E148}" srcOrd="14" destOrd="0" presId="urn:microsoft.com/office/officeart/2008/layout/HexagonCluster"/>
    <dgm:cxn modelId="{1666FA34-F4BE-4C31-B6B0-88C041DD7087}" type="presParOf" srcId="{2F76722F-BEF9-44EA-8256-03B892B8E148}" destId="{A4034885-B561-4297-93B6-1CAB331EA3DB}" srcOrd="0" destOrd="0" presId="urn:microsoft.com/office/officeart/2008/layout/HexagonCluster"/>
    <dgm:cxn modelId="{3C4310F3-467F-4578-A98F-5BBC83DAE104}" type="presParOf" srcId="{D6436AE7-0B83-454F-88E8-CE9C240B1B8F}" destId="{45518A29-8E54-4E30-9C39-96117C902773}" srcOrd="15" destOrd="0" presId="urn:microsoft.com/office/officeart/2008/layout/HexagonCluster"/>
    <dgm:cxn modelId="{9EE94038-8617-46E4-851D-EC9167BA2D29}" type="presParOf" srcId="{45518A29-8E54-4E30-9C39-96117C902773}" destId="{D9AB2199-042D-4BE8-9E14-C34331E2DA04}" srcOrd="0" destOrd="0" presId="urn:microsoft.com/office/officeart/2008/layout/HexagonCluster"/>
    <dgm:cxn modelId="{0EBC698A-C86A-441E-AAC0-E8C796DA4A95}" type="presParOf" srcId="{D6436AE7-0B83-454F-88E8-CE9C240B1B8F}" destId="{FD84490F-1E08-4181-B7F7-A96D21B415D5}" srcOrd="16" destOrd="0" presId="urn:microsoft.com/office/officeart/2008/layout/HexagonCluster"/>
    <dgm:cxn modelId="{1972462D-4581-4323-86AE-DCB31A84817C}" type="presParOf" srcId="{FD84490F-1E08-4181-B7F7-A96D21B415D5}" destId="{0B95DF17-D35E-4F24-B3E6-C45E284580D9}" srcOrd="0" destOrd="0" presId="urn:microsoft.com/office/officeart/2008/layout/HexagonCluster"/>
    <dgm:cxn modelId="{54EB31D1-44D5-444E-8A44-99589704C5B2}" type="presParOf" srcId="{D6436AE7-0B83-454F-88E8-CE9C240B1B8F}" destId="{2310F326-8B76-4315-AFB7-9D2F96EA75E8}" srcOrd="17" destOrd="0" presId="urn:microsoft.com/office/officeart/2008/layout/HexagonCluster"/>
    <dgm:cxn modelId="{B653E46F-EF8A-4C2E-93EA-8D500DD2B3DC}" type="presParOf" srcId="{2310F326-8B76-4315-AFB7-9D2F96EA75E8}" destId="{122E9FB1-0AD0-4618-949E-3E7CCA127D2F}" srcOrd="0" destOrd="0" presId="urn:microsoft.com/office/officeart/2008/layout/HexagonCluster"/>
    <dgm:cxn modelId="{BEE251CF-E093-4F64-B279-31A076D0EAA2}" type="presParOf" srcId="{D6436AE7-0B83-454F-88E8-CE9C240B1B8F}" destId="{C6883C21-4C5B-4012-806E-B74E6B1BF6F0}" srcOrd="18" destOrd="0" presId="urn:microsoft.com/office/officeart/2008/layout/HexagonCluster"/>
    <dgm:cxn modelId="{1FB7943E-E702-4E4D-90EB-0B81A822B424}" type="presParOf" srcId="{C6883C21-4C5B-4012-806E-B74E6B1BF6F0}" destId="{5BEABA09-BAE7-4BB9-91ED-037FF86A750F}" srcOrd="0" destOrd="0" presId="urn:microsoft.com/office/officeart/2008/layout/HexagonCluster"/>
    <dgm:cxn modelId="{EF15707B-A0D6-40C7-9032-0AD7A3A9E577}" type="presParOf" srcId="{D6436AE7-0B83-454F-88E8-CE9C240B1B8F}" destId="{54A8276E-2509-466C-96AB-E05428A2BFC7}" srcOrd="19" destOrd="0" presId="urn:microsoft.com/office/officeart/2008/layout/HexagonCluster"/>
    <dgm:cxn modelId="{1E727C8D-9A91-4F39-9B26-3E160C6387C2}" type="presParOf" srcId="{54A8276E-2509-466C-96AB-E05428A2BFC7}" destId="{992DD414-A49C-4087-9E67-206DCB4552F7}" srcOrd="0" destOrd="0" presId="urn:microsoft.com/office/officeart/2008/layout/HexagonCluster"/>
    <dgm:cxn modelId="{3E929066-4AE8-466C-877E-68B782121840}" type="presParOf" srcId="{D6436AE7-0B83-454F-88E8-CE9C240B1B8F}" destId="{7BDC92E5-F9DC-4FE5-83B0-CFCA36033CB6}" srcOrd="20" destOrd="0" presId="urn:microsoft.com/office/officeart/2008/layout/HexagonCluster"/>
    <dgm:cxn modelId="{8D1B1099-C92A-4339-8189-4FC8DC9AA2D8}" type="presParOf" srcId="{7BDC92E5-F9DC-4FE5-83B0-CFCA36033CB6}" destId="{560779D6-8335-4135-9493-647EBE47ADF4}" srcOrd="0" destOrd="0" presId="urn:microsoft.com/office/officeart/2008/layout/HexagonCluster"/>
    <dgm:cxn modelId="{27C706C4-2EE4-422F-843E-5B044B60936C}" type="presParOf" srcId="{D6436AE7-0B83-454F-88E8-CE9C240B1B8F}" destId="{03A141E4-8352-4BC6-9A25-3CA38527FA77}" srcOrd="21" destOrd="0" presId="urn:microsoft.com/office/officeart/2008/layout/HexagonCluster"/>
    <dgm:cxn modelId="{A3269E23-E3F8-442B-9012-A1BB55F73274}" type="presParOf" srcId="{03A141E4-8352-4BC6-9A25-3CA38527FA77}" destId="{19502F41-B6AF-48D0-A415-CFD734A027FE}" srcOrd="0" destOrd="0" presId="urn:microsoft.com/office/officeart/2008/layout/HexagonCluster"/>
    <dgm:cxn modelId="{056FA975-7831-4323-B72C-EDDE5B1B6D1C}" type="presParOf" srcId="{D6436AE7-0B83-454F-88E8-CE9C240B1B8F}" destId="{B0BB004C-7681-437D-8DF6-D8D26F318703}" srcOrd="22" destOrd="0" presId="urn:microsoft.com/office/officeart/2008/layout/HexagonCluster"/>
    <dgm:cxn modelId="{53844F19-8DAB-42F3-B810-63F7FEAF399A}" type="presParOf" srcId="{B0BB004C-7681-437D-8DF6-D8D26F318703}" destId="{714E4527-DA59-4231-B700-B8F3EB0C25B5}" srcOrd="0" destOrd="0" presId="urn:microsoft.com/office/officeart/2008/layout/HexagonCluster"/>
    <dgm:cxn modelId="{EA393029-747C-48E3-931E-8E050F87ABD1}" type="presParOf" srcId="{D6436AE7-0B83-454F-88E8-CE9C240B1B8F}" destId="{D99C5C39-1FEE-47E5-8F47-E31483CA4721}" srcOrd="23" destOrd="0" presId="urn:microsoft.com/office/officeart/2008/layout/HexagonCluster"/>
    <dgm:cxn modelId="{E3FE1FB2-BEB7-429F-8666-82BEE075081C}" type="presParOf" srcId="{D99C5C39-1FEE-47E5-8F47-E31483CA4721}" destId="{A8FDED6D-6984-454C-A283-05A62FC675A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2DC84E-6FEA-4D9A-B405-2034254BB8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62C317B-8DE3-4F43-9D8F-26E8D9E9BAF7}">
      <dgm:prSet phldrT="[文本]"/>
      <dgm:spPr/>
      <dgm:t>
        <a:bodyPr/>
        <a:lstStyle/>
        <a:p>
          <a:r>
            <a:rPr lang="zh-CN" altLang="zh-CN" dirty="0" smtClean="0">
              <a:latin typeface="微软雅黑" panose="020B0503020204020204" pitchFamily="34" charset="-122"/>
              <a:ea typeface="微软雅黑" panose="020B0503020204020204" pitchFamily="34" charset="-122"/>
            </a:rPr>
            <a:t>网上巡查系统</a:t>
          </a:r>
          <a:endParaRPr lang="zh-CN" altLang="en-US" dirty="0">
            <a:latin typeface="微软雅黑" panose="020B0503020204020204" pitchFamily="34" charset="-122"/>
            <a:ea typeface="微软雅黑" panose="020B0503020204020204" pitchFamily="34" charset="-122"/>
          </a:endParaRPr>
        </a:p>
      </dgm:t>
    </dgm:pt>
    <dgm:pt modelId="{E5541A2A-D111-4342-A0A2-03E3FC0E1B2A}" type="parTrans" cxnId="{A401C994-A25C-445A-9E7A-004691925FFA}">
      <dgm:prSet/>
      <dgm:spPr/>
      <dgm:t>
        <a:bodyPr/>
        <a:lstStyle/>
        <a:p>
          <a:endParaRPr lang="zh-CN" altLang="en-US">
            <a:latin typeface="微软雅黑" panose="020B0503020204020204" pitchFamily="34" charset="-122"/>
            <a:ea typeface="微软雅黑" panose="020B0503020204020204" pitchFamily="34" charset="-122"/>
          </a:endParaRPr>
        </a:p>
      </dgm:t>
    </dgm:pt>
    <dgm:pt modelId="{4DC4CC33-B414-4646-849E-A84647F9FF01}" type="sibTrans" cxnId="{A401C994-A25C-445A-9E7A-004691925FFA}">
      <dgm:prSet/>
      <dgm:spPr/>
      <dgm:t>
        <a:bodyPr/>
        <a:lstStyle/>
        <a:p>
          <a:endParaRPr lang="zh-CN" altLang="en-US">
            <a:latin typeface="微软雅黑" panose="020B0503020204020204" pitchFamily="34" charset="-122"/>
            <a:ea typeface="微软雅黑" panose="020B0503020204020204" pitchFamily="34" charset="-122"/>
          </a:endParaRPr>
        </a:p>
      </dgm:t>
    </dgm:pt>
    <dgm:pt modelId="{18686363-A442-46D9-9B8E-2CD7BDD855C0}">
      <dgm:prSet phldrT="[文本]"/>
      <dgm:spPr/>
      <dgm:t>
        <a:bodyPr/>
        <a:lstStyle/>
        <a:p>
          <a:r>
            <a:rPr lang="zh-CN" altLang="zh-CN" dirty="0" smtClean="0">
              <a:latin typeface="微软雅黑" panose="020B0503020204020204" pitchFamily="34" charset="-122"/>
              <a:ea typeface="微软雅黑" panose="020B0503020204020204" pitchFamily="34" charset="-122"/>
            </a:rPr>
            <a:t>网络视频巡查系统是包括监控技术、通讯技术、音视频技术和教育考试管理技术的一套综合性业务应用系统。</a:t>
          </a:r>
          <a:endParaRPr lang="zh-CN" altLang="en-US" dirty="0">
            <a:latin typeface="微软雅黑" panose="020B0503020204020204" pitchFamily="34" charset="-122"/>
            <a:ea typeface="微软雅黑" panose="020B0503020204020204" pitchFamily="34" charset="-122"/>
          </a:endParaRPr>
        </a:p>
      </dgm:t>
    </dgm:pt>
    <dgm:pt modelId="{BC288694-5332-424F-8B84-42CF68104C08}" type="parTrans" cxnId="{F8D65956-E1FD-4F34-A1AE-37114389EFA4}">
      <dgm:prSet/>
      <dgm:spPr/>
      <dgm:t>
        <a:bodyPr/>
        <a:lstStyle/>
        <a:p>
          <a:endParaRPr lang="zh-CN" altLang="en-US">
            <a:latin typeface="微软雅黑" panose="020B0503020204020204" pitchFamily="34" charset="-122"/>
            <a:ea typeface="微软雅黑" panose="020B0503020204020204" pitchFamily="34" charset="-122"/>
          </a:endParaRPr>
        </a:p>
      </dgm:t>
    </dgm:pt>
    <dgm:pt modelId="{6C7C8BA0-FC34-4CF2-8399-41CDA84B2B71}" type="sibTrans" cxnId="{F8D65956-E1FD-4F34-A1AE-37114389EFA4}">
      <dgm:prSet/>
      <dgm:spPr/>
      <dgm:t>
        <a:bodyPr/>
        <a:lstStyle/>
        <a:p>
          <a:endParaRPr lang="zh-CN" altLang="en-US">
            <a:latin typeface="微软雅黑" panose="020B0503020204020204" pitchFamily="34" charset="-122"/>
            <a:ea typeface="微软雅黑" panose="020B0503020204020204" pitchFamily="34" charset="-122"/>
          </a:endParaRPr>
        </a:p>
      </dgm:t>
    </dgm:pt>
    <dgm:pt modelId="{15AB7CEE-A598-4B1D-80E6-1E734602120B}">
      <dgm:prSet phldrT="[文本]"/>
      <dgm:spPr/>
      <dgm:t>
        <a:bodyPr/>
        <a:lstStyle/>
        <a:p>
          <a:r>
            <a:rPr lang="zh-CN" altLang="zh-CN" dirty="0" smtClean="0">
              <a:latin typeface="微软雅黑" panose="020B0503020204020204" pitchFamily="34" charset="-122"/>
              <a:ea typeface="微软雅黑" panose="020B0503020204020204" pitchFamily="34" charset="-122"/>
            </a:rPr>
            <a:t>应急指挥系统</a:t>
          </a:r>
          <a:endParaRPr lang="zh-CN" altLang="en-US" dirty="0">
            <a:latin typeface="微软雅黑" panose="020B0503020204020204" pitchFamily="34" charset="-122"/>
            <a:ea typeface="微软雅黑" panose="020B0503020204020204" pitchFamily="34" charset="-122"/>
          </a:endParaRPr>
        </a:p>
      </dgm:t>
    </dgm:pt>
    <dgm:pt modelId="{7BBCC856-ABB4-4862-B95D-33CF183CED06}" type="parTrans" cxnId="{83FCBB04-D6EB-4C2D-8E8C-DCA86A5FA8AC}">
      <dgm:prSet/>
      <dgm:spPr/>
      <dgm:t>
        <a:bodyPr/>
        <a:lstStyle/>
        <a:p>
          <a:endParaRPr lang="zh-CN" altLang="en-US">
            <a:latin typeface="微软雅黑" panose="020B0503020204020204" pitchFamily="34" charset="-122"/>
            <a:ea typeface="微软雅黑" panose="020B0503020204020204" pitchFamily="34" charset="-122"/>
          </a:endParaRPr>
        </a:p>
      </dgm:t>
    </dgm:pt>
    <dgm:pt modelId="{1B104ECF-BCC3-4099-A3C1-1B8A25F24A57}" type="sibTrans" cxnId="{83FCBB04-D6EB-4C2D-8E8C-DCA86A5FA8AC}">
      <dgm:prSet/>
      <dgm:spPr/>
      <dgm:t>
        <a:bodyPr/>
        <a:lstStyle/>
        <a:p>
          <a:endParaRPr lang="zh-CN" altLang="en-US">
            <a:latin typeface="微软雅黑" panose="020B0503020204020204" pitchFamily="34" charset="-122"/>
            <a:ea typeface="微软雅黑" panose="020B0503020204020204" pitchFamily="34" charset="-122"/>
          </a:endParaRPr>
        </a:p>
      </dgm:t>
    </dgm:pt>
    <dgm:pt modelId="{A61A6304-44B2-44EC-B511-5CE51805687D}">
      <dgm:prSet phldrT="[文本]" custT="1"/>
      <dgm:spPr/>
      <dgm:t>
        <a:bodyPr/>
        <a:lstStyle/>
        <a:p>
          <a:r>
            <a:rPr lang="zh-CN" altLang="en-US" sz="1200" dirty="0" smtClean="0">
              <a:latin typeface="微软雅黑" panose="020B0503020204020204" pitchFamily="34" charset="-122"/>
              <a:ea typeface="微软雅黑" panose="020B0503020204020204" pitchFamily="34" charset="-122"/>
            </a:rPr>
            <a:t>建立畅通的信息传输渠道和严格的信息上传下达机制，建立视频会议系统，完善快速应急通讯系统，实现突发事件快速逐级上报、处理、决策、指示快速下达以及突发事件处置决策支持系统。</a:t>
          </a:r>
          <a:endParaRPr lang="zh-CN" altLang="en-US" sz="1200" dirty="0">
            <a:latin typeface="微软雅黑" panose="020B0503020204020204" pitchFamily="34" charset="-122"/>
            <a:ea typeface="微软雅黑" panose="020B0503020204020204" pitchFamily="34" charset="-122"/>
          </a:endParaRPr>
        </a:p>
      </dgm:t>
    </dgm:pt>
    <dgm:pt modelId="{386B0BF8-0BBF-43EF-B4AB-3E6052F35886}" type="parTrans" cxnId="{60340535-9E15-47F6-A355-086EA2E2C2DE}">
      <dgm:prSet/>
      <dgm:spPr/>
      <dgm:t>
        <a:bodyPr/>
        <a:lstStyle/>
        <a:p>
          <a:endParaRPr lang="zh-CN" altLang="en-US">
            <a:latin typeface="微软雅黑" panose="020B0503020204020204" pitchFamily="34" charset="-122"/>
            <a:ea typeface="微软雅黑" panose="020B0503020204020204" pitchFamily="34" charset="-122"/>
          </a:endParaRPr>
        </a:p>
      </dgm:t>
    </dgm:pt>
    <dgm:pt modelId="{953E897A-3CC7-4B54-B00F-B5D4E7EF1D66}" type="sibTrans" cxnId="{60340535-9E15-47F6-A355-086EA2E2C2DE}">
      <dgm:prSet/>
      <dgm:spPr/>
      <dgm:t>
        <a:bodyPr/>
        <a:lstStyle/>
        <a:p>
          <a:endParaRPr lang="zh-CN" altLang="en-US">
            <a:latin typeface="微软雅黑" panose="020B0503020204020204" pitchFamily="34" charset="-122"/>
            <a:ea typeface="微软雅黑" panose="020B0503020204020204" pitchFamily="34" charset="-122"/>
          </a:endParaRPr>
        </a:p>
      </dgm:t>
    </dgm:pt>
    <dgm:pt modelId="{05473851-4BEE-4A44-918A-2AD8D37371A3}">
      <dgm:prSet phldrT="[文本]"/>
      <dgm:spPr/>
      <dgm:t>
        <a:bodyPr/>
        <a:lstStyle/>
        <a:p>
          <a:r>
            <a:rPr lang="zh-CN" altLang="zh-CN" dirty="0" smtClean="0">
              <a:latin typeface="微软雅黑" panose="020B0503020204020204" pitchFamily="34" charset="-122"/>
              <a:ea typeface="微软雅黑" panose="020B0503020204020204" pitchFamily="34" charset="-122"/>
            </a:rPr>
            <a:t>作弊防控系统</a:t>
          </a:r>
          <a:endParaRPr lang="zh-CN" altLang="en-US" dirty="0">
            <a:latin typeface="微软雅黑" panose="020B0503020204020204" pitchFamily="34" charset="-122"/>
            <a:ea typeface="微软雅黑" panose="020B0503020204020204" pitchFamily="34" charset="-122"/>
          </a:endParaRPr>
        </a:p>
      </dgm:t>
    </dgm:pt>
    <dgm:pt modelId="{22FDF5A5-37C4-484B-A49A-EEE87CF5A668}" type="parTrans" cxnId="{064C6D72-35A7-4E1A-99BF-BFB7E5C96C36}">
      <dgm:prSet/>
      <dgm:spPr/>
      <dgm:t>
        <a:bodyPr/>
        <a:lstStyle/>
        <a:p>
          <a:endParaRPr lang="zh-CN" altLang="en-US">
            <a:latin typeface="微软雅黑" panose="020B0503020204020204" pitchFamily="34" charset="-122"/>
            <a:ea typeface="微软雅黑" panose="020B0503020204020204" pitchFamily="34" charset="-122"/>
          </a:endParaRPr>
        </a:p>
      </dgm:t>
    </dgm:pt>
    <dgm:pt modelId="{FF68FAE3-AF4F-41D0-ADAF-159ECBD828EE}" type="sibTrans" cxnId="{064C6D72-35A7-4E1A-99BF-BFB7E5C96C36}">
      <dgm:prSet/>
      <dgm:spPr/>
      <dgm:t>
        <a:bodyPr/>
        <a:lstStyle/>
        <a:p>
          <a:endParaRPr lang="zh-CN" altLang="en-US">
            <a:latin typeface="微软雅黑" panose="020B0503020204020204" pitchFamily="34" charset="-122"/>
            <a:ea typeface="微软雅黑" panose="020B0503020204020204" pitchFamily="34" charset="-122"/>
          </a:endParaRPr>
        </a:p>
      </dgm:t>
    </dgm:pt>
    <dgm:pt modelId="{56B94D25-44A9-4A46-A033-022C465DA7E2}">
      <dgm:prSet phldrT="[文本]" custT="1"/>
      <dgm:spPr/>
      <dgm:t>
        <a:bodyPr/>
        <a:lstStyle/>
        <a:p>
          <a:r>
            <a:rPr lang="zh-CN" altLang="en-US" sz="1200" dirty="0" smtClean="0">
              <a:latin typeface="微软雅黑" panose="020B0503020204020204" pitchFamily="34" charset="-122"/>
              <a:ea typeface="微软雅黑" panose="020B0503020204020204" pitchFamily="34" charset="-122"/>
            </a:rPr>
            <a:t>配备无线信号屏蔽仪等各类探测仪器检查考生是否携带了危险器具、危险品及无线通讯作弊设备，通过在考场部署无线信号侦测和屏蔽设备，对考场周边无线电信号进行侦测，对非法信号进行有效阻断。</a:t>
          </a:r>
          <a:endParaRPr lang="zh-CN" altLang="en-US" sz="1200" dirty="0">
            <a:latin typeface="微软雅黑" panose="020B0503020204020204" pitchFamily="34" charset="-122"/>
            <a:ea typeface="微软雅黑" panose="020B0503020204020204" pitchFamily="34" charset="-122"/>
          </a:endParaRPr>
        </a:p>
      </dgm:t>
    </dgm:pt>
    <dgm:pt modelId="{86EA5760-28AF-4A0C-A4B3-DD2D237F80AC}" type="parTrans" cxnId="{4F1B4D76-FFC9-4425-BF43-62CCE9DF1542}">
      <dgm:prSet/>
      <dgm:spPr/>
      <dgm:t>
        <a:bodyPr/>
        <a:lstStyle/>
        <a:p>
          <a:endParaRPr lang="zh-CN" altLang="en-US">
            <a:latin typeface="微软雅黑" panose="020B0503020204020204" pitchFamily="34" charset="-122"/>
            <a:ea typeface="微软雅黑" panose="020B0503020204020204" pitchFamily="34" charset="-122"/>
          </a:endParaRPr>
        </a:p>
      </dgm:t>
    </dgm:pt>
    <dgm:pt modelId="{D323826C-0215-4DC8-B199-C22167D38786}" type="sibTrans" cxnId="{4F1B4D76-FFC9-4425-BF43-62CCE9DF1542}">
      <dgm:prSet/>
      <dgm:spPr/>
      <dgm:t>
        <a:bodyPr/>
        <a:lstStyle/>
        <a:p>
          <a:endParaRPr lang="zh-CN" altLang="en-US">
            <a:latin typeface="微软雅黑" panose="020B0503020204020204" pitchFamily="34" charset="-122"/>
            <a:ea typeface="微软雅黑" panose="020B0503020204020204" pitchFamily="34" charset="-122"/>
          </a:endParaRPr>
        </a:p>
      </dgm:t>
    </dgm:pt>
    <dgm:pt modelId="{880B30A7-BA5B-41E4-9003-4ACA3021BBB9}">
      <dgm:prSet/>
      <dgm:spPr/>
      <dgm:t>
        <a:bodyPr/>
        <a:lstStyle/>
        <a:p>
          <a:r>
            <a:rPr lang="zh-CN" altLang="zh-CN" dirty="0" smtClean="0">
              <a:latin typeface="微软雅黑" panose="020B0503020204020204" pitchFamily="34" charset="-122"/>
              <a:ea typeface="微软雅黑" panose="020B0503020204020204" pitchFamily="34" charset="-122"/>
            </a:rPr>
            <a:t>考试综合业务系统</a:t>
          </a:r>
          <a:endParaRPr lang="zh-CN" altLang="en-US" dirty="0">
            <a:latin typeface="微软雅黑" panose="020B0503020204020204" pitchFamily="34" charset="-122"/>
            <a:ea typeface="微软雅黑" panose="020B0503020204020204" pitchFamily="34" charset="-122"/>
          </a:endParaRPr>
        </a:p>
      </dgm:t>
    </dgm:pt>
    <dgm:pt modelId="{C4726329-6024-498F-9551-A24BBA3F2116}" type="parTrans" cxnId="{FADA36F9-9CD9-4CE9-8180-AD250A797AF3}">
      <dgm:prSet/>
      <dgm:spPr/>
      <dgm:t>
        <a:bodyPr/>
        <a:lstStyle/>
        <a:p>
          <a:endParaRPr lang="zh-CN" altLang="en-US">
            <a:latin typeface="微软雅黑" panose="020B0503020204020204" pitchFamily="34" charset="-122"/>
            <a:ea typeface="微软雅黑" panose="020B0503020204020204" pitchFamily="34" charset="-122"/>
          </a:endParaRPr>
        </a:p>
      </dgm:t>
    </dgm:pt>
    <dgm:pt modelId="{248D4F8A-5294-4C33-A893-59397CB78052}" type="sibTrans" cxnId="{FADA36F9-9CD9-4CE9-8180-AD250A797AF3}">
      <dgm:prSet/>
      <dgm:spPr/>
      <dgm:t>
        <a:bodyPr/>
        <a:lstStyle/>
        <a:p>
          <a:endParaRPr lang="zh-CN" altLang="en-US">
            <a:latin typeface="微软雅黑" panose="020B0503020204020204" pitchFamily="34" charset="-122"/>
            <a:ea typeface="微软雅黑" panose="020B0503020204020204" pitchFamily="34" charset="-122"/>
          </a:endParaRPr>
        </a:p>
      </dgm:t>
    </dgm:pt>
    <dgm:pt modelId="{7068504A-A724-44B6-B59A-CB073BD9EEEC}">
      <dgm:prSet/>
      <dgm:spPr/>
      <dgm:t>
        <a:bodyPr/>
        <a:lstStyle/>
        <a:p>
          <a:r>
            <a:rPr lang="zh-CN" altLang="en-US" dirty="0" smtClean="0">
              <a:latin typeface="微软雅黑" panose="020B0503020204020204" pitchFamily="34" charset="-122"/>
              <a:ea typeface="微软雅黑" panose="020B0503020204020204" pitchFamily="34" charset="-122"/>
            </a:rPr>
            <a:t>身份</a:t>
          </a:r>
          <a:r>
            <a:rPr lang="zh-CN" altLang="zh-CN" dirty="0" smtClean="0">
              <a:latin typeface="微软雅黑" panose="020B0503020204020204" pitchFamily="34" charset="-122"/>
              <a:ea typeface="微软雅黑" panose="020B0503020204020204" pitchFamily="34" charset="-122"/>
            </a:rPr>
            <a:t>认证系统</a:t>
          </a:r>
          <a:endParaRPr lang="zh-CN" altLang="en-US" dirty="0">
            <a:latin typeface="微软雅黑" panose="020B0503020204020204" pitchFamily="34" charset="-122"/>
            <a:ea typeface="微软雅黑" panose="020B0503020204020204" pitchFamily="34" charset="-122"/>
          </a:endParaRPr>
        </a:p>
      </dgm:t>
    </dgm:pt>
    <dgm:pt modelId="{C18FC0D3-F5AE-43BF-899A-4E4ABDD72B79}" type="sibTrans" cxnId="{F9E51251-E43F-4014-9F48-B99A06107DEC}">
      <dgm:prSet/>
      <dgm:spPr/>
      <dgm:t>
        <a:bodyPr/>
        <a:lstStyle/>
        <a:p>
          <a:endParaRPr lang="zh-CN" altLang="en-US">
            <a:latin typeface="微软雅黑" panose="020B0503020204020204" pitchFamily="34" charset="-122"/>
            <a:ea typeface="微软雅黑" panose="020B0503020204020204" pitchFamily="34" charset="-122"/>
          </a:endParaRPr>
        </a:p>
      </dgm:t>
    </dgm:pt>
    <dgm:pt modelId="{18023154-CFF3-4B05-A1FB-AB12A284ACD0}" type="parTrans" cxnId="{F9E51251-E43F-4014-9F48-B99A06107DEC}">
      <dgm:prSet/>
      <dgm:spPr/>
      <dgm:t>
        <a:bodyPr/>
        <a:lstStyle/>
        <a:p>
          <a:endParaRPr lang="zh-CN" altLang="en-US">
            <a:latin typeface="微软雅黑" panose="020B0503020204020204" pitchFamily="34" charset="-122"/>
            <a:ea typeface="微软雅黑" panose="020B0503020204020204" pitchFamily="34" charset="-122"/>
          </a:endParaRPr>
        </a:p>
      </dgm:t>
    </dgm:pt>
    <dgm:pt modelId="{AE3A6E2B-F2D3-4FBD-9DE0-7684D2757F2A}">
      <dgm:prSet custT="1"/>
      <dgm:spPr/>
      <dgm:t>
        <a:bodyPr/>
        <a:lstStyle/>
        <a:p>
          <a:r>
            <a:rPr lang="zh-CN" altLang="en-US" sz="1200" dirty="0" smtClean="0">
              <a:latin typeface="微软雅黑" panose="020B0503020204020204" pitchFamily="34" charset="-122"/>
              <a:ea typeface="微软雅黑" panose="020B0503020204020204" pitchFamily="34" charset="-122"/>
            </a:rPr>
            <a:t>身份认证系统。利用身份证识别等多种技术手段对考生的身份进行确认，记录确认信息并将有关异常信息及时上传上级主管部门，有效监督考风考纪，杜绝替考等作弊现象发生。</a:t>
          </a:r>
          <a:endParaRPr lang="zh-CN" altLang="en-US" sz="1200" dirty="0">
            <a:latin typeface="微软雅黑" panose="020B0503020204020204" pitchFamily="34" charset="-122"/>
            <a:ea typeface="微软雅黑" panose="020B0503020204020204" pitchFamily="34" charset="-122"/>
          </a:endParaRPr>
        </a:p>
      </dgm:t>
    </dgm:pt>
    <dgm:pt modelId="{72C89CC9-2FFE-4BB7-B950-C6C02D2533F3}" type="parTrans" cxnId="{AFA2BA23-2F8C-4DF0-907A-1964A64EEC16}">
      <dgm:prSet/>
      <dgm:spPr/>
      <dgm:t>
        <a:bodyPr/>
        <a:lstStyle/>
        <a:p>
          <a:endParaRPr lang="zh-CN" altLang="en-US">
            <a:latin typeface="微软雅黑" panose="020B0503020204020204" pitchFamily="34" charset="-122"/>
            <a:ea typeface="微软雅黑" panose="020B0503020204020204" pitchFamily="34" charset="-122"/>
          </a:endParaRPr>
        </a:p>
      </dgm:t>
    </dgm:pt>
    <dgm:pt modelId="{49A748FD-6841-4B34-AC3F-477350DC5381}" type="sibTrans" cxnId="{AFA2BA23-2F8C-4DF0-907A-1964A64EEC16}">
      <dgm:prSet/>
      <dgm:spPr/>
      <dgm:t>
        <a:bodyPr/>
        <a:lstStyle/>
        <a:p>
          <a:endParaRPr lang="zh-CN" altLang="en-US">
            <a:latin typeface="微软雅黑" panose="020B0503020204020204" pitchFamily="34" charset="-122"/>
            <a:ea typeface="微软雅黑" panose="020B0503020204020204" pitchFamily="34" charset="-122"/>
          </a:endParaRPr>
        </a:p>
      </dgm:t>
    </dgm:pt>
    <dgm:pt modelId="{0415B696-E6C4-41C6-B3F6-79C37DC8B916}">
      <dgm:prSet/>
      <dgm:spPr/>
      <dgm:t>
        <a:bodyPr/>
        <a:lstStyle/>
        <a:p>
          <a:r>
            <a:rPr lang="zh-CN" altLang="zh-CN" smtClean="0">
              <a:latin typeface="微软雅黑" panose="020B0503020204020204" pitchFamily="34" charset="-122"/>
              <a:ea typeface="微软雅黑" panose="020B0503020204020204" pitchFamily="34" charset="-122"/>
            </a:rPr>
            <a:t>通过网络实现指挥中心和考点之间考务信息交换和处理，考点内统一指令发布和考试资源管理等功能，从技术层面上有效加强对考试全过程的管理力度，提升管理水平。</a:t>
          </a:r>
          <a:endParaRPr lang="zh-CN" altLang="en-US">
            <a:latin typeface="微软雅黑" panose="020B0503020204020204" pitchFamily="34" charset="-122"/>
            <a:ea typeface="微软雅黑" panose="020B0503020204020204" pitchFamily="34" charset="-122"/>
          </a:endParaRPr>
        </a:p>
      </dgm:t>
    </dgm:pt>
    <dgm:pt modelId="{BF817A33-632F-457B-BB9C-AC68B47F879B}" type="parTrans" cxnId="{FE46CD26-CDBC-4E65-BE18-2A57702601EB}">
      <dgm:prSet/>
      <dgm:spPr/>
      <dgm:t>
        <a:bodyPr/>
        <a:lstStyle/>
        <a:p>
          <a:endParaRPr lang="zh-CN" altLang="en-US">
            <a:latin typeface="微软雅黑" panose="020B0503020204020204" pitchFamily="34" charset="-122"/>
            <a:ea typeface="微软雅黑" panose="020B0503020204020204" pitchFamily="34" charset="-122"/>
          </a:endParaRPr>
        </a:p>
      </dgm:t>
    </dgm:pt>
    <dgm:pt modelId="{E205F899-BB59-4F06-9EF4-38ADD821028B}" type="sibTrans" cxnId="{FE46CD26-CDBC-4E65-BE18-2A57702601EB}">
      <dgm:prSet/>
      <dgm:spPr/>
      <dgm:t>
        <a:bodyPr/>
        <a:lstStyle/>
        <a:p>
          <a:endParaRPr lang="zh-CN" altLang="en-US">
            <a:latin typeface="微软雅黑" panose="020B0503020204020204" pitchFamily="34" charset="-122"/>
            <a:ea typeface="微软雅黑" panose="020B0503020204020204" pitchFamily="34" charset="-122"/>
          </a:endParaRPr>
        </a:p>
      </dgm:t>
    </dgm:pt>
    <dgm:pt modelId="{1BE350B2-1B4D-4377-A331-1192E03F6D86}" type="pres">
      <dgm:prSet presAssocID="{342DC84E-6FEA-4D9A-B405-2034254BB841}" presName="Name0" presStyleCnt="0">
        <dgm:presLayoutVars>
          <dgm:dir/>
          <dgm:animLvl val="lvl"/>
          <dgm:resizeHandles val="exact"/>
        </dgm:presLayoutVars>
      </dgm:prSet>
      <dgm:spPr/>
      <dgm:t>
        <a:bodyPr/>
        <a:lstStyle/>
        <a:p>
          <a:endParaRPr lang="zh-CN" altLang="en-US"/>
        </a:p>
      </dgm:t>
    </dgm:pt>
    <dgm:pt modelId="{B3609B7A-248A-45CF-87FE-28B11346D37A}" type="pres">
      <dgm:prSet presAssocID="{C62C317B-8DE3-4F43-9D8F-26E8D9E9BAF7}" presName="composite" presStyleCnt="0"/>
      <dgm:spPr/>
    </dgm:pt>
    <dgm:pt modelId="{8CF1CB23-46D8-4AFA-9F56-1A6C81D15D6C}" type="pres">
      <dgm:prSet presAssocID="{C62C317B-8DE3-4F43-9D8F-26E8D9E9BAF7}" presName="parTx" presStyleLbl="alignNode1" presStyleIdx="0" presStyleCnt="5">
        <dgm:presLayoutVars>
          <dgm:chMax val="0"/>
          <dgm:chPref val="0"/>
          <dgm:bulletEnabled val="1"/>
        </dgm:presLayoutVars>
      </dgm:prSet>
      <dgm:spPr/>
      <dgm:t>
        <a:bodyPr/>
        <a:lstStyle/>
        <a:p>
          <a:endParaRPr lang="zh-CN" altLang="en-US"/>
        </a:p>
      </dgm:t>
    </dgm:pt>
    <dgm:pt modelId="{7AB7318E-C626-4611-80AF-B17B933DE9BC}" type="pres">
      <dgm:prSet presAssocID="{C62C317B-8DE3-4F43-9D8F-26E8D9E9BAF7}" presName="desTx" presStyleLbl="alignAccFollowNode1" presStyleIdx="0" presStyleCnt="5">
        <dgm:presLayoutVars>
          <dgm:bulletEnabled val="1"/>
        </dgm:presLayoutVars>
      </dgm:prSet>
      <dgm:spPr/>
      <dgm:t>
        <a:bodyPr/>
        <a:lstStyle/>
        <a:p>
          <a:endParaRPr lang="zh-CN" altLang="en-US"/>
        </a:p>
      </dgm:t>
    </dgm:pt>
    <dgm:pt modelId="{B3F91C69-3AF1-478E-BC17-843569FDD070}" type="pres">
      <dgm:prSet presAssocID="{4DC4CC33-B414-4646-849E-A84647F9FF01}" presName="space" presStyleCnt="0"/>
      <dgm:spPr/>
    </dgm:pt>
    <dgm:pt modelId="{0525AF0A-B69F-4BD3-A000-D3E7F21BC9CF}" type="pres">
      <dgm:prSet presAssocID="{15AB7CEE-A598-4B1D-80E6-1E734602120B}" presName="composite" presStyleCnt="0"/>
      <dgm:spPr/>
    </dgm:pt>
    <dgm:pt modelId="{18F01EF2-9DC0-449E-B66B-2E252B8A818D}" type="pres">
      <dgm:prSet presAssocID="{15AB7CEE-A598-4B1D-80E6-1E734602120B}" presName="parTx" presStyleLbl="alignNode1" presStyleIdx="1" presStyleCnt="5">
        <dgm:presLayoutVars>
          <dgm:chMax val="0"/>
          <dgm:chPref val="0"/>
          <dgm:bulletEnabled val="1"/>
        </dgm:presLayoutVars>
      </dgm:prSet>
      <dgm:spPr/>
      <dgm:t>
        <a:bodyPr/>
        <a:lstStyle/>
        <a:p>
          <a:endParaRPr lang="zh-CN" altLang="en-US"/>
        </a:p>
      </dgm:t>
    </dgm:pt>
    <dgm:pt modelId="{48CE6BA9-E6A4-4B15-BFC4-5B581E58C18C}" type="pres">
      <dgm:prSet presAssocID="{15AB7CEE-A598-4B1D-80E6-1E734602120B}" presName="desTx" presStyleLbl="alignAccFollowNode1" presStyleIdx="1" presStyleCnt="5">
        <dgm:presLayoutVars>
          <dgm:bulletEnabled val="1"/>
        </dgm:presLayoutVars>
      </dgm:prSet>
      <dgm:spPr/>
      <dgm:t>
        <a:bodyPr/>
        <a:lstStyle/>
        <a:p>
          <a:endParaRPr lang="zh-CN" altLang="en-US"/>
        </a:p>
      </dgm:t>
    </dgm:pt>
    <dgm:pt modelId="{0D692477-902D-4D2F-A999-DE9D69760C64}" type="pres">
      <dgm:prSet presAssocID="{1B104ECF-BCC3-4099-A3C1-1B8A25F24A57}" presName="space" presStyleCnt="0"/>
      <dgm:spPr/>
    </dgm:pt>
    <dgm:pt modelId="{45B64AA7-CDBD-41F5-9CB0-6F1F103CF17C}" type="pres">
      <dgm:prSet presAssocID="{05473851-4BEE-4A44-918A-2AD8D37371A3}" presName="composite" presStyleCnt="0"/>
      <dgm:spPr/>
    </dgm:pt>
    <dgm:pt modelId="{10D80949-22A3-4275-AA55-3B68972E1912}" type="pres">
      <dgm:prSet presAssocID="{05473851-4BEE-4A44-918A-2AD8D37371A3}" presName="parTx" presStyleLbl="alignNode1" presStyleIdx="2" presStyleCnt="5">
        <dgm:presLayoutVars>
          <dgm:chMax val="0"/>
          <dgm:chPref val="0"/>
          <dgm:bulletEnabled val="1"/>
        </dgm:presLayoutVars>
      </dgm:prSet>
      <dgm:spPr/>
      <dgm:t>
        <a:bodyPr/>
        <a:lstStyle/>
        <a:p>
          <a:endParaRPr lang="zh-CN" altLang="en-US"/>
        </a:p>
      </dgm:t>
    </dgm:pt>
    <dgm:pt modelId="{ED19B5BA-80F1-4E30-8D5F-D1129BE54DA6}" type="pres">
      <dgm:prSet presAssocID="{05473851-4BEE-4A44-918A-2AD8D37371A3}" presName="desTx" presStyleLbl="alignAccFollowNode1" presStyleIdx="2" presStyleCnt="5">
        <dgm:presLayoutVars>
          <dgm:bulletEnabled val="1"/>
        </dgm:presLayoutVars>
      </dgm:prSet>
      <dgm:spPr/>
      <dgm:t>
        <a:bodyPr/>
        <a:lstStyle/>
        <a:p>
          <a:endParaRPr lang="zh-CN" altLang="en-US"/>
        </a:p>
      </dgm:t>
    </dgm:pt>
    <dgm:pt modelId="{D65F1C19-930A-419E-BDE9-2A7805E0CAC5}" type="pres">
      <dgm:prSet presAssocID="{FF68FAE3-AF4F-41D0-ADAF-159ECBD828EE}" presName="space" presStyleCnt="0"/>
      <dgm:spPr/>
    </dgm:pt>
    <dgm:pt modelId="{DCBEB8A3-1424-46AE-BAFC-403F73E8905B}" type="pres">
      <dgm:prSet presAssocID="{7068504A-A724-44B6-B59A-CB073BD9EEEC}" presName="composite" presStyleCnt="0"/>
      <dgm:spPr/>
    </dgm:pt>
    <dgm:pt modelId="{BF4E5CFB-AD0F-4DF2-9E98-545976B84EA3}" type="pres">
      <dgm:prSet presAssocID="{7068504A-A724-44B6-B59A-CB073BD9EEEC}" presName="parTx" presStyleLbl="alignNode1" presStyleIdx="3" presStyleCnt="5">
        <dgm:presLayoutVars>
          <dgm:chMax val="0"/>
          <dgm:chPref val="0"/>
          <dgm:bulletEnabled val="1"/>
        </dgm:presLayoutVars>
      </dgm:prSet>
      <dgm:spPr/>
      <dgm:t>
        <a:bodyPr/>
        <a:lstStyle/>
        <a:p>
          <a:endParaRPr lang="zh-CN" altLang="en-US"/>
        </a:p>
      </dgm:t>
    </dgm:pt>
    <dgm:pt modelId="{05897B71-EE91-4746-A560-36F567E93D18}" type="pres">
      <dgm:prSet presAssocID="{7068504A-A724-44B6-B59A-CB073BD9EEEC}" presName="desTx" presStyleLbl="alignAccFollowNode1" presStyleIdx="3" presStyleCnt="5">
        <dgm:presLayoutVars>
          <dgm:bulletEnabled val="1"/>
        </dgm:presLayoutVars>
      </dgm:prSet>
      <dgm:spPr/>
      <dgm:t>
        <a:bodyPr/>
        <a:lstStyle/>
        <a:p>
          <a:endParaRPr lang="zh-CN" altLang="en-US"/>
        </a:p>
      </dgm:t>
    </dgm:pt>
    <dgm:pt modelId="{AE238310-8F25-4647-B63C-6211C1493B4E}" type="pres">
      <dgm:prSet presAssocID="{C18FC0D3-F5AE-43BF-899A-4E4ABDD72B79}" presName="space" presStyleCnt="0"/>
      <dgm:spPr/>
    </dgm:pt>
    <dgm:pt modelId="{5224754C-829C-42F2-B9E8-1EB3D891A32A}" type="pres">
      <dgm:prSet presAssocID="{880B30A7-BA5B-41E4-9003-4ACA3021BBB9}" presName="composite" presStyleCnt="0"/>
      <dgm:spPr/>
    </dgm:pt>
    <dgm:pt modelId="{4DF1F5F7-F01C-4041-ADFD-63A316B92594}" type="pres">
      <dgm:prSet presAssocID="{880B30A7-BA5B-41E4-9003-4ACA3021BBB9}" presName="parTx" presStyleLbl="alignNode1" presStyleIdx="4" presStyleCnt="5">
        <dgm:presLayoutVars>
          <dgm:chMax val="0"/>
          <dgm:chPref val="0"/>
          <dgm:bulletEnabled val="1"/>
        </dgm:presLayoutVars>
      </dgm:prSet>
      <dgm:spPr/>
      <dgm:t>
        <a:bodyPr/>
        <a:lstStyle/>
        <a:p>
          <a:endParaRPr lang="zh-CN" altLang="en-US"/>
        </a:p>
      </dgm:t>
    </dgm:pt>
    <dgm:pt modelId="{AA2A11DC-218D-4EA0-82B5-9A92A4A0E5E3}" type="pres">
      <dgm:prSet presAssocID="{880B30A7-BA5B-41E4-9003-4ACA3021BBB9}" presName="desTx" presStyleLbl="alignAccFollowNode1" presStyleIdx="4" presStyleCnt="5">
        <dgm:presLayoutVars>
          <dgm:bulletEnabled val="1"/>
        </dgm:presLayoutVars>
      </dgm:prSet>
      <dgm:spPr/>
      <dgm:t>
        <a:bodyPr/>
        <a:lstStyle/>
        <a:p>
          <a:endParaRPr lang="zh-CN" altLang="en-US"/>
        </a:p>
      </dgm:t>
    </dgm:pt>
  </dgm:ptLst>
  <dgm:cxnLst>
    <dgm:cxn modelId="{F9E51251-E43F-4014-9F48-B99A06107DEC}" srcId="{342DC84E-6FEA-4D9A-B405-2034254BB841}" destId="{7068504A-A724-44B6-B59A-CB073BD9EEEC}" srcOrd="3" destOrd="0" parTransId="{18023154-CFF3-4B05-A1FB-AB12A284ACD0}" sibTransId="{C18FC0D3-F5AE-43BF-899A-4E4ABDD72B79}"/>
    <dgm:cxn modelId="{FADA36F9-9CD9-4CE9-8180-AD250A797AF3}" srcId="{342DC84E-6FEA-4D9A-B405-2034254BB841}" destId="{880B30A7-BA5B-41E4-9003-4ACA3021BBB9}" srcOrd="4" destOrd="0" parTransId="{C4726329-6024-498F-9551-A24BBA3F2116}" sibTransId="{248D4F8A-5294-4C33-A893-59397CB78052}"/>
    <dgm:cxn modelId="{C0107D06-3E87-4EE6-ADD8-950D685041F4}" type="presOf" srcId="{342DC84E-6FEA-4D9A-B405-2034254BB841}" destId="{1BE350B2-1B4D-4377-A331-1192E03F6D86}" srcOrd="0" destOrd="0" presId="urn:microsoft.com/office/officeart/2005/8/layout/hList1"/>
    <dgm:cxn modelId="{CF7ACA78-5742-4039-B5FE-7ED2C0FA1DBF}" type="presOf" srcId="{05473851-4BEE-4A44-918A-2AD8D37371A3}" destId="{10D80949-22A3-4275-AA55-3B68972E1912}" srcOrd="0" destOrd="0" presId="urn:microsoft.com/office/officeart/2005/8/layout/hList1"/>
    <dgm:cxn modelId="{7069329C-DF08-4C89-9805-9835C7124867}" type="presOf" srcId="{56B94D25-44A9-4A46-A033-022C465DA7E2}" destId="{ED19B5BA-80F1-4E30-8D5F-D1129BE54DA6}" srcOrd="0" destOrd="0" presId="urn:microsoft.com/office/officeart/2005/8/layout/hList1"/>
    <dgm:cxn modelId="{746DE716-0DE4-4A22-97F4-CB0395296CDB}" type="presOf" srcId="{15AB7CEE-A598-4B1D-80E6-1E734602120B}" destId="{18F01EF2-9DC0-449E-B66B-2E252B8A818D}" srcOrd="0" destOrd="0" presId="urn:microsoft.com/office/officeart/2005/8/layout/hList1"/>
    <dgm:cxn modelId="{83FCBB04-D6EB-4C2D-8E8C-DCA86A5FA8AC}" srcId="{342DC84E-6FEA-4D9A-B405-2034254BB841}" destId="{15AB7CEE-A598-4B1D-80E6-1E734602120B}" srcOrd="1" destOrd="0" parTransId="{7BBCC856-ABB4-4862-B95D-33CF183CED06}" sibTransId="{1B104ECF-BCC3-4099-A3C1-1B8A25F24A57}"/>
    <dgm:cxn modelId="{C995DBB7-FC4C-4501-85B7-7D47E3E7D036}" type="presOf" srcId="{880B30A7-BA5B-41E4-9003-4ACA3021BBB9}" destId="{4DF1F5F7-F01C-4041-ADFD-63A316B92594}" srcOrd="0" destOrd="0" presId="urn:microsoft.com/office/officeart/2005/8/layout/hList1"/>
    <dgm:cxn modelId="{064C6D72-35A7-4E1A-99BF-BFB7E5C96C36}" srcId="{342DC84E-6FEA-4D9A-B405-2034254BB841}" destId="{05473851-4BEE-4A44-918A-2AD8D37371A3}" srcOrd="2" destOrd="0" parTransId="{22FDF5A5-37C4-484B-A49A-EEE87CF5A668}" sibTransId="{FF68FAE3-AF4F-41D0-ADAF-159ECBD828EE}"/>
    <dgm:cxn modelId="{B3A0D551-7237-4FFB-A06B-609DED9A6FFE}" type="presOf" srcId="{18686363-A442-46D9-9B8E-2CD7BDD855C0}" destId="{7AB7318E-C626-4611-80AF-B17B933DE9BC}" srcOrd="0" destOrd="0" presId="urn:microsoft.com/office/officeart/2005/8/layout/hList1"/>
    <dgm:cxn modelId="{8FF17330-D692-4BBD-A85F-DAC58DC8F9E7}" type="presOf" srcId="{0415B696-E6C4-41C6-B3F6-79C37DC8B916}" destId="{AA2A11DC-218D-4EA0-82B5-9A92A4A0E5E3}" srcOrd="0" destOrd="0" presId="urn:microsoft.com/office/officeart/2005/8/layout/hList1"/>
    <dgm:cxn modelId="{CB608A24-5228-470F-A78C-DA4938EFA3DC}" type="presOf" srcId="{7068504A-A724-44B6-B59A-CB073BD9EEEC}" destId="{BF4E5CFB-AD0F-4DF2-9E98-545976B84EA3}" srcOrd="0" destOrd="0" presId="urn:microsoft.com/office/officeart/2005/8/layout/hList1"/>
    <dgm:cxn modelId="{FE46CD26-CDBC-4E65-BE18-2A57702601EB}" srcId="{880B30A7-BA5B-41E4-9003-4ACA3021BBB9}" destId="{0415B696-E6C4-41C6-B3F6-79C37DC8B916}" srcOrd="0" destOrd="0" parTransId="{BF817A33-632F-457B-BB9C-AC68B47F879B}" sibTransId="{E205F899-BB59-4F06-9EF4-38ADD821028B}"/>
    <dgm:cxn modelId="{F8D65956-E1FD-4F34-A1AE-37114389EFA4}" srcId="{C62C317B-8DE3-4F43-9D8F-26E8D9E9BAF7}" destId="{18686363-A442-46D9-9B8E-2CD7BDD855C0}" srcOrd="0" destOrd="0" parTransId="{BC288694-5332-424F-8B84-42CF68104C08}" sibTransId="{6C7C8BA0-FC34-4CF2-8399-41CDA84B2B71}"/>
    <dgm:cxn modelId="{A401C994-A25C-445A-9E7A-004691925FFA}" srcId="{342DC84E-6FEA-4D9A-B405-2034254BB841}" destId="{C62C317B-8DE3-4F43-9D8F-26E8D9E9BAF7}" srcOrd="0" destOrd="0" parTransId="{E5541A2A-D111-4342-A0A2-03E3FC0E1B2A}" sibTransId="{4DC4CC33-B414-4646-849E-A84647F9FF01}"/>
    <dgm:cxn modelId="{AFA2BA23-2F8C-4DF0-907A-1964A64EEC16}" srcId="{7068504A-A724-44B6-B59A-CB073BD9EEEC}" destId="{AE3A6E2B-F2D3-4FBD-9DE0-7684D2757F2A}" srcOrd="0" destOrd="0" parTransId="{72C89CC9-2FFE-4BB7-B950-C6C02D2533F3}" sibTransId="{49A748FD-6841-4B34-AC3F-477350DC5381}"/>
    <dgm:cxn modelId="{96D40E19-E29E-49A2-846F-A6B229BA0965}" type="presOf" srcId="{AE3A6E2B-F2D3-4FBD-9DE0-7684D2757F2A}" destId="{05897B71-EE91-4746-A560-36F567E93D18}" srcOrd="0" destOrd="0" presId="urn:microsoft.com/office/officeart/2005/8/layout/hList1"/>
    <dgm:cxn modelId="{FF7FF3A4-1AD0-4E54-8117-91602555CB7A}" type="presOf" srcId="{C62C317B-8DE3-4F43-9D8F-26E8D9E9BAF7}" destId="{8CF1CB23-46D8-4AFA-9F56-1A6C81D15D6C}" srcOrd="0" destOrd="0" presId="urn:microsoft.com/office/officeart/2005/8/layout/hList1"/>
    <dgm:cxn modelId="{60340535-9E15-47F6-A355-086EA2E2C2DE}" srcId="{15AB7CEE-A598-4B1D-80E6-1E734602120B}" destId="{A61A6304-44B2-44EC-B511-5CE51805687D}" srcOrd="0" destOrd="0" parTransId="{386B0BF8-0BBF-43EF-B4AB-3E6052F35886}" sibTransId="{953E897A-3CC7-4B54-B00F-B5D4E7EF1D66}"/>
    <dgm:cxn modelId="{F314A2A6-2F7D-4494-8A52-E6A176C06C99}" type="presOf" srcId="{A61A6304-44B2-44EC-B511-5CE51805687D}" destId="{48CE6BA9-E6A4-4B15-BFC4-5B581E58C18C}" srcOrd="0" destOrd="0" presId="urn:microsoft.com/office/officeart/2005/8/layout/hList1"/>
    <dgm:cxn modelId="{4F1B4D76-FFC9-4425-BF43-62CCE9DF1542}" srcId="{05473851-4BEE-4A44-918A-2AD8D37371A3}" destId="{56B94D25-44A9-4A46-A033-022C465DA7E2}" srcOrd="0" destOrd="0" parTransId="{86EA5760-28AF-4A0C-A4B3-DD2D237F80AC}" sibTransId="{D323826C-0215-4DC8-B199-C22167D38786}"/>
    <dgm:cxn modelId="{BA077D0C-2B1F-4CC1-A1F9-741DE88F7AAC}" type="presParOf" srcId="{1BE350B2-1B4D-4377-A331-1192E03F6D86}" destId="{B3609B7A-248A-45CF-87FE-28B11346D37A}" srcOrd="0" destOrd="0" presId="urn:microsoft.com/office/officeart/2005/8/layout/hList1"/>
    <dgm:cxn modelId="{5CC29DE3-E01E-4B15-8A95-8A3AA6FDE31E}" type="presParOf" srcId="{B3609B7A-248A-45CF-87FE-28B11346D37A}" destId="{8CF1CB23-46D8-4AFA-9F56-1A6C81D15D6C}" srcOrd="0" destOrd="0" presId="urn:microsoft.com/office/officeart/2005/8/layout/hList1"/>
    <dgm:cxn modelId="{2C413131-9C76-425E-A3EC-18AD97854801}" type="presParOf" srcId="{B3609B7A-248A-45CF-87FE-28B11346D37A}" destId="{7AB7318E-C626-4611-80AF-B17B933DE9BC}" srcOrd="1" destOrd="0" presId="urn:microsoft.com/office/officeart/2005/8/layout/hList1"/>
    <dgm:cxn modelId="{EA180C6A-2030-44D6-9EC2-0558DFB1270E}" type="presParOf" srcId="{1BE350B2-1B4D-4377-A331-1192E03F6D86}" destId="{B3F91C69-3AF1-478E-BC17-843569FDD070}" srcOrd="1" destOrd="0" presId="urn:microsoft.com/office/officeart/2005/8/layout/hList1"/>
    <dgm:cxn modelId="{0EFAD5B1-8792-4E29-8BE2-EE8B9165BB3D}" type="presParOf" srcId="{1BE350B2-1B4D-4377-A331-1192E03F6D86}" destId="{0525AF0A-B69F-4BD3-A000-D3E7F21BC9CF}" srcOrd="2" destOrd="0" presId="urn:microsoft.com/office/officeart/2005/8/layout/hList1"/>
    <dgm:cxn modelId="{7998E493-14BB-4C14-883F-ED8C158A0E59}" type="presParOf" srcId="{0525AF0A-B69F-4BD3-A000-D3E7F21BC9CF}" destId="{18F01EF2-9DC0-449E-B66B-2E252B8A818D}" srcOrd="0" destOrd="0" presId="urn:microsoft.com/office/officeart/2005/8/layout/hList1"/>
    <dgm:cxn modelId="{812DAE82-ED03-4E98-8F39-FE82BFC6F2A3}" type="presParOf" srcId="{0525AF0A-B69F-4BD3-A000-D3E7F21BC9CF}" destId="{48CE6BA9-E6A4-4B15-BFC4-5B581E58C18C}" srcOrd="1" destOrd="0" presId="urn:microsoft.com/office/officeart/2005/8/layout/hList1"/>
    <dgm:cxn modelId="{B3CAAE66-E571-4C1A-8202-C0E288199EA2}" type="presParOf" srcId="{1BE350B2-1B4D-4377-A331-1192E03F6D86}" destId="{0D692477-902D-4D2F-A999-DE9D69760C64}" srcOrd="3" destOrd="0" presId="urn:microsoft.com/office/officeart/2005/8/layout/hList1"/>
    <dgm:cxn modelId="{D6C5B223-E552-47FC-A582-E9A0770FAC9E}" type="presParOf" srcId="{1BE350B2-1B4D-4377-A331-1192E03F6D86}" destId="{45B64AA7-CDBD-41F5-9CB0-6F1F103CF17C}" srcOrd="4" destOrd="0" presId="urn:microsoft.com/office/officeart/2005/8/layout/hList1"/>
    <dgm:cxn modelId="{1BCB7FA1-ECE5-40BF-8B3A-52B95E4FAC8C}" type="presParOf" srcId="{45B64AA7-CDBD-41F5-9CB0-6F1F103CF17C}" destId="{10D80949-22A3-4275-AA55-3B68972E1912}" srcOrd="0" destOrd="0" presId="urn:microsoft.com/office/officeart/2005/8/layout/hList1"/>
    <dgm:cxn modelId="{CE19FD56-3BD0-4108-8344-789D53B76CC3}" type="presParOf" srcId="{45B64AA7-CDBD-41F5-9CB0-6F1F103CF17C}" destId="{ED19B5BA-80F1-4E30-8D5F-D1129BE54DA6}" srcOrd="1" destOrd="0" presId="urn:microsoft.com/office/officeart/2005/8/layout/hList1"/>
    <dgm:cxn modelId="{12C5D7D7-F8C2-461A-8935-E6923036199F}" type="presParOf" srcId="{1BE350B2-1B4D-4377-A331-1192E03F6D86}" destId="{D65F1C19-930A-419E-BDE9-2A7805E0CAC5}" srcOrd="5" destOrd="0" presId="urn:microsoft.com/office/officeart/2005/8/layout/hList1"/>
    <dgm:cxn modelId="{DEB4E635-78E6-4D37-A696-50685E1C90EA}" type="presParOf" srcId="{1BE350B2-1B4D-4377-A331-1192E03F6D86}" destId="{DCBEB8A3-1424-46AE-BAFC-403F73E8905B}" srcOrd="6" destOrd="0" presId="urn:microsoft.com/office/officeart/2005/8/layout/hList1"/>
    <dgm:cxn modelId="{C34A2C9E-19E7-4B3D-B119-5B32891A898A}" type="presParOf" srcId="{DCBEB8A3-1424-46AE-BAFC-403F73E8905B}" destId="{BF4E5CFB-AD0F-4DF2-9E98-545976B84EA3}" srcOrd="0" destOrd="0" presId="urn:microsoft.com/office/officeart/2005/8/layout/hList1"/>
    <dgm:cxn modelId="{C1096F8B-6667-4060-8AC3-D3098E845EC3}" type="presParOf" srcId="{DCBEB8A3-1424-46AE-BAFC-403F73E8905B}" destId="{05897B71-EE91-4746-A560-36F567E93D18}" srcOrd="1" destOrd="0" presId="urn:microsoft.com/office/officeart/2005/8/layout/hList1"/>
    <dgm:cxn modelId="{D7B6EBDF-2E28-491E-9FA7-3CA8F5C23D94}" type="presParOf" srcId="{1BE350B2-1B4D-4377-A331-1192E03F6D86}" destId="{AE238310-8F25-4647-B63C-6211C1493B4E}" srcOrd="7" destOrd="0" presId="urn:microsoft.com/office/officeart/2005/8/layout/hList1"/>
    <dgm:cxn modelId="{D3082B0E-6646-47B4-B1F5-E3B7917DE7F2}" type="presParOf" srcId="{1BE350B2-1B4D-4377-A331-1192E03F6D86}" destId="{5224754C-829C-42F2-B9E8-1EB3D891A32A}" srcOrd="8" destOrd="0" presId="urn:microsoft.com/office/officeart/2005/8/layout/hList1"/>
    <dgm:cxn modelId="{8CB68A9E-B666-40C5-A7BD-51DDE281F1BC}" type="presParOf" srcId="{5224754C-829C-42F2-B9E8-1EB3D891A32A}" destId="{4DF1F5F7-F01C-4041-ADFD-63A316B92594}" srcOrd="0" destOrd="0" presId="urn:microsoft.com/office/officeart/2005/8/layout/hList1"/>
    <dgm:cxn modelId="{5043B6FE-EE4A-4060-8126-7B7456241B6F}" type="presParOf" srcId="{5224754C-829C-42F2-B9E8-1EB3D891A32A}" destId="{AA2A11DC-218D-4EA0-82B5-9A92A4A0E5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C8CB-88C7-4DD9-85A0-CC0CC09A28D0}">
      <dsp:nvSpPr>
        <dsp:cNvPr id="0" name=""/>
        <dsp:cNvSpPr/>
      </dsp:nvSpPr>
      <dsp:spPr>
        <a:xfrm>
          <a:off x="629195" y="17476"/>
          <a:ext cx="838858" cy="83885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zh-CN" altLang="en-US" sz="1900" kern="1200" dirty="0" smtClean="0"/>
            <a:t>课堂</a:t>
          </a:r>
          <a:endParaRPr lang="zh-CN" altLang="en-US" sz="1900" kern="1200" dirty="0"/>
        </a:p>
      </dsp:txBody>
      <dsp:txXfrm>
        <a:off x="741043" y="164276"/>
        <a:ext cx="615162" cy="377486"/>
      </dsp:txXfrm>
    </dsp:sp>
    <dsp:sp modelId="{5D6AC910-18C3-46B1-9FB8-9A1525931A6B}">
      <dsp:nvSpPr>
        <dsp:cNvPr id="0" name=""/>
        <dsp:cNvSpPr/>
      </dsp:nvSpPr>
      <dsp:spPr>
        <a:xfrm>
          <a:off x="931883" y="541762"/>
          <a:ext cx="838858" cy="83885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zh-CN" altLang="en-US" sz="1900" kern="1200" dirty="0" smtClean="0"/>
            <a:t>课外</a:t>
          </a:r>
          <a:endParaRPr lang="zh-CN" altLang="en-US" sz="1900" kern="1200" dirty="0"/>
        </a:p>
      </dsp:txBody>
      <dsp:txXfrm>
        <a:off x="1188434" y="758467"/>
        <a:ext cx="503314" cy="461372"/>
      </dsp:txXfrm>
    </dsp:sp>
    <dsp:sp modelId="{4EEEABB4-3829-4C83-999B-7435490B6755}">
      <dsp:nvSpPr>
        <dsp:cNvPr id="0" name=""/>
        <dsp:cNvSpPr/>
      </dsp:nvSpPr>
      <dsp:spPr>
        <a:xfrm>
          <a:off x="326507" y="541762"/>
          <a:ext cx="838858" cy="83885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zh-CN" altLang="en-US" sz="1900" kern="1200" dirty="0" smtClean="0"/>
            <a:t>线上</a:t>
          </a:r>
          <a:endParaRPr lang="zh-CN" altLang="en-US" sz="1900" kern="1200" dirty="0"/>
        </a:p>
      </dsp:txBody>
      <dsp:txXfrm>
        <a:off x="405499" y="758467"/>
        <a:ext cx="503314" cy="461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D3F0A-7225-43D3-BEB4-CC3DD596C9D6}">
      <dsp:nvSpPr>
        <dsp:cNvPr id="0" name=""/>
        <dsp:cNvSpPr/>
      </dsp:nvSpPr>
      <dsp:spPr>
        <a:xfrm>
          <a:off x="8860" y="0"/>
          <a:ext cx="2648262" cy="110806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宽带网络</a:t>
          </a:r>
          <a:endParaRPr lang="en-US" altLang="zh-CN" sz="1800" b="1" kern="1200" dirty="0" smtClean="0">
            <a:latin typeface="微软雅黑" panose="020B0503020204020204" pitchFamily="34" charset="-122"/>
            <a:ea typeface="微软雅黑" panose="020B0503020204020204" pitchFamily="34" charset="-122"/>
          </a:endParaRPr>
        </a:p>
        <a:p>
          <a:pPr lvl="0" algn="ctr" defTabSz="800100">
            <a:lnSpc>
              <a:spcPct val="10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校校通</a:t>
          </a:r>
          <a:endParaRPr lang="zh-CN" altLang="en-US" sz="1800" b="1" kern="1200" dirty="0">
            <a:latin typeface="微软雅黑" panose="020B0503020204020204" pitchFamily="34" charset="-122"/>
            <a:ea typeface="微软雅黑" panose="020B0503020204020204" pitchFamily="34" charset="-122"/>
          </a:endParaRPr>
        </a:p>
      </dsp:txBody>
      <dsp:txXfrm>
        <a:off x="41314" y="32454"/>
        <a:ext cx="2583354" cy="1043154"/>
      </dsp:txXfrm>
    </dsp:sp>
    <dsp:sp modelId="{BAF81757-4CCE-4F55-93EE-775DD2B3E483}">
      <dsp:nvSpPr>
        <dsp:cNvPr id="0" name=""/>
        <dsp:cNvSpPr/>
      </dsp:nvSpPr>
      <dsp:spPr>
        <a:xfrm>
          <a:off x="2921949" y="225646"/>
          <a:ext cx="561431" cy="656769"/>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100000"/>
            </a:lnSpc>
            <a:spcBef>
              <a:spcPct val="0"/>
            </a:spcBef>
            <a:spcAft>
              <a:spcPts val="0"/>
            </a:spcAft>
          </a:pPr>
          <a:endParaRPr lang="zh-CN" altLang="en-US" sz="1800" b="1" kern="1200">
            <a:latin typeface="微软雅黑" panose="020B0503020204020204" pitchFamily="34" charset="-122"/>
            <a:ea typeface="微软雅黑" panose="020B0503020204020204" pitchFamily="34" charset="-122"/>
          </a:endParaRPr>
        </a:p>
      </dsp:txBody>
      <dsp:txXfrm>
        <a:off x="2921949" y="357000"/>
        <a:ext cx="393002" cy="394061"/>
      </dsp:txXfrm>
    </dsp:sp>
    <dsp:sp modelId="{10D9866B-188B-46FE-9F57-FB9173E6DACA}">
      <dsp:nvSpPr>
        <dsp:cNvPr id="0" name=""/>
        <dsp:cNvSpPr/>
      </dsp:nvSpPr>
      <dsp:spPr>
        <a:xfrm>
          <a:off x="3716428" y="0"/>
          <a:ext cx="2648262" cy="1108062"/>
        </a:xfrm>
        <a:prstGeom prst="roundRect">
          <a:avLst>
            <a:gd name="adj" fmla="val 10000"/>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优质资源</a:t>
          </a:r>
          <a:endParaRPr lang="en-US" altLang="zh-CN" sz="1800" b="1" kern="1200" dirty="0" smtClean="0">
            <a:latin typeface="微软雅黑" panose="020B0503020204020204" pitchFamily="34" charset="-122"/>
            <a:ea typeface="微软雅黑" panose="020B0503020204020204" pitchFamily="34" charset="-122"/>
          </a:endParaRPr>
        </a:p>
        <a:p>
          <a:pPr lvl="0" algn="ctr" defTabSz="800100">
            <a:lnSpc>
              <a:spcPct val="10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班班通</a:t>
          </a:r>
          <a:endParaRPr lang="zh-CN" altLang="en-US" sz="1800" b="1" kern="1200" dirty="0">
            <a:latin typeface="微软雅黑" panose="020B0503020204020204" pitchFamily="34" charset="-122"/>
            <a:ea typeface="微软雅黑" panose="020B0503020204020204" pitchFamily="34" charset="-122"/>
          </a:endParaRPr>
        </a:p>
      </dsp:txBody>
      <dsp:txXfrm>
        <a:off x="3748882" y="32454"/>
        <a:ext cx="2583354" cy="1043154"/>
      </dsp:txXfrm>
    </dsp:sp>
    <dsp:sp modelId="{4E024E24-E1C7-4E95-B02C-02AD368E6DAB}">
      <dsp:nvSpPr>
        <dsp:cNvPr id="0" name=""/>
        <dsp:cNvSpPr/>
      </dsp:nvSpPr>
      <dsp:spPr>
        <a:xfrm>
          <a:off x="6629517" y="225646"/>
          <a:ext cx="561431" cy="656769"/>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100000"/>
            </a:lnSpc>
            <a:spcBef>
              <a:spcPct val="0"/>
            </a:spcBef>
            <a:spcAft>
              <a:spcPts val="0"/>
            </a:spcAft>
          </a:pPr>
          <a:endParaRPr lang="zh-CN" altLang="en-US" sz="1800" b="1" kern="1200">
            <a:latin typeface="微软雅黑" panose="020B0503020204020204" pitchFamily="34" charset="-122"/>
            <a:ea typeface="微软雅黑" panose="020B0503020204020204" pitchFamily="34" charset="-122"/>
          </a:endParaRPr>
        </a:p>
      </dsp:txBody>
      <dsp:txXfrm>
        <a:off x="6629517" y="357000"/>
        <a:ext cx="393002" cy="394061"/>
      </dsp:txXfrm>
    </dsp:sp>
    <dsp:sp modelId="{F4B9F83F-D88E-4613-88DC-7D492F62C0B1}">
      <dsp:nvSpPr>
        <dsp:cNvPr id="0" name=""/>
        <dsp:cNvSpPr/>
      </dsp:nvSpPr>
      <dsp:spPr>
        <a:xfrm>
          <a:off x="7423996" y="0"/>
          <a:ext cx="2648262" cy="110806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网络学习空间</a:t>
          </a:r>
          <a:endParaRPr lang="en-US" altLang="zh-CN" sz="1800" b="1" kern="1200" dirty="0" smtClean="0">
            <a:latin typeface="微软雅黑" panose="020B0503020204020204" pitchFamily="34" charset="-122"/>
            <a:ea typeface="微软雅黑" panose="020B0503020204020204" pitchFamily="34" charset="-122"/>
          </a:endParaRPr>
        </a:p>
        <a:p>
          <a:pPr lvl="0" algn="ctr" defTabSz="800100">
            <a:lnSpc>
              <a:spcPct val="10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人人通</a:t>
          </a:r>
          <a:endParaRPr lang="zh-CN" altLang="en-US" sz="1800" b="1" kern="1200" dirty="0">
            <a:latin typeface="微软雅黑" panose="020B0503020204020204" pitchFamily="34" charset="-122"/>
            <a:ea typeface="微软雅黑" panose="020B0503020204020204" pitchFamily="34" charset="-122"/>
          </a:endParaRPr>
        </a:p>
      </dsp:txBody>
      <dsp:txXfrm>
        <a:off x="7456450" y="32454"/>
        <a:ext cx="2583354" cy="1043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2763D-D2CB-4B82-9A68-AA6CE55A2519}">
      <dsp:nvSpPr>
        <dsp:cNvPr id="0" name=""/>
        <dsp:cNvSpPr/>
      </dsp:nvSpPr>
      <dsp:spPr>
        <a:xfrm rot="5400000">
          <a:off x="6411425" y="-2633092"/>
          <a:ext cx="985403" cy="6498001"/>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anose="020B0503020204020204" pitchFamily="34" charset="-122"/>
              <a:ea typeface="微软雅黑" panose="020B0503020204020204" pitchFamily="34" charset="-122"/>
            </a:rPr>
            <a:t>作为教育资源管理的最重要载体</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anose="020B0503020204020204" pitchFamily="34" charset="-122"/>
              <a:ea typeface="微软雅黑" panose="020B0503020204020204" pitchFamily="34" charset="-122"/>
            </a:rPr>
            <a:t>利用云计算模式最大限度实现集约共享，推动资源建设与使用良性互动，实现</a:t>
          </a:r>
          <a:r>
            <a:rPr lang="zh-CN" altLang="en-US" sz="1400" b="1" kern="0"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教育资源的汇聚共享、建设与应用的衔接</a:t>
          </a:r>
          <a:endPar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dsp:txBody>
      <dsp:txXfrm rot="-5400000">
        <a:off x="3655127" y="171309"/>
        <a:ext cx="6449898" cy="889197"/>
      </dsp:txXfrm>
    </dsp:sp>
    <dsp:sp modelId="{B9A96829-8B5E-4770-AC0D-1D39E534B971}">
      <dsp:nvSpPr>
        <dsp:cNvPr id="0" name=""/>
        <dsp:cNvSpPr/>
      </dsp:nvSpPr>
      <dsp:spPr>
        <a:xfrm>
          <a:off x="0" y="30"/>
          <a:ext cx="3655126" cy="123175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教育资源公共服务平台</a:t>
          </a:r>
          <a:endParaRPr lang="zh-CN" altLang="en-US" sz="1800" kern="1200" dirty="0">
            <a:latin typeface="微软雅黑" panose="020B0503020204020204" pitchFamily="34" charset="-122"/>
            <a:ea typeface="微软雅黑" panose="020B0503020204020204" pitchFamily="34" charset="-122"/>
          </a:endParaRPr>
        </a:p>
      </dsp:txBody>
      <dsp:txXfrm>
        <a:off x="60129" y="60159"/>
        <a:ext cx="3534868" cy="1111496"/>
      </dsp:txXfrm>
    </dsp:sp>
    <dsp:sp modelId="{13F5F2B9-D045-4C5D-BAA2-6AF58D22B452}">
      <dsp:nvSpPr>
        <dsp:cNvPr id="0" name=""/>
        <dsp:cNvSpPr/>
      </dsp:nvSpPr>
      <dsp:spPr>
        <a:xfrm rot="5400000">
          <a:off x="6330582" y="-1339750"/>
          <a:ext cx="1147088" cy="6498001"/>
        </a:xfrm>
        <a:prstGeom prst="round2SameRect">
          <a:avLst/>
        </a:prstGeom>
        <a:solidFill>
          <a:schemeClr val="bg1">
            <a:lumMod val="95000"/>
            <a:alpha val="90000"/>
          </a:schemeClr>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anose="020B0503020204020204" pitchFamily="34" charset="-122"/>
              <a:ea typeface="微软雅黑" panose="020B0503020204020204" pitchFamily="34" charset="-122"/>
            </a:rPr>
            <a:t>实现对学生、教师和学校资产等信息的集中管理</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b="1" kern="0"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提升教育信息化管理水平</a:t>
          </a:r>
          <a:r>
            <a:rPr lang="zh-CN" altLang="en-US" sz="1400" kern="1200" dirty="0" smtClean="0">
              <a:latin typeface="微软雅黑" panose="020B0503020204020204" pitchFamily="34" charset="-122"/>
              <a:ea typeface="微软雅黑" panose="020B0503020204020204" pitchFamily="34" charset="-122"/>
            </a:rPr>
            <a:t>，特别是在互联互通、统一标准、使用方便、运行维护、网络安全等方面，实现科学化、精细化管理，以提高教育管理的效率</a:t>
          </a:r>
          <a:endParaRPr lang="zh-CN" altLang="en-US" sz="1400" kern="1200" dirty="0">
            <a:latin typeface="微软雅黑" panose="020B0503020204020204" pitchFamily="34" charset="-122"/>
            <a:ea typeface="微软雅黑" panose="020B0503020204020204" pitchFamily="34" charset="-122"/>
          </a:endParaRPr>
        </a:p>
      </dsp:txBody>
      <dsp:txXfrm rot="-5400000">
        <a:off x="3655126" y="1391702"/>
        <a:ext cx="6442005" cy="1035096"/>
      </dsp:txXfrm>
    </dsp:sp>
    <dsp:sp modelId="{E2E8B20C-6C5C-43F1-8794-5BAD279DE54C}">
      <dsp:nvSpPr>
        <dsp:cNvPr id="0" name=""/>
        <dsp:cNvSpPr/>
      </dsp:nvSpPr>
      <dsp:spPr>
        <a:xfrm>
          <a:off x="0" y="1293372"/>
          <a:ext cx="3655126" cy="123175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教育管理公共服务平台</a:t>
          </a:r>
          <a:endParaRPr lang="zh-CN" altLang="en-US" sz="1800" kern="1200" dirty="0">
            <a:latin typeface="微软雅黑" panose="020B0503020204020204" pitchFamily="34" charset="-122"/>
            <a:ea typeface="微软雅黑" panose="020B0503020204020204" pitchFamily="34" charset="-122"/>
          </a:endParaRPr>
        </a:p>
      </dsp:txBody>
      <dsp:txXfrm>
        <a:off x="60129" y="1353501"/>
        <a:ext cx="3534868" cy="1111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81F0A-2770-45E4-A581-083A634F827A}">
      <dsp:nvSpPr>
        <dsp:cNvPr id="0" name=""/>
        <dsp:cNvSpPr/>
      </dsp:nvSpPr>
      <dsp:spPr>
        <a:xfrm>
          <a:off x="1756305" y="2953791"/>
          <a:ext cx="2040906" cy="1752495"/>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综合性的信息平台</a:t>
          </a:r>
          <a:endParaRPr lang="zh-CN" altLang="en-US" sz="2500" kern="1200" dirty="0"/>
        </a:p>
      </dsp:txBody>
      <dsp:txXfrm>
        <a:off x="2072422" y="3225236"/>
        <a:ext cx="1408672" cy="1209605"/>
      </dsp:txXfrm>
    </dsp:sp>
    <dsp:sp modelId="{B7F9B379-6F60-4816-A8FD-FA2218664368}">
      <dsp:nvSpPr>
        <dsp:cNvPr id="0" name=""/>
        <dsp:cNvSpPr/>
      </dsp:nvSpPr>
      <dsp:spPr>
        <a:xfrm>
          <a:off x="1805001" y="3737506"/>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651A9-985C-4449-8AD0-C4111666F464}">
      <dsp:nvSpPr>
        <dsp:cNvPr id="0" name=""/>
        <dsp:cNvSpPr/>
      </dsp:nvSpPr>
      <dsp:spPr>
        <a:xfrm>
          <a:off x="0" y="1985010"/>
          <a:ext cx="2040906" cy="175249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F1B13-F168-40AF-8F6F-972430F22277}">
      <dsp:nvSpPr>
        <dsp:cNvPr id="0" name=""/>
        <dsp:cNvSpPr/>
      </dsp:nvSpPr>
      <dsp:spPr>
        <a:xfrm>
          <a:off x="1125252" y="3154093"/>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25593"/>
              <a:satOff val="-531"/>
              <a:lumOff val="125"/>
              <a:alphaOff val="0"/>
            </a:schemeClr>
          </a:solidFill>
          <a:prstDash val="solid"/>
        </a:ln>
        <a:effectLst/>
      </dsp:spPr>
      <dsp:style>
        <a:lnRef idx="2">
          <a:scrgbClr r="0" g="0" b="0"/>
        </a:lnRef>
        <a:fillRef idx="1">
          <a:scrgbClr r="0" g="0" b="0"/>
        </a:fillRef>
        <a:effectRef idx="0">
          <a:scrgbClr r="0" g="0" b="0"/>
        </a:effectRef>
        <a:fontRef idx="minor"/>
      </dsp:style>
    </dsp:sp>
    <dsp:sp modelId="{0B062C59-CA08-4D4F-AEC6-6D4E5B34BC2B}">
      <dsp:nvSpPr>
        <dsp:cNvPr id="0" name=""/>
        <dsp:cNvSpPr/>
      </dsp:nvSpPr>
      <dsp:spPr>
        <a:xfrm>
          <a:off x="3512610" y="1979932"/>
          <a:ext cx="2040906" cy="1752495"/>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en-US" altLang="zh-CN" sz="2500" kern="1200" dirty="0" smtClean="0"/>
            <a:t>7</a:t>
          </a:r>
          <a:r>
            <a:rPr lang="zh-CN" altLang="en-US" sz="2500" kern="1200" dirty="0" smtClean="0"/>
            <a:t>*</a:t>
          </a:r>
          <a:r>
            <a:rPr lang="en-US" altLang="zh-CN" sz="2500" kern="1200" dirty="0" smtClean="0"/>
            <a:t>24</a:t>
          </a:r>
          <a:r>
            <a:rPr lang="zh-CN" altLang="en-US" sz="2500" kern="1200" dirty="0" smtClean="0"/>
            <a:t>小时的服务</a:t>
          </a:r>
          <a:endParaRPr lang="zh-CN" altLang="en-US" sz="2500" kern="1200" dirty="0"/>
        </a:p>
      </dsp:txBody>
      <dsp:txXfrm>
        <a:off x="3828727" y="2251377"/>
        <a:ext cx="1408672" cy="1209605"/>
      </dsp:txXfrm>
    </dsp:sp>
    <dsp:sp modelId="{1EE9DB5E-A8E0-4F5D-8339-E3CA31539904}">
      <dsp:nvSpPr>
        <dsp:cNvPr id="0" name=""/>
        <dsp:cNvSpPr/>
      </dsp:nvSpPr>
      <dsp:spPr>
        <a:xfrm>
          <a:off x="4917222" y="3495451"/>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851185"/>
              <a:satOff val="-1062"/>
              <a:lumOff val="250"/>
              <a:alphaOff val="0"/>
            </a:schemeClr>
          </a:solidFill>
          <a:prstDash val="solid"/>
        </a:ln>
        <a:effectLst/>
      </dsp:spPr>
      <dsp:style>
        <a:lnRef idx="2">
          <a:scrgbClr r="0" g="0" b="0"/>
        </a:lnRef>
        <a:fillRef idx="1">
          <a:scrgbClr r="0" g="0" b="0"/>
        </a:fillRef>
        <a:effectRef idx="0">
          <a:scrgbClr r="0" g="0" b="0"/>
        </a:effectRef>
        <a:fontRef idx="minor"/>
      </dsp:style>
    </dsp:sp>
    <dsp:sp modelId="{FA6E9963-B68A-4411-939C-25EC30B3B327}">
      <dsp:nvSpPr>
        <dsp:cNvPr id="0" name=""/>
        <dsp:cNvSpPr/>
      </dsp:nvSpPr>
      <dsp:spPr>
        <a:xfrm>
          <a:off x="5267834" y="2950406"/>
          <a:ext cx="2040906" cy="175249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71B4F88F-7D56-47AF-95A5-BB2A81861788}">
      <dsp:nvSpPr>
        <dsp:cNvPr id="0" name=""/>
        <dsp:cNvSpPr/>
      </dsp:nvSpPr>
      <dsp:spPr>
        <a:xfrm>
          <a:off x="5780791" y="3797825"/>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276778"/>
              <a:satOff val="-1592"/>
              <a:lumOff val="374"/>
              <a:alphaOff val="0"/>
            </a:schemeClr>
          </a:solidFill>
          <a:prstDash val="solid"/>
        </a:ln>
        <a:effectLst/>
      </dsp:spPr>
      <dsp:style>
        <a:lnRef idx="2">
          <a:scrgbClr r="0" g="0" b="0"/>
        </a:lnRef>
        <a:fillRef idx="1">
          <a:scrgbClr r="0" g="0" b="0"/>
        </a:fillRef>
        <a:effectRef idx="0">
          <a:scrgbClr r="0" g="0" b="0"/>
        </a:effectRef>
        <a:fontRef idx="minor"/>
      </dsp:style>
    </dsp:sp>
    <dsp:sp modelId="{A5506F15-4FC1-4562-8F1F-D947E21AB3E0}">
      <dsp:nvSpPr>
        <dsp:cNvPr id="0" name=""/>
        <dsp:cNvSpPr/>
      </dsp:nvSpPr>
      <dsp:spPr>
        <a:xfrm>
          <a:off x="1756305" y="1016792"/>
          <a:ext cx="2040906" cy="1752495"/>
        </a:xfrm>
        <a:prstGeom prst="hexagon">
          <a:avLst>
            <a:gd name="adj" fmla="val 25000"/>
            <a:gd name="vf" fmla="val 115470"/>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一站式解决方案</a:t>
          </a:r>
          <a:endParaRPr lang="zh-CN" altLang="en-US" sz="2500" kern="1200" dirty="0"/>
        </a:p>
      </dsp:txBody>
      <dsp:txXfrm>
        <a:off x="2072422" y="1288237"/>
        <a:ext cx="1408672" cy="1209605"/>
      </dsp:txXfrm>
    </dsp:sp>
    <dsp:sp modelId="{6AB2B326-B22C-4A34-A870-F37B61B37B00}">
      <dsp:nvSpPr>
        <dsp:cNvPr id="0" name=""/>
        <dsp:cNvSpPr/>
      </dsp:nvSpPr>
      <dsp:spPr>
        <a:xfrm>
          <a:off x="3154424" y="1050082"/>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702371"/>
              <a:satOff val="-2123"/>
              <a:lumOff val="499"/>
              <a:alphaOff val="0"/>
            </a:schemeClr>
          </a:solidFill>
          <a:prstDash val="solid"/>
        </a:ln>
        <a:effectLst/>
      </dsp:spPr>
      <dsp:style>
        <a:lnRef idx="2">
          <a:scrgbClr r="0" g="0" b="0"/>
        </a:lnRef>
        <a:fillRef idx="1">
          <a:scrgbClr r="0" g="0" b="0"/>
        </a:fillRef>
        <a:effectRef idx="0">
          <a:scrgbClr r="0" g="0" b="0"/>
        </a:effectRef>
        <a:fontRef idx="minor"/>
      </dsp:style>
    </dsp:sp>
    <dsp:sp modelId="{9C897C3B-E7BA-4E11-9AB4-EEBE3AC15704}">
      <dsp:nvSpPr>
        <dsp:cNvPr id="0" name=""/>
        <dsp:cNvSpPr/>
      </dsp:nvSpPr>
      <dsp:spPr>
        <a:xfrm>
          <a:off x="3512610" y="42368"/>
          <a:ext cx="2040906" cy="175249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7C1636C7-BCEF-4D57-86A3-E9725331086C}">
      <dsp:nvSpPr>
        <dsp:cNvPr id="0" name=""/>
        <dsp:cNvSpPr/>
      </dsp:nvSpPr>
      <dsp:spPr>
        <a:xfrm>
          <a:off x="4268624" y="986533"/>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127963"/>
              <a:satOff val="-2654"/>
              <a:lumOff val="624"/>
              <a:alphaOff val="0"/>
            </a:schemeClr>
          </a:solidFill>
          <a:prstDash val="solid"/>
        </a:ln>
        <a:effectLst/>
      </dsp:spPr>
      <dsp:style>
        <a:lnRef idx="2">
          <a:scrgbClr r="0" g="0" b="0"/>
        </a:lnRef>
        <a:fillRef idx="1">
          <a:scrgbClr r="0" g="0" b="0"/>
        </a:fillRef>
        <a:effectRef idx="0">
          <a:scrgbClr r="0" g="0" b="0"/>
        </a:effectRef>
        <a:fontRef idx="minor"/>
      </dsp:style>
    </dsp:sp>
    <dsp:sp modelId="{899BD346-2D58-49B2-A79B-CE2CDD922EE3}">
      <dsp:nvSpPr>
        <dsp:cNvPr id="0" name=""/>
        <dsp:cNvSpPr/>
      </dsp:nvSpPr>
      <dsp:spPr>
        <a:xfrm>
          <a:off x="5267834" y="1012843"/>
          <a:ext cx="2040906" cy="1752495"/>
        </a:xfrm>
        <a:prstGeom prst="hexagon">
          <a:avLst>
            <a:gd name="adj" fmla="val 25000"/>
            <a:gd name="vf" fmla="val 115470"/>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品牌</a:t>
          </a:r>
          <a:r>
            <a:rPr lang="en-US" altLang="zh-CN" sz="2500" kern="1200" dirty="0" smtClean="0"/>
            <a:t>&amp;</a:t>
          </a:r>
          <a:r>
            <a:rPr lang="zh-CN" altLang="en-US" sz="2500" kern="1200" dirty="0" smtClean="0"/>
            <a:t>资金优势</a:t>
          </a:r>
          <a:endParaRPr lang="zh-CN" altLang="en-US" sz="2500" kern="1200" dirty="0"/>
        </a:p>
      </dsp:txBody>
      <dsp:txXfrm>
        <a:off x="5583951" y="1284288"/>
        <a:ext cx="1408672" cy="1209605"/>
      </dsp:txXfrm>
    </dsp:sp>
    <dsp:sp modelId="{7693CF67-8622-4B13-BA4C-6819AB22ADC4}">
      <dsp:nvSpPr>
        <dsp:cNvPr id="0" name=""/>
        <dsp:cNvSpPr/>
      </dsp:nvSpPr>
      <dsp:spPr>
        <a:xfrm>
          <a:off x="7033878" y="1789222"/>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553556"/>
              <a:satOff val="-3185"/>
              <a:lumOff val="749"/>
              <a:alphaOff val="0"/>
            </a:schemeClr>
          </a:solidFill>
          <a:prstDash val="solid"/>
        </a:ln>
        <a:effectLst/>
      </dsp:spPr>
      <dsp:style>
        <a:lnRef idx="2">
          <a:scrgbClr r="0" g="0" b="0"/>
        </a:lnRef>
        <a:fillRef idx="1">
          <a:scrgbClr r="0" g="0" b="0"/>
        </a:fillRef>
        <a:effectRef idx="0">
          <a:scrgbClr r="0" g="0" b="0"/>
        </a:effectRef>
        <a:fontRef idx="minor"/>
      </dsp:style>
    </dsp:sp>
    <dsp:sp modelId="{A4034885-B561-4297-93B6-1CAB331EA3DB}">
      <dsp:nvSpPr>
        <dsp:cNvPr id="0" name=""/>
        <dsp:cNvSpPr/>
      </dsp:nvSpPr>
      <dsp:spPr>
        <a:xfrm>
          <a:off x="7024139" y="1997987"/>
          <a:ext cx="2040906" cy="175249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D9AB2199-042D-4BE8-9E14-C34331E2DA04}">
      <dsp:nvSpPr>
        <dsp:cNvPr id="0" name=""/>
        <dsp:cNvSpPr/>
      </dsp:nvSpPr>
      <dsp:spPr>
        <a:xfrm>
          <a:off x="7548154" y="2213571"/>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979148"/>
              <a:satOff val="-3716"/>
              <a:lumOff val="874"/>
              <a:alphaOff val="0"/>
            </a:schemeClr>
          </a:solidFill>
          <a:prstDash val="solid"/>
        </a:ln>
        <a:effectLst/>
      </dsp:spPr>
      <dsp:style>
        <a:lnRef idx="2">
          <a:scrgbClr r="0" g="0" b="0"/>
        </a:lnRef>
        <a:fillRef idx="1">
          <a:scrgbClr r="0" g="0" b="0"/>
        </a:fillRef>
        <a:effectRef idx="0">
          <a:scrgbClr r="0" g="0" b="0"/>
        </a:effectRef>
        <a:fontRef idx="minor"/>
      </dsp:style>
    </dsp:sp>
    <dsp:sp modelId="{0B95DF17-D35E-4F24-B3E6-C45E284580D9}">
      <dsp:nvSpPr>
        <dsp:cNvPr id="0" name=""/>
        <dsp:cNvSpPr/>
      </dsp:nvSpPr>
      <dsp:spPr>
        <a:xfrm>
          <a:off x="7024139" y="60988"/>
          <a:ext cx="2040906" cy="1752495"/>
        </a:xfrm>
        <a:prstGeom prst="hexagon">
          <a:avLst>
            <a:gd name="adj" fmla="val 25000"/>
            <a:gd name="vf" fmla="val 115470"/>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en-US" altLang="zh-CN" sz="2500" kern="1200" dirty="0" smtClean="0"/>
            <a:t>ICT</a:t>
          </a:r>
          <a:r>
            <a:rPr lang="zh-CN" altLang="en-US" sz="2500" kern="1200" dirty="0" smtClean="0"/>
            <a:t>经验，定制化解决方案</a:t>
          </a:r>
          <a:endParaRPr lang="zh-CN" altLang="en-US" sz="2500" kern="1200" dirty="0"/>
        </a:p>
      </dsp:txBody>
      <dsp:txXfrm>
        <a:off x="7340256" y="332433"/>
        <a:ext cx="1408672" cy="1209605"/>
      </dsp:txXfrm>
    </dsp:sp>
    <dsp:sp modelId="{122E9FB1-0AD0-4618-949E-3E7CCA127D2F}">
      <dsp:nvSpPr>
        <dsp:cNvPr id="0" name=""/>
        <dsp:cNvSpPr/>
      </dsp:nvSpPr>
      <dsp:spPr>
        <a:xfrm>
          <a:off x="8790184" y="846395"/>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404741"/>
              <a:satOff val="-4247"/>
              <a:lumOff val="999"/>
              <a:alphaOff val="0"/>
            </a:schemeClr>
          </a:solidFill>
          <a:prstDash val="solid"/>
        </a:ln>
        <a:effectLst/>
      </dsp:spPr>
      <dsp:style>
        <a:lnRef idx="2">
          <a:scrgbClr r="0" g="0" b="0"/>
        </a:lnRef>
        <a:fillRef idx="1">
          <a:scrgbClr r="0" g="0" b="0"/>
        </a:fillRef>
        <a:effectRef idx="0">
          <a:scrgbClr r="0" g="0" b="0"/>
        </a:effectRef>
        <a:fontRef idx="minor"/>
      </dsp:style>
    </dsp:sp>
    <dsp:sp modelId="{5BEABA09-BAE7-4BB9-91ED-037FF86A750F}">
      <dsp:nvSpPr>
        <dsp:cNvPr id="0" name=""/>
        <dsp:cNvSpPr/>
      </dsp:nvSpPr>
      <dsp:spPr>
        <a:xfrm>
          <a:off x="8780445" y="1038797"/>
          <a:ext cx="2040906" cy="175249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992DD414-A49C-4087-9E67-206DCB4552F7}">
      <dsp:nvSpPr>
        <dsp:cNvPr id="0" name=""/>
        <dsp:cNvSpPr/>
      </dsp:nvSpPr>
      <dsp:spPr>
        <a:xfrm>
          <a:off x="9187327" y="1077729"/>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830334"/>
              <a:satOff val="-4777"/>
              <a:lumOff val="1123"/>
              <a:alphaOff val="0"/>
            </a:schemeClr>
          </a:solidFill>
          <a:prstDash val="solid"/>
        </a:ln>
        <a:effectLst/>
      </dsp:spPr>
      <dsp:style>
        <a:lnRef idx="2">
          <a:scrgbClr r="0" g="0" b="0"/>
        </a:lnRef>
        <a:fillRef idx="1">
          <a:scrgbClr r="0" g="0" b="0"/>
        </a:fillRef>
        <a:effectRef idx="0">
          <a:scrgbClr r="0" g="0" b="0"/>
        </a:effectRef>
        <a:fontRef idx="minor"/>
      </dsp:style>
    </dsp:sp>
    <dsp:sp modelId="{560779D6-8335-4135-9493-647EBE47ADF4}">
      <dsp:nvSpPr>
        <dsp:cNvPr id="0" name=""/>
        <dsp:cNvSpPr/>
      </dsp:nvSpPr>
      <dsp:spPr>
        <a:xfrm>
          <a:off x="8780445" y="2972975"/>
          <a:ext cx="2040906" cy="1752495"/>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zh-CN" altLang="en-US" sz="2500" kern="1200" dirty="0" smtClean="0"/>
            <a:t>丰富的产品和案例</a:t>
          </a:r>
          <a:endParaRPr lang="zh-CN" altLang="en-US" sz="2500" kern="1200" dirty="0"/>
        </a:p>
      </dsp:txBody>
      <dsp:txXfrm>
        <a:off x="9096562" y="3244420"/>
        <a:ext cx="1408672" cy="1209605"/>
      </dsp:txXfrm>
    </dsp:sp>
    <dsp:sp modelId="{19502F41-B6AF-48D0-A415-CFD734A027FE}">
      <dsp:nvSpPr>
        <dsp:cNvPr id="0" name=""/>
        <dsp:cNvSpPr/>
      </dsp:nvSpPr>
      <dsp:spPr>
        <a:xfrm>
          <a:off x="9185163" y="4507678"/>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255926"/>
              <a:satOff val="-5308"/>
              <a:lumOff val="1248"/>
              <a:alphaOff val="0"/>
            </a:schemeClr>
          </a:solidFill>
          <a:prstDash val="solid"/>
        </a:ln>
        <a:effectLst/>
      </dsp:spPr>
      <dsp:style>
        <a:lnRef idx="2">
          <a:scrgbClr r="0" g="0" b="0"/>
        </a:lnRef>
        <a:fillRef idx="1">
          <a:scrgbClr r="0" g="0" b="0"/>
        </a:fillRef>
        <a:effectRef idx="0">
          <a:scrgbClr r="0" g="0" b="0"/>
        </a:effectRef>
        <a:fontRef idx="minor"/>
      </dsp:style>
    </dsp:sp>
    <dsp:sp modelId="{714E4527-DA59-4231-B700-B8F3EB0C25B5}">
      <dsp:nvSpPr>
        <dsp:cNvPr id="0" name=""/>
        <dsp:cNvSpPr/>
      </dsp:nvSpPr>
      <dsp:spPr>
        <a:xfrm>
          <a:off x="7024139" y="3932165"/>
          <a:ext cx="2040906" cy="175249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A8FDED6D-6984-454C-A283-05A62FC675A9}">
      <dsp:nvSpPr>
        <dsp:cNvPr id="0" name=""/>
        <dsp:cNvSpPr/>
      </dsp:nvSpPr>
      <dsp:spPr>
        <a:xfrm>
          <a:off x="8806416" y="4701209"/>
          <a:ext cx="238069" cy="205379"/>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1CB23-46D8-4AFA-9F56-1A6C81D15D6C}">
      <dsp:nvSpPr>
        <dsp:cNvPr id="0" name=""/>
        <dsp:cNvSpPr/>
      </dsp:nvSpPr>
      <dsp:spPr>
        <a:xfrm>
          <a:off x="5386" y="89142"/>
          <a:ext cx="2064935"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zh-CN" sz="1400" kern="1200" dirty="0" smtClean="0">
              <a:latin typeface="微软雅黑" panose="020B0503020204020204" pitchFamily="34" charset="-122"/>
              <a:ea typeface="微软雅黑" panose="020B0503020204020204" pitchFamily="34" charset="-122"/>
            </a:rPr>
            <a:t>网上巡查系统</a:t>
          </a:r>
          <a:endParaRPr lang="zh-CN" altLang="en-US" sz="1400" kern="1200" dirty="0">
            <a:latin typeface="微软雅黑" panose="020B0503020204020204" pitchFamily="34" charset="-122"/>
            <a:ea typeface="微软雅黑" panose="020B0503020204020204" pitchFamily="34" charset="-122"/>
          </a:endParaRPr>
        </a:p>
      </dsp:txBody>
      <dsp:txXfrm>
        <a:off x="5386" y="89142"/>
        <a:ext cx="2064935" cy="403200"/>
      </dsp:txXfrm>
    </dsp:sp>
    <dsp:sp modelId="{7AB7318E-C626-4611-80AF-B17B933DE9BC}">
      <dsp:nvSpPr>
        <dsp:cNvPr id="0" name=""/>
        <dsp:cNvSpPr/>
      </dsp:nvSpPr>
      <dsp:spPr>
        <a:xfrm>
          <a:off x="5386" y="492342"/>
          <a:ext cx="2064935" cy="2658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dirty="0" smtClean="0">
              <a:latin typeface="微软雅黑" panose="020B0503020204020204" pitchFamily="34" charset="-122"/>
              <a:ea typeface="微软雅黑" panose="020B0503020204020204" pitchFamily="34" charset="-122"/>
            </a:rPr>
            <a:t>网络视频巡查系统是包括监控技术、通讯技术、音视频技术和教育考试管理技术的一套综合性业务应用系统。</a:t>
          </a:r>
          <a:endParaRPr lang="zh-CN" altLang="en-US" sz="1400" kern="1200" dirty="0">
            <a:latin typeface="微软雅黑" panose="020B0503020204020204" pitchFamily="34" charset="-122"/>
            <a:ea typeface="微软雅黑" panose="020B0503020204020204" pitchFamily="34" charset="-122"/>
          </a:endParaRPr>
        </a:p>
      </dsp:txBody>
      <dsp:txXfrm>
        <a:off x="5386" y="492342"/>
        <a:ext cx="2064935" cy="2658875"/>
      </dsp:txXfrm>
    </dsp:sp>
    <dsp:sp modelId="{18F01EF2-9DC0-449E-B66B-2E252B8A818D}">
      <dsp:nvSpPr>
        <dsp:cNvPr id="0" name=""/>
        <dsp:cNvSpPr/>
      </dsp:nvSpPr>
      <dsp:spPr>
        <a:xfrm>
          <a:off x="2359412" y="89142"/>
          <a:ext cx="2064935"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zh-CN" sz="1400" kern="1200" dirty="0" smtClean="0">
              <a:latin typeface="微软雅黑" panose="020B0503020204020204" pitchFamily="34" charset="-122"/>
              <a:ea typeface="微软雅黑" panose="020B0503020204020204" pitchFamily="34" charset="-122"/>
            </a:rPr>
            <a:t>应急指挥系统</a:t>
          </a:r>
          <a:endParaRPr lang="zh-CN" altLang="en-US" sz="1400" kern="1200" dirty="0">
            <a:latin typeface="微软雅黑" panose="020B0503020204020204" pitchFamily="34" charset="-122"/>
            <a:ea typeface="微软雅黑" panose="020B0503020204020204" pitchFamily="34" charset="-122"/>
          </a:endParaRPr>
        </a:p>
      </dsp:txBody>
      <dsp:txXfrm>
        <a:off x="2359412" y="89142"/>
        <a:ext cx="2064935" cy="403200"/>
      </dsp:txXfrm>
    </dsp:sp>
    <dsp:sp modelId="{48CE6BA9-E6A4-4B15-BFC4-5B581E58C18C}">
      <dsp:nvSpPr>
        <dsp:cNvPr id="0" name=""/>
        <dsp:cNvSpPr/>
      </dsp:nvSpPr>
      <dsp:spPr>
        <a:xfrm>
          <a:off x="2359412" y="492342"/>
          <a:ext cx="2064935" cy="2658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建立畅通的信息传输渠道和严格的信息上传下达机制，建立视频会议系统，完善快速应急通讯系统，实现突发事件快速逐级上报、处理、决策、指示快速下达以及突发事件处置决策支持系统。</a:t>
          </a:r>
          <a:endParaRPr lang="zh-CN" altLang="en-US" sz="1200" kern="1200" dirty="0">
            <a:latin typeface="微软雅黑" panose="020B0503020204020204" pitchFamily="34" charset="-122"/>
            <a:ea typeface="微软雅黑" panose="020B0503020204020204" pitchFamily="34" charset="-122"/>
          </a:endParaRPr>
        </a:p>
      </dsp:txBody>
      <dsp:txXfrm>
        <a:off x="2359412" y="492342"/>
        <a:ext cx="2064935" cy="2658875"/>
      </dsp:txXfrm>
    </dsp:sp>
    <dsp:sp modelId="{10D80949-22A3-4275-AA55-3B68972E1912}">
      <dsp:nvSpPr>
        <dsp:cNvPr id="0" name=""/>
        <dsp:cNvSpPr/>
      </dsp:nvSpPr>
      <dsp:spPr>
        <a:xfrm>
          <a:off x="4713438" y="89142"/>
          <a:ext cx="2064935"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zh-CN" sz="1400" kern="1200" dirty="0" smtClean="0">
              <a:latin typeface="微软雅黑" panose="020B0503020204020204" pitchFamily="34" charset="-122"/>
              <a:ea typeface="微软雅黑" panose="020B0503020204020204" pitchFamily="34" charset="-122"/>
            </a:rPr>
            <a:t>作弊防控系统</a:t>
          </a:r>
          <a:endParaRPr lang="zh-CN" altLang="en-US" sz="1400" kern="1200" dirty="0">
            <a:latin typeface="微软雅黑" panose="020B0503020204020204" pitchFamily="34" charset="-122"/>
            <a:ea typeface="微软雅黑" panose="020B0503020204020204" pitchFamily="34" charset="-122"/>
          </a:endParaRPr>
        </a:p>
      </dsp:txBody>
      <dsp:txXfrm>
        <a:off x="4713438" y="89142"/>
        <a:ext cx="2064935" cy="403200"/>
      </dsp:txXfrm>
    </dsp:sp>
    <dsp:sp modelId="{ED19B5BA-80F1-4E30-8D5F-D1129BE54DA6}">
      <dsp:nvSpPr>
        <dsp:cNvPr id="0" name=""/>
        <dsp:cNvSpPr/>
      </dsp:nvSpPr>
      <dsp:spPr>
        <a:xfrm>
          <a:off x="4713438" y="492342"/>
          <a:ext cx="2064935" cy="2658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配备无线信号屏蔽仪等各类探测仪器检查考生是否携带了危险器具、危险品及无线通讯作弊设备，通过在考场部署无线信号侦测和屏蔽设备，对考场周边无线电信号进行侦测，对非法信号进行有效阻断。</a:t>
          </a:r>
          <a:endParaRPr lang="zh-CN" altLang="en-US" sz="1200" kern="1200" dirty="0">
            <a:latin typeface="微软雅黑" panose="020B0503020204020204" pitchFamily="34" charset="-122"/>
            <a:ea typeface="微软雅黑" panose="020B0503020204020204" pitchFamily="34" charset="-122"/>
          </a:endParaRPr>
        </a:p>
      </dsp:txBody>
      <dsp:txXfrm>
        <a:off x="4713438" y="492342"/>
        <a:ext cx="2064935" cy="2658875"/>
      </dsp:txXfrm>
    </dsp:sp>
    <dsp:sp modelId="{BF4E5CFB-AD0F-4DF2-9E98-545976B84EA3}">
      <dsp:nvSpPr>
        <dsp:cNvPr id="0" name=""/>
        <dsp:cNvSpPr/>
      </dsp:nvSpPr>
      <dsp:spPr>
        <a:xfrm>
          <a:off x="7067464" y="89142"/>
          <a:ext cx="2064935"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身份</a:t>
          </a:r>
          <a:r>
            <a:rPr lang="zh-CN" altLang="zh-CN" sz="1400" kern="1200" dirty="0" smtClean="0">
              <a:latin typeface="微软雅黑" panose="020B0503020204020204" pitchFamily="34" charset="-122"/>
              <a:ea typeface="微软雅黑" panose="020B0503020204020204" pitchFamily="34" charset="-122"/>
            </a:rPr>
            <a:t>认证系统</a:t>
          </a:r>
          <a:endParaRPr lang="zh-CN" altLang="en-US" sz="1400" kern="1200" dirty="0">
            <a:latin typeface="微软雅黑" panose="020B0503020204020204" pitchFamily="34" charset="-122"/>
            <a:ea typeface="微软雅黑" panose="020B0503020204020204" pitchFamily="34" charset="-122"/>
          </a:endParaRPr>
        </a:p>
      </dsp:txBody>
      <dsp:txXfrm>
        <a:off x="7067464" y="89142"/>
        <a:ext cx="2064935" cy="403200"/>
      </dsp:txXfrm>
    </dsp:sp>
    <dsp:sp modelId="{05897B71-EE91-4746-A560-36F567E93D18}">
      <dsp:nvSpPr>
        <dsp:cNvPr id="0" name=""/>
        <dsp:cNvSpPr/>
      </dsp:nvSpPr>
      <dsp:spPr>
        <a:xfrm>
          <a:off x="7067464" y="492342"/>
          <a:ext cx="2064935" cy="2658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anose="020B0503020204020204" pitchFamily="34" charset="-122"/>
              <a:ea typeface="微软雅黑" panose="020B0503020204020204" pitchFamily="34" charset="-122"/>
            </a:rPr>
            <a:t>身份认证系统。利用身份证识别等多种技术手段对考生的身份进行确认，记录确认信息并将有关异常信息及时上传上级主管部门，有效监督考风考纪，杜绝替考等作弊现象发生。</a:t>
          </a:r>
          <a:endParaRPr lang="zh-CN" altLang="en-US" sz="1200" kern="1200" dirty="0">
            <a:latin typeface="微软雅黑" panose="020B0503020204020204" pitchFamily="34" charset="-122"/>
            <a:ea typeface="微软雅黑" panose="020B0503020204020204" pitchFamily="34" charset="-122"/>
          </a:endParaRPr>
        </a:p>
      </dsp:txBody>
      <dsp:txXfrm>
        <a:off x="7067464" y="492342"/>
        <a:ext cx="2064935" cy="2658875"/>
      </dsp:txXfrm>
    </dsp:sp>
    <dsp:sp modelId="{4DF1F5F7-F01C-4041-ADFD-63A316B92594}">
      <dsp:nvSpPr>
        <dsp:cNvPr id="0" name=""/>
        <dsp:cNvSpPr/>
      </dsp:nvSpPr>
      <dsp:spPr>
        <a:xfrm>
          <a:off x="9421491" y="89142"/>
          <a:ext cx="2064935"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zh-CN" altLang="zh-CN" sz="1400" kern="1200" dirty="0" smtClean="0">
              <a:latin typeface="微软雅黑" panose="020B0503020204020204" pitchFamily="34" charset="-122"/>
              <a:ea typeface="微软雅黑" panose="020B0503020204020204" pitchFamily="34" charset="-122"/>
            </a:rPr>
            <a:t>考试综合业务系统</a:t>
          </a:r>
          <a:endParaRPr lang="zh-CN" altLang="en-US" sz="1400" kern="1200" dirty="0">
            <a:latin typeface="微软雅黑" panose="020B0503020204020204" pitchFamily="34" charset="-122"/>
            <a:ea typeface="微软雅黑" panose="020B0503020204020204" pitchFamily="34" charset="-122"/>
          </a:endParaRPr>
        </a:p>
      </dsp:txBody>
      <dsp:txXfrm>
        <a:off x="9421491" y="89142"/>
        <a:ext cx="2064935" cy="403200"/>
      </dsp:txXfrm>
    </dsp:sp>
    <dsp:sp modelId="{AA2A11DC-218D-4EA0-82B5-9A92A4A0E5E3}">
      <dsp:nvSpPr>
        <dsp:cNvPr id="0" name=""/>
        <dsp:cNvSpPr/>
      </dsp:nvSpPr>
      <dsp:spPr>
        <a:xfrm>
          <a:off x="9421491" y="492342"/>
          <a:ext cx="2064935" cy="2658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smtClean="0">
              <a:latin typeface="微软雅黑" panose="020B0503020204020204" pitchFamily="34" charset="-122"/>
              <a:ea typeface="微软雅黑" panose="020B0503020204020204" pitchFamily="34" charset="-122"/>
            </a:rPr>
            <a:t>通过网络实现指挥中心和考点之间考务信息交换和处理，考点内统一指令发布和考试资源管理等功能，从技术层面上有效加强对考试全过程的管理力度，提升管理水平。</a:t>
          </a:r>
          <a:endParaRPr lang="zh-CN" altLang="en-US" sz="1400" kern="1200">
            <a:latin typeface="微软雅黑" panose="020B0503020204020204" pitchFamily="34" charset="-122"/>
            <a:ea typeface="微软雅黑" panose="020B0503020204020204" pitchFamily="34" charset="-122"/>
          </a:endParaRPr>
        </a:p>
      </dsp:txBody>
      <dsp:txXfrm>
        <a:off x="9421491" y="492342"/>
        <a:ext cx="2064935" cy="26588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AAC91-E8EF-4BC4-9AA4-A58E9B26F8C4}" type="datetimeFigureOut">
              <a:rPr lang="zh-CN" altLang="en-US" smtClean="0"/>
              <a:pPr/>
              <a:t>2014/3/12 Wednesday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B9E471-0D20-40E4-A82D-6764E5A6AC0A}" type="slidenum">
              <a:rPr lang="zh-CN" altLang="en-US" smtClean="0"/>
              <a:pPr/>
              <a:t>‹#›</a:t>
            </a:fld>
            <a:endParaRPr lang="zh-CN" altLang="en-US"/>
          </a:p>
        </p:txBody>
      </p:sp>
    </p:spTree>
    <p:extLst>
      <p:ext uri="{BB962C8B-B14F-4D97-AF65-F5344CB8AC3E}">
        <p14:creationId xmlns:p14="http://schemas.microsoft.com/office/powerpoint/2010/main" val="55535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681F0-1F50-468B-9552-D533E44C2017}" type="datetimeFigureOut">
              <a:rPr lang="zh-CN" altLang="en-US" smtClean="0"/>
              <a:pPr/>
              <a:t>2014/3/12 Wednesday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57B20-F40D-4901-9BDF-1A0D182307C4}" type="slidenum">
              <a:rPr lang="zh-CN" altLang="en-US" smtClean="0"/>
              <a:pPr/>
              <a:t>‹#›</a:t>
            </a:fld>
            <a:endParaRPr lang="zh-CN" altLang="en-US"/>
          </a:p>
        </p:txBody>
      </p:sp>
    </p:spTree>
    <p:extLst>
      <p:ext uri="{BB962C8B-B14F-4D97-AF65-F5344CB8AC3E}">
        <p14:creationId xmlns:p14="http://schemas.microsoft.com/office/powerpoint/2010/main" val="295608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1</a:t>
            </a:fld>
            <a:endParaRPr lang="zh-CN" altLang="en-US"/>
          </a:p>
        </p:txBody>
      </p:sp>
    </p:spTree>
    <p:extLst>
      <p:ext uri="{BB962C8B-B14F-4D97-AF65-F5344CB8AC3E}">
        <p14:creationId xmlns:p14="http://schemas.microsoft.com/office/powerpoint/2010/main" val="250498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48641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14</a:t>
            </a:fld>
            <a:endParaRPr lang="zh-CN" altLang="en-US"/>
          </a:p>
        </p:txBody>
      </p:sp>
    </p:spTree>
    <p:extLst>
      <p:ext uri="{BB962C8B-B14F-4D97-AF65-F5344CB8AC3E}">
        <p14:creationId xmlns:p14="http://schemas.microsoft.com/office/powerpoint/2010/main" val="303588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414054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178376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extLst>
      <p:ext uri="{BB962C8B-B14F-4D97-AF65-F5344CB8AC3E}">
        <p14:creationId xmlns:p14="http://schemas.microsoft.com/office/powerpoint/2010/main" val="254243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198048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383632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83710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extLst>
      <p:ext uri="{BB962C8B-B14F-4D97-AF65-F5344CB8AC3E}">
        <p14:creationId xmlns:p14="http://schemas.microsoft.com/office/powerpoint/2010/main" val="239586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extLst>
      <p:ext uri="{BB962C8B-B14F-4D97-AF65-F5344CB8AC3E}">
        <p14:creationId xmlns:p14="http://schemas.microsoft.com/office/powerpoint/2010/main" val="368289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3</a:t>
            </a:fld>
            <a:endParaRPr lang="zh-CN" altLang="en-US"/>
          </a:p>
        </p:txBody>
      </p:sp>
    </p:spTree>
    <p:extLst>
      <p:ext uri="{BB962C8B-B14F-4D97-AF65-F5344CB8AC3E}">
        <p14:creationId xmlns:p14="http://schemas.microsoft.com/office/powerpoint/2010/main" val="395673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372751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3849909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360285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，信息化的教学手段：</a:t>
            </a:r>
            <a:r>
              <a:rPr lang="en-US" altLang="zh-CN" dirty="0" smtClean="0"/>
              <a:t>PAD</a:t>
            </a:r>
            <a:r>
              <a:rPr lang="zh-CN" altLang="en-US" dirty="0" smtClean="0"/>
              <a:t>，电子白板，投影仪</a:t>
            </a:r>
            <a:endParaRPr lang="en-US" altLang="zh-CN" dirty="0" smtClean="0"/>
          </a:p>
          <a:p>
            <a:r>
              <a:rPr lang="en-US" altLang="zh-CN" dirty="0" smtClean="0"/>
              <a:t>2</a:t>
            </a:r>
            <a:r>
              <a:rPr lang="zh-CN" altLang="en-US" dirty="0" smtClean="0"/>
              <a:t>，信息化的管理手段：移动校务、天翼学生证</a:t>
            </a:r>
            <a:endParaRPr lang="en-US" altLang="zh-CN" dirty="0" smtClean="0"/>
          </a:p>
          <a:p>
            <a:r>
              <a:rPr lang="en-US" altLang="zh-CN" dirty="0" smtClean="0"/>
              <a:t>3</a:t>
            </a:r>
            <a:r>
              <a:rPr lang="zh-CN" altLang="en-US" dirty="0" smtClean="0"/>
              <a:t>，教育模式：可汗学院、翻转课堂、</a:t>
            </a:r>
            <a:r>
              <a:rPr lang="zh-CN" altLang="en-US" sz="1200" b="0" i="0" kern="1200" dirty="0" smtClean="0">
                <a:solidFill>
                  <a:schemeClr val="tx1"/>
                </a:solidFill>
                <a:effectLst/>
                <a:latin typeface="+mn-lt"/>
                <a:ea typeface="+mn-ea"/>
                <a:cs typeface="+mn-cs"/>
              </a:rPr>
              <a:t>慕课</a:t>
            </a:r>
            <a:r>
              <a:rPr lang="en-US" altLang="zh-CN" sz="1200" b="0" i="0" kern="1200" dirty="0" smtClean="0">
                <a:solidFill>
                  <a:schemeClr val="tx1"/>
                </a:solidFill>
                <a:effectLst/>
                <a:latin typeface="+mn-lt"/>
                <a:ea typeface="+mn-ea"/>
                <a:cs typeface="+mn-cs"/>
              </a:rPr>
              <a:t>(MOOC)</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(Massive,</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Open(</a:t>
            </a:r>
            <a:r>
              <a:rPr lang="zh-CN" altLang="en-US" sz="1200" b="0" i="0" kern="1200" dirty="0" smtClean="0">
                <a:solidFill>
                  <a:schemeClr val="tx1"/>
                </a:solidFill>
                <a:effectLst/>
                <a:latin typeface="+mn-lt"/>
                <a:ea typeface="+mn-ea"/>
                <a:cs typeface="+mn-cs"/>
              </a:rPr>
              <a:t>开放</a:t>
            </a:r>
            <a:r>
              <a:rPr lang="en-US" altLang="zh-CN" sz="1200" b="0" i="0" kern="1200" dirty="0" smtClean="0">
                <a:solidFill>
                  <a:schemeClr val="tx1"/>
                </a:solidFill>
                <a:effectLst/>
                <a:latin typeface="+mn-lt"/>
                <a:ea typeface="+mn-ea"/>
                <a:cs typeface="+mn-cs"/>
              </a:rPr>
              <a:t>), Online(</a:t>
            </a:r>
            <a:r>
              <a:rPr lang="zh-CN" altLang="en-US" sz="1200" b="0" i="0" kern="1200" dirty="0" smtClean="0">
                <a:solidFill>
                  <a:schemeClr val="tx1"/>
                </a:solidFill>
                <a:effectLst/>
                <a:latin typeface="+mn-lt"/>
                <a:ea typeface="+mn-ea"/>
                <a:cs typeface="+mn-cs"/>
              </a:rPr>
              <a:t>在线</a:t>
            </a:r>
            <a:r>
              <a:rPr lang="en-US" altLang="zh-CN" sz="1200" b="0" i="0" kern="1200" dirty="0" smtClean="0">
                <a:solidFill>
                  <a:schemeClr val="tx1"/>
                </a:solidFill>
                <a:effectLst/>
                <a:latin typeface="+mn-lt"/>
                <a:ea typeface="+mn-ea"/>
                <a:cs typeface="+mn-cs"/>
              </a:rPr>
              <a:t>),Course</a:t>
            </a:r>
            <a:r>
              <a:rPr lang="zh-CN" altLang="en-US" sz="1200" b="0" i="0" kern="1200" dirty="0" smtClean="0">
                <a:solidFill>
                  <a:schemeClr val="tx1"/>
                </a:solidFill>
                <a:effectLst/>
                <a:latin typeface="+mn-lt"/>
                <a:ea typeface="+mn-ea"/>
                <a:cs typeface="+mn-cs"/>
              </a:rPr>
              <a:t>（课程）。慕课就是大规模的网络开放课程，它是为了增强知识传播而由具有分享和协作精神的个人组织发布的、散布于互联网上的开放课程。</a:t>
            </a:r>
            <a:r>
              <a:rPr lang="en-US" altLang="zh-CN"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4</a:t>
            </a:fld>
            <a:endParaRPr lang="zh-CN" altLang="en-US"/>
          </a:p>
        </p:txBody>
      </p:sp>
    </p:spTree>
    <p:extLst>
      <p:ext uri="{BB962C8B-B14F-4D97-AF65-F5344CB8AC3E}">
        <p14:creationId xmlns:p14="http://schemas.microsoft.com/office/powerpoint/2010/main" val="62591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http://edu.ifeng.com/news/detail_2010_07/30/1859314_0.shtml</a:t>
            </a:r>
          </a:p>
          <a:p>
            <a:r>
              <a:rPr lang="en-US" altLang="zh-CN" smtClean="0"/>
              <a:t>http://www.edu.cn/zong_he_870/20120330/t20120330_760603.shtml</a:t>
            </a:r>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2C84E7-8606-4044-9F78-4F92AF6AAD74}" type="slidenum">
              <a:rPr lang="zh-CN" altLang="en-US" smtClean="0">
                <a:solidFill>
                  <a:prstClr val="black"/>
                </a:solidFill>
              </a:rPr>
              <a:pPr/>
              <a:t>5</a:t>
            </a:fld>
            <a:endParaRPr lang="zh-CN" altLang="en-US" smtClean="0">
              <a:solidFill>
                <a:prstClr val="black"/>
              </a:solidFill>
            </a:endParaRPr>
          </a:p>
        </p:txBody>
      </p:sp>
    </p:spTree>
    <p:extLst>
      <p:ext uri="{BB962C8B-B14F-4D97-AF65-F5344CB8AC3E}">
        <p14:creationId xmlns:p14="http://schemas.microsoft.com/office/powerpoint/2010/main" val="236870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8</a:t>
            </a:fld>
            <a:endParaRPr lang="zh-CN" altLang="en-US"/>
          </a:p>
        </p:txBody>
      </p:sp>
    </p:spTree>
    <p:extLst>
      <p:ext uri="{BB962C8B-B14F-4D97-AF65-F5344CB8AC3E}">
        <p14:creationId xmlns:p14="http://schemas.microsoft.com/office/powerpoint/2010/main" val="291007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9</a:t>
            </a:fld>
            <a:endParaRPr lang="zh-CN" altLang="en-US"/>
          </a:p>
        </p:txBody>
      </p:sp>
    </p:spTree>
    <p:extLst>
      <p:ext uri="{BB962C8B-B14F-4D97-AF65-F5344CB8AC3E}">
        <p14:creationId xmlns:p14="http://schemas.microsoft.com/office/powerpoint/2010/main" val="105416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10</a:t>
            </a:fld>
            <a:endParaRPr lang="zh-CN" altLang="en-US"/>
          </a:p>
        </p:txBody>
      </p:sp>
    </p:spTree>
    <p:extLst>
      <p:ext uri="{BB962C8B-B14F-4D97-AF65-F5344CB8AC3E}">
        <p14:creationId xmlns:p14="http://schemas.microsoft.com/office/powerpoint/2010/main" val="342384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11</a:t>
            </a:fld>
            <a:endParaRPr lang="zh-CN" altLang="en-US"/>
          </a:p>
        </p:txBody>
      </p:sp>
    </p:spTree>
    <p:extLst>
      <p:ext uri="{BB962C8B-B14F-4D97-AF65-F5344CB8AC3E}">
        <p14:creationId xmlns:p14="http://schemas.microsoft.com/office/powerpoint/2010/main" val="352125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3457B20-F40D-4901-9BDF-1A0D182307C4}" type="slidenum">
              <a:rPr lang="zh-CN" altLang="en-US" smtClean="0"/>
              <a:pPr/>
              <a:t>12</a:t>
            </a:fld>
            <a:endParaRPr lang="zh-CN" altLang="en-US"/>
          </a:p>
        </p:txBody>
      </p:sp>
    </p:spTree>
    <p:extLst>
      <p:ext uri="{BB962C8B-B14F-4D97-AF65-F5344CB8AC3E}">
        <p14:creationId xmlns:p14="http://schemas.microsoft.com/office/powerpoint/2010/main" val="142878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31371" y="980728"/>
            <a:ext cx="10972800" cy="4752528"/>
          </a:xfrm>
          <a:prstGeom prst="rect">
            <a:avLst/>
          </a:prstGeom>
        </p:spPr>
        <p:txBody>
          <a:bodyPr/>
          <a:lstStyle>
            <a:lvl1pPr marL="514350" indent="-514350">
              <a:buClr>
                <a:srgbClr val="005D8C"/>
              </a:buClr>
              <a:buFont typeface="Wingdings" pitchFamily="2" charset="2"/>
              <a:buChar char="Ø"/>
              <a:defRPr sz="2400">
                <a:latin typeface="华文细黑" pitchFamily="2" charset="-122"/>
                <a:ea typeface="华文细黑" pitchFamily="2" charset="-122"/>
              </a:defRPr>
            </a:lvl1pPr>
            <a:lvl2pPr>
              <a:buFontTx/>
              <a:buBlip>
                <a:blip r:embed="rId3"/>
              </a:buBlip>
              <a:defRPr sz="2000">
                <a:latin typeface="华文细黑" pitchFamily="2" charset="-122"/>
                <a:ea typeface="华文细黑" pitchFamily="2" charset="-122"/>
              </a:defRPr>
            </a:lvl2pPr>
            <a:lvl3pPr>
              <a:buClr>
                <a:srgbClr val="005D8C"/>
              </a:buClr>
              <a:buFont typeface="Wingdings" pitchFamily="2" charset="2"/>
              <a:buChar char="ü"/>
              <a:defRPr sz="1600">
                <a:latin typeface="华文细黑" pitchFamily="2" charset="-122"/>
                <a:ea typeface="华文细黑" pitchFamily="2" charset="-122"/>
              </a:defRPr>
            </a:lvl3pPr>
            <a:lvl4pPr>
              <a:buFont typeface="Wingdings" pitchFamily="2" charset="2"/>
              <a:buChar char="l"/>
              <a:defRPr>
                <a:latin typeface="华文细黑" pitchFamily="2" charset="-122"/>
                <a:ea typeface="华文细黑" pitchFamily="2" charset="-122"/>
              </a:defRPr>
            </a:lvl4pPr>
            <a:lvl5pPr>
              <a:buFontTx/>
              <a:buBlip>
                <a:blip r:embed="rId3"/>
              </a:buBlip>
              <a:defRPr>
                <a:latin typeface="华文细黑" pitchFamily="2" charset="-122"/>
                <a:ea typeface="华文细黑"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pic>
        <p:nvPicPr>
          <p:cNvPr id="4" name="Picture 3"/>
          <p:cNvPicPr>
            <a:picLocks noChangeAspect="1" noChangeArrowheads="1"/>
          </p:cNvPicPr>
          <p:nvPr userDrawn="1"/>
        </p:nvPicPr>
        <p:blipFill>
          <a:blip r:embed="rId4" cstate="print">
            <a:duotone>
              <a:prstClr val="black"/>
              <a:schemeClr val="accent1">
                <a:tint val="45000"/>
                <a:satMod val="400000"/>
              </a:schemeClr>
            </a:duotone>
          </a:blip>
          <a:srcRect/>
          <a:stretch>
            <a:fillRect/>
          </a:stretch>
        </p:blipFill>
        <p:spPr bwMode="auto">
          <a:xfrm>
            <a:off x="0" y="836713"/>
            <a:ext cx="12192000" cy="45719"/>
          </a:xfrm>
          <a:prstGeom prst="rect">
            <a:avLst/>
          </a:prstGeom>
          <a:noFill/>
          <a:ln w="9525">
            <a:noFill/>
            <a:miter lim="800000"/>
            <a:headEnd/>
            <a:tailEnd/>
          </a:ln>
        </p:spPr>
      </p:pic>
      <p:sp>
        <p:nvSpPr>
          <p:cNvPr id="5" name="灯片编号占位符 5"/>
          <p:cNvSpPr txBox="1">
            <a:spLocks/>
          </p:cNvSpPr>
          <p:nvPr userDrawn="1"/>
        </p:nvSpPr>
        <p:spPr>
          <a:xfrm>
            <a:off x="10896534" y="6376244"/>
            <a:ext cx="815413" cy="365125"/>
          </a:xfrm>
          <a:prstGeom prst="rect">
            <a:avLst/>
          </a:prstGeom>
        </p:spPr>
        <p:txBody>
          <a:bodyPr vert="horz" lIns="91440" tIns="45720" rIns="91440" bIns="45720" rtlCol="0" anchor="ctr"/>
          <a:lstStyle>
            <a:lvl1pPr algn="r">
              <a:defRPr sz="1400">
                <a:solidFill>
                  <a:srgbClr val="005D8C"/>
                </a:solidFill>
                <a:latin typeface="华文细黑" pitchFamily="2" charset="-122"/>
                <a:ea typeface="华文细黑"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669808E-8488-4E2D-B73A-CA4DF2331C76}" type="slidenum">
              <a:rPr kumimoji="0" lang="zh-CN" altLang="en-US" sz="1400" b="1" i="0" u="none" strike="noStrike" kern="1200" cap="none" spc="0" normalizeH="0" baseline="0" noProof="0" smtClean="0">
                <a:ln>
                  <a:noFill/>
                </a:ln>
                <a:solidFill>
                  <a:srgbClr val="005D8C"/>
                </a:solidFill>
                <a:effectLst/>
                <a:uLnTx/>
                <a:uFillTx/>
                <a:latin typeface="微软雅黑" pitchFamily="34" charset="-122"/>
                <a:ea typeface="微软雅黑" pitchFamily="34"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400" b="1" i="0" u="none" strike="noStrike" kern="1200" cap="none" spc="0" normalizeH="0" baseline="0" noProof="0" dirty="0" smtClean="0">
              <a:ln>
                <a:noFill/>
              </a:ln>
              <a:solidFill>
                <a:srgbClr val="005D8C"/>
              </a:solidFill>
              <a:effectLst/>
              <a:uLnTx/>
              <a:uFillTx/>
              <a:latin typeface="微软雅黑" pitchFamily="34" charset="-122"/>
              <a:ea typeface="微软雅黑" pitchFamily="34" charset="-122"/>
              <a:cs typeface="+mn-cs"/>
            </a:endParaRPr>
          </a:p>
        </p:txBody>
      </p:sp>
      <p:sp>
        <p:nvSpPr>
          <p:cNvPr id="13" name="标题 1"/>
          <p:cNvSpPr>
            <a:spLocks noGrp="1"/>
          </p:cNvSpPr>
          <p:nvPr>
            <p:ph type="title" hasCustomPrompt="1"/>
          </p:nvPr>
        </p:nvSpPr>
        <p:spPr>
          <a:xfrm>
            <a:off x="239349" y="72008"/>
            <a:ext cx="10945216" cy="764704"/>
          </a:xfrm>
          <a:prstGeom prst="rect">
            <a:avLst/>
          </a:prstGeom>
        </p:spPr>
        <p:txBody>
          <a:bodyPr anchor="ctr"/>
          <a:lstStyle>
            <a:lvl1pPr algn="l">
              <a:defRPr sz="2000" b="1">
                <a:latin typeface="微软雅黑" pitchFamily="34" charset="-122"/>
                <a:ea typeface="微软雅黑" pitchFamily="34" charset="-122"/>
              </a:defRPr>
            </a:lvl1pPr>
          </a:lstStyle>
          <a:p>
            <a:r>
              <a:rPr lang="zh-CN" altLang="en-US" dirty="0" smtClean="0"/>
              <a:t>单击此处编辑母版标题样</a:t>
            </a:r>
            <a:r>
              <a:rPr lang="en-US" altLang="zh-CN" dirty="0" smtClean="0"/>
              <a:t/>
            </a:r>
            <a:br>
              <a:rPr lang="en-US" altLang="zh-CN" dirty="0" smtClean="0"/>
            </a:br>
            <a:r>
              <a:rPr lang="zh-CN" altLang="en-US" dirty="0" smtClean="0"/>
              <a:t>式</a:t>
            </a:r>
            <a:endParaRPr lang="zh-CN" altLang="en-US" dirty="0"/>
          </a:p>
        </p:txBody>
      </p:sp>
      <p:pic>
        <p:nvPicPr>
          <p:cNvPr id="10" name="Picture 3"/>
          <p:cNvPicPr>
            <a:picLocks noChangeArrowheads="1"/>
          </p:cNvPicPr>
          <p:nvPr userDrawn="1"/>
        </p:nvPicPr>
        <p:blipFill>
          <a:blip r:embed="rId4" cstate="print">
            <a:duotone>
              <a:prstClr val="black"/>
              <a:schemeClr val="accent1">
                <a:tint val="45000"/>
                <a:satMod val="400000"/>
              </a:schemeClr>
            </a:duotone>
          </a:blip>
          <a:srcRect/>
          <a:stretch>
            <a:fillRect/>
          </a:stretch>
        </p:blipFill>
        <p:spPr bwMode="auto">
          <a:xfrm>
            <a:off x="0" y="6363328"/>
            <a:ext cx="12192000" cy="18000"/>
          </a:xfrm>
          <a:prstGeom prst="rect">
            <a:avLst/>
          </a:prstGeom>
          <a:noFill/>
          <a:ln>
            <a:noFill/>
          </a:ln>
        </p:spPr>
      </p:pic>
      <p:grpSp>
        <p:nvGrpSpPr>
          <p:cNvPr id="15" name="组合 14"/>
          <p:cNvGrpSpPr/>
          <p:nvPr userDrawn="1"/>
        </p:nvGrpSpPr>
        <p:grpSpPr>
          <a:xfrm>
            <a:off x="-60590" y="6381328"/>
            <a:ext cx="3359696" cy="365125"/>
            <a:chOff x="-21551" y="6381327"/>
            <a:chExt cx="2016224" cy="365125"/>
          </a:xfrm>
        </p:grpSpPr>
        <p:sp>
          <p:nvSpPr>
            <p:cNvPr id="9" name="灯片编号占位符 5"/>
            <p:cNvSpPr txBox="1">
              <a:spLocks/>
            </p:cNvSpPr>
            <p:nvPr userDrawn="1"/>
          </p:nvSpPr>
          <p:spPr>
            <a:xfrm>
              <a:off x="-21551" y="6381327"/>
              <a:ext cx="2016224" cy="365125"/>
            </a:xfrm>
            <a:prstGeom prst="rect">
              <a:avLst/>
            </a:prstGeom>
          </p:spPr>
          <p:txBody>
            <a:bodyPr vert="horz" lIns="91440" tIns="45720" rIns="91440" bIns="45720" rtlCol="0" anchor="ctr"/>
            <a:lstStyle>
              <a:lvl1pPr algn="r">
                <a:defRPr sz="1400">
                  <a:solidFill>
                    <a:srgbClr val="005D8C"/>
                  </a:solidFill>
                  <a:latin typeface="华文细黑" pitchFamily="2" charset="-122"/>
                  <a:ea typeface="华文细黑"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005D8C"/>
                  </a:solidFill>
                  <a:effectLst/>
                  <a:uLnTx/>
                  <a:uFillTx/>
                  <a:latin typeface="微软雅黑" pitchFamily="34" charset="-122"/>
                  <a:ea typeface="微软雅黑" pitchFamily="34" charset="-122"/>
                  <a:cs typeface="+mn-cs"/>
                </a:rPr>
                <a:t>中国电信江苏分公司     智慧校园</a:t>
              </a:r>
            </a:p>
          </p:txBody>
        </p:sp>
        <p:sp>
          <p:nvSpPr>
            <p:cNvPr id="14" name="椭圆 13"/>
            <p:cNvSpPr/>
            <p:nvPr userDrawn="1"/>
          </p:nvSpPr>
          <p:spPr>
            <a:xfrm>
              <a:off x="1238381" y="6536466"/>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aphicFrame>
        <p:nvGraphicFramePr>
          <p:cNvPr id="12" name="Object 8"/>
          <p:cNvGraphicFramePr>
            <a:graphicFrameLocks noChangeAspect="1"/>
          </p:cNvGraphicFramePr>
          <p:nvPr userDrawn="1">
            <p:extLst>
              <p:ext uri="{D42A27DB-BD31-4B8C-83A1-F6EECF244321}">
                <p14:modId xmlns:p14="http://schemas.microsoft.com/office/powerpoint/2010/main" val="2798928079"/>
              </p:ext>
            </p:extLst>
          </p:nvPr>
        </p:nvGraphicFramePr>
        <p:xfrm>
          <a:off x="10488488" y="126591"/>
          <a:ext cx="1669660" cy="554038"/>
        </p:xfrm>
        <a:graphic>
          <a:graphicData uri="http://schemas.openxmlformats.org/presentationml/2006/ole">
            <mc:AlternateContent xmlns:mc="http://schemas.openxmlformats.org/markup-compatibility/2006">
              <mc:Choice xmlns:v="urn:schemas-microsoft-com:vml" Requires="v">
                <p:oleObj spid="_x0000_s33008" name="绘图" r:id="rId5" imgW="199794" imgH="1797781" progId="FLW3Drawing">
                  <p:embed/>
                </p:oleObj>
              </mc:Choice>
              <mc:Fallback>
                <p:oleObj name="绘图" r:id="rId5" imgW="199794" imgH="1797781" progId="FLW3Drawing">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488" y="126591"/>
                        <a:ext cx="1669660" cy="554038"/>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1" y="134938"/>
            <a:ext cx="9592733" cy="5207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21135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26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p:nvGraphicFramePr>
        <p:xfrm>
          <a:off x="4417485" y="852489"/>
          <a:ext cx="3354916" cy="892175"/>
        </p:xfrm>
        <a:graphic>
          <a:graphicData uri="http://schemas.openxmlformats.org/presentationml/2006/ole">
            <mc:AlternateContent xmlns:mc="http://schemas.openxmlformats.org/markup-compatibility/2006">
              <mc:Choice xmlns:v="urn:schemas-microsoft-com:vml" Requires="v">
                <p:oleObj spid="_x0000_s35918" name="绘图" r:id="rId3" imgW="199794" imgH="1797781" progId="FLW3Drawing">
                  <p:embed/>
                </p:oleObj>
              </mc:Choice>
              <mc:Fallback>
                <p:oleObj name="绘图" r:id="rId3" imgW="199794" imgH="1797781" progId="FLW3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485" y="852489"/>
                        <a:ext cx="3354916"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ine 6"/>
          <p:cNvSpPr>
            <a:spLocks noChangeShapeType="1"/>
          </p:cNvSpPr>
          <p:nvPr/>
        </p:nvSpPr>
        <p:spPr bwMode="auto">
          <a:xfrm>
            <a:off x="1670052" y="3956050"/>
            <a:ext cx="8858249"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lIns="80037" tIns="40019" rIns="80037" bIns="40019"/>
          <a:lstStyle/>
          <a:p>
            <a:pPr defTabSz="912813" eaLnBrk="0" fontAlgn="base" hangingPunct="0">
              <a:spcBef>
                <a:spcPct val="0"/>
              </a:spcBef>
              <a:spcAft>
                <a:spcPct val="0"/>
              </a:spcAft>
            </a:pPr>
            <a:endParaRPr lang="zh-CN" altLang="en-US" sz="1800" smtClean="0">
              <a:solidFill>
                <a:srgbClr val="000000"/>
              </a:solidFill>
              <a:latin typeface="微软雅黑" panose="020B0503020204020204" pitchFamily="34" charset="-122"/>
              <a:ea typeface="宋体" panose="02010600030101010101" pitchFamily="2" charset="-122"/>
            </a:endParaRPr>
          </a:p>
        </p:txBody>
      </p:sp>
      <p:sp>
        <p:nvSpPr>
          <p:cNvPr id="1788930" name="Rectangle 3"/>
          <p:cNvSpPr>
            <a:spLocks noGrp="1" noChangeArrowheads="1"/>
          </p:cNvSpPr>
          <p:nvPr>
            <p:ph type="ctrTitle"/>
          </p:nvPr>
        </p:nvSpPr>
        <p:spPr>
          <a:xfrm>
            <a:off x="915654" y="2291339"/>
            <a:ext cx="10364275" cy="1056869"/>
          </a:xfrm>
        </p:spPr>
        <p:txBody>
          <a:bodyPr/>
          <a:lstStyle>
            <a:lvl1pPr algn="ctr">
              <a:defRPr sz="3200">
                <a:solidFill>
                  <a:srgbClr val="FF0000"/>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13762363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9937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2653" y="1075795"/>
            <a:ext cx="5450920" cy="539061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5596" y="1075795"/>
            <a:ext cx="5452713" cy="539061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807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41594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8.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23851" y="134938"/>
            <a:ext cx="959273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0" rIns="87071" bIns="43530" numCol="1" anchor="ctr" anchorCtr="0" compatLnSpc="1">
            <a:prstTxWarp prst="textNoShape">
              <a:avLst/>
            </a:prstTxWarp>
          </a:bodyPr>
          <a:lstStyle/>
          <a:p>
            <a:pPr lvl="0"/>
            <a:r>
              <a:rPr lang="zh-CN" altLang="en-US" smtClean="0"/>
              <a:t>单击此处编辑母版标题样式</a:t>
            </a:r>
            <a:endParaRPr lang="en-US" altLang="zh-TW" smtClean="0"/>
          </a:p>
        </p:txBody>
      </p:sp>
      <p:sp>
        <p:nvSpPr>
          <p:cNvPr id="1027" name="Rectangle 4"/>
          <p:cNvSpPr>
            <a:spLocks noGrp="1" noChangeArrowheads="1"/>
          </p:cNvSpPr>
          <p:nvPr>
            <p:ph type="body" idx="1"/>
          </p:nvPr>
        </p:nvSpPr>
        <p:spPr bwMode="auto">
          <a:xfrm>
            <a:off x="563033" y="1076326"/>
            <a:ext cx="110744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71" tIns="43530" rIns="87071" bIns="4353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p:txBody>
      </p:sp>
      <p:sp>
        <p:nvSpPr>
          <p:cNvPr id="1028" name="Line 6"/>
          <p:cNvSpPr>
            <a:spLocks noChangeShapeType="1"/>
          </p:cNvSpPr>
          <p:nvPr/>
        </p:nvSpPr>
        <p:spPr bwMode="auto">
          <a:xfrm>
            <a:off x="0" y="787400"/>
            <a:ext cx="12192000" cy="0"/>
          </a:xfrm>
          <a:prstGeom prst="line">
            <a:avLst/>
          </a:prstGeom>
          <a:noFill/>
          <a:ln w="57150">
            <a:solidFill>
              <a:srgbClr val="A3001E"/>
            </a:solidFill>
            <a:round/>
            <a:headEnd/>
            <a:tailEnd/>
          </a:ln>
          <a:extLst>
            <a:ext uri="{909E8E84-426E-40DD-AFC4-6F175D3DCCD1}">
              <a14:hiddenFill xmlns:a14="http://schemas.microsoft.com/office/drawing/2010/main">
                <a:noFill/>
              </a14:hiddenFill>
            </a:ext>
          </a:extLst>
        </p:spPr>
        <p:txBody>
          <a:bodyPr lIns="80037" tIns="40019" rIns="80037" bIns="40019"/>
          <a:lstStyle/>
          <a:p>
            <a:pPr defTabSz="912813" eaLnBrk="0" fontAlgn="base" hangingPunct="0">
              <a:spcBef>
                <a:spcPct val="0"/>
              </a:spcBef>
              <a:spcAft>
                <a:spcPct val="0"/>
              </a:spcAft>
            </a:pPr>
            <a:endParaRPr lang="zh-CN" altLang="en-US" sz="1800" smtClean="0">
              <a:solidFill>
                <a:srgbClr val="000000"/>
              </a:solidFill>
              <a:latin typeface="微软雅黑" panose="020B0503020204020204" pitchFamily="34" charset="-122"/>
              <a:ea typeface="宋体" panose="02010600030101010101" pitchFamily="2" charset="-122"/>
            </a:endParaRPr>
          </a:p>
        </p:txBody>
      </p:sp>
      <p:sp>
        <p:nvSpPr>
          <p:cNvPr id="1029" name="Text Box 7"/>
          <p:cNvSpPr txBox="1">
            <a:spLocks noChangeArrowheads="1"/>
          </p:cNvSpPr>
          <p:nvPr/>
        </p:nvSpPr>
        <p:spPr bwMode="auto">
          <a:xfrm>
            <a:off x="11578167" y="6470651"/>
            <a:ext cx="344582" cy="25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93" tIns="44560" rIns="85693" bIns="44560" anchorCtr="1">
            <a:spAutoFit/>
          </a:bodyPr>
          <a:lstStyle>
            <a:lvl1pPr defTabSz="996950">
              <a:defRPr>
                <a:solidFill>
                  <a:schemeClr val="tx1"/>
                </a:solidFill>
                <a:latin typeface="微软雅黑" panose="020B0503020204020204" pitchFamily="34" charset="-122"/>
                <a:ea typeface="宋体" panose="02010600030101010101" pitchFamily="2" charset="-122"/>
              </a:defRPr>
            </a:lvl1pPr>
            <a:lvl2pPr marL="742950" indent="-285750" defTabSz="996950">
              <a:defRPr>
                <a:solidFill>
                  <a:schemeClr val="tx1"/>
                </a:solidFill>
                <a:latin typeface="微软雅黑" panose="020B0503020204020204" pitchFamily="34" charset="-122"/>
                <a:ea typeface="宋体" panose="02010600030101010101" pitchFamily="2" charset="-122"/>
              </a:defRPr>
            </a:lvl2pPr>
            <a:lvl3pPr marL="1143000" indent="-228600" defTabSz="996950">
              <a:defRPr>
                <a:solidFill>
                  <a:schemeClr val="tx1"/>
                </a:solidFill>
                <a:latin typeface="微软雅黑" panose="020B0503020204020204" pitchFamily="34" charset="-122"/>
                <a:ea typeface="宋体" panose="02010600030101010101" pitchFamily="2" charset="-122"/>
              </a:defRPr>
            </a:lvl3pPr>
            <a:lvl4pPr marL="1600200" indent="-228600" defTabSz="996950">
              <a:defRPr>
                <a:solidFill>
                  <a:schemeClr val="tx1"/>
                </a:solidFill>
                <a:latin typeface="微软雅黑" panose="020B0503020204020204" pitchFamily="34" charset="-122"/>
                <a:ea typeface="宋体" panose="02010600030101010101" pitchFamily="2" charset="-122"/>
              </a:defRPr>
            </a:lvl4pPr>
            <a:lvl5pPr marL="2057400" indent="-228600" defTabSz="996950">
              <a:defRPr>
                <a:solidFill>
                  <a:schemeClr val="tx1"/>
                </a:solidFill>
                <a:latin typeface="微软雅黑" panose="020B0503020204020204" pitchFamily="34" charset="-122"/>
                <a:ea typeface="宋体" panose="02010600030101010101" pitchFamily="2" charset="-122"/>
              </a:defRPr>
            </a:lvl5pPr>
            <a:lvl6pPr marL="2514600" indent="-228600" defTabSz="99695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9695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9695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9695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eaLnBrk="0" fontAlgn="base" hangingPunct="0">
              <a:spcBef>
                <a:spcPct val="50000"/>
              </a:spcBef>
              <a:spcAft>
                <a:spcPct val="0"/>
              </a:spcAft>
              <a:defRPr/>
            </a:pPr>
            <a:fld id="{FC4BF07F-5C37-4867-8BA3-BB876214499B}" type="slidenum">
              <a:rPr kumimoji="1" lang="zh-CN" altLang="en-US" sz="1100" smtClean="0">
                <a:solidFill>
                  <a:srgbClr val="000000"/>
                </a:solidFill>
                <a:latin typeface="Arial" panose="020B0604020202020204" pitchFamily="34" charset="0"/>
                <a:ea typeface="黑体" panose="02010609060101010101" pitchFamily="49" charset="-122"/>
              </a:rPr>
              <a:pPr eaLnBrk="0" fontAlgn="base" hangingPunct="0">
                <a:spcBef>
                  <a:spcPct val="50000"/>
                </a:spcBef>
                <a:spcAft>
                  <a:spcPct val="0"/>
                </a:spcAft>
                <a:defRPr/>
              </a:pPr>
              <a:t>‹#›</a:t>
            </a:fld>
            <a:endParaRPr kumimoji="1" lang="en-US" altLang="zh-CN" sz="1100" smtClean="0">
              <a:solidFill>
                <a:srgbClr val="000000"/>
              </a:solidFill>
              <a:latin typeface="Arial" panose="020B0604020202020204" pitchFamily="34" charset="0"/>
              <a:ea typeface="黑体" panose="02010609060101010101" pitchFamily="49" charset="-122"/>
            </a:endParaRPr>
          </a:p>
        </p:txBody>
      </p:sp>
      <p:graphicFrame>
        <p:nvGraphicFramePr>
          <p:cNvPr id="1030" name="Object 8"/>
          <p:cNvGraphicFramePr>
            <a:graphicFrameLocks noChangeAspect="1"/>
          </p:cNvGraphicFramePr>
          <p:nvPr/>
        </p:nvGraphicFramePr>
        <p:xfrm>
          <a:off x="10026651" y="101600"/>
          <a:ext cx="2082800" cy="554038"/>
        </p:xfrm>
        <a:graphic>
          <a:graphicData uri="http://schemas.openxmlformats.org/presentationml/2006/ole">
            <mc:AlternateContent xmlns:mc="http://schemas.openxmlformats.org/markup-compatibility/2006">
              <mc:Choice xmlns:v="urn:schemas-microsoft-com:vml" Requires="v">
                <p:oleObj spid="_x0000_s34894" name="绘图" r:id="rId7" imgW="199794" imgH="1797781" progId="FLW3Drawing">
                  <p:embed/>
                </p:oleObj>
              </mc:Choice>
              <mc:Fallback>
                <p:oleObj name="绘图" r:id="rId7" imgW="199794" imgH="1797781" progId="FLW3Drawing">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6651" y="101600"/>
                        <a:ext cx="2082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316558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iming>
    <p:tnLst>
      <p:par>
        <p:cTn id="1" dur="indefinite" restart="never" nodeType="tmRoot"/>
      </p:par>
    </p:tnLst>
  </p:timing>
  <p:hf hdr="0" ftr="0" dt="0"/>
  <p:txStyles>
    <p:titleStyle>
      <a:lvl1pPr algn="l" defTabSz="871538" rtl="0" eaLnBrk="0" fontAlgn="base" hangingPunct="0">
        <a:spcBef>
          <a:spcPct val="0"/>
        </a:spcBef>
        <a:spcAft>
          <a:spcPct val="0"/>
        </a:spcAft>
        <a:defRPr sz="2000" b="1">
          <a:solidFill>
            <a:schemeClr val="accent2"/>
          </a:solidFill>
          <a:latin typeface="微软雅黑" pitchFamily="34" charset="-122"/>
          <a:ea typeface="微软雅黑" pitchFamily="34" charset="-122"/>
          <a:cs typeface="+mj-cs"/>
        </a:defRPr>
      </a:lvl1pPr>
      <a:lvl2pPr algn="l" defTabSz="871538" rtl="0" eaLnBrk="0" fontAlgn="base" hangingPunct="0">
        <a:spcBef>
          <a:spcPct val="0"/>
        </a:spcBef>
        <a:spcAft>
          <a:spcPct val="0"/>
        </a:spcAft>
        <a:defRPr sz="2000" b="1">
          <a:solidFill>
            <a:schemeClr val="accent2"/>
          </a:solidFill>
          <a:latin typeface="微软雅黑" pitchFamily="34" charset="-122"/>
          <a:ea typeface="微软雅黑" pitchFamily="34" charset="-122"/>
        </a:defRPr>
      </a:lvl2pPr>
      <a:lvl3pPr algn="l" defTabSz="871538" rtl="0" eaLnBrk="0" fontAlgn="base" hangingPunct="0">
        <a:spcBef>
          <a:spcPct val="0"/>
        </a:spcBef>
        <a:spcAft>
          <a:spcPct val="0"/>
        </a:spcAft>
        <a:defRPr sz="2000" b="1">
          <a:solidFill>
            <a:schemeClr val="accent2"/>
          </a:solidFill>
          <a:latin typeface="微软雅黑" pitchFamily="34" charset="-122"/>
          <a:ea typeface="微软雅黑" pitchFamily="34" charset="-122"/>
        </a:defRPr>
      </a:lvl3pPr>
      <a:lvl4pPr algn="l" defTabSz="871538" rtl="0" eaLnBrk="0" fontAlgn="base" hangingPunct="0">
        <a:spcBef>
          <a:spcPct val="0"/>
        </a:spcBef>
        <a:spcAft>
          <a:spcPct val="0"/>
        </a:spcAft>
        <a:defRPr sz="2000" b="1">
          <a:solidFill>
            <a:schemeClr val="accent2"/>
          </a:solidFill>
          <a:latin typeface="微软雅黑" pitchFamily="34" charset="-122"/>
          <a:ea typeface="微软雅黑" pitchFamily="34" charset="-122"/>
        </a:defRPr>
      </a:lvl4pPr>
      <a:lvl5pPr algn="l" defTabSz="871538" rtl="0" eaLnBrk="0" fontAlgn="base" hangingPunct="0">
        <a:spcBef>
          <a:spcPct val="0"/>
        </a:spcBef>
        <a:spcAft>
          <a:spcPct val="0"/>
        </a:spcAft>
        <a:defRPr sz="2000" b="1">
          <a:solidFill>
            <a:schemeClr val="accent2"/>
          </a:solidFill>
          <a:latin typeface="微软雅黑" pitchFamily="34" charset="-122"/>
          <a:ea typeface="微软雅黑" pitchFamily="34" charset="-122"/>
        </a:defRPr>
      </a:lvl5pPr>
      <a:lvl6pPr marL="400187" algn="l" defTabSz="872630" rtl="0" eaLnBrk="1" fontAlgn="base" hangingPunct="1">
        <a:spcBef>
          <a:spcPct val="0"/>
        </a:spcBef>
        <a:spcAft>
          <a:spcPct val="0"/>
        </a:spcAft>
        <a:defRPr sz="2500" b="1">
          <a:solidFill>
            <a:schemeClr val="accent2"/>
          </a:solidFill>
          <a:latin typeface="Arial" pitchFamily="34" charset="0"/>
          <a:ea typeface="楷体_GB2312" pitchFamily="49" charset="-122"/>
        </a:defRPr>
      </a:lvl6pPr>
      <a:lvl7pPr marL="800374" algn="l" defTabSz="872630" rtl="0" eaLnBrk="1" fontAlgn="base" hangingPunct="1">
        <a:spcBef>
          <a:spcPct val="0"/>
        </a:spcBef>
        <a:spcAft>
          <a:spcPct val="0"/>
        </a:spcAft>
        <a:defRPr sz="2500" b="1">
          <a:solidFill>
            <a:schemeClr val="accent2"/>
          </a:solidFill>
          <a:latin typeface="Arial" pitchFamily="34" charset="0"/>
          <a:ea typeface="楷体_GB2312" pitchFamily="49" charset="-122"/>
        </a:defRPr>
      </a:lvl7pPr>
      <a:lvl8pPr marL="1200561" algn="l" defTabSz="872630" rtl="0" eaLnBrk="1" fontAlgn="base" hangingPunct="1">
        <a:spcBef>
          <a:spcPct val="0"/>
        </a:spcBef>
        <a:spcAft>
          <a:spcPct val="0"/>
        </a:spcAft>
        <a:defRPr sz="2500" b="1">
          <a:solidFill>
            <a:schemeClr val="accent2"/>
          </a:solidFill>
          <a:latin typeface="Arial" pitchFamily="34" charset="0"/>
          <a:ea typeface="楷体_GB2312" pitchFamily="49" charset="-122"/>
        </a:defRPr>
      </a:lvl8pPr>
      <a:lvl9pPr marL="1600749" algn="l" defTabSz="872630" rtl="0" eaLnBrk="1" fontAlgn="base" hangingPunct="1">
        <a:spcBef>
          <a:spcPct val="0"/>
        </a:spcBef>
        <a:spcAft>
          <a:spcPct val="0"/>
        </a:spcAft>
        <a:defRPr sz="2500" b="1">
          <a:solidFill>
            <a:schemeClr val="accent2"/>
          </a:solidFill>
          <a:latin typeface="Arial" pitchFamily="34" charset="0"/>
          <a:ea typeface="楷体_GB2312" pitchFamily="49" charset="-122"/>
        </a:defRPr>
      </a:lvl9pPr>
    </p:titleStyle>
    <p:bodyStyle>
      <a:lvl1pPr marL="327025" indent="-327025" algn="l" defTabSz="871538" rtl="0" eaLnBrk="0" fontAlgn="base" hangingPunct="0">
        <a:spcBef>
          <a:spcPct val="20000"/>
        </a:spcBef>
        <a:spcAft>
          <a:spcPct val="0"/>
        </a:spcAft>
        <a:buClr>
          <a:srgbClr val="A3001E"/>
        </a:buClr>
        <a:buSzPct val="80000"/>
        <a:buFont typeface="Wingdings" panose="05000000000000000000" pitchFamily="2" charset="2"/>
        <a:buChar char="n"/>
        <a:defRPr sz="2300">
          <a:solidFill>
            <a:schemeClr val="tx1"/>
          </a:solidFill>
          <a:latin typeface="+mn-lt"/>
          <a:ea typeface="+mn-ea"/>
          <a:cs typeface="+mn-cs"/>
        </a:defRPr>
      </a:lvl1pPr>
      <a:lvl2pPr marL="706438" indent="-269875" algn="l" defTabSz="871538" rtl="0" eaLnBrk="0" fontAlgn="base" hangingPunct="0">
        <a:spcBef>
          <a:spcPct val="20000"/>
        </a:spcBef>
        <a:spcAft>
          <a:spcPct val="0"/>
        </a:spcAft>
        <a:buClr>
          <a:schemeClr val="tx1"/>
        </a:buClr>
        <a:buFont typeface="Wingdings" panose="05000000000000000000" pitchFamily="2" charset="2"/>
        <a:buChar char="Ø"/>
        <a:defRPr sz="2100">
          <a:solidFill>
            <a:schemeClr val="tx1"/>
          </a:solidFill>
          <a:latin typeface="+mn-lt"/>
          <a:ea typeface="+mn-ea"/>
        </a:defRPr>
      </a:lvl2pPr>
      <a:lvl3pPr marL="1090613" indent="-217488" algn="l" defTabSz="871538" rtl="0" eaLnBrk="0" fontAlgn="base" hangingPunct="0">
        <a:spcBef>
          <a:spcPct val="20000"/>
        </a:spcBef>
        <a:spcAft>
          <a:spcPct val="0"/>
        </a:spcAft>
        <a:buClr>
          <a:schemeClr val="tx1"/>
        </a:buClr>
        <a:buFont typeface="Wingdings" panose="05000000000000000000" pitchFamily="2" charset="2"/>
        <a:buChar char="ü"/>
        <a:defRPr sz="1900">
          <a:solidFill>
            <a:schemeClr val="tx1"/>
          </a:solidFill>
          <a:latin typeface="+mn-lt"/>
          <a:ea typeface="+mn-ea"/>
        </a:defRPr>
      </a:lvl3pPr>
      <a:lvl4pPr marL="1525588" indent="-217488" algn="l" defTabSz="871538" rtl="0" eaLnBrk="0" fontAlgn="base" hangingPunct="0">
        <a:spcBef>
          <a:spcPct val="20000"/>
        </a:spcBef>
        <a:spcAft>
          <a:spcPct val="0"/>
        </a:spcAft>
        <a:buChar char="–"/>
        <a:defRPr sz="1900">
          <a:solidFill>
            <a:schemeClr val="tx1"/>
          </a:solidFill>
          <a:latin typeface="+mn-lt"/>
          <a:ea typeface="+mn-ea"/>
        </a:defRPr>
      </a:lvl4pPr>
      <a:lvl5pPr marL="1962150" indent="-219075" algn="l" defTabSz="871538" rtl="0" eaLnBrk="0" fontAlgn="base" hangingPunct="0">
        <a:spcBef>
          <a:spcPct val="20000"/>
        </a:spcBef>
        <a:spcAft>
          <a:spcPct val="0"/>
        </a:spcAft>
        <a:buChar char="»"/>
        <a:defRPr sz="1500">
          <a:solidFill>
            <a:schemeClr val="tx1"/>
          </a:solidFill>
          <a:latin typeface="+mn-lt"/>
          <a:ea typeface="+mn-ea"/>
        </a:defRPr>
      </a:lvl5pPr>
      <a:lvl6pPr marL="2363606" indent="-219547" algn="l" defTabSz="872630" rtl="0" eaLnBrk="1" fontAlgn="base" hangingPunct="1">
        <a:spcBef>
          <a:spcPct val="20000"/>
        </a:spcBef>
        <a:spcAft>
          <a:spcPct val="0"/>
        </a:spcAft>
        <a:buChar char="»"/>
        <a:defRPr sz="1500">
          <a:solidFill>
            <a:schemeClr val="tx1"/>
          </a:solidFill>
          <a:latin typeface="+mn-lt"/>
          <a:ea typeface="+mn-ea"/>
        </a:defRPr>
      </a:lvl6pPr>
      <a:lvl7pPr marL="2763793" indent="-219547" algn="l" defTabSz="872630" rtl="0" eaLnBrk="1" fontAlgn="base" hangingPunct="1">
        <a:spcBef>
          <a:spcPct val="20000"/>
        </a:spcBef>
        <a:spcAft>
          <a:spcPct val="0"/>
        </a:spcAft>
        <a:buChar char="»"/>
        <a:defRPr sz="1500">
          <a:solidFill>
            <a:schemeClr val="tx1"/>
          </a:solidFill>
          <a:latin typeface="+mn-lt"/>
          <a:ea typeface="+mn-ea"/>
        </a:defRPr>
      </a:lvl7pPr>
      <a:lvl8pPr marL="3163980" indent="-219547" algn="l" defTabSz="872630" rtl="0" eaLnBrk="1" fontAlgn="base" hangingPunct="1">
        <a:spcBef>
          <a:spcPct val="20000"/>
        </a:spcBef>
        <a:spcAft>
          <a:spcPct val="0"/>
        </a:spcAft>
        <a:buChar char="»"/>
        <a:defRPr sz="1500">
          <a:solidFill>
            <a:schemeClr val="tx1"/>
          </a:solidFill>
          <a:latin typeface="+mn-lt"/>
          <a:ea typeface="+mn-ea"/>
        </a:defRPr>
      </a:lvl8pPr>
      <a:lvl9pPr marL="3564167" indent="-219547" algn="l" defTabSz="872630" rtl="0" eaLnBrk="1" fontAlgn="base" hangingPunct="1">
        <a:spcBef>
          <a:spcPct val="20000"/>
        </a:spcBef>
        <a:spcAft>
          <a:spcPct val="0"/>
        </a:spcAft>
        <a:buChar char="»"/>
        <a:defRPr sz="1500">
          <a:solidFill>
            <a:schemeClr val="tx1"/>
          </a:solidFill>
          <a:latin typeface="+mn-lt"/>
          <a:ea typeface="+mn-ea"/>
        </a:defRPr>
      </a:lvl9pPr>
    </p:bodyStyle>
    <p:otherStyle>
      <a:defPPr>
        <a:defRPr lang="zh-CN"/>
      </a:defPPr>
      <a:lvl1pPr marL="0" algn="l" defTabSz="800374" rtl="0" eaLnBrk="1" latinLnBrk="0" hangingPunct="1">
        <a:defRPr sz="1600" kern="1200">
          <a:solidFill>
            <a:schemeClr val="tx1"/>
          </a:solidFill>
          <a:latin typeface="+mn-lt"/>
          <a:ea typeface="+mn-ea"/>
          <a:cs typeface="+mn-cs"/>
        </a:defRPr>
      </a:lvl1pPr>
      <a:lvl2pPr marL="400187" algn="l" defTabSz="800374" rtl="0" eaLnBrk="1" latinLnBrk="0" hangingPunct="1">
        <a:defRPr sz="1600" kern="1200">
          <a:solidFill>
            <a:schemeClr val="tx1"/>
          </a:solidFill>
          <a:latin typeface="+mn-lt"/>
          <a:ea typeface="+mn-ea"/>
          <a:cs typeface="+mn-cs"/>
        </a:defRPr>
      </a:lvl2pPr>
      <a:lvl3pPr marL="800374" algn="l" defTabSz="800374" rtl="0" eaLnBrk="1" latinLnBrk="0" hangingPunct="1">
        <a:defRPr sz="1600" kern="1200">
          <a:solidFill>
            <a:schemeClr val="tx1"/>
          </a:solidFill>
          <a:latin typeface="+mn-lt"/>
          <a:ea typeface="+mn-ea"/>
          <a:cs typeface="+mn-cs"/>
        </a:defRPr>
      </a:lvl3pPr>
      <a:lvl4pPr marL="1200561" algn="l" defTabSz="800374" rtl="0" eaLnBrk="1" latinLnBrk="0" hangingPunct="1">
        <a:defRPr sz="1600" kern="1200">
          <a:solidFill>
            <a:schemeClr val="tx1"/>
          </a:solidFill>
          <a:latin typeface="+mn-lt"/>
          <a:ea typeface="+mn-ea"/>
          <a:cs typeface="+mn-cs"/>
        </a:defRPr>
      </a:lvl4pPr>
      <a:lvl5pPr marL="1600749" algn="l" defTabSz="800374" rtl="0" eaLnBrk="1" latinLnBrk="0" hangingPunct="1">
        <a:defRPr sz="1600" kern="1200">
          <a:solidFill>
            <a:schemeClr val="tx1"/>
          </a:solidFill>
          <a:latin typeface="+mn-lt"/>
          <a:ea typeface="+mn-ea"/>
          <a:cs typeface="+mn-cs"/>
        </a:defRPr>
      </a:lvl5pPr>
      <a:lvl6pPr marL="2000936" algn="l" defTabSz="800374" rtl="0" eaLnBrk="1" latinLnBrk="0" hangingPunct="1">
        <a:defRPr sz="1600" kern="1200">
          <a:solidFill>
            <a:schemeClr val="tx1"/>
          </a:solidFill>
          <a:latin typeface="+mn-lt"/>
          <a:ea typeface="+mn-ea"/>
          <a:cs typeface="+mn-cs"/>
        </a:defRPr>
      </a:lvl6pPr>
      <a:lvl7pPr marL="2401123" algn="l" defTabSz="800374" rtl="0" eaLnBrk="1" latinLnBrk="0" hangingPunct="1">
        <a:defRPr sz="1600" kern="1200">
          <a:solidFill>
            <a:schemeClr val="tx1"/>
          </a:solidFill>
          <a:latin typeface="+mn-lt"/>
          <a:ea typeface="+mn-ea"/>
          <a:cs typeface="+mn-cs"/>
        </a:defRPr>
      </a:lvl7pPr>
      <a:lvl8pPr marL="2801310" algn="l" defTabSz="800374" rtl="0" eaLnBrk="1" latinLnBrk="0" hangingPunct="1">
        <a:defRPr sz="1600" kern="1200">
          <a:solidFill>
            <a:schemeClr val="tx1"/>
          </a:solidFill>
          <a:latin typeface="+mn-lt"/>
          <a:ea typeface="+mn-ea"/>
          <a:cs typeface="+mn-cs"/>
        </a:defRPr>
      </a:lvl8pPr>
      <a:lvl9pPr marL="3201497" algn="l" defTabSz="8003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3.jpeg"/><Relationship Id="rId5" Type="http://schemas.openxmlformats.org/officeDocument/2006/relationships/diagramQuickStyle" Target="../diagrams/quickStyle4.xml"/><Relationship Id="rId10" Type="http://schemas.openxmlformats.org/officeDocument/2006/relationships/image" Target="../media/image32.jpeg"/><Relationship Id="rId4" Type="http://schemas.openxmlformats.org/officeDocument/2006/relationships/diagramLayout" Target="../diagrams/layout4.xml"/><Relationship Id="rId9" Type="http://schemas.openxmlformats.org/officeDocument/2006/relationships/image" Target="../media/image31.jpeg"/><Relationship Id="rId1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18" Type="http://schemas.openxmlformats.org/officeDocument/2006/relationships/image" Target="../media/image50.png"/><Relationship Id="rId3" Type="http://schemas.openxmlformats.org/officeDocument/2006/relationships/image" Target="../media/image37.png"/><Relationship Id="rId7" Type="http://schemas.openxmlformats.org/officeDocument/2006/relationships/image" Target="../media/image41.wmf"/><Relationship Id="rId12" Type="http://schemas.openxmlformats.org/officeDocument/2006/relationships/image" Target="../media/image46.jpeg"/><Relationship Id="rId17" Type="http://schemas.openxmlformats.org/officeDocument/2006/relationships/image" Target="../media/image49.jpeg"/><Relationship Id="rId2" Type="http://schemas.openxmlformats.org/officeDocument/2006/relationships/notesSlide" Target="../notesSlides/notesSlide8.xml"/><Relationship Id="rId16"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40.wmf"/><Relationship Id="rId11" Type="http://schemas.openxmlformats.org/officeDocument/2006/relationships/image" Target="../media/image45.png"/><Relationship Id="rId5" Type="http://schemas.openxmlformats.org/officeDocument/2006/relationships/image" Target="../media/image39.emf"/><Relationship Id="rId15" Type="http://schemas.openxmlformats.org/officeDocument/2006/relationships/image" Target="../media/image31.jpeg"/><Relationship Id="rId10" Type="http://schemas.openxmlformats.org/officeDocument/2006/relationships/image" Target="../media/image44.jpeg"/><Relationship Id="rId19" Type="http://schemas.openxmlformats.org/officeDocument/2006/relationships/image" Target="../media/image12.jpeg"/><Relationship Id="rId4" Type="http://schemas.openxmlformats.org/officeDocument/2006/relationships/image" Target="../media/image38.emf"/><Relationship Id="rId9" Type="http://schemas.openxmlformats.org/officeDocument/2006/relationships/image" Target="../media/image43.png"/><Relationship Id="rId1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57.jpeg"/><Relationship Id="rId3" Type="http://schemas.openxmlformats.org/officeDocument/2006/relationships/image" Target="../media/image37.png"/><Relationship Id="rId7" Type="http://schemas.openxmlformats.org/officeDocument/2006/relationships/image" Target="../media/image52.jpg"/><Relationship Id="rId12"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55.jpg"/><Relationship Id="rId5" Type="http://schemas.openxmlformats.org/officeDocument/2006/relationships/image" Target="../media/image51.jpeg"/><Relationship Id="rId10" Type="http://schemas.openxmlformats.org/officeDocument/2006/relationships/image" Target="../media/image54.png"/><Relationship Id="rId4" Type="http://schemas.openxmlformats.org/officeDocument/2006/relationships/image" Target="../media/image31.jpeg"/><Relationship Id="rId9" Type="http://schemas.openxmlformats.org/officeDocument/2006/relationships/image" Target="../media/image53.jpeg"/><Relationship Id="rId1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2.xml"/><Relationship Id="rId7" Type="http://schemas.openxmlformats.org/officeDocument/2006/relationships/image" Target="../media/image64.wmf"/><Relationship Id="rId12"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3.wmf"/><Relationship Id="rId11" Type="http://schemas.openxmlformats.org/officeDocument/2006/relationships/image" Target="../media/image60.emf"/><Relationship Id="rId5" Type="http://schemas.openxmlformats.org/officeDocument/2006/relationships/image" Target="../media/image62.png"/><Relationship Id="rId10" Type="http://schemas.openxmlformats.org/officeDocument/2006/relationships/oleObject" Target="../embeddings/oleObject5.bin"/><Relationship Id="rId4" Type="http://schemas.openxmlformats.org/officeDocument/2006/relationships/image" Target="../media/image61.png"/><Relationship Id="rId9" Type="http://schemas.openxmlformats.org/officeDocument/2006/relationships/image" Target="../media/image59.emf"/></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53.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jpe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image" Target="../media/image79.jpeg"/></Relationships>
</file>

<file path=ppt/slides/_rels/slide2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89.png"/><Relationship Id="rId3" Type="http://schemas.openxmlformats.org/officeDocument/2006/relationships/notesSlide" Target="../notesSlides/notesSlide19.xml"/><Relationship Id="rId7" Type="http://schemas.openxmlformats.org/officeDocument/2006/relationships/image" Target="../media/image84.jpeg"/><Relationship Id="rId12" Type="http://schemas.openxmlformats.org/officeDocument/2006/relationships/image" Target="../media/image8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2.emf"/><Relationship Id="rId11" Type="http://schemas.openxmlformats.org/officeDocument/2006/relationships/image" Target="../media/image87.png"/><Relationship Id="rId5" Type="http://schemas.openxmlformats.org/officeDocument/2006/relationships/oleObject" Target="../embeddings/oleObject6.bin"/><Relationship Id="rId10" Type="http://schemas.openxmlformats.org/officeDocument/2006/relationships/image" Target="../media/image38.emf"/><Relationship Id="rId4" Type="http://schemas.openxmlformats.org/officeDocument/2006/relationships/image" Target="../media/image83.png"/><Relationship Id="rId9" Type="http://schemas.openxmlformats.org/officeDocument/2006/relationships/image" Target="../media/image86.wmf"/><Relationship Id="rId1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1.jpe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6.png"/><Relationship Id="rId7" Type="http://schemas.openxmlformats.org/officeDocument/2006/relationships/image" Target="../media/image9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8.png"/><Relationship Id="rId10" Type="http://schemas.openxmlformats.org/officeDocument/2006/relationships/image" Target="../media/image101.png"/><Relationship Id="rId4" Type="http://schemas.openxmlformats.org/officeDocument/2006/relationships/image" Target="../media/image97.png"/><Relationship Id="rId9" Type="http://schemas.openxmlformats.org/officeDocument/2006/relationships/image" Target="../media/image100.jpeg"/></Relationships>
</file>

<file path=ppt/slides/_rels/slide25.xml.rels><?xml version="1.0" encoding="UTF-8" standalone="yes"?>
<Relationships xmlns="http://schemas.openxmlformats.org/package/2006/relationships"><Relationship Id="rId8" Type="http://schemas.openxmlformats.org/officeDocument/2006/relationships/image" Target="../media/image102.jpg"/><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10.jpe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g"/><Relationship Id="rId4" Type="http://schemas.openxmlformats.org/officeDocument/2006/relationships/diagramLayout" Target="../diagrams/layout1.xml"/><Relationship Id="rId9" Type="http://schemas.openxmlformats.org/officeDocument/2006/relationships/image" Target="../media/image8.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notesSlide" Target="../notesSlides/notesSlide6.xml"/><Relationship Id="rId16"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电信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474194"/>
            <a:ext cx="2296407" cy="224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1"/>
          <p:cNvGrpSpPr/>
          <p:nvPr/>
        </p:nvGrpSpPr>
        <p:grpSpPr>
          <a:xfrm>
            <a:off x="763483" y="2996952"/>
            <a:ext cx="10513168" cy="2325179"/>
            <a:chOff x="1331640" y="3573016"/>
            <a:chExt cx="7200800" cy="2325179"/>
          </a:xfrm>
        </p:grpSpPr>
        <p:sp>
          <p:nvSpPr>
            <p:cNvPr id="7" name="Text Box 3"/>
            <p:cNvSpPr txBox="1">
              <a:spLocks noChangeArrowheads="1"/>
            </p:cNvSpPr>
            <p:nvPr/>
          </p:nvSpPr>
          <p:spPr bwMode="auto">
            <a:xfrm>
              <a:off x="1475656" y="3573016"/>
              <a:ext cx="6912768" cy="1754326"/>
            </a:xfrm>
            <a:prstGeom prst="rect">
              <a:avLst/>
            </a:prstGeom>
            <a:noFill/>
            <a:ln w="9525">
              <a:noFill/>
              <a:miter lim="800000"/>
              <a:headEnd/>
              <a:tailEnd/>
            </a:ln>
            <a:effectLst/>
          </p:spPr>
          <p:txBody>
            <a:bodyPr wrap="square">
              <a:spAutoFit/>
            </a:bodyPr>
            <a:lstStyle/>
            <a:p>
              <a:pPr algn="ctr"/>
              <a:r>
                <a:rPr lang="zh-CN" altLang="en-US" sz="5400" b="1" dirty="0">
                  <a:solidFill>
                    <a:srgbClr val="005D8C"/>
                  </a:solidFill>
                  <a:latin typeface="华文新魏" pitchFamily="2" charset="-122"/>
                  <a:ea typeface="华文新魏" pitchFamily="2" charset="-122"/>
                </a:rPr>
                <a:t>江苏电信智慧校园</a:t>
              </a:r>
              <a:endParaRPr lang="en-US" altLang="zh-CN" sz="5400" b="1" dirty="0">
                <a:solidFill>
                  <a:srgbClr val="005D8C"/>
                </a:solidFill>
                <a:latin typeface="华文新魏" pitchFamily="2" charset="-122"/>
                <a:ea typeface="华文新魏" pitchFamily="2" charset="-122"/>
              </a:endParaRPr>
            </a:p>
            <a:p>
              <a:pPr algn="ctr"/>
              <a:r>
                <a:rPr lang="zh-CN" altLang="en-US" sz="5400" b="1" dirty="0" smtClean="0">
                  <a:solidFill>
                    <a:srgbClr val="005D8C"/>
                  </a:solidFill>
                  <a:latin typeface="华文新魏" pitchFamily="2" charset="-122"/>
                  <a:ea typeface="华文新魏" pitchFamily="2" charset="-122"/>
                </a:rPr>
                <a:t>中小学</a:t>
              </a:r>
              <a:r>
                <a:rPr lang="zh-CN" altLang="en-US" sz="5400" b="1" dirty="0" smtClean="0">
                  <a:solidFill>
                    <a:srgbClr val="005D8C"/>
                  </a:solidFill>
                  <a:latin typeface="华文新魏" pitchFamily="2" charset="-122"/>
                  <a:ea typeface="华文新魏" pitchFamily="2" charset="-122"/>
                </a:rPr>
                <a:t>解决方案</a:t>
              </a:r>
              <a:endParaRPr lang="zh-CN" altLang="en-US" sz="5400" b="1" dirty="0">
                <a:solidFill>
                  <a:srgbClr val="005D8C"/>
                </a:solidFill>
                <a:latin typeface="华文新魏" pitchFamily="2" charset="-122"/>
                <a:ea typeface="华文新魏" pitchFamily="2" charset="-122"/>
              </a:endParaRPr>
            </a:p>
          </p:txBody>
        </p:sp>
        <p:sp>
          <p:nvSpPr>
            <p:cNvPr id="8" name="TextBox 7"/>
            <p:cNvSpPr txBox="1"/>
            <p:nvPr/>
          </p:nvSpPr>
          <p:spPr>
            <a:xfrm>
              <a:off x="1331640" y="5436530"/>
              <a:ext cx="7200800" cy="461665"/>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altLang="zh-CN" sz="2400" b="1" dirty="0">
                  <a:solidFill>
                    <a:srgbClr val="358927"/>
                  </a:solidFill>
                  <a:latin typeface="华文新魏" pitchFamily="2" charset="-122"/>
                  <a:ea typeface="华文新魏" pitchFamily="2" charset="-122"/>
                  <a:cs typeface="Arial Unicode MS" pitchFamily="34" charset="-122"/>
                </a:rPr>
                <a:t>The Smart Campus Solution of </a:t>
              </a:r>
              <a:r>
                <a:rPr lang="en-US" altLang="zh-CN" sz="2400" b="1" dirty="0" smtClean="0">
                  <a:solidFill>
                    <a:srgbClr val="358927"/>
                  </a:solidFill>
                  <a:latin typeface="华文新魏" pitchFamily="2" charset="-122"/>
                  <a:ea typeface="华文新魏" pitchFamily="2" charset="-122"/>
                  <a:cs typeface="Arial Unicode MS" pitchFamily="34" charset="-122"/>
                </a:rPr>
                <a:t>Middle </a:t>
              </a:r>
              <a:r>
                <a:rPr lang="en-US" altLang="zh-CN" sz="2400" b="1" dirty="0">
                  <a:solidFill>
                    <a:srgbClr val="358927"/>
                  </a:solidFill>
                  <a:latin typeface="华文新魏" pitchFamily="2" charset="-122"/>
                  <a:ea typeface="华文新魏" pitchFamily="2" charset="-122"/>
                  <a:cs typeface="Arial Unicode MS" pitchFamily="34" charset="-122"/>
                </a:rPr>
                <a:t>and </a:t>
              </a:r>
              <a:r>
                <a:rPr lang="en-US" altLang="zh-CN" sz="2400" b="1" dirty="0" smtClean="0">
                  <a:solidFill>
                    <a:srgbClr val="358927"/>
                  </a:solidFill>
                  <a:latin typeface="华文新魏" pitchFamily="2" charset="-122"/>
                  <a:ea typeface="华文新魏" pitchFamily="2" charset="-122"/>
                  <a:cs typeface="Arial Unicode MS" pitchFamily="34" charset="-122"/>
                </a:rPr>
                <a:t>Primary School</a:t>
              </a:r>
              <a:endParaRPr lang="zh-CN" altLang="en-US" sz="2400" b="1" dirty="0">
                <a:solidFill>
                  <a:srgbClr val="358927"/>
                </a:solidFill>
                <a:latin typeface="华文新魏" pitchFamily="2" charset="-122"/>
                <a:ea typeface="华文新魏" pitchFamily="2" charset="-122"/>
                <a:cs typeface="Arial Unicode MS" pitchFamily="34" charset="-122"/>
              </a:endParaRPr>
            </a:p>
          </p:txBody>
        </p:sp>
      </p:grpSp>
      <p:sp>
        <p:nvSpPr>
          <p:cNvPr id="6" name="Rectangle 7"/>
          <p:cNvSpPr>
            <a:spLocks noChangeArrowheads="1"/>
          </p:cNvSpPr>
          <p:nvPr/>
        </p:nvSpPr>
        <p:spPr bwMode="auto">
          <a:xfrm>
            <a:off x="1915585" y="5457017"/>
            <a:ext cx="82089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algn="ctr">
              <a:spcBef>
                <a:spcPct val="50000"/>
              </a:spcBef>
            </a:pPr>
            <a:r>
              <a:rPr lang="zh-CN" altLang="en-US" sz="2000" b="1" dirty="0">
                <a:solidFill>
                  <a:srgbClr val="091D5D"/>
                </a:solidFill>
                <a:ea typeface="微软雅黑" panose="020B0503020204020204" pitchFamily="34" charset="-122"/>
              </a:rPr>
              <a:t>中国电信</a:t>
            </a:r>
            <a:r>
              <a:rPr lang="zh-CN" altLang="en-US" sz="2000" b="1" dirty="0" smtClean="0">
                <a:solidFill>
                  <a:srgbClr val="091D5D"/>
                </a:solidFill>
                <a:ea typeface="微软雅黑" panose="020B0503020204020204" pitchFamily="34" charset="-122"/>
              </a:rPr>
              <a:t>江苏</a:t>
            </a:r>
            <a:r>
              <a:rPr lang="zh-CN" altLang="en-US" sz="2000" b="1" dirty="0">
                <a:solidFill>
                  <a:srgbClr val="091D5D"/>
                </a:solidFill>
                <a:ea typeface="微软雅黑" panose="020B0503020204020204" pitchFamily="34" charset="-122"/>
              </a:rPr>
              <a:t>分</a:t>
            </a:r>
            <a:r>
              <a:rPr lang="zh-CN" altLang="en-US" sz="2000" b="1" dirty="0" smtClean="0">
                <a:solidFill>
                  <a:srgbClr val="091D5D"/>
                </a:solidFill>
                <a:ea typeface="微软雅黑" panose="020B0503020204020204" pitchFamily="34" charset="-122"/>
              </a:rPr>
              <a:t>公司</a:t>
            </a:r>
            <a:endParaRPr lang="zh-CN" altLang="en-US" sz="2000" b="1" dirty="0">
              <a:solidFill>
                <a:srgbClr val="091D5D"/>
              </a:solidFill>
              <a:ea typeface="微软雅黑" panose="020B0503020204020204" pitchFamily="34" charset="-122"/>
            </a:endParaRPr>
          </a:p>
          <a:p>
            <a:pPr algn="ctr">
              <a:spcBef>
                <a:spcPct val="50000"/>
              </a:spcBef>
            </a:pPr>
            <a:r>
              <a:rPr lang="en-US" altLang="zh-CN" sz="2000" b="1" dirty="0" smtClean="0">
                <a:solidFill>
                  <a:srgbClr val="091D5D"/>
                </a:solidFill>
                <a:ea typeface="微软雅黑" panose="020B0503020204020204" pitchFamily="34" charset="-122"/>
              </a:rPr>
              <a:t>2014</a:t>
            </a:r>
            <a:r>
              <a:rPr lang="zh-CN" altLang="en-US" sz="2000" b="1" dirty="0" smtClean="0">
                <a:solidFill>
                  <a:srgbClr val="091D5D"/>
                </a:solidFill>
                <a:ea typeface="微软雅黑" panose="020B0503020204020204" pitchFamily="34" charset="-122"/>
              </a:rPr>
              <a:t>年</a:t>
            </a:r>
            <a:r>
              <a:rPr lang="en-US" altLang="zh-CN" sz="2000" b="1" dirty="0" smtClean="0">
                <a:solidFill>
                  <a:srgbClr val="091D5D"/>
                </a:solidFill>
                <a:ea typeface="微软雅黑" panose="020B0503020204020204" pitchFamily="34" charset="-122"/>
              </a:rPr>
              <a:t>3</a:t>
            </a:r>
            <a:r>
              <a:rPr lang="zh-CN" altLang="en-US" sz="2000" b="1" dirty="0" smtClean="0">
                <a:solidFill>
                  <a:srgbClr val="091D5D"/>
                </a:solidFill>
                <a:ea typeface="微软雅黑" panose="020B0503020204020204" pitchFamily="34" charset="-122"/>
              </a:rPr>
              <a:t>月</a:t>
            </a:r>
            <a:endParaRPr lang="zh-CN" altLang="en-US" sz="2000" b="1" dirty="0">
              <a:solidFill>
                <a:srgbClr val="091D5D"/>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14144" y="33609"/>
            <a:ext cx="9914304" cy="764704"/>
          </a:xfrm>
        </p:spPr>
        <p:txBody>
          <a:bodyPr/>
          <a:lstStyle/>
          <a:p>
            <a:pPr lvl="0"/>
            <a:r>
              <a:rPr lang="zh-CN" altLang="en-US" dirty="0" smtClean="0">
                <a:latin typeface="微软雅黑" pitchFamily="34" charset="-122"/>
                <a:ea typeface="微软雅黑" pitchFamily="34" charset="-122"/>
              </a:rPr>
              <a:t>江苏电信在智慧校园建设上的优势分析</a:t>
            </a:r>
            <a:endParaRPr lang="zh-CN" altLang="en-US" dirty="0">
              <a:latin typeface="微软雅黑" pitchFamily="34" charset="-122"/>
              <a:ea typeface="微软雅黑" pitchFamily="34" charset="-122"/>
            </a:endParaRPr>
          </a:p>
        </p:txBody>
      </p:sp>
      <p:graphicFrame>
        <p:nvGraphicFramePr>
          <p:cNvPr id="2" name="图示 1"/>
          <p:cNvGraphicFramePr/>
          <p:nvPr>
            <p:extLst>
              <p:ext uri="{D42A27DB-BD31-4B8C-83A1-F6EECF244321}">
                <p14:modId xmlns:p14="http://schemas.microsoft.com/office/powerpoint/2010/main" val="2789704414"/>
              </p:ext>
            </p:extLst>
          </p:nvPr>
        </p:nvGraphicFramePr>
        <p:xfrm>
          <a:off x="675248" y="798314"/>
          <a:ext cx="10821352" cy="5727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1579" y="3085304"/>
            <a:ext cx="1224136" cy="559720"/>
          </a:xfrm>
          <a:prstGeom prst="rect">
            <a:avLst/>
          </a:prstGeom>
        </p:spPr>
      </p:pic>
      <p:pic>
        <p:nvPicPr>
          <p:cNvPr id="8" name="Picture 4" descr="http://epaper.yangtse.com/images/2010-05/19/A04/YZA04519C005_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1464" y="3638859"/>
            <a:ext cx="947328" cy="79825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1824" y="1268760"/>
            <a:ext cx="1440160" cy="991232"/>
          </a:xfrm>
          <a:prstGeom prst="rect">
            <a:avLst/>
          </a:prstGeom>
        </p:spPr>
      </p:pic>
      <p:pic>
        <p:nvPicPr>
          <p:cNvPr id="9" name="图片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0016" y="4221088"/>
            <a:ext cx="1525222" cy="773937"/>
          </a:xfrm>
          <a:prstGeom prst="rect">
            <a:avLst/>
          </a:prstGeom>
        </p:spPr>
      </p:pic>
      <p:pic>
        <p:nvPicPr>
          <p:cNvPr id="10" name="图片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12224" y="2974121"/>
            <a:ext cx="1097486" cy="1329475"/>
          </a:xfrm>
          <a:prstGeom prst="rect">
            <a:avLst/>
          </a:prstGeom>
        </p:spPr>
      </p:pic>
      <p:sp>
        <p:nvSpPr>
          <p:cNvPr id="11" name="矩形 10"/>
          <p:cNvSpPr/>
          <p:nvPr/>
        </p:nvSpPr>
        <p:spPr>
          <a:xfrm>
            <a:off x="479376" y="4725144"/>
            <a:ext cx="2088232" cy="1057556"/>
          </a:xfrm>
          <a:prstGeom prst="rect">
            <a:avLst/>
          </a:prstGeom>
        </p:spPr>
        <p:txBody>
          <a:bodyPr wrap="square">
            <a:spAutoFit/>
          </a:bodyPr>
          <a:lstStyle/>
          <a:p>
            <a:pPr marL="0" lvl="1" indent="0" algn="ctr">
              <a:lnSpc>
                <a:spcPct val="150000"/>
              </a:lnSpc>
              <a:spcAft>
                <a:spcPts val="0"/>
              </a:spcAft>
              <a:buNone/>
            </a:pPr>
            <a:r>
              <a:rPr lang="zh-CN" altLang="en-US" sz="1400" dirty="0" smtClean="0">
                <a:solidFill>
                  <a:srgbClr val="020612"/>
                </a:solidFill>
                <a:latin typeface="微软雅黑" panose="020B0503020204020204" pitchFamily="34" charset="-122"/>
                <a:ea typeface="微软雅黑" panose="020B0503020204020204" pitchFamily="34" charset="-122"/>
                <a:cs typeface="华文楷体" pitchFamily="2" charset="-122"/>
              </a:rPr>
              <a:t>天</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翼优质宽带</a:t>
            </a:r>
            <a:r>
              <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rPr>
              <a:t>+</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覆盖最广速度最快的手机网络，信息平台优势</a:t>
            </a:r>
            <a:endPar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endParaRPr>
          </a:p>
        </p:txBody>
      </p:sp>
      <p:sp>
        <p:nvSpPr>
          <p:cNvPr id="12" name="矩形 11"/>
          <p:cNvSpPr/>
          <p:nvPr/>
        </p:nvSpPr>
        <p:spPr>
          <a:xfrm>
            <a:off x="2711624" y="1124744"/>
            <a:ext cx="1656184" cy="738664"/>
          </a:xfrm>
          <a:prstGeom prst="rect">
            <a:avLst/>
          </a:prstGeom>
        </p:spPr>
        <p:txBody>
          <a:bodyPr wrap="square">
            <a:spAutoFit/>
          </a:bodyPr>
          <a:lstStyle/>
          <a:p>
            <a:pPr marL="0" lvl="1" indent="0" algn="ctr">
              <a:lnSpc>
                <a:spcPct val="150000"/>
              </a:lnSpc>
              <a:spcAft>
                <a:spcPts val="0"/>
              </a:spcAft>
              <a:buNone/>
            </a:pPr>
            <a:r>
              <a:rPr lang="zh-CN" altLang="en-US" sz="1400" dirty="0" smtClean="0">
                <a:solidFill>
                  <a:srgbClr val="020612"/>
                </a:solidFill>
                <a:latin typeface="微软雅黑" panose="020B0503020204020204" pitchFamily="34" charset="-122"/>
                <a:ea typeface="微软雅黑" panose="020B0503020204020204" pitchFamily="34" charset="-122"/>
                <a:cs typeface="华文楷体" pitchFamily="2" charset="-122"/>
              </a:rPr>
              <a:t>提供</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一站式的服务，规避信息孤岛</a:t>
            </a:r>
            <a:endPar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endParaRPr>
          </a:p>
        </p:txBody>
      </p:sp>
      <p:sp>
        <p:nvSpPr>
          <p:cNvPr id="14" name="矩形 13"/>
          <p:cNvSpPr/>
          <p:nvPr/>
        </p:nvSpPr>
        <p:spPr>
          <a:xfrm>
            <a:off x="4441500" y="4797152"/>
            <a:ext cx="1756300" cy="738664"/>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遍布</a:t>
            </a:r>
            <a:r>
              <a:rPr lang="zh-CN" altLang="en-US" sz="1400" dirty="0">
                <a:latin typeface="微软雅黑" panose="020B0503020204020204" pitchFamily="34" charset="-122"/>
                <a:ea typeface="微软雅黑" panose="020B0503020204020204" pitchFamily="34" charset="-122"/>
              </a:rPr>
              <a:t>全省的服务网络，</a:t>
            </a:r>
            <a:r>
              <a:rPr lang="en-US" altLang="zh-CN" sz="1400" dirty="0">
                <a:latin typeface="微软雅黑" panose="020B0503020204020204" pitchFamily="34" charset="-122"/>
                <a:ea typeface="微软雅黑" panose="020B0503020204020204" pitchFamily="34" charset="-122"/>
              </a:rPr>
              <a:t>7*24</a:t>
            </a:r>
            <a:r>
              <a:rPr lang="zh-CN" altLang="en-US" sz="1400" dirty="0">
                <a:latin typeface="微软雅黑" panose="020B0503020204020204" pitchFamily="34" charset="-122"/>
                <a:ea typeface="微软雅黑" panose="020B0503020204020204" pitchFamily="34" charset="-122"/>
              </a:rPr>
              <a:t>小时电信级服务响应</a:t>
            </a:r>
          </a:p>
        </p:txBody>
      </p:sp>
      <p:sp>
        <p:nvSpPr>
          <p:cNvPr id="15" name="矩形 14"/>
          <p:cNvSpPr/>
          <p:nvPr/>
        </p:nvSpPr>
        <p:spPr>
          <a:xfrm>
            <a:off x="6222073" y="1106160"/>
            <a:ext cx="1487200" cy="738664"/>
          </a:xfrm>
          <a:prstGeom prst="rect">
            <a:avLst/>
          </a:prstGeom>
        </p:spPr>
        <p:txBody>
          <a:bodyPr wrap="square">
            <a:spAutoFit/>
          </a:bodyPr>
          <a:lstStyle/>
          <a:p>
            <a:pPr marL="0" lvl="1" indent="0">
              <a:lnSpc>
                <a:spcPct val="150000"/>
              </a:lnSpc>
              <a:spcAft>
                <a:spcPts val="0"/>
              </a:spcAft>
              <a:buNone/>
            </a:pPr>
            <a:r>
              <a:rPr lang="zh-CN" altLang="en-US" sz="1400" dirty="0" smtClean="0">
                <a:solidFill>
                  <a:srgbClr val="020612"/>
                </a:solidFill>
                <a:latin typeface="微软雅黑" panose="020B0503020204020204" pitchFamily="34" charset="-122"/>
                <a:ea typeface="微软雅黑" panose="020B0503020204020204" pitchFamily="34" charset="-122"/>
                <a:cs typeface="华文楷体" pitchFamily="2" charset="-122"/>
              </a:rPr>
              <a:t>中国</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电信</a:t>
            </a:r>
            <a:r>
              <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rPr>
              <a:t>——</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大品牌</a:t>
            </a:r>
            <a:r>
              <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rPr>
              <a:t>&amp;</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资金优势</a:t>
            </a:r>
            <a:endPar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endParaRPr>
          </a:p>
        </p:txBody>
      </p:sp>
      <p:sp>
        <p:nvSpPr>
          <p:cNvPr id="16" name="矩形 15"/>
          <p:cNvSpPr/>
          <p:nvPr/>
        </p:nvSpPr>
        <p:spPr>
          <a:xfrm>
            <a:off x="9552384" y="836712"/>
            <a:ext cx="1800200" cy="1061829"/>
          </a:xfrm>
          <a:prstGeom prst="rect">
            <a:avLst/>
          </a:prstGeom>
        </p:spPr>
        <p:txBody>
          <a:bodyPr wrap="square">
            <a:spAutoFit/>
          </a:bodyPr>
          <a:lstStyle/>
          <a:p>
            <a:pPr marL="0" lvl="1" indent="0" algn="ctr">
              <a:lnSpc>
                <a:spcPct val="150000"/>
              </a:lnSpc>
              <a:spcAft>
                <a:spcPts val="0"/>
              </a:spcAft>
              <a:buNone/>
            </a:pPr>
            <a:r>
              <a:rPr lang="zh-CN" altLang="en-US" sz="1400" dirty="0" smtClean="0">
                <a:solidFill>
                  <a:srgbClr val="020612"/>
                </a:solidFill>
                <a:latin typeface="微软雅黑" panose="020B0503020204020204" pitchFamily="34" charset="-122"/>
                <a:ea typeface="微软雅黑" panose="020B0503020204020204" pitchFamily="34" charset="-122"/>
                <a:cs typeface="华文楷体" pitchFamily="2" charset="-122"/>
              </a:rPr>
              <a:t>丰富</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的</a:t>
            </a:r>
            <a:r>
              <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rPr>
              <a:t>ICT</a:t>
            </a:r>
            <a:r>
              <a:rPr lang="zh-CN" altLang="en-US" sz="1400" dirty="0">
                <a:solidFill>
                  <a:srgbClr val="020612"/>
                </a:solidFill>
                <a:latin typeface="微软雅黑" panose="020B0503020204020204" pitchFamily="34" charset="-122"/>
                <a:ea typeface="微软雅黑" panose="020B0503020204020204" pitchFamily="34" charset="-122"/>
                <a:cs typeface="华文楷体" pitchFamily="2" charset="-122"/>
              </a:rPr>
              <a:t>经验，提供各种定制化的系统解决方案</a:t>
            </a:r>
            <a:endPar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endParaRPr>
          </a:p>
        </p:txBody>
      </p:sp>
      <p:pic>
        <p:nvPicPr>
          <p:cNvPr id="17" name="图片 23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69920" y="2114447"/>
            <a:ext cx="1565127" cy="1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9774402" y="5572575"/>
            <a:ext cx="2226254" cy="1061829"/>
          </a:xfrm>
          <a:prstGeom prst="rect">
            <a:avLst/>
          </a:prstGeom>
        </p:spPr>
        <p:txBody>
          <a:bodyPr wrap="square">
            <a:spAutoFit/>
          </a:bodyPr>
          <a:lstStyle/>
          <a:p>
            <a:pPr marL="0" lvl="1" indent="0" algn="ctr">
              <a:lnSpc>
                <a:spcPct val="150000"/>
              </a:lnSpc>
              <a:spcAft>
                <a:spcPts val="0"/>
              </a:spcAft>
              <a:buNone/>
            </a:pPr>
            <a:r>
              <a:rPr lang="zh-CN" altLang="en-US" sz="1400" dirty="0" smtClean="0">
                <a:solidFill>
                  <a:srgbClr val="020612"/>
                </a:solidFill>
                <a:latin typeface="微软雅黑" panose="020B0503020204020204" pitchFamily="34" charset="-122"/>
                <a:ea typeface="微软雅黑" panose="020B0503020204020204" pitchFamily="34" charset="-122"/>
                <a:cs typeface="华文楷体" pitchFamily="2" charset="-122"/>
              </a:rPr>
              <a:t>中国电信有丰富的校园信息化产品和案例可供选择及参考</a:t>
            </a:r>
            <a:endParaRPr lang="en-US" altLang="zh-CN" sz="1400" dirty="0">
              <a:solidFill>
                <a:srgbClr val="020612"/>
              </a:solidFill>
              <a:latin typeface="微软雅黑" panose="020B0503020204020204" pitchFamily="34" charset="-122"/>
              <a:ea typeface="微软雅黑" panose="020B0503020204020204" pitchFamily="34" charset="-122"/>
              <a:cs typeface="华文楷体" pitchFamily="2" charset="-122"/>
            </a:endParaRPr>
          </a:p>
        </p:txBody>
      </p:sp>
      <p:pic>
        <p:nvPicPr>
          <p:cNvPr id="37892" name="Picture 4" descr="http://www.jinkouchangkai.com/Upfiles/BeyondPic/2012-08/2012829868472562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5329" y="5166484"/>
            <a:ext cx="1558586" cy="87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10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14144" y="33609"/>
            <a:ext cx="7250008" cy="764704"/>
          </a:xfrm>
        </p:spPr>
        <p:txBody>
          <a:bodyPr/>
          <a:lstStyle/>
          <a:p>
            <a:pPr lvl="0"/>
            <a:r>
              <a:rPr lang="zh-CN" altLang="en-US" dirty="0"/>
              <a:t>基于</a:t>
            </a:r>
            <a:r>
              <a:rPr lang="zh-CN" altLang="en-US" dirty="0" smtClean="0">
                <a:latin typeface="微软雅黑" pitchFamily="34" charset="-122"/>
                <a:ea typeface="微软雅黑" pitchFamily="34" charset="-122"/>
              </a:rPr>
              <a:t>三通两平台的江苏电信智慧校园解决方案</a:t>
            </a:r>
            <a:endParaRPr lang="zh-CN" altLang="en-US" dirty="0">
              <a:latin typeface="微软雅黑" pitchFamily="34" charset="-122"/>
              <a:ea typeface="微软雅黑" pitchFamily="34" charset="-122"/>
            </a:endParaRPr>
          </a:p>
        </p:txBody>
      </p:sp>
      <p:sp>
        <p:nvSpPr>
          <p:cNvPr id="2" name="矩形 1"/>
          <p:cNvSpPr/>
          <p:nvPr/>
        </p:nvSpPr>
        <p:spPr>
          <a:xfrm>
            <a:off x="429733" y="1124744"/>
            <a:ext cx="576064" cy="5112568"/>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江苏电信智慧校园助力三通两平台建设</a:t>
            </a:r>
          </a:p>
        </p:txBody>
      </p:sp>
      <p:sp>
        <p:nvSpPr>
          <p:cNvPr id="127" name="矩形 126"/>
          <p:cNvSpPr/>
          <p:nvPr/>
        </p:nvSpPr>
        <p:spPr>
          <a:xfrm>
            <a:off x="1101241" y="1124744"/>
            <a:ext cx="8744912" cy="1007681"/>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28" name="Picture 559" descr="E:\aboutppt\ppt-raw\icon\png1\png-03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135" y="1176018"/>
            <a:ext cx="918895" cy="6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088" y="1200384"/>
            <a:ext cx="527603" cy="6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264" y="1150502"/>
            <a:ext cx="469890" cy="6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 name="Group 397"/>
          <p:cNvGrpSpPr>
            <a:grpSpLocks/>
          </p:cNvGrpSpPr>
          <p:nvPr/>
        </p:nvGrpSpPr>
        <p:grpSpPr bwMode="auto">
          <a:xfrm>
            <a:off x="2069289" y="1176017"/>
            <a:ext cx="722403" cy="604723"/>
            <a:chOff x="980" y="2346"/>
            <a:chExt cx="1086" cy="816"/>
          </a:xfrm>
        </p:grpSpPr>
        <p:pic>
          <p:nvPicPr>
            <p:cNvPr id="132" name="Picture 3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 y="2346"/>
              <a:ext cx="54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 name="Group 350"/>
            <p:cNvGrpSpPr>
              <a:grpSpLocks/>
            </p:cNvGrpSpPr>
            <p:nvPr/>
          </p:nvGrpSpPr>
          <p:grpSpPr bwMode="auto">
            <a:xfrm>
              <a:off x="1200" y="2634"/>
              <a:ext cx="866" cy="519"/>
              <a:chOff x="2640" y="1440"/>
              <a:chExt cx="758" cy="464"/>
            </a:xfrm>
          </p:grpSpPr>
          <p:sp>
            <p:nvSpPr>
              <p:cNvPr id="134" name="Freeform 351"/>
              <p:cNvSpPr>
                <a:spLocks/>
              </p:cNvSpPr>
              <p:nvPr/>
            </p:nvSpPr>
            <p:spPr bwMode="auto">
              <a:xfrm>
                <a:off x="3228" y="1611"/>
                <a:ext cx="170" cy="99"/>
              </a:xfrm>
              <a:custGeom>
                <a:avLst/>
                <a:gdLst>
                  <a:gd name="T0" fmla="*/ 136 w 169"/>
                  <a:gd name="T1" fmla="*/ 0 h 99"/>
                  <a:gd name="T2" fmla="*/ 181 w 169"/>
                  <a:gd name="T3" fmla="*/ 99 h 99"/>
                  <a:gd name="T4" fmla="*/ 59 w 169"/>
                  <a:gd name="T5" fmla="*/ 99 h 99"/>
                  <a:gd name="T6" fmla="*/ 0 w 169"/>
                  <a:gd name="T7" fmla="*/ 0 h 99"/>
                  <a:gd name="T8" fmla="*/ 136 w 169"/>
                  <a:gd name="T9" fmla="*/ 0 h 99"/>
                  <a:gd name="T10" fmla="*/ 0 60000 65536"/>
                  <a:gd name="T11" fmla="*/ 0 60000 65536"/>
                  <a:gd name="T12" fmla="*/ 0 60000 65536"/>
                  <a:gd name="T13" fmla="*/ 0 60000 65536"/>
                  <a:gd name="T14" fmla="*/ 0 60000 65536"/>
                  <a:gd name="T15" fmla="*/ 0 w 169"/>
                  <a:gd name="T16" fmla="*/ 0 h 99"/>
                  <a:gd name="T17" fmla="*/ 169 w 169"/>
                  <a:gd name="T18" fmla="*/ 99 h 99"/>
                </a:gdLst>
                <a:ahLst/>
                <a:cxnLst>
                  <a:cxn ang="T10">
                    <a:pos x="T0" y="T1"/>
                  </a:cxn>
                  <a:cxn ang="T11">
                    <a:pos x="T2" y="T3"/>
                  </a:cxn>
                  <a:cxn ang="T12">
                    <a:pos x="T4" y="T5"/>
                  </a:cxn>
                  <a:cxn ang="T13">
                    <a:pos x="T6" y="T7"/>
                  </a:cxn>
                  <a:cxn ang="T14">
                    <a:pos x="T8" y="T9"/>
                  </a:cxn>
                </a:cxnLst>
                <a:rect l="T15" t="T16" r="T17" b="T18"/>
                <a:pathLst>
                  <a:path w="169" h="99">
                    <a:moveTo>
                      <a:pt x="124" y="0"/>
                    </a:moveTo>
                    <a:lnTo>
                      <a:pt x="169" y="99"/>
                    </a:lnTo>
                    <a:lnTo>
                      <a:pt x="59" y="99"/>
                    </a:lnTo>
                    <a:lnTo>
                      <a:pt x="0" y="0"/>
                    </a:lnTo>
                    <a:lnTo>
                      <a:pt x="124" y="0"/>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35" name="Freeform 352"/>
              <p:cNvSpPr>
                <a:spLocks/>
              </p:cNvSpPr>
              <p:nvPr/>
            </p:nvSpPr>
            <p:spPr bwMode="auto">
              <a:xfrm>
                <a:off x="2641" y="1609"/>
                <a:ext cx="209" cy="85"/>
              </a:xfrm>
              <a:custGeom>
                <a:avLst/>
                <a:gdLst>
                  <a:gd name="T0" fmla="*/ 83 w 209"/>
                  <a:gd name="T1" fmla="*/ 0 h 83"/>
                  <a:gd name="T2" fmla="*/ 0 w 209"/>
                  <a:gd name="T3" fmla="*/ 108 h 83"/>
                  <a:gd name="T4" fmla="*/ 126 w 209"/>
                  <a:gd name="T5" fmla="*/ 108 h 83"/>
                  <a:gd name="T6" fmla="*/ 209 w 209"/>
                  <a:gd name="T7" fmla="*/ 0 h 83"/>
                  <a:gd name="T8" fmla="*/ 83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lIns="92357" tIns="46177" rIns="92357" bIns="46177" anchor="ctr"/>
              <a:lstStyle/>
              <a:p>
                <a:endParaRPr lang="zh-CN" altLang="en-US" sz="2000"/>
              </a:p>
            </p:txBody>
          </p:sp>
          <p:sp>
            <p:nvSpPr>
              <p:cNvPr id="136" name="Freeform 353"/>
              <p:cNvSpPr>
                <a:spLocks/>
              </p:cNvSpPr>
              <p:nvPr/>
            </p:nvSpPr>
            <p:spPr bwMode="auto">
              <a:xfrm>
                <a:off x="2641" y="1609"/>
                <a:ext cx="209" cy="85"/>
              </a:xfrm>
              <a:custGeom>
                <a:avLst/>
                <a:gdLst>
                  <a:gd name="T0" fmla="*/ 83 w 209"/>
                  <a:gd name="T1" fmla="*/ 0 h 83"/>
                  <a:gd name="T2" fmla="*/ 0 w 209"/>
                  <a:gd name="T3" fmla="*/ 108 h 83"/>
                  <a:gd name="T4" fmla="*/ 126 w 209"/>
                  <a:gd name="T5" fmla="*/ 108 h 83"/>
                  <a:gd name="T6" fmla="*/ 209 w 209"/>
                  <a:gd name="T7" fmla="*/ 0 h 83"/>
                  <a:gd name="T8" fmla="*/ 83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37" name="Freeform 354"/>
              <p:cNvSpPr>
                <a:spLocks/>
              </p:cNvSpPr>
              <p:nvPr/>
            </p:nvSpPr>
            <p:spPr bwMode="auto">
              <a:xfrm>
                <a:off x="3017" y="1446"/>
                <a:ext cx="82" cy="325"/>
              </a:xfrm>
              <a:custGeom>
                <a:avLst/>
                <a:gdLst>
                  <a:gd name="T0" fmla="*/ 0 w 83"/>
                  <a:gd name="T1" fmla="*/ 83 h 326"/>
                  <a:gd name="T2" fmla="*/ 71 w 83"/>
                  <a:gd name="T3" fmla="*/ 0 h 326"/>
                  <a:gd name="T4" fmla="*/ 71 w 83"/>
                  <a:gd name="T5" fmla="*/ 224 h 326"/>
                  <a:gd name="T6" fmla="*/ 0 w 83"/>
                  <a:gd name="T7" fmla="*/ 314 h 326"/>
                  <a:gd name="T8" fmla="*/ 0 w 83"/>
                  <a:gd name="T9" fmla="*/ 83 h 326"/>
                  <a:gd name="T10" fmla="*/ 0 60000 65536"/>
                  <a:gd name="T11" fmla="*/ 0 60000 65536"/>
                  <a:gd name="T12" fmla="*/ 0 60000 65536"/>
                  <a:gd name="T13" fmla="*/ 0 60000 65536"/>
                  <a:gd name="T14" fmla="*/ 0 60000 65536"/>
                  <a:gd name="T15" fmla="*/ 0 w 83"/>
                  <a:gd name="T16" fmla="*/ 0 h 326"/>
                  <a:gd name="T17" fmla="*/ 83 w 83"/>
                  <a:gd name="T18" fmla="*/ 326 h 326"/>
                </a:gdLst>
                <a:ahLst/>
                <a:cxnLst>
                  <a:cxn ang="T10">
                    <a:pos x="T0" y="T1"/>
                  </a:cxn>
                  <a:cxn ang="T11">
                    <a:pos x="T2" y="T3"/>
                  </a:cxn>
                  <a:cxn ang="T12">
                    <a:pos x="T4" y="T5"/>
                  </a:cxn>
                  <a:cxn ang="T13">
                    <a:pos x="T6" y="T7"/>
                  </a:cxn>
                  <a:cxn ang="T14">
                    <a:pos x="T8" y="T9"/>
                  </a:cxn>
                </a:cxnLst>
                <a:rect l="T15" t="T16" r="T17" b="T18"/>
                <a:pathLst>
                  <a:path w="83" h="326">
                    <a:moveTo>
                      <a:pt x="0" y="83"/>
                    </a:moveTo>
                    <a:lnTo>
                      <a:pt x="83" y="0"/>
                    </a:lnTo>
                    <a:lnTo>
                      <a:pt x="83" y="236"/>
                    </a:lnTo>
                    <a:lnTo>
                      <a:pt x="0" y="326"/>
                    </a:lnTo>
                    <a:lnTo>
                      <a:pt x="0" y="8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lIns="92357" tIns="46177" rIns="92357" bIns="46177" anchor="ctr"/>
              <a:lstStyle/>
              <a:p>
                <a:endParaRPr lang="zh-CN" altLang="en-US" sz="2000"/>
              </a:p>
            </p:txBody>
          </p:sp>
          <p:sp>
            <p:nvSpPr>
              <p:cNvPr id="138" name="Freeform 355"/>
              <p:cNvSpPr>
                <a:spLocks/>
              </p:cNvSpPr>
              <p:nvPr/>
            </p:nvSpPr>
            <p:spPr bwMode="auto">
              <a:xfrm>
                <a:off x="3017" y="1446"/>
                <a:ext cx="82" cy="325"/>
              </a:xfrm>
              <a:custGeom>
                <a:avLst/>
                <a:gdLst>
                  <a:gd name="T0" fmla="*/ 0 w 83"/>
                  <a:gd name="T1" fmla="*/ 83 h 326"/>
                  <a:gd name="T2" fmla="*/ 71 w 83"/>
                  <a:gd name="T3" fmla="*/ 0 h 326"/>
                  <a:gd name="T4" fmla="*/ 71 w 83"/>
                  <a:gd name="T5" fmla="*/ 224 h 326"/>
                  <a:gd name="T6" fmla="*/ 0 w 83"/>
                  <a:gd name="T7" fmla="*/ 314 h 326"/>
                  <a:gd name="T8" fmla="*/ 0 w 83"/>
                  <a:gd name="T9" fmla="*/ 83 h 326"/>
                  <a:gd name="T10" fmla="*/ 0 60000 65536"/>
                  <a:gd name="T11" fmla="*/ 0 60000 65536"/>
                  <a:gd name="T12" fmla="*/ 0 60000 65536"/>
                  <a:gd name="T13" fmla="*/ 0 60000 65536"/>
                  <a:gd name="T14" fmla="*/ 0 60000 65536"/>
                  <a:gd name="T15" fmla="*/ 0 w 83"/>
                  <a:gd name="T16" fmla="*/ 0 h 326"/>
                  <a:gd name="T17" fmla="*/ 83 w 83"/>
                  <a:gd name="T18" fmla="*/ 326 h 326"/>
                </a:gdLst>
                <a:ahLst/>
                <a:cxnLst>
                  <a:cxn ang="T10">
                    <a:pos x="T0" y="T1"/>
                  </a:cxn>
                  <a:cxn ang="T11">
                    <a:pos x="T2" y="T3"/>
                  </a:cxn>
                  <a:cxn ang="T12">
                    <a:pos x="T4" y="T5"/>
                  </a:cxn>
                  <a:cxn ang="T13">
                    <a:pos x="T6" y="T7"/>
                  </a:cxn>
                  <a:cxn ang="T14">
                    <a:pos x="T8" y="T9"/>
                  </a:cxn>
                </a:cxnLst>
                <a:rect l="T15" t="T16" r="T17" b="T18"/>
                <a:pathLst>
                  <a:path w="83" h="326">
                    <a:moveTo>
                      <a:pt x="0" y="83"/>
                    </a:moveTo>
                    <a:lnTo>
                      <a:pt x="83" y="0"/>
                    </a:lnTo>
                    <a:lnTo>
                      <a:pt x="83" y="236"/>
                    </a:lnTo>
                    <a:lnTo>
                      <a:pt x="0" y="326"/>
                    </a:lnTo>
                    <a:lnTo>
                      <a:pt x="0" y="83"/>
                    </a:lnTo>
                    <a:close/>
                  </a:path>
                </a:pathLst>
              </a:custGeom>
              <a:solidFill>
                <a:srgbClr val="7A7A5A"/>
              </a:solidFill>
              <a:ln w="6350">
                <a:solidFill>
                  <a:srgbClr val="494936"/>
                </a:solidFill>
                <a:round/>
                <a:headEnd/>
                <a:tailEnd/>
              </a:ln>
            </p:spPr>
            <p:txBody>
              <a:bodyPr lIns="92357" tIns="46177" rIns="92357" bIns="46177" anchor="ctr"/>
              <a:lstStyle/>
              <a:p>
                <a:endParaRPr lang="zh-CN" altLang="en-US" sz="2000"/>
              </a:p>
            </p:txBody>
          </p:sp>
          <p:sp>
            <p:nvSpPr>
              <p:cNvPr id="139" name="Freeform 356"/>
              <p:cNvSpPr>
                <a:spLocks/>
              </p:cNvSpPr>
              <p:nvPr/>
            </p:nvSpPr>
            <p:spPr bwMode="auto">
              <a:xfrm>
                <a:off x="3017" y="1534"/>
                <a:ext cx="209" cy="83"/>
              </a:xfrm>
              <a:custGeom>
                <a:avLst/>
                <a:gdLst>
                  <a:gd name="T0" fmla="*/ 79 w 209"/>
                  <a:gd name="T1" fmla="*/ 0 h 83"/>
                  <a:gd name="T2" fmla="*/ 0 w 209"/>
                  <a:gd name="T3" fmla="*/ 83 h 83"/>
                  <a:gd name="T4" fmla="*/ 130 w 209"/>
                  <a:gd name="T5" fmla="*/ 83 h 83"/>
                  <a:gd name="T6" fmla="*/ 209 w 209"/>
                  <a:gd name="T7" fmla="*/ 0 h 83"/>
                  <a:gd name="T8" fmla="*/ 79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79" y="0"/>
                    </a:moveTo>
                    <a:lnTo>
                      <a:pt x="0" y="83"/>
                    </a:lnTo>
                    <a:lnTo>
                      <a:pt x="130" y="83"/>
                    </a:lnTo>
                    <a:lnTo>
                      <a:pt x="209" y="0"/>
                    </a:lnTo>
                    <a:lnTo>
                      <a:pt x="79"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lIns="92357" tIns="46177" rIns="92357" bIns="46177" anchor="ctr"/>
              <a:lstStyle/>
              <a:p>
                <a:endParaRPr lang="zh-CN" altLang="en-US" sz="2000"/>
              </a:p>
            </p:txBody>
          </p:sp>
          <p:sp>
            <p:nvSpPr>
              <p:cNvPr id="140" name="Freeform 357"/>
              <p:cNvSpPr>
                <a:spLocks/>
              </p:cNvSpPr>
              <p:nvPr/>
            </p:nvSpPr>
            <p:spPr bwMode="auto">
              <a:xfrm>
                <a:off x="3017" y="1534"/>
                <a:ext cx="209" cy="83"/>
              </a:xfrm>
              <a:custGeom>
                <a:avLst/>
                <a:gdLst>
                  <a:gd name="T0" fmla="*/ 79 w 209"/>
                  <a:gd name="T1" fmla="*/ 0 h 83"/>
                  <a:gd name="T2" fmla="*/ 0 w 209"/>
                  <a:gd name="T3" fmla="*/ 83 h 83"/>
                  <a:gd name="T4" fmla="*/ 130 w 209"/>
                  <a:gd name="T5" fmla="*/ 83 h 83"/>
                  <a:gd name="T6" fmla="*/ 209 w 209"/>
                  <a:gd name="T7" fmla="*/ 0 h 83"/>
                  <a:gd name="T8" fmla="*/ 79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79" y="0"/>
                    </a:moveTo>
                    <a:lnTo>
                      <a:pt x="0" y="83"/>
                    </a:lnTo>
                    <a:lnTo>
                      <a:pt x="130" y="83"/>
                    </a:lnTo>
                    <a:lnTo>
                      <a:pt x="209" y="0"/>
                    </a:lnTo>
                    <a:lnTo>
                      <a:pt x="79" y="0"/>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41" name="Freeform 358"/>
              <p:cNvSpPr>
                <a:spLocks/>
              </p:cNvSpPr>
              <p:nvPr/>
            </p:nvSpPr>
            <p:spPr bwMode="auto">
              <a:xfrm>
                <a:off x="3147" y="1534"/>
                <a:ext cx="82" cy="370"/>
              </a:xfrm>
              <a:custGeom>
                <a:avLst/>
                <a:gdLst>
                  <a:gd name="T0" fmla="*/ 0 w 83"/>
                  <a:gd name="T1" fmla="*/ 83 h 370"/>
                  <a:gd name="T2" fmla="*/ 71 w 83"/>
                  <a:gd name="T3" fmla="*/ 0 h 370"/>
                  <a:gd name="T4" fmla="*/ 71 w 83"/>
                  <a:gd name="T5" fmla="*/ 284 h 370"/>
                  <a:gd name="T6" fmla="*/ 0 w 83"/>
                  <a:gd name="T7" fmla="*/ 370 h 370"/>
                  <a:gd name="T8" fmla="*/ 0 w 83"/>
                  <a:gd name="T9" fmla="*/ 83 h 370"/>
                  <a:gd name="T10" fmla="*/ 0 60000 65536"/>
                  <a:gd name="T11" fmla="*/ 0 60000 65536"/>
                  <a:gd name="T12" fmla="*/ 0 60000 65536"/>
                  <a:gd name="T13" fmla="*/ 0 60000 65536"/>
                  <a:gd name="T14" fmla="*/ 0 60000 65536"/>
                  <a:gd name="T15" fmla="*/ 0 w 83"/>
                  <a:gd name="T16" fmla="*/ 0 h 370"/>
                  <a:gd name="T17" fmla="*/ 83 w 83"/>
                  <a:gd name="T18" fmla="*/ 370 h 370"/>
                </a:gdLst>
                <a:ahLst/>
                <a:cxnLst>
                  <a:cxn ang="T10">
                    <a:pos x="T0" y="T1"/>
                  </a:cxn>
                  <a:cxn ang="T11">
                    <a:pos x="T2" y="T3"/>
                  </a:cxn>
                  <a:cxn ang="T12">
                    <a:pos x="T4" y="T5"/>
                  </a:cxn>
                  <a:cxn ang="T13">
                    <a:pos x="T6" y="T7"/>
                  </a:cxn>
                  <a:cxn ang="T14">
                    <a:pos x="T8" y="T9"/>
                  </a:cxn>
                </a:cxnLst>
                <a:rect l="T15" t="T16" r="T17" b="T18"/>
                <a:pathLst>
                  <a:path w="83" h="370">
                    <a:moveTo>
                      <a:pt x="0" y="83"/>
                    </a:moveTo>
                    <a:lnTo>
                      <a:pt x="83" y="0"/>
                    </a:lnTo>
                    <a:lnTo>
                      <a:pt x="83" y="284"/>
                    </a:lnTo>
                    <a:lnTo>
                      <a:pt x="0" y="370"/>
                    </a:lnTo>
                    <a:lnTo>
                      <a:pt x="0" y="83"/>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lIns="92357" tIns="46177" rIns="92357" bIns="46177" anchor="ctr"/>
              <a:lstStyle/>
              <a:p>
                <a:endParaRPr lang="zh-CN" altLang="en-US" sz="2000"/>
              </a:p>
            </p:txBody>
          </p:sp>
          <p:sp>
            <p:nvSpPr>
              <p:cNvPr id="142" name="Freeform 359"/>
              <p:cNvSpPr>
                <a:spLocks/>
              </p:cNvSpPr>
              <p:nvPr/>
            </p:nvSpPr>
            <p:spPr bwMode="auto">
              <a:xfrm>
                <a:off x="3147" y="1534"/>
                <a:ext cx="82" cy="370"/>
              </a:xfrm>
              <a:custGeom>
                <a:avLst/>
                <a:gdLst>
                  <a:gd name="T0" fmla="*/ 0 w 83"/>
                  <a:gd name="T1" fmla="*/ 83 h 370"/>
                  <a:gd name="T2" fmla="*/ 71 w 83"/>
                  <a:gd name="T3" fmla="*/ 0 h 370"/>
                  <a:gd name="T4" fmla="*/ 71 w 83"/>
                  <a:gd name="T5" fmla="*/ 284 h 370"/>
                  <a:gd name="T6" fmla="*/ 0 w 83"/>
                  <a:gd name="T7" fmla="*/ 370 h 370"/>
                  <a:gd name="T8" fmla="*/ 0 w 83"/>
                  <a:gd name="T9" fmla="*/ 83 h 370"/>
                  <a:gd name="T10" fmla="*/ 0 60000 65536"/>
                  <a:gd name="T11" fmla="*/ 0 60000 65536"/>
                  <a:gd name="T12" fmla="*/ 0 60000 65536"/>
                  <a:gd name="T13" fmla="*/ 0 60000 65536"/>
                  <a:gd name="T14" fmla="*/ 0 60000 65536"/>
                  <a:gd name="T15" fmla="*/ 0 w 83"/>
                  <a:gd name="T16" fmla="*/ 0 h 370"/>
                  <a:gd name="T17" fmla="*/ 83 w 83"/>
                  <a:gd name="T18" fmla="*/ 370 h 370"/>
                </a:gdLst>
                <a:ahLst/>
                <a:cxnLst>
                  <a:cxn ang="T10">
                    <a:pos x="T0" y="T1"/>
                  </a:cxn>
                  <a:cxn ang="T11">
                    <a:pos x="T2" y="T3"/>
                  </a:cxn>
                  <a:cxn ang="T12">
                    <a:pos x="T4" y="T5"/>
                  </a:cxn>
                  <a:cxn ang="T13">
                    <a:pos x="T6" y="T7"/>
                  </a:cxn>
                  <a:cxn ang="T14">
                    <a:pos x="T8" y="T9"/>
                  </a:cxn>
                </a:cxnLst>
                <a:rect l="T15" t="T16" r="T17" b="T18"/>
                <a:pathLst>
                  <a:path w="83" h="370">
                    <a:moveTo>
                      <a:pt x="0" y="83"/>
                    </a:moveTo>
                    <a:lnTo>
                      <a:pt x="83" y="0"/>
                    </a:lnTo>
                    <a:lnTo>
                      <a:pt x="83" y="284"/>
                    </a:lnTo>
                    <a:lnTo>
                      <a:pt x="0" y="370"/>
                    </a:lnTo>
                    <a:lnTo>
                      <a:pt x="0" y="83"/>
                    </a:lnTo>
                    <a:close/>
                  </a:path>
                </a:pathLst>
              </a:custGeom>
              <a:solidFill>
                <a:srgbClr val="7A7A5A"/>
              </a:solidFill>
              <a:ln w="6350">
                <a:solidFill>
                  <a:srgbClr val="494936"/>
                </a:solidFill>
                <a:round/>
                <a:headEnd/>
                <a:tailEnd/>
              </a:ln>
            </p:spPr>
            <p:txBody>
              <a:bodyPr lIns="92357" tIns="46177" rIns="92357" bIns="46177" anchor="ctr"/>
              <a:lstStyle/>
              <a:p>
                <a:endParaRPr lang="zh-CN" altLang="en-US" sz="2000"/>
              </a:p>
            </p:txBody>
          </p:sp>
          <p:sp>
            <p:nvSpPr>
              <p:cNvPr id="143" name="Freeform 360"/>
              <p:cNvSpPr>
                <a:spLocks/>
              </p:cNvSpPr>
              <p:nvPr/>
            </p:nvSpPr>
            <p:spPr bwMode="auto">
              <a:xfrm>
                <a:off x="2771" y="1441"/>
                <a:ext cx="327" cy="85"/>
              </a:xfrm>
              <a:custGeom>
                <a:avLst/>
                <a:gdLst>
                  <a:gd name="T0" fmla="*/ 83 w 328"/>
                  <a:gd name="T1" fmla="*/ 0 h 83"/>
                  <a:gd name="T2" fmla="*/ 0 w 328"/>
                  <a:gd name="T3" fmla="*/ 108 h 83"/>
                  <a:gd name="T4" fmla="*/ 0 w 328"/>
                  <a:gd name="T5" fmla="*/ 108 h 83"/>
                  <a:gd name="T6" fmla="*/ 233 w 328"/>
                  <a:gd name="T7" fmla="*/ 108 h 83"/>
                  <a:gd name="T8" fmla="*/ 316 w 328"/>
                  <a:gd name="T9" fmla="*/ 0 h 83"/>
                  <a:gd name="T10" fmla="*/ 83 w 328"/>
                  <a:gd name="T11" fmla="*/ 0 h 83"/>
                  <a:gd name="T12" fmla="*/ 83 w 328"/>
                  <a:gd name="T13" fmla="*/ 0 h 83"/>
                  <a:gd name="T14" fmla="*/ 0 60000 65536"/>
                  <a:gd name="T15" fmla="*/ 0 60000 65536"/>
                  <a:gd name="T16" fmla="*/ 0 60000 65536"/>
                  <a:gd name="T17" fmla="*/ 0 60000 65536"/>
                  <a:gd name="T18" fmla="*/ 0 60000 65536"/>
                  <a:gd name="T19" fmla="*/ 0 60000 65536"/>
                  <a:gd name="T20" fmla="*/ 0 60000 65536"/>
                  <a:gd name="T21" fmla="*/ 0 w 328"/>
                  <a:gd name="T22" fmla="*/ 0 h 83"/>
                  <a:gd name="T23" fmla="*/ 328 w 328"/>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83">
                    <a:moveTo>
                      <a:pt x="83" y="0"/>
                    </a:moveTo>
                    <a:lnTo>
                      <a:pt x="0" y="83"/>
                    </a:lnTo>
                    <a:lnTo>
                      <a:pt x="245" y="83"/>
                    </a:lnTo>
                    <a:lnTo>
                      <a:pt x="328" y="0"/>
                    </a:lnTo>
                    <a:lnTo>
                      <a:pt x="83" y="0"/>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lIns="92357" tIns="46177" rIns="92357" bIns="46177" anchor="ctr"/>
              <a:lstStyle/>
              <a:p>
                <a:endParaRPr lang="zh-CN" altLang="en-US" sz="2000"/>
              </a:p>
            </p:txBody>
          </p:sp>
          <p:sp>
            <p:nvSpPr>
              <p:cNvPr id="144" name="Freeform 361"/>
              <p:cNvSpPr>
                <a:spLocks/>
              </p:cNvSpPr>
              <p:nvPr/>
            </p:nvSpPr>
            <p:spPr bwMode="auto">
              <a:xfrm>
                <a:off x="2771" y="1441"/>
                <a:ext cx="327" cy="85"/>
              </a:xfrm>
              <a:custGeom>
                <a:avLst/>
                <a:gdLst>
                  <a:gd name="T0" fmla="*/ 83 w 328"/>
                  <a:gd name="T1" fmla="*/ 0 h 83"/>
                  <a:gd name="T2" fmla="*/ 0 w 328"/>
                  <a:gd name="T3" fmla="*/ 108 h 83"/>
                  <a:gd name="T4" fmla="*/ 233 w 328"/>
                  <a:gd name="T5" fmla="*/ 108 h 83"/>
                  <a:gd name="T6" fmla="*/ 316 w 328"/>
                  <a:gd name="T7" fmla="*/ 0 h 83"/>
                  <a:gd name="T8" fmla="*/ 83 w 328"/>
                  <a:gd name="T9" fmla="*/ 0 h 83"/>
                  <a:gd name="T10" fmla="*/ 0 60000 65536"/>
                  <a:gd name="T11" fmla="*/ 0 60000 65536"/>
                  <a:gd name="T12" fmla="*/ 0 60000 65536"/>
                  <a:gd name="T13" fmla="*/ 0 60000 65536"/>
                  <a:gd name="T14" fmla="*/ 0 60000 65536"/>
                  <a:gd name="T15" fmla="*/ 0 w 328"/>
                  <a:gd name="T16" fmla="*/ 0 h 83"/>
                  <a:gd name="T17" fmla="*/ 328 w 328"/>
                  <a:gd name="T18" fmla="*/ 83 h 83"/>
                </a:gdLst>
                <a:ahLst/>
                <a:cxnLst>
                  <a:cxn ang="T10">
                    <a:pos x="T0" y="T1"/>
                  </a:cxn>
                  <a:cxn ang="T11">
                    <a:pos x="T2" y="T3"/>
                  </a:cxn>
                  <a:cxn ang="T12">
                    <a:pos x="T4" y="T5"/>
                  </a:cxn>
                  <a:cxn ang="T13">
                    <a:pos x="T6" y="T7"/>
                  </a:cxn>
                  <a:cxn ang="T14">
                    <a:pos x="T8" y="T9"/>
                  </a:cxn>
                </a:cxnLst>
                <a:rect l="T15" t="T16" r="T17" b="T18"/>
                <a:pathLst>
                  <a:path w="328" h="83">
                    <a:moveTo>
                      <a:pt x="83" y="0"/>
                    </a:moveTo>
                    <a:lnTo>
                      <a:pt x="0" y="83"/>
                    </a:lnTo>
                    <a:lnTo>
                      <a:pt x="245" y="83"/>
                    </a:lnTo>
                    <a:lnTo>
                      <a:pt x="328" y="0"/>
                    </a:lnTo>
                    <a:lnTo>
                      <a:pt x="83" y="0"/>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45" name="Freeform 362"/>
              <p:cNvSpPr>
                <a:spLocks/>
              </p:cNvSpPr>
              <p:nvPr/>
            </p:nvSpPr>
            <p:spPr bwMode="auto">
              <a:xfrm>
                <a:off x="2641" y="1523"/>
                <a:ext cx="506" cy="381"/>
              </a:xfrm>
              <a:custGeom>
                <a:avLst/>
                <a:gdLst>
                  <a:gd name="T0" fmla="*/ 0 w 505"/>
                  <a:gd name="T1" fmla="*/ 381 h 381"/>
                  <a:gd name="T2" fmla="*/ 0 w 505"/>
                  <a:gd name="T3" fmla="*/ 169 h 381"/>
                  <a:gd name="T4" fmla="*/ 130 w 505"/>
                  <a:gd name="T5" fmla="*/ 169 h 381"/>
                  <a:gd name="T6" fmla="*/ 130 w 505"/>
                  <a:gd name="T7" fmla="*/ 0 h 381"/>
                  <a:gd name="T8" fmla="*/ 387 w 505"/>
                  <a:gd name="T9" fmla="*/ 0 h 381"/>
                  <a:gd name="T10" fmla="*/ 387 w 505"/>
                  <a:gd name="T11" fmla="*/ 94 h 381"/>
                  <a:gd name="T12" fmla="*/ 517 w 505"/>
                  <a:gd name="T13" fmla="*/ 94 h 381"/>
                  <a:gd name="T14" fmla="*/ 517 w 505"/>
                  <a:gd name="T15" fmla="*/ 381 h 381"/>
                  <a:gd name="T16" fmla="*/ 0 w 505"/>
                  <a:gd name="T17" fmla="*/ 381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381"/>
                  <a:gd name="T29" fmla="*/ 505 w 505"/>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381">
                    <a:moveTo>
                      <a:pt x="0" y="381"/>
                    </a:moveTo>
                    <a:lnTo>
                      <a:pt x="0" y="169"/>
                    </a:lnTo>
                    <a:lnTo>
                      <a:pt x="130" y="169"/>
                    </a:lnTo>
                    <a:lnTo>
                      <a:pt x="130" y="0"/>
                    </a:lnTo>
                    <a:lnTo>
                      <a:pt x="375" y="0"/>
                    </a:lnTo>
                    <a:lnTo>
                      <a:pt x="375" y="94"/>
                    </a:lnTo>
                    <a:lnTo>
                      <a:pt x="505" y="94"/>
                    </a:lnTo>
                    <a:lnTo>
                      <a:pt x="505" y="381"/>
                    </a:lnTo>
                    <a:lnTo>
                      <a:pt x="0" y="381"/>
                    </a:lnTo>
                    <a:close/>
                  </a:path>
                </a:pathLst>
              </a:custGeom>
              <a:solidFill>
                <a:srgbClr val="B7B79D"/>
              </a:solidFill>
              <a:ln>
                <a:noFill/>
              </a:ln>
              <a:extLst>
                <a:ext uri="{91240B29-F687-4F45-9708-019B960494DF}">
                  <a14:hiddenLine xmlns:a14="http://schemas.microsoft.com/office/drawing/2010/main" w="9525">
                    <a:solidFill>
                      <a:srgbClr val="000000"/>
                    </a:solidFill>
                    <a:round/>
                    <a:headEnd/>
                    <a:tailEnd/>
                  </a14:hiddenLine>
                </a:ext>
              </a:extLst>
            </p:spPr>
            <p:txBody>
              <a:bodyPr lIns="92357" tIns="46177" rIns="92357" bIns="46177" anchor="ctr"/>
              <a:lstStyle/>
              <a:p>
                <a:endParaRPr lang="zh-CN" altLang="en-US" sz="2000"/>
              </a:p>
            </p:txBody>
          </p:sp>
          <p:sp>
            <p:nvSpPr>
              <p:cNvPr id="146" name="Freeform 363"/>
              <p:cNvSpPr>
                <a:spLocks/>
              </p:cNvSpPr>
              <p:nvPr/>
            </p:nvSpPr>
            <p:spPr bwMode="auto">
              <a:xfrm>
                <a:off x="2641" y="1523"/>
                <a:ext cx="506" cy="381"/>
              </a:xfrm>
              <a:custGeom>
                <a:avLst/>
                <a:gdLst>
                  <a:gd name="T0" fmla="*/ 0 w 505"/>
                  <a:gd name="T1" fmla="*/ 381 h 381"/>
                  <a:gd name="T2" fmla="*/ 0 w 505"/>
                  <a:gd name="T3" fmla="*/ 169 h 381"/>
                  <a:gd name="T4" fmla="*/ 130 w 505"/>
                  <a:gd name="T5" fmla="*/ 169 h 381"/>
                  <a:gd name="T6" fmla="*/ 130 w 505"/>
                  <a:gd name="T7" fmla="*/ 0 h 381"/>
                  <a:gd name="T8" fmla="*/ 387 w 505"/>
                  <a:gd name="T9" fmla="*/ 0 h 381"/>
                  <a:gd name="T10" fmla="*/ 387 w 505"/>
                  <a:gd name="T11" fmla="*/ 94 h 381"/>
                  <a:gd name="T12" fmla="*/ 517 w 505"/>
                  <a:gd name="T13" fmla="*/ 94 h 381"/>
                  <a:gd name="T14" fmla="*/ 517 w 505"/>
                  <a:gd name="T15" fmla="*/ 381 h 381"/>
                  <a:gd name="T16" fmla="*/ 0 w 505"/>
                  <a:gd name="T17" fmla="*/ 381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5"/>
                  <a:gd name="T28" fmla="*/ 0 h 381"/>
                  <a:gd name="T29" fmla="*/ 505 w 505"/>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5" h="381">
                    <a:moveTo>
                      <a:pt x="0" y="381"/>
                    </a:moveTo>
                    <a:lnTo>
                      <a:pt x="0" y="169"/>
                    </a:lnTo>
                    <a:lnTo>
                      <a:pt x="130" y="169"/>
                    </a:lnTo>
                    <a:lnTo>
                      <a:pt x="130" y="0"/>
                    </a:lnTo>
                    <a:lnTo>
                      <a:pt x="375" y="0"/>
                    </a:lnTo>
                    <a:lnTo>
                      <a:pt x="375" y="94"/>
                    </a:lnTo>
                    <a:lnTo>
                      <a:pt x="505" y="94"/>
                    </a:lnTo>
                    <a:lnTo>
                      <a:pt x="505" y="381"/>
                    </a:lnTo>
                    <a:lnTo>
                      <a:pt x="0" y="381"/>
                    </a:lnTo>
                    <a:close/>
                  </a:path>
                </a:pathLst>
              </a:custGeom>
              <a:solidFill>
                <a:srgbClr val="B7B79D"/>
              </a:solidFill>
              <a:ln w="6350">
                <a:solidFill>
                  <a:srgbClr val="494936"/>
                </a:solidFill>
                <a:round/>
                <a:headEnd/>
                <a:tailEnd/>
              </a:ln>
            </p:spPr>
            <p:txBody>
              <a:bodyPr lIns="92357" tIns="46177" rIns="92357" bIns="46177" anchor="ctr"/>
              <a:lstStyle/>
              <a:p>
                <a:endParaRPr lang="zh-CN" altLang="en-US" sz="2000"/>
              </a:p>
            </p:txBody>
          </p:sp>
          <p:sp>
            <p:nvSpPr>
              <p:cNvPr id="147" name="Line 364"/>
              <p:cNvSpPr>
                <a:spLocks noChangeShapeType="1"/>
              </p:cNvSpPr>
              <p:nvPr/>
            </p:nvSpPr>
            <p:spPr bwMode="auto">
              <a:xfrm flipV="1">
                <a:off x="2771" y="1696"/>
                <a:ext cx="0" cy="205"/>
              </a:xfrm>
              <a:prstGeom prst="line">
                <a:avLst/>
              </a:prstGeom>
              <a:noFill/>
              <a:ln w="6350">
                <a:solidFill>
                  <a:srgbClr val="494936"/>
                </a:solidFill>
                <a:round/>
                <a:headEnd/>
                <a:tailEnd/>
              </a:ln>
              <a:extLst>
                <a:ext uri="{909E8E84-426E-40DD-AFC4-6F175D3DCCD1}">
                  <a14:hiddenFill xmlns:a14="http://schemas.microsoft.com/office/drawing/2010/main">
                    <a:noFill/>
                  </a14:hiddenFill>
                </a:ext>
              </a:extLst>
            </p:spPr>
            <p:txBody>
              <a:bodyPr lIns="92357" tIns="46177" rIns="92357" bIns="46177" anchor="ctr"/>
              <a:lstStyle/>
              <a:p>
                <a:endParaRPr lang="zh-CN" altLang="en-US" sz="2000"/>
              </a:p>
            </p:txBody>
          </p:sp>
          <p:sp>
            <p:nvSpPr>
              <p:cNvPr id="148" name="Line 365"/>
              <p:cNvSpPr>
                <a:spLocks noChangeShapeType="1"/>
              </p:cNvSpPr>
              <p:nvPr/>
            </p:nvSpPr>
            <p:spPr bwMode="auto">
              <a:xfrm flipV="1">
                <a:off x="3014" y="1622"/>
                <a:ext cx="0" cy="280"/>
              </a:xfrm>
              <a:prstGeom prst="line">
                <a:avLst/>
              </a:prstGeom>
              <a:noFill/>
              <a:ln w="6350">
                <a:solidFill>
                  <a:srgbClr val="494936"/>
                </a:solidFill>
                <a:round/>
                <a:headEnd/>
                <a:tailEnd/>
              </a:ln>
              <a:extLst>
                <a:ext uri="{909E8E84-426E-40DD-AFC4-6F175D3DCCD1}">
                  <a14:hiddenFill xmlns:a14="http://schemas.microsoft.com/office/drawing/2010/main">
                    <a:noFill/>
                  </a14:hiddenFill>
                </a:ext>
              </a:extLst>
            </p:spPr>
            <p:txBody>
              <a:bodyPr lIns="92357" tIns="46177" rIns="92357" bIns="46177" anchor="ctr"/>
              <a:lstStyle/>
              <a:p>
                <a:endParaRPr lang="zh-CN" altLang="en-US" sz="2000"/>
              </a:p>
            </p:txBody>
          </p:sp>
          <p:sp>
            <p:nvSpPr>
              <p:cNvPr id="149" name="Rectangle 366"/>
              <p:cNvSpPr>
                <a:spLocks noChangeArrowheads="1"/>
              </p:cNvSpPr>
              <p:nvPr/>
            </p:nvSpPr>
            <p:spPr bwMode="auto">
              <a:xfrm>
                <a:off x="2783" y="1553"/>
                <a:ext cx="39" cy="45"/>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0" name="Rectangle 367"/>
              <p:cNvSpPr>
                <a:spLocks noChangeArrowheads="1"/>
              </p:cNvSpPr>
              <p:nvPr/>
            </p:nvSpPr>
            <p:spPr bwMode="auto">
              <a:xfrm>
                <a:off x="2847" y="1553"/>
                <a:ext cx="33" cy="45"/>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1" name="Rectangle 368"/>
              <p:cNvSpPr>
                <a:spLocks noChangeArrowheads="1"/>
              </p:cNvSpPr>
              <p:nvPr/>
            </p:nvSpPr>
            <p:spPr bwMode="auto">
              <a:xfrm>
                <a:off x="2905" y="1553"/>
                <a:ext cx="39" cy="45"/>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2" name="Rectangle 369"/>
              <p:cNvSpPr>
                <a:spLocks noChangeArrowheads="1"/>
              </p:cNvSpPr>
              <p:nvPr/>
            </p:nvSpPr>
            <p:spPr bwMode="auto">
              <a:xfrm>
                <a:off x="2962" y="1553"/>
                <a:ext cx="36" cy="45"/>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3" name="Rectangle 370"/>
              <p:cNvSpPr>
                <a:spLocks noChangeArrowheads="1"/>
              </p:cNvSpPr>
              <p:nvPr/>
            </p:nvSpPr>
            <p:spPr bwMode="auto">
              <a:xfrm>
                <a:off x="2783" y="1611"/>
                <a:ext cx="97" cy="93"/>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4" name="Rectangle 371"/>
              <p:cNvSpPr>
                <a:spLocks noChangeArrowheads="1"/>
              </p:cNvSpPr>
              <p:nvPr/>
            </p:nvSpPr>
            <p:spPr bwMode="auto">
              <a:xfrm>
                <a:off x="2905" y="1611"/>
                <a:ext cx="94" cy="93"/>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5" name="Rectangle 372"/>
              <p:cNvSpPr>
                <a:spLocks noChangeArrowheads="1"/>
              </p:cNvSpPr>
              <p:nvPr/>
            </p:nvSpPr>
            <p:spPr bwMode="auto">
              <a:xfrm>
                <a:off x="2783" y="1726"/>
                <a:ext cx="218" cy="178"/>
              </a:xfrm>
              <a:prstGeom prst="rect">
                <a:avLst/>
              </a:prstGeom>
              <a:solidFill>
                <a:srgbClr val="7A7A5A"/>
              </a:solidFill>
              <a:ln w="6350">
                <a:solidFill>
                  <a:srgbClr val="494936"/>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6" name="Rectangle 373"/>
              <p:cNvSpPr>
                <a:spLocks noChangeArrowheads="1"/>
              </p:cNvSpPr>
              <p:nvPr/>
            </p:nvSpPr>
            <p:spPr bwMode="auto">
              <a:xfrm>
                <a:off x="2659" y="1728"/>
                <a:ext cx="39" cy="45"/>
              </a:xfrm>
              <a:prstGeom prst="rect">
                <a:avLst/>
              </a:prstGeom>
              <a:solidFill>
                <a:srgbClr val="E5E5DD"/>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7" name="Rectangle 374"/>
              <p:cNvSpPr>
                <a:spLocks noChangeArrowheads="1"/>
              </p:cNvSpPr>
              <p:nvPr/>
            </p:nvSpPr>
            <p:spPr bwMode="auto">
              <a:xfrm>
                <a:off x="2717" y="1728"/>
                <a:ext cx="36" cy="45"/>
              </a:xfrm>
              <a:prstGeom prst="rect">
                <a:avLst/>
              </a:prstGeom>
              <a:solidFill>
                <a:srgbClr val="E5E5DD"/>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8" name="Rectangle 375"/>
              <p:cNvSpPr>
                <a:spLocks noChangeArrowheads="1"/>
              </p:cNvSpPr>
              <p:nvPr/>
            </p:nvSpPr>
            <p:spPr bwMode="auto">
              <a:xfrm>
                <a:off x="2659" y="1837"/>
                <a:ext cx="91" cy="64"/>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59" name="Rectangle 376"/>
              <p:cNvSpPr>
                <a:spLocks noChangeArrowheads="1"/>
              </p:cNvSpPr>
              <p:nvPr/>
            </p:nvSpPr>
            <p:spPr bwMode="auto">
              <a:xfrm>
                <a:off x="3038" y="1648"/>
                <a:ext cx="33" cy="43"/>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0" name="Rectangle 377"/>
              <p:cNvSpPr>
                <a:spLocks noChangeArrowheads="1"/>
              </p:cNvSpPr>
              <p:nvPr/>
            </p:nvSpPr>
            <p:spPr bwMode="auto">
              <a:xfrm>
                <a:off x="3092" y="1648"/>
                <a:ext cx="36" cy="43"/>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1" name="Rectangle 378"/>
              <p:cNvSpPr>
                <a:spLocks noChangeArrowheads="1"/>
              </p:cNvSpPr>
              <p:nvPr/>
            </p:nvSpPr>
            <p:spPr bwMode="auto">
              <a:xfrm>
                <a:off x="3038" y="1718"/>
                <a:ext cx="33" cy="43"/>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2" name="Rectangle 379"/>
              <p:cNvSpPr>
                <a:spLocks noChangeArrowheads="1"/>
              </p:cNvSpPr>
              <p:nvPr/>
            </p:nvSpPr>
            <p:spPr bwMode="auto">
              <a:xfrm>
                <a:off x="3092" y="1718"/>
                <a:ext cx="36" cy="43"/>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3" name="Rectangle 380"/>
              <p:cNvSpPr>
                <a:spLocks noChangeArrowheads="1"/>
              </p:cNvSpPr>
              <p:nvPr/>
            </p:nvSpPr>
            <p:spPr bwMode="auto">
              <a:xfrm>
                <a:off x="3038" y="1790"/>
                <a:ext cx="33" cy="43"/>
              </a:xfrm>
              <a:prstGeom prst="rect">
                <a:avLst/>
              </a:prstGeom>
              <a:solidFill>
                <a:srgbClr val="E5E5DD"/>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4" name="Rectangle 381"/>
              <p:cNvSpPr>
                <a:spLocks noChangeArrowheads="1"/>
              </p:cNvSpPr>
              <p:nvPr/>
            </p:nvSpPr>
            <p:spPr bwMode="auto">
              <a:xfrm>
                <a:off x="3092" y="1790"/>
                <a:ext cx="36" cy="43"/>
              </a:xfrm>
              <a:prstGeom prst="rect">
                <a:avLst/>
              </a:prstGeom>
              <a:solidFill>
                <a:srgbClr val="E5E5DD"/>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5" name="Freeform 382"/>
              <p:cNvSpPr>
                <a:spLocks/>
              </p:cNvSpPr>
              <p:nvPr/>
            </p:nvSpPr>
            <p:spPr bwMode="auto">
              <a:xfrm>
                <a:off x="2783" y="1861"/>
                <a:ext cx="218" cy="43"/>
              </a:xfrm>
              <a:custGeom>
                <a:avLst/>
                <a:gdLst>
                  <a:gd name="T0" fmla="*/ 0 w 216"/>
                  <a:gd name="T1" fmla="*/ 54 h 42"/>
                  <a:gd name="T2" fmla="*/ 48 w 216"/>
                  <a:gd name="T3" fmla="*/ 0 h 42"/>
                  <a:gd name="T4" fmla="*/ 240 w 216"/>
                  <a:gd name="T5" fmla="*/ 0 h 42"/>
                  <a:gd name="T6" fmla="*/ 240 w 216"/>
                  <a:gd name="T7" fmla="*/ 54 h 42"/>
                  <a:gd name="T8" fmla="*/ 0 w 216"/>
                  <a:gd name="T9" fmla="*/ 54 h 42"/>
                  <a:gd name="T10" fmla="*/ 0 60000 65536"/>
                  <a:gd name="T11" fmla="*/ 0 60000 65536"/>
                  <a:gd name="T12" fmla="*/ 0 60000 65536"/>
                  <a:gd name="T13" fmla="*/ 0 60000 65536"/>
                  <a:gd name="T14" fmla="*/ 0 60000 65536"/>
                  <a:gd name="T15" fmla="*/ 0 w 216"/>
                  <a:gd name="T16" fmla="*/ 0 h 42"/>
                  <a:gd name="T17" fmla="*/ 216 w 216"/>
                  <a:gd name="T18" fmla="*/ 42 h 42"/>
                </a:gdLst>
                <a:ahLst/>
                <a:cxnLst>
                  <a:cxn ang="T10">
                    <a:pos x="T0" y="T1"/>
                  </a:cxn>
                  <a:cxn ang="T11">
                    <a:pos x="T2" y="T3"/>
                  </a:cxn>
                  <a:cxn ang="T12">
                    <a:pos x="T4" y="T5"/>
                  </a:cxn>
                  <a:cxn ang="T13">
                    <a:pos x="T6" y="T7"/>
                  </a:cxn>
                  <a:cxn ang="T14">
                    <a:pos x="T8" y="T9"/>
                  </a:cxn>
                </a:cxnLst>
                <a:rect l="T15" t="T16" r="T17" b="T18"/>
                <a:pathLst>
                  <a:path w="216" h="42">
                    <a:moveTo>
                      <a:pt x="0" y="42"/>
                    </a:moveTo>
                    <a:lnTo>
                      <a:pt x="48" y="0"/>
                    </a:lnTo>
                    <a:lnTo>
                      <a:pt x="216" y="0"/>
                    </a:lnTo>
                    <a:lnTo>
                      <a:pt x="216" y="42"/>
                    </a:lnTo>
                    <a:lnTo>
                      <a:pt x="0" y="42"/>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66" name="Rectangle 383"/>
              <p:cNvSpPr>
                <a:spLocks noChangeArrowheads="1"/>
              </p:cNvSpPr>
              <p:nvPr/>
            </p:nvSpPr>
            <p:spPr bwMode="auto">
              <a:xfrm>
                <a:off x="2832" y="1814"/>
                <a:ext cx="170" cy="48"/>
              </a:xfrm>
              <a:prstGeom prst="rect">
                <a:avLst/>
              </a:prstGeom>
              <a:solidFill>
                <a:srgbClr val="95946E"/>
              </a:solidFill>
              <a:ln w="6350">
                <a:solidFill>
                  <a:srgbClr val="2B2B19"/>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7" name="Rectangle 384"/>
              <p:cNvSpPr>
                <a:spLocks noChangeArrowheads="1"/>
              </p:cNvSpPr>
              <p:nvPr/>
            </p:nvSpPr>
            <p:spPr bwMode="auto">
              <a:xfrm>
                <a:off x="2862" y="1726"/>
                <a:ext cx="139" cy="61"/>
              </a:xfrm>
              <a:prstGeom prst="rect">
                <a:avLst/>
              </a:prstGeom>
              <a:solidFill>
                <a:srgbClr val="7A7A5A"/>
              </a:solidFill>
              <a:ln w="6350">
                <a:solidFill>
                  <a:srgbClr val="494936"/>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68" name="Freeform 385"/>
              <p:cNvSpPr>
                <a:spLocks/>
              </p:cNvSpPr>
              <p:nvPr/>
            </p:nvSpPr>
            <p:spPr bwMode="auto">
              <a:xfrm>
                <a:off x="3147" y="1611"/>
                <a:ext cx="203" cy="184"/>
              </a:xfrm>
              <a:custGeom>
                <a:avLst/>
                <a:gdLst>
                  <a:gd name="T0" fmla="*/ 40 w 209"/>
                  <a:gd name="T1" fmla="*/ 0 h 83"/>
                  <a:gd name="T2" fmla="*/ 0 w 209"/>
                  <a:gd name="T3" fmla="*/ 2147483646 h 83"/>
                  <a:gd name="T4" fmla="*/ 51 w 209"/>
                  <a:gd name="T5" fmla="*/ 2147483646 h 83"/>
                  <a:gd name="T6" fmla="*/ 87 w 209"/>
                  <a:gd name="T7" fmla="*/ 0 h 83"/>
                  <a:gd name="T8" fmla="*/ 40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69" name="Rectangle 386"/>
              <p:cNvSpPr>
                <a:spLocks noChangeArrowheads="1"/>
              </p:cNvSpPr>
              <p:nvPr/>
            </p:nvSpPr>
            <p:spPr bwMode="auto">
              <a:xfrm>
                <a:off x="3147" y="1792"/>
                <a:ext cx="124" cy="112"/>
              </a:xfrm>
              <a:prstGeom prst="rect">
                <a:avLst/>
              </a:prstGeom>
              <a:solidFill>
                <a:srgbClr val="B7B79D"/>
              </a:solidFill>
              <a:ln w="6350">
                <a:solidFill>
                  <a:srgbClr val="494936"/>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70" name="Freeform 387"/>
              <p:cNvSpPr>
                <a:spLocks/>
              </p:cNvSpPr>
              <p:nvPr/>
            </p:nvSpPr>
            <p:spPr bwMode="auto">
              <a:xfrm>
                <a:off x="3271" y="1614"/>
                <a:ext cx="124" cy="290"/>
              </a:xfrm>
              <a:custGeom>
                <a:avLst/>
                <a:gdLst>
                  <a:gd name="T0" fmla="*/ 0 w 124"/>
                  <a:gd name="T1" fmla="*/ 166 h 292"/>
                  <a:gd name="T2" fmla="*/ 0 w 124"/>
                  <a:gd name="T3" fmla="*/ 268 h 292"/>
                  <a:gd name="T4" fmla="*/ 124 w 124"/>
                  <a:gd name="T5" fmla="*/ 126 h 292"/>
                  <a:gd name="T6" fmla="*/ 124 w 124"/>
                  <a:gd name="T7" fmla="*/ 84 h 292"/>
                  <a:gd name="T8" fmla="*/ 78 w 124"/>
                  <a:gd name="T9" fmla="*/ 0 h 292"/>
                  <a:gd name="T10" fmla="*/ 0 w 124"/>
                  <a:gd name="T11" fmla="*/ 166 h 292"/>
                  <a:gd name="T12" fmla="*/ 0 60000 65536"/>
                  <a:gd name="T13" fmla="*/ 0 60000 65536"/>
                  <a:gd name="T14" fmla="*/ 0 60000 65536"/>
                  <a:gd name="T15" fmla="*/ 0 60000 65536"/>
                  <a:gd name="T16" fmla="*/ 0 60000 65536"/>
                  <a:gd name="T17" fmla="*/ 0 60000 65536"/>
                  <a:gd name="T18" fmla="*/ 0 w 124"/>
                  <a:gd name="T19" fmla="*/ 0 h 292"/>
                  <a:gd name="T20" fmla="*/ 124 w 124"/>
                  <a:gd name="T21" fmla="*/ 292 h 292"/>
                </a:gdLst>
                <a:ahLst/>
                <a:cxnLst>
                  <a:cxn ang="T12">
                    <a:pos x="T0" y="T1"/>
                  </a:cxn>
                  <a:cxn ang="T13">
                    <a:pos x="T2" y="T3"/>
                  </a:cxn>
                  <a:cxn ang="T14">
                    <a:pos x="T4" y="T5"/>
                  </a:cxn>
                  <a:cxn ang="T15">
                    <a:pos x="T6" y="T7"/>
                  </a:cxn>
                  <a:cxn ang="T16">
                    <a:pos x="T8" y="T9"/>
                  </a:cxn>
                  <a:cxn ang="T17">
                    <a:pos x="T10" y="T11"/>
                  </a:cxn>
                </a:cxnLst>
                <a:rect l="T18" t="T19" r="T20" b="T21"/>
                <a:pathLst>
                  <a:path w="124" h="292">
                    <a:moveTo>
                      <a:pt x="0" y="178"/>
                    </a:moveTo>
                    <a:lnTo>
                      <a:pt x="0" y="292"/>
                    </a:lnTo>
                    <a:lnTo>
                      <a:pt x="124" y="138"/>
                    </a:lnTo>
                    <a:lnTo>
                      <a:pt x="124" y="96"/>
                    </a:lnTo>
                    <a:lnTo>
                      <a:pt x="78" y="0"/>
                    </a:lnTo>
                    <a:lnTo>
                      <a:pt x="0" y="178"/>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71" name="Rectangle 388"/>
              <p:cNvSpPr>
                <a:spLocks noChangeArrowheads="1"/>
              </p:cNvSpPr>
              <p:nvPr/>
            </p:nvSpPr>
            <p:spPr bwMode="auto">
              <a:xfrm>
                <a:off x="2874" y="1736"/>
                <a:ext cx="45" cy="45"/>
              </a:xfrm>
              <a:prstGeom prst="rect">
                <a:avLst/>
              </a:prstGeom>
              <a:solidFill>
                <a:srgbClr val="3F3F2F"/>
              </a:solidFill>
              <a:ln w="6350">
                <a:solidFill>
                  <a:srgbClr val="494936"/>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72" name="Freeform 389"/>
              <p:cNvSpPr>
                <a:spLocks/>
              </p:cNvSpPr>
              <p:nvPr/>
            </p:nvSpPr>
            <p:spPr bwMode="auto">
              <a:xfrm>
                <a:off x="3165" y="1715"/>
                <a:ext cx="70" cy="64"/>
              </a:xfrm>
              <a:custGeom>
                <a:avLst/>
                <a:gdLst>
                  <a:gd name="T0" fmla="*/ 0 w 209"/>
                  <a:gd name="T1" fmla="*/ 0 h 83"/>
                  <a:gd name="T2" fmla="*/ 0 w 209"/>
                  <a:gd name="T3" fmla="*/ 2 h 83"/>
                  <a:gd name="T4" fmla="*/ 0 w 209"/>
                  <a:gd name="T5" fmla="*/ 2 h 83"/>
                  <a:gd name="T6" fmla="*/ 0 w 209"/>
                  <a:gd name="T7" fmla="*/ 0 h 83"/>
                  <a:gd name="T8" fmla="*/ 0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E5E5DD"/>
              </a:solidFill>
              <a:ln w="6350">
                <a:solidFill>
                  <a:srgbClr val="93936C"/>
                </a:solidFill>
                <a:round/>
                <a:headEnd/>
                <a:tailEnd/>
              </a:ln>
            </p:spPr>
            <p:txBody>
              <a:bodyPr lIns="92357" tIns="46177" rIns="92357" bIns="46177" anchor="ctr"/>
              <a:lstStyle/>
              <a:p>
                <a:endParaRPr lang="zh-CN" altLang="en-US" sz="2000"/>
              </a:p>
            </p:txBody>
          </p:sp>
          <p:sp>
            <p:nvSpPr>
              <p:cNvPr id="173" name="Freeform 390"/>
              <p:cNvSpPr>
                <a:spLocks/>
              </p:cNvSpPr>
              <p:nvPr/>
            </p:nvSpPr>
            <p:spPr bwMode="auto">
              <a:xfrm>
                <a:off x="3201" y="1632"/>
                <a:ext cx="73" cy="61"/>
              </a:xfrm>
              <a:custGeom>
                <a:avLst/>
                <a:gdLst>
                  <a:gd name="T0" fmla="*/ 0 w 209"/>
                  <a:gd name="T1" fmla="*/ 0 h 83"/>
                  <a:gd name="T2" fmla="*/ 0 w 209"/>
                  <a:gd name="T3" fmla="*/ 1 h 83"/>
                  <a:gd name="T4" fmla="*/ 0 w 209"/>
                  <a:gd name="T5" fmla="*/ 1 h 83"/>
                  <a:gd name="T6" fmla="*/ 0 w 209"/>
                  <a:gd name="T7" fmla="*/ 0 h 83"/>
                  <a:gd name="T8" fmla="*/ 0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E5E5DD"/>
              </a:solidFill>
              <a:ln w="6350">
                <a:solidFill>
                  <a:srgbClr val="93936C"/>
                </a:solidFill>
                <a:round/>
                <a:headEnd/>
                <a:tailEnd/>
              </a:ln>
            </p:spPr>
            <p:txBody>
              <a:bodyPr lIns="92357" tIns="46177" rIns="92357" bIns="46177" anchor="ctr"/>
              <a:lstStyle/>
              <a:p>
                <a:endParaRPr lang="zh-CN" altLang="en-US" sz="2000"/>
              </a:p>
            </p:txBody>
          </p:sp>
          <p:sp>
            <p:nvSpPr>
              <p:cNvPr id="174" name="Freeform 391"/>
              <p:cNvSpPr>
                <a:spLocks/>
              </p:cNvSpPr>
              <p:nvPr/>
            </p:nvSpPr>
            <p:spPr bwMode="auto">
              <a:xfrm>
                <a:off x="3219" y="1715"/>
                <a:ext cx="70" cy="64"/>
              </a:xfrm>
              <a:custGeom>
                <a:avLst/>
                <a:gdLst>
                  <a:gd name="T0" fmla="*/ 0 w 209"/>
                  <a:gd name="T1" fmla="*/ 0 h 83"/>
                  <a:gd name="T2" fmla="*/ 0 w 209"/>
                  <a:gd name="T3" fmla="*/ 2 h 83"/>
                  <a:gd name="T4" fmla="*/ 0 w 209"/>
                  <a:gd name="T5" fmla="*/ 2 h 83"/>
                  <a:gd name="T6" fmla="*/ 0 w 209"/>
                  <a:gd name="T7" fmla="*/ 0 h 83"/>
                  <a:gd name="T8" fmla="*/ 0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E5E5DD"/>
              </a:solidFill>
              <a:ln w="6350">
                <a:solidFill>
                  <a:srgbClr val="93936C"/>
                </a:solidFill>
                <a:round/>
                <a:headEnd/>
                <a:tailEnd/>
              </a:ln>
            </p:spPr>
            <p:txBody>
              <a:bodyPr lIns="92357" tIns="46177" rIns="92357" bIns="46177" anchor="ctr"/>
              <a:lstStyle/>
              <a:p>
                <a:endParaRPr lang="zh-CN" altLang="en-US" sz="2000"/>
              </a:p>
            </p:txBody>
          </p:sp>
          <p:sp>
            <p:nvSpPr>
              <p:cNvPr id="175" name="Freeform 392"/>
              <p:cNvSpPr>
                <a:spLocks/>
              </p:cNvSpPr>
              <p:nvPr/>
            </p:nvSpPr>
            <p:spPr bwMode="auto">
              <a:xfrm>
                <a:off x="3256" y="1632"/>
                <a:ext cx="73" cy="61"/>
              </a:xfrm>
              <a:custGeom>
                <a:avLst/>
                <a:gdLst>
                  <a:gd name="T0" fmla="*/ 0 w 209"/>
                  <a:gd name="T1" fmla="*/ 0 h 83"/>
                  <a:gd name="T2" fmla="*/ 0 w 209"/>
                  <a:gd name="T3" fmla="*/ 1 h 83"/>
                  <a:gd name="T4" fmla="*/ 0 w 209"/>
                  <a:gd name="T5" fmla="*/ 1 h 83"/>
                  <a:gd name="T6" fmla="*/ 0 w 209"/>
                  <a:gd name="T7" fmla="*/ 0 h 83"/>
                  <a:gd name="T8" fmla="*/ 0 w 209"/>
                  <a:gd name="T9" fmla="*/ 0 h 83"/>
                  <a:gd name="T10" fmla="*/ 0 60000 65536"/>
                  <a:gd name="T11" fmla="*/ 0 60000 65536"/>
                  <a:gd name="T12" fmla="*/ 0 60000 65536"/>
                  <a:gd name="T13" fmla="*/ 0 60000 65536"/>
                  <a:gd name="T14" fmla="*/ 0 60000 65536"/>
                  <a:gd name="T15" fmla="*/ 0 w 209"/>
                  <a:gd name="T16" fmla="*/ 0 h 83"/>
                  <a:gd name="T17" fmla="*/ 209 w 209"/>
                  <a:gd name="T18" fmla="*/ 83 h 83"/>
                </a:gdLst>
                <a:ahLst/>
                <a:cxnLst>
                  <a:cxn ang="T10">
                    <a:pos x="T0" y="T1"/>
                  </a:cxn>
                  <a:cxn ang="T11">
                    <a:pos x="T2" y="T3"/>
                  </a:cxn>
                  <a:cxn ang="T12">
                    <a:pos x="T4" y="T5"/>
                  </a:cxn>
                  <a:cxn ang="T13">
                    <a:pos x="T6" y="T7"/>
                  </a:cxn>
                  <a:cxn ang="T14">
                    <a:pos x="T8" y="T9"/>
                  </a:cxn>
                </a:cxnLst>
                <a:rect l="T15" t="T16" r="T17" b="T18"/>
                <a:pathLst>
                  <a:path w="209" h="83">
                    <a:moveTo>
                      <a:pt x="83" y="0"/>
                    </a:moveTo>
                    <a:lnTo>
                      <a:pt x="0" y="83"/>
                    </a:lnTo>
                    <a:lnTo>
                      <a:pt x="126" y="83"/>
                    </a:lnTo>
                    <a:lnTo>
                      <a:pt x="209" y="0"/>
                    </a:lnTo>
                    <a:lnTo>
                      <a:pt x="83" y="0"/>
                    </a:lnTo>
                    <a:close/>
                  </a:path>
                </a:pathLst>
              </a:custGeom>
              <a:solidFill>
                <a:srgbClr val="E5E5DD"/>
              </a:solidFill>
              <a:ln w="6350">
                <a:solidFill>
                  <a:srgbClr val="93936C"/>
                </a:solidFill>
                <a:round/>
                <a:headEnd/>
                <a:tailEnd/>
              </a:ln>
            </p:spPr>
            <p:txBody>
              <a:bodyPr lIns="92357" tIns="46177" rIns="92357" bIns="46177" anchor="ctr"/>
              <a:lstStyle/>
              <a:p>
                <a:endParaRPr lang="zh-CN" altLang="en-US" sz="2000"/>
              </a:p>
            </p:txBody>
          </p:sp>
          <p:sp>
            <p:nvSpPr>
              <p:cNvPr id="176" name="Freeform 393"/>
              <p:cNvSpPr>
                <a:spLocks/>
              </p:cNvSpPr>
              <p:nvPr/>
            </p:nvSpPr>
            <p:spPr bwMode="auto">
              <a:xfrm>
                <a:off x="2832" y="1784"/>
                <a:ext cx="167" cy="29"/>
              </a:xfrm>
              <a:custGeom>
                <a:avLst/>
                <a:gdLst>
                  <a:gd name="T0" fmla="*/ 0 w 168"/>
                  <a:gd name="T1" fmla="*/ 29 h 29"/>
                  <a:gd name="T2" fmla="*/ 30 w 168"/>
                  <a:gd name="T3" fmla="*/ 0 h 29"/>
                  <a:gd name="T4" fmla="*/ 156 w 168"/>
                  <a:gd name="T5" fmla="*/ 0 h 29"/>
                  <a:gd name="T6" fmla="*/ 156 w 168"/>
                  <a:gd name="T7" fmla="*/ 29 h 29"/>
                  <a:gd name="T8" fmla="*/ 0 w 168"/>
                  <a:gd name="T9" fmla="*/ 29 h 29"/>
                  <a:gd name="T10" fmla="*/ 0 60000 65536"/>
                  <a:gd name="T11" fmla="*/ 0 60000 65536"/>
                  <a:gd name="T12" fmla="*/ 0 60000 65536"/>
                  <a:gd name="T13" fmla="*/ 0 60000 65536"/>
                  <a:gd name="T14" fmla="*/ 0 60000 65536"/>
                  <a:gd name="T15" fmla="*/ 0 w 168"/>
                  <a:gd name="T16" fmla="*/ 0 h 29"/>
                  <a:gd name="T17" fmla="*/ 168 w 168"/>
                  <a:gd name="T18" fmla="*/ 29 h 29"/>
                </a:gdLst>
                <a:ahLst/>
                <a:cxnLst>
                  <a:cxn ang="T10">
                    <a:pos x="T0" y="T1"/>
                  </a:cxn>
                  <a:cxn ang="T11">
                    <a:pos x="T2" y="T3"/>
                  </a:cxn>
                  <a:cxn ang="T12">
                    <a:pos x="T4" y="T5"/>
                  </a:cxn>
                  <a:cxn ang="T13">
                    <a:pos x="T6" y="T7"/>
                  </a:cxn>
                  <a:cxn ang="T14">
                    <a:pos x="T8" y="T9"/>
                  </a:cxn>
                </a:cxnLst>
                <a:rect l="T15" t="T16" r="T17" b="T18"/>
                <a:pathLst>
                  <a:path w="168" h="29">
                    <a:moveTo>
                      <a:pt x="0" y="29"/>
                    </a:moveTo>
                    <a:lnTo>
                      <a:pt x="30" y="0"/>
                    </a:lnTo>
                    <a:lnTo>
                      <a:pt x="168" y="0"/>
                    </a:lnTo>
                    <a:lnTo>
                      <a:pt x="168" y="29"/>
                    </a:lnTo>
                    <a:lnTo>
                      <a:pt x="0" y="29"/>
                    </a:lnTo>
                    <a:close/>
                  </a:path>
                </a:pathLst>
              </a:custGeom>
              <a:solidFill>
                <a:srgbClr val="C9C9B6"/>
              </a:solidFill>
              <a:ln w="6350">
                <a:solidFill>
                  <a:srgbClr val="494936"/>
                </a:solidFill>
                <a:round/>
                <a:headEnd/>
                <a:tailEnd/>
              </a:ln>
            </p:spPr>
            <p:txBody>
              <a:bodyPr lIns="92357" tIns="46177" rIns="92357" bIns="46177" anchor="ctr"/>
              <a:lstStyle/>
              <a:p>
                <a:endParaRPr lang="zh-CN" altLang="en-US" sz="2000"/>
              </a:p>
            </p:txBody>
          </p:sp>
          <p:sp>
            <p:nvSpPr>
              <p:cNvPr id="177" name="Rectangle 394"/>
              <p:cNvSpPr>
                <a:spLocks noChangeArrowheads="1"/>
              </p:cNvSpPr>
              <p:nvPr/>
            </p:nvSpPr>
            <p:spPr bwMode="auto">
              <a:xfrm>
                <a:off x="3162" y="1808"/>
                <a:ext cx="36" cy="45"/>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78" name="Rectangle 395"/>
              <p:cNvSpPr>
                <a:spLocks noChangeArrowheads="1"/>
              </p:cNvSpPr>
              <p:nvPr/>
            </p:nvSpPr>
            <p:spPr bwMode="auto">
              <a:xfrm>
                <a:off x="3219" y="1808"/>
                <a:ext cx="33" cy="45"/>
              </a:xfrm>
              <a:prstGeom prst="rect">
                <a:avLst/>
              </a:prstGeom>
              <a:solidFill>
                <a:srgbClr val="C9C9B6"/>
              </a:solidFill>
              <a:ln w="6350">
                <a:solidFill>
                  <a:srgbClr val="93936C"/>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sp>
            <p:nvSpPr>
              <p:cNvPr id="179" name="Rectangle 396"/>
              <p:cNvSpPr>
                <a:spLocks noChangeArrowheads="1"/>
              </p:cNvSpPr>
              <p:nvPr/>
            </p:nvSpPr>
            <p:spPr bwMode="auto">
              <a:xfrm>
                <a:off x="2944" y="1736"/>
                <a:ext cx="45" cy="45"/>
              </a:xfrm>
              <a:prstGeom prst="rect">
                <a:avLst/>
              </a:prstGeom>
              <a:solidFill>
                <a:srgbClr val="3F3F2F"/>
              </a:solidFill>
              <a:ln w="6350">
                <a:solidFill>
                  <a:srgbClr val="494936"/>
                </a:solidFill>
                <a:miter lim="800000"/>
                <a:headEnd/>
                <a:tailEnd/>
              </a:ln>
            </p:spPr>
            <p:txBody>
              <a:bodyPr lIns="92357" tIns="46177" rIns="92357" bIns="46177" anchor="ctr"/>
              <a:lstStyle>
                <a:lvl1pPr>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12813"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1" hangingPunct="1">
                  <a:spcBef>
                    <a:spcPct val="0"/>
                  </a:spcBef>
                  <a:buClrTx/>
                  <a:buSzTx/>
                  <a:buFontTx/>
                  <a:buNone/>
                </a:pPr>
                <a:endParaRPr lang="zh-CN" altLang="en-US" sz="1400" b="1">
                  <a:latin typeface="微软雅黑" panose="020B0503020204020204" pitchFamily="34" charset="-122"/>
                  <a:ea typeface="微软雅黑" panose="020B0503020204020204" pitchFamily="34" charset="-122"/>
                </a:endParaRPr>
              </a:p>
            </p:txBody>
          </p:sp>
        </p:grpSp>
      </p:grpSp>
      <p:pic>
        <p:nvPicPr>
          <p:cNvPr id="180" name="Picture 6" descr="C:\Documents and Settings\liuying\Local Settings\Temporary Internet Files\Content.IE5\LX0ZSAFJ\MCj0421156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2081" y="1176017"/>
            <a:ext cx="327418" cy="6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147188" y="1098986"/>
            <a:ext cx="491499" cy="1077218"/>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应用对象</a:t>
            </a:r>
          </a:p>
        </p:txBody>
      </p:sp>
      <p:sp>
        <p:nvSpPr>
          <p:cNvPr id="181" name="矩形 180"/>
          <p:cNvSpPr/>
          <p:nvPr/>
        </p:nvSpPr>
        <p:spPr>
          <a:xfrm>
            <a:off x="1703229" y="1778269"/>
            <a:ext cx="1662204"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教育主管部门</a:t>
            </a:r>
          </a:p>
        </p:txBody>
      </p:sp>
      <p:sp>
        <p:nvSpPr>
          <p:cNvPr id="182" name="矩形 181"/>
          <p:cNvSpPr/>
          <p:nvPr/>
        </p:nvSpPr>
        <p:spPr>
          <a:xfrm>
            <a:off x="3614846" y="1778269"/>
            <a:ext cx="1334763"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学校</a:t>
            </a:r>
          </a:p>
        </p:txBody>
      </p:sp>
      <p:sp>
        <p:nvSpPr>
          <p:cNvPr id="183" name="矩形 182"/>
          <p:cNvSpPr/>
          <p:nvPr/>
        </p:nvSpPr>
        <p:spPr>
          <a:xfrm>
            <a:off x="5199022" y="1778269"/>
            <a:ext cx="1334763"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教师</a:t>
            </a:r>
          </a:p>
        </p:txBody>
      </p:sp>
      <p:sp>
        <p:nvSpPr>
          <p:cNvPr id="185" name="矩形 184"/>
          <p:cNvSpPr/>
          <p:nvPr/>
        </p:nvSpPr>
        <p:spPr>
          <a:xfrm>
            <a:off x="6677801" y="1778269"/>
            <a:ext cx="1334763"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家长</a:t>
            </a:r>
          </a:p>
        </p:txBody>
      </p:sp>
      <p:sp>
        <p:nvSpPr>
          <p:cNvPr id="186" name="矩形 185"/>
          <p:cNvSpPr/>
          <p:nvPr/>
        </p:nvSpPr>
        <p:spPr>
          <a:xfrm>
            <a:off x="8151350" y="1778269"/>
            <a:ext cx="1334763"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学生</a:t>
            </a:r>
          </a:p>
        </p:txBody>
      </p:sp>
      <p:sp>
        <p:nvSpPr>
          <p:cNvPr id="187" name="矩形 186"/>
          <p:cNvSpPr/>
          <p:nvPr/>
        </p:nvSpPr>
        <p:spPr>
          <a:xfrm>
            <a:off x="1147188" y="2167508"/>
            <a:ext cx="491499"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应用终端</a:t>
            </a:r>
          </a:p>
        </p:txBody>
      </p:sp>
      <p:sp>
        <p:nvSpPr>
          <p:cNvPr id="188" name="矩形 187"/>
          <p:cNvSpPr/>
          <p:nvPr/>
        </p:nvSpPr>
        <p:spPr>
          <a:xfrm>
            <a:off x="1605297" y="2226144"/>
            <a:ext cx="8240856" cy="981037"/>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92" name="Picture 137" descr="Computer_desk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9038" y="2346892"/>
            <a:ext cx="807268" cy="56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5391" y="2346892"/>
            <a:ext cx="610429" cy="54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94" name="Picture 4" descr="http://www.visionaryaz.com/files/2011/04/ipad.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1426" y="2259829"/>
            <a:ext cx="693201" cy="6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6790" y="2317871"/>
            <a:ext cx="592323" cy="592325"/>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6" name="Picture 241" descr="C:\Users\user\Documents\Tencent Files\6716932\Image\S96GLJ_[9KAZ~@_8MOSL@SC.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27834" y="2239517"/>
            <a:ext cx="662750" cy="67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矩形 196"/>
          <p:cNvSpPr/>
          <p:nvPr/>
        </p:nvSpPr>
        <p:spPr>
          <a:xfrm>
            <a:off x="1605298" y="2910196"/>
            <a:ext cx="1362415"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手机</a:t>
            </a:r>
          </a:p>
        </p:txBody>
      </p:sp>
      <p:sp>
        <p:nvSpPr>
          <p:cNvPr id="198" name="矩形 197"/>
          <p:cNvSpPr/>
          <p:nvPr/>
        </p:nvSpPr>
        <p:spPr>
          <a:xfrm>
            <a:off x="3221417" y="2910196"/>
            <a:ext cx="1362415" cy="338554"/>
          </a:xfrm>
          <a:prstGeom prst="rect">
            <a:avLst/>
          </a:prstGeom>
        </p:spPr>
        <p:txBody>
          <a:bodyPr wrap="square">
            <a:spAutoFit/>
          </a:bodyPr>
          <a:lstStyle/>
          <a:p>
            <a:pPr algn="ctr"/>
            <a:r>
              <a:rPr lang="en-US" altLang="zh-CN" sz="1600" dirty="0">
                <a:latin typeface="微软雅黑" panose="020B0503020204020204" pitchFamily="34" charset="-122"/>
                <a:ea typeface="微软雅黑" panose="020B0503020204020204" pitchFamily="34" charset="-122"/>
              </a:rPr>
              <a:t>PAD</a:t>
            </a:r>
            <a:endParaRPr lang="zh-CN" altLang="en-US" sz="1600" dirty="0">
              <a:latin typeface="微软雅黑" panose="020B0503020204020204" pitchFamily="34" charset="-122"/>
              <a:ea typeface="微软雅黑" panose="020B0503020204020204" pitchFamily="34" charset="-122"/>
            </a:endParaRPr>
          </a:p>
        </p:txBody>
      </p:sp>
      <p:sp>
        <p:nvSpPr>
          <p:cNvPr id="199" name="矩形 198"/>
          <p:cNvSpPr/>
          <p:nvPr/>
        </p:nvSpPr>
        <p:spPr>
          <a:xfrm>
            <a:off x="6605793" y="2910196"/>
            <a:ext cx="1362415" cy="338554"/>
          </a:xfrm>
          <a:prstGeom prst="rect">
            <a:avLst/>
          </a:prstGeom>
        </p:spPr>
        <p:txBody>
          <a:bodyPr wrap="square">
            <a:spAutoFit/>
          </a:bodyPr>
          <a:lstStyle/>
          <a:p>
            <a:pPr algn="ctr"/>
            <a:r>
              <a:rPr lang="en-US" altLang="zh-CN" sz="1600" dirty="0" err="1">
                <a:latin typeface="微软雅黑" panose="020B0503020204020204" pitchFamily="34" charset="-122"/>
                <a:ea typeface="微软雅黑" panose="020B0503020204020204" pitchFamily="34" charset="-122"/>
              </a:rPr>
              <a:t>iTV</a:t>
            </a:r>
            <a:endParaRPr lang="zh-CN" altLang="en-US" sz="1600" dirty="0">
              <a:latin typeface="微软雅黑" panose="020B0503020204020204" pitchFamily="34" charset="-122"/>
              <a:ea typeface="微软雅黑" panose="020B0503020204020204" pitchFamily="34" charset="-122"/>
            </a:endParaRPr>
          </a:p>
        </p:txBody>
      </p:sp>
      <p:sp>
        <p:nvSpPr>
          <p:cNvPr id="200" name="矩形 199"/>
          <p:cNvSpPr/>
          <p:nvPr/>
        </p:nvSpPr>
        <p:spPr>
          <a:xfrm>
            <a:off x="8550009" y="2910196"/>
            <a:ext cx="1362415"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电子白板</a:t>
            </a:r>
          </a:p>
        </p:txBody>
      </p:sp>
      <p:sp>
        <p:nvSpPr>
          <p:cNvPr id="201" name="矩形 200"/>
          <p:cNvSpPr/>
          <p:nvPr/>
        </p:nvSpPr>
        <p:spPr>
          <a:xfrm>
            <a:off x="4955346" y="2910196"/>
            <a:ext cx="1362415"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电脑</a:t>
            </a:r>
          </a:p>
        </p:txBody>
      </p:sp>
      <p:sp>
        <p:nvSpPr>
          <p:cNvPr id="208" name="矩形 207"/>
          <p:cNvSpPr/>
          <p:nvPr/>
        </p:nvSpPr>
        <p:spPr>
          <a:xfrm>
            <a:off x="1605297" y="3359329"/>
            <a:ext cx="8240856" cy="1525527"/>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1858" y="3997848"/>
            <a:ext cx="754922" cy="283816"/>
          </a:xfrm>
          <a:prstGeom prst="rect">
            <a:avLst/>
          </a:prstGeom>
        </p:spPr>
      </p:pic>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0068" y="4321643"/>
            <a:ext cx="960369" cy="439116"/>
          </a:xfrm>
          <a:prstGeom prst="rect">
            <a:avLst/>
          </a:prstGeom>
        </p:spPr>
      </p:pic>
      <p:pic>
        <p:nvPicPr>
          <p:cNvPr id="34820" name="Picture 4" descr="http://epaper.yangtse.com/images/2010-05/19/A04/YZA04519C005_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26104" y="4049364"/>
            <a:ext cx="835885" cy="704347"/>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75894" y="4036485"/>
            <a:ext cx="1676149" cy="569111"/>
          </a:xfrm>
          <a:prstGeom prst="rect">
            <a:avLst/>
          </a:prstGeom>
        </p:spPr>
      </p:pic>
      <p:sp>
        <p:nvSpPr>
          <p:cNvPr id="92" name="矩形 91"/>
          <p:cNvSpPr/>
          <p:nvPr/>
        </p:nvSpPr>
        <p:spPr>
          <a:xfrm>
            <a:off x="1605297" y="5183903"/>
            <a:ext cx="8240856" cy="1053409"/>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3" name="矩形 92"/>
          <p:cNvSpPr/>
          <p:nvPr/>
        </p:nvSpPr>
        <p:spPr>
          <a:xfrm>
            <a:off x="2011012" y="5598484"/>
            <a:ext cx="3354719" cy="306169"/>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教育管理云平台</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4" name="矩形 93"/>
          <p:cNvSpPr/>
          <p:nvPr/>
        </p:nvSpPr>
        <p:spPr>
          <a:xfrm>
            <a:off x="6013803" y="5589240"/>
            <a:ext cx="3472310" cy="363497"/>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教育资源云平台</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0" name="矩形 109"/>
          <p:cNvSpPr/>
          <p:nvPr/>
        </p:nvSpPr>
        <p:spPr>
          <a:xfrm>
            <a:off x="1147188" y="3479223"/>
            <a:ext cx="491499" cy="1077218"/>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三通建设</a:t>
            </a:r>
            <a:endParaRPr lang="zh-CN" altLang="en-US" sz="1600" dirty="0">
              <a:latin typeface="微软雅黑" panose="020B0503020204020204" pitchFamily="34" charset="-122"/>
              <a:ea typeface="微软雅黑" panose="020B0503020204020204" pitchFamily="34" charset="-122"/>
            </a:endParaRPr>
          </a:p>
        </p:txBody>
      </p:sp>
      <p:sp>
        <p:nvSpPr>
          <p:cNvPr id="111" name="矩形 110"/>
          <p:cNvSpPr/>
          <p:nvPr/>
        </p:nvSpPr>
        <p:spPr>
          <a:xfrm>
            <a:off x="1147188" y="4985881"/>
            <a:ext cx="491499" cy="1323439"/>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两平台建设</a:t>
            </a:r>
            <a:endParaRPr lang="zh-CN" altLang="en-US" sz="1600" dirty="0">
              <a:latin typeface="微软雅黑" panose="020B0503020204020204" pitchFamily="34" charset="-122"/>
              <a:ea typeface="微软雅黑" panose="020B0503020204020204" pitchFamily="34" charset="-122"/>
            </a:endParaRPr>
          </a:p>
        </p:txBody>
      </p:sp>
      <p:sp>
        <p:nvSpPr>
          <p:cNvPr id="202" name="矩形 201"/>
          <p:cNvSpPr/>
          <p:nvPr/>
        </p:nvSpPr>
        <p:spPr>
          <a:xfrm>
            <a:off x="2011013" y="3587143"/>
            <a:ext cx="2040206" cy="363497"/>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校校通</a:t>
            </a:r>
          </a:p>
        </p:txBody>
      </p:sp>
      <p:sp>
        <p:nvSpPr>
          <p:cNvPr id="205" name="矩形 204"/>
          <p:cNvSpPr/>
          <p:nvPr/>
        </p:nvSpPr>
        <p:spPr>
          <a:xfrm>
            <a:off x="4717612" y="3577899"/>
            <a:ext cx="2181949" cy="363497"/>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班班通</a:t>
            </a:r>
          </a:p>
        </p:txBody>
      </p:sp>
      <p:pic>
        <p:nvPicPr>
          <p:cNvPr id="33796" name="Picture 4" descr="http://news.longhoo.net/attachement/jpg/site2/20100508/0026553965b00d4f20480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36160" y="3943986"/>
            <a:ext cx="538842" cy="853166"/>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http://zj.189.cn/appfile/Image/2012/06/28/%5BB@31e2970c-1340865136495.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857177" y="3995549"/>
            <a:ext cx="767215" cy="796799"/>
          </a:xfrm>
          <a:prstGeom prst="rect">
            <a:avLst/>
          </a:prstGeom>
          <a:noFill/>
          <a:extLst>
            <a:ext uri="{909E8E84-426E-40DD-AFC4-6F175D3DCCD1}">
              <a14:hiddenFill xmlns:a14="http://schemas.microsoft.com/office/drawing/2010/main">
                <a:solidFill>
                  <a:srgbClr val="FFFFFF"/>
                </a:solidFill>
              </a14:hiddenFill>
            </a:ext>
          </a:extLst>
        </p:spPr>
      </p:pic>
      <p:sp>
        <p:nvSpPr>
          <p:cNvPr id="206" name="矩形 205"/>
          <p:cNvSpPr/>
          <p:nvPr/>
        </p:nvSpPr>
        <p:spPr>
          <a:xfrm>
            <a:off x="7565954" y="3574313"/>
            <a:ext cx="2018603" cy="363497"/>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人人通</a:t>
            </a:r>
          </a:p>
        </p:txBody>
      </p:sp>
      <p:sp>
        <p:nvSpPr>
          <p:cNvPr id="113" name="矩形 112"/>
          <p:cNvSpPr/>
          <p:nvPr/>
        </p:nvSpPr>
        <p:spPr>
          <a:xfrm>
            <a:off x="10119426" y="1124744"/>
            <a:ext cx="1494983" cy="5112568"/>
          </a:xfrm>
          <a:prstGeom prst="rect">
            <a:avLst/>
          </a:prstGeom>
          <a:solidFill>
            <a:schemeClr val="bg1"/>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基于江苏电信对数字化校园的三通两平台的内涵理解，江苏电信提出</a:t>
            </a:r>
            <a:r>
              <a:rPr lang="zh-CN" altLang="en-US" dirty="0">
                <a:solidFill>
                  <a:schemeClr val="tx1"/>
                </a:solidFill>
                <a:latin typeface="微软雅黑" panose="020B0503020204020204" pitchFamily="34" charset="-122"/>
                <a:ea typeface="微软雅黑" panose="020B0503020204020204" pitchFamily="34" charset="-122"/>
              </a:rPr>
              <a:t>消除信息</a:t>
            </a:r>
            <a:r>
              <a:rPr lang="zh-CN" altLang="en-US" dirty="0" smtClean="0">
                <a:solidFill>
                  <a:schemeClr val="tx1"/>
                </a:solidFill>
                <a:latin typeface="微软雅黑" panose="020B0503020204020204" pitchFamily="34" charset="-122"/>
                <a:ea typeface="微软雅黑" panose="020B0503020204020204" pitchFamily="34" charset="-122"/>
              </a:rPr>
              <a:t>孤岛，提供一站式的智慧校园解决方案。</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15" name="图片 1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03859" y="4010101"/>
            <a:ext cx="736079" cy="679687"/>
          </a:xfrm>
          <a:prstGeom prst="rect">
            <a:avLst/>
          </a:prstGeom>
        </p:spPr>
      </p:pic>
    </p:spTree>
    <p:extLst>
      <p:ext uri="{BB962C8B-B14F-4D97-AF65-F5344CB8AC3E}">
        <p14:creationId xmlns:p14="http://schemas.microsoft.com/office/powerpoint/2010/main" val="41453252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86537" y="4694659"/>
            <a:ext cx="8494633" cy="923330"/>
          </a:xfrm>
          <a:prstGeom prst="rect">
            <a:avLst/>
          </a:prstGeom>
        </p:spPr>
        <p:txBody>
          <a:bodyPr wrap="none">
            <a:spAutoFit/>
          </a:bodyPr>
          <a:lstStyle/>
          <a:p>
            <a:pPr marL="400050" indent="-400050" algn="ctr">
              <a:defRPr/>
            </a:pPr>
            <a:r>
              <a:rPr lang="zh-CN" altLang="en-US" sz="5400" b="1" dirty="0" smtClean="0">
                <a:solidFill>
                  <a:srgbClr val="005D8C"/>
                </a:solidFill>
                <a:latin typeface="华文细黑" pitchFamily="2" charset="-122"/>
                <a:ea typeface="华文细黑" pitchFamily="2" charset="-122"/>
              </a:rPr>
              <a:t>江苏电信智慧</a:t>
            </a:r>
            <a:r>
              <a:rPr lang="zh-CN" altLang="en-US" sz="5400" b="1" dirty="0" smtClean="0">
                <a:solidFill>
                  <a:srgbClr val="005D8C"/>
                </a:solidFill>
                <a:latin typeface="华文细黑" pitchFamily="2" charset="-122"/>
                <a:ea typeface="华文细黑" pitchFamily="2" charset="-122"/>
              </a:rPr>
              <a:t>校园解决方案</a:t>
            </a:r>
            <a:endParaRPr lang="zh-CN" altLang="en-US" sz="5400" b="1" dirty="0">
              <a:solidFill>
                <a:srgbClr val="005D8C"/>
              </a:solidFill>
              <a:latin typeface="华文细黑" pitchFamily="2" charset="-122"/>
              <a:ea typeface="华文细黑" pitchFamily="2" charset="-122"/>
            </a:endParaRPr>
          </a:p>
        </p:txBody>
      </p:sp>
      <p:sp>
        <p:nvSpPr>
          <p:cNvPr id="9" name="Text Box 4"/>
          <p:cNvSpPr txBox="1">
            <a:spLocks noChangeArrowheads="1"/>
          </p:cNvSpPr>
          <p:nvPr/>
        </p:nvSpPr>
        <p:spPr bwMode="auto">
          <a:xfrm>
            <a:off x="8452281" y="620688"/>
            <a:ext cx="2180223" cy="3939540"/>
          </a:xfrm>
          <a:prstGeom prst="rect">
            <a:avLst/>
          </a:prstGeom>
          <a:noFill/>
          <a:ln w="9525">
            <a:noFill/>
            <a:miter lim="800000"/>
            <a:headEnd/>
            <a:tailEnd/>
          </a:ln>
          <a:effectLst/>
        </p:spPr>
        <p:txBody>
          <a:bodyPr wrap="square">
            <a:spAutoFit/>
          </a:bodyPr>
          <a:lstStyle/>
          <a:p>
            <a:pPr algn="r"/>
            <a:r>
              <a:rPr lang="en-US" altLang="zh-CN" sz="25000" b="1" dirty="0" smtClean="0">
                <a:solidFill>
                  <a:schemeClr val="accent6">
                    <a:lumMod val="75000"/>
                  </a:schemeClr>
                </a:solidFill>
                <a:latin typeface="Times New Roman" pitchFamily="18" charset="0"/>
                <a:ea typeface="Batang" pitchFamily="18" charset="-127"/>
              </a:rPr>
              <a:t>2</a:t>
            </a:r>
            <a:endParaRPr lang="en-US" altLang="zh-CN" sz="25000" b="1" dirty="0">
              <a:solidFill>
                <a:schemeClr val="accent6">
                  <a:lumMod val="75000"/>
                </a:schemeClr>
              </a:solidFill>
              <a:latin typeface="Times New Roman" pitchFamily="18" charset="0"/>
              <a:ea typeface="Batang" pitchFamily="18" charset="-127"/>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0"/>
            <a:ext cx="2286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705" y="986122"/>
            <a:ext cx="4752747" cy="2819059"/>
          </a:xfrm>
          <a:prstGeom prst="rect">
            <a:avLst/>
          </a:prstGeom>
        </p:spPr>
      </p:pic>
    </p:spTree>
    <p:extLst>
      <p:ext uri="{BB962C8B-B14F-4D97-AF65-F5344CB8AC3E}">
        <p14:creationId xmlns:p14="http://schemas.microsoft.com/office/powerpoint/2010/main" val="3267068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智慧中小学</a:t>
            </a:r>
            <a:r>
              <a:rPr lang="en-US" altLang="zh-CN" dirty="0" smtClean="0"/>
              <a:t>——</a:t>
            </a:r>
            <a:r>
              <a:rPr lang="zh-CN" altLang="en-US" dirty="0" smtClean="0"/>
              <a:t>新建的高标准的校园信息化解决方案</a:t>
            </a:r>
            <a:endParaRPr lang="zh-CN" altLang="en-US" dirty="0"/>
          </a:p>
        </p:txBody>
      </p:sp>
      <p:pic>
        <p:nvPicPr>
          <p:cNvPr id="5" name="Picture 559" descr="E:\aboutppt\ppt-raw\icon\png1\png-03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41" y="1692510"/>
            <a:ext cx="2016107" cy="132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epaper.yangtse.com/images/2010-05/19/A04/YZA04519C005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808" y="1704871"/>
            <a:ext cx="835885" cy="704347"/>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8088" y="1746646"/>
            <a:ext cx="498533" cy="577805"/>
          </a:xfrm>
          <a:prstGeom prst="rect">
            <a:avLst/>
          </a:prstGeom>
        </p:spPr>
      </p:pic>
      <p:sp>
        <p:nvSpPr>
          <p:cNvPr id="4" name="矩形 3"/>
          <p:cNvSpPr/>
          <p:nvPr/>
        </p:nvSpPr>
        <p:spPr>
          <a:xfrm>
            <a:off x="938415" y="3014437"/>
            <a:ext cx="1338828"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智慧中小学</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7314613" y="1700648"/>
            <a:ext cx="1294199" cy="830997"/>
          </a:xfrm>
          <a:prstGeom prst="rect">
            <a:avLst/>
          </a:prstGeom>
        </p:spPr>
        <p:txBody>
          <a:bodyPr wrap="square">
            <a:spAutoFit/>
          </a:bodyPr>
          <a:lstStyle/>
          <a:p>
            <a:r>
              <a:rPr lang="zh-CN" altLang="en-US" sz="1200" dirty="0" smtClean="0">
                <a:latin typeface="微软雅黑" panose="020B0503020204020204" pitchFamily="34" charset="-122"/>
                <a:ea typeface="微软雅黑" panose="020B0503020204020204" pitchFamily="34" charset="-122"/>
              </a:rPr>
              <a:t>进出入区域、走廊、宿舍等重点区域全面铺设视频监控系统</a:t>
            </a:r>
            <a:endParaRPr lang="zh-CN" altLang="en-US" sz="1200" dirty="0">
              <a:latin typeface="微软雅黑" panose="020B0503020204020204" pitchFamily="34" charset="-122"/>
              <a:ea typeface="微软雅黑" panose="020B0503020204020204" pitchFamily="34" charset="-122"/>
            </a:endParaRPr>
          </a:p>
        </p:txBody>
      </p:sp>
      <p:sp>
        <p:nvSpPr>
          <p:cNvPr id="11" name="矩形 10"/>
          <p:cNvSpPr/>
          <p:nvPr/>
        </p:nvSpPr>
        <p:spPr>
          <a:xfrm>
            <a:off x="4940352" y="1301764"/>
            <a:ext cx="646331"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宽带</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7242605" y="1339391"/>
            <a:ext cx="646331"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监控</a:t>
            </a: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8263" y="3223287"/>
            <a:ext cx="1676149" cy="569111"/>
          </a:xfrm>
          <a:prstGeom prst="rect">
            <a:avLst/>
          </a:prstGeom>
        </p:spPr>
      </p:pic>
      <p:sp>
        <p:nvSpPr>
          <p:cNvPr id="14" name="矩形 13"/>
          <p:cNvSpPr/>
          <p:nvPr/>
        </p:nvSpPr>
        <p:spPr>
          <a:xfrm>
            <a:off x="4901188" y="2763629"/>
            <a:ext cx="133882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班班</a:t>
            </a:r>
            <a:r>
              <a:rPr lang="zh-CN" altLang="en-US" dirty="0" smtClean="0">
                <a:latin typeface="微软雅黑" panose="020B0503020204020204" pitchFamily="34" charset="-122"/>
                <a:ea typeface="微软雅黑" panose="020B0503020204020204" pitchFamily="34" charset="-122"/>
              </a:rPr>
              <a:t>通产品</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8760296" y="2712151"/>
            <a:ext cx="1338828"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标准化考点</a:t>
            </a:r>
            <a:endParaRPr lang="zh-CN" altLang="en-US"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3805" y="3113602"/>
            <a:ext cx="1412936" cy="1179494"/>
          </a:xfrm>
          <a:prstGeom prst="rect">
            <a:avLst/>
          </a:prstGeom>
        </p:spPr>
      </p:pic>
      <p:sp>
        <p:nvSpPr>
          <p:cNvPr id="19" name="矩形 18"/>
          <p:cNvSpPr/>
          <p:nvPr/>
        </p:nvSpPr>
        <p:spPr>
          <a:xfrm>
            <a:off x="9006090" y="1339391"/>
            <a:ext cx="1226618"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天翼</a:t>
            </a:r>
            <a:r>
              <a:rPr lang="en-US" altLang="zh-CN" dirty="0" smtClean="0">
                <a:latin typeface="微软雅黑" panose="020B0503020204020204" pitchFamily="34" charset="-122"/>
                <a:ea typeface="微软雅黑" panose="020B0503020204020204" pitchFamily="34" charset="-122"/>
              </a:rPr>
              <a:t>Wi-Fi</a:t>
            </a:r>
            <a:endParaRPr lang="zh-CN" altLang="en-US" dirty="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863752" y="2492896"/>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935760" y="4365104"/>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35760" y="6021288"/>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815838" y="1393555"/>
            <a:ext cx="560630" cy="1015663"/>
          </a:xfrm>
          <a:prstGeom prst="rect">
            <a:avLst/>
          </a:prstGeom>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校校通</a:t>
            </a:r>
            <a:endParaRPr lang="zh-CN" altLang="en-US" sz="2000" b="1" dirty="0">
              <a:latin typeface="微软雅黑" panose="020B0503020204020204" pitchFamily="34" charset="-122"/>
              <a:ea typeface="微软雅黑" panose="020B0503020204020204" pitchFamily="34" charset="-122"/>
            </a:endParaRPr>
          </a:p>
        </p:txBody>
      </p:sp>
      <p:sp>
        <p:nvSpPr>
          <p:cNvPr id="31" name="矩形 30"/>
          <p:cNvSpPr/>
          <p:nvPr/>
        </p:nvSpPr>
        <p:spPr>
          <a:xfrm>
            <a:off x="5150362" y="1712441"/>
            <a:ext cx="1494406" cy="830997"/>
          </a:xfrm>
          <a:prstGeom prst="rect">
            <a:avLst/>
          </a:prstGeom>
        </p:spPr>
        <p:txBody>
          <a:bodyPr wrap="square">
            <a:spAutoFit/>
          </a:bodyPr>
          <a:lstStyle/>
          <a:p>
            <a:r>
              <a:rPr lang="zh-CN" altLang="en-US" sz="1200" dirty="0" smtClean="0">
                <a:latin typeface="微软雅黑" panose="020B0503020204020204" pitchFamily="34" charset="-122"/>
                <a:ea typeface="微软雅黑" panose="020B0503020204020204" pitchFamily="34" charset="-122"/>
              </a:rPr>
              <a:t>全面建设校园宽带网络，无缝对接省市区县教育信息化平台及教育城域网</a:t>
            </a:r>
            <a:endParaRPr lang="zh-CN" altLang="en-US" sz="1200" dirty="0">
              <a:latin typeface="微软雅黑" panose="020B0503020204020204" pitchFamily="34" charset="-122"/>
              <a:ea typeface="微软雅黑" panose="020B0503020204020204" pitchFamily="34" charset="-122"/>
            </a:endParaRPr>
          </a:p>
        </p:txBody>
      </p:sp>
      <p:sp>
        <p:nvSpPr>
          <p:cNvPr id="32" name="矩形 31"/>
          <p:cNvSpPr/>
          <p:nvPr/>
        </p:nvSpPr>
        <p:spPr>
          <a:xfrm>
            <a:off x="3815838" y="2917393"/>
            <a:ext cx="560630" cy="1015663"/>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班班</a:t>
            </a:r>
            <a:r>
              <a:rPr lang="zh-CN" altLang="en-US" sz="2000" b="1" dirty="0" smtClean="0">
                <a:latin typeface="微软雅黑" panose="020B0503020204020204" pitchFamily="34" charset="-122"/>
                <a:ea typeface="微软雅黑" panose="020B0503020204020204" pitchFamily="34" charset="-122"/>
              </a:rPr>
              <a:t>通</a:t>
            </a:r>
            <a:endParaRPr lang="zh-CN" altLang="en-US" sz="2000" b="1" dirty="0">
              <a:latin typeface="微软雅黑" panose="020B0503020204020204" pitchFamily="34" charset="-122"/>
              <a:ea typeface="微软雅黑" panose="020B0503020204020204" pitchFamily="34" charset="-122"/>
            </a:endParaRPr>
          </a:p>
        </p:txBody>
      </p:sp>
      <p:sp>
        <p:nvSpPr>
          <p:cNvPr id="34" name="矩形 33"/>
          <p:cNvSpPr/>
          <p:nvPr/>
        </p:nvSpPr>
        <p:spPr>
          <a:xfrm>
            <a:off x="4655840" y="3837335"/>
            <a:ext cx="1794607" cy="523220"/>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选择部分班级使用中国电信班班通产品</a:t>
            </a:r>
            <a:endParaRPr lang="zh-CN" altLang="en-US" sz="1400" dirty="0">
              <a:latin typeface="微软雅黑" panose="020B0503020204020204" pitchFamily="34" charset="-122"/>
              <a:ea typeface="微软雅黑" panose="020B0503020204020204" pitchFamily="34" charset="-122"/>
            </a:endParaRPr>
          </a:p>
        </p:txBody>
      </p:sp>
      <p:sp>
        <p:nvSpPr>
          <p:cNvPr id="35" name="矩形 34"/>
          <p:cNvSpPr/>
          <p:nvPr/>
        </p:nvSpPr>
        <p:spPr>
          <a:xfrm>
            <a:off x="9586741" y="3194973"/>
            <a:ext cx="1045763" cy="954107"/>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部分考场设置视频监控的考场</a:t>
            </a:r>
            <a:endParaRPr lang="zh-CN" altLang="en-US" sz="1400" dirty="0">
              <a:latin typeface="微软雅黑" panose="020B0503020204020204" pitchFamily="34" charset="-122"/>
              <a:ea typeface="微软雅黑" panose="020B0503020204020204" pitchFamily="34" charset="-122"/>
            </a:endParaRPr>
          </a:p>
        </p:txBody>
      </p:sp>
      <p:sp>
        <p:nvSpPr>
          <p:cNvPr id="40" name="矩形 39"/>
          <p:cNvSpPr/>
          <p:nvPr/>
        </p:nvSpPr>
        <p:spPr>
          <a:xfrm>
            <a:off x="3815838" y="4612551"/>
            <a:ext cx="560630" cy="1015663"/>
          </a:xfrm>
          <a:prstGeom prst="rect">
            <a:avLst/>
          </a:prstGeom>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人人通</a:t>
            </a:r>
            <a:endParaRPr lang="zh-CN" altLang="en-US" sz="2000" b="1" dirty="0">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8956" y="5035645"/>
            <a:ext cx="736079" cy="679687"/>
          </a:xfrm>
          <a:prstGeom prst="rect">
            <a:avLst/>
          </a:prstGeom>
        </p:spPr>
      </p:pic>
      <p:sp>
        <p:nvSpPr>
          <p:cNvPr id="42" name="矩形 41"/>
          <p:cNvSpPr/>
          <p:nvPr/>
        </p:nvSpPr>
        <p:spPr>
          <a:xfrm>
            <a:off x="4762765" y="4427820"/>
            <a:ext cx="1338828"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天翼学生证</a:t>
            </a:r>
            <a:endParaRPr lang="zh-CN" altLang="en-US" dirty="0">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2593" y="1692510"/>
            <a:ext cx="795001" cy="363504"/>
          </a:xfrm>
          <a:prstGeom prst="rect">
            <a:avLst/>
          </a:prstGeom>
        </p:spPr>
      </p:pic>
      <p:sp>
        <p:nvSpPr>
          <p:cNvPr id="44" name="矩形 43"/>
          <p:cNvSpPr/>
          <p:nvPr/>
        </p:nvSpPr>
        <p:spPr>
          <a:xfrm>
            <a:off x="9052362" y="2024385"/>
            <a:ext cx="1220102" cy="461665"/>
          </a:xfrm>
          <a:prstGeom prst="rect">
            <a:avLst/>
          </a:prstGeom>
        </p:spPr>
        <p:txBody>
          <a:bodyPr wrap="square">
            <a:spAutoFit/>
          </a:bodyPr>
          <a:lstStyle/>
          <a:p>
            <a:r>
              <a:rPr lang="zh-CN" altLang="en-US" sz="1200" dirty="0" smtClean="0">
                <a:latin typeface="微软雅黑" panose="020B0503020204020204" pitchFamily="34" charset="-122"/>
                <a:ea typeface="微软雅黑" panose="020B0503020204020204" pitchFamily="34" charset="-122"/>
              </a:rPr>
              <a:t>无处不在的天翼</a:t>
            </a:r>
            <a:r>
              <a:rPr lang="en-US" altLang="zh-CN" sz="1200" dirty="0" err="1" smtClean="0">
                <a:latin typeface="微软雅黑" panose="020B0503020204020204" pitchFamily="34" charset="-122"/>
                <a:ea typeface="微软雅黑" panose="020B0503020204020204" pitchFamily="34" charset="-122"/>
              </a:rPr>
              <a:t>wifi</a:t>
            </a:r>
            <a:r>
              <a:rPr lang="zh-CN" altLang="en-US" sz="1200" dirty="0" smtClean="0">
                <a:latin typeface="微软雅黑" panose="020B0503020204020204" pitchFamily="34" charset="-122"/>
                <a:ea typeface="微软雅黑" panose="020B0503020204020204" pitchFamily="34" charset="-122"/>
              </a:rPr>
              <a:t>信号覆盖</a:t>
            </a:r>
            <a:endParaRPr lang="zh-CN" altLang="en-US" sz="1200" dirty="0">
              <a:latin typeface="微软雅黑" panose="020B0503020204020204" pitchFamily="34" charset="-122"/>
              <a:ea typeface="微软雅黑" panose="020B0503020204020204" pitchFamily="34" charset="-122"/>
            </a:endParaRPr>
          </a:p>
        </p:txBody>
      </p:sp>
      <p:sp>
        <p:nvSpPr>
          <p:cNvPr id="45" name="矩形 44"/>
          <p:cNvSpPr/>
          <p:nvPr/>
        </p:nvSpPr>
        <p:spPr>
          <a:xfrm>
            <a:off x="5087888" y="4904774"/>
            <a:ext cx="1254769" cy="1169551"/>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全面使用天翼学生证，保证学生证和食堂、考勤等系统无缝对接</a:t>
            </a:r>
            <a:endParaRPr lang="zh-CN" altLang="en-US" sz="1400" dirty="0">
              <a:latin typeface="微软雅黑" panose="020B0503020204020204" pitchFamily="34" charset="-122"/>
              <a:ea typeface="微软雅黑" panose="020B0503020204020204" pitchFamily="34" charset="-122"/>
            </a:endParaRPr>
          </a:p>
        </p:txBody>
      </p:sp>
      <p:sp>
        <p:nvSpPr>
          <p:cNvPr id="46" name="矩形 45"/>
          <p:cNvSpPr/>
          <p:nvPr/>
        </p:nvSpPr>
        <p:spPr>
          <a:xfrm>
            <a:off x="8576111" y="4392327"/>
            <a:ext cx="877163"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翼校通</a:t>
            </a:r>
            <a:endParaRPr lang="zh-CN" altLang="en-US" dirty="0">
              <a:latin typeface="微软雅黑" panose="020B0503020204020204" pitchFamily="34" charset="-122"/>
              <a:ea typeface="微软雅黑" panose="020B0503020204020204" pitchFamily="34" charset="-122"/>
            </a:endParaRPr>
          </a:p>
        </p:txBody>
      </p:sp>
      <p:sp>
        <p:nvSpPr>
          <p:cNvPr id="47" name="矩形 46"/>
          <p:cNvSpPr/>
          <p:nvPr/>
        </p:nvSpPr>
        <p:spPr>
          <a:xfrm>
            <a:off x="8939523" y="4904774"/>
            <a:ext cx="972901" cy="738664"/>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集成的校园信息化掌中平台</a:t>
            </a:r>
            <a:endParaRPr lang="zh-CN" altLang="en-US" sz="1400" dirty="0">
              <a:latin typeface="微软雅黑" panose="020B0503020204020204" pitchFamily="34" charset="-122"/>
              <a:ea typeface="微软雅黑" panose="020B0503020204020204" pitchFamily="34" charset="-122"/>
            </a:endParaRPr>
          </a:p>
        </p:txBody>
      </p:sp>
      <p:pic>
        <p:nvPicPr>
          <p:cNvPr id="48" name="Picture 2"/>
          <p:cNvPicPr>
            <a:picLocks noChangeAspect="1" noChangeArrowheads="1"/>
          </p:cNvPicPr>
          <p:nvPr/>
        </p:nvPicPr>
        <p:blipFill>
          <a:blip r:embed="rId10"/>
          <a:srcRect/>
          <a:stretch>
            <a:fillRect/>
          </a:stretch>
        </p:blipFill>
        <p:spPr bwMode="auto">
          <a:xfrm>
            <a:off x="8137529" y="4786668"/>
            <a:ext cx="729236" cy="1181584"/>
          </a:xfrm>
          <a:prstGeom prst="rect">
            <a:avLst/>
          </a:prstGeom>
          <a:ln>
            <a:solidFill>
              <a:schemeClr val="tx1">
                <a:lumMod val="50000"/>
                <a:lumOff val="50000"/>
              </a:schemeClr>
            </a:solidFill>
          </a:ln>
          <a:extLst/>
        </p:spPr>
      </p:pic>
      <p:cxnSp>
        <p:nvCxnSpPr>
          <p:cNvPr id="53" name="肘形连接符 52"/>
          <p:cNvCxnSpPr>
            <a:stCxn id="5" idx="3"/>
            <a:endCxn id="40" idx="1"/>
          </p:cNvCxnSpPr>
          <p:nvPr/>
        </p:nvCxnSpPr>
        <p:spPr>
          <a:xfrm>
            <a:off x="2497648" y="2355908"/>
            <a:ext cx="1318190" cy="27644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肘形连接符 54"/>
          <p:cNvCxnSpPr>
            <a:stCxn id="5" idx="3"/>
            <a:endCxn id="30" idx="1"/>
          </p:cNvCxnSpPr>
          <p:nvPr/>
        </p:nvCxnSpPr>
        <p:spPr>
          <a:xfrm flipV="1">
            <a:off x="2497648" y="1901387"/>
            <a:ext cx="1318190" cy="45452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5" idx="3"/>
            <a:endCxn id="32" idx="1"/>
          </p:cNvCxnSpPr>
          <p:nvPr/>
        </p:nvCxnSpPr>
        <p:spPr>
          <a:xfrm>
            <a:off x="2497648" y="2355908"/>
            <a:ext cx="1318190" cy="106931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694578" y="2547605"/>
            <a:ext cx="560630" cy="2031325"/>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教育信息化相关</a:t>
            </a:r>
            <a:endParaRPr lang="zh-CN" altLang="en-US" dirty="0">
              <a:latin typeface="微软雅黑" panose="020B0503020204020204" pitchFamily="34" charset="-122"/>
              <a:ea typeface="微软雅黑" panose="020B0503020204020204" pitchFamily="34" charset="-122"/>
            </a:endParaRPr>
          </a:p>
        </p:txBody>
      </p:sp>
      <p:pic>
        <p:nvPicPr>
          <p:cNvPr id="69" name="图片 6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5338" y="5025851"/>
            <a:ext cx="797252" cy="638792"/>
          </a:xfrm>
          <a:prstGeom prst="rect">
            <a:avLst/>
          </a:prstGeom>
        </p:spPr>
      </p:pic>
      <p:sp>
        <p:nvSpPr>
          <p:cNvPr id="70" name="矩形 69"/>
          <p:cNvSpPr/>
          <p:nvPr/>
        </p:nvSpPr>
        <p:spPr>
          <a:xfrm>
            <a:off x="247652" y="5786100"/>
            <a:ext cx="950363" cy="523220"/>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增加教务管理能力</a:t>
            </a:r>
            <a:endParaRPr lang="en-US" altLang="zh-CN" sz="1400" dirty="0" smtClean="0">
              <a:latin typeface="微软雅黑" panose="020B0503020204020204" pitchFamily="34" charset="-122"/>
              <a:ea typeface="微软雅黑" panose="020B0503020204020204" pitchFamily="34" charset="-122"/>
            </a:endParaRPr>
          </a:p>
        </p:txBody>
      </p:sp>
      <p:sp>
        <p:nvSpPr>
          <p:cNvPr id="61" name="矩形 60"/>
          <p:cNvSpPr/>
          <p:nvPr/>
        </p:nvSpPr>
        <p:spPr>
          <a:xfrm>
            <a:off x="191344" y="4512503"/>
            <a:ext cx="1107996" cy="369332"/>
          </a:xfrm>
          <a:prstGeom prst="rect">
            <a:avLst/>
          </a:prstGeom>
        </p:spPr>
        <p:txBody>
          <a:bodyPr wrap="none">
            <a:spAutoFit/>
          </a:bodyPr>
          <a:lstStyle/>
          <a:p>
            <a:pPr algn="ctr"/>
            <a:r>
              <a:rPr lang="zh-CN" altLang="en-US" dirty="0" smtClean="0">
                <a:latin typeface="微软雅黑" panose="020B0503020204020204" pitchFamily="34" charset="-122"/>
                <a:ea typeface="微软雅黑" panose="020B0503020204020204" pitchFamily="34" charset="-122"/>
              </a:rPr>
              <a:t>移动教务</a:t>
            </a:r>
            <a:endParaRPr lang="en-US" altLang="zh-CN" dirty="0">
              <a:latin typeface="微软雅黑" panose="020B0503020204020204" pitchFamily="34" charset="-122"/>
              <a:ea typeface="微软雅黑" panose="020B0503020204020204" pitchFamily="34" charset="-122"/>
            </a:endParaRPr>
          </a:p>
        </p:txBody>
      </p:sp>
      <p:cxnSp>
        <p:nvCxnSpPr>
          <p:cNvPr id="72" name="肘形连接符 71"/>
          <p:cNvCxnSpPr>
            <a:stCxn id="4" idx="2"/>
            <a:endCxn id="61" idx="0"/>
          </p:cNvCxnSpPr>
          <p:nvPr/>
        </p:nvCxnSpPr>
        <p:spPr>
          <a:xfrm rot="5400000">
            <a:off x="612219" y="3516893"/>
            <a:ext cx="1128734" cy="86248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37890" name="Picture 2" descr="http://d.img.youboy.com/20113/25/13/g0/g0_1329021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85157" y="1692510"/>
            <a:ext cx="571521" cy="444516"/>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a:xfrm>
            <a:off x="10747751" y="1339391"/>
            <a:ext cx="646331"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广播</a:t>
            </a:r>
            <a:endParaRPr lang="zh-CN" altLang="en-US" dirty="0">
              <a:latin typeface="微软雅黑" panose="020B0503020204020204" pitchFamily="34" charset="-122"/>
              <a:ea typeface="微软雅黑" panose="020B0503020204020204" pitchFamily="34" charset="-122"/>
            </a:endParaRPr>
          </a:p>
        </p:txBody>
      </p:sp>
      <p:sp>
        <p:nvSpPr>
          <p:cNvPr id="54" name="矩形 53"/>
          <p:cNvSpPr/>
          <p:nvPr/>
        </p:nvSpPr>
        <p:spPr>
          <a:xfrm>
            <a:off x="10505872" y="2031231"/>
            <a:ext cx="1134744" cy="461665"/>
          </a:xfrm>
          <a:prstGeom prst="rect">
            <a:avLst/>
          </a:prstGeom>
        </p:spPr>
        <p:txBody>
          <a:bodyPr wrap="square">
            <a:spAutoFit/>
          </a:bodyPr>
          <a:lstStyle/>
          <a:p>
            <a:r>
              <a:rPr lang="zh-CN" altLang="en-US" sz="1200" dirty="0" smtClean="0">
                <a:latin typeface="微软雅黑" panose="020B0503020204020204" pitchFamily="34" charset="-122"/>
                <a:ea typeface="微软雅黑" panose="020B0503020204020204" pitchFamily="34" charset="-122"/>
              </a:rPr>
              <a:t>智能校园广播系统</a:t>
            </a:r>
            <a:endParaRPr lang="zh-CN" altLang="en-US" sz="1200" dirty="0">
              <a:latin typeface="微软雅黑" panose="020B0503020204020204" pitchFamily="34" charset="-122"/>
              <a:ea typeface="微软雅黑" panose="020B0503020204020204" pitchFamily="34" charset="-122"/>
            </a:endParaRPr>
          </a:p>
        </p:txBody>
      </p:sp>
      <p:sp>
        <p:nvSpPr>
          <p:cNvPr id="57" name="矩形 56"/>
          <p:cNvSpPr/>
          <p:nvPr/>
        </p:nvSpPr>
        <p:spPr>
          <a:xfrm>
            <a:off x="1187386" y="5851812"/>
            <a:ext cx="2005021" cy="523220"/>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包括笔记本电脑、触控一体机、办公电脑等</a:t>
            </a:r>
            <a:endParaRPr lang="en-US" altLang="zh-CN" sz="1400" dirty="0" smtClean="0">
              <a:latin typeface="微软雅黑" panose="020B0503020204020204" pitchFamily="34" charset="-122"/>
              <a:ea typeface="微软雅黑" panose="020B0503020204020204" pitchFamily="34" charset="-122"/>
            </a:endParaRPr>
          </a:p>
        </p:txBody>
      </p:sp>
      <p:sp>
        <p:nvSpPr>
          <p:cNvPr id="59" name="矩形 58"/>
          <p:cNvSpPr/>
          <p:nvPr/>
        </p:nvSpPr>
        <p:spPr>
          <a:xfrm>
            <a:off x="1554782" y="4512503"/>
            <a:ext cx="1270231"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教学用信息化设备</a:t>
            </a:r>
          </a:p>
        </p:txBody>
      </p:sp>
      <p:cxnSp>
        <p:nvCxnSpPr>
          <p:cNvPr id="60" name="肘形连接符 59"/>
          <p:cNvCxnSpPr>
            <a:stCxn id="4" idx="2"/>
            <a:endCxn id="59" idx="0"/>
          </p:cNvCxnSpPr>
          <p:nvPr/>
        </p:nvCxnSpPr>
        <p:spPr>
          <a:xfrm rot="16200000" flipH="1">
            <a:off x="1334496" y="3657101"/>
            <a:ext cx="1128734" cy="582069"/>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37892" name="Picture 4" descr="http://ejinqiao.cn/UploadFile/product/20121/20120114100911746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5173" y="5274901"/>
            <a:ext cx="668242" cy="501182"/>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image.tianjimedia.com/uploadImages/2010/083/N3X1W4D6QE89_nextwindow_large_5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0194" y="5248255"/>
            <a:ext cx="642031" cy="45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97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86534" y="4694659"/>
            <a:ext cx="8494633" cy="923330"/>
          </a:xfrm>
          <a:prstGeom prst="rect">
            <a:avLst/>
          </a:prstGeom>
        </p:spPr>
        <p:txBody>
          <a:bodyPr wrap="none">
            <a:spAutoFit/>
          </a:bodyPr>
          <a:lstStyle/>
          <a:p>
            <a:pPr marL="400050" indent="-400050" algn="ctr">
              <a:defRPr/>
            </a:pPr>
            <a:r>
              <a:rPr lang="zh-CN" altLang="en-US" sz="5400" b="1" dirty="0" smtClean="0">
                <a:solidFill>
                  <a:srgbClr val="005D8C"/>
                </a:solidFill>
                <a:latin typeface="华文细黑" pitchFamily="2" charset="-122"/>
                <a:ea typeface="华文细黑" pitchFamily="2" charset="-122"/>
              </a:rPr>
              <a:t>江苏电信智慧校园产品介绍</a:t>
            </a:r>
            <a:endParaRPr lang="zh-CN" altLang="en-US" sz="5400" b="1" dirty="0">
              <a:solidFill>
                <a:srgbClr val="005D8C"/>
              </a:solidFill>
              <a:latin typeface="华文细黑" pitchFamily="2" charset="-122"/>
              <a:ea typeface="华文细黑" pitchFamily="2" charset="-122"/>
            </a:endParaRPr>
          </a:p>
        </p:txBody>
      </p:sp>
      <p:sp>
        <p:nvSpPr>
          <p:cNvPr id="9" name="Text Box 4"/>
          <p:cNvSpPr txBox="1">
            <a:spLocks noChangeArrowheads="1"/>
          </p:cNvSpPr>
          <p:nvPr/>
        </p:nvSpPr>
        <p:spPr bwMode="auto">
          <a:xfrm>
            <a:off x="8452281" y="620688"/>
            <a:ext cx="2180223" cy="3939540"/>
          </a:xfrm>
          <a:prstGeom prst="rect">
            <a:avLst/>
          </a:prstGeom>
          <a:noFill/>
          <a:ln w="9525">
            <a:noFill/>
            <a:miter lim="800000"/>
            <a:headEnd/>
            <a:tailEnd/>
          </a:ln>
          <a:effectLst/>
        </p:spPr>
        <p:txBody>
          <a:bodyPr wrap="square">
            <a:spAutoFit/>
          </a:bodyPr>
          <a:lstStyle/>
          <a:p>
            <a:pPr algn="r"/>
            <a:r>
              <a:rPr lang="en-US" altLang="zh-CN" sz="25000" b="1" dirty="0" smtClean="0">
                <a:solidFill>
                  <a:schemeClr val="accent6">
                    <a:lumMod val="75000"/>
                  </a:schemeClr>
                </a:solidFill>
                <a:latin typeface="Times New Roman" pitchFamily="18" charset="0"/>
                <a:ea typeface="Batang" pitchFamily="18" charset="-127"/>
              </a:rPr>
              <a:t>4</a:t>
            </a:r>
            <a:endParaRPr lang="en-US" altLang="zh-CN" sz="25000" b="1" dirty="0">
              <a:solidFill>
                <a:schemeClr val="accent6">
                  <a:lumMod val="75000"/>
                </a:schemeClr>
              </a:solidFill>
              <a:latin typeface="Times New Roman" pitchFamily="18" charset="0"/>
              <a:ea typeface="Batang" pitchFamily="18" charset="-127"/>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0"/>
            <a:ext cx="2286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705" y="986122"/>
            <a:ext cx="4752747" cy="2819059"/>
          </a:xfrm>
          <a:prstGeom prst="rect">
            <a:avLst/>
          </a:prstGeom>
        </p:spPr>
      </p:pic>
    </p:spTree>
    <p:extLst>
      <p:ext uri="{BB962C8B-B14F-4D97-AF65-F5344CB8AC3E}">
        <p14:creationId xmlns:p14="http://schemas.microsoft.com/office/powerpoint/2010/main" val="3027535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校校通</a:t>
            </a:r>
            <a:r>
              <a:rPr lang="en-US" altLang="zh-CN" dirty="0" smtClean="0"/>
              <a:t>——</a:t>
            </a:r>
            <a:r>
              <a:rPr lang="zh-CN" altLang="en-US" dirty="0" smtClean="0"/>
              <a:t>校园宽带</a:t>
            </a:r>
            <a:r>
              <a:rPr lang="en-US" altLang="zh-CN" dirty="0" smtClean="0"/>
              <a:t>/</a:t>
            </a:r>
            <a:r>
              <a:rPr lang="zh-CN" altLang="en-US" dirty="0" smtClean="0"/>
              <a:t>无线网络</a:t>
            </a:r>
            <a:endParaRPr lang="zh-CN" altLang="en-US" dirty="0"/>
          </a:p>
        </p:txBody>
      </p:sp>
      <p:sp>
        <p:nvSpPr>
          <p:cNvPr id="23" name="矩形 22"/>
          <p:cNvSpPr/>
          <p:nvPr/>
        </p:nvSpPr>
        <p:spPr>
          <a:xfrm>
            <a:off x="468312" y="981075"/>
            <a:ext cx="10524231" cy="1727200"/>
          </a:xfrm>
          <a:prstGeom prst="rect">
            <a:avLst/>
          </a:prstGeom>
          <a:noFill/>
          <a:ln>
            <a:solidFill>
              <a:schemeClr val="accent2"/>
            </a:solidFill>
          </a:ln>
        </p:spPr>
        <p:txBody>
          <a:bodyPr lIns="91427" tIns="45713" rIns="91427" bIns="45713" anchor="ctr"/>
          <a:lstStyle/>
          <a:p>
            <a:pPr indent="285708" algn="just" defTabSz="914267" eaLnBrk="1" fontAlgn="auto" hangingPunct="1">
              <a:lnSpc>
                <a:spcPct val="150000"/>
              </a:lnSpc>
              <a:spcBef>
                <a:spcPts val="0"/>
              </a:spcBef>
              <a:spcAft>
                <a:spcPts val="0"/>
              </a:spcAft>
              <a:buClr>
                <a:srgbClr val="C00000"/>
              </a:buClr>
              <a:buFont typeface="Wingdings" pitchFamily="2" charset="2"/>
              <a:buChar char="p"/>
              <a:defRPr/>
            </a:pPr>
            <a:r>
              <a:rPr lang="zh-CN" altLang="en-US" sz="1600" b="1" kern="0" dirty="0">
                <a:solidFill>
                  <a:srgbClr val="FF0000"/>
                </a:solidFill>
                <a:ea typeface="微软雅黑" pitchFamily="34" charset="-122"/>
              </a:rPr>
              <a:t>目标</a:t>
            </a:r>
            <a:r>
              <a:rPr lang="en-US" altLang="zh-CN" sz="1600" b="1" kern="0" dirty="0">
                <a:solidFill>
                  <a:srgbClr val="FF0000"/>
                </a:solidFill>
                <a:ea typeface="微软雅黑" pitchFamily="34" charset="-122"/>
              </a:rPr>
              <a:t>1</a:t>
            </a:r>
            <a:r>
              <a:rPr lang="zh-CN" altLang="en-US" sz="1600" b="1" kern="0" dirty="0">
                <a:solidFill>
                  <a:srgbClr val="FF0000"/>
                </a:solidFill>
                <a:ea typeface="微软雅黑" pitchFamily="34" charset="-122"/>
              </a:rPr>
              <a:t>：</a:t>
            </a:r>
            <a:r>
              <a:rPr lang="zh-CN" altLang="zh-CN" sz="1600" b="1" kern="0" dirty="0">
                <a:solidFill>
                  <a:srgbClr val="FF0000"/>
                </a:solidFill>
                <a:ea typeface="微软雅黑" pitchFamily="34" charset="-122"/>
              </a:rPr>
              <a:t>覆盖学校全部学生</a:t>
            </a:r>
            <a:r>
              <a:rPr lang="zh-CN" altLang="zh-CN" sz="1600" b="1" kern="0" dirty="0" smtClean="0">
                <a:solidFill>
                  <a:srgbClr val="FF0000"/>
                </a:solidFill>
                <a:ea typeface="微软雅黑" pitchFamily="34" charset="-122"/>
              </a:rPr>
              <a:t>公寓的</a:t>
            </a:r>
            <a:r>
              <a:rPr lang="zh-CN" altLang="zh-CN" sz="1600" b="1" kern="0" dirty="0">
                <a:solidFill>
                  <a:srgbClr val="FF0000"/>
                </a:solidFill>
                <a:ea typeface="微软雅黑" pitchFamily="34" charset="-122"/>
              </a:rPr>
              <a:t>有线网络</a:t>
            </a:r>
            <a:r>
              <a:rPr lang="zh-CN" altLang="en-US" sz="1600" b="1" kern="0" dirty="0">
                <a:solidFill>
                  <a:srgbClr val="FF0000"/>
                </a:solidFill>
                <a:ea typeface="微软雅黑" pitchFamily="34" charset="-122"/>
              </a:rPr>
              <a:t>，每个端口</a:t>
            </a:r>
            <a:r>
              <a:rPr lang="en-US" altLang="zh-CN" sz="1600" b="1" kern="0" dirty="0" smtClean="0">
                <a:solidFill>
                  <a:srgbClr val="FF0000"/>
                </a:solidFill>
                <a:ea typeface="微软雅黑" pitchFamily="34" charset="-122"/>
              </a:rPr>
              <a:t>100M</a:t>
            </a:r>
            <a:r>
              <a:rPr lang="zh-CN" altLang="en-US" sz="1600" b="1" kern="0" dirty="0" smtClean="0">
                <a:solidFill>
                  <a:srgbClr val="FF0000"/>
                </a:solidFill>
                <a:ea typeface="微软雅黑" pitchFamily="34" charset="-122"/>
              </a:rPr>
              <a:t>以上宽带</a:t>
            </a:r>
            <a:r>
              <a:rPr lang="zh-CN" altLang="en-US" sz="1600" b="1" kern="0" dirty="0">
                <a:solidFill>
                  <a:srgbClr val="FF0000"/>
                </a:solidFill>
                <a:ea typeface="微软雅黑" pitchFamily="34" charset="-122"/>
              </a:rPr>
              <a:t>访问主干网，校园网与无线网互联不低于</a:t>
            </a:r>
            <a:r>
              <a:rPr lang="en-US" altLang="zh-CN" sz="1600" b="1" kern="0" dirty="0">
                <a:solidFill>
                  <a:srgbClr val="FF0000"/>
                </a:solidFill>
                <a:ea typeface="微软雅黑" pitchFamily="34" charset="-122"/>
              </a:rPr>
              <a:t>1000M,</a:t>
            </a:r>
            <a:r>
              <a:rPr lang="zh-CN" altLang="en-US" sz="1600" b="1" kern="0" dirty="0">
                <a:solidFill>
                  <a:srgbClr val="FF0000"/>
                </a:solidFill>
                <a:ea typeface="微软雅黑" pitchFamily="34" charset="-122"/>
              </a:rPr>
              <a:t>有线总宽带不低于</a:t>
            </a:r>
            <a:r>
              <a:rPr lang="en-US" altLang="zh-CN" sz="1600" b="1" kern="0" dirty="0">
                <a:solidFill>
                  <a:srgbClr val="FF0000"/>
                </a:solidFill>
                <a:ea typeface="微软雅黑" pitchFamily="34" charset="-122"/>
              </a:rPr>
              <a:t>10G;</a:t>
            </a:r>
          </a:p>
          <a:p>
            <a:pPr indent="285708" algn="just" defTabSz="914267" eaLnBrk="1" fontAlgn="auto" hangingPunct="1">
              <a:lnSpc>
                <a:spcPct val="150000"/>
              </a:lnSpc>
              <a:spcBef>
                <a:spcPts val="0"/>
              </a:spcBef>
              <a:spcAft>
                <a:spcPts val="0"/>
              </a:spcAft>
              <a:buClr>
                <a:srgbClr val="C00000"/>
              </a:buClr>
              <a:buFont typeface="Wingdings" pitchFamily="2" charset="2"/>
              <a:buChar char="p"/>
              <a:defRPr/>
            </a:pPr>
            <a:r>
              <a:rPr lang="zh-CN" altLang="en-US" sz="1600" b="1" kern="0" dirty="0">
                <a:solidFill>
                  <a:srgbClr val="FF0000"/>
                </a:solidFill>
                <a:ea typeface="微软雅黑" pitchFamily="34" charset="-122"/>
              </a:rPr>
              <a:t>目标</a:t>
            </a:r>
            <a:r>
              <a:rPr lang="en-US" altLang="zh-CN" sz="1600" b="1" kern="0" dirty="0">
                <a:solidFill>
                  <a:srgbClr val="FF0000"/>
                </a:solidFill>
                <a:ea typeface="微软雅黑" pitchFamily="34" charset="-122"/>
              </a:rPr>
              <a:t>2</a:t>
            </a:r>
            <a:r>
              <a:rPr lang="zh-CN" altLang="en-US" sz="1600" b="1" kern="0" dirty="0">
                <a:solidFill>
                  <a:srgbClr val="FF0000"/>
                </a:solidFill>
                <a:ea typeface="微软雅黑" pitchFamily="34" charset="-122"/>
              </a:rPr>
              <a:t>：利用</a:t>
            </a:r>
            <a:r>
              <a:rPr lang="en-US" altLang="zh-CN" sz="1600" b="1" kern="0" dirty="0">
                <a:solidFill>
                  <a:srgbClr val="FF0000"/>
                </a:solidFill>
                <a:ea typeface="微软雅黑" pitchFamily="34" charset="-122"/>
              </a:rPr>
              <a:t>Internet</a:t>
            </a:r>
            <a:r>
              <a:rPr lang="zh-CN" altLang="en-US" sz="1600" b="1" kern="0" dirty="0">
                <a:solidFill>
                  <a:srgbClr val="FF0000"/>
                </a:solidFill>
                <a:ea typeface="微软雅黑" pitchFamily="34" charset="-122"/>
              </a:rPr>
              <a:t>公网隧道加密技术</a:t>
            </a:r>
            <a:r>
              <a:rPr lang="en-US" altLang="zh-CN" sz="1600" b="1" kern="0" dirty="0">
                <a:solidFill>
                  <a:srgbClr val="FF0000"/>
                </a:solidFill>
                <a:ea typeface="微软雅黑" pitchFamily="34" charset="-122"/>
              </a:rPr>
              <a:t>,</a:t>
            </a:r>
            <a:r>
              <a:rPr lang="zh-CN" altLang="en-US" sz="1600" b="1" kern="0" dirty="0">
                <a:solidFill>
                  <a:srgbClr val="FF0000"/>
                </a:solidFill>
                <a:ea typeface="微软雅黑" pitchFamily="34" charset="-122"/>
              </a:rPr>
              <a:t>通过灵活的拨号上网方式</a:t>
            </a:r>
            <a:r>
              <a:rPr lang="en-US" altLang="zh-CN" sz="1600" b="1" kern="0" dirty="0">
                <a:solidFill>
                  <a:srgbClr val="FF0000"/>
                </a:solidFill>
                <a:ea typeface="微软雅黑" pitchFamily="34" charset="-122"/>
              </a:rPr>
              <a:t>,</a:t>
            </a:r>
            <a:r>
              <a:rPr lang="zh-CN" altLang="en-US" sz="1600" b="1" kern="0" dirty="0">
                <a:solidFill>
                  <a:srgbClr val="FF0000"/>
                </a:solidFill>
                <a:ea typeface="微软雅黑" pitchFamily="34" charset="-122"/>
              </a:rPr>
              <a:t>为教师移动办公、家庭办公提供高效便捷的联网服务。实现教育内网、</a:t>
            </a:r>
            <a:r>
              <a:rPr lang="en-US" altLang="zh-CN" sz="1600" b="1" kern="0" dirty="0">
                <a:solidFill>
                  <a:srgbClr val="FF0000"/>
                </a:solidFill>
                <a:ea typeface="微软雅黑" pitchFamily="34" charset="-122"/>
              </a:rPr>
              <a:t>Internet</a:t>
            </a:r>
            <a:r>
              <a:rPr lang="zh-CN" altLang="en-US" sz="1600" b="1" kern="0" dirty="0">
                <a:solidFill>
                  <a:srgbClr val="FF0000"/>
                </a:solidFill>
                <a:ea typeface="微软雅黑" pitchFamily="34" charset="-122"/>
              </a:rPr>
              <a:t>网无缝对接，安全访问。</a:t>
            </a:r>
          </a:p>
        </p:txBody>
      </p:sp>
      <p:pic>
        <p:nvPicPr>
          <p:cNvPr id="24" name="图片 4"/>
          <p:cNvPicPr>
            <a:picLocks noChangeAspect="1"/>
          </p:cNvPicPr>
          <p:nvPr/>
        </p:nvPicPr>
        <p:blipFill>
          <a:blip r:embed="rId4"/>
          <a:srcRect/>
          <a:stretch>
            <a:fillRect/>
          </a:stretch>
        </p:blipFill>
        <p:spPr bwMode="auto">
          <a:xfrm>
            <a:off x="517525" y="3176588"/>
            <a:ext cx="5086800" cy="3276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0"/>
          <p:cNvGrpSpPr>
            <a:grpSpLocks/>
          </p:cNvGrpSpPr>
          <p:nvPr/>
        </p:nvGrpSpPr>
        <p:grpSpPr bwMode="auto">
          <a:xfrm>
            <a:off x="6384032" y="3325812"/>
            <a:ext cx="4754538" cy="3055938"/>
            <a:chOff x="673101" y="1077912"/>
            <a:chExt cx="7851332" cy="4077487"/>
          </a:xfrm>
        </p:grpSpPr>
        <p:pic>
          <p:nvPicPr>
            <p:cNvPr id="26" name="Picture 2" descr="h line"/>
            <p:cNvPicPr>
              <a:picLocks noChangeAspect="1" noChangeArrowheads="1"/>
            </p:cNvPicPr>
            <p:nvPr/>
          </p:nvPicPr>
          <p:blipFill>
            <a:blip r:embed="rId5"/>
            <a:srcRect/>
            <a:stretch>
              <a:fillRect/>
            </a:stretch>
          </p:blipFill>
          <p:spPr bwMode="auto">
            <a:xfrm>
              <a:off x="2618564" y="3007678"/>
              <a:ext cx="4456698" cy="142039"/>
            </a:xfrm>
            <a:prstGeom prst="rect">
              <a:avLst/>
            </a:prstGeom>
            <a:ln>
              <a:noFill/>
            </a:ln>
            <a:effectLst>
              <a:outerShdw blurRad="190500" algn="tl" rotWithShape="0">
                <a:srgbClr val="000000">
                  <a:alpha val="70000"/>
                </a:srgbClr>
              </a:outerShdw>
            </a:effectLst>
          </p:spPr>
        </p:pic>
        <p:pic>
          <p:nvPicPr>
            <p:cNvPr id="27" name="Picture 4" descr="图形1"/>
            <p:cNvPicPr>
              <a:picLocks noChangeAspect="1" noChangeArrowheads="1"/>
            </p:cNvPicPr>
            <p:nvPr/>
          </p:nvPicPr>
          <p:blipFill>
            <a:blip r:embed="rId6"/>
            <a:srcRect/>
            <a:stretch>
              <a:fillRect/>
            </a:stretch>
          </p:blipFill>
          <p:spPr bwMode="auto">
            <a:xfrm>
              <a:off x="692953" y="1173420"/>
              <a:ext cx="1899142" cy="2941180"/>
            </a:xfrm>
            <a:prstGeom prst="rect">
              <a:avLst/>
            </a:prstGeom>
            <a:ln>
              <a:noFill/>
            </a:ln>
            <a:effectLst>
              <a:outerShdw blurRad="190500" algn="tl" rotWithShape="0">
                <a:srgbClr val="000000">
                  <a:alpha val="70000"/>
                </a:srgbClr>
              </a:outerShdw>
            </a:effectLst>
          </p:spPr>
        </p:pic>
        <p:sp>
          <p:nvSpPr>
            <p:cNvPr id="28" name="Freeform 5"/>
            <p:cNvSpPr>
              <a:spLocks/>
            </p:cNvSpPr>
            <p:nvPr/>
          </p:nvSpPr>
          <p:spPr bwMode="auto">
            <a:xfrm rot="342635">
              <a:off x="2965969" y="3480323"/>
              <a:ext cx="3007525" cy="854681"/>
            </a:xfrm>
            <a:custGeom>
              <a:avLst/>
              <a:gdLst>
                <a:gd name="T0" fmla="*/ 0 w 2176"/>
                <a:gd name="T1" fmla="*/ 2147483647 h 1155"/>
                <a:gd name="T2" fmla="*/ 2147483647 w 2176"/>
                <a:gd name="T3" fmla="*/ 2147483647 h 1155"/>
                <a:gd name="T4" fmla="*/ 2147483647 w 2176"/>
                <a:gd name="T5" fmla="*/ 2147483647 h 1155"/>
                <a:gd name="T6" fmla="*/ 2147483647 w 2176"/>
                <a:gd name="T7" fmla="*/ 2147483647 h 1155"/>
                <a:gd name="T8" fmla="*/ 0 60000 65536"/>
                <a:gd name="T9" fmla="*/ 0 60000 65536"/>
                <a:gd name="T10" fmla="*/ 0 60000 65536"/>
                <a:gd name="T11" fmla="*/ 0 60000 65536"/>
                <a:gd name="T12" fmla="*/ 0 w 2176"/>
                <a:gd name="T13" fmla="*/ 0 h 1155"/>
                <a:gd name="T14" fmla="*/ 2176 w 2176"/>
                <a:gd name="T15" fmla="*/ 1155 h 1155"/>
              </a:gdLst>
              <a:ahLst/>
              <a:cxnLst>
                <a:cxn ang="T8">
                  <a:pos x="T0" y="T1"/>
                </a:cxn>
                <a:cxn ang="T9">
                  <a:pos x="T2" y="T3"/>
                </a:cxn>
                <a:cxn ang="T10">
                  <a:pos x="T4" y="T5"/>
                </a:cxn>
                <a:cxn ang="T11">
                  <a:pos x="T6" y="T7"/>
                </a:cxn>
              </a:cxnLst>
              <a:rect l="T12" t="T13" r="T14" b="T15"/>
              <a:pathLst>
                <a:path w="2176" h="1155">
                  <a:moveTo>
                    <a:pt x="0" y="95"/>
                  </a:moveTo>
                  <a:cubicBezTo>
                    <a:pt x="387" y="47"/>
                    <a:pt x="774" y="0"/>
                    <a:pt x="1079" y="95"/>
                  </a:cubicBezTo>
                  <a:cubicBezTo>
                    <a:pt x="1384" y="190"/>
                    <a:pt x="1646" y="485"/>
                    <a:pt x="1829" y="662"/>
                  </a:cubicBezTo>
                  <a:cubicBezTo>
                    <a:pt x="2012" y="839"/>
                    <a:pt x="2094" y="997"/>
                    <a:pt x="2176" y="1155"/>
                  </a:cubicBezTo>
                </a:path>
              </a:pathLst>
            </a:custGeom>
            <a:noFill/>
            <a:ln w="9525">
              <a:solidFill>
                <a:srgbClr val="FF6600"/>
              </a:solidFill>
              <a:prstDash val="lgDash"/>
              <a:round/>
              <a:headEnd/>
              <a:tailEnd/>
            </a:ln>
            <a:effectLst>
              <a:prstShdw prst="shdw17" dist="17961" dir="2700000">
                <a:srgbClr val="993D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1" fontAlgn="auto" hangingPunct="1">
                <a:spcBef>
                  <a:spcPts val="0"/>
                </a:spcBef>
                <a:spcAft>
                  <a:spcPts val="0"/>
                </a:spcAft>
                <a:defRPr/>
              </a:pPr>
              <a:endParaRPr lang="zh-CN" altLang="en-US" kern="0">
                <a:solidFill>
                  <a:sysClr val="windowText" lastClr="000000"/>
                </a:solidFill>
              </a:endParaRPr>
            </a:p>
          </p:txBody>
        </p:sp>
        <p:grpSp>
          <p:nvGrpSpPr>
            <p:cNvPr id="29" name="Group 6"/>
            <p:cNvGrpSpPr>
              <a:grpSpLocks/>
            </p:cNvGrpSpPr>
            <p:nvPr/>
          </p:nvGrpSpPr>
          <p:grpSpPr bwMode="auto">
            <a:xfrm>
              <a:off x="6444596" y="1077912"/>
              <a:ext cx="1196053" cy="913498"/>
              <a:chOff x="3937" y="240"/>
              <a:chExt cx="1293" cy="1018"/>
            </a:xfrm>
          </p:grpSpPr>
          <p:sp>
            <p:nvSpPr>
              <p:cNvPr id="45" name="Freeform 7"/>
              <p:cNvSpPr>
                <a:spLocks/>
              </p:cNvSpPr>
              <p:nvPr/>
            </p:nvSpPr>
            <p:spPr bwMode="auto">
              <a:xfrm>
                <a:off x="4125" y="423"/>
                <a:ext cx="89" cy="139"/>
              </a:xfrm>
              <a:custGeom>
                <a:avLst/>
                <a:gdLst>
                  <a:gd name="T0" fmla="*/ 1 w 180"/>
                  <a:gd name="T1" fmla="*/ 0 h 279"/>
                  <a:gd name="T2" fmla="*/ 0 w 180"/>
                  <a:gd name="T3" fmla="*/ 0 h 279"/>
                  <a:gd name="T4" fmla="*/ 1 w 180"/>
                  <a:gd name="T5" fmla="*/ 0 h 279"/>
                  <a:gd name="T6" fmla="*/ 1 w 180"/>
                  <a:gd name="T7" fmla="*/ 0 h 279"/>
                  <a:gd name="T8" fmla="*/ 1 w 180"/>
                  <a:gd name="T9" fmla="*/ 0 h 279"/>
                  <a:gd name="T10" fmla="*/ 0 60000 65536"/>
                  <a:gd name="T11" fmla="*/ 0 60000 65536"/>
                  <a:gd name="T12" fmla="*/ 0 60000 65536"/>
                  <a:gd name="T13" fmla="*/ 0 60000 65536"/>
                  <a:gd name="T14" fmla="*/ 0 60000 65536"/>
                  <a:gd name="T15" fmla="*/ 0 w 180"/>
                  <a:gd name="T16" fmla="*/ 0 h 279"/>
                  <a:gd name="T17" fmla="*/ 180 w 180"/>
                  <a:gd name="T18" fmla="*/ 279 h 279"/>
                </a:gdLst>
                <a:ahLst/>
                <a:cxnLst>
                  <a:cxn ang="T10">
                    <a:pos x="T0" y="T1"/>
                  </a:cxn>
                  <a:cxn ang="T11">
                    <a:pos x="T2" y="T3"/>
                  </a:cxn>
                  <a:cxn ang="T12">
                    <a:pos x="T4" y="T5"/>
                  </a:cxn>
                  <a:cxn ang="T13">
                    <a:pos x="T6" y="T7"/>
                  </a:cxn>
                  <a:cxn ang="T14">
                    <a:pos x="T8" y="T9"/>
                  </a:cxn>
                </a:cxnLst>
                <a:rect l="T15" t="T16" r="T17" b="T18"/>
                <a:pathLst>
                  <a:path w="180" h="279">
                    <a:moveTo>
                      <a:pt x="150" y="0"/>
                    </a:moveTo>
                    <a:lnTo>
                      <a:pt x="0" y="279"/>
                    </a:lnTo>
                    <a:lnTo>
                      <a:pt x="38" y="278"/>
                    </a:lnTo>
                    <a:lnTo>
                      <a:pt x="180" y="0"/>
                    </a:lnTo>
                    <a:lnTo>
                      <a:pt x="150"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46" name="Freeform 8"/>
              <p:cNvSpPr>
                <a:spLocks/>
              </p:cNvSpPr>
              <p:nvPr/>
            </p:nvSpPr>
            <p:spPr bwMode="auto">
              <a:xfrm>
                <a:off x="4258" y="720"/>
                <a:ext cx="494" cy="63"/>
              </a:xfrm>
              <a:custGeom>
                <a:avLst/>
                <a:gdLst>
                  <a:gd name="T0" fmla="*/ 0 w 985"/>
                  <a:gd name="T1" fmla="*/ 0 h 131"/>
                  <a:gd name="T2" fmla="*/ 0 w 985"/>
                  <a:gd name="T3" fmla="*/ 0 h 131"/>
                  <a:gd name="T4" fmla="*/ 0 w 985"/>
                  <a:gd name="T5" fmla="*/ 0 h 131"/>
                  <a:gd name="T6" fmla="*/ 1 w 985"/>
                  <a:gd name="T7" fmla="*/ 0 h 131"/>
                  <a:gd name="T8" fmla="*/ 1 w 985"/>
                  <a:gd name="T9" fmla="*/ 0 h 131"/>
                  <a:gd name="T10" fmla="*/ 0 w 985"/>
                  <a:gd name="T11" fmla="*/ 0 h 131"/>
                  <a:gd name="T12" fmla="*/ 0 w 985"/>
                  <a:gd name="T13" fmla="*/ 0 h 131"/>
                  <a:gd name="T14" fmla="*/ 0 60000 65536"/>
                  <a:gd name="T15" fmla="*/ 0 60000 65536"/>
                  <a:gd name="T16" fmla="*/ 0 60000 65536"/>
                  <a:gd name="T17" fmla="*/ 0 60000 65536"/>
                  <a:gd name="T18" fmla="*/ 0 60000 65536"/>
                  <a:gd name="T19" fmla="*/ 0 60000 65536"/>
                  <a:gd name="T20" fmla="*/ 0 60000 65536"/>
                  <a:gd name="T21" fmla="*/ 0 w 985"/>
                  <a:gd name="T22" fmla="*/ 0 h 131"/>
                  <a:gd name="T23" fmla="*/ 985 w 985"/>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5" h="131">
                    <a:moveTo>
                      <a:pt x="27" y="22"/>
                    </a:moveTo>
                    <a:lnTo>
                      <a:pt x="0" y="71"/>
                    </a:lnTo>
                    <a:lnTo>
                      <a:pt x="236" y="131"/>
                    </a:lnTo>
                    <a:lnTo>
                      <a:pt x="977" y="38"/>
                    </a:lnTo>
                    <a:lnTo>
                      <a:pt x="985" y="0"/>
                    </a:lnTo>
                    <a:lnTo>
                      <a:pt x="244" y="77"/>
                    </a:lnTo>
                    <a:lnTo>
                      <a:pt x="27" y="2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47" name="Freeform 9"/>
              <p:cNvSpPr>
                <a:spLocks/>
              </p:cNvSpPr>
              <p:nvPr/>
            </p:nvSpPr>
            <p:spPr bwMode="auto">
              <a:xfrm>
                <a:off x="4966" y="660"/>
                <a:ext cx="232" cy="87"/>
              </a:xfrm>
              <a:custGeom>
                <a:avLst/>
                <a:gdLst>
                  <a:gd name="T0" fmla="*/ 1 w 467"/>
                  <a:gd name="T1" fmla="*/ 0 h 171"/>
                  <a:gd name="T2" fmla="*/ 0 w 467"/>
                  <a:gd name="T3" fmla="*/ 1 h 171"/>
                  <a:gd name="T4" fmla="*/ 1 w 467"/>
                  <a:gd name="T5" fmla="*/ 1 h 171"/>
                  <a:gd name="T6" fmla="*/ 1 w 467"/>
                  <a:gd name="T7" fmla="*/ 0 h 171"/>
                  <a:gd name="T8" fmla="*/ 1 w 467"/>
                  <a:gd name="T9" fmla="*/ 0 h 171"/>
                  <a:gd name="T10" fmla="*/ 0 60000 65536"/>
                  <a:gd name="T11" fmla="*/ 0 60000 65536"/>
                  <a:gd name="T12" fmla="*/ 0 60000 65536"/>
                  <a:gd name="T13" fmla="*/ 0 60000 65536"/>
                  <a:gd name="T14" fmla="*/ 0 60000 65536"/>
                  <a:gd name="T15" fmla="*/ 0 w 467"/>
                  <a:gd name="T16" fmla="*/ 0 h 171"/>
                  <a:gd name="T17" fmla="*/ 467 w 467"/>
                  <a:gd name="T18" fmla="*/ 171 h 171"/>
                </a:gdLst>
                <a:ahLst/>
                <a:cxnLst>
                  <a:cxn ang="T10">
                    <a:pos x="T0" y="T1"/>
                  </a:cxn>
                  <a:cxn ang="T11">
                    <a:pos x="T2" y="T3"/>
                  </a:cxn>
                  <a:cxn ang="T12">
                    <a:pos x="T4" y="T5"/>
                  </a:cxn>
                  <a:cxn ang="T13">
                    <a:pos x="T6" y="T7"/>
                  </a:cxn>
                  <a:cxn ang="T14">
                    <a:pos x="T8" y="T9"/>
                  </a:cxn>
                </a:cxnLst>
                <a:rect l="T15" t="T16" r="T17" b="T18"/>
                <a:pathLst>
                  <a:path w="467" h="171">
                    <a:moveTo>
                      <a:pt x="63" y="37"/>
                    </a:moveTo>
                    <a:lnTo>
                      <a:pt x="0" y="171"/>
                    </a:lnTo>
                    <a:lnTo>
                      <a:pt x="467" y="108"/>
                    </a:lnTo>
                    <a:lnTo>
                      <a:pt x="467" y="0"/>
                    </a:lnTo>
                    <a:lnTo>
                      <a:pt x="63" y="37"/>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48" name="Freeform 10"/>
              <p:cNvSpPr>
                <a:spLocks/>
              </p:cNvSpPr>
              <p:nvPr/>
            </p:nvSpPr>
            <p:spPr bwMode="auto">
              <a:xfrm>
                <a:off x="3936" y="805"/>
                <a:ext cx="129" cy="63"/>
              </a:xfrm>
              <a:custGeom>
                <a:avLst/>
                <a:gdLst>
                  <a:gd name="T0" fmla="*/ 0 w 256"/>
                  <a:gd name="T1" fmla="*/ 0 h 127"/>
                  <a:gd name="T2" fmla="*/ 1 w 256"/>
                  <a:gd name="T3" fmla="*/ 0 h 127"/>
                  <a:gd name="T4" fmla="*/ 1 w 256"/>
                  <a:gd name="T5" fmla="*/ 0 h 127"/>
                  <a:gd name="T6" fmla="*/ 1 w 256"/>
                  <a:gd name="T7" fmla="*/ 0 h 127"/>
                  <a:gd name="T8" fmla="*/ 0 w 256"/>
                  <a:gd name="T9" fmla="*/ 0 h 127"/>
                  <a:gd name="T10" fmla="*/ 0 60000 65536"/>
                  <a:gd name="T11" fmla="*/ 0 60000 65536"/>
                  <a:gd name="T12" fmla="*/ 0 60000 65536"/>
                  <a:gd name="T13" fmla="*/ 0 60000 65536"/>
                  <a:gd name="T14" fmla="*/ 0 60000 65536"/>
                  <a:gd name="T15" fmla="*/ 0 w 256"/>
                  <a:gd name="T16" fmla="*/ 0 h 127"/>
                  <a:gd name="T17" fmla="*/ 256 w 256"/>
                  <a:gd name="T18" fmla="*/ 127 h 127"/>
                </a:gdLst>
                <a:ahLst/>
                <a:cxnLst>
                  <a:cxn ang="T10">
                    <a:pos x="T0" y="T1"/>
                  </a:cxn>
                  <a:cxn ang="T11">
                    <a:pos x="T2" y="T3"/>
                  </a:cxn>
                  <a:cxn ang="T12">
                    <a:pos x="T4" y="T5"/>
                  </a:cxn>
                  <a:cxn ang="T13">
                    <a:pos x="T6" y="T7"/>
                  </a:cxn>
                  <a:cxn ang="T14">
                    <a:pos x="T8" y="T9"/>
                  </a:cxn>
                </a:cxnLst>
                <a:rect l="T15" t="T16" r="T17" b="T18"/>
                <a:pathLst>
                  <a:path w="256" h="127">
                    <a:moveTo>
                      <a:pt x="0" y="0"/>
                    </a:moveTo>
                    <a:lnTo>
                      <a:pt x="35" y="60"/>
                    </a:lnTo>
                    <a:lnTo>
                      <a:pt x="218" y="127"/>
                    </a:lnTo>
                    <a:lnTo>
                      <a:pt x="256" y="81"/>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49" name="Freeform 11"/>
              <p:cNvSpPr>
                <a:spLocks/>
              </p:cNvSpPr>
              <p:nvPr/>
            </p:nvSpPr>
            <p:spPr bwMode="auto">
              <a:xfrm>
                <a:off x="4025" y="679"/>
                <a:ext cx="157" cy="57"/>
              </a:xfrm>
              <a:custGeom>
                <a:avLst/>
                <a:gdLst>
                  <a:gd name="T0" fmla="*/ 0 w 317"/>
                  <a:gd name="T1" fmla="*/ 1 h 113"/>
                  <a:gd name="T2" fmla="*/ 0 w 317"/>
                  <a:gd name="T3" fmla="*/ 0 h 113"/>
                  <a:gd name="T4" fmla="*/ 0 w 317"/>
                  <a:gd name="T5" fmla="*/ 0 h 113"/>
                  <a:gd name="T6" fmla="*/ 0 w 317"/>
                  <a:gd name="T7" fmla="*/ 1 h 113"/>
                  <a:gd name="T8" fmla="*/ 0 w 317"/>
                  <a:gd name="T9" fmla="*/ 1 h 113"/>
                  <a:gd name="T10" fmla="*/ 0 60000 65536"/>
                  <a:gd name="T11" fmla="*/ 0 60000 65536"/>
                  <a:gd name="T12" fmla="*/ 0 60000 65536"/>
                  <a:gd name="T13" fmla="*/ 0 60000 65536"/>
                  <a:gd name="T14" fmla="*/ 0 60000 65536"/>
                  <a:gd name="T15" fmla="*/ 0 w 317"/>
                  <a:gd name="T16" fmla="*/ 0 h 113"/>
                  <a:gd name="T17" fmla="*/ 317 w 317"/>
                  <a:gd name="T18" fmla="*/ 113 h 113"/>
                </a:gdLst>
                <a:ahLst/>
                <a:cxnLst>
                  <a:cxn ang="T10">
                    <a:pos x="T0" y="T1"/>
                  </a:cxn>
                  <a:cxn ang="T11">
                    <a:pos x="T2" y="T3"/>
                  </a:cxn>
                  <a:cxn ang="T12">
                    <a:pos x="T4" y="T5"/>
                  </a:cxn>
                  <a:cxn ang="T13">
                    <a:pos x="T6" y="T7"/>
                  </a:cxn>
                  <a:cxn ang="T14">
                    <a:pos x="T8" y="T9"/>
                  </a:cxn>
                </a:cxnLst>
                <a:rect l="T15" t="T16" r="T17" b="T18"/>
                <a:pathLst>
                  <a:path w="317" h="113">
                    <a:moveTo>
                      <a:pt x="262" y="113"/>
                    </a:moveTo>
                    <a:lnTo>
                      <a:pt x="317" y="42"/>
                    </a:lnTo>
                    <a:lnTo>
                      <a:pt x="0" y="0"/>
                    </a:lnTo>
                    <a:lnTo>
                      <a:pt x="54" y="84"/>
                    </a:lnTo>
                    <a:lnTo>
                      <a:pt x="262" y="11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0" name="Freeform 12"/>
              <p:cNvSpPr>
                <a:spLocks/>
              </p:cNvSpPr>
              <p:nvPr/>
            </p:nvSpPr>
            <p:spPr bwMode="auto">
              <a:xfrm>
                <a:off x="4376" y="319"/>
                <a:ext cx="844" cy="439"/>
              </a:xfrm>
              <a:custGeom>
                <a:avLst/>
                <a:gdLst>
                  <a:gd name="T0" fmla="*/ 0 w 1692"/>
                  <a:gd name="T1" fmla="*/ 0 h 883"/>
                  <a:gd name="T2" fmla="*/ 0 w 1692"/>
                  <a:gd name="T3" fmla="*/ 0 h 883"/>
                  <a:gd name="T4" fmla="*/ 0 w 1692"/>
                  <a:gd name="T5" fmla="*/ 0 h 883"/>
                  <a:gd name="T6" fmla="*/ 1 w 1692"/>
                  <a:gd name="T7" fmla="*/ 0 h 883"/>
                  <a:gd name="T8" fmla="*/ 1 w 1692"/>
                  <a:gd name="T9" fmla="*/ 0 h 883"/>
                  <a:gd name="T10" fmla="*/ 0 w 1692"/>
                  <a:gd name="T11" fmla="*/ 0 h 883"/>
                  <a:gd name="T12" fmla="*/ 0 60000 65536"/>
                  <a:gd name="T13" fmla="*/ 0 60000 65536"/>
                  <a:gd name="T14" fmla="*/ 0 60000 65536"/>
                  <a:gd name="T15" fmla="*/ 0 60000 65536"/>
                  <a:gd name="T16" fmla="*/ 0 60000 65536"/>
                  <a:gd name="T17" fmla="*/ 0 60000 65536"/>
                  <a:gd name="T18" fmla="*/ 0 w 1692"/>
                  <a:gd name="T19" fmla="*/ 0 h 883"/>
                  <a:gd name="T20" fmla="*/ 1692 w 1692"/>
                  <a:gd name="T21" fmla="*/ 883 h 883"/>
                </a:gdLst>
                <a:ahLst/>
                <a:cxnLst>
                  <a:cxn ang="T12">
                    <a:pos x="T0" y="T1"/>
                  </a:cxn>
                  <a:cxn ang="T13">
                    <a:pos x="T2" y="T3"/>
                  </a:cxn>
                  <a:cxn ang="T14">
                    <a:pos x="T4" y="T5"/>
                  </a:cxn>
                  <a:cxn ang="T15">
                    <a:pos x="T6" y="T7"/>
                  </a:cxn>
                  <a:cxn ang="T16">
                    <a:pos x="T8" y="T9"/>
                  </a:cxn>
                  <a:cxn ang="T17">
                    <a:pos x="T10" y="T11"/>
                  </a:cxn>
                </a:cxnLst>
                <a:rect l="T18" t="T19" r="T20" b="T21"/>
                <a:pathLst>
                  <a:path w="1692" h="883">
                    <a:moveTo>
                      <a:pt x="0" y="883"/>
                    </a:moveTo>
                    <a:lnTo>
                      <a:pt x="151" y="0"/>
                    </a:lnTo>
                    <a:lnTo>
                      <a:pt x="959" y="56"/>
                    </a:lnTo>
                    <a:lnTo>
                      <a:pt x="1692" y="697"/>
                    </a:lnTo>
                    <a:lnTo>
                      <a:pt x="1251" y="754"/>
                    </a:lnTo>
                    <a:lnTo>
                      <a:pt x="0" y="88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1" name="Freeform 13"/>
              <p:cNvSpPr>
                <a:spLocks/>
              </p:cNvSpPr>
              <p:nvPr/>
            </p:nvSpPr>
            <p:spPr bwMode="auto">
              <a:xfrm>
                <a:off x="4018" y="316"/>
                <a:ext cx="440" cy="442"/>
              </a:xfrm>
              <a:custGeom>
                <a:avLst/>
                <a:gdLst>
                  <a:gd name="T0" fmla="*/ 1 w 870"/>
                  <a:gd name="T1" fmla="*/ 1 h 884"/>
                  <a:gd name="T2" fmla="*/ 1 w 870"/>
                  <a:gd name="T3" fmla="*/ 0 h 884"/>
                  <a:gd name="T4" fmla="*/ 0 w 870"/>
                  <a:gd name="T5" fmla="*/ 1 h 884"/>
                  <a:gd name="T6" fmla="*/ 1 w 870"/>
                  <a:gd name="T7" fmla="*/ 1 h 884"/>
                  <a:gd name="T8" fmla="*/ 0 60000 65536"/>
                  <a:gd name="T9" fmla="*/ 0 60000 65536"/>
                  <a:gd name="T10" fmla="*/ 0 60000 65536"/>
                  <a:gd name="T11" fmla="*/ 0 60000 65536"/>
                  <a:gd name="T12" fmla="*/ 0 w 870"/>
                  <a:gd name="T13" fmla="*/ 0 h 884"/>
                  <a:gd name="T14" fmla="*/ 870 w 870"/>
                  <a:gd name="T15" fmla="*/ 884 h 884"/>
                </a:gdLst>
                <a:ahLst/>
                <a:cxnLst>
                  <a:cxn ang="T8">
                    <a:pos x="T0" y="T1"/>
                  </a:cxn>
                  <a:cxn ang="T9">
                    <a:pos x="T2" y="T3"/>
                  </a:cxn>
                  <a:cxn ang="T10">
                    <a:pos x="T4" y="T5"/>
                  </a:cxn>
                  <a:cxn ang="T11">
                    <a:pos x="T6" y="T7"/>
                  </a:cxn>
                </a:cxnLst>
                <a:rect l="T12" t="T13" r="T14" b="T15"/>
                <a:pathLst>
                  <a:path w="870" h="884">
                    <a:moveTo>
                      <a:pt x="715" y="884"/>
                    </a:moveTo>
                    <a:lnTo>
                      <a:pt x="870" y="0"/>
                    </a:lnTo>
                    <a:lnTo>
                      <a:pt x="0" y="733"/>
                    </a:lnTo>
                    <a:lnTo>
                      <a:pt x="715" y="88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2" name="Freeform 14"/>
              <p:cNvSpPr>
                <a:spLocks/>
              </p:cNvSpPr>
              <p:nvPr/>
            </p:nvSpPr>
            <p:spPr bwMode="auto">
              <a:xfrm>
                <a:off x="4229" y="423"/>
                <a:ext cx="157" cy="158"/>
              </a:xfrm>
              <a:custGeom>
                <a:avLst/>
                <a:gdLst>
                  <a:gd name="T0" fmla="*/ 0 w 313"/>
                  <a:gd name="T1" fmla="*/ 0 h 315"/>
                  <a:gd name="T2" fmla="*/ 0 w 313"/>
                  <a:gd name="T3" fmla="*/ 0 h 315"/>
                  <a:gd name="T4" fmla="*/ 0 w 313"/>
                  <a:gd name="T5" fmla="*/ 1 h 315"/>
                  <a:gd name="T6" fmla="*/ 0 w 313"/>
                  <a:gd name="T7" fmla="*/ 1 h 315"/>
                  <a:gd name="T8" fmla="*/ 0 w 313"/>
                  <a:gd name="T9" fmla="*/ 0 h 315"/>
                  <a:gd name="T10" fmla="*/ 0 60000 65536"/>
                  <a:gd name="T11" fmla="*/ 0 60000 65536"/>
                  <a:gd name="T12" fmla="*/ 0 60000 65536"/>
                  <a:gd name="T13" fmla="*/ 0 60000 65536"/>
                  <a:gd name="T14" fmla="*/ 0 60000 65536"/>
                  <a:gd name="T15" fmla="*/ 0 w 313"/>
                  <a:gd name="T16" fmla="*/ 0 h 315"/>
                  <a:gd name="T17" fmla="*/ 313 w 313"/>
                  <a:gd name="T18" fmla="*/ 315 h 315"/>
                </a:gdLst>
                <a:ahLst/>
                <a:cxnLst>
                  <a:cxn ang="T10">
                    <a:pos x="T0" y="T1"/>
                  </a:cxn>
                  <a:cxn ang="T11">
                    <a:pos x="T2" y="T3"/>
                  </a:cxn>
                  <a:cxn ang="T12">
                    <a:pos x="T4" y="T5"/>
                  </a:cxn>
                  <a:cxn ang="T13">
                    <a:pos x="T6" y="T7"/>
                  </a:cxn>
                  <a:cxn ang="T14">
                    <a:pos x="T8" y="T9"/>
                  </a:cxn>
                </a:cxnLst>
                <a:rect l="T15" t="T16" r="T17" b="T18"/>
                <a:pathLst>
                  <a:path w="313" h="315">
                    <a:moveTo>
                      <a:pt x="0" y="0"/>
                    </a:moveTo>
                    <a:lnTo>
                      <a:pt x="313" y="0"/>
                    </a:lnTo>
                    <a:lnTo>
                      <a:pt x="228" y="315"/>
                    </a:lnTo>
                    <a:lnTo>
                      <a:pt x="140" y="311"/>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3" name="Freeform 15"/>
              <p:cNvSpPr>
                <a:spLocks/>
              </p:cNvSpPr>
              <p:nvPr/>
            </p:nvSpPr>
            <p:spPr bwMode="auto">
              <a:xfrm>
                <a:off x="3936" y="734"/>
                <a:ext cx="111" cy="117"/>
              </a:xfrm>
              <a:custGeom>
                <a:avLst/>
                <a:gdLst>
                  <a:gd name="T0" fmla="*/ 0 w 223"/>
                  <a:gd name="T1" fmla="*/ 1 h 229"/>
                  <a:gd name="T2" fmla="*/ 0 w 223"/>
                  <a:gd name="T3" fmla="*/ 0 h 229"/>
                  <a:gd name="T4" fmla="*/ 0 w 223"/>
                  <a:gd name="T5" fmla="*/ 1 h 229"/>
                  <a:gd name="T6" fmla="*/ 0 w 223"/>
                  <a:gd name="T7" fmla="*/ 1 h 229"/>
                  <a:gd name="T8" fmla="*/ 0 60000 65536"/>
                  <a:gd name="T9" fmla="*/ 0 60000 65536"/>
                  <a:gd name="T10" fmla="*/ 0 60000 65536"/>
                  <a:gd name="T11" fmla="*/ 0 60000 65536"/>
                  <a:gd name="T12" fmla="*/ 0 w 223"/>
                  <a:gd name="T13" fmla="*/ 0 h 229"/>
                  <a:gd name="T14" fmla="*/ 223 w 223"/>
                  <a:gd name="T15" fmla="*/ 229 h 229"/>
                </a:gdLst>
                <a:ahLst/>
                <a:cxnLst>
                  <a:cxn ang="T8">
                    <a:pos x="T0" y="T1"/>
                  </a:cxn>
                  <a:cxn ang="T9">
                    <a:pos x="T2" y="T3"/>
                  </a:cxn>
                  <a:cxn ang="T10">
                    <a:pos x="T4" y="T5"/>
                  </a:cxn>
                  <a:cxn ang="T11">
                    <a:pos x="T6" y="T7"/>
                  </a:cxn>
                </a:cxnLst>
                <a:rect l="T12" t="T13" r="T14" b="T15"/>
                <a:pathLst>
                  <a:path w="223" h="229">
                    <a:moveTo>
                      <a:pt x="223" y="229"/>
                    </a:moveTo>
                    <a:lnTo>
                      <a:pt x="223" y="0"/>
                    </a:lnTo>
                    <a:lnTo>
                      <a:pt x="0" y="149"/>
                    </a:lnTo>
                    <a:lnTo>
                      <a:pt x="223" y="229"/>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4" name="Freeform 16"/>
              <p:cNvSpPr>
                <a:spLocks/>
              </p:cNvSpPr>
              <p:nvPr/>
            </p:nvSpPr>
            <p:spPr bwMode="auto">
              <a:xfrm>
                <a:off x="3950" y="420"/>
                <a:ext cx="422" cy="830"/>
              </a:xfrm>
              <a:custGeom>
                <a:avLst/>
                <a:gdLst>
                  <a:gd name="T0" fmla="*/ 1 w 843"/>
                  <a:gd name="T1" fmla="*/ 0 h 1663"/>
                  <a:gd name="T2" fmla="*/ 1 w 843"/>
                  <a:gd name="T3" fmla="*/ 0 h 1663"/>
                  <a:gd name="T4" fmla="*/ 1 w 843"/>
                  <a:gd name="T5" fmla="*/ 0 h 1663"/>
                  <a:gd name="T6" fmla="*/ 1 w 843"/>
                  <a:gd name="T7" fmla="*/ 0 h 1663"/>
                  <a:gd name="T8" fmla="*/ 1 w 843"/>
                  <a:gd name="T9" fmla="*/ 0 h 1663"/>
                  <a:gd name="T10" fmla="*/ 1 w 843"/>
                  <a:gd name="T11" fmla="*/ 0 h 1663"/>
                  <a:gd name="T12" fmla="*/ 1 w 843"/>
                  <a:gd name="T13" fmla="*/ 0 h 1663"/>
                  <a:gd name="T14" fmla="*/ 1 w 843"/>
                  <a:gd name="T15" fmla="*/ 0 h 1663"/>
                  <a:gd name="T16" fmla="*/ 1 w 843"/>
                  <a:gd name="T17" fmla="*/ 1 h 1663"/>
                  <a:gd name="T18" fmla="*/ 0 w 843"/>
                  <a:gd name="T19" fmla="*/ 1 h 1663"/>
                  <a:gd name="T20" fmla="*/ 0 w 843"/>
                  <a:gd name="T21" fmla="*/ 1 h 1663"/>
                  <a:gd name="T22" fmla="*/ 0 w 843"/>
                  <a:gd name="T23" fmla="*/ 0 h 1663"/>
                  <a:gd name="T24" fmla="*/ 1 w 843"/>
                  <a:gd name="T25" fmla="*/ 0 h 1663"/>
                  <a:gd name="T26" fmla="*/ 1 w 843"/>
                  <a:gd name="T27" fmla="*/ 0 h 1663"/>
                  <a:gd name="T28" fmla="*/ 1 w 843"/>
                  <a:gd name="T29" fmla="*/ 0 h 16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3"/>
                  <a:gd name="T46" fmla="*/ 0 h 1663"/>
                  <a:gd name="T47" fmla="*/ 843 w 843"/>
                  <a:gd name="T48" fmla="*/ 1663 h 16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3" h="1663">
                    <a:moveTo>
                      <a:pt x="376" y="609"/>
                    </a:moveTo>
                    <a:lnTo>
                      <a:pt x="369" y="274"/>
                    </a:lnTo>
                    <a:lnTo>
                      <a:pt x="512" y="0"/>
                    </a:lnTo>
                    <a:lnTo>
                      <a:pt x="697" y="317"/>
                    </a:lnTo>
                    <a:lnTo>
                      <a:pt x="741" y="317"/>
                    </a:lnTo>
                    <a:lnTo>
                      <a:pt x="741" y="495"/>
                    </a:lnTo>
                    <a:lnTo>
                      <a:pt x="619" y="658"/>
                    </a:lnTo>
                    <a:lnTo>
                      <a:pt x="843" y="714"/>
                    </a:lnTo>
                    <a:lnTo>
                      <a:pt x="842" y="1663"/>
                    </a:lnTo>
                    <a:lnTo>
                      <a:pt x="2" y="1313"/>
                    </a:lnTo>
                    <a:lnTo>
                      <a:pt x="0" y="1095"/>
                    </a:lnTo>
                    <a:lnTo>
                      <a:pt x="0" y="819"/>
                    </a:lnTo>
                    <a:lnTo>
                      <a:pt x="189" y="892"/>
                    </a:lnTo>
                    <a:lnTo>
                      <a:pt x="185" y="562"/>
                    </a:lnTo>
                    <a:lnTo>
                      <a:pt x="376" y="609"/>
                    </a:lnTo>
                    <a:close/>
                  </a:path>
                </a:pathLst>
              </a:custGeom>
              <a:solidFill>
                <a:srgbClr val="A898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5" name="Freeform 17"/>
              <p:cNvSpPr>
                <a:spLocks/>
              </p:cNvSpPr>
              <p:nvPr/>
            </p:nvSpPr>
            <p:spPr bwMode="auto">
              <a:xfrm>
                <a:off x="4036" y="701"/>
                <a:ext cx="100" cy="55"/>
              </a:xfrm>
              <a:custGeom>
                <a:avLst/>
                <a:gdLst>
                  <a:gd name="T0" fmla="*/ 0 w 205"/>
                  <a:gd name="T1" fmla="*/ 0 h 112"/>
                  <a:gd name="T2" fmla="*/ 0 w 205"/>
                  <a:gd name="T3" fmla="*/ 0 h 112"/>
                  <a:gd name="T4" fmla="*/ 0 w 205"/>
                  <a:gd name="T5" fmla="*/ 0 h 112"/>
                  <a:gd name="T6" fmla="*/ 0 w 205"/>
                  <a:gd name="T7" fmla="*/ 0 h 112"/>
                  <a:gd name="T8" fmla="*/ 0 w 205"/>
                  <a:gd name="T9" fmla="*/ 0 h 112"/>
                  <a:gd name="T10" fmla="*/ 0 60000 65536"/>
                  <a:gd name="T11" fmla="*/ 0 60000 65536"/>
                  <a:gd name="T12" fmla="*/ 0 60000 65536"/>
                  <a:gd name="T13" fmla="*/ 0 60000 65536"/>
                  <a:gd name="T14" fmla="*/ 0 60000 65536"/>
                  <a:gd name="T15" fmla="*/ 0 w 205"/>
                  <a:gd name="T16" fmla="*/ 0 h 112"/>
                  <a:gd name="T17" fmla="*/ 205 w 205"/>
                  <a:gd name="T18" fmla="*/ 112 h 112"/>
                </a:gdLst>
                <a:ahLst/>
                <a:cxnLst>
                  <a:cxn ang="T10">
                    <a:pos x="T0" y="T1"/>
                  </a:cxn>
                  <a:cxn ang="T11">
                    <a:pos x="T2" y="T3"/>
                  </a:cxn>
                  <a:cxn ang="T12">
                    <a:pos x="T4" y="T5"/>
                  </a:cxn>
                  <a:cxn ang="T13">
                    <a:pos x="T6" y="T7"/>
                  </a:cxn>
                  <a:cxn ang="T14">
                    <a:pos x="T8" y="T9"/>
                  </a:cxn>
                </a:cxnLst>
                <a:rect l="T15" t="T16" r="T17" b="T18"/>
                <a:pathLst>
                  <a:path w="205" h="112">
                    <a:moveTo>
                      <a:pt x="0" y="0"/>
                    </a:moveTo>
                    <a:lnTo>
                      <a:pt x="18" y="64"/>
                    </a:lnTo>
                    <a:lnTo>
                      <a:pt x="205" y="112"/>
                    </a:lnTo>
                    <a:lnTo>
                      <a:pt x="205" y="46"/>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6" name="Freeform 18"/>
              <p:cNvSpPr>
                <a:spLocks/>
              </p:cNvSpPr>
              <p:nvPr/>
            </p:nvSpPr>
            <p:spPr bwMode="auto">
              <a:xfrm>
                <a:off x="4258" y="734"/>
                <a:ext cx="479" cy="85"/>
              </a:xfrm>
              <a:custGeom>
                <a:avLst/>
                <a:gdLst>
                  <a:gd name="T0" fmla="*/ 0 w 963"/>
                  <a:gd name="T1" fmla="*/ 0 h 171"/>
                  <a:gd name="T2" fmla="*/ 0 w 963"/>
                  <a:gd name="T3" fmla="*/ 0 h 171"/>
                  <a:gd name="T4" fmla="*/ 0 w 963"/>
                  <a:gd name="T5" fmla="*/ 0 h 171"/>
                  <a:gd name="T6" fmla="*/ 0 w 963"/>
                  <a:gd name="T7" fmla="*/ 0 h 171"/>
                  <a:gd name="T8" fmla="*/ 0 w 963"/>
                  <a:gd name="T9" fmla="*/ 0 h 171"/>
                  <a:gd name="T10" fmla="*/ 0 w 963"/>
                  <a:gd name="T11" fmla="*/ 0 h 171"/>
                  <a:gd name="T12" fmla="*/ 0 w 963"/>
                  <a:gd name="T13" fmla="*/ 0 h 171"/>
                  <a:gd name="T14" fmla="*/ 0 60000 65536"/>
                  <a:gd name="T15" fmla="*/ 0 60000 65536"/>
                  <a:gd name="T16" fmla="*/ 0 60000 65536"/>
                  <a:gd name="T17" fmla="*/ 0 60000 65536"/>
                  <a:gd name="T18" fmla="*/ 0 60000 65536"/>
                  <a:gd name="T19" fmla="*/ 0 60000 65536"/>
                  <a:gd name="T20" fmla="*/ 0 60000 65536"/>
                  <a:gd name="T21" fmla="*/ 0 w 963"/>
                  <a:gd name="T22" fmla="*/ 0 h 171"/>
                  <a:gd name="T23" fmla="*/ 963 w 963"/>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3" h="171">
                    <a:moveTo>
                      <a:pt x="0" y="28"/>
                    </a:moveTo>
                    <a:lnTo>
                      <a:pt x="9" y="99"/>
                    </a:lnTo>
                    <a:lnTo>
                      <a:pt x="234" y="171"/>
                    </a:lnTo>
                    <a:lnTo>
                      <a:pt x="963" y="79"/>
                    </a:lnTo>
                    <a:lnTo>
                      <a:pt x="963" y="0"/>
                    </a:lnTo>
                    <a:lnTo>
                      <a:pt x="230" y="82"/>
                    </a:lnTo>
                    <a:lnTo>
                      <a:pt x="0" y="2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57" name="Freeform 19"/>
              <p:cNvSpPr>
                <a:spLocks/>
              </p:cNvSpPr>
              <p:nvPr/>
            </p:nvSpPr>
            <p:spPr bwMode="auto">
              <a:xfrm>
                <a:off x="3946" y="996"/>
                <a:ext cx="429" cy="262"/>
              </a:xfrm>
              <a:custGeom>
                <a:avLst/>
                <a:gdLst>
                  <a:gd name="T0" fmla="*/ 0 w 853"/>
                  <a:gd name="T1" fmla="*/ 0 h 522"/>
                  <a:gd name="T2" fmla="*/ 1 w 853"/>
                  <a:gd name="T3" fmla="*/ 0 h 522"/>
                  <a:gd name="T4" fmla="*/ 1 w 853"/>
                  <a:gd name="T5" fmla="*/ 0 h 522"/>
                  <a:gd name="T6" fmla="*/ 0 w 853"/>
                  <a:gd name="T7" fmla="*/ 0 h 522"/>
                  <a:gd name="T8" fmla="*/ 0 w 853"/>
                  <a:gd name="T9" fmla="*/ 0 h 522"/>
                  <a:gd name="T10" fmla="*/ 0 60000 65536"/>
                  <a:gd name="T11" fmla="*/ 0 60000 65536"/>
                  <a:gd name="T12" fmla="*/ 0 60000 65536"/>
                  <a:gd name="T13" fmla="*/ 0 60000 65536"/>
                  <a:gd name="T14" fmla="*/ 0 60000 65536"/>
                  <a:gd name="T15" fmla="*/ 0 w 853"/>
                  <a:gd name="T16" fmla="*/ 0 h 522"/>
                  <a:gd name="T17" fmla="*/ 853 w 853"/>
                  <a:gd name="T18" fmla="*/ 522 h 522"/>
                </a:gdLst>
                <a:ahLst/>
                <a:cxnLst>
                  <a:cxn ang="T10">
                    <a:pos x="T0" y="T1"/>
                  </a:cxn>
                  <a:cxn ang="T11">
                    <a:pos x="T2" y="T3"/>
                  </a:cxn>
                  <a:cxn ang="T12">
                    <a:pos x="T4" y="T5"/>
                  </a:cxn>
                  <a:cxn ang="T13">
                    <a:pos x="T6" y="T7"/>
                  </a:cxn>
                  <a:cxn ang="T14">
                    <a:pos x="T8" y="T9"/>
                  </a:cxn>
                </a:cxnLst>
                <a:rect l="T15" t="T16" r="T17" b="T18"/>
                <a:pathLst>
                  <a:path w="853" h="522">
                    <a:moveTo>
                      <a:pt x="0" y="0"/>
                    </a:moveTo>
                    <a:lnTo>
                      <a:pt x="853" y="345"/>
                    </a:lnTo>
                    <a:lnTo>
                      <a:pt x="842" y="522"/>
                    </a:lnTo>
                    <a:lnTo>
                      <a:pt x="0" y="167"/>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nvGrpSpPr>
              <p:cNvPr id="58" name="Group 20"/>
              <p:cNvGrpSpPr>
                <a:grpSpLocks/>
              </p:cNvGrpSpPr>
              <p:nvPr/>
            </p:nvGrpSpPr>
            <p:grpSpPr bwMode="auto">
              <a:xfrm>
                <a:off x="3982" y="1045"/>
                <a:ext cx="326" cy="165"/>
                <a:chOff x="3982" y="1045"/>
                <a:chExt cx="326" cy="165"/>
              </a:xfrm>
            </p:grpSpPr>
            <p:sp>
              <p:nvSpPr>
                <p:cNvPr id="188" name="Freeform 21"/>
                <p:cNvSpPr>
                  <a:spLocks/>
                </p:cNvSpPr>
                <p:nvPr/>
              </p:nvSpPr>
              <p:spPr bwMode="auto">
                <a:xfrm>
                  <a:off x="3982" y="1045"/>
                  <a:ext cx="46" cy="52"/>
                </a:xfrm>
                <a:custGeom>
                  <a:avLst/>
                  <a:gdLst>
                    <a:gd name="T0" fmla="*/ 0 w 87"/>
                    <a:gd name="T1" fmla="*/ 0 h 104"/>
                    <a:gd name="T2" fmla="*/ 1 w 87"/>
                    <a:gd name="T3" fmla="*/ 1 h 104"/>
                    <a:gd name="T4" fmla="*/ 1 w 87"/>
                    <a:gd name="T5" fmla="*/ 1 h 104"/>
                    <a:gd name="T6" fmla="*/ 1 w 87"/>
                    <a:gd name="T7" fmla="*/ 1 h 104"/>
                    <a:gd name="T8" fmla="*/ 0 w 87"/>
                    <a:gd name="T9" fmla="*/ 0 h 104"/>
                    <a:gd name="T10" fmla="*/ 0 60000 65536"/>
                    <a:gd name="T11" fmla="*/ 0 60000 65536"/>
                    <a:gd name="T12" fmla="*/ 0 60000 65536"/>
                    <a:gd name="T13" fmla="*/ 0 60000 65536"/>
                    <a:gd name="T14" fmla="*/ 0 60000 65536"/>
                    <a:gd name="T15" fmla="*/ 0 w 87"/>
                    <a:gd name="T16" fmla="*/ 0 h 104"/>
                    <a:gd name="T17" fmla="*/ 87 w 87"/>
                    <a:gd name="T18" fmla="*/ 104 h 104"/>
                  </a:gdLst>
                  <a:ahLst/>
                  <a:cxnLst>
                    <a:cxn ang="T10">
                      <a:pos x="T0" y="T1"/>
                    </a:cxn>
                    <a:cxn ang="T11">
                      <a:pos x="T2" y="T3"/>
                    </a:cxn>
                    <a:cxn ang="T12">
                      <a:pos x="T4" y="T5"/>
                    </a:cxn>
                    <a:cxn ang="T13">
                      <a:pos x="T6" y="T7"/>
                    </a:cxn>
                    <a:cxn ang="T14">
                      <a:pos x="T8" y="T9"/>
                    </a:cxn>
                  </a:cxnLst>
                  <a:rect l="T15" t="T16" r="T17" b="T18"/>
                  <a:pathLst>
                    <a:path w="87" h="104">
                      <a:moveTo>
                        <a:pt x="0" y="0"/>
                      </a:moveTo>
                      <a:lnTo>
                        <a:pt x="4" y="75"/>
                      </a:lnTo>
                      <a:lnTo>
                        <a:pt x="79" y="104"/>
                      </a:lnTo>
                      <a:lnTo>
                        <a:pt x="87" y="33"/>
                      </a:lnTo>
                      <a:lnTo>
                        <a:pt x="0"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9" name="Freeform 22"/>
                <p:cNvSpPr>
                  <a:spLocks/>
                </p:cNvSpPr>
                <p:nvPr/>
              </p:nvSpPr>
              <p:spPr bwMode="auto">
                <a:xfrm>
                  <a:off x="4104" y="1097"/>
                  <a:ext cx="50" cy="49"/>
                </a:xfrm>
                <a:custGeom>
                  <a:avLst/>
                  <a:gdLst>
                    <a:gd name="T0" fmla="*/ 0 w 96"/>
                    <a:gd name="T1" fmla="*/ 0 h 104"/>
                    <a:gd name="T2" fmla="*/ 0 w 96"/>
                    <a:gd name="T3" fmla="*/ 0 h 104"/>
                    <a:gd name="T4" fmla="*/ 1 w 96"/>
                    <a:gd name="T5" fmla="*/ 0 h 104"/>
                    <a:gd name="T6" fmla="*/ 1 w 96"/>
                    <a:gd name="T7" fmla="*/ 0 h 104"/>
                    <a:gd name="T8" fmla="*/ 0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0" y="0"/>
                      </a:moveTo>
                      <a:lnTo>
                        <a:pt x="0" y="67"/>
                      </a:lnTo>
                      <a:lnTo>
                        <a:pt x="92" y="104"/>
                      </a:lnTo>
                      <a:lnTo>
                        <a:pt x="96" y="42"/>
                      </a:lnTo>
                      <a:lnTo>
                        <a:pt x="0"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90" name="Freeform 23"/>
                <p:cNvSpPr>
                  <a:spLocks/>
                </p:cNvSpPr>
                <p:nvPr/>
              </p:nvSpPr>
              <p:spPr bwMode="auto">
                <a:xfrm>
                  <a:off x="4247" y="1149"/>
                  <a:ext cx="61" cy="60"/>
                </a:xfrm>
                <a:custGeom>
                  <a:avLst/>
                  <a:gdLst>
                    <a:gd name="T0" fmla="*/ 0 w 121"/>
                    <a:gd name="T1" fmla="*/ 0 h 120"/>
                    <a:gd name="T2" fmla="*/ 0 w 121"/>
                    <a:gd name="T3" fmla="*/ 1 h 120"/>
                    <a:gd name="T4" fmla="*/ 0 w 121"/>
                    <a:gd name="T5" fmla="*/ 1 h 120"/>
                    <a:gd name="T6" fmla="*/ 0 w 121"/>
                    <a:gd name="T7" fmla="*/ 1 h 120"/>
                    <a:gd name="T8" fmla="*/ 0 w 121"/>
                    <a:gd name="T9" fmla="*/ 0 h 120"/>
                    <a:gd name="T10" fmla="*/ 0 60000 65536"/>
                    <a:gd name="T11" fmla="*/ 0 60000 65536"/>
                    <a:gd name="T12" fmla="*/ 0 60000 65536"/>
                    <a:gd name="T13" fmla="*/ 0 60000 65536"/>
                    <a:gd name="T14" fmla="*/ 0 60000 65536"/>
                    <a:gd name="T15" fmla="*/ 0 w 121"/>
                    <a:gd name="T16" fmla="*/ 0 h 120"/>
                    <a:gd name="T17" fmla="*/ 121 w 121"/>
                    <a:gd name="T18" fmla="*/ 120 h 120"/>
                  </a:gdLst>
                  <a:ahLst/>
                  <a:cxnLst>
                    <a:cxn ang="T10">
                      <a:pos x="T0" y="T1"/>
                    </a:cxn>
                    <a:cxn ang="T11">
                      <a:pos x="T2" y="T3"/>
                    </a:cxn>
                    <a:cxn ang="T12">
                      <a:pos x="T4" y="T5"/>
                    </a:cxn>
                    <a:cxn ang="T13">
                      <a:pos x="T6" y="T7"/>
                    </a:cxn>
                    <a:cxn ang="T14">
                      <a:pos x="T8" y="T9"/>
                    </a:cxn>
                  </a:cxnLst>
                  <a:rect l="T15" t="T16" r="T17" b="T18"/>
                  <a:pathLst>
                    <a:path w="121" h="120">
                      <a:moveTo>
                        <a:pt x="4" y="0"/>
                      </a:moveTo>
                      <a:lnTo>
                        <a:pt x="0" y="70"/>
                      </a:lnTo>
                      <a:lnTo>
                        <a:pt x="121" y="120"/>
                      </a:lnTo>
                      <a:lnTo>
                        <a:pt x="121" y="50"/>
                      </a:lnTo>
                      <a:lnTo>
                        <a:pt x="4"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59" name="Group 24"/>
              <p:cNvGrpSpPr>
                <a:grpSpLocks/>
              </p:cNvGrpSpPr>
              <p:nvPr/>
            </p:nvGrpSpPr>
            <p:grpSpPr bwMode="auto">
              <a:xfrm>
                <a:off x="4231" y="866"/>
                <a:ext cx="102" cy="200"/>
                <a:chOff x="4231" y="866"/>
                <a:chExt cx="102" cy="200"/>
              </a:xfrm>
            </p:grpSpPr>
            <p:sp>
              <p:nvSpPr>
                <p:cNvPr id="161" name="Freeform 25"/>
                <p:cNvSpPr>
                  <a:spLocks/>
                </p:cNvSpPr>
                <p:nvPr/>
              </p:nvSpPr>
              <p:spPr bwMode="auto">
                <a:xfrm>
                  <a:off x="4225" y="865"/>
                  <a:ext cx="107" cy="194"/>
                </a:xfrm>
                <a:custGeom>
                  <a:avLst/>
                  <a:gdLst>
                    <a:gd name="T0" fmla="*/ 1 w 187"/>
                    <a:gd name="T1" fmla="*/ 1 h 379"/>
                    <a:gd name="T2" fmla="*/ 1 w 187"/>
                    <a:gd name="T3" fmla="*/ 1 h 379"/>
                    <a:gd name="T4" fmla="*/ 1 w 187"/>
                    <a:gd name="T5" fmla="*/ 1 h 379"/>
                    <a:gd name="T6" fmla="*/ 1 w 187"/>
                    <a:gd name="T7" fmla="*/ 1 h 379"/>
                    <a:gd name="T8" fmla="*/ 1 w 187"/>
                    <a:gd name="T9" fmla="*/ 1 h 379"/>
                    <a:gd name="T10" fmla="*/ 1 w 187"/>
                    <a:gd name="T11" fmla="*/ 1 h 379"/>
                    <a:gd name="T12" fmla="*/ 1 w 187"/>
                    <a:gd name="T13" fmla="*/ 0 h 379"/>
                    <a:gd name="T14" fmla="*/ 1 w 187"/>
                    <a:gd name="T15" fmla="*/ 1 h 379"/>
                    <a:gd name="T16" fmla="*/ 0 w 187"/>
                    <a:gd name="T17" fmla="*/ 1 h 379"/>
                    <a:gd name="T18" fmla="*/ 1 w 187"/>
                    <a:gd name="T19" fmla="*/ 1 h 379"/>
                    <a:gd name="T20" fmla="*/ 1 w 187"/>
                    <a:gd name="T21" fmla="*/ 1 h 3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
                    <a:gd name="T34" fmla="*/ 0 h 379"/>
                    <a:gd name="T35" fmla="*/ 187 w 187"/>
                    <a:gd name="T36" fmla="*/ 379 h 3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 h="379">
                      <a:moveTo>
                        <a:pt x="187" y="379"/>
                      </a:moveTo>
                      <a:lnTo>
                        <a:pt x="187" y="338"/>
                      </a:lnTo>
                      <a:lnTo>
                        <a:pt x="187" y="88"/>
                      </a:lnTo>
                      <a:lnTo>
                        <a:pt x="171" y="54"/>
                      </a:lnTo>
                      <a:lnTo>
                        <a:pt x="146" y="21"/>
                      </a:lnTo>
                      <a:lnTo>
                        <a:pt x="116" y="4"/>
                      </a:lnTo>
                      <a:lnTo>
                        <a:pt x="66" y="0"/>
                      </a:lnTo>
                      <a:lnTo>
                        <a:pt x="25" y="12"/>
                      </a:lnTo>
                      <a:lnTo>
                        <a:pt x="0" y="46"/>
                      </a:lnTo>
                      <a:lnTo>
                        <a:pt x="1" y="313"/>
                      </a:lnTo>
                      <a:lnTo>
                        <a:pt x="187" y="3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2" name="Freeform 26"/>
                <p:cNvSpPr>
                  <a:spLocks/>
                </p:cNvSpPr>
                <p:nvPr/>
              </p:nvSpPr>
              <p:spPr bwMode="auto">
                <a:xfrm>
                  <a:off x="4218" y="865"/>
                  <a:ext cx="111" cy="202"/>
                </a:xfrm>
                <a:custGeom>
                  <a:avLst/>
                  <a:gdLst>
                    <a:gd name="T0" fmla="*/ 1 w 196"/>
                    <a:gd name="T1" fmla="*/ 1 h 396"/>
                    <a:gd name="T2" fmla="*/ 1 w 196"/>
                    <a:gd name="T3" fmla="*/ 1 h 396"/>
                    <a:gd name="T4" fmla="*/ 1 w 196"/>
                    <a:gd name="T5" fmla="*/ 1 h 396"/>
                    <a:gd name="T6" fmla="*/ 1 w 196"/>
                    <a:gd name="T7" fmla="*/ 1 h 396"/>
                    <a:gd name="T8" fmla="*/ 1 w 196"/>
                    <a:gd name="T9" fmla="*/ 1 h 396"/>
                    <a:gd name="T10" fmla="*/ 1 w 196"/>
                    <a:gd name="T11" fmla="*/ 1 h 396"/>
                    <a:gd name="T12" fmla="*/ 1 w 196"/>
                    <a:gd name="T13" fmla="*/ 1 h 396"/>
                    <a:gd name="T14" fmla="*/ 1 w 196"/>
                    <a:gd name="T15" fmla="*/ 0 h 396"/>
                    <a:gd name="T16" fmla="*/ 1 w 196"/>
                    <a:gd name="T17" fmla="*/ 1 h 396"/>
                    <a:gd name="T18" fmla="*/ 1 w 196"/>
                    <a:gd name="T19" fmla="*/ 1 h 396"/>
                    <a:gd name="T20" fmla="*/ 1 w 196"/>
                    <a:gd name="T21" fmla="*/ 1 h 396"/>
                    <a:gd name="T22" fmla="*/ 0 w 196"/>
                    <a:gd name="T23" fmla="*/ 1 h 396"/>
                    <a:gd name="T24" fmla="*/ 1 w 196"/>
                    <a:gd name="T25" fmla="*/ 1 h 396"/>
                    <a:gd name="T26" fmla="*/ 1 w 196"/>
                    <a:gd name="T27" fmla="*/ 1 h 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396"/>
                    <a:gd name="T44" fmla="*/ 196 w 196"/>
                    <a:gd name="T45" fmla="*/ 396 h 3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396">
                      <a:moveTo>
                        <a:pt x="194" y="396"/>
                      </a:moveTo>
                      <a:lnTo>
                        <a:pt x="196" y="339"/>
                      </a:lnTo>
                      <a:lnTo>
                        <a:pt x="195" y="93"/>
                      </a:lnTo>
                      <a:lnTo>
                        <a:pt x="188" y="71"/>
                      </a:lnTo>
                      <a:lnTo>
                        <a:pt x="171" y="46"/>
                      </a:lnTo>
                      <a:lnTo>
                        <a:pt x="153" y="26"/>
                      </a:lnTo>
                      <a:lnTo>
                        <a:pt x="124" y="9"/>
                      </a:lnTo>
                      <a:lnTo>
                        <a:pt x="75" y="0"/>
                      </a:lnTo>
                      <a:lnTo>
                        <a:pt x="35" y="9"/>
                      </a:lnTo>
                      <a:lnTo>
                        <a:pt x="18" y="26"/>
                      </a:lnTo>
                      <a:lnTo>
                        <a:pt x="6" y="47"/>
                      </a:lnTo>
                      <a:lnTo>
                        <a:pt x="0" y="73"/>
                      </a:lnTo>
                      <a:lnTo>
                        <a:pt x="4" y="331"/>
                      </a:lnTo>
                      <a:lnTo>
                        <a:pt x="194" y="39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3" name="Freeform 27"/>
                <p:cNvSpPr>
                  <a:spLocks/>
                </p:cNvSpPr>
                <p:nvPr/>
              </p:nvSpPr>
              <p:spPr bwMode="auto">
                <a:xfrm>
                  <a:off x="4240" y="892"/>
                  <a:ext cx="21" cy="117"/>
                </a:xfrm>
                <a:custGeom>
                  <a:avLst/>
                  <a:gdLst>
                    <a:gd name="T0" fmla="*/ 0 w 35"/>
                    <a:gd name="T1" fmla="*/ 1 h 235"/>
                    <a:gd name="T2" fmla="*/ 0 w 35"/>
                    <a:gd name="T3" fmla="*/ 1 h 235"/>
                    <a:gd name="T4" fmla="*/ 0 w 35"/>
                    <a:gd name="T5" fmla="*/ 1 h 235"/>
                    <a:gd name="T6" fmla="*/ 0 w 35"/>
                    <a:gd name="T7" fmla="*/ 1 h 235"/>
                    <a:gd name="T8" fmla="*/ 0 w 35"/>
                    <a:gd name="T9" fmla="*/ 1 h 235"/>
                    <a:gd name="T10" fmla="*/ 0 w 35"/>
                    <a:gd name="T11" fmla="*/ 0 h 235"/>
                    <a:gd name="T12" fmla="*/ 0 60000 65536"/>
                    <a:gd name="T13" fmla="*/ 0 60000 65536"/>
                    <a:gd name="T14" fmla="*/ 0 60000 65536"/>
                    <a:gd name="T15" fmla="*/ 0 60000 65536"/>
                    <a:gd name="T16" fmla="*/ 0 60000 65536"/>
                    <a:gd name="T17" fmla="*/ 0 60000 65536"/>
                    <a:gd name="T18" fmla="*/ 0 w 35"/>
                    <a:gd name="T19" fmla="*/ 0 h 235"/>
                    <a:gd name="T20" fmla="*/ 35 w 35"/>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35" h="235">
                      <a:moveTo>
                        <a:pt x="0" y="235"/>
                      </a:moveTo>
                      <a:lnTo>
                        <a:pt x="5" y="167"/>
                      </a:lnTo>
                      <a:lnTo>
                        <a:pt x="5" y="92"/>
                      </a:lnTo>
                      <a:lnTo>
                        <a:pt x="2" y="55"/>
                      </a:lnTo>
                      <a:lnTo>
                        <a:pt x="10" y="16"/>
                      </a:lnTo>
                      <a:lnTo>
                        <a:pt x="3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4" name="Freeform 28"/>
                <p:cNvSpPr>
                  <a:spLocks/>
                </p:cNvSpPr>
                <p:nvPr/>
              </p:nvSpPr>
              <p:spPr bwMode="auto">
                <a:xfrm>
                  <a:off x="4247" y="892"/>
                  <a:ext cx="61" cy="145"/>
                </a:xfrm>
                <a:custGeom>
                  <a:avLst/>
                  <a:gdLst>
                    <a:gd name="T0" fmla="*/ 1 w 120"/>
                    <a:gd name="T1" fmla="*/ 0 h 291"/>
                    <a:gd name="T2" fmla="*/ 0 w 120"/>
                    <a:gd name="T3" fmla="*/ 0 h 291"/>
                    <a:gd name="T4" fmla="*/ 1 w 120"/>
                    <a:gd name="T5" fmla="*/ 0 h 291"/>
                    <a:gd name="T6" fmla="*/ 1 w 120"/>
                    <a:gd name="T7" fmla="*/ 0 h 291"/>
                    <a:gd name="T8" fmla="*/ 1 w 120"/>
                    <a:gd name="T9" fmla="*/ 0 h 291"/>
                    <a:gd name="T10" fmla="*/ 1 w 120"/>
                    <a:gd name="T11" fmla="*/ 0 h 291"/>
                    <a:gd name="T12" fmla="*/ 1 w 120"/>
                    <a:gd name="T13" fmla="*/ 0 h 291"/>
                    <a:gd name="T14" fmla="*/ 1 w 120"/>
                    <a:gd name="T15" fmla="*/ 0 h 291"/>
                    <a:gd name="T16" fmla="*/ 1 w 120"/>
                    <a:gd name="T17" fmla="*/ 0 h 291"/>
                    <a:gd name="T18" fmla="*/ 1 w 120"/>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291"/>
                    <a:gd name="T32" fmla="*/ 120 w 120"/>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291">
                      <a:moveTo>
                        <a:pt x="2" y="250"/>
                      </a:moveTo>
                      <a:lnTo>
                        <a:pt x="0" y="58"/>
                      </a:lnTo>
                      <a:lnTo>
                        <a:pt x="2" y="24"/>
                      </a:lnTo>
                      <a:lnTo>
                        <a:pt x="23" y="7"/>
                      </a:lnTo>
                      <a:lnTo>
                        <a:pt x="44" y="0"/>
                      </a:lnTo>
                      <a:lnTo>
                        <a:pt x="75" y="8"/>
                      </a:lnTo>
                      <a:lnTo>
                        <a:pt x="105" y="25"/>
                      </a:lnTo>
                      <a:lnTo>
                        <a:pt x="117" y="67"/>
                      </a:lnTo>
                      <a:lnTo>
                        <a:pt x="120" y="291"/>
                      </a:lnTo>
                      <a:lnTo>
                        <a:pt x="2" y="25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5" name="Line 29"/>
                <p:cNvSpPr>
                  <a:spLocks noChangeShapeType="1"/>
                </p:cNvSpPr>
                <p:nvPr/>
              </p:nvSpPr>
              <p:spPr bwMode="auto">
                <a:xfrm flipV="1">
                  <a:off x="4275" y="892"/>
                  <a:ext cx="0" cy="131"/>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6" name="Line 30"/>
                <p:cNvSpPr>
                  <a:spLocks noChangeShapeType="1"/>
                </p:cNvSpPr>
                <p:nvPr/>
              </p:nvSpPr>
              <p:spPr bwMode="auto">
                <a:xfrm>
                  <a:off x="4247" y="933"/>
                  <a:ext cx="57" cy="14"/>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87" name="Line 31"/>
                <p:cNvSpPr>
                  <a:spLocks noChangeShapeType="1"/>
                </p:cNvSpPr>
                <p:nvPr/>
              </p:nvSpPr>
              <p:spPr bwMode="auto">
                <a:xfrm>
                  <a:off x="4247" y="985"/>
                  <a:ext cx="57" cy="16"/>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sp>
            <p:nvSpPr>
              <p:cNvPr id="60" name="Freeform 32"/>
              <p:cNvSpPr>
                <a:spLocks/>
              </p:cNvSpPr>
              <p:nvPr/>
            </p:nvSpPr>
            <p:spPr bwMode="auto">
              <a:xfrm>
                <a:off x="4365" y="950"/>
                <a:ext cx="833" cy="308"/>
              </a:xfrm>
              <a:custGeom>
                <a:avLst/>
                <a:gdLst>
                  <a:gd name="T0" fmla="*/ 1 w 1660"/>
                  <a:gd name="T1" fmla="*/ 1 h 614"/>
                  <a:gd name="T2" fmla="*/ 2 w 1660"/>
                  <a:gd name="T3" fmla="*/ 0 h 614"/>
                  <a:gd name="T4" fmla="*/ 2 w 1660"/>
                  <a:gd name="T5" fmla="*/ 1 h 614"/>
                  <a:gd name="T6" fmla="*/ 0 w 1660"/>
                  <a:gd name="T7" fmla="*/ 1 h 614"/>
                  <a:gd name="T8" fmla="*/ 1 w 1660"/>
                  <a:gd name="T9" fmla="*/ 1 h 614"/>
                  <a:gd name="T10" fmla="*/ 0 60000 65536"/>
                  <a:gd name="T11" fmla="*/ 0 60000 65536"/>
                  <a:gd name="T12" fmla="*/ 0 60000 65536"/>
                  <a:gd name="T13" fmla="*/ 0 60000 65536"/>
                  <a:gd name="T14" fmla="*/ 0 60000 65536"/>
                  <a:gd name="T15" fmla="*/ 0 w 1660"/>
                  <a:gd name="T16" fmla="*/ 0 h 614"/>
                  <a:gd name="T17" fmla="*/ 1660 w 1660"/>
                  <a:gd name="T18" fmla="*/ 614 h 614"/>
                </a:gdLst>
                <a:ahLst/>
                <a:cxnLst>
                  <a:cxn ang="T10">
                    <a:pos x="T0" y="T1"/>
                  </a:cxn>
                  <a:cxn ang="T11">
                    <a:pos x="T2" y="T3"/>
                  </a:cxn>
                  <a:cxn ang="T12">
                    <a:pos x="T4" y="T5"/>
                  </a:cxn>
                  <a:cxn ang="T13">
                    <a:pos x="T6" y="T7"/>
                  </a:cxn>
                  <a:cxn ang="T14">
                    <a:pos x="T8" y="T9"/>
                  </a:cxn>
                </a:cxnLst>
                <a:rect l="T15" t="T16" r="T17" b="T18"/>
                <a:pathLst>
                  <a:path w="1660" h="614">
                    <a:moveTo>
                      <a:pt x="5" y="415"/>
                    </a:moveTo>
                    <a:lnTo>
                      <a:pt x="1660" y="0"/>
                    </a:lnTo>
                    <a:lnTo>
                      <a:pt x="1660" y="162"/>
                    </a:lnTo>
                    <a:lnTo>
                      <a:pt x="0" y="614"/>
                    </a:lnTo>
                    <a:lnTo>
                      <a:pt x="5" y="415"/>
                    </a:lnTo>
                    <a:close/>
                  </a:path>
                </a:pathLst>
              </a:custGeom>
              <a:solidFill>
                <a:srgbClr val="C696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61" name="Freeform 33"/>
              <p:cNvSpPr>
                <a:spLocks/>
              </p:cNvSpPr>
              <p:nvPr/>
            </p:nvSpPr>
            <p:spPr bwMode="auto">
              <a:xfrm>
                <a:off x="4365" y="352"/>
                <a:ext cx="833" cy="819"/>
              </a:xfrm>
              <a:custGeom>
                <a:avLst/>
                <a:gdLst>
                  <a:gd name="T0" fmla="*/ 0 w 1660"/>
                  <a:gd name="T1" fmla="*/ 2 h 1634"/>
                  <a:gd name="T2" fmla="*/ 0 w 1660"/>
                  <a:gd name="T3" fmla="*/ 1 h 1634"/>
                  <a:gd name="T4" fmla="*/ 1 w 1660"/>
                  <a:gd name="T5" fmla="*/ 1 h 1634"/>
                  <a:gd name="T6" fmla="*/ 1 w 1660"/>
                  <a:gd name="T7" fmla="*/ 1 h 1634"/>
                  <a:gd name="T8" fmla="*/ 2 w 1660"/>
                  <a:gd name="T9" fmla="*/ 0 h 1634"/>
                  <a:gd name="T10" fmla="*/ 2 w 1660"/>
                  <a:gd name="T11" fmla="*/ 1 h 1634"/>
                  <a:gd name="T12" fmla="*/ 2 w 1660"/>
                  <a:gd name="T13" fmla="*/ 1 h 1634"/>
                  <a:gd name="T14" fmla="*/ 2 w 1660"/>
                  <a:gd name="T15" fmla="*/ 1 h 1634"/>
                  <a:gd name="T16" fmla="*/ 2 w 1660"/>
                  <a:gd name="T17" fmla="*/ 2 h 1634"/>
                  <a:gd name="T18" fmla="*/ 0 w 1660"/>
                  <a:gd name="T19" fmla="*/ 2 h 1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0"/>
                  <a:gd name="T31" fmla="*/ 0 h 1634"/>
                  <a:gd name="T32" fmla="*/ 1660 w 1660"/>
                  <a:gd name="T33" fmla="*/ 1634 h 16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0" h="1634">
                    <a:moveTo>
                      <a:pt x="0" y="1634"/>
                    </a:moveTo>
                    <a:lnTo>
                      <a:pt x="0" y="934"/>
                    </a:lnTo>
                    <a:lnTo>
                      <a:pt x="738" y="842"/>
                    </a:lnTo>
                    <a:lnTo>
                      <a:pt x="738" y="404"/>
                    </a:lnTo>
                    <a:lnTo>
                      <a:pt x="1026" y="0"/>
                    </a:lnTo>
                    <a:lnTo>
                      <a:pt x="1260" y="379"/>
                    </a:lnTo>
                    <a:lnTo>
                      <a:pt x="1260" y="767"/>
                    </a:lnTo>
                    <a:lnTo>
                      <a:pt x="1660" y="717"/>
                    </a:lnTo>
                    <a:lnTo>
                      <a:pt x="1660" y="1242"/>
                    </a:lnTo>
                    <a:lnTo>
                      <a:pt x="0" y="1634"/>
                    </a:lnTo>
                    <a:close/>
                  </a:path>
                </a:pathLst>
              </a:custGeom>
              <a:solidFill>
                <a:srgbClr val="E1C8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62" name="Freeform 34"/>
              <p:cNvSpPr>
                <a:spLocks/>
              </p:cNvSpPr>
              <p:nvPr/>
            </p:nvSpPr>
            <p:spPr bwMode="auto">
              <a:xfrm>
                <a:off x="4680" y="349"/>
                <a:ext cx="200" cy="366"/>
              </a:xfrm>
              <a:custGeom>
                <a:avLst/>
                <a:gdLst>
                  <a:gd name="T0" fmla="*/ 1 w 400"/>
                  <a:gd name="T1" fmla="*/ 1 h 730"/>
                  <a:gd name="T2" fmla="*/ 1 w 400"/>
                  <a:gd name="T3" fmla="*/ 1 h 730"/>
                  <a:gd name="T4" fmla="*/ 0 w 400"/>
                  <a:gd name="T5" fmla="*/ 1 h 730"/>
                  <a:gd name="T6" fmla="*/ 1 w 400"/>
                  <a:gd name="T7" fmla="*/ 1 h 730"/>
                  <a:gd name="T8" fmla="*/ 1 w 400"/>
                  <a:gd name="T9" fmla="*/ 1 h 730"/>
                  <a:gd name="T10" fmla="*/ 1 w 400"/>
                  <a:gd name="T11" fmla="*/ 0 h 730"/>
                  <a:gd name="T12" fmla="*/ 1 w 400"/>
                  <a:gd name="T13" fmla="*/ 1 h 730"/>
                  <a:gd name="T14" fmla="*/ 1 w 400"/>
                  <a:gd name="T15" fmla="*/ 1 h 730"/>
                  <a:gd name="T16" fmla="*/ 1 w 400"/>
                  <a:gd name="T17" fmla="*/ 1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0"/>
                  <a:gd name="T28" fmla="*/ 0 h 730"/>
                  <a:gd name="T29" fmla="*/ 400 w 400"/>
                  <a:gd name="T30" fmla="*/ 730 h 7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0" h="730">
                    <a:moveTo>
                      <a:pt x="116" y="730"/>
                    </a:moveTo>
                    <a:lnTo>
                      <a:pt x="25" y="613"/>
                    </a:lnTo>
                    <a:lnTo>
                      <a:pt x="0" y="421"/>
                    </a:lnTo>
                    <a:lnTo>
                      <a:pt x="75" y="426"/>
                    </a:lnTo>
                    <a:lnTo>
                      <a:pt x="75" y="388"/>
                    </a:lnTo>
                    <a:lnTo>
                      <a:pt x="358" y="0"/>
                    </a:lnTo>
                    <a:lnTo>
                      <a:pt x="400" y="13"/>
                    </a:lnTo>
                    <a:lnTo>
                      <a:pt x="116" y="426"/>
                    </a:lnTo>
                    <a:lnTo>
                      <a:pt x="116" y="730"/>
                    </a:lnTo>
                    <a:close/>
                  </a:path>
                </a:pathLst>
              </a:custGeom>
              <a:solidFill>
                <a:srgbClr val="E1C8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63" name="Freeform 35"/>
              <p:cNvSpPr>
                <a:spLocks/>
              </p:cNvSpPr>
              <p:nvPr/>
            </p:nvSpPr>
            <p:spPr bwMode="auto">
              <a:xfrm>
                <a:off x="4994" y="660"/>
                <a:ext cx="236" cy="38"/>
              </a:xfrm>
              <a:custGeom>
                <a:avLst/>
                <a:gdLst>
                  <a:gd name="T0" fmla="*/ 1 w 471"/>
                  <a:gd name="T1" fmla="*/ 0 h 75"/>
                  <a:gd name="T2" fmla="*/ 1 w 471"/>
                  <a:gd name="T3" fmla="*/ 0 h 75"/>
                  <a:gd name="T4" fmla="*/ 1 w 471"/>
                  <a:gd name="T5" fmla="*/ 0 h 75"/>
                  <a:gd name="T6" fmla="*/ 0 w 471"/>
                  <a:gd name="T7" fmla="*/ 0 h 75"/>
                  <a:gd name="T8" fmla="*/ 1 w 471"/>
                  <a:gd name="T9" fmla="*/ 0 h 75"/>
                  <a:gd name="T10" fmla="*/ 0 60000 65536"/>
                  <a:gd name="T11" fmla="*/ 0 60000 65536"/>
                  <a:gd name="T12" fmla="*/ 0 60000 65536"/>
                  <a:gd name="T13" fmla="*/ 0 60000 65536"/>
                  <a:gd name="T14" fmla="*/ 0 60000 65536"/>
                  <a:gd name="T15" fmla="*/ 0 w 471"/>
                  <a:gd name="T16" fmla="*/ 0 h 75"/>
                  <a:gd name="T17" fmla="*/ 471 w 471"/>
                  <a:gd name="T18" fmla="*/ 75 h 75"/>
                </a:gdLst>
                <a:ahLst/>
                <a:cxnLst>
                  <a:cxn ang="T10">
                    <a:pos x="T0" y="T1"/>
                  </a:cxn>
                  <a:cxn ang="T11">
                    <a:pos x="T2" y="T3"/>
                  </a:cxn>
                  <a:cxn ang="T12">
                    <a:pos x="T4" y="T5"/>
                  </a:cxn>
                  <a:cxn ang="T13">
                    <a:pos x="T6" y="T7"/>
                  </a:cxn>
                  <a:cxn ang="T14">
                    <a:pos x="T8" y="T9"/>
                  </a:cxn>
                </a:cxnLst>
                <a:rect l="T15" t="T16" r="T17" b="T18"/>
                <a:pathLst>
                  <a:path w="471" h="75">
                    <a:moveTo>
                      <a:pt x="8" y="75"/>
                    </a:moveTo>
                    <a:lnTo>
                      <a:pt x="471" y="25"/>
                    </a:lnTo>
                    <a:lnTo>
                      <a:pt x="438" y="0"/>
                    </a:lnTo>
                    <a:lnTo>
                      <a:pt x="0" y="46"/>
                    </a:lnTo>
                    <a:lnTo>
                      <a:pt x="8" y="75"/>
                    </a:lnTo>
                    <a:close/>
                  </a:path>
                </a:pathLst>
              </a:custGeom>
              <a:solidFill>
                <a:srgbClr val="E1C8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nvGrpSpPr>
              <p:cNvPr id="64" name="Group 36"/>
              <p:cNvGrpSpPr>
                <a:grpSpLocks/>
              </p:cNvGrpSpPr>
              <p:nvPr/>
            </p:nvGrpSpPr>
            <p:grpSpPr bwMode="auto">
              <a:xfrm>
                <a:off x="4582" y="240"/>
                <a:ext cx="182" cy="142"/>
                <a:chOff x="4582" y="240"/>
                <a:chExt cx="182" cy="142"/>
              </a:xfrm>
            </p:grpSpPr>
            <p:grpSp>
              <p:nvGrpSpPr>
                <p:cNvPr id="155" name="Group 37"/>
                <p:cNvGrpSpPr>
                  <a:grpSpLocks/>
                </p:cNvGrpSpPr>
                <p:nvPr/>
              </p:nvGrpSpPr>
              <p:grpSpPr bwMode="auto">
                <a:xfrm>
                  <a:off x="4582" y="240"/>
                  <a:ext cx="59" cy="134"/>
                  <a:chOff x="4582" y="240"/>
                  <a:chExt cx="59" cy="134"/>
                </a:xfrm>
              </p:grpSpPr>
              <p:sp>
                <p:nvSpPr>
                  <p:cNvPr id="159" name="Freeform 38"/>
                  <p:cNvSpPr>
                    <a:spLocks/>
                  </p:cNvSpPr>
                  <p:nvPr/>
                </p:nvSpPr>
                <p:spPr bwMode="auto">
                  <a:xfrm>
                    <a:off x="4583" y="240"/>
                    <a:ext cx="50" cy="134"/>
                  </a:xfrm>
                  <a:custGeom>
                    <a:avLst/>
                    <a:gdLst>
                      <a:gd name="T0" fmla="*/ 0 w 75"/>
                      <a:gd name="T1" fmla="*/ 1 h 267"/>
                      <a:gd name="T2" fmla="*/ 0 w 75"/>
                      <a:gd name="T3" fmla="*/ 0 h 267"/>
                      <a:gd name="T4" fmla="*/ 1 w 75"/>
                      <a:gd name="T5" fmla="*/ 0 h 267"/>
                      <a:gd name="T6" fmla="*/ 1 w 75"/>
                      <a:gd name="T7" fmla="*/ 1 h 267"/>
                      <a:gd name="T8" fmla="*/ 0 w 75"/>
                      <a:gd name="T9" fmla="*/ 1 h 267"/>
                      <a:gd name="T10" fmla="*/ 0 60000 65536"/>
                      <a:gd name="T11" fmla="*/ 0 60000 65536"/>
                      <a:gd name="T12" fmla="*/ 0 60000 65536"/>
                      <a:gd name="T13" fmla="*/ 0 60000 65536"/>
                      <a:gd name="T14" fmla="*/ 0 60000 65536"/>
                      <a:gd name="T15" fmla="*/ 0 w 75"/>
                      <a:gd name="T16" fmla="*/ 0 h 267"/>
                      <a:gd name="T17" fmla="*/ 75 w 75"/>
                      <a:gd name="T18" fmla="*/ 267 h 267"/>
                    </a:gdLst>
                    <a:ahLst/>
                    <a:cxnLst>
                      <a:cxn ang="T10">
                        <a:pos x="T0" y="T1"/>
                      </a:cxn>
                      <a:cxn ang="T11">
                        <a:pos x="T2" y="T3"/>
                      </a:cxn>
                      <a:cxn ang="T12">
                        <a:pos x="T4" y="T5"/>
                      </a:cxn>
                      <a:cxn ang="T13">
                        <a:pos x="T6" y="T7"/>
                      </a:cxn>
                      <a:cxn ang="T14">
                        <a:pos x="T8" y="T9"/>
                      </a:cxn>
                    </a:cxnLst>
                    <a:rect l="T15" t="T16" r="T17" b="T18"/>
                    <a:pathLst>
                      <a:path w="75" h="267">
                        <a:moveTo>
                          <a:pt x="0" y="175"/>
                        </a:moveTo>
                        <a:lnTo>
                          <a:pt x="0" y="0"/>
                        </a:lnTo>
                        <a:lnTo>
                          <a:pt x="75" y="0"/>
                        </a:lnTo>
                        <a:lnTo>
                          <a:pt x="75" y="267"/>
                        </a:lnTo>
                        <a:lnTo>
                          <a:pt x="0" y="175"/>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60" name="Freeform 39"/>
                  <p:cNvSpPr>
                    <a:spLocks/>
                  </p:cNvSpPr>
                  <p:nvPr/>
                </p:nvSpPr>
                <p:spPr bwMode="auto">
                  <a:xfrm>
                    <a:off x="4630" y="240"/>
                    <a:ext cx="25" cy="134"/>
                  </a:xfrm>
                  <a:custGeom>
                    <a:avLst/>
                    <a:gdLst>
                      <a:gd name="T0" fmla="*/ 0 w 46"/>
                      <a:gd name="T1" fmla="*/ 0 h 267"/>
                      <a:gd name="T2" fmla="*/ 1 w 46"/>
                      <a:gd name="T3" fmla="*/ 0 h 267"/>
                      <a:gd name="T4" fmla="*/ 1 w 46"/>
                      <a:gd name="T5" fmla="*/ 1 h 267"/>
                      <a:gd name="T6" fmla="*/ 0 w 46"/>
                      <a:gd name="T7" fmla="*/ 1 h 267"/>
                      <a:gd name="T8" fmla="*/ 0 w 46"/>
                      <a:gd name="T9" fmla="*/ 0 h 267"/>
                      <a:gd name="T10" fmla="*/ 0 60000 65536"/>
                      <a:gd name="T11" fmla="*/ 0 60000 65536"/>
                      <a:gd name="T12" fmla="*/ 0 60000 65536"/>
                      <a:gd name="T13" fmla="*/ 0 60000 65536"/>
                      <a:gd name="T14" fmla="*/ 0 60000 65536"/>
                      <a:gd name="T15" fmla="*/ 0 w 46"/>
                      <a:gd name="T16" fmla="*/ 0 h 267"/>
                      <a:gd name="T17" fmla="*/ 46 w 46"/>
                      <a:gd name="T18" fmla="*/ 267 h 267"/>
                    </a:gdLst>
                    <a:ahLst/>
                    <a:cxnLst>
                      <a:cxn ang="T10">
                        <a:pos x="T0" y="T1"/>
                      </a:cxn>
                      <a:cxn ang="T11">
                        <a:pos x="T2" y="T3"/>
                      </a:cxn>
                      <a:cxn ang="T12">
                        <a:pos x="T4" y="T5"/>
                      </a:cxn>
                      <a:cxn ang="T13">
                        <a:pos x="T6" y="T7"/>
                      </a:cxn>
                      <a:cxn ang="T14">
                        <a:pos x="T8" y="T9"/>
                      </a:cxn>
                    </a:cxnLst>
                    <a:rect l="T15" t="T16" r="T17" b="T18"/>
                    <a:pathLst>
                      <a:path w="46" h="267">
                        <a:moveTo>
                          <a:pt x="0" y="0"/>
                        </a:moveTo>
                        <a:lnTo>
                          <a:pt x="46" y="0"/>
                        </a:lnTo>
                        <a:lnTo>
                          <a:pt x="46" y="267"/>
                        </a:lnTo>
                        <a:lnTo>
                          <a:pt x="0" y="263"/>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156" name="Group 40"/>
                <p:cNvGrpSpPr>
                  <a:grpSpLocks/>
                </p:cNvGrpSpPr>
                <p:nvPr/>
              </p:nvGrpSpPr>
              <p:grpSpPr bwMode="auto">
                <a:xfrm>
                  <a:off x="4705" y="248"/>
                  <a:ext cx="59" cy="134"/>
                  <a:chOff x="4705" y="248"/>
                  <a:chExt cx="59" cy="134"/>
                </a:xfrm>
              </p:grpSpPr>
              <p:sp>
                <p:nvSpPr>
                  <p:cNvPr id="157" name="Freeform 41"/>
                  <p:cNvSpPr>
                    <a:spLocks/>
                  </p:cNvSpPr>
                  <p:nvPr/>
                </p:nvSpPr>
                <p:spPr bwMode="auto">
                  <a:xfrm>
                    <a:off x="4705" y="248"/>
                    <a:ext cx="39" cy="134"/>
                  </a:xfrm>
                  <a:custGeom>
                    <a:avLst/>
                    <a:gdLst>
                      <a:gd name="T0" fmla="*/ 0 w 75"/>
                      <a:gd name="T1" fmla="*/ 1 h 267"/>
                      <a:gd name="T2" fmla="*/ 0 w 75"/>
                      <a:gd name="T3" fmla="*/ 0 h 267"/>
                      <a:gd name="T4" fmla="*/ 1 w 75"/>
                      <a:gd name="T5" fmla="*/ 0 h 267"/>
                      <a:gd name="T6" fmla="*/ 1 w 75"/>
                      <a:gd name="T7" fmla="*/ 1 h 267"/>
                      <a:gd name="T8" fmla="*/ 0 w 75"/>
                      <a:gd name="T9" fmla="*/ 1 h 267"/>
                      <a:gd name="T10" fmla="*/ 0 60000 65536"/>
                      <a:gd name="T11" fmla="*/ 0 60000 65536"/>
                      <a:gd name="T12" fmla="*/ 0 60000 65536"/>
                      <a:gd name="T13" fmla="*/ 0 60000 65536"/>
                      <a:gd name="T14" fmla="*/ 0 60000 65536"/>
                      <a:gd name="T15" fmla="*/ 0 w 75"/>
                      <a:gd name="T16" fmla="*/ 0 h 267"/>
                      <a:gd name="T17" fmla="*/ 75 w 75"/>
                      <a:gd name="T18" fmla="*/ 267 h 267"/>
                    </a:gdLst>
                    <a:ahLst/>
                    <a:cxnLst>
                      <a:cxn ang="T10">
                        <a:pos x="T0" y="T1"/>
                      </a:cxn>
                      <a:cxn ang="T11">
                        <a:pos x="T2" y="T3"/>
                      </a:cxn>
                      <a:cxn ang="T12">
                        <a:pos x="T4" y="T5"/>
                      </a:cxn>
                      <a:cxn ang="T13">
                        <a:pos x="T6" y="T7"/>
                      </a:cxn>
                      <a:cxn ang="T14">
                        <a:pos x="T8" y="T9"/>
                      </a:cxn>
                    </a:cxnLst>
                    <a:rect l="T15" t="T16" r="T17" b="T18"/>
                    <a:pathLst>
                      <a:path w="75" h="267">
                        <a:moveTo>
                          <a:pt x="0" y="175"/>
                        </a:moveTo>
                        <a:lnTo>
                          <a:pt x="0" y="0"/>
                        </a:lnTo>
                        <a:lnTo>
                          <a:pt x="75" y="0"/>
                        </a:lnTo>
                        <a:lnTo>
                          <a:pt x="75" y="267"/>
                        </a:lnTo>
                        <a:lnTo>
                          <a:pt x="0" y="175"/>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58" name="Freeform 42"/>
                  <p:cNvSpPr>
                    <a:spLocks/>
                  </p:cNvSpPr>
                  <p:nvPr/>
                </p:nvSpPr>
                <p:spPr bwMode="auto">
                  <a:xfrm>
                    <a:off x="4740" y="248"/>
                    <a:ext cx="25" cy="134"/>
                  </a:xfrm>
                  <a:custGeom>
                    <a:avLst/>
                    <a:gdLst>
                      <a:gd name="T0" fmla="*/ 0 w 46"/>
                      <a:gd name="T1" fmla="*/ 0 h 267"/>
                      <a:gd name="T2" fmla="*/ 1 w 46"/>
                      <a:gd name="T3" fmla="*/ 0 h 267"/>
                      <a:gd name="T4" fmla="*/ 1 w 46"/>
                      <a:gd name="T5" fmla="*/ 1 h 267"/>
                      <a:gd name="T6" fmla="*/ 0 w 46"/>
                      <a:gd name="T7" fmla="*/ 1 h 267"/>
                      <a:gd name="T8" fmla="*/ 0 w 46"/>
                      <a:gd name="T9" fmla="*/ 0 h 267"/>
                      <a:gd name="T10" fmla="*/ 0 60000 65536"/>
                      <a:gd name="T11" fmla="*/ 0 60000 65536"/>
                      <a:gd name="T12" fmla="*/ 0 60000 65536"/>
                      <a:gd name="T13" fmla="*/ 0 60000 65536"/>
                      <a:gd name="T14" fmla="*/ 0 60000 65536"/>
                      <a:gd name="T15" fmla="*/ 0 w 46"/>
                      <a:gd name="T16" fmla="*/ 0 h 267"/>
                      <a:gd name="T17" fmla="*/ 46 w 46"/>
                      <a:gd name="T18" fmla="*/ 267 h 267"/>
                    </a:gdLst>
                    <a:ahLst/>
                    <a:cxnLst>
                      <a:cxn ang="T10">
                        <a:pos x="T0" y="T1"/>
                      </a:cxn>
                      <a:cxn ang="T11">
                        <a:pos x="T2" y="T3"/>
                      </a:cxn>
                      <a:cxn ang="T12">
                        <a:pos x="T4" y="T5"/>
                      </a:cxn>
                      <a:cxn ang="T13">
                        <a:pos x="T6" y="T7"/>
                      </a:cxn>
                      <a:cxn ang="T14">
                        <a:pos x="T8" y="T9"/>
                      </a:cxn>
                    </a:cxnLst>
                    <a:rect l="T15" t="T16" r="T17" b="T18"/>
                    <a:pathLst>
                      <a:path w="46" h="267">
                        <a:moveTo>
                          <a:pt x="0" y="0"/>
                        </a:moveTo>
                        <a:lnTo>
                          <a:pt x="46" y="0"/>
                        </a:lnTo>
                        <a:lnTo>
                          <a:pt x="46" y="267"/>
                        </a:lnTo>
                        <a:lnTo>
                          <a:pt x="0" y="262"/>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sp>
            <p:nvSpPr>
              <p:cNvPr id="65" name="Freeform 43"/>
              <p:cNvSpPr>
                <a:spLocks/>
              </p:cNvSpPr>
              <p:nvPr/>
            </p:nvSpPr>
            <p:spPr bwMode="auto">
              <a:xfrm>
                <a:off x="4658" y="349"/>
                <a:ext cx="200" cy="213"/>
              </a:xfrm>
              <a:custGeom>
                <a:avLst/>
                <a:gdLst>
                  <a:gd name="T0" fmla="*/ 0 w 406"/>
                  <a:gd name="T1" fmla="*/ 0 h 428"/>
                  <a:gd name="T2" fmla="*/ 0 w 406"/>
                  <a:gd name="T3" fmla="*/ 0 h 428"/>
                  <a:gd name="T4" fmla="*/ 0 w 406"/>
                  <a:gd name="T5" fmla="*/ 0 h 428"/>
                  <a:gd name="T6" fmla="*/ 0 w 406"/>
                  <a:gd name="T7" fmla="*/ 0 h 428"/>
                  <a:gd name="T8" fmla="*/ 0 w 406"/>
                  <a:gd name="T9" fmla="*/ 0 h 428"/>
                  <a:gd name="T10" fmla="*/ 0 w 406"/>
                  <a:gd name="T11" fmla="*/ 0 h 428"/>
                  <a:gd name="T12" fmla="*/ 0 w 406"/>
                  <a:gd name="T13" fmla="*/ 0 h 428"/>
                  <a:gd name="T14" fmla="*/ 0 60000 65536"/>
                  <a:gd name="T15" fmla="*/ 0 60000 65536"/>
                  <a:gd name="T16" fmla="*/ 0 60000 65536"/>
                  <a:gd name="T17" fmla="*/ 0 60000 65536"/>
                  <a:gd name="T18" fmla="*/ 0 60000 65536"/>
                  <a:gd name="T19" fmla="*/ 0 60000 65536"/>
                  <a:gd name="T20" fmla="*/ 0 60000 65536"/>
                  <a:gd name="T21" fmla="*/ 0 w 406"/>
                  <a:gd name="T22" fmla="*/ 0 h 428"/>
                  <a:gd name="T23" fmla="*/ 406 w 406"/>
                  <a:gd name="T24" fmla="*/ 428 h 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6" h="428">
                    <a:moveTo>
                      <a:pt x="406" y="0"/>
                    </a:moveTo>
                    <a:lnTo>
                      <a:pt x="125" y="394"/>
                    </a:lnTo>
                    <a:lnTo>
                      <a:pt x="125" y="424"/>
                    </a:lnTo>
                    <a:lnTo>
                      <a:pt x="41" y="428"/>
                    </a:lnTo>
                    <a:lnTo>
                      <a:pt x="0" y="399"/>
                    </a:lnTo>
                    <a:lnTo>
                      <a:pt x="62" y="15"/>
                    </a:lnTo>
                    <a:lnTo>
                      <a:pt x="40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nvGrpSpPr>
              <p:cNvPr id="66" name="Group 44"/>
              <p:cNvGrpSpPr>
                <a:grpSpLocks/>
              </p:cNvGrpSpPr>
              <p:nvPr/>
            </p:nvGrpSpPr>
            <p:grpSpPr bwMode="auto">
              <a:xfrm>
                <a:off x="4771" y="798"/>
                <a:ext cx="236" cy="370"/>
                <a:chOff x="4771" y="798"/>
                <a:chExt cx="236" cy="370"/>
              </a:xfrm>
            </p:grpSpPr>
            <p:sp>
              <p:nvSpPr>
                <p:cNvPr id="139" name="Freeform 45"/>
                <p:cNvSpPr>
                  <a:spLocks/>
                </p:cNvSpPr>
                <p:nvPr/>
              </p:nvSpPr>
              <p:spPr bwMode="auto">
                <a:xfrm>
                  <a:off x="4758" y="797"/>
                  <a:ext cx="186" cy="278"/>
                </a:xfrm>
                <a:custGeom>
                  <a:avLst/>
                  <a:gdLst>
                    <a:gd name="T0" fmla="*/ 0 w 344"/>
                    <a:gd name="T1" fmla="*/ 0 h 557"/>
                    <a:gd name="T2" fmla="*/ 0 w 344"/>
                    <a:gd name="T3" fmla="*/ 0 h 557"/>
                    <a:gd name="T4" fmla="*/ 0 w 344"/>
                    <a:gd name="T5" fmla="*/ 0 h 557"/>
                    <a:gd name="T6" fmla="*/ 0 w 344"/>
                    <a:gd name="T7" fmla="*/ 0 h 557"/>
                    <a:gd name="T8" fmla="*/ 0 w 344"/>
                    <a:gd name="T9" fmla="*/ 0 h 557"/>
                    <a:gd name="T10" fmla="*/ 0 w 344"/>
                    <a:gd name="T11" fmla="*/ 0 h 557"/>
                    <a:gd name="T12" fmla="*/ 0 w 344"/>
                    <a:gd name="T13" fmla="*/ 0 h 557"/>
                    <a:gd name="T14" fmla="*/ 0 w 344"/>
                    <a:gd name="T15" fmla="*/ 0 h 557"/>
                    <a:gd name="T16" fmla="*/ 0 w 344"/>
                    <a:gd name="T17" fmla="*/ 0 h 557"/>
                    <a:gd name="T18" fmla="*/ 0 w 344"/>
                    <a:gd name="T19" fmla="*/ 0 h 557"/>
                    <a:gd name="T20" fmla="*/ 0 w 344"/>
                    <a:gd name="T21" fmla="*/ 0 h 557"/>
                    <a:gd name="T22" fmla="*/ 0 w 344"/>
                    <a:gd name="T23" fmla="*/ 0 h 557"/>
                    <a:gd name="T24" fmla="*/ 0 w 344"/>
                    <a:gd name="T25" fmla="*/ 0 h 557"/>
                    <a:gd name="T26" fmla="*/ 0 w 344"/>
                    <a:gd name="T27" fmla="*/ 0 h 557"/>
                    <a:gd name="T28" fmla="*/ 0 w 344"/>
                    <a:gd name="T29" fmla="*/ 0 h 557"/>
                    <a:gd name="T30" fmla="*/ 0 w 344"/>
                    <a:gd name="T31" fmla="*/ 0 h 557"/>
                    <a:gd name="T32" fmla="*/ 0 w 344"/>
                    <a:gd name="T33" fmla="*/ 0 h 557"/>
                    <a:gd name="T34" fmla="*/ 0 w 344"/>
                    <a:gd name="T35" fmla="*/ 0 h 5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4"/>
                    <a:gd name="T55" fmla="*/ 0 h 557"/>
                    <a:gd name="T56" fmla="*/ 344 w 344"/>
                    <a:gd name="T57" fmla="*/ 557 h 5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4" h="557">
                      <a:moveTo>
                        <a:pt x="0" y="557"/>
                      </a:moveTo>
                      <a:lnTo>
                        <a:pt x="2" y="159"/>
                      </a:lnTo>
                      <a:lnTo>
                        <a:pt x="6" y="117"/>
                      </a:lnTo>
                      <a:lnTo>
                        <a:pt x="18" y="92"/>
                      </a:lnTo>
                      <a:lnTo>
                        <a:pt x="39" y="57"/>
                      </a:lnTo>
                      <a:lnTo>
                        <a:pt x="69" y="34"/>
                      </a:lnTo>
                      <a:lnTo>
                        <a:pt x="95" y="17"/>
                      </a:lnTo>
                      <a:lnTo>
                        <a:pt x="141" y="3"/>
                      </a:lnTo>
                      <a:lnTo>
                        <a:pt x="198" y="0"/>
                      </a:lnTo>
                      <a:lnTo>
                        <a:pt x="245" y="9"/>
                      </a:lnTo>
                      <a:lnTo>
                        <a:pt x="283" y="34"/>
                      </a:lnTo>
                      <a:lnTo>
                        <a:pt x="308" y="63"/>
                      </a:lnTo>
                      <a:lnTo>
                        <a:pt x="329" y="87"/>
                      </a:lnTo>
                      <a:lnTo>
                        <a:pt x="341" y="113"/>
                      </a:lnTo>
                      <a:lnTo>
                        <a:pt x="344" y="137"/>
                      </a:lnTo>
                      <a:lnTo>
                        <a:pt x="344" y="159"/>
                      </a:lnTo>
                      <a:lnTo>
                        <a:pt x="344" y="433"/>
                      </a:lnTo>
                      <a:lnTo>
                        <a:pt x="0" y="5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0" name="Freeform 46"/>
                <p:cNvSpPr>
                  <a:spLocks/>
                </p:cNvSpPr>
                <p:nvPr/>
              </p:nvSpPr>
              <p:spPr bwMode="auto">
                <a:xfrm>
                  <a:off x="4780" y="797"/>
                  <a:ext cx="172" cy="306"/>
                </a:xfrm>
                <a:custGeom>
                  <a:avLst/>
                  <a:gdLst>
                    <a:gd name="T0" fmla="*/ 0 w 343"/>
                    <a:gd name="T1" fmla="*/ 1 h 608"/>
                    <a:gd name="T2" fmla="*/ 0 w 343"/>
                    <a:gd name="T3" fmla="*/ 1 h 608"/>
                    <a:gd name="T4" fmla="*/ 0 w 343"/>
                    <a:gd name="T5" fmla="*/ 1 h 608"/>
                    <a:gd name="T6" fmla="*/ 0 w 343"/>
                    <a:gd name="T7" fmla="*/ 1 h 608"/>
                    <a:gd name="T8" fmla="*/ 0 w 343"/>
                    <a:gd name="T9" fmla="*/ 1 h 608"/>
                    <a:gd name="T10" fmla="*/ 0 w 343"/>
                    <a:gd name="T11" fmla="*/ 1 h 608"/>
                    <a:gd name="T12" fmla="*/ 0 w 343"/>
                    <a:gd name="T13" fmla="*/ 1 h 608"/>
                    <a:gd name="T14" fmla="*/ 0 w 343"/>
                    <a:gd name="T15" fmla="*/ 1 h 608"/>
                    <a:gd name="T16" fmla="*/ 0 w 343"/>
                    <a:gd name="T17" fmla="*/ 0 h 608"/>
                    <a:gd name="T18" fmla="*/ 0 w 343"/>
                    <a:gd name="T19" fmla="*/ 1 h 608"/>
                    <a:gd name="T20" fmla="*/ 0 w 343"/>
                    <a:gd name="T21" fmla="*/ 1 h 608"/>
                    <a:gd name="T22" fmla="*/ 0 w 343"/>
                    <a:gd name="T23" fmla="*/ 1 h 608"/>
                    <a:gd name="T24" fmla="*/ 0 w 343"/>
                    <a:gd name="T25" fmla="*/ 1 h 608"/>
                    <a:gd name="T26" fmla="*/ 0 w 343"/>
                    <a:gd name="T27" fmla="*/ 1 h 608"/>
                    <a:gd name="T28" fmla="*/ 0 w 343"/>
                    <a:gd name="T29" fmla="*/ 1 h 608"/>
                    <a:gd name="T30" fmla="*/ 0 w 343"/>
                    <a:gd name="T31" fmla="*/ 1 h 608"/>
                    <a:gd name="T32" fmla="*/ 0 w 343"/>
                    <a:gd name="T33" fmla="*/ 1 h 608"/>
                    <a:gd name="T34" fmla="*/ 0 w 343"/>
                    <a:gd name="T35" fmla="*/ 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3"/>
                    <a:gd name="T55" fmla="*/ 0 h 608"/>
                    <a:gd name="T56" fmla="*/ 343 w 343"/>
                    <a:gd name="T57" fmla="*/ 608 h 6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3" h="608">
                      <a:moveTo>
                        <a:pt x="0" y="608"/>
                      </a:moveTo>
                      <a:lnTo>
                        <a:pt x="1" y="159"/>
                      </a:lnTo>
                      <a:lnTo>
                        <a:pt x="5" y="117"/>
                      </a:lnTo>
                      <a:lnTo>
                        <a:pt x="18" y="92"/>
                      </a:lnTo>
                      <a:lnTo>
                        <a:pt x="39" y="57"/>
                      </a:lnTo>
                      <a:lnTo>
                        <a:pt x="68" y="34"/>
                      </a:lnTo>
                      <a:lnTo>
                        <a:pt x="94" y="17"/>
                      </a:lnTo>
                      <a:lnTo>
                        <a:pt x="140" y="3"/>
                      </a:lnTo>
                      <a:lnTo>
                        <a:pt x="197" y="0"/>
                      </a:lnTo>
                      <a:lnTo>
                        <a:pt x="245" y="9"/>
                      </a:lnTo>
                      <a:lnTo>
                        <a:pt x="282" y="34"/>
                      </a:lnTo>
                      <a:lnTo>
                        <a:pt x="307" y="63"/>
                      </a:lnTo>
                      <a:lnTo>
                        <a:pt x="328" y="87"/>
                      </a:lnTo>
                      <a:lnTo>
                        <a:pt x="341" y="113"/>
                      </a:lnTo>
                      <a:lnTo>
                        <a:pt x="343" y="137"/>
                      </a:lnTo>
                      <a:lnTo>
                        <a:pt x="343" y="159"/>
                      </a:lnTo>
                      <a:lnTo>
                        <a:pt x="343" y="469"/>
                      </a:lnTo>
                      <a:lnTo>
                        <a:pt x="0" y="60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1" name="Freeform 47"/>
                <p:cNvSpPr>
                  <a:spLocks/>
                </p:cNvSpPr>
                <p:nvPr/>
              </p:nvSpPr>
              <p:spPr bwMode="auto">
                <a:xfrm>
                  <a:off x="4819" y="835"/>
                  <a:ext cx="43" cy="177"/>
                </a:xfrm>
                <a:custGeom>
                  <a:avLst/>
                  <a:gdLst>
                    <a:gd name="T0" fmla="*/ 1 w 85"/>
                    <a:gd name="T1" fmla="*/ 0 h 355"/>
                    <a:gd name="T2" fmla="*/ 0 w 85"/>
                    <a:gd name="T3" fmla="*/ 0 h 355"/>
                    <a:gd name="T4" fmla="*/ 0 w 85"/>
                    <a:gd name="T5" fmla="*/ 0 h 355"/>
                    <a:gd name="T6" fmla="*/ 0 w 85"/>
                    <a:gd name="T7" fmla="*/ 0 h 355"/>
                    <a:gd name="T8" fmla="*/ 0 w 85"/>
                    <a:gd name="T9" fmla="*/ 0 h 355"/>
                    <a:gd name="T10" fmla="*/ 0 w 85"/>
                    <a:gd name="T11" fmla="*/ 0 h 355"/>
                    <a:gd name="T12" fmla="*/ 0 w 85"/>
                    <a:gd name="T13" fmla="*/ 0 h 355"/>
                    <a:gd name="T14" fmla="*/ 1 w 85"/>
                    <a:gd name="T15" fmla="*/ 0 h 355"/>
                    <a:gd name="T16" fmla="*/ 1 w 85"/>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55"/>
                    <a:gd name="T29" fmla="*/ 85 w 85"/>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55">
                      <a:moveTo>
                        <a:pt x="85" y="0"/>
                      </a:moveTo>
                      <a:lnTo>
                        <a:pt x="52" y="6"/>
                      </a:lnTo>
                      <a:lnTo>
                        <a:pt x="25" y="22"/>
                      </a:lnTo>
                      <a:lnTo>
                        <a:pt x="10" y="43"/>
                      </a:lnTo>
                      <a:lnTo>
                        <a:pt x="6" y="63"/>
                      </a:lnTo>
                      <a:lnTo>
                        <a:pt x="0" y="93"/>
                      </a:lnTo>
                      <a:lnTo>
                        <a:pt x="0" y="355"/>
                      </a:lnTo>
                      <a:lnTo>
                        <a:pt x="84" y="331"/>
                      </a:lnTo>
                      <a:lnTo>
                        <a:pt x="85"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2" name="Freeform 48"/>
                <p:cNvSpPr>
                  <a:spLocks/>
                </p:cNvSpPr>
                <p:nvPr/>
              </p:nvSpPr>
              <p:spPr bwMode="auto">
                <a:xfrm>
                  <a:off x="4873" y="835"/>
                  <a:ext cx="43" cy="183"/>
                </a:xfrm>
                <a:custGeom>
                  <a:avLst/>
                  <a:gdLst>
                    <a:gd name="T0" fmla="*/ 0 w 88"/>
                    <a:gd name="T1" fmla="*/ 0 h 364"/>
                    <a:gd name="T2" fmla="*/ 0 w 88"/>
                    <a:gd name="T3" fmla="*/ 0 h 364"/>
                    <a:gd name="T4" fmla="*/ 0 w 88"/>
                    <a:gd name="T5" fmla="*/ 0 h 364"/>
                    <a:gd name="T6" fmla="*/ 0 w 88"/>
                    <a:gd name="T7" fmla="*/ 0 h 364"/>
                    <a:gd name="T8" fmla="*/ 0 w 88"/>
                    <a:gd name="T9" fmla="*/ 0 h 364"/>
                    <a:gd name="T10" fmla="*/ 0 w 88"/>
                    <a:gd name="T11" fmla="*/ 0 h 364"/>
                    <a:gd name="T12" fmla="*/ 0 w 88"/>
                    <a:gd name="T13" fmla="*/ 0 h 364"/>
                    <a:gd name="T14" fmla="*/ 0 w 88"/>
                    <a:gd name="T15" fmla="*/ 0 h 364"/>
                    <a:gd name="T16" fmla="*/ 0 w 88"/>
                    <a:gd name="T17" fmla="*/ 0 h 364"/>
                    <a:gd name="T18" fmla="*/ 0 w 88"/>
                    <a:gd name="T19" fmla="*/ 0 h 364"/>
                    <a:gd name="T20" fmla="*/ 0 w 88"/>
                    <a:gd name="T21" fmla="*/ 0 h 364"/>
                    <a:gd name="T22" fmla="*/ 0 w 88"/>
                    <a:gd name="T23" fmla="*/ 0 h 364"/>
                    <a:gd name="T24" fmla="*/ 0 w 88"/>
                    <a:gd name="T25" fmla="*/ 0 h 364"/>
                    <a:gd name="T26" fmla="*/ 0 w 88"/>
                    <a:gd name="T27" fmla="*/ 0 h 3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364"/>
                    <a:gd name="T44" fmla="*/ 88 w 88"/>
                    <a:gd name="T45" fmla="*/ 364 h 3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364">
                      <a:moveTo>
                        <a:pt x="88" y="364"/>
                      </a:moveTo>
                      <a:lnTo>
                        <a:pt x="88" y="106"/>
                      </a:lnTo>
                      <a:lnTo>
                        <a:pt x="88" y="79"/>
                      </a:lnTo>
                      <a:lnTo>
                        <a:pt x="78" y="50"/>
                      </a:lnTo>
                      <a:lnTo>
                        <a:pt x="66" y="31"/>
                      </a:lnTo>
                      <a:lnTo>
                        <a:pt x="46" y="13"/>
                      </a:lnTo>
                      <a:lnTo>
                        <a:pt x="16" y="2"/>
                      </a:lnTo>
                      <a:lnTo>
                        <a:pt x="0" y="0"/>
                      </a:lnTo>
                      <a:lnTo>
                        <a:pt x="36" y="18"/>
                      </a:lnTo>
                      <a:lnTo>
                        <a:pt x="49" y="27"/>
                      </a:lnTo>
                      <a:lnTo>
                        <a:pt x="63" y="46"/>
                      </a:lnTo>
                      <a:lnTo>
                        <a:pt x="63" y="60"/>
                      </a:lnTo>
                      <a:lnTo>
                        <a:pt x="63" y="356"/>
                      </a:lnTo>
                      <a:lnTo>
                        <a:pt x="88"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3" name="Freeform 49"/>
                <p:cNvSpPr>
                  <a:spLocks/>
                </p:cNvSpPr>
                <p:nvPr/>
              </p:nvSpPr>
              <p:spPr bwMode="auto">
                <a:xfrm>
                  <a:off x="4858" y="835"/>
                  <a:ext cx="50" cy="180"/>
                </a:xfrm>
                <a:custGeom>
                  <a:avLst/>
                  <a:gdLst>
                    <a:gd name="T0" fmla="*/ 1 w 92"/>
                    <a:gd name="T1" fmla="*/ 0 h 359"/>
                    <a:gd name="T2" fmla="*/ 1 w 92"/>
                    <a:gd name="T3" fmla="*/ 0 h 359"/>
                    <a:gd name="T4" fmla="*/ 1 w 92"/>
                    <a:gd name="T5" fmla="*/ 0 h 359"/>
                    <a:gd name="T6" fmla="*/ 1 w 92"/>
                    <a:gd name="T7" fmla="*/ 0 h 359"/>
                    <a:gd name="T8" fmla="*/ 1 w 92"/>
                    <a:gd name="T9" fmla="*/ 0 h 359"/>
                    <a:gd name="T10" fmla="*/ 1 w 92"/>
                    <a:gd name="T11" fmla="*/ 0 h 359"/>
                    <a:gd name="T12" fmla="*/ 1 w 92"/>
                    <a:gd name="T13" fmla="*/ 0 h 359"/>
                    <a:gd name="T14" fmla="*/ 0 w 92"/>
                    <a:gd name="T15" fmla="*/ 0 h 359"/>
                    <a:gd name="T16" fmla="*/ 0 w 92"/>
                    <a:gd name="T17" fmla="*/ 0 h 359"/>
                    <a:gd name="T18" fmla="*/ 1 w 92"/>
                    <a:gd name="T19" fmla="*/ 0 h 3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359"/>
                    <a:gd name="T32" fmla="*/ 92 w 92"/>
                    <a:gd name="T33" fmla="*/ 359 h 3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359">
                      <a:moveTo>
                        <a:pt x="90" y="359"/>
                      </a:moveTo>
                      <a:lnTo>
                        <a:pt x="92" y="63"/>
                      </a:lnTo>
                      <a:lnTo>
                        <a:pt x="89" y="34"/>
                      </a:lnTo>
                      <a:lnTo>
                        <a:pt x="72" y="13"/>
                      </a:lnTo>
                      <a:lnTo>
                        <a:pt x="54" y="4"/>
                      </a:lnTo>
                      <a:lnTo>
                        <a:pt x="29" y="0"/>
                      </a:lnTo>
                      <a:lnTo>
                        <a:pt x="16" y="0"/>
                      </a:lnTo>
                      <a:lnTo>
                        <a:pt x="0" y="0"/>
                      </a:lnTo>
                      <a:lnTo>
                        <a:pt x="0" y="334"/>
                      </a:lnTo>
                      <a:lnTo>
                        <a:pt x="90" y="35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nvGrpSpPr>
                <p:cNvPr id="144" name="Group 50"/>
                <p:cNvGrpSpPr>
                  <a:grpSpLocks/>
                </p:cNvGrpSpPr>
                <p:nvPr/>
              </p:nvGrpSpPr>
              <p:grpSpPr bwMode="auto">
                <a:xfrm>
                  <a:off x="4819" y="1003"/>
                  <a:ext cx="188" cy="165"/>
                  <a:chOff x="4819" y="1003"/>
                  <a:chExt cx="188" cy="165"/>
                </a:xfrm>
              </p:grpSpPr>
              <p:sp>
                <p:nvSpPr>
                  <p:cNvPr id="145" name="Freeform 51"/>
                  <p:cNvSpPr>
                    <a:spLocks/>
                  </p:cNvSpPr>
                  <p:nvPr/>
                </p:nvSpPr>
                <p:spPr bwMode="auto">
                  <a:xfrm>
                    <a:off x="4887" y="1102"/>
                    <a:ext cx="125" cy="38"/>
                  </a:xfrm>
                  <a:custGeom>
                    <a:avLst/>
                    <a:gdLst>
                      <a:gd name="T0" fmla="*/ 0 w 241"/>
                      <a:gd name="T1" fmla="*/ 0 h 82"/>
                      <a:gd name="T2" fmla="*/ 1 w 241"/>
                      <a:gd name="T3" fmla="*/ 0 h 82"/>
                      <a:gd name="T4" fmla="*/ 1 w 241"/>
                      <a:gd name="T5" fmla="*/ 0 h 82"/>
                      <a:gd name="T6" fmla="*/ 0 w 241"/>
                      <a:gd name="T7" fmla="*/ 0 h 82"/>
                      <a:gd name="T8" fmla="*/ 0 w 241"/>
                      <a:gd name="T9" fmla="*/ 0 h 82"/>
                      <a:gd name="T10" fmla="*/ 0 60000 65536"/>
                      <a:gd name="T11" fmla="*/ 0 60000 65536"/>
                      <a:gd name="T12" fmla="*/ 0 60000 65536"/>
                      <a:gd name="T13" fmla="*/ 0 60000 65536"/>
                      <a:gd name="T14" fmla="*/ 0 60000 65536"/>
                      <a:gd name="T15" fmla="*/ 0 w 241"/>
                      <a:gd name="T16" fmla="*/ 0 h 82"/>
                      <a:gd name="T17" fmla="*/ 241 w 241"/>
                      <a:gd name="T18" fmla="*/ 82 h 82"/>
                    </a:gdLst>
                    <a:ahLst/>
                    <a:cxnLst>
                      <a:cxn ang="T10">
                        <a:pos x="T0" y="T1"/>
                      </a:cxn>
                      <a:cxn ang="T11">
                        <a:pos x="T2" y="T3"/>
                      </a:cxn>
                      <a:cxn ang="T12">
                        <a:pos x="T4" y="T5"/>
                      </a:cxn>
                      <a:cxn ang="T13">
                        <a:pos x="T6" y="T7"/>
                      </a:cxn>
                      <a:cxn ang="T14">
                        <a:pos x="T8" y="T9"/>
                      </a:cxn>
                    </a:cxnLst>
                    <a:rect l="T15" t="T16" r="T17" b="T18"/>
                    <a:pathLst>
                      <a:path w="241" h="82">
                        <a:moveTo>
                          <a:pt x="0" y="68"/>
                        </a:moveTo>
                        <a:lnTo>
                          <a:pt x="203" y="0"/>
                        </a:lnTo>
                        <a:lnTo>
                          <a:pt x="241" y="14"/>
                        </a:lnTo>
                        <a:lnTo>
                          <a:pt x="38" y="82"/>
                        </a:lnTo>
                        <a:lnTo>
                          <a:pt x="0" y="68"/>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6" name="Freeform 52"/>
                  <p:cNvSpPr>
                    <a:spLocks/>
                  </p:cNvSpPr>
                  <p:nvPr/>
                </p:nvSpPr>
                <p:spPr bwMode="auto">
                  <a:xfrm>
                    <a:off x="4819" y="999"/>
                    <a:ext cx="100" cy="46"/>
                  </a:xfrm>
                  <a:custGeom>
                    <a:avLst/>
                    <a:gdLst>
                      <a:gd name="T0" fmla="*/ 0 w 201"/>
                      <a:gd name="T1" fmla="*/ 1 h 83"/>
                      <a:gd name="T2" fmla="*/ 1 w 201"/>
                      <a:gd name="T3" fmla="*/ 1 h 83"/>
                      <a:gd name="T4" fmla="*/ 1 w 201"/>
                      <a:gd name="T5" fmla="*/ 0 h 83"/>
                      <a:gd name="T6" fmla="*/ 1 w 201"/>
                      <a:gd name="T7" fmla="*/ 1 h 83"/>
                      <a:gd name="T8" fmla="*/ 0 w 201"/>
                      <a:gd name="T9" fmla="*/ 1 h 83"/>
                      <a:gd name="T10" fmla="*/ 0 60000 65536"/>
                      <a:gd name="T11" fmla="*/ 0 60000 65536"/>
                      <a:gd name="T12" fmla="*/ 0 60000 65536"/>
                      <a:gd name="T13" fmla="*/ 0 60000 65536"/>
                      <a:gd name="T14" fmla="*/ 0 60000 65536"/>
                      <a:gd name="T15" fmla="*/ 0 w 201"/>
                      <a:gd name="T16" fmla="*/ 0 h 83"/>
                      <a:gd name="T17" fmla="*/ 201 w 201"/>
                      <a:gd name="T18" fmla="*/ 83 h 83"/>
                    </a:gdLst>
                    <a:ahLst/>
                    <a:cxnLst>
                      <a:cxn ang="T10">
                        <a:pos x="T0" y="T1"/>
                      </a:cxn>
                      <a:cxn ang="T11">
                        <a:pos x="T2" y="T3"/>
                      </a:cxn>
                      <a:cxn ang="T12">
                        <a:pos x="T4" y="T5"/>
                      </a:cxn>
                      <a:cxn ang="T13">
                        <a:pos x="T6" y="T7"/>
                      </a:cxn>
                      <a:cxn ang="T14">
                        <a:pos x="T8" y="T9"/>
                      </a:cxn>
                    </a:cxnLst>
                    <a:rect l="T15" t="T16" r="T17" b="T18"/>
                    <a:pathLst>
                      <a:path w="201" h="83">
                        <a:moveTo>
                          <a:pt x="0" y="83"/>
                        </a:moveTo>
                        <a:lnTo>
                          <a:pt x="3" y="18"/>
                        </a:lnTo>
                        <a:lnTo>
                          <a:pt x="89" y="0"/>
                        </a:lnTo>
                        <a:lnTo>
                          <a:pt x="201" y="37"/>
                        </a:lnTo>
                        <a:lnTo>
                          <a:pt x="0" y="83"/>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7" name="Freeform 53"/>
                  <p:cNvSpPr>
                    <a:spLocks/>
                  </p:cNvSpPr>
                  <p:nvPr/>
                </p:nvSpPr>
                <p:spPr bwMode="auto">
                  <a:xfrm>
                    <a:off x="4823" y="1018"/>
                    <a:ext cx="129" cy="30"/>
                  </a:xfrm>
                  <a:custGeom>
                    <a:avLst/>
                    <a:gdLst>
                      <a:gd name="T0" fmla="*/ 0 w 250"/>
                      <a:gd name="T1" fmla="*/ 1 h 57"/>
                      <a:gd name="T2" fmla="*/ 1 w 250"/>
                      <a:gd name="T3" fmla="*/ 0 h 57"/>
                      <a:gd name="T4" fmla="*/ 1 w 250"/>
                      <a:gd name="T5" fmla="*/ 1 h 57"/>
                      <a:gd name="T6" fmla="*/ 1 w 250"/>
                      <a:gd name="T7" fmla="*/ 1 h 57"/>
                      <a:gd name="T8" fmla="*/ 0 w 250"/>
                      <a:gd name="T9" fmla="*/ 1 h 57"/>
                      <a:gd name="T10" fmla="*/ 0 60000 65536"/>
                      <a:gd name="T11" fmla="*/ 0 60000 65536"/>
                      <a:gd name="T12" fmla="*/ 0 60000 65536"/>
                      <a:gd name="T13" fmla="*/ 0 60000 65536"/>
                      <a:gd name="T14" fmla="*/ 0 60000 65536"/>
                      <a:gd name="T15" fmla="*/ 0 w 250"/>
                      <a:gd name="T16" fmla="*/ 0 h 57"/>
                      <a:gd name="T17" fmla="*/ 250 w 250"/>
                      <a:gd name="T18" fmla="*/ 57 h 57"/>
                    </a:gdLst>
                    <a:ahLst/>
                    <a:cxnLst>
                      <a:cxn ang="T10">
                        <a:pos x="T0" y="T1"/>
                      </a:cxn>
                      <a:cxn ang="T11">
                        <a:pos x="T2" y="T3"/>
                      </a:cxn>
                      <a:cxn ang="T12">
                        <a:pos x="T4" y="T5"/>
                      </a:cxn>
                      <a:cxn ang="T13">
                        <a:pos x="T6" y="T7"/>
                      </a:cxn>
                      <a:cxn ang="T14">
                        <a:pos x="T8" y="T9"/>
                      </a:cxn>
                    </a:cxnLst>
                    <a:rect l="T15" t="T16" r="T17" b="T18"/>
                    <a:pathLst>
                      <a:path w="250" h="57">
                        <a:moveTo>
                          <a:pt x="0" y="44"/>
                        </a:moveTo>
                        <a:lnTo>
                          <a:pt x="205" y="0"/>
                        </a:lnTo>
                        <a:lnTo>
                          <a:pt x="250" y="11"/>
                        </a:lnTo>
                        <a:lnTo>
                          <a:pt x="46" y="57"/>
                        </a:lnTo>
                        <a:lnTo>
                          <a:pt x="0" y="44"/>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8" name="Freeform 54"/>
                  <p:cNvSpPr>
                    <a:spLocks/>
                  </p:cNvSpPr>
                  <p:nvPr/>
                </p:nvSpPr>
                <p:spPr bwMode="auto">
                  <a:xfrm>
                    <a:off x="4848" y="1026"/>
                    <a:ext cx="104" cy="44"/>
                  </a:xfrm>
                  <a:custGeom>
                    <a:avLst/>
                    <a:gdLst>
                      <a:gd name="T0" fmla="*/ 0 w 197"/>
                      <a:gd name="T1" fmla="*/ 0 h 91"/>
                      <a:gd name="T2" fmla="*/ 0 w 197"/>
                      <a:gd name="T3" fmla="*/ 0 h 91"/>
                      <a:gd name="T4" fmla="*/ 1 w 197"/>
                      <a:gd name="T5" fmla="*/ 0 h 91"/>
                      <a:gd name="T6" fmla="*/ 1 w 197"/>
                      <a:gd name="T7" fmla="*/ 0 h 91"/>
                      <a:gd name="T8" fmla="*/ 0 w 197"/>
                      <a:gd name="T9" fmla="*/ 0 h 91"/>
                      <a:gd name="T10" fmla="*/ 0 60000 65536"/>
                      <a:gd name="T11" fmla="*/ 0 60000 65536"/>
                      <a:gd name="T12" fmla="*/ 0 60000 65536"/>
                      <a:gd name="T13" fmla="*/ 0 60000 65536"/>
                      <a:gd name="T14" fmla="*/ 0 60000 65536"/>
                      <a:gd name="T15" fmla="*/ 0 w 197"/>
                      <a:gd name="T16" fmla="*/ 0 h 91"/>
                      <a:gd name="T17" fmla="*/ 197 w 197"/>
                      <a:gd name="T18" fmla="*/ 91 h 91"/>
                    </a:gdLst>
                    <a:ahLst/>
                    <a:cxnLst>
                      <a:cxn ang="T10">
                        <a:pos x="T0" y="T1"/>
                      </a:cxn>
                      <a:cxn ang="T11">
                        <a:pos x="T2" y="T3"/>
                      </a:cxn>
                      <a:cxn ang="T12">
                        <a:pos x="T4" y="T5"/>
                      </a:cxn>
                      <a:cxn ang="T13">
                        <a:pos x="T6" y="T7"/>
                      </a:cxn>
                      <a:cxn ang="T14">
                        <a:pos x="T8" y="T9"/>
                      </a:cxn>
                    </a:cxnLst>
                    <a:rect l="T15" t="T16" r="T17" b="T18"/>
                    <a:pathLst>
                      <a:path w="197" h="91">
                        <a:moveTo>
                          <a:pt x="0" y="44"/>
                        </a:moveTo>
                        <a:lnTo>
                          <a:pt x="0" y="91"/>
                        </a:lnTo>
                        <a:lnTo>
                          <a:pt x="197" y="39"/>
                        </a:lnTo>
                        <a:lnTo>
                          <a:pt x="197" y="0"/>
                        </a:lnTo>
                        <a:lnTo>
                          <a:pt x="0" y="44"/>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49" name="Freeform 55"/>
                  <p:cNvSpPr>
                    <a:spLocks/>
                  </p:cNvSpPr>
                  <p:nvPr/>
                </p:nvSpPr>
                <p:spPr bwMode="auto">
                  <a:xfrm>
                    <a:off x="4848" y="1045"/>
                    <a:ext cx="125" cy="33"/>
                  </a:xfrm>
                  <a:custGeom>
                    <a:avLst/>
                    <a:gdLst>
                      <a:gd name="T0" fmla="*/ 0 w 245"/>
                      <a:gd name="T1" fmla="*/ 1 h 68"/>
                      <a:gd name="T2" fmla="*/ 0 w 245"/>
                      <a:gd name="T3" fmla="*/ 0 h 68"/>
                      <a:gd name="T4" fmla="*/ 0 w 245"/>
                      <a:gd name="T5" fmla="*/ 1 h 68"/>
                      <a:gd name="T6" fmla="*/ 0 w 245"/>
                      <a:gd name="T7" fmla="*/ 1 h 68"/>
                      <a:gd name="T8" fmla="*/ 0 w 245"/>
                      <a:gd name="T9" fmla="*/ 1 h 68"/>
                      <a:gd name="T10" fmla="*/ 0 60000 65536"/>
                      <a:gd name="T11" fmla="*/ 0 60000 65536"/>
                      <a:gd name="T12" fmla="*/ 0 60000 65536"/>
                      <a:gd name="T13" fmla="*/ 0 60000 65536"/>
                      <a:gd name="T14" fmla="*/ 0 60000 65536"/>
                      <a:gd name="T15" fmla="*/ 0 w 245"/>
                      <a:gd name="T16" fmla="*/ 0 h 68"/>
                      <a:gd name="T17" fmla="*/ 245 w 245"/>
                      <a:gd name="T18" fmla="*/ 68 h 68"/>
                    </a:gdLst>
                    <a:ahLst/>
                    <a:cxnLst>
                      <a:cxn ang="T10">
                        <a:pos x="T0" y="T1"/>
                      </a:cxn>
                      <a:cxn ang="T11">
                        <a:pos x="T2" y="T3"/>
                      </a:cxn>
                      <a:cxn ang="T12">
                        <a:pos x="T4" y="T5"/>
                      </a:cxn>
                      <a:cxn ang="T13">
                        <a:pos x="T6" y="T7"/>
                      </a:cxn>
                      <a:cxn ang="T14">
                        <a:pos x="T8" y="T9"/>
                      </a:cxn>
                    </a:cxnLst>
                    <a:rect l="T15" t="T16" r="T17" b="T18"/>
                    <a:pathLst>
                      <a:path w="245" h="68">
                        <a:moveTo>
                          <a:pt x="0" y="51"/>
                        </a:moveTo>
                        <a:lnTo>
                          <a:pt x="199" y="0"/>
                        </a:lnTo>
                        <a:lnTo>
                          <a:pt x="245" y="15"/>
                        </a:lnTo>
                        <a:lnTo>
                          <a:pt x="43" y="68"/>
                        </a:lnTo>
                        <a:lnTo>
                          <a:pt x="0" y="51"/>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50" name="Freeform 56"/>
                  <p:cNvSpPr>
                    <a:spLocks/>
                  </p:cNvSpPr>
                  <p:nvPr/>
                </p:nvSpPr>
                <p:spPr bwMode="auto">
                  <a:xfrm>
                    <a:off x="4869" y="1051"/>
                    <a:ext cx="104" cy="55"/>
                  </a:xfrm>
                  <a:custGeom>
                    <a:avLst/>
                    <a:gdLst>
                      <a:gd name="T0" fmla="*/ 0 w 203"/>
                      <a:gd name="T1" fmla="*/ 1 h 104"/>
                      <a:gd name="T2" fmla="*/ 0 w 203"/>
                      <a:gd name="T3" fmla="*/ 1 h 104"/>
                      <a:gd name="T4" fmla="*/ 0 w 203"/>
                      <a:gd name="T5" fmla="*/ 1 h 104"/>
                      <a:gd name="T6" fmla="*/ 0 w 203"/>
                      <a:gd name="T7" fmla="*/ 0 h 104"/>
                      <a:gd name="T8" fmla="*/ 0 w 203"/>
                      <a:gd name="T9" fmla="*/ 1 h 104"/>
                      <a:gd name="T10" fmla="*/ 0 60000 65536"/>
                      <a:gd name="T11" fmla="*/ 0 60000 65536"/>
                      <a:gd name="T12" fmla="*/ 0 60000 65536"/>
                      <a:gd name="T13" fmla="*/ 0 60000 65536"/>
                      <a:gd name="T14" fmla="*/ 0 60000 65536"/>
                      <a:gd name="T15" fmla="*/ 0 w 203"/>
                      <a:gd name="T16" fmla="*/ 0 h 104"/>
                      <a:gd name="T17" fmla="*/ 203 w 203"/>
                      <a:gd name="T18" fmla="*/ 104 h 104"/>
                    </a:gdLst>
                    <a:ahLst/>
                    <a:cxnLst>
                      <a:cxn ang="T10">
                        <a:pos x="T0" y="T1"/>
                      </a:cxn>
                      <a:cxn ang="T11">
                        <a:pos x="T2" y="T3"/>
                      </a:cxn>
                      <a:cxn ang="T12">
                        <a:pos x="T4" y="T5"/>
                      </a:cxn>
                      <a:cxn ang="T13">
                        <a:pos x="T6" y="T7"/>
                      </a:cxn>
                      <a:cxn ang="T14">
                        <a:pos x="T8" y="T9"/>
                      </a:cxn>
                    </a:cxnLst>
                    <a:rect l="T15" t="T16" r="T17" b="T18"/>
                    <a:pathLst>
                      <a:path w="203" h="104">
                        <a:moveTo>
                          <a:pt x="0" y="54"/>
                        </a:moveTo>
                        <a:lnTo>
                          <a:pt x="0" y="104"/>
                        </a:lnTo>
                        <a:lnTo>
                          <a:pt x="203" y="44"/>
                        </a:lnTo>
                        <a:lnTo>
                          <a:pt x="203" y="0"/>
                        </a:lnTo>
                        <a:lnTo>
                          <a:pt x="0" y="54"/>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51" name="Freeform 57"/>
                  <p:cNvSpPr>
                    <a:spLocks/>
                  </p:cNvSpPr>
                  <p:nvPr/>
                </p:nvSpPr>
                <p:spPr bwMode="auto">
                  <a:xfrm>
                    <a:off x="4869" y="1072"/>
                    <a:ext cx="122" cy="41"/>
                  </a:xfrm>
                  <a:custGeom>
                    <a:avLst/>
                    <a:gdLst>
                      <a:gd name="T0" fmla="*/ 0 w 240"/>
                      <a:gd name="T1" fmla="*/ 1 h 75"/>
                      <a:gd name="T2" fmla="*/ 1 w 240"/>
                      <a:gd name="T3" fmla="*/ 0 h 75"/>
                      <a:gd name="T4" fmla="*/ 1 w 240"/>
                      <a:gd name="T5" fmla="*/ 1 h 75"/>
                      <a:gd name="T6" fmla="*/ 1 w 240"/>
                      <a:gd name="T7" fmla="*/ 1 h 75"/>
                      <a:gd name="T8" fmla="*/ 0 w 240"/>
                      <a:gd name="T9" fmla="*/ 1 h 75"/>
                      <a:gd name="T10" fmla="*/ 0 60000 65536"/>
                      <a:gd name="T11" fmla="*/ 0 60000 65536"/>
                      <a:gd name="T12" fmla="*/ 0 60000 65536"/>
                      <a:gd name="T13" fmla="*/ 0 60000 65536"/>
                      <a:gd name="T14" fmla="*/ 0 60000 65536"/>
                      <a:gd name="T15" fmla="*/ 0 w 240"/>
                      <a:gd name="T16" fmla="*/ 0 h 75"/>
                      <a:gd name="T17" fmla="*/ 240 w 240"/>
                      <a:gd name="T18" fmla="*/ 75 h 75"/>
                    </a:gdLst>
                    <a:ahLst/>
                    <a:cxnLst>
                      <a:cxn ang="T10">
                        <a:pos x="T0" y="T1"/>
                      </a:cxn>
                      <a:cxn ang="T11">
                        <a:pos x="T2" y="T3"/>
                      </a:cxn>
                      <a:cxn ang="T12">
                        <a:pos x="T4" y="T5"/>
                      </a:cxn>
                      <a:cxn ang="T13">
                        <a:pos x="T6" y="T7"/>
                      </a:cxn>
                      <a:cxn ang="T14">
                        <a:pos x="T8" y="T9"/>
                      </a:cxn>
                    </a:cxnLst>
                    <a:rect l="T15" t="T16" r="T17" b="T18"/>
                    <a:pathLst>
                      <a:path w="240" h="75">
                        <a:moveTo>
                          <a:pt x="0" y="60"/>
                        </a:moveTo>
                        <a:lnTo>
                          <a:pt x="204" y="0"/>
                        </a:lnTo>
                        <a:lnTo>
                          <a:pt x="240" y="11"/>
                        </a:lnTo>
                        <a:lnTo>
                          <a:pt x="39" y="75"/>
                        </a:lnTo>
                        <a:lnTo>
                          <a:pt x="0" y="6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52" name="Freeform 58"/>
                  <p:cNvSpPr>
                    <a:spLocks/>
                  </p:cNvSpPr>
                  <p:nvPr/>
                </p:nvSpPr>
                <p:spPr bwMode="auto">
                  <a:xfrm>
                    <a:off x="4891" y="1078"/>
                    <a:ext cx="100" cy="60"/>
                  </a:xfrm>
                  <a:custGeom>
                    <a:avLst/>
                    <a:gdLst>
                      <a:gd name="T0" fmla="*/ 0 w 200"/>
                      <a:gd name="T1" fmla="*/ 0 h 113"/>
                      <a:gd name="T2" fmla="*/ 1 w 200"/>
                      <a:gd name="T3" fmla="*/ 0 h 113"/>
                      <a:gd name="T4" fmla="*/ 1 w 200"/>
                      <a:gd name="T5" fmla="*/ 0 h 113"/>
                      <a:gd name="T6" fmla="*/ 0 w 200"/>
                      <a:gd name="T7" fmla="*/ 1 h 113"/>
                      <a:gd name="T8" fmla="*/ 0 w 200"/>
                      <a:gd name="T9" fmla="*/ 0 h 113"/>
                      <a:gd name="T10" fmla="*/ 0 60000 65536"/>
                      <a:gd name="T11" fmla="*/ 0 60000 65536"/>
                      <a:gd name="T12" fmla="*/ 0 60000 65536"/>
                      <a:gd name="T13" fmla="*/ 0 60000 65536"/>
                      <a:gd name="T14" fmla="*/ 0 60000 65536"/>
                      <a:gd name="T15" fmla="*/ 0 w 200"/>
                      <a:gd name="T16" fmla="*/ 0 h 113"/>
                      <a:gd name="T17" fmla="*/ 200 w 200"/>
                      <a:gd name="T18" fmla="*/ 113 h 113"/>
                    </a:gdLst>
                    <a:ahLst/>
                    <a:cxnLst>
                      <a:cxn ang="T10">
                        <a:pos x="T0" y="T1"/>
                      </a:cxn>
                      <a:cxn ang="T11">
                        <a:pos x="T2" y="T3"/>
                      </a:cxn>
                      <a:cxn ang="T12">
                        <a:pos x="T4" y="T5"/>
                      </a:cxn>
                      <a:cxn ang="T13">
                        <a:pos x="T6" y="T7"/>
                      </a:cxn>
                      <a:cxn ang="T14">
                        <a:pos x="T8" y="T9"/>
                      </a:cxn>
                    </a:cxnLst>
                    <a:rect l="T15" t="T16" r="T17" b="T18"/>
                    <a:pathLst>
                      <a:path w="200" h="113">
                        <a:moveTo>
                          <a:pt x="0" y="63"/>
                        </a:moveTo>
                        <a:lnTo>
                          <a:pt x="200" y="0"/>
                        </a:lnTo>
                        <a:lnTo>
                          <a:pt x="199" y="45"/>
                        </a:lnTo>
                        <a:lnTo>
                          <a:pt x="0" y="113"/>
                        </a:lnTo>
                        <a:lnTo>
                          <a:pt x="0" y="63"/>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53" name="Freeform 59"/>
                  <p:cNvSpPr>
                    <a:spLocks/>
                  </p:cNvSpPr>
                  <p:nvPr/>
                </p:nvSpPr>
                <p:spPr bwMode="auto">
                  <a:xfrm>
                    <a:off x="4905" y="1108"/>
                    <a:ext cx="107" cy="60"/>
                  </a:xfrm>
                  <a:custGeom>
                    <a:avLst/>
                    <a:gdLst>
                      <a:gd name="T0" fmla="*/ 0 w 209"/>
                      <a:gd name="T1" fmla="*/ 1 h 120"/>
                      <a:gd name="T2" fmla="*/ 0 w 209"/>
                      <a:gd name="T3" fmla="*/ 1 h 120"/>
                      <a:gd name="T4" fmla="*/ 0 w 209"/>
                      <a:gd name="T5" fmla="*/ 0 h 120"/>
                      <a:gd name="T6" fmla="*/ 0 w 209"/>
                      <a:gd name="T7" fmla="*/ 0 h 120"/>
                      <a:gd name="T8" fmla="*/ 0 w 209"/>
                      <a:gd name="T9" fmla="*/ 1 h 120"/>
                      <a:gd name="T10" fmla="*/ 0 60000 65536"/>
                      <a:gd name="T11" fmla="*/ 0 60000 65536"/>
                      <a:gd name="T12" fmla="*/ 0 60000 65536"/>
                      <a:gd name="T13" fmla="*/ 0 60000 65536"/>
                      <a:gd name="T14" fmla="*/ 0 60000 65536"/>
                      <a:gd name="T15" fmla="*/ 0 w 209"/>
                      <a:gd name="T16" fmla="*/ 0 h 120"/>
                      <a:gd name="T17" fmla="*/ 209 w 209"/>
                      <a:gd name="T18" fmla="*/ 120 h 120"/>
                    </a:gdLst>
                    <a:ahLst/>
                    <a:cxnLst>
                      <a:cxn ang="T10">
                        <a:pos x="T0" y="T1"/>
                      </a:cxn>
                      <a:cxn ang="T11">
                        <a:pos x="T2" y="T3"/>
                      </a:cxn>
                      <a:cxn ang="T12">
                        <a:pos x="T4" y="T5"/>
                      </a:cxn>
                      <a:cxn ang="T13">
                        <a:pos x="T6" y="T7"/>
                      </a:cxn>
                      <a:cxn ang="T14">
                        <a:pos x="T8" y="T9"/>
                      </a:cxn>
                    </a:cxnLst>
                    <a:rect l="T15" t="T16" r="T17" b="T18"/>
                    <a:pathLst>
                      <a:path w="209" h="120">
                        <a:moveTo>
                          <a:pt x="2" y="70"/>
                        </a:moveTo>
                        <a:lnTo>
                          <a:pt x="0" y="120"/>
                        </a:lnTo>
                        <a:lnTo>
                          <a:pt x="209" y="47"/>
                        </a:lnTo>
                        <a:lnTo>
                          <a:pt x="209" y="0"/>
                        </a:lnTo>
                        <a:lnTo>
                          <a:pt x="2" y="7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54" name="Freeform 60"/>
                  <p:cNvSpPr>
                    <a:spLocks/>
                  </p:cNvSpPr>
                  <p:nvPr/>
                </p:nvSpPr>
                <p:spPr bwMode="auto">
                  <a:xfrm>
                    <a:off x="4819" y="1040"/>
                    <a:ext cx="89" cy="128"/>
                  </a:xfrm>
                  <a:custGeom>
                    <a:avLst/>
                    <a:gdLst>
                      <a:gd name="T0" fmla="*/ 0 w 174"/>
                      <a:gd name="T1" fmla="*/ 0 h 253"/>
                      <a:gd name="T2" fmla="*/ 1 w 174"/>
                      <a:gd name="T3" fmla="*/ 0 h 253"/>
                      <a:gd name="T4" fmla="*/ 1 w 174"/>
                      <a:gd name="T5" fmla="*/ 0 h 253"/>
                      <a:gd name="T6" fmla="*/ 1 w 174"/>
                      <a:gd name="T7" fmla="*/ 0 h 253"/>
                      <a:gd name="T8" fmla="*/ 1 w 174"/>
                      <a:gd name="T9" fmla="*/ 0 h 253"/>
                      <a:gd name="T10" fmla="*/ 1 w 174"/>
                      <a:gd name="T11" fmla="*/ 0 h 253"/>
                      <a:gd name="T12" fmla="*/ 1 w 174"/>
                      <a:gd name="T13" fmla="*/ 0 h 253"/>
                      <a:gd name="T14" fmla="*/ 1 w 174"/>
                      <a:gd name="T15" fmla="*/ 0 h 253"/>
                      <a:gd name="T16" fmla="*/ 1 w 174"/>
                      <a:gd name="T17" fmla="*/ 0 h 253"/>
                      <a:gd name="T18" fmla="*/ 1 w 174"/>
                      <a:gd name="T19" fmla="*/ 0 h 253"/>
                      <a:gd name="T20" fmla="*/ 1 w 174"/>
                      <a:gd name="T21" fmla="*/ 0 h 253"/>
                      <a:gd name="T22" fmla="*/ 0 w 174"/>
                      <a:gd name="T23" fmla="*/ 0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253"/>
                      <a:gd name="T38" fmla="*/ 174 w 174"/>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253">
                        <a:moveTo>
                          <a:pt x="0" y="0"/>
                        </a:moveTo>
                        <a:lnTo>
                          <a:pt x="17" y="39"/>
                        </a:lnTo>
                        <a:lnTo>
                          <a:pt x="17" y="180"/>
                        </a:lnTo>
                        <a:lnTo>
                          <a:pt x="174" y="253"/>
                        </a:lnTo>
                        <a:lnTo>
                          <a:pt x="174" y="201"/>
                        </a:lnTo>
                        <a:lnTo>
                          <a:pt x="142" y="189"/>
                        </a:lnTo>
                        <a:lnTo>
                          <a:pt x="142" y="139"/>
                        </a:lnTo>
                        <a:lnTo>
                          <a:pt x="100" y="128"/>
                        </a:lnTo>
                        <a:lnTo>
                          <a:pt x="102" y="73"/>
                        </a:lnTo>
                        <a:lnTo>
                          <a:pt x="62" y="61"/>
                        </a:lnTo>
                        <a:lnTo>
                          <a:pt x="64" y="1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grpSp>
            <p:nvGrpSpPr>
              <p:cNvPr id="67" name="Group 61"/>
              <p:cNvGrpSpPr>
                <a:grpSpLocks/>
              </p:cNvGrpSpPr>
              <p:nvPr/>
            </p:nvGrpSpPr>
            <p:grpSpPr bwMode="auto">
              <a:xfrm>
                <a:off x="4417" y="821"/>
                <a:ext cx="126" cy="271"/>
                <a:chOff x="4417" y="821"/>
                <a:chExt cx="126" cy="271"/>
              </a:xfrm>
            </p:grpSpPr>
            <p:sp>
              <p:nvSpPr>
                <p:cNvPr id="131" name="Freeform 62"/>
                <p:cNvSpPr>
                  <a:spLocks/>
                </p:cNvSpPr>
                <p:nvPr/>
              </p:nvSpPr>
              <p:spPr bwMode="auto">
                <a:xfrm>
                  <a:off x="4404" y="821"/>
                  <a:ext cx="129" cy="270"/>
                </a:xfrm>
                <a:custGeom>
                  <a:avLst/>
                  <a:gdLst>
                    <a:gd name="T0" fmla="*/ 0 w 233"/>
                    <a:gd name="T1" fmla="*/ 1 h 540"/>
                    <a:gd name="T2" fmla="*/ 0 w 233"/>
                    <a:gd name="T3" fmla="*/ 1 h 540"/>
                    <a:gd name="T4" fmla="*/ 0 w 233"/>
                    <a:gd name="T5" fmla="*/ 1 h 540"/>
                    <a:gd name="T6" fmla="*/ 0 w 233"/>
                    <a:gd name="T7" fmla="*/ 1 h 540"/>
                    <a:gd name="T8" fmla="*/ 0 w 233"/>
                    <a:gd name="T9" fmla="*/ 1 h 540"/>
                    <a:gd name="T10" fmla="*/ 0 w 233"/>
                    <a:gd name="T11" fmla="*/ 1 h 540"/>
                    <a:gd name="T12" fmla="*/ 0 w 233"/>
                    <a:gd name="T13" fmla="*/ 0 h 540"/>
                    <a:gd name="T14" fmla="*/ 0 w 233"/>
                    <a:gd name="T15" fmla="*/ 1 h 540"/>
                    <a:gd name="T16" fmla="*/ 0 w 233"/>
                    <a:gd name="T17" fmla="*/ 1 h 540"/>
                    <a:gd name="T18" fmla="*/ 0 w 233"/>
                    <a:gd name="T19" fmla="*/ 1 h 540"/>
                    <a:gd name="T20" fmla="*/ 0 w 233"/>
                    <a:gd name="T21" fmla="*/ 1 h 540"/>
                    <a:gd name="T22" fmla="*/ 0 w 233"/>
                    <a:gd name="T23" fmla="*/ 1 h 540"/>
                    <a:gd name="T24" fmla="*/ 0 w 233"/>
                    <a:gd name="T25" fmla="*/ 1 h 5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540"/>
                    <a:gd name="T41" fmla="*/ 233 w 233"/>
                    <a:gd name="T42" fmla="*/ 540 h 5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540">
                      <a:moveTo>
                        <a:pt x="0" y="540"/>
                      </a:moveTo>
                      <a:lnTo>
                        <a:pt x="2" y="137"/>
                      </a:lnTo>
                      <a:lnTo>
                        <a:pt x="2" y="114"/>
                      </a:lnTo>
                      <a:lnTo>
                        <a:pt x="7" y="84"/>
                      </a:lnTo>
                      <a:lnTo>
                        <a:pt x="30" y="45"/>
                      </a:lnTo>
                      <a:lnTo>
                        <a:pt x="52" y="16"/>
                      </a:lnTo>
                      <a:lnTo>
                        <a:pt x="102" y="0"/>
                      </a:lnTo>
                      <a:lnTo>
                        <a:pt x="157" y="5"/>
                      </a:lnTo>
                      <a:lnTo>
                        <a:pt x="192" y="23"/>
                      </a:lnTo>
                      <a:lnTo>
                        <a:pt x="228" y="65"/>
                      </a:lnTo>
                      <a:lnTo>
                        <a:pt x="233" y="115"/>
                      </a:lnTo>
                      <a:lnTo>
                        <a:pt x="233" y="489"/>
                      </a:lnTo>
                      <a:lnTo>
                        <a:pt x="0" y="5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2" name="Freeform 63"/>
                <p:cNvSpPr>
                  <a:spLocks/>
                </p:cNvSpPr>
                <p:nvPr/>
              </p:nvSpPr>
              <p:spPr bwMode="auto">
                <a:xfrm>
                  <a:off x="4408" y="824"/>
                  <a:ext cx="136" cy="267"/>
                </a:xfrm>
                <a:custGeom>
                  <a:avLst/>
                  <a:gdLst>
                    <a:gd name="T0" fmla="*/ 0 w 238"/>
                    <a:gd name="T1" fmla="*/ 1 h 535"/>
                    <a:gd name="T2" fmla="*/ 0 w 238"/>
                    <a:gd name="T3" fmla="*/ 1 h 535"/>
                    <a:gd name="T4" fmla="*/ 1 w 238"/>
                    <a:gd name="T5" fmla="*/ 1 h 535"/>
                    <a:gd name="T6" fmla="*/ 1 w 238"/>
                    <a:gd name="T7" fmla="*/ 0 h 535"/>
                    <a:gd name="T8" fmla="*/ 1 w 238"/>
                    <a:gd name="T9" fmla="*/ 0 h 535"/>
                    <a:gd name="T10" fmla="*/ 1 w 238"/>
                    <a:gd name="T11" fmla="*/ 0 h 535"/>
                    <a:gd name="T12" fmla="*/ 1 w 238"/>
                    <a:gd name="T13" fmla="*/ 0 h 535"/>
                    <a:gd name="T14" fmla="*/ 1 w 238"/>
                    <a:gd name="T15" fmla="*/ 0 h 535"/>
                    <a:gd name="T16" fmla="*/ 1 w 238"/>
                    <a:gd name="T17" fmla="*/ 0 h 535"/>
                    <a:gd name="T18" fmla="*/ 1 w 238"/>
                    <a:gd name="T19" fmla="*/ 1 h 535"/>
                    <a:gd name="T20" fmla="*/ 1 w 238"/>
                    <a:gd name="T21" fmla="*/ 1 h 535"/>
                    <a:gd name="T22" fmla="*/ 1 w 238"/>
                    <a:gd name="T23" fmla="*/ 1 h 535"/>
                    <a:gd name="T24" fmla="*/ 0 w 238"/>
                    <a:gd name="T25" fmla="*/ 1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535"/>
                    <a:gd name="T41" fmla="*/ 238 w 238"/>
                    <a:gd name="T42" fmla="*/ 535 h 5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535">
                      <a:moveTo>
                        <a:pt x="0" y="535"/>
                      </a:moveTo>
                      <a:lnTo>
                        <a:pt x="0" y="117"/>
                      </a:lnTo>
                      <a:lnTo>
                        <a:pt x="10" y="74"/>
                      </a:lnTo>
                      <a:lnTo>
                        <a:pt x="26" y="45"/>
                      </a:lnTo>
                      <a:lnTo>
                        <a:pt x="57" y="15"/>
                      </a:lnTo>
                      <a:lnTo>
                        <a:pt x="112" y="0"/>
                      </a:lnTo>
                      <a:lnTo>
                        <a:pt x="151" y="0"/>
                      </a:lnTo>
                      <a:lnTo>
                        <a:pt x="189" y="20"/>
                      </a:lnTo>
                      <a:lnTo>
                        <a:pt x="215" y="45"/>
                      </a:lnTo>
                      <a:lnTo>
                        <a:pt x="228" y="72"/>
                      </a:lnTo>
                      <a:lnTo>
                        <a:pt x="238" y="113"/>
                      </a:lnTo>
                      <a:lnTo>
                        <a:pt x="235" y="488"/>
                      </a:lnTo>
                      <a:lnTo>
                        <a:pt x="0" y="53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3" name="Freeform 64"/>
                <p:cNvSpPr>
                  <a:spLocks/>
                </p:cNvSpPr>
                <p:nvPr/>
              </p:nvSpPr>
              <p:spPr bwMode="auto">
                <a:xfrm>
                  <a:off x="4447" y="860"/>
                  <a:ext cx="79" cy="202"/>
                </a:xfrm>
                <a:custGeom>
                  <a:avLst/>
                  <a:gdLst>
                    <a:gd name="T0" fmla="*/ 1 w 151"/>
                    <a:gd name="T1" fmla="*/ 0 h 404"/>
                    <a:gd name="T2" fmla="*/ 1 w 151"/>
                    <a:gd name="T3" fmla="*/ 1 h 404"/>
                    <a:gd name="T4" fmla="*/ 1 w 151"/>
                    <a:gd name="T5" fmla="*/ 1 h 404"/>
                    <a:gd name="T6" fmla="*/ 1 w 151"/>
                    <a:gd name="T7" fmla="*/ 1 h 404"/>
                    <a:gd name="T8" fmla="*/ 1 w 151"/>
                    <a:gd name="T9" fmla="*/ 1 h 404"/>
                    <a:gd name="T10" fmla="*/ 1 w 151"/>
                    <a:gd name="T11" fmla="*/ 1 h 404"/>
                    <a:gd name="T12" fmla="*/ 0 w 151"/>
                    <a:gd name="T13" fmla="*/ 1 h 404"/>
                    <a:gd name="T14" fmla="*/ 0 60000 65536"/>
                    <a:gd name="T15" fmla="*/ 0 60000 65536"/>
                    <a:gd name="T16" fmla="*/ 0 60000 65536"/>
                    <a:gd name="T17" fmla="*/ 0 60000 65536"/>
                    <a:gd name="T18" fmla="*/ 0 60000 65536"/>
                    <a:gd name="T19" fmla="*/ 0 60000 65536"/>
                    <a:gd name="T20" fmla="*/ 0 60000 65536"/>
                    <a:gd name="T21" fmla="*/ 0 w 151"/>
                    <a:gd name="T22" fmla="*/ 0 h 404"/>
                    <a:gd name="T23" fmla="*/ 151 w 151"/>
                    <a:gd name="T24" fmla="*/ 404 h 4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404">
                      <a:moveTo>
                        <a:pt x="57" y="0"/>
                      </a:moveTo>
                      <a:lnTo>
                        <a:pt x="107" y="7"/>
                      </a:lnTo>
                      <a:lnTo>
                        <a:pt x="140" y="36"/>
                      </a:lnTo>
                      <a:lnTo>
                        <a:pt x="149" y="83"/>
                      </a:lnTo>
                      <a:lnTo>
                        <a:pt x="151" y="293"/>
                      </a:lnTo>
                      <a:lnTo>
                        <a:pt x="151" y="372"/>
                      </a:lnTo>
                      <a:lnTo>
                        <a:pt x="0" y="4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4" name="Freeform 65"/>
                <p:cNvSpPr>
                  <a:spLocks/>
                </p:cNvSpPr>
                <p:nvPr/>
              </p:nvSpPr>
              <p:spPr bwMode="auto">
                <a:xfrm>
                  <a:off x="4447" y="854"/>
                  <a:ext cx="75" cy="205"/>
                </a:xfrm>
                <a:custGeom>
                  <a:avLst/>
                  <a:gdLst>
                    <a:gd name="T0" fmla="*/ 0 w 153"/>
                    <a:gd name="T1" fmla="*/ 1 h 407"/>
                    <a:gd name="T2" fmla="*/ 0 w 153"/>
                    <a:gd name="T3" fmla="*/ 1 h 407"/>
                    <a:gd name="T4" fmla="*/ 0 w 153"/>
                    <a:gd name="T5" fmla="*/ 1 h 407"/>
                    <a:gd name="T6" fmla="*/ 0 w 153"/>
                    <a:gd name="T7" fmla="*/ 0 h 407"/>
                    <a:gd name="T8" fmla="*/ 0 w 153"/>
                    <a:gd name="T9" fmla="*/ 0 h 407"/>
                    <a:gd name="T10" fmla="*/ 0 w 153"/>
                    <a:gd name="T11" fmla="*/ 0 h 407"/>
                    <a:gd name="T12" fmla="*/ 0 w 153"/>
                    <a:gd name="T13" fmla="*/ 0 h 407"/>
                    <a:gd name="T14" fmla="*/ 0 w 153"/>
                    <a:gd name="T15" fmla="*/ 0 h 407"/>
                    <a:gd name="T16" fmla="*/ 0 w 153"/>
                    <a:gd name="T17" fmla="*/ 0 h 407"/>
                    <a:gd name="T18" fmla="*/ 0 w 153"/>
                    <a:gd name="T19" fmla="*/ 1 h 407"/>
                    <a:gd name="T20" fmla="*/ 0 w 153"/>
                    <a:gd name="T21" fmla="*/ 1 h 407"/>
                    <a:gd name="T22" fmla="*/ 0 w 153"/>
                    <a:gd name="T23" fmla="*/ 1 h 4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407"/>
                    <a:gd name="T38" fmla="*/ 153 w 153"/>
                    <a:gd name="T39" fmla="*/ 407 h 4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407">
                      <a:moveTo>
                        <a:pt x="0" y="407"/>
                      </a:moveTo>
                      <a:lnTo>
                        <a:pt x="2" y="112"/>
                      </a:lnTo>
                      <a:lnTo>
                        <a:pt x="3" y="79"/>
                      </a:lnTo>
                      <a:lnTo>
                        <a:pt x="7" y="48"/>
                      </a:lnTo>
                      <a:lnTo>
                        <a:pt x="21" y="22"/>
                      </a:lnTo>
                      <a:lnTo>
                        <a:pt x="52" y="0"/>
                      </a:lnTo>
                      <a:lnTo>
                        <a:pt x="96" y="0"/>
                      </a:lnTo>
                      <a:lnTo>
                        <a:pt x="127" y="15"/>
                      </a:lnTo>
                      <a:lnTo>
                        <a:pt x="144" y="44"/>
                      </a:lnTo>
                      <a:lnTo>
                        <a:pt x="149" y="98"/>
                      </a:lnTo>
                      <a:lnTo>
                        <a:pt x="153" y="376"/>
                      </a:lnTo>
                      <a:lnTo>
                        <a:pt x="0" y="407"/>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5" name="Line 66"/>
                <p:cNvSpPr>
                  <a:spLocks noChangeShapeType="1"/>
                </p:cNvSpPr>
                <p:nvPr/>
              </p:nvSpPr>
              <p:spPr bwMode="auto">
                <a:xfrm flipV="1">
                  <a:off x="4433" y="900"/>
                  <a:ext cx="86" cy="16"/>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6" name="Line 67"/>
                <p:cNvSpPr>
                  <a:spLocks noChangeShapeType="1"/>
                </p:cNvSpPr>
                <p:nvPr/>
              </p:nvSpPr>
              <p:spPr bwMode="auto">
                <a:xfrm flipV="1">
                  <a:off x="4440" y="950"/>
                  <a:ext cx="79" cy="16"/>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7" name="Line 68"/>
                <p:cNvSpPr>
                  <a:spLocks noChangeShapeType="1"/>
                </p:cNvSpPr>
                <p:nvPr/>
              </p:nvSpPr>
              <p:spPr bwMode="auto">
                <a:xfrm flipV="1">
                  <a:off x="4444" y="1001"/>
                  <a:ext cx="75"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8" name="Line 69"/>
                <p:cNvSpPr>
                  <a:spLocks noChangeShapeType="1"/>
                </p:cNvSpPr>
                <p:nvPr/>
              </p:nvSpPr>
              <p:spPr bwMode="auto">
                <a:xfrm flipH="1" flipV="1">
                  <a:off x="4483" y="854"/>
                  <a:ext cx="0" cy="191"/>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68" name="Group 70"/>
              <p:cNvGrpSpPr>
                <a:grpSpLocks/>
              </p:cNvGrpSpPr>
              <p:nvPr/>
            </p:nvGrpSpPr>
            <p:grpSpPr bwMode="auto">
              <a:xfrm>
                <a:off x="5102" y="729"/>
                <a:ext cx="93" cy="221"/>
                <a:chOff x="5102" y="729"/>
                <a:chExt cx="93" cy="221"/>
              </a:xfrm>
            </p:grpSpPr>
            <p:sp>
              <p:nvSpPr>
                <p:cNvPr id="123" name="Freeform 71"/>
                <p:cNvSpPr>
                  <a:spLocks/>
                </p:cNvSpPr>
                <p:nvPr/>
              </p:nvSpPr>
              <p:spPr bwMode="auto">
                <a:xfrm>
                  <a:off x="5102" y="729"/>
                  <a:ext cx="86" cy="221"/>
                </a:xfrm>
                <a:custGeom>
                  <a:avLst/>
                  <a:gdLst>
                    <a:gd name="T0" fmla="*/ 0 w 176"/>
                    <a:gd name="T1" fmla="*/ 0 h 444"/>
                    <a:gd name="T2" fmla="*/ 0 w 176"/>
                    <a:gd name="T3" fmla="*/ 0 h 444"/>
                    <a:gd name="T4" fmla="*/ 0 w 176"/>
                    <a:gd name="T5" fmla="*/ 0 h 444"/>
                    <a:gd name="T6" fmla="*/ 0 w 176"/>
                    <a:gd name="T7" fmla="*/ 0 h 444"/>
                    <a:gd name="T8" fmla="*/ 0 w 176"/>
                    <a:gd name="T9" fmla="*/ 0 h 444"/>
                    <a:gd name="T10" fmla="*/ 0 w 176"/>
                    <a:gd name="T11" fmla="*/ 0 h 444"/>
                    <a:gd name="T12" fmla="*/ 0 w 176"/>
                    <a:gd name="T13" fmla="*/ 0 h 444"/>
                    <a:gd name="T14" fmla="*/ 0 w 176"/>
                    <a:gd name="T15" fmla="*/ 0 h 444"/>
                    <a:gd name="T16" fmla="*/ 0 w 176"/>
                    <a:gd name="T17" fmla="*/ 0 h 444"/>
                    <a:gd name="T18" fmla="*/ 0 w 176"/>
                    <a:gd name="T19" fmla="*/ 0 h 444"/>
                    <a:gd name="T20" fmla="*/ 0 w 176"/>
                    <a:gd name="T21" fmla="*/ 0 h 444"/>
                    <a:gd name="T22" fmla="*/ 0 w 176"/>
                    <a:gd name="T23" fmla="*/ 0 h 444"/>
                    <a:gd name="T24" fmla="*/ 0 w 176"/>
                    <a:gd name="T25" fmla="*/ 0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444"/>
                    <a:gd name="T41" fmla="*/ 176 w 176"/>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444">
                      <a:moveTo>
                        <a:pt x="0" y="444"/>
                      </a:moveTo>
                      <a:lnTo>
                        <a:pt x="2" y="113"/>
                      </a:lnTo>
                      <a:lnTo>
                        <a:pt x="2" y="93"/>
                      </a:lnTo>
                      <a:lnTo>
                        <a:pt x="6" y="70"/>
                      </a:lnTo>
                      <a:lnTo>
                        <a:pt x="23" y="38"/>
                      </a:lnTo>
                      <a:lnTo>
                        <a:pt x="41" y="14"/>
                      </a:lnTo>
                      <a:lnTo>
                        <a:pt x="78" y="0"/>
                      </a:lnTo>
                      <a:lnTo>
                        <a:pt x="120" y="4"/>
                      </a:lnTo>
                      <a:lnTo>
                        <a:pt x="146" y="20"/>
                      </a:lnTo>
                      <a:lnTo>
                        <a:pt x="173" y="53"/>
                      </a:lnTo>
                      <a:lnTo>
                        <a:pt x="176" y="95"/>
                      </a:lnTo>
                      <a:lnTo>
                        <a:pt x="176" y="400"/>
                      </a:lnTo>
                      <a:lnTo>
                        <a:pt x="0" y="4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4" name="Freeform 72"/>
                <p:cNvSpPr>
                  <a:spLocks/>
                </p:cNvSpPr>
                <p:nvPr/>
              </p:nvSpPr>
              <p:spPr bwMode="auto">
                <a:xfrm>
                  <a:off x="5105" y="731"/>
                  <a:ext cx="89" cy="218"/>
                </a:xfrm>
                <a:custGeom>
                  <a:avLst/>
                  <a:gdLst>
                    <a:gd name="T0" fmla="*/ 0 w 179"/>
                    <a:gd name="T1" fmla="*/ 0 h 440"/>
                    <a:gd name="T2" fmla="*/ 0 w 179"/>
                    <a:gd name="T3" fmla="*/ 0 h 440"/>
                    <a:gd name="T4" fmla="*/ 0 w 179"/>
                    <a:gd name="T5" fmla="*/ 0 h 440"/>
                    <a:gd name="T6" fmla="*/ 0 w 179"/>
                    <a:gd name="T7" fmla="*/ 0 h 440"/>
                    <a:gd name="T8" fmla="*/ 0 w 179"/>
                    <a:gd name="T9" fmla="*/ 0 h 440"/>
                    <a:gd name="T10" fmla="*/ 0 w 179"/>
                    <a:gd name="T11" fmla="*/ 0 h 440"/>
                    <a:gd name="T12" fmla="*/ 0 w 179"/>
                    <a:gd name="T13" fmla="*/ 0 h 440"/>
                    <a:gd name="T14" fmla="*/ 0 w 179"/>
                    <a:gd name="T15" fmla="*/ 0 h 440"/>
                    <a:gd name="T16" fmla="*/ 0 w 179"/>
                    <a:gd name="T17" fmla="*/ 0 h 440"/>
                    <a:gd name="T18" fmla="*/ 0 w 179"/>
                    <a:gd name="T19" fmla="*/ 0 h 440"/>
                    <a:gd name="T20" fmla="*/ 0 w 179"/>
                    <a:gd name="T21" fmla="*/ 0 h 440"/>
                    <a:gd name="T22" fmla="*/ 0 w 179"/>
                    <a:gd name="T23" fmla="*/ 0 h 440"/>
                    <a:gd name="T24" fmla="*/ 0 w 179"/>
                    <a:gd name="T25" fmla="*/ 0 h 4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440"/>
                    <a:gd name="T41" fmla="*/ 179 w 179"/>
                    <a:gd name="T42" fmla="*/ 440 h 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440">
                      <a:moveTo>
                        <a:pt x="0" y="440"/>
                      </a:moveTo>
                      <a:lnTo>
                        <a:pt x="0" y="96"/>
                      </a:lnTo>
                      <a:lnTo>
                        <a:pt x="8" y="61"/>
                      </a:lnTo>
                      <a:lnTo>
                        <a:pt x="20" y="38"/>
                      </a:lnTo>
                      <a:lnTo>
                        <a:pt x="43" y="13"/>
                      </a:lnTo>
                      <a:lnTo>
                        <a:pt x="85" y="0"/>
                      </a:lnTo>
                      <a:lnTo>
                        <a:pt x="115" y="0"/>
                      </a:lnTo>
                      <a:lnTo>
                        <a:pt x="142" y="17"/>
                      </a:lnTo>
                      <a:lnTo>
                        <a:pt x="163" y="38"/>
                      </a:lnTo>
                      <a:lnTo>
                        <a:pt x="173" y="60"/>
                      </a:lnTo>
                      <a:lnTo>
                        <a:pt x="179" y="93"/>
                      </a:lnTo>
                      <a:lnTo>
                        <a:pt x="178" y="401"/>
                      </a:lnTo>
                      <a:lnTo>
                        <a:pt x="0" y="44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5" name="Freeform 73"/>
                <p:cNvSpPr>
                  <a:spLocks/>
                </p:cNvSpPr>
                <p:nvPr/>
              </p:nvSpPr>
              <p:spPr bwMode="auto">
                <a:xfrm>
                  <a:off x="5123" y="759"/>
                  <a:ext cx="61" cy="164"/>
                </a:xfrm>
                <a:custGeom>
                  <a:avLst/>
                  <a:gdLst>
                    <a:gd name="T0" fmla="*/ 1 w 115"/>
                    <a:gd name="T1" fmla="*/ 0 h 333"/>
                    <a:gd name="T2" fmla="*/ 1 w 115"/>
                    <a:gd name="T3" fmla="*/ 0 h 333"/>
                    <a:gd name="T4" fmla="*/ 1 w 115"/>
                    <a:gd name="T5" fmla="*/ 0 h 333"/>
                    <a:gd name="T6" fmla="*/ 1 w 115"/>
                    <a:gd name="T7" fmla="*/ 0 h 333"/>
                    <a:gd name="T8" fmla="*/ 1 w 115"/>
                    <a:gd name="T9" fmla="*/ 0 h 333"/>
                    <a:gd name="T10" fmla="*/ 1 w 115"/>
                    <a:gd name="T11" fmla="*/ 0 h 333"/>
                    <a:gd name="T12" fmla="*/ 0 w 115"/>
                    <a:gd name="T13" fmla="*/ 0 h 333"/>
                    <a:gd name="T14" fmla="*/ 0 60000 65536"/>
                    <a:gd name="T15" fmla="*/ 0 60000 65536"/>
                    <a:gd name="T16" fmla="*/ 0 60000 65536"/>
                    <a:gd name="T17" fmla="*/ 0 60000 65536"/>
                    <a:gd name="T18" fmla="*/ 0 60000 65536"/>
                    <a:gd name="T19" fmla="*/ 0 60000 65536"/>
                    <a:gd name="T20" fmla="*/ 0 60000 65536"/>
                    <a:gd name="T21" fmla="*/ 0 w 115"/>
                    <a:gd name="T22" fmla="*/ 0 h 333"/>
                    <a:gd name="T23" fmla="*/ 115 w 115"/>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33">
                      <a:moveTo>
                        <a:pt x="43" y="0"/>
                      </a:moveTo>
                      <a:lnTo>
                        <a:pt x="80" y="7"/>
                      </a:lnTo>
                      <a:lnTo>
                        <a:pt x="105" y="31"/>
                      </a:lnTo>
                      <a:lnTo>
                        <a:pt x="112" y="69"/>
                      </a:lnTo>
                      <a:lnTo>
                        <a:pt x="115" y="241"/>
                      </a:lnTo>
                      <a:lnTo>
                        <a:pt x="115" y="306"/>
                      </a:lnTo>
                      <a:lnTo>
                        <a:pt x="0" y="3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6" name="Freeform 74"/>
                <p:cNvSpPr>
                  <a:spLocks/>
                </p:cNvSpPr>
                <p:nvPr/>
              </p:nvSpPr>
              <p:spPr bwMode="auto">
                <a:xfrm>
                  <a:off x="5123" y="756"/>
                  <a:ext cx="57" cy="164"/>
                </a:xfrm>
                <a:custGeom>
                  <a:avLst/>
                  <a:gdLst>
                    <a:gd name="T0" fmla="*/ 0 w 116"/>
                    <a:gd name="T1" fmla="*/ 0 h 335"/>
                    <a:gd name="T2" fmla="*/ 1 w 116"/>
                    <a:gd name="T3" fmla="*/ 0 h 335"/>
                    <a:gd name="T4" fmla="*/ 1 w 116"/>
                    <a:gd name="T5" fmla="*/ 0 h 335"/>
                    <a:gd name="T6" fmla="*/ 1 w 116"/>
                    <a:gd name="T7" fmla="*/ 0 h 335"/>
                    <a:gd name="T8" fmla="*/ 1 w 116"/>
                    <a:gd name="T9" fmla="*/ 0 h 335"/>
                    <a:gd name="T10" fmla="*/ 1 w 116"/>
                    <a:gd name="T11" fmla="*/ 0 h 335"/>
                    <a:gd name="T12" fmla="*/ 1 w 116"/>
                    <a:gd name="T13" fmla="*/ 0 h 335"/>
                    <a:gd name="T14" fmla="*/ 1 w 116"/>
                    <a:gd name="T15" fmla="*/ 0 h 335"/>
                    <a:gd name="T16" fmla="*/ 1 w 116"/>
                    <a:gd name="T17" fmla="*/ 0 h 335"/>
                    <a:gd name="T18" fmla="*/ 1 w 116"/>
                    <a:gd name="T19" fmla="*/ 0 h 335"/>
                    <a:gd name="T20" fmla="*/ 1 w 116"/>
                    <a:gd name="T21" fmla="*/ 0 h 335"/>
                    <a:gd name="T22" fmla="*/ 0 w 116"/>
                    <a:gd name="T23" fmla="*/ 0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335"/>
                    <a:gd name="T38" fmla="*/ 116 w 116"/>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335">
                      <a:moveTo>
                        <a:pt x="0" y="335"/>
                      </a:moveTo>
                      <a:lnTo>
                        <a:pt x="2" y="93"/>
                      </a:lnTo>
                      <a:lnTo>
                        <a:pt x="3" y="66"/>
                      </a:lnTo>
                      <a:lnTo>
                        <a:pt x="6" y="40"/>
                      </a:lnTo>
                      <a:lnTo>
                        <a:pt x="17" y="19"/>
                      </a:lnTo>
                      <a:lnTo>
                        <a:pt x="39" y="0"/>
                      </a:lnTo>
                      <a:lnTo>
                        <a:pt x="73" y="0"/>
                      </a:lnTo>
                      <a:lnTo>
                        <a:pt x="96" y="13"/>
                      </a:lnTo>
                      <a:lnTo>
                        <a:pt x="109" y="37"/>
                      </a:lnTo>
                      <a:lnTo>
                        <a:pt x="113" y="82"/>
                      </a:lnTo>
                      <a:lnTo>
                        <a:pt x="116" y="310"/>
                      </a:lnTo>
                      <a:lnTo>
                        <a:pt x="0" y="335"/>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7" name="Line 75"/>
                <p:cNvSpPr>
                  <a:spLocks noChangeShapeType="1"/>
                </p:cNvSpPr>
                <p:nvPr/>
              </p:nvSpPr>
              <p:spPr bwMode="auto">
                <a:xfrm flipV="1">
                  <a:off x="5120" y="791"/>
                  <a:ext cx="57"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8" name="Line 76"/>
                <p:cNvSpPr>
                  <a:spLocks noChangeShapeType="1"/>
                </p:cNvSpPr>
                <p:nvPr/>
              </p:nvSpPr>
              <p:spPr bwMode="auto">
                <a:xfrm flipV="1">
                  <a:off x="5120" y="832"/>
                  <a:ext cx="61"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9" name="Line 77"/>
                <p:cNvSpPr>
                  <a:spLocks noChangeShapeType="1"/>
                </p:cNvSpPr>
                <p:nvPr/>
              </p:nvSpPr>
              <p:spPr bwMode="auto">
                <a:xfrm flipV="1">
                  <a:off x="5123" y="876"/>
                  <a:ext cx="54"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30" name="Line 78"/>
                <p:cNvSpPr>
                  <a:spLocks noChangeShapeType="1"/>
                </p:cNvSpPr>
                <p:nvPr/>
              </p:nvSpPr>
              <p:spPr bwMode="auto">
                <a:xfrm flipH="1" flipV="1">
                  <a:off x="5148" y="756"/>
                  <a:ext cx="4" cy="153"/>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69" name="Group 79"/>
              <p:cNvGrpSpPr>
                <a:grpSpLocks/>
              </p:cNvGrpSpPr>
              <p:nvPr/>
            </p:nvGrpSpPr>
            <p:grpSpPr bwMode="auto">
              <a:xfrm>
                <a:off x="4977" y="748"/>
                <a:ext cx="98" cy="231"/>
                <a:chOff x="4977" y="748"/>
                <a:chExt cx="98" cy="231"/>
              </a:xfrm>
            </p:grpSpPr>
            <p:sp>
              <p:nvSpPr>
                <p:cNvPr id="115" name="Freeform 80"/>
                <p:cNvSpPr>
                  <a:spLocks/>
                </p:cNvSpPr>
                <p:nvPr/>
              </p:nvSpPr>
              <p:spPr bwMode="auto">
                <a:xfrm>
                  <a:off x="4976" y="748"/>
                  <a:ext cx="93" cy="232"/>
                </a:xfrm>
                <a:custGeom>
                  <a:avLst/>
                  <a:gdLst>
                    <a:gd name="T0" fmla="*/ 0 w 184"/>
                    <a:gd name="T1" fmla="*/ 0 h 465"/>
                    <a:gd name="T2" fmla="*/ 0 w 184"/>
                    <a:gd name="T3" fmla="*/ 0 h 465"/>
                    <a:gd name="T4" fmla="*/ 0 w 184"/>
                    <a:gd name="T5" fmla="*/ 0 h 465"/>
                    <a:gd name="T6" fmla="*/ 0 w 184"/>
                    <a:gd name="T7" fmla="*/ 0 h 465"/>
                    <a:gd name="T8" fmla="*/ 0 w 184"/>
                    <a:gd name="T9" fmla="*/ 0 h 465"/>
                    <a:gd name="T10" fmla="*/ 0 w 184"/>
                    <a:gd name="T11" fmla="*/ 0 h 465"/>
                    <a:gd name="T12" fmla="*/ 0 w 184"/>
                    <a:gd name="T13" fmla="*/ 0 h 465"/>
                    <a:gd name="T14" fmla="*/ 0 w 184"/>
                    <a:gd name="T15" fmla="*/ 0 h 465"/>
                    <a:gd name="T16" fmla="*/ 0 w 184"/>
                    <a:gd name="T17" fmla="*/ 0 h 465"/>
                    <a:gd name="T18" fmla="*/ 0 w 184"/>
                    <a:gd name="T19" fmla="*/ 0 h 465"/>
                    <a:gd name="T20" fmla="*/ 0 w 184"/>
                    <a:gd name="T21" fmla="*/ 0 h 465"/>
                    <a:gd name="T22" fmla="*/ 0 w 184"/>
                    <a:gd name="T23" fmla="*/ 0 h 465"/>
                    <a:gd name="T24" fmla="*/ 0 w 184"/>
                    <a:gd name="T25" fmla="*/ 0 h 4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465"/>
                    <a:gd name="T41" fmla="*/ 184 w 184"/>
                    <a:gd name="T42" fmla="*/ 465 h 4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465">
                      <a:moveTo>
                        <a:pt x="0" y="465"/>
                      </a:moveTo>
                      <a:lnTo>
                        <a:pt x="0" y="119"/>
                      </a:lnTo>
                      <a:lnTo>
                        <a:pt x="0" y="99"/>
                      </a:lnTo>
                      <a:lnTo>
                        <a:pt x="4" y="74"/>
                      </a:lnTo>
                      <a:lnTo>
                        <a:pt x="22" y="41"/>
                      </a:lnTo>
                      <a:lnTo>
                        <a:pt x="40" y="16"/>
                      </a:lnTo>
                      <a:lnTo>
                        <a:pt x="79" y="0"/>
                      </a:lnTo>
                      <a:lnTo>
                        <a:pt x="124" y="6"/>
                      </a:lnTo>
                      <a:lnTo>
                        <a:pt x="152" y="21"/>
                      </a:lnTo>
                      <a:lnTo>
                        <a:pt x="181" y="57"/>
                      </a:lnTo>
                      <a:lnTo>
                        <a:pt x="184" y="101"/>
                      </a:lnTo>
                      <a:lnTo>
                        <a:pt x="184" y="422"/>
                      </a:lnTo>
                      <a:lnTo>
                        <a:pt x="0"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6" name="Freeform 81"/>
                <p:cNvSpPr>
                  <a:spLocks/>
                </p:cNvSpPr>
                <p:nvPr/>
              </p:nvSpPr>
              <p:spPr bwMode="auto">
                <a:xfrm>
                  <a:off x="4980" y="750"/>
                  <a:ext cx="100" cy="229"/>
                </a:xfrm>
                <a:custGeom>
                  <a:avLst/>
                  <a:gdLst>
                    <a:gd name="T0" fmla="*/ 0 w 187"/>
                    <a:gd name="T1" fmla="*/ 0 h 459"/>
                    <a:gd name="T2" fmla="*/ 0 w 187"/>
                    <a:gd name="T3" fmla="*/ 0 h 459"/>
                    <a:gd name="T4" fmla="*/ 0 w 187"/>
                    <a:gd name="T5" fmla="*/ 0 h 459"/>
                    <a:gd name="T6" fmla="*/ 0 w 187"/>
                    <a:gd name="T7" fmla="*/ 0 h 459"/>
                    <a:gd name="T8" fmla="*/ 0 w 187"/>
                    <a:gd name="T9" fmla="*/ 0 h 459"/>
                    <a:gd name="T10" fmla="*/ 0 w 187"/>
                    <a:gd name="T11" fmla="*/ 0 h 459"/>
                    <a:gd name="T12" fmla="*/ 0 w 187"/>
                    <a:gd name="T13" fmla="*/ 0 h 459"/>
                    <a:gd name="T14" fmla="*/ 0 w 187"/>
                    <a:gd name="T15" fmla="*/ 0 h 459"/>
                    <a:gd name="T16" fmla="*/ 0 w 187"/>
                    <a:gd name="T17" fmla="*/ 0 h 459"/>
                    <a:gd name="T18" fmla="*/ 0 w 187"/>
                    <a:gd name="T19" fmla="*/ 0 h 459"/>
                    <a:gd name="T20" fmla="*/ 0 w 187"/>
                    <a:gd name="T21" fmla="*/ 0 h 459"/>
                    <a:gd name="T22" fmla="*/ 0 w 187"/>
                    <a:gd name="T23" fmla="*/ 0 h 459"/>
                    <a:gd name="T24" fmla="*/ 0 w 187"/>
                    <a:gd name="T25" fmla="*/ 0 h 4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459"/>
                    <a:gd name="T41" fmla="*/ 187 w 187"/>
                    <a:gd name="T42" fmla="*/ 459 h 4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459">
                      <a:moveTo>
                        <a:pt x="0" y="459"/>
                      </a:moveTo>
                      <a:lnTo>
                        <a:pt x="0" y="100"/>
                      </a:lnTo>
                      <a:lnTo>
                        <a:pt x="7" y="63"/>
                      </a:lnTo>
                      <a:lnTo>
                        <a:pt x="21" y="38"/>
                      </a:lnTo>
                      <a:lnTo>
                        <a:pt x="44" y="13"/>
                      </a:lnTo>
                      <a:lnTo>
                        <a:pt x="89" y="0"/>
                      </a:lnTo>
                      <a:lnTo>
                        <a:pt x="119" y="0"/>
                      </a:lnTo>
                      <a:lnTo>
                        <a:pt x="149" y="17"/>
                      </a:lnTo>
                      <a:lnTo>
                        <a:pt x="171" y="38"/>
                      </a:lnTo>
                      <a:lnTo>
                        <a:pt x="181" y="63"/>
                      </a:lnTo>
                      <a:lnTo>
                        <a:pt x="187" y="96"/>
                      </a:lnTo>
                      <a:lnTo>
                        <a:pt x="186" y="418"/>
                      </a:lnTo>
                      <a:lnTo>
                        <a:pt x="0" y="45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7" name="Freeform 82"/>
                <p:cNvSpPr>
                  <a:spLocks/>
                </p:cNvSpPr>
                <p:nvPr/>
              </p:nvSpPr>
              <p:spPr bwMode="auto">
                <a:xfrm>
                  <a:off x="5002" y="778"/>
                  <a:ext cx="64" cy="175"/>
                </a:xfrm>
                <a:custGeom>
                  <a:avLst/>
                  <a:gdLst>
                    <a:gd name="T0" fmla="*/ 0 w 121"/>
                    <a:gd name="T1" fmla="*/ 0 h 348"/>
                    <a:gd name="T2" fmla="*/ 0 w 121"/>
                    <a:gd name="T3" fmla="*/ 1 h 348"/>
                    <a:gd name="T4" fmla="*/ 0 w 121"/>
                    <a:gd name="T5" fmla="*/ 1 h 348"/>
                    <a:gd name="T6" fmla="*/ 0 w 121"/>
                    <a:gd name="T7" fmla="*/ 1 h 348"/>
                    <a:gd name="T8" fmla="*/ 0 w 121"/>
                    <a:gd name="T9" fmla="*/ 1 h 348"/>
                    <a:gd name="T10" fmla="*/ 0 w 121"/>
                    <a:gd name="T11" fmla="*/ 1 h 348"/>
                    <a:gd name="T12" fmla="*/ 0 w 121"/>
                    <a:gd name="T13" fmla="*/ 1 h 348"/>
                    <a:gd name="T14" fmla="*/ 0 60000 65536"/>
                    <a:gd name="T15" fmla="*/ 0 60000 65536"/>
                    <a:gd name="T16" fmla="*/ 0 60000 65536"/>
                    <a:gd name="T17" fmla="*/ 0 60000 65536"/>
                    <a:gd name="T18" fmla="*/ 0 60000 65536"/>
                    <a:gd name="T19" fmla="*/ 0 60000 65536"/>
                    <a:gd name="T20" fmla="*/ 0 60000 65536"/>
                    <a:gd name="T21" fmla="*/ 0 w 121"/>
                    <a:gd name="T22" fmla="*/ 0 h 348"/>
                    <a:gd name="T23" fmla="*/ 121 w 121"/>
                    <a:gd name="T24" fmla="*/ 348 h 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48">
                      <a:moveTo>
                        <a:pt x="46" y="0"/>
                      </a:moveTo>
                      <a:lnTo>
                        <a:pt x="85" y="6"/>
                      </a:lnTo>
                      <a:lnTo>
                        <a:pt x="111" y="31"/>
                      </a:lnTo>
                      <a:lnTo>
                        <a:pt x="118" y="72"/>
                      </a:lnTo>
                      <a:lnTo>
                        <a:pt x="121" y="252"/>
                      </a:lnTo>
                      <a:lnTo>
                        <a:pt x="121" y="320"/>
                      </a:lnTo>
                      <a:lnTo>
                        <a:pt x="0" y="3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8" name="Freeform 83"/>
                <p:cNvSpPr>
                  <a:spLocks/>
                </p:cNvSpPr>
                <p:nvPr/>
              </p:nvSpPr>
              <p:spPr bwMode="auto">
                <a:xfrm>
                  <a:off x="4998" y="775"/>
                  <a:ext cx="61" cy="175"/>
                </a:xfrm>
                <a:custGeom>
                  <a:avLst/>
                  <a:gdLst>
                    <a:gd name="T0" fmla="*/ 0 w 121"/>
                    <a:gd name="T1" fmla="*/ 0 h 350"/>
                    <a:gd name="T2" fmla="*/ 0 w 121"/>
                    <a:gd name="T3" fmla="*/ 0 h 350"/>
                    <a:gd name="T4" fmla="*/ 0 w 121"/>
                    <a:gd name="T5" fmla="*/ 0 h 350"/>
                    <a:gd name="T6" fmla="*/ 0 w 121"/>
                    <a:gd name="T7" fmla="*/ 0 h 350"/>
                    <a:gd name="T8" fmla="*/ 0 w 121"/>
                    <a:gd name="T9" fmla="*/ 0 h 350"/>
                    <a:gd name="T10" fmla="*/ 0 w 121"/>
                    <a:gd name="T11" fmla="*/ 0 h 350"/>
                    <a:gd name="T12" fmla="*/ 0 w 121"/>
                    <a:gd name="T13" fmla="*/ 0 h 350"/>
                    <a:gd name="T14" fmla="*/ 0 w 121"/>
                    <a:gd name="T15" fmla="*/ 0 h 350"/>
                    <a:gd name="T16" fmla="*/ 0 w 121"/>
                    <a:gd name="T17" fmla="*/ 0 h 350"/>
                    <a:gd name="T18" fmla="*/ 0 w 121"/>
                    <a:gd name="T19" fmla="*/ 0 h 350"/>
                    <a:gd name="T20" fmla="*/ 0 w 121"/>
                    <a:gd name="T21" fmla="*/ 0 h 350"/>
                    <a:gd name="T22" fmla="*/ 0 w 121"/>
                    <a:gd name="T23" fmla="*/ 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350"/>
                    <a:gd name="T38" fmla="*/ 121 w 121"/>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350">
                      <a:moveTo>
                        <a:pt x="0" y="350"/>
                      </a:moveTo>
                      <a:lnTo>
                        <a:pt x="1" y="96"/>
                      </a:lnTo>
                      <a:lnTo>
                        <a:pt x="2" y="68"/>
                      </a:lnTo>
                      <a:lnTo>
                        <a:pt x="5" y="42"/>
                      </a:lnTo>
                      <a:lnTo>
                        <a:pt x="16" y="20"/>
                      </a:lnTo>
                      <a:lnTo>
                        <a:pt x="40" y="0"/>
                      </a:lnTo>
                      <a:lnTo>
                        <a:pt x="76" y="0"/>
                      </a:lnTo>
                      <a:lnTo>
                        <a:pt x="100" y="13"/>
                      </a:lnTo>
                      <a:lnTo>
                        <a:pt x="114" y="38"/>
                      </a:lnTo>
                      <a:lnTo>
                        <a:pt x="118" y="85"/>
                      </a:lnTo>
                      <a:lnTo>
                        <a:pt x="121" y="324"/>
                      </a:lnTo>
                      <a:lnTo>
                        <a:pt x="0" y="35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9" name="Line 84"/>
                <p:cNvSpPr>
                  <a:spLocks noChangeShapeType="1"/>
                </p:cNvSpPr>
                <p:nvPr/>
              </p:nvSpPr>
              <p:spPr bwMode="auto">
                <a:xfrm flipV="1">
                  <a:off x="4994" y="813"/>
                  <a:ext cx="61" cy="16"/>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0" name="Line 85"/>
                <p:cNvSpPr>
                  <a:spLocks noChangeShapeType="1"/>
                </p:cNvSpPr>
                <p:nvPr/>
              </p:nvSpPr>
              <p:spPr bwMode="auto">
                <a:xfrm flipV="1">
                  <a:off x="4994" y="857"/>
                  <a:ext cx="64"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1" name="Line 86"/>
                <p:cNvSpPr>
                  <a:spLocks noChangeShapeType="1"/>
                </p:cNvSpPr>
                <p:nvPr/>
              </p:nvSpPr>
              <p:spPr bwMode="auto">
                <a:xfrm flipV="1">
                  <a:off x="4998" y="903"/>
                  <a:ext cx="57" cy="11"/>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22" name="Line 87"/>
                <p:cNvSpPr>
                  <a:spLocks noChangeShapeType="1"/>
                </p:cNvSpPr>
                <p:nvPr/>
              </p:nvSpPr>
              <p:spPr bwMode="auto">
                <a:xfrm flipH="1" flipV="1">
                  <a:off x="5027" y="775"/>
                  <a:ext cx="4" cy="16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70" name="Group 88"/>
              <p:cNvGrpSpPr>
                <a:grpSpLocks/>
              </p:cNvGrpSpPr>
              <p:nvPr/>
            </p:nvGrpSpPr>
            <p:grpSpPr bwMode="auto">
              <a:xfrm>
                <a:off x="4776" y="542"/>
                <a:ext cx="80" cy="166"/>
                <a:chOff x="4776" y="542"/>
                <a:chExt cx="80" cy="166"/>
              </a:xfrm>
            </p:grpSpPr>
            <p:sp>
              <p:nvSpPr>
                <p:cNvPr id="107" name="Freeform 89"/>
                <p:cNvSpPr>
                  <a:spLocks/>
                </p:cNvSpPr>
                <p:nvPr/>
              </p:nvSpPr>
              <p:spPr bwMode="auto">
                <a:xfrm>
                  <a:off x="4776" y="543"/>
                  <a:ext cx="75" cy="164"/>
                </a:xfrm>
                <a:custGeom>
                  <a:avLst/>
                  <a:gdLst>
                    <a:gd name="T0" fmla="*/ 0 w 150"/>
                    <a:gd name="T1" fmla="*/ 0 h 334"/>
                    <a:gd name="T2" fmla="*/ 0 w 150"/>
                    <a:gd name="T3" fmla="*/ 0 h 334"/>
                    <a:gd name="T4" fmla="*/ 0 w 150"/>
                    <a:gd name="T5" fmla="*/ 0 h 334"/>
                    <a:gd name="T6" fmla="*/ 1 w 150"/>
                    <a:gd name="T7" fmla="*/ 0 h 334"/>
                    <a:gd name="T8" fmla="*/ 1 w 150"/>
                    <a:gd name="T9" fmla="*/ 0 h 334"/>
                    <a:gd name="T10" fmla="*/ 1 w 150"/>
                    <a:gd name="T11" fmla="*/ 0 h 334"/>
                    <a:gd name="T12" fmla="*/ 1 w 150"/>
                    <a:gd name="T13" fmla="*/ 0 h 334"/>
                    <a:gd name="T14" fmla="*/ 1 w 150"/>
                    <a:gd name="T15" fmla="*/ 0 h 334"/>
                    <a:gd name="T16" fmla="*/ 1 w 150"/>
                    <a:gd name="T17" fmla="*/ 0 h 334"/>
                    <a:gd name="T18" fmla="*/ 1 w 150"/>
                    <a:gd name="T19" fmla="*/ 0 h 334"/>
                    <a:gd name="T20" fmla="*/ 1 w 150"/>
                    <a:gd name="T21" fmla="*/ 0 h 334"/>
                    <a:gd name="T22" fmla="*/ 1 w 150"/>
                    <a:gd name="T23" fmla="*/ 0 h 334"/>
                    <a:gd name="T24" fmla="*/ 0 w 150"/>
                    <a:gd name="T25" fmla="*/ 0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34"/>
                    <a:gd name="T41" fmla="*/ 150 w 150"/>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34">
                      <a:moveTo>
                        <a:pt x="0" y="334"/>
                      </a:moveTo>
                      <a:lnTo>
                        <a:pt x="0" y="87"/>
                      </a:lnTo>
                      <a:lnTo>
                        <a:pt x="0" y="73"/>
                      </a:lnTo>
                      <a:lnTo>
                        <a:pt x="4" y="53"/>
                      </a:lnTo>
                      <a:lnTo>
                        <a:pt x="18" y="28"/>
                      </a:lnTo>
                      <a:lnTo>
                        <a:pt x="33" y="10"/>
                      </a:lnTo>
                      <a:lnTo>
                        <a:pt x="65" y="0"/>
                      </a:lnTo>
                      <a:lnTo>
                        <a:pt x="101" y="3"/>
                      </a:lnTo>
                      <a:lnTo>
                        <a:pt x="124" y="14"/>
                      </a:lnTo>
                      <a:lnTo>
                        <a:pt x="147" y="41"/>
                      </a:lnTo>
                      <a:lnTo>
                        <a:pt x="150" y="73"/>
                      </a:lnTo>
                      <a:lnTo>
                        <a:pt x="150" y="310"/>
                      </a:lnTo>
                      <a:lnTo>
                        <a:pt x="0"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8" name="Freeform 90"/>
                <p:cNvSpPr>
                  <a:spLocks/>
                </p:cNvSpPr>
                <p:nvPr/>
              </p:nvSpPr>
              <p:spPr bwMode="auto">
                <a:xfrm>
                  <a:off x="4780" y="543"/>
                  <a:ext cx="75" cy="164"/>
                </a:xfrm>
                <a:custGeom>
                  <a:avLst/>
                  <a:gdLst>
                    <a:gd name="T0" fmla="*/ 1 w 150"/>
                    <a:gd name="T1" fmla="*/ 1 h 331"/>
                    <a:gd name="T2" fmla="*/ 0 w 150"/>
                    <a:gd name="T3" fmla="*/ 1 h 331"/>
                    <a:gd name="T4" fmla="*/ 1 w 150"/>
                    <a:gd name="T5" fmla="*/ 0 h 331"/>
                    <a:gd name="T6" fmla="*/ 1 w 150"/>
                    <a:gd name="T7" fmla="*/ 0 h 331"/>
                    <a:gd name="T8" fmla="*/ 1 w 150"/>
                    <a:gd name="T9" fmla="*/ 0 h 331"/>
                    <a:gd name="T10" fmla="*/ 1 w 150"/>
                    <a:gd name="T11" fmla="*/ 0 h 331"/>
                    <a:gd name="T12" fmla="*/ 1 w 150"/>
                    <a:gd name="T13" fmla="*/ 0 h 331"/>
                    <a:gd name="T14" fmla="*/ 1 w 150"/>
                    <a:gd name="T15" fmla="*/ 0 h 331"/>
                    <a:gd name="T16" fmla="*/ 1 w 150"/>
                    <a:gd name="T17" fmla="*/ 0 h 331"/>
                    <a:gd name="T18" fmla="*/ 1 w 150"/>
                    <a:gd name="T19" fmla="*/ 0 h 331"/>
                    <a:gd name="T20" fmla="*/ 1 w 150"/>
                    <a:gd name="T21" fmla="*/ 1 h 331"/>
                    <a:gd name="T22" fmla="*/ 1 w 150"/>
                    <a:gd name="T23" fmla="*/ 1 h 331"/>
                    <a:gd name="T24" fmla="*/ 1 w 150"/>
                    <a:gd name="T25" fmla="*/ 1 h 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331"/>
                    <a:gd name="T41" fmla="*/ 150 w 150"/>
                    <a:gd name="T42" fmla="*/ 331 h 3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331">
                      <a:moveTo>
                        <a:pt x="1" y="331"/>
                      </a:moveTo>
                      <a:lnTo>
                        <a:pt x="0" y="74"/>
                      </a:lnTo>
                      <a:lnTo>
                        <a:pt x="7" y="47"/>
                      </a:lnTo>
                      <a:lnTo>
                        <a:pt x="17" y="28"/>
                      </a:lnTo>
                      <a:lnTo>
                        <a:pt x="36" y="10"/>
                      </a:lnTo>
                      <a:lnTo>
                        <a:pt x="71" y="0"/>
                      </a:lnTo>
                      <a:lnTo>
                        <a:pt x="96" y="0"/>
                      </a:lnTo>
                      <a:lnTo>
                        <a:pt x="119" y="13"/>
                      </a:lnTo>
                      <a:lnTo>
                        <a:pt x="136" y="28"/>
                      </a:lnTo>
                      <a:lnTo>
                        <a:pt x="144" y="46"/>
                      </a:lnTo>
                      <a:lnTo>
                        <a:pt x="150" y="71"/>
                      </a:lnTo>
                      <a:lnTo>
                        <a:pt x="149" y="309"/>
                      </a:lnTo>
                      <a:lnTo>
                        <a:pt x="1" y="33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9" name="Freeform 91"/>
                <p:cNvSpPr>
                  <a:spLocks/>
                </p:cNvSpPr>
                <p:nvPr/>
              </p:nvSpPr>
              <p:spPr bwMode="auto">
                <a:xfrm>
                  <a:off x="4798" y="565"/>
                  <a:ext cx="46" cy="123"/>
                </a:xfrm>
                <a:custGeom>
                  <a:avLst/>
                  <a:gdLst>
                    <a:gd name="T0" fmla="*/ 0 w 98"/>
                    <a:gd name="T1" fmla="*/ 0 h 251"/>
                    <a:gd name="T2" fmla="*/ 0 w 98"/>
                    <a:gd name="T3" fmla="*/ 1 h 251"/>
                    <a:gd name="T4" fmla="*/ 0 w 98"/>
                    <a:gd name="T5" fmla="*/ 1 h 251"/>
                    <a:gd name="T6" fmla="*/ 0 w 98"/>
                    <a:gd name="T7" fmla="*/ 1 h 251"/>
                    <a:gd name="T8" fmla="*/ 0 w 98"/>
                    <a:gd name="T9" fmla="*/ 1 h 251"/>
                    <a:gd name="T10" fmla="*/ 0 w 98"/>
                    <a:gd name="T11" fmla="*/ 1 h 251"/>
                    <a:gd name="T12" fmla="*/ 0 w 98"/>
                    <a:gd name="T13" fmla="*/ 1 h 251"/>
                    <a:gd name="T14" fmla="*/ 0 60000 65536"/>
                    <a:gd name="T15" fmla="*/ 0 60000 65536"/>
                    <a:gd name="T16" fmla="*/ 0 60000 65536"/>
                    <a:gd name="T17" fmla="*/ 0 60000 65536"/>
                    <a:gd name="T18" fmla="*/ 0 60000 65536"/>
                    <a:gd name="T19" fmla="*/ 0 60000 65536"/>
                    <a:gd name="T20" fmla="*/ 0 60000 65536"/>
                    <a:gd name="T21" fmla="*/ 0 w 98"/>
                    <a:gd name="T22" fmla="*/ 0 h 251"/>
                    <a:gd name="T23" fmla="*/ 98 w 98"/>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251">
                      <a:moveTo>
                        <a:pt x="38" y="0"/>
                      </a:moveTo>
                      <a:lnTo>
                        <a:pt x="70" y="5"/>
                      </a:lnTo>
                      <a:lnTo>
                        <a:pt x="91" y="23"/>
                      </a:lnTo>
                      <a:lnTo>
                        <a:pt x="96" y="53"/>
                      </a:lnTo>
                      <a:lnTo>
                        <a:pt x="98" y="186"/>
                      </a:lnTo>
                      <a:lnTo>
                        <a:pt x="98" y="236"/>
                      </a:lnTo>
                      <a:lnTo>
                        <a:pt x="0" y="25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0" name="Freeform 92"/>
                <p:cNvSpPr>
                  <a:spLocks/>
                </p:cNvSpPr>
                <p:nvPr/>
              </p:nvSpPr>
              <p:spPr bwMode="auto">
                <a:xfrm>
                  <a:off x="4798" y="565"/>
                  <a:ext cx="46" cy="123"/>
                </a:xfrm>
                <a:custGeom>
                  <a:avLst/>
                  <a:gdLst>
                    <a:gd name="T0" fmla="*/ 0 w 97"/>
                    <a:gd name="T1" fmla="*/ 0 h 257"/>
                    <a:gd name="T2" fmla="*/ 0 w 97"/>
                    <a:gd name="T3" fmla="*/ 0 h 257"/>
                    <a:gd name="T4" fmla="*/ 0 w 97"/>
                    <a:gd name="T5" fmla="*/ 0 h 257"/>
                    <a:gd name="T6" fmla="*/ 0 w 97"/>
                    <a:gd name="T7" fmla="*/ 0 h 257"/>
                    <a:gd name="T8" fmla="*/ 0 w 97"/>
                    <a:gd name="T9" fmla="*/ 0 h 257"/>
                    <a:gd name="T10" fmla="*/ 0 w 97"/>
                    <a:gd name="T11" fmla="*/ 0 h 257"/>
                    <a:gd name="T12" fmla="*/ 0 w 97"/>
                    <a:gd name="T13" fmla="*/ 0 h 257"/>
                    <a:gd name="T14" fmla="*/ 0 w 97"/>
                    <a:gd name="T15" fmla="*/ 0 h 257"/>
                    <a:gd name="T16" fmla="*/ 0 w 97"/>
                    <a:gd name="T17" fmla="*/ 0 h 257"/>
                    <a:gd name="T18" fmla="*/ 0 w 97"/>
                    <a:gd name="T19" fmla="*/ 0 h 257"/>
                    <a:gd name="T20" fmla="*/ 0 w 97"/>
                    <a:gd name="T21" fmla="*/ 0 h 257"/>
                    <a:gd name="T22" fmla="*/ 0 w 97"/>
                    <a:gd name="T23" fmla="*/ 0 h 2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257"/>
                    <a:gd name="T38" fmla="*/ 97 w 97"/>
                    <a:gd name="T39" fmla="*/ 257 h 2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257">
                      <a:moveTo>
                        <a:pt x="0" y="257"/>
                      </a:moveTo>
                      <a:lnTo>
                        <a:pt x="1" y="71"/>
                      </a:lnTo>
                      <a:lnTo>
                        <a:pt x="2" y="50"/>
                      </a:lnTo>
                      <a:lnTo>
                        <a:pt x="5" y="30"/>
                      </a:lnTo>
                      <a:lnTo>
                        <a:pt x="14" y="14"/>
                      </a:lnTo>
                      <a:lnTo>
                        <a:pt x="33" y="0"/>
                      </a:lnTo>
                      <a:lnTo>
                        <a:pt x="61" y="0"/>
                      </a:lnTo>
                      <a:lnTo>
                        <a:pt x="80" y="9"/>
                      </a:lnTo>
                      <a:lnTo>
                        <a:pt x="91" y="27"/>
                      </a:lnTo>
                      <a:lnTo>
                        <a:pt x="94" y="61"/>
                      </a:lnTo>
                      <a:lnTo>
                        <a:pt x="97" y="237"/>
                      </a:lnTo>
                      <a:lnTo>
                        <a:pt x="0" y="257"/>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1" name="Line 93"/>
                <p:cNvSpPr>
                  <a:spLocks noChangeShapeType="1"/>
                </p:cNvSpPr>
                <p:nvPr/>
              </p:nvSpPr>
              <p:spPr bwMode="auto">
                <a:xfrm flipV="1">
                  <a:off x="4790" y="592"/>
                  <a:ext cx="50" cy="8"/>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2" name="Line 94"/>
                <p:cNvSpPr>
                  <a:spLocks noChangeShapeType="1"/>
                </p:cNvSpPr>
                <p:nvPr/>
              </p:nvSpPr>
              <p:spPr bwMode="auto">
                <a:xfrm flipV="1">
                  <a:off x="4794" y="622"/>
                  <a:ext cx="46" cy="11"/>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3" name="Line 95"/>
                <p:cNvSpPr>
                  <a:spLocks noChangeShapeType="1"/>
                </p:cNvSpPr>
                <p:nvPr/>
              </p:nvSpPr>
              <p:spPr bwMode="auto">
                <a:xfrm flipV="1">
                  <a:off x="4798" y="655"/>
                  <a:ext cx="43" cy="11"/>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14" name="Line 96"/>
                <p:cNvSpPr>
                  <a:spLocks noChangeShapeType="1"/>
                </p:cNvSpPr>
                <p:nvPr/>
              </p:nvSpPr>
              <p:spPr bwMode="auto">
                <a:xfrm flipH="1" flipV="1">
                  <a:off x="4819" y="565"/>
                  <a:ext cx="0" cy="115"/>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71" name="Group 97"/>
              <p:cNvGrpSpPr>
                <a:grpSpLocks/>
              </p:cNvGrpSpPr>
              <p:nvPr/>
            </p:nvGrpSpPr>
            <p:grpSpPr bwMode="auto">
              <a:xfrm>
                <a:off x="4889" y="535"/>
                <a:ext cx="78" cy="160"/>
                <a:chOff x="4889" y="535"/>
                <a:chExt cx="78" cy="160"/>
              </a:xfrm>
            </p:grpSpPr>
            <p:sp>
              <p:nvSpPr>
                <p:cNvPr id="99" name="Freeform 98"/>
                <p:cNvSpPr>
                  <a:spLocks/>
                </p:cNvSpPr>
                <p:nvPr/>
              </p:nvSpPr>
              <p:spPr bwMode="auto">
                <a:xfrm>
                  <a:off x="4894" y="535"/>
                  <a:ext cx="68" cy="161"/>
                </a:xfrm>
                <a:custGeom>
                  <a:avLst/>
                  <a:gdLst>
                    <a:gd name="T0" fmla="*/ 0 w 144"/>
                    <a:gd name="T1" fmla="*/ 1 h 320"/>
                    <a:gd name="T2" fmla="*/ 0 w 144"/>
                    <a:gd name="T3" fmla="*/ 1 h 320"/>
                    <a:gd name="T4" fmla="*/ 0 w 144"/>
                    <a:gd name="T5" fmla="*/ 1 h 320"/>
                    <a:gd name="T6" fmla="*/ 1 w 144"/>
                    <a:gd name="T7" fmla="*/ 1 h 320"/>
                    <a:gd name="T8" fmla="*/ 1 w 144"/>
                    <a:gd name="T9" fmla="*/ 1 h 320"/>
                    <a:gd name="T10" fmla="*/ 1 w 144"/>
                    <a:gd name="T11" fmla="*/ 1 h 320"/>
                    <a:gd name="T12" fmla="*/ 1 w 144"/>
                    <a:gd name="T13" fmla="*/ 0 h 320"/>
                    <a:gd name="T14" fmla="*/ 1 w 144"/>
                    <a:gd name="T15" fmla="*/ 1 h 320"/>
                    <a:gd name="T16" fmla="*/ 1 w 144"/>
                    <a:gd name="T17" fmla="*/ 1 h 320"/>
                    <a:gd name="T18" fmla="*/ 1 w 144"/>
                    <a:gd name="T19" fmla="*/ 1 h 320"/>
                    <a:gd name="T20" fmla="*/ 1 w 144"/>
                    <a:gd name="T21" fmla="*/ 1 h 320"/>
                    <a:gd name="T22" fmla="*/ 1 w 144"/>
                    <a:gd name="T23" fmla="*/ 1 h 320"/>
                    <a:gd name="T24" fmla="*/ 0 w 144"/>
                    <a:gd name="T25" fmla="*/ 1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20"/>
                    <a:gd name="T41" fmla="*/ 144 w 144"/>
                    <a:gd name="T42" fmla="*/ 320 h 3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20">
                      <a:moveTo>
                        <a:pt x="0" y="320"/>
                      </a:moveTo>
                      <a:lnTo>
                        <a:pt x="0" y="82"/>
                      </a:lnTo>
                      <a:lnTo>
                        <a:pt x="0" y="69"/>
                      </a:lnTo>
                      <a:lnTo>
                        <a:pt x="2" y="50"/>
                      </a:lnTo>
                      <a:lnTo>
                        <a:pt x="16" y="26"/>
                      </a:lnTo>
                      <a:lnTo>
                        <a:pt x="32" y="8"/>
                      </a:lnTo>
                      <a:lnTo>
                        <a:pt x="62" y="0"/>
                      </a:lnTo>
                      <a:lnTo>
                        <a:pt x="97" y="1"/>
                      </a:lnTo>
                      <a:lnTo>
                        <a:pt x="118" y="12"/>
                      </a:lnTo>
                      <a:lnTo>
                        <a:pt x="141" y="37"/>
                      </a:lnTo>
                      <a:lnTo>
                        <a:pt x="144" y="69"/>
                      </a:lnTo>
                      <a:lnTo>
                        <a:pt x="144" y="297"/>
                      </a:lnTo>
                      <a:lnTo>
                        <a:pt x="0"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0" name="Freeform 99"/>
                <p:cNvSpPr>
                  <a:spLocks/>
                </p:cNvSpPr>
                <p:nvPr/>
              </p:nvSpPr>
              <p:spPr bwMode="auto">
                <a:xfrm>
                  <a:off x="4894" y="535"/>
                  <a:ext cx="72" cy="161"/>
                </a:xfrm>
                <a:custGeom>
                  <a:avLst/>
                  <a:gdLst>
                    <a:gd name="T0" fmla="*/ 0 w 145"/>
                    <a:gd name="T1" fmla="*/ 1 h 319"/>
                    <a:gd name="T2" fmla="*/ 0 w 145"/>
                    <a:gd name="T3" fmla="*/ 1 h 319"/>
                    <a:gd name="T4" fmla="*/ 0 w 145"/>
                    <a:gd name="T5" fmla="*/ 0 h 319"/>
                    <a:gd name="T6" fmla="*/ 0 w 145"/>
                    <a:gd name="T7" fmla="*/ 0 h 319"/>
                    <a:gd name="T8" fmla="*/ 0 w 145"/>
                    <a:gd name="T9" fmla="*/ 0 h 319"/>
                    <a:gd name="T10" fmla="*/ 1 w 145"/>
                    <a:gd name="T11" fmla="*/ 0 h 319"/>
                    <a:gd name="T12" fmla="*/ 1 w 145"/>
                    <a:gd name="T13" fmla="*/ 0 h 319"/>
                    <a:gd name="T14" fmla="*/ 1 w 145"/>
                    <a:gd name="T15" fmla="*/ 0 h 319"/>
                    <a:gd name="T16" fmla="*/ 1 w 145"/>
                    <a:gd name="T17" fmla="*/ 0 h 319"/>
                    <a:gd name="T18" fmla="*/ 1 w 145"/>
                    <a:gd name="T19" fmla="*/ 0 h 319"/>
                    <a:gd name="T20" fmla="*/ 1 w 145"/>
                    <a:gd name="T21" fmla="*/ 1 h 319"/>
                    <a:gd name="T22" fmla="*/ 1 w 145"/>
                    <a:gd name="T23" fmla="*/ 1 h 319"/>
                    <a:gd name="T24" fmla="*/ 0 w 145"/>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19"/>
                    <a:gd name="T41" fmla="*/ 145 w 145"/>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19">
                      <a:moveTo>
                        <a:pt x="2" y="319"/>
                      </a:moveTo>
                      <a:lnTo>
                        <a:pt x="0" y="71"/>
                      </a:lnTo>
                      <a:lnTo>
                        <a:pt x="7" y="46"/>
                      </a:lnTo>
                      <a:lnTo>
                        <a:pt x="17" y="28"/>
                      </a:lnTo>
                      <a:lnTo>
                        <a:pt x="35" y="10"/>
                      </a:lnTo>
                      <a:lnTo>
                        <a:pt x="68" y="0"/>
                      </a:lnTo>
                      <a:lnTo>
                        <a:pt x="93" y="0"/>
                      </a:lnTo>
                      <a:lnTo>
                        <a:pt x="116" y="13"/>
                      </a:lnTo>
                      <a:lnTo>
                        <a:pt x="132" y="28"/>
                      </a:lnTo>
                      <a:lnTo>
                        <a:pt x="141" y="45"/>
                      </a:lnTo>
                      <a:lnTo>
                        <a:pt x="145" y="70"/>
                      </a:lnTo>
                      <a:lnTo>
                        <a:pt x="145" y="298"/>
                      </a:lnTo>
                      <a:lnTo>
                        <a:pt x="2" y="31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1" name="Freeform 100"/>
                <p:cNvSpPr>
                  <a:spLocks/>
                </p:cNvSpPr>
                <p:nvPr/>
              </p:nvSpPr>
              <p:spPr bwMode="auto">
                <a:xfrm>
                  <a:off x="4909" y="557"/>
                  <a:ext cx="46" cy="123"/>
                </a:xfrm>
                <a:custGeom>
                  <a:avLst/>
                  <a:gdLst>
                    <a:gd name="T0" fmla="*/ 1 w 94"/>
                    <a:gd name="T1" fmla="*/ 0 h 243"/>
                    <a:gd name="T2" fmla="*/ 1 w 94"/>
                    <a:gd name="T3" fmla="*/ 1 h 243"/>
                    <a:gd name="T4" fmla="*/ 1 w 94"/>
                    <a:gd name="T5" fmla="*/ 1 h 243"/>
                    <a:gd name="T6" fmla="*/ 1 w 94"/>
                    <a:gd name="T7" fmla="*/ 1 h 243"/>
                    <a:gd name="T8" fmla="*/ 1 w 94"/>
                    <a:gd name="T9" fmla="*/ 1 h 243"/>
                    <a:gd name="T10" fmla="*/ 1 w 94"/>
                    <a:gd name="T11" fmla="*/ 1 h 243"/>
                    <a:gd name="T12" fmla="*/ 0 w 94"/>
                    <a:gd name="T13" fmla="*/ 1 h 243"/>
                    <a:gd name="T14" fmla="*/ 0 60000 65536"/>
                    <a:gd name="T15" fmla="*/ 0 60000 65536"/>
                    <a:gd name="T16" fmla="*/ 0 60000 65536"/>
                    <a:gd name="T17" fmla="*/ 0 60000 65536"/>
                    <a:gd name="T18" fmla="*/ 0 60000 65536"/>
                    <a:gd name="T19" fmla="*/ 0 60000 65536"/>
                    <a:gd name="T20" fmla="*/ 0 60000 65536"/>
                    <a:gd name="T21" fmla="*/ 0 w 94"/>
                    <a:gd name="T22" fmla="*/ 0 h 243"/>
                    <a:gd name="T23" fmla="*/ 94 w 94"/>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43">
                      <a:moveTo>
                        <a:pt x="37" y="0"/>
                      </a:moveTo>
                      <a:lnTo>
                        <a:pt x="68" y="5"/>
                      </a:lnTo>
                      <a:lnTo>
                        <a:pt x="87" y="23"/>
                      </a:lnTo>
                      <a:lnTo>
                        <a:pt x="93" y="51"/>
                      </a:lnTo>
                      <a:lnTo>
                        <a:pt x="94" y="179"/>
                      </a:lnTo>
                      <a:lnTo>
                        <a:pt x="94" y="228"/>
                      </a:lnTo>
                      <a:lnTo>
                        <a:pt x="0" y="2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2" name="Freeform 101"/>
                <p:cNvSpPr>
                  <a:spLocks/>
                </p:cNvSpPr>
                <p:nvPr/>
              </p:nvSpPr>
              <p:spPr bwMode="auto">
                <a:xfrm>
                  <a:off x="4909" y="554"/>
                  <a:ext cx="46" cy="126"/>
                </a:xfrm>
                <a:custGeom>
                  <a:avLst/>
                  <a:gdLst>
                    <a:gd name="T0" fmla="*/ 0 w 93"/>
                    <a:gd name="T1" fmla="*/ 1 h 248"/>
                    <a:gd name="T2" fmla="*/ 0 w 93"/>
                    <a:gd name="T3" fmla="*/ 1 h 248"/>
                    <a:gd name="T4" fmla="*/ 1 w 93"/>
                    <a:gd name="T5" fmla="*/ 1 h 248"/>
                    <a:gd name="T6" fmla="*/ 1 w 93"/>
                    <a:gd name="T7" fmla="*/ 1 h 248"/>
                    <a:gd name="T8" fmla="*/ 1 w 93"/>
                    <a:gd name="T9" fmla="*/ 1 h 248"/>
                    <a:gd name="T10" fmla="*/ 1 w 93"/>
                    <a:gd name="T11" fmla="*/ 0 h 248"/>
                    <a:gd name="T12" fmla="*/ 1 w 93"/>
                    <a:gd name="T13" fmla="*/ 0 h 248"/>
                    <a:gd name="T14" fmla="*/ 1 w 93"/>
                    <a:gd name="T15" fmla="*/ 1 h 248"/>
                    <a:gd name="T16" fmla="*/ 1 w 93"/>
                    <a:gd name="T17" fmla="*/ 1 h 248"/>
                    <a:gd name="T18" fmla="*/ 1 w 93"/>
                    <a:gd name="T19" fmla="*/ 1 h 248"/>
                    <a:gd name="T20" fmla="*/ 1 w 93"/>
                    <a:gd name="T21" fmla="*/ 1 h 248"/>
                    <a:gd name="T22" fmla="*/ 0 w 93"/>
                    <a:gd name="T23" fmla="*/ 1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248"/>
                    <a:gd name="T38" fmla="*/ 93 w 93"/>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248">
                      <a:moveTo>
                        <a:pt x="0" y="248"/>
                      </a:moveTo>
                      <a:lnTo>
                        <a:pt x="0" y="68"/>
                      </a:lnTo>
                      <a:lnTo>
                        <a:pt x="2" y="49"/>
                      </a:lnTo>
                      <a:lnTo>
                        <a:pt x="4" y="31"/>
                      </a:lnTo>
                      <a:lnTo>
                        <a:pt x="13" y="14"/>
                      </a:lnTo>
                      <a:lnTo>
                        <a:pt x="32" y="0"/>
                      </a:lnTo>
                      <a:lnTo>
                        <a:pt x="59" y="0"/>
                      </a:lnTo>
                      <a:lnTo>
                        <a:pt x="78" y="10"/>
                      </a:lnTo>
                      <a:lnTo>
                        <a:pt x="88" y="28"/>
                      </a:lnTo>
                      <a:lnTo>
                        <a:pt x="91" y="60"/>
                      </a:lnTo>
                      <a:lnTo>
                        <a:pt x="93" y="230"/>
                      </a:lnTo>
                      <a:lnTo>
                        <a:pt x="0" y="248"/>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3" name="Line 102"/>
                <p:cNvSpPr>
                  <a:spLocks noChangeShapeType="1"/>
                </p:cNvSpPr>
                <p:nvPr/>
              </p:nvSpPr>
              <p:spPr bwMode="auto">
                <a:xfrm flipV="1">
                  <a:off x="4905" y="581"/>
                  <a:ext cx="46" cy="11"/>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4" name="Line 103"/>
                <p:cNvSpPr>
                  <a:spLocks noChangeShapeType="1"/>
                </p:cNvSpPr>
                <p:nvPr/>
              </p:nvSpPr>
              <p:spPr bwMode="auto">
                <a:xfrm flipV="1">
                  <a:off x="4905" y="614"/>
                  <a:ext cx="50" cy="8"/>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5" name="Line 104"/>
                <p:cNvSpPr>
                  <a:spLocks noChangeShapeType="1"/>
                </p:cNvSpPr>
                <p:nvPr/>
              </p:nvSpPr>
              <p:spPr bwMode="auto">
                <a:xfrm flipV="1">
                  <a:off x="4909" y="647"/>
                  <a:ext cx="43" cy="8"/>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106" name="Line 105"/>
                <p:cNvSpPr>
                  <a:spLocks noChangeShapeType="1"/>
                </p:cNvSpPr>
                <p:nvPr/>
              </p:nvSpPr>
              <p:spPr bwMode="auto">
                <a:xfrm flipH="1" flipV="1">
                  <a:off x="4934" y="554"/>
                  <a:ext cx="0" cy="115"/>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72" name="Group 106"/>
              <p:cNvGrpSpPr>
                <a:grpSpLocks/>
              </p:cNvGrpSpPr>
              <p:nvPr/>
            </p:nvGrpSpPr>
            <p:grpSpPr bwMode="auto">
              <a:xfrm>
                <a:off x="4087" y="824"/>
                <a:ext cx="96" cy="187"/>
                <a:chOff x="4087" y="824"/>
                <a:chExt cx="96" cy="187"/>
              </a:xfrm>
            </p:grpSpPr>
            <p:sp>
              <p:nvSpPr>
                <p:cNvPr id="91" name="Freeform 107"/>
                <p:cNvSpPr>
                  <a:spLocks/>
                </p:cNvSpPr>
                <p:nvPr/>
              </p:nvSpPr>
              <p:spPr bwMode="auto">
                <a:xfrm>
                  <a:off x="4093" y="824"/>
                  <a:ext cx="89" cy="175"/>
                </a:xfrm>
                <a:custGeom>
                  <a:avLst/>
                  <a:gdLst>
                    <a:gd name="T0" fmla="*/ 0 w 177"/>
                    <a:gd name="T1" fmla="*/ 1 h 354"/>
                    <a:gd name="T2" fmla="*/ 0 w 177"/>
                    <a:gd name="T3" fmla="*/ 1 h 354"/>
                    <a:gd name="T4" fmla="*/ 0 w 177"/>
                    <a:gd name="T5" fmla="*/ 1 h 354"/>
                    <a:gd name="T6" fmla="*/ 0 w 177"/>
                    <a:gd name="T7" fmla="*/ 1 h 354"/>
                    <a:gd name="T8" fmla="*/ 0 w 177"/>
                    <a:gd name="T9" fmla="*/ 1 h 354"/>
                    <a:gd name="T10" fmla="*/ 0 w 177"/>
                    <a:gd name="T11" fmla="*/ 1 h 354"/>
                    <a:gd name="T12" fmla="*/ 0 w 177"/>
                    <a:gd name="T13" fmla="*/ 0 h 354"/>
                    <a:gd name="T14" fmla="*/ 0 w 177"/>
                    <a:gd name="T15" fmla="*/ 1 h 354"/>
                    <a:gd name="T16" fmla="*/ 0 w 177"/>
                    <a:gd name="T17" fmla="*/ 1 h 354"/>
                    <a:gd name="T18" fmla="*/ 0 w 177"/>
                    <a:gd name="T19" fmla="*/ 1 h 354"/>
                    <a:gd name="T20" fmla="*/ 0 w 177"/>
                    <a:gd name="T21" fmla="*/ 1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354"/>
                    <a:gd name="T35" fmla="*/ 177 w 177"/>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354">
                      <a:moveTo>
                        <a:pt x="177" y="354"/>
                      </a:moveTo>
                      <a:lnTo>
                        <a:pt x="177" y="315"/>
                      </a:lnTo>
                      <a:lnTo>
                        <a:pt x="177" y="82"/>
                      </a:lnTo>
                      <a:lnTo>
                        <a:pt x="161" y="50"/>
                      </a:lnTo>
                      <a:lnTo>
                        <a:pt x="138" y="19"/>
                      </a:lnTo>
                      <a:lnTo>
                        <a:pt x="110" y="2"/>
                      </a:lnTo>
                      <a:lnTo>
                        <a:pt x="63" y="0"/>
                      </a:lnTo>
                      <a:lnTo>
                        <a:pt x="24" y="11"/>
                      </a:lnTo>
                      <a:lnTo>
                        <a:pt x="0" y="41"/>
                      </a:lnTo>
                      <a:lnTo>
                        <a:pt x="1" y="291"/>
                      </a:lnTo>
                      <a:lnTo>
                        <a:pt x="177"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2" name="Freeform 108"/>
                <p:cNvSpPr>
                  <a:spLocks/>
                </p:cNvSpPr>
                <p:nvPr/>
              </p:nvSpPr>
              <p:spPr bwMode="auto">
                <a:xfrm>
                  <a:off x="4086" y="824"/>
                  <a:ext cx="93" cy="186"/>
                </a:xfrm>
                <a:custGeom>
                  <a:avLst/>
                  <a:gdLst>
                    <a:gd name="T0" fmla="*/ 1 w 185"/>
                    <a:gd name="T1" fmla="*/ 1 h 371"/>
                    <a:gd name="T2" fmla="*/ 1 w 185"/>
                    <a:gd name="T3" fmla="*/ 1 h 371"/>
                    <a:gd name="T4" fmla="*/ 1 w 185"/>
                    <a:gd name="T5" fmla="*/ 1 h 371"/>
                    <a:gd name="T6" fmla="*/ 1 w 185"/>
                    <a:gd name="T7" fmla="*/ 1 h 371"/>
                    <a:gd name="T8" fmla="*/ 1 w 185"/>
                    <a:gd name="T9" fmla="*/ 1 h 371"/>
                    <a:gd name="T10" fmla="*/ 1 w 185"/>
                    <a:gd name="T11" fmla="*/ 1 h 371"/>
                    <a:gd name="T12" fmla="*/ 1 w 185"/>
                    <a:gd name="T13" fmla="*/ 1 h 371"/>
                    <a:gd name="T14" fmla="*/ 1 w 185"/>
                    <a:gd name="T15" fmla="*/ 0 h 371"/>
                    <a:gd name="T16" fmla="*/ 0 w 185"/>
                    <a:gd name="T17" fmla="*/ 1 h 371"/>
                    <a:gd name="T18" fmla="*/ 0 w 185"/>
                    <a:gd name="T19" fmla="*/ 1 h 371"/>
                    <a:gd name="T20" fmla="*/ 0 w 185"/>
                    <a:gd name="T21" fmla="*/ 1 h 371"/>
                    <a:gd name="T22" fmla="*/ 0 w 185"/>
                    <a:gd name="T23" fmla="*/ 1 h 371"/>
                    <a:gd name="T24" fmla="*/ 0 w 185"/>
                    <a:gd name="T25" fmla="*/ 1 h 371"/>
                    <a:gd name="T26" fmla="*/ 1 w 185"/>
                    <a:gd name="T27" fmla="*/ 1 h 3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371"/>
                    <a:gd name="T44" fmla="*/ 185 w 185"/>
                    <a:gd name="T45" fmla="*/ 371 h 3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371">
                      <a:moveTo>
                        <a:pt x="182" y="371"/>
                      </a:moveTo>
                      <a:lnTo>
                        <a:pt x="185" y="318"/>
                      </a:lnTo>
                      <a:lnTo>
                        <a:pt x="184" y="88"/>
                      </a:lnTo>
                      <a:lnTo>
                        <a:pt x="177" y="67"/>
                      </a:lnTo>
                      <a:lnTo>
                        <a:pt x="161" y="43"/>
                      </a:lnTo>
                      <a:lnTo>
                        <a:pt x="143" y="25"/>
                      </a:lnTo>
                      <a:lnTo>
                        <a:pt x="117" y="10"/>
                      </a:lnTo>
                      <a:lnTo>
                        <a:pt x="71" y="0"/>
                      </a:lnTo>
                      <a:lnTo>
                        <a:pt x="32" y="10"/>
                      </a:lnTo>
                      <a:lnTo>
                        <a:pt x="17" y="25"/>
                      </a:lnTo>
                      <a:lnTo>
                        <a:pt x="4" y="44"/>
                      </a:lnTo>
                      <a:lnTo>
                        <a:pt x="0" y="69"/>
                      </a:lnTo>
                      <a:lnTo>
                        <a:pt x="3" y="310"/>
                      </a:lnTo>
                      <a:lnTo>
                        <a:pt x="182" y="37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4" name="Freeform 109"/>
                <p:cNvSpPr>
                  <a:spLocks/>
                </p:cNvSpPr>
                <p:nvPr/>
              </p:nvSpPr>
              <p:spPr bwMode="auto">
                <a:xfrm>
                  <a:off x="4100" y="849"/>
                  <a:ext cx="18" cy="109"/>
                </a:xfrm>
                <a:custGeom>
                  <a:avLst/>
                  <a:gdLst>
                    <a:gd name="T0" fmla="*/ 0 w 33"/>
                    <a:gd name="T1" fmla="*/ 0 h 221"/>
                    <a:gd name="T2" fmla="*/ 0 w 33"/>
                    <a:gd name="T3" fmla="*/ 0 h 221"/>
                    <a:gd name="T4" fmla="*/ 0 w 33"/>
                    <a:gd name="T5" fmla="*/ 0 h 221"/>
                    <a:gd name="T6" fmla="*/ 0 w 33"/>
                    <a:gd name="T7" fmla="*/ 0 h 221"/>
                    <a:gd name="T8" fmla="*/ 0 w 33"/>
                    <a:gd name="T9" fmla="*/ 0 h 221"/>
                    <a:gd name="T10" fmla="*/ 0 w 33"/>
                    <a:gd name="T11" fmla="*/ 0 h 221"/>
                    <a:gd name="T12" fmla="*/ 0 60000 65536"/>
                    <a:gd name="T13" fmla="*/ 0 60000 65536"/>
                    <a:gd name="T14" fmla="*/ 0 60000 65536"/>
                    <a:gd name="T15" fmla="*/ 0 60000 65536"/>
                    <a:gd name="T16" fmla="*/ 0 60000 65536"/>
                    <a:gd name="T17" fmla="*/ 0 60000 65536"/>
                    <a:gd name="T18" fmla="*/ 0 w 33"/>
                    <a:gd name="T19" fmla="*/ 0 h 221"/>
                    <a:gd name="T20" fmla="*/ 33 w 33"/>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33" h="221">
                      <a:moveTo>
                        <a:pt x="0" y="221"/>
                      </a:moveTo>
                      <a:lnTo>
                        <a:pt x="4" y="157"/>
                      </a:lnTo>
                      <a:lnTo>
                        <a:pt x="4" y="86"/>
                      </a:lnTo>
                      <a:lnTo>
                        <a:pt x="1" y="53"/>
                      </a:lnTo>
                      <a:lnTo>
                        <a:pt x="9" y="15"/>
                      </a:lnTo>
                      <a:lnTo>
                        <a:pt x="3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5" name="Freeform 110"/>
                <p:cNvSpPr>
                  <a:spLocks/>
                </p:cNvSpPr>
                <p:nvPr/>
              </p:nvSpPr>
              <p:spPr bwMode="auto">
                <a:xfrm>
                  <a:off x="4100" y="849"/>
                  <a:ext cx="61" cy="131"/>
                </a:xfrm>
                <a:custGeom>
                  <a:avLst/>
                  <a:gdLst>
                    <a:gd name="T0" fmla="*/ 1 w 112"/>
                    <a:gd name="T1" fmla="*/ 0 h 273"/>
                    <a:gd name="T2" fmla="*/ 0 w 112"/>
                    <a:gd name="T3" fmla="*/ 0 h 273"/>
                    <a:gd name="T4" fmla="*/ 1 w 112"/>
                    <a:gd name="T5" fmla="*/ 0 h 273"/>
                    <a:gd name="T6" fmla="*/ 1 w 112"/>
                    <a:gd name="T7" fmla="*/ 0 h 273"/>
                    <a:gd name="T8" fmla="*/ 1 w 112"/>
                    <a:gd name="T9" fmla="*/ 0 h 273"/>
                    <a:gd name="T10" fmla="*/ 1 w 112"/>
                    <a:gd name="T11" fmla="*/ 0 h 273"/>
                    <a:gd name="T12" fmla="*/ 1 w 112"/>
                    <a:gd name="T13" fmla="*/ 0 h 273"/>
                    <a:gd name="T14" fmla="*/ 1 w 112"/>
                    <a:gd name="T15" fmla="*/ 0 h 273"/>
                    <a:gd name="T16" fmla="*/ 1 w 112"/>
                    <a:gd name="T17" fmla="*/ 0 h 273"/>
                    <a:gd name="T18" fmla="*/ 1 w 112"/>
                    <a:gd name="T19" fmla="*/ 0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273"/>
                    <a:gd name="T32" fmla="*/ 112 w 112"/>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273">
                      <a:moveTo>
                        <a:pt x="1" y="235"/>
                      </a:moveTo>
                      <a:lnTo>
                        <a:pt x="0" y="56"/>
                      </a:lnTo>
                      <a:lnTo>
                        <a:pt x="1" y="23"/>
                      </a:lnTo>
                      <a:lnTo>
                        <a:pt x="20" y="7"/>
                      </a:lnTo>
                      <a:lnTo>
                        <a:pt x="40" y="0"/>
                      </a:lnTo>
                      <a:lnTo>
                        <a:pt x="70" y="9"/>
                      </a:lnTo>
                      <a:lnTo>
                        <a:pt x="98" y="24"/>
                      </a:lnTo>
                      <a:lnTo>
                        <a:pt x="109" y="63"/>
                      </a:lnTo>
                      <a:lnTo>
                        <a:pt x="112" y="273"/>
                      </a:lnTo>
                      <a:lnTo>
                        <a:pt x="1" y="235"/>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6" name="Line 111"/>
                <p:cNvSpPr>
                  <a:spLocks noChangeShapeType="1"/>
                </p:cNvSpPr>
                <p:nvPr/>
              </p:nvSpPr>
              <p:spPr bwMode="auto">
                <a:xfrm flipV="1">
                  <a:off x="4129" y="849"/>
                  <a:ext cx="0" cy="120"/>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7" name="Line 112"/>
                <p:cNvSpPr>
                  <a:spLocks noChangeShapeType="1"/>
                </p:cNvSpPr>
                <p:nvPr/>
              </p:nvSpPr>
              <p:spPr bwMode="auto">
                <a:xfrm>
                  <a:off x="4104" y="887"/>
                  <a:ext cx="50" cy="14"/>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8" name="Line 113"/>
                <p:cNvSpPr>
                  <a:spLocks noChangeShapeType="1"/>
                </p:cNvSpPr>
                <p:nvPr/>
              </p:nvSpPr>
              <p:spPr bwMode="auto">
                <a:xfrm>
                  <a:off x="4107" y="933"/>
                  <a:ext cx="50" cy="14"/>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nvGrpSpPr>
              <p:cNvPr id="73" name="Group 114"/>
              <p:cNvGrpSpPr>
                <a:grpSpLocks/>
              </p:cNvGrpSpPr>
              <p:nvPr/>
            </p:nvGrpSpPr>
            <p:grpSpPr bwMode="auto">
              <a:xfrm>
                <a:off x="4153" y="563"/>
                <a:ext cx="95" cy="181"/>
                <a:chOff x="4153" y="563"/>
                <a:chExt cx="95" cy="181"/>
              </a:xfrm>
            </p:grpSpPr>
            <p:sp>
              <p:nvSpPr>
                <p:cNvPr id="84" name="Freeform 115"/>
                <p:cNvSpPr>
                  <a:spLocks/>
                </p:cNvSpPr>
                <p:nvPr/>
              </p:nvSpPr>
              <p:spPr bwMode="auto">
                <a:xfrm>
                  <a:off x="4147" y="562"/>
                  <a:ext cx="97" cy="177"/>
                </a:xfrm>
                <a:custGeom>
                  <a:avLst/>
                  <a:gdLst>
                    <a:gd name="T0" fmla="*/ 0 w 177"/>
                    <a:gd name="T1" fmla="*/ 0 h 355"/>
                    <a:gd name="T2" fmla="*/ 0 w 177"/>
                    <a:gd name="T3" fmla="*/ 0 h 355"/>
                    <a:gd name="T4" fmla="*/ 0 w 177"/>
                    <a:gd name="T5" fmla="*/ 0 h 355"/>
                    <a:gd name="T6" fmla="*/ 0 w 177"/>
                    <a:gd name="T7" fmla="*/ 0 h 355"/>
                    <a:gd name="T8" fmla="*/ 0 w 177"/>
                    <a:gd name="T9" fmla="*/ 0 h 355"/>
                    <a:gd name="T10" fmla="*/ 0 w 177"/>
                    <a:gd name="T11" fmla="*/ 0 h 355"/>
                    <a:gd name="T12" fmla="*/ 0 w 177"/>
                    <a:gd name="T13" fmla="*/ 0 h 355"/>
                    <a:gd name="T14" fmla="*/ 0 w 177"/>
                    <a:gd name="T15" fmla="*/ 0 h 355"/>
                    <a:gd name="T16" fmla="*/ 0 w 177"/>
                    <a:gd name="T17" fmla="*/ 0 h 355"/>
                    <a:gd name="T18" fmla="*/ 0 w 177"/>
                    <a:gd name="T19" fmla="*/ 0 h 355"/>
                    <a:gd name="T20" fmla="*/ 0 w 177"/>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355"/>
                    <a:gd name="T35" fmla="*/ 177 w 177"/>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355">
                      <a:moveTo>
                        <a:pt x="177" y="355"/>
                      </a:moveTo>
                      <a:lnTo>
                        <a:pt x="177" y="316"/>
                      </a:lnTo>
                      <a:lnTo>
                        <a:pt x="177" y="82"/>
                      </a:lnTo>
                      <a:lnTo>
                        <a:pt x="162" y="50"/>
                      </a:lnTo>
                      <a:lnTo>
                        <a:pt x="138" y="20"/>
                      </a:lnTo>
                      <a:lnTo>
                        <a:pt x="110" y="3"/>
                      </a:lnTo>
                      <a:lnTo>
                        <a:pt x="63" y="0"/>
                      </a:lnTo>
                      <a:lnTo>
                        <a:pt x="24" y="11"/>
                      </a:lnTo>
                      <a:lnTo>
                        <a:pt x="0" y="42"/>
                      </a:lnTo>
                      <a:lnTo>
                        <a:pt x="2" y="292"/>
                      </a:lnTo>
                      <a:lnTo>
                        <a:pt x="177" y="3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5" name="Freeform 116"/>
                <p:cNvSpPr>
                  <a:spLocks/>
                </p:cNvSpPr>
                <p:nvPr/>
              </p:nvSpPr>
              <p:spPr bwMode="auto">
                <a:xfrm>
                  <a:off x="4139" y="562"/>
                  <a:ext cx="104" cy="183"/>
                </a:xfrm>
                <a:custGeom>
                  <a:avLst/>
                  <a:gdLst>
                    <a:gd name="T0" fmla="*/ 1 w 185"/>
                    <a:gd name="T1" fmla="*/ 0 h 366"/>
                    <a:gd name="T2" fmla="*/ 1 w 185"/>
                    <a:gd name="T3" fmla="*/ 0 h 366"/>
                    <a:gd name="T4" fmla="*/ 1 w 185"/>
                    <a:gd name="T5" fmla="*/ 0 h 366"/>
                    <a:gd name="T6" fmla="*/ 1 w 185"/>
                    <a:gd name="T7" fmla="*/ 0 h 366"/>
                    <a:gd name="T8" fmla="*/ 1 w 185"/>
                    <a:gd name="T9" fmla="*/ 0 h 366"/>
                    <a:gd name="T10" fmla="*/ 1 w 185"/>
                    <a:gd name="T11" fmla="*/ 0 h 366"/>
                    <a:gd name="T12" fmla="*/ 1 w 185"/>
                    <a:gd name="T13" fmla="*/ 0 h 366"/>
                    <a:gd name="T14" fmla="*/ 1 w 185"/>
                    <a:gd name="T15" fmla="*/ 0 h 366"/>
                    <a:gd name="T16" fmla="*/ 1 w 185"/>
                    <a:gd name="T17" fmla="*/ 0 h 366"/>
                    <a:gd name="T18" fmla="*/ 1 w 185"/>
                    <a:gd name="T19" fmla="*/ 0 h 366"/>
                    <a:gd name="T20" fmla="*/ 1 w 185"/>
                    <a:gd name="T21" fmla="*/ 0 h 366"/>
                    <a:gd name="T22" fmla="*/ 0 w 185"/>
                    <a:gd name="T23" fmla="*/ 0 h 366"/>
                    <a:gd name="T24" fmla="*/ 1 w 185"/>
                    <a:gd name="T25" fmla="*/ 0 h 366"/>
                    <a:gd name="T26" fmla="*/ 1 w 185"/>
                    <a:gd name="T27" fmla="*/ 0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366"/>
                    <a:gd name="T44" fmla="*/ 185 w 185"/>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366">
                      <a:moveTo>
                        <a:pt x="181" y="366"/>
                      </a:moveTo>
                      <a:lnTo>
                        <a:pt x="185" y="319"/>
                      </a:lnTo>
                      <a:lnTo>
                        <a:pt x="184" y="88"/>
                      </a:lnTo>
                      <a:lnTo>
                        <a:pt x="177" y="67"/>
                      </a:lnTo>
                      <a:lnTo>
                        <a:pt x="162" y="44"/>
                      </a:lnTo>
                      <a:lnTo>
                        <a:pt x="144" y="25"/>
                      </a:lnTo>
                      <a:lnTo>
                        <a:pt x="117" y="10"/>
                      </a:lnTo>
                      <a:lnTo>
                        <a:pt x="71" y="0"/>
                      </a:lnTo>
                      <a:lnTo>
                        <a:pt x="32" y="10"/>
                      </a:lnTo>
                      <a:lnTo>
                        <a:pt x="17" y="25"/>
                      </a:lnTo>
                      <a:lnTo>
                        <a:pt x="5" y="45"/>
                      </a:lnTo>
                      <a:lnTo>
                        <a:pt x="0" y="70"/>
                      </a:lnTo>
                      <a:lnTo>
                        <a:pt x="2" y="316"/>
                      </a:lnTo>
                      <a:lnTo>
                        <a:pt x="181" y="36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6" name="Freeform 117"/>
                <p:cNvSpPr>
                  <a:spLocks/>
                </p:cNvSpPr>
                <p:nvPr/>
              </p:nvSpPr>
              <p:spPr bwMode="auto">
                <a:xfrm>
                  <a:off x="4150" y="587"/>
                  <a:ext cx="21" cy="112"/>
                </a:xfrm>
                <a:custGeom>
                  <a:avLst/>
                  <a:gdLst>
                    <a:gd name="T0" fmla="*/ 0 w 33"/>
                    <a:gd name="T1" fmla="*/ 0 h 221"/>
                    <a:gd name="T2" fmla="*/ 1 w 33"/>
                    <a:gd name="T3" fmla="*/ 0 h 221"/>
                    <a:gd name="T4" fmla="*/ 1 w 33"/>
                    <a:gd name="T5" fmla="*/ 0 h 221"/>
                    <a:gd name="T6" fmla="*/ 1 w 33"/>
                    <a:gd name="T7" fmla="*/ 0 h 221"/>
                    <a:gd name="T8" fmla="*/ 1 w 33"/>
                    <a:gd name="T9" fmla="*/ 0 h 221"/>
                    <a:gd name="T10" fmla="*/ 1 w 33"/>
                    <a:gd name="T11" fmla="*/ 0 h 221"/>
                    <a:gd name="T12" fmla="*/ 0 60000 65536"/>
                    <a:gd name="T13" fmla="*/ 0 60000 65536"/>
                    <a:gd name="T14" fmla="*/ 0 60000 65536"/>
                    <a:gd name="T15" fmla="*/ 0 60000 65536"/>
                    <a:gd name="T16" fmla="*/ 0 60000 65536"/>
                    <a:gd name="T17" fmla="*/ 0 60000 65536"/>
                    <a:gd name="T18" fmla="*/ 0 w 33"/>
                    <a:gd name="T19" fmla="*/ 0 h 221"/>
                    <a:gd name="T20" fmla="*/ 33 w 33"/>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33" h="221">
                      <a:moveTo>
                        <a:pt x="0" y="221"/>
                      </a:moveTo>
                      <a:lnTo>
                        <a:pt x="4" y="157"/>
                      </a:lnTo>
                      <a:lnTo>
                        <a:pt x="4" y="86"/>
                      </a:lnTo>
                      <a:lnTo>
                        <a:pt x="1" y="53"/>
                      </a:lnTo>
                      <a:lnTo>
                        <a:pt x="10" y="15"/>
                      </a:lnTo>
                      <a:lnTo>
                        <a:pt x="3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7" name="Freeform 118"/>
                <p:cNvSpPr>
                  <a:spLocks/>
                </p:cNvSpPr>
                <p:nvPr/>
              </p:nvSpPr>
              <p:spPr bwMode="auto">
                <a:xfrm>
                  <a:off x="4157" y="584"/>
                  <a:ext cx="64" cy="139"/>
                </a:xfrm>
                <a:custGeom>
                  <a:avLst/>
                  <a:gdLst>
                    <a:gd name="T0" fmla="*/ 0 w 113"/>
                    <a:gd name="T1" fmla="*/ 1 h 272"/>
                    <a:gd name="T2" fmla="*/ 0 w 113"/>
                    <a:gd name="T3" fmla="*/ 1 h 272"/>
                    <a:gd name="T4" fmla="*/ 0 w 113"/>
                    <a:gd name="T5" fmla="*/ 1 h 272"/>
                    <a:gd name="T6" fmla="*/ 0 w 113"/>
                    <a:gd name="T7" fmla="*/ 1 h 272"/>
                    <a:gd name="T8" fmla="*/ 0 w 113"/>
                    <a:gd name="T9" fmla="*/ 0 h 272"/>
                    <a:gd name="T10" fmla="*/ 0 w 113"/>
                    <a:gd name="T11" fmla="*/ 1 h 272"/>
                    <a:gd name="T12" fmla="*/ 0 w 113"/>
                    <a:gd name="T13" fmla="*/ 1 h 272"/>
                    <a:gd name="T14" fmla="*/ 0 w 113"/>
                    <a:gd name="T15" fmla="*/ 1 h 272"/>
                    <a:gd name="T16" fmla="*/ 0 w 113"/>
                    <a:gd name="T17" fmla="*/ 1 h 272"/>
                    <a:gd name="T18" fmla="*/ 0 w 113"/>
                    <a:gd name="T19" fmla="*/ 1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272"/>
                    <a:gd name="T32" fmla="*/ 113 w 113"/>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272">
                      <a:moveTo>
                        <a:pt x="1" y="242"/>
                      </a:moveTo>
                      <a:lnTo>
                        <a:pt x="0" y="56"/>
                      </a:lnTo>
                      <a:lnTo>
                        <a:pt x="1" y="22"/>
                      </a:lnTo>
                      <a:lnTo>
                        <a:pt x="21" y="7"/>
                      </a:lnTo>
                      <a:lnTo>
                        <a:pt x="40" y="0"/>
                      </a:lnTo>
                      <a:lnTo>
                        <a:pt x="71" y="8"/>
                      </a:lnTo>
                      <a:lnTo>
                        <a:pt x="99" y="24"/>
                      </a:lnTo>
                      <a:lnTo>
                        <a:pt x="110" y="62"/>
                      </a:lnTo>
                      <a:lnTo>
                        <a:pt x="113" y="272"/>
                      </a:lnTo>
                      <a:lnTo>
                        <a:pt x="1" y="24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8" name="Line 119"/>
                <p:cNvSpPr>
                  <a:spLocks noChangeShapeType="1"/>
                </p:cNvSpPr>
                <p:nvPr/>
              </p:nvSpPr>
              <p:spPr bwMode="auto">
                <a:xfrm flipV="1">
                  <a:off x="4190" y="587"/>
                  <a:ext cx="0" cy="123"/>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9" name="Line 120"/>
                <p:cNvSpPr>
                  <a:spLocks noChangeShapeType="1"/>
                </p:cNvSpPr>
                <p:nvPr/>
              </p:nvSpPr>
              <p:spPr bwMode="auto">
                <a:xfrm>
                  <a:off x="4161" y="625"/>
                  <a:ext cx="46" cy="11"/>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90" name="Line 121"/>
                <p:cNvSpPr>
                  <a:spLocks noChangeShapeType="1"/>
                </p:cNvSpPr>
                <p:nvPr/>
              </p:nvSpPr>
              <p:spPr bwMode="auto">
                <a:xfrm>
                  <a:off x="4161" y="671"/>
                  <a:ext cx="61" cy="16"/>
                </a:xfrm>
                <a:prstGeom prst="line">
                  <a:avLst/>
                </a:prstGeom>
                <a:noFill/>
                <a:ln w="9525">
                  <a:solidFill>
                    <a:srgbClr val="603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sp>
            <p:nvSpPr>
              <p:cNvPr id="74" name="Freeform 122"/>
              <p:cNvSpPr>
                <a:spLocks/>
              </p:cNvSpPr>
              <p:nvPr/>
            </p:nvSpPr>
            <p:spPr bwMode="auto">
              <a:xfrm>
                <a:off x="4200" y="420"/>
                <a:ext cx="122" cy="166"/>
              </a:xfrm>
              <a:custGeom>
                <a:avLst/>
                <a:gdLst>
                  <a:gd name="T0" fmla="*/ 0 w 242"/>
                  <a:gd name="T1" fmla="*/ 0 h 334"/>
                  <a:gd name="T2" fmla="*/ 1 w 242"/>
                  <a:gd name="T3" fmla="*/ 0 h 334"/>
                  <a:gd name="T4" fmla="*/ 1 w 242"/>
                  <a:gd name="T5" fmla="*/ 0 h 334"/>
                  <a:gd name="T6" fmla="*/ 1 w 242"/>
                  <a:gd name="T7" fmla="*/ 0 h 334"/>
                  <a:gd name="T8" fmla="*/ 1 w 242"/>
                  <a:gd name="T9" fmla="*/ 0 h 334"/>
                  <a:gd name="T10" fmla="*/ 0 w 242"/>
                  <a:gd name="T11" fmla="*/ 0 h 334"/>
                  <a:gd name="T12" fmla="*/ 0 60000 65536"/>
                  <a:gd name="T13" fmla="*/ 0 60000 65536"/>
                  <a:gd name="T14" fmla="*/ 0 60000 65536"/>
                  <a:gd name="T15" fmla="*/ 0 60000 65536"/>
                  <a:gd name="T16" fmla="*/ 0 60000 65536"/>
                  <a:gd name="T17" fmla="*/ 0 60000 65536"/>
                  <a:gd name="T18" fmla="*/ 0 w 242"/>
                  <a:gd name="T19" fmla="*/ 0 h 334"/>
                  <a:gd name="T20" fmla="*/ 242 w 242"/>
                  <a:gd name="T21" fmla="*/ 334 h 334"/>
                </a:gdLst>
                <a:ahLst/>
                <a:cxnLst>
                  <a:cxn ang="T12">
                    <a:pos x="T0" y="T1"/>
                  </a:cxn>
                  <a:cxn ang="T13">
                    <a:pos x="T2" y="T3"/>
                  </a:cxn>
                  <a:cxn ang="T14">
                    <a:pos x="T4" y="T5"/>
                  </a:cxn>
                  <a:cxn ang="T15">
                    <a:pos x="T6" y="T7"/>
                  </a:cxn>
                  <a:cxn ang="T16">
                    <a:pos x="T8" y="T9"/>
                  </a:cxn>
                  <a:cxn ang="T17">
                    <a:pos x="T10" y="T11"/>
                  </a:cxn>
                </a:cxnLst>
                <a:rect l="T18" t="T19" r="T20" b="T21"/>
                <a:pathLst>
                  <a:path w="242" h="334">
                    <a:moveTo>
                      <a:pt x="0" y="0"/>
                    </a:moveTo>
                    <a:lnTo>
                      <a:pt x="59" y="5"/>
                    </a:lnTo>
                    <a:lnTo>
                      <a:pt x="242" y="317"/>
                    </a:lnTo>
                    <a:lnTo>
                      <a:pt x="138" y="334"/>
                    </a:lnTo>
                    <a:lnTo>
                      <a:pt x="9" y="55"/>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nvGrpSpPr>
              <p:cNvPr id="75" name="Group 123"/>
              <p:cNvGrpSpPr>
                <a:grpSpLocks/>
              </p:cNvGrpSpPr>
              <p:nvPr/>
            </p:nvGrpSpPr>
            <p:grpSpPr bwMode="auto">
              <a:xfrm>
                <a:off x="4597" y="798"/>
                <a:ext cx="118" cy="258"/>
                <a:chOff x="4597" y="798"/>
                <a:chExt cx="118" cy="258"/>
              </a:xfrm>
            </p:grpSpPr>
            <p:sp>
              <p:nvSpPr>
                <p:cNvPr id="76" name="Freeform 124"/>
                <p:cNvSpPr>
                  <a:spLocks/>
                </p:cNvSpPr>
                <p:nvPr/>
              </p:nvSpPr>
              <p:spPr bwMode="auto">
                <a:xfrm>
                  <a:off x="4597" y="797"/>
                  <a:ext cx="107" cy="259"/>
                </a:xfrm>
                <a:custGeom>
                  <a:avLst/>
                  <a:gdLst>
                    <a:gd name="T0" fmla="*/ 0 w 221"/>
                    <a:gd name="T1" fmla="*/ 0 h 517"/>
                    <a:gd name="T2" fmla="*/ 0 w 221"/>
                    <a:gd name="T3" fmla="*/ 0 h 517"/>
                    <a:gd name="T4" fmla="*/ 0 w 221"/>
                    <a:gd name="T5" fmla="*/ 0 h 517"/>
                    <a:gd name="T6" fmla="*/ 0 w 221"/>
                    <a:gd name="T7" fmla="*/ 0 h 517"/>
                    <a:gd name="T8" fmla="*/ 0 w 221"/>
                    <a:gd name="T9" fmla="*/ 0 h 517"/>
                    <a:gd name="T10" fmla="*/ 0 w 221"/>
                    <a:gd name="T11" fmla="*/ 0 h 517"/>
                    <a:gd name="T12" fmla="*/ 0 w 221"/>
                    <a:gd name="T13" fmla="*/ 0 h 517"/>
                    <a:gd name="T14" fmla="*/ 0 w 221"/>
                    <a:gd name="T15" fmla="*/ 0 h 517"/>
                    <a:gd name="T16" fmla="*/ 0 w 221"/>
                    <a:gd name="T17" fmla="*/ 0 h 517"/>
                    <a:gd name="T18" fmla="*/ 0 w 221"/>
                    <a:gd name="T19" fmla="*/ 0 h 517"/>
                    <a:gd name="T20" fmla="*/ 0 w 221"/>
                    <a:gd name="T21" fmla="*/ 0 h 517"/>
                    <a:gd name="T22" fmla="*/ 0 w 221"/>
                    <a:gd name="T23" fmla="*/ 0 h 517"/>
                    <a:gd name="T24" fmla="*/ 0 w 221"/>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
                    <a:gd name="T40" fmla="*/ 0 h 517"/>
                    <a:gd name="T41" fmla="*/ 221 w 221"/>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 h="517">
                      <a:moveTo>
                        <a:pt x="0" y="517"/>
                      </a:moveTo>
                      <a:lnTo>
                        <a:pt x="2" y="132"/>
                      </a:lnTo>
                      <a:lnTo>
                        <a:pt x="2" y="109"/>
                      </a:lnTo>
                      <a:lnTo>
                        <a:pt x="7" y="82"/>
                      </a:lnTo>
                      <a:lnTo>
                        <a:pt x="28" y="44"/>
                      </a:lnTo>
                      <a:lnTo>
                        <a:pt x="50" y="16"/>
                      </a:lnTo>
                      <a:lnTo>
                        <a:pt x="97" y="0"/>
                      </a:lnTo>
                      <a:lnTo>
                        <a:pt x="150" y="5"/>
                      </a:lnTo>
                      <a:lnTo>
                        <a:pt x="184" y="23"/>
                      </a:lnTo>
                      <a:lnTo>
                        <a:pt x="217" y="62"/>
                      </a:lnTo>
                      <a:lnTo>
                        <a:pt x="221" y="111"/>
                      </a:lnTo>
                      <a:lnTo>
                        <a:pt x="221" y="467"/>
                      </a:lnTo>
                      <a:lnTo>
                        <a:pt x="0" y="5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77" name="Freeform 125"/>
                <p:cNvSpPr>
                  <a:spLocks/>
                </p:cNvSpPr>
                <p:nvPr/>
              </p:nvSpPr>
              <p:spPr bwMode="auto">
                <a:xfrm>
                  <a:off x="4601" y="797"/>
                  <a:ext cx="114" cy="259"/>
                </a:xfrm>
                <a:custGeom>
                  <a:avLst/>
                  <a:gdLst>
                    <a:gd name="T0" fmla="*/ 0 w 226"/>
                    <a:gd name="T1" fmla="*/ 0 h 512"/>
                    <a:gd name="T2" fmla="*/ 0 w 226"/>
                    <a:gd name="T3" fmla="*/ 0 h 512"/>
                    <a:gd name="T4" fmla="*/ 1 w 226"/>
                    <a:gd name="T5" fmla="*/ 0 h 512"/>
                    <a:gd name="T6" fmla="*/ 1 w 226"/>
                    <a:gd name="T7" fmla="*/ 0 h 512"/>
                    <a:gd name="T8" fmla="*/ 1 w 226"/>
                    <a:gd name="T9" fmla="*/ 0 h 512"/>
                    <a:gd name="T10" fmla="*/ 1 w 226"/>
                    <a:gd name="T11" fmla="*/ 0 h 512"/>
                    <a:gd name="T12" fmla="*/ 1 w 226"/>
                    <a:gd name="T13" fmla="*/ 0 h 512"/>
                    <a:gd name="T14" fmla="*/ 1 w 226"/>
                    <a:gd name="T15" fmla="*/ 0 h 512"/>
                    <a:gd name="T16" fmla="*/ 1 w 226"/>
                    <a:gd name="T17" fmla="*/ 0 h 512"/>
                    <a:gd name="T18" fmla="*/ 1 w 226"/>
                    <a:gd name="T19" fmla="*/ 0 h 512"/>
                    <a:gd name="T20" fmla="*/ 1 w 226"/>
                    <a:gd name="T21" fmla="*/ 0 h 512"/>
                    <a:gd name="T22" fmla="*/ 1 w 226"/>
                    <a:gd name="T23" fmla="*/ 0 h 512"/>
                    <a:gd name="T24" fmla="*/ 0 w 226"/>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512"/>
                    <a:gd name="T41" fmla="*/ 226 w 226"/>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512">
                      <a:moveTo>
                        <a:pt x="0" y="512"/>
                      </a:moveTo>
                      <a:lnTo>
                        <a:pt x="0" y="111"/>
                      </a:lnTo>
                      <a:lnTo>
                        <a:pt x="9" y="71"/>
                      </a:lnTo>
                      <a:lnTo>
                        <a:pt x="25" y="43"/>
                      </a:lnTo>
                      <a:lnTo>
                        <a:pt x="54" y="15"/>
                      </a:lnTo>
                      <a:lnTo>
                        <a:pt x="107" y="0"/>
                      </a:lnTo>
                      <a:lnTo>
                        <a:pt x="144" y="0"/>
                      </a:lnTo>
                      <a:lnTo>
                        <a:pt x="179" y="20"/>
                      </a:lnTo>
                      <a:lnTo>
                        <a:pt x="204" y="43"/>
                      </a:lnTo>
                      <a:lnTo>
                        <a:pt x="217" y="70"/>
                      </a:lnTo>
                      <a:lnTo>
                        <a:pt x="226" y="109"/>
                      </a:lnTo>
                      <a:lnTo>
                        <a:pt x="224" y="466"/>
                      </a:lnTo>
                      <a:lnTo>
                        <a:pt x="0" y="51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78" name="Freeform 126"/>
                <p:cNvSpPr>
                  <a:spLocks/>
                </p:cNvSpPr>
                <p:nvPr/>
              </p:nvSpPr>
              <p:spPr bwMode="auto">
                <a:xfrm>
                  <a:off x="4626" y="832"/>
                  <a:ext cx="72" cy="194"/>
                </a:xfrm>
                <a:custGeom>
                  <a:avLst/>
                  <a:gdLst>
                    <a:gd name="T0" fmla="*/ 1 w 145"/>
                    <a:gd name="T1" fmla="*/ 0 h 387"/>
                    <a:gd name="T2" fmla="*/ 1 w 145"/>
                    <a:gd name="T3" fmla="*/ 0 h 387"/>
                    <a:gd name="T4" fmla="*/ 1 w 145"/>
                    <a:gd name="T5" fmla="*/ 0 h 387"/>
                    <a:gd name="T6" fmla="*/ 1 w 145"/>
                    <a:gd name="T7" fmla="*/ 1 h 387"/>
                    <a:gd name="T8" fmla="*/ 1 w 145"/>
                    <a:gd name="T9" fmla="*/ 1 h 387"/>
                    <a:gd name="T10" fmla="*/ 1 w 145"/>
                    <a:gd name="T11" fmla="*/ 1 h 387"/>
                    <a:gd name="T12" fmla="*/ 0 w 145"/>
                    <a:gd name="T13" fmla="*/ 1 h 387"/>
                    <a:gd name="T14" fmla="*/ 0 60000 65536"/>
                    <a:gd name="T15" fmla="*/ 0 60000 65536"/>
                    <a:gd name="T16" fmla="*/ 0 60000 65536"/>
                    <a:gd name="T17" fmla="*/ 0 60000 65536"/>
                    <a:gd name="T18" fmla="*/ 0 60000 65536"/>
                    <a:gd name="T19" fmla="*/ 0 60000 65536"/>
                    <a:gd name="T20" fmla="*/ 0 60000 65536"/>
                    <a:gd name="T21" fmla="*/ 0 w 145"/>
                    <a:gd name="T22" fmla="*/ 0 h 387"/>
                    <a:gd name="T23" fmla="*/ 145 w 14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387">
                      <a:moveTo>
                        <a:pt x="54" y="0"/>
                      </a:moveTo>
                      <a:lnTo>
                        <a:pt x="101" y="7"/>
                      </a:lnTo>
                      <a:lnTo>
                        <a:pt x="133" y="35"/>
                      </a:lnTo>
                      <a:lnTo>
                        <a:pt x="142" y="79"/>
                      </a:lnTo>
                      <a:lnTo>
                        <a:pt x="145" y="279"/>
                      </a:lnTo>
                      <a:lnTo>
                        <a:pt x="145" y="356"/>
                      </a:lnTo>
                      <a:lnTo>
                        <a:pt x="0" y="38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79" name="Freeform 127"/>
                <p:cNvSpPr>
                  <a:spLocks/>
                </p:cNvSpPr>
                <p:nvPr/>
              </p:nvSpPr>
              <p:spPr bwMode="auto">
                <a:xfrm>
                  <a:off x="4626" y="824"/>
                  <a:ext cx="68" cy="196"/>
                </a:xfrm>
                <a:custGeom>
                  <a:avLst/>
                  <a:gdLst>
                    <a:gd name="T0" fmla="*/ 0 w 146"/>
                    <a:gd name="T1" fmla="*/ 1 h 389"/>
                    <a:gd name="T2" fmla="*/ 0 w 146"/>
                    <a:gd name="T3" fmla="*/ 1 h 389"/>
                    <a:gd name="T4" fmla="*/ 0 w 146"/>
                    <a:gd name="T5" fmla="*/ 1 h 389"/>
                    <a:gd name="T6" fmla="*/ 0 w 146"/>
                    <a:gd name="T7" fmla="*/ 1 h 389"/>
                    <a:gd name="T8" fmla="*/ 0 w 146"/>
                    <a:gd name="T9" fmla="*/ 1 h 389"/>
                    <a:gd name="T10" fmla="*/ 0 w 146"/>
                    <a:gd name="T11" fmla="*/ 0 h 389"/>
                    <a:gd name="T12" fmla="*/ 0 w 146"/>
                    <a:gd name="T13" fmla="*/ 0 h 389"/>
                    <a:gd name="T14" fmla="*/ 0 w 146"/>
                    <a:gd name="T15" fmla="*/ 1 h 389"/>
                    <a:gd name="T16" fmla="*/ 0 w 146"/>
                    <a:gd name="T17" fmla="*/ 1 h 389"/>
                    <a:gd name="T18" fmla="*/ 0 w 146"/>
                    <a:gd name="T19" fmla="*/ 1 h 389"/>
                    <a:gd name="T20" fmla="*/ 0 w 146"/>
                    <a:gd name="T21" fmla="*/ 1 h 389"/>
                    <a:gd name="T22" fmla="*/ 0 w 146"/>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389"/>
                    <a:gd name="T38" fmla="*/ 146 w 146"/>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389">
                      <a:moveTo>
                        <a:pt x="0" y="389"/>
                      </a:moveTo>
                      <a:lnTo>
                        <a:pt x="2" y="108"/>
                      </a:lnTo>
                      <a:lnTo>
                        <a:pt x="3" y="76"/>
                      </a:lnTo>
                      <a:lnTo>
                        <a:pt x="7" y="47"/>
                      </a:lnTo>
                      <a:lnTo>
                        <a:pt x="21" y="22"/>
                      </a:lnTo>
                      <a:lnTo>
                        <a:pt x="50" y="0"/>
                      </a:lnTo>
                      <a:lnTo>
                        <a:pt x="92" y="0"/>
                      </a:lnTo>
                      <a:lnTo>
                        <a:pt x="121" y="15"/>
                      </a:lnTo>
                      <a:lnTo>
                        <a:pt x="137" y="43"/>
                      </a:lnTo>
                      <a:lnTo>
                        <a:pt x="142" y="94"/>
                      </a:lnTo>
                      <a:lnTo>
                        <a:pt x="146" y="360"/>
                      </a:lnTo>
                      <a:lnTo>
                        <a:pt x="0" y="389"/>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0" name="Line 128"/>
                <p:cNvSpPr>
                  <a:spLocks noChangeShapeType="1"/>
                </p:cNvSpPr>
                <p:nvPr/>
              </p:nvSpPr>
              <p:spPr bwMode="auto">
                <a:xfrm flipV="1">
                  <a:off x="4619" y="870"/>
                  <a:ext cx="75"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1" name="Line 129"/>
                <p:cNvSpPr>
                  <a:spLocks noChangeShapeType="1"/>
                </p:cNvSpPr>
                <p:nvPr/>
              </p:nvSpPr>
              <p:spPr bwMode="auto">
                <a:xfrm flipV="1">
                  <a:off x="4619" y="920"/>
                  <a:ext cx="75" cy="14"/>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2" name="Line 130"/>
                <p:cNvSpPr>
                  <a:spLocks noChangeShapeType="1"/>
                </p:cNvSpPr>
                <p:nvPr/>
              </p:nvSpPr>
              <p:spPr bwMode="auto">
                <a:xfrm flipV="1">
                  <a:off x="4622" y="971"/>
                  <a:ext cx="72" cy="11"/>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83" name="Line 131"/>
                <p:cNvSpPr>
                  <a:spLocks noChangeShapeType="1"/>
                </p:cNvSpPr>
                <p:nvPr/>
              </p:nvSpPr>
              <p:spPr bwMode="auto">
                <a:xfrm flipH="1" flipV="1">
                  <a:off x="4658" y="827"/>
                  <a:ext cx="4" cy="183"/>
                </a:xfrm>
                <a:prstGeom prst="line">
                  <a:avLst/>
                </a:prstGeom>
                <a:noFill/>
                <a:ln w="9525">
                  <a:solidFill>
                    <a:srgbClr val="402000"/>
                  </a:solidFill>
                  <a:round/>
                  <a:headEnd/>
                  <a:tailEnd/>
                </a:ln>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zh-CN" altLang="en-US" kern="0">
                    <a:solidFill>
                      <a:sysClr val="windowText" lastClr="000000"/>
                    </a:solidFill>
                  </a:endParaRPr>
                </a:p>
              </p:txBody>
            </p:sp>
          </p:grpSp>
        </p:grpSp>
        <p:pic>
          <p:nvPicPr>
            <p:cNvPr id="30" name="Picture 132" descr="图形2"/>
            <p:cNvPicPr>
              <a:picLocks noChangeAspect="1" noChangeArrowheads="1"/>
            </p:cNvPicPr>
            <p:nvPr/>
          </p:nvPicPr>
          <p:blipFill>
            <a:blip r:embed="rId7"/>
            <a:srcRect/>
            <a:stretch>
              <a:fillRect/>
            </a:stretch>
          </p:blipFill>
          <p:spPr bwMode="auto">
            <a:xfrm>
              <a:off x="7157976" y="2554623"/>
              <a:ext cx="1366457" cy="852232"/>
            </a:xfrm>
            <a:prstGeom prst="rect">
              <a:avLst/>
            </a:prstGeom>
            <a:ln>
              <a:noFill/>
            </a:ln>
            <a:effectLst>
              <a:outerShdw blurRad="190500" algn="tl" rotWithShape="0">
                <a:srgbClr val="000000">
                  <a:alpha val="70000"/>
                </a:srgbClr>
              </a:outerShdw>
            </a:effectLst>
          </p:spPr>
        </p:pic>
        <p:grpSp>
          <p:nvGrpSpPr>
            <p:cNvPr id="31" name="Group 133"/>
            <p:cNvGrpSpPr>
              <a:grpSpLocks/>
            </p:cNvGrpSpPr>
            <p:nvPr/>
          </p:nvGrpSpPr>
          <p:grpSpPr bwMode="auto">
            <a:xfrm>
              <a:off x="6634179" y="3829653"/>
              <a:ext cx="1704252" cy="730129"/>
              <a:chOff x="4443" y="2754"/>
              <a:chExt cx="1181" cy="521"/>
            </a:xfrm>
          </p:grpSpPr>
          <p:graphicFrame>
            <p:nvGraphicFramePr>
              <p:cNvPr id="43" name="Object 134"/>
              <p:cNvGraphicFramePr>
                <a:graphicFrameLocks noChangeAspect="1"/>
              </p:cNvGraphicFramePr>
              <p:nvPr/>
            </p:nvGraphicFramePr>
            <p:xfrm>
              <a:off x="5096" y="2754"/>
              <a:ext cx="528" cy="502"/>
            </p:xfrm>
            <a:graphic>
              <a:graphicData uri="http://schemas.openxmlformats.org/presentationml/2006/ole">
                <mc:AlternateContent xmlns:mc="http://schemas.openxmlformats.org/markup-compatibility/2006">
                  <mc:Choice xmlns:v="urn:schemas-microsoft-com:vml" Requires="v">
                    <p:oleObj spid="_x0000_s36944" name="CorelDRAW" r:id="rId8" imgW="1558440" imgH="1660320" progId="">
                      <p:embed/>
                    </p:oleObj>
                  </mc:Choice>
                  <mc:Fallback>
                    <p:oleObj name="CorelDRAW" r:id="rId8" imgW="1558440" imgH="1660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6" y="2754"/>
                            <a:ext cx="528"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35"/>
              <p:cNvGraphicFramePr>
                <a:graphicFrameLocks noChangeAspect="1"/>
              </p:cNvGraphicFramePr>
              <p:nvPr/>
            </p:nvGraphicFramePr>
            <p:xfrm>
              <a:off x="4443" y="2754"/>
              <a:ext cx="623" cy="521"/>
            </p:xfrm>
            <a:graphic>
              <a:graphicData uri="http://schemas.openxmlformats.org/presentationml/2006/ole">
                <mc:AlternateContent xmlns:mc="http://schemas.openxmlformats.org/markup-compatibility/2006">
                  <mc:Choice xmlns:v="urn:schemas-microsoft-com:vml" Requires="v">
                    <p:oleObj spid="_x0000_s36945" name="CorelDRAW" r:id="rId10" imgW="2635560" imgH="2467800" progId="">
                      <p:embed/>
                    </p:oleObj>
                  </mc:Choice>
                  <mc:Fallback>
                    <p:oleObj name="CorelDRAW" r:id="rId10" imgW="2635560" imgH="24678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3" y="2754"/>
                            <a:ext cx="623" cy="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32" name="Picture 136" descr="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3635115" y="2574215"/>
              <a:ext cx="1957892" cy="952639"/>
            </a:xfrm>
            <a:prstGeom prst="rect">
              <a:avLst/>
            </a:prstGeom>
            <a:ln>
              <a:noFill/>
            </a:ln>
            <a:effectLst>
              <a:outerShdw blurRad="190500" algn="tl" rotWithShape="0">
                <a:srgbClr val="000000">
                  <a:alpha val="70000"/>
                </a:srgbClr>
              </a:outerShdw>
            </a:effectLst>
          </p:spPr>
        </p:pic>
        <p:sp>
          <p:nvSpPr>
            <p:cNvPr id="33" name="Freeform 137"/>
            <p:cNvSpPr>
              <a:spLocks/>
            </p:cNvSpPr>
            <p:nvPr/>
          </p:nvSpPr>
          <p:spPr bwMode="auto">
            <a:xfrm rot="8654592">
              <a:off x="2853476" y="1668106"/>
              <a:ext cx="3153104" cy="1004066"/>
            </a:xfrm>
            <a:custGeom>
              <a:avLst/>
              <a:gdLst>
                <a:gd name="T0" fmla="*/ 0 w 2176"/>
                <a:gd name="T1" fmla="*/ 2147483647 h 1155"/>
                <a:gd name="T2" fmla="*/ 2147483647 w 2176"/>
                <a:gd name="T3" fmla="*/ 2147483647 h 1155"/>
                <a:gd name="T4" fmla="*/ 2147483647 w 2176"/>
                <a:gd name="T5" fmla="*/ 2147483647 h 1155"/>
                <a:gd name="T6" fmla="*/ 2147483647 w 2176"/>
                <a:gd name="T7" fmla="*/ 2147483647 h 1155"/>
                <a:gd name="T8" fmla="*/ 0 60000 65536"/>
                <a:gd name="T9" fmla="*/ 0 60000 65536"/>
                <a:gd name="T10" fmla="*/ 0 60000 65536"/>
                <a:gd name="T11" fmla="*/ 0 60000 65536"/>
                <a:gd name="T12" fmla="*/ 0 w 2176"/>
                <a:gd name="T13" fmla="*/ 0 h 1155"/>
                <a:gd name="T14" fmla="*/ 2176 w 2176"/>
                <a:gd name="T15" fmla="*/ 1155 h 1155"/>
              </a:gdLst>
              <a:ahLst/>
              <a:cxnLst>
                <a:cxn ang="T8">
                  <a:pos x="T0" y="T1"/>
                </a:cxn>
                <a:cxn ang="T9">
                  <a:pos x="T2" y="T3"/>
                </a:cxn>
                <a:cxn ang="T10">
                  <a:pos x="T4" y="T5"/>
                </a:cxn>
                <a:cxn ang="T11">
                  <a:pos x="T6" y="T7"/>
                </a:cxn>
              </a:cxnLst>
              <a:rect l="T12" t="T13" r="T14" b="T15"/>
              <a:pathLst>
                <a:path w="2176" h="1155">
                  <a:moveTo>
                    <a:pt x="0" y="95"/>
                  </a:moveTo>
                  <a:cubicBezTo>
                    <a:pt x="387" y="47"/>
                    <a:pt x="774" y="0"/>
                    <a:pt x="1079" y="95"/>
                  </a:cubicBezTo>
                  <a:cubicBezTo>
                    <a:pt x="1384" y="190"/>
                    <a:pt x="1646" y="485"/>
                    <a:pt x="1829" y="662"/>
                  </a:cubicBezTo>
                  <a:cubicBezTo>
                    <a:pt x="2012" y="839"/>
                    <a:pt x="2094" y="997"/>
                    <a:pt x="2176" y="1155"/>
                  </a:cubicBezTo>
                </a:path>
              </a:pathLst>
            </a:custGeom>
            <a:noFill/>
            <a:ln w="9525">
              <a:solidFill>
                <a:srgbClr val="FF6600"/>
              </a:solidFill>
              <a:prstDash val="lgDash"/>
              <a:round/>
              <a:headEnd/>
              <a:tailEnd/>
            </a:ln>
            <a:effectLst>
              <a:prstShdw prst="shdw17" dist="17961" dir="2700000">
                <a:srgbClr val="993D00">
                  <a:alpha val="50000"/>
                </a:srgbClr>
              </a:prst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34" name="Line 138"/>
            <p:cNvSpPr>
              <a:spLocks noChangeShapeType="1"/>
            </p:cNvSpPr>
            <p:nvPr/>
          </p:nvSpPr>
          <p:spPr bwMode="auto">
            <a:xfrm>
              <a:off x="5513598" y="3497466"/>
              <a:ext cx="976039" cy="869373"/>
            </a:xfrm>
            <a:prstGeom prst="line">
              <a:avLst/>
            </a:prstGeom>
            <a:noFill/>
            <a:ln w="9525">
              <a:solidFill>
                <a:srgbClr val="FF6600"/>
              </a:solidFill>
              <a:round/>
              <a:headEnd/>
              <a:tailEnd/>
            </a:ln>
            <a:effectLst>
              <a:prstShdw prst="shdw17" dist="17961" dir="2700000">
                <a:srgbClr val="993D00">
                  <a:alpha val="50000"/>
                </a:srgbClr>
              </a:prstShdw>
            </a:effectLst>
            <a:extLst>
              <a:ext uri="{909E8E84-426E-40DD-AFC4-6F175D3DCCD1}">
                <a14:hiddenFill xmlns:a14="http://schemas.microsoft.com/office/drawing/2010/main">
                  <a:noFill/>
                </a14:hiddenFill>
              </a:ext>
            </a:extLst>
          </p:spPr>
          <p:txBody>
            <a:bodyPr wrap="none" anchor="ct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35" name="Line 139"/>
            <p:cNvSpPr>
              <a:spLocks noChangeShapeType="1"/>
            </p:cNvSpPr>
            <p:nvPr/>
          </p:nvSpPr>
          <p:spPr bwMode="auto">
            <a:xfrm flipV="1">
              <a:off x="5513598" y="2062387"/>
              <a:ext cx="1055445" cy="653867"/>
            </a:xfrm>
            <a:prstGeom prst="line">
              <a:avLst/>
            </a:prstGeom>
            <a:noFill/>
            <a:ln w="9525">
              <a:solidFill>
                <a:srgbClr val="FF6600"/>
              </a:solidFill>
              <a:round/>
              <a:headEnd/>
              <a:tailEnd/>
            </a:ln>
            <a:effectLst>
              <a:prstShdw prst="shdw17" dist="17961" dir="2700000">
                <a:srgbClr val="993D00">
                  <a:alpha val="50000"/>
                </a:srgbClr>
              </a:prstShdw>
            </a:effectLst>
            <a:extLst>
              <a:ext uri="{909E8E84-426E-40DD-AFC4-6F175D3DCCD1}">
                <a14:hiddenFill xmlns:a14="http://schemas.microsoft.com/office/drawing/2010/main">
                  <a:noFill/>
                </a14:hiddenFill>
              </a:ext>
            </a:extLst>
          </p:spPr>
          <p:txBody>
            <a:bodyPr wrap="none" anchor="ctr"/>
            <a:lstStyle/>
            <a:p>
              <a:pPr defTabSz="914400" eaLnBrk="1" fontAlgn="auto" hangingPunct="1">
                <a:spcBef>
                  <a:spcPts val="0"/>
                </a:spcBef>
                <a:spcAft>
                  <a:spcPts val="0"/>
                </a:spcAft>
                <a:defRPr/>
              </a:pPr>
              <a:endParaRPr lang="zh-CN" altLang="en-US" kern="0">
                <a:solidFill>
                  <a:sysClr val="windowText" lastClr="000000"/>
                </a:solidFill>
              </a:endParaRPr>
            </a:p>
          </p:txBody>
        </p:sp>
        <p:sp>
          <p:nvSpPr>
            <p:cNvPr id="36" name="Text Box 140"/>
            <p:cNvSpPr txBox="1">
              <a:spLocks noChangeArrowheads="1"/>
            </p:cNvSpPr>
            <p:nvPr/>
          </p:nvSpPr>
          <p:spPr bwMode="auto">
            <a:xfrm>
              <a:off x="3635115" y="2828389"/>
              <a:ext cx="2067073" cy="498129"/>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040" tIns="41020" rIns="82040" bIns="41020">
              <a:spAutoFit/>
            </a:bodyPr>
            <a:lstStyle>
              <a:lvl1pPr defTabSz="820738" eaLnBrk="0" hangingPunct="0">
                <a:defRPr>
                  <a:solidFill>
                    <a:schemeClr val="tx1"/>
                  </a:solidFill>
                  <a:latin typeface="Calibri" pitchFamily="34" charset="0"/>
                  <a:ea typeface="宋体" pitchFamily="2" charset="-122"/>
                </a:defRPr>
              </a:lvl1pPr>
              <a:lvl2pPr marL="742950" indent="-285750" defTabSz="820738" eaLnBrk="0" hangingPunct="0">
                <a:defRPr>
                  <a:solidFill>
                    <a:schemeClr val="tx1"/>
                  </a:solidFill>
                  <a:latin typeface="Calibri" pitchFamily="34" charset="0"/>
                  <a:ea typeface="宋体" pitchFamily="2" charset="-122"/>
                </a:defRPr>
              </a:lvl2pPr>
              <a:lvl3pPr marL="1143000" indent="-228600" defTabSz="820738" eaLnBrk="0" hangingPunct="0">
                <a:defRPr>
                  <a:solidFill>
                    <a:schemeClr val="tx1"/>
                  </a:solidFill>
                  <a:latin typeface="Calibri" pitchFamily="34" charset="0"/>
                  <a:ea typeface="宋体" pitchFamily="2" charset="-122"/>
                </a:defRPr>
              </a:lvl3pPr>
              <a:lvl4pPr marL="1600200" indent="-228600" defTabSz="820738" eaLnBrk="0" hangingPunct="0">
                <a:defRPr>
                  <a:solidFill>
                    <a:schemeClr val="tx1"/>
                  </a:solidFill>
                  <a:latin typeface="Calibri" pitchFamily="34" charset="0"/>
                  <a:ea typeface="宋体" pitchFamily="2" charset="-122"/>
                </a:defRPr>
              </a:lvl4pPr>
              <a:lvl5pPr marL="2057400" indent="-228600" defTabSz="820738" eaLnBrk="0" hangingPunct="0">
                <a:defRPr>
                  <a:solidFill>
                    <a:schemeClr val="tx1"/>
                  </a:solidFill>
                  <a:latin typeface="Calibri" pitchFamily="34" charset="0"/>
                  <a:ea typeface="宋体" pitchFamily="2" charset="-122"/>
                </a:defRPr>
              </a:lvl5pPr>
              <a:lvl6pPr marL="2514600" indent="-228600" defTabSz="82073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2073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2073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20738"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lnSpc>
                  <a:spcPct val="130000"/>
                </a:lnSpc>
                <a:spcBef>
                  <a:spcPct val="50000"/>
                </a:spcBef>
                <a:spcAft>
                  <a:spcPts val="0"/>
                </a:spcAft>
                <a:buClr>
                  <a:srgbClr val="FF0000"/>
                </a:buClr>
                <a:buSzPct val="85000"/>
                <a:buFont typeface="Wingdings" pitchFamily="2" charset="2"/>
                <a:buNone/>
                <a:defRPr/>
              </a:pPr>
              <a:r>
                <a:rPr lang="en-US" altLang="zh-CN" sz="1200" b="1" kern="0" dirty="0" smtClean="0">
                  <a:solidFill>
                    <a:sysClr val="windowText" lastClr="000000"/>
                  </a:solidFill>
                  <a:latin typeface="微软雅黑" pitchFamily="34" charset="-122"/>
                  <a:ea typeface="微软雅黑" pitchFamily="34" charset="-122"/>
                </a:rPr>
                <a:t>INTERNEET</a:t>
              </a:r>
            </a:p>
          </p:txBody>
        </p:sp>
        <p:sp>
          <p:nvSpPr>
            <p:cNvPr id="37" name="Text Box 141"/>
            <p:cNvSpPr txBox="1">
              <a:spLocks noChangeArrowheads="1"/>
            </p:cNvSpPr>
            <p:nvPr/>
          </p:nvSpPr>
          <p:spPr bwMode="auto">
            <a:xfrm>
              <a:off x="673101" y="4050927"/>
              <a:ext cx="1945463" cy="808151"/>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40" tIns="41020" rIns="82040" bIns="41020">
              <a:spAutoFit/>
            </a:bodyPr>
            <a:lstStyle>
              <a:lvl1pPr defTabSz="820738" eaLnBrk="0" hangingPunct="0">
                <a:defRPr>
                  <a:solidFill>
                    <a:schemeClr val="tx1"/>
                  </a:solidFill>
                  <a:latin typeface="Calibri" pitchFamily="34" charset="0"/>
                  <a:ea typeface="宋体" pitchFamily="2" charset="-122"/>
                </a:defRPr>
              </a:lvl1pPr>
              <a:lvl2pPr marL="742950" indent="-285750" defTabSz="820738" eaLnBrk="0" hangingPunct="0">
                <a:defRPr>
                  <a:solidFill>
                    <a:schemeClr val="tx1"/>
                  </a:solidFill>
                  <a:latin typeface="Calibri" pitchFamily="34" charset="0"/>
                  <a:ea typeface="宋体" pitchFamily="2" charset="-122"/>
                </a:defRPr>
              </a:lvl2pPr>
              <a:lvl3pPr marL="1143000" indent="-228600" defTabSz="820738" eaLnBrk="0" hangingPunct="0">
                <a:defRPr>
                  <a:solidFill>
                    <a:schemeClr val="tx1"/>
                  </a:solidFill>
                  <a:latin typeface="Calibri" pitchFamily="34" charset="0"/>
                  <a:ea typeface="宋体" pitchFamily="2" charset="-122"/>
                </a:defRPr>
              </a:lvl3pPr>
              <a:lvl4pPr marL="1600200" indent="-228600" defTabSz="820738" eaLnBrk="0" hangingPunct="0">
                <a:defRPr>
                  <a:solidFill>
                    <a:schemeClr val="tx1"/>
                  </a:solidFill>
                  <a:latin typeface="Calibri" pitchFamily="34" charset="0"/>
                  <a:ea typeface="宋体" pitchFamily="2" charset="-122"/>
                </a:defRPr>
              </a:lvl4pPr>
              <a:lvl5pPr marL="2057400" indent="-228600" defTabSz="820738" eaLnBrk="0" hangingPunct="0">
                <a:defRPr>
                  <a:solidFill>
                    <a:schemeClr val="tx1"/>
                  </a:solidFill>
                  <a:latin typeface="Calibri" pitchFamily="34" charset="0"/>
                  <a:ea typeface="宋体" pitchFamily="2" charset="-122"/>
                </a:defRPr>
              </a:lvl5pPr>
              <a:lvl6pPr marL="2514600" indent="-228600" defTabSz="82073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2073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2073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20738"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lnSpc>
                  <a:spcPct val="130000"/>
                </a:lnSpc>
                <a:spcBef>
                  <a:spcPct val="50000"/>
                </a:spcBef>
                <a:spcAft>
                  <a:spcPts val="0"/>
                </a:spcAft>
                <a:buClr>
                  <a:srgbClr val="FF0000"/>
                </a:buClr>
                <a:buSzPct val="85000"/>
                <a:buFont typeface="Wingdings" pitchFamily="2" charset="2"/>
                <a:buNone/>
                <a:defRPr/>
              </a:pPr>
              <a:r>
                <a:rPr lang="zh-CN" altLang="en-US" sz="1100" b="1" kern="0" dirty="0" smtClean="0">
                  <a:solidFill>
                    <a:sysClr val="windowText" lastClr="000000"/>
                  </a:solidFill>
                  <a:latin typeface="微软雅黑" pitchFamily="34" charset="-122"/>
                  <a:ea typeface="微软雅黑" pitchFamily="34" charset="-122"/>
                </a:rPr>
                <a:t>校园网</a:t>
              </a:r>
              <a:r>
                <a:rPr lang="en-US" altLang="zh-CN" sz="1100" b="1" kern="0" dirty="0" smtClean="0">
                  <a:solidFill>
                    <a:sysClr val="windowText" lastClr="000000"/>
                  </a:solidFill>
                  <a:latin typeface="微软雅黑" pitchFamily="34" charset="-122"/>
                  <a:ea typeface="微软雅黑" pitchFamily="34" charset="-122"/>
                </a:rPr>
                <a:t>/</a:t>
              </a:r>
              <a:r>
                <a:rPr lang="zh-CN" altLang="en-US" sz="1100" b="1" kern="0" dirty="0" smtClean="0">
                  <a:solidFill>
                    <a:sysClr val="windowText" lastClr="000000"/>
                  </a:solidFill>
                  <a:latin typeface="微软雅黑" pitchFamily="34" charset="-122"/>
                  <a:ea typeface="微软雅黑" pitchFamily="34" charset="-122"/>
                </a:rPr>
                <a:t>教育内网</a:t>
              </a:r>
            </a:p>
          </p:txBody>
        </p:sp>
        <p:sp>
          <p:nvSpPr>
            <p:cNvPr id="38" name="Text Box 142"/>
            <p:cNvSpPr txBox="1">
              <a:spLocks noChangeArrowheads="1"/>
            </p:cNvSpPr>
            <p:nvPr/>
          </p:nvSpPr>
          <p:spPr bwMode="auto">
            <a:xfrm>
              <a:off x="6634814" y="1972328"/>
              <a:ext cx="1871028" cy="697665"/>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40" tIns="41020" rIns="82040" bIns="41020">
              <a:spAutoFit/>
            </a:bodyPr>
            <a:lstStyle>
              <a:lvl1pPr defTabSz="820738">
                <a:defRPr>
                  <a:solidFill>
                    <a:schemeClr val="tx1"/>
                  </a:solidFill>
                  <a:latin typeface="微软雅黑" panose="020B0503020204020204" pitchFamily="34" charset="-122"/>
                  <a:ea typeface="宋体" panose="02010600030101010101" pitchFamily="2" charset="-122"/>
                </a:defRPr>
              </a:lvl1pPr>
              <a:lvl2pPr marL="742950" indent="-285750" defTabSz="820738">
                <a:defRPr>
                  <a:solidFill>
                    <a:schemeClr val="tx1"/>
                  </a:solidFill>
                  <a:latin typeface="微软雅黑" panose="020B0503020204020204" pitchFamily="34" charset="-122"/>
                  <a:ea typeface="宋体" panose="02010600030101010101" pitchFamily="2" charset="-122"/>
                </a:defRPr>
              </a:lvl2pPr>
              <a:lvl3pPr marL="1143000" indent="-228600" defTabSz="820738">
                <a:defRPr>
                  <a:solidFill>
                    <a:schemeClr val="tx1"/>
                  </a:solidFill>
                  <a:latin typeface="微软雅黑" panose="020B0503020204020204" pitchFamily="34" charset="-122"/>
                  <a:ea typeface="宋体" panose="02010600030101010101" pitchFamily="2" charset="-122"/>
                </a:defRPr>
              </a:lvl3pPr>
              <a:lvl4pPr marL="1600200" indent="-228600" defTabSz="820738">
                <a:defRPr>
                  <a:solidFill>
                    <a:schemeClr val="tx1"/>
                  </a:solidFill>
                  <a:latin typeface="微软雅黑" panose="020B0503020204020204" pitchFamily="34" charset="-122"/>
                  <a:ea typeface="宋体" panose="02010600030101010101" pitchFamily="2" charset="-122"/>
                </a:defRPr>
              </a:lvl4pPr>
              <a:lvl5pPr marL="2057400" indent="-228600" defTabSz="820738">
                <a:defRPr>
                  <a:solidFill>
                    <a:schemeClr val="tx1"/>
                  </a:solidFill>
                  <a:latin typeface="微软雅黑" panose="020B0503020204020204" pitchFamily="34" charset="-122"/>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a:buClr>
                  <a:srgbClr val="FF0000"/>
                </a:buClr>
                <a:buSzPct val="85000"/>
                <a:buFont typeface="Wingdings" panose="05000000000000000000" pitchFamily="2" charset="2"/>
                <a:buNone/>
              </a:pPr>
              <a:r>
                <a:rPr lang="zh-CN" altLang="en-US" sz="1200" b="1" dirty="0">
                  <a:solidFill>
                    <a:srgbClr val="000000"/>
                  </a:solidFill>
                  <a:ea typeface="微软雅黑" panose="020B0503020204020204" pitchFamily="34" charset="-122"/>
                </a:rPr>
                <a:t>家长（学生）</a:t>
              </a:r>
            </a:p>
          </p:txBody>
        </p:sp>
        <p:sp>
          <p:nvSpPr>
            <p:cNvPr id="39" name="Text Box 143"/>
            <p:cNvSpPr txBox="1">
              <a:spLocks noChangeArrowheads="1"/>
            </p:cNvSpPr>
            <p:nvPr/>
          </p:nvSpPr>
          <p:spPr bwMode="auto">
            <a:xfrm>
              <a:off x="7217531" y="3335836"/>
              <a:ext cx="1091841" cy="502032"/>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40" tIns="41020" rIns="82040" bIns="41020">
              <a:spAutoFit/>
            </a:bodyPr>
            <a:lstStyle>
              <a:lvl1pPr defTabSz="820738" eaLnBrk="0" hangingPunct="0">
                <a:defRPr>
                  <a:solidFill>
                    <a:schemeClr val="tx1"/>
                  </a:solidFill>
                  <a:latin typeface="Calibri" pitchFamily="34" charset="0"/>
                  <a:ea typeface="宋体" pitchFamily="2" charset="-122"/>
                </a:defRPr>
              </a:lvl1pPr>
              <a:lvl2pPr marL="742950" indent="-285750" defTabSz="820738" eaLnBrk="0" hangingPunct="0">
                <a:defRPr>
                  <a:solidFill>
                    <a:schemeClr val="tx1"/>
                  </a:solidFill>
                  <a:latin typeface="Calibri" pitchFamily="34" charset="0"/>
                  <a:ea typeface="宋体" pitchFamily="2" charset="-122"/>
                </a:defRPr>
              </a:lvl2pPr>
              <a:lvl3pPr marL="1143000" indent="-228600" defTabSz="820738" eaLnBrk="0" hangingPunct="0">
                <a:defRPr>
                  <a:solidFill>
                    <a:schemeClr val="tx1"/>
                  </a:solidFill>
                  <a:latin typeface="Calibri" pitchFamily="34" charset="0"/>
                  <a:ea typeface="宋体" pitchFamily="2" charset="-122"/>
                </a:defRPr>
              </a:lvl3pPr>
              <a:lvl4pPr marL="1600200" indent="-228600" defTabSz="820738" eaLnBrk="0" hangingPunct="0">
                <a:defRPr>
                  <a:solidFill>
                    <a:schemeClr val="tx1"/>
                  </a:solidFill>
                  <a:latin typeface="Calibri" pitchFamily="34" charset="0"/>
                  <a:ea typeface="宋体" pitchFamily="2" charset="-122"/>
                </a:defRPr>
              </a:lvl4pPr>
              <a:lvl5pPr marL="2057400" indent="-228600" defTabSz="820738" eaLnBrk="0" hangingPunct="0">
                <a:defRPr>
                  <a:solidFill>
                    <a:schemeClr val="tx1"/>
                  </a:solidFill>
                  <a:latin typeface="Calibri" pitchFamily="34" charset="0"/>
                  <a:ea typeface="宋体" pitchFamily="2" charset="-122"/>
                </a:defRPr>
              </a:lvl5pPr>
              <a:lvl6pPr marL="2514600" indent="-228600" defTabSz="82073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2073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2073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20738"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lnSpc>
                  <a:spcPct val="130000"/>
                </a:lnSpc>
                <a:spcBef>
                  <a:spcPct val="50000"/>
                </a:spcBef>
                <a:spcAft>
                  <a:spcPts val="0"/>
                </a:spcAft>
                <a:buClr>
                  <a:srgbClr val="FF0000"/>
                </a:buClr>
                <a:buSzPct val="85000"/>
                <a:buFont typeface="Wingdings" pitchFamily="2" charset="2"/>
                <a:buNone/>
                <a:defRPr/>
              </a:pPr>
              <a:r>
                <a:rPr lang="zh-CN" altLang="en-US" sz="1200" b="1" kern="0" smtClean="0">
                  <a:solidFill>
                    <a:sysClr val="windowText" lastClr="000000"/>
                  </a:solidFill>
                  <a:latin typeface="微软雅黑" pitchFamily="34" charset="-122"/>
                  <a:ea typeface="微软雅黑" pitchFamily="34" charset="-122"/>
                </a:rPr>
                <a:t>教师</a:t>
              </a:r>
            </a:p>
          </p:txBody>
        </p:sp>
        <p:sp>
          <p:nvSpPr>
            <p:cNvPr id="40" name="Text Box 144"/>
            <p:cNvSpPr txBox="1">
              <a:spLocks noChangeArrowheads="1"/>
            </p:cNvSpPr>
            <p:nvPr/>
          </p:nvSpPr>
          <p:spPr bwMode="auto">
            <a:xfrm>
              <a:off x="7028941" y="4457451"/>
              <a:ext cx="1277123" cy="697948"/>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40" tIns="41020" rIns="82040" bIns="41020">
              <a:spAutoFit/>
            </a:bodyPr>
            <a:lstStyle>
              <a:lvl1pPr defTabSz="820738" eaLnBrk="0" hangingPunct="0">
                <a:defRPr>
                  <a:solidFill>
                    <a:schemeClr val="tx1"/>
                  </a:solidFill>
                  <a:latin typeface="Calibri" pitchFamily="34" charset="0"/>
                  <a:ea typeface="宋体" pitchFamily="2" charset="-122"/>
                </a:defRPr>
              </a:lvl1pPr>
              <a:lvl2pPr marL="742950" indent="-285750" defTabSz="820738" eaLnBrk="0" hangingPunct="0">
                <a:defRPr>
                  <a:solidFill>
                    <a:schemeClr val="tx1"/>
                  </a:solidFill>
                  <a:latin typeface="Calibri" pitchFamily="34" charset="0"/>
                  <a:ea typeface="宋体" pitchFamily="2" charset="-122"/>
                </a:defRPr>
              </a:lvl2pPr>
              <a:lvl3pPr marL="1143000" indent="-228600" defTabSz="820738" eaLnBrk="0" hangingPunct="0">
                <a:defRPr>
                  <a:solidFill>
                    <a:schemeClr val="tx1"/>
                  </a:solidFill>
                  <a:latin typeface="Calibri" pitchFamily="34" charset="0"/>
                  <a:ea typeface="宋体" pitchFamily="2" charset="-122"/>
                </a:defRPr>
              </a:lvl3pPr>
              <a:lvl4pPr marL="1600200" indent="-228600" defTabSz="820738" eaLnBrk="0" hangingPunct="0">
                <a:defRPr>
                  <a:solidFill>
                    <a:schemeClr val="tx1"/>
                  </a:solidFill>
                  <a:latin typeface="Calibri" pitchFamily="34" charset="0"/>
                  <a:ea typeface="宋体" pitchFamily="2" charset="-122"/>
                </a:defRPr>
              </a:lvl4pPr>
              <a:lvl5pPr marL="2057400" indent="-228600" defTabSz="820738" eaLnBrk="0" hangingPunct="0">
                <a:defRPr>
                  <a:solidFill>
                    <a:schemeClr val="tx1"/>
                  </a:solidFill>
                  <a:latin typeface="Calibri" pitchFamily="34" charset="0"/>
                  <a:ea typeface="宋体" pitchFamily="2" charset="-122"/>
                </a:defRPr>
              </a:lvl5pPr>
              <a:lvl6pPr marL="2514600" indent="-228600" defTabSz="82073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2073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2073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20738"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buClr>
                  <a:srgbClr val="FF0000"/>
                </a:buClr>
                <a:buSzPct val="85000"/>
                <a:buFont typeface="Wingdings" pitchFamily="2" charset="2"/>
                <a:buNone/>
                <a:defRPr/>
              </a:pPr>
              <a:r>
                <a:rPr lang="zh-CN" altLang="en-US" sz="1200" b="1" kern="0" dirty="0" smtClean="0">
                  <a:solidFill>
                    <a:sysClr val="windowText" lastClr="000000"/>
                  </a:solidFill>
                  <a:latin typeface="微软雅黑" pitchFamily="34" charset="-122"/>
                  <a:ea typeface="微软雅黑" pitchFamily="34" charset="-122"/>
                </a:rPr>
                <a:t>移动办公</a:t>
              </a:r>
            </a:p>
          </p:txBody>
        </p:sp>
        <p:sp>
          <p:nvSpPr>
            <p:cNvPr id="41" name="Text Box 145"/>
            <p:cNvSpPr txBox="1">
              <a:spLocks noChangeArrowheads="1"/>
            </p:cNvSpPr>
            <p:nvPr/>
          </p:nvSpPr>
          <p:spPr bwMode="auto">
            <a:xfrm>
              <a:off x="3418442" y="3496848"/>
              <a:ext cx="1856682" cy="412741"/>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40" tIns="41020" rIns="82040" bIns="41020">
              <a:spAutoFit/>
            </a:bodyPr>
            <a:lstStyle>
              <a:lvl1pPr defTabSz="820738">
                <a:defRPr>
                  <a:solidFill>
                    <a:schemeClr val="tx1"/>
                  </a:solidFill>
                  <a:latin typeface="微软雅黑" panose="020B0503020204020204" pitchFamily="34" charset="-122"/>
                  <a:ea typeface="宋体" panose="02010600030101010101" pitchFamily="2" charset="-122"/>
                </a:defRPr>
              </a:lvl1pPr>
              <a:lvl2pPr marL="742950" indent="-285750" defTabSz="820738">
                <a:defRPr>
                  <a:solidFill>
                    <a:schemeClr val="tx1"/>
                  </a:solidFill>
                  <a:latin typeface="微软雅黑" panose="020B0503020204020204" pitchFamily="34" charset="-122"/>
                  <a:ea typeface="宋体" panose="02010600030101010101" pitchFamily="2" charset="-122"/>
                </a:defRPr>
              </a:lvl2pPr>
              <a:lvl3pPr marL="1143000" indent="-228600" defTabSz="820738">
                <a:defRPr>
                  <a:solidFill>
                    <a:schemeClr val="tx1"/>
                  </a:solidFill>
                  <a:latin typeface="微软雅黑" panose="020B0503020204020204" pitchFamily="34" charset="-122"/>
                  <a:ea typeface="宋体" panose="02010600030101010101" pitchFamily="2" charset="-122"/>
                </a:defRPr>
              </a:lvl3pPr>
              <a:lvl4pPr marL="1600200" indent="-228600" defTabSz="820738">
                <a:defRPr>
                  <a:solidFill>
                    <a:schemeClr val="tx1"/>
                  </a:solidFill>
                  <a:latin typeface="微软雅黑" panose="020B0503020204020204" pitchFamily="34" charset="-122"/>
                  <a:ea typeface="宋体" panose="02010600030101010101" pitchFamily="2" charset="-122"/>
                </a:defRPr>
              </a:lvl4pPr>
              <a:lvl5pPr marL="2057400" indent="-228600" defTabSz="820738">
                <a:defRPr>
                  <a:solidFill>
                    <a:schemeClr val="tx1"/>
                  </a:solidFill>
                  <a:latin typeface="微软雅黑" panose="020B0503020204020204" pitchFamily="34" charset="-122"/>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a:buClr>
                  <a:srgbClr val="FF0000"/>
                </a:buClr>
                <a:buSzPct val="85000"/>
                <a:buFont typeface="Wingdings" panose="05000000000000000000" pitchFamily="2" charset="2"/>
                <a:buNone/>
              </a:pPr>
              <a:r>
                <a:rPr lang="en-US" altLang="zh-CN" sz="1200" b="1">
                  <a:solidFill>
                    <a:srgbClr val="000000"/>
                  </a:solidFill>
                  <a:ea typeface="微软雅黑" panose="020B0503020204020204" pitchFamily="34" charset="-122"/>
                </a:rPr>
                <a:t>VPN</a:t>
              </a:r>
              <a:r>
                <a:rPr lang="zh-CN" altLang="en-US" sz="1200" b="1">
                  <a:solidFill>
                    <a:srgbClr val="000000"/>
                  </a:solidFill>
                  <a:ea typeface="微软雅黑" panose="020B0503020204020204" pitchFamily="34" charset="-122"/>
                </a:rPr>
                <a:t>隧道</a:t>
              </a:r>
            </a:p>
          </p:txBody>
        </p:sp>
        <p:sp>
          <p:nvSpPr>
            <p:cNvPr id="42" name="Text Box 146"/>
            <p:cNvSpPr txBox="1">
              <a:spLocks noChangeArrowheads="1"/>
            </p:cNvSpPr>
            <p:nvPr/>
          </p:nvSpPr>
          <p:spPr bwMode="auto">
            <a:xfrm>
              <a:off x="3718609" y="1918051"/>
              <a:ext cx="1698295" cy="412741"/>
            </a:xfrm>
            <a:prstGeom prst="rect">
              <a:avLst/>
            </a:prstGeom>
            <a:noFill/>
            <a:ln>
              <a:noFill/>
            </a:ln>
            <a:effectLst>
              <a:prstShdw prst="shdw17" dist="17961" dir="2700000">
                <a:srgbClr val="997A5C">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40" tIns="41020" rIns="82040" bIns="41020">
              <a:spAutoFit/>
            </a:bodyPr>
            <a:lstStyle>
              <a:lvl1pPr defTabSz="820738">
                <a:defRPr>
                  <a:solidFill>
                    <a:schemeClr val="tx1"/>
                  </a:solidFill>
                  <a:latin typeface="微软雅黑" panose="020B0503020204020204" pitchFamily="34" charset="-122"/>
                  <a:ea typeface="宋体" panose="02010600030101010101" pitchFamily="2" charset="-122"/>
                </a:defRPr>
              </a:lvl1pPr>
              <a:lvl2pPr marL="742950" indent="-285750" defTabSz="820738">
                <a:defRPr>
                  <a:solidFill>
                    <a:schemeClr val="tx1"/>
                  </a:solidFill>
                  <a:latin typeface="微软雅黑" panose="020B0503020204020204" pitchFamily="34" charset="-122"/>
                  <a:ea typeface="宋体" panose="02010600030101010101" pitchFamily="2" charset="-122"/>
                </a:defRPr>
              </a:lvl2pPr>
              <a:lvl3pPr marL="1143000" indent="-228600" defTabSz="820738">
                <a:defRPr>
                  <a:solidFill>
                    <a:schemeClr val="tx1"/>
                  </a:solidFill>
                  <a:latin typeface="微软雅黑" panose="020B0503020204020204" pitchFamily="34" charset="-122"/>
                  <a:ea typeface="宋体" panose="02010600030101010101" pitchFamily="2" charset="-122"/>
                </a:defRPr>
              </a:lvl3pPr>
              <a:lvl4pPr marL="1600200" indent="-228600" defTabSz="820738">
                <a:defRPr>
                  <a:solidFill>
                    <a:schemeClr val="tx1"/>
                  </a:solidFill>
                  <a:latin typeface="微软雅黑" panose="020B0503020204020204" pitchFamily="34" charset="-122"/>
                  <a:ea typeface="宋体" panose="02010600030101010101" pitchFamily="2" charset="-122"/>
                </a:defRPr>
              </a:lvl4pPr>
              <a:lvl5pPr marL="2057400" indent="-228600" defTabSz="820738">
                <a:defRPr>
                  <a:solidFill>
                    <a:schemeClr val="tx1"/>
                  </a:solidFill>
                  <a:latin typeface="微软雅黑" panose="020B0503020204020204" pitchFamily="34" charset="-122"/>
                  <a:ea typeface="宋体" panose="02010600030101010101" pitchFamily="2" charset="-122"/>
                </a:defRPr>
              </a:lvl5pPr>
              <a:lvl6pPr marL="25146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820738"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a:buClr>
                  <a:srgbClr val="FF0000"/>
                </a:buClr>
                <a:buSzPct val="85000"/>
                <a:buFont typeface="Wingdings" panose="05000000000000000000" pitchFamily="2" charset="2"/>
                <a:buNone/>
              </a:pPr>
              <a:r>
                <a:rPr lang="en-US" altLang="zh-CN" sz="1200" b="1">
                  <a:solidFill>
                    <a:srgbClr val="000000"/>
                  </a:solidFill>
                  <a:ea typeface="微软雅黑" panose="020B0503020204020204" pitchFamily="34" charset="-122"/>
                </a:rPr>
                <a:t>VPN</a:t>
              </a:r>
              <a:r>
                <a:rPr lang="zh-CN" altLang="en-US" sz="1200" b="1">
                  <a:solidFill>
                    <a:srgbClr val="000000"/>
                  </a:solidFill>
                  <a:ea typeface="微软雅黑" panose="020B0503020204020204" pitchFamily="34" charset="-122"/>
                </a:rPr>
                <a:t>隧道</a:t>
              </a:r>
            </a:p>
          </p:txBody>
        </p:sp>
      </p:grpSp>
      <p:sp>
        <p:nvSpPr>
          <p:cNvPr id="191" name="矩形 44031"/>
          <p:cNvSpPr>
            <a:spLocks noChangeArrowheads="1"/>
          </p:cNvSpPr>
          <p:nvPr/>
        </p:nvSpPr>
        <p:spPr bwMode="auto">
          <a:xfrm>
            <a:off x="1720930" y="2986087"/>
            <a:ext cx="2646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b="1" dirty="0" smtClean="0">
                <a:ea typeface="微软雅黑" panose="020B0503020204020204" pitchFamily="34" charset="-122"/>
              </a:rPr>
              <a:t>校园实现无线、有线</a:t>
            </a:r>
            <a:r>
              <a:rPr lang="zh-CN" altLang="en-US" sz="1600" b="1" dirty="0">
                <a:ea typeface="微软雅黑" panose="020B0503020204020204" pitchFamily="34" charset="-122"/>
              </a:rPr>
              <a:t>全覆盖</a:t>
            </a:r>
          </a:p>
        </p:txBody>
      </p:sp>
      <p:sp>
        <p:nvSpPr>
          <p:cNvPr id="192" name="矩形 153"/>
          <p:cNvSpPr>
            <a:spLocks noChangeArrowheads="1"/>
          </p:cNvSpPr>
          <p:nvPr/>
        </p:nvSpPr>
        <p:spPr bwMode="auto">
          <a:xfrm>
            <a:off x="7461184" y="2936949"/>
            <a:ext cx="2236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b="1" dirty="0">
                <a:ea typeface="微软雅黑" panose="020B0503020204020204" pitchFamily="34" charset="-122"/>
              </a:rPr>
              <a:t>同账号校内外安全接入</a:t>
            </a:r>
          </a:p>
        </p:txBody>
      </p:sp>
    </p:spTree>
    <p:extLst>
      <p:ext uri="{BB962C8B-B14F-4D97-AF65-F5344CB8AC3E}">
        <p14:creationId xmlns:p14="http://schemas.microsoft.com/office/powerpoint/2010/main" val="207902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校校通</a:t>
            </a:r>
            <a:r>
              <a:rPr lang="en-US" altLang="zh-CN" dirty="0" smtClean="0"/>
              <a:t>——</a:t>
            </a:r>
            <a:r>
              <a:rPr lang="zh-CN" altLang="en-US" dirty="0" smtClean="0"/>
              <a:t>校园</a:t>
            </a:r>
            <a:r>
              <a:rPr lang="zh-CN" altLang="en-US" dirty="0" smtClean="0"/>
              <a:t>监控</a:t>
            </a:r>
            <a:endParaRPr lang="zh-CN" altLang="en-US" dirty="0"/>
          </a:p>
        </p:txBody>
      </p:sp>
      <p:sp>
        <p:nvSpPr>
          <p:cNvPr id="23" name="TextBox 2"/>
          <p:cNvSpPr txBox="1">
            <a:spLocks noChangeArrowheads="1"/>
          </p:cNvSpPr>
          <p:nvPr/>
        </p:nvSpPr>
        <p:spPr bwMode="auto">
          <a:xfrm>
            <a:off x="481013" y="1439863"/>
            <a:ext cx="55429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defTabSz="914400" eaLnBrk="1" hangingPunct="1">
              <a:lnSpc>
                <a:spcPct val="150000"/>
              </a:lnSpc>
              <a:spcAft>
                <a:spcPct val="10000"/>
              </a:spcAft>
              <a:buClr>
                <a:srgbClr val="1F497D"/>
              </a:buClr>
              <a:buSzPct val="80000"/>
            </a:pPr>
            <a:r>
              <a:rPr lang="zh-CN" altLang="en-US" sz="1600" dirty="0">
                <a:ea typeface="微软雅黑" panose="020B0503020204020204" pitchFamily="34" charset="-122"/>
              </a:rPr>
              <a:t>可将全校不同教室、办公</a:t>
            </a:r>
            <a:r>
              <a:rPr lang="zh-CN" altLang="en-US" sz="1600" dirty="0" smtClean="0">
                <a:ea typeface="微软雅黑" panose="020B0503020204020204" pitchFamily="34" charset="-122"/>
              </a:rPr>
              <a:t>区域、住宿</a:t>
            </a:r>
            <a:r>
              <a:rPr lang="zh-CN" altLang="en-US" sz="1600" dirty="0">
                <a:ea typeface="微软雅黑" panose="020B0503020204020204" pitchFamily="34" charset="-122"/>
              </a:rPr>
              <a:t>区域、独立的监控点进行联网，</a:t>
            </a:r>
            <a:r>
              <a:rPr lang="zh-CN" altLang="en-US" sz="1600" dirty="0" smtClean="0">
                <a:ea typeface="微软雅黑" panose="020B0503020204020204" pitchFamily="34" charset="-122"/>
              </a:rPr>
              <a:t>满足用户随时随地</a:t>
            </a:r>
            <a:r>
              <a:rPr lang="zh-CN" altLang="en-US" sz="1600" dirty="0">
                <a:ea typeface="微软雅黑" panose="020B0503020204020204" pitchFamily="34" charset="-122"/>
              </a:rPr>
              <a:t>视频监控、统一管理和信息共享的需求，实现教室教学的视频记录，满足教学使用</a:t>
            </a:r>
          </a:p>
        </p:txBody>
      </p:sp>
      <p:grpSp>
        <p:nvGrpSpPr>
          <p:cNvPr id="24" name="组合 3"/>
          <p:cNvGrpSpPr>
            <a:grpSpLocks/>
          </p:cNvGrpSpPr>
          <p:nvPr/>
        </p:nvGrpSpPr>
        <p:grpSpPr bwMode="auto">
          <a:xfrm>
            <a:off x="498475" y="1052513"/>
            <a:ext cx="3209925" cy="665162"/>
            <a:chOff x="603142" y="2203532"/>
            <a:chExt cx="3811765" cy="811040"/>
          </a:xfrm>
        </p:grpSpPr>
        <p:sp>
          <p:nvSpPr>
            <p:cNvPr id="25" name="Rectangle 31"/>
            <p:cNvSpPr>
              <a:spLocks noChangeArrowheads="1"/>
            </p:cNvSpPr>
            <p:nvPr/>
          </p:nvSpPr>
          <p:spPr bwMode="auto">
            <a:xfrm>
              <a:off x="751480" y="2203532"/>
              <a:ext cx="767515" cy="450331"/>
            </a:xfrm>
            <a:prstGeom prst="rect">
              <a:avLst/>
            </a:prstGeom>
            <a:noFill/>
            <a:ln w="9525" algn="ctr">
              <a:noFill/>
              <a:miter lim="800000"/>
              <a:headEnd/>
              <a:tailEnd/>
            </a:ln>
            <a:effectLst/>
          </p:spPr>
          <p:txBody>
            <a:bodyPr wrap="none">
              <a:spAutoFit/>
            </a:bodyPr>
            <a:lstStyle/>
            <a:p>
              <a:pPr algn="ctr" defTabSz="914400" fontAlgn="auto">
                <a:spcBef>
                  <a:spcPts val="0"/>
                </a:spcBef>
                <a:spcAft>
                  <a:spcPts val="0"/>
                </a:spcAft>
                <a:defRPr/>
              </a:pPr>
              <a:r>
                <a:rPr lang="zh-CN" altLang="en-US" b="1" dirty="0">
                  <a:solidFill>
                    <a:srgbClr val="1F497D"/>
                  </a:solidFill>
                  <a:effectLst>
                    <a:outerShdw blurRad="38100" dist="38100" dir="2700000" algn="tl">
                      <a:srgbClr val="C0C0C0"/>
                    </a:outerShdw>
                  </a:effectLst>
                  <a:ea typeface="微软雅黑" pitchFamily="34" charset="-122"/>
                </a:rPr>
                <a:t>目标</a:t>
              </a:r>
              <a:endParaRPr lang="en-US" altLang="zh-CN" b="1" dirty="0">
                <a:solidFill>
                  <a:srgbClr val="1F497D"/>
                </a:solidFill>
                <a:effectLst>
                  <a:outerShdw blurRad="38100" dist="38100" dir="2700000" algn="tl">
                    <a:srgbClr val="C0C0C0"/>
                  </a:outerShdw>
                </a:effectLst>
                <a:ea typeface="微软雅黑" pitchFamily="34" charset="-122"/>
              </a:endParaRPr>
            </a:p>
          </p:txBody>
        </p:sp>
        <p:sp>
          <p:nvSpPr>
            <p:cNvPr id="26" name="Text Box 35"/>
            <p:cNvSpPr txBox="1">
              <a:spLocks noChangeArrowheads="1"/>
            </p:cNvSpPr>
            <p:nvPr/>
          </p:nvSpPr>
          <p:spPr bwMode="black">
            <a:xfrm>
              <a:off x="603142" y="2637759"/>
              <a:ext cx="3811765" cy="3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defTabSz="914400" eaLnBrk="1" hangingPunct="1">
                <a:lnSpc>
                  <a:spcPts val="1900"/>
                </a:lnSpc>
                <a:spcAft>
                  <a:spcPct val="10000"/>
                </a:spcAft>
                <a:buClr>
                  <a:srgbClr val="1F497D"/>
                </a:buClr>
                <a:buSzPct val="80000"/>
              </a:pPr>
              <a:endParaRPr lang="en-US" altLang="zh-CN" sz="1100">
                <a:solidFill>
                  <a:srgbClr val="000000"/>
                </a:solidFill>
                <a:ea typeface="微软雅黑" panose="020B0503020204020204" pitchFamily="34" charset="-122"/>
              </a:endParaRPr>
            </a:p>
          </p:txBody>
        </p:sp>
      </p:grpSp>
      <p:sp>
        <p:nvSpPr>
          <p:cNvPr id="27" name="AutoShape 20"/>
          <p:cNvSpPr>
            <a:spLocks noChangeArrowheads="1"/>
          </p:cNvSpPr>
          <p:nvPr/>
        </p:nvSpPr>
        <p:spPr bwMode="gray">
          <a:xfrm>
            <a:off x="196850" y="1236663"/>
            <a:ext cx="271463" cy="387350"/>
          </a:xfrm>
          <a:prstGeom prst="cube">
            <a:avLst>
              <a:gd name="adj" fmla="val 28912"/>
            </a:avLst>
          </a:prstGeom>
          <a:solidFill>
            <a:srgbClr val="0BC1B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eaLnBrk="1" hangingPunct="1"/>
            <a:endParaRPr lang="zh-CN" altLang="en-US">
              <a:solidFill>
                <a:srgbClr val="000000"/>
              </a:solidFill>
              <a:ea typeface="微软雅黑" panose="020B0503020204020204" pitchFamily="34" charset="-122"/>
            </a:endParaRPr>
          </a:p>
        </p:txBody>
      </p:sp>
      <p:sp>
        <p:nvSpPr>
          <p:cNvPr id="28" name="Line 29"/>
          <p:cNvSpPr>
            <a:spLocks noChangeShapeType="1"/>
          </p:cNvSpPr>
          <p:nvPr/>
        </p:nvSpPr>
        <p:spPr bwMode="auto">
          <a:xfrm flipV="1">
            <a:off x="419100" y="1400175"/>
            <a:ext cx="3098800" cy="0"/>
          </a:xfrm>
          <a:prstGeom prst="line">
            <a:avLst/>
          </a:prstGeom>
          <a:noFill/>
          <a:ln w="9525">
            <a:solidFill>
              <a:schemeClr val="tx2"/>
            </a:solidFill>
            <a:round/>
            <a:headEnd type="oval" w="med" len="med"/>
            <a:tailEnd/>
          </a:ln>
          <a:effectLst/>
        </p:spPr>
        <p:txBody>
          <a:bodyPr wrap="none" anchor="ctr"/>
          <a:lstStyle/>
          <a:p>
            <a:pPr defTabSz="914253" eaLnBrk="1" fontAlgn="auto" hangingPunct="1">
              <a:spcBef>
                <a:spcPts val="0"/>
              </a:spcBef>
              <a:spcAft>
                <a:spcPts val="0"/>
              </a:spcAft>
              <a:defRPr/>
            </a:pPr>
            <a:endParaRPr lang="zh-CN" altLang="en-US" kern="0" dirty="0">
              <a:solidFill>
                <a:prstClr val="black"/>
              </a:solidFill>
              <a:ea typeface="微软雅黑" pitchFamily="34" charset="-122"/>
            </a:endParaRPr>
          </a:p>
        </p:txBody>
      </p:sp>
      <p:grpSp>
        <p:nvGrpSpPr>
          <p:cNvPr id="29" name="组合 3"/>
          <p:cNvGrpSpPr>
            <a:grpSpLocks/>
          </p:cNvGrpSpPr>
          <p:nvPr/>
        </p:nvGrpSpPr>
        <p:grpSpPr bwMode="auto">
          <a:xfrm>
            <a:off x="551384" y="2996952"/>
            <a:ext cx="3372916" cy="665163"/>
            <a:chOff x="409655" y="2203532"/>
            <a:chExt cx="4005252" cy="811040"/>
          </a:xfrm>
        </p:grpSpPr>
        <p:sp>
          <p:nvSpPr>
            <p:cNvPr id="30" name="Rectangle 31"/>
            <p:cNvSpPr>
              <a:spLocks noChangeArrowheads="1"/>
            </p:cNvSpPr>
            <p:nvPr/>
          </p:nvSpPr>
          <p:spPr bwMode="auto">
            <a:xfrm>
              <a:off x="409655" y="2203532"/>
              <a:ext cx="1863932" cy="450330"/>
            </a:xfrm>
            <a:prstGeom prst="rect">
              <a:avLst/>
            </a:prstGeom>
            <a:noFill/>
            <a:ln w="9525" algn="ctr">
              <a:noFill/>
              <a:miter lim="800000"/>
              <a:headEnd/>
              <a:tailEnd/>
            </a:ln>
            <a:effectLst/>
          </p:spPr>
          <p:txBody>
            <a:bodyPr wrap="none">
              <a:spAutoFit/>
            </a:bodyPr>
            <a:lstStyle/>
            <a:p>
              <a:pPr algn="ctr" defTabSz="914400" fontAlgn="auto">
                <a:spcBef>
                  <a:spcPts val="0"/>
                </a:spcBef>
                <a:spcAft>
                  <a:spcPts val="0"/>
                </a:spcAft>
                <a:defRPr/>
              </a:pPr>
              <a:r>
                <a:rPr lang="zh-CN" altLang="en-US" b="1" dirty="0">
                  <a:solidFill>
                    <a:srgbClr val="1F497D"/>
                  </a:solidFill>
                  <a:effectLst>
                    <a:outerShdw blurRad="38100" dist="38100" dir="2700000" algn="tl">
                      <a:srgbClr val="C0C0C0"/>
                    </a:outerShdw>
                  </a:effectLst>
                  <a:ea typeface="微软雅黑" pitchFamily="34" charset="-122"/>
                </a:rPr>
                <a:t>具体实施思路</a:t>
              </a:r>
              <a:endParaRPr lang="en-US" altLang="zh-CN" b="1" dirty="0">
                <a:solidFill>
                  <a:srgbClr val="1F497D"/>
                </a:solidFill>
                <a:effectLst>
                  <a:outerShdw blurRad="38100" dist="38100" dir="2700000" algn="tl">
                    <a:srgbClr val="C0C0C0"/>
                  </a:outerShdw>
                </a:effectLst>
                <a:ea typeface="微软雅黑" pitchFamily="34" charset="-122"/>
              </a:endParaRPr>
            </a:p>
          </p:txBody>
        </p:sp>
        <p:sp>
          <p:nvSpPr>
            <p:cNvPr id="31" name="Text Box 35"/>
            <p:cNvSpPr txBox="1">
              <a:spLocks noChangeArrowheads="1"/>
            </p:cNvSpPr>
            <p:nvPr/>
          </p:nvSpPr>
          <p:spPr bwMode="black">
            <a:xfrm>
              <a:off x="603142" y="2637759"/>
              <a:ext cx="3811765" cy="3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defTabSz="914400" eaLnBrk="1" hangingPunct="1">
                <a:lnSpc>
                  <a:spcPts val="1900"/>
                </a:lnSpc>
                <a:spcAft>
                  <a:spcPct val="10000"/>
                </a:spcAft>
                <a:buClr>
                  <a:srgbClr val="1F497D"/>
                </a:buClr>
                <a:buSzPct val="80000"/>
              </a:pPr>
              <a:endParaRPr lang="en-US" altLang="zh-CN" sz="1100">
                <a:solidFill>
                  <a:srgbClr val="000000"/>
                </a:solidFill>
                <a:ea typeface="微软雅黑" panose="020B0503020204020204" pitchFamily="34" charset="-122"/>
              </a:endParaRPr>
            </a:p>
          </p:txBody>
        </p:sp>
      </p:grpSp>
      <p:sp>
        <p:nvSpPr>
          <p:cNvPr id="32" name="AutoShape 20"/>
          <p:cNvSpPr>
            <a:spLocks noChangeArrowheads="1"/>
          </p:cNvSpPr>
          <p:nvPr/>
        </p:nvSpPr>
        <p:spPr bwMode="gray">
          <a:xfrm>
            <a:off x="196850" y="3166815"/>
            <a:ext cx="271463" cy="387350"/>
          </a:xfrm>
          <a:prstGeom prst="cube">
            <a:avLst>
              <a:gd name="adj" fmla="val 28912"/>
            </a:avLst>
          </a:prstGeom>
          <a:solidFill>
            <a:srgbClr val="0BC1B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eaLnBrk="1" hangingPunct="1"/>
            <a:endParaRPr lang="zh-CN" altLang="en-US">
              <a:solidFill>
                <a:srgbClr val="000000"/>
              </a:solidFill>
              <a:ea typeface="微软雅黑" panose="020B0503020204020204" pitchFamily="34" charset="-122"/>
            </a:endParaRPr>
          </a:p>
        </p:txBody>
      </p:sp>
      <p:sp>
        <p:nvSpPr>
          <p:cNvPr id="33" name="Line 29"/>
          <p:cNvSpPr>
            <a:spLocks noChangeShapeType="1"/>
          </p:cNvSpPr>
          <p:nvPr/>
        </p:nvSpPr>
        <p:spPr bwMode="auto">
          <a:xfrm flipV="1">
            <a:off x="419100" y="3330327"/>
            <a:ext cx="3098800" cy="0"/>
          </a:xfrm>
          <a:prstGeom prst="line">
            <a:avLst/>
          </a:prstGeom>
          <a:noFill/>
          <a:ln w="9525">
            <a:solidFill>
              <a:schemeClr val="tx2"/>
            </a:solidFill>
            <a:round/>
            <a:headEnd type="oval" w="med" len="med"/>
            <a:tailEnd/>
          </a:ln>
          <a:effectLst/>
        </p:spPr>
        <p:txBody>
          <a:bodyPr wrap="none" anchor="ctr"/>
          <a:lstStyle/>
          <a:p>
            <a:pPr defTabSz="914253" eaLnBrk="1" fontAlgn="auto" hangingPunct="1">
              <a:spcBef>
                <a:spcPts val="0"/>
              </a:spcBef>
              <a:spcAft>
                <a:spcPts val="0"/>
              </a:spcAft>
              <a:defRPr/>
            </a:pPr>
            <a:endParaRPr lang="zh-CN" altLang="en-US" kern="0" dirty="0">
              <a:solidFill>
                <a:prstClr val="black"/>
              </a:solidFill>
              <a:ea typeface="微软雅黑" pitchFamily="34" charset="-122"/>
            </a:endParaRPr>
          </a:p>
        </p:txBody>
      </p:sp>
      <p:sp>
        <p:nvSpPr>
          <p:cNvPr id="34" name="TextBox 31"/>
          <p:cNvSpPr txBox="1">
            <a:spLocks noChangeArrowheads="1"/>
          </p:cNvSpPr>
          <p:nvPr/>
        </p:nvSpPr>
        <p:spPr bwMode="auto">
          <a:xfrm>
            <a:off x="398462" y="3374777"/>
            <a:ext cx="5852790"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defTabSz="914400" eaLnBrk="1" hangingPunct="1">
              <a:lnSpc>
                <a:spcPct val="150000"/>
              </a:lnSpc>
              <a:spcAft>
                <a:spcPts val="600"/>
              </a:spcAft>
              <a:buClr>
                <a:srgbClr val="1F497D"/>
              </a:buClr>
              <a:buSzPct val="80000"/>
            </a:pPr>
            <a:r>
              <a:rPr lang="en-US" altLang="zh-CN" sz="1400" dirty="0">
                <a:solidFill>
                  <a:srgbClr val="404040"/>
                </a:solidFill>
                <a:ea typeface="微软雅黑" panose="020B0503020204020204" pitchFamily="34" charset="-122"/>
              </a:rPr>
              <a:t>1</a:t>
            </a:r>
            <a:r>
              <a:rPr lang="zh-CN" altLang="en-US" sz="1400" dirty="0">
                <a:ea typeface="微软雅黑" panose="020B0503020204020204" pitchFamily="34" charset="-122"/>
              </a:rPr>
              <a:t>）</a:t>
            </a:r>
            <a:r>
              <a:rPr lang="zh-CN" altLang="zh-CN" sz="1400" dirty="0" smtClean="0">
                <a:ea typeface="微软雅黑" panose="020B0503020204020204" pitchFamily="34" charset="-122"/>
              </a:rPr>
              <a:t>根据</a:t>
            </a:r>
            <a:r>
              <a:rPr lang="zh-CN" altLang="en-US" sz="1400" dirty="0" smtClean="0">
                <a:ea typeface="微软雅黑" panose="020B0503020204020204" pitchFamily="34" charset="-122"/>
              </a:rPr>
              <a:t>学校</a:t>
            </a:r>
            <a:r>
              <a:rPr lang="zh-CN" altLang="zh-CN" sz="1400" dirty="0" smtClean="0">
                <a:ea typeface="微软雅黑" panose="020B0503020204020204" pitchFamily="34" charset="-122"/>
              </a:rPr>
              <a:t>的</a:t>
            </a:r>
            <a:r>
              <a:rPr lang="zh-CN" altLang="zh-CN" sz="1400" dirty="0">
                <a:ea typeface="微软雅黑" panose="020B0503020204020204" pitchFamily="34" charset="-122"/>
              </a:rPr>
              <a:t>具体情况，建议在</a:t>
            </a:r>
            <a:r>
              <a:rPr lang="zh-CN" altLang="zh-CN" sz="1400" b="1" dirty="0">
                <a:ea typeface="微软雅黑" panose="020B0503020204020204" pitchFamily="34" charset="-122"/>
              </a:rPr>
              <a:t>每栋办公楼入口处设置</a:t>
            </a:r>
            <a:r>
              <a:rPr lang="en-US" altLang="zh-CN" sz="1400" b="1" dirty="0">
                <a:ea typeface="微软雅黑" panose="020B0503020204020204" pitchFamily="34" charset="-122"/>
              </a:rPr>
              <a:t>1</a:t>
            </a:r>
            <a:r>
              <a:rPr lang="zh-CN" altLang="zh-CN" sz="1400" b="1" dirty="0">
                <a:ea typeface="微软雅黑" panose="020B0503020204020204" pitchFamily="34" charset="-122"/>
              </a:rPr>
              <a:t>台摄像头</a:t>
            </a:r>
            <a:r>
              <a:rPr lang="zh-CN" altLang="zh-CN" sz="1400" dirty="0">
                <a:ea typeface="微软雅黑" panose="020B0503020204020204" pitchFamily="34" charset="-122"/>
              </a:rPr>
              <a:t>，每层楼设置</a:t>
            </a:r>
            <a:r>
              <a:rPr lang="en-US" altLang="zh-CN" sz="1400" dirty="0">
                <a:ea typeface="微软雅黑" panose="020B0503020204020204" pitchFamily="34" charset="-122"/>
              </a:rPr>
              <a:t>1</a:t>
            </a:r>
            <a:r>
              <a:rPr lang="zh-CN" altLang="zh-CN" sz="1400" dirty="0">
                <a:ea typeface="微软雅黑" panose="020B0503020204020204" pitchFamily="34" charset="-122"/>
              </a:rPr>
              <a:t>台摄像头，学生宿舍同样在入口处设置</a:t>
            </a:r>
            <a:r>
              <a:rPr lang="en-US" altLang="zh-CN" sz="1400" dirty="0">
                <a:ea typeface="微软雅黑" panose="020B0503020204020204" pitchFamily="34" charset="-122"/>
              </a:rPr>
              <a:t>1</a:t>
            </a:r>
            <a:r>
              <a:rPr lang="zh-CN" altLang="zh-CN" sz="1400" b="1" dirty="0">
                <a:ea typeface="微软雅黑" panose="020B0503020204020204" pitchFamily="34" charset="-122"/>
              </a:rPr>
              <a:t>台摄像头，每层楼设置</a:t>
            </a:r>
            <a:r>
              <a:rPr lang="en-US" altLang="zh-CN" sz="1400" b="1" dirty="0">
                <a:ea typeface="微软雅黑" panose="020B0503020204020204" pitchFamily="34" charset="-122"/>
              </a:rPr>
              <a:t>1</a:t>
            </a:r>
            <a:r>
              <a:rPr lang="zh-CN" altLang="zh-CN" sz="1400" b="1" dirty="0">
                <a:ea typeface="微软雅黑" panose="020B0503020204020204" pitchFamily="34" charset="-122"/>
              </a:rPr>
              <a:t>台摄像头，</a:t>
            </a:r>
            <a:r>
              <a:rPr lang="zh-CN" altLang="zh-CN" sz="1400" dirty="0">
                <a:ea typeface="微软雅黑" panose="020B0503020204020204" pitchFamily="34" charset="-122"/>
              </a:rPr>
              <a:t>这样可以监控到具体哪个人、哪个时间、进入哪栋楼的哪个房间以及进出时间，所有摄像头均通过六类线连接到各栋楼楼内交换机；</a:t>
            </a:r>
            <a:endParaRPr lang="en-US" altLang="zh-CN" sz="1400" dirty="0">
              <a:ea typeface="微软雅黑" panose="020B0503020204020204" pitchFamily="34" charset="-122"/>
            </a:endParaRPr>
          </a:p>
          <a:p>
            <a:pPr defTabSz="914400" eaLnBrk="1" hangingPunct="1">
              <a:lnSpc>
                <a:spcPct val="150000"/>
              </a:lnSpc>
              <a:spcAft>
                <a:spcPts val="600"/>
              </a:spcAft>
              <a:buClr>
                <a:srgbClr val="1F497D"/>
              </a:buClr>
              <a:buSzPct val="80000"/>
            </a:pPr>
            <a:r>
              <a:rPr lang="en-US" altLang="zh-CN" sz="1400" dirty="0">
                <a:ea typeface="微软雅黑" panose="020B0503020204020204" pitchFamily="34" charset="-122"/>
              </a:rPr>
              <a:t>2</a:t>
            </a:r>
            <a:r>
              <a:rPr lang="zh-CN" altLang="en-US" sz="1400" dirty="0">
                <a:ea typeface="微软雅黑" panose="020B0503020204020204" pitchFamily="34" charset="-122"/>
              </a:rPr>
              <a:t>）</a:t>
            </a:r>
            <a:r>
              <a:rPr lang="zh-CN" altLang="zh-CN" sz="1400" dirty="0">
                <a:ea typeface="微软雅黑" panose="020B0503020204020204" pitchFamily="34" charset="-122"/>
              </a:rPr>
              <a:t>学校各个大门口及主干道也需设置摄像头，这些摄像头可通过光缆将视频信号传回监控中心。我公司将负责从各个楼道交换机布放六类线至楼内各个监控点，室外部分从监控中心布放光缆至各个室外监控点。</a:t>
            </a:r>
          </a:p>
        </p:txBody>
      </p:sp>
      <p:pic>
        <p:nvPicPr>
          <p:cNvPr id="35" name="图片 34"/>
          <p:cNvPicPr>
            <a:picLocks noChangeAspect="1"/>
          </p:cNvPicPr>
          <p:nvPr/>
        </p:nvPicPr>
        <p:blipFill>
          <a:blip r:embed="rId3"/>
          <a:stretch>
            <a:fillRect/>
          </a:stretch>
        </p:blipFill>
        <p:spPr>
          <a:xfrm>
            <a:off x="6960864" y="1254125"/>
            <a:ext cx="4103688" cy="2751138"/>
          </a:xfrm>
          <a:prstGeom prst="rect">
            <a:avLst/>
          </a:prstGeom>
          <a:ln>
            <a:noFill/>
          </a:ln>
          <a:effectLst>
            <a:outerShdw blurRad="190500" algn="tl" rotWithShape="0">
              <a:srgbClr val="000000">
                <a:alpha val="70000"/>
              </a:srgbClr>
            </a:outerShdw>
          </a:effectLst>
        </p:spPr>
      </p:pic>
      <p:pic>
        <p:nvPicPr>
          <p:cNvPr id="36" name="Picture 33" descr="wuxi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239" y="4292600"/>
            <a:ext cx="24098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descr="wuxi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6727" y="4292600"/>
            <a:ext cx="16478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1"/>
          <p:cNvSpPr>
            <a:spLocks noChangeArrowheads="1"/>
          </p:cNvSpPr>
          <p:nvPr/>
        </p:nvSpPr>
        <p:spPr bwMode="auto">
          <a:xfrm>
            <a:off x="8407116" y="858838"/>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algn="ctr" defTabSz="914400"/>
            <a:r>
              <a:rPr lang="zh-CN" altLang="en-US" b="1" dirty="0">
                <a:solidFill>
                  <a:srgbClr val="1F497D"/>
                </a:solidFill>
                <a:ea typeface="微软雅黑" panose="020B0503020204020204" pitchFamily="34" charset="-122"/>
              </a:rPr>
              <a:t>思路框架</a:t>
            </a:r>
            <a:endParaRPr lang="en-US" altLang="zh-CN" b="1" dirty="0">
              <a:solidFill>
                <a:srgbClr val="1F497D"/>
              </a:solidFill>
              <a:ea typeface="微软雅黑" panose="020B0503020204020204" pitchFamily="34" charset="-122"/>
            </a:endParaRPr>
          </a:p>
        </p:txBody>
      </p:sp>
      <p:sp>
        <p:nvSpPr>
          <p:cNvPr id="39" name="矩形 36"/>
          <p:cNvSpPr>
            <a:spLocks noChangeArrowheads="1"/>
          </p:cNvSpPr>
          <p:nvPr/>
        </p:nvSpPr>
        <p:spPr bwMode="auto">
          <a:xfrm>
            <a:off x="8458710" y="4011613"/>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pPr algn="ctr" defTabSz="914400"/>
            <a:r>
              <a:rPr lang="zh-CN" altLang="en-US" b="1">
                <a:solidFill>
                  <a:srgbClr val="1F497D"/>
                </a:solidFill>
                <a:ea typeface="微软雅黑" panose="020B0503020204020204" pitchFamily="34" charset="-122"/>
              </a:rPr>
              <a:t>监控效果</a:t>
            </a:r>
            <a:endParaRPr lang="en-US" altLang="zh-CN" b="1">
              <a:solidFill>
                <a:srgbClr val="1F497D"/>
              </a:solidFill>
              <a:ea typeface="微软雅黑" panose="020B0503020204020204" pitchFamily="34" charset="-122"/>
            </a:endParaRPr>
          </a:p>
        </p:txBody>
      </p:sp>
    </p:spTree>
    <p:extLst>
      <p:ext uri="{BB962C8B-B14F-4D97-AF65-F5344CB8AC3E}">
        <p14:creationId xmlns:p14="http://schemas.microsoft.com/office/powerpoint/2010/main" val="1210314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a:t>中小学</a:t>
            </a:r>
            <a:r>
              <a:rPr lang="en-US" altLang="zh-CN" dirty="0" smtClean="0"/>
              <a:t>”</a:t>
            </a:r>
            <a:r>
              <a:rPr lang="zh-CN" altLang="en-US" dirty="0" smtClean="0"/>
              <a:t>校</a:t>
            </a:r>
            <a:r>
              <a:rPr lang="zh-CN" altLang="en-US" dirty="0"/>
              <a:t>校</a:t>
            </a:r>
            <a:r>
              <a:rPr lang="zh-CN" altLang="en-US" dirty="0" smtClean="0"/>
              <a:t>通</a:t>
            </a:r>
            <a:r>
              <a:rPr lang="en-US" altLang="zh-CN" dirty="0" smtClean="0"/>
              <a:t>”</a:t>
            </a:r>
            <a:r>
              <a:rPr lang="zh-CN" altLang="en-US" dirty="0" smtClean="0"/>
              <a:t>需求与江苏电信产品对应清单</a:t>
            </a:r>
            <a:endParaRPr lang="zh-CN" altLang="en-US" dirty="0"/>
          </a:p>
        </p:txBody>
      </p:sp>
      <p:pic>
        <p:nvPicPr>
          <p:cNvPr id="30" name="Picture 4" descr="http://epaper.yangtse.com/images/2010-05/19/A04/YZA04519C005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812" y="2023054"/>
            <a:ext cx="835885" cy="704347"/>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868" y="3891273"/>
            <a:ext cx="653909" cy="757887"/>
          </a:xfrm>
          <a:prstGeom prst="rect">
            <a:avLst/>
          </a:prstGeom>
        </p:spPr>
      </p:pic>
      <p:sp>
        <p:nvSpPr>
          <p:cNvPr id="32" name="矩形 31"/>
          <p:cNvSpPr/>
          <p:nvPr/>
        </p:nvSpPr>
        <p:spPr>
          <a:xfrm>
            <a:off x="7608168" y="1604142"/>
            <a:ext cx="697627" cy="400110"/>
          </a:xfrm>
          <a:prstGeom prst="rect">
            <a:avLst/>
          </a:prstGeom>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宽带</a:t>
            </a:r>
            <a:endParaRPr lang="zh-CN" altLang="en-US" sz="2000" dirty="0">
              <a:latin typeface="微软雅黑" panose="020B0503020204020204" pitchFamily="34" charset="-122"/>
              <a:ea typeface="微软雅黑" panose="020B0503020204020204" pitchFamily="34" charset="-122"/>
            </a:endParaRPr>
          </a:p>
        </p:txBody>
      </p:sp>
      <p:sp>
        <p:nvSpPr>
          <p:cNvPr id="34" name="矩形 33"/>
          <p:cNvSpPr/>
          <p:nvPr/>
        </p:nvSpPr>
        <p:spPr>
          <a:xfrm>
            <a:off x="7649236" y="3449752"/>
            <a:ext cx="697627"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监控</a:t>
            </a:r>
          </a:p>
        </p:txBody>
      </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0817" y="5524992"/>
            <a:ext cx="1078010" cy="492906"/>
          </a:xfrm>
          <a:prstGeom prst="rect">
            <a:avLst/>
          </a:prstGeom>
        </p:spPr>
      </p:pic>
      <p:sp>
        <p:nvSpPr>
          <p:cNvPr id="58" name="矩形 57"/>
          <p:cNvSpPr/>
          <p:nvPr/>
        </p:nvSpPr>
        <p:spPr>
          <a:xfrm>
            <a:off x="8706195" y="3666084"/>
            <a:ext cx="3078437" cy="1477328"/>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江苏电信有丰富的安防、监控设计、施工和管理经验，承接过多个重点项目，中国电信全球眼平台也是中国乃至世界最大的</a:t>
            </a:r>
            <a:r>
              <a:rPr lang="en-US" altLang="zh-CN" dirty="0" smtClean="0">
                <a:latin typeface="微软雅黑" panose="020B0503020204020204" pitchFamily="34" charset="-122"/>
                <a:ea typeface="微软雅黑" panose="020B0503020204020204" pitchFamily="34" charset="-122"/>
              </a:rPr>
              <a:t>CCTV</a:t>
            </a:r>
            <a:r>
              <a:rPr lang="zh-CN" altLang="en-US" dirty="0" smtClean="0">
                <a:latin typeface="微软雅黑" panose="020B0503020204020204" pitchFamily="34" charset="-122"/>
                <a:ea typeface="微软雅黑" panose="020B0503020204020204" pitchFamily="34" charset="-122"/>
              </a:rPr>
              <a:t>监控平台</a:t>
            </a:r>
            <a:endParaRPr lang="zh-CN" altLang="en-US" dirty="0">
              <a:latin typeface="微软雅黑" panose="020B0503020204020204" pitchFamily="34" charset="-122"/>
              <a:ea typeface="微软雅黑" panose="020B0503020204020204" pitchFamily="34" charset="-122"/>
            </a:endParaRPr>
          </a:p>
        </p:txBody>
      </p:sp>
      <p:sp>
        <p:nvSpPr>
          <p:cNvPr id="62" name="矩形 61"/>
          <p:cNvSpPr/>
          <p:nvPr/>
        </p:nvSpPr>
        <p:spPr>
          <a:xfrm>
            <a:off x="8706196" y="5324009"/>
            <a:ext cx="3078436" cy="923330"/>
          </a:xfrm>
          <a:prstGeom prst="rect">
            <a:avLst/>
          </a:prstGeom>
        </p:spPr>
        <p:txBody>
          <a:bodyPr wrap="square">
            <a:spAutoFit/>
          </a:bodyPr>
          <a:lstStyle/>
          <a:p>
            <a:r>
              <a:rPr lang="en-US" altLang="zh-CN" dirty="0" err="1" smtClean="0">
                <a:latin typeface="微软雅黑" panose="020B0503020204020204" pitchFamily="34" charset="-122"/>
                <a:ea typeface="微软雅黑" panose="020B0503020204020204" pitchFamily="34" charset="-122"/>
              </a:rPr>
              <a:t>ChinaNet</a:t>
            </a:r>
            <a:r>
              <a:rPr lang="zh-CN" altLang="en-US"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无线</a:t>
            </a:r>
            <a:r>
              <a:rPr lang="en-US" altLang="zh-CN" dirty="0" smtClean="0">
                <a:latin typeface="微软雅黑" panose="020B0503020204020204" pitchFamily="34" charset="-122"/>
                <a:ea typeface="微软雅黑" panose="020B0503020204020204" pitchFamily="34" charset="-122"/>
              </a:rPr>
              <a:t>Wi-Fi</a:t>
            </a:r>
            <a:r>
              <a:rPr lang="zh-CN" altLang="en-US" dirty="0" smtClean="0">
                <a:latin typeface="微软雅黑" panose="020B0503020204020204" pitchFamily="34" charset="-122"/>
                <a:ea typeface="微软雅黑" panose="020B0503020204020204" pitchFamily="34" charset="-122"/>
              </a:rPr>
              <a:t>是</a:t>
            </a:r>
            <a:r>
              <a:rPr lang="zh-CN" altLang="en-US" dirty="0" smtClean="0">
                <a:latin typeface="微软雅黑" panose="020B0503020204020204" pitchFamily="34" charset="-122"/>
                <a:ea typeface="微软雅黑" panose="020B0503020204020204" pitchFamily="34" charset="-122"/>
              </a:rPr>
              <a:t>目前国内最早也是最大的无线热点平台。</a:t>
            </a:r>
            <a:endParaRPr lang="zh-CN" altLang="en-US" dirty="0">
              <a:latin typeface="微软雅黑" panose="020B0503020204020204" pitchFamily="34" charset="-122"/>
              <a:ea typeface="微软雅黑" panose="020B0503020204020204" pitchFamily="34" charset="-122"/>
            </a:endParaRPr>
          </a:p>
        </p:txBody>
      </p:sp>
      <p:sp>
        <p:nvSpPr>
          <p:cNvPr id="63" name="矩形 62"/>
          <p:cNvSpPr/>
          <p:nvPr/>
        </p:nvSpPr>
        <p:spPr>
          <a:xfrm>
            <a:off x="8665126" y="1549975"/>
            <a:ext cx="3119505" cy="1477328"/>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中国</a:t>
            </a:r>
            <a:r>
              <a:rPr lang="zh-CN" altLang="en-US" dirty="0">
                <a:latin typeface="微软雅黑" panose="020B0503020204020204" pitchFamily="34" charset="-122"/>
                <a:ea typeface="微软雅黑" panose="020B0503020204020204" pitchFamily="34" charset="-122"/>
              </a:rPr>
              <a:t>电信是中国目前网络规模最大，服务最广，覆盖</a:t>
            </a:r>
            <a:r>
              <a:rPr lang="zh-CN" altLang="en-US" dirty="0" smtClean="0">
                <a:latin typeface="微软雅黑" panose="020B0503020204020204" pitchFamily="34" charset="-122"/>
                <a:ea typeface="微软雅黑" panose="020B0503020204020204" pitchFamily="34" charset="-122"/>
              </a:rPr>
              <a:t>范围最大</a:t>
            </a:r>
            <a:r>
              <a:rPr lang="zh-CN" altLang="en-US" dirty="0">
                <a:latin typeface="微软雅黑" panose="020B0503020204020204" pitchFamily="34" charset="-122"/>
                <a:ea typeface="微软雅黑" panose="020B0503020204020204" pitchFamily="34" charset="-122"/>
              </a:rPr>
              <a:t>电信网络运营</a:t>
            </a:r>
            <a:r>
              <a:rPr lang="zh-CN" altLang="en-US" dirty="0" smtClean="0">
                <a:latin typeface="微软雅黑" panose="020B0503020204020204" pitchFamily="34" charset="-122"/>
                <a:ea typeface="微软雅黑" panose="020B0503020204020204" pitchFamily="34" charset="-122"/>
              </a:rPr>
              <a:t>商，是中国</a:t>
            </a:r>
            <a:r>
              <a:rPr lang="zh-CN" altLang="en-US" dirty="0">
                <a:latin typeface="微软雅黑" panose="020B0503020204020204" pitchFamily="34" charset="-122"/>
                <a:ea typeface="微软雅黑" panose="020B0503020204020204" pitchFamily="34" charset="-122"/>
              </a:rPr>
              <a:t>互联网的主体提供者（国内绝大多数</a:t>
            </a:r>
            <a:r>
              <a:rPr lang="zh-CN" altLang="en-US" dirty="0" smtClean="0">
                <a:latin typeface="微软雅黑" panose="020B0503020204020204" pitchFamily="34" charset="-122"/>
                <a:ea typeface="微软雅黑" panose="020B0503020204020204" pitchFamily="34" charset="-122"/>
              </a:rPr>
              <a:t>网站的</a:t>
            </a:r>
            <a:r>
              <a:rPr lang="zh-CN" altLang="en-US" dirty="0">
                <a:latin typeface="微软雅黑" panose="020B0503020204020204" pitchFamily="34" charset="-122"/>
                <a:ea typeface="微软雅黑" panose="020B0503020204020204" pitchFamily="34" charset="-122"/>
              </a:rPr>
              <a:t>平台）</a:t>
            </a:r>
          </a:p>
        </p:txBody>
      </p:sp>
      <p:sp>
        <p:nvSpPr>
          <p:cNvPr id="35" name="矩形 34"/>
          <p:cNvSpPr/>
          <p:nvPr/>
        </p:nvSpPr>
        <p:spPr>
          <a:xfrm>
            <a:off x="7326230" y="5155660"/>
            <a:ext cx="1343638" cy="400110"/>
          </a:xfrm>
          <a:prstGeom prst="rect">
            <a:avLst/>
          </a:prstGeom>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天翼</a:t>
            </a:r>
            <a:r>
              <a:rPr lang="en-US" altLang="zh-CN" sz="2000" dirty="0" smtClean="0">
                <a:latin typeface="微软雅黑" panose="020B0503020204020204" pitchFamily="34" charset="-122"/>
                <a:ea typeface="微软雅黑" panose="020B0503020204020204" pitchFamily="34" charset="-122"/>
              </a:rPr>
              <a:t>Wi-Fi</a:t>
            </a:r>
            <a:endParaRPr lang="zh-CN" altLang="en-US" sz="2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68" y="2004252"/>
            <a:ext cx="6685531" cy="3644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234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班班通</a:t>
            </a:r>
            <a:r>
              <a:rPr lang="en-US" altLang="zh-CN" dirty="0" smtClean="0"/>
              <a:t>——</a:t>
            </a:r>
            <a:r>
              <a:rPr lang="zh-CN" altLang="en-US" dirty="0" smtClean="0"/>
              <a:t>中国电信班班通产品</a:t>
            </a:r>
            <a:endParaRPr lang="zh-CN" altLang="en-US" dirty="0"/>
          </a:p>
        </p:txBody>
      </p:sp>
      <p:sp>
        <p:nvSpPr>
          <p:cNvPr id="23" name="圆角矩形 22"/>
          <p:cNvSpPr/>
          <p:nvPr/>
        </p:nvSpPr>
        <p:spPr>
          <a:xfrm>
            <a:off x="357158" y="979586"/>
            <a:ext cx="8324880" cy="1163559"/>
          </a:xfrm>
          <a:prstGeom prst="roundRect">
            <a:avLst>
              <a:gd name="adj" fmla="val 0"/>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nSpc>
                <a:spcPts val="3000"/>
              </a:lnSpc>
              <a:defRPr/>
            </a:pPr>
            <a:r>
              <a:rPr lang="zh-CN" altLang="en-US" dirty="0" smtClean="0">
                <a:latin typeface="微软雅黑" pitchFamily="34" charset="-122"/>
                <a:ea typeface="微软雅黑" pitchFamily="34" charset="-122"/>
              </a:rPr>
              <a:t>    “班班通”产品是集教学、互动、资源共享为一体的融合类产品，主要由</a:t>
            </a:r>
            <a:r>
              <a:rPr lang="zh-CN" altLang="en-US" dirty="0" smtClean="0">
                <a:solidFill>
                  <a:srgbClr val="FF0000"/>
                </a:solidFill>
                <a:latin typeface="微软雅黑" pitchFamily="34" charset="-122"/>
                <a:ea typeface="微软雅黑" pitchFamily="34" charset="-122"/>
              </a:rPr>
              <a:t>教学硬件设备、教学软件平台</a:t>
            </a:r>
            <a:r>
              <a:rPr lang="zh-CN" altLang="en-US" dirty="0" smtClean="0">
                <a:latin typeface="微软雅黑" pitchFamily="34" charset="-122"/>
                <a:ea typeface="微软雅黑" pitchFamily="34" charset="-122"/>
              </a:rPr>
              <a:t>两部分组成，为教师提供大量优质的教学资源和先进的教学模式。</a:t>
            </a:r>
            <a:endParaRPr lang="zh-CN" altLang="en-US" dirty="0"/>
          </a:p>
        </p:txBody>
      </p:sp>
      <p:sp>
        <p:nvSpPr>
          <p:cNvPr id="24" name="矩形 23"/>
          <p:cNvSpPr/>
          <p:nvPr/>
        </p:nvSpPr>
        <p:spPr>
          <a:xfrm>
            <a:off x="2038350" y="2295128"/>
            <a:ext cx="6643688" cy="2286000"/>
          </a:xfrm>
          <a:prstGeom prst="rect">
            <a:avLst/>
          </a:prstGeom>
          <a:solidFill>
            <a:schemeClr val="bg1">
              <a:alpha val="0"/>
            </a:schemeClr>
          </a:solidFill>
          <a:ln w="127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ea typeface="微软雅黑" pitchFamily="34" charset="-122"/>
            </a:endParaRPr>
          </a:p>
        </p:txBody>
      </p:sp>
      <p:sp>
        <p:nvSpPr>
          <p:cNvPr id="25" name="Rectangle 42"/>
          <p:cNvSpPr>
            <a:spLocks noChangeArrowheads="1"/>
          </p:cNvSpPr>
          <p:nvPr/>
        </p:nvSpPr>
        <p:spPr bwMode="auto">
          <a:xfrm>
            <a:off x="1795463" y="3986232"/>
            <a:ext cx="219075" cy="322263"/>
          </a:xfrm>
          <a:prstGeom prst="rect">
            <a:avLst/>
          </a:prstGeom>
          <a:noFill/>
          <a:ln>
            <a:noFill/>
          </a:ln>
          <a:extLst/>
        </p:spPr>
        <p:txBody>
          <a:bodyPr lIns="101787" tIns="50892" rIns="101787" bIns="50892"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6213" indent="-176213" defTabSz="1017588" eaLnBrk="0" fontAlgn="auto" hangingPunct="0">
              <a:lnSpc>
                <a:spcPct val="110000"/>
              </a:lnSpc>
              <a:spcBef>
                <a:spcPct val="40000"/>
              </a:spcBef>
              <a:spcAft>
                <a:spcPts val="0"/>
              </a:spcAft>
              <a:buSzPct val="80000"/>
              <a:defRPr/>
            </a:pPr>
            <a:endParaRPr lang="zh-CN" altLang="en-US" sz="1300" b="1" kern="0">
              <a:latin typeface="微软雅黑" pitchFamily="34" charset="-122"/>
              <a:ea typeface="微软雅黑" pitchFamily="34" charset="-122"/>
            </a:endParaRPr>
          </a:p>
        </p:txBody>
      </p:sp>
      <p:sp>
        <p:nvSpPr>
          <p:cNvPr id="26" name="TextBox 140"/>
          <p:cNvSpPr txBox="1">
            <a:spLocks noChangeArrowheads="1"/>
          </p:cNvSpPr>
          <p:nvPr/>
        </p:nvSpPr>
        <p:spPr bwMode="auto">
          <a:xfrm>
            <a:off x="6337300" y="4212828"/>
            <a:ext cx="1260475" cy="307975"/>
          </a:xfrm>
          <a:prstGeom prst="rect">
            <a:avLst/>
          </a:prstGeom>
          <a:noFill/>
          <a:ln w="9525">
            <a:noFill/>
            <a:miter lim="800000"/>
            <a:headEnd/>
            <a:tailEnd/>
          </a:ln>
        </p:spPr>
        <p:txBody>
          <a:bodyPr wrap="none">
            <a:spAutoFit/>
          </a:bodyPr>
          <a:lstStyle/>
          <a:p>
            <a:r>
              <a:rPr lang="zh-CN" altLang="en-US" sz="1400">
                <a:latin typeface="微软雅黑" pitchFamily="34" charset="-122"/>
                <a:ea typeface="微软雅黑" pitchFamily="34" charset="-122"/>
              </a:rPr>
              <a:t>教学软件平台</a:t>
            </a:r>
          </a:p>
        </p:txBody>
      </p:sp>
      <p:sp>
        <p:nvSpPr>
          <p:cNvPr id="27" name="右箭头 26"/>
          <p:cNvSpPr/>
          <p:nvPr/>
        </p:nvSpPr>
        <p:spPr>
          <a:xfrm>
            <a:off x="1323975" y="3281382"/>
            <a:ext cx="576263" cy="431800"/>
          </a:xfrm>
          <a:prstGeom prst="rightArrow">
            <a:avLst/>
          </a:prstGeom>
          <a:solidFill>
            <a:srgbClr val="00B0F0"/>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a:ea typeface="微软雅黑" pitchFamily="34" charset="-122"/>
            </a:endParaRPr>
          </a:p>
        </p:txBody>
      </p:sp>
      <p:sp>
        <p:nvSpPr>
          <p:cNvPr id="28" name="TextBox 8"/>
          <p:cNvSpPr txBox="1"/>
          <p:nvPr/>
        </p:nvSpPr>
        <p:spPr>
          <a:xfrm>
            <a:off x="211138" y="3173432"/>
            <a:ext cx="1209675" cy="584200"/>
          </a:xfrm>
          <a:prstGeom prst="rect">
            <a:avLst/>
          </a:prstGeom>
          <a:noFill/>
        </p:spPr>
        <p:txBody>
          <a:bodyPr>
            <a:spAutoFit/>
          </a:bodyPr>
          <a:lstStyle/>
          <a:p>
            <a:pPr algn="ctr" fontAlgn="auto">
              <a:spcBef>
                <a:spcPts val="0"/>
              </a:spcBef>
              <a:spcAft>
                <a:spcPts val="0"/>
              </a:spcAft>
              <a:defRPr/>
            </a:pPr>
            <a:r>
              <a:rPr lang="zh-CN" altLang="en-US" sz="1600" b="1" kern="0" dirty="0">
                <a:solidFill>
                  <a:sysClr val="windowText" lastClr="000000"/>
                </a:solidFill>
                <a:latin typeface="微软雅黑" pitchFamily="34" charset="-122"/>
                <a:ea typeface="微软雅黑" pitchFamily="34" charset="-122"/>
              </a:rPr>
              <a:t>班班通</a:t>
            </a:r>
            <a:endParaRPr lang="en-US" altLang="zh-CN" sz="1600" b="1" kern="0" dirty="0">
              <a:solidFill>
                <a:sysClr val="windowText" lastClr="000000"/>
              </a:solidFill>
              <a:latin typeface="微软雅黑" pitchFamily="34" charset="-122"/>
              <a:ea typeface="微软雅黑" pitchFamily="34" charset="-122"/>
            </a:endParaRPr>
          </a:p>
          <a:p>
            <a:pPr algn="ctr" fontAlgn="auto">
              <a:spcBef>
                <a:spcPts val="0"/>
              </a:spcBef>
              <a:spcAft>
                <a:spcPts val="0"/>
              </a:spcAft>
              <a:defRPr/>
            </a:pPr>
            <a:r>
              <a:rPr lang="zh-CN" altLang="en-US" sz="1600" b="1" kern="0" dirty="0">
                <a:solidFill>
                  <a:sysClr val="windowText" lastClr="000000"/>
                </a:solidFill>
                <a:latin typeface="微软雅黑" pitchFamily="34" charset="-122"/>
                <a:ea typeface="微软雅黑" pitchFamily="34" charset="-122"/>
              </a:rPr>
              <a:t>产品形态</a:t>
            </a:r>
          </a:p>
        </p:txBody>
      </p:sp>
      <p:sp>
        <p:nvSpPr>
          <p:cNvPr id="29" name="右箭头 28"/>
          <p:cNvSpPr/>
          <p:nvPr/>
        </p:nvSpPr>
        <p:spPr>
          <a:xfrm>
            <a:off x="1462088" y="5068907"/>
            <a:ext cx="576262" cy="431800"/>
          </a:xfrm>
          <a:prstGeom prst="rightArrow">
            <a:avLst/>
          </a:prstGeom>
          <a:solidFill>
            <a:srgbClr val="00B0F0"/>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a:ea typeface="微软雅黑" pitchFamily="34" charset="-122"/>
            </a:endParaRPr>
          </a:p>
        </p:txBody>
      </p:sp>
      <p:sp>
        <p:nvSpPr>
          <p:cNvPr id="30" name="TextBox 10"/>
          <p:cNvSpPr txBox="1"/>
          <p:nvPr/>
        </p:nvSpPr>
        <p:spPr>
          <a:xfrm>
            <a:off x="20638" y="4959370"/>
            <a:ext cx="1652587" cy="584200"/>
          </a:xfrm>
          <a:prstGeom prst="rect">
            <a:avLst/>
          </a:prstGeom>
          <a:noFill/>
        </p:spPr>
        <p:txBody>
          <a:bodyPr>
            <a:spAutoFit/>
          </a:bodyPr>
          <a:lstStyle/>
          <a:p>
            <a:pPr algn="ctr" fontAlgn="auto">
              <a:spcBef>
                <a:spcPts val="0"/>
              </a:spcBef>
              <a:spcAft>
                <a:spcPts val="0"/>
              </a:spcAft>
              <a:defRPr/>
            </a:pPr>
            <a:r>
              <a:rPr lang="zh-CN" altLang="en-US" sz="1600" b="1" kern="0" dirty="0">
                <a:solidFill>
                  <a:sysClr val="windowText" lastClr="000000"/>
                </a:solidFill>
                <a:latin typeface="微软雅黑" pitchFamily="34" charset="-122"/>
                <a:ea typeface="微软雅黑" pitchFamily="34" charset="-122"/>
              </a:rPr>
              <a:t>教学软件平台</a:t>
            </a:r>
            <a:endParaRPr lang="en-US" altLang="zh-CN" sz="1600" b="1" kern="0" dirty="0">
              <a:solidFill>
                <a:sysClr val="windowText" lastClr="000000"/>
              </a:solidFill>
              <a:latin typeface="微软雅黑" pitchFamily="34" charset="-122"/>
              <a:ea typeface="微软雅黑" pitchFamily="34" charset="-122"/>
            </a:endParaRPr>
          </a:p>
          <a:p>
            <a:pPr algn="ctr" fontAlgn="auto">
              <a:spcBef>
                <a:spcPts val="0"/>
              </a:spcBef>
              <a:spcAft>
                <a:spcPts val="0"/>
              </a:spcAft>
              <a:defRPr/>
            </a:pPr>
            <a:r>
              <a:rPr lang="zh-CN" altLang="en-US" sz="1600" b="1" kern="0" dirty="0">
                <a:solidFill>
                  <a:sysClr val="windowText" lastClr="000000"/>
                </a:solidFill>
                <a:latin typeface="微软雅黑" pitchFamily="34" charset="-122"/>
                <a:ea typeface="微软雅黑" pitchFamily="34" charset="-122"/>
              </a:rPr>
              <a:t>所含内容</a:t>
            </a:r>
          </a:p>
        </p:txBody>
      </p:sp>
      <p:pic>
        <p:nvPicPr>
          <p:cNvPr id="31" name="Picture 2" descr="E:\班班通材料包\班班通素材图片\5J9T84J3XM3EM981@HOMDPP.jpg"/>
          <p:cNvPicPr>
            <a:picLocks noChangeAspect="1" noChangeArrowheads="1"/>
          </p:cNvPicPr>
          <p:nvPr/>
        </p:nvPicPr>
        <p:blipFill>
          <a:blip r:embed="rId3"/>
          <a:srcRect/>
          <a:stretch>
            <a:fillRect/>
          </a:stretch>
        </p:blipFill>
        <p:spPr bwMode="auto">
          <a:xfrm>
            <a:off x="5121275" y="2438003"/>
            <a:ext cx="3417888" cy="1714500"/>
          </a:xfrm>
          <a:prstGeom prst="rect">
            <a:avLst/>
          </a:prstGeom>
          <a:noFill/>
          <a:ln w="9525">
            <a:noFill/>
            <a:miter lim="800000"/>
            <a:headEnd/>
            <a:tailEnd/>
          </a:ln>
        </p:spPr>
      </p:pic>
      <p:sp>
        <p:nvSpPr>
          <p:cNvPr id="32" name="矩形 31"/>
          <p:cNvSpPr/>
          <p:nvPr/>
        </p:nvSpPr>
        <p:spPr>
          <a:xfrm>
            <a:off x="2057400" y="4643457"/>
            <a:ext cx="6624638" cy="1571625"/>
          </a:xfrm>
          <a:prstGeom prst="rect">
            <a:avLst/>
          </a:prstGeom>
          <a:solidFill>
            <a:schemeClr val="bg1">
              <a:alpha val="0"/>
            </a:schemeClr>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ea typeface="微软雅黑" pitchFamily="34" charset="-122"/>
            </a:endParaRPr>
          </a:p>
        </p:txBody>
      </p:sp>
      <p:sp>
        <p:nvSpPr>
          <p:cNvPr id="33" name="矩形 32"/>
          <p:cNvSpPr/>
          <p:nvPr/>
        </p:nvSpPr>
        <p:spPr>
          <a:xfrm>
            <a:off x="5681663" y="4929207"/>
            <a:ext cx="1214437" cy="1000125"/>
          </a:xfrm>
          <a:prstGeom prst="rect">
            <a:avLst/>
          </a:prstGeom>
          <a:solidFill>
            <a:srgbClr val="92D050"/>
          </a:solidFill>
          <a:ln w="25400" cap="flat" cmpd="sng" algn="ctr">
            <a:solidFill>
              <a:sysClr val="window" lastClr="FFFFFF"/>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kern="0" dirty="0">
                <a:latin typeface="微软雅黑" pitchFamily="34" charset="-122"/>
                <a:ea typeface="微软雅黑" pitchFamily="34" charset="-122"/>
              </a:rPr>
              <a:t>教学工具</a:t>
            </a:r>
          </a:p>
        </p:txBody>
      </p:sp>
      <p:sp>
        <p:nvSpPr>
          <p:cNvPr id="34" name="矩形 33"/>
          <p:cNvSpPr/>
          <p:nvPr/>
        </p:nvSpPr>
        <p:spPr>
          <a:xfrm>
            <a:off x="7396163" y="4929207"/>
            <a:ext cx="1214437" cy="1000125"/>
          </a:xfrm>
          <a:prstGeom prst="rect">
            <a:avLst/>
          </a:prstGeom>
          <a:solidFill>
            <a:srgbClr val="92D050"/>
          </a:solidFill>
          <a:ln w="25400" cap="flat" cmpd="sng" algn="ctr">
            <a:solidFill>
              <a:sysClr val="window" lastClr="FFFFFF"/>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kern="0" dirty="0">
                <a:latin typeface="微软雅黑" pitchFamily="34" charset="-122"/>
                <a:ea typeface="微软雅黑" pitchFamily="34" charset="-122"/>
              </a:rPr>
              <a:t>学科工具</a:t>
            </a:r>
          </a:p>
        </p:txBody>
      </p:sp>
      <p:sp>
        <p:nvSpPr>
          <p:cNvPr id="35" name="矩形 34"/>
          <p:cNvSpPr/>
          <p:nvPr/>
        </p:nvSpPr>
        <p:spPr>
          <a:xfrm>
            <a:off x="2181225" y="4868882"/>
            <a:ext cx="1071563" cy="1131888"/>
          </a:xfrm>
          <a:prstGeom prst="rect">
            <a:avLst/>
          </a:prstGeom>
          <a:solidFill>
            <a:srgbClr val="4F81BD">
              <a:alpha val="50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r>
              <a:rPr lang="zh-CN" altLang="en-US" sz="1400" b="1" kern="0" dirty="0" smtClean="0">
                <a:solidFill>
                  <a:srgbClr val="002060"/>
                </a:solidFill>
                <a:latin typeface="微软雅黑" pitchFamily="34" charset="-122"/>
                <a:ea typeface="微软雅黑" pitchFamily="34" charset="-122"/>
              </a:rPr>
              <a:t>云</a:t>
            </a:r>
            <a:r>
              <a:rPr lang="zh-CN" altLang="en-US" sz="1400" b="1" kern="0" dirty="0">
                <a:solidFill>
                  <a:srgbClr val="002060"/>
                </a:solidFill>
                <a:latin typeface="微软雅黑" pitchFamily="34" charset="-122"/>
                <a:ea typeface="微软雅黑" pitchFamily="34" charset="-122"/>
              </a:rPr>
              <a:t>资源</a:t>
            </a:r>
            <a:endParaRPr lang="en-US" altLang="zh-CN" sz="1400" b="1" kern="0" dirty="0">
              <a:solidFill>
                <a:srgbClr val="002060"/>
              </a:solidFill>
              <a:latin typeface="微软雅黑" pitchFamily="34" charset="-122"/>
              <a:ea typeface="微软雅黑" pitchFamily="34" charset="-122"/>
            </a:endParaRPr>
          </a:p>
        </p:txBody>
      </p:sp>
      <p:sp>
        <p:nvSpPr>
          <p:cNvPr id="36" name="矩形 35"/>
          <p:cNvSpPr/>
          <p:nvPr/>
        </p:nvSpPr>
        <p:spPr>
          <a:xfrm>
            <a:off x="3897313" y="4868882"/>
            <a:ext cx="1141412" cy="1131888"/>
          </a:xfrm>
          <a:prstGeom prst="rect">
            <a:avLst/>
          </a:prstGeom>
          <a:solidFill>
            <a:srgbClr val="4F81BD">
              <a:alpha val="50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r>
              <a:rPr lang="zh-CN" altLang="en-US" sz="1400" b="1" kern="0" dirty="0" smtClean="0">
                <a:solidFill>
                  <a:srgbClr val="002060"/>
                </a:solidFill>
                <a:latin typeface="微软雅黑" pitchFamily="34" charset="-122"/>
                <a:ea typeface="微软雅黑" pitchFamily="34" charset="-122"/>
              </a:rPr>
              <a:t>校本资源</a:t>
            </a:r>
            <a:endParaRPr lang="en-US" altLang="zh-CN" sz="1400" b="1" kern="0" dirty="0">
              <a:solidFill>
                <a:srgbClr val="002060"/>
              </a:solidFill>
              <a:latin typeface="微软雅黑" pitchFamily="34" charset="-122"/>
              <a:ea typeface="微软雅黑" pitchFamily="34" charset="-122"/>
            </a:endParaRPr>
          </a:p>
        </p:txBody>
      </p:sp>
      <p:pic>
        <p:nvPicPr>
          <p:cNvPr id="37" name="Picture 2"/>
          <p:cNvPicPr>
            <a:picLocks noChangeAspect="1" noChangeArrowheads="1"/>
          </p:cNvPicPr>
          <p:nvPr/>
        </p:nvPicPr>
        <p:blipFill>
          <a:blip r:embed="rId4"/>
          <a:srcRect/>
          <a:stretch>
            <a:fillRect/>
          </a:stretch>
        </p:blipFill>
        <p:spPr bwMode="auto">
          <a:xfrm>
            <a:off x="5538788" y="3071832"/>
            <a:ext cx="338137" cy="285750"/>
          </a:xfrm>
          <a:prstGeom prst="rect">
            <a:avLst/>
          </a:prstGeom>
          <a:noFill/>
          <a:ln w="9525">
            <a:noFill/>
            <a:miter lim="800000"/>
            <a:headEnd/>
            <a:tailEnd/>
          </a:ln>
        </p:spPr>
      </p:pic>
      <p:pic>
        <p:nvPicPr>
          <p:cNvPr id="38" name="Picture 3" descr="E:\班班通材料包\班班通素材图片\IMG_20130805_095002.jpg"/>
          <p:cNvPicPr>
            <a:picLocks noChangeAspect="1" noChangeArrowheads="1"/>
          </p:cNvPicPr>
          <p:nvPr/>
        </p:nvPicPr>
        <p:blipFill>
          <a:blip r:embed="rId5"/>
          <a:srcRect/>
          <a:stretch>
            <a:fillRect/>
          </a:stretch>
        </p:blipFill>
        <p:spPr bwMode="auto">
          <a:xfrm>
            <a:off x="2181225" y="2438003"/>
            <a:ext cx="2500313" cy="1714500"/>
          </a:xfrm>
          <a:prstGeom prst="rect">
            <a:avLst/>
          </a:prstGeom>
          <a:noFill/>
          <a:ln w="9525">
            <a:noFill/>
            <a:miter lim="800000"/>
            <a:headEnd/>
            <a:tailEnd/>
          </a:ln>
        </p:spPr>
      </p:pic>
      <p:sp>
        <p:nvSpPr>
          <p:cNvPr id="39" name="TextBox 31"/>
          <p:cNvSpPr txBox="1">
            <a:spLocks noChangeArrowheads="1"/>
          </p:cNvSpPr>
          <p:nvPr/>
        </p:nvSpPr>
        <p:spPr bwMode="auto">
          <a:xfrm>
            <a:off x="2909888" y="4171553"/>
            <a:ext cx="1714500" cy="338137"/>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教学硬件设备</a:t>
            </a:r>
          </a:p>
        </p:txBody>
      </p:sp>
      <p:sp>
        <p:nvSpPr>
          <p:cNvPr id="40" name="加号 39"/>
          <p:cNvSpPr/>
          <p:nvPr/>
        </p:nvSpPr>
        <p:spPr>
          <a:xfrm>
            <a:off x="3395663" y="5357832"/>
            <a:ext cx="357187"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加号 40"/>
          <p:cNvSpPr/>
          <p:nvPr/>
        </p:nvSpPr>
        <p:spPr>
          <a:xfrm>
            <a:off x="5181600" y="5357832"/>
            <a:ext cx="357188"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加号 41"/>
          <p:cNvSpPr/>
          <p:nvPr/>
        </p:nvSpPr>
        <p:spPr>
          <a:xfrm>
            <a:off x="7038975" y="5357832"/>
            <a:ext cx="357188"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矩形 1"/>
          <p:cNvSpPr/>
          <p:nvPr/>
        </p:nvSpPr>
        <p:spPr>
          <a:xfrm>
            <a:off x="8885238" y="1484784"/>
            <a:ext cx="3187426" cy="4730298"/>
          </a:xfrm>
          <a:prstGeom prst="rect">
            <a:avLst/>
          </a:prstGeom>
          <a:noFill/>
          <a:ln>
            <a:solidFill>
              <a:srgbClr val="B8D2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TextBox 25"/>
          <p:cNvSpPr txBox="1">
            <a:spLocks noChangeArrowheads="1"/>
          </p:cNvSpPr>
          <p:nvPr/>
        </p:nvSpPr>
        <p:spPr bwMode="auto">
          <a:xfrm>
            <a:off x="8892642" y="4454477"/>
            <a:ext cx="3004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defRPr/>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地理：成果物展示，解决没有实验条件的问题</a:t>
            </a:r>
          </a:p>
        </p:txBody>
      </p:sp>
      <p:pic>
        <p:nvPicPr>
          <p:cNvPr id="48" name="Picture 5" descr="C:\Users\sure\Desktop\tup\QQ截图2013112815445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1379" y="4982389"/>
            <a:ext cx="13366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C:\Users\sure\Desktop\tup\QQ截图2013112815453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5663" y="4997855"/>
            <a:ext cx="153511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C:\Users\sure\Desktop\tup\QQ截图201311281549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68435" y="2150224"/>
            <a:ext cx="801697" cy="7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 descr="C:\Users\sure\Desktop\tup\QQ截图2013112815491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75795" y="2150224"/>
            <a:ext cx="853548" cy="7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25"/>
          <p:cNvSpPr txBox="1">
            <a:spLocks noChangeArrowheads="1"/>
          </p:cNvSpPr>
          <p:nvPr/>
        </p:nvSpPr>
        <p:spPr bwMode="auto">
          <a:xfrm>
            <a:off x="8985878" y="1647426"/>
            <a:ext cx="25107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1400" b="1" dirty="0">
                <a:solidFill>
                  <a:schemeClr val="tx2">
                    <a:lumMod val="75000"/>
                  </a:schemeClr>
                </a:solidFill>
                <a:latin typeface="微软雅黑" pitchFamily="34" charset="-122"/>
                <a:ea typeface="微软雅黑" pitchFamily="34" charset="-122"/>
              </a:rPr>
              <a:t>几何：二维、三维结合，展示三维抽象空间</a:t>
            </a:r>
          </a:p>
        </p:txBody>
      </p:sp>
      <p:sp>
        <p:nvSpPr>
          <p:cNvPr id="45" name="矩形 44"/>
          <p:cNvSpPr/>
          <p:nvPr/>
        </p:nvSpPr>
        <p:spPr>
          <a:xfrm rot="20316817">
            <a:off x="11461467" y="1318847"/>
            <a:ext cx="646331"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示例</a:t>
            </a:r>
            <a:endParaRPr lang="zh-CN" altLang="en-US" b="1" dirty="0">
              <a:latin typeface="微软雅黑" panose="020B0503020204020204" pitchFamily="34" charset="-122"/>
              <a:ea typeface="微软雅黑" panose="020B0503020204020204" pitchFamily="34" charset="-122"/>
            </a:endParaRPr>
          </a:p>
        </p:txBody>
      </p:sp>
      <p:pic>
        <p:nvPicPr>
          <p:cNvPr id="53" name="Picture 10" descr="C:\Users\sure\Desktop\tup\QQ截图20131128154759.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72870" y="2150224"/>
            <a:ext cx="887017" cy="78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64614" y="3317256"/>
            <a:ext cx="2260137" cy="117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23"/>
          <p:cNvSpPr txBox="1">
            <a:spLocks noChangeArrowheads="1"/>
          </p:cNvSpPr>
          <p:nvPr/>
        </p:nvSpPr>
        <p:spPr bwMode="auto">
          <a:xfrm>
            <a:off x="8952487" y="3049805"/>
            <a:ext cx="32003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音乐：模拟弹奏，</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曲谱键盘</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同步演奏</a:t>
            </a:r>
          </a:p>
        </p:txBody>
      </p:sp>
      <p:cxnSp>
        <p:nvCxnSpPr>
          <p:cNvPr id="4" name="直接连接符 3"/>
          <p:cNvCxnSpPr/>
          <p:nvPr/>
        </p:nvCxnSpPr>
        <p:spPr>
          <a:xfrm>
            <a:off x="8945650" y="3010142"/>
            <a:ext cx="30713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945650" y="4454477"/>
            <a:ext cx="30713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6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班班通</a:t>
            </a:r>
            <a:r>
              <a:rPr lang="en-US" altLang="zh-CN" dirty="0" smtClean="0"/>
              <a:t>——</a:t>
            </a:r>
            <a:r>
              <a:rPr lang="zh-CN" altLang="en-US" dirty="0" smtClean="0"/>
              <a:t>标准化考点</a:t>
            </a:r>
            <a:endParaRPr lang="zh-CN" altLang="en-US" dirty="0"/>
          </a:p>
        </p:txBody>
      </p:sp>
      <p:sp>
        <p:nvSpPr>
          <p:cNvPr id="43" name="圆角矩形 42"/>
          <p:cNvSpPr/>
          <p:nvPr/>
        </p:nvSpPr>
        <p:spPr>
          <a:xfrm>
            <a:off x="335359" y="1196752"/>
            <a:ext cx="10849205" cy="1163559"/>
          </a:xfrm>
          <a:prstGeom prst="roundRect">
            <a:avLst>
              <a:gd name="adj" fmla="val 0"/>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nSpc>
                <a:spcPts val="3000"/>
              </a:lnSpc>
              <a:defRPr/>
            </a:pPr>
            <a:r>
              <a:rPr lang="zh-CN" altLang="en-US" dirty="0" smtClean="0">
                <a:latin typeface="微软雅黑" panose="020B0503020204020204" pitchFamily="34" charset="-122"/>
                <a:ea typeface="微软雅黑" panose="020B0503020204020204" pitchFamily="34" charset="-122"/>
              </a:rPr>
              <a:t>江苏电信于</a:t>
            </a:r>
            <a:r>
              <a:rPr lang="en-US" altLang="zh-CN" dirty="0" smtClean="0">
                <a:latin typeface="微软雅黑" panose="020B0503020204020204" pitchFamily="34" charset="-122"/>
                <a:ea typeface="微软雅黑" panose="020B0503020204020204" pitchFamily="34" charset="-122"/>
              </a:rPr>
              <a:t>2011</a:t>
            </a:r>
            <a:r>
              <a:rPr lang="zh-CN" altLang="en-US" dirty="0" smtClean="0">
                <a:latin typeface="微软雅黑" panose="020B0503020204020204" pitchFamily="34" charset="-122"/>
                <a:ea typeface="微软雅黑" panose="020B0503020204020204" pitchFamily="34" charset="-122"/>
              </a:rPr>
              <a:t>年承接了江苏省教育考试院的全省标准化考场项目，</a:t>
            </a:r>
            <a:r>
              <a:rPr lang="zh-CN" altLang="en-US" dirty="0" smtClean="0">
                <a:solidFill>
                  <a:srgbClr val="FF0000"/>
                </a:solidFill>
                <a:latin typeface="微软雅黑" panose="020B0503020204020204" pitchFamily="34" charset="-122"/>
                <a:ea typeface="微软雅黑" panose="020B0503020204020204" pitchFamily="34" charset="-122"/>
              </a:rPr>
              <a:t>项目</a:t>
            </a:r>
            <a:r>
              <a:rPr lang="zh-CN" altLang="zh-CN" dirty="0">
                <a:solidFill>
                  <a:srgbClr val="FF0000"/>
                </a:solidFill>
                <a:ea typeface="Courier New" panose="02070309020205020404" pitchFamily="49" charset="0"/>
              </a:rPr>
              <a:t>总规模过亿，涉及全省13市84县共98个指挥中心建设和全省9个</a:t>
            </a:r>
            <a:r>
              <a:rPr lang="zh-CN" altLang="zh-CN" dirty="0" smtClean="0">
                <a:solidFill>
                  <a:srgbClr val="FF0000"/>
                </a:solidFill>
                <a:ea typeface="Courier New" panose="02070309020205020404" pitchFamily="49" charset="0"/>
              </a:rPr>
              <a:t>地市</a:t>
            </a:r>
            <a:r>
              <a:rPr lang="en-US" altLang="zh-CN" dirty="0" smtClean="0">
                <a:solidFill>
                  <a:srgbClr val="FF0000"/>
                </a:solidFill>
                <a:ea typeface="Courier New" panose="02070309020205020404" pitchFamily="49" charset="0"/>
              </a:rPr>
              <a:t>30</a:t>
            </a:r>
            <a:r>
              <a:rPr lang="zh-CN" altLang="zh-CN" dirty="0" smtClean="0">
                <a:solidFill>
                  <a:srgbClr val="FF0000"/>
                </a:solidFill>
                <a:ea typeface="Courier New" panose="02070309020205020404" pitchFamily="49" charset="0"/>
              </a:rPr>
              <a:t>0</a:t>
            </a:r>
            <a:r>
              <a:rPr lang="zh-CN" altLang="zh-CN" dirty="0">
                <a:solidFill>
                  <a:srgbClr val="FF0000"/>
                </a:solidFill>
                <a:ea typeface="Courier New" panose="02070309020205020404" pitchFamily="49" charset="0"/>
              </a:rPr>
              <a:t>考点学校</a:t>
            </a:r>
            <a:r>
              <a:rPr lang="zh-CN" altLang="zh-CN" dirty="0" smtClean="0">
                <a:solidFill>
                  <a:srgbClr val="FF0000"/>
                </a:solidFill>
                <a:ea typeface="Courier New" panose="02070309020205020404" pitchFamily="49" charset="0"/>
              </a:rPr>
              <a:t>1</a:t>
            </a:r>
            <a:r>
              <a:rPr lang="en-US" altLang="zh-CN" dirty="0" smtClean="0">
                <a:solidFill>
                  <a:srgbClr val="FF0000"/>
                </a:solidFill>
                <a:ea typeface="Courier New" panose="02070309020205020404" pitchFamily="49" charset="0"/>
              </a:rPr>
              <a:t>9</a:t>
            </a:r>
            <a:r>
              <a:rPr lang="zh-CN" altLang="zh-CN" dirty="0" smtClean="0">
                <a:solidFill>
                  <a:srgbClr val="FF0000"/>
                </a:solidFill>
                <a:ea typeface="Courier New" panose="02070309020205020404" pitchFamily="49" charset="0"/>
              </a:rPr>
              <a:t>000</a:t>
            </a:r>
            <a:r>
              <a:rPr lang="zh-CN" altLang="zh-CN" dirty="0">
                <a:solidFill>
                  <a:srgbClr val="FF0000"/>
                </a:solidFill>
                <a:ea typeface="Courier New" panose="02070309020205020404" pitchFamily="49" charset="0"/>
              </a:rPr>
              <a:t>考场建设</a:t>
            </a:r>
            <a:r>
              <a:rPr lang="zh-CN" altLang="zh-CN" dirty="0">
                <a:ea typeface="Courier New" panose="02070309020205020404" pitchFamily="49" charset="0"/>
              </a:rPr>
              <a:t>，主要包括五大系统建设（网上巡查系统、应急指挥系统（视频会议系统）、作弊防控系统、身份认证系统和考试综合业务系统）</a:t>
            </a:r>
            <a:endParaRPr lang="en-US" altLang="zh-CN" dirty="0" smtClean="0">
              <a:latin typeface="微软雅黑" panose="020B0503020204020204" pitchFamily="34" charset="-122"/>
              <a:ea typeface="微软雅黑" panose="020B0503020204020204" pitchFamily="34" charset="-122"/>
            </a:endParaRPr>
          </a:p>
        </p:txBody>
      </p:sp>
      <p:graphicFrame>
        <p:nvGraphicFramePr>
          <p:cNvPr id="2" name="图示 1"/>
          <p:cNvGraphicFramePr/>
          <p:nvPr>
            <p:extLst>
              <p:ext uri="{D42A27DB-BD31-4B8C-83A1-F6EECF244321}">
                <p14:modId xmlns:p14="http://schemas.microsoft.com/office/powerpoint/2010/main" val="2943119182"/>
              </p:ext>
            </p:extLst>
          </p:nvPr>
        </p:nvGraphicFramePr>
        <p:xfrm>
          <a:off x="292819" y="2780928"/>
          <a:ext cx="11491813"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43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243002"/>
            <a:ext cx="12192000" cy="4130214"/>
          </a:xfrm>
          <a:prstGeom prst="rect">
            <a:avLst/>
          </a:prstGeom>
          <a:solidFill>
            <a:srgbClr val="C0C0C0">
              <a:alpha val="39999"/>
            </a:srgbClr>
          </a:solidFill>
          <a:ln w="3175">
            <a:solidFill>
              <a:srgbClr val="005D8C"/>
            </a:solidFill>
            <a:miter lim="800000"/>
            <a:headEnd/>
            <a:tailEnd/>
          </a:ln>
          <a:effectLst/>
        </p:spPr>
        <p:txBody>
          <a:bodyPr wrap="none" anchor="ctr"/>
          <a:lstStyle/>
          <a:p>
            <a:endParaRPr lang="zh-CN" altLang="en-US"/>
          </a:p>
        </p:txBody>
      </p:sp>
      <p:sp>
        <p:nvSpPr>
          <p:cNvPr id="4099" name="Text Box 2"/>
          <p:cNvSpPr txBox="1">
            <a:spLocks noChangeArrowheads="1"/>
          </p:cNvSpPr>
          <p:nvPr/>
        </p:nvSpPr>
        <p:spPr bwMode="auto">
          <a:xfrm>
            <a:off x="5951984" y="1412776"/>
            <a:ext cx="5832648" cy="3695884"/>
          </a:xfrm>
          <a:prstGeom prst="rect">
            <a:avLst/>
          </a:prstGeom>
          <a:noFill/>
          <a:ln w="9525">
            <a:noFill/>
            <a:miter lim="800000"/>
            <a:headEnd/>
            <a:tailEnd/>
          </a:ln>
        </p:spPr>
        <p:txBody>
          <a:bodyPr wrap="square">
            <a:spAutoFit/>
          </a:bodyPr>
          <a:lstStyle/>
          <a:p>
            <a:pPr marL="514350" indent="-514350">
              <a:lnSpc>
                <a:spcPct val="150000"/>
              </a:lnSpc>
              <a:buFont typeface="+mj-lt"/>
              <a:buAutoNum type="arabicPeriod"/>
              <a:defRPr/>
            </a:pPr>
            <a:r>
              <a:rPr lang="zh-CN" altLang="en-US" sz="3200" b="1" dirty="0" smtClean="0">
                <a:solidFill>
                  <a:srgbClr val="005D8C"/>
                </a:solidFill>
                <a:latin typeface="华文细黑" pitchFamily="2" charset="-122"/>
                <a:ea typeface="华文细黑" pitchFamily="2" charset="-122"/>
              </a:rPr>
              <a:t>智慧校园</a:t>
            </a:r>
            <a:r>
              <a:rPr lang="zh-CN" altLang="en-US" sz="3200" b="1" dirty="0" smtClean="0">
                <a:solidFill>
                  <a:srgbClr val="005D8C"/>
                </a:solidFill>
                <a:latin typeface="华文细黑" pitchFamily="2" charset="-122"/>
                <a:ea typeface="华文细黑" pitchFamily="2" charset="-122"/>
              </a:rPr>
              <a:t>的内涵</a:t>
            </a:r>
            <a:endParaRPr lang="zh-CN" altLang="en-US" sz="3200" b="1" dirty="0">
              <a:solidFill>
                <a:srgbClr val="005D8C"/>
              </a:solidFill>
              <a:latin typeface="华文细黑" pitchFamily="2" charset="-122"/>
              <a:ea typeface="华文细黑" pitchFamily="2" charset="-122"/>
            </a:endParaRPr>
          </a:p>
          <a:p>
            <a:pPr lvl="1">
              <a:lnSpc>
                <a:spcPct val="150000"/>
              </a:lnSpc>
              <a:defRPr/>
            </a:pPr>
            <a:endParaRPr lang="en-US" altLang="zh-CN" sz="3200" b="1" dirty="0">
              <a:solidFill>
                <a:srgbClr val="005D8C"/>
              </a:solidFill>
              <a:latin typeface="华文细黑" pitchFamily="2" charset="-122"/>
              <a:ea typeface="华文细黑" pitchFamily="2" charset="-122"/>
            </a:endParaRPr>
          </a:p>
          <a:p>
            <a:pPr marL="514350" indent="-514350">
              <a:lnSpc>
                <a:spcPct val="150000"/>
              </a:lnSpc>
              <a:buFont typeface="+mj-lt"/>
              <a:buAutoNum type="arabicPeriod"/>
              <a:defRPr/>
            </a:pPr>
            <a:r>
              <a:rPr lang="zh-CN" altLang="en-US" sz="3200" b="1" dirty="0" smtClean="0">
                <a:solidFill>
                  <a:srgbClr val="005D8C"/>
                </a:solidFill>
                <a:latin typeface="华文细黑" pitchFamily="2" charset="-122"/>
                <a:ea typeface="华文细黑" pitchFamily="2" charset="-122"/>
              </a:rPr>
              <a:t>江苏电信智慧</a:t>
            </a:r>
            <a:r>
              <a:rPr lang="zh-CN" altLang="en-US" sz="3200" b="1" dirty="0" smtClean="0">
                <a:solidFill>
                  <a:srgbClr val="005D8C"/>
                </a:solidFill>
                <a:latin typeface="华文细黑" pitchFamily="2" charset="-122"/>
                <a:ea typeface="华文细黑" pitchFamily="2" charset="-122"/>
              </a:rPr>
              <a:t>校园解决方案</a:t>
            </a:r>
            <a:endParaRPr lang="en-US" altLang="zh-CN" sz="3200" b="1" dirty="0" smtClean="0">
              <a:solidFill>
                <a:srgbClr val="005D8C"/>
              </a:solidFill>
              <a:latin typeface="华文细黑" pitchFamily="2" charset="-122"/>
              <a:ea typeface="华文细黑" pitchFamily="2" charset="-122"/>
            </a:endParaRPr>
          </a:p>
          <a:p>
            <a:pPr marL="514350" indent="-514350">
              <a:lnSpc>
                <a:spcPct val="150000"/>
              </a:lnSpc>
              <a:buFont typeface="+mj-lt"/>
              <a:buAutoNum type="arabicPeriod"/>
              <a:defRPr/>
            </a:pPr>
            <a:endParaRPr lang="en-US" altLang="zh-CN" sz="3200" b="1" dirty="0" smtClean="0">
              <a:solidFill>
                <a:srgbClr val="005D8C"/>
              </a:solidFill>
              <a:latin typeface="华文细黑" pitchFamily="2" charset="-122"/>
              <a:ea typeface="华文细黑" pitchFamily="2" charset="-122"/>
            </a:endParaRPr>
          </a:p>
          <a:p>
            <a:pPr marL="514350" indent="-514350">
              <a:lnSpc>
                <a:spcPct val="150000"/>
              </a:lnSpc>
              <a:buFont typeface="+mj-lt"/>
              <a:buAutoNum type="arabicPeriod"/>
              <a:defRPr/>
            </a:pPr>
            <a:r>
              <a:rPr lang="zh-CN" altLang="en-US" sz="3200" b="1" dirty="0">
                <a:solidFill>
                  <a:srgbClr val="005D8C"/>
                </a:solidFill>
                <a:latin typeface="华文细黑" pitchFamily="2" charset="-122"/>
                <a:ea typeface="华文细黑" pitchFamily="2" charset="-122"/>
              </a:rPr>
              <a:t>江苏电信智慧校园产品</a:t>
            </a:r>
            <a:r>
              <a:rPr lang="zh-CN" altLang="en-US" sz="3200" b="1" dirty="0" smtClean="0">
                <a:solidFill>
                  <a:srgbClr val="005D8C"/>
                </a:solidFill>
                <a:latin typeface="华文细黑" pitchFamily="2" charset="-122"/>
                <a:ea typeface="华文细黑" pitchFamily="2" charset="-122"/>
              </a:rPr>
              <a:t>汇编</a:t>
            </a:r>
            <a:endParaRPr lang="en-US" altLang="zh-CN" sz="3200" b="1" dirty="0">
              <a:solidFill>
                <a:srgbClr val="005D8C"/>
              </a:solidFill>
              <a:latin typeface="华文细黑" pitchFamily="2" charset="-122"/>
              <a:ea typeface="华文细黑" pitchFamily="2" charset="-122"/>
            </a:endParaRPr>
          </a:p>
        </p:txBody>
      </p:sp>
      <p:sp>
        <p:nvSpPr>
          <p:cNvPr id="8" name="TextBox 7"/>
          <p:cNvSpPr txBox="1"/>
          <p:nvPr/>
        </p:nvSpPr>
        <p:spPr>
          <a:xfrm>
            <a:off x="767408" y="2060848"/>
            <a:ext cx="1661993" cy="3672408"/>
          </a:xfrm>
          <a:prstGeom prst="rect">
            <a:avLst/>
          </a:prstGeom>
          <a:noFill/>
        </p:spPr>
        <p:txBody>
          <a:bodyPr vert="eaVert" wrap="square" rtlCol="0">
            <a:spAutoFit/>
          </a:bodyPr>
          <a:lstStyle/>
          <a:p>
            <a:r>
              <a:rPr lang="zh-CN" altLang="en-US" sz="9600" dirty="0">
                <a:solidFill>
                  <a:srgbClr val="005D8C"/>
                </a:solidFill>
                <a:latin typeface="华文新魏" pitchFamily="2" charset="-122"/>
                <a:ea typeface="华文新魏" pitchFamily="2" charset="-122"/>
              </a:rPr>
              <a:t>目录</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a:t>中小学</a:t>
            </a:r>
            <a:r>
              <a:rPr lang="zh-CN" altLang="en-US" dirty="0" smtClean="0"/>
              <a:t>“班班通”</a:t>
            </a:r>
            <a:r>
              <a:rPr lang="zh-CN" altLang="en-US" dirty="0" smtClean="0"/>
              <a:t>需求与江苏电信产品对应清单</a:t>
            </a:r>
            <a:endParaRPr lang="zh-CN" altLang="en-US" dirty="0"/>
          </a:p>
        </p:txBody>
      </p:sp>
      <p:sp>
        <p:nvSpPr>
          <p:cNvPr id="32" name="矩形 31"/>
          <p:cNvSpPr/>
          <p:nvPr/>
        </p:nvSpPr>
        <p:spPr>
          <a:xfrm>
            <a:off x="6846073" y="2119256"/>
            <a:ext cx="877163"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班班通</a:t>
            </a:r>
            <a:endParaRPr lang="zh-CN" altLang="en-US" dirty="0">
              <a:latin typeface="微软雅黑" panose="020B0503020204020204" pitchFamily="34" charset="-122"/>
              <a:ea typeface="微软雅黑" panose="020B0503020204020204" pitchFamily="34" charset="-122"/>
            </a:endParaRPr>
          </a:p>
        </p:txBody>
      </p:sp>
      <p:sp>
        <p:nvSpPr>
          <p:cNvPr id="35" name="矩形 34"/>
          <p:cNvSpPr/>
          <p:nvPr/>
        </p:nvSpPr>
        <p:spPr>
          <a:xfrm>
            <a:off x="6578867" y="4811101"/>
            <a:ext cx="1338828"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标准化考点</a:t>
            </a:r>
            <a:endParaRPr lang="zh-CN" altLang="en-US" dirty="0">
              <a:latin typeface="微软雅黑" panose="020B0503020204020204" pitchFamily="34" charset="-122"/>
              <a:ea typeface="微软雅黑" panose="020B0503020204020204" pitchFamily="34" charset="-122"/>
            </a:endParaRPr>
          </a:p>
        </p:txBody>
      </p:sp>
      <p:sp>
        <p:nvSpPr>
          <p:cNvPr id="62" name="矩形 61"/>
          <p:cNvSpPr/>
          <p:nvPr/>
        </p:nvSpPr>
        <p:spPr>
          <a:xfrm>
            <a:off x="8404323" y="4808085"/>
            <a:ext cx="3308300" cy="1323439"/>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江苏电信有着丰富的标准化考场建设能力和经验，</a:t>
            </a:r>
            <a:r>
              <a:rPr lang="en-US" altLang="zh-CN" sz="1600" dirty="0" smtClean="0">
                <a:latin typeface="微软雅黑" panose="020B0503020204020204" pitchFamily="34" charset="-122"/>
                <a:ea typeface="微软雅黑" panose="020B0503020204020204" pitchFamily="34" charset="-122"/>
              </a:rPr>
              <a:t>2012</a:t>
            </a:r>
            <a:r>
              <a:rPr lang="zh-CN" altLang="en-US" sz="1600" dirty="0" smtClean="0">
                <a:latin typeface="微软雅黑" panose="020B0503020204020204" pitchFamily="34" charset="-122"/>
                <a:ea typeface="微软雅黑" panose="020B0503020204020204" pitchFamily="34" charset="-122"/>
              </a:rPr>
              <a:t>年江苏电信承接了江苏省教育考试院标准化考场项目，全省</a:t>
            </a:r>
            <a:r>
              <a:rPr lang="en-US" altLang="zh-CN" sz="1600" dirty="0" smtClean="0">
                <a:latin typeface="微软雅黑" panose="020B0503020204020204" pitchFamily="34" charset="-122"/>
                <a:ea typeface="微软雅黑" panose="020B0503020204020204" pitchFamily="34" charset="-122"/>
              </a:rPr>
              <a:t>13</a:t>
            </a:r>
            <a:r>
              <a:rPr lang="zh-CN" altLang="en-US" sz="1600" dirty="0" smtClean="0">
                <a:latin typeface="微软雅黑" panose="020B0503020204020204" pitchFamily="34" charset="-122"/>
                <a:ea typeface="微软雅黑" panose="020B0503020204020204" pitchFamily="34" charset="-122"/>
              </a:rPr>
              <a:t>个地市</a:t>
            </a:r>
            <a:r>
              <a:rPr lang="en-US" altLang="zh-CN" sz="1600" dirty="0" smtClean="0">
                <a:latin typeface="微软雅黑" panose="020B0503020204020204" pitchFamily="34" charset="-122"/>
                <a:ea typeface="微软雅黑" panose="020B0503020204020204" pitchFamily="34" charset="-122"/>
              </a:rPr>
              <a:t>250</a:t>
            </a:r>
            <a:r>
              <a:rPr lang="zh-CN" altLang="en-US" sz="1600" dirty="0" smtClean="0">
                <a:latin typeface="微软雅黑" panose="020B0503020204020204" pitchFamily="34" charset="-122"/>
                <a:ea typeface="微软雅黑" panose="020B0503020204020204" pitchFamily="34" charset="-122"/>
              </a:rPr>
              <a:t>个考点学校</a:t>
            </a:r>
            <a:r>
              <a:rPr lang="en-US" altLang="zh-CN" sz="1600" dirty="0" smtClean="0">
                <a:latin typeface="微软雅黑" panose="020B0503020204020204" pitchFamily="34" charset="-122"/>
                <a:ea typeface="微软雅黑" panose="020B0503020204020204" pitchFamily="34" charset="-122"/>
              </a:rPr>
              <a:t>15000</a:t>
            </a:r>
            <a:r>
              <a:rPr lang="zh-CN" altLang="en-US" sz="1600" dirty="0" smtClean="0">
                <a:latin typeface="微软雅黑" panose="020B0503020204020204" pitchFamily="34" charset="-122"/>
                <a:ea typeface="微软雅黑" panose="020B0503020204020204" pitchFamily="34" charset="-122"/>
              </a:rPr>
              <a:t>个考场建设</a:t>
            </a:r>
            <a:endParaRPr lang="zh-CN" altLang="en-US" sz="1600" dirty="0">
              <a:latin typeface="微软雅黑" panose="020B0503020204020204" pitchFamily="34" charset="-122"/>
              <a:ea typeface="微软雅黑" panose="020B0503020204020204" pitchFamily="34" charset="-122"/>
            </a:endParaRPr>
          </a:p>
        </p:txBody>
      </p:sp>
      <p:sp>
        <p:nvSpPr>
          <p:cNvPr id="63" name="矩形 62"/>
          <p:cNvSpPr/>
          <p:nvPr/>
        </p:nvSpPr>
        <p:spPr>
          <a:xfrm>
            <a:off x="8404322" y="2147372"/>
            <a:ext cx="3308301" cy="1323439"/>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中国电信班班通不仅仅是一套信息化的教育硬件设备，更重要的是结合了海量的云端教育教学资源，这将会教师备课、学生自学、家长辅导都带来革命性的变化</a:t>
            </a:r>
            <a:endParaRPr lang="en-US" altLang="zh-CN" sz="1600" dirty="0" smtClean="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708920"/>
            <a:ext cx="1676149" cy="569111"/>
          </a:xfrm>
          <a:prstGeom prst="rect">
            <a:avLst/>
          </a:prstGeom>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002" y="5239897"/>
            <a:ext cx="574942" cy="696475"/>
          </a:xfrm>
          <a:prstGeom prst="rect">
            <a:avLst/>
          </a:prstGeom>
        </p:spPr>
      </p:pic>
      <p:pic>
        <p:nvPicPr>
          <p:cNvPr id="2" name="图片 1"/>
          <p:cNvPicPr>
            <a:picLocks noChangeAspect="1"/>
          </p:cNvPicPr>
          <p:nvPr/>
        </p:nvPicPr>
        <p:blipFill>
          <a:blip r:embed="rId5"/>
          <a:stretch>
            <a:fillRect/>
          </a:stretch>
        </p:blipFill>
        <p:spPr>
          <a:xfrm>
            <a:off x="421769" y="1988840"/>
            <a:ext cx="5719864" cy="3600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1242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人人通</a:t>
            </a:r>
            <a:r>
              <a:rPr lang="en-US" altLang="zh-CN" dirty="0" smtClean="0"/>
              <a:t>——</a:t>
            </a:r>
            <a:r>
              <a:rPr lang="zh-CN" altLang="en-US" dirty="0" smtClean="0"/>
              <a:t>教育卡系统</a:t>
            </a:r>
            <a:endParaRPr lang="zh-CN" altLang="en-US" dirty="0"/>
          </a:p>
        </p:txBody>
      </p:sp>
      <p:sp>
        <p:nvSpPr>
          <p:cNvPr id="122" name="矩形 62"/>
          <p:cNvSpPr>
            <a:spLocks noChangeArrowheads="1"/>
          </p:cNvSpPr>
          <p:nvPr/>
        </p:nvSpPr>
        <p:spPr bwMode="auto">
          <a:xfrm>
            <a:off x="4730292" y="2104309"/>
            <a:ext cx="24929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b="1" dirty="0" smtClean="0">
                <a:ea typeface="微软雅黑" panose="020B0503020204020204" pitchFamily="34" charset="-122"/>
              </a:rPr>
              <a:t>使用校园教育卡的一天</a:t>
            </a:r>
            <a:endParaRPr lang="en-US" altLang="zh-CN" b="1" dirty="0">
              <a:ea typeface="微软雅黑" panose="020B0503020204020204" pitchFamily="34" charset="-122"/>
            </a:endParaRPr>
          </a:p>
        </p:txBody>
      </p:sp>
      <p:sp>
        <p:nvSpPr>
          <p:cNvPr id="126" name="矩形 125"/>
          <p:cNvSpPr/>
          <p:nvPr/>
        </p:nvSpPr>
        <p:spPr>
          <a:xfrm>
            <a:off x="384968" y="1159834"/>
            <a:ext cx="11183639" cy="740013"/>
          </a:xfrm>
          <a:prstGeom prst="rect">
            <a:avLst/>
          </a:prstGeom>
          <a:noFill/>
          <a:ln>
            <a:solidFill>
              <a:schemeClr val="accent2"/>
            </a:solidFill>
          </a:ln>
        </p:spPr>
        <p:txBody>
          <a:bodyPr lIns="91427" tIns="45713" rIns="91427" bIns="45713" anchor="ctr"/>
          <a:lstStyle/>
          <a:p>
            <a:pPr indent="285708" algn="just" defTabSz="914267" eaLnBrk="1" fontAlgn="auto" hangingPunct="1">
              <a:lnSpc>
                <a:spcPct val="150000"/>
              </a:lnSpc>
              <a:spcBef>
                <a:spcPts val="0"/>
              </a:spcBef>
              <a:spcAft>
                <a:spcPts val="0"/>
              </a:spcAft>
              <a:buClr>
                <a:srgbClr val="C00000"/>
              </a:buClr>
              <a:buFont typeface="Wingdings" pitchFamily="2" charset="2"/>
              <a:buChar char="p"/>
              <a:defRPr/>
            </a:pPr>
            <a:r>
              <a:rPr lang="zh-CN" altLang="en-US" sz="1600" b="1" kern="0" dirty="0" smtClean="0">
                <a:solidFill>
                  <a:srgbClr val="000000"/>
                </a:solidFill>
                <a:ea typeface="微软雅黑" pitchFamily="34" charset="-122"/>
              </a:rPr>
              <a:t>以天翼学生证为核心，实现</a:t>
            </a:r>
            <a:r>
              <a:rPr lang="zh-CN" altLang="en-US" sz="1600" b="1" kern="0" dirty="0">
                <a:solidFill>
                  <a:srgbClr val="000000"/>
                </a:solidFill>
                <a:ea typeface="微软雅黑" pitchFamily="34" charset="-122"/>
              </a:rPr>
              <a:t>门禁管理、图书借阅、超市消费、食堂消费、公交支付以及其他生活中的小额支付功能</a:t>
            </a:r>
          </a:p>
        </p:txBody>
      </p:sp>
      <p:sp>
        <p:nvSpPr>
          <p:cNvPr id="3" name="AutoShape 4" descr="http://img.taopic.com/uploads/allimg/130225/234612-1302250155211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 name="组合 5"/>
          <p:cNvGrpSpPr/>
          <p:nvPr/>
        </p:nvGrpSpPr>
        <p:grpSpPr>
          <a:xfrm>
            <a:off x="2223974" y="2570589"/>
            <a:ext cx="2160240" cy="476847"/>
            <a:chOff x="3575720" y="2852936"/>
            <a:chExt cx="2160240" cy="476847"/>
          </a:xfrm>
        </p:grpSpPr>
        <p:sp>
          <p:nvSpPr>
            <p:cNvPr id="2" name="矩形 1"/>
            <p:cNvSpPr/>
            <p:nvPr/>
          </p:nvSpPr>
          <p:spPr>
            <a:xfrm>
              <a:off x="3575720" y="2852936"/>
              <a:ext cx="936104" cy="4768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7</a:t>
              </a:r>
              <a:r>
                <a:rPr lang="zh-CN" altLang="en-US" dirty="0" smtClean="0"/>
                <a:t>：</a:t>
              </a:r>
              <a:r>
                <a:rPr lang="en-US" altLang="zh-CN" dirty="0" smtClean="0"/>
                <a:t>00</a:t>
              </a:r>
              <a:endParaRPr lang="zh-CN" altLang="en-US" dirty="0"/>
            </a:p>
          </p:txBody>
        </p:sp>
        <p:sp>
          <p:nvSpPr>
            <p:cNvPr id="29" name="矩形 28"/>
            <p:cNvSpPr/>
            <p:nvPr/>
          </p:nvSpPr>
          <p:spPr>
            <a:xfrm>
              <a:off x="4514136" y="2852936"/>
              <a:ext cx="1221824" cy="476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进入校园</a:t>
              </a:r>
              <a:endParaRPr lang="zh-CN" altLang="en-US"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64048" y="4005064"/>
            <a:ext cx="2160240" cy="476847"/>
            <a:chOff x="3575720" y="3723665"/>
            <a:chExt cx="2160240" cy="476847"/>
          </a:xfrm>
        </p:grpSpPr>
        <p:sp>
          <p:nvSpPr>
            <p:cNvPr id="30" name="矩形 29"/>
            <p:cNvSpPr/>
            <p:nvPr/>
          </p:nvSpPr>
          <p:spPr>
            <a:xfrm>
              <a:off x="3575720" y="3723665"/>
              <a:ext cx="936104" cy="476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10</a:t>
              </a:r>
              <a:r>
                <a:rPr lang="zh-CN" altLang="en-US" dirty="0" smtClean="0"/>
                <a:t>：</a:t>
              </a:r>
              <a:r>
                <a:rPr lang="en-US" altLang="zh-CN" dirty="0" smtClean="0"/>
                <a:t>00</a:t>
              </a:r>
              <a:endParaRPr lang="zh-CN" altLang="en-US" dirty="0"/>
            </a:p>
          </p:txBody>
        </p:sp>
        <p:sp>
          <p:nvSpPr>
            <p:cNvPr id="31" name="矩形 30"/>
            <p:cNvSpPr/>
            <p:nvPr/>
          </p:nvSpPr>
          <p:spPr>
            <a:xfrm>
              <a:off x="4514136" y="3723665"/>
              <a:ext cx="1221824" cy="4768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图书借阅</a:t>
              </a:r>
              <a:endParaRPr lang="zh-CN" altLang="en-US"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272096" y="5229200"/>
            <a:ext cx="2160240" cy="476847"/>
            <a:chOff x="3575720" y="4666578"/>
            <a:chExt cx="2160240" cy="476847"/>
          </a:xfrm>
        </p:grpSpPr>
        <p:sp>
          <p:nvSpPr>
            <p:cNvPr id="33" name="矩形 32"/>
            <p:cNvSpPr/>
            <p:nvPr/>
          </p:nvSpPr>
          <p:spPr>
            <a:xfrm>
              <a:off x="3575720" y="4666578"/>
              <a:ext cx="936104" cy="4768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smtClean="0"/>
                <a:t>11</a:t>
              </a:r>
              <a:r>
                <a:rPr lang="zh-CN" altLang="en-US" dirty="0" smtClean="0"/>
                <a:t>：</a:t>
              </a:r>
              <a:r>
                <a:rPr lang="en-US" altLang="zh-CN" dirty="0" smtClean="0"/>
                <a:t>30</a:t>
              </a:r>
              <a:endParaRPr lang="zh-CN" altLang="en-US" dirty="0"/>
            </a:p>
          </p:txBody>
        </p:sp>
        <p:sp>
          <p:nvSpPr>
            <p:cNvPr id="34" name="矩形 33"/>
            <p:cNvSpPr/>
            <p:nvPr/>
          </p:nvSpPr>
          <p:spPr>
            <a:xfrm>
              <a:off x="4514136" y="4666578"/>
              <a:ext cx="1221824" cy="4768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食堂消费</a:t>
              </a:r>
              <a:endParaRPr lang="zh-CN" altLang="en-US" dirty="0">
                <a:latin typeface="微软雅黑" panose="020B0503020204020204" pitchFamily="34" charset="-122"/>
                <a:ea typeface="微软雅黑" panose="020B0503020204020204" pitchFamily="34" charset="-122"/>
              </a:endParaRPr>
            </a:p>
          </p:txBody>
        </p:sp>
      </p:grpSp>
      <p:sp>
        <p:nvSpPr>
          <p:cNvPr id="35" name="矩形 34"/>
          <p:cNvSpPr/>
          <p:nvPr/>
        </p:nvSpPr>
        <p:spPr>
          <a:xfrm>
            <a:off x="7632582" y="5229200"/>
            <a:ext cx="936104" cy="4768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smtClean="0"/>
              <a:t>12</a:t>
            </a:r>
            <a:r>
              <a:rPr lang="zh-CN" altLang="en-US" dirty="0" smtClean="0"/>
              <a:t>：</a:t>
            </a:r>
            <a:r>
              <a:rPr lang="en-US" altLang="zh-CN" dirty="0" smtClean="0"/>
              <a:t>30</a:t>
            </a:r>
            <a:endParaRPr lang="zh-CN" altLang="en-US" dirty="0"/>
          </a:p>
        </p:txBody>
      </p:sp>
      <p:sp>
        <p:nvSpPr>
          <p:cNvPr id="36" name="矩形 35"/>
          <p:cNvSpPr/>
          <p:nvPr/>
        </p:nvSpPr>
        <p:spPr>
          <a:xfrm>
            <a:off x="8570998" y="5229200"/>
            <a:ext cx="1221824" cy="4768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超市购物</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7632582" y="4005064"/>
            <a:ext cx="936104" cy="4768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14</a:t>
            </a:r>
            <a:r>
              <a:rPr lang="zh-CN" altLang="en-US" dirty="0" smtClean="0"/>
              <a:t>：</a:t>
            </a:r>
            <a:r>
              <a:rPr lang="en-US" altLang="zh-CN" dirty="0" smtClean="0"/>
              <a:t>00</a:t>
            </a:r>
            <a:endParaRPr lang="zh-CN" altLang="en-US" dirty="0"/>
          </a:p>
        </p:txBody>
      </p:sp>
      <p:sp>
        <p:nvSpPr>
          <p:cNvPr id="38" name="矩形 37"/>
          <p:cNvSpPr/>
          <p:nvPr/>
        </p:nvSpPr>
        <p:spPr>
          <a:xfrm>
            <a:off x="8570998" y="4005064"/>
            <a:ext cx="1221824" cy="4768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校园通话</a:t>
            </a:r>
            <a:endParaRPr lang="zh-CN" altLang="en-US" dirty="0">
              <a:latin typeface="微软雅黑" panose="020B0503020204020204" pitchFamily="34" charset="-122"/>
              <a:ea typeface="微软雅黑" panose="020B0503020204020204" pitchFamily="34" charset="-122"/>
            </a:endParaRPr>
          </a:p>
        </p:txBody>
      </p:sp>
      <p:sp>
        <p:nvSpPr>
          <p:cNvPr id="39" name="矩形 38"/>
          <p:cNvSpPr/>
          <p:nvPr/>
        </p:nvSpPr>
        <p:spPr>
          <a:xfrm>
            <a:off x="7630270" y="2570589"/>
            <a:ext cx="936104" cy="47684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dirty="0" smtClean="0"/>
              <a:t>15</a:t>
            </a:r>
            <a:r>
              <a:rPr lang="zh-CN" altLang="en-US" dirty="0" smtClean="0"/>
              <a:t>：</a:t>
            </a:r>
            <a:r>
              <a:rPr lang="en-US" altLang="zh-CN" dirty="0" smtClean="0"/>
              <a:t>30</a:t>
            </a:r>
            <a:endParaRPr lang="zh-CN" altLang="en-US" dirty="0"/>
          </a:p>
        </p:txBody>
      </p:sp>
      <p:sp>
        <p:nvSpPr>
          <p:cNvPr id="40" name="矩形 39"/>
          <p:cNvSpPr/>
          <p:nvPr/>
        </p:nvSpPr>
        <p:spPr>
          <a:xfrm>
            <a:off x="8568686" y="2570589"/>
            <a:ext cx="1221824" cy="4768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校车刷卡</a:t>
            </a: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733" y="2919426"/>
            <a:ext cx="1905000" cy="2524125"/>
          </a:xfrm>
          <a:prstGeom prst="rect">
            <a:avLst/>
          </a:prstGeom>
        </p:spPr>
      </p:pic>
      <p:sp>
        <p:nvSpPr>
          <p:cNvPr id="45" name="矩形 5"/>
          <p:cNvSpPr>
            <a:spLocks noChangeArrowheads="1"/>
          </p:cNvSpPr>
          <p:nvPr/>
        </p:nvSpPr>
        <p:spPr bwMode="auto">
          <a:xfrm>
            <a:off x="2147875" y="3122201"/>
            <a:ext cx="22347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dirty="0" smtClean="0">
                <a:ea typeface="微软雅黑" panose="020B0503020204020204" pitchFamily="34" charset="-122"/>
              </a:rPr>
              <a:t>佩戴天翼学生证进入校门，触发家长报平安短信</a:t>
            </a:r>
            <a:endParaRPr lang="zh-CN" altLang="en-US" sz="1600" dirty="0">
              <a:ea typeface="微软雅黑" panose="020B0503020204020204" pitchFamily="34" charset="-122"/>
            </a:endParaRPr>
          </a:p>
        </p:txBody>
      </p:sp>
      <p:sp>
        <p:nvSpPr>
          <p:cNvPr id="46" name="矩形 5"/>
          <p:cNvSpPr>
            <a:spLocks noChangeArrowheads="1"/>
          </p:cNvSpPr>
          <p:nvPr/>
        </p:nvSpPr>
        <p:spPr bwMode="auto">
          <a:xfrm>
            <a:off x="2189531" y="4565420"/>
            <a:ext cx="22347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dirty="0" smtClean="0">
                <a:ea typeface="微软雅黑" panose="020B0503020204020204" pitchFamily="34" charset="-122"/>
              </a:rPr>
              <a:t>刷卡可知借阅情况，并登记借阅</a:t>
            </a:r>
            <a:endParaRPr lang="zh-CN" altLang="en-US" sz="1600" dirty="0">
              <a:ea typeface="微软雅黑" panose="020B0503020204020204" pitchFamily="34" charset="-122"/>
            </a:endParaRPr>
          </a:p>
        </p:txBody>
      </p:sp>
      <p:sp>
        <p:nvSpPr>
          <p:cNvPr id="48" name="矩形 5"/>
          <p:cNvSpPr>
            <a:spLocks noChangeArrowheads="1"/>
          </p:cNvSpPr>
          <p:nvPr/>
        </p:nvSpPr>
        <p:spPr bwMode="auto">
          <a:xfrm>
            <a:off x="2189531" y="5768132"/>
            <a:ext cx="22347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dirty="0" smtClean="0">
                <a:ea typeface="微软雅黑" panose="020B0503020204020204" pitchFamily="34" charset="-122"/>
              </a:rPr>
              <a:t>午餐可以通过天翼学生证刷卡消费</a:t>
            </a:r>
            <a:endParaRPr lang="zh-CN" altLang="en-US" sz="1600" dirty="0">
              <a:ea typeface="微软雅黑" panose="020B0503020204020204" pitchFamily="34" charset="-122"/>
            </a:endParaRPr>
          </a:p>
        </p:txBody>
      </p:sp>
      <p:sp>
        <p:nvSpPr>
          <p:cNvPr id="49" name="矩形 5"/>
          <p:cNvSpPr>
            <a:spLocks noChangeArrowheads="1"/>
          </p:cNvSpPr>
          <p:nvPr/>
        </p:nvSpPr>
        <p:spPr bwMode="auto">
          <a:xfrm>
            <a:off x="7632582" y="5768132"/>
            <a:ext cx="22347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dirty="0" smtClean="0">
                <a:ea typeface="微软雅黑" panose="020B0503020204020204" pitchFamily="34" charset="-122"/>
              </a:rPr>
              <a:t>校园超市</a:t>
            </a:r>
            <a:r>
              <a:rPr lang="en-US" altLang="zh-CN" sz="1600" dirty="0" smtClean="0">
                <a:ea typeface="微软雅黑" panose="020B0503020204020204" pitchFamily="34" charset="-122"/>
              </a:rPr>
              <a:t>POS</a:t>
            </a:r>
            <a:r>
              <a:rPr lang="zh-CN" altLang="en-US" sz="1600" dirty="0" smtClean="0">
                <a:ea typeface="微软雅黑" panose="020B0503020204020204" pitchFamily="34" charset="-122"/>
              </a:rPr>
              <a:t>机支持天翼学生证支付</a:t>
            </a:r>
            <a:endParaRPr lang="zh-CN" altLang="en-US" sz="1600" dirty="0">
              <a:ea typeface="微软雅黑" panose="020B0503020204020204" pitchFamily="34" charset="-122"/>
            </a:endParaRPr>
          </a:p>
        </p:txBody>
      </p:sp>
      <p:sp>
        <p:nvSpPr>
          <p:cNvPr id="50" name="矩形 5"/>
          <p:cNvSpPr>
            <a:spLocks noChangeArrowheads="1"/>
          </p:cNvSpPr>
          <p:nvPr/>
        </p:nvSpPr>
        <p:spPr bwMode="auto">
          <a:xfrm>
            <a:off x="7632582" y="4563168"/>
            <a:ext cx="22347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dirty="0" smtClean="0">
                <a:ea typeface="微软雅黑" panose="020B0503020204020204" pitchFamily="34" charset="-122"/>
              </a:rPr>
              <a:t>使用天翼学生证可支持校园通话</a:t>
            </a:r>
            <a:endParaRPr lang="zh-CN" altLang="en-US" sz="1600" dirty="0">
              <a:ea typeface="微软雅黑" panose="020B0503020204020204" pitchFamily="34" charset="-122"/>
            </a:endParaRPr>
          </a:p>
        </p:txBody>
      </p:sp>
      <p:sp>
        <p:nvSpPr>
          <p:cNvPr id="51" name="矩形 5"/>
          <p:cNvSpPr>
            <a:spLocks noChangeArrowheads="1"/>
          </p:cNvSpPr>
          <p:nvPr/>
        </p:nvSpPr>
        <p:spPr bwMode="auto">
          <a:xfrm>
            <a:off x="7632582" y="3146409"/>
            <a:ext cx="22347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宋体" panose="02010600030101010101" pitchFamily="2" charset="-122"/>
              </a:defRPr>
            </a:lvl1pPr>
            <a:lvl2pPr marL="742950" indent="-285750">
              <a:defRPr>
                <a:solidFill>
                  <a:schemeClr val="tx1"/>
                </a:solidFill>
                <a:latin typeface="微软雅黑" panose="020B0503020204020204" pitchFamily="34" charset="-122"/>
                <a:ea typeface="宋体" panose="02010600030101010101" pitchFamily="2" charset="-122"/>
              </a:defRPr>
            </a:lvl2pPr>
            <a:lvl3pPr marL="1143000" indent="-228600">
              <a:defRPr>
                <a:solidFill>
                  <a:schemeClr val="tx1"/>
                </a:solidFill>
                <a:latin typeface="微软雅黑" panose="020B0503020204020204" pitchFamily="34" charset="-122"/>
                <a:ea typeface="宋体" panose="02010600030101010101" pitchFamily="2" charset="-122"/>
              </a:defRPr>
            </a:lvl3pPr>
            <a:lvl4pPr marL="1600200" indent="-228600">
              <a:defRPr>
                <a:solidFill>
                  <a:schemeClr val="tx1"/>
                </a:solidFill>
                <a:latin typeface="微软雅黑" panose="020B0503020204020204" pitchFamily="34" charset="-122"/>
                <a:ea typeface="宋体" panose="02010600030101010101" pitchFamily="2" charset="-122"/>
              </a:defRPr>
            </a:lvl4pPr>
            <a:lvl5pPr marL="2057400" indent="-228600">
              <a:defRPr>
                <a:solidFill>
                  <a:schemeClr val="tx1"/>
                </a:solidFill>
                <a:latin typeface="微软雅黑" panose="020B0503020204020204" pitchFamily="34" charset="-122"/>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微软雅黑" panose="020B0503020204020204" pitchFamily="34" charset="-122"/>
                <a:ea typeface="宋体" panose="02010600030101010101" pitchFamily="2" charset="-122"/>
              </a:defRPr>
            </a:lvl9pPr>
          </a:lstStyle>
          <a:p>
            <a:r>
              <a:rPr lang="zh-CN" altLang="en-US" sz="1600" dirty="0">
                <a:ea typeface="微软雅黑" panose="020B0503020204020204" pitchFamily="34" charset="-122"/>
              </a:rPr>
              <a:t>刷</a:t>
            </a:r>
            <a:r>
              <a:rPr lang="zh-CN" altLang="en-US" sz="1600" dirty="0" smtClean="0">
                <a:ea typeface="微软雅黑" panose="020B0503020204020204" pitchFamily="34" charset="-122"/>
              </a:rPr>
              <a:t>卡上车，同时留存视频资料，并短信通知家长</a:t>
            </a:r>
            <a:endParaRPr lang="zh-CN" altLang="en-US" sz="1600" dirty="0">
              <a:ea typeface="微软雅黑" panose="020B0503020204020204" pitchFamily="34" charset="-122"/>
            </a:endParaRPr>
          </a:p>
        </p:txBody>
      </p:sp>
      <p:sp>
        <p:nvSpPr>
          <p:cNvPr id="10" name="左弧形箭头 9"/>
          <p:cNvSpPr/>
          <p:nvPr/>
        </p:nvSpPr>
        <p:spPr>
          <a:xfrm>
            <a:off x="1101204" y="3047436"/>
            <a:ext cx="686993" cy="1146443"/>
          </a:xfrm>
          <a:prstGeom prst="curved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左弧形箭头 52"/>
          <p:cNvSpPr/>
          <p:nvPr/>
        </p:nvSpPr>
        <p:spPr>
          <a:xfrm>
            <a:off x="1101204" y="4621689"/>
            <a:ext cx="686993" cy="1146443"/>
          </a:xfrm>
          <a:prstGeom prst="curved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左弧形箭头 53"/>
          <p:cNvSpPr/>
          <p:nvPr/>
        </p:nvSpPr>
        <p:spPr>
          <a:xfrm rot="10800000">
            <a:off x="10161535" y="4621689"/>
            <a:ext cx="686993" cy="1146443"/>
          </a:xfrm>
          <a:prstGeom prst="curved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左弧形箭头 54"/>
          <p:cNvSpPr/>
          <p:nvPr/>
        </p:nvSpPr>
        <p:spPr>
          <a:xfrm rot="10800000">
            <a:off x="10161535" y="2803218"/>
            <a:ext cx="686993" cy="1146443"/>
          </a:xfrm>
          <a:prstGeom prst="curved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978191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bwMode="gray">
          <a:xfrm>
            <a:off x="479376" y="4093194"/>
            <a:ext cx="1285852" cy="357190"/>
          </a:xfrm>
          <a:prstGeom prst="homePlate">
            <a:avLst/>
          </a:prstGeom>
          <a:solidFill>
            <a:srgbClr val="CCFFCC"/>
          </a:solidFill>
          <a:ln>
            <a:headEnd/>
            <a:tailEnd/>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五边形 3"/>
          <p:cNvSpPr/>
          <p:nvPr/>
        </p:nvSpPr>
        <p:spPr bwMode="gray">
          <a:xfrm>
            <a:off x="478806" y="3123719"/>
            <a:ext cx="1285852" cy="357190"/>
          </a:xfrm>
          <a:prstGeom prst="homePlate">
            <a:avLst/>
          </a:prstGeom>
          <a:solidFill>
            <a:srgbClr val="CCFFCC"/>
          </a:solidFill>
          <a:ln>
            <a:headEnd/>
            <a:tailEnd/>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bwMode="gray">
          <a:xfrm>
            <a:off x="4819108" y="1156094"/>
            <a:ext cx="6965524" cy="3929090"/>
          </a:xfrm>
          <a:prstGeom prst="roundRect">
            <a:avLst/>
          </a:prstGeom>
          <a:solidFill>
            <a:srgbClr val="CCFFFF"/>
          </a:solidFill>
          <a:ln>
            <a:headEnd/>
            <a:tailEnd/>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6" name="组合 28"/>
          <p:cNvGrpSpPr>
            <a:grpSpLocks/>
          </p:cNvGrpSpPr>
          <p:nvPr/>
        </p:nvGrpSpPr>
        <p:grpSpPr bwMode="auto">
          <a:xfrm>
            <a:off x="5137986" y="1514168"/>
            <a:ext cx="6287746" cy="3356703"/>
            <a:chOff x="2877068" y="1620321"/>
            <a:chExt cx="6088169" cy="4101527"/>
          </a:xfrm>
        </p:grpSpPr>
        <p:sp>
          <p:nvSpPr>
            <p:cNvPr id="7" name="TextBox 146"/>
            <p:cNvSpPr txBox="1">
              <a:spLocks noChangeArrowheads="1"/>
            </p:cNvSpPr>
            <p:nvPr/>
          </p:nvSpPr>
          <p:spPr bwMode="auto">
            <a:xfrm>
              <a:off x="7517791" y="1620321"/>
              <a:ext cx="1386679" cy="338078"/>
            </a:xfrm>
            <a:prstGeom prst="rect">
              <a:avLst/>
            </a:prstGeom>
            <a:solidFill>
              <a:schemeClr val="bg1"/>
            </a:solidFill>
            <a:ln w="9525">
              <a:solidFill>
                <a:schemeClr val="bg1"/>
              </a:solidFill>
              <a:miter lim="800000"/>
              <a:headEnd/>
              <a:tailEnd/>
            </a:ln>
          </p:spPr>
          <p:txBody>
            <a:bodyPr lIns="91132" tIns="45564" rIns="91132" bIns="45564">
              <a:spAutoFit/>
            </a:bodyPr>
            <a:lstStyle/>
            <a:p>
              <a:r>
                <a:rPr lang="zh-CN" altLang="en-US" sz="1200">
                  <a:solidFill>
                    <a:srgbClr val="203C96"/>
                  </a:solidFill>
                  <a:latin typeface="微软雅黑" panose="020B0503020204020204" pitchFamily="34" charset="-122"/>
                  <a:ea typeface="微软雅黑" panose="020B0503020204020204" pitchFamily="34" charset="-122"/>
                  <a:cs typeface="Arial" charset="0"/>
                </a:rPr>
                <a:t>学生到、离校刷卡</a:t>
              </a:r>
            </a:p>
          </p:txBody>
        </p:sp>
        <p:pic>
          <p:nvPicPr>
            <p:cNvPr id="8" name="Picture 17" descr="Moto"/>
            <p:cNvPicPr>
              <a:picLocks noChangeAspect="1" noChangeArrowheads="1"/>
            </p:cNvPicPr>
            <p:nvPr/>
          </p:nvPicPr>
          <p:blipFill>
            <a:blip r:embed="rId4"/>
            <a:srcRect/>
            <a:stretch>
              <a:fillRect/>
            </a:stretch>
          </p:blipFill>
          <p:spPr bwMode="auto">
            <a:xfrm>
              <a:off x="5713060" y="3737935"/>
              <a:ext cx="484194" cy="686909"/>
            </a:xfrm>
            <a:prstGeom prst="rect">
              <a:avLst/>
            </a:prstGeom>
            <a:noFill/>
            <a:ln w="9525">
              <a:noFill/>
              <a:miter lim="800000"/>
              <a:headEnd/>
              <a:tailEnd/>
            </a:ln>
          </p:spPr>
        </p:pic>
        <p:graphicFrame>
          <p:nvGraphicFramePr>
            <p:cNvPr id="9" name="Object 2"/>
            <p:cNvGraphicFramePr>
              <a:graphicFrameLocks noChangeAspect="1"/>
            </p:cNvGraphicFramePr>
            <p:nvPr/>
          </p:nvGraphicFramePr>
          <p:xfrm>
            <a:off x="5090525" y="3737935"/>
            <a:ext cx="680141" cy="748811"/>
          </p:xfrm>
          <a:graphic>
            <a:graphicData uri="http://schemas.openxmlformats.org/presentationml/2006/ole">
              <mc:AlternateContent xmlns:mc="http://schemas.openxmlformats.org/markup-compatibility/2006">
                <mc:Choice xmlns:v="urn:schemas-microsoft-com:vml" Requires="v">
                  <p:oleObj spid="_x0000_s33995" name="Visio" r:id="rId5" imgW="1027176" imgH="947623" progId="Visio.Drawing.11">
                    <p:embed/>
                  </p:oleObj>
                </mc:Choice>
                <mc:Fallback>
                  <p:oleObj name="Visio" r:id="rId5" imgW="1027176" imgH="947623"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0525" y="3737935"/>
                          <a:ext cx="680141" cy="748811"/>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组合 90"/>
            <p:cNvGrpSpPr>
              <a:grpSpLocks/>
            </p:cNvGrpSpPr>
            <p:nvPr/>
          </p:nvGrpSpPr>
          <p:grpSpPr bwMode="auto">
            <a:xfrm>
              <a:off x="5713062" y="1777198"/>
              <a:ext cx="1464599" cy="974825"/>
              <a:chOff x="5493297" y="3404759"/>
              <a:chExt cx="1944216" cy="808903"/>
            </a:xfrm>
          </p:grpSpPr>
          <p:sp>
            <p:nvSpPr>
              <p:cNvPr id="33" name="Rectangle 9"/>
              <p:cNvSpPr>
                <a:spLocks noChangeArrowheads="1"/>
              </p:cNvSpPr>
              <p:nvPr/>
            </p:nvSpPr>
            <p:spPr bwMode="auto">
              <a:xfrm>
                <a:off x="5859646" y="3728000"/>
                <a:ext cx="888258" cy="268371"/>
              </a:xfrm>
              <a:prstGeom prst="rect">
                <a:avLst/>
              </a:prstGeom>
              <a:noFill/>
              <a:ln w="19050" algn="ctr">
                <a:noFill/>
                <a:prstDash val="dash"/>
                <a:miter lim="800000"/>
                <a:headEnd/>
                <a:tailEnd/>
              </a:ln>
            </p:spPr>
            <p:txBody>
              <a:bodyPr anchor="ctr"/>
              <a:lstStyle/>
              <a:p>
                <a:pPr>
                  <a:spcBef>
                    <a:spcPct val="50000"/>
                  </a:spcBef>
                  <a:buClr>
                    <a:srgbClr val="FF0000"/>
                  </a:buClr>
                  <a:buFont typeface="Wingdings" pitchFamily="2" charset="2"/>
                  <a:buNone/>
                </a:pPr>
                <a:endParaRPr lang="zh-CN" altLang="zh-CN" sz="1200">
                  <a:solidFill>
                    <a:srgbClr val="203C96"/>
                  </a:solidFill>
                  <a:latin typeface="微软雅黑" panose="020B0503020204020204" pitchFamily="34" charset="-122"/>
                  <a:ea typeface="微软雅黑" panose="020B0503020204020204" pitchFamily="34" charset="-122"/>
                  <a:cs typeface="Arial" charset="0"/>
                </a:endParaRPr>
              </a:p>
            </p:txBody>
          </p:sp>
          <p:sp>
            <p:nvSpPr>
              <p:cNvPr id="34" name="Line 25"/>
              <p:cNvSpPr>
                <a:spLocks noChangeShapeType="1"/>
              </p:cNvSpPr>
              <p:nvPr/>
            </p:nvSpPr>
            <p:spPr bwMode="auto">
              <a:xfrm>
                <a:off x="5709967" y="3812407"/>
                <a:ext cx="550110" cy="0"/>
              </a:xfrm>
              <a:prstGeom prst="line">
                <a:avLst/>
              </a:prstGeom>
              <a:noFill/>
              <a:ln w="12700">
                <a:solidFill>
                  <a:schemeClr val="tx1"/>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Line 26"/>
              <p:cNvSpPr>
                <a:spLocks noChangeShapeType="1"/>
              </p:cNvSpPr>
              <p:nvPr/>
            </p:nvSpPr>
            <p:spPr bwMode="auto">
              <a:xfrm flipH="1">
                <a:off x="5833933" y="3684727"/>
                <a:ext cx="61984" cy="125341"/>
              </a:xfrm>
              <a:prstGeom prst="line">
                <a:avLst/>
              </a:prstGeom>
              <a:noFill/>
              <a:ln w="9525">
                <a:solidFill>
                  <a:schemeClr val="tx1"/>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Line 27"/>
              <p:cNvSpPr>
                <a:spLocks noChangeShapeType="1"/>
              </p:cNvSpPr>
              <p:nvPr/>
            </p:nvSpPr>
            <p:spPr bwMode="auto">
              <a:xfrm flipV="1">
                <a:off x="6082839" y="3682384"/>
                <a:ext cx="49394" cy="130027"/>
              </a:xfrm>
              <a:prstGeom prst="line">
                <a:avLst/>
              </a:prstGeom>
              <a:noFill/>
              <a:ln w="9525">
                <a:solidFill>
                  <a:schemeClr val="tx1"/>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7" name="Group 28"/>
              <p:cNvGrpSpPr>
                <a:grpSpLocks/>
              </p:cNvGrpSpPr>
              <p:nvPr/>
            </p:nvGrpSpPr>
            <p:grpSpPr bwMode="auto">
              <a:xfrm>
                <a:off x="5803910" y="3534770"/>
                <a:ext cx="160771" cy="255367"/>
                <a:chOff x="2981" y="3275"/>
                <a:chExt cx="721" cy="578"/>
              </a:xfrm>
            </p:grpSpPr>
            <p:grpSp>
              <p:nvGrpSpPr>
                <p:cNvPr id="61" name="Group 29"/>
                <p:cNvGrpSpPr>
                  <a:grpSpLocks/>
                </p:cNvGrpSpPr>
                <p:nvPr/>
              </p:nvGrpSpPr>
              <p:grpSpPr bwMode="auto">
                <a:xfrm>
                  <a:off x="2981" y="3625"/>
                  <a:ext cx="721" cy="228"/>
                  <a:chOff x="2303" y="2165"/>
                  <a:chExt cx="288" cy="91"/>
                </a:xfrm>
              </p:grpSpPr>
              <p:sp>
                <p:nvSpPr>
                  <p:cNvPr id="77" name="Oval 30"/>
                  <p:cNvSpPr>
                    <a:spLocks noChangeArrowheads="1"/>
                  </p:cNvSpPr>
                  <p:nvPr/>
                </p:nvSpPr>
                <p:spPr bwMode="auto">
                  <a:xfrm>
                    <a:off x="2303" y="2171"/>
                    <a:ext cx="288" cy="85"/>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78" name="Oval 31"/>
                  <p:cNvSpPr>
                    <a:spLocks noChangeArrowheads="1"/>
                  </p:cNvSpPr>
                  <p:nvPr/>
                </p:nvSpPr>
                <p:spPr bwMode="auto">
                  <a:xfrm>
                    <a:off x="2303" y="2165"/>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62" name="Group 32"/>
                <p:cNvGrpSpPr>
                  <a:grpSpLocks/>
                </p:cNvGrpSpPr>
                <p:nvPr/>
              </p:nvGrpSpPr>
              <p:grpSpPr bwMode="auto">
                <a:xfrm>
                  <a:off x="2981" y="3570"/>
                  <a:ext cx="721" cy="231"/>
                  <a:chOff x="2303" y="2164"/>
                  <a:chExt cx="288" cy="92"/>
                </a:xfrm>
              </p:grpSpPr>
              <p:sp>
                <p:nvSpPr>
                  <p:cNvPr id="75" name="Oval 33"/>
                  <p:cNvSpPr>
                    <a:spLocks noChangeArrowheads="1"/>
                  </p:cNvSpPr>
                  <p:nvPr/>
                </p:nvSpPr>
                <p:spPr bwMode="auto">
                  <a:xfrm>
                    <a:off x="2303" y="2171"/>
                    <a:ext cx="288" cy="85"/>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76" name="Oval 34"/>
                  <p:cNvSpPr>
                    <a:spLocks noChangeArrowheads="1"/>
                  </p:cNvSpPr>
                  <p:nvPr/>
                </p:nvSpPr>
                <p:spPr bwMode="auto">
                  <a:xfrm>
                    <a:off x="2303" y="2164"/>
                    <a:ext cx="288" cy="78"/>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63" name="Group 35"/>
                <p:cNvGrpSpPr>
                  <a:grpSpLocks/>
                </p:cNvGrpSpPr>
                <p:nvPr/>
              </p:nvGrpSpPr>
              <p:grpSpPr bwMode="auto">
                <a:xfrm>
                  <a:off x="2981" y="3495"/>
                  <a:ext cx="721" cy="228"/>
                  <a:chOff x="2303" y="2164"/>
                  <a:chExt cx="288" cy="91"/>
                </a:xfrm>
              </p:grpSpPr>
              <p:sp>
                <p:nvSpPr>
                  <p:cNvPr id="73" name="Oval 36"/>
                  <p:cNvSpPr>
                    <a:spLocks noChangeArrowheads="1"/>
                  </p:cNvSpPr>
                  <p:nvPr/>
                </p:nvSpPr>
                <p:spPr bwMode="auto">
                  <a:xfrm>
                    <a:off x="2303" y="2170"/>
                    <a:ext cx="288" cy="85"/>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74" name="Oval 37"/>
                  <p:cNvSpPr>
                    <a:spLocks noChangeArrowheads="1"/>
                  </p:cNvSpPr>
                  <p:nvPr/>
                </p:nvSpPr>
                <p:spPr bwMode="auto">
                  <a:xfrm>
                    <a:off x="2303" y="2164"/>
                    <a:ext cx="288" cy="75"/>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64" name="Group 38"/>
                <p:cNvGrpSpPr>
                  <a:grpSpLocks/>
                </p:cNvGrpSpPr>
                <p:nvPr/>
              </p:nvGrpSpPr>
              <p:grpSpPr bwMode="auto">
                <a:xfrm>
                  <a:off x="2981" y="3448"/>
                  <a:ext cx="721" cy="221"/>
                  <a:chOff x="2303" y="2168"/>
                  <a:chExt cx="288" cy="88"/>
                </a:xfrm>
              </p:grpSpPr>
              <p:sp>
                <p:nvSpPr>
                  <p:cNvPr id="71" name="Oval 39"/>
                  <p:cNvSpPr>
                    <a:spLocks noChangeArrowheads="1"/>
                  </p:cNvSpPr>
                  <p:nvPr/>
                </p:nvSpPr>
                <p:spPr bwMode="auto">
                  <a:xfrm>
                    <a:off x="2303" y="2171"/>
                    <a:ext cx="288" cy="85"/>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72" name="Oval 40"/>
                  <p:cNvSpPr>
                    <a:spLocks noChangeArrowheads="1"/>
                  </p:cNvSpPr>
                  <p:nvPr/>
                </p:nvSpPr>
                <p:spPr bwMode="auto">
                  <a:xfrm>
                    <a:off x="2303" y="2168"/>
                    <a:ext cx="288" cy="73"/>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65" name="Group 41"/>
                <p:cNvGrpSpPr>
                  <a:grpSpLocks/>
                </p:cNvGrpSpPr>
                <p:nvPr/>
              </p:nvGrpSpPr>
              <p:grpSpPr bwMode="auto">
                <a:xfrm>
                  <a:off x="2981" y="3358"/>
                  <a:ext cx="721" cy="228"/>
                  <a:chOff x="2303" y="2165"/>
                  <a:chExt cx="288" cy="91"/>
                </a:xfrm>
              </p:grpSpPr>
              <p:sp>
                <p:nvSpPr>
                  <p:cNvPr id="69" name="Oval 42"/>
                  <p:cNvSpPr>
                    <a:spLocks noChangeArrowheads="1"/>
                  </p:cNvSpPr>
                  <p:nvPr/>
                </p:nvSpPr>
                <p:spPr bwMode="auto">
                  <a:xfrm>
                    <a:off x="2303" y="2171"/>
                    <a:ext cx="288" cy="85"/>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70" name="Oval 43"/>
                  <p:cNvSpPr>
                    <a:spLocks noChangeArrowheads="1"/>
                  </p:cNvSpPr>
                  <p:nvPr/>
                </p:nvSpPr>
                <p:spPr bwMode="auto">
                  <a:xfrm>
                    <a:off x="2303" y="2165"/>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66" name="Group 44"/>
                <p:cNvGrpSpPr>
                  <a:grpSpLocks/>
                </p:cNvGrpSpPr>
                <p:nvPr/>
              </p:nvGrpSpPr>
              <p:grpSpPr bwMode="auto">
                <a:xfrm>
                  <a:off x="2981" y="3275"/>
                  <a:ext cx="721" cy="223"/>
                  <a:chOff x="2303" y="2112"/>
                  <a:chExt cx="288" cy="89"/>
                </a:xfrm>
              </p:grpSpPr>
              <p:sp>
                <p:nvSpPr>
                  <p:cNvPr id="67" name="Oval 45"/>
                  <p:cNvSpPr>
                    <a:spLocks noChangeArrowheads="1"/>
                  </p:cNvSpPr>
                  <p:nvPr/>
                </p:nvSpPr>
                <p:spPr bwMode="auto">
                  <a:xfrm>
                    <a:off x="2303" y="2116"/>
                    <a:ext cx="288" cy="85"/>
                  </a:xfrm>
                  <a:prstGeom prst="ellipse">
                    <a:avLst/>
                  </a:prstGeom>
                  <a:gradFill rotWithShape="0">
                    <a:gsLst>
                      <a:gs pos="0">
                        <a:srgbClr val="57DFFF"/>
                      </a:gs>
                      <a:gs pos="50000">
                        <a:srgbClr val="008EB0"/>
                      </a:gs>
                      <a:gs pos="100000">
                        <a:srgbClr val="57D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68" name="Oval 46"/>
                  <p:cNvSpPr>
                    <a:spLocks noChangeArrowheads="1"/>
                  </p:cNvSpPr>
                  <p:nvPr/>
                </p:nvSpPr>
                <p:spPr bwMode="auto">
                  <a:xfrm>
                    <a:off x="2303" y="2112"/>
                    <a:ext cx="288" cy="75"/>
                  </a:xfrm>
                  <a:prstGeom prst="ellipse">
                    <a:avLst/>
                  </a:prstGeom>
                  <a:gradFill rotWithShape="0">
                    <a:gsLst>
                      <a:gs pos="0">
                        <a:srgbClr val="CCFFFF"/>
                      </a:gs>
                      <a:gs pos="50000">
                        <a:srgbClr val="57DFFF"/>
                      </a:gs>
                      <a:gs pos="100000">
                        <a:srgbClr val="CCFFFF"/>
                      </a:gs>
                    </a:gsLst>
                    <a:lin ang="0" scaled="1"/>
                  </a:gra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grpSp>
          </p:grpSp>
          <p:grpSp>
            <p:nvGrpSpPr>
              <p:cNvPr id="38" name="Group 47"/>
              <p:cNvGrpSpPr>
                <a:grpSpLocks/>
              </p:cNvGrpSpPr>
              <p:nvPr/>
            </p:nvGrpSpPr>
            <p:grpSpPr bwMode="auto">
              <a:xfrm>
                <a:off x="6222303" y="3404759"/>
                <a:ext cx="372874" cy="470909"/>
                <a:chOff x="3960" y="12396"/>
                <a:chExt cx="614" cy="690"/>
              </a:xfrm>
            </p:grpSpPr>
            <p:pic>
              <p:nvPicPr>
                <p:cNvPr id="59" name="Picture 48" descr="serve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66" y="12396"/>
                  <a:ext cx="408" cy="651"/>
                </a:xfrm>
                <a:prstGeom prst="rect">
                  <a:avLst/>
                </a:prstGeom>
                <a:noFill/>
                <a:ln w="9525">
                  <a:noFill/>
                  <a:miter lim="800000"/>
                  <a:headEnd/>
                  <a:tailEnd/>
                </a:ln>
              </p:spPr>
            </p:pic>
            <p:pic>
              <p:nvPicPr>
                <p:cNvPr id="60" name="Picture 49" descr="PC Blu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60" y="12710"/>
                  <a:ext cx="368" cy="376"/>
                </a:xfrm>
                <a:prstGeom prst="rect">
                  <a:avLst/>
                </a:prstGeom>
                <a:noFill/>
                <a:ln w="9525">
                  <a:noFill/>
                  <a:miter lim="800000"/>
                  <a:headEnd/>
                  <a:tailEnd/>
                </a:ln>
              </p:spPr>
            </p:pic>
          </p:grpSp>
          <p:grpSp>
            <p:nvGrpSpPr>
              <p:cNvPr id="39" name="Group 50"/>
              <p:cNvGrpSpPr>
                <a:grpSpLocks/>
              </p:cNvGrpSpPr>
              <p:nvPr/>
            </p:nvGrpSpPr>
            <p:grpSpPr bwMode="auto">
              <a:xfrm>
                <a:off x="6031470" y="3558697"/>
                <a:ext cx="173400" cy="240136"/>
                <a:chOff x="425" y="3362"/>
                <a:chExt cx="439" cy="467"/>
              </a:xfrm>
            </p:grpSpPr>
            <p:grpSp>
              <p:nvGrpSpPr>
                <p:cNvPr id="41" name="Group 51"/>
                <p:cNvGrpSpPr>
                  <a:grpSpLocks/>
                </p:cNvGrpSpPr>
                <p:nvPr/>
              </p:nvGrpSpPr>
              <p:grpSpPr bwMode="auto">
                <a:xfrm>
                  <a:off x="425" y="3602"/>
                  <a:ext cx="439" cy="227"/>
                  <a:chOff x="407" y="290"/>
                  <a:chExt cx="1512" cy="370"/>
                </a:xfrm>
              </p:grpSpPr>
              <p:sp>
                <p:nvSpPr>
                  <p:cNvPr id="57" name="Oval 52"/>
                  <p:cNvSpPr>
                    <a:spLocks noChangeArrowheads="1"/>
                  </p:cNvSpPr>
                  <p:nvPr/>
                </p:nvSpPr>
                <p:spPr bwMode="auto">
                  <a:xfrm>
                    <a:off x="424" y="324"/>
                    <a:ext cx="1495" cy="336"/>
                  </a:xfrm>
                  <a:prstGeom prst="ellipse">
                    <a:avLst/>
                  </a:prstGeom>
                  <a:solidFill>
                    <a:schemeClr val="folHlink"/>
                  </a:soli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58" name="Oval 53"/>
                  <p:cNvSpPr>
                    <a:spLocks noChangeArrowheads="1"/>
                  </p:cNvSpPr>
                  <p:nvPr/>
                </p:nvSpPr>
                <p:spPr bwMode="auto">
                  <a:xfrm>
                    <a:off x="407" y="290"/>
                    <a:ext cx="1506" cy="32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42" name="Group 54"/>
                <p:cNvGrpSpPr>
                  <a:grpSpLocks/>
                </p:cNvGrpSpPr>
                <p:nvPr/>
              </p:nvGrpSpPr>
              <p:grpSpPr bwMode="auto">
                <a:xfrm>
                  <a:off x="425" y="3551"/>
                  <a:ext cx="439" cy="232"/>
                  <a:chOff x="407" y="285"/>
                  <a:chExt cx="1512" cy="378"/>
                </a:xfrm>
              </p:grpSpPr>
              <p:sp>
                <p:nvSpPr>
                  <p:cNvPr id="55" name="Oval 55"/>
                  <p:cNvSpPr>
                    <a:spLocks noChangeArrowheads="1"/>
                  </p:cNvSpPr>
                  <p:nvPr/>
                </p:nvSpPr>
                <p:spPr bwMode="auto">
                  <a:xfrm>
                    <a:off x="424" y="322"/>
                    <a:ext cx="1495" cy="341"/>
                  </a:xfrm>
                  <a:prstGeom prst="ellipse">
                    <a:avLst/>
                  </a:prstGeom>
                  <a:solidFill>
                    <a:schemeClr val="folHlink"/>
                  </a:soli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56" name="Oval 56"/>
                  <p:cNvSpPr>
                    <a:spLocks noChangeArrowheads="1"/>
                  </p:cNvSpPr>
                  <p:nvPr/>
                </p:nvSpPr>
                <p:spPr bwMode="auto">
                  <a:xfrm>
                    <a:off x="407" y="285"/>
                    <a:ext cx="1506" cy="334"/>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43" name="Group 57"/>
                <p:cNvGrpSpPr>
                  <a:grpSpLocks/>
                </p:cNvGrpSpPr>
                <p:nvPr/>
              </p:nvGrpSpPr>
              <p:grpSpPr bwMode="auto">
                <a:xfrm>
                  <a:off x="425" y="3504"/>
                  <a:ext cx="439" cy="229"/>
                  <a:chOff x="407" y="287"/>
                  <a:chExt cx="1512" cy="373"/>
                </a:xfrm>
              </p:grpSpPr>
              <p:sp>
                <p:nvSpPr>
                  <p:cNvPr id="53" name="Oval 58"/>
                  <p:cNvSpPr>
                    <a:spLocks noChangeArrowheads="1"/>
                  </p:cNvSpPr>
                  <p:nvPr/>
                </p:nvSpPr>
                <p:spPr bwMode="auto">
                  <a:xfrm>
                    <a:off x="424" y="324"/>
                    <a:ext cx="1495" cy="336"/>
                  </a:xfrm>
                  <a:prstGeom prst="ellipse">
                    <a:avLst/>
                  </a:prstGeom>
                  <a:solidFill>
                    <a:schemeClr val="folHlink"/>
                  </a:soli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54" name="Oval 59"/>
                  <p:cNvSpPr>
                    <a:spLocks noChangeArrowheads="1"/>
                  </p:cNvSpPr>
                  <p:nvPr/>
                </p:nvSpPr>
                <p:spPr bwMode="auto">
                  <a:xfrm>
                    <a:off x="407" y="287"/>
                    <a:ext cx="1506" cy="339"/>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44" name="Group 60"/>
                <p:cNvGrpSpPr>
                  <a:grpSpLocks/>
                </p:cNvGrpSpPr>
                <p:nvPr/>
              </p:nvGrpSpPr>
              <p:grpSpPr bwMode="auto">
                <a:xfrm>
                  <a:off x="425" y="3451"/>
                  <a:ext cx="439" cy="234"/>
                  <a:chOff x="407" y="280"/>
                  <a:chExt cx="1512" cy="382"/>
                </a:xfrm>
              </p:grpSpPr>
              <p:sp>
                <p:nvSpPr>
                  <p:cNvPr id="51" name="Oval 61"/>
                  <p:cNvSpPr>
                    <a:spLocks noChangeArrowheads="1"/>
                  </p:cNvSpPr>
                  <p:nvPr/>
                </p:nvSpPr>
                <p:spPr bwMode="auto">
                  <a:xfrm>
                    <a:off x="424" y="326"/>
                    <a:ext cx="1495" cy="336"/>
                  </a:xfrm>
                  <a:prstGeom prst="ellipse">
                    <a:avLst/>
                  </a:prstGeom>
                  <a:solidFill>
                    <a:schemeClr val="folHlink"/>
                  </a:soli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52" name="Oval 62"/>
                  <p:cNvSpPr>
                    <a:spLocks noChangeArrowheads="1"/>
                  </p:cNvSpPr>
                  <p:nvPr/>
                </p:nvSpPr>
                <p:spPr bwMode="auto">
                  <a:xfrm>
                    <a:off x="407" y="280"/>
                    <a:ext cx="1506" cy="334"/>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45" name="Group 63"/>
                <p:cNvGrpSpPr>
                  <a:grpSpLocks/>
                </p:cNvGrpSpPr>
                <p:nvPr/>
              </p:nvGrpSpPr>
              <p:grpSpPr bwMode="auto">
                <a:xfrm>
                  <a:off x="425" y="3407"/>
                  <a:ext cx="439" cy="230"/>
                  <a:chOff x="407" y="287"/>
                  <a:chExt cx="1512" cy="376"/>
                </a:xfrm>
              </p:grpSpPr>
              <p:sp>
                <p:nvSpPr>
                  <p:cNvPr id="49" name="Oval 64"/>
                  <p:cNvSpPr>
                    <a:spLocks noChangeArrowheads="1"/>
                  </p:cNvSpPr>
                  <p:nvPr/>
                </p:nvSpPr>
                <p:spPr bwMode="auto">
                  <a:xfrm>
                    <a:off x="424" y="322"/>
                    <a:ext cx="1495" cy="341"/>
                  </a:xfrm>
                  <a:prstGeom prst="ellipse">
                    <a:avLst/>
                  </a:prstGeom>
                  <a:solidFill>
                    <a:schemeClr val="folHlink"/>
                  </a:soli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50" name="Oval 65"/>
                  <p:cNvSpPr>
                    <a:spLocks noChangeArrowheads="1"/>
                  </p:cNvSpPr>
                  <p:nvPr/>
                </p:nvSpPr>
                <p:spPr bwMode="auto">
                  <a:xfrm>
                    <a:off x="407" y="287"/>
                    <a:ext cx="1506" cy="34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solidFill>
                        <a:srgbClr val="203C96"/>
                      </a:solidFill>
                      <a:latin typeface="微软雅黑" panose="020B0503020204020204" pitchFamily="34" charset="-122"/>
                      <a:ea typeface="微软雅黑" panose="020B0503020204020204" pitchFamily="34" charset="-122"/>
                    </a:endParaRPr>
                  </a:p>
                </p:txBody>
              </p:sp>
            </p:grpSp>
            <p:grpSp>
              <p:nvGrpSpPr>
                <p:cNvPr id="46" name="Group 66"/>
                <p:cNvGrpSpPr>
                  <a:grpSpLocks/>
                </p:cNvGrpSpPr>
                <p:nvPr/>
              </p:nvGrpSpPr>
              <p:grpSpPr bwMode="auto">
                <a:xfrm>
                  <a:off x="425" y="3362"/>
                  <a:ext cx="439" cy="227"/>
                  <a:chOff x="407" y="291"/>
                  <a:chExt cx="1512" cy="370"/>
                </a:xfrm>
              </p:grpSpPr>
              <p:sp>
                <p:nvSpPr>
                  <p:cNvPr id="47" name="Oval 67"/>
                  <p:cNvSpPr>
                    <a:spLocks noChangeArrowheads="1"/>
                  </p:cNvSpPr>
                  <p:nvPr/>
                </p:nvSpPr>
                <p:spPr bwMode="auto">
                  <a:xfrm>
                    <a:off x="424" y="325"/>
                    <a:ext cx="1495" cy="336"/>
                  </a:xfrm>
                  <a:prstGeom prst="ellipse">
                    <a:avLst/>
                  </a:prstGeom>
                  <a:solidFill>
                    <a:schemeClr val="folHlink"/>
                  </a:solidFill>
                  <a:ln w="9525">
                    <a:noFill/>
                    <a:round/>
                    <a:headEnd/>
                    <a:tailEnd/>
                  </a:ln>
                </p:spPr>
                <p:txBody>
                  <a:bodyPr wrap="none" anchor="ctr"/>
                  <a:lstStyle/>
                  <a:p>
                    <a:endParaRPr lang="zh-CN" altLang="en-US">
                      <a:solidFill>
                        <a:srgbClr val="203C96"/>
                      </a:solidFill>
                      <a:latin typeface="微软雅黑" panose="020B0503020204020204" pitchFamily="34" charset="-122"/>
                      <a:ea typeface="微软雅黑" panose="020B0503020204020204" pitchFamily="34" charset="-122"/>
                    </a:endParaRPr>
                  </a:p>
                </p:txBody>
              </p:sp>
              <p:sp>
                <p:nvSpPr>
                  <p:cNvPr id="48" name="Oval 68"/>
                  <p:cNvSpPr>
                    <a:spLocks noChangeArrowheads="1"/>
                  </p:cNvSpPr>
                  <p:nvPr/>
                </p:nvSpPr>
                <p:spPr bwMode="auto">
                  <a:xfrm>
                    <a:off x="407" y="291"/>
                    <a:ext cx="1506" cy="335"/>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defRPr/>
                    </a:pPr>
                    <a:endParaRPr lang="zh-CN" altLang="en-US">
                      <a:solidFill>
                        <a:srgbClr val="203C96"/>
                      </a:solidFill>
                      <a:latin typeface="微软雅黑" panose="020B0503020204020204" pitchFamily="34" charset="-122"/>
                      <a:ea typeface="微软雅黑" panose="020B0503020204020204" pitchFamily="34" charset="-122"/>
                    </a:endParaRPr>
                  </a:p>
                </p:txBody>
              </p:sp>
            </p:grpSp>
          </p:grpSp>
          <p:sp>
            <p:nvSpPr>
              <p:cNvPr id="40" name="Rectangle 69"/>
              <p:cNvSpPr>
                <a:spLocks noChangeArrowheads="1"/>
              </p:cNvSpPr>
              <p:nvPr/>
            </p:nvSpPr>
            <p:spPr bwMode="auto">
              <a:xfrm>
                <a:off x="5493297" y="3945292"/>
                <a:ext cx="1944216" cy="268370"/>
              </a:xfrm>
              <a:prstGeom prst="rect">
                <a:avLst/>
              </a:prstGeom>
              <a:noFill/>
              <a:ln w="19050" algn="ctr">
                <a:noFill/>
                <a:prstDash val="dash"/>
                <a:miter lim="800000"/>
                <a:headEnd/>
                <a:tailEnd/>
              </a:ln>
            </p:spPr>
            <p:txBody>
              <a:bodyPr anchor="ctr"/>
              <a:lstStyle/>
              <a:p>
                <a:pPr>
                  <a:spcBef>
                    <a:spcPct val="50000"/>
                  </a:spcBef>
                  <a:buClr>
                    <a:srgbClr val="FF0000"/>
                  </a:buClr>
                  <a:buFont typeface="Wingdings" pitchFamily="2" charset="2"/>
                  <a:buNone/>
                </a:pPr>
                <a:r>
                  <a:rPr lang="en-US" altLang="zh-CN" dirty="0">
                    <a:solidFill>
                      <a:srgbClr val="203C96"/>
                    </a:solidFill>
                    <a:latin typeface="微软雅黑" pitchFamily="34" charset="-122"/>
                    <a:ea typeface="微软雅黑" pitchFamily="34" charset="-122"/>
                    <a:cs typeface="Arial" charset="0"/>
                  </a:rPr>
                  <a:t> </a:t>
                </a:r>
                <a:r>
                  <a:rPr lang="zh-CN" altLang="en-US" dirty="0">
                    <a:solidFill>
                      <a:srgbClr val="203C96"/>
                    </a:solidFill>
                    <a:latin typeface="微软雅黑" panose="020B0503020204020204" pitchFamily="34" charset="-122"/>
                    <a:ea typeface="微软雅黑" panose="020B0503020204020204" pitchFamily="34" charset="-122"/>
                    <a:cs typeface="Arial" charset="0"/>
                  </a:rPr>
                  <a:t>翼校通平台</a:t>
                </a:r>
                <a:endParaRPr lang="zh-CN" altLang="en-US" dirty="0">
                  <a:solidFill>
                    <a:srgbClr val="0000FF"/>
                  </a:solidFill>
                  <a:latin typeface="微软雅黑" panose="020B0503020204020204" pitchFamily="34" charset="-122"/>
                  <a:ea typeface="微软雅黑" panose="020B0503020204020204" pitchFamily="34" charset="-122"/>
                  <a:cs typeface="Arial" charset="0"/>
                </a:endParaRPr>
              </a:p>
            </p:txBody>
          </p:sp>
        </p:grpSp>
        <p:pic>
          <p:nvPicPr>
            <p:cNvPr id="11" name="Picture 76" descr="BD04917_[1]"/>
            <p:cNvPicPr>
              <a:picLocks noChangeAspect="1" noChangeArrowheads="1"/>
            </p:cNvPicPr>
            <p:nvPr/>
          </p:nvPicPr>
          <p:blipFill>
            <a:blip r:embed="rId9"/>
            <a:srcRect/>
            <a:stretch>
              <a:fillRect/>
            </a:stretch>
          </p:blipFill>
          <p:spPr bwMode="auto">
            <a:xfrm>
              <a:off x="7508512" y="3569744"/>
              <a:ext cx="629128" cy="883684"/>
            </a:xfrm>
            <a:prstGeom prst="rect">
              <a:avLst/>
            </a:prstGeom>
            <a:noFill/>
            <a:ln w="9525">
              <a:noFill/>
              <a:miter lim="800000"/>
              <a:headEnd/>
              <a:tailEnd/>
            </a:ln>
          </p:spPr>
        </p:pic>
        <p:grpSp>
          <p:nvGrpSpPr>
            <p:cNvPr id="12" name="Group 78"/>
            <p:cNvGrpSpPr>
              <a:grpSpLocks/>
            </p:cNvGrpSpPr>
            <p:nvPr/>
          </p:nvGrpSpPr>
          <p:grpSpPr bwMode="auto">
            <a:xfrm>
              <a:off x="4276047" y="1643263"/>
              <a:ext cx="1021611" cy="1648218"/>
              <a:chOff x="4722" y="594"/>
              <a:chExt cx="1059" cy="770"/>
            </a:xfrm>
          </p:grpSpPr>
          <p:sp>
            <p:nvSpPr>
              <p:cNvPr id="29" name="Text Box 80"/>
              <p:cNvSpPr txBox="1">
                <a:spLocks noChangeArrowheads="1"/>
              </p:cNvSpPr>
              <p:nvPr/>
            </p:nvSpPr>
            <p:spPr bwMode="auto">
              <a:xfrm>
                <a:off x="4722" y="1002"/>
                <a:ext cx="1059" cy="158"/>
              </a:xfrm>
              <a:prstGeom prst="rect">
                <a:avLst/>
              </a:prstGeom>
              <a:solidFill>
                <a:srgbClr val="FFCC99"/>
              </a:solidFill>
              <a:ln w="9525">
                <a:noFill/>
                <a:miter lim="800000"/>
                <a:headEnd/>
                <a:tailEnd/>
              </a:ln>
            </p:spPr>
            <p:txBody>
              <a:bodyPr>
                <a:spAutoFit/>
              </a:bodyPr>
              <a:lstStyle/>
              <a:p>
                <a:pPr>
                  <a:spcBef>
                    <a:spcPct val="50000"/>
                  </a:spcBef>
                </a:pPr>
                <a:r>
                  <a:rPr lang="zh-CN" altLang="en-US" sz="1200" dirty="0">
                    <a:solidFill>
                      <a:srgbClr val="203C96"/>
                    </a:solidFill>
                    <a:latin typeface="微软雅黑" panose="020B0503020204020204" pitchFamily="34" charset="-122"/>
                    <a:ea typeface="微软雅黑" panose="020B0503020204020204" pitchFamily="34" charset="-122"/>
                    <a:cs typeface="Arial" charset="0"/>
                  </a:rPr>
                  <a:t>评语、留言</a:t>
                </a:r>
              </a:p>
            </p:txBody>
          </p:sp>
          <p:sp>
            <p:nvSpPr>
              <p:cNvPr id="30" name="Text Box 81"/>
              <p:cNvSpPr txBox="1">
                <a:spLocks noChangeArrowheads="1"/>
              </p:cNvSpPr>
              <p:nvPr/>
            </p:nvSpPr>
            <p:spPr bwMode="auto">
              <a:xfrm>
                <a:off x="4722" y="594"/>
                <a:ext cx="1059" cy="158"/>
              </a:xfrm>
              <a:prstGeom prst="rect">
                <a:avLst/>
              </a:prstGeom>
              <a:solidFill>
                <a:srgbClr val="DDDDDD"/>
              </a:solidFill>
              <a:ln w="9525">
                <a:noFill/>
                <a:miter lim="800000"/>
                <a:headEnd/>
                <a:tailEnd/>
              </a:ln>
            </p:spPr>
            <p:txBody>
              <a:bodyPr>
                <a:spAutoFit/>
              </a:bodyPr>
              <a:lstStyle/>
              <a:p>
                <a:pPr>
                  <a:spcBef>
                    <a:spcPct val="50000"/>
                  </a:spcBef>
                </a:pPr>
                <a:r>
                  <a:rPr lang="zh-CN" altLang="en-US" sz="1200">
                    <a:solidFill>
                      <a:srgbClr val="203C96"/>
                    </a:solidFill>
                    <a:latin typeface="微软雅黑" panose="020B0503020204020204" pitchFamily="34" charset="-122"/>
                    <a:ea typeface="微软雅黑" panose="020B0503020204020204" pitchFamily="34" charset="-122"/>
                    <a:cs typeface="Arial" charset="0"/>
                  </a:rPr>
                  <a:t>通知、公告</a:t>
                </a:r>
              </a:p>
            </p:txBody>
          </p:sp>
          <p:sp>
            <p:nvSpPr>
              <p:cNvPr id="31" name="Text Box 82"/>
              <p:cNvSpPr txBox="1">
                <a:spLocks noChangeArrowheads="1"/>
              </p:cNvSpPr>
              <p:nvPr/>
            </p:nvSpPr>
            <p:spPr bwMode="auto">
              <a:xfrm>
                <a:off x="4722" y="798"/>
                <a:ext cx="1059" cy="158"/>
              </a:xfrm>
              <a:prstGeom prst="rect">
                <a:avLst/>
              </a:prstGeom>
              <a:solidFill>
                <a:srgbClr val="FFFF00"/>
              </a:solidFill>
              <a:ln w="9525">
                <a:noFill/>
                <a:miter lim="800000"/>
                <a:headEnd/>
                <a:tailEnd/>
              </a:ln>
            </p:spPr>
            <p:txBody>
              <a:bodyPr>
                <a:spAutoFit/>
              </a:bodyPr>
              <a:lstStyle/>
              <a:p>
                <a:pPr>
                  <a:spcBef>
                    <a:spcPct val="50000"/>
                  </a:spcBef>
                </a:pPr>
                <a:r>
                  <a:rPr lang="zh-CN" altLang="en-US" sz="1200" dirty="0">
                    <a:solidFill>
                      <a:srgbClr val="203C96"/>
                    </a:solidFill>
                    <a:latin typeface="微软雅黑" panose="020B0503020204020204" pitchFamily="34" charset="-122"/>
                    <a:ea typeface="微软雅黑" panose="020B0503020204020204" pitchFamily="34" charset="-122"/>
                    <a:cs typeface="Arial" charset="0"/>
                  </a:rPr>
                  <a:t>作业、成绩</a:t>
                </a:r>
              </a:p>
            </p:txBody>
          </p:sp>
          <p:sp>
            <p:nvSpPr>
              <p:cNvPr id="32" name="Text Box 83"/>
              <p:cNvSpPr txBox="1">
                <a:spLocks noChangeArrowheads="1"/>
              </p:cNvSpPr>
              <p:nvPr/>
            </p:nvSpPr>
            <p:spPr bwMode="auto">
              <a:xfrm>
                <a:off x="4722" y="1206"/>
                <a:ext cx="1059" cy="158"/>
              </a:xfrm>
              <a:prstGeom prst="rect">
                <a:avLst/>
              </a:prstGeom>
              <a:solidFill>
                <a:srgbClr val="FFFF99"/>
              </a:solidFill>
              <a:ln w="9525">
                <a:noFill/>
                <a:miter lim="800000"/>
                <a:headEnd/>
                <a:tailEnd/>
              </a:ln>
            </p:spPr>
            <p:txBody>
              <a:bodyPr>
                <a:spAutoFit/>
              </a:bodyPr>
              <a:lstStyle/>
              <a:p>
                <a:pPr>
                  <a:spcBef>
                    <a:spcPct val="50000"/>
                  </a:spcBef>
                </a:pPr>
                <a:r>
                  <a:rPr lang="zh-CN" altLang="en-US" sz="1200" dirty="0">
                    <a:solidFill>
                      <a:srgbClr val="203C96"/>
                    </a:solidFill>
                    <a:latin typeface="微软雅黑" panose="020B0503020204020204" pitchFamily="34" charset="-122"/>
                    <a:ea typeface="微软雅黑" panose="020B0503020204020204" pitchFamily="34" charset="-122"/>
                    <a:cs typeface="Arial" charset="0"/>
                  </a:rPr>
                  <a:t>考勤、课件</a:t>
                </a:r>
              </a:p>
            </p:txBody>
          </p:sp>
        </p:grpSp>
        <p:pic>
          <p:nvPicPr>
            <p:cNvPr id="13" name="Picture 90"/>
            <p:cNvPicPr>
              <a:picLocks noChangeAspect="1" noChangeArrowheads="1"/>
            </p:cNvPicPr>
            <p:nvPr/>
          </p:nvPicPr>
          <p:blipFill>
            <a:blip r:embed="rId10"/>
            <a:srcRect/>
            <a:stretch>
              <a:fillRect/>
            </a:stretch>
          </p:blipFill>
          <p:spPr bwMode="auto">
            <a:xfrm>
              <a:off x="2877068" y="2079434"/>
              <a:ext cx="676746" cy="889286"/>
            </a:xfrm>
            <a:prstGeom prst="rect">
              <a:avLst/>
            </a:prstGeom>
            <a:noFill/>
            <a:ln w="9525">
              <a:noFill/>
              <a:miter lim="800000"/>
              <a:headEnd/>
              <a:tailEnd/>
            </a:ln>
          </p:spPr>
        </p:pic>
        <p:pic>
          <p:nvPicPr>
            <p:cNvPr id="14" name="Picture 4" descr="D:\ppt-raw\icon\PNG\PNG\people_vista_007.png"/>
            <p:cNvPicPr>
              <a:picLocks noChangeAspect="1" noChangeArrowheads="1"/>
            </p:cNvPicPr>
            <p:nvPr/>
          </p:nvPicPr>
          <p:blipFill>
            <a:blip r:embed="rId11"/>
            <a:srcRect/>
            <a:stretch>
              <a:fillRect/>
            </a:stretch>
          </p:blipFill>
          <p:spPr bwMode="auto">
            <a:xfrm>
              <a:off x="6119890" y="4698119"/>
              <a:ext cx="803726" cy="1023729"/>
            </a:xfrm>
            <a:prstGeom prst="rect">
              <a:avLst/>
            </a:prstGeom>
            <a:noFill/>
            <a:ln w="9525">
              <a:noFill/>
              <a:miter lim="800000"/>
              <a:headEnd/>
              <a:tailEnd/>
            </a:ln>
          </p:spPr>
        </p:pic>
        <p:cxnSp>
          <p:nvCxnSpPr>
            <p:cNvPr id="15" name="肘形连接符 14"/>
            <p:cNvCxnSpPr/>
            <p:nvPr/>
          </p:nvCxnSpPr>
          <p:spPr bwMode="auto">
            <a:xfrm rot="10800000" flipV="1">
              <a:off x="4328111" y="1781052"/>
              <a:ext cx="1538" cy="1309343"/>
            </a:xfrm>
            <a:prstGeom prst="bentConnector3">
              <a:avLst>
                <a:gd name="adj1" fmla="val 9825444"/>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AutoShape 74"/>
            <p:cNvSpPr>
              <a:spLocks noChangeArrowheads="1"/>
            </p:cNvSpPr>
            <p:nvPr/>
          </p:nvSpPr>
          <p:spPr bwMode="auto">
            <a:xfrm>
              <a:off x="5408413" y="2166724"/>
              <a:ext cx="442987" cy="27728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2 h 21600"/>
                <a:gd name="T14" fmla="*/ 18907 w 21600"/>
                <a:gd name="T15" fmla="*/ 1622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noFill/>
              <a:miter lim="800000"/>
              <a:headEnd/>
              <a:tailEnd/>
            </a:ln>
          </p:spPr>
          <p:txBody>
            <a:bodyPr wrap="none" lIns="91132" tIns="45564" rIns="91132" bIns="45564" anchor="ctr"/>
            <a:lstStyle/>
            <a:p>
              <a:endParaRPr lang="zh-CN" altLang="en-US">
                <a:latin typeface="微软雅黑" panose="020B0503020204020204" pitchFamily="34" charset="-122"/>
                <a:ea typeface="微软雅黑" panose="020B0503020204020204" pitchFamily="34" charset="-122"/>
              </a:endParaRPr>
            </a:p>
          </p:txBody>
        </p:sp>
        <p:sp>
          <p:nvSpPr>
            <p:cNvPr id="17" name="AutoShape 74"/>
            <p:cNvSpPr>
              <a:spLocks noChangeArrowheads="1"/>
            </p:cNvSpPr>
            <p:nvPr/>
          </p:nvSpPr>
          <p:spPr bwMode="auto">
            <a:xfrm rot="7279944" flipV="1">
              <a:off x="5625838" y="3221417"/>
              <a:ext cx="708626" cy="25827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2 h 21600"/>
                <a:gd name="T14" fmla="*/ 18907 w 21600"/>
                <a:gd name="T15" fmla="*/ 1622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noFill/>
              <a:miter lim="800000"/>
              <a:headEnd/>
              <a:tailEnd/>
            </a:ln>
          </p:spPr>
          <p:txBody>
            <a:bodyPr wrap="none" lIns="91132" tIns="45564" rIns="91132" bIns="45564" anchor="ctr"/>
            <a:lstStyle/>
            <a:p>
              <a:endParaRPr lang="zh-CN" altLang="en-US">
                <a:latin typeface="微软雅黑" panose="020B0503020204020204" pitchFamily="34" charset="-122"/>
                <a:ea typeface="微软雅黑" panose="020B0503020204020204" pitchFamily="34" charset="-122"/>
              </a:endParaRPr>
            </a:p>
          </p:txBody>
        </p:sp>
        <p:pic>
          <p:nvPicPr>
            <p:cNvPr id="18" name="Picture 7"/>
            <p:cNvPicPr>
              <a:picLocks noChangeAspect="1" noChangeArrowheads="1"/>
            </p:cNvPicPr>
            <p:nvPr/>
          </p:nvPicPr>
          <p:blipFill>
            <a:blip r:embed="rId12"/>
            <a:srcRect/>
            <a:stretch>
              <a:fillRect/>
            </a:stretch>
          </p:blipFill>
          <p:spPr bwMode="auto">
            <a:xfrm>
              <a:off x="7168597" y="1632925"/>
              <a:ext cx="455973" cy="613397"/>
            </a:xfrm>
            <a:prstGeom prst="rect">
              <a:avLst/>
            </a:prstGeom>
            <a:noFill/>
            <a:ln w="9525">
              <a:noFill/>
              <a:miter lim="800000"/>
              <a:headEnd/>
              <a:tailEnd/>
            </a:ln>
          </p:spPr>
        </p:pic>
        <p:sp>
          <p:nvSpPr>
            <p:cNvPr id="19" name="任意多边形 20"/>
            <p:cNvSpPr>
              <a:spLocks/>
            </p:cNvSpPr>
            <p:nvPr/>
          </p:nvSpPr>
          <p:spPr bwMode="auto">
            <a:xfrm flipH="1" flipV="1">
              <a:off x="7874201" y="2002642"/>
              <a:ext cx="54832" cy="600793"/>
            </a:xfrm>
            <a:custGeom>
              <a:avLst/>
              <a:gdLst>
                <a:gd name="T0" fmla="*/ 0 w 284328"/>
                <a:gd name="T1" fmla="*/ 0 h 723332"/>
                <a:gd name="T2" fmla="*/ 0 w 284328"/>
                <a:gd name="T3" fmla="*/ 1503 h 723332"/>
                <a:gd name="T4" fmla="*/ 0 w 284328"/>
                <a:gd name="T5" fmla="*/ 3064 h 723332"/>
                <a:gd name="T6" fmla="*/ 0 w 284328"/>
                <a:gd name="T7" fmla="*/ 3064 h 723332"/>
                <a:gd name="T8" fmla="*/ 0 60000 65536"/>
                <a:gd name="T9" fmla="*/ 0 60000 65536"/>
                <a:gd name="T10" fmla="*/ 0 60000 65536"/>
                <a:gd name="T11" fmla="*/ 0 60000 65536"/>
                <a:gd name="T12" fmla="*/ 0 w 284328"/>
                <a:gd name="T13" fmla="*/ 0 h 723332"/>
                <a:gd name="T14" fmla="*/ 284328 w 284328"/>
                <a:gd name="T15" fmla="*/ 723332 h 723332"/>
              </a:gdLst>
              <a:ahLst/>
              <a:cxnLst>
                <a:cxn ang="T8">
                  <a:pos x="T0" y="T1"/>
                </a:cxn>
                <a:cxn ang="T9">
                  <a:pos x="T2" y="T3"/>
                </a:cxn>
                <a:cxn ang="T10">
                  <a:pos x="T4" y="T5"/>
                </a:cxn>
                <a:cxn ang="T11">
                  <a:pos x="T6" y="T7"/>
                </a:cxn>
              </a:cxnLst>
              <a:rect l="T12" t="T13" r="T14" b="T15"/>
              <a:pathLst>
                <a:path w="284328" h="723332">
                  <a:moveTo>
                    <a:pt x="0" y="0"/>
                  </a:moveTo>
                  <a:cubicBezTo>
                    <a:pt x="130791" y="117143"/>
                    <a:pt x="261582" y="234287"/>
                    <a:pt x="272955" y="354842"/>
                  </a:cubicBezTo>
                  <a:cubicBezTo>
                    <a:pt x="284328" y="475397"/>
                    <a:pt x="68239" y="723332"/>
                    <a:pt x="68239" y="723332"/>
                  </a:cubicBezTo>
                </a:path>
              </a:pathLst>
            </a:custGeom>
            <a:noFill/>
            <a:ln w="9525" algn="ctr">
              <a:solidFill>
                <a:srgbClr val="0070C0"/>
              </a:solidFill>
              <a:round/>
              <a:headEnd/>
              <a:tailEnd/>
            </a:ln>
          </p:spPr>
          <p:txBody>
            <a:bodyPr lIns="91132" tIns="45564" rIns="91132" bIns="45564"/>
            <a:lstStyle/>
            <a:p>
              <a:endParaRPr lang="zh-CN" altLang="en-US">
                <a:latin typeface="微软雅黑" panose="020B0503020204020204" pitchFamily="34" charset="-122"/>
                <a:ea typeface="微软雅黑" panose="020B0503020204020204" pitchFamily="34" charset="-122"/>
              </a:endParaRPr>
            </a:p>
          </p:txBody>
        </p:sp>
        <p:sp>
          <p:nvSpPr>
            <p:cNvPr id="20" name="任意多边形 29"/>
            <p:cNvSpPr>
              <a:spLocks/>
            </p:cNvSpPr>
            <p:nvPr/>
          </p:nvSpPr>
          <p:spPr bwMode="auto">
            <a:xfrm flipH="1" flipV="1">
              <a:off x="8145477" y="2002642"/>
              <a:ext cx="34631" cy="522368"/>
            </a:xfrm>
            <a:custGeom>
              <a:avLst/>
              <a:gdLst>
                <a:gd name="T0" fmla="*/ 0 w 284328"/>
                <a:gd name="T1" fmla="*/ 0 h 723332"/>
                <a:gd name="T2" fmla="*/ 0 w 284328"/>
                <a:gd name="T3" fmla="*/ 0 h 723332"/>
                <a:gd name="T4" fmla="*/ 0 w 284328"/>
                <a:gd name="T5" fmla="*/ 1 h 723332"/>
                <a:gd name="T6" fmla="*/ 0 w 284328"/>
                <a:gd name="T7" fmla="*/ 1 h 723332"/>
                <a:gd name="T8" fmla="*/ 0 60000 65536"/>
                <a:gd name="T9" fmla="*/ 0 60000 65536"/>
                <a:gd name="T10" fmla="*/ 0 60000 65536"/>
                <a:gd name="T11" fmla="*/ 0 60000 65536"/>
                <a:gd name="T12" fmla="*/ 0 w 284328"/>
                <a:gd name="T13" fmla="*/ 0 h 723332"/>
                <a:gd name="T14" fmla="*/ 284328 w 284328"/>
                <a:gd name="T15" fmla="*/ 723332 h 723332"/>
              </a:gdLst>
              <a:ahLst/>
              <a:cxnLst>
                <a:cxn ang="T8">
                  <a:pos x="T0" y="T1"/>
                </a:cxn>
                <a:cxn ang="T9">
                  <a:pos x="T2" y="T3"/>
                </a:cxn>
                <a:cxn ang="T10">
                  <a:pos x="T4" y="T5"/>
                </a:cxn>
                <a:cxn ang="T11">
                  <a:pos x="T6" y="T7"/>
                </a:cxn>
              </a:cxnLst>
              <a:rect l="T12" t="T13" r="T14" b="T15"/>
              <a:pathLst>
                <a:path w="284328" h="723332">
                  <a:moveTo>
                    <a:pt x="0" y="0"/>
                  </a:moveTo>
                  <a:cubicBezTo>
                    <a:pt x="130791" y="117143"/>
                    <a:pt x="261582" y="234287"/>
                    <a:pt x="272955" y="354842"/>
                  </a:cubicBezTo>
                  <a:cubicBezTo>
                    <a:pt x="284328" y="475397"/>
                    <a:pt x="68239" y="723332"/>
                    <a:pt x="68239" y="723332"/>
                  </a:cubicBezTo>
                </a:path>
              </a:pathLst>
            </a:custGeom>
            <a:noFill/>
            <a:ln w="9525" algn="ctr">
              <a:solidFill>
                <a:srgbClr val="0070C0"/>
              </a:solidFill>
              <a:round/>
              <a:headEnd/>
              <a:tailEnd/>
            </a:ln>
          </p:spPr>
          <p:txBody>
            <a:bodyPr lIns="91132" tIns="45564" rIns="91132" bIns="45564"/>
            <a:lstStyle/>
            <a:p>
              <a:endParaRPr lang="zh-CN" altLang="en-US">
                <a:latin typeface="微软雅黑" panose="020B0503020204020204" pitchFamily="34" charset="-122"/>
                <a:ea typeface="微软雅黑" panose="020B0503020204020204" pitchFamily="34" charset="-122"/>
              </a:endParaRPr>
            </a:p>
          </p:txBody>
        </p:sp>
        <p:pic>
          <p:nvPicPr>
            <p:cNvPr id="21" name="Picture 6" descr="D:\ppt-raw\icon\png1\png-0010.png"/>
            <p:cNvPicPr>
              <a:picLocks noChangeAspect="1" noChangeArrowheads="1"/>
            </p:cNvPicPr>
            <p:nvPr/>
          </p:nvPicPr>
          <p:blipFill>
            <a:blip r:embed="rId13"/>
            <a:srcRect/>
            <a:stretch>
              <a:fillRect/>
            </a:stretch>
          </p:blipFill>
          <p:spPr bwMode="auto">
            <a:xfrm>
              <a:off x="8434068" y="1886407"/>
              <a:ext cx="531007" cy="668014"/>
            </a:xfrm>
            <a:prstGeom prst="rect">
              <a:avLst/>
            </a:prstGeom>
            <a:noFill/>
            <a:ln w="9525">
              <a:noFill/>
              <a:miter lim="800000"/>
              <a:headEnd/>
              <a:tailEnd/>
            </a:ln>
          </p:spPr>
        </p:pic>
        <p:sp>
          <p:nvSpPr>
            <p:cNvPr id="22" name="AutoShape 74"/>
            <p:cNvSpPr>
              <a:spLocks noChangeArrowheads="1"/>
            </p:cNvSpPr>
            <p:nvPr/>
          </p:nvSpPr>
          <p:spPr bwMode="auto">
            <a:xfrm rot="10800000">
              <a:off x="6657791" y="1817784"/>
              <a:ext cx="442987" cy="27728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2 h 21600"/>
                <a:gd name="T14" fmla="*/ 18907 w 21600"/>
                <a:gd name="T15" fmla="*/ 1622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noFill/>
              <a:miter lim="800000"/>
              <a:headEnd/>
              <a:tailEnd/>
            </a:ln>
          </p:spPr>
          <p:txBody>
            <a:bodyPr wrap="none" lIns="91132" tIns="45564" rIns="91132" bIns="45564" anchor="ctr"/>
            <a:lstStyle/>
            <a:p>
              <a:endParaRPr lang="zh-CN" altLang="en-US">
                <a:latin typeface="微软雅黑" panose="020B0503020204020204" pitchFamily="34" charset="-122"/>
                <a:ea typeface="微软雅黑" panose="020B0503020204020204" pitchFamily="34" charset="-122"/>
              </a:endParaRPr>
            </a:p>
          </p:txBody>
        </p:sp>
        <p:sp>
          <p:nvSpPr>
            <p:cNvPr id="23" name="左右箭头 112"/>
            <p:cNvSpPr>
              <a:spLocks noChangeArrowheads="1"/>
            </p:cNvSpPr>
            <p:nvPr/>
          </p:nvSpPr>
          <p:spPr bwMode="auto">
            <a:xfrm>
              <a:off x="3664721" y="2306542"/>
              <a:ext cx="457416" cy="253481"/>
            </a:xfrm>
            <a:prstGeom prst="leftRightArrow">
              <a:avLst>
                <a:gd name="adj1" fmla="val 50000"/>
                <a:gd name="adj2" fmla="val 50034"/>
              </a:avLst>
            </a:prstGeom>
            <a:solidFill>
              <a:srgbClr val="0070C0"/>
            </a:solidFill>
            <a:ln w="12700">
              <a:solidFill>
                <a:schemeClr val="bg1"/>
              </a:solidFill>
              <a:miter lim="800000"/>
              <a:headEnd/>
              <a:tailEnd/>
            </a:ln>
          </p:spPr>
          <p:txBody>
            <a:bodyPr wrap="none" lIns="85238" tIns="42621" rIns="85238" bIns="42621" anchor="ctr"/>
            <a:lstStyle/>
            <a:p>
              <a:pPr marL="101600" indent="-101600" algn="ctr" defTabSz="839788" eaLnBrk="0" hangingPunct="0">
                <a:spcBef>
                  <a:spcPct val="50000"/>
                </a:spcBef>
                <a:buSzPct val="50000"/>
              </a:pPr>
              <a:endParaRPr lang="zh-CN" altLang="en-US">
                <a:latin typeface="微软雅黑" panose="020B0503020204020204" pitchFamily="34" charset="-122"/>
                <a:ea typeface="微软雅黑" panose="020B0503020204020204" pitchFamily="34" charset="-122"/>
              </a:endParaRPr>
            </a:p>
          </p:txBody>
        </p:sp>
        <p:sp>
          <p:nvSpPr>
            <p:cNvPr id="24" name="Text Box 18"/>
            <p:cNvSpPr txBox="1">
              <a:spLocks noChangeArrowheads="1"/>
            </p:cNvSpPr>
            <p:nvPr/>
          </p:nvSpPr>
          <p:spPr bwMode="auto">
            <a:xfrm>
              <a:off x="3632472" y="2515882"/>
              <a:ext cx="676121" cy="1567827"/>
            </a:xfrm>
            <a:prstGeom prst="rect">
              <a:avLst/>
            </a:prstGeom>
            <a:noFill/>
            <a:ln w="9525" algn="ctr">
              <a:noFill/>
              <a:miter lim="800000"/>
              <a:headEnd/>
              <a:tailEnd/>
            </a:ln>
            <a:effectLst/>
          </p:spPr>
          <p:txBody>
            <a:bodyPr wrap="none" lIns="81987" tIns="40993" rIns="81987" bIns="40993">
              <a:spAutoFit/>
            </a:bodyPr>
            <a:lstStyle/>
            <a:p>
              <a:pPr eaLnBrk="0" hangingPunct="0">
                <a:defRPr/>
              </a:pPr>
              <a:r>
                <a:rPr lang="zh-CN" altLang="en-US"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rPr>
                <a:t>短信、</a:t>
              </a:r>
              <a:endParaRPr lang="en-US" altLang="zh-CN"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a:p>
              <a:pPr eaLnBrk="0" hangingPunct="0">
                <a:defRPr/>
              </a:pPr>
              <a:r>
                <a:rPr lang="zh-CN" altLang="en-US"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rPr>
                <a:t>微博、</a:t>
              </a:r>
              <a:endParaRPr lang="en-US" altLang="zh-CN"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a:p>
              <a:pPr eaLnBrk="0" hangingPunct="0">
                <a:defRPr/>
              </a:pPr>
              <a:r>
                <a:rPr lang="en-US" altLang="zh-CN"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rPr>
                <a:t>Web</a:t>
              </a:r>
              <a:r>
                <a:rPr lang="zh-CN" altLang="en-US"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rPr>
                <a:t>、</a:t>
              </a:r>
              <a:endParaRPr lang="en-US" altLang="zh-CN"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a:p>
              <a:pPr eaLnBrk="0" hangingPunct="0">
                <a:defRPr/>
              </a:pPr>
              <a:r>
                <a:rPr lang="zh-CN" altLang="en-US"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rPr>
                <a:t>客户端</a:t>
              </a:r>
              <a:endParaRPr lang="en-US" altLang="zh-CN"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a:p>
              <a:pPr eaLnBrk="0" hangingPunct="0">
                <a:defRPr/>
              </a:pPr>
              <a:endParaRPr lang="en-US" altLang="zh-CN"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a:p>
              <a:pPr eaLnBrk="0" hangingPunct="0">
                <a:defRPr/>
              </a:pPr>
              <a:endParaRPr lang="zh-CN" altLang="en-US" sz="1300"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p:txBody>
        </p:sp>
        <p:sp>
          <p:nvSpPr>
            <p:cNvPr id="25" name="AutoShape 74"/>
            <p:cNvSpPr>
              <a:spLocks noChangeArrowheads="1"/>
            </p:cNvSpPr>
            <p:nvPr/>
          </p:nvSpPr>
          <p:spPr bwMode="auto">
            <a:xfrm rot="2478968">
              <a:off x="5573330" y="4742525"/>
              <a:ext cx="561534" cy="3097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2 h 21600"/>
                <a:gd name="T14" fmla="*/ 18907 w 21600"/>
                <a:gd name="T15" fmla="*/ 1622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noFill/>
              <a:miter lim="800000"/>
              <a:headEnd/>
              <a:tailEnd/>
            </a:ln>
          </p:spPr>
          <p:txBody>
            <a:bodyPr wrap="none" lIns="91132" tIns="45564" rIns="91132" bIns="45564" anchor="ctr"/>
            <a:lstStyle/>
            <a:p>
              <a:endParaRPr lang="zh-CN" altLang="en-US">
                <a:latin typeface="微软雅黑" panose="020B0503020204020204" pitchFamily="34" charset="-122"/>
                <a:ea typeface="微软雅黑" panose="020B0503020204020204" pitchFamily="34" charset="-122"/>
              </a:endParaRPr>
            </a:p>
          </p:txBody>
        </p:sp>
        <p:sp>
          <p:nvSpPr>
            <p:cNvPr id="26" name="AutoShape 74"/>
            <p:cNvSpPr>
              <a:spLocks noChangeArrowheads="1"/>
            </p:cNvSpPr>
            <p:nvPr/>
          </p:nvSpPr>
          <p:spPr bwMode="auto">
            <a:xfrm rot="7279944" flipV="1">
              <a:off x="8120341" y="2904957"/>
              <a:ext cx="708627" cy="25827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2 h 21600"/>
                <a:gd name="T14" fmla="*/ 18907 w 21600"/>
                <a:gd name="T15" fmla="*/ 1622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noFill/>
              <a:miter lim="800000"/>
              <a:headEnd/>
              <a:tailEnd/>
            </a:ln>
          </p:spPr>
          <p:txBody>
            <a:bodyPr wrap="none" lIns="91132" tIns="45564" rIns="91132" bIns="45564" anchor="ctr"/>
            <a:lstStyle/>
            <a:p>
              <a:endParaRPr lang="zh-CN" altLang="en-US">
                <a:latin typeface="微软雅黑" panose="020B0503020204020204" pitchFamily="34" charset="-122"/>
                <a:ea typeface="微软雅黑" panose="020B0503020204020204" pitchFamily="34" charset="-122"/>
              </a:endParaRPr>
            </a:p>
          </p:txBody>
        </p:sp>
        <p:sp>
          <p:nvSpPr>
            <p:cNvPr id="27" name="AutoShape 74"/>
            <p:cNvSpPr>
              <a:spLocks noChangeArrowheads="1"/>
            </p:cNvSpPr>
            <p:nvPr/>
          </p:nvSpPr>
          <p:spPr bwMode="auto">
            <a:xfrm rot="8147112" flipV="1">
              <a:off x="7008609" y="4665843"/>
              <a:ext cx="561534" cy="32592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2 h 21600"/>
                <a:gd name="T14" fmla="*/ 18907 w 21600"/>
                <a:gd name="T15" fmla="*/ 1622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noFill/>
              <a:miter lim="800000"/>
              <a:headEnd/>
              <a:tailEnd/>
            </a:ln>
          </p:spPr>
          <p:txBody>
            <a:bodyPr wrap="none" lIns="91132" tIns="45564" rIns="91132" bIns="45564" anchor="ctr"/>
            <a:lstStyle/>
            <a:p>
              <a:endParaRPr lang="zh-CN" altLang="en-US">
                <a:latin typeface="微软雅黑" panose="020B0503020204020204" pitchFamily="34" charset="-122"/>
                <a:ea typeface="微软雅黑" panose="020B0503020204020204" pitchFamily="34" charset="-122"/>
              </a:endParaRPr>
            </a:p>
          </p:txBody>
        </p:sp>
        <p:sp>
          <p:nvSpPr>
            <p:cNvPr id="28" name="Text Box 18"/>
            <p:cNvSpPr txBox="1">
              <a:spLocks noChangeArrowheads="1"/>
            </p:cNvSpPr>
            <p:nvPr/>
          </p:nvSpPr>
          <p:spPr bwMode="auto">
            <a:xfrm>
              <a:off x="7624974" y="4459571"/>
              <a:ext cx="1340263" cy="439671"/>
            </a:xfrm>
            <a:prstGeom prst="rect">
              <a:avLst/>
            </a:prstGeom>
            <a:noFill/>
            <a:ln w="9525" algn="ctr">
              <a:noFill/>
              <a:miter lim="800000"/>
              <a:headEnd/>
              <a:tailEnd/>
            </a:ln>
            <a:effectLst/>
          </p:spPr>
          <p:txBody>
            <a:bodyPr lIns="82027" tIns="41014" rIns="82027" bIns="41014">
              <a:spAutoFit/>
            </a:bodyPr>
            <a:lstStyle/>
            <a:p>
              <a:pPr eaLnBrk="0" hangingPunct="0">
                <a:defRPr/>
              </a:pPr>
              <a:r>
                <a:rPr lang="zh-CN" altLang="en-US" dirty="0">
                  <a:solidFill>
                    <a:srgbClr val="203C9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亲情电话</a:t>
              </a:r>
              <a:endParaRPr lang="en-US" altLang="zh-CN" dirty="0">
                <a:solidFill>
                  <a:srgbClr val="203C96"/>
                </a:solidFill>
                <a:effectLst>
                  <a:outerShdw blurRad="38100" dist="38100" dir="2700000" algn="tl">
                    <a:srgbClr val="C0C0C0"/>
                  </a:outerShdw>
                </a:effectLst>
                <a:latin typeface="微软雅黑" pitchFamily="34" charset="-122"/>
                <a:ea typeface="微软雅黑" pitchFamily="34" charset="-122"/>
                <a:cs typeface="Arial" pitchFamily="34" charset="0"/>
              </a:endParaRPr>
            </a:p>
          </p:txBody>
        </p:sp>
      </p:grpSp>
      <p:cxnSp>
        <p:nvCxnSpPr>
          <p:cNvPr id="79" name="肘形连接符 78"/>
          <p:cNvCxnSpPr/>
          <p:nvPr/>
        </p:nvCxnSpPr>
        <p:spPr bwMode="auto">
          <a:xfrm rot="10800000" flipV="1">
            <a:off x="7637930" y="1656160"/>
            <a:ext cx="1588" cy="1071570"/>
          </a:xfrm>
          <a:prstGeom prst="bentConnector3">
            <a:avLst>
              <a:gd name="adj1" fmla="val -7540494"/>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0" name="矩形 109"/>
          <p:cNvSpPr>
            <a:spLocks noChangeArrowheads="1"/>
          </p:cNvSpPr>
          <p:nvPr/>
        </p:nvSpPr>
        <p:spPr bwMode="auto">
          <a:xfrm>
            <a:off x="514716" y="5572141"/>
            <a:ext cx="11269916" cy="71508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dirty="0">
                <a:solidFill>
                  <a:srgbClr val="003399"/>
                </a:solidFill>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 翼校通叠加上天翼学生证应用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 给学校</a:t>
            </a:r>
            <a:r>
              <a:rPr lang="zh-CN" altLang="en-US" dirty="0" smtClean="0">
                <a:latin typeface="微软雅黑" panose="020B0503020204020204" pitchFamily="34" charset="-122"/>
                <a:ea typeface="微软雅黑" panose="020B0503020204020204" pitchFamily="34" charset="-122"/>
              </a:rPr>
              <a:t>提供基于</a:t>
            </a:r>
            <a:r>
              <a:rPr lang="zh-CN" altLang="en-US" dirty="0" smtClean="0">
                <a:solidFill>
                  <a:srgbClr val="FF0000"/>
                </a:solidFill>
                <a:latin typeface="微软雅黑" panose="020B0503020204020204" pitchFamily="34" charset="-122"/>
                <a:ea typeface="微软雅黑" panose="020B0503020204020204" pitchFamily="34" charset="-122"/>
              </a:rPr>
              <a:t>移动互联网</a:t>
            </a:r>
            <a:r>
              <a:rPr lang="zh-CN" altLang="en-US" dirty="0" smtClean="0">
                <a:latin typeface="微软雅黑" panose="020B0503020204020204" pitchFamily="34" charset="-122"/>
                <a:ea typeface="微软雅黑" panose="020B0503020204020204" pitchFamily="34" charset="-122"/>
              </a:rPr>
              <a:t>的</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家校互动、易信群、平安短信、亲情电话”</a:t>
            </a:r>
            <a:r>
              <a:rPr lang="zh-CN" altLang="en-US" dirty="0">
                <a:latin typeface="微软雅黑" panose="020B0503020204020204" pitchFamily="34" charset="-122"/>
                <a:ea typeface="微软雅黑" panose="020B0503020204020204" pitchFamily="34" charset="-122"/>
              </a:rPr>
              <a:t>服务，整体提高产品综合应用水平。</a:t>
            </a:r>
            <a:endParaRPr lang="en-US" altLang="zh-CN" dirty="0">
              <a:latin typeface="微软雅黑" panose="020B0503020204020204" pitchFamily="34" charset="-122"/>
              <a:ea typeface="微软雅黑" panose="020B0503020204020204" pitchFamily="34" charset="-122"/>
            </a:endParaRPr>
          </a:p>
        </p:txBody>
      </p:sp>
      <p:sp>
        <p:nvSpPr>
          <p:cNvPr id="81" name="五边形 80"/>
          <p:cNvSpPr/>
          <p:nvPr/>
        </p:nvSpPr>
        <p:spPr bwMode="gray">
          <a:xfrm>
            <a:off x="478806" y="1196752"/>
            <a:ext cx="1285852" cy="357190"/>
          </a:xfrm>
          <a:prstGeom prst="homePlate">
            <a:avLst/>
          </a:prstGeom>
          <a:solidFill>
            <a:srgbClr val="CCFFCC"/>
          </a:solidFill>
          <a:ln>
            <a:headEnd/>
            <a:tailEnd/>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43310" y="1196752"/>
            <a:ext cx="1357290"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家校互动</a:t>
            </a:r>
          </a:p>
        </p:txBody>
      </p:sp>
      <p:sp>
        <p:nvSpPr>
          <p:cNvPr id="83" name="TextBox 82"/>
          <p:cNvSpPr txBox="1"/>
          <p:nvPr/>
        </p:nvSpPr>
        <p:spPr>
          <a:xfrm>
            <a:off x="443309" y="1625381"/>
            <a:ext cx="4278354"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作业通知、 学习成绩、日常表现、学校通知等信息发送。</a:t>
            </a:r>
            <a:endParaRPr lang="en-US" altLang="zh-CN" sz="1600" dirty="0">
              <a:latin typeface="微软雅黑" panose="020B0503020204020204" pitchFamily="34" charset="-122"/>
              <a:ea typeface="微软雅黑" panose="020B0503020204020204" pitchFamily="34" charset="-122"/>
            </a:endParaRPr>
          </a:p>
        </p:txBody>
      </p:sp>
      <p:sp>
        <p:nvSpPr>
          <p:cNvPr id="84" name="五边形 83"/>
          <p:cNvSpPr/>
          <p:nvPr/>
        </p:nvSpPr>
        <p:spPr bwMode="gray">
          <a:xfrm>
            <a:off x="478806" y="2148978"/>
            <a:ext cx="1285852" cy="357190"/>
          </a:xfrm>
          <a:prstGeom prst="homePlate">
            <a:avLst/>
          </a:prstGeom>
          <a:solidFill>
            <a:srgbClr val="CCFFCC"/>
          </a:solidFill>
          <a:ln>
            <a:headEnd/>
            <a:tailEnd/>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443310" y="2167614"/>
            <a:ext cx="1357290"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易信群</a:t>
            </a:r>
          </a:p>
        </p:txBody>
      </p:sp>
      <p:sp>
        <p:nvSpPr>
          <p:cNvPr id="86" name="TextBox 85"/>
          <p:cNvSpPr txBox="1"/>
          <p:nvPr/>
        </p:nvSpPr>
        <p:spPr>
          <a:xfrm>
            <a:off x="443309" y="2578177"/>
            <a:ext cx="4278354"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提供便捷的交流途径，实现</a:t>
            </a:r>
            <a:r>
              <a:rPr lang="zh-CN" altLang="zh-CN" sz="1600" dirty="0">
                <a:latin typeface="微软雅黑" panose="020B0503020204020204" pitchFamily="34" charset="-122"/>
                <a:ea typeface="微软雅黑" panose="020B0503020204020204" pitchFamily="34" charset="-122"/>
              </a:rPr>
              <a:t>学校、老师</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家长</a:t>
            </a:r>
            <a:r>
              <a:rPr lang="zh-CN" altLang="en-US" sz="1600" dirty="0">
                <a:latin typeface="微软雅黑" panose="020B0503020204020204" pitchFamily="34" charset="-122"/>
                <a:ea typeface="微软雅黑" panose="020B0503020204020204" pitchFamily="34" charset="-122"/>
              </a:rPr>
              <a:t>易信群即时沟通。</a:t>
            </a:r>
          </a:p>
        </p:txBody>
      </p:sp>
      <p:sp>
        <p:nvSpPr>
          <p:cNvPr id="87" name="TextBox 86"/>
          <p:cNvSpPr txBox="1"/>
          <p:nvPr/>
        </p:nvSpPr>
        <p:spPr>
          <a:xfrm>
            <a:off x="443278" y="3142355"/>
            <a:ext cx="1357290"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报安短信</a:t>
            </a:r>
          </a:p>
        </p:txBody>
      </p:sp>
      <p:sp>
        <p:nvSpPr>
          <p:cNvPr id="88" name="TextBox 87"/>
          <p:cNvSpPr txBox="1"/>
          <p:nvPr/>
        </p:nvSpPr>
        <p:spPr>
          <a:xfrm>
            <a:off x="443309" y="3552348"/>
            <a:ext cx="4400595"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学生到、离校时，短信通知家长子女到、离校时间。</a:t>
            </a:r>
          </a:p>
        </p:txBody>
      </p:sp>
      <p:sp>
        <p:nvSpPr>
          <p:cNvPr id="89" name="TextBox 88"/>
          <p:cNvSpPr txBox="1"/>
          <p:nvPr/>
        </p:nvSpPr>
        <p:spPr>
          <a:xfrm>
            <a:off x="407368" y="4111830"/>
            <a:ext cx="1357290"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亲情电话</a:t>
            </a:r>
          </a:p>
        </p:txBody>
      </p:sp>
      <p:sp>
        <p:nvSpPr>
          <p:cNvPr id="90" name="TextBox 89"/>
          <p:cNvSpPr txBox="1"/>
          <p:nvPr/>
        </p:nvSpPr>
        <p:spPr>
          <a:xfrm>
            <a:off x="443310" y="4521822"/>
            <a:ext cx="4767316"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免费拨打亲情电话，实现便捷沟通</a:t>
            </a:r>
            <a:r>
              <a:rPr lang="zh-CN" altLang="en-US" sz="1600" dirty="0" smtClean="0">
                <a:latin typeface="微软雅黑" panose="020B0503020204020204" pitchFamily="34" charset="-122"/>
                <a:ea typeface="微软雅黑" panose="020B0503020204020204" pitchFamily="34" charset="-122"/>
              </a:rPr>
              <a:t>。</a:t>
            </a:r>
            <a:endParaRPr lang="zh-CN" altLang="en-US" dirty="0">
              <a:solidFill>
                <a:srgbClr val="003399"/>
              </a:solidFill>
              <a:latin typeface="微软雅黑" panose="020B0503020204020204" pitchFamily="34" charset="-122"/>
              <a:ea typeface="微软雅黑" panose="020B0503020204020204" pitchFamily="34" charset="-122"/>
            </a:endParaRPr>
          </a:p>
        </p:txBody>
      </p:sp>
      <p:pic>
        <p:nvPicPr>
          <p:cNvPr id="91" name="Picture 4"/>
          <p:cNvPicPr>
            <a:picLocks noChangeAspect="1" noChangeArrowheads="1"/>
          </p:cNvPicPr>
          <p:nvPr/>
        </p:nvPicPr>
        <p:blipFill>
          <a:blip r:embed="rId14"/>
          <a:srcRect/>
          <a:stretch>
            <a:fillRect/>
          </a:stretch>
        </p:blipFill>
        <p:spPr bwMode="auto">
          <a:xfrm>
            <a:off x="5282064" y="3227796"/>
            <a:ext cx="1785950" cy="1032240"/>
          </a:xfrm>
          <a:prstGeom prst="rect">
            <a:avLst/>
          </a:prstGeom>
          <a:ln>
            <a:noFill/>
          </a:ln>
          <a:effectLst>
            <a:softEdge rad="112500"/>
          </a:effectLst>
        </p:spPr>
      </p:pic>
      <p:sp>
        <p:nvSpPr>
          <p:cNvPr id="92" name="Rectangle 69"/>
          <p:cNvSpPr>
            <a:spLocks noChangeArrowheads="1"/>
          </p:cNvSpPr>
          <p:nvPr/>
        </p:nvSpPr>
        <p:spPr bwMode="auto">
          <a:xfrm>
            <a:off x="5210626" y="4227929"/>
            <a:ext cx="2143140" cy="478999"/>
          </a:xfrm>
          <a:prstGeom prst="rect">
            <a:avLst/>
          </a:prstGeom>
          <a:noFill/>
          <a:ln w="19050" algn="ctr">
            <a:noFill/>
            <a:prstDash val="dash"/>
            <a:miter lim="800000"/>
            <a:headEnd/>
            <a:tailEnd/>
          </a:ln>
        </p:spPr>
        <p:txBody>
          <a:bodyPr anchor="ctr"/>
          <a:lstStyle/>
          <a:p>
            <a:pPr>
              <a:spcBef>
                <a:spcPct val="50000"/>
              </a:spcBef>
              <a:buClr>
                <a:srgbClr val="FF0000"/>
              </a:buClr>
              <a:buFont typeface="Wingdings" pitchFamily="2" charset="2"/>
              <a:buNone/>
            </a:pPr>
            <a:r>
              <a:rPr lang="zh-CN" altLang="en-US" sz="1600" dirty="0">
                <a:solidFill>
                  <a:srgbClr val="003399"/>
                </a:solidFill>
                <a:latin typeface="微软雅黑" panose="020B0503020204020204" pitchFamily="34" charset="-122"/>
                <a:ea typeface="微软雅黑" panose="020B0503020204020204" pitchFamily="34" charset="-122"/>
                <a:cs typeface="Arial" charset="0"/>
              </a:rPr>
              <a:t>家校影集</a:t>
            </a:r>
            <a:r>
              <a:rPr lang="en-US" altLang="zh-CN" sz="1600" dirty="0">
                <a:solidFill>
                  <a:srgbClr val="003399"/>
                </a:solidFill>
                <a:latin typeface="微软雅黑" panose="020B0503020204020204" pitchFamily="34" charset="-122"/>
                <a:ea typeface="微软雅黑" panose="020B0503020204020204" pitchFamily="34" charset="-122"/>
                <a:cs typeface="Arial" charset="0"/>
              </a:rPr>
              <a:t>——</a:t>
            </a:r>
            <a:r>
              <a:rPr lang="zh-CN" altLang="en-US" sz="1600" dirty="0">
                <a:solidFill>
                  <a:srgbClr val="003399"/>
                </a:solidFill>
                <a:latin typeface="微软雅黑" panose="020B0503020204020204" pitchFamily="34" charset="-122"/>
                <a:ea typeface="微软雅黑" panose="020B0503020204020204" pitchFamily="34" charset="-122"/>
                <a:cs typeface="Arial" charset="0"/>
              </a:rPr>
              <a:t>记录孩子成长每个精彩瞬间</a:t>
            </a:r>
          </a:p>
        </p:txBody>
      </p:sp>
      <p:sp>
        <p:nvSpPr>
          <p:cNvPr id="93" name="标题 92"/>
          <p:cNvSpPr>
            <a:spLocks noGrp="1"/>
          </p:cNvSpPr>
          <p:nvPr>
            <p:ph type="title"/>
          </p:nvPr>
        </p:nvSpPr>
        <p:spPr/>
        <p:txBody>
          <a:bodyPr/>
          <a:lstStyle/>
          <a:p>
            <a:r>
              <a:rPr lang="zh-CN" altLang="en-US" dirty="0" smtClean="0"/>
              <a:t>人人通</a:t>
            </a:r>
            <a:r>
              <a:rPr lang="en-US" altLang="zh-CN" dirty="0" smtClean="0"/>
              <a:t>——</a:t>
            </a:r>
            <a:r>
              <a:rPr lang="zh-CN" altLang="en-US" dirty="0" smtClean="0"/>
              <a:t>翼校通</a:t>
            </a:r>
            <a:endParaRPr lang="zh-CN" altLang="en-US" dirty="0"/>
          </a:p>
        </p:txBody>
      </p:sp>
      <p:sp>
        <p:nvSpPr>
          <p:cNvPr id="94" name="五边形 93"/>
          <p:cNvSpPr/>
          <p:nvPr/>
        </p:nvSpPr>
        <p:spPr bwMode="gray">
          <a:xfrm>
            <a:off x="479376" y="4800944"/>
            <a:ext cx="1728192" cy="357190"/>
          </a:xfrm>
          <a:prstGeom prst="homePlate">
            <a:avLst/>
          </a:prstGeom>
          <a:solidFill>
            <a:srgbClr val="CCFFCC"/>
          </a:solidFill>
          <a:ln>
            <a:headEnd/>
            <a:tailEnd/>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5" name="TextBox 88"/>
          <p:cNvSpPr txBox="1"/>
          <p:nvPr/>
        </p:nvSpPr>
        <p:spPr>
          <a:xfrm>
            <a:off x="407368" y="4831517"/>
            <a:ext cx="1800200" cy="338554"/>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移动互联网应用</a:t>
            </a:r>
            <a:endParaRPr lang="zh-CN" altLang="en-US" sz="1600" dirty="0">
              <a:latin typeface="微软雅黑" panose="020B0503020204020204" pitchFamily="34" charset="-122"/>
              <a:ea typeface="微软雅黑" panose="020B0503020204020204" pitchFamily="34" charset="-122"/>
            </a:endParaRPr>
          </a:p>
        </p:txBody>
      </p:sp>
      <p:sp>
        <p:nvSpPr>
          <p:cNvPr id="96" name="TextBox 89"/>
          <p:cNvSpPr txBox="1"/>
          <p:nvPr/>
        </p:nvSpPr>
        <p:spPr>
          <a:xfrm>
            <a:off x="443310" y="5229572"/>
            <a:ext cx="5148634"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基于移动互联网的</a:t>
            </a:r>
            <a:r>
              <a:rPr lang="en-US" altLang="zh-CN" sz="1600" dirty="0" smtClean="0">
                <a:latin typeface="微软雅黑" panose="020B0503020204020204" pitchFamily="34" charset="-122"/>
                <a:ea typeface="微软雅黑" panose="020B0503020204020204" pitchFamily="34" charset="-122"/>
              </a:rPr>
              <a:t>APP</a:t>
            </a:r>
            <a:r>
              <a:rPr lang="zh-CN" altLang="en-US" sz="1600" dirty="0" smtClean="0">
                <a:latin typeface="微软雅黑" panose="020B0503020204020204" pitchFamily="34" charset="-122"/>
                <a:ea typeface="微软雅黑" panose="020B0503020204020204" pitchFamily="34" charset="-122"/>
              </a:rPr>
              <a:t>应用，家长和老师的掌上校园。</a:t>
            </a:r>
            <a:endParaRPr lang="zh-CN" altLang="en-US" dirty="0">
              <a:solidFill>
                <a:srgbClr val="00339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2886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人人通</a:t>
            </a:r>
            <a:r>
              <a:rPr lang="en-US" altLang="zh-CN" dirty="0" smtClean="0"/>
              <a:t>——</a:t>
            </a:r>
            <a:r>
              <a:rPr lang="zh-CN" altLang="en-US" dirty="0" smtClean="0"/>
              <a:t>开放课堂</a:t>
            </a:r>
            <a:r>
              <a:rPr lang="en-US" altLang="zh-CN" dirty="0" smtClean="0"/>
              <a:t>&amp;</a:t>
            </a:r>
            <a:r>
              <a:rPr lang="zh-CN" altLang="en-US" dirty="0" smtClean="0"/>
              <a:t>视频考勤</a:t>
            </a:r>
            <a:endParaRPr lang="zh-CN" altLang="en-US" dirty="0"/>
          </a:p>
        </p:txBody>
      </p:sp>
      <p:sp>
        <p:nvSpPr>
          <p:cNvPr id="66" name="TextBox 2"/>
          <p:cNvSpPr txBox="1"/>
          <p:nvPr/>
        </p:nvSpPr>
        <p:spPr>
          <a:xfrm>
            <a:off x="206196" y="1455421"/>
            <a:ext cx="5150823" cy="1208023"/>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nSpc>
                <a:spcPts val="2900"/>
              </a:lnSpc>
              <a:defRPr/>
            </a:pPr>
            <a:r>
              <a:rPr lang="zh-CN" altLang="en-US" sz="1400" dirty="0" smtClean="0">
                <a:latin typeface="微软雅黑" pitchFamily="34" charset="-122"/>
                <a:ea typeface="微软雅黑" pitchFamily="34" charset="-122"/>
              </a:rPr>
              <a:t>基于</a:t>
            </a:r>
            <a:r>
              <a:rPr lang="zh-CN" altLang="en-US" sz="1400" dirty="0">
                <a:latin typeface="微软雅黑" pitchFamily="34" charset="-122"/>
                <a:ea typeface="微软雅黑" pitchFamily="34" charset="-122"/>
              </a:rPr>
              <a:t>视频监控技术和移动互联网于一体翼校通产品的子系统。借助该产品学校管理层随时查看教师教学和学生学习实时情况，家长随时查看孩子在校学习、生活情况。</a:t>
            </a:r>
          </a:p>
        </p:txBody>
      </p:sp>
      <p:sp>
        <p:nvSpPr>
          <p:cNvPr id="71" name="TextBox 7168"/>
          <p:cNvSpPr txBox="1">
            <a:spLocks noChangeArrowheads="1"/>
          </p:cNvSpPr>
          <p:nvPr/>
        </p:nvSpPr>
        <p:spPr bwMode="auto">
          <a:xfrm>
            <a:off x="3791744" y="2813050"/>
            <a:ext cx="1584325" cy="307975"/>
          </a:xfrm>
          <a:prstGeom prst="rect">
            <a:avLst/>
          </a:prstGeom>
          <a:noFill/>
          <a:ln w="9525">
            <a:noFill/>
            <a:miter lim="800000"/>
            <a:headEnd/>
            <a:tailEnd/>
          </a:ln>
        </p:spPr>
        <p:txBody>
          <a:bodyPr>
            <a:spAutoFit/>
          </a:bodyPr>
          <a:lstStyle/>
          <a:p>
            <a:pPr algn="ctr"/>
            <a:r>
              <a:rPr lang="zh-CN" altLang="en-US" sz="1400" dirty="0" smtClean="0">
                <a:solidFill>
                  <a:srgbClr val="FF0000"/>
                </a:solidFill>
                <a:latin typeface="微软雅黑" pitchFamily="34" charset="-122"/>
                <a:ea typeface="微软雅黑" pitchFamily="34" charset="-122"/>
              </a:rPr>
              <a:t>家长</a:t>
            </a:r>
            <a:endParaRPr lang="zh-CN" altLang="en-US" sz="1400" dirty="0">
              <a:solidFill>
                <a:srgbClr val="FF0000"/>
              </a:solidFill>
              <a:latin typeface="微软雅黑" pitchFamily="34" charset="-122"/>
              <a:ea typeface="微软雅黑" pitchFamily="34" charset="-122"/>
            </a:endParaRPr>
          </a:p>
        </p:txBody>
      </p:sp>
      <p:sp>
        <p:nvSpPr>
          <p:cNvPr id="72" name="TextBox 55"/>
          <p:cNvSpPr txBox="1">
            <a:spLocks noChangeArrowheads="1"/>
          </p:cNvSpPr>
          <p:nvPr/>
        </p:nvSpPr>
        <p:spPr bwMode="auto">
          <a:xfrm>
            <a:off x="3791744" y="3481065"/>
            <a:ext cx="1584325" cy="307975"/>
          </a:xfrm>
          <a:prstGeom prst="rect">
            <a:avLst/>
          </a:prstGeom>
          <a:noFill/>
          <a:ln w="9525">
            <a:noFill/>
            <a:miter lim="800000"/>
            <a:headEnd/>
            <a:tailEnd/>
          </a:ln>
        </p:spPr>
        <p:txBody>
          <a:bodyPr>
            <a:spAutoFit/>
          </a:bodyPr>
          <a:lstStyle/>
          <a:p>
            <a:pPr algn="ctr"/>
            <a:r>
              <a:rPr lang="zh-CN" altLang="en-US" sz="1400" dirty="0">
                <a:solidFill>
                  <a:srgbClr val="FF0000"/>
                </a:solidFill>
                <a:latin typeface="微软雅黑" pitchFamily="34" charset="-122"/>
                <a:ea typeface="微软雅黑" pitchFamily="34" charset="-122"/>
              </a:rPr>
              <a:t>校</a:t>
            </a:r>
            <a:r>
              <a:rPr lang="zh-CN" altLang="en-US" sz="1400" dirty="0" smtClean="0">
                <a:solidFill>
                  <a:srgbClr val="FF0000"/>
                </a:solidFill>
                <a:latin typeface="微软雅黑" pitchFamily="34" charset="-122"/>
                <a:ea typeface="微软雅黑" pitchFamily="34" charset="-122"/>
              </a:rPr>
              <a:t>领导</a:t>
            </a:r>
            <a:endParaRPr lang="zh-CN" altLang="en-US" sz="1400" dirty="0">
              <a:solidFill>
                <a:srgbClr val="FF0000"/>
              </a:solidFill>
              <a:latin typeface="微软雅黑" pitchFamily="34" charset="-122"/>
              <a:ea typeface="微软雅黑" pitchFamily="34" charset="-122"/>
            </a:endParaRPr>
          </a:p>
        </p:txBody>
      </p:sp>
      <p:sp>
        <p:nvSpPr>
          <p:cNvPr id="73" name="TextBox 56"/>
          <p:cNvSpPr txBox="1">
            <a:spLocks noChangeArrowheads="1"/>
          </p:cNvSpPr>
          <p:nvPr/>
        </p:nvSpPr>
        <p:spPr bwMode="auto">
          <a:xfrm>
            <a:off x="3791744" y="3121025"/>
            <a:ext cx="1565275" cy="307975"/>
          </a:xfrm>
          <a:prstGeom prst="rect">
            <a:avLst/>
          </a:prstGeom>
          <a:noFill/>
          <a:ln w="9525">
            <a:noFill/>
            <a:miter lim="800000"/>
            <a:headEnd/>
            <a:tailEnd/>
          </a:ln>
        </p:spPr>
        <p:txBody>
          <a:bodyPr>
            <a:spAutoFit/>
          </a:bodyPr>
          <a:lstStyle/>
          <a:p>
            <a:pPr algn="ctr"/>
            <a:r>
              <a:rPr lang="zh-CN" altLang="en-US" sz="1400" dirty="0" smtClean="0">
                <a:solidFill>
                  <a:srgbClr val="FF0000"/>
                </a:solidFill>
                <a:latin typeface="微软雅黑" pitchFamily="34" charset="-122"/>
                <a:ea typeface="微软雅黑" pitchFamily="34" charset="-122"/>
              </a:rPr>
              <a:t>班主任</a:t>
            </a:r>
            <a:endParaRPr lang="zh-CN" altLang="en-US" sz="1400" dirty="0">
              <a:solidFill>
                <a:srgbClr val="FF0000"/>
              </a:solidFill>
              <a:latin typeface="微软雅黑" pitchFamily="34" charset="-122"/>
              <a:ea typeface="微软雅黑" pitchFamily="34" charset="-122"/>
            </a:endParaRPr>
          </a:p>
        </p:txBody>
      </p:sp>
      <p:sp>
        <p:nvSpPr>
          <p:cNvPr id="74" name="云形 73"/>
          <p:cNvSpPr/>
          <p:nvPr/>
        </p:nvSpPr>
        <p:spPr>
          <a:xfrm>
            <a:off x="1487488" y="2996517"/>
            <a:ext cx="1463025" cy="673993"/>
          </a:xfrm>
          <a:prstGeom prst="cloud">
            <a:avLst/>
          </a:prstGeom>
          <a:solidFill>
            <a:schemeClr val="accent6">
              <a:lumMod val="60000"/>
              <a:lumOff val="40000"/>
            </a:schemeClr>
          </a:solidFill>
          <a:ln>
            <a:solidFill>
              <a:schemeClr val="accent6">
                <a:lumMod val="20000"/>
                <a:lumOff val="80000"/>
              </a:schemeClr>
            </a:solidFill>
          </a:ln>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a:p>
        </p:txBody>
      </p:sp>
      <p:sp>
        <p:nvSpPr>
          <p:cNvPr id="75" name="TextBox 16"/>
          <p:cNvSpPr txBox="1"/>
          <p:nvPr/>
        </p:nvSpPr>
        <p:spPr>
          <a:xfrm>
            <a:off x="1631181" y="3100958"/>
            <a:ext cx="1223963" cy="400050"/>
          </a:xfrm>
          <a:prstGeom prst="rect">
            <a:avLst/>
          </a:prstGeom>
          <a:noFill/>
        </p:spPr>
        <p:txBody>
          <a:bodyPr>
            <a:spAutoFit/>
          </a:bodyPr>
          <a:lstStyle/>
          <a:p>
            <a:pPr algn="ctr">
              <a:defRPr/>
            </a:pPr>
            <a:r>
              <a:rPr lang="zh-CN" altLang="en-US" sz="2000" dirty="0">
                <a:solidFill>
                  <a:schemeClr val="accent6">
                    <a:lumMod val="75000"/>
                  </a:schemeClr>
                </a:solidFill>
                <a:latin typeface="微软雅黑" pitchFamily="34" charset="-122"/>
                <a:ea typeface="微软雅黑" pitchFamily="34" charset="-122"/>
              </a:rPr>
              <a:t>互联网</a:t>
            </a:r>
          </a:p>
        </p:txBody>
      </p:sp>
      <p:pic>
        <p:nvPicPr>
          <p:cNvPr id="77" name="Picture 10"/>
          <p:cNvPicPr>
            <a:picLocks noChangeAspect="1" noChangeArrowheads="1"/>
          </p:cNvPicPr>
          <p:nvPr/>
        </p:nvPicPr>
        <p:blipFill>
          <a:blip r:embed="rId3"/>
          <a:srcRect/>
          <a:stretch>
            <a:fillRect/>
          </a:stretch>
        </p:blipFill>
        <p:spPr bwMode="auto">
          <a:xfrm>
            <a:off x="623918" y="2996518"/>
            <a:ext cx="519112" cy="442912"/>
          </a:xfrm>
          <a:prstGeom prst="rect">
            <a:avLst/>
          </a:prstGeom>
          <a:noFill/>
          <a:ln w="9525">
            <a:noFill/>
            <a:miter lim="800000"/>
            <a:headEnd/>
            <a:tailEnd/>
          </a:ln>
        </p:spPr>
      </p:pic>
      <p:sp>
        <p:nvSpPr>
          <p:cNvPr id="79" name="TextBox 7175"/>
          <p:cNvSpPr txBox="1">
            <a:spLocks noChangeArrowheads="1"/>
          </p:cNvSpPr>
          <p:nvPr/>
        </p:nvSpPr>
        <p:spPr bwMode="auto">
          <a:xfrm>
            <a:off x="94951" y="2919854"/>
            <a:ext cx="615553" cy="978405"/>
          </a:xfrm>
          <a:prstGeom prst="rect">
            <a:avLst/>
          </a:prstGeom>
          <a:noFill/>
          <a:ln w="9525">
            <a:noFill/>
            <a:miter lim="800000"/>
            <a:headEnd/>
            <a:tailEnd/>
          </a:ln>
        </p:spPr>
        <p:txBody>
          <a:bodyPr vert="eaVert" wrap="square">
            <a:spAutoFit/>
          </a:bodyPr>
          <a:lstStyle/>
          <a:p>
            <a:pPr algn="ctr"/>
            <a:r>
              <a:rPr lang="zh-CN" altLang="en-US" sz="1400" dirty="0">
                <a:solidFill>
                  <a:srgbClr val="C00000"/>
                </a:solidFill>
                <a:latin typeface="微软雅黑" pitchFamily="34" charset="-122"/>
                <a:ea typeface="微软雅黑" pitchFamily="34" charset="-122"/>
              </a:rPr>
              <a:t>开放课堂摄像头</a:t>
            </a:r>
          </a:p>
        </p:txBody>
      </p:sp>
      <p:cxnSp>
        <p:nvCxnSpPr>
          <p:cNvPr id="81" name="直接连接符 80"/>
          <p:cNvCxnSpPr/>
          <p:nvPr/>
        </p:nvCxnSpPr>
        <p:spPr>
          <a:xfrm>
            <a:off x="1143030" y="3218768"/>
            <a:ext cx="317500" cy="8572"/>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Picture 10"/>
          <p:cNvPicPr>
            <a:picLocks noChangeAspect="1" noChangeArrowheads="1"/>
          </p:cNvPicPr>
          <p:nvPr/>
        </p:nvPicPr>
        <p:blipFill>
          <a:blip r:embed="rId4"/>
          <a:srcRect/>
          <a:stretch>
            <a:fillRect/>
          </a:stretch>
        </p:blipFill>
        <p:spPr bwMode="auto">
          <a:xfrm rot="9064891">
            <a:off x="3138848" y="2882122"/>
            <a:ext cx="1006243" cy="615634"/>
          </a:xfrm>
          <a:prstGeom prst="rect">
            <a:avLst/>
          </a:prstGeom>
          <a:noFill/>
          <a:ln w="9525">
            <a:noFill/>
            <a:miter lim="800000"/>
            <a:headEnd/>
            <a:tailEnd/>
          </a:ln>
        </p:spPr>
      </p:pic>
      <p:pic>
        <p:nvPicPr>
          <p:cNvPr id="196" name="Picture 7" descr="暴风截屏20121219175014"/>
          <p:cNvPicPr>
            <a:picLocks noChangeAspect="1" noChangeArrowheads="1"/>
          </p:cNvPicPr>
          <p:nvPr/>
        </p:nvPicPr>
        <p:blipFill>
          <a:blip r:embed="rId5"/>
          <a:srcRect/>
          <a:stretch>
            <a:fillRect/>
          </a:stretch>
        </p:blipFill>
        <p:spPr bwMode="auto">
          <a:xfrm>
            <a:off x="1043021" y="3702666"/>
            <a:ext cx="3287712" cy="1889125"/>
          </a:xfrm>
          <a:prstGeom prst="rect">
            <a:avLst/>
          </a:prstGeom>
          <a:noFill/>
          <a:ln w="9525">
            <a:noFill/>
            <a:miter lim="800000"/>
            <a:headEnd/>
            <a:tailEnd/>
          </a:ln>
        </p:spPr>
      </p:pic>
      <p:sp>
        <p:nvSpPr>
          <p:cNvPr id="197" name="圆角矩形 196"/>
          <p:cNvSpPr/>
          <p:nvPr/>
        </p:nvSpPr>
        <p:spPr>
          <a:xfrm>
            <a:off x="65230" y="5665360"/>
            <a:ext cx="5676906" cy="504825"/>
          </a:xfrm>
          <a:prstGeom prst="round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defRPr/>
            </a:pPr>
            <a:r>
              <a:rPr lang="zh-CN" altLang="en-US" b="1" dirty="0">
                <a:latin typeface="微软雅黑" pitchFamily="34" charset="-122"/>
                <a:ea typeface="微软雅黑" pitchFamily="34" charset="-122"/>
              </a:rPr>
              <a:t>产品功能：</a:t>
            </a:r>
            <a:r>
              <a:rPr lang="zh-CN" altLang="en-US" dirty="0">
                <a:latin typeface="微软雅黑" pitchFamily="34" charset="-122"/>
                <a:ea typeface="微软雅黑" pitchFamily="34" charset="-122"/>
              </a:rPr>
              <a:t>各类用户随时随地查看学生在校学习</a:t>
            </a:r>
            <a:r>
              <a:rPr lang="zh-CN" altLang="en-US" dirty="0" smtClean="0">
                <a:latin typeface="微软雅黑" pitchFamily="34" charset="-122"/>
                <a:ea typeface="微软雅黑" pitchFamily="34" charset="-122"/>
              </a:rPr>
              <a:t>情况。</a:t>
            </a:r>
            <a:endParaRPr lang="zh-CN" altLang="en-US" b="1" dirty="0">
              <a:latin typeface="微软雅黑" pitchFamily="34" charset="-122"/>
              <a:ea typeface="微软雅黑" pitchFamily="34" charset="-122"/>
            </a:endParaRPr>
          </a:p>
        </p:txBody>
      </p:sp>
      <p:pic>
        <p:nvPicPr>
          <p:cNvPr id="200" name="Picture 2"/>
          <p:cNvPicPr>
            <a:picLocks noChangeAspect="1" noChangeArrowheads="1"/>
          </p:cNvPicPr>
          <p:nvPr/>
        </p:nvPicPr>
        <p:blipFill>
          <a:blip r:embed="rId6"/>
          <a:srcRect/>
          <a:stretch>
            <a:fillRect/>
          </a:stretch>
        </p:blipFill>
        <p:spPr bwMode="auto">
          <a:xfrm>
            <a:off x="8167243" y="2845155"/>
            <a:ext cx="1588748" cy="2479456"/>
          </a:xfrm>
          <a:prstGeom prst="rect">
            <a:avLst/>
          </a:prstGeom>
          <a:ln>
            <a:solidFill>
              <a:schemeClr val="tx1">
                <a:lumMod val="50000"/>
                <a:lumOff val="50000"/>
              </a:schemeClr>
            </a:solidFill>
          </a:ln>
          <a:extLst/>
        </p:spPr>
      </p:pic>
      <p:pic>
        <p:nvPicPr>
          <p:cNvPr id="202" name="Picture 2"/>
          <p:cNvPicPr>
            <a:picLocks noChangeAspect="1" noChangeArrowheads="1"/>
          </p:cNvPicPr>
          <p:nvPr/>
        </p:nvPicPr>
        <p:blipFill>
          <a:blip r:embed="rId7"/>
          <a:srcRect/>
          <a:stretch>
            <a:fillRect/>
          </a:stretch>
        </p:blipFill>
        <p:spPr bwMode="auto">
          <a:xfrm>
            <a:off x="6384285" y="2845155"/>
            <a:ext cx="1530242" cy="2479456"/>
          </a:xfrm>
          <a:prstGeom prst="rect">
            <a:avLst/>
          </a:prstGeom>
          <a:ln>
            <a:solidFill>
              <a:schemeClr val="tx1">
                <a:lumMod val="50000"/>
                <a:lumOff val="50000"/>
              </a:schemeClr>
            </a:solidFill>
          </a:ln>
          <a:extLst/>
        </p:spPr>
      </p:pic>
      <p:sp>
        <p:nvSpPr>
          <p:cNvPr id="7" name="矩形 6"/>
          <p:cNvSpPr/>
          <p:nvPr/>
        </p:nvSpPr>
        <p:spPr>
          <a:xfrm>
            <a:off x="379492" y="957884"/>
            <a:ext cx="1107996"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开放课堂</a:t>
            </a:r>
          </a:p>
        </p:txBody>
      </p:sp>
      <p:sp>
        <p:nvSpPr>
          <p:cNvPr id="203" name="TextBox 2"/>
          <p:cNvSpPr txBox="1"/>
          <p:nvPr/>
        </p:nvSpPr>
        <p:spPr>
          <a:xfrm>
            <a:off x="6060812" y="1455421"/>
            <a:ext cx="5651812" cy="1208023"/>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nSpc>
                <a:spcPts val="2900"/>
              </a:lnSpc>
              <a:defRPr/>
            </a:pPr>
            <a:r>
              <a:rPr lang="zh-CN" altLang="en-US" sz="1400" dirty="0">
                <a:latin typeface="微软雅黑" pitchFamily="34" charset="-122"/>
                <a:ea typeface="微软雅黑" pitchFamily="34" charset="-122"/>
              </a:rPr>
              <a:t> 视频考勤基于视频监控技术和自动考勤设备于一体翼校通产品的子系统，借助该产品班主任和家长利用手机查看孩子到离校视频，有效杜绝代打卡现象，使班主任工作更加轻松，家长更加放心</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pic>
        <p:nvPicPr>
          <p:cNvPr id="204" name="Picture 2"/>
          <p:cNvPicPr>
            <a:picLocks noChangeAspect="1" noChangeArrowheads="1"/>
          </p:cNvPicPr>
          <p:nvPr/>
        </p:nvPicPr>
        <p:blipFill>
          <a:blip r:embed="rId8"/>
          <a:srcRect/>
          <a:stretch>
            <a:fillRect/>
          </a:stretch>
        </p:blipFill>
        <p:spPr bwMode="auto">
          <a:xfrm>
            <a:off x="9904987" y="2845155"/>
            <a:ext cx="1532572" cy="2442785"/>
          </a:xfrm>
          <a:prstGeom prst="rect">
            <a:avLst/>
          </a:prstGeom>
          <a:ln>
            <a:solidFill>
              <a:schemeClr val="tx1">
                <a:lumMod val="50000"/>
                <a:lumOff val="50000"/>
              </a:schemeClr>
            </a:solidFill>
          </a:ln>
          <a:extLst/>
        </p:spPr>
      </p:pic>
      <p:sp>
        <p:nvSpPr>
          <p:cNvPr id="205" name="圆角矩形 204"/>
          <p:cNvSpPr/>
          <p:nvPr/>
        </p:nvSpPr>
        <p:spPr>
          <a:xfrm>
            <a:off x="6240016" y="5556593"/>
            <a:ext cx="5472608" cy="729928"/>
          </a:xfrm>
          <a:prstGeom prst="round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nSpc>
                <a:spcPts val="2900"/>
              </a:lnSpc>
              <a:defRPr/>
            </a:pPr>
            <a:r>
              <a:rPr lang="zh-CN" altLang="en-US" sz="1600" b="1" dirty="0">
                <a:latin typeface="微软雅黑" pitchFamily="34" charset="-122"/>
                <a:ea typeface="微软雅黑" pitchFamily="34" charset="-122"/>
              </a:rPr>
              <a:t>产品功能</a:t>
            </a:r>
            <a:r>
              <a:rPr lang="zh-CN" altLang="en-US" sz="1600" b="1"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家长可通过翼校通手机客户端查看孩子到离校视频，该视频为考勤时间点的前后的各</a:t>
            </a: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分半钟。</a:t>
            </a:r>
          </a:p>
        </p:txBody>
      </p:sp>
      <p:sp>
        <p:nvSpPr>
          <p:cNvPr id="206" name="矩形 205"/>
          <p:cNvSpPr/>
          <p:nvPr/>
        </p:nvSpPr>
        <p:spPr>
          <a:xfrm>
            <a:off x="6231124" y="957884"/>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视频考勤</a:t>
            </a:r>
            <a:endParaRPr lang="zh-CN" altLang="en-US" b="1" dirty="0">
              <a:latin typeface="微软雅黑" panose="020B0503020204020204" pitchFamily="34" charset="-122"/>
              <a:ea typeface="微软雅黑" panose="020B0503020204020204" pitchFamily="34" charset="-122"/>
            </a:endParaRPr>
          </a:p>
        </p:txBody>
      </p:sp>
      <p:sp>
        <p:nvSpPr>
          <p:cNvPr id="207" name="云形 206"/>
          <p:cNvSpPr/>
          <p:nvPr/>
        </p:nvSpPr>
        <p:spPr>
          <a:xfrm>
            <a:off x="4397318" y="4220365"/>
            <a:ext cx="2095245" cy="88248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i="1" dirty="0">
                <a:solidFill>
                  <a:srgbClr val="0070C0"/>
                </a:solidFill>
                <a:latin typeface="微软雅黑" pitchFamily="34" charset="-122"/>
                <a:ea typeface="微软雅黑" pitchFamily="34" charset="-122"/>
              </a:rPr>
              <a:t>翼校通</a:t>
            </a:r>
            <a:r>
              <a:rPr lang="zh-CN" altLang="en-US" sz="1600" i="1" dirty="0" smtClean="0">
                <a:solidFill>
                  <a:srgbClr val="0070C0"/>
                </a:solidFill>
                <a:latin typeface="微软雅黑" pitchFamily="34" charset="-122"/>
                <a:ea typeface="微软雅黑" pitchFamily="34" charset="-122"/>
              </a:rPr>
              <a:t>用户全部</a:t>
            </a:r>
            <a:r>
              <a:rPr lang="zh-CN" altLang="en-US" sz="2400" b="1" i="1" dirty="0" smtClean="0">
                <a:solidFill>
                  <a:srgbClr val="0070C0"/>
                </a:solidFill>
                <a:latin typeface="微软雅黑" pitchFamily="34" charset="-122"/>
                <a:ea typeface="微软雅黑" pitchFamily="34" charset="-122"/>
              </a:rPr>
              <a:t>免费</a:t>
            </a:r>
            <a:r>
              <a:rPr lang="zh-CN" altLang="en-US" sz="1600" i="1" dirty="0" smtClean="0">
                <a:solidFill>
                  <a:srgbClr val="0070C0"/>
                </a:solidFill>
                <a:latin typeface="微软雅黑" pitchFamily="34" charset="-122"/>
                <a:ea typeface="微软雅黑" pitchFamily="34" charset="-122"/>
              </a:rPr>
              <a:t>！</a:t>
            </a:r>
            <a:endParaRPr lang="zh-CN" altLang="en-US" sz="1600" i="1" dirty="0">
              <a:solidFill>
                <a:srgbClr val="0070C0"/>
              </a:solidFill>
            </a:endParaRPr>
          </a:p>
        </p:txBody>
      </p:sp>
    </p:spTree>
    <p:extLst>
      <p:ext uri="{BB962C8B-B14F-4D97-AF65-F5344CB8AC3E}">
        <p14:creationId xmlns:p14="http://schemas.microsoft.com/office/powerpoint/2010/main" val="3986020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smtClean="0"/>
              <a:t>移动教务管理</a:t>
            </a:r>
            <a:endParaRPr lang="zh-CN" altLang="en-US" dirty="0"/>
          </a:p>
        </p:txBody>
      </p:sp>
      <p:grpSp>
        <p:nvGrpSpPr>
          <p:cNvPr id="43" name="组合 15"/>
          <p:cNvGrpSpPr/>
          <p:nvPr/>
        </p:nvGrpSpPr>
        <p:grpSpPr>
          <a:xfrm>
            <a:off x="3390806" y="2793077"/>
            <a:ext cx="3011078" cy="1678351"/>
            <a:chOff x="714348" y="2000240"/>
            <a:chExt cx="4591066" cy="2638425"/>
          </a:xfrm>
        </p:grpSpPr>
        <p:pic>
          <p:nvPicPr>
            <p:cNvPr id="44" name="Picture 4"/>
            <p:cNvPicPr>
              <a:picLocks noChangeAspect="1" noChangeArrowheads="1"/>
            </p:cNvPicPr>
            <p:nvPr/>
          </p:nvPicPr>
          <p:blipFill>
            <a:blip r:embed="rId3"/>
            <a:srcRect/>
            <a:stretch>
              <a:fillRect/>
            </a:stretch>
          </p:blipFill>
          <p:spPr bwMode="auto">
            <a:xfrm>
              <a:off x="714348" y="2000240"/>
              <a:ext cx="2247900" cy="2638425"/>
            </a:xfrm>
            <a:prstGeom prst="rect">
              <a:avLst/>
            </a:prstGeom>
            <a:noFill/>
            <a:ln w="9525">
              <a:noFill/>
              <a:miter lim="800000"/>
              <a:headEnd/>
              <a:tailEnd/>
            </a:ln>
            <a:effectLst/>
          </p:spPr>
        </p:pic>
        <p:pic>
          <p:nvPicPr>
            <p:cNvPr id="46" name="Picture 5"/>
            <p:cNvPicPr>
              <a:picLocks noChangeAspect="1" noChangeArrowheads="1"/>
            </p:cNvPicPr>
            <p:nvPr/>
          </p:nvPicPr>
          <p:blipFill>
            <a:blip r:embed="rId4"/>
            <a:srcRect/>
            <a:stretch>
              <a:fillRect/>
            </a:stretch>
          </p:blipFill>
          <p:spPr bwMode="auto">
            <a:xfrm>
              <a:off x="3000364" y="2000240"/>
              <a:ext cx="2305050" cy="2619375"/>
            </a:xfrm>
            <a:prstGeom prst="rect">
              <a:avLst/>
            </a:prstGeom>
            <a:noFill/>
            <a:ln w="9525">
              <a:noFill/>
              <a:miter lim="800000"/>
              <a:headEnd/>
              <a:tailEnd/>
            </a:ln>
            <a:effectLst/>
          </p:spPr>
        </p:pic>
      </p:grpSp>
      <p:sp>
        <p:nvSpPr>
          <p:cNvPr id="103" name="TextBox 8"/>
          <p:cNvSpPr txBox="1">
            <a:spLocks noChangeArrowheads="1"/>
          </p:cNvSpPr>
          <p:nvPr/>
        </p:nvSpPr>
        <p:spPr bwMode="auto">
          <a:xfrm>
            <a:off x="2475117" y="2325707"/>
            <a:ext cx="1357322" cy="285752"/>
          </a:xfrm>
          <a:prstGeom prst="rect">
            <a:avLst/>
          </a:prstGeom>
          <a:noFill/>
          <a:ln w="9525">
            <a:solidFill>
              <a:srgbClr val="C00000"/>
            </a:solidFill>
            <a:miter lim="800000"/>
            <a:headEnd/>
            <a:tailEnd/>
          </a:ln>
        </p:spPr>
        <p:txBody>
          <a:bodyPr/>
          <a:lstStyle/>
          <a:p>
            <a:r>
              <a:rPr lang="zh-CN" altLang="en-US" sz="1400" b="1" dirty="0" smtClean="0">
                <a:solidFill>
                  <a:srgbClr val="C00000"/>
                </a:solidFill>
                <a:ea typeface="微软雅黑" pitchFamily="34" charset="-122"/>
              </a:rPr>
              <a:t>学校日常申请</a:t>
            </a:r>
            <a:endParaRPr lang="zh-CN" altLang="en-US" sz="1400" b="1" dirty="0">
              <a:solidFill>
                <a:srgbClr val="C00000"/>
              </a:solidFill>
              <a:ea typeface="微软雅黑" pitchFamily="34" charset="-122"/>
            </a:endParaRPr>
          </a:p>
        </p:txBody>
      </p:sp>
      <p:grpSp>
        <p:nvGrpSpPr>
          <p:cNvPr id="6" name="组合 5"/>
          <p:cNvGrpSpPr/>
          <p:nvPr/>
        </p:nvGrpSpPr>
        <p:grpSpPr>
          <a:xfrm>
            <a:off x="350998" y="2770922"/>
            <a:ext cx="2871096" cy="1700506"/>
            <a:chOff x="350998" y="2770922"/>
            <a:chExt cx="2928958" cy="2071710"/>
          </a:xfrm>
        </p:grpSpPr>
        <p:grpSp>
          <p:nvGrpSpPr>
            <p:cNvPr id="104" name="组合 122"/>
            <p:cNvGrpSpPr/>
            <p:nvPr/>
          </p:nvGrpSpPr>
          <p:grpSpPr>
            <a:xfrm>
              <a:off x="350998" y="2770922"/>
              <a:ext cx="1000132" cy="714388"/>
              <a:chOff x="357158" y="2000240"/>
              <a:chExt cx="1000132" cy="714388"/>
            </a:xfrm>
          </p:grpSpPr>
          <p:grpSp>
            <p:nvGrpSpPr>
              <p:cNvPr id="105" name="Group 4"/>
              <p:cNvGrpSpPr>
                <a:grpSpLocks/>
              </p:cNvGrpSpPr>
              <p:nvPr/>
            </p:nvGrpSpPr>
            <p:grpSpPr bwMode="auto">
              <a:xfrm>
                <a:off x="428596" y="2000240"/>
                <a:ext cx="895332" cy="714388"/>
                <a:chOff x="0" y="0"/>
                <a:chExt cx="827" cy="826"/>
              </a:xfrm>
            </p:grpSpPr>
            <p:sp>
              <p:nvSpPr>
                <p:cNvPr id="107" name="Oval 6"/>
                <p:cNvSpPr>
                  <a:spLocks noChangeArrowheads="1"/>
                </p:cNvSpPr>
                <p:nvPr/>
              </p:nvSpPr>
              <p:spPr bwMode="auto">
                <a:xfrm>
                  <a:off x="0" y="0"/>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ndParaRPr>
                </a:p>
              </p:txBody>
            </p:sp>
            <p:sp>
              <p:nvSpPr>
                <p:cNvPr id="108" name="Oval 7"/>
                <p:cNvSpPr>
                  <a:spLocks noChangeArrowheads="1"/>
                </p:cNvSpPr>
                <p:nvPr/>
              </p:nvSpPr>
              <p:spPr bwMode="auto">
                <a:xfrm>
                  <a:off x="34" y="34"/>
                  <a:ext cx="758" cy="758"/>
                </a:xfrm>
                <a:prstGeom prst="ellipse">
                  <a:avLst/>
                </a:prstGeom>
                <a:noFill/>
                <a:ln w="38100">
                  <a:solidFill>
                    <a:schemeClr val="accent1">
                      <a:alpha val="65999"/>
                    </a:schemeClr>
                  </a:solidFill>
                  <a:round/>
                  <a:headEnd/>
                  <a:tailEnd/>
                </a:ln>
              </p:spPr>
              <p:txBody>
                <a:bodyPr wrap="none" anchor="ctr"/>
                <a:lstStyle/>
                <a:p>
                  <a:endParaRPr lang="zh-CN" altLang="en-US">
                    <a:latin typeface="Calibri" pitchFamily="34" charset="0"/>
                  </a:endParaRPr>
                </a:p>
              </p:txBody>
            </p:sp>
            <p:sp>
              <p:nvSpPr>
                <p:cNvPr id="109" name="Oval 8"/>
                <p:cNvSpPr>
                  <a:spLocks noChangeArrowheads="1"/>
                </p:cNvSpPr>
                <p:nvPr/>
              </p:nvSpPr>
              <p:spPr bwMode="auto">
                <a:xfrm>
                  <a:off x="68" y="70"/>
                  <a:ext cx="690" cy="690"/>
                </a:xfrm>
                <a:prstGeom prst="ellipse">
                  <a:avLst/>
                </a:prstGeom>
                <a:noFill/>
                <a:ln w="38100">
                  <a:solidFill>
                    <a:schemeClr val="accent1">
                      <a:alpha val="25999"/>
                    </a:schemeClr>
                  </a:solidFill>
                  <a:round/>
                  <a:headEnd/>
                  <a:tailEnd/>
                </a:ln>
              </p:spPr>
              <p:txBody>
                <a:bodyPr wrap="none" anchor="ctr"/>
                <a:lstStyle/>
                <a:p>
                  <a:endParaRPr lang="zh-CN" altLang="en-US">
                    <a:latin typeface="Calibri" pitchFamily="34" charset="0"/>
                  </a:endParaRPr>
                </a:p>
              </p:txBody>
            </p:sp>
          </p:grpSp>
          <p:sp>
            <p:nvSpPr>
              <p:cNvPr id="106" name="Text Box 9"/>
              <p:cNvSpPr txBox="1">
                <a:spLocks noChangeArrowheads="1"/>
              </p:cNvSpPr>
              <p:nvPr/>
            </p:nvSpPr>
            <p:spPr bwMode="auto">
              <a:xfrm>
                <a:off x="357158" y="2214554"/>
                <a:ext cx="1000132" cy="307777"/>
              </a:xfrm>
              <a:prstGeom prst="rect">
                <a:avLst/>
              </a:prstGeom>
              <a:noFill/>
              <a:ln w="9525">
                <a:noFill/>
                <a:miter lim="800000"/>
                <a:headEnd/>
                <a:tailEnd/>
              </a:ln>
            </p:spPr>
            <p:txBody>
              <a:bodyPr wrap="square">
                <a:spAutoFit/>
              </a:bodyPr>
              <a:lstStyle/>
              <a:p>
                <a:pPr algn="ctr">
                  <a:spcBef>
                    <a:spcPct val="50000"/>
                  </a:spcBef>
                </a:pPr>
                <a:r>
                  <a:rPr lang="zh-CN" altLang="en-US" sz="1400" dirty="0" smtClean="0">
                    <a:ea typeface="微软雅黑" pitchFamily="34" charset="-122"/>
                  </a:rPr>
                  <a:t>公文流转</a:t>
                </a:r>
                <a:endParaRPr lang="en-US" sz="1400" dirty="0">
                  <a:ea typeface="微软雅黑" pitchFamily="34" charset="-122"/>
                </a:endParaRPr>
              </a:p>
            </p:txBody>
          </p:sp>
        </p:grpSp>
        <p:grpSp>
          <p:nvGrpSpPr>
            <p:cNvPr id="110" name="组合 121"/>
            <p:cNvGrpSpPr/>
            <p:nvPr/>
          </p:nvGrpSpPr>
          <p:grpSpPr>
            <a:xfrm>
              <a:off x="2136948" y="2770922"/>
              <a:ext cx="1000132" cy="714387"/>
              <a:chOff x="2143108" y="2000240"/>
              <a:chExt cx="1000132" cy="714387"/>
            </a:xfrm>
          </p:grpSpPr>
          <p:grpSp>
            <p:nvGrpSpPr>
              <p:cNvPr id="111" name="Group 11"/>
              <p:cNvGrpSpPr>
                <a:grpSpLocks/>
              </p:cNvGrpSpPr>
              <p:nvPr/>
            </p:nvGrpSpPr>
            <p:grpSpPr bwMode="auto">
              <a:xfrm>
                <a:off x="2214546" y="2000240"/>
                <a:ext cx="895332" cy="714387"/>
                <a:chOff x="0" y="0"/>
                <a:chExt cx="827" cy="826"/>
              </a:xfrm>
            </p:grpSpPr>
            <p:sp>
              <p:nvSpPr>
                <p:cNvPr id="113" name="Oval 13"/>
                <p:cNvSpPr>
                  <a:spLocks noChangeArrowheads="1"/>
                </p:cNvSpPr>
                <p:nvPr/>
              </p:nvSpPr>
              <p:spPr bwMode="auto">
                <a:xfrm>
                  <a:off x="0" y="0"/>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ndParaRPr>
                </a:p>
              </p:txBody>
            </p:sp>
            <p:sp>
              <p:nvSpPr>
                <p:cNvPr id="114" name="Oval 14"/>
                <p:cNvSpPr>
                  <a:spLocks noChangeArrowheads="1"/>
                </p:cNvSpPr>
                <p:nvPr/>
              </p:nvSpPr>
              <p:spPr bwMode="auto">
                <a:xfrm>
                  <a:off x="34" y="34"/>
                  <a:ext cx="758" cy="758"/>
                </a:xfrm>
                <a:prstGeom prst="ellipse">
                  <a:avLst/>
                </a:prstGeom>
                <a:noFill/>
                <a:ln w="38100">
                  <a:solidFill>
                    <a:schemeClr val="accent2">
                      <a:alpha val="65999"/>
                    </a:schemeClr>
                  </a:solidFill>
                  <a:round/>
                  <a:headEnd/>
                  <a:tailEnd/>
                </a:ln>
              </p:spPr>
              <p:txBody>
                <a:bodyPr wrap="none" anchor="ctr"/>
                <a:lstStyle/>
                <a:p>
                  <a:endParaRPr lang="zh-CN" altLang="en-US">
                    <a:latin typeface="Calibri" pitchFamily="34" charset="0"/>
                  </a:endParaRPr>
                </a:p>
              </p:txBody>
            </p:sp>
            <p:sp>
              <p:nvSpPr>
                <p:cNvPr id="115" name="Oval 15"/>
                <p:cNvSpPr>
                  <a:spLocks noChangeArrowheads="1"/>
                </p:cNvSpPr>
                <p:nvPr/>
              </p:nvSpPr>
              <p:spPr bwMode="auto">
                <a:xfrm>
                  <a:off x="68" y="70"/>
                  <a:ext cx="690" cy="690"/>
                </a:xfrm>
                <a:prstGeom prst="ellipse">
                  <a:avLst/>
                </a:prstGeom>
                <a:noFill/>
                <a:ln w="38100">
                  <a:solidFill>
                    <a:schemeClr val="accent2">
                      <a:alpha val="25999"/>
                    </a:schemeClr>
                  </a:solidFill>
                  <a:round/>
                  <a:headEnd/>
                  <a:tailEnd/>
                </a:ln>
              </p:spPr>
              <p:txBody>
                <a:bodyPr wrap="none" anchor="ctr"/>
                <a:lstStyle/>
                <a:p>
                  <a:endParaRPr lang="zh-CN" altLang="en-US">
                    <a:latin typeface="Calibri" pitchFamily="34" charset="0"/>
                  </a:endParaRPr>
                </a:p>
              </p:txBody>
            </p:sp>
          </p:grpSp>
          <p:sp>
            <p:nvSpPr>
              <p:cNvPr id="112" name="Text Box 9"/>
              <p:cNvSpPr txBox="1">
                <a:spLocks noChangeArrowheads="1"/>
              </p:cNvSpPr>
              <p:nvPr/>
            </p:nvSpPr>
            <p:spPr bwMode="auto">
              <a:xfrm>
                <a:off x="2143108" y="2214554"/>
                <a:ext cx="1000132" cy="307777"/>
              </a:xfrm>
              <a:prstGeom prst="rect">
                <a:avLst/>
              </a:prstGeom>
              <a:noFill/>
              <a:ln w="9525">
                <a:noFill/>
                <a:miter lim="800000"/>
                <a:headEnd/>
                <a:tailEnd/>
              </a:ln>
            </p:spPr>
            <p:txBody>
              <a:bodyPr wrap="square">
                <a:spAutoFit/>
              </a:bodyPr>
              <a:lstStyle/>
              <a:p>
                <a:pPr algn="ctr">
                  <a:spcBef>
                    <a:spcPct val="50000"/>
                  </a:spcBef>
                </a:pPr>
                <a:r>
                  <a:rPr lang="zh-CN" altLang="en-US" sz="1400" dirty="0" smtClean="0">
                    <a:ea typeface="微软雅黑" pitchFamily="34" charset="-122"/>
                  </a:rPr>
                  <a:t>日常申请</a:t>
                </a:r>
                <a:endParaRPr lang="en-US" sz="1400" dirty="0">
                  <a:ea typeface="微软雅黑" pitchFamily="34" charset="-122"/>
                </a:endParaRPr>
              </a:p>
            </p:txBody>
          </p:sp>
        </p:grpSp>
        <p:grpSp>
          <p:nvGrpSpPr>
            <p:cNvPr id="116" name="组合 120"/>
            <p:cNvGrpSpPr/>
            <p:nvPr/>
          </p:nvGrpSpPr>
          <p:grpSpPr>
            <a:xfrm>
              <a:off x="1279692" y="3485302"/>
              <a:ext cx="1000132" cy="714388"/>
              <a:chOff x="1285852" y="2714620"/>
              <a:chExt cx="1000132" cy="714388"/>
            </a:xfrm>
          </p:grpSpPr>
          <p:grpSp>
            <p:nvGrpSpPr>
              <p:cNvPr id="117" name="Group 18"/>
              <p:cNvGrpSpPr>
                <a:grpSpLocks/>
              </p:cNvGrpSpPr>
              <p:nvPr/>
            </p:nvGrpSpPr>
            <p:grpSpPr bwMode="auto">
              <a:xfrm>
                <a:off x="1357290" y="2714620"/>
                <a:ext cx="895332" cy="714388"/>
                <a:chOff x="0" y="0"/>
                <a:chExt cx="827" cy="826"/>
              </a:xfrm>
            </p:grpSpPr>
            <p:sp>
              <p:nvSpPr>
                <p:cNvPr id="119" name="Oval 20"/>
                <p:cNvSpPr>
                  <a:spLocks noChangeArrowheads="1"/>
                </p:cNvSpPr>
                <p:nvPr/>
              </p:nvSpPr>
              <p:spPr bwMode="auto">
                <a:xfrm>
                  <a:off x="0" y="0"/>
                  <a:ext cx="827" cy="826"/>
                </a:xfrm>
                <a:prstGeom prst="ellipse">
                  <a:avLst/>
                </a:prstGeom>
                <a:solidFill>
                  <a:srgbClr val="F8F8F8"/>
                </a:solidFill>
                <a:ln w="38100">
                  <a:solidFill>
                    <a:schemeClr val="hlink"/>
                  </a:solidFill>
                  <a:round/>
                  <a:headEnd/>
                  <a:tailEnd/>
                </a:ln>
              </p:spPr>
              <p:txBody>
                <a:bodyPr wrap="none" anchor="ctr"/>
                <a:lstStyle/>
                <a:p>
                  <a:endParaRPr lang="zh-CN" altLang="en-US">
                    <a:latin typeface="Calibri" pitchFamily="34" charset="0"/>
                  </a:endParaRPr>
                </a:p>
              </p:txBody>
            </p:sp>
            <p:sp>
              <p:nvSpPr>
                <p:cNvPr id="120" name="Oval 21"/>
                <p:cNvSpPr>
                  <a:spLocks noChangeArrowheads="1"/>
                </p:cNvSpPr>
                <p:nvPr/>
              </p:nvSpPr>
              <p:spPr bwMode="auto">
                <a:xfrm>
                  <a:off x="34" y="34"/>
                  <a:ext cx="758" cy="758"/>
                </a:xfrm>
                <a:prstGeom prst="ellipse">
                  <a:avLst/>
                </a:prstGeom>
                <a:noFill/>
                <a:ln w="38100">
                  <a:solidFill>
                    <a:schemeClr val="hlink">
                      <a:alpha val="65999"/>
                    </a:schemeClr>
                  </a:solidFill>
                  <a:round/>
                  <a:headEnd/>
                  <a:tailEnd/>
                </a:ln>
              </p:spPr>
              <p:txBody>
                <a:bodyPr wrap="none" anchor="ctr"/>
                <a:lstStyle/>
                <a:p>
                  <a:endParaRPr lang="zh-CN" altLang="en-US">
                    <a:latin typeface="Calibri" pitchFamily="34" charset="0"/>
                  </a:endParaRPr>
                </a:p>
              </p:txBody>
            </p:sp>
            <p:sp>
              <p:nvSpPr>
                <p:cNvPr id="121" name="Oval 22"/>
                <p:cNvSpPr>
                  <a:spLocks noChangeArrowheads="1"/>
                </p:cNvSpPr>
                <p:nvPr/>
              </p:nvSpPr>
              <p:spPr bwMode="auto">
                <a:xfrm>
                  <a:off x="68" y="70"/>
                  <a:ext cx="690" cy="690"/>
                </a:xfrm>
                <a:prstGeom prst="ellipse">
                  <a:avLst/>
                </a:prstGeom>
                <a:noFill/>
                <a:ln w="38100">
                  <a:solidFill>
                    <a:schemeClr val="hlink">
                      <a:alpha val="25999"/>
                    </a:schemeClr>
                  </a:solidFill>
                  <a:round/>
                  <a:headEnd/>
                  <a:tailEnd/>
                </a:ln>
              </p:spPr>
              <p:txBody>
                <a:bodyPr wrap="none" anchor="ctr"/>
                <a:lstStyle/>
                <a:p>
                  <a:endParaRPr lang="zh-CN" altLang="en-US">
                    <a:latin typeface="Calibri" pitchFamily="34" charset="0"/>
                  </a:endParaRPr>
                </a:p>
              </p:txBody>
            </p:sp>
          </p:grpSp>
          <p:sp>
            <p:nvSpPr>
              <p:cNvPr id="118" name="Text Box 9"/>
              <p:cNvSpPr txBox="1">
                <a:spLocks noChangeArrowheads="1"/>
              </p:cNvSpPr>
              <p:nvPr/>
            </p:nvSpPr>
            <p:spPr bwMode="auto">
              <a:xfrm>
                <a:off x="1285852" y="2928934"/>
                <a:ext cx="1000132" cy="307777"/>
              </a:xfrm>
              <a:prstGeom prst="rect">
                <a:avLst/>
              </a:prstGeom>
              <a:noFill/>
              <a:ln w="9525">
                <a:noFill/>
                <a:miter lim="800000"/>
                <a:headEnd/>
                <a:tailEnd/>
              </a:ln>
            </p:spPr>
            <p:txBody>
              <a:bodyPr wrap="square">
                <a:spAutoFit/>
              </a:bodyPr>
              <a:lstStyle/>
              <a:p>
                <a:pPr algn="ctr">
                  <a:spcBef>
                    <a:spcPct val="50000"/>
                  </a:spcBef>
                </a:pPr>
                <a:r>
                  <a:rPr lang="zh-CN" altLang="en-US" sz="1400" dirty="0" smtClean="0">
                    <a:ea typeface="微软雅黑" pitchFamily="34" charset="-122"/>
                  </a:rPr>
                  <a:t>统一办公</a:t>
                </a:r>
                <a:endParaRPr lang="en-US" sz="1400" dirty="0">
                  <a:ea typeface="微软雅黑" pitchFamily="34" charset="-122"/>
                </a:endParaRPr>
              </a:p>
            </p:txBody>
          </p:sp>
        </p:grpSp>
        <p:grpSp>
          <p:nvGrpSpPr>
            <p:cNvPr id="122" name="组合 118"/>
            <p:cNvGrpSpPr/>
            <p:nvPr/>
          </p:nvGrpSpPr>
          <p:grpSpPr>
            <a:xfrm>
              <a:off x="350998" y="4128244"/>
              <a:ext cx="1000132" cy="714387"/>
              <a:chOff x="357158" y="3357562"/>
              <a:chExt cx="1000132" cy="714387"/>
            </a:xfrm>
          </p:grpSpPr>
          <p:grpSp>
            <p:nvGrpSpPr>
              <p:cNvPr id="123" name="Group 25"/>
              <p:cNvGrpSpPr>
                <a:grpSpLocks/>
              </p:cNvGrpSpPr>
              <p:nvPr/>
            </p:nvGrpSpPr>
            <p:grpSpPr bwMode="auto">
              <a:xfrm>
                <a:off x="428596" y="3357562"/>
                <a:ext cx="895332" cy="714387"/>
                <a:chOff x="0" y="0"/>
                <a:chExt cx="827" cy="826"/>
              </a:xfrm>
            </p:grpSpPr>
            <p:sp>
              <p:nvSpPr>
                <p:cNvPr id="125" name="Oval 27"/>
                <p:cNvSpPr>
                  <a:spLocks noChangeArrowheads="1"/>
                </p:cNvSpPr>
                <p:nvPr/>
              </p:nvSpPr>
              <p:spPr bwMode="auto">
                <a:xfrm>
                  <a:off x="0" y="0"/>
                  <a:ext cx="827" cy="826"/>
                </a:xfrm>
                <a:prstGeom prst="ellipse">
                  <a:avLst/>
                </a:prstGeom>
                <a:solidFill>
                  <a:srgbClr val="F8F8F8"/>
                </a:solidFill>
                <a:ln w="38100">
                  <a:solidFill>
                    <a:schemeClr val="folHlink"/>
                  </a:solidFill>
                  <a:round/>
                  <a:headEnd/>
                  <a:tailEnd/>
                </a:ln>
              </p:spPr>
              <p:txBody>
                <a:bodyPr wrap="none" anchor="ctr"/>
                <a:lstStyle/>
                <a:p>
                  <a:endParaRPr lang="zh-CN" altLang="en-US">
                    <a:latin typeface="Calibri" pitchFamily="34" charset="0"/>
                  </a:endParaRPr>
                </a:p>
              </p:txBody>
            </p:sp>
            <p:sp>
              <p:nvSpPr>
                <p:cNvPr id="126" name="Oval 28"/>
                <p:cNvSpPr>
                  <a:spLocks noChangeArrowheads="1"/>
                </p:cNvSpPr>
                <p:nvPr/>
              </p:nvSpPr>
              <p:spPr bwMode="auto">
                <a:xfrm>
                  <a:off x="34" y="34"/>
                  <a:ext cx="758" cy="758"/>
                </a:xfrm>
                <a:prstGeom prst="ellipse">
                  <a:avLst/>
                </a:prstGeom>
                <a:noFill/>
                <a:ln w="38100">
                  <a:solidFill>
                    <a:schemeClr val="folHlink">
                      <a:alpha val="65999"/>
                    </a:schemeClr>
                  </a:solidFill>
                  <a:round/>
                  <a:headEnd/>
                  <a:tailEnd/>
                </a:ln>
              </p:spPr>
              <p:txBody>
                <a:bodyPr wrap="none" anchor="ctr"/>
                <a:lstStyle/>
                <a:p>
                  <a:endParaRPr lang="zh-CN" altLang="en-US">
                    <a:latin typeface="Calibri" pitchFamily="34" charset="0"/>
                  </a:endParaRPr>
                </a:p>
              </p:txBody>
            </p:sp>
            <p:sp>
              <p:nvSpPr>
                <p:cNvPr id="127" name="Oval 29"/>
                <p:cNvSpPr>
                  <a:spLocks noChangeArrowheads="1"/>
                </p:cNvSpPr>
                <p:nvPr/>
              </p:nvSpPr>
              <p:spPr bwMode="auto">
                <a:xfrm>
                  <a:off x="68" y="70"/>
                  <a:ext cx="690" cy="690"/>
                </a:xfrm>
                <a:prstGeom prst="ellipse">
                  <a:avLst/>
                </a:prstGeom>
                <a:noFill/>
                <a:ln w="38100">
                  <a:solidFill>
                    <a:schemeClr val="folHlink">
                      <a:alpha val="25999"/>
                    </a:schemeClr>
                  </a:solidFill>
                  <a:round/>
                  <a:headEnd/>
                  <a:tailEnd/>
                </a:ln>
              </p:spPr>
              <p:txBody>
                <a:bodyPr wrap="none" anchor="ctr"/>
                <a:lstStyle/>
                <a:p>
                  <a:endParaRPr lang="zh-CN" altLang="en-US">
                    <a:latin typeface="Calibri" pitchFamily="34" charset="0"/>
                  </a:endParaRPr>
                </a:p>
              </p:txBody>
            </p:sp>
          </p:grpSp>
          <p:sp>
            <p:nvSpPr>
              <p:cNvPr id="124" name="Text Box 9"/>
              <p:cNvSpPr txBox="1">
                <a:spLocks noChangeArrowheads="1"/>
              </p:cNvSpPr>
              <p:nvPr/>
            </p:nvSpPr>
            <p:spPr bwMode="auto">
              <a:xfrm>
                <a:off x="357158" y="3549851"/>
                <a:ext cx="1000132" cy="307777"/>
              </a:xfrm>
              <a:prstGeom prst="rect">
                <a:avLst/>
              </a:prstGeom>
              <a:noFill/>
              <a:ln w="9525">
                <a:noFill/>
                <a:miter lim="800000"/>
                <a:headEnd/>
                <a:tailEnd/>
              </a:ln>
            </p:spPr>
            <p:txBody>
              <a:bodyPr wrap="square">
                <a:spAutoFit/>
              </a:bodyPr>
              <a:lstStyle/>
              <a:p>
                <a:pPr algn="ctr">
                  <a:spcBef>
                    <a:spcPct val="50000"/>
                  </a:spcBef>
                </a:pPr>
                <a:r>
                  <a:rPr lang="zh-CN" altLang="en-US" sz="1400" dirty="0" smtClean="0">
                    <a:ea typeface="微软雅黑" pitchFamily="34" charset="-122"/>
                  </a:rPr>
                  <a:t>交流互动</a:t>
                </a:r>
                <a:endParaRPr lang="en-US" sz="1400" dirty="0">
                  <a:ea typeface="微软雅黑" pitchFamily="34" charset="-122"/>
                </a:endParaRPr>
              </a:p>
            </p:txBody>
          </p:sp>
        </p:grpSp>
        <p:grpSp>
          <p:nvGrpSpPr>
            <p:cNvPr id="128" name="组合 119"/>
            <p:cNvGrpSpPr/>
            <p:nvPr/>
          </p:nvGrpSpPr>
          <p:grpSpPr>
            <a:xfrm>
              <a:off x="2279824" y="4128244"/>
              <a:ext cx="1000132" cy="714388"/>
              <a:chOff x="2285984" y="3357562"/>
              <a:chExt cx="1000132" cy="714388"/>
            </a:xfrm>
          </p:grpSpPr>
          <p:grpSp>
            <p:nvGrpSpPr>
              <p:cNvPr id="129" name="Group 32"/>
              <p:cNvGrpSpPr>
                <a:grpSpLocks/>
              </p:cNvGrpSpPr>
              <p:nvPr/>
            </p:nvGrpSpPr>
            <p:grpSpPr bwMode="auto">
              <a:xfrm>
                <a:off x="2285984" y="3357562"/>
                <a:ext cx="895332" cy="714388"/>
                <a:chOff x="0" y="0"/>
                <a:chExt cx="827" cy="826"/>
              </a:xfrm>
            </p:grpSpPr>
            <p:sp>
              <p:nvSpPr>
                <p:cNvPr id="131" name="Oval 6"/>
                <p:cNvSpPr>
                  <a:spLocks noChangeArrowheads="1"/>
                </p:cNvSpPr>
                <p:nvPr/>
              </p:nvSpPr>
              <p:spPr bwMode="auto">
                <a:xfrm>
                  <a:off x="0" y="0"/>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ndParaRPr>
                </a:p>
              </p:txBody>
            </p:sp>
            <p:sp>
              <p:nvSpPr>
                <p:cNvPr id="132" name="Oval 7"/>
                <p:cNvSpPr>
                  <a:spLocks noChangeArrowheads="1"/>
                </p:cNvSpPr>
                <p:nvPr/>
              </p:nvSpPr>
              <p:spPr bwMode="auto">
                <a:xfrm>
                  <a:off x="34" y="34"/>
                  <a:ext cx="758" cy="758"/>
                </a:xfrm>
                <a:prstGeom prst="ellipse">
                  <a:avLst/>
                </a:prstGeom>
                <a:noFill/>
                <a:ln w="38100">
                  <a:solidFill>
                    <a:schemeClr val="accent1">
                      <a:alpha val="65999"/>
                    </a:schemeClr>
                  </a:solidFill>
                  <a:round/>
                  <a:headEnd/>
                  <a:tailEnd/>
                </a:ln>
              </p:spPr>
              <p:txBody>
                <a:bodyPr wrap="none" anchor="ctr"/>
                <a:lstStyle/>
                <a:p>
                  <a:endParaRPr lang="zh-CN" altLang="en-US">
                    <a:latin typeface="Calibri" pitchFamily="34" charset="0"/>
                  </a:endParaRPr>
                </a:p>
              </p:txBody>
            </p:sp>
            <p:sp>
              <p:nvSpPr>
                <p:cNvPr id="133" name="Oval 8"/>
                <p:cNvSpPr>
                  <a:spLocks noChangeArrowheads="1"/>
                </p:cNvSpPr>
                <p:nvPr/>
              </p:nvSpPr>
              <p:spPr bwMode="auto">
                <a:xfrm>
                  <a:off x="68" y="70"/>
                  <a:ext cx="690" cy="690"/>
                </a:xfrm>
                <a:prstGeom prst="ellipse">
                  <a:avLst/>
                </a:prstGeom>
                <a:noFill/>
                <a:ln w="38100">
                  <a:solidFill>
                    <a:schemeClr val="accent1">
                      <a:alpha val="25999"/>
                    </a:schemeClr>
                  </a:solidFill>
                  <a:round/>
                  <a:headEnd/>
                  <a:tailEnd/>
                </a:ln>
              </p:spPr>
              <p:txBody>
                <a:bodyPr wrap="none" anchor="ctr"/>
                <a:lstStyle/>
                <a:p>
                  <a:endParaRPr lang="zh-CN" altLang="en-US">
                    <a:latin typeface="Calibri" pitchFamily="34" charset="0"/>
                  </a:endParaRPr>
                </a:p>
              </p:txBody>
            </p:sp>
          </p:grpSp>
          <p:sp>
            <p:nvSpPr>
              <p:cNvPr id="130" name="Text Box 9"/>
              <p:cNvSpPr txBox="1">
                <a:spLocks noChangeArrowheads="1"/>
              </p:cNvSpPr>
              <p:nvPr/>
            </p:nvSpPr>
            <p:spPr bwMode="auto">
              <a:xfrm>
                <a:off x="2285984" y="3571876"/>
                <a:ext cx="1000132" cy="307777"/>
              </a:xfrm>
              <a:prstGeom prst="rect">
                <a:avLst/>
              </a:prstGeom>
              <a:noFill/>
              <a:ln w="9525">
                <a:noFill/>
                <a:miter lim="800000"/>
                <a:headEnd/>
                <a:tailEnd/>
              </a:ln>
            </p:spPr>
            <p:txBody>
              <a:bodyPr wrap="square">
                <a:spAutoFit/>
              </a:bodyPr>
              <a:lstStyle/>
              <a:p>
                <a:pPr algn="ctr">
                  <a:spcBef>
                    <a:spcPct val="50000"/>
                  </a:spcBef>
                </a:pPr>
                <a:r>
                  <a:rPr lang="zh-CN" altLang="en-US" sz="1400" dirty="0" smtClean="0">
                    <a:ea typeface="微软雅黑" pitchFamily="34" charset="-122"/>
                  </a:rPr>
                  <a:t>校务教务</a:t>
                </a:r>
                <a:endParaRPr lang="en-US" sz="1400" dirty="0">
                  <a:ea typeface="微软雅黑" pitchFamily="34" charset="-122"/>
                </a:endParaRPr>
              </a:p>
            </p:txBody>
          </p:sp>
        </p:grpSp>
        <p:cxnSp>
          <p:nvCxnSpPr>
            <p:cNvPr id="134" name="直接箭头连接符 133"/>
            <p:cNvCxnSpPr/>
            <p:nvPr/>
          </p:nvCxnSpPr>
          <p:spPr bwMode="auto">
            <a:xfrm rot="5400000" flipH="1" flipV="1">
              <a:off x="2122808" y="3373226"/>
              <a:ext cx="209232" cy="22416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35" name="直接箭头连接符 134"/>
            <p:cNvCxnSpPr/>
            <p:nvPr/>
          </p:nvCxnSpPr>
          <p:spPr bwMode="auto">
            <a:xfrm rot="16200000" flipH="1">
              <a:off x="2194246" y="4016168"/>
              <a:ext cx="137794" cy="295598"/>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36" name="直接箭头连接符 135"/>
            <p:cNvCxnSpPr/>
            <p:nvPr/>
          </p:nvCxnSpPr>
          <p:spPr bwMode="auto">
            <a:xfrm rot="5400000">
              <a:off x="1241680" y="4013088"/>
              <a:ext cx="158587" cy="322551"/>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37" name="直接箭头连接符 136"/>
            <p:cNvCxnSpPr/>
            <p:nvPr/>
          </p:nvCxnSpPr>
          <p:spPr bwMode="auto">
            <a:xfrm rot="16200000" flipV="1">
              <a:off x="1229833" y="3337507"/>
              <a:ext cx="209232" cy="295598"/>
            </a:xfrm>
            <a:prstGeom prst="straightConnector1">
              <a:avLst/>
            </a:prstGeom>
            <a:solidFill>
              <a:schemeClr val="bg1"/>
            </a:solidFill>
            <a:ln w="9525" cap="flat" cmpd="sng" algn="ctr">
              <a:solidFill>
                <a:schemeClr val="tx1"/>
              </a:solidFill>
              <a:prstDash val="solid"/>
              <a:round/>
              <a:headEnd type="none" w="med" len="med"/>
              <a:tailEnd type="arrow"/>
            </a:ln>
            <a:effectLst/>
          </p:spPr>
        </p:cxnSp>
      </p:grpSp>
      <p:sp>
        <p:nvSpPr>
          <p:cNvPr id="69" name="TextBox 8"/>
          <p:cNvSpPr txBox="1">
            <a:spLocks noChangeArrowheads="1"/>
          </p:cNvSpPr>
          <p:nvPr/>
        </p:nvSpPr>
        <p:spPr bwMode="auto">
          <a:xfrm>
            <a:off x="8688809" y="4876313"/>
            <a:ext cx="3214710" cy="285752"/>
          </a:xfrm>
          <a:prstGeom prst="rect">
            <a:avLst/>
          </a:prstGeom>
          <a:noFill/>
          <a:ln w="9525">
            <a:solidFill>
              <a:srgbClr val="C00000"/>
            </a:solidFill>
            <a:miter lim="800000"/>
            <a:headEnd/>
            <a:tailEnd/>
          </a:ln>
        </p:spPr>
        <p:txBody>
          <a:bodyPr/>
          <a:lstStyle/>
          <a:p>
            <a:r>
              <a:rPr lang="zh-CN" altLang="en-US" sz="1400" b="1" dirty="0" smtClean="0">
                <a:solidFill>
                  <a:srgbClr val="C00000"/>
                </a:solidFill>
                <a:ea typeface="微软雅黑" pitchFamily="34" charset="-122"/>
              </a:rPr>
              <a:t>使用移动</a:t>
            </a:r>
            <a:r>
              <a:rPr lang="en-US" altLang="zh-CN" sz="1400" b="1" dirty="0" smtClean="0">
                <a:solidFill>
                  <a:srgbClr val="C00000"/>
                </a:solidFill>
                <a:ea typeface="微软雅黑" pitchFamily="34" charset="-122"/>
              </a:rPr>
              <a:t>OA</a:t>
            </a:r>
            <a:r>
              <a:rPr lang="zh-CN" altLang="en-US" sz="1400" b="1" dirty="0" smtClean="0">
                <a:solidFill>
                  <a:srgbClr val="C00000"/>
                </a:solidFill>
                <a:ea typeface="微软雅黑" pitchFamily="34" charset="-122"/>
              </a:rPr>
              <a:t>带来工作效率的提升</a:t>
            </a:r>
            <a:endParaRPr lang="zh-CN" altLang="en-US" sz="1400" b="1" dirty="0">
              <a:solidFill>
                <a:srgbClr val="C00000"/>
              </a:solidFill>
              <a:ea typeface="微软雅黑" pitchFamily="34" charset="-122"/>
            </a:endParaRPr>
          </a:p>
        </p:txBody>
      </p:sp>
      <p:grpSp>
        <p:nvGrpSpPr>
          <p:cNvPr id="56" name="Group 3"/>
          <p:cNvGrpSpPr>
            <a:grpSpLocks/>
          </p:cNvGrpSpPr>
          <p:nvPr/>
        </p:nvGrpSpPr>
        <p:grpSpPr bwMode="auto">
          <a:xfrm>
            <a:off x="661376" y="5196546"/>
            <a:ext cx="3857652" cy="785804"/>
            <a:chOff x="0" y="0"/>
            <a:chExt cx="7248849" cy="3857652"/>
          </a:xfrm>
        </p:grpSpPr>
        <p:pic>
          <p:nvPicPr>
            <p:cNvPr id="57" name="Picture 13"/>
            <p:cNvPicPr>
              <a:picLocks noChangeAspect="1" noChangeArrowheads="1"/>
            </p:cNvPicPr>
            <p:nvPr/>
          </p:nvPicPr>
          <p:blipFill>
            <a:blip r:embed="rId5"/>
            <a:srcRect/>
            <a:stretch>
              <a:fillRect/>
            </a:stretch>
          </p:blipFill>
          <p:spPr bwMode="auto">
            <a:xfrm>
              <a:off x="0" y="0"/>
              <a:ext cx="7248849" cy="3786214"/>
            </a:xfrm>
            <a:prstGeom prst="rect">
              <a:avLst/>
            </a:prstGeom>
            <a:noFill/>
            <a:ln w="9525">
              <a:noFill/>
              <a:miter lim="800000"/>
              <a:headEnd/>
              <a:tailEnd/>
            </a:ln>
          </p:spPr>
        </p:pic>
        <p:sp>
          <p:nvSpPr>
            <p:cNvPr id="58" name="椭圆 6"/>
            <p:cNvSpPr>
              <a:spLocks noChangeArrowheads="1"/>
            </p:cNvSpPr>
            <p:nvPr/>
          </p:nvSpPr>
          <p:spPr bwMode="auto">
            <a:xfrm>
              <a:off x="5572164" y="1214446"/>
              <a:ext cx="1571636" cy="2500330"/>
            </a:xfrm>
            <a:prstGeom prst="ellipse">
              <a:avLst/>
            </a:prstGeom>
            <a:noFill/>
            <a:ln w="28575">
              <a:solidFill>
                <a:srgbClr val="FF0000"/>
              </a:solidFill>
              <a:round/>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sp>
          <p:nvSpPr>
            <p:cNvPr id="60" name="椭圆 7"/>
            <p:cNvSpPr>
              <a:spLocks noChangeArrowheads="1"/>
            </p:cNvSpPr>
            <p:nvPr/>
          </p:nvSpPr>
          <p:spPr bwMode="auto">
            <a:xfrm>
              <a:off x="3714776" y="1928826"/>
              <a:ext cx="642942" cy="1857388"/>
            </a:xfrm>
            <a:prstGeom prst="ellipse">
              <a:avLst/>
            </a:prstGeom>
            <a:noFill/>
            <a:ln w="28575">
              <a:solidFill>
                <a:srgbClr val="FF0000"/>
              </a:solidFill>
              <a:round/>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sp>
          <p:nvSpPr>
            <p:cNvPr id="61" name="椭圆 8"/>
            <p:cNvSpPr>
              <a:spLocks noChangeArrowheads="1"/>
            </p:cNvSpPr>
            <p:nvPr/>
          </p:nvSpPr>
          <p:spPr bwMode="auto">
            <a:xfrm>
              <a:off x="357190" y="2643206"/>
              <a:ext cx="2000264" cy="1214446"/>
            </a:xfrm>
            <a:prstGeom prst="ellipse">
              <a:avLst/>
            </a:prstGeom>
            <a:noFill/>
            <a:ln w="28575">
              <a:solidFill>
                <a:srgbClr val="FF0000"/>
              </a:solidFill>
              <a:round/>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grpSp>
      <p:grpSp>
        <p:nvGrpSpPr>
          <p:cNvPr id="62" name="Group 20"/>
          <p:cNvGrpSpPr>
            <a:grpSpLocks noChangeAspect="1"/>
          </p:cNvGrpSpPr>
          <p:nvPr/>
        </p:nvGrpSpPr>
        <p:grpSpPr bwMode="auto">
          <a:xfrm>
            <a:off x="4759407" y="5125103"/>
            <a:ext cx="500072" cy="961676"/>
            <a:chOff x="0" y="0"/>
            <a:chExt cx="1500166" cy="3000377"/>
          </a:xfrm>
        </p:grpSpPr>
        <p:grpSp>
          <p:nvGrpSpPr>
            <p:cNvPr id="63" name="Group 21"/>
            <p:cNvGrpSpPr>
              <a:grpSpLocks noChangeAspect="1"/>
            </p:cNvGrpSpPr>
            <p:nvPr/>
          </p:nvGrpSpPr>
          <p:grpSpPr bwMode="auto">
            <a:xfrm>
              <a:off x="0" y="0"/>
              <a:ext cx="1500166" cy="3000377"/>
              <a:chOff x="0" y="0"/>
              <a:chExt cx="1134159" cy="2286001"/>
            </a:xfrm>
          </p:grpSpPr>
          <p:pic>
            <p:nvPicPr>
              <p:cNvPr id="65" name="Picture 27" descr="HTC Touch Pro2"/>
              <p:cNvPicPr>
                <a:picLocks noChangeAspect="1" noChangeArrowheads="1"/>
              </p:cNvPicPr>
              <p:nvPr/>
            </p:nvPicPr>
            <p:blipFill>
              <a:blip r:embed="rId6"/>
              <a:srcRect/>
              <a:stretch>
                <a:fillRect/>
              </a:stretch>
            </p:blipFill>
            <p:spPr bwMode="auto">
              <a:xfrm>
                <a:off x="0" y="0"/>
                <a:ext cx="1134159" cy="2286001"/>
              </a:xfrm>
              <a:prstGeom prst="rect">
                <a:avLst/>
              </a:prstGeom>
              <a:noFill/>
              <a:ln w="9525">
                <a:noFill/>
                <a:miter lim="800000"/>
                <a:headEnd/>
                <a:tailEnd/>
              </a:ln>
            </p:spPr>
          </p:pic>
          <p:pic>
            <p:nvPicPr>
              <p:cNvPr id="66" name="Picture 34" descr="6"/>
              <p:cNvPicPr>
                <a:picLocks noChangeAspect="1" noChangeArrowheads="1"/>
              </p:cNvPicPr>
              <p:nvPr/>
            </p:nvPicPr>
            <p:blipFill>
              <a:blip r:embed="rId7"/>
              <a:srcRect/>
              <a:stretch>
                <a:fillRect/>
              </a:stretch>
            </p:blipFill>
            <p:spPr bwMode="auto">
              <a:xfrm>
                <a:off x="86413" y="500066"/>
                <a:ext cx="941383" cy="1214446"/>
              </a:xfrm>
              <a:prstGeom prst="rect">
                <a:avLst/>
              </a:prstGeom>
              <a:noFill/>
              <a:ln w="9525">
                <a:noFill/>
                <a:miter lim="800000"/>
                <a:headEnd/>
                <a:tailEnd/>
              </a:ln>
            </p:spPr>
          </p:pic>
        </p:grpSp>
        <p:pic>
          <p:nvPicPr>
            <p:cNvPr id="64" name="Picture 42"/>
            <p:cNvPicPr>
              <a:picLocks noChangeAspect="1" noChangeArrowheads="1"/>
            </p:cNvPicPr>
            <p:nvPr/>
          </p:nvPicPr>
          <p:blipFill>
            <a:blip r:embed="rId8" cstate="print"/>
            <a:srcRect/>
            <a:stretch>
              <a:fillRect/>
            </a:stretch>
          </p:blipFill>
          <p:spPr bwMode="auto">
            <a:xfrm>
              <a:off x="97289" y="500067"/>
              <a:ext cx="1260000" cy="1742257"/>
            </a:xfrm>
            <a:prstGeom prst="rect">
              <a:avLst/>
            </a:prstGeom>
            <a:noFill/>
            <a:ln w="9525">
              <a:noFill/>
              <a:miter lim="800000"/>
              <a:headEnd/>
              <a:tailEnd/>
            </a:ln>
          </p:spPr>
        </p:pic>
      </p:grpSp>
      <p:sp>
        <p:nvSpPr>
          <p:cNvPr id="67" name="下箭头 47"/>
          <p:cNvSpPr>
            <a:spLocks noChangeArrowheads="1"/>
          </p:cNvSpPr>
          <p:nvPr/>
        </p:nvSpPr>
        <p:spPr bwMode="auto">
          <a:xfrm rot="16200000">
            <a:off x="6152155" y="4136268"/>
            <a:ext cx="428625" cy="1549044"/>
          </a:xfrm>
          <a:prstGeom prst="downArrow">
            <a:avLst>
              <a:gd name="adj1" fmla="val 50000"/>
              <a:gd name="adj2" fmla="val 50000"/>
            </a:avLst>
          </a:prstGeom>
          <a:gradFill rotWithShape="1">
            <a:gsLst>
              <a:gs pos="0">
                <a:srgbClr val="9EEAFF"/>
              </a:gs>
              <a:gs pos="35001">
                <a:srgbClr val="BBEFFF"/>
              </a:gs>
              <a:gs pos="100000">
                <a:srgbClr val="E4F9FF"/>
              </a:gs>
            </a:gsLst>
            <a:lin ang="5400000" scaled="1"/>
          </a:gradFill>
          <a:ln w="9525">
            <a:solidFill>
              <a:srgbClr val="46AAC5"/>
            </a:solidFill>
            <a:miter lim="800000"/>
            <a:headEnd/>
            <a:tailEnd/>
          </a:ln>
          <a:effectLst>
            <a:outerShdw dist="20000" dir="5400000" algn="ctr" rotWithShape="0">
              <a:srgbClr val="000000">
                <a:alpha val="32999"/>
              </a:srgbClr>
            </a:outerShdw>
          </a:effectLst>
        </p:spPr>
        <p:txBody>
          <a:bodyPr wrap="none" anchor="ctr"/>
          <a:lstStyle/>
          <a:p>
            <a:pPr algn="ctr">
              <a:lnSpc>
                <a:spcPct val="140000"/>
              </a:lnSpc>
              <a:spcBef>
                <a:spcPct val="20000"/>
              </a:spcBef>
              <a:buClr>
                <a:schemeClr val="tx2"/>
              </a:buClr>
              <a:buSzPct val="60000"/>
              <a:buFont typeface="Wingdings" pitchFamily="2" charset="2"/>
              <a:buNone/>
            </a:pPr>
            <a:endParaRPr lang="zh-CN" altLang="en-US" dirty="0">
              <a:solidFill>
                <a:schemeClr val="accent2"/>
              </a:solidFill>
              <a:latin typeface="Tahoma" pitchFamily="34" charset="0"/>
              <a:ea typeface="华文细黑" pitchFamily="2" charset="-122"/>
            </a:endParaRPr>
          </a:p>
        </p:txBody>
      </p:sp>
      <p:cxnSp>
        <p:nvCxnSpPr>
          <p:cNvPr id="71" name="直接连接符 32"/>
          <p:cNvCxnSpPr>
            <a:cxnSpLocks noChangeShapeType="1"/>
          </p:cNvCxnSpPr>
          <p:nvPr/>
        </p:nvCxnSpPr>
        <p:spPr bwMode="auto">
          <a:xfrm>
            <a:off x="732814" y="6339554"/>
            <a:ext cx="3857652" cy="1588"/>
          </a:xfrm>
          <a:prstGeom prst="line">
            <a:avLst/>
          </a:prstGeom>
          <a:noFill/>
          <a:ln w="9525">
            <a:solidFill>
              <a:srgbClr val="339966"/>
            </a:solidFill>
            <a:prstDash val="dashDot"/>
            <a:round/>
            <a:headEnd/>
            <a:tailEnd/>
          </a:ln>
        </p:spPr>
      </p:cxnSp>
      <p:sp>
        <p:nvSpPr>
          <p:cNvPr id="72" name="TextBox 34"/>
          <p:cNvSpPr txBox="1">
            <a:spLocks noChangeArrowheads="1"/>
          </p:cNvSpPr>
          <p:nvPr/>
        </p:nvSpPr>
        <p:spPr bwMode="auto">
          <a:xfrm>
            <a:off x="5900315" y="4785928"/>
            <a:ext cx="915765" cy="276999"/>
          </a:xfrm>
          <a:prstGeom prst="rect">
            <a:avLst/>
          </a:prstGeom>
          <a:noFill/>
          <a:ln w="9525">
            <a:noFill/>
            <a:miter lim="800000"/>
            <a:headEnd/>
            <a:tailEnd/>
          </a:ln>
        </p:spPr>
        <p:txBody>
          <a:bodyPr wrap="square">
            <a:spAutoFit/>
          </a:bodyPr>
          <a:lstStyle/>
          <a:p>
            <a:r>
              <a:rPr lang="zh-CN" altLang="en-US" sz="1200" b="1" dirty="0" smtClean="0">
                <a:solidFill>
                  <a:srgbClr val="0070C0"/>
                </a:solidFill>
                <a:ea typeface="微软雅黑" pitchFamily="34" charset="-122"/>
              </a:rPr>
              <a:t>使  用  后</a:t>
            </a:r>
            <a:endParaRPr lang="zh-CN" altLang="en-US" sz="1200" b="1" dirty="0">
              <a:solidFill>
                <a:srgbClr val="0070C0"/>
              </a:solidFill>
              <a:ea typeface="微软雅黑" pitchFamily="34" charset="-122"/>
            </a:endParaRPr>
          </a:p>
        </p:txBody>
      </p:sp>
      <p:cxnSp>
        <p:nvCxnSpPr>
          <p:cNvPr id="73" name="直接箭头连接符 37"/>
          <p:cNvCxnSpPr>
            <a:cxnSpLocks noChangeShapeType="1"/>
          </p:cNvCxnSpPr>
          <p:nvPr/>
        </p:nvCxnSpPr>
        <p:spPr bwMode="auto">
          <a:xfrm>
            <a:off x="2523525" y="4938425"/>
            <a:ext cx="1281091" cy="543870"/>
          </a:xfrm>
          <a:prstGeom prst="straightConnector1">
            <a:avLst/>
          </a:prstGeom>
          <a:noFill/>
          <a:ln w="19050">
            <a:solidFill>
              <a:srgbClr val="C00000"/>
            </a:solidFill>
            <a:prstDash val="sysDash"/>
            <a:round/>
            <a:headEnd/>
            <a:tailEnd type="arrow" w="med" len="med"/>
          </a:ln>
        </p:spPr>
      </p:cxnSp>
      <p:cxnSp>
        <p:nvCxnSpPr>
          <p:cNvPr id="75" name="直接箭头连接符 37"/>
          <p:cNvCxnSpPr>
            <a:cxnSpLocks noChangeShapeType="1"/>
          </p:cNvCxnSpPr>
          <p:nvPr/>
        </p:nvCxnSpPr>
        <p:spPr bwMode="auto">
          <a:xfrm>
            <a:off x="2080489" y="5030706"/>
            <a:ext cx="581131" cy="665902"/>
          </a:xfrm>
          <a:prstGeom prst="straightConnector1">
            <a:avLst/>
          </a:prstGeom>
          <a:noFill/>
          <a:ln w="19050">
            <a:solidFill>
              <a:srgbClr val="C00000"/>
            </a:solidFill>
            <a:prstDash val="sysDash"/>
            <a:round/>
            <a:headEnd/>
            <a:tailEnd type="arrow" w="med" len="med"/>
          </a:ln>
        </p:spPr>
      </p:cxnSp>
      <p:cxnSp>
        <p:nvCxnSpPr>
          <p:cNvPr id="76" name="直接箭头连接符 37"/>
          <p:cNvCxnSpPr>
            <a:cxnSpLocks noChangeShapeType="1"/>
          </p:cNvCxnSpPr>
          <p:nvPr/>
        </p:nvCxnSpPr>
        <p:spPr bwMode="auto">
          <a:xfrm flipH="1">
            <a:off x="1383708" y="5096668"/>
            <a:ext cx="377959" cy="638299"/>
          </a:xfrm>
          <a:prstGeom prst="straightConnector1">
            <a:avLst/>
          </a:prstGeom>
          <a:noFill/>
          <a:ln w="19050">
            <a:solidFill>
              <a:srgbClr val="C00000"/>
            </a:solidFill>
            <a:prstDash val="sysDash"/>
            <a:round/>
            <a:headEnd/>
            <a:tailEnd type="arrow" w="med" len="med"/>
          </a:ln>
        </p:spPr>
      </p:cxnSp>
      <p:sp>
        <p:nvSpPr>
          <p:cNvPr id="77" name="TextBox 8"/>
          <p:cNvSpPr txBox="1">
            <a:spLocks noChangeArrowheads="1"/>
          </p:cNvSpPr>
          <p:nvPr/>
        </p:nvSpPr>
        <p:spPr bwMode="auto">
          <a:xfrm>
            <a:off x="1518632" y="5910926"/>
            <a:ext cx="2643205" cy="214314"/>
          </a:xfrm>
          <a:prstGeom prst="rect">
            <a:avLst/>
          </a:prstGeom>
          <a:noFill/>
          <a:ln w="9525">
            <a:noFill/>
            <a:miter lim="800000"/>
            <a:headEnd/>
            <a:tailEnd/>
          </a:ln>
        </p:spPr>
        <p:txBody>
          <a:bodyPr/>
          <a:lstStyle/>
          <a:p>
            <a:r>
              <a:rPr lang="zh-CN" altLang="en-US" sz="1050" dirty="0">
                <a:latin typeface="微软雅黑" pitchFamily="34" charset="-122"/>
                <a:ea typeface="微软雅黑" pitchFamily="34" charset="-122"/>
              </a:rPr>
              <a:t>公文审批时间分布表</a:t>
            </a:r>
            <a:r>
              <a:rPr lang="zh-CN" altLang="en-US" sz="1050" dirty="0" smtClean="0">
                <a:latin typeface="微软雅黑" pitchFamily="34" charset="-122"/>
                <a:ea typeface="微软雅黑" pitchFamily="34" charset="-122"/>
              </a:rPr>
              <a:t>（</a:t>
            </a:r>
            <a:r>
              <a:rPr lang="zh-CN" altLang="en-US" sz="1050" dirty="0" smtClean="0">
                <a:ea typeface="微软雅黑" pitchFamily="34" charset="-122"/>
              </a:rPr>
              <a:t>某某学校</a:t>
            </a:r>
            <a:r>
              <a:rPr lang="zh-CN" altLang="en-US" sz="1050" dirty="0" smtClean="0">
                <a:latin typeface="微软雅黑" pitchFamily="34" charset="-122"/>
                <a:ea typeface="微软雅黑" pitchFamily="34" charset="-122"/>
              </a:rPr>
              <a:t>统计</a:t>
            </a:r>
            <a:r>
              <a:rPr lang="zh-CN" altLang="en-US" sz="1050" dirty="0">
                <a:latin typeface="微软雅黑" pitchFamily="34" charset="-122"/>
                <a:ea typeface="微软雅黑" pitchFamily="34" charset="-122"/>
              </a:rPr>
              <a:t>数据）</a:t>
            </a:r>
          </a:p>
        </p:txBody>
      </p:sp>
      <p:grpSp>
        <p:nvGrpSpPr>
          <p:cNvPr id="78" name="组合 86"/>
          <p:cNvGrpSpPr/>
          <p:nvPr/>
        </p:nvGrpSpPr>
        <p:grpSpPr>
          <a:xfrm>
            <a:off x="7112613" y="5402065"/>
            <a:ext cx="4071952" cy="785794"/>
            <a:chOff x="2571750" y="5000625"/>
            <a:chExt cx="5357813" cy="1857375"/>
          </a:xfrm>
        </p:grpSpPr>
        <p:grpSp>
          <p:nvGrpSpPr>
            <p:cNvPr id="79" name="Group 8"/>
            <p:cNvGrpSpPr>
              <a:grpSpLocks/>
            </p:cNvGrpSpPr>
            <p:nvPr/>
          </p:nvGrpSpPr>
          <p:grpSpPr bwMode="auto">
            <a:xfrm>
              <a:off x="2571750" y="5072063"/>
              <a:ext cx="5357813" cy="1785937"/>
              <a:chOff x="0" y="0"/>
              <a:chExt cx="5929357" cy="1741487"/>
            </a:xfrm>
          </p:grpSpPr>
          <p:pic>
            <p:nvPicPr>
              <p:cNvPr id="89" name="Picture 13"/>
              <p:cNvPicPr>
                <a:picLocks noChangeAspect="1" noChangeArrowheads="1"/>
              </p:cNvPicPr>
              <p:nvPr/>
            </p:nvPicPr>
            <p:blipFill>
              <a:blip r:embed="rId5"/>
              <a:srcRect/>
              <a:stretch>
                <a:fillRect/>
              </a:stretch>
            </p:blipFill>
            <p:spPr bwMode="auto">
              <a:xfrm>
                <a:off x="0" y="0"/>
                <a:ext cx="5929357" cy="1741487"/>
              </a:xfrm>
              <a:prstGeom prst="rect">
                <a:avLst/>
              </a:prstGeom>
              <a:noFill/>
              <a:ln w="9525">
                <a:noFill/>
                <a:miter lim="800000"/>
                <a:headEnd/>
                <a:tailEnd/>
              </a:ln>
            </p:spPr>
          </p:pic>
          <p:sp>
            <p:nvSpPr>
              <p:cNvPr id="90" name="矩形 25"/>
              <p:cNvSpPr>
                <a:spLocks noChangeArrowheads="1"/>
              </p:cNvSpPr>
              <p:nvPr/>
            </p:nvSpPr>
            <p:spPr bwMode="auto">
              <a:xfrm>
                <a:off x="4857788" y="893530"/>
                <a:ext cx="857257" cy="698985"/>
              </a:xfrm>
              <a:prstGeom prst="rect">
                <a:avLst/>
              </a:prstGeom>
              <a:solidFill>
                <a:schemeClr val="bg1"/>
              </a:solidFill>
              <a:ln w="9525">
                <a:solidFill>
                  <a:schemeClr val="bg1"/>
                </a:solidFill>
                <a:miter lim="800000"/>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sp>
            <p:nvSpPr>
              <p:cNvPr id="91" name="矩形 30"/>
              <p:cNvSpPr>
                <a:spLocks noChangeArrowheads="1"/>
              </p:cNvSpPr>
              <p:nvPr/>
            </p:nvSpPr>
            <p:spPr bwMode="auto">
              <a:xfrm>
                <a:off x="357192" y="1451755"/>
                <a:ext cx="1500199" cy="138353"/>
              </a:xfrm>
              <a:prstGeom prst="rect">
                <a:avLst/>
              </a:prstGeom>
              <a:solidFill>
                <a:schemeClr val="bg1"/>
              </a:solidFill>
              <a:ln w="9525">
                <a:solidFill>
                  <a:schemeClr val="bg1"/>
                </a:solidFill>
                <a:miter lim="800000"/>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sp>
            <p:nvSpPr>
              <p:cNvPr id="92" name="矩形 31"/>
              <p:cNvSpPr>
                <a:spLocks noChangeArrowheads="1"/>
              </p:cNvSpPr>
              <p:nvPr/>
            </p:nvSpPr>
            <p:spPr bwMode="auto">
              <a:xfrm>
                <a:off x="3071837" y="967843"/>
                <a:ext cx="214314" cy="537680"/>
              </a:xfrm>
              <a:prstGeom prst="rect">
                <a:avLst/>
              </a:prstGeom>
              <a:solidFill>
                <a:schemeClr val="bg1"/>
              </a:solidFill>
              <a:ln w="9525">
                <a:solidFill>
                  <a:schemeClr val="bg1"/>
                </a:solidFill>
                <a:miter lim="800000"/>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sp>
            <p:nvSpPr>
              <p:cNvPr id="94" name="矩形 32"/>
              <p:cNvSpPr>
                <a:spLocks noChangeArrowheads="1"/>
              </p:cNvSpPr>
              <p:nvPr/>
            </p:nvSpPr>
            <p:spPr bwMode="auto">
              <a:xfrm>
                <a:off x="3299291" y="1021611"/>
                <a:ext cx="142876" cy="430144"/>
              </a:xfrm>
              <a:prstGeom prst="rect">
                <a:avLst/>
              </a:prstGeom>
              <a:solidFill>
                <a:schemeClr val="bg1"/>
              </a:solidFill>
              <a:ln w="9525">
                <a:solidFill>
                  <a:schemeClr val="bg1"/>
                </a:solidFill>
                <a:miter lim="800000"/>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cxnSp>
            <p:nvCxnSpPr>
              <p:cNvPr id="95" name="直接连接符 33"/>
              <p:cNvCxnSpPr>
                <a:cxnSpLocks noChangeShapeType="1"/>
              </p:cNvCxnSpPr>
              <p:nvPr/>
            </p:nvCxnSpPr>
            <p:spPr bwMode="auto">
              <a:xfrm rot="10800000">
                <a:off x="3000694" y="1387833"/>
                <a:ext cx="504215" cy="0"/>
              </a:xfrm>
              <a:prstGeom prst="line">
                <a:avLst/>
              </a:prstGeom>
              <a:noFill/>
              <a:ln w="28575">
                <a:solidFill>
                  <a:srgbClr val="F2DCDB"/>
                </a:solidFill>
                <a:round/>
                <a:headEnd/>
                <a:tailEnd/>
              </a:ln>
            </p:spPr>
          </p:cxnSp>
          <p:cxnSp>
            <p:nvCxnSpPr>
              <p:cNvPr id="96" name="直接连接符 35"/>
              <p:cNvCxnSpPr>
                <a:cxnSpLocks noChangeShapeType="1"/>
              </p:cNvCxnSpPr>
              <p:nvPr/>
            </p:nvCxnSpPr>
            <p:spPr bwMode="auto">
              <a:xfrm rot="10800000">
                <a:off x="3000694" y="1173465"/>
                <a:ext cx="504215" cy="0"/>
              </a:xfrm>
              <a:prstGeom prst="line">
                <a:avLst/>
              </a:prstGeom>
              <a:noFill/>
              <a:ln w="28575">
                <a:solidFill>
                  <a:srgbClr val="F2DCDB"/>
                </a:solidFill>
                <a:round/>
                <a:headEnd/>
                <a:tailEnd/>
              </a:ln>
            </p:spPr>
          </p:cxnSp>
          <p:sp>
            <p:nvSpPr>
              <p:cNvPr id="97" name="矩形 38"/>
              <p:cNvSpPr>
                <a:spLocks noChangeArrowheads="1"/>
              </p:cNvSpPr>
              <p:nvPr/>
            </p:nvSpPr>
            <p:spPr bwMode="auto">
              <a:xfrm>
                <a:off x="4643473" y="928705"/>
                <a:ext cx="142876" cy="430144"/>
              </a:xfrm>
              <a:prstGeom prst="rect">
                <a:avLst/>
              </a:prstGeom>
              <a:solidFill>
                <a:schemeClr val="bg1"/>
              </a:solidFill>
              <a:ln w="9525">
                <a:solidFill>
                  <a:schemeClr val="bg1"/>
                </a:solidFill>
                <a:miter lim="800000"/>
                <a:headEnd/>
                <a:tailEnd/>
              </a:ln>
            </p:spPr>
            <p:txBody>
              <a:bodyPr wrap="none" anchor="ctr"/>
              <a:lstStyle/>
              <a:p>
                <a:pPr algn="ctr">
                  <a:lnSpc>
                    <a:spcPct val="140000"/>
                  </a:lnSpc>
                  <a:spcBef>
                    <a:spcPct val="20000"/>
                  </a:spcBef>
                  <a:buClr>
                    <a:schemeClr val="tx2"/>
                  </a:buClr>
                  <a:buSzPct val="60000"/>
                  <a:buFont typeface="Wingdings" pitchFamily="2" charset="2"/>
                  <a:buNone/>
                </a:pPr>
                <a:endParaRPr lang="zh-CN" altLang="en-US"/>
              </a:p>
            </p:txBody>
          </p:sp>
          <p:cxnSp>
            <p:nvCxnSpPr>
              <p:cNvPr id="98" name="直接连接符 27"/>
              <p:cNvCxnSpPr>
                <a:cxnSpLocks noChangeShapeType="1"/>
              </p:cNvCxnSpPr>
              <p:nvPr/>
            </p:nvCxnSpPr>
            <p:spPr bwMode="auto">
              <a:xfrm rot="10800000">
                <a:off x="4562531" y="944806"/>
                <a:ext cx="1152491" cy="0"/>
              </a:xfrm>
              <a:prstGeom prst="line">
                <a:avLst/>
              </a:prstGeom>
              <a:noFill/>
              <a:ln w="19050">
                <a:solidFill>
                  <a:srgbClr val="F2DCDB"/>
                </a:solidFill>
                <a:round/>
                <a:headEnd/>
                <a:tailEnd/>
              </a:ln>
            </p:spPr>
          </p:cxnSp>
          <p:cxnSp>
            <p:nvCxnSpPr>
              <p:cNvPr id="99" name="直接连接符 28"/>
              <p:cNvCxnSpPr>
                <a:cxnSpLocks noChangeShapeType="1"/>
              </p:cNvCxnSpPr>
              <p:nvPr/>
            </p:nvCxnSpPr>
            <p:spPr bwMode="auto">
              <a:xfrm rot="10800000">
                <a:off x="4571314" y="1160762"/>
                <a:ext cx="1152491" cy="0"/>
              </a:xfrm>
              <a:prstGeom prst="line">
                <a:avLst/>
              </a:prstGeom>
              <a:noFill/>
              <a:ln w="19050">
                <a:solidFill>
                  <a:srgbClr val="F2DCDB"/>
                </a:solidFill>
                <a:round/>
                <a:headEnd/>
                <a:tailEnd/>
              </a:ln>
            </p:spPr>
          </p:cxnSp>
        </p:grpSp>
        <p:sp>
          <p:nvSpPr>
            <p:cNvPr id="80" name="矩形 42"/>
            <p:cNvSpPr>
              <a:spLocks noChangeArrowheads="1"/>
            </p:cNvSpPr>
            <p:nvPr/>
          </p:nvSpPr>
          <p:spPr bwMode="auto">
            <a:xfrm>
              <a:off x="4775200" y="5356225"/>
              <a:ext cx="77788" cy="287338"/>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1" name="矩形 43"/>
            <p:cNvSpPr>
              <a:spLocks noChangeArrowheads="1"/>
            </p:cNvSpPr>
            <p:nvPr/>
          </p:nvSpPr>
          <p:spPr bwMode="auto">
            <a:xfrm>
              <a:off x="4981575" y="5214938"/>
              <a:ext cx="79375" cy="252412"/>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2" name="矩形 44"/>
            <p:cNvSpPr>
              <a:spLocks noChangeArrowheads="1"/>
            </p:cNvSpPr>
            <p:nvPr/>
          </p:nvSpPr>
          <p:spPr bwMode="auto">
            <a:xfrm>
              <a:off x="5786438" y="5286375"/>
              <a:ext cx="79375" cy="252413"/>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3" name="矩形 45"/>
            <p:cNvSpPr>
              <a:spLocks noChangeArrowheads="1"/>
            </p:cNvSpPr>
            <p:nvPr/>
          </p:nvSpPr>
          <p:spPr bwMode="auto">
            <a:xfrm>
              <a:off x="5989638" y="5072063"/>
              <a:ext cx="77787" cy="252412"/>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4" name="矩形 46"/>
            <p:cNvSpPr>
              <a:spLocks noChangeArrowheads="1"/>
            </p:cNvSpPr>
            <p:nvPr/>
          </p:nvSpPr>
          <p:spPr bwMode="auto">
            <a:xfrm>
              <a:off x="6389688" y="5272088"/>
              <a:ext cx="77787" cy="252412"/>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5" name="矩形 48"/>
            <p:cNvSpPr>
              <a:spLocks noChangeArrowheads="1"/>
            </p:cNvSpPr>
            <p:nvPr/>
          </p:nvSpPr>
          <p:spPr bwMode="auto">
            <a:xfrm>
              <a:off x="6183313" y="5000625"/>
              <a:ext cx="82550" cy="179388"/>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6" name="矩形 49"/>
            <p:cNvSpPr>
              <a:spLocks noChangeArrowheads="1"/>
            </p:cNvSpPr>
            <p:nvPr/>
          </p:nvSpPr>
          <p:spPr bwMode="auto">
            <a:xfrm>
              <a:off x="6596063" y="5429250"/>
              <a:ext cx="79375" cy="252413"/>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7" name="矩形 50"/>
            <p:cNvSpPr>
              <a:spLocks noChangeArrowheads="1"/>
            </p:cNvSpPr>
            <p:nvPr/>
          </p:nvSpPr>
          <p:spPr bwMode="auto">
            <a:xfrm>
              <a:off x="5178425" y="5214938"/>
              <a:ext cx="79375" cy="252412"/>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sp>
          <p:nvSpPr>
            <p:cNvPr id="88" name="矩形 51"/>
            <p:cNvSpPr>
              <a:spLocks noChangeArrowheads="1"/>
            </p:cNvSpPr>
            <p:nvPr/>
          </p:nvSpPr>
          <p:spPr bwMode="auto">
            <a:xfrm>
              <a:off x="4572000" y="6213475"/>
              <a:ext cx="79375" cy="144463"/>
            </a:xfrm>
            <a:prstGeom prst="rect">
              <a:avLst/>
            </a:prstGeom>
            <a:gradFill rotWithShape="1">
              <a:gsLst>
                <a:gs pos="0">
                  <a:srgbClr val="FFA2A1"/>
                </a:gs>
                <a:gs pos="35001">
                  <a:srgbClr val="FFBEBD"/>
                </a:gs>
                <a:gs pos="100000">
                  <a:srgbClr val="FFE5E5"/>
                </a:gs>
              </a:gsLst>
              <a:lin ang="5400000" scaled="1"/>
            </a:gradFill>
            <a:ln w="9525">
              <a:solidFill>
                <a:srgbClr val="BE4B48"/>
              </a:solidFill>
              <a:miter lim="800000"/>
              <a:headEnd/>
              <a:tailEnd/>
            </a:ln>
            <a:effectLst>
              <a:outerShdw dist="20000" dir="5400000" algn="ctr" rotWithShape="0">
                <a:srgbClr val="000000">
                  <a:alpha val="32999"/>
                </a:srgbClr>
              </a:outerShdw>
            </a:effectLst>
          </p:spPr>
          <p:txBody>
            <a:bodyPr anchor="ctr"/>
            <a:lstStyle/>
            <a:p>
              <a:pPr algn="ctr"/>
              <a:endParaRPr lang="zh-CN" altLang="en-US">
                <a:latin typeface="Calibri" pitchFamily="34" charset="0"/>
              </a:endParaRPr>
            </a:p>
          </p:txBody>
        </p:sp>
      </p:grpSp>
      <p:cxnSp>
        <p:nvCxnSpPr>
          <p:cNvPr id="100" name="直接箭头连接符 37"/>
          <p:cNvCxnSpPr>
            <a:cxnSpLocks noChangeShapeType="1"/>
          </p:cNvCxnSpPr>
          <p:nvPr/>
        </p:nvCxnSpPr>
        <p:spPr bwMode="auto">
          <a:xfrm>
            <a:off x="7964405" y="5159661"/>
            <a:ext cx="1072075" cy="283059"/>
          </a:xfrm>
          <a:prstGeom prst="straightConnector1">
            <a:avLst/>
          </a:prstGeom>
          <a:noFill/>
          <a:ln w="19050">
            <a:solidFill>
              <a:srgbClr val="C00000"/>
            </a:solidFill>
            <a:prstDash val="sysDash"/>
            <a:round/>
            <a:headEnd/>
            <a:tailEnd type="arrow" w="med" len="med"/>
          </a:ln>
        </p:spPr>
      </p:cxnSp>
      <p:sp>
        <p:nvSpPr>
          <p:cNvPr id="101" name="矩形 53"/>
          <p:cNvSpPr>
            <a:spLocks noChangeArrowheads="1"/>
          </p:cNvSpPr>
          <p:nvPr/>
        </p:nvSpPr>
        <p:spPr bwMode="auto">
          <a:xfrm>
            <a:off x="7278350" y="4729052"/>
            <a:ext cx="1071570" cy="415498"/>
          </a:xfrm>
          <a:prstGeom prst="rect">
            <a:avLst/>
          </a:prstGeom>
          <a:noFill/>
          <a:ln w="9525">
            <a:solidFill>
              <a:srgbClr val="C00000"/>
            </a:solidFill>
            <a:miter lim="800000"/>
            <a:headEnd/>
            <a:tailEnd/>
          </a:ln>
        </p:spPr>
        <p:txBody>
          <a:bodyPr wrap="square">
            <a:spAutoFit/>
          </a:bodyPr>
          <a:lstStyle/>
          <a:p>
            <a:r>
              <a:rPr lang="zh-CN" altLang="en-US" sz="1050" b="1" dirty="0">
                <a:solidFill>
                  <a:srgbClr val="C00000"/>
                </a:solidFill>
                <a:ea typeface="微软雅黑" pitchFamily="34" charset="-122"/>
              </a:rPr>
              <a:t>变闲置时间为工作时间</a:t>
            </a:r>
          </a:p>
        </p:txBody>
      </p:sp>
      <p:cxnSp>
        <p:nvCxnSpPr>
          <p:cNvPr id="102" name="直接箭头连接符 37"/>
          <p:cNvCxnSpPr>
            <a:cxnSpLocks noChangeShapeType="1"/>
            <a:endCxn id="83" idx="0"/>
          </p:cNvCxnSpPr>
          <p:nvPr/>
        </p:nvCxnSpPr>
        <p:spPr bwMode="auto">
          <a:xfrm>
            <a:off x="8414653" y="5033957"/>
            <a:ext cx="1325123" cy="398331"/>
          </a:xfrm>
          <a:prstGeom prst="straightConnector1">
            <a:avLst/>
          </a:prstGeom>
          <a:noFill/>
          <a:ln w="19050">
            <a:solidFill>
              <a:srgbClr val="C00000"/>
            </a:solidFill>
            <a:prstDash val="sysDash"/>
            <a:round/>
            <a:headEnd/>
            <a:tailEnd type="arrow" w="med" len="med"/>
          </a:ln>
        </p:spPr>
      </p:cxnSp>
      <p:pic>
        <p:nvPicPr>
          <p:cNvPr id="138" name="Picture 2" descr="C:\Users\Administrator\Desktop\无标题.jpg"/>
          <p:cNvPicPr>
            <a:picLocks noChangeAspect="1" noChangeArrowheads="1"/>
          </p:cNvPicPr>
          <p:nvPr/>
        </p:nvPicPr>
        <p:blipFill>
          <a:blip r:embed="rId9" cstate="print"/>
          <a:srcRect/>
          <a:stretch>
            <a:fillRect/>
          </a:stretch>
        </p:blipFill>
        <p:spPr bwMode="auto">
          <a:xfrm>
            <a:off x="8414652" y="2865943"/>
            <a:ext cx="3513995" cy="1787193"/>
          </a:xfrm>
          <a:prstGeom prst="rect">
            <a:avLst/>
          </a:prstGeom>
          <a:noFill/>
          <a:ln w="9525">
            <a:noFill/>
            <a:miter lim="800000"/>
            <a:headEnd/>
            <a:tailEnd/>
          </a:ln>
        </p:spPr>
      </p:pic>
      <p:pic>
        <p:nvPicPr>
          <p:cNvPr id="139" name="Picture 2"/>
          <p:cNvPicPr>
            <a:picLocks noChangeAspect="1" noChangeArrowheads="1"/>
          </p:cNvPicPr>
          <p:nvPr/>
        </p:nvPicPr>
        <p:blipFill>
          <a:blip r:embed="rId10" cstate="print"/>
          <a:srcRect/>
          <a:stretch>
            <a:fillRect/>
          </a:stretch>
        </p:blipFill>
        <p:spPr bwMode="auto">
          <a:xfrm>
            <a:off x="8419611" y="1125088"/>
            <a:ext cx="3508628" cy="1657510"/>
          </a:xfrm>
          <a:prstGeom prst="rect">
            <a:avLst/>
          </a:prstGeom>
          <a:noFill/>
          <a:ln w="9525">
            <a:noFill/>
            <a:miter lim="800000"/>
            <a:headEnd/>
            <a:tailEnd/>
          </a:ln>
        </p:spPr>
      </p:pic>
      <p:sp>
        <p:nvSpPr>
          <p:cNvPr id="142" name="圆角矩形 141"/>
          <p:cNvSpPr/>
          <p:nvPr/>
        </p:nvSpPr>
        <p:spPr>
          <a:xfrm>
            <a:off x="318468" y="952789"/>
            <a:ext cx="7669598" cy="1300996"/>
          </a:xfrm>
          <a:prstGeom prst="roundRect">
            <a:avLst>
              <a:gd name="adj" fmla="val 0"/>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nSpc>
                <a:spcPts val="3000"/>
              </a:lnSpc>
              <a:defRPr/>
            </a:pPr>
            <a:r>
              <a:rPr lang="zh-CN" altLang="en-US" sz="1600" dirty="0">
                <a:solidFill>
                  <a:srgbClr val="FF0000"/>
                </a:solidFill>
                <a:latin typeface="Arial" pitchFamily="34" charset="0"/>
                <a:ea typeface="微软雅黑" pitchFamily="34" charset="-122"/>
              </a:rPr>
              <a:t> </a:t>
            </a:r>
            <a:r>
              <a:rPr lang="zh-CN" altLang="en-US" dirty="0" smtClean="0">
                <a:solidFill>
                  <a:prstClr val="black"/>
                </a:solidFill>
                <a:latin typeface="微软雅黑" panose="020B0503020204020204" pitchFamily="34" charset="-122"/>
                <a:ea typeface="微软雅黑" panose="020B0503020204020204" pitchFamily="34" charset="-122"/>
              </a:rPr>
              <a:t>移动教务管理系统</a:t>
            </a:r>
            <a:r>
              <a:rPr lang="zh-CN" altLang="en-US" dirty="0">
                <a:solidFill>
                  <a:prstClr val="black"/>
                </a:solidFill>
                <a:latin typeface="微软雅黑" panose="020B0503020204020204" pitchFamily="34" charset="-122"/>
                <a:ea typeface="微软雅黑" panose="020B0503020204020204" pitchFamily="34" charset="-122"/>
              </a:rPr>
              <a:t>依托智能工作流引擎，根据学校的实际需求开发，旨在满足学校公共信息、个人办公、公文流转</a:t>
            </a:r>
            <a:r>
              <a:rPr lang="zh-CN" altLang="en-US" dirty="0" smtClean="0">
                <a:solidFill>
                  <a:prstClr val="black"/>
                </a:solidFill>
                <a:latin typeface="微软雅黑" panose="020B0503020204020204" pitchFamily="34" charset="-122"/>
                <a:ea typeface="微软雅黑" panose="020B0503020204020204" pitchFamily="34" charset="-122"/>
              </a:rPr>
              <a:t>、校务管理</a:t>
            </a:r>
            <a:r>
              <a:rPr lang="zh-CN" altLang="en-US" dirty="0">
                <a:solidFill>
                  <a:prstClr val="black"/>
                </a:solidFill>
                <a:latin typeface="微软雅黑" panose="020B0503020204020204" pitchFamily="34" charset="-122"/>
                <a:ea typeface="微软雅黑" panose="020B0503020204020204" pitchFamily="34" charset="-122"/>
              </a:rPr>
              <a:t>等全方位的办公需求，加强学校机构间、教职工间的协同工作，提高教务和校务的整体工作效率。</a:t>
            </a:r>
            <a:endParaRPr lang="zh-CN" altLang="en-US" dirty="0"/>
          </a:p>
        </p:txBody>
      </p:sp>
      <p:sp>
        <p:nvSpPr>
          <p:cNvPr id="68" name="TextBox 8"/>
          <p:cNvSpPr txBox="1">
            <a:spLocks noChangeArrowheads="1"/>
          </p:cNvSpPr>
          <p:nvPr/>
        </p:nvSpPr>
        <p:spPr bwMode="auto">
          <a:xfrm>
            <a:off x="5175052" y="5209987"/>
            <a:ext cx="1348576" cy="714375"/>
          </a:xfrm>
          <a:prstGeom prst="rect">
            <a:avLst/>
          </a:prstGeom>
          <a:noFill/>
          <a:ln w="9525">
            <a:noFill/>
            <a:miter lim="800000"/>
            <a:headEnd/>
            <a:tailEnd/>
          </a:ln>
        </p:spPr>
        <p:txBody>
          <a:bodyPr/>
          <a:lstStyle/>
          <a:p>
            <a:r>
              <a:rPr lang="zh-CN" altLang="en-US" sz="1200" dirty="0">
                <a:latin typeface="微软雅黑" pitchFamily="34" charset="-122"/>
                <a:ea typeface="微软雅黑" pitchFamily="34" charset="-122"/>
              </a:rPr>
              <a:t>使用手机移动</a:t>
            </a:r>
            <a:r>
              <a:rPr lang="en-US" sz="1200" dirty="0">
                <a:latin typeface="微软雅黑" pitchFamily="34" charset="-122"/>
                <a:ea typeface="微软雅黑" pitchFamily="34" charset="-122"/>
              </a:rPr>
              <a:t>OA</a:t>
            </a:r>
            <a:r>
              <a:rPr lang="zh-CN" altLang="en-US" sz="1200" dirty="0">
                <a:latin typeface="微软雅黑" pitchFamily="34" charset="-122"/>
                <a:ea typeface="微软雅黑" pitchFamily="34" charset="-122"/>
              </a:rPr>
              <a:t>，</a:t>
            </a:r>
            <a:r>
              <a:rPr lang="zh-CN" altLang="en-US" sz="1200" i="1" u="sng" dirty="0">
                <a:solidFill>
                  <a:srgbClr val="0070C0"/>
                </a:solidFill>
                <a:latin typeface="微软雅黑" pitchFamily="34" charset="-122"/>
                <a:ea typeface="微软雅黑" pitchFamily="34" charset="-122"/>
              </a:rPr>
              <a:t>利用</a:t>
            </a:r>
            <a:r>
              <a:rPr lang="zh-CN" altLang="en-US" sz="1200" i="1" u="sng" dirty="0">
                <a:solidFill>
                  <a:srgbClr val="0070C0"/>
                </a:solidFill>
              </a:rPr>
              <a:t>候机、途中、会间等时间审批公文</a:t>
            </a:r>
            <a:r>
              <a:rPr lang="zh-CN" altLang="en-US" sz="1600" i="1" u="sng" dirty="0">
                <a:solidFill>
                  <a:srgbClr val="0070C0"/>
                </a:solidFill>
              </a:rPr>
              <a:t>。</a:t>
            </a:r>
            <a:endParaRPr lang="zh-CN" altLang="en-US" sz="1600" i="1" u="sng" dirty="0">
              <a:solidFill>
                <a:srgbClr val="0070C0"/>
              </a:solidFill>
              <a:latin typeface="微软雅黑" pitchFamily="34" charset="-122"/>
              <a:ea typeface="微软雅黑" pitchFamily="34" charset="-122"/>
            </a:endParaRPr>
          </a:p>
        </p:txBody>
      </p:sp>
      <p:cxnSp>
        <p:nvCxnSpPr>
          <p:cNvPr id="18" name="直接连接符 17"/>
          <p:cNvCxnSpPr/>
          <p:nvPr/>
        </p:nvCxnSpPr>
        <p:spPr>
          <a:xfrm>
            <a:off x="421025" y="4530640"/>
            <a:ext cx="6691588" cy="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矩形 53"/>
          <p:cNvSpPr>
            <a:spLocks noChangeArrowheads="1"/>
          </p:cNvSpPr>
          <p:nvPr/>
        </p:nvSpPr>
        <p:spPr bwMode="auto">
          <a:xfrm>
            <a:off x="1664746" y="4679682"/>
            <a:ext cx="858779" cy="415498"/>
          </a:xfrm>
          <a:prstGeom prst="rect">
            <a:avLst/>
          </a:prstGeom>
          <a:noFill/>
          <a:ln w="9525">
            <a:solidFill>
              <a:srgbClr val="C00000"/>
            </a:solidFill>
            <a:miter lim="800000"/>
            <a:headEnd/>
            <a:tailEnd/>
          </a:ln>
        </p:spPr>
        <p:txBody>
          <a:bodyPr wrap="square">
            <a:spAutoFit/>
          </a:bodyPr>
          <a:lstStyle/>
          <a:p>
            <a:r>
              <a:rPr lang="zh-CN" altLang="en-US" sz="1050" b="1" dirty="0">
                <a:solidFill>
                  <a:srgbClr val="C00000"/>
                </a:solidFill>
                <a:ea typeface="微软雅黑" pitchFamily="34" charset="-122"/>
              </a:rPr>
              <a:t>非上班时间</a:t>
            </a:r>
          </a:p>
          <a:p>
            <a:r>
              <a:rPr lang="zh-CN" altLang="en-US" sz="1050" b="1" dirty="0">
                <a:solidFill>
                  <a:srgbClr val="C00000"/>
                </a:solidFill>
                <a:ea typeface="微软雅黑" pitchFamily="34" charset="-122"/>
              </a:rPr>
              <a:t>审批公文：</a:t>
            </a:r>
          </a:p>
        </p:txBody>
      </p:sp>
    </p:spTree>
    <p:extLst>
      <p:ext uri="{BB962C8B-B14F-4D97-AF65-F5344CB8AC3E}">
        <p14:creationId xmlns:p14="http://schemas.microsoft.com/office/powerpoint/2010/main" val="2469406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标题 92"/>
          <p:cNvSpPr>
            <a:spLocks noGrp="1"/>
          </p:cNvSpPr>
          <p:nvPr>
            <p:ph type="title"/>
          </p:nvPr>
        </p:nvSpPr>
        <p:spPr/>
        <p:txBody>
          <a:bodyPr/>
          <a:lstStyle/>
          <a:p>
            <a:r>
              <a:rPr lang="zh-CN" altLang="en-US" dirty="0"/>
              <a:t>中小学</a:t>
            </a:r>
            <a:r>
              <a:rPr lang="zh-CN" altLang="en-US" dirty="0" smtClean="0"/>
              <a:t>“人人通”</a:t>
            </a:r>
            <a:r>
              <a:rPr lang="zh-CN" altLang="en-US" dirty="0" smtClean="0"/>
              <a:t>需求与江苏电信产品对应清单</a:t>
            </a:r>
            <a:endParaRPr lang="zh-CN" altLang="en-US" dirty="0"/>
          </a:p>
        </p:txBody>
      </p:sp>
      <p:sp>
        <p:nvSpPr>
          <p:cNvPr id="32" name="矩形 31"/>
          <p:cNvSpPr/>
          <p:nvPr/>
        </p:nvSpPr>
        <p:spPr>
          <a:xfrm>
            <a:off x="5807968" y="1724125"/>
            <a:ext cx="1338828"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天</a:t>
            </a:r>
            <a:r>
              <a:rPr lang="zh-CN" altLang="en-US" b="1" dirty="0" smtClean="0">
                <a:latin typeface="微软雅黑" panose="020B0503020204020204" pitchFamily="34" charset="-122"/>
                <a:ea typeface="微软雅黑" panose="020B0503020204020204" pitchFamily="34" charset="-122"/>
              </a:rPr>
              <a:t>翼学生证</a:t>
            </a:r>
            <a:endParaRPr lang="zh-CN" altLang="en-US" b="1" dirty="0">
              <a:latin typeface="微软雅黑" panose="020B0503020204020204" pitchFamily="34" charset="-122"/>
              <a:ea typeface="微软雅黑" panose="020B0503020204020204" pitchFamily="34" charset="-122"/>
            </a:endParaRPr>
          </a:p>
        </p:txBody>
      </p:sp>
      <p:sp>
        <p:nvSpPr>
          <p:cNvPr id="35" name="矩形 34"/>
          <p:cNvSpPr/>
          <p:nvPr/>
        </p:nvSpPr>
        <p:spPr>
          <a:xfrm>
            <a:off x="6035523" y="4659373"/>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移动校务</a:t>
            </a:r>
            <a:endParaRPr lang="zh-CN" altLang="en-US" b="1" dirty="0">
              <a:latin typeface="微软雅黑" panose="020B0503020204020204" pitchFamily="34" charset="-122"/>
              <a:ea typeface="微软雅黑" panose="020B0503020204020204" pitchFamily="34" charset="-122"/>
            </a:endParaRPr>
          </a:p>
        </p:txBody>
      </p:sp>
      <p:sp>
        <p:nvSpPr>
          <p:cNvPr id="62" name="矩形 61"/>
          <p:cNvSpPr/>
          <p:nvPr/>
        </p:nvSpPr>
        <p:spPr>
          <a:xfrm>
            <a:off x="7248128" y="3242478"/>
            <a:ext cx="3668694" cy="923330"/>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翼校通平台是以移动互联网架构打造的，基于用户移动客户端的，综合校园应用的一站式掌上校园。</a:t>
            </a:r>
            <a:endParaRPr lang="zh-CN" altLang="en-US" dirty="0">
              <a:latin typeface="微软雅黑" panose="020B0503020204020204" pitchFamily="34" charset="-122"/>
              <a:ea typeface="微软雅黑" panose="020B0503020204020204" pitchFamily="34" charset="-122"/>
            </a:endParaRPr>
          </a:p>
        </p:txBody>
      </p:sp>
      <p:sp>
        <p:nvSpPr>
          <p:cNvPr id="63" name="矩形 62"/>
          <p:cNvSpPr/>
          <p:nvPr/>
        </p:nvSpPr>
        <p:spPr>
          <a:xfrm>
            <a:off x="7248128" y="1799818"/>
            <a:ext cx="3668693" cy="1200329"/>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以中国</a:t>
            </a:r>
            <a:r>
              <a:rPr lang="zh-CN" altLang="en-US" dirty="0">
                <a:latin typeface="微软雅黑" panose="020B0503020204020204" pitchFamily="34" charset="-122"/>
                <a:ea typeface="微软雅黑" panose="020B0503020204020204" pitchFamily="34" charset="-122"/>
              </a:rPr>
              <a:t>电信天翼学生证为核心</a:t>
            </a:r>
            <a:r>
              <a:rPr lang="zh-CN" altLang="en-US" dirty="0" smtClean="0">
                <a:latin typeface="微软雅黑" panose="020B0503020204020204" pitchFamily="34" charset="-122"/>
                <a:ea typeface="微软雅黑" panose="020B0503020204020204" pitchFamily="34" charset="-122"/>
              </a:rPr>
              <a:t>，可以实现校园门禁、食堂、考勤、开水、购物、图书借阅等所有校园应用。</a:t>
            </a:r>
            <a:endParaRPr lang="en-US" altLang="zh-CN" dirty="0" smtClean="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200" y="2097814"/>
            <a:ext cx="1166517" cy="1077149"/>
          </a:xfrm>
          <a:prstGeom prst="rect">
            <a:avLst/>
          </a:prstGeom>
        </p:spPr>
      </p:pic>
      <p:sp>
        <p:nvSpPr>
          <p:cNvPr id="29" name="矩形 28"/>
          <p:cNvSpPr/>
          <p:nvPr/>
        </p:nvSpPr>
        <p:spPr>
          <a:xfrm>
            <a:off x="6076450" y="3220057"/>
            <a:ext cx="87716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翼校通</a:t>
            </a:r>
            <a:endParaRPr lang="zh-CN" altLang="en-US" b="1" dirty="0">
              <a:latin typeface="微软雅黑" panose="020B0503020204020204" pitchFamily="34" charset="-122"/>
              <a:ea typeface="微软雅黑" panose="020B0503020204020204" pitchFamily="34" charset="-122"/>
            </a:endParaRPr>
          </a:p>
        </p:txBody>
      </p:sp>
      <p:pic>
        <p:nvPicPr>
          <p:cNvPr id="30" name="Picture 2"/>
          <p:cNvPicPr>
            <a:picLocks noChangeAspect="1" noChangeArrowheads="1"/>
          </p:cNvPicPr>
          <p:nvPr/>
        </p:nvPicPr>
        <p:blipFill>
          <a:blip r:embed="rId4"/>
          <a:srcRect/>
          <a:stretch>
            <a:fillRect/>
          </a:stretch>
        </p:blipFill>
        <p:spPr bwMode="auto">
          <a:xfrm>
            <a:off x="6244828" y="3610296"/>
            <a:ext cx="502620" cy="814397"/>
          </a:xfrm>
          <a:prstGeom prst="rect">
            <a:avLst/>
          </a:prstGeom>
          <a:ln>
            <a:solidFill>
              <a:schemeClr val="tx1">
                <a:lumMod val="50000"/>
                <a:lumOff val="50000"/>
              </a:schemeClr>
            </a:solidFill>
          </a:ln>
          <a:extLst/>
        </p:spPr>
      </p:pic>
      <p:grpSp>
        <p:nvGrpSpPr>
          <p:cNvPr id="31" name="Group 20"/>
          <p:cNvGrpSpPr>
            <a:grpSpLocks noChangeAspect="1"/>
          </p:cNvGrpSpPr>
          <p:nvPr/>
        </p:nvGrpSpPr>
        <p:grpSpPr bwMode="auto">
          <a:xfrm>
            <a:off x="6247376" y="4997985"/>
            <a:ext cx="500072" cy="961676"/>
            <a:chOff x="0" y="0"/>
            <a:chExt cx="1500166" cy="3000377"/>
          </a:xfrm>
        </p:grpSpPr>
        <p:grpSp>
          <p:nvGrpSpPr>
            <p:cNvPr id="33" name="Group 21"/>
            <p:cNvGrpSpPr>
              <a:grpSpLocks noChangeAspect="1"/>
            </p:cNvGrpSpPr>
            <p:nvPr/>
          </p:nvGrpSpPr>
          <p:grpSpPr bwMode="auto">
            <a:xfrm>
              <a:off x="0" y="0"/>
              <a:ext cx="1500166" cy="3000377"/>
              <a:chOff x="0" y="0"/>
              <a:chExt cx="1134159" cy="2286001"/>
            </a:xfrm>
          </p:grpSpPr>
          <p:pic>
            <p:nvPicPr>
              <p:cNvPr id="36" name="Picture 27" descr="HTC Touch Pro2"/>
              <p:cNvPicPr>
                <a:picLocks noChangeAspect="1" noChangeArrowheads="1"/>
              </p:cNvPicPr>
              <p:nvPr/>
            </p:nvPicPr>
            <p:blipFill>
              <a:blip r:embed="rId5"/>
              <a:srcRect/>
              <a:stretch>
                <a:fillRect/>
              </a:stretch>
            </p:blipFill>
            <p:spPr bwMode="auto">
              <a:xfrm>
                <a:off x="0" y="0"/>
                <a:ext cx="1134159" cy="2286001"/>
              </a:xfrm>
              <a:prstGeom prst="rect">
                <a:avLst/>
              </a:prstGeom>
              <a:noFill/>
              <a:ln w="9525">
                <a:noFill/>
                <a:miter lim="800000"/>
                <a:headEnd/>
                <a:tailEnd/>
              </a:ln>
            </p:spPr>
          </p:pic>
          <p:pic>
            <p:nvPicPr>
              <p:cNvPr id="37" name="Picture 34" descr="6"/>
              <p:cNvPicPr>
                <a:picLocks noChangeAspect="1" noChangeArrowheads="1"/>
              </p:cNvPicPr>
              <p:nvPr/>
            </p:nvPicPr>
            <p:blipFill>
              <a:blip r:embed="rId6"/>
              <a:srcRect/>
              <a:stretch>
                <a:fillRect/>
              </a:stretch>
            </p:blipFill>
            <p:spPr bwMode="auto">
              <a:xfrm>
                <a:off x="86413" y="500066"/>
                <a:ext cx="941383" cy="1214446"/>
              </a:xfrm>
              <a:prstGeom prst="rect">
                <a:avLst/>
              </a:prstGeom>
              <a:noFill/>
              <a:ln w="9525">
                <a:noFill/>
                <a:miter lim="800000"/>
                <a:headEnd/>
                <a:tailEnd/>
              </a:ln>
            </p:spPr>
          </p:pic>
        </p:grpSp>
        <p:pic>
          <p:nvPicPr>
            <p:cNvPr id="34" name="Picture 42"/>
            <p:cNvPicPr>
              <a:picLocks noChangeAspect="1" noChangeArrowheads="1"/>
            </p:cNvPicPr>
            <p:nvPr/>
          </p:nvPicPr>
          <p:blipFill>
            <a:blip r:embed="rId7" cstate="print"/>
            <a:srcRect/>
            <a:stretch>
              <a:fillRect/>
            </a:stretch>
          </p:blipFill>
          <p:spPr bwMode="auto">
            <a:xfrm>
              <a:off x="97289" y="500067"/>
              <a:ext cx="1260000" cy="1742257"/>
            </a:xfrm>
            <a:prstGeom prst="rect">
              <a:avLst/>
            </a:prstGeom>
            <a:noFill/>
            <a:ln w="9525">
              <a:noFill/>
              <a:miter lim="800000"/>
              <a:headEnd/>
              <a:tailEnd/>
            </a:ln>
          </p:spPr>
        </p:pic>
      </p:grpSp>
      <p:sp>
        <p:nvSpPr>
          <p:cNvPr id="44" name="矩形 43"/>
          <p:cNvSpPr/>
          <p:nvPr/>
        </p:nvSpPr>
        <p:spPr>
          <a:xfrm>
            <a:off x="7248128" y="4869160"/>
            <a:ext cx="3668694" cy="1200329"/>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中国电信移动教务是校园的掌上办公平台，基于此平台，可以有效的利用校务工作者的碎片时间，提高工作效率。</a:t>
            </a: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452" y="1821261"/>
            <a:ext cx="5117365" cy="3895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604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983432" y="836712"/>
            <a:ext cx="10342163" cy="5184577"/>
            <a:chOff x="0" y="2636639"/>
            <a:chExt cx="9144000" cy="2091221"/>
          </a:xfrm>
        </p:grpSpPr>
        <p:sp>
          <p:nvSpPr>
            <p:cNvPr id="7" name="Rectangle 9"/>
            <p:cNvSpPr>
              <a:spLocks noChangeArrowheads="1"/>
            </p:cNvSpPr>
            <p:nvPr/>
          </p:nvSpPr>
          <p:spPr bwMode="auto">
            <a:xfrm>
              <a:off x="0" y="2636639"/>
              <a:ext cx="9144000" cy="1872481"/>
            </a:xfrm>
            <a:prstGeom prst="rect">
              <a:avLst/>
            </a:prstGeom>
            <a:solidFill>
              <a:srgbClr val="C0C0C0">
                <a:alpha val="55000"/>
              </a:srgbClr>
            </a:solidFill>
            <a:ln w="9525">
              <a:solidFill>
                <a:srgbClr val="B8D200"/>
              </a:solidFill>
              <a:miter lim="800000"/>
              <a:headEnd/>
              <a:tailEnd/>
            </a:ln>
            <a:effectLst/>
          </p:spPr>
          <p:txBody>
            <a:bodyPr wrap="none" anchor="ctr"/>
            <a:lstStyle/>
            <a:p>
              <a:pPr algn="ctr"/>
              <a:endParaRPr lang="zh-CN" altLang="en-US"/>
            </a:p>
          </p:txBody>
        </p:sp>
        <p:sp>
          <p:nvSpPr>
            <p:cNvPr id="8" name="Text Box 3"/>
            <p:cNvSpPr txBox="1">
              <a:spLocks noChangeArrowheads="1"/>
            </p:cNvSpPr>
            <p:nvPr/>
          </p:nvSpPr>
          <p:spPr bwMode="auto">
            <a:xfrm>
              <a:off x="1475656" y="2803275"/>
              <a:ext cx="6372716" cy="884581"/>
            </a:xfrm>
            <a:prstGeom prst="rect">
              <a:avLst/>
            </a:prstGeom>
            <a:noFill/>
            <a:ln w="9525">
              <a:noFill/>
              <a:miter lim="800000"/>
              <a:headEnd/>
              <a:tailEnd/>
            </a:ln>
            <a:effectLst/>
          </p:spPr>
          <p:txBody>
            <a:bodyPr wrap="square">
              <a:spAutoFit/>
            </a:bodyPr>
            <a:lstStyle/>
            <a:p>
              <a:pPr algn="ctr"/>
              <a:r>
                <a:rPr lang="zh-CN" altLang="en-US" sz="6000" b="1" dirty="0" smtClean="0">
                  <a:solidFill>
                    <a:srgbClr val="005D8C"/>
                  </a:solidFill>
                  <a:latin typeface="华文新魏" pitchFamily="2" charset="-122"/>
                  <a:ea typeface="华文新魏" pitchFamily="2" charset="-122"/>
                </a:rPr>
                <a:t>敬请批评指正</a:t>
              </a:r>
              <a:endParaRPr lang="en-US" altLang="zh-CN" sz="6000" b="1" dirty="0" smtClean="0">
                <a:solidFill>
                  <a:srgbClr val="005D8C"/>
                </a:solidFill>
                <a:latin typeface="华文新魏" pitchFamily="2" charset="-122"/>
                <a:ea typeface="华文新魏" pitchFamily="2" charset="-122"/>
              </a:endParaRPr>
            </a:p>
            <a:p>
              <a:pPr algn="ctr"/>
              <a:r>
                <a:rPr lang="zh-CN" altLang="en-US" sz="6000" b="1" dirty="0" smtClean="0">
                  <a:solidFill>
                    <a:srgbClr val="005D8C"/>
                  </a:solidFill>
                  <a:latin typeface="华文新魏" pitchFamily="2" charset="-122"/>
                  <a:ea typeface="华文新魏" pitchFamily="2" charset="-122"/>
                </a:rPr>
                <a:t>谢谢</a:t>
              </a:r>
              <a:r>
                <a:rPr lang="zh-CN" altLang="en-US" sz="6000" b="1" dirty="0">
                  <a:solidFill>
                    <a:srgbClr val="005D8C"/>
                  </a:solidFill>
                  <a:latin typeface="华文新魏" pitchFamily="2" charset="-122"/>
                  <a:ea typeface="华文新魏" pitchFamily="2" charset="-122"/>
                </a:rPr>
                <a:t>！</a:t>
              </a:r>
            </a:p>
          </p:txBody>
        </p:sp>
        <p:sp>
          <p:nvSpPr>
            <p:cNvPr id="9" name="TextBox 8"/>
            <p:cNvSpPr txBox="1"/>
            <p:nvPr/>
          </p:nvSpPr>
          <p:spPr>
            <a:xfrm>
              <a:off x="971600" y="4266195"/>
              <a:ext cx="7200800" cy="461665"/>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altLang="zh-CN" sz="2400" b="1" dirty="0">
                  <a:solidFill>
                    <a:srgbClr val="358927"/>
                  </a:solidFill>
                  <a:latin typeface="华文新魏" pitchFamily="2" charset="-122"/>
                  <a:ea typeface="华文新魏" pitchFamily="2" charset="-122"/>
                  <a:cs typeface="Arial Unicode MS" pitchFamily="34" charset="-122"/>
                </a:rPr>
                <a:t>Thank   You !</a:t>
              </a:r>
              <a:endParaRPr lang="zh-CN" altLang="en-US" sz="2400" b="1" dirty="0">
                <a:solidFill>
                  <a:srgbClr val="358927"/>
                </a:solidFill>
                <a:latin typeface="华文新魏" pitchFamily="2" charset="-122"/>
                <a:ea typeface="华文新魏" pitchFamily="2" charset="-122"/>
                <a:cs typeface="Arial Unicode MS" pitchFamily="34" charset="-122"/>
              </a:endParaRPr>
            </a:p>
          </p:txBody>
        </p:sp>
      </p:grpSp>
      <p:pic>
        <p:nvPicPr>
          <p:cNvPr id="10" name="Picture 2" descr="电信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436" y="3379895"/>
            <a:ext cx="1447772" cy="141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292" y="4694659"/>
            <a:ext cx="5032148" cy="923330"/>
          </a:xfrm>
          <a:prstGeom prst="rect">
            <a:avLst/>
          </a:prstGeom>
        </p:spPr>
        <p:txBody>
          <a:bodyPr wrap="none">
            <a:spAutoFit/>
          </a:bodyPr>
          <a:lstStyle/>
          <a:p>
            <a:pPr marL="400050" indent="-400050" algn="ctr">
              <a:defRPr/>
            </a:pPr>
            <a:r>
              <a:rPr lang="zh-CN" altLang="en-US" sz="5400" b="1" dirty="0" smtClean="0">
                <a:solidFill>
                  <a:srgbClr val="005D8C"/>
                </a:solidFill>
                <a:latin typeface="华文细黑" pitchFamily="2" charset="-122"/>
                <a:ea typeface="华文细黑" pitchFamily="2" charset="-122"/>
              </a:rPr>
              <a:t>智慧校园的内涵</a:t>
            </a:r>
            <a:endParaRPr lang="zh-CN" altLang="en-US" sz="5400" b="1" dirty="0">
              <a:solidFill>
                <a:srgbClr val="005D8C"/>
              </a:solidFill>
              <a:latin typeface="华文细黑" pitchFamily="2" charset="-122"/>
              <a:ea typeface="华文细黑" pitchFamily="2" charset="-122"/>
            </a:endParaRPr>
          </a:p>
        </p:txBody>
      </p:sp>
      <p:sp>
        <p:nvSpPr>
          <p:cNvPr id="9" name="Text Box 4"/>
          <p:cNvSpPr txBox="1">
            <a:spLocks noChangeArrowheads="1"/>
          </p:cNvSpPr>
          <p:nvPr/>
        </p:nvSpPr>
        <p:spPr bwMode="auto">
          <a:xfrm>
            <a:off x="8452281" y="620688"/>
            <a:ext cx="2180223" cy="3939540"/>
          </a:xfrm>
          <a:prstGeom prst="rect">
            <a:avLst/>
          </a:prstGeom>
          <a:noFill/>
          <a:ln w="9525">
            <a:noFill/>
            <a:miter lim="800000"/>
            <a:headEnd/>
            <a:tailEnd/>
          </a:ln>
          <a:effectLst/>
        </p:spPr>
        <p:txBody>
          <a:bodyPr wrap="square">
            <a:spAutoFit/>
          </a:bodyPr>
          <a:lstStyle/>
          <a:p>
            <a:pPr algn="r"/>
            <a:r>
              <a:rPr lang="en-US" altLang="zh-CN" sz="25000" b="1" dirty="0">
                <a:solidFill>
                  <a:schemeClr val="accent6">
                    <a:lumMod val="75000"/>
                  </a:schemeClr>
                </a:solidFill>
                <a:latin typeface="Times New Roman" pitchFamily="18" charset="0"/>
                <a:ea typeface="Batang" pitchFamily="18" charset="-127"/>
              </a:rPr>
              <a:t>1</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0"/>
            <a:ext cx="2286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705" y="986122"/>
            <a:ext cx="4752747" cy="28190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343867" y="260648"/>
            <a:ext cx="5680125" cy="39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1" tIns="43530" rIns="87071" bIns="43530" anchor="ctr"/>
          <a:lstStyle>
            <a:lvl1pPr defTabSz="871538">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871538">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871538">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871538">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871538">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871538"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871538"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871538"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871538"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a:spcBef>
                <a:spcPct val="0"/>
              </a:spcBef>
              <a:buClrTx/>
              <a:buSzTx/>
              <a:buFontTx/>
              <a:buNone/>
            </a:pPr>
            <a:r>
              <a:rPr lang="zh-CN" altLang="en-US" sz="2400" b="1" dirty="0" smtClean="0">
                <a:latin typeface="微软雅黑" panose="020B0503020204020204" pitchFamily="34" charset="-122"/>
                <a:ea typeface="微软雅黑" panose="020B0503020204020204" pitchFamily="34" charset="-122"/>
              </a:rPr>
              <a:t>信息时代的</a:t>
            </a:r>
            <a:r>
              <a:rPr lang="zh-CN" altLang="en-US" sz="2400" b="1" dirty="0">
                <a:latin typeface="微软雅黑" panose="020B0503020204020204" pitchFamily="34" charset="-122"/>
                <a:ea typeface="微软雅黑" panose="020B0503020204020204" pitchFamily="34" charset="-122"/>
              </a:rPr>
              <a:t>基础</a:t>
            </a:r>
            <a:r>
              <a:rPr lang="zh-CN" altLang="en-US" sz="2400" b="1" dirty="0" smtClean="0">
                <a:latin typeface="微软雅黑" panose="020B0503020204020204" pitchFamily="34" charset="-122"/>
                <a:ea typeface="微软雅黑" panose="020B0503020204020204" pitchFamily="34" charset="-122"/>
              </a:rPr>
              <a:t>教育正在转变</a:t>
            </a:r>
            <a:endParaRPr lang="zh-CN" altLang="en-US" sz="2400" b="1" dirty="0">
              <a:latin typeface="微软雅黑" panose="020B0503020204020204" pitchFamily="34" charset="-122"/>
              <a:ea typeface="微软雅黑" panose="020B0503020204020204" pitchFamily="34" charset="-122"/>
            </a:endParaRPr>
          </a:p>
        </p:txBody>
      </p:sp>
      <p:sp>
        <p:nvSpPr>
          <p:cNvPr id="26" name="TextBox 15"/>
          <p:cNvSpPr txBox="1">
            <a:spLocks noChangeArrowheads="1"/>
          </p:cNvSpPr>
          <p:nvPr/>
        </p:nvSpPr>
        <p:spPr bwMode="auto">
          <a:xfrm>
            <a:off x="8712968" y="1928193"/>
            <a:ext cx="3101503" cy="181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marL="0" indent="0">
              <a:lnSpc>
                <a:spcPct val="150000"/>
              </a:lnSpc>
              <a:spcBef>
                <a:spcPct val="0"/>
              </a:spcBef>
              <a:buClr>
                <a:srgbClr val="FF0000"/>
              </a:buClr>
              <a:buSzTx/>
              <a:buNone/>
            </a:pPr>
            <a:r>
              <a:rPr lang="zh-CN" altLang="en-US" sz="1600" dirty="0" smtClean="0">
                <a:solidFill>
                  <a:srgbClr val="000000"/>
                </a:solidFill>
                <a:latin typeface="微软雅黑" panose="020B0503020204020204" pitchFamily="34" charset="-122"/>
                <a:ea typeface="微软雅黑" panose="020B0503020204020204" pitchFamily="34" charset="-122"/>
              </a:rPr>
              <a:t>传统教育模式在信息时代发生了巨大的转变，从传统的以课堂为主的学习模式，已经逐渐转变为课堂、课外和网络相结合的综合教育模式。</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2219922921"/>
              </p:ext>
            </p:extLst>
          </p:nvPr>
        </p:nvGraphicFramePr>
        <p:xfrm>
          <a:off x="9831399" y="4397970"/>
          <a:ext cx="2097249" cy="1398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组合 11"/>
          <p:cNvGrpSpPr/>
          <p:nvPr/>
        </p:nvGrpSpPr>
        <p:grpSpPr>
          <a:xfrm>
            <a:off x="263725" y="1196752"/>
            <a:ext cx="3877985" cy="2279168"/>
            <a:chOff x="62703" y="3927957"/>
            <a:chExt cx="3877985" cy="2279168"/>
          </a:xfrm>
        </p:grpSpPr>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840" y="4442729"/>
              <a:ext cx="2821713" cy="1764396"/>
            </a:xfrm>
            <a:prstGeom prst="rect">
              <a:avLst/>
            </a:prstGeom>
          </p:spPr>
        </p:pic>
        <p:sp>
          <p:nvSpPr>
            <p:cNvPr id="8" name="矩形 7"/>
            <p:cNvSpPr/>
            <p:nvPr/>
          </p:nvSpPr>
          <p:spPr>
            <a:xfrm>
              <a:off x="62703" y="3927957"/>
              <a:ext cx="3877985" cy="458908"/>
            </a:xfrm>
            <a:prstGeom prst="rect">
              <a:avLst/>
            </a:prstGeom>
          </p:spPr>
          <p:txBody>
            <a:bodyPr wrap="none">
              <a:spAutoFit/>
            </a:bodyPr>
            <a:lstStyle/>
            <a:p>
              <a:pPr>
                <a:lnSpc>
                  <a:spcPct val="150000"/>
                </a:lnSpc>
                <a:spcBef>
                  <a:spcPct val="0"/>
                </a:spcBef>
                <a:buClr>
                  <a:srgbClr val="FF0000"/>
                </a:buClr>
              </a:pPr>
              <a:r>
                <a:rPr lang="zh-CN" altLang="en-US" b="1" i="1" dirty="0">
                  <a:solidFill>
                    <a:srgbClr val="FF0000"/>
                  </a:solidFill>
                  <a:latin typeface="微软雅黑" panose="020B0503020204020204" pitchFamily="34" charset="-122"/>
                  <a:ea typeface="微软雅黑" panose="020B0503020204020204" pitchFamily="34" charset="-122"/>
                </a:rPr>
                <a:t>信息化的教学手段不断在演变和提高</a:t>
              </a:r>
              <a:endParaRPr lang="en-US" altLang="zh-CN" b="1" i="1" dirty="0">
                <a:solidFill>
                  <a:srgbClr val="FF0000"/>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4339943" y="1673948"/>
            <a:ext cx="4083646" cy="458908"/>
          </a:xfrm>
          <a:prstGeom prst="rect">
            <a:avLst/>
          </a:prstGeom>
        </p:spPr>
        <p:txBody>
          <a:bodyPr wrap="square">
            <a:spAutoFit/>
          </a:bodyPr>
          <a:lstStyle/>
          <a:p>
            <a:pPr algn="ctr">
              <a:lnSpc>
                <a:spcPct val="150000"/>
              </a:lnSpc>
              <a:spcBef>
                <a:spcPct val="0"/>
              </a:spcBef>
              <a:buClr>
                <a:srgbClr val="FF0000"/>
              </a:buClr>
            </a:pPr>
            <a:r>
              <a:rPr lang="zh-CN" altLang="en-US" b="1" i="1" dirty="0" smtClean="0">
                <a:solidFill>
                  <a:srgbClr val="FF0000"/>
                </a:solidFill>
                <a:latin typeface="微软雅黑" panose="020B0503020204020204" pitchFamily="34" charset="-122"/>
                <a:ea typeface="微软雅黑" panose="020B0503020204020204" pitchFamily="34" charset="-122"/>
              </a:rPr>
              <a:t>基于</a:t>
            </a:r>
            <a:r>
              <a:rPr lang="zh-CN" altLang="en-US" b="1" i="1" dirty="0">
                <a:solidFill>
                  <a:srgbClr val="FF0000"/>
                </a:solidFill>
                <a:latin typeface="微软雅黑" panose="020B0503020204020204" pitchFamily="34" charset="-122"/>
                <a:ea typeface="微软雅黑" panose="020B0503020204020204" pitchFamily="34" charset="-122"/>
              </a:rPr>
              <a:t>信息化的</a:t>
            </a:r>
            <a:r>
              <a:rPr lang="zh-CN" altLang="en-US" b="1" i="1" dirty="0" smtClean="0">
                <a:solidFill>
                  <a:srgbClr val="FF0000"/>
                </a:solidFill>
                <a:latin typeface="微软雅黑" panose="020B0503020204020204" pitchFamily="34" charset="-122"/>
                <a:ea typeface="微软雅黑" panose="020B0503020204020204" pitchFamily="34" charset="-122"/>
              </a:rPr>
              <a:t>教育模式</a:t>
            </a:r>
            <a:r>
              <a:rPr lang="zh-CN" altLang="en-US" b="1" i="1" dirty="0">
                <a:solidFill>
                  <a:srgbClr val="FF0000"/>
                </a:solidFill>
                <a:latin typeface="微软雅黑" panose="020B0503020204020204" pitchFamily="34" charset="-122"/>
                <a:ea typeface="微软雅黑" panose="020B0503020204020204" pitchFamily="34" charset="-122"/>
              </a:rPr>
              <a:t>也在不断的</a:t>
            </a:r>
            <a:r>
              <a:rPr lang="zh-CN" altLang="en-US" b="1" i="1" dirty="0" smtClean="0">
                <a:solidFill>
                  <a:srgbClr val="FF0000"/>
                </a:solidFill>
                <a:latin typeface="微软雅黑" panose="020B0503020204020204" pitchFamily="34" charset="-122"/>
                <a:ea typeface="微软雅黑" panose="020B0503020204020204" pitchFamily="34" charset="-122"/>
              </a:rPr>
              <a:t>创新</a:t>
            </a:r>
            <a:endParaRPr lang="zh-CN" altLang="en-US" b="1" i="1" dirty="0">
              <a:solidFill>
                <a:srgbClr val="FF0000"/>
              </a:solidFill>
              <a:latin typeface="微软雅黑" panose="020B0503020204020204" pitchFamily="34" charset="-122"/>
              <a:ea typeface="微软雅黑" panose="020B0503020204020204" pitchFamily="34" charset="-122"/>
            </a:endParaRPr>
          </a:p>
        </p:txBody>
      </p:sp>
      <p:pic>
        <p:nvPicPr>
          <p:cNvPr id="34826" name="Picture 10" descr="http://i0.sinaimg.cn/edu/video/open/idx/2011/1130/U5525P352T160D32F5372DT2011113017402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4901" y="4005064"/>
            <a:ext cx="201622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2820" y="2468505"/>
            <a:ext cx="4270156" cy="1392543"/>
          </a:xfrm>
          <a:prstGeom prst="rect">
            <a:avLst/>
          </a:prstGeom>
          <a:ln>
            <a:noFill/>
          </a:ln>
          <a:effectLst>
            <a:softEdge rad="112500"/>
          </a:effectLst>
        </p:spPr>
      </p:pic>
      <p:grpSp>
        <p:nvGrpSpPr>
          <p:cNvPr id="22" name="组合 21"/>
          <p:cNvGrpSpPr/>
          <p:nvPr/>
        </p:nvGrpSpPr>
        <p:grpSpPr>
          <a:xfrm>
            <a:off x="273799" y="3741535"/>
            <a:ext cx="3877985" cy="2524293"/>
            <a:chOff x="3935760" y="3554801"/>
            <a:chExt cx="3877985" cy="2524293"/>
          </a:xfrm>
        </p:grpSpPr>
        <p:grpSp>
          <p:nvGrpSpPr>
            <p:cNvPr id="10" name="组合 9"/>
            <p:cNvGrpSpPr/>
            <p:nvPr/>
          </p:nvGrpSpPr>
          <p:grpSpPr>
            <a:xfrm>
              <a:off x="3935760" y="3554801"/>
              <a:ext cx="3877985" cy="2524293"/>
              <a:chOff x="4084997" y="2985712"/>
              <a:chExt cx="3877985" cy="2524293"/>
            </a:xfrm>
          </p:grpSpPr>
          <p:grpSp>
            <p:nvGrpSpPr>
              <p:cNvPr id="15" name="Group 20"/>
              <p:cNvGrpSpPr>
                <a:grpSpLocks noChangeAspect="1"/>
              </p:cNvGrpSpPr>
              <p:nvPr/>
            </p:nvGrpSpPr>
            <p:grpSpPr bwMode="auto">
              <a:xfrm>
                <a:off x="4639245" y="3493543"/>
                <a:ext cx="1048561" cy="2016462"/>
                <a:chOff x="-1231059" y="19145"/>
                <a:chExt cx="1500166" cy="3000377"/>
              </a:xfrm>
            </p:grpSpPr>
            <p:pic>
              <p:nvPicPr>
                <p:cNvPr id="18" name="Picture 27" descr="HTC Touch Pro2"/>
                <p:cNvPicPr>
                  <a:picLocks noChangeAspect="1" noChangeArrowheads="1"/>
                </p:cNvPicPr>
                <p:nvPr/>
              </p:nvPicPr>
              <p:blipFill>
                <a:blip r:embed="rId11"/>
                <a:srcRect/>
                <a:stretch>
                  <a:fillRect/>
                </a:stretch>
              </p:blipFill>
              <p:spPr bwMode="auto">
                <a:xfrm>
                  <a:off x="-1231059" y="19145"/>
                  <a:ext cx="1500166" cy="3000377"/>
                </a:xfrm>
                <a:prstGeom prst="rect">
                  <a:avLst/>
                </a:prstGeom>
                <a:noFill/>
                <a:ln w="9525">
                  <a:noFill/>
                  <a:miter lim="800000"/>
                  <a:headEnd/>
                  <a:tailEnd/>
                </a:ln>
              </p:spPr>
            </p:pic>
            <p:pic>
              <p:nvPicPr>
                <p:cNvPr id="17" name="Picture 42"/>
                <p:cNvPicPr>
                  <a:picLocks noChangeAspect="1" noChangeArrowheads="1"/>
                </p:cNvPicPr>
                <p:nvPr/>
              </p:nvPicPr>
              <p:blipFill>
                <a:blip r:embed="rId12" cstate="print"/>
                <a:srcRect/>
                <a:stretch>
                  <a:fillRect/>
                </a:stretch>
              </p:blipFill>
              <p:spPr bwMode="auto">
                <a:xfrm>
                  <a:off x="-1133771" y="519213"/>
                  <a:ext cx="1260000" cy="1742257"/>
                </a:xfrm>
                <a:prstGeom prst="rect">
                  <a:avLst/>
                </a:prstGeom>
                <a:noFill/>
                <a:ln w="9525">
                  <a:noFill/>
                  <a:miter lim="800000"/>
                  <a:headEnd/>
                  <a:tailEnd/>
                </a:ln>
              </p:spPr>
            </p:pic>
          </p:grpSp>
          <p:sp>
            <p:nvSpPr>
              <p:cNvPr id="9" name="矩形 8"/>
              <p:cNvSpPr/>
              <p:nvPr/>
            </p:nvSpPr>
            <p:spPr>
              <a:xfrm>
                <a:off x="4084997" y="2985712"/>
                <a:ext cx="3877985" cy="458908"/>
              </a:xfrm>
              <a:prstGeom prst="rect">
                <a:avLst/>
              </a:prstGeom>
            </p:spPr>
            <p:txBody>
              <a:bodyPr wrap="none">
                <a:spAutoFit/>
              </a:bodyPr>
              <a:lstStyle/>
              <a:p>
                <a:pPr>
                  <a:lnSpc>
                    <a:spcPct val="150000"/>
                  </a:lnSpc>
                  <a:spcBef>
                    <a:spcPct val="0"/>
                  </a:spcBef>
                  <a:buClr>
                    <a:srgbClr val="FF0000"/>
                  </a:buClr>
                </a:pPr>
                <a:r>
                  <a:rPr lang="zh-CN" altLang="en-US" b="1" i="1" dirty="0" smtClean="0">
                    <a:solidFill>
                      <a:srgbClr val="FF0000"/>
                    </a:solidFill>
                    <a:latin typeface="微软雅黑" panose="020B0503020204020204" pitchFamily="34" charset="-122"/>
                    <a:ea typeface="微软雅黑" panose="020B0503020204020204" pitchFamily="34" charset="-122"/>
                  </a:rPr>
                  <a:t>信息化</a:t>
                </a:r>
                <a:r>
                  <a:rPr lang="zh-CN" altLang="en-US" b="1" i="1" dirty="0">
                    <a:solidFill>
                      <a:srgbClr val="FF0000"/>
                    </a:solidFill>
                    <a:latin typeface="微软雅黑" panose="020B0503020204020204" pitchFamily="34" charset="-122"/>
                    <a:ea typeface="微软雅黑" panose="020B0503020204020204" pitchFamily="34" charset="-122"/>
                  </a:rPr>
                  <a:t>的管理</a:t>
                </a:r>
                <a:r>
                  <a:rPr lang="zh-CN" altLang="en-US" b="1" i="1" dirty="0" smtClean="0">
                    <a:solidFill>
                      <a:srgbClr val="FF0000"/>
                    </a:solidFill>
                    <a:latin typeface="微软雅黑" panose="020B0503020204020204" pitchFamily="34" charset="-122"/>
                    <a:ea typeface="微软雅黑" panose="020B0503020204020204" pitchFamily="34" charset="-122"/>
                  </a:rPr>
                  <a:t>手段不断的演变和提高</a:t>
                </a:r>
                <a:endParaRPr lang="en-US" altLang="zh-CN" b="1" i="1" dirty="0">
                  <a:solidFill>
                    <a:srgbClr val="FF0000"/>
                  </a:solidFill>
                  <a:latin typeface="微软雅黑" panose="020B0503020204020204" pitchFamily="34" charset="-122"/>
                  <a:ea typeface="微软雅黑" panose="020B0503020204020204" pitchFamily="34" charset="-122"/>
                </a:endParaRPr>
              </a:p>
            </p:txBody>
          </p:sp>
        </p:grpSp>
        <p:pic>
          <p:nvPicPr>
            <p:cNvPr id="32" name="图片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96771" y="4355782"/>
              <a:ext cx="1645955" cy="1519856"/>
            </a:xfrm>
            <a:prstGeom prst="rect">
              <a:avLst/>
            </a:prstGeom>
          </p:spPr>
        </p:pic>
      </p:grpSp>
      <p:grpSp>
        <p:nvGrpSpPr>
          <p:cNvPr id="35" name="组合 34"/>
          <p:cNvGrpSpPr/>
          <p:nvPr/>
        </p:nvGrpSpPr>
        <p:grpSpPr>
          <a:xfrm>
            <a:off x="8712968" y="4709378"/>
            <a:ext cx="838858" cy="838858"/>
            <a:chOff x="629195" y="-111314"/>
            <a:chExt cx="838858" cy="838858"/>
          </a:xfrm>
        </p:grpSpPr>
        <p:sp>
          <p:nvSpPr>
            <p:cNvPr id="36" name="椭圆 35"/>
            <p:cNvSpPr/>
            <p:nvPr/>
          </p:nvSpPr>
          <p:spPr>
            <a:xfrm>
              <a:off x="629195" y="-111314"/>
              <a:ext cx="838858" cy="83885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7" name="椭圆 4"/>
            <p:cNvSpPr/>
            <p:nvPr/>
          </p:nvSpPr>
          <p:spPr>
            <a:xfrm>
              <a:off x="741043" y="138748"/>
              <a:ext cx="615162" cy="3774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anose="020B0503020204020204" pitchFamily="34" charset="-122"/>
                  <a:ea typeface="微软雅黑" panose="020B0503020204020204" pitchFamily="34" charset="-122"/>
                </a:rPr>
                <a:t>课堂</a:t>
              </a:r>
              <a:endParaRPr lang="zh-CN" altLang="en-US" sz="1900" kern="1200" dirty="0">
                <a:latin typeface="微软雅黑" panose="020B0503020204020204" pitchFamily="34" charset="-122"/>
                <a:ea typeface="微软雅黑" panose="020B0503020204020204" pitchFamily="34" charset="-122"/>
              </a:endParaRPr>
            </a:p>
          </p:txBody>
        </p:sp>
      </p:grpSp>
      <p:sp>
        <p:nvSpPr>
          <p:cNvPr id="24" name="右箭头 23"/>
          <p:cNvSpPr/>
          <p:nvPr/>
        </p:nvSpPr>
        <p:spPr>
          <a:xfrm>
            <a:off x="9683403" y="4749721"/>
            <a:ext cx="385278" cy="79692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4832" name="Picture 16" descr="http://www.peixunwang.com.cn/uploads/news/2014/0127/%E6%9C%A8%E5%88%BB.jp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98109" y="4156057"/>
            <a:ext cx="1842175" cy="1344788"/>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95178" y="1196752"/>
            <a:ext cx="3956606" cy="2279168"/>
          </a:xfrm>
          <a:prstGeom prst="roundRect">
            <a:avLst>
              <a:gd name="adj" fmla="val 87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95178" y="3783204"/>
            <a:ext cx="3956606" cy="2482624"/>
          </a:xfrm>
          <a:prstGeom prst="roundRect">
            <a:avLst>
              <a:gd name="adj" fmla="val 87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223792" y="1529932"/>
            <a:ext cx="4315948" cy="4226432"/>
          </a:xfrm>
          <a:prstGeom prst="roundRect">
            <a:avLst>
              <a:gd name="adj" fmla="val 87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737124" y="2427865"/>
            <a:ext cx="1107997" cy="341632"/>
          </a:xfrm>
          <a:prstGeom prst="rect">
            <a:avLst/>
          </a:prstGeom>
        </p:spPr>
        <p:txBody>
          <a:bodyPr wrap="none">
            <a:spAutoFit/>
          </a:bodyPr>
          <a:lstStyle/>
          <a:p>
            <a:pPr lvl="0" algn="ctr" defTabSz="844550">
              <a:lnSpc>
                <a:spcPct val="9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翻转课堂</a:t>
            </a: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7092266" y="4109622"/>
            <a:ext cx="646331" cy="341632"/>
          </a:xfrm>
          <a:prstGeom prst="rect">
            <a:avLst/>
          </a:prstGeom>
        </p:spPr>
        <p:txBody>
          <a:bodyPr wrap="none">
            <a:spAutoFit/>
          </a:bodyPr>
          <a:lstStyle/>
          <a:p>
            <a:pPr lvl="0" algn="ctr" defTabSz="844550">
              <a:lnSpc>
                <a:spcPct val="9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慕课</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650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dirty="0" smtClean="0">
                <a:solidFill>
                  <a:schemeClr val="tx1"/>
                </a:solidFill>
              </a:rPr>
              <a:t>我国政府及教育主管部门高度重视教育信息化</a:t>
            </a:r>
          </a:p>
        </p:txBody>
      </p:sp>
      <p:sp>
        <p:nvSpPr>
          <p:cNvPr id="3" name="矩形 2"/>
          <p:cNvSpPr/>
          <p:nvPr/>
        </p:nvSpPr>
        <p:spPr>
          <a:xfrm>
            <a:off x="323850" y="981076"/>
            <a:ext cx="8004397" cy="5616575"/>
          </a:xfrm>
          <a:prstGeom prst="rect">
            <a:avLst/>
          </a:prstGeom>
          <a:noFill/>
          <a:ln>
            <a:solidFill>
              <a:schemeClr val="tx1">
                <a:lumMod val="50000"/>
                <a:lumOff val="50000"/>
              </a:schemeClr>
            </a:solidFill>
          </a:ln>
        </p:spPr>
        <p:txBody>
          <a:bodyPr lIns="91427" tIns="45713" rIns="91427" bIns="45713" anchor="ctr"/>
          <a:lstStyle/>
          <a:p>
            <a:pPr indent="285708" algn="just" defTabSz="914267">
              <a:lnSpc>
                <a:spcPct val="130000"/>
              </a:lnSpc>
              <a:buClr>
                <a:srgbClr val="C00000"/>
              </a:buClr>
              <a:buFont typeface="Wingdings" pitchFamily="2" charset="2"/>
              <a:buChar char="p"/>
              <a:defRPr/>
            </a:pPr>
            <a:r>
              <a:rPr lang="zh-CN" altLang="en-US" b="1" kern="0" dirty="0">
                <a:solidFill>
                  <a:srgbClr val="333399"/>
                </a:solidFill>
                <a:latin typeface="微软雅黑" panose="020B0503020204020204" pitchFamily="34" charset="-122"/>
                <a:ea typeface="微软雅黑" panose="020B0503020204020204" pitchFamily="34" charset="-122"/>
              </a:rPr>
              <a:t>国家中长期教育改革和发展规划纲要（</a:t>
            </a:r>
            <a:r>
              <a:rPr lang="en-US" altLang="zh-CN" b="1" kern="0" dirty="0">
                <a:solidFill>
                  <a:srgbClr val="333399"/>
                </a:solidFill>
                <a:latin typeface="微软雅黑" panose="020B0503020204020204" pitchFamily="34" charset="-122"/>
                <a:ea typeface="微软雅黑" panose="020B0503020204020204" pitchFamily="34" charset="-122"/>
              </a:rPr>
              <a:t>2010—2020</a:t>
            </a:r>
            <a:r>
              <a:rPr lang="zh-CN" altLang="en-US" b="1" kern="0" dirty="0">
                <a:solidFill>
                  <a:srgbClr val="333399"/>
                </a:solidFill>
                <a:latin typeface="微软雅黑" panose="020B0503020204020204" pitchFamily="34" charset="-122"/>
                <a:ea typeface="微软雅黑" panose="020B0503020204020204" pitchFamily="34" charset="-122"/>
              </a:rPr>
              <a:t>年）</a:t>
            </a:r>
            <a:r>
              <a:rPr lang="zh-CN" altLang="en-US" b="1" dirty="0">
                <a:solidFill>
                  <a:srgbClr val="333399"/>
                </a:solidFill>
                <a:latin typeface="微软雅黑" panose="020B0503020204020204" pitchFamily="34" charset="-122"/>
                <a:ea typeface="微软雅黑" panose="020B0503020204020204" pitchFamily="34" charset="-122"/>
              </a:rPr>
              <a:t>第十九章：加快教育信息化进程</a:t>
            </a:r>
            <a:endParaRPr lang="en-US" altLang="zh-CN" b="1" dirty="0">
              <a:solidFill>
                <a:srgbClr val="333399"/>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（五十九）加快教育信息基础设施建设</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（六十）加强优质教育资源开发与应用</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（六十一）构建国家教育管理信息系统</a:t>
            </a:r>
          </a:p>
          <a:p>
            <a:pPr indent="274638" algn="just" defTabSz="914267">
              <a:lnSpc>
                <a:spcPct val="130000"/>
              </a:lnSpc>
              <a:buClr>
                <a:srgbClr val="C00000"/>
              </a:buClr>
              <a:buFont typeface="Wingdings" pitchFamily="2" charset="2"/>
              <a:buChar char="p"/>
              <a:defRPr/>
            </a:pPr>
            <a:r>
              <a:rPr lang="zh-CN" altLang="en-US" b="1" kern="0" dirty="0">
                <a:solidFill>
                  <a:srgbClr val="333399"/>
                </a:solidFill>
                <a:latin typeface="微软雅黑" panose="020B0503020204020204" pitchFamily="34" charset="-122"/>
                <a:ea typeface="微软雅黑" panose="020B0503020204020204" pitchFamily="34" charset="-122"/>
              </a:rPr>
              <a:t>教育信息化十年发展规划（</a:t>
            </a:r>
            <a:r>
              <a:rPr lang="en-US" altLang="zh-CN" b="1" kern="0" dirty="0">
                <a:solidFill>
                  <a:srgbClr val="333399"/>
                </a:solidFill>
                <a:latin typeface="微软雅黑" panose="020B0503020204020204" pitchFamily="34" charset="-122"/>
                <a:ea typeface="微软雅黑" panose="020B0503020204020204" pitchFamily="34" charset="-122"/>
              </a:rPr>
              <a:t>2011-2020</a:t>
            </a:r>
            <a:r>
              <a:rPr lang="zh-CN" altLang="en-US" b="1" kern="0" dirty="0">
                <a:solidFill>
                  <a:srgbClr val="333399"/>
                </a:solidFill>
                <a:latin typeface="微软雅黑" panose="020B0503020204020204" pitchFamily="34" charset="-122"/>
                <a:ea typeface="微软雅黑" panose="020B0503020204020204" pitchFamily="34" charset="-122"/>
              </a:rPr>
              <a:t>年）明确了教育信息化发展目标：</a:t>
            </a:r>
            <a:endParaRPr lang="en-US" altLang="zh-CN" b="1" kern="0" dirty="0">
              <a:solidFill>
                <a:srgbClr val="333399"/>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基本建成人人可享有优质教育资源的信息化学习环境</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基本形成学习型社会的信息化支撑服务体系</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基本实现宽带网络的全面覆盖</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教育管理信息化水平显著提高</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信息技术与教育融合发展的水平显著提升</a:t>
            </a:r>
            <a:endParaRPr lang="en-US" altLang="zh-CN" sz="1600" dirty="0">
              <a:solidFill>
                <a:srgbClr val="000000"/>
              </a:solidFill>
              <a:latin typeface="微软雅黑" panose="020B0503020204020204" pitchFamily="34" charset="-122"/>
              <a:ea typeface="微软雅黑" panose="020B0503020204020204" pitchFamily="34" charset="-122"/>
            </a:endParaRPr>
          </a:p>
          <a:p>
            <a:pPr indent="365125" algn="just" defTabSz="914267">
              <a:lnSpc>
                <a:spcPct val="130000"/>
              </a:lnSpc>
              <a:buClr>
                <a:srgbClr val="C00000"/>
              </a:buClr>
              <a:buFont typeface="Wingdings" pitchFamily="2" charset="2"/>
              <a:buChar char="p"/>
              <a:defRPr/>
            </a:pPr>
            <a:r>
              <a:rPr lang="en-US" altLang="zh-CN" b="1" kern="0" dirty="0">
                <a:solidFill>
                  <a:srgbClr val="333399"/>
                </a:solidFill>
                <a:latin typeface="微软雅黑" panose="020B0503020204020204" pitchFamily="34" charset="-122"/>
                <a:ea typeface="微软雅黑" panose="020B0503020204020204" pitchFamily="34" charset="-122"/>
              </a:rPr>
              <a:t>《</a:t>
            </a:r>
            <a:r>
              <a:rPr lang="zh-CN" altLang="en-US" b="1" kern="0" dirty="0">
                <a:solidFill>
                  <a:srgbClr val="333399"/>
                </a:solidFill>
                <a:latin typeface="微软雅黑" panose="020B0503020204020204" pitchFamily="34" charset="-122"/>
                <a:ea typeface="微软雅黑" panose="020B0503020204020204" pitchFamily="34" charset="-122"/>
              </a:rPr>
              <a:t>把握机遇</a:t>
            </a:r>
            <a:r>
              <a:rPr lang="en-US" altLang="zh-CN" b="1" kern="0" dirty="0">
                <a:solidFill>
                  <a:srgbClr val="333399"/>
                </a:solidFill>
                <a:latin typeface="微软雅黑" panose="020B0503020204020204" pitchFamily="34" charset="-122"/>
                <a:ea typeface="微软雅黑" panose="020B0503020204020204" pitchFamily="34" charset="-122"/>
              </a:rPr>
              <a:t>,</a:t>
            </a:r>
            <a:r>
              <a:rPr lang="zh-CN" altLang="en-US" b="1" kern="0" dirty="0">
                <a:solidFill>
                  <a:srgbClr val="333399"/>
                </a:solidFill>
                <a:latin typeface="微软雅黑" panose="020B0503020204020204" pitchFamily="34" charset="-122"/>
                <a:ea typeface="微软雅黑" panose="020B0503020204020204" pitchFamily="34" charset="-122"/>
              </a:rPr>
              <a:t>加快推进，开创教育信息化工作新局面</a:t>
            </a:r>
            <a:r>
              <a:rPr lang="en-US" altLang="zh-CN" b="1" kern="0" dirty="0">
                <a:solidFill>
                  <a:srgbClr val="333399"/>
                </a:solidFill>
                <a:latin typeface="微软雅黑" panose="020B0503020204020204" pitchFamily="34" charset="-122"/>
                <a:ea typeface="微软雅黑" panose="020B0503020204020204" pitchFamily="34" charset="-122"/>
              </a:rPr>
              <a:t>》</a:t>
            </a:r>
            <a:r>
              <a:rPr lang="zh-CN" altLang="en-US" b="1" kern="0" dirty="0">
                <a:solidFill>
                  <a:srgbClr val="333399"/>
                </a:solidFill>
                <a:latin typeface="微软雅黑" panose="020B0503020204020204" pitchFamily="34" charset="-122"/>
                <a:ea typeface="微软雅黑" panose="020B0503020204020204" pitchFamily="34" charset="-122"/>
              </a:rPr>
              <a:t>（</a:t>
            </a:r>
            <a:r>
              <a:rPr lang="en-US" altLang="zh-CN" b="1" kern="0" dirty="0">
                <a:solidFill>
                  <a:srgbClr val="333399"/>
                </a:solidFill>
                <a:latin typeface="微软雅黑" panose="020B0503020204020204" pitchFamily="34" charset="-122"/>
                <a:ea typeface="微软雅黑" panose="020B0503020204020204" pitchFamily="34" charset="-122"/>
              </a:rPr>
              <a:t>2012</a:t>
            </a:r>
            <a:r>
              <a:rPr lang="zh-CN" altLang="en-US" b="1" kern="0" dirty="0">
                <a:solidFill>
                  <a:srgbClr val="333399"/>
                </a:solidFill>
                <a:latin typeface="微软雅黑" panose="020B0503020204020204" pitchFamily="34" charset="-122"/>
                <a:ea typeface="微软雅黑" panose="020B0503020204020204" pitchFamily="34" charset="-122"/>
              </a:rPr>
              <a:t>年</a:t>
            </a:r>
            <a:r>
              <a:rPr lang="en-US" altLang="zh-CN" b="1" kern="0" dirty="0">
                <a:solidFill>
                  <a:srgbClr val="333399"/>
                </a:solidFill>
                <a:latin typeface="微软雅黑" panose="020B0503020204020204" pitchFamily="34" charset="-122"/>
                <a:ea typeface="微软雅黑" panose="020B0503020204020204" pitchFamily="34" charset="-122"/>
              </a:rPr>
              <a:t>9</a:t>
            </a:r>
            <a:r>
              <a:rPr lang="zh-CN" altLang="en-US" b="1" kern="0" dirty="0">
                <a:solidFill>
                  <a:srgbClr val="333399"/>
                </a:solidFill>
                <a:latin typeface="微软雅黑" panose="020B0503020204020204" pitchFamily="34" charset="-122"/>
                <a:ea typeface="微软雅黑" panose="020B0503020204020204" pitchFamily="34" charset="-122"/>
              </a:rPr>
              <a:t>月</a:t>
            </a:r>
            <a:r>
              <a:rPr lang="en-US" altLang="zh-CN" b="1" kern="0" dirty="0">
                <a:solidFill>
                  <a:srgbClr val="333399"/>
                </a:solidFill>
                <a:latin typeface="微软雅黑" panose="020B0503020204020204" pitchFamily="34" charset="-122"/>
                <a:ea typeface="微软雅黑" panose="020B0503020204020204" pitchFamily="34" charset="-122"/>
              </a:rPr>
              <a:t>5</a:t>
            </a:r>
            <a:r>
              <a:rPr lang="zh-CN" altLang="en-US" b="1" kern="0" dirty="0">
                <a:solidFill>
                  <a:srgbClr val="333399"/>
                </a:solidFill>
                <a:latin typeface="微软雅黑" panose="020B0503020204020204" pitchFamily="34" charset="-122"/>
                <a:ea typeface="微软雅黑" panose="020B0503020204020204" pitchFamily="34" charset="-122"/>
              </a:rPr>
              <a:t>日，国务院副总理刘延东在全国教育信息化工作电视电话会议上的讲话）：</a:t>
            </a:r>
            <a:endParaRPr lang="en-US" altLang="zh-CN" b="1" kern="0" dirty="0">
              <a:solidFill>
                <a:srgbClr val="333399"/>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“十二五”期间，要以建设好“三通两平台”为抓手，也就是“</a:t>
            </a:r>
            <a:r>
              <a:rPr lang="zh-CN" altLang="en-US" sz="1600" b="1" dirty="0">
                <a:solidFill>
                  <a:srgbClr val="FF0000"/>
                </a:solidFill>
                <a:latin typeface="微软雅黑" panose="020B0503020204020204" pitchFamily="34" charset="-122"/>
                <a:ea typeface="微软雅黑" panose="020B0503020204020204" pitchFamily="34" charset="-122"/>
              </a:rPr>
              <a:t>宽带网络校校通、优质资源班班通、网络学习空间人人通”，建设教育资源公共服务平台和教育管理公共服务平台。这是当前教育信息化建设的核心目标与标志工程</a:t>
            </a:r>
            <a:r>
              <a:rPr lang="zh-CN" altLang="en-US"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24" name="圆角矩形 4"/>
          <p:cNvSpPr/>
          <p:nvPr/>
        </p:nvSpPr>
        <p:spPr>
          <a:xfrm>
            <a:off x="8443143" y="1125538"/>
            <a:ext cx="2743200" cy="2087562"/>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defTabSz="933450" eaLnBrk="0" fontAlgn="base" hangingPunct="0">
              <a:lnSpc>
                <a:spcPct val="90000"/>
              </a:lnSpc>
              <a:spcBef>
                <a:spcPct val="0"/>
              </a:spcBef>
              <a:spcAft>
                <a:spcPct val="35000"/>
              </a:spcAft>
              <a:defRPr/>
            </a:pPr>
            <a:r>
              <a:rPr lang="zh-CN" altLang="en-US" sz="2000" b="1" dirty="0">
                <a:solidFill>
                  <a:srgbClr val="000000"/>
                </a:solidFill>
                <a:latin typeface="微软雅黑" panose="020B0503020204020204" pitchFamily="34" charset="-122"/>
                <a:ea typeface="微软雅黑" panose="020B0503020204020204" pitchFamily="34" charset="-122"/>
              </a:rPr>
              <a:t>发展需求</a:t>
            </a:r>
            <a:endParaRPr lang="en-US" altLang="zh-CN" sz="2000" b="1" dirty="0">
              <a:solidFill>
                <a:srgbClr val="000000"/>
              </a:solidFill>
              <a:latin typeface="微软雅黑" panose="020B0503020204020204" pitchFamily="34" charset="-122"/>
              <a:ea typeface="微软雅黑" panose="020B0503020204020204" pitchFamily="34" charset="-122"/>
            </a:endParaRPr>
          </a:p>
          <a:p>
            <a:pPr defTabSz="933450" eaLnBrk="0" fontAlgn="base" hangingPunct="0">
              <a:lnSpc>
                <a:spcPct val="90000"/>
              </a:lnSpc>
              <a:spcBef>
                <a:spcPct val="0"/>
              </a:spcBef>
              <a:spcAft>
                <a:spcPct val="35000"/>
              </a:spcAft>
              <a:defRPr/>
            </a:pPr>
            <a:r>
              <a:rPr lang="zh-CN" altLang="en-US" dirty="0">
                <a:solidFill>
                  <a:srgbClr val="000000">
                    <a:lumMod val="65000"/>
                    <a:lumOff val="35000"/>
                  </a:srgbClr>
                </a:solidFill>
                <a:latin typeface="微软雅黑" panose="020B0503020204020204" pitchFamily="34" charset="-122"/>
                <a:ea typeface="微软雅黑" panose="020B0503020204020204" pitchFamily="34" charset="-122"/>
              </a:rPr>
              <a:t>教学过程信息化、教学内容资源信息化、教学终端信息化、校园安全信息化、校务管理信息化、家校互动信息化、校园生活信息化等</a:t>
            </a:r>
          </a:p>
        </p:txBody>
      </p:sp>
      <p:sp>
        <p:nvSpPr>
          <p:cNvPr id="25" name="圆角矩形 6"/>
          <p:cNvSpPr/>
          <p:nvPr/>
        </p:nvSpPr>
        <p:spPr>
          <a:xfrm>
            <a:off x="8443143" y="3616325"/>
            <a:ext cx="2743200" cy="1176338"/>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defTabSz="933450" eaLnBrk="0" fontAlgn="base" hangingPunct="0">
              <a:lnSpc>
                <a:spcPct val="90000"/>
              </a:lnSpc>
              <a:spcBef>
                <a:spcPct val="0"/>
              </a:spcBef>
              <a:spcAft>
                <a:spcPct val="35000"/>
              </a:spcAft>
              <a:defRPr/>
            </a:pPr>
            <a:r>
              <a:rPr lang="zh-CN" altLang="en-US" sz="2100" b="1" dirty="0">
                <a:solidFill>
                  <a:srgbClr val="000000"/>
                </a:solidFill>
                <a:latin typeface="微软雅黑" panose="020B0503020204020204" pitchFamily="34" charset="-122"/>
                <a:ea typeface="微软雅黑" panose="020B0503020204020204" pitchFamily="34" charset="-122"/>
              </a:rPr>
              <a:t>核心理念</a:t>
            </a:r>
            <a:endParaRPr lang="en-US" altLang="zh-CN" sz="2100" b="1" dirty="0">
              <a:solidFill>
                <a:srgbClr val="000000"/>
              </a:solidFill>
              <a:latin typeface="微软雅黑" panose="020B0503020204020204" pitchFamily="34" charset="-122"/>
              <a:ea typeface="微软雅黑" panose="020B0503020204020204" pitchFamily="34" charset="-122"/>
            </a:endParaRPr>
          </a:p>
          <a:p>
            <a:pPr defTabSz="933450" eaLnBrk="0" fontAlgn="base" hangingPunct="0">
              <a:lnSpc>
                <a:spcPct val="90000"/>
              </a:lnSpc>
              <a:spcBef>
                <a:spcPct val="0"/>
              </a:spcBef>
              <a:spcAft>
                <a:spcPct val="35000"/>
              </a:spcAft>
              <a:defRPr/>
            </a:pPr>
            <a:r>
              <a:rPr lang="zh-CN" altLang="en-US" dirty="0">
                <a:solidFill>
                  <a:srgbClr val="000000">
                    <a:lumMod val="65000"/>
                    <a:lumOff val="35000"/>
                  </a:srgbClr>
                </a:solidFill>
                <a:latin typeface="微软雅黑" panose="020B0503020204020204" pitchFamily="34" charset="-122"/>
                <a:ea typeface="微软雅黑" panose="020B0503020204020204" pitchFamily="34" charset="-122"/>
              </a:rPr>
              <a:t>信息技术与教学过程的深度融合</a:t>
            </a:r>
          </a:p>
        </p:txBody>
      </p:sp>
      <p:sp>
        <p:nvSpPr>
          <p:cNvPr id="26" name="圆角矩形 8"/>
          <p:cNvSpPr/>
          <p:nvPr/>
        </p:nvSpPr>
        <p:spPr>
          <a:xfrm>
            <a:off x="8463780" y="5195888"/>
            <a:ext cx="2744788" cy="117475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defTabSz="933450" eaLnBrk="0" fontAlgn="base" hangingPunct="0">
              <a:lnSpc>
                <a:spcPct val="90000"/>
              </a:lnSpc>
              <a:spcBef>
                <a:spcPct val="0"/>
              </a:spcBef>
              <a:spcAft>
                <a:spcPct val="35000"/>
              </a:spcAft>
              <a:defRPr/>
            </a:pPr>
            <a:r>
              <a:rPr lang="zh-CN" altLang="en-US" sz="2100" b="1" dirty="0">
                <a:solidFill>
                  <a:srgbClr val="000000"/>
                </a:solidFill>
                <a:latin typeface="微软雅黑" panose="020B0503020204020204" pitchFamily="34" charset="-122"/>
                <a:ea typeface="微软雅黑" panose="020B0503020204020204" pitchFamily="34" charset="-122"/>
              </a:rPr>
              <a:t>重点任务</a:t>
            </a:r>
            <a:endParaRPr lang="en-US" altLang="zh-CN" sz="2100" b="1" dirty="0">
              <a:solidFill>
                <a:srgbClr val="000000"/>
              </a:solidFill>
              <a:latin typeface="微软雅黑" panose="020B0503020204020204" pitchFamily="34" charset="-122"/>
              <a:ea typeface="微软雅黑" panose="020B0503020204020204" pitchFamily="34" charset="-122"/>
            </a:endParaRPr>
          </a:p>
          <a:p>
            <a:pPr defTabSz="933450" eaLnBrk="0" fontAlgn="base" hangingPunct="0">
              <a:lnSpc>
                <a:spcPct val="90000"/>
              </a:lnSpc>
              <a:spcBef>
                <a:spcPct val="0"/>
              </a:spcBef>
              <a:spcAft>
                <a:spcPct val="35000"/>
              </a:spcAft>
              <a:defRPr/>
            </a:pPr>
            <a:r>
              <a:rPr lang="zh-CN" altLang="en-US" dirty="0">
                <a:solidFill>
                  <a:srgbClr val="000000">
                    <a:lumMod val="65000"/>
                    <a:lumOff val="35000"/>
                  </a:srgbClr>
                </a:solidFill>
                <a:latin typeface="微软雅黑" panose="020B0503020204020204" pitchFamily="34" charset="-122"/>
                <a:ea typeface="微软雅黑" panose="020B0503020204020204" pitchFamily="34" charset="-122"/>
              </a:rPr>
              <a:t>教育资源公共服务平台建设</a:t>
            </a:r>
          </a:p>
        </p:txBody>
      </p:sp>
    </p:spTree>
    <p:extLst>
      <p:ext uri="{BB962C8B-B14F-4D97-AF65-F5344CB8AC3E}">
        <p14:creationId xmlns:p14="http://schemas.microsoft.com/office/powerpoint/2010/main" val="428460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smtClean="0">
                <a:solidFill>
                  <a:schemeClr val="tx1"/>
                </a:solidFill>
              </a:rPr>
              <a:t>江苏省出台多项政策，指引教育信息化的发展原则和发展方向</a:t>
            </a:r>
          </a:p>
        </p:txBody>
      </p:sp>
      <p:sp>
        <p:nvSpPr>
          <p:cNvPr id="3" name="矩形 2"/>
          <p:cNvSpPr/>
          <p:nvPr/>
        </p:nvSpPr>
        <p:spPr>
          <a:xfrm>
            <a:off x="479376" y="981074"/>
            <a:ext cx="11233247" cy="2282641"/>
          </a:xfrm>
          <a:prstGeom prst="rect">
            <a:avLst/>
          </a:prstGeom>
          <a:noFill/>
          <a:ln>
            <a:solidFill>
              <a:schemeClr val="tx1">
                <a:lumMod val="50000"/>
                <a:lumOff val="50000"/>
              </a:schemeClr>
            </a:solidFill>
          </a:ln>
        </p:spPr>
        <p:txBody>
          <a:bodyPr lIns="91427" tIns="45713" rIns="91427" bIns="45713" anchor="ctr"/>
          <a:lstStyle/>
          <a:p>
            <a:pPr indent="266700" algn="just" defTabSz="914267">
              <a:lnSpc>
                <a:spcPct val="130000"/>
              </a:lnSpc>
              <a:buClr>
                <a:srgbClr val="C00000"/>
              </a:buClr>
              <a:buFont typeface="Wingdings" pitchFamily="2" charset="2"/>
              <a:buChar char="p"/>
              <a:defRPr/>
            </a:pPr>
            <a:r>
              <a:rPr lang="en-US" altLang="zh-CN" b="1" kern="0" dirty="0">
                <a:solidFill>
                  <a:srgbClr val="333399"/>
                </a:solidFill>
                <a:latin typeface="微软雅黑" panose="020B0503020204020204" pitchFamily="34" charset="-122"/>
                <a:ea typeface="微软雅黑" panose="020B0503020204020204" pitchFamily="34" charset="-122"/>
              </a:rPr>
              <a:t>2012</a:t>
            </a:r>
            <a:r>
              <a:rPr lang="zh-CN" altLang="en-US" b="1" kern="0" dirty="0">
                <a:solidFill>
                  <a:srgbClr val="333399"/>
                </a:solidFill>
                <a:latin typeface="微软雅黑" panose="020B0503020204020204" pitchFamily="34" charset="-122"/>
                <a:ea typeface="微软雅黑" panose="020B0503020204020204" pitchFamily="34" charset="-122"/>
              </a:rPr>
              <a:t>年</a:t>
            </a:r>
            <a:r>
              <a:rPr lang="en-US" altLang="zh-CN" b="1" kern="0" dirty="0">
                <a:solidFill>
                  <a:srgbClr val="333399"/>
                </a:solidFill>
                <a:latin typeface="微软雅黑" panose="020B0503020204020204" pitchFamily="34" charset="-122"/>
                <a:ea typeface="微软雅黑" panose="020B0503020204020204" pitchFamily="34" charset="-122"/>
              </a:rPr>
              <a:t>11</a:t>
            </a:r>
            <a:r>
              <a:rPr lang="zh-CN" altLang="en-US" b="1" kern="0" dirty="0">
                <a:solidFill>
                  <a:srgbClr val="333399"/>
                </a:solidFill>
                <a:latin typeface="微软雅黑" panose="020B0503020204020204" pitchFamily="34" charset="-122"/>
                <a:ea typeface="微软雅黑" panose="020B0503020204020204" pitchFamily="34" charset="-122"/>
              </a:rPr>
              <a:t>月</a:t>
            </a:r>
            <a:r>
              <a:rPr lang="en-US" altLang="zh-CN" b="1" kern="0" dirty="0">
                <a:solidFill>
                  <a:srgbClr val="333399"/>
                </a:solidFill>
                <a:latin typeface="微软雅黑" panose="020B0503020204020204" pitchFamily="34" charset="-122"/>
                <a:ea typeface="微软雅黑" panose="020B0503020204020204" pitchFamily="34" charset="-122"/>
              </a:rPr>
              <a:t>1</a:t>
            </a:r>
            <a:r>
              <a:rPr lang="zh-CN" altLang="en-US" b="1" kern="0" dirty="0">
                <a:solidFill>
                  <a:srgbClr val="333399"/>
                </a:solidFill>
                <a:latin typeface="微软雅黑" panose="020B0503020204020204" pitchFamily="34" charset="-122"/>
                <a:ea typeface="微软雅黑" panose="020B0503020204020204" pitchFamily="34" charset="-122"/>
              </a:rPr>
              <a:t>日全省教育信息化工作会议</a:t>
            </a:r>
            <a:endParaRPr lang="en-US" altLang="zh-CN" b="1" kern="0" dirty="0">
              <a:solidFill>
                <a:srgbClr val="333399"/>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全面落实教育部</a:t>
            </a:r>
            <a:r>
              <a:rPr lang="zh-CN" altLang="en-US" sz="1600" b="1" dirty="0">
                <a:solidFill>
                  <a:srgbClr val="FF0000"/>
                </a:solidFill>
                <a:latin typeface="微软雅黑" panose="020B0503020204020204" pitchFamily="34" charset="-122"/>
                <a:ea typeface="微软雅黑" panose="020B0503020204020204" pitchFamily="34" charset="-122"/>
              </a:rPr>
              <a:t>“三通两平台”</a:t>
            </a:r>
            <a:r>
              <a:rPr lang="zh-CN" altLang="en-US" sz="1600" dirty="0">
                <a:solidFill>
                  <a:srgbClr val="000000"/>
                </a:solidFill>
                <a:latin typeface="微软雅黑" panose="020B0503020204020204" pitchFamily="34" charset="-122"/>
                <a:ea typeface="微软雅黑" panose="020B0503020204020204" pitchFamily="34" charset="-122"/>
              </a:rPr>
              <a:t>的要求及</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江苏省教育信息化五年发展规划</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，扎实做好教育信息化试点和数字化学习试点，大力提升基础设施建设水平，切实提高数字化资源统建共享水平，着力增强师生信息技术应用能力，努力建好教育资源公共平台和教育管理信息平台。</a:t>
            </a:r>
            <a:endParaRPr lang="en-US" altLang="zh-CN" sz="1600" dirty="0">
              <a:solidFill>
                <a:srgbClr val="000000"/>
              </a:solidFill>
              <a:latin typeface="微软雅黑" panose="020B0503020204020204" pitchFamily="34" charset="-122"/>
              <a:ea typeface="微软雅黑" panose="020B0503020204020204" pitchFamily="34" charset="-122"/>
            </a:endParaRPr>
          </a:p>
          <a:p>
            <a:pPr indent="266700" algn="just" defTabSz="914267">
              <a:lnSpc>
                <a:spcPct val="130000"/>
              </a:lnSpc>
              <a:buClr>
                <a:srgbClr val="C00000"/>
              </a:buClr>
              <a:buFont typeface="Wingdings" pitchFamily="2" charset="2"/>
              <a:buChar char="p"/>
              <a:defRPr/>
            </a:pPr>
            <a:r>
              <a:rPr lang="en-US" altLang="zh-CN" b="1" kern="0" dirty="0">
                <a:solidFill>
                  <a:srgbClr val="333399"/>
                </a:solidFill>
                <a:latin typeface="微软雅黑" panose="020B0503020204020204" pitchFamily="34" charset="-122"/>
                <a:ea typeface="微软雅黑" panose="020B0503020204020204" pitchFamily="34" charset="-122"/>
              </a:rPr>
              <a:t>2013</a:t>
            </a:r>
            <a:r>
              <a:rPr lang="zh-CN" altLang="en-US" b="1" kern="0" dirty="0">
                <a:solidFill>
                  <a:srgbClr val="333399"/>
                </a:solidFill>
                <a:latin typeface="微软雅黑" panose="020B0503020204020204" pitchFamily="34" charset="-122"/>
                <a:ea typeface="微软雅黑" panose="020B0503020204020204" pitchFamily="34" charset="-122"/>
              </a:rPr>
              <a:t>年</a:t>
            </a:r>
            <a:r>
              <a:rPr lang="en-US" altLang="zh-CN" b="1" kern="0" dirty="0">
                <a:solidFill>
                  <a:srgbClr val="333399"/>
                </a:solidFill>
                <a:latin typeface="微软雅黑" panose="020B0503020204020204" pitchFamily="34" charset="-122"/>
                <a:ea typeface="微软雅黑" panose="020B0503020204020204" pitchFamily="34" charset="-122"/>
              </a:rPr>
              <a:t>3</a:t>
            </a:r>
            <a:r>
              <a:rPr lang="zh-CN" altLang="en-US" b="1" kern="0" dirty="0">
                <a:solidFill>
                  <a:srgbClr val="333399"/>
                </a:solidFill>
                <a:latin typeface="微软雅黑" panose="020B0503020204020204" pitchFamily="34" charset="-122"/>
                <a:ea typeface="微软雅黑" panose="020B0503020204020204" pitchFamily="34" charset="-122"/>
              </a:rPr>
              <a:t>月</a:t>
            </a:r>
            <a:r>
              <a:rPr lang="en-US" altLang="zh-CN" b="1" kern="0" dirty="0">
                <a:solidFill>
                  <a:srgbClr val="333399"/>
                </a:solidFill>
                <a:latin typeface="微软雅黑" panose="020B0503020204020204" pitchFamily="34" charset="-122"/>
                <a:ea typeface="微软雅黑" panose="020B0503020204020204" pitchFamily="34" charset="-122"/>
              </a:rPr>
              <a:t>29</a:t>
            </a:r>
            <a:r>
              <a:rPr lang="zh-CN" altLang="en-US" b="1" kern="0" dirty="0">
                <a:solidFill>
                  <a:srgbClr val="333399"/>
                </a:solidFill>
                <a:latin typeface="微软雅黑" panose="020B0503020204020204" pitchFamily="34" charset="-122"/>
                <a:ea typeface="微软雅黑" panose="020B0503020204020204" pitchFamily="34" charset="-122"/>
              </a:rPr>
              <a:t>日年度省教育信息化工作小组会议</a:t>
            </a:r>
            <a:endParaRPr lang="en-US" altLang="zh-CN" b="1" kern="0" dirty="0">
              <a:solidFill>
                <a:srgbClr val="333399"/>
              </a:solidFill>
              <a:latin typeface="微软雅黑" panose="020B0503020204020204" pitchFamily="34" charset="-122"/>
              <a:ea typeface="微软雅黑" panose="020B0503020204020204" pitchFamily="34" charset="-122"/>
            </a:endParaRPr>
          </a:p>
          <a:p>
            <a:pPr marL="285750" indent="-285750" algn="just" defTabSz="914267">
              <a:lnSpc>
                <a:spcPct val="130000"/>
              </a:lnSpc>
              <a:buClr>
                <a:srgbClr val="C00000"/>
              </a:buClr>
              <a:buFont typeface="微软雅黑" panose="020B0503020204020204" pitchFamily="34" charset="-122"/>
              <a:buChar char="–"/>
              <a:defRPr/>
            </a:pPr>
            <a:r>
              <a:rPr lang="zh-CN" altLang="en-US" sz="1600" dirty="0">
                <a:solidFill>
                  <a:srgbClr val="000000"/>
                </a:solidFill>
                <a:latin typeface="微软雅黑" panose="020B0503020204020204" pitchFamily="34" charset="-122"/>
                <a:ea typeface="微软雅黑" panose="020B0503020204020204" pitchFamily="34" charset="-122"/>
              </a:rPr>
              <a:t>要认真落实教育部关于</a:t>
            </a:r>
            <a:r>
              <a:rPr lang="zh-CN" altLang="en-US" sz="1600" b="1" dirty="0">
                <a:solidFill>
                  <a:srgbClr val="FF0000"/>
                </a:solidFill>
                <a:latin typeface="微软雅黑" panose="020B0503020204020204" pitchFamily="34" charset="-122"/>
                <a:ea typeface="微软雅黑" panose="020B0503020204020204" pitchFamily="34" charset="-122"/>
              </a:rPr>
              <a:t>“三通两平台”</a:t>
            </a:r>
            <a:r>
              <a:rPr lang="zh-CN" altLang="en-US" sz="1600" dirty="0">
                <a:solidFill>
                  <a:srgbClr val="000000"/>
                </a:solidFill>
                <a:latin typeface="微软雅黑" panose="020B0503020204020204" pitchFamily="34" charset="-122"/>
                <a:ea typeface="微软雅黑" panose="020B0503020204020204" pitchFamily="34" charset="-122"/>
              </a:rPr>
              <a:t>的要求，做到教师率先应用，职业教育率先实施，教育现代化实验区、示范区率先示范。</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nvGrpSpPr>
          <p:cNvPr id="21508" name="组合 18"/>
          <p:cNvGrpSpPr>
            <a:grpSpLocks/>
          </p:cNvGrpSpPr>
          <p:nvPr/>
        </p:nvGrpSpPr>
        <p:grpSpPr bwMode="auto">
          <a:xfrm>
            <a:off x="1774825" y="3357564"/>
            <a:ext cx="8642350" cy="3328987"/>
            <a:chOff x="251520" y="2996952"/>
            <a:chExt cx="8640960" cy="3689306"/>
          </a:xfrm>
        </p:grpSpPr>
        <p:sp>
          <p:nvSpPr>
            <p:cNvPr id="6" name="矩形 5"/>
            <p:cNvSpPr/>
            <p:nvPr/>
          </p:nvSpPr>
          <p:spPr>
            <a:xfrm>
              <a:off x="2780001" y="4147551"/>
              <a:ext cx="3887162" cy="1368756"/>
            </a:xfrm>
            <a:prstGeom prst="rect">
              <a:avLst/>
            </a:prstGeom>
            <a:noFill/>
            <a:ln>
              <a:solidFill>
                <a:schemeClr val="accent2"/>
              </a:solidFill>
            </a:ln>
          </p:spPr>
          <p:txBody>
            <a:bodyPr lIns="91427" tIns="45713" rIns="91427" bIns="45713" anchor="ctr"/>
            <a:lstStyle/>
            <a:p>
              <a:pPr indent="269875" defTabSz="914267">
                <a:buClr>
                  <a:srgbClr val="C00000"/>
                </a:buClr>
                <a:buFont typeface="Wingdings" pitchFamily="2" charset="2"/>
                <a:buChar char="p"/>
                <a:defRPr/>
              </a:pPr>
              <a:r>
                <a:rPr lang="zh-CN" altLang="en-US" sz="1400" b="1" kern="0" dirty="0">
                  <a:solidFill>
                    <a:sysClr val="windowText" lastClr="000000"/>
                  </a:solidFill>
                  <a:latin typeface="微软雅黑" panose="020B0503020204020204" pitchFamily="34" charset="-122"/>
                  <a:ea typeface="微软雅黑" pitchFamily="34" charset="-122"/>
                </a:rPr>
                <a:t>实现四个新突破：</a:t>
              </a:r>
              <a:endParaRPr lang="en-US" altLang="zh-CN" sz="1400" b="1" kern="0" dirty="0">
                <a:solidFill>
                  <a:sysClr val="windowText" lastClr="000000"/>
                </a:solidFill>
                <a:latin typeface="微软雅黑" panose="020B0503020204020204" pitchFamily="34" charset="-122"/>
                <a:ea typeface="微软雅黑" pitchFamily="34" charset="-122"/>
              </a:endParaRPr>
            </a:p>
            <a:p>
              <a:pPr marL="442913" indent="-263525" algn="just" defTabSz="914267">
                <a:buClr>
                  <a:srgbClr val="C00000"/>
                </a:buClr>
                <a:buFont typeface="Arial" pitchFamily="34" charset="0"/>
                <a:buChar char="•"/>
                <a:defRPr/>
              </a:pPr>
              <a:r>
                <a:rPr lang="zh-CN" altLang="en-US" sz="1400" kern="0" dirty="0">
                  <a:solidFill>
                    <a:srgbClr val="FF0000"/>
                  </a:solidFill>
                  <a:latin typeface="微软雅黑" panose="020B0503020204020204" pitchFamily="34" charset="-122"/>
                  <a:ea typeface="微软雅黑" pitchFamily="34" charset="-122"/>
                </a:rPr>
                <a:t>教育信息化基础设施建设</a:t>
              </a:r>
              <a:r>
                <a:rPr lang="zh-CN" altLang="en-US" sz="1400" kern="0" dirty="0">
                  <a:solidFill>
                    <a:sysClr val="windowText" lastClr="000000"/>
                  </a:solidFill>
                  <a:latin typeface="微软雅黑" panose="020B0503020204020204" pitchFamily="34" charset="-122"/>
                  <a:ea typeface="微软雅黑" pitchFamily="34" charset="-122"/>
                </a:rPr>
                <a:t>新突破</a:t>
              </a:r>
              <a:endParaRPr lang="en-US" altLang="zh-CN" sz="1400" kern="0" dirty="0">
                <a:solidFill>
                  <a:sysClr val="windowText" lastClr="000000"/>
                </a:solidFill>
                <a:latin typeface="微软雅黑" panose="020B0503020204020204" pitchFamily="34" charset="-122"/>
                <a:ea typeface="微软雅黑" pitchFamily="34" charset="-122"/>
              </a:endParaRPr>
            </a:p>
            <a:p>
              <a:pPr marL="442913" indent="-263525" algn="just" defTabSz="914267">
                <a:buClr>
                  <a:srgbClr val="C00000"/>
                </a:buClr>
                <a:buFont typeface="Arial" pitchFamily="34" charset="0"/>
                <a:buChar char="•"/>
                <a:defRPr/>
              </a:pPr>
              <a:r>
                <a:rPr lang="zh-CN" altLang="en-US" sz="1400" kern="0" dirty="0">
                  <a:solidFill>
                    <a:srgbClr val="FF0000"/>
                  </a:solidFill>
                  <a:latin typeface="微软雅黑" panose="020B0503020204020204" pitchFamily="34" charset="-122"/>
                  <a:ea typeface="微软雅黑" pitchFamily="34" charset="-122"/>
                </a:rPr>
                <a:t>优质数字教育资源共建共享</a:t>
              </a:r>
              <a:r>
                <a:rPr lang="zh-CN" altLang="en-US" sz="1400" kern="0" dirty="0">
                  <a:solidFill>
                    <a:sysClr val="windowText" lastClr="000000"/>
                  </a:solidFill>
                  <a:latin typeface="微软雅黑" panose="020B0503020204020204" pitchFamily="34" charset="-122"/>
                  <a:ea typeface="微软雅黑" pitchFamily="34" charset="-122"/>
                </a:rPr>
                <a:t>新突破</a:t>
              </a:r>
              <a:endParaRPr lang="en-US" altLang="zh-CN" sz="1400" kern="0" dirty="0">
                <a:solidFill>
                  <a:sysClr val="windowText" lastClr="000000"/>
                </a:solidFill>
                <a:latin typeface="微软雅黑" panose="020B0503020204020204" pitchFamily="34" charset="-122"/>
                <a:ea typeface="微软雅黑" pitchFamily="34" charset="-122"/>
              </a:endParaRPr>
            </a:p>
            <a:p>
              <a:pPr marL="442913" indent="-263525" algn="just" defTabSz="914267">
                <a:buClr>
                  <a:srgbClr val="C00000"/>
                </a:buClr>
                <a:buFont typeface="Arial" pitchFamily="34" charset="0"/>
                <a:buChar char="•"/>
                <a:defRPr/>
              </a:pPr>
              <a:r>
                <a:rPr lang="zh-CN" altLang="en-US" sz="1400" kern="0" dirty="0">
                  <a:solidFill>
                    <a:srgbClr val="FF0000"/>
                  </a:solidFill>
                  <a:latin typeface="微软雅黑" panose="020B0503020204020204" pitchFamily="34" charset="-122"/>
                  <a:ea typeface="微软雅黑" pitchFamily="34" charset="-122"/>
                </a:rPr>
                <a:t>信息技术与教育教学深度融合</a:t>
              </a:r>
              <a:r>
                <a:rPr lang="zh-CN" altLang="en-US" sz="1400" kern="0" dirty="0">
                  <a:solidFill>
                    <a:sysClr val="windowText" lastClr="000000"/>
                  </a:solidFill>
                  <a:latin typeface="微软雅黑" panose="020B0503020204020204" pitchFamily="34" charset="-122"/>
                  <a:ea typeface="微软雅黑" pitchFamily="34" charset="-122"/>
                </a:rPr>
                <a:t>新突破</a:t>
              </a:r>
              <a:endParaRPr lang="en-US" altLang="zh-CN" sz="1400" kern="0" dirty="0">
                <a:solidFill>
                  <a:sysClr val="windowText" lastClr="000000"/>
                </a:solidFill>
                <a:latin typeface="微软雅黑" panose="020B0503020204020204" pitchFamily="34" charset="-122"/>
                <a:ea typeface="微软雅黑" pitchFamily="34" charset="-122"/>
              </a:endParaRPr>
            </a:p>
            <a:p>
              <a:pPr marL="442913" indent="-263525" algn="just" defTabSz="914267">
                <a:buClr>
                  <a:srgbClr val="C00000"/>
                </a:buClr>
                <a:buFont typeface="Arial" pitchFamily="34" charset="0"/>
                <a:buChar char="•"/>
                <a:defRPr/>
              </a:pPr>
              <a:r>
                <a:rPr lang="zh-CN" altLang="en-US" sz="1400" kern="0" dirty="0">
                  <a:solidFill>
                    <a:srgbClr val="FF0000"/>
                  </a:solidFill>
                  <a:latin typeface="微软雅黑" panose="020B0503020204020204" pitchFamily="34" charset="-122"/>
                  <a:ea typeface="微软雅黑" pitchFamily="34" charset="-122"/>
                </a:rPr>
                <a:t>教育信息化科学发展机制</a:t>
              </a:r>
              <a:r>
                <a:rPr lang="zh-CN" altLang="en-US" sz="1400" kern="0" dirty="0">
                  <a:solidFill>
                    <a:sysClr val="windowText" lastClr="000000"/>
                  </a:solidFill>
                  <a:latin typeface="微软雅黑" panose="020B0503020204020204" pitchFamily="34" charset="-122"/>
                  <a:ea typeface="微软雅黑" pitchFamily="34" charset="-122"/>
                </a:rPr>
                <a:t>新突破 </a:t>
              </a:r>
              <a:endParaRPr lang="en-US" altLang="zh-CN" sz="1400" kern="0" dirty="0">
                <a:solidFill>
                  <a:sysClr val="windowText" lastClr="000000"/>
                </a:solidFill>
                <a:latin typeface="微软雅黑" panose="020B0503020204020204" pitchFamily="34" charset="-122"/>
                <a:ea typeface="微软雅黑" pitchFamily="34" charset="-122"/>
              </a:endParaRPr>
            </a:p>
          </p:txBody>
        </p:sp>
        <p:sp>
          <p:nvSpPr>
            <p:cNvPr id="7" name="矩形 6"/>
            <p:cNvSpPr/>
            <p:nvPr/>
          </p:nvSpPr>
          <p:spPr bwMode="auto">
            <a:xfrm>
              <a:off x="251520" y="4221443"/>
              <a:ext cx="1376142" cy="1206898"/>
            </a:xfrm>
            <a:prstGeom prst="rect">
              <a:avLst/>
            </a:prstGeom>
            <a:solidFill>
              <a:srgbClr val="0070C0"/>
            </a:solidFill>
          </p:spPr>
          <p:txBody>
            <a:bodyPr lIns="108000" tIns="0" rIns="108000" bIns="324000" anchor="ctr"/>
            <a:lstStyle/>
            <a:p>
              <a:pPr algn="ctr" defTabSz="914267">
                <a:defRPr/>
              </a:pPr>
              <a:endParaRPr lang="en-US" altLang="zh-CN" sz="1600" b="1" kern="0" dirty="0">
                <a:solidFill>
                  <a:srgbClr val="FFFFFF"/>
                </a:solidFill>
                <a:latin typeface="微软雅黑"/>
                <a:ea typeface="微软雅黑"/>
              </a:endParaRPr>
            </a:p>
            <a:p>
              <a:pPr algn="ctr" defTabSz="914267">
                <a:defRPr/>
              </a:pPr>
              <a:r>
                <a:rPr lang="en-US" altLang="zh-CN" sz="1600" b="1" kern="0" dirty="0">
                  <a:solidFill>
                    <a:srgbClr val="FFFFFF"/>
                  </a:solidFill>
                  <a:latin typeface="微软雅黑"/>
                  <a:ea typeface="微软雅黑"/>
                </a:rPr>
                <a:t>《</a:t>
              </a:r>
              <a:r>
                <a:rPr lang="zh-CN" altLang="en-US" sz="1600" b="1" kern="0" dirty="0">
                  <a:solidFill>
                    <a:srgbClr val="FFFFFF"/>
                  </a:solidFill>
                  <a:latin typeface="微软雅黑"/>
                  <a:ea typeface="微软雅黑"/>
                </a:rPr>
                <a:t>江苏省十二五教育发展规划</a:t>
              </a:r>
              <a:r>
                <a:rPr lang="en-US" altLang="zh-CN" sz="1600" b="1" kern="0" dirty="0">
                  <a:solidFill>
                    <a:srgbClr val="FFFFFF"/>
                  </a:solidFill>
                  <a:latin typeface="微软雅黑"/>
                  <a:ea typeface="微软雅黑"/>
                </a:rPr>
                <a:t>》</a:t>
              </a:r>
              <a:endParaRPr lang="zh-CN" altLang="en-US" sz="1600" b="1" kern="0" dirty="0">
                <a:solidFill>
                  <a:srgbClr val="FFFFFF"/>
                </a:solidFill>
                <a:latin typeface="微软雅黑"/>
                <a:ea typeface="微软雅黑"/>
              </a:endParaRPr>
            </a:p>
          </p:txBody>
        </p:sp>
        <p:sp>
          <p:nvSpPr>
            <p:cNvPr id="8" name="矩形 7"/>
            <p:cNvSpPr/>
            <p:nvPr/>
          </p:nvSpPr>
          <p:spPr bwMode="auto">
            <a:xfrm>
              <a:off x="7748077" y="4221443"/>
              <a:ext cx="1144403" cy="1206898"/>
            </a:xfrm>
            <a:prstGeom prst="rect">
              <a:avLst/>
            </a:prstGeom>
            <a:solidFill>
              <a:srgbClr val="0070C0"/>
            </a:solidFill>
          </p:spPr>
          <p:txBody>
            <a:bodyPr lIns="108000" tIns="72000" rIns="36000" bIns="143979" anchor="ctr"/>
            <a:lstStyle/>
            <a:p>
              <a:pPr algn="ctr" defTabSz="914267">
                <a:defRPr/>
              </a:pPr>
              <a:r>
                <a:rPr lang="en-US" altLang="zh-CN" sz="1600" b="1" kern="0" dirty="0">
                  <a:solidFill>
                    <a:srgbClr val="FFFFFF"/>
                  </a:solidFill>
                  <a:latin typeface="微软雅黑"/>
                  <a:ea typeface="微软雅黑"/>
                </a:rPr>
                <a:t>《</a:t>
              </a:r>
              <a:r>
                <a:rPr lang="zh-CN" altLang="en-US" sz="1600" b="1" kern="0" dirty="0">
                  <a:solidFill>
                    <a:srgbClr val="FFFFFF"/>
                  </a:solidFill>
                  <a:latin typeface="微软雅黑"/>
                  <a:ea typeface="微软雅黑"/>
                </a:rPr>
                <a:t>江苏省教育信息化十二五发展规划</a:t>
              </a:r>
              <a:r>
                <a:rPr lang="en-US" altLang="zh-CN" sz="1600" b="1" kern="0" dirty="0">
                  <a:solidFill>
                    <a:srgbClr val="FFFFFF"/>
                  </a:solidFill>
                  <a:latin typeface="微软雅黑"/>
                  <a:ea typeface="微软雅黑"/>
                </a:rPr>
                <a:t>》</a:t>
              </a:r>
            </a:p>
          </p:txBody>
        </p:sp>
        <p:sp>
          <p:nvSpPr>
            <p:cNvPr id="9" name="矩形 8"/>
            <p:cNvSpPr/>
            <p:nvPr/>
          </p:nvSpPr>
          <p:spPr bwMode="auto">
            <a:xfrm>
              <a:off x="1465763" y="2996952"/>
              <a:ext cx="3063382" cy="596411"/>
            </a:xfrm>
            <a:prstGeom prst="rect">
              <a:avLst/>
            </a:prstGeom>
            <a:solidFill>
              <a:srgbClr val="0070C0"/>
            </a:solidFill>
          </p:spPr>
          <p:txBody>
            <a:bodyPr lIns="72000" tIns="72000" rIns="72000" bIns="143979" anchor="ctr"/>
            <a:lstStyle/>
            <a:p>
              <a:pPr algn="ctr" defTabSz="914267">
                <a:defRPr/>
              </a:pPr>
              <a:r>
                <a:rPr lang="en-US" altLang="zh-CN" sz="1600" b="1" kern="0">
                  <a:solidFill>
                    <a:srgbClr val="FFFFFF"/>
                  </a:solidFill>
                  <a:latin typeface="微软雅黑"/>
                  <a:ea typeface="微软雅黑"/>
                </a:rPr>
                <a:t>《</a:t>
              </a:r>
              <a:r>
                <a:rPr lang="zh-CN" altLang="en-US" sz="1600" b="1" kern="0">
                  <a:solidFill>
                    <a:srgbClr val="FFFFFF"/>
                  </a:solidFill>
                  <a:latin typeface="微软雅黑"/>
                  <a:ea typeface="微软雅黑"/>
                </a:rPr>
                <a:t>江苏省中长期教育改革和发展规划纲要（</a:t>
              </a:r>
              <a:r>
                <a:rPr lang="en-US" altLang="zh-CN" sz="1600" b="1" kern="0">
                  <a:solidFill>
                    <a:srgbClr val="FFFFFF"/>
                  </a:solidFill>
                  <a:latin typeface="微软雅黑"/>
                  <a:ea typeface="微软雅黑"/>
                </a:rPr>
                <a:t>2010-2020</a:t>
              </a:r>
              <a:r>
                <a:rPr lang="zh-CN" altLang="en-US" sz="1600" b="1" kern="0">
                  <a:solidFill>
                    <a:srgbClr val="FFFFFF"/>
                  </a:solidFill>
                  <a:latin typeface="微软雅黑"/>
                  <a:ea typeface="微软雅黑"/>
                </a:rPr>
                <a:t>年）</a:t>
              </a:r>
              <a:r>
                <a:rPr lang="en-US" altLang="zh-CN" sz="1600" b="1" kern="0">
                  <a:solidFill>
                    <a:srgbClr val="FFFFFF"/>
                  </a:solidFill>
                  <a:latin typeface="微软雅黑"/>
                  <a:ea typeface="微软雅黑"/>
                </a:rPr>
                <a:t>》</a:t>
              </a:r>
              <a:endParaRPr lang="zh-CN" altLang="en-US" sz="1600" b="1" kern="0" dirty="0">
                <a:solidFill>
                  <a:srgbClr val="FFFFFF"/>
                </a:solidFill>
                <a:latin typeface="微软雅黑"/>
                <a:ea typeface="微软雅黑"/>
              </a:endParaRPr>
            </a:p>
          </p:txBody>
        </p:sp>
        <p:sp>
          <p:nvSpPr>
            <p:cNvPr id="10" name="矩形 9"/>
            <p:cNvSpPr/>
            <p:nvPr/>
          </p:nvSpPr>
          <p:spPr bwMode="auto">
            <a:xfrm>
              <a:off x="4897386" y="6091606"/>
              <a:ext cx="3064969" cy="594652"/>
            </a:xfrm>
            <a:prstGeom prst="rect">
              <a:avLst/>
            </a:prstGeom>
            <a:solidFill>
              <a:srgbClr val="0070C0"/>
            </a:solidFill>
          </p:spPr>
          <p:txBody>
            <a:bodyPr lIns="72000" tIns="72000" rIns="72000" bIns="143979" anchor="ctr"/>
            <a:lstStyle/>
            <a:p>
              <a:pPr algn="ctr" defTabSz="914267">
                <a:defRPr/>
              </a:pPr>
              <a:r>
                <a:rPr lang="en-US" altLang="zh-CN" sz="1600" b="1" kern="0" dirty="0">
                  <a:solidFill>
                    <a:srgbClr val="FFFFFF"/>
                  </a:solidFill>
                  <a:latin typeface="微软雅黑"/>
                  <a:ea typeface="微软雅黑"/>
                </a:rPr>
                <a:t>《</a:t>
              </a:r>
              <a:r>
                <a:rPr lang="zh-CN" altLang="en-US" sz="1600" b="1" kern="0" dirty="0">
                  <a:solidFill>
                    <a:srgbClr val="FFFFFF"/>
                  </a:solidFill>
                  <a:latin typeface="微软雅黑"/>
                  <a:ea typeface="微软雅黑"/>
                </a:rPr>
                <a:t>江苏省教育信息化建设指南</a:t>
              </a:r>
              <a:r>
                <a:rPr lang="en-US" altLang="zh-CN" sz="1600" b="1" kern="0" dirty="0">
                  <a:solidFill>
                    <a:srgbClr val="FFFFFF"/>
                  </a:solidFill>
                  <a:latin typeface="微软雅黑"/>
                  <a:ea typeface="微软雅黑"/>
                </a:rPr>
                <a:t>》</a:t>
              </a:r>
              <a:endParaRPr lang="zh-CN" altLang="en-US" sz="1600" b="1" kern="0" dirty="0">
                <a:solidFill>
                  <a:srgbClr val="FFFFFF"/>
                </a:solidFill>
                <a:latin typeface="微软雅黑"/>
                <a:ea typeface="微软雅黑"/>
              </a:endParaRPr>
            </a:p>
          </p:txBody>
        </p:sp>
        <p:sp>
          <p:nvSpPr>
            <p:cNvPr id="11" name="矩形 10"/>
            <p:cNvSpPr/>
            <p:nvPr/>
          </p:nvSpPr>
          <p:spPr bwMode="auto">
            <a:xfrm>
              <a:off x="1465763" y="6091606"/>
              <a:ext cx="3063382" cy="594652"/>
            </a:xfrm>
            <a:prstGeom prst="rect">
              <a:avLst/>
            </a:prstGeom>
            <a:solidFill>
              <a:srgbClr val="0070C0"/>
            </a:solidFill>
          </p:spPr>
          <p:txBody>
            <a:bodyPr lIns="72000" tIns="72000" rIns="72000" bIns="143979" anchor="ctr"/>
            <a:lstStyle/>
            <a:p>
              <a:pPr algn="ctr" defTabSz="914267">
                <a:defRPr/>
              </a:pPr>
              <a:r>
                <a:rPr lang="en-US" altLang="zh-CN" sz="1600" b="1" kern="0" dirty="0">
                  <a:solidFill>
                    <a:srgbClr val="FFFFFF"/>
                  </a:solidFill>
                  <a:latin typeface="微软雅黑"/>
                  <a:ea typeface="微软雅黑"/>
                </a:rPr>
                <a:t>《</a:t>
              </a:r>
              <a:r>
                <a:rPr lang="zh-CN" altLang="en-US" sz="1600" b="1" kern="0" dirty="0">
                  <a:solidFill>
                    <a:srgbClr val="FFFFFF"/>
                  </a:solidFill>
                  <a:latin typeface="微软雅黑"/>
                  <a:ea typeface="微软雅黑"/>
                </a:rPr>
                <a:t>江苏省教育百校数字化学习试点工作的通知</a:t>
              </a:r>
              <a:r>
                <a:rPr lang="en-US" altLang="zh-CN" sz="1600" b="1" kern="0" dirty="0">
                  <a:solidFill>
                    <a:srgbClr val="FFFFFF"/>
                  </a:solidFill>
                  <a:latin typeface="微软雅黑"/>
                  <a:ea typeface="微软雅黑"/>
                </a:rPr>
                <a:t>》</a:t>
              </a:r>
              <a:endParaRPr lang="zh-CN" altLang="en-US" sz="1600" b="1" kern="0" dirty="0">
                <a:solidFill>
                  <a:srgbClr val="FFFFFF"/>
                </a:solidFill>
                <a:latin typeface="微软雅黑"/>
                <a:ea typeface="微软雅黑"/>
              </a:endParaRPr>
            </a:p>
          </p:txBody>
        </p:sp>
        <p:sp>
          <p:nvSpPr>
            <p:cNvPr id="21515" name="下箭头 1"/>
            <p:cNvSpPr>
              <a:spLocks noChangeArrowheads="1"/>
            </p:cNvSpPr>
            <p:nvPr/>
          </p:nvSpPr>
          <p:spPr bwMode="auto">
            <a:xfrm>
              <a:off x="3048447" y="3685862"/>
              <a:ext cx="647700" cy="431800"/>
            </a:xfrm>
            <a:prstGeom prst="downArrow">
              <a:avLst>
                <a:gd name="adj1" fmla="val 50000"/>
                <a:gd name="adj2" fmla="val 50000"/>
              </a:avLst>
            </a:prstGeom>
            <a:solidFill>
              <a:schemeClr val="bg1"/>
            </a:solidFill>
            <a:ln w="9525" algn="ctr">
              <a:solidFill>
                <a:schemeClr val="tx1"/>
              </a:solidFill>
              <a:round/>
              <a:headEnd/>
              <a:tailEnd/>
            </a:ln>
          </p:spPr>
          <p:txBody>
            <a:bodyPr lIns="97915" tIns="50915" rIns="97915" bIns="50915" anchor="ctr"/>
            <a:lstStyle>
              <a:lvl1pPr defTabSz="9969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9969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99695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996950">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99695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0" fontAlgn="base" hangingPunct="0">
                <a:spcBef>
                  <a:spcPct val="0"/>
                </a:spcBef>
                <a:spcAft>
                  <a:spcPct val="0"/>
                </a:spcAft>
                <a:buClrTx/>
                <a:buSzTx/>
                <a:buFontTx/>
                <a:buNone/>
              </a:pPr>
              <a:endParaRPr kumimoji="1" lang="zh-CN" altLang="en-US" sz="1700">
                <a:solidFill>
                  <a:srgbClr val="000000"/>
                </a:solidFill>
              </a:endParaRPr>
            </a:p>
          </p:txBody>
        </p:sp>
        <p:sp>
          <p:nvSpPr>
            <p:cNvPr id="21516" name="下箭头 56"/>
            <p:cNvSpPr>
              <a:spLocks noChangeArrowheads="1"/>
            </p:cNvSpPr>
            <p:nvPr/>
          </p:nvSpPr>
          <p:spPr bwMode="auto">
            <a:xfrm rot="-5400000">
              <a:off x="1878503" y="4549756"/>
              <a:ext cx="649287" cy="576263"/>
            </a:xfrm>
            <a:prstGeom prst="downArrow">
              <a:avLst>
                <a:gd name="adj1" fmla="val 50000"/>
                <a:gd name="adj2" fmla="val 50000"/>
              </a:avLst>
            </a:prstGeom>
            <a:solidFill>
              <a:schemeClr val="bg1"/>
            </a:solidFill>
            <a:ln w="9525" algn="ctr">
              <a:solidFill>
                <a:schemeClr val="tx1"/>
              </a:solidFill>
              <a:round/>
              <a:headEnd/>
              <a:tailEnd/>
            </a:ln>
          </p:spPr>
          <p:txBody>
            <a:bodyPr lIns="97915" tIns="50915" rIns="97915" bIns="50915" anchor="ctr"/>
            <a:lstStyle>
              <a:lvl1pPr defTabSz="9969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9969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99695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996950">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99695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0" fontAlgn="base" hangingPunct="0">
                <a:spcBef>
                  <a:spcPct val="0"/>
                </a:spcBef>
                <a:spcAft>
                  <a:spcPct val="0"/>
                </a:spcAft>
                <a:buClrTx/>
                <a:buSzTx/>
                <a:buFontTx/>
                <a:buNone/>
              </a:pPr>
              <a:endParaRPr kumimoji="1" lang="zh-CN" altLang="en-US" sz="1700">
                <a:solidFill>
                  <a:srgbClr val="000000"/>
                </a:solidFill>
              </a:endParaRPr>
            </a:p>
          </p:txBody>
        </p:sp>
        <p:sp>
          <p:nvSpPr>
            <p:cNvPr id="21517" name="下箭头 57"/>
            <p:cNvSpPr>
              <a:spLocks noChangeArrowheads="1"/>
            </p:cNvSpPr>
            <p:nvPr/>
          </p:nvSpPr>
          <p:spPr bwMode="auto">
            <a:xfrm rot="5400000">
              <a:off x="6883890" y="4543659"/>
              <a:ext cx="647700" cy="576263"/>
            </a:xfrm>
            <a:prstGeom prst="downArrow">
              <a:avLst>
                <a:gd name="adj1" fmla="val 50000"/>
                <a:gd name="adj2" fmla="val 50000"/>
              </a:avLst>
            </a:prstGeom>
            <a:solidFill>
              <a:schemeClr val="bg1"/>
            </a:solidFill>
            <a:ln w="9525" algn="ctr">
              <a:solidFill>
                <a:schemeClr val="tx1"/>
              </a:solidFill>
              <a:round/>
              <a:headEnd/>
              <a:tailEnd/>
            </a:ln>
          </p:spPr>
          <p:txBody>
            <a:bodyPr lIns="97915" tIns="50915" rIns="97915" bIns="50915" anchor="ctr"/>
            <a:lstStyle>
              <a:lvl1pPr defTabSz="9969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9969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99695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996950">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99695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0" fontAlgn="base" hangingPunct="0">
                <a:spcBef>
                  <a:spcPct val="0"/>
                </a:spcBef>
                <a:spcAft>
                  <a:spcPct val="0"/>
                </a:spcAft>
                <a:buClrTx/>
                <a:buSzTx/>
                <a:buFontTx/>
                <a:buNone/>
              </a:pPr>
              <a:endParaRPr kumimoji="1" lang="zh-CN" altLang="en-US" sz="1700">
                <a:solidFill>
                  <a:srgbClr val="000000"/>
                </a:solidFill>
              </a:endParaRPr>
            </a:p>
          </p:txBody>
        </p:sp>
        <p:sp>
          <p:nvSpPr>
            <p:cNvPr id="21518" name="下箭头 59"/>
            <p:cNvSpPr>
              <a:spLocks noChangeArrowheads="1"/>
            </p:cNvSpPr>
            <p:nvPr/>
          </p:nvSpPr>
          <p:spPr bwMode="auto">
            <a:xfrm rot="10800000">
              <a:off x="5782344" y="5545918"/>
              <a:ext cx="647700" cy="433387"/>
            </a:xfrm>
            <a:prstGeom prst="downArrow">
              <a:avLst>
                <a:gd name="adj1" fmla="val 50000"/>
                <a:gd name="adj2" fmla="val 50000"/>
              </a:avLst>
            </a:prstGeom>
            <a:solidFill>
              <a:schemeClr val="bg1"/>
            </a:solidFill>
            <a:ln w="9525" algn="ctr">
              <a:solidFill>
                <a:schemeClr val="tx1"/>
              </a:solidFill>
              <a:round/>
              <a:headEnd/>
              <a:tailEnd/>
            </a:ln>
          </p:spPr>
          <p:txBody>
            <a:bodyPr lIns="97915" tIns="50915" rIns="97915" bIns="50915" anchor="ctr"/>
            <a:lstStyle>
              <a:lvl1pPr defTabSz="9969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9969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99695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996950">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99695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0" fontAlgn="base" hangingPunct="0">
                <a:spcBef>
                  <a:spcPct val="0"/>
                </a:spcBef>
                <a:spcAft>
                  <a:spcPct val="0"/>
                </a:spcAft>
                <a:buClrTx/>
                <a:buSzTx/>
                <a:buFontTx/>
                <a:buNone/>
              </a:pPr>
              <a:endParaRPr kumimoji="1" lang="zh-CN" altLang="en-US" sz="1700">
                <a:solidFill>
                  <a:srgbClr val="000000"/>
                </a:solidFill>
              </a:endParaRPr>
            </a:p>
          </p:txBody>
        </p:sp>
        <p:sp>
          <p:nvSpPr>
            <p:cNvPr id="21519" name="下箭头 60"/>
            <p:cNvSpPr>
              <a:spLocks noChangeArrowheads="1"/>
            </p:cNvSpPr>
            <p:nvPr/>
          </p:nvSpPr>
          <p:spPr bwMode="auto">
            <a:xfrm rot="10800000">
              <a:off x="3048447" y="5547341"/>
              <a:ext cx="647700" cy="433387"/>
            </a:xfrm>
            <a:prstGeom prst="downArrow">
              <a:avLst>
                <a:gd name="adj1" fmla="val 50000"/>
                <a:gd name="adj2" fmla="val 50000"/>
              </a:avLst>
            </a:prstGeom>
            <a:solidFill>
              <a:schemeClr val="bg1"/>
            </a:solidFill>
            <a:ln w="9525" algn="ctr">
              <a:solidFill>
                <a:schemeClr val="tx1"/>
              </a:solidFill>
              <a:round/>
              <a:headEnd/>
              <a:tailEnd/>
            </a:ln>
          </p:spPr>
          <p:txBody>
            <a:bodyPr lIns="97915" tIns="50915" rIns="97915" bIns="50915" anchor="ctr"/>
            <a:lstStyle>
              <a:lvl1pPr defTabSz="9969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9969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99695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996950">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99695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0" fontAlgn="base" hangingPunct="0">
                <a:spcBef>
                  <a:spcPct val="0"/>
                </a:spcBef>
                <a:spcAft>
                  <a:spcPct val="0"/>
                </a:spcAft>
                <a:buClrTx/>
                <a:buSzTx/>
                <a:buFontTx/>
                <a:buNone/>
              </a:pPr>
              <a:endParaRPr kumimoji="1" lang="zh-CN" altLang="en-US" sz="1700">
                <a:solidFill>
                  <a:srgbClr val="000000"/>
                </a:solidFill>
              </a:endParaRPr>
            </a:p>
          </p:txBody>
        </p:sp>
        <p:sp>
          <p:nvSpPr>
            <p:cNvPr id="17" name="矩形 16"/>
            <p:cNvSpPr/>
            <p:nvPr/>
          </p:nvSpPr>
          <p:spPr>
            <a:xfrm>
              <a:off x="4897386" y="3012785"/>
              <a:ext cx="3064969" cy="584096"/>
            </a:xfrm>
            <a:prstGeom prst="rect">
              <a:avLst/>
            </a:prstGeom>
            <a:solidFill>
              <a:srgbClr val="0070C0"/>
            </a:solidFill>
          </p:spPr>
          <p:txBody>
            <a:bodyPr lIns="72000" tIns="72000" rIns="72000" bIns="143979" anchor="ctr"/>
            <a:lstStyle/>
            <a:p>
              <a:pPr algn="ctr" defTabSz="914267">
                <a:defRPr/>
              </a:pPr>
              <a:r>
                <a:rPr lang="en-US" altLang="zh-CN" sz="1600" b="1" kern="0" dirty="0">
                  <a:solidFill>
                    <a:srgbClr val="FFFFFF"/>
                  </a:solidFill>
                  <a:latin typeface="微软雅黑"/>
                  <a:ea typeface="微软雅黑"/>
                </a:rPr>
                <a:t>《</a:t>
              </a:r>
              <a:r>
                <a:rPr lang="zh-CN" altLang="en-US" sz="1600" b="1" kern="0" dirty="0">
                  <a:solidFill>
                    <a:srgbClr val="FFFFFF"/>
                  </a:solidFill>
                  <a:latin typeface="微软雅黑"/>
                  <a:ea typeface="微软雅黑"/>
                </a:rPr>
                <a:t>江苏省教育信息化五年发展规划</a:t>
              </a:r>
              <a:r>
                <a:rPr lang="en-US" altLang="zh-CN" sz="1600" b="1" kern="0" dirty="0">
                  <a:solidFill>
                    <a:srgbClr val="FFFFFF"/>
                  </a:solidFill>
                  <a:latin typeface="微软雅黑"/>
                  <a:ea typeface="微软雅黑"/>
                </a:rPr>
                <a:t>》</a:t>
              </a:r>
              <a:r>
                <a:rPr lang="zh-CN" altLang="en-US" sz="1600" b="1" kern="0" dirty="0">
                  <a:solidFill>
                    <a:srgbClr val="FFFFFF"/>
                  </a:solidFill>
                  <a:latin typeface="微软雅黑"/>
                  <a:ea typeface="微软雅黑"/>
                </a:rPr>
                <a:t>（</a:t>
              </a:r>
              <a:r>
                <a:rPr lang="en-US" altLang="zh-CN" sz="1600" b="1" kern="0" dirty="0">
                  <a:solidFill>
                    <a:srgbClr val="FFFFFF"/>
                  </a:solidFill>
                  <a:latin typeface="微软雅黑"/>
                  <a:ea typeface="微软雅黑"/>
                </a:rPr>
                <a:t>2011-2015</a:t>
              </a:r>
              <a:r>
                <a:rPr lang="zh-CN" altLang="en-US" sz="1600" b="1" kern="0" dirty="0">
                  <a:solidFill>
                    <a:srgbClr val="FFFFFF"/>
                  </a:solidFill>
                  <a:latin typeface="微软雅黑"/>
                  <a:ea typeface="微软雅黑"/>
                </a:rPr>
                <a:t>）</a:t>
              </a:r>
            </a:p>
          </p:txBody>
        </p:sp>
        <p:sp>
          <p:nvSpPr>
            <p:cNvPr id="21521" name="下箭头 1"/>
            <p:cNvSpPr>
              <a:spLocks noChangeArrowheads="1"/>
            </p:cNvSpPr>
            <p:nvPr/>
          </p:nvSpPr>
          <p:spPr bwMode="auto">
            <a:xfrm>
              <a:off x="5782344" y="3700888"/>
              <a:ext cx="647700" cy="431800"/>
            </a:xfrm>
            <a:prstGeom prst="downArrow">
              <a:avLst>
                <a:gd name="adj1" fmla="val 50000"/>
                <a:gd name="adj2" fmla="val 50000"/>
              </a:avLst>
            </a:prstGeom>
            <a:solidFill>
              <a:schemeClr val="bg1"/>
            </a:solidFill>
            <a:ln w="9525" algn="ctr">
              <a:solidFill>
                <a:schemeClr val="tx1"/>
              </a:solidFill>
              <a:round/>
              <a:headEnd/>
              <a:tailEnd/>
            </a:ln>
          </p:spPr>
          <p:txBody>
            <a:bodyPr lIns="97915" tIns="50915" rIns="97915" bIns="50915" anchor="ctr"/>
            <a:lstStyle>
              <a:lvl1pPr defTabSz="9969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defTabSz="9969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defTabSz="99695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defTabSz="996950">
                <a:spcBef>
                  <a:spcPct val="20000"/>
                </a:spcBef>
                <a:buChar char="–"/>
                <a:defRPr sz="1900">
                  <a:solidFill>
                    <a:schemeClr val="tx1"/>
                  </a:solidFill>
                  <a:latin typeface="Arial" panose="020B0604020202020204" pitchFamily="34" charset="0"/>
                  <a:ea typeface="楷体_GB2312" pitchFamily="49" charset="-122"/>
                </a:defRPr>
              </a:lvl4pPr>
              <a:lvl5pPr marL="2057400" indent="-228600" defTabSz="996950">
                <a:spcBef>
                  <a:spcPct val="20000"/>
                </a:spcBef>
                <a:buChar char="»"/>
                <a:defRPr sz="1500">
                  <a:solidFill>
                    <a:schemeClr val="tx1"/>
                  </a:solidFill>
                  <a:latin typeface="Arial" panose="020B0604020202020204" pitchFamily="34" charset="0"/>
                  <a:ea typeface="楷体_GB2312" pitchFamily="49" charset="-122"/>
                </a:defRPr>
              </a:lvl5pPr>
              <a:lvl6pPr marL="25146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defTabSz="99695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eaLnBrk="0" fontAlgn="base" hangingPunct="0">
                <a:spcBef>
                  <a:spcPct val="0"/>
                </a:spcBef>
                <a:spcAft>
                  <a:spcPct val="0"/>
                </a:spcAft>
                <a:buClrTx/>
                <a:buSzTx/>
                <a:buFontTx/>
                <a:buNone/>
              </a:pPr>
              <a:endParaRPr kumimoji="1" lang="zh-CN" altLang="en-US" sz="1700">
                <a:solidFill>
                  <a:srgbClr val="000000"/>
                </a:solidFill>
              </a:endParaRPr>
            </a:p>
          </p:txBody>
        </p:sp>
      </p:grpSp>
    </p:spTree>
    <p:extLst>
      <p:ext uri="{BB962C8B-B14F-4D97-AF65-F5344CB8AC3E}">
        <p14:creationId xmlns:p14="http://schemas.microsoft.com/office/powerpoint/2010/main" val="2165870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zh-CN" altLang="en-US" dirty="0" smtClean="0">
                <a:solidFill>
                  <a:schemeClr val="tx1"/>
                </a:solidFill>
              </a:rPr>
              <a:t>中国电信对基础教育信息化（三通两平台）的理解</a:t>
            </a:r>
          </a:p>
        </p:txBody>
      </p:sp>
      <p:graphicFrame>
        <p:nvGraphicFramePr>
          <p:cNvPr id="4" name="图示 3"/>
          <p:cNvGraphicFramePr/>
          <p:nvPr>
            <p:extLst>
              <p:ext uri="{D42A27DB-BD31-4B8C-83A1-F6EECF244321}">
                <p14:modId xmlns:p14="http://schemas.microsoft.com/office/powerpoint/2010/main" val="3961669496"/>
              </p:ext>
            </p:extLst>
          </p:nvPr>
        </p:nvGraphicFramePr>
        <p:xfrm>
          <a:off x="839416" y="1039827"/>
          <a:ext cx="10081120" cy="110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839416" y="2397125"/>
            <a:ext cx="2779713" cy="1031875"/>
          </a:xfrm>
          <a:prstGeom prst="rect">
            <a:avLst/>
          </a:prstGeom>
        </p:spPr>
        <p:txBody>
          <a:bodyPr>
            <a:spAutoFit/>
          </a:bodyPr>
          <a:lstStyle/>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基本解决各级各类学校的宽带接入条件</a:t>
            </a:r>
            <a:endParaRPr lang="en-US" altLang="zh-CN"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基本完成各级各类学校网络条件下的</a:t>
            </a:r>
            <a:r>
              <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基本教学环境建设</a:t>
            </a: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4511402" y="2225675"/>
            <a:ext cx="2952750" cy="1676400"/>
          </a:xfrm>
          <a:prstGeom prst="rect">
            <a:avLst/>
          </a:prstGeom>
        </p:spPr>
        <p:txBody>
          <a:bodyPr>
            <a:spAutoFit/>
          </a:bodyPr>
          <a:lstStyle/>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推进信息技术在教学和教研活动中的普遍应用。</a:t>
            </a:r>
            <a:endParaRPr lang="en-US" altLang="zh-CN"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使 “宽带网络校校通“的学校的大部分班级的课堂教学能够使用优质数字教育资源，</a:t>
            </a:r>
            <a:r>
              <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通过优质数字教育资源和信息技术手段提高教学质量和促进教育均衡发展</a:t>
            </a: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p>
        </p:txBody>
      </p:sp>
      <p:sp>
        <p:nvSpPr>
          <p:cNvPr id="7" name="矩形 6"/>
          <p:cNvSpPr/>
          <p:nvPr/>
        </p:nvSpPr>
        <p:spPr>
          <a:xfrm>
            <a:off x="8184256" y="2147889"/>
            <a:ext cx="2808288" cy="1831975"/>
          </a:xfrm>
          <a:prstGeom prst="rect">
            <a:avLst/>
          </a:prstGeom>
        </p:spPr>
        <p:txBody>
          <a:bodyPr>
            <a:spAutoFit/>
          </a:bodyPr>
          <a:lstStyle/>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以教师、学生、家长为服务对象的网络化的</a:t>
            </a:r>
            <a:r>
              <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社交平台</a:t>
            </a:r>
            <a:endParaRPr lang="en-US" altLang="zh-CN"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具有汇聚优质资源的“资源超市”，提供</a:t>
            </a:r>
            <a:r>
              <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资源分享平台</a:t>
            </a:r>
            <a:endParaRPr lang="en-US" altLang="zh-CN"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帮助教师依托空间快捷地获取和开发教育资源的</a:t>
            </a:r>
            <a:r>
              <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服务平台</a:t>
            </a:r>
            <a:endParaRPr lang="en-US" altLang="zh-CN"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p>
            <a:pPr marL="182563" indent="-182563" defTabSz="912813" eaLnBrk="0" fontAlgn="base" hangingPunct="0">
              <a:spcBef>
                <a:spcPts val="600"/>
              </a:spcBef>
              <a:buFont typeface="Arial" panose="020B0604020202020204" pitchFamily="34" charset="0"/>
              <a:buChar char="•"/>
              <a:defRPr/>
            </a:pPr>
            <a:r>
              <a:rPr lang="zh-CN" altLang="en-US" sz="14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教学与学习过程的</a:t>
            </a:r>
            <a:r>
              <a:rPr lang="zh-CN" altLang="en-US" sz="14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管理平台</a:t>
            </a:r>
          </a:p>
        </p:txBody>
      </p:sp>
      <p:graphicFrame>
        <p:nvGraphicFramePr>
          <p:cNvPr id="8" name="图示 7"/>
          <p:cNvGraphicFramePr/>
          <p:nvPr>
            <p:extLst>
              <p:ext uri="{D42A27DB-BD31-4B8C-83A1-F6EECF244321}">
                <p14:modId xmlns:p14="http://schemas.microsoft.com/office/powerpoint/2010/main" val="2437276076"/>
              </p:ext>
            </p:extLst>
          </p:nvPr>
        </p:nvGraphicFramePr>
        <p:xfrm>
          <a:off x="839416" y="4144202"/>
          <a:ext cx="10153128" cy="25251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5677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14144" y="33609"/>
            <a:ext cx="9914304" cy="764704"/>
          </a:xfrm>
        </p:spPr>
        <p:txBody>
          <a:bodyPr/>
          <a:lstStyle/>
          <a:p>
            <a:pPr lvl="0"/>
            <a:r>
              <a:rPr lang="zh-CN" altLang="en-US" dirty="0" smtClean="0"/>
              <a:t>中国电信致力于教育信息化，并与各级教育主管部门都已签署了合作协议</a:t>
            </a:r>
            <a:endParaRPr lang="zh-CN" altLang="en-US" dirty="0">
              <a:latin typeface="微软雅黑" pitchFamily="34" charset="-122"/>
              <a:ea typeface="微软雅黑" pitchFamily="34" charset="-122"/>
            </a:endParaRPr>
          </a:p>
        </p:txBody>
      </p:sp>
      <p:pic>
        <p:nvPicPr>
          <p:cNvPr id="33794" name="Picture 2" descr="http://www.ec.js.edu.cn/picture/0/13052811123839665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050" y="980728"/>
            <a:ext cx="4345526" cy="28970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8" name="矩形 117"/>
          <p:cNvSpPr/>
          <p:nvPr/>
        </p:nvSpPr>
        <p:spPr>
          <a:xfrm>
            <a:off x="6775096" y="3861048"/>
            <a:ext cx="4999484" cy="584775"/>
          </a:xfrm>
          <a:prstGeom prst="rect">
            <a:avLst/>
          </a:prstGeom>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江苏省教育厅与中国电信股份有限公司江苏分公司</a:t>
            </a:r>
          </a:p>
          <a:p>
            <a:pPr algn="ctr"/>
            <a:r>
              <a:rPr lang="zh-CN" altLang="en-US" sz="1600" b="1" dirty="0">
                <a:latin typeface="微软雅黑" panose="020B0503020204020204" pitchFamily="34" charset="-122"/>
                <a:ea typeface="微软雅黑" panose="020B0503020204020204" pitchFamily="34" charset="-122"/>
              </a:rPr>
              <a:t> 签署</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加快推进江苏省教育信息化发展进程合作协议</a:t>
            </a:r>
            <a:r>
              <a:rPr lang="en-US" altLang="zh-CN" sz="1600" b="1" dirty="0">
                <a:latin typeface="微软雅黑" panose="020B0503020204020204" pitchFamily="34" charset="-122"/>
                <a:ea typeface="微软雅黑" panose="020B0503020204020204" pitchFamily="34" charset="-122"/>
              </a:rPr>
              <a:t>》</a:t>
            </a:r>
          </a:p>
        </p:txBody>
      </p:sp>
      <p:pic>
        <p:nvPicPr>
          <p:cNvPr id="18" name="图片 17"/>
          <p:cNvPicPr>
            <a:picLocks noChangeAspect="1"/>
          </p:cNvPicPr>
          <p:nvPr/>
        </p:nvPicPr>
        <p:blipFill>
          <a:blip r:embed="rId4"/>
          <a:stretch>
            <a:fillRect/>
          </a:stretch>
        </p:blipFill>
        <p:spPr>
          <a:xfrm>
            <a:off x="518497" y="980728"/>
            <a:ext cx="5085305" cy="2897018"/>
          </a:xfrm>
          <a:prstGeom prst="rect">
            <a:avLst/>
          </a:prstGeom>
          <a:ln>
            <a:noFill/>
          </a:ln>
          <a:effectLst>
            <a:softEdge rad="112500"/>
          </a:effectLst>
        </p:spPr>
      </p:pic>
      <p:sp>
        <p:nvSpPr>
          <p:cNvPr id="184" name="矩形 183"/>
          <p:cNvSpPr/>
          <p:nvPr/>
        </p:nvSpPr>
        <p:spPr>
          <a:xfrm>
            <a:off x="1240532" y="3924345"/>
            <a:ext cx="3991372" cy="584775"/>
          </a:xfrm>
          <a:prstGeom prst="rect">
            <a:avLst/>
          </a:prstGeom>
        </p:spPr>
        <p:txBody>
          <a:bodyPr wrap="square">
            <a:spAutoFit/>
          </a:bodyPr>
          <a:lstStyle/>
          <a:p>
            <a:pPr algn="ctr"/>
            <a:r>
              <a:rPr lang="zh-CN" altLang="en-US" sz="1600" b="1" dirty="0" smtClean="0">
                <a:latin typeface="微软雅黑" panose="020B0503020204020204" pitchFamily="34" charset="-122"/>
                <a:ea typeface="微软雅黑" panose="020B0503020204020204" pitchFamily="34" charset="-122"/>
              </a:rPr>
              <a:t>教育部与中国电信签署战略合作框架协议，共促教育信息化提速</a:t>
            </a:r>
            <a:endParaRPr lang="en-US" altLang="zh-CN" sz="1600" b="1" dirty="0">
              <a:latin typeface="微软雅黑" panose="020B0503020204020204" pitchFamily="34" charset="-122"/>
              <a:ea typeface="微软雅黑" panose="020B0503020204020204" pitchFamily="34" charset="-122"/>
            </a:endParaRPr>
          </a:p>
        </p:txBody>
      </p:sp>
      <p:sp>
        <p:nvSpPr>
          <p:cNvPr id="189" name="TextBox 15"/>
          <p:cNvSpPr txBox="1">
            <a:spLocks noChangeArrowheads="1"/>
          </p:cNvSpPr>
          <p:nvPr/>
        </p:nvSpPr>
        <p:spPr bwMode="auto">
          <a:xfrm>
            <a:off x="521728" y="4442336"/>
            <a:ext cx="5214232" cy="17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285750" indent="-2857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marL="0" indent="0">
              <a:lnSpc>
                <a:spcPct val="150000"/>
              </a:lnSpc>
              <a:spcBef>
                <a:spcPct val="0"/>
              </a:spcBef>
              <a:buClr>
                <a:srgbClr val="FF0000"/>
              </a:buClr>
              <a:buSzTx/>
              <a:buNone/>
            </a:pPr>
            <a:r>
              <a:rPr lang="en-US" altLang="zh-CN" sz="1600" dirty="0" smtClean="0">
                <a:solidFill>
                  <a:srgbClr val="000000"/>
                </a:solidFill>
                <a:latin typeface="微软雅黑" panose="020B0503020204020204" pitchFamily="34" charset="-122"/>
                <a:ea typeface="微软雅黑" panose="020B0503020204020204" pitchFamily="34" charset="-122"/>
              </a:rPr>
              <a:t>2013</a:t>
            </a:r>
            <a:r>
              <a:rPr lang="zh-CN" altLang="en-US" sz="1600" dirty="0" smtClean="0">
                <a:solidFill>
                  <a:srgbClr val="000000"/>
                </a:solidFill>
                <a:latin typeface="微软雅黑" panose="020B0503020204020204" pitchFamily="34" charset="-122"/>
                <a:ea typeface="微软雅黑" panose="020B0503020204020204" pitchFamily="34" charset="-122"/>
              </a:rPr>
              <a:t>年</a:t>
            </a:r>
            <a:r>
              <a:rPr lang="en-US" altLang="zh-CN" sz="1600" dirty="0" smtClean="0">
                <a:solidFill>
                  <a:srgbClr val="000000"/>
                </a:solidFill>
                <a:latin typeface="微软雅黑" panose="020B0503020204020204" pitchFamily="34" charset="-122"/>
                <a:ea typeface="微软雅黑" panose="020B0503020204020204" pitchFamily="34" charset="-122"/>
              </a:rPr>
              <a:t>1</a:t>
            </a:r>
            <a:r>
              <a:rPr lang="zh-CN" altLang="en-US" sz="1600" dirty="0" smtClean="0">
                <a:solidFill>
                  <a:srgbClr val="000000"/>
                </a:solidFill>
                <a:latin typeface="微软雅黑" panose="020B0503020204020204" pitchFamily="34" charset="-122"/>
                <a:ea typeface="微软雅黑" panose="020B0503020204020204" pitchFamily="34" charset="-122"/>
              </a:rPr>
              <a:t>月</a:t>
            </a:r>
            <a:r>
              <a:rPr lang="en-US" altLang="zh-CN" sz="1600" dirty="0" smtClean="0">
                <a:solidFill>
                  <a:srgbClr val="000000"/>
                </a:solidFill>
                <a:latin typeface="微软雅黑" panose="020B0503020204020204" pitchFamily="34" charset="-122"/>
                <a:ea typeface="微软雅黑" panose="020B0503020204020204" pitchFamily="34" charset="-122"/>
              </a:rPr>
              <a:t>5</a:t>
            </a:r>
            <a:r>
              <a:rPr lang="zh-CN" altLang="en-US" sz="1600" dirty="0" smtClean="0">
                <a:solidFill>
                  <a:srgbClr val="000000"/>
                </a:solidFill>
                <a:latin typeface="微软雅黑" panose="020B0503020204020204" pitchFamily="34" charset="-122"/>
                <a:ea typeface="微软雅黑" panose="020B0503020204020204" pitchFamily="34" charset="-122"/>
              </a:rPr>
              <a:t>日，教育部副部长杜占元与中国电信董事长王晓初在北京签署战略合作</a:t>
            </a:r>
            <a:r>
              <a:rPr lang="zh-CN" altLang="en-US" sz="1600" dirty="0">
                <a:solidFill>
                  <a:srgbClr val="000000"/>
                </a:solidFill>
                <a:latin typeface="微软雅黑" panose="020B0503020204020204" pitchFamily="34" charset="-122"/>
                <a:ea typeface="微软雅黑" panose="020B0503020204020204" pitchFamily="34" charset="-122"/>
              </a:rPr>
              <a:t>框架协议</a:t>
            </a:r>
            <a:r>
              <a:rPr lang="zh-CN" altLang="en-US" sz="1600" dirty="0" smtClean="0">
                <a:solidFill>
                  <a:srgbClr val="000000"/>
                </a:solidFill>
                <a:latin typeface="微软雅黑" panose="020B0503020204020204" pitchFamily="34" charset="-122"/>
                <a:ea typeface="微软雅黑" panose="020B0503020204020204" pitchFamily="34" charset="-122"/>
              </a:rPr>
              <a:t>，双方本着</a:t>
            </a:r>
            <a:r>
              <a:rPr lang="zh-CN" altLang="en-US" sz="1600" dirty="0">
                <a:solidFill>
                  <a:srgbClr val="000000"/>
                </a:solidFill>
                <a:latin typeface="微软雅黑" panose="020B0503020204020204" pitchFamily="34" charset="-122"/>
                <a:ea typeface="微软雅黑" panose="020B0503020204020204" pitchFamily="34" charset="-122"/>
              </a:rPr>
              <a:t>“政企联动，优势互补，支持教育，战略共赢”的原则，明确建立紧密的战略合作伙伴关系，加快推进教育信息化</a:t>
            </a:r>
            <a:r>
              <a:rPr lang="zh-CN" altLang="en-US" sz="1600" dirty="0" smtClean="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190" name="TextBox 15"/>
          <p:cNvSpPr txBox="1">
            <a:spLocks noChangeArrowheads="1"/>
          </p:cNvSpPr>
          <p:nvPr/>
        </p:nvSpPr>
        <p:spPr bwMode="auto">
          <a:xfrm>
            <a:off x="6240016" y="4403699"/>
            <a:ext cx="57458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a:spcBef>
                <a:spcPct val="20000"/>
              </a:spcBef>
              <a:buClr>
                <a:srgbClr val="A3001E"/>
              </a:buClr>
              <a:buSzPct val="80000"/>
              <a:buFont typeface="Wingdings" panose="05000000000000000000" pitchFamily="2" charset="2"/>
              <a:buChar char="n"/>
              <a:defRPr sz="2300">
                <a:solidFill>
                  <a:schemeClr val="tx1"/>
                </a:solidFill>
                <a:latin typeface="Arial" panose="020B0604020202020204" pitchFamily="34" charset="0"/>
                <a:ea typeface="楷体_GB2312" pitchFamily="49" charset="-122"/>
              </a:defRPr>
            </a:lvl1pPr>
            <a:lvl2pPr marL="742950" indent="-285750">
              <a:spcBef>
                <a:spcPct val="20000"/>
              </a:spcBef>
              <a:buClr>
                <a:schemeClr val="tx1"/>
              </a:buClr>
              <a:buFont typeface="Wingdings" panose="05000000000000000000" pitchFamily="2" charset="2"/>
              <a:buChar char="Ø"/>
              <a:defRPr sz="2100">
                <a:solidFill>
                  <a:schemeClr val="tx1"/>
                </a:solidFill>
                <a:latin typeface="Arial" panose="020B0604020202020204" pitchFamily="34" charset="0"/>
                <a:ea typeface="楷体_GB2312" pitchFamily="49" charset="-122"/>
              </a:defRPr>
            </a:lvl2pPr>
            <a:lvl3pPr marL="1143000" indent="-228600">
              <a:spcBef>
                <a:spcPct val="20000"/>
              </a:spcBef>
              <a:buClr>
                <a:schemeClr val="tx1"/>
              </a:buClr>
              <a:buFont typeface="Wingdings" panose="05000000000000000000" pitchFamily="2" charset="2"/>
              <a:buChar char="ü"/>
              <a:defRPr sz="1900">
                <a:solidFill>
                  <a:schemeClr val="tx1"/>
                </a:solidFill>
                <a:latin typeface="Arial" panose="020B0604020202020204" pitchFamily="34" charset="0"/>
                <a:ea typeface="楷体_GB2312" pitchFamily="49" charset="-122"/>
              </a:defRPr>
            </a:lvl3pPr>
            <a:lvl4pPr marL="1600200" indent="-228600">
              <a:spcBef>
                <a:spcPct val="20000"/>
              </a:spcBef>
              <a:buChar char="–"/>
              <a:defRPr sz="1900">
                <a:solidFill>
                  <a:schemeClr val="tx1"/>
                </a:solidFill>
                <a:latin typeface="Arial" panose="020B0604020202020204" pitchFamily="34" charset="0"/>
                <a:ea typeface="楷体_GB2312" pitchFamily="49" charset="-122"/>
              </a:defRPr>
            </a:lvl4pPr>
            <a:lvl5pPr marL="2057400" indent="-228600">
              <a:spcBef>
                <a:spcPct val="20000"/>
              </a:spcBef>
              <a:buChar char="»"/>
              <a:defRPr sz="1500">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楷体_GB2312" pitchFamily="49" charset="-122"/>
              </a:defRPr>
            </a:lvl9pPr>
          </a:lstStyle>
          <a:p>
            <a:pPr marL="0" indent="0">
              <a:lnSpc>
                <a:spcPct val="150000"/>
              </a:lnSpc>
              <a:spcBef>
                <a:spcPct val="0"/>
              </a:spcBef>
              <a:buClr>
                <a:srgbClr val="FF0000"/>
              </a:buClr>
              <a:buSzTx/>
              <a:buNone/>
            </a:pPr>
            <a:r>
              <a:rPr lang="en-US" altLang="zh-CN" sz="1600" dirty="0" smtClean="0">
                <a:solidFill>
                  <a:srgbClr val="000000"/>
                </a:solidFill>
                <a:latin typeface="微软雅黑" panose="020B0503020204020204" pitchFamily="34" charset="-122"/>
                <a:ea typeface="微软雅黑" panose="020B0503020204020204" pitchFamily="34" charset="-122"/>
              </a:rPr>
              <a:t>2013</a:t>
            </a:r>
            <a:r>
              <a:rPr lang="zh-CN" altLang="en-US" sz="1600" dirty="0" smtClean="0">
                <a:solidFill>
                  <a:srgbClr val="000000"/>
                </a:solidFill>
                <a:latin typeface="微软雅黑" panose="020B0503020204020204" pitchFamily="34" charset="-122"/>
                <a:ea typeface="微软雅黑" panose="020B0503020204020204" pitchFamily="34" charset="-122"/>
              </a:rPr>
              <a:t>年</a:t>
            </a:r>
            <a:r>
              <a:rPr lang="en-US" altLang="zh-CN" sz="1600" dirty="0" smtClean="0">
                <a:solidFill>
                  <a:srgbClr val="000000"/>
                </a:solidFill>
                <a:latin typeface="微软雅黑" panose="020B0503020204020204" pitchFamily="34" charset="-122"/>
                <a:ea typeface="微软雅黑" panose="020B0503020204020204" pitchFamily="34" charset="-122"/>
              </a:rPr>
              <a:t>5</a:t>
            </a:r>
            <a:r>
              <a:rPr lang="zh-CN" altLang="en-US" sz="1600" dirty="0" smtClean="0">
                <a:solidFill>
                  <a:srgbClr val="000000"/>
                </a:solidFill>
                <a:latin typeface="微软雅黑" panose="020B0503020204020204" pitchFamily="34" charset="-122"/>
                <a:ea typeface="微软雅黑" panose="020B0503020204020204" pitchFamily="34" charset="-122"/>
              </a:rPr>
              <a:t>月</a:t>
            </a:r>
            <a:r>
              <a:rPr lang="en-US" altLang="zh-CN" sz="1600" dirty="0" smtClean="0">
                <a:solidFill>
                  <a:srgbClr val="000000"/>
                </a:solidFill>
                <a:latin typeface="微软雅黑" panose="020B0503020204020204" pitchFamily="34" charset="-122"/>
                <a:ea typeface="微软雅黑" panose="020B0503020204020204" pitchFamily="34" charset="-122"/>
              </a:rPr>
              <a:t>28</a:t>
            </a:r>
            <a:r>
              <a:rPr lang="zh-CN" altLang="en-US" sz="1600" dirty="0" smtClean="0">
                <a:solidFill>
                  <a:srgbClr val="000000"/>
                </a:solidFill>
                <a:latin typeface="微软雅黑" panose="020B0503020204020204" pitchFamily="34" charset="-122"/>
                <a:ea typeface="微软雅黑" panose="020B0503020204020204" pitchFamily="34" charset="-122"/>
              </a:rPr>
              <a:t>日，江苏省教育厅厅长沈健与江苏电信总经理肖金学签订合作协议，双方</a:t>
            </a:r>
            <a:r>
              <a:rPr lang="zh-CN" altLang="en-US" sz="1600" dirty="0">
                <a:solidFill>
                  <a:srgbClr val="000000"/>
                </a:solidFill>
                <a:latin typeface="微软雅黑" panose="020B0503020204020204" pitchFamily="34" charset="-122"/>
                <a:ea typeface="微软雅黑" panose="020B0503020204020204" pitchFamily="34" charset="-122"/>
              </a:rPr>
              <a:t>将在基础设施建设、教育云服务平台建设、数据中心建设、网络学习空间建设、教育卡建设、教育信息技术能力培训、教育信息化运营机制、信息技术研发与应用推广等方面展开合作。</a:t>
            </a:r>
          </a:p>
        </p:txBody>
      </p:sp>
    </p:spTree>
    <p:extLst>
      <p:ext uri="{BB962C8B-B14F-4D97-AF65-F5344CB8AC3E}">
        <p14:creationId xmlns:p14="http://schemas.microsoft.com/office/powerpoint/2010/main" val="10165138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14144" y="33609"/>
            <a:ext cx="9914304" cy="764704"/>
          </a:xfrm>
        </p:spPr>
        <p:txBody>
          <a:bodyPr/>
          <a:lstStyle/>
          <a:p>
            <a:pPr lvl="0"/>
            <a:r>
              <a:rPr lang="zh-CN" altLang="en-US" dirty="0" smtClean="0">
                <a:latin typeface="微软雅黑" pitchFamily="34" charset="-122"/>
                <a:ea typeface="微软雅黑" pitchFamily="34" charset="-122"/>
              </a:rPr>
              <a:t>目前江苏省教育厅和江苏电信正稳步推进我省中小学教育信息化工作</a:t>
            </a:r>
            <a:endParaRPr lang="zh-CN" altLang="en-US" dirty="0">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p14="http://schemas.microsoft.com/office/powerpoint/2010/main" val="4106096604"/>
              </p:ext>
            </p:extLst>
          </p:nvPr>
        </p:nvGraphicFramePr>
        <p:xfrm>
          <a:off x="381542" y="2684874"/>
          <a:ext cx="2612111" cy="3120390"/>
        </p:xfrm>
        <a:graphic>
          <a:graphicData uri="http://schemas.openxmlformats.org/drawingml/2006/table">
            <a:tbl>
              <a:tblPr>
                <a:tableStyleId>{3C2FFA5D-87B4-456A-9821-1D502468CF0F}</a:tableStyleId>
              </a:tblPr>
              <a:tblGrid>
                <a:gridCol w="857250"/>
                <a:gridCol w="1754861"/>
              </a:tblGrid>
              <a:tr h="97719">
                <a:tc>
                  <a:txBody>
                    <a:bodyPr/>
                    <a:lstStyle/>
                    <a:p>
                      <a:pPr marL="0" algn="ctr" defTabSz="914400" rtl="0" eaLnBrk="1" fontAlgn="ctr" latinLnBrk="0" hangingPunct="1"/>
                      <a:r>
                        <a:rPr lang="zh-CN" altLang="en-US" sz="1400" b="1" kern="1200" dirty="0" smtClean="0">
                          <a:solidFill>
                            <a:schemeClr val="bg1"/>
                          </a:solidFill>
                          <a:latin typeface="微软雅黑" panose="020B0503020204020204" pitchFamily="34" charset="-122"/>
                          <a:ea typeface="微软雅黑" panose="020B0503020204020204" pitchFamily="34" charset="-122"/>
                          <a:cs typeface="+mn-cs"/>
                        </a:rPr>
                        <a:t>各地市</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558ED5"/>
                    </a:solidFill>
                  </a:tcPr>
                </a:tc>
                <a:tc>
                  <a:txBody>
                    <a:bodyPr/>
                    <a:lstStyle/>
                    <a:p>
                      <a:pPr marL="0" algn="ctr" defTabSz="914400" rtl="0" eaLnBrk="1" fontAlgn="ctr" latinLnBrk="0" hangingPunct="1"/>
                      <a:r>
                        <a:rPr lang="zh-CN" altLang="en-US" sz="1400" b="1" kern="1200" dirty="0" smtClean="0">
                          <a:solidFill>
                            <a:schemeClr val="bg1"/>
                          </a:solidFill>
                          <a:latin typeface="微软雅黑" panose="020B0503020204020204" pitchFamily="34" charset="-122"/>
                          <a:ea typeface="微软雅黑" panose="020B0503020204020204" pitchFamily="34" charset="-122"/>
                          <a:cs typeface="+mn-cs"/>
                        </a:rPr>
                        <a:t>信息化签约</a:t>
                      </a:r>
                      <a:endParaRPr lang="zh-CN" altLang="en-US" sz="1400" b="1" kern="1200" dirty="0">
                        <a:solidFill>
                          <a:schemeClr val="bg1"/>
                        </a:solidFill>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558ED5"/>
                    </a:solid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1.</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南京</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2.</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苏州</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zh-CN" altLang="en-US" sz="1400" b="0"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正推进</a:t>
                      </a:r>
                      <a:endParaRPr lang="en-US" altLang="zh-CN" sz="1400" b="0"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3.</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无锡</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4.</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常州</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zh-CN" altLang="en-US" sz="1400" b="0"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正推进</a:t>
                      </a:r>
                      <a:endParaRPr lang="en-US" altLang="zh-CN" sz="1400" b="0"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5.</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南通</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zh-CN" altLang="en-US" sz="1400" b="0"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正推进</a:t>
                      </a:r>
                      <a:endParaRPr lang="en-US" altLang="zh-CN" sz="1400" b="0"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6.</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扬州</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7.</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泰</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州</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8.</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镇江</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zh-CN" altLang="en-US" sz="1400" b="0"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正推进</a:t>
                      </a:r>
                      <a:endParaRPr lang="en-US" altLang="zh-CN" sz="1400" b="0"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9.</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徐州</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10.</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盐城</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zh-CN" altLang="en-US" sz="1400" b="0"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正推进</a:t>
                      </a:r>
                      <a:endParaRPr lang="en-US" altLang="zh-CN" sz="1400" b="0"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11.</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连云港</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zh-CN" altLang="en-US" sz="1400" b="0"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正推进</a:t>
                      </a:r>
                      <a:endParaRPr lang="en-US" altLang="zh-CN" sz="1400" b="0"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12.</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淮</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安</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r h="49926">
                <a:tc>
                  <a:txBody>
                    <a:bodyPr/>
                    <a:lstStyle/>
                    <a:p>
                      <a:pPr algn="ctr" rtl="0" fontAlgn="ctr"/>
                      <a:r>
                        <a:rPr lang="en-US" altLang="zh-CN" sz="1400" b="0" i="0" u="none" strike="noStrike" dirty="0" smtClean="0">
                          <a:solidFill>
                            <a:schemeClr val="tx1"/>
                          </a:solidFill>
                          <a:effectLst/>
                          <a:latin typeface="微软雅黑" panose="020B0503020204020204" pitchFamily="34" charset="-122"/>
                          <a:ea typeface="微软雅黑" panose="020B0503020204020204" pitchFamily="34" charset="-122"/>
                        </a:rPr>
                        <a:t>13.</a:t>
                      </a:r>
                      <a:r>
                        <a:rPr lang="zh-CN" altLang="en-US" sz="1400" b="0" i="0" u="none" strike="noStrike" dirty="0" smtClean="0">
                          <a:solidFill>
                            <a:schemeClr val="tx1"/>
                          </a:solidFill>
                          <a:effectLst/>
                          <a:latin typeface="微软雅黑" panose="020B0503020204020204" pitchFamily="34" charset="-122"/>
                          <a:ea typeface="微软雅黑" panose="020B0503020204020204" pitchFamily="34" charset="-122"/>
                        </a:rPr>
                        <a:t>宿</a:t>
                      </a:r>
                      <a:r>
                        <a:rPr lang="zh-CN" altLang="en-US" sz="1400" b="0" i="0" u="none" strike="noStrike" dirty="0">
                          <a:solidFill>
                            <a:schemeClr val="tx1"/>
                          </a:solidFill>
                          <a:effectLst/>
                          <a:latin typeface="微软雅黑" panose="020B0503020204020204" pitchFamily="34" charset="-122"/>
                          <a:ea typeface="微软雅黑" panose="020B0503020204020204" pitchFamily="34" charset="-122"/>
                        </a:rPr>
                        <a:t>迁</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CN" sz="1400" b="1" i="0" u="none" strike="noStrike"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1400" b="1" i="0" u="none" strike="noStrike"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r>
            </a:tbl>
          </a:graphicData>
        </a:graphic>
      </p:graphicFrame>
      <p:sp>
        <p:nvSpPr>
          <p:cNvPr id="12" name="圆角矩形 11"/>
          <p:cNvSpPr/>
          <p:nvPr/>
        </p:nvSpPr>
        <p:spPr bwMode="auto">
          <a:xfrm>
            <a:off x="453550" y="2132856"/>
            <a:ext cx="2376264" cy="360040"/>
          </a:xfrm>
          <a:prstGeom prst="roundRect">
            <a:avLst/>
          </a:prstGeom>
          <a:solidFill>
            <a:sysClr val="window" lastClr="FFFFFF"/>
          </a:solidFill>
          <a:ln w="6350" cap="flat" cmpd="sng" algn="ctr">
            <a:solidFill>
              <a:srgbClr val="3891A7">
                <a:shade val="50000"/>
              </a:srgbClr>
            </a:solidFill>
            <a:prstDash val="solid"/>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spcBef>
                <a:spcPct val="0"/>
              </a:spcBef>
              <a:spcAft>
                <a:spcPct val="0"/>
              </a:spcAft>
              <a:defRPr sz="1200" b="1" i="0" u="none" strike="noStrike" kern="1200" baseline="0">
                <a:solidFill>
                  <a:srgbClr val="FFFFFF"/>
                </a:solidFill>
                <a:latin typeface="+mn-lt"/>
                <a:ea typeface="+mn-ea"/>
                <a:cs typeface="+mn-cs"/>
              </a:defRPr>
            </a:pPr>
            <a:r>
              <a:rPr lang="zh-CN" altLang="en-US" sz="1400" b="1" dirty="0" smtClean="0">
                <a:solidFill>
                  <a:srgbClr val="091D5D"/>
                </a:solidFill>
                <a:latin typeface="微软雅黑"/>
                <a:ea typeface="微软雅黑"/>
              </a:rPr>
              <a:t>江苏省各地市战略合作情况</a:t>
            </a:r>
            <a:endParaRPr lang="zh-CN" altLang="en-US" sz="1400" b="1" dirty="0">
              <a:solidFill>
                <a:srgbClr val="091D5D"/>
              </a:solidFill>
              <a:latin typeface="微软雅黑"/>
              <a:ea typeface="微软雅黑"/>
            </a:endParaRPr>
          </a:p>
        </p:txBody>
      </p:sp>
      <p:graphicFrame>
        <p:nvGraphicFramePr>
          <p:cNvPr id="13" name="表格 12"/>
          <p:cNvGraphicFramePr>
            <a:graphicFrameLocks noGrp="1"/>
          </p:cNvGraphicFramePr>
          <p:nvPr>
            <p:extLst>
              <p:ext uri="{D42A27DB-BD31-4B8C-83A1-F6EECF244321}">
                <p14:modId xmlns:p14="http://schemas.microsoft.com/office/powerpoint/2010/main" val="1311177994"/>
              </p:ext>
            </p:extLst>
          </p:nvPr>
        </p:nvGraphicFramePr>
        <p:xfrm>
          <a:off x="3345970" y="2708920"/>
          <a:ext cx="2880320" cy="3337560"/>
        </p:xfrm>
        <a:graphic>
          <a:graphicData uri="http://schemas.openxmlformats.org/drawingml/2006/table">
            <a:tbl>
              <a:tblPr firstRow="1" bandRow="1">
                <a:tableStyleId>{5C22544A-7EE6-4342-B048-85BDC9FD1C3A}</a:tableStyleId>
              </a:tblPr>
              <a:tblGrid>
                <a:gridCol w="2880320"/>
              </a:tblGrid>
              <a:tr h="370840">
                <a:tc>
                  <a:txBody>
                    <a:bodyPr/>
                    <a:lstStyle/>
                    <a:p>
                      <a:pPr algn="ct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合作内容</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基础设施建设</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数据中心建设</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教育卡建设</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教育信息化运营机制</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教育云服务平台建设</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网络学习空间建设</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教育信息技术能力培训</a:t>
                      </a:r>
                      <a:endParaRPr lang="zh-CN" altLang="en-US" sz="16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600" dirty="0" smtClean="0">
                          <a:solidFill>
                            <a:srgbClr val="020612"/>
                          </a:solidFill>
                          <a:latin typeface="微软雅黑" panose="020B0503020204020204" pitchFamily="34" charset="-122"/>
                          <a:ea typeface="微软雅黑" panose="020B0503020204020204" pitchFamily="34" charset="-122"/>
                          <a:cs typeface="华文楷体" pitchFamily="2" charset="-122"/>
                        </a:rPr>
                        <a:t>信息技术研发与应用推广</a:t>
                      </a:r>
                      <a:endParaRPr lang="zh-CN" altLang="en-US" sz="1600" dirty="0">
                        <a:latin typeface="微软雅黑" panose="020B0503020204020204" pitchFamily="34" charset="-122"/>
                        <a:ea typeface="微软雅黑" panose="020B0503020204020204" pitchFamily="34" charset="-122"/>
                      </a:endParaRPr>
                    </a:p>
                  </a:txBody>
                  <a:tcPr/>
                </a:tc>
              </a:tr>
            </a:tbl>
          </a:graphicData>
        </a:graphic>
      </p:graphicFrame>
      <p:sp>
        <p:nvSpPr>
          <p:cNvPr id="7" name="文本占位符 2"/>
          <p:cNvSpPr txBox="1">
            <a:spLocks/>
          </p:cNvSpPr>
          <p:nvPr/>
        </p:nvSpPr>
        <p:spPr bwMode="auto">
          <a:xfrm>
            <a:off x="374848" y="944724"/>
            <a:ext cx="6225208" cy="828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lnSpc>
                <a:spcPts val="2400"/>
              </a:lnSpc>
              <a:spcBef>
                <a:spcPts val="300"/>
              </a:spcBef>
              <a:spcAft>
                <a:spcPts val="300"/>
              </a:spcAft>
              <a:buClr>
                <a:srgbClr val="C00000"/>
              </a:buClr>
              <a:buFont typeface="Wingdings" pitchFamily="2" charset="2"/>
              <a:buChar char="n"/>
              <a:defRPr lang="zh-CN" altLang="en-US" sz="1600" b="0">
                <a:solidFill>
                  <a:srgbClr val="C00000"/>
                </a:solidFill>
                <a:latin typeface="微软雅黑" pitchFamily="34" charset="-122"/>
                <a:ea typeface="微软雅黑" pitchFamily="34" charset="-122"/>
                <a:cs typeface="微软雅黑" pitchFamily="34" charset="-122"/>
              </a:defRPr>
            </a:lvl1pPr>
            <a:lvl2pPr marL="261938" indent="-261938" algn="l" rtl="0" eaLnBrk="1" fontAlgn="base" hangingPunct="1">
              <a:lnSpc>
                <a:spcPts val="2400"/>
              </a:lnSpc>
              <a:spcBef>
                <a:spcPts val="300"/>
              </a:spcBef>
              <a:spcAft>
                <a:spcPts val="300"/>
              </a:spcAft>
              <a:buClrTx/>
              <a:buFont typeface="微软雅黑" pitchFamily="34" charset="-122"/>
              <a:buChar char="−"/>
              <a:defRPr lang="zh-CN" altLang="en-US" sz="1400">
                <a:solidFill>
                  <a:schemeClr val="tx1"/>
                </a:solidFill>
                <a:latin typeface="微软雅黑" pitchFamily="34" charset="-122"/>
                <a:ea typeface="微软雅黑" pitchFamily="34" charset="-122"/>
                <a:cs typeface="微软雅黑" pitchFamily="34" charset="-122"/>
              </a:defRPr>
            </a:lvl2pPr>
            <a:lvl3pPr marL="720725" indent="-274638" algn="l" rtl="0" eaLnBrk="0" fontAlgn="base" hangingPunct="0">
              <a:spcBef>
                <a:spcPct val="0"/>
              </a:spcBef>
              <a:spcAft>
                <a:spcPct val="40000"/>
              </a:spcAft>
              <a:buChar char="•"/>
              <a:defRPr>
                <a:solidFill>
                  <a:schemeClr val="tx1"/>
                </a:solidFill>
                <a:latin typeface="+mn-lt"/>
                <a:ea typeface="+mn-ea"/>
                <a:cs typeface="华文楷体"/>
              </a:defRPr>
            </a:lvl3pPr>
            <a:lvl4pPr marL="987425" indent="-265113" algn="l" rtl="0" eaLnBrk="0" fontAlgn="base" hangingPunct="0">
              <a:spcBef>
                <a:spcPct val="0"/>
              </a:spcBef>
              <a:spcAft>
                <a:spcPct val="40000"/>
              </a:spcAft>
              <a:buChar char="–"/>
              <a:defRPr>
                <a:solidFill>
                  <a:schemeClr val="tx1"/>
                </a:solidFill>
                <a:latin typeface="+mn-lt"/>
                <a:ea typeface="+mn-ea"/>
                <a:cs typeface="华文楷体"/>
              </a:defRPr>
            </a:lvl4pPr>
            <a:lvl5pPr marL="1254125" indent="-265113" algn="l" rtl="0" eaLnBrk="0" fontAlgn="base" hangingPunct="0">
              <a:spcBef>
                <a:spcPct val="0"/>
              </a:spcBef>
              <a:spcAft>
                <a:spcPct val="40000"/>
              </a:spcAft>
              <a:buChar char="»"/>
              <a:defRPr>
                <a:solidFill>
                  <a:schemeClr val="tx1"/>
                </a:solidFill>
                <a:latin typeface="+mn-lt"/>
                <a:ea typeface="+mn-ea"/>
                <a:cs typeface="华文楷体"/>
              </a:defRPr>
            </a:lvl5pPr>
            <a:lvl6pPr marL="1711325" indent="-265113" algn="l" rtl="0" fontAlgn="base">
              <a:spcBef>
                <a:spcPct val="0"/>
              </a:spcBef>
              <a:spcAft>
                <a:spcPct val="40000"/>
              </a:spcAft>
              <a:buChar char="»"/>
              <a:defRPr>
                <a:solidFill>
                  <a:schemeClr val="tx1"/>
                </a:solidFill>
                <a:latin typeface="+mn-lt"/>
                <a:ea typeface="+mn-ea"/>
              </a:defRPr>
            </a:lvl6pPr>
            <a:lvl7pPr marL="2168525" indent="-265113" algn="l" rtl="0" fontAlgn="base">
              <a:spcBef>
                <a:spcPct val="0"/>
              </a:spcBef>
              <a:spcAft>
                <a:spcPct val="40000"/>
              </a:spcAft>
              <a:buChar char="»"/>
              <a:defRPr>
                <a:solidFill>
                  <a:schemeClr val="tx1"/>
                </a:solidFill>
                <a:latin typeface="+mn-lt"/>
                <a:ea typeface="+mn-ea"/>
              </a:defRPr>
            </a:lvl7pPr>
            <a:lvl8pPr marL="2625725" indent="-265113" algn="l" rtl="0" fontAlgn="base">
              <a:spcBef>
                <a:spcPct val="0"/>
              </a:spcBef>
              <a:spcAft>
                <a:spcPct val="40000"/>
              </a:spcAft>
              <a:buChar char="»"/>
              <a:defRPr>
                <a:solidFill>
                  <a:schemeClr val="tx1"/>
                </a:solidFill>
                <a:latin typeface="+mn-lt"/>
                <a:ea typeface="+mn-ea"/>
              </a:defRPr>
            </a:lvl8pPr>
            <a:lvl9pPr marL="3082925" indent="-265113" algn="l" rtl="0" fontAlgn="base">
              <a:spcBef>
                <a:spcPct val="0"/>
              </a:spcBef>
              <a:spcAft>
                <a:spcPct val="40000"/>
              </a:spcAft>
              <a:buChar char="»"/>
              <a:defRPr>
                <a:solidFill>
                  <a:schemeClr val="tx1"/>
                </a:solidFill>
                <a:latin typeface="+mn-lt"/>
                <a:ea typeface="+mn-ea"/>
              </a:defRPr>
            </a:lvl9pPr>
          </a:lstStyle>
          <a:p>
            <a:pPr marL="0" lvl="1" indent="0">
              <a:lnSpc>
                <a:spcPct val="150000"/>
              </a:lnSpc>
              <a:spcAft>
                <a:spcPts val="0"/>
              </a:spcAft>
              <a:buNone/>
            </a:pPr>
            <a:r>
              <a:rPr lang="zh-CN" altLang="en-US" sz="1600" dirty="0" smtClean="0">
                <a:solidFill>
                  <a:srgbClr val="020612"/>
                </a:solidFill>
                <a:cs typeface="华文楷体" pitchFamily="2" charset="-122"/>
              </a:rPr>
              <a:t>在</a:t>
            </a:r>
            <a:r>
              <a:rPr lang="en-US" altLang="zh-CN" sz="1600" dirty="0" smtClean="0">
                <a:solidFill>
                  <a:srgbClr val="020612"/>
                </a:solidFill>
                <a:cs typeface="华文楷体" pitchFamily="2" charset="-122"/>
              </a:rPr>
              <a:t>2013</a:t>
            </a:r>
            <a:r>
              <a:rPr lang="zh-CN" altLang="en-US" sz="1600" dirty="0" smtClean="0">
                <a:solidFill>
                  <a:srgbClr val="020612"/>
                </a:solidFill>
                <a:cs typeface="华文楷体" pitchFamily="2" charset="-122"/>
              </a:rPr>
              <a:t>年</a:t>
            </a:r>
            <a:r>
              <a:rPr lang="en-US" altLang="zh-CN" sz="1600" dirty="0" smtClean="0">
                <a:solidFill>
                  <a:srgbClr val="020612"/>
                </a:solidFill>
                <a:cs typeface="华文楷体" pitchFamily="2" charset="-122"/>
              </a:rPr>
              <a:t>5</a:t>
            </a:r>
            <a:r>
              <a:rPr lang="zh-CN" altLang="en-US" sz="1600" dirty="0" smtClean="0">
                <a:solidFill>
                  <a:srgbClr val="020612"/>
                </a:solidFill>
                <a:cs typeface="华文楷体" pitchFamily="2" charset="-122"/>
              </a:rPr>
              <a:t>月</a:t>
            </a:r>
            <a:r>
              <a:rPr lang="en-US" altLang="zh-CN" sz="1600" dirty="0" smtClean="0">
                <a:solidFill>
                  <a:srgbClr val="020612"/>
                </a:solidFill>
                <a:cs typeface="华文楷体" pitchFamily="2" charset="-122"/>
              </a:rPr>
              <a:t>28</a:t>
            </a:r>
            <a:r>
              <a:rPr lang="zh-CN" altLang="en-US" sz="1600" dirty="0" smtClean="0">
                <a:solidFill>
                  <a:srgbClr val="020612"/>
                </a:solidFill>
                <a:cs typeface="华文楷体" pitchFamily="2" charset="-122"/>
              </a:rPr>
              <a:t>日，江苏省电信与省教育厅签约以来，</a:t>
            </a:r>
            <a:r>
              <a:rPr sz="1600" dirty="0" smtClean="0">
                <a:solidFill>
                  <a:srgbClr val="020612"/>
                </a:solidFill>
                <a:cs typeface="华文楷体" pitchFamily="2" charset="-122"/>
              </a:rPr>
              <a:t>全省已有</a:t>
            </a:r>
            <a:r>
              <a:rPr lang="en-US" altLang="zh-CN" sz="1600" dirty="0" smtClean="0">
                <a:solidFill>
                  <a:srgbClr val="020612"/>
                </a:solidFill>
                <a:cs typeface="华文楷体" pitchFamily="2" charset="-122"/>
              </a:rPr>
              <a:t>7</a:t>
            </a:r>
            <a:r>
              <a:rPr sz="1600" dirty="0" smtClean="0">
                <a:solidFill>
                  <a:srgbClr val="020612"/>
                </a:solidFill>
                <a:cs typeface="华文楷体" pitchFamily="2" charset="-122"/>
              </a:rPr>
              <a:t>个</a:t>
            </a:r>
            <a:r>
              <a:rPr lang="zh-CN" altLang="en-US" sz="1600" dirty="0" smtClean="0">
                <a:solidFill>
                  <a:srgbClr val="020612"/>
                </a:solidFill>
                <a:cs typeface="华文楷体" pitchFamily="2" charset="-122"/>
              </a:rPr>
              <a:t>地市</a:t>
            </a:r>
            <a:r>
              <a:rPr sz="1600" dirty="0" smtClean="0">
                <a:solidFill>
                  <a:srgbClr val="020612"/>
                </a:solidFill>
                <a:cs typeface="华文楷体" pitchFamily="2" charset="-122"/>
              </a:rPr>
              <a:t>与</a:t>
            </a:r>
            <a:r>
              <a:rPr lang="zh-CN" altLang="en-US" sz="1600" dirty="0" smtClean="0">
                <a:solidFill>
                  <a:srgbClr val="020612"/>
                </a:solidFill>
                <a:cs typeface="华文楷体" pitchFamily="2" charset="-122"/>
              </a:rPr>
              <a:t>江苏电信各级地市公司</a:t>
            </a:r>
            <a:r>
              <a:rPr sz="1600" dirty="0" smtClean="0">
                <a:solidFill>
                  <a:srgbClr val="020612"/>
                </a:solidFill>
                <a:cs typeface="华文楷体" pitchFamily="2" charset="-122"/>
              </a:rPr>
              <a:t>签订了</a:t>
            </a:r>
            <a:r>
              <a:rPr lang="zh-CN" altLang="en-US" sz="1600" dirty="0" smtClean="0">
                <a:solidFill>
                  <a:srgbClr val="020612"/>
                </a:solidFill>
                <a:cs typeface="华文楷体" pitchFamily="2" charset="-122"/>
              </a:rPr>
              <a:t>战略合作协议</a:t>
            </a:r>
            <a:r>
              <a:rPr lang="zh-CN" altLang="en-US" sz="1600" dirty="0">
                <a:solidFill>
                  <a:srgbClr val="020612"/>
                </a:solidFill>
                <a:cs typeface="华文楷体" pitchFamily="2" charset="-122"/>
              </a:rPr>
              <a:t>。</a:t>
            </a:r>
            <a:endParaRPr sz="1600" dirty="0" smtClean="0">
              <a:solidFill>
                <a:srgbClr val="020612"/>
              </a:solidFill>
              <a:cs typeface="华文楷体" pitchFamily="2" charset="-122"/>
            </a:endParaRPr>
          </a:p>
        </p:txBody>
      </p:sp>
      <p:sp>
        <p:nvSpPr>
          <p:cNvPr id="8" name="文本占位符 2"/>
          <p:cNvSpPr txBox="1">
            <a:spLocks/>
          </p:cNvSpPr>
          <p:nvPr/>
        </p:nvSpPr>
        <p:spPr bwMode="auto">
          <a:xfrm>
            <a:off x="3143672" y="1898830"/>
            <a:ext cx="3456384" cy="828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lnSpc>
                <a:spcPts val="2400"/>
              </a:lnSpc>
              <a:spcBef>
                <a:spcPts val="300"/>
              </a:spcBef>
              <a:spcAft>
                <a:spcPts val="300"/>
              </a:spcAft>
              <a:buClr>
                <a:srgbClr val="C00000"/>
              </a:buClr>
              <a:buFont typeface="Wingdings" pitchFamily="2" charset="2"/>
              <a:buChar char="n"/>
              <a:defRPr lang="zh-CN" altLang="en-US" sz="1600" b="0">
                <a:solidFill>
                  <a:srgbClr val="C00000"/>
                </a:solidFill>
                <a:latin typeface="微软雅黑" pitchFamily="34" charset="-122"/>
                <a:ea typeface="微软雅黑" pitchFamily="34" charset="-122"/>
                <a:cs typeface="微软雅黑" pitchFamily="34" charset="-122"/>
              </a:defRPr>
            </a:lvl1pPr>
            <a:lvl2pPr marL="261938" indent="-261938" algn="l" rtl="0" eaLnBrk="1" fontAlgn="base" hangingPunct="1">
              <a:lnSpc>
                <a:spcPts val="2400"/>
              </a:lnSpc>
              <a:spcBef>
                <a:spcPts val="300"/>
              </a:spcBef>
              <a:spcAft>
                <a:spcPts val="300"/>
              </a:spcAft>
              <a:buClrTx/>
              <a:buFont typeface="微软雅黑" pitchFamily="34" charset="-122"/>
              <a:buChar char="−"/>
              <a:defRPr lang="zh-CN" altLang="en-US" sz="1400">
                <a:solidFill>
                  <a:schemeClr val="tx1"/>
                </a:solidFill>
                <a:latin typeface="微软雅黑" pitchFamily="34" charset="-122"/>
                <a:ea typeface="微软雅黑" pitchFamily="34" charset="-122"/>
                <a:cs typeface="微软雅黑" pitchFamily="34" charset="-122"/>
              </a:defRPr>
            </a:lvl2pPr>
            <a:lvl3pPr marL="720725" indent="-274638" algn="l" rtl="0" eaLnBrk="0" fontAlgn="base" hangingPunct="0">
              <a:spcBef>
                <a:spcPct val="0"/>
              </a:spcBef>
              <a:spcAft>
                <a:spcPct val="40000"/>
              </a:spcAft>
              <a:buChar char="•"/>
              <a:defRPr>
                <a:solidFill>
                  <a:schemeClr val="tx1"/>
                </a:solidFill>
                <a:latin typeface="+mn-lt"/>
                <a:ea typeface="+mn-ea"/>
                <a:cs typeface="华文楷体"/>
              </a:defRPr>
            </a:lvl3pPr>
            <a:lvl4pPr marL="987425" indent="-265113" algn="l" rtl="0" eaLnBrk="0" fontAlgn="base" hangingPunct="0">
              <a:spcBef>
                <a:spcPct val="0"/>
              </a:spcBef>
              <a:spcAft>
                <a:spcPct val="40000"/>
              </a:spcAft>
              <a:buChar char="–"/>
              <a:defRPr>
                <a:solidFill>
                  <a:schemeClr val="tx1"/>
                </a:solidFill>
                <a:latin typeface="+mn-lt"/>
                <a:ea typeface="+mn-ea"/>
                <a:cs typeface="华文楷体"/>
              </a:defRPr>
            </a:lvl4pPr>
            <a:lvl5pPr marL="1254125" indent="-265113" algn="l" rtl="0" eaLnBrk="0" fontAlgn="base" hangingPunct="0">
              <a:spcBef>
                <a:spcPct val="0"/>
              </a:spcBef>
              <a:spcAft>
                <a:spcPct val="40000"/>
              </a:spcAft>
              <a:buChar char="»"/>
              <a:defRPr>
                <a:solidFill>
                  <a:schemeClr val="tx1"/>
                </a:solidFill>
                <a:latin typeface="+mn-lt"/>
                <a:ea typeface="+mn-ea"/>
                <a:cs typeface="华文楷体"/>
              </a:defRPr>
            </a:lvl5pPr>
            <a:lvl6pPr marL="1711325" indent="-265113" algn="l" rtl="0" fontAlgn="base">
              <a:spcBef>
                <a:spcPct val="0"/>
              </a:spcBef>
              <a:spcAft>
                <a:spcPct val="40000"/>
              </a:spcAft>
              <a:buChar char="»"/>
              <a:defRPr>
                <a:solidFill>
                  <a:schemeClr val="tx1"/>
                </a:solidFill>
                <a:latin typeface="+mn-lt"/>
                <a:ea typeface="+mn-ea"/>
              </a:defRPr>
            </a:lvl6pPr>
            <a:lvl7pPr marL="2168525" indent="-265113" algn="l" rtl="0" fontAlgn="base">
              <a:spcBef>
                <a:spcPct val="0"/>
              </a:spcBef>
              <a:spcAft>
                <a:spcPct val="40000"/>
              </a:spcAft>
              <a:buChar char="»"/>
              <a:defRPr>
                <a:solidFill>
                  <a:schemeClr val="tx1"/>
                </a:solidFill>
                <a:latin typeface="+mn-lt"/>
                <a:ea typeface="+mn-ea"/>
              </a:defRPr>
            </a:lvl7pPr>
            <a:lvl8pPr marL="2625725" indent="-265113" algn="l" rtl="0" fontAlgn="base">
              <a:spcBef>
                <a:spcPct val="0"/>
              </a:spcBef>
              <a:spcAft>
                <a:spcPct val="40000"/>
              </a:spcAft>
              <a:buChar char="»"/>
              <a:defRPr>
                <a:solidFill>
                  <a:schemeClr val="tx1"/>
                </a:solidFill>
                <a:latin typeface="+mn-lt"/>
                <a:ea typeface="+mn-ea"/>
              </a:defRPr>
            </a:lvl8pPr>
            <a:lvl9pPr marL="3082925" indent="-265113" algn="l" rtl="0" fontAlgn="base">
              <a:spcBef>
                <a:spcPct val="0"/>
              </a:spcBef>
              <a:spcAft>
                <a:spcPct val="40000"/>
              </a:spcAft>
              <a:buChar char="»"/>
              <a:defRPr>
                <a:solidFill>
                  <a:schemeClr val="tx1"/>
                </a:solidFill>
                <a:latin typeface="+mn-lt"/>
                <a:ea typeface="+mn-ea"/>
              </a:defRPr>
            </a:lvl9pPr>
          </a:lstStyle>
          <a:p>
            <a:pPr marL="0" lvl="1" indent="0">
              <a:lnSpc>
                <a:spcPct val="150000"/>
              </a:lnSpc>
              <a:spcAft>
                <a:spcPts val="0"/>
              </a:spcAft>
              <a:buNone/>
            </a:pPr>
            <a:r>
              <a:rPr lang="zh-CN" altLang="en-US" sz="1600" dirty="0" smtClean="0">
                <a:solidFill>
                  <a:srgbClr val="020612"/>
                </a:solidFill>
                <a:cs typeface="华文楷体" pitchFamily="2" charset="-122"/>
              </a:rPr>
              <a:t>并且在基础设施建设、数据中心建设等诸多方面展开了合作。</a:t>
            </a:r>
            <a:endParaRPr sz="1600" dirty="0" smtClean="0">
              <a:solidFill>
                <a:srgbClr val="020612"/>
              </a:solidFill>
              <a:cs typeface="华文楷体" pitchFamily="2" charset="-122"/>
            </a:endParaRPr>
          </a:p>
        </p:txBody>
      </p:sp>
      <p:sp>
        <p:nvSpPr>
          <p:cNvPr id="15" name="圆角矩形 14"/>
          <p:cNvSpPr/>
          <p:nvPr/>
        </p:nvSpPr>
        <p:spPr bwMode="auto">
          <a:xfrm>
            <a:off x="8400256" y="1028168"/>
            <a:ext cx="2376264" cy="360040"/>
          </a:xfrm>
          <a:prstGeom prst="roundRect">
            <a:avLst/>
          </a:prstGeom>
          <a:solidFill>
            <a:sysClr val="window" lastClr="FFFFFF"/>
          </a:solidFill>
          <a:ln w="6350" cap="flat" cmpd="sng" algn="ctr">
            <a:solidFill>
              <a:srgbClr val="3891A7">
                <a:shade val="50000"/>
              </a:srgbClr>
            </a:solidFill>
            <a:prstDash val="solid"/>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spcBef>
                <a:spcPct val="0"/>
              </a:spcBef>
              <a:spcAft>
                <a:spcPct val="0"/>
              </a:spcAft>
              <a:defRPr sz="1200" b="1" i="0" u="none" strike="noStrike" kern="1200" baseline="0">
                <a:solidFill>
                  <a:srgbClr val="FFFFFF"/>
                </a:solidFill>
                <a:latin typeface="+mn-lt"/>
                <a:ea typeface="+mn-ea"/>
                <a:cs typeface="+mn-cs"/>
              </a:defRPr>
            </a:pPr>
            <a:r>
              <a:rPr lang="zh-CN" altLang="en-US" sz="1400" b="1" dirty="0" smtClean="0">
                <a:solidFill>
                  <a:srgbClr val="091D5D"/>
                </a:solidFill>
                <a:latin typeface="微软雅黑"/>
                <a:ea typeface="微软雅黑"/>
              </a:rPr>
              <a:t>部分案例</a:t>
            </a:r>
            <a:endParaRPr lang="zh-CN" altLang="en-US" sz="1400" b="1" dirty="0">
              <a:solidFill>
                <a:srgbClr val="091D5D"/>
              </a:solidFill>
              <a:latin typeface="微软雅黑"/>
              <a:ea typeface="微软雅黑"/>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50" y="1608770"/>
            <a:ext cx="2426719" cy="56197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365" y="2276873"/>
            <a:ext cx="3196363" cy="55288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0350" y="2924944"/>
            <a:ext cx="2918671" cy="498082"/>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1044" y="3523308"/>
            <a:ext cx="2977939" cy="637594"/>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6973" y="4281423"/>
            <a:ext cx="2219372" cy="530909"/>
          </a:xfrm>
          <a:prstGeom prst="rect">
            <a:avLst/>
          </a:prstGeom>
        </p:spPr>
      </p:pic>
      <p:pic>
        <p:nvPicPr>
          <p:cNvPr id="17" name="图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2951" y="1590568"/>
            <a:ext cx="1700303" cy="686304"/>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3522" y="4925541"/>
            <a:ext cx="2663247" cy="409061"/>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90029" y="2373940"/>
            <a:ext cx="1812230" cy="410937"/>
          </a:xfrm>
          <a:prstGeom prst="rect">
            <a:avLst/>
          </a:prstGeom>
        </p:spPr>
      </p:pic>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6326" y="3027358"/>
            <a:ext cx="1690522" cy="293254"/>
          </a:xfrm>
          <a:prstGeom prst="rect">
            <a:avLst/>
          </a:prstGeom>
        </p:spPr>
      </p:pic>
      <p:pic>
        <p:nvPicPr>
          <p:cNvPr id="21" name="图片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49501" y="3563093"/>
            <a:ext cx="1697640" cy="546367"/>
          </a:xfrm>
          <a:prstGeom prst="rect">
            <a:avLst/>
          </a:prstGeom>
        </p:spPr>
      </p:pic>
      <p:pic>
        <p:nvPicPr>
          <p:cNvPr id="22" name="图片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84432" y="4281423"/>
            <a:ext cx="2076602" cy="427718"/>
          </a:xfrm>
          <a:prstGeom prst="rect">
            <a:avLst/>
          </a:prstGeom>
        </p:spPr>
      </p:pic>
      <p:pic>
        <p:nvPicPr>
          <p:cNvPr id="23" name="图片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59324" y="4852068"/>
            <a:ext cx="1926817" cy="395245"/>
          </a:xfrm>
          <a:prstGeom prst="rect">
            <a:avLst/>
          </a:prstGeom>
        </p:spPr>
      </p:pic>
      <p:pic>
        <p:nvPicPr>
          <p:cNvPr id="24" name="图片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02396" y="5595906"/>
            <a:ext cx="2297057" cy="328151"/>
          </a:xfrm>
          <a:prstGeom prst="rect">
            <a:avLst/>
          </a:prstGeom>
        </p:spPr>
      </p:pic>
      <p:pic>
        <p:nvPicPr>
          <p:cNvPr id="10" name="图片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80564" y="5447811"/>
            <a:ext cx="2639963" cy="654821"/>
          </a:xfrm>
          <a:prstGeom prst="rect">
            <a:avLst/>
          </a:prstGeom>
        </p:spPr>
      </p:pic>
    </p:spTree>
    <p:extLst>
      <p:ext uri="{BB962C8B-B14F-4D97-AF65-F5344CB8AC3E}">
        <p14:creationId xmlns:p14="http://schemas.microsoft.com/office/powerpoint/2010/main" val="32484694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正文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山西电信人力规划">
  <a:themeElements>
    <a:clrScheme name="中国电信模板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中国电信模板2">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7915" tIns="50915" rIns="97915" bIns="50915" numCol="1" anchor="ctr" anchorCtr="0" compatLnSpc="1">
        <a:prstTxWarp prst="textNoShape">
          <a:avLst/>
        </a:prstTxWarp>
      </a:bodyPr>
      <a:lstStyle>
        <a:defPPr marL="0" marR="0" indent="0" algn="l" defTabSz="996950" rtl="0" eaLnBrk="0" fontAlgn="base" latinLnBrk="0" hangingPunct="0">
          <a:lnSpc>
            <a:spcPct val="100000"/>
          </a:lnSpc>
          <a:spcBef>
            <a:spcPct val="50000"/>
          </a:spcBef>
          <a:spcAft>
            <a:spcPct val="0"/>
          </a:spcAft>
          <a:buClrTx/>
          <a:buSzTx/>
          <a:buFontTx/>
          <a:buNone/>
          <a:tabLst/>
          <a:defRPr kumimoji="1" lang="zh-CN" sz="1700" b="0" i="0" u="none"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7915" tIns="50915" rIns="97915" bIns="50915" numCol="1" anchor="ctr" anchorCtr="0" compatLnSpc="1">
        <a:prstTxWarp prst="textNoShape">
          <a:avLst/>
        </a:prstTxWarp>
      </a:bodyPr>
      <a:lstStyle>
        <a:defPPr marL="0" marR="0" indent="0" algn="l" defTabSz="996950" rtl="0" eaLnBrk="0" fontAlgn="base" latinLnBrk="0" hangingPunct="0">
          <a:lnSpc>
            <a:spcPct val="100000"/>
          </a:lnSpc>
          <a:spcBef>
            <a:spcPct val="50000"/>
          </a:spcBef>
          <a:spcAft>
            <a:spcPct val="0"/>
          </a:spcAft>
          <a:buClrTx/>
          <a:buSzTx/>
          <a:buFontTx/>
          <a:buNone/>
          <a:tabLst/>
          <a:defRPr kumimoji="1" lang="zh-CN" sz="1700" b="0" i="0" u="none"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中国电信模板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中国电信模板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中国电信模板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中国电信模板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中国电信模板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中国电信模板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中国电信模板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中国电信模板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中国电信模板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中国电信模板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中国电信模板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中国电信模板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13682</TotalTime>
  <Words>3304</Words>
  <Application>Microsoft Office PowerPoint</Application>
  <PresentationFormat>宽屏</PresentationFormat>
  <Paragraphs>352</Paragraphs>
  <Slides>26</Slides>
  <Notes>22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3</vt:i4>
      </vt:variant>
      <vt:variant>
        <vt:lpstr>幻灯片标题</vt:lpstr>
      </vt:variant>
      <vt:variant>
        <vt:i4>26</vt:i4>
      </vt:variant>
    </vt:vector>
  </HeadingPairs>
  <TitlesOfParts>
    <vt:vector size="46" baseType="lpstr">
      <vt:lpstr>Arial Unicode MS</vt:lpstr>
      <vt:lpstr>Batang</vt:lpstr>
      <vt:lpstr>黑体</vt:lpstr>
      <vt:lpstr>华文楷体</vt:lpstr>
      <vt:lpstr>华文细黑</vt:lpstr>
      <vt:lpstr>华文新魏</vt:lpstr>
      <vt:lpstr>楷体_GB2312</vt:lpstr>
      <vt:lpstr>宋体</vt:lpstr>
      <vt:lpstr>微软雅黑</vt:lpstr>
      <vt:lpstr>Arial</vt:lpstr>
      <vt:lpstr>Calibri</vt:lpstr>
      <vt:lpstr>Courier New</vt:lpstr>
      <vt:lpstr>Tahoma</vt:lpstr>
      <vt:lpstr>Times New Roman</vt:lpstr>
      <vt:lpstr>Wingdings</vt:lpstr>
      <vt:lpstr>正文母版</vt:lpstr>
      <vt:lpstr>1_山西电信人力规划</vt:lpstr>
      <vt:lpstr>绘图</vt:lpstr>
      <vt:lpstr>CorelDRAW</vt:lpstr>
      <vt:lpstr>Visio</vt:lpstr>
      <vt:lpstr>PowerPoint 演示文稿</vt:lpstr>
      <vt:lpstr>PowerPoint 演示文稿</vt:lpstr>
      <vt:lpstr>PowerPoint 演示文稿</vt:lpstr>
      <vt:lpstr>PowerPoint 演示文稿</vt:lpstr>
      <vt:lpstr>我国政府及教育主管部门高度重视教育信息化</vt:lpstr>
      <vt:lpstr>江苏省出台多项政策，指引教育信息化的发展原则和发展方向</vt:lpstr>
      <vt:lpstr>中国电信对基础教育信息化（三通两平台）的理解</vt:lpstr>
      <vt:lpstr>中国电信致力于教育信息化，并与各级教育主管部门都已签署了合作协议</vt:lpstr>
      <vt:lpstr>目前江苏省教育厅和江苏电信正稳步推进我省中小学教育信息化工作</vt:lpstr>
      <vt:lpstr>江苏电信在智慧校园建设上的优势分析</vt:lpstr>
      <vt:lpstr>基于三通两平台的江苏电信智慧校园解决方案</vt:lpstr>
      <vt:lpstr>PowerPoint 演示文稿</vt:lpstr>
      <vt:lpstr>智慧中小学——新建的高标准的校园信息化解决方案</vt:lpstr>
      <vt:lpstr>PowerPoint 演示文稿</vt:lpstr>
      <vt:lpstr>校校通——校园宽带/无线网络</vt:lpstr>
      <vt:lpstr>校校通——校园监控</vt:lpstr>
      <vt:lpstr>中小学”校校通”需求与江苏电信产品对应清单</vt:lpstr>
      <vt:lpstr>班班通——中国电信班班通产品</vt:lpstr>
      <vt:lpstr>班班通——标准化考点</vt:lpstr>
      <vt:lpstr>中小学“班班通”需求与江苏电信产品对应清单</vt:lpstr>
      <vt:lpstr>人人通——教育卡系统</vt:lpstr>
      <vt:lpstr>人人通——翼校通</vt:lpstr>
      <vt:lpstr>人人通——开放课堂&amp;视频考勤</vt:lpstr>
      <vt:lpstr>移动教务管理</vt:lpstr>
      <vt:lpstr>中小学“人人通”需求与江苏电信产品对应清单</vt:lpstr>
      <vt:lpstr>PowerPoint 演示文稿</vt:lpstr>
    </vt:vector>
  </TitlesOfParts>
  <Company>uchoice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zjie</dc:creator>
  <cp:lastModifiedBy>JWang</cp:lastModifiedBy>
  <cp:revision>340</cp:revision>
  <dcterms:created xsi:type="dcterms:W3CDTF">2010-06-17T03:23:29Z</dcterms:created>
  <dcterms:modified xsi:type="dcterms:W3CDTF">2014-03-12T08:12:42Z</dcterms:modified>
</cp:coreProperties>
</file>