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0693400" cy="7569200"/>
  <p:notesSz cx="10693400" cy="75692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7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6452"/>
            <a:ext cx="9089390" cy="15895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8752"/>
            <a:ext cx="7485379" cy="18923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12/25/2015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12/25/2015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839" y="3489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4839" y="1206246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84439" y="1916429"/>
            <a:ext cx="4655820" cy="108966"/>
          </a:xfrm>
          <a:custGeom>
            <a:avLst/>
            <a:gdLst/>
            <a:ahLst/>
            <a:cxnLst/>
            <a:rect l="l" t="t" r="r" b="b"/>
            <a:pathLst>
              <a:path w="4655820" h="108966">
                <a:moveTo>
                  <a:pt x="0" y="0"/>
                </a:moveTo>
                <a:lnTo>
                  <a:pt x="0" y="108966"/>
                </a:lnTo>
                <a:lnTo>
                  <a:pt x="4655820" y="108966"/>
                </a:lnTo>
                <a:lnTo>
                  <a:pt x="4655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84439" y="1916048"/>
            <a:ext cx="7958328" cy="0"/>
          </a:xfrm>
          <a:custGeom>
            <a:avLst/>
            <a:gdLst/>
            <a:ahLst/>
            <a:cxnLst/>
            <a:rect l="l" t="t" r="r" b="b"/>
            <a:pathLst>
              <a:path w="7958328">
                <a:moveTo>
                  <a:pt x="7958328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40916"/>
            <a:ext cx="4651629" cy="49956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40916"/>
            <a:ext cx="4651629" cy="49956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12/25/2015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12/25/2015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839" y="3489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4839" y="1206246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84439" y="1916429"/>
            <a:ext cx="4655820" cy="108966"/>
          </a:xfrm>
          <a:custGeom>
            <a:avLst/>
            <a:gdLst/>
            <a:ahLst/>
            <a:cxnLst/>
            <a:rect l="l" t="t" r="r" b="b"/>
            <a:pathLst>
              <a:path w="4655820" h="108966">
                <a:moveTo>
                  <a:pt x="0" y="0"/>
                </a:moveTo>
                <a:lnTo>
                  <a:pt x="0" y="108966"/>
                </a:lnTo>
                <a:lnTo>
                  <a:pt x="4655820" y="108966"/>
                </a:lnTo>
                <a:lnTo>
                  <a:pt x="4655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84439" y="1916048"/>
            <a:ext cx="7958328" cy="0"/>
          </a:xfrm>
          <a:custGeom>
            <a:avLst/>
            <a:gdLst/>
            <a:ahLst/>
            <a:cxnLst/>
            <a:rect l="l" t="t" r="r" b="b"/>
            <a:pathLst>
              <a:path w="7958328">
                <a:moveTo>
                  <a:pt x="7958328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12/25/2015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839" y="348995"/>
            <a:ext cx="9144000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4839" y="1206246"/>
            <a:ext cx="9144000" cy="857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8121" y="741426"/>
            <a:ext cx="7837157" cy="10828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20502" y="2084069"/>
            <a:ext cx="7852394" cy="287478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9356"/>
            <a:ext cx="3421887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9356"/>
            <a:ext cx="2459482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12/25/2015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9356"/>
            <a:ext cx="2459482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26" Type="http://schemas.openxmlformats.org/officeDocument/2006/relationships/image" Target="../media/image28.jpg"/><Relationship Id="rId3" Type="http://schemas.openxmlformats.org/officeDocument/2006/relationships/image" Target="../media/image9.png"/><Relationship Id="rId21" Type="http://schemas.openxmlformats.org/officeDocument/2006/relationships/image" Target="../media/image24.pn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17" Type="http://schemas.openxmlformats.org/officeDocument/2006/relationships/image" Target="../media/image6.png"/><Relationship Id="rId25" Type="http://schemas.openxmlformats.org/officeDocument/2006/relationships/image" Target="../media/image27.jpg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24" Type="http://schemas.openxmlformats.org/officeDocument/2006/relationships/image" Target="../media/image7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23" Type="http://schemas.openxmlformats.org/officeDocument/2006/relationships/image" Target="../media/image26.png"/><Relationship Id="rId28" Type="http://schemas.openxmlformats.org/officeDocument/2006/relationships/image" Target="../media/image30.png"/><Relationship Id="rId10" Type="http://schemas.openxmlformats.org/officeDocument/2006/relationships/image" Target="../media/image15.png"/><Relationship Id="rId19" Type="http://schemas.openxmlformats.org/officeDocument/2006/relationships/image" Target="../media/image22.png"/><Relationship Id="rId31" Type="http://schemas.openxmlformats.org/officeDocument/2006/relationships/image" Target="../media/image32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8.jpg"/><Relationship Id="rId22" Type="http://schemas.openxmlformats.org/officeDocument/2006/relationships/image" Target="../media/image25.png"/><Relationship Id="rId27" Type="http://schemas.openxmlformats.org/officeDocument/2006/relationships/image" Target="../media/image29.png"/><Relationship Id="rId30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jpg"/><Relationship Id="rId13" Type="http://schemas.openxmlformats.org/officeDocument/2006/relationships/image" Target="../media/image203.jpg"/><Relationship Id="rId18" Type="http://schemas.openxmlformats.org/officeDocument/2006/relationships/image" Target="../media/image207.jpg"/><Relationship Id="rId26" Type="http://schemas.openxmlformats.org/officeDocument/2006/relationships/image" Target="../media/image213.jpg"/><Relationship Id="rId3" Type="http://schemas.openxmlformats.org/officeDocument/2006/relationships/image" Target="../media/image3.png"/><Relationship Id="rId21" Type="http://schemas.openxmlformats.org/officeDocument/2006/relationships/image" Target="../media/image209.jpg"/><Relationship Id="rId7" Type="http://schemas.openxmlformats.org/officeDocument/2006/relationships/image" Target="../media/image4.png"/><Relationship Id="rId12" Type="http://schemas.openxmlformats.org/officeDocument/2006/relationships/image" Target="../media/image202.jpg"/><Relationship Id="rId17" Type="http://schemas.openxmlformats.org/officeDocument/2006/relationships/image" Target="../media/image206.jpg"/><Relationship Id="rId25" Type="http://schemas.openxmlformats.org/officeDocument/2006/relationships/image" Target="../media/image212.png"/><Relationship Id="rId2" Type="http://schemas.openxmlformats.org/officeDocument/2006/relationships/image" Target="../media/image195.jpg"/><Relationship Id="rId16" Type="http://schemas.openxmlformats.org/officeDocument/2006/relationships/image" Target="../media/image205.jpg"/><Relationship Id="rId20" Type="http://schemas.openxmlformats.org/officeDocument/2006/relationships/image" Target="../media/image20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jpg"/><Relationship Id="rId11" Type="http://schemas.openxmlformats.org/officeDocument/2006/relationships/image" Target="../media/image5.png"/><Relationship Id="rId24" Type="http://schemas.openxmlformats.org/officeDocument/2006/relationships/image" Target="../media/image211.jpg"/><Relationship Id="rId5" Type="http://schemas.openxmlformats.org/officeDocument/2006/relationships/image" Target="../media/image197.jpg"/><Relationship Id="rId15" Type="http://schemas.openxmlformats.org/officeDocument/2006/relationships/image" Target="../media/image6.png"/><Relationship Id="rId23" Type="http://schemas.openxmlformats.org/officeDocument/2006/relationships/image" Target="../media/image8.png"/><Relationship Id="rId10" Type="http://schemas.openxmlformats.org/officeDocument/2006/relationships/image" Target="../media/image201.jpg"/><Relationship Id="rId19" Type="http://schemas.openxmlformats.org/officeDocument/2006/relationships/image" Target="../media/image7.png"/><Relationship Id="rId4" Type="http://schemas.openxmlformats.org/officeDocument/2006/relationships/image" Target="../media/image196.jpg"/><Relationship Id="rId9" Type="http://schemas.openxmlformats.org/officeDocument/2006/relationships/image" Target="../media/image200.jpg"/><Relationship Id="rId14" Type="http://schemas.openxmlformats.org/officeDocument/2006/relationships/image" Target="../media/image204.jpg"/><Relationship Id="rId22" Type="http://schemas.openxmlformats.org/officeDocument/2006/relationships/image" Target="../media/image210.jpg"/><Relationship Id="rId27" Type="http://schemas.openxmlformats.org/officeDocument/2006/relationships/image" Target="../media/image2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0.png"/><Relationship Id="rId3" Type="http://schemas.openxmlformats.org/officeDocument/2006/relationships/image" Target="../media/image215.jpg"/><Relationship Id="rId7" Type="http://schemas.openxmlformats.org/officeDocument/2006/relationships/image" Target="../media/image217.jp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219.jpg"/><Relationship Id="rId5" Type="http://schemas.openxmlformats.org/officeDocument/2006/relationships/image" Target="../media/image216.jp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218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6.jpg"/><Relationship Id="rId3" Type="http://schemas.openxmlformats.org/officeDocument/2006/relationships/image" Target="../media/image221.jpg"/><Relationship Id="rId7" Type="http://schemas.openxmlformats.org/officeDocument/2006/relationships/image" Target="../media/image223.jp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225.jpg"/><Relationship Id="rId5" Type="http://schemas.openxmlformats.org/officeDocument/2006/relationships/image" Target="../media/image222.jp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2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jpg"/><Relationship Id="rId13" Type="http://schemas.openxmlformats.org/officeDocument/2006/relationships/image" Target="../media/image238.jpg"/><Relationship Id="rId3" Type="http://schemas.openxmlformats.org/officeDocument/2006/relationships/image" Target="../media/image228.png"/><Relationship Id="rId7" Type="http://schemas.openxmlformats.org/officeDocument/2006/relationships/image" Target="../media/image232.jpg"/><Relationship Id="rId12" Type="http://schemas.openxmlformats.org/officeDocument/2006/relationships/image" Target="../media/image237.jpg"/><Relationship Id="rId17" Type="http://schemas.openxmlformats.org/officeDocument/2006/relationships/image" Target="../media/image242.jpg"/><Relationship Id="rId2" Type="http://schemas.openxmlformats.org/officeDocument/2006/relationships/image" Target="../media/image227.jpg"/><Relationship Id="rId16" Type="http://schemas.openxmlformats.org/officeDocument/2006/relationships/image" Target="../media/image2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jpg"/><Relationship Id="rId11" Type="http://schemas.openxmlformats.org/officeDocument/2006/relationships/image" Target="../media/image236.jpg"/><Relationship Id="rId5" Type="http://schemas.openxmlformats.org/officeDocument/2006/relationships/image" Target="../media/image230.jpg"/><Relationship Id="rId15" Type="http://schemas.openxmlformats.org/officeDocument/2006/relationships/image" Target="../media/image240.jpg"/><Relationship Id="rId10" Type="http://schemas.openxmlformats.org/officeDocument/2006/relationships/image" Target="../media/image235.jpg"/><Relationship Id="rId4" Type="http://schemas.openxmlformats.org/officeDocument/2006/relationships/image" Target="../media/image229.jpg"/><Relationship Id="rId9" Type="http://schemas.openxmlformats.org/officeDocument/2006/relationships/image" Target="../media/image234.jpg"/><Relationship Id="rId14" Type="http://schemas.openxmlformats.org/officeDocument/2006/relationships/image" Target="../media/image239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jp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248.jp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5.jp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247.jpg"/><Relationship Id="rId4" Type="http://schemas.openxmlformats.org/officeDocument/2006/relationships/image" Target="../media/image244.jpg"/><Relationship Id="rId9" Type="http://schemas.openxmlformats.org/officeDocument/2006/relationships/image" Target="../media/image6.png"/><Relationship Id="rId14" Type="http://schemas.openxmlformats.org/officeDocument/2006/relationships/image" Target="../media/image249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jp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255.jp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2.jp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254.jpg"/><Relationship Id="rId4" Type="http://schemas.openxmlformats.org/officeDocument/2006/relationships/image" Target="../media/image251.jpg"/><Relationship Id="rId9" Type="http://schemas.openxmlformats.org/officeDocument/2006/relationships/image" Target="../media/image6.png"/><Relationship Id="rId14" Type="http://schemas.openxmlformats.org/officeDocument/2006/relationships/image" Target="../media/image256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62.jpg"/><Relationship Id="rId3" Type="http://schemas.openxmlformats.org/officeDocument/2006/relationships/image" Target="../media/image257.jpg"/><Relationship Id="rId7" Type="http://schemas.openxmlformats.org/officeDocument/2006/relationships/image" Target="../media/image259.jp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261.jpg"/><Relationship Id="rId5" Type="http://schemas.openxmlformats.org/officeDocument/2006/relationships/image" Target="../media/image258.jp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26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9" Type="http://schemas.openxmlformats.org/officeDocument/2006/relationships/image" Target="../media/image70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34" Type="http://schemas.openxmlformats.org/officeDocument/2006/relationships/image" Target="../media/image6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38" Type="http://schemas.openxmlformats.org/officeDocument/2006/relationships/image" Target="../media/image69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41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37" Type="http://schemas.openxmlformats.org/officeDocument/2006/relationships/image" Target="../media/image68.png"/><Relationship Id="rId40" Type="http://schemas.openxmlformats.org/officeDocument/2006/relationships/image" Target="../media/image71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g"/><Relationship Id="rId13" Type="http://schemas.openxmlformats.org/officeDocument/2006/relationships/image" Target="../media/image84.jpg"/><Relationship Id="rId18" Type="http://schemas.openxmlformats.org/officeDocument/2006/relationships/image" Target="../media/image89.jpg"/><Relationship Id="rId3" Type="http://schemas.openxmlformats.org/officeDocument/2006/relationships/image" Target="../media/image74.jpg"/><Relationship Id="rId21" Type="http://schemas.openxmlformats.org/officeDocument/2006/relationships/image" Target="../media/image92.png"/><Relationship Id="rId7" Type="http://schemas.openxmlformats.org/officeDocument/2006/relationships/image" Target="../media/image78.jpg"/><Relationship Id="rId12" Type="http://schemas.openxmlformats.org/officeDocument/2006/relationships/image" Target="../media/image83.jpg"/><Relationship Id="rId17" Type="http://schemas.openxmlformats.org/officeDocument/2006/relationships/image" Target="../media/image88.jpg"/><Relationship Id="rId2" Type="http://schemas.openxmlformats.org/officeDocument/2006/relationships/image" Target="../media/image73.jpg"/><Relationship Id="rId16" Type="http://schemas.openxmlformats.org/officeDocument/2006/relationships/image" Target="../media/image87.jpg"/><Relationship Id="rId20" Type="http://schemas.openxmlformats.org/officeDocument/2006/relationships/image" Target="../media/image9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jpg"/><Relationship Id="rId11" Type="http://schemas.openxmlformats.org/officeDocument/2006/relationships/image" Target="../media/image82.jpg"/><Relationship Id="rId5" Type="http://schemas.openxmlformats.org/officeDocument/2006/relationships/image" Target="../media/image76.jpg"/><Relationship Id="rId15" Type="http://schemas.openxmlformats.org/officeDocument/2006/relationships/image" Target="../media/image86.jpg"/><Relationship Id="rId10" Type="http://schemas.openxmlformats.org/officeDocument/2006/relationships/image" Target="../media/image81.jpg"/><Relationship Id="rId19" Type="http://schemas.openxmlformats.org/officeDocument/2006/relationships/image" Target="../media/image90.jpg"/><Relationship Id="rId4" Type="http://schemas.openxmlformats.org/officeDocument/2006/relationships/image" Target="../media/image75.jpg"/><Relationship Id="rId9" Type="http://schemas.openxmlformats.org/officeDocument/2006/relationships/image" Target="../media/image80.jpg"/><Relationship Id="rId14" Type="http://schemas.openxmlformats.org/officeDocument/2006/relationships/image" Target="../media/image85.jpg"/><Relationship Id="rId22" Type="http://schemas.openxmlformats.org/officeDocument/2006/relationships/image" Target="../media/image93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png"/><Relationship Id="rId18" Type="http://schemas.openxmlformats.org/officeDocument/2006/relationships/image" Target="../media/image106.png"/><Relationship Id="rId26" Type="http://schemas.openxmlformats.org/officeDocument/2006/relationships/image" Target="../media/image114.png"/><Relationship Id="rId39" Type="http://schemas.openxmlformats.org/officeDocument/2006/relationships/image" Target="../media/image127.png"/><Relationship Id="rId21" Type="http://schemas.openxmlformats.org/officeDocument/2006/relationships/image" Target="../media/image109.png"/><Relationship Id="rId34" Type="http://schemas.openxmlformats.org/officeDocument/2006/relationships/image" Target="../media/image122.png"/><Relationship Id="rId42" Type="http://schemas.openxmlformats.org/officeDocument/2006/relationships/image" Target="../media/image130.png"/><Relationship Id="rId47" Type="http://schemas.openxmlformats.org/officeDocument/2006/relationships/image" Target="../media/image135.png"/><Relationship Id="rId50" Type="http://schemas.openxmlformats.org/officeDocument/2006/relationships/image" Target="../media/image138.png"/><Relationship Id="rId55" Type="http://schemas.openxmlformats.org/officeDocument/2006/relationships/image" Target="../media/image143.png"/><Relationship Id="rId63" Type="http://schemas.openxmlformats.org/officeDocument/2006/relationships/image" Target="../media/image150.png"/><Relationship Id="rId68" Type="http://schemas.openxmlformats.org/officeDocument/2006/relationships/image" Target="../media/image155.png"/><Relationship Id="rId76" Type="http://schemas.openxmlformats.org/officeDocument/2006/relationships/image" Target="../media/image163.png"/><Relationship Id="rId7" Type="http://schemas.openxmlformats.org/officeDocument/2006/relationships/image" Target="../media/image97.png"/><Relationship Id="rId71" Type="http://schemas.openxmlformats.org/officeDocument/2006/relationships/image" Target="../media/image158.png"/><Relationship Id="rId2" Type="http://schemas.openxmlformats.org/officeDocument/2006/relationships/image" Target="../media/image94.png"/><Relationship Id="rId16" Type="http://schemas.openxmlformats.org/officeDocument/2006/relationships/image" Target="../media/image104.png"/><Relationship Id="rId29" Type="http://schemas.openxmlformats.org/officeDocument/2006/relationships/image" Target="../media/image117.png"/><Relationship Id="rId11" Type="http://schemas.openxmlformats.org/officeDocument/2006/relationships/image" Target="../media/image100.png"/><Relationship Id="rId24" Type="http://schemas.openxmlformats.org/officeDocument/2006/relationships/image" Target="../media/image112.png"/><Relationship Id="rId32" Type="http://schemas.openxmlformats.org/officeDocument/2006/relationships/image" Target="../media/image120.png"/><Relationship Id="rId37" Type="http://schemas.openxmlformats.org/officeDocument/2006/relationships/image" Target="../media/image125.png"/><Relationship Id="rId40" Type="http://schemas.openxmlformats.org/officeDocument/2006/relationships/image" Target="../media/image128.png"/><Relationship Id="rId45" Type="http://schemas.openxmlformats.org/officeDocument/2006/relationships/image" Target="../media/image133.png"/><Relationship Id="rId53" Type="http://schemas.openxmlformats.org/officeDocument/2006/relationships/image" Target="../media/image141.png"/><Relationship Id="rId58" Type="http://schemas.openxmlformats.org/officeDocument/2006/relationships/image" Target="../media/image7.png"/><Relationship Id="rId66" Type="http://schemas.openxmlformats.org/officeDocument/2006/relationships/image" Target="../media/image153.png"/><Relationship Id="rId74" Type="http://schemas.openxmlformats.org/officeDocument/2006/relationships/image" Target="../media/image161.png"/><Relationship Id="rId79" Type="http://schemas.openxmlformats.org/officeDocument/2006/relationships/image" Target="../media/image8.png"/><Relationship Id="rId5" Type="http://schemas.openxmlformats.org/officeDocument/2006/relationships/image" Target="../media/image4.png"/><Relationship Id="rId61" Type="http://schemas.openxmlformats.org/officeDocument/2006/relationships/image" Target="../media/image148.png"/><Relationship Id="rId10" Type="http://schemas.openxmlformats.org/officeDocument/2006/relationships/image" Target="../media/image5.png"/><Relationship Id="rId19" Type="http://schemas.openxmlformats.org/officeDocument/2006/relationships/image" Target="../media/image107.png"/><Relationship Id="rId31" Type="http://schemas.openxmlformats.org/officeDocument/2006/relationships/image" Target="../media/image119.png"/><Relationship Id="rId44" Type="http://schemas.openxmlformats.org/officeDocument/2006/relationships/image" Target="../media/image132.png"/><Relationship Id="rId52" Type="http://schemas.openxmlformats.org/officeDocument/2006/relationships/image" Target="../media/image140.png"/><Relationship Id="rId60" Type="http://schemas.openxmlformats.org/officeDocument/2006/relationships/image" Target="../media/image147.png"/><Relationship Id="rId65" Type="http://schemas.openxmlformats.org/officeDocument/2006/relationships/image" Target="../media/image152.png"/><Relationship Id="rId73" Type="http://schemas.openxmlformats.org/officeDocument/2006/relationships/image" Target="../media/image160.png"/><Relationship Id="rId78" Type="http://schemas.openxmlformats.org/officeDocument/2006/relationships/image" Target="../media/image165.png"/><Relationship Id="rId4" Type="http://schemas.openxmlformats.org/officeDocument/2006/relationships/image" Target="../media/image95.png"/><Relationship Id="rId9" Type="http://schemas.openxmlformats.org/officeDocument/2006/relationships/image" Target="../media/image99.png"/><Relationship Id="rId14" Type="http://schemas.openxmlformats.org/officeDocument/2006/relationships/image" Target="../media/image103.png"/><Relationship Id="rId22" Type="http://schemas.openxmlformats.org/officeDocument/2006/relationships/image" Target="../media/image110.png"/><Relationship Id="rId27" Type="http://schemas.openxmlformats.org/officeDocument/2006/relationships/image" Target="../media/image115.png"/><Relationship Id="rId30" Type="http://schemas.openxmlformats.org/officeDocument/2006/relationships/image" Target="../media/image118.png"/><Relationship Id="rId35" Type="http://schemas.openxmlformats.org/officeDocument/2006/relationships/image" Target="../media/image123.png"/><Relationship Id="rId43" Type="http://schemas.openxmlformats.org/officeDocument/2006/relationships/image" Target="../media/image131.png"/><Relationship Id="rId48" Type="http://schemas.openxmlformats.org/officeDocument/2006/relationships/image" Target="../media/image136.png"/><Relationship Id="rId56" Type="http://schemas.openxmlformats.org/officeDocument/2006/relationships/image" Target="../media/image144.png"/><Relationship Id="rId64" Type="http://schemas.openxmlformats.org/officeDocument/2006/relationships/image" Target="../media/image151.png"/><Relationship Id="rId69" Type="http://schemas.openxmlformats.org/officeDocument/2006/relationships/image" Target="../media/image156.png"/><Relationship Id="rId77" Type="http://schemas.openxmlformats.org/officeDocument/2006/relationships/image" Target="../media/image164.png"/><Relationship Id="rId8" Type="http://schemas.openxmlformats.org/officeDocument/2006/relationships/image" Target="../media/image98.png"/><Relationship Id="rId51" Type="http://schemas.openxmlformats.org/officeDocument/2006/relationships/image" Target="../media/image139.png"/><Relationship Id="rId72" Type="http://schemas.openxmlformats.org/officeDocument/2006/relationships/image" Target="../media/image159.png"/><Relationship Id="rId80" Type="http://schemas.openxmlformats.org/officeDocument/2006/relationships/image" Target="../media/image166.png"/><Relationship Id="rId3" Type="http://schemas.openxmlformats.org/officeDocument/2006/relationships/image" Target="../media/image3.png"/><Relationship Id="rId12" Type="http://schemas.openxmlformats.org/officeDocument/2006/relationships/image" Target="../media/image101.pn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33" Type="http://schemas.openxmlformats.org/officeDocument/2006/relationships/image" Target="../media/image121.png"/><Relationship Id="rId38" Type="http://schemas.openxmlformats.org/officeDocument/2006/relationships/image" Target="../media/image126.png"/><Relationship Id="rId46" Type="http://schemas.openxmlformats.org/officeDocument/2006/relationships/image" Target="../media/image134.png"/><Relationship Id="rId59" Type="http://schemas.openxmlformats.org/officeDocument/2006/relationships/image" Target="../media/image146.png"/><Relationship Id="rId67" Type="http://schemas.openxmlformats.org/officeDocument/2006/relationships/image" Target="../media/image154.png"/><Relationship Id="rId20" Type="http://schemas.openxmlformats.org/officeDocument/2006/relationships/image" Target="../media/image108.png"/><Relationship Id="rId41" Type="http://schemas.openxmlformats.org/officeDocument/2006/relationships/image" Target="../media/image129.png"/><Relationship Id="rId54" Type="http://schemas.openxmlformats.org/officeDocument/2006/relationships/image" Target="../media/image142.png"/><Relationship Id="rId62" Type="http://schemas.openxmlformats.org/officeDocument/2006/relationships/image" Target="../media/image149.png"/><Relationship Id="rId70" Type="http://schemas.openxmlformats.org/officeDocument/2006/relationships/image" Target="../media/image157.png"/><Relationship Id="rId75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5" Type="http://schemas.openxmlformats.org/officeDocument/2006/relationships/image" Target="../media/image6.png"/><Relationship Id="rId23" Type="http://schemas.openxmlformats.org/officeDocument/2006/relationships/image" Target="../media/image111.png"/><Relationship Id="rId28" Type="http://schemas.openxmlformats.org/officeDocument/2006/relationships/image" Target="../media/image116.png"/><Relationship Id="rId36" Type="http://schemas.openxmlformats.org/officeDocument/2006/relationships/image" Target="../media/image124.png"/><Relationship Id="rId49" Type="http://schemas.openxmlformats.org/officeDocument/2006/relationships/image" Target="../media/image137.png"/><Relationship Id="rId57" Type="http://schemas.openxmlformats.org/officeDocument/2006/relationships/image" Target="../media/image1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jpg"/><Relationship Id="rId13" Type="http://schemas.openxmlformats.org/officeDocument/2006/relationships/image" Target="../media/image173.jp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72.jpg"/><Relationship Id="rId2" Type="http://schemas.openxmlformats.org/officeDocument/2006/relationships/image" Target="../media/image3.png"/><Relationship Id="rId16" Type="http://schemas.openxmlformats.org/officeDocument/2006/relationships/image" Target="../media/image17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jp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5" Type="http://schemas.openxmlformats.org/officeDocument/2006/relationships/image" Target="../media/image174.jpg"/><Relationship Id="rId10" Type="http://schemas.openxmlformats.org/officeDocument/2006/relationships/image" Target="../media/image171.jpg"/><Relationship Id="rId4" Type="http://schemas.openxmlformats.org/officeDocument/2006/relationships/image" Target="../media/image167.jpg"/><Relationship Id="rId9" Type="http://schemas.openxmlformats.org/officeDocument/2006/relationships/image" Target="../media/image170.jp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jpg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77.jpg"/><Relationship Id="rId12" Type="http://schemas.openxmlformats.org/officeDocument/2006/relationships/image" Target="../media/image181.jpg"/><Relationship Id="rId2" Type="http://schemas.openxmlformats.org/officeDocument/2006/relationships/image" Target="../media/image3.png"/><Relationship Id="rId16" Type="http://schemas.openxmlformats.org/officeDocument/2006/relationships/image" Target="../media/image18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jpg"/><Relationship Id="rId11" Type="http://schemas.openxmlformats.org/officeDocument/2006/relationships/image" Target="../media/image180.jpg"/><Relationship Id="rId5" Type="http://schemas.openxmlformats.org/officeDocument/2006/relationships/image" Target="../media/image6.png"/><Relationship Id="rId15" Type="http://schemas.openxmlformats.org/officeDocument/2006/relationships/image" Target="../media/image183.jpg"/><Relationship Id="rId10" Type="http://schemas.openxmlformats.org/officeDocument/2006/relationships/image" Target="../media/image179.jp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18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1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90.png"/><Relationship Id="rId17" Type="http://schemas.openxmlformats.org/officeDocument/2006/relationships/image" Target="../media/image194.jpg"/><Relationship Id="rId2" Type="http://schemas.openxmlformats.org/officeDocument/2006/relationships/image" Target="../media/image3.png"/><Relationship Id="rId16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jpg"/><Relationship Id="rId11" Type="http://schemas.openxmlformats.org/officeDocument/2006/relationships/image" Target="../media/image7.png"/><Relationship Id="rId5" Type="http://schemas.openxmlformats.org/officeDocument/2006/relationships/image" Target="../media/image185.png"/><Relationship Id="rId15" Type="http://schemas.openxmlformats.org/officeDocument/2006/relationships/image" Target="../media/image8.png"/><Relationship Id="rId10" Type="http://schemas.openxmlformats.org/officeDocument/2006/relationships/image" Target="../media/image189.jpg"/><Relationship Id="rId4" Type="http://schemas.openxmlformats.org/officeDocument/2006/relationships/image" Target="../media/image5.png"/><Relationship Id="rId9" Type="http://schemas.openxmlformats.org/officeDocument/2006/relationships/image" Target="../media/image188.png"/><Relationship Id="rId14" Type="http://schemas.openxmlformats.org/officeDocument/2006/relationships/image" Target="../media/image19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0639" y="2743200"/>
            <a:ext cx="4803647" cy="109727"/>
          </a:xfrm>
          <a:custGeom>
            <a:avLst/>
            <a:gdLst/>
            <a:ahLst/>
            <a:cxnLst/>
            <a:rect l="l" t="t" r="r" b="b"/>
            <a:pathLst>
              <a:path w="4803647" h="109727">
                <a:moveTo>
                  <a:pt x="0" y="0"/>
                </a:moveTo>
                <a:lnTo>
                  <a:pt x="0" y="109727"/>
                </a:lnTo>
                <a:lnTo>
                  <a:pt x="4803647" y="109727"/>
                </a:lnTo>
                <a:lnTo>
                  <a:pt x="480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0639" y="274320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7772400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31981" y="2101341"/>
            <a:ext cx="6317615" cy="563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35"/>
              </a:lnSpc>
            </a:pPr>
            <a:r>
              <a:rPr sz="3800" spc="-30" dirty="0" smtClean="0">
                <a:latin typeface="宋体"/>
                <a:cs typeface="宋体"/>
              </a:rPr>
              <a:t>浙江大学智慧型校园建设探索</a:t>
            </a:r>
            <a:endParaRPr sz="3800">
              <a:latin typeface="宋体"/>
              <a:cs typeface="宋体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53389" y="4290314"/>
            <a:ext cx="2884805" cy="1400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10000"/>
              </a:lnSpc>
            </a:pPr>
            <a:r>
              <a:rPr sz="2800" spc="10" dirty="0" smtClean="0">
                <a:latin typeface="楷体"/>
                <a:cs typeface="楷体"/>
              </a:rPr>
              <a:t>浙江大学信息中心 程艳旗 </a:t>
            </a:r>
            <a:r>
              <a:rPr sz="2800" spc="5" dirty="0" smtClean="0">
                <a:latin typeface="楷体"/>
                <a:cs typeface="楷体"/>
              </a:rPr>
              <a:t>2010</a:t>
            </a:r>
            <a:r>
              <a:rPr sz="2800" spc="10" dirty="0" smtClean="0">
                <a:latin typeface="楷体"/>
                <a:cs typeface="楷体"/>
              </a:rPr>
              <a:t>年</a:t>
            </a:r>
            <a:r>
              <a:rPr sz="2800" spc="5" dirty="0" smtClean="0">
                <a:latin typeface="楷体"/>
                <a:cs typeface="楷体"/>
              </a:rPr>
              <a:t>12</a:t>
            </a:r>
            <a:r>
              <a:rPr sz="2800" spc="10" dirty="0" smtClean="0">
                <a:latin typeface="楷体"/>
                <a:cs typeface="楷体"/>
              </a:rPr>
              <a:t>月</a:t>
            </a:r>
            <a:r>
              <a:rPr sz="2800" spc="5" dirty="0" smtClean="0">
                <a:latin typeface="楷体"/>
                <a:cs typeface="楷体"/>
              </a:rPr>
              <a:t>2</a:t>
            </a:r>
            <a:r>
              <a:rPr sz="2800" spc="0" dirty="0" smtClean="0">
                <a:latin typeface="楷体"/>
                <a:cs typeface="楷体"/>
              </a:rPr>
              <a:t>日</a:t>
            </a:r>
            <a:endParaRPr sz="2800">
              <a:latin typeface="楷体"/>
              <a:cs typeface="楷体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439" y="1916429"/>
            <a:ext cx="4655820" cy="108966"/>
          </a:xfrm>
          <a:custGeom>
            <a:avLst/>
            <a:gdLst/>
            <a:ahLst/>
            <a:cxnLst/>
            <a:rect l="l" t="t" r="r" b="b"/>
            <a:pathLst>
              <a:path w="4655820" h="108966">
                <a:moveTo>
                  <a:pt x="0" y="0"/>
                </a:moveTo>
                <a:lnTo>
                  <a:pt x="0" y="108966"/>
                </a:lnTo>
                <a:lnTo>
                  <a:pt x="4655820" y="108966"/>
                </a:lnTo>
                <a:lnTo>
                  <a:pt x="4655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4439" y="1916048"/>
            <a:ext cx="7958328" cy="0"/>
          </a:xfrm>
          <a:custGeom>
            <a:avLst/>
            <a:gdLst/>
            <a:ahLst/>
            <a:cxnLst/>
            <a:rect l="l" t="t" r="r" b="b"/>
            <a:pathLst>
              <a:path w="7958328">
                <a:moveTo>
                  <a:pt x="7958328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3427" rIns="0" bIns="0" rtlCol="0">
            <a:noAutofit/>
          </a:bodyPr>
          <a:lstStyle/>
          <a:p>
            <a:pPr marL="12700">
              <a:lnSpc>
                <a:spcPts val="4435"/>
              </a:lnSpc>
            </a:pPr>
            <a:r>
              <a:rPr sz="3800" spc="-30" dirty="0" smtClean="0">
                <a:latin typeface="宋体"/>
                <a:cs typeface="宋体"/>
              </a:rPr>
              <a:t>十二五信息化“三大重点工程”之一</a:t>
            </a:r>
            <a:endParaRPr sz="38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53495" y="2147315"/>
            <a:ext cx="7234555" cy="3766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10" dirty="0" smtClean="0">
                <a:solidFill>
                  <a:srgbClr val="CC0000"/>
                </a:solidFill>
                <a:latin typeface="黑体"/>
                <a:cs typeface="黑体"/>
              </a:rPr>
              <a:t>智慧型校园工程</a:t>
            </a:r>
            <a:endParaRPr sz="3000">
              <a:latin typeface="黑体"/>
              <a:cs typeface="黑体"/>
            </a:endParaRPr>
          </a:p>
          <a:p>
            <a:pPr>
              <a:lnSpc>
                <a:spcPts val="600"/>
              </a:lnSpc>
              <a:spcBef>
                <a:spcPts val="22"/>
              </a:spcBef>
            </a:pPr>
            <a:endParaRPr sz="600"/>
          </a:p>
          <a:p>
            <a:pPr marL="483234">
              <a:lnSpc>
                <a:spcPct val="100000"/>
              </a:lnSpc>
              <a:tabLst>
                <a:tab pos="920750" algn="l"/>
              </a:tabLst>
            </a:pPr>
            <a:r>
              <a:rPr sz="2600" spc="955" dirty="0" smtClean="0">
                <a:solidFill>
                  <a:srgbClr val="CC0000"/>
                </a:solidFill>
                <a:latin typeface="Gulim"/>
                <a:cs typeface="Gulim"/>
              </a:rPr>
              <a:t>·	</a:t>
            </a:r>
            <a:r>
              <a:rPr sz="2600" spc="-20" dirty="0" smtClean="0">
                <a:latin typeface="楷体"/>
                <a:cs typeface="楷体"/>
              </a:rPr>
              <a:t>提供便捷的、舒适的、宜人的校园环境</a:t>
            </a:r>
            <a:endParaRPr sz="2600">
              <a:latin typeface="楷体"/>
              <a:cs typeface="楷体"/>
            </a:endParaRPr>
          </a:p>
          <a:p>
            <a:pPr>
              <a:lnSpc>
                <a:spcPts val="700"/>
              </a:lnSpc>
              <a:spcBef>
                <a:spcPts val="22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10" dirty="0" smtClean="0">
                <a:latin typeface="黑体"/>
                <a:cs typeface="黑体"/>
              </a:rPr>
              <a:t>办学资源优化利用工程</a:t>
            </a:r>
            <a:endParaRPr sz="3000">
              <a:latin typeface="黑体"/>
              <a:cs typeface="黑体"/>
            </a:endParaRPr>
          </a:p>
          <a:p>
            <a:pPr>
              <a:lnSpc>
                <a:spcPts val="850"/>
              </a:lnSpc>
              <a:spcBef>
                <a:spcPts val="23"/>
              </a:spcBef>
            </a:pPr>
            <a:endParaRPr sz="850"/>
          </a:p>
          <a:p>
            <a:pPr marL="920750" marR="12700" indent="-437515">
              <a:lnSpc>
                <a:spcPts val="3040"/>
              </a:lnSpc>
              <a:tabLst>
                <a:tab pos="920750" algn="l"/>
              </a:tabLst>
            </a:pPr>
            <a:r>
              <a:rPr sz="2600" spc="955" dirty="0" smtClean="0">
                <a:solidFill>
                  <a:srgbClr val="CC0000"/>
                </a:solidFill>
                <a:latin typeface="Gulim"/>
                <a:cs typeface="Gulim"/>
              </a:rPr>
              <a:t>·	</a:t>
            </a:r>
            <a:r>
              <a:rPr sz="2600" spc="-20" dirty="0" smtClean="0">
                <a:latin typeface="楷体"/>
                <a:cs typeface="楷体"/>
              </a:rPr>
              <a:t>方便师生办事、提高工作效</a:t>
            </a:r>
            <a:r>
              <a:rPr sz="2600" spc="-15" dirty="0" smtClean="0">
                <a:latin typeface="楷体"/>
                <a:cs typeface="楷体"/>
              </a:rPr>
              <a:t>率</a:t>
            </a:r>
            <a:r>
              <a:rPr sz="2600" spc="-20" dirty="0" smtClean="0">
                <a:latin typeface="楷体"/>
                <a:cs typeface="楷体"/>
              </a:rPr>
              <a:t>、</a:t>
            </a:r>
            <a:r>
              <a:rPr sz="2600" spc="-15" dirty="0" smtClean="0">
                <a:latin typeface="楷体"/>
                <a:cs typeface="楷体"/>
              </a:rPr>
              <a:t>优化资源配</a:t>
            </a:r>
            <a:r>
              <a:rPr sz="2600" spc="0" dirty="0" smtClean="0">
                <a:latin typeface="楷体"/>
                <a:cs typeface="楷体"/>
              </a:rPr>
              <a:t> </a:t>
            </a:r>
            <a:r>
              <a:rPr sz="2600" spc="-20" dirty="0" smtClean="0">
                <a:latin typeface="楷体"/>
                <a:cs typeface="楷体"/>
              </a:rPr>
              <a:t>置、提高办学效率</a:t>
            </a:r>
            <a:endParaRPr sz="2600">
              <a:latin typeface="楷体"/>
              <a:cs typeface="楷体"/>
            </a:endParaRPr>
          </a:p>
          <a:p>
            <a:pPr>
              <a:lnSpc>
                <a:spcPts val="600"/>
              </a:lnSpc>
              <a:spcBef>
                <a:spcPts val="33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黑体"/>
                <a:cs typeface="黑体"/>
              </a:rPr>
              <a:t>知识资源服务工程</a:t>
            </a:r>
            <a:endParaRPr sz="3000">
              <a:latin typeface="黑体"/>
              <a:cs typeface="黑体"/>
            </a:endParaRPr>
          </a:p>
          <a:p>
            <a:pPr>
              <a:lnSpc>
                <a:spcPts val="850"/>
              </a:lnSpc>
              <a:spcBef>
                <a:spcPts val="23"/>
              </a:spcBef>
            </a:pPr>
            <a:endParaRPr sz="850"/>
          </a:p>
          <a:p>
            <a:pPr marL="920750" marR="12700" indent="-437515">
              <a:lnSpc>
                <a:spcPts val="3040"/>
              </a:lnSpc>
              <a:tabLst>
                <a:tab pos="920750" algn="l"/>
              </a:tabLst>
            </a:pPr>
            <a:r>
              <a:rPr sz="2600" spc="955" dirty="0" smtClean="0">
                <a:solidFill>
                  <a:srgbClr val="CC0000"/>
                </a:solidFill>
                <a:latin typeface="Gulim"/>
                <a:cs typeface="Gulim"/>
              </a:rPr>
              <a:t>·	</a:t>
            </a:r>
            <a:r>
              <a:rPr sz="2600" spc="-20" dirty="0" smtClean="0">
                <a:latin typeface="楷体"/>
                <a:cs typeface="楷体"/>
              </a:rPr>
              <a:t>整合数字资源、提供个性化服务</a:t>
            </a:r>
            <a:r>
              <a:rPr sz="2600" spc="-15" dirty="0" smtClean="0">
                <a:latin typeface="楷体"/>
                <a:cs typeface="楷体"/>
              </a:rPr>
              <a:t>、</a:t>
            </a:r>
            <a:r>
              <a:rPr sz="2600" spc="-20" dirty="0" smtClean="0">
                <a:latin typeface="楷体"/>
                <a:cs typeface="楷体"/>
              </a:rPr>
              <a:t>提高师生</a:t>
            </a:r>
            <a:r>
              <a:rPr sz="2600" spc="-15" dirty="0" smtClean="0">
                <a:latin typeface="楷体"/>
                <a:cs typeface="楷体"/>
              </a:rPr>
              <a:t> 办事效率，提升学校声誉内涵</a:t>
            </a:r>
            <a:endParaRPr sz="2600">
              <a:latin typeface="楷体"/>
              <a:cs typeface="楷体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439" y="1916429"/>
            <a:ext cx="4655820" cy="108966"/>
          </a:xfrm>
          <a:custGeom>
            <a:avLst/>
            <a:gdLst/>
            <a:ahLst/>
            <a:cxnLst/>
            <a:rect l="l" t="t" r="r" b="b"/>
            <a:pathLst>
              <a:path w="4655820" h="108966">
                <a:moveTo>
                  <a:pt x="0" y="0"/>
                </a:moveTo>
                <a:lnTo>
                  <a:pt x="0" y="108966"/>
                </a:lnTo>
                <a:lnTo>
                  <a:pt x="4655820" y="108966"/>
                </a:lnTo>
                <a:lnTo>
                  <a:pt x="4655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4439" y="1916048"/>
            <a:ext cx="7958328" cy="0"/>
          </a:xfrm>
          <a:custGeom>
            <a:avLst/>
            <a:gdLst/>
            <a:ahLst/>
            <a:cxnLst/>
            <a:rect l="l" t="t" r="r" b="b"/>
            <a:pathLst>
              <a:path w="7958328">
                <a:moveTo>
                  <a:pt x="7958328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3427" rIns="0" bIns="0" rtlCol="0">
            <a:noAutofit/>
          </a:bodyPr>
          <a:lstStyle/>
          <a:p>
            <a:pPr marL="12700">
              <a:lnSpc>
                <a:spcPts val="4435"/>
              </a:lnSpc>
            </a:pPr>
            <a:r>
              <a:rPr sz="3800" spc="-35" dirty="0" smtClean="0">
                <a:latin typeface="黑体"/>
                <a:cs typeface="黑体"/>
              </a:rPr>
              <a:t>建设目标</a:t>
            </a:r>
            <a:endParaRPr sz="3800">
              <a:latin typeface="黑体"/>
              <a:cs typeface="黑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0502" y="2092452"/>
            <a:ext cx="7762875" cy="4196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2600" marR="12700" indent="-470534" algn="just">
              <a:lnSpc>
                <a:spcPct val="114999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针对学校创</a:t>
            </a:r>
            <a:r>
              <a:rPr sz="3000" spc="15" dirty="0" smtClean="0">
                <a:latin typeface="楷体"/>
                <a:cs typeface="楷体"/>
              </a:rPr>
              <a:t>建</a:t>
            </a:r>
            <a:r>
              <a:rPr sz="3000" spc="10" dirty="0" smtClean="0">
                <a:solidFill>
                  <a:srgbClr val="CC0000"/>
                </a:solidFill>
                <a:latin typeface="楷体"/>
                <a:cs typeface="楷体"/>
              </a:rPr>
              <a:t>世界一流大学</a:t>
            </a:r>
            <a:r>
              <a:rPr sz="3000" spc="10" dirty="0" smtClean="0">
                <a:latin typeface="楷体"/>
                <a:cs typeface="楷体"/>
              </a:rPr>
              <a:t>的需要</a:t>
            </a:r>
            <a:r>
              <a:rPr sz="3000" spc="10" dirty="0" smtClean="0">
                <a:solidFill>
                  <a:srgbClr val="CC0000"/>
                </a:solidFill>
                <a:latin typeface="楷体"/>
                <a:cs typeface="楷体"/>
              </a:rPr>
              <a:t>，</a:t>
            </a:r>
            <a:r>
              <a:rPr sz="3000" spc="15" dirty="0" smtClean="0">
                <a:latin typeface="楷体"/>
                <a:cs typeface="楷体"/>
              </a:rPr>
              <a:t>依托现 </a:t>
            </a:r>
            <a:r>
              <a:rPr sz="3000" spc="5" dirty="0" smtClean="0">
                <a:latin typeface="楷体"/>
                <a:cs typeface="楷体"/>
              </a:rPr>
              <a:t>有网络信息化环</a:t>
            </a:r>
            <a:r>
              <a:rPr sz="3000" spc="10" dirty="0" smtClean="0">
                <a:latin typeface="楷体"/>
                <a:cs typeface="楷体"/>
              </a:rPr>
              <a:t>境，充分利用先进的</a:t>
            </a:r>
            <a:r>
              <a:rPr sz="3000" spc="10" dirty="0" smtClean="0">
                <a:solidFill>
                  <a:srgbClr val="CC0000"/>
                </a:solidFill>
                <a:latin typeface="楷体"/>
                <a:cs typeface="楷体"/>
              </a:rPr>
              <a:t>感</a:t>
            </a:r>
            <a:r>
              <a:rPr sz="3000" spc="15" dirty="0" smtClean="0">
                <a:solidFill>
                  <a:srgbClr val="CC0000"/>
                </a:solidFill>
                <a:latin typeface="楷体"/>
                <a:cs typeface="楷体"/>
              </a:rPr>
              <a:t>知</a:t>
            </a:r>
            <a:r>
              <a:rPr sz="3000" spc="0" dirty="0" smtClean="0">
                <a:solidFill>
                  <a:srgbClr val="CC0000"/>
                </a:solidFill>
                <a:latin typeface="楷体"/>
                <a:cs typeface="楷体"/>
              </a:rPr>
              <a:t>、 </a:t>
            </a:r>
            <a:r>
              <a:rPr sz="3000" spc="5" dirty="0" smtClean="0">
                <a:solidFill>
                  <a:srgbClr val="CC0000"/>
                </a:solidFill>
                <a:latin typeface="楷体"/>
                <a:cs typeface="楷体"/>
              </a:rPr>
              <a:t>协同、控</a:t>
            </a:r>
            <a:r>
              <a:rPr sz="3000" spc="10" dirty="0" smtClean="0">
                <a:solidFill>
                  <a:srgbClr val="CC0000"/>
                </a:solidFill>
                <a:latin typeface="楷体"/>
                <a:cs typeface="楷体"/>
              </a:rPr>
              <a:t>制</a:t>
            </a:r>
            <a:r>
              <a:rPr sz="3000" spc="10" dirty="0" smtClean="0">
                <a:latin typeface="楷体"/>
                <a:cs typeface="楷体"/>
              </a:rPr>
              <a:t>等信息化前沿技术，</a:t>
            </a:r>
            <a:r>
              <a:rPr sz="3000" spc="10" dirty="0" smtClean="0">
                <a:solidFill>
                  <a:srgbClr val="CC0000"/>
                </a:solidFill>
                <a:latin typeface="楷体"/>
                <a:cs typeface="楷体"/>
              </a:rPr>
              <a:t>优化基础资 </a:t>
            </a:r>
            <a:r>
              <a:rPr sz="3000" spc="5" dirty="0" smtClean="0">
                <a:solidFill>
                  <a:srgbClr val="CC0000"/>
                </a:solidFill>
                <a:latin typeface="楷体"/>
                <a:cs typeface="楷体"/>
              </a:rPr>
              <a:t>源配置</a:t>
            </a:r>
            <a:r>
              <a:rPr sz="3000" spc="10" dirty="0" smtClean="0">
                <a:latin typeface="楷体"/>
                <a:cs typeface="楷体"/>
              </a:rPr>
              <a:t>，为广大师生提供</a:t>
            </a:r>
            <a:r>
              <a:rPr sz="3000" spc="10" dirty="0" smtClean="0">
                <a:solidFill>
                  <a:srgbClr val="CC0000"/>
                </a:solidFill>
                <a:latin typeface="楷体"/>
                <a:cs typeface="楷体"/>
              </a:rPr>
              <a:t>便捷的信息化服务</a:t>
            </a:r>
            <a:endParaRPr sz="3000">
              <a:latin typeface="楷体"/>
              <a:cs typeface="楷体"/>
            </a:endParaRPr>
          </a:p>
          <a:p>
            <a:pPr marL="482600" marR="12700">
              <a:lnSpc>
                <a:spcPct val="114999"/>
              </a:lnSpc>
            </a:pPr>
            <a:r>
              <a:rPr sz="3000" spc="5" dirty="0" smtClean="0">
                <a:latin typeface="楷体"/>
                <a:cs typeface="楷体"/>
              </a:rPr>
              <a:t>，</a:t>
            </a:r>
            <a:r>
              <a:rPr sz="3000" spc="10" dirty="0" smtClean="0">
                <a:latin typeface="楷体"/>
                <a:cs typeface="楷体"/>
              </a:rPr>
              <a:t>为管理人员提供</a:t>
            </a:r>
            <a:r>
              <a:rPr sz="3000" spc="10" dirty="0" smtClean="0">
                <a:solidFill>
                  <a:srgbClr val="CC0000"/>
                </a:solidFill>
                <a:latin typeface="楷体"/>
                <a:cs typeface="楷体"/>
              </a:rPr>
              <a:t>高效的信息化手段</a:t>
            </a:r>
            <a:r>
              <a:rPr sz="3000" spc="10" dirty="0" smtClean="0">
                <a:latin typeface="楷体"/>
                <a:cs typeface="楷体"/>
              </a:rPr>
              <a:t>，</a:t>
            </a:r>
            <a:r>
              <a:rPr sz="3000" spc="15" dirty="0" smtClean="0">
                <a:latin typeface="楷体"/>
                <a:cs typeface="楷体"/>
              </a:rPr>
              <a:t>为决 </a:t>
            </a:r>
            <a:r>
              <a:rPr sz="3000" spc="5" dirty="0" smtClean="0">
                <a:latin typeface="楷体"/>
                <a:cs typeface="楷体"/>
              </a:rPr>
              <a:t>策领导提供科学</a:t>
            </a:r>
            <a:r>
              <a:rPr sz="3000" spc="10" dirty="0" smtClean="0">
                <a:latin typeface="楷体"/>
                <a:cs typeface="楷体"/>
              </a:rPr>
              <a:t>的</a:t>
            </a:r>
            <a:r>
              <a:rPr sz="3000" spc="10" dirty="0" smtClean="0">
                <a:solidFill>
                  <a:srgbClr val="CC0000"/>
                </a:solidFill>
                <a:latin typeface="楷体"/>
                <a:cs typeface="楷体"/>
              </a:rPr>
              <a:t>决策依据</a:t>
            </a:r>
            <a:r>
              <a:rPr sz="3000" spc="10" dirty="0" smtClean="0">
                <a:latin typeface="楷体"/>
                <a:cs typeface="楷体"/>
              </a:rPr>
              <a:t>，实现</a:t>
            </a:r>
            <a:r>
              <a:rPr sz="3000" spc="10" dirty="0" smtClean="0">
                <a:solidFill>
                  <a:srgbClr val="CC0000"/>
                </a:solidFill>
                <a:latin typeface="楷体"/>
                <a:cs typeface="楷体"/>
              </a:rPr>
              <a:t>绿色节能</a:t>
            </a:r>
            <a:endParaRPr sz="3000">
              <a:latin typeface="楷体"/>
              <a:cs typeface="楷体"/>
            </a:endParaRPr>
          </a:p>
          <a:p>
            <a:pPr marL="482600" marR="12700">
              <a:lnSpc>
                <a:spcPct val="114999"/>
              </a:lnSpc>
            </a:pPr>
            <a:r>
              <a:rPr sz="3000" spc="5" dirty="0" smtClean="0">
                <a:solidFill>
                  <a:srgbClr val="CC0000"/>
                </a:solidFill>
                <a:latin typeface="楷体"/>
                <a:cs typeface="楷体"/>
              </a:rPr>
              <a:t>、平安和</a:t>
            </a:r>
            <a:r>
              <a:rPr sz="3000" spc="10" dirty="0" smtClean="0">
                <a:solidFill>
                  <a:srgbClr val="CC0000"/>
                </a:solidFill>
                <a:latin typeface="楷体"/>
                <a:cs typeface="楷体"/>
              </a:rPr>
              <a:t>谐</a:t>
            </a:r>
            <a:r>
              <a:rPr sz="3000" spc="15" dirty="0" smtClean="0">
                <a:solidFill>
                  <a:srgbClr val="CC0000"/>
                </a:solidFill>
                <a:latin typeface="楷体"/>
                <a:cs typeface="楷体"/>
              </a:rPr>
              <a:t>、</a:t>
            </a:r>
            <a:r>
              <a:rPr sz="3000" spc="10" dirty="0" smtClean="0">
                <a:solidFill>
                  <a:srgbClr val="CC0000"/>
                </a:solidFill>
                <a:latin typeface="楷体"/>
                <a:cs typeface="楷体"/>
              </a:rPr>
              <a:t>科学决策、服务便捷</a:t>
            </a:r>
            <a:r>
              <a:rPr sz="3000" spc="10" dirty="0" smtClean="0">
                <a:latin typeface="楷体"/>
                <a:cs typeface="楷体"/>
              </a:rPr>
              <a:t>的校园综 </a:t>
            </a:r>
            <a:r>
              <a:rPr sz="3000" spc="5" dirty="0" smtClean="0">
                <a:latin typeface="楷体"/>
                <a:cs typeface="楷体"/>
              </a:rPr>
              <a:t>合服务环境。</a:t>
            </a:r>
            <a:endParaRPr sz="3000">
              <a:latin typeface="楷体"/>
              <a:cs typeface="楷体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439" y="1916429"/>
            <a:ext cx="4655820" cy="108966"/>
          </a:xfrm>
          <a:custGeom>
            <a:avLst/>
            <a:gdLst/>
            <a:ahLst/>
            <a:cxnLst/>
            <a:rect l="l" t="t" r="r" b="b"/>
            <a:pathLst>
              <a:path w="4655820" h="108966">
                <a:moveTo>
                  <a:pt x="0" y="0"/>
                </a:moveTo>
                <a:lnTo>
                  <a:pt x="0" y="108966"/>
                </a:lnTo>
                <a:lnTo>
                  <a:pt x="4655820" y="108966"/>
                </a:lnTo>
                <a:lnTo>
                  <a:pt x="4655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4439" y="1916048"/>
            <a:ext cx="7958328" cy="0"/>
          </a:xfrm>
          <a:custGeom>
            <a:avLst/>
            <a:gdLst/>
            <a:ahLst/>
            <a:cxnLst/>
            <a:rect l="l" t="t" r="r" b="b"/>
            <a:pathLst>
              <a:path w="7958328">
                <a:moveTo>
                  <a:pt x="7958328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8667" rIns="0" bIns="0" rtlCol="0">
            <a:noAutofit/>
          </a:bodyPr>
          <a:lstStyle/>
          <a:p>
            <a:pPr marL="12700">
              <a:lnSpc>
                <a:spcPts val="4435"/>
              </a:lnSpc>
            </a:pPr>
            <a:r>
              <a:rPr sz="3800" spc="-30" dirty="0" smtClean="0">
                <a:latin typeface="楷体"/>
                <a:cs typeface="楷体"/>
              </a:rPr>
              <a:t>浙江大学智慧型校园当前进展</a:t>
            </a:r>
            <a:endParaRPr sz="3800">
              <a:latin typeface="楷体"/>
              <a:cs typeface="楷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0489" y="2157221"/>
            <a:ext cx="7649209" cy="3922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82600" algn="l"/>
              </a:tabLst>
            </a:pPr>
            <a:r>
              <a:rPr sz="2400" spc="-265" dirty="0" smtClean="0">
                <a:solidFill>
                  <a:srgbClr val="CC0000"/>
                </a:solidFill>
                <a:latin typeface="Gulim"/>
                <a:cs typeface="Gulim"/>
              </a:rPr>
              <a:t>口	</a:t>
            </a:r>
            <a:r>
              <a:rPr sz="2400" spc="10" dirty="0" smtClean="0">
                <a:solidFill>
                  <a:srgbClr val="FF0000"/>
                </a:solidFill>
                <a:latin typeface="楷体"/>
                <a:cs typeface="楷体"/>
              </a:rPr>
              <a:t>调研与规划工</a:t>
            </a:r>
            <a:r>
              <a:rPr sz="2400" spc="0" dirty="0" smtClean="0">
                <a:solidFill>
                  <a:srgbClr val="FF0000"/>
                </a:solidFill>
                <a:latin typeface="楷体"/>
                <a:cs typeface="楷体"/>
              </a:rPr>
              <a:t>作</a:t>
            </a:r>
            <a:r>
              <a:rPr sz="2400" spc="10" dirty="0" smtClean="0">
                <a:latin typeface="楷体"/>
                <a:cs typeface="楷体"/>
              </a:rPr>
              <a:t>积极开展</a:t>
            </a:r>
            <a:endParaRPr sz="2400">
              <a:latin typeface="楷体"/>
              <a:cs typeface="楷体"/>
            </a:endParaRPr>
          </a:p>
          <a:p>
            <a:pPr marL="482600" marR="12700" indent="-470534">
              <a:lnSpc>
                <a:spcPct val="100000"/>
              </a:lnSpc>
              <a:spcBef>
                <a:spcPts val="465"/>
              </a:spcBef>
              <a:tabLst>
                <a:tab pos="482600" algn="l"/>
              </a:tabLst>
            </a:pPr>
            <a:r>
              <a:rPr sz="2000" spc="-420" dirty="0" smtClean="0">
                <a:solidFill>
                  <a:srgbClr val="CC0000"/>
                </a:solidFill>
                <a:latin typeface="Gulim"/>
                <a:cs typeface="Gulim"/>
              </a:rPr>
              <a:t>》	</a:t>
            </a:r>
            <a:r>
              <a:rPr sz="2000" spc="-10" dirty="0" smtClean="0">
                <a:latin typeface="楷体"/>
                <a:cs typeface="楷体"/>
              </a:rPr>
              <a:t>由信息化建设领导小组牵头</a:t>
            </a:r>
            <a:r>
              <a:rPr sz="2000" spc="-5" dirty="0" smtClean="0">
                <a:latin typeface="楷体"/>
                <a:cs typeface="楷体"/>
              </a:rPr>
              <a:t>，</a:t>
            </a:r>
            <a:r>
              <a:rPr sz="2000" spc="-10" dirty="0" smtClean="0">
                <a:solidFill>
                  <a:srgbClr val="FF0000"/>
                </a:solidFill>
                <a:latin typeface="楷体"/>
                <a:cs typeface="楷体"/>
              </a:rPr>
              <a:t>积极走访学校相关部门</a:t>
            </a:r>
            <a:r>
              <a:rPr sz="2000" spc="-5" dirty="0" smtClean="0">
                <a:latin typeface="楷体"/>
                <a:cs typeface="楷体"/>
              </a:rPr>
              <a:t>开展调研（</a:t>
            </a:r>
            <a:r>
              <a:rPr sz="2000" spc="0" dirty="0" smtClean="0">
                <a:latin typeface="楷体"/>
                <a:cs typeface="楷体"/>
              </a:rPr>
              <a:t> </a:t>
            </a:r>
            <a:r>
              <a:rPr sz="2000" spc="-10" dirty="0" smtClean="0">
                <a:latin typeface="楷体"/>
                <a:cs typeface="楷体"/>
              </a:rPr>
              <a:t>后勤管理、房产、本科生院、保卫、基建、建筑设计院等）</a:t>
            </a:r>
            <a:endParaRPr sz="2000">
              <a:latin typeface="楷体"/>
              <a:cs typeface="楷体"/>
            </a:endParaRPr>
          </a:p>
          <a:p>
            <a:pPr marL="482600" marR="12700" indent="-470534">
              <a:lnSpc>
                <a:spcPct val="100000"/>
              </a:lnSpc>
              <a:spcBef>
                <a:spcPts val="480"/>
              </a:spcBef>
              <a:tabLst>
                <a:tab pos="482600" algn="l"/>
              </a:tabLst>
            </a:pPr>
            <a:r>
              <a:rPr sz="2000" spc="-420" dirty="0" smtClean="0">
                <a:solidFill>
                  <a:srgbClr val="CC0000"/>
                </a:solidFill>
                <a:latin typeface="Gulim"/>
                <a:cs typeface="Gulim"/>
              </a:rPr>
              <a:t>》	</a:t>
            </a:r>
            <a:r>
              <a:rPr sz="2000" spc="-10" dirty="0" smtClean="0">
                <a:latin typeface="楷体"/>
                <a:cs typeface="楷体"/>
              </a:rPr>
              <a:t>由信息化建设领导小组牵头、信息中心协助</a:t>
            </a:r>
            <a:r>
              <a:rPr sz="2000" spc="-5" dirty="0" smtClean="0">
                <a:latin typeface="楷体"/>
                <a:cs typeface="楷体"/>
              </a:rPr>
              <a:t>，</a:t>
            </a:r>
            <a:r>
              <a:rPr sz="2000" spc="-10" dirty="0" smtClean="0">
                <a:solidFill>
                  <a:srgbClr val="FF0000"/>
                </a:solidFill>
                <a:latin typeface="楷体"/>
                <a:cs typeface="楷体"/>
              </a:rPr>
              <a:t>整体规划正在设计 建设</a:t>
            </a:r>
            <a:r>
              <a:rPr sz="2000" spc="-20" dirty="0" smtClean="0">
                <a:latin typeface="楷体"/>
                <a:cs typeface="楷体"/>
              </a:rPr>
              <a:t>中</a:t>
            </a:r>
            <a:endParaRPr sz="2000">
              <a:latin typeface="楷体"/>
              <a:cs typeface="楷体"/>
            </a:endParaRPr>
          </a:p>
          <a:p>
            <a:pPr>
              <a:lnSpc>
                <a:spcPts val="550"/>
              </a:lnSpc>
              <a:spcBef>
                <a:spcPts val="39"/>
              </a:spcBef>
            </a:pPr>
            <a:endParaRPr sz="550"/>
          </a:p>
          <a:p>
            <a:pPr marL="12700">
              <a:lnSpc>
                <a:spcPct val="100000"/>
              </a:lnSpc>
              <a:tabLst>
                <a:tab pos="482600" algn="l"/>
              </a:tabLst>
            </a:pPr>
            <a:r>
              <a:rPr sz="2400" spc="-265" dirty="0" smtClean="0">
                <a:solidFill>
                  <a:srgbClr val="CC0000"/>
                </a:solidFill>
                <a:latin typeface="Gulim"/>
                <a:cs typeface="Gulim"/>
              </a:rPr>
              <a:t>口	</a:t>
            </a:r>
            <a:r>
              <a:rPr sz="2400" spc="10" dirty="0" smtClean="0">
                <a:solidFill>
                  <a:srgbClr val="FF0000"/>
                </a:solidFill>
                <a:latin typeface="楷体"/>
                <a:cs typeface="楷体"/>
              </a:rPr>
              <a:t>组织架构明晰</a:t>
            </a:r>
            <a:r>
              <a:rPr sz="2400" spc="0" dirty="0" smtClean="0">
                <a:solidFill>
                  <a:srgbClr val="FF0000"/>
                </a:solidFill>
                <a:latin typeface="楷体"/>
                <a:cs typeface="楷体"/>
              </a:rPr>
              <a:t>－</a:t>
            </a:r>
            <a:r>
              <a:rPr sz="2400" spc="10" dirty="0" smtClean="0">
                <a:latin typeface="楷体"/>
                <a:cs typeface="楷体"/>
              </a:rPr>
              <a:t>智慧型校园建设工作领导小组</a:t>
            </a:r>
            <a:endParaRPr sz="2400">
              <a:latin typeface="楷体"/>
              <a:cs typeface="楷体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  <a:tabLst>
                <a:tab pos="482600" algn="l"/>
              </a:tabLst>
            </a:pPr>
            <a:r>
              <a:rPr sz="2000" spc="-420" dirty="0" smtClean="0">
                <a:solidFill>
                  <a:srgbClr val="CC0000"/>
                </a:solidFill>
                <a:latin typeface="Gulim"/>
                <a:cs typeface="Gulim"/>
              </a:rPr>
              <a:t>》	</a:t>
            </a:r>
            <a:r>
              <a:rPr sz="2000" spc="-10" dirty="0" smtClean="0">
                <a:latin typeface="楷体"/>
                <a:cs typeface="楷体"/>
              </a:rPr>
              <a:t>下设办公室、总体技术组、</a:t>
            </a:r>
            <a:r>
              <a:rPr sz="2000" spc="-5" dirty="0" smtClean="0">
                <a:latin typeface="楷体"/>
                <a:cs typeface="楷体"/>
              </a:rPr>
              <a:t>应用建设组</a:t>
            </a:r>
            <a:endParaRPr sz="2000">
              <a:latin typeface="楷体"/>
              <a:cs typeface="楷体"/>
            </a:endParaRPr>
          </a:p>
          <a:p>
            <a:pPr marL="482600" marR="12700" indent="-470534">
              <a:lnSpc>
                <a:spcPct val="100000"/>
              </a:lnSpc>
              <a:spcBef>
                <a:spcPts val="480"/>
              </a:spcBef>
              <a:tabLst>
                <a:tab pos="482600" algn="l"/>
              </a:tabLst>
            </a:pPr>
            <a:r>
              <a:rPr sz="2000" spc="-420" dirty="0" smtClean="0">
                <a:solidFill>
                  <a:srgbClr val="CC0000"/>
                </a:solidFill>
                <a:latin typeface="Gulim"/>
                <a:cs typeface="Gulim"/>
              </a:rPr>
              <a:t>》	</a:t>
            </a:r>
            <a:r>
              <a:rPr sz="2000" spc="-10" dirty="0" smtClean="0">
                <a:latin typeface="楷体"/>
                <a:cs typeface="楷体"/>
              </a:rPr>
              <a:t>办公室：设在信息化建设领导小组办公室，负责沟通协调及有关 政策、制度的调研</a:t>
            </a:r>
            <a:endParaRPr sz="2000">
              <a:latin typeface="楷体"/>
              <a:cs typeface="楷体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482600" algn="l"/>
              </a:tabLst>
            </a:pPr>
            <a:r>
              <a:rPr sz="2000" spc="-420" dirty="0" smtClean="0">
                <a:solidFill>
                  <a:srgbClr val="CC0000"/>
                </a:solidFill>
                <a:latin typeface="Gulim"/>
                <a:cs typeface="Gulim"/>
              </a:rPr>
              <a:t>》	</a:t>
            </a:r>
            <a:r>
              <a:rPr sz="2000" spc="-10" dirty="0" smtClean="0">
                <a:latin typeface="楷体"/>
                <a:cs typeface="楷体"/>
              </a:rPr>
              <a:t>总体技术组：负责规划与总体方案制订</a:t>
            </a:r>
            <a:endParaRPr sz="2000">
              <a:latin typeface="楷体"/>
              <a:cs typeface="楷体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482600" algn="l"/>
              </a:tabLst>
            </a:pPr>
            <a:r>
              <a:rPr sz="2000" spc="-420" dirty="0" smtClean="0">
                <a:solidFill>
                  <a:srgbClr val="CC0000"/>
                </a:solidFill>
                <a:latin typeface="Gulim"/>
                <a:cs typeface="Gulim"/>
              </a:rPr>
              <a:t>》	</a:t>
            </a:r>
            <a:r>
              <a:rPr sz="2000" spc="-10" dirty="0" smtClean="0">
                <a:latin typeface="楷体"/>
                <a:cs typeface="楷体"/>
              </a:rPr>
              <a:t>应用建设组：负责专项建设</a:t>
            </a:r>
            <a:endParaRPr sz="2000">
              <a:latin typeface="楷体"/>
              <a:cs typeface="楷体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439" y="1916429"/>
            <a:ext cx="4655820" cy="108966"/>
          </a:xfrm>
          <a:custGeom>
            <a:avLst/>
            <a:gdLst/>
            <a:ahLst/>
            <a:cxnLst/>
            <a:rect l="l" t="t" r="r" b="b"/>
            <a:pathLst>
              <a:path w="4655820" h="108966">
                <a:moveTo>
                  <a:pt x="0" y="0"/>
                </a:moveTo>
                <a:lnTo>
                  <a:pt x="0" y="108966"/>
                </a:lnTo>
                <a:lnTo>
                  <a:pt x="4655820" y="108966"/>
                </a:lnTo>
                <a:lnTo>
                  <a:pt x="4655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4439" y="1916048"/>
            <a:ext cx="7958328" cy="0"/>
          </a:xfrm>
          <a:custGeom>
            <a:avLst/>
            <a:gdLst/>
            <a:ahLst/>
            <a:cxnLst/>
            <a:rect l="l" t="t" r="r" b="b"/>
            <a:pathLst>
              <a:path w="7958328">
                <a:moveTo>
                  <a:pt x="7958328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3427" rIns="0" bIns="0" rtlCol="0">
            <a:noAutofit/>
          </a:bodyPr>
          <a:lstStyle/>
          <a:p>
            <a:pPr marL="12700">
              <a:lnSpc>
                <a:spcPts val="4435"/>
              </a:lnSpc>
            </a:pPr>
            <a:r>
              <a:rPr sz="3800" spc="-30" dirty="0" smtClean="0">
                <a:latin typeface="黑体"/>
                <a:cs typeface="黑体"/>
              </a:rPr>
              <a:t>主要建设内容（一）</a:t>
            </a:r>
            <a:endParaRPr sz="3800">
              <a:latin typeface="黑体"/>
              <a:cs typeface="黑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0502" y="2161032"/>
            <a:ext cx="7929245" cy="39674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10" dirty="0" smtClean="0">
                <a:latin typeface="宋体"/>
                <a:cs typeface="宋体"/>
              </a:rPr>
              <a:t>校园网络基础设施建设</a:t>
            </a:r>
            <a:endParaRPr sz="3000">
              <a:latin typeface="宋体"/>
              <a:cs typeface="宋体"/>
            </a:endParaRPr>
          </a:p>
          <a:p>
            <a:pPr>
              <a:lnSpc>
                <a:spcPts val="650"/>
              </a:lnSpc>
              <a:spcBef>
                <a:spcPts val="31"/>
              </a:spcBef>
            </a:pPr>
            <a:endParaRPr sz="650"/>
          </a:p>
          <a:p>
            <a:pPr marL="920750" marR="43180" indent="-437515" algn="just">
              <a:lnSpc>
                <a:spcPct val="114999"/>
              </a:lnSpc>
              <a:tabLst>
                <a:tab pos="920750" algn="l"/>
              </a:tabLst>
            </a:pPr>
            <a:r>
              <a:rPr sz="2600" spc="955" dirty="0" smtClean="0">
                <a:solidFill>
                  <a:srgbClr val="CC0000"/>
                </a:solidFill>
                <a:latin typeface="Gulim"/>
                <a:cs typeface="Gulim"/>
              </a:rPr>
              <a:t>·	</a:t>
            </a:r>
            <a:r>
              <a:rPr sz="2600" spc="-20" dirty="0" smtClean="0">
                <a:latin typeface="楷体"/>
                <a:cs typeface="楷体"/>
              </a:rPr>
              <a:t>建设泛在的无线与移动网络环境</a:t>
            </a:r>
            <a:r>
              <a:rPr sz="2600" spc="-15" dirty="0" smtClean="0">
                <a:latin typeface="楷体"/>
                <a:cs typeface="楷体"/>
              </a:rPr>
              <a:t>、</a:t>
            </a:r>
            <a:r>
              <a:rPr sz="2600" spc="-20" dirty="0" smtClean="0">
                <a:latin typeface="楷体"/>
                <a:cs typeface="楷体"/>
              </a:rPr>
              <a:t>物联专用网络 环境、核心宽带传输网络环境等网络基础设施</a:t>
            </a:r>
            <a:endParaRPr sz="2600">
              <a:latin typeface="楷体"/>
              <a:cs typeface="楷体"/>
            </a:endParaRPr>
          </a:p>
          <a:p>
            <a:pPr>
              <a:lnSpc>
                <a:spcPts val="1200"/>
              </a:lnSpc>
              <a:spcBef>
                <a:spcPts val="2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10" dirty="0" smtClean="0">
                <a:latin typeface="宋体"/>
                <a:cs typeface="宋体"/>
              </a:rPr>
              <a:t>校园公共支撑平台建设</a:t>
            </a:r>
            <a:endParaRPr sz="3000">
              <a:latin typeface="宋体"/>
              <a:cs typeface="宋体"/>
            </a:endParaRPr>
          </a:p>
          <a:p>
            <a:pPr>
              <a:lnSpc>
                <a:spcPts val="650"/>
              </a:lnSpc>
              <a:spcBef>
                <a:spcPts val="31"/>
              </a:spcBef>
            </a:pPr>
            <a:endParaRPr sz="650"/>
          </a:p>
          <a:p>
            <a:pPr marL="920750" marR="12700" indent="-437515" algn="just">
              <a:lnSpc>
                <a:spcPct val="114999"/>
              </a:lnSpc>
              <a:tabLst>
                <a:tab pos="920750" algn="l"/>
              </a:tabLst>
            </a:pPr>
            <a:r>
              <a:rPr sz="2600" spc="955" dirty="0" smtClean="0">
                <a:solidFill>
                  <a:srgbClr val="CC0000"/>
                </a:solidFill>
                <a:latin typeface="Gulim"/>
                <a:cs typeface="Gulim"/>
              </a:rPr>
              <a:t>·	</a:t>
            </a:r>
            <a:r>
              <a:rPr sz="2600" spc="-20" dirty="0" smtClean="0">
                <a:latin typeface="楷体"/>
                <a:cs typeface="楷体"/>
              </a:rPr>
              <a:t>继续扩充</a:t>
            </a:r>
            <a:r>
              <a:rPr sz="2600" b="1" spc="-20" dirty="0" smtClean="0">
                <a:latin typeface="Verdana"/>
                <a:cs typeface="Verdana"/>
              </a:rPr>
              <a:t>IDC</a:t>
            </a:r>
            <a:r>
              <a:rPr sz="2600" spc="-20" dirty="0" smtClean="0">
                <a:latin typeface="楷体"/>
                <a:cs typeface="楷体"/>
              </a:rPr>
              <a:t>机房</a:t>
            </a:r>
            <a:r>
              <a:rPr sz="2600" spc="-15" dirty="0" smtClean="0">
                <a:latin typeface="楷体"/>
                <a:cs typeface="楷体"/>
              </a:rPr>
              <a:t>、</a:t>
            </a:r>
            <a:r>
              <a:rPr sz="2600" spc="-20" dirty="0" smtClean="0">
                <a:latin typeface="楷体"/>
                <a:cs typeface="楷体"/>
              </a:rPr>
              <a:t>校园卡支撑平</a:t>
            </a:r>
            <a:r>
              <a:rPr sz="2600" spc="-15" dirty="0" smtClean="0">
                <a:latin typeface="楷体"/>
                <a:cs typeface="楷体"/>
              </a:rPr>
              <a:t>台</a:t>
            </a:r>
            <a:r>
              <a:rPr sz="2600" spc="-20" dirty="0" smtClean="0">
                <a:latin typeface="楷体"/>
                <a:cs typeface="楷体"/>
              </a:rPr>
              <a:t>、统一身份 认证等容量，建设集成主机、存储和共享软件服 务于一体的云服务平台及静态数据仓</a:t>
            </a:r>
            <a:r>
              <a:rPr sz="2600" spc="-15" dirty="0" smtClean="0">
                <a:latin typeface="楷体"/>
                <a:cs typeface="楷体"/>
              </a:rPr>
              <a:t>储</a:t>
            </a:r>
            <a:r>
              <a:rPr sz="2600" spc="-20" dirty="0" smtClean="0">
                <a:latin typeface="楷体"/>
                <a:cs typeface="楷体"/>
              </a:rPr>
              <a:t>、</a:t>
            </a:r>
            <a:r>
              <a:rPr sz="2600" spc="-15" dirty="0" smtClean="0">
                <a:latin typeface="楷体"/>
                <a:cs typeface="楷体"/>
              </a:rPr>
              <a:t>动态数</a:t>
            </a:r>
            <a:r>
              <a:rPr sz="2600" spc="0" dirty="0" smtClean="0">
                <a:latin typeface="楷体"/>
                <a:cs typeface="楷体"/>
              </a:rPr>
              <a:t> </a:t>
            </a:r>
            <a:r>
              <a:rPr sz="2600" spc="-20" dirty="0" smtClean="0">
                <a:latin typeface="楷体"/>
                <a:cs typeface="楷体"/>
              </a:rPr>
              <a:t>据仓储</a:t>
            </a:r>
            <a:endParaRPr sz="2600">
              <a:latin typeface="楷体"/>
              <a:cs typeface="楷体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439" y="1916429"/>
            <a:ext cx="4655820" cy="108966"/>
          </a:xfrm>
          <a:custGeom>
            <a:avLst/>
            <a:gdLst/>
            <a:ahLst/>
            <a:cxnLst/>
            <a:rect l="l" t="t" r="r" b="b"/>
            <a:pathLst>
              <a:path w="4655820" h="108966">
                <a:moveTo>
                  <a:pt x="0" y="0"/>
                </a:moveTo>
                <a:lnTo>
                  <a:pt x="0" y="108966"/>
                </a:lnTo>
                <a:lnTo>
                  <a:pt x="4655820" y="108966"/>
                </a:lnTo>
                <a:lnTo>
                  <a:pt x="4655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4439" y="1916048"/>
            <a:ext cx="7958328" cy="0"/>
          </a:xfrm>
          <a:custGeom>
            <a:avLst/>
            <a:gdLst/>
            <a:ahLst/>
            <a:cxnLst/>
            <a:rect l="l" t="t" r="r" b="b"/>
            <a:pathLst>
              <a:path w="7958328">
                <a:moveTo>
                  <a:pt x="7958328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3427" rIns="0" bIns="0" rtlCol="0">
            <a:noAutofit/>
          </a:bodyPr>
          <a:lstStyle/>
          <a:p>
            <a:pPr marL="12700">
              <a:lnSpc>
                <a:spcPts val="4435"/>
              </a:lnSpc>
            </a:pPr>
            <a:r>
              <a:rPr sz="3800" spc="-30" dirty="0" smtClean="0">
                <a:latin typeface="黑体"/>
                <a:cs typeface="黑体"/>
              </a:rPr>
              <a:t>主要建设内容（二）</a:t>
            </a:r>
            <a:endParaRPr sz="3800">
              <a:latin typeface="黑体"/>
              <a:cs typeface="黑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0502" y="2146808"/>
            <a:ext cx="7679690" cy="3995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31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2800" spc="27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2800" spc="5" dirty="0" smtClean="0">
                <a:latin typeface="宋体"/>
                <a:cs typeface="宋体"/>
              </a:rPr>
              <a:t>智慧校园综合信息服务建设</a:t>
            </a:r>
            <a:endParaRPr sz="2800">
              <a:latin typeface="宋体"/>
              <a:cs typeface="宋体"/>
            </a:endParaRPr>
          </a:p>
          <a:p>
            <a:pPr>
              <a:lnSpc>
                <a:spcPts val="700"/>
              </a:lnSpc>
              <a:spcBef>
                <a:spcPts val="44"/>
              </a:spcBef>
            </a:pPr>
            <a:endParaRPr sz="700"/>
          </a:p>
          <a:p>
            <a:pPr marL="920750" marR="12700" indent="-437515" algn="just">
              <a:lnSpc>
                <a:spcPts val="2570"/>
              </a:lnSpc>
              <a:tabLst>
                <a:tab pos="920750" algn="l"/>
              </a:tabLst>
            </a:pPr>
            <a:r>
              <a:rPr sz="2200" spc="815" dirty="0" smtClean="0">
                <a:solidFill>
                  <a:srgbClr val="CC0000"/>
                </a:solidFill>
                <a:latin typeface="Gulim"/>
                <a:cs typeface="Gulim"/>
              </a:rPr>
              <a:t>·	</a:t>
            </a:r>
            <a:r>
              <a:rPr sz="2200" spc="10" dirty="0" smtClean="0">
                <a:latin typeface="楷体"/>
                <a:cs typeface="楷体"/>
              </a:rPr>
              <a:t>按照一体化服务思路，整合各项应</a:t>
            </a:r>
            <a:r>
              <a:rPr sz="2200" spc="15" dirty="0" smtClean="0">
                <a:latin typeface="楷体"/>
                <a:cs typeface="楷体"/>
              </a:rPr>
              <a:t>用</a:t>
            </a:r>
            <a:r>
              <a:rPr sz="2200" spc="10" dirty="0" smtClean="0">
                <a:latin typeface="楷体"/>
                <a:cs typeface="楷体"/>
              </a:rPr>
              <a:t>，统一制定面向师 生、面向管理人员以及面向领导的综合信息服务</a:t>
            </a:r>
            <a:endParaRPr sz="2200">
              <a:latin typeface="楷体"/>
              <a:cs typeface="楷体"/>
            </a:endParaRPr>
          </a:p>
          <a:p>
            <a:pPr>
              <a:lnSpc>
                <a:spcPts val="550"/>
              </a:lnSpc>
              <a:spcBef>
                <a:spcPts val="47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2800" spc="-31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2800" spc="27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2800" spc="5" dirty="0" smtClean="0">
                <a:latin typeface="宋体"/>
                <a:cs typeface="宋体"/>
              </a:rPr>
              <a:t>标准规范和体制机制建设</a:t>
            </a:r>
            <a:endParaRPr sz="2800">
              <a:latin typeface="宋体"/>
              <a:cs typeface="宋体"/>
            </a:endParaRPr>
          </a:p>
          <a:p>
            <a:pPr>
              <a:lnSpc>
                <a:spcPts val="700"/>
              </a:lnSpc>
              <a:spcBef>
                <a:spcPts val="44"/>
              </a:spcBef>
            </a:pPr>
            <a:endParaRPr sz="700"/>
          </a:p>
          <a:p>
            <a:pPr marL="920750" marR="12700" indent="-437515" algn="just">
              <a:lnSpc>
                <a:spcPts val="2570"/>
              </a:lnSpc>
              <a:tabLst>
                <a:tab pos="920750" algn="l"/>
              </a:tabLst>
            </a:pPr>
            <a:r>
              <a:rPr sz="2200" spc="815" dirty="0" smtClean="0">
                <a:solidFill>
                  <a:srgbClr val="CC0000"/>
                </a:solidFill>
                <a:latin typeface="Gulim"/>
                <a:cs typeface="Gulim"/>
              </a:rPr>
              <a:t>·	</a:t>
            </a:r>
            <a:r>
              <a:rPr sz="2200" spc="10" dirty="0" smtClean="0">
                <a:latin typeface="楷体"/>
                <a:cs typeface="楷体"/>
              </a:rPr>
              <a:t>建立感知识别终端、感知器件网络接入标准等有关标准 规范</a:t>
            </a:r>
            <a:endParaRPr sz="2200">
              <a:latin typeface="楷体"/>
              <a:cs typeface="楷体"/>
            </a:endParaRPr>
          </a:p>
          <a:p>
            <a:pPr>
              <a:lnSpc>
                <a:spcPts val="600"/>
              </a:lnSpc>
              <a:spcBef>
                <a:spcPts val="34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2800" spc="-31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2800" spc="27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2800" spc="5" dirty="0" smtClean="0">
                <a:latin typeface="宋体"/>
                <a:cs typeface="宋体"/>
              </a:rPr>
              <a:t>智慧应用系统建</a:t>
            </a:r>
            <a:r>
              <a:rPr sz="2800" spc="10" dirty="0" smtClean="0">
                <a:latin typeface="宋体"/>
                <a:cs typeface="宋体"/>
              </a:rPr>
              <a:t>设</a:t>
            </a:r>
            <a:r>
              <a:rPr sz="2600" spc="-20" dirty="0" smtClean="0">
                <a:latin typeface="宋体"/>
                <a:cs typeface="宋体"/>
              </a:rPr>
              <a:t>（</a:t>
            </a:r>
            <a:r>
              <a:rPr sz="2600" spc="-20" dirty="0" smtClean="0">
                <a:latin typeface="楷体"/>
                <a:cs typeface="楷体"/>
              </a:rPr>
              <a:t>发挥部门的主体作</a:t>
            </a:r>
            <a:r>
              <a:rPr sz="2600" spc="-15" dirty="0" smtClean="0">
                <a:latin typeface="楷体"/>
                <a:cs typeface="楷体"/>
              </a:rPr>
              <a:t>用</a:t>
            </a:r>
            <a:r>
              <a:rPr sz="2600" spc="-30" dirty="0" smtClean="0">
                <a:latin typeface="宋体"/>
                <a:cs typeface="宋体"/>
              </a:rPr>
              <a:t>）</a:t>
            </a:r>
            <a:endParaRPr sz="2600">
              <a:latin typeface="宋体"/>
              <a:cs typeface="宋体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920750" marR="12700" indent="-437515" algn="just">
              <a:lnSpc>
                <a:spcPct val="98600"/>
              </a:lnSpc>
              <a:tabLst>
                <a:tab pos="920750" algn="l"/>
              </a:tabLst>
            </a:pPr>
            <a:r>
              <a:rPr sz="2200" spc="815" dirty="0" smtClean="0">
                <a:solidFill>
                  <a:srgbClr val="CC0000"/>
                </a:solidFill>
                <a:latin typeface="Gulim"/>
                <a:cs typeface="Gulim"/>
              </a:rPr>
              <a:t>·	</a:t>
            </a:r>
            <a:r>
              <a:rPr sz="2200" spc="10" dirty="0" smtClean="0">
                <a:latin typeface="楷体"/>
                <a:cs typeface="楷体"/>
              </a:rPr>
              <a:t>依托学校网络基础设施和公共支撑平台，建设智慧应用 系统，主要包括平安校园、生态校园、和谐校园、绿色 校园和科学校园五大类</a:t>
            </a:r>
            <a:endParaRPr sz="2200">
              <a:latin typeface="楷体"/>
              <a:cs typeface="楷体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439" y="1916429"/>
            <a:ext cx="4655820" cy="108966"/>
          </a:xfrm>
          <a:custGeom>
            <a:avLst/>
            <a:gdLst/>
            <a:ahLst/>
            <a:cxnLst/>
            <a:rect l="l" t="t" r="r" b="b"/>
            <a:pathLst>
              <a:path w="4655820" h="108966">
                <a:moveTo>
                  <a:pt x="0" y="0"/>
                </a:moveTo>
                <a:lnTo>
                  <a:pt x="0" y="108966"/>
                </a:lnTo>
                <a:lnTo>
                  <a:pt x="4655820" y="108966"/>
                </a:lnTo>
                <a:lnTo>
                  <a:pt x="4655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4439" y="1916048"/>
            <a:ext cx="7958328" cy="0"/>
          </a:xfrm>
          <a:custGeom>
            <a:avLst/>
            <a:gdLst/>
            <a:ahLst/>
            <a:cxnLst/>
            <a:rect l="l" t="t" r="r" b="b"/>
            <a:pathLst>
              <a:path w="7958328">
                <a:moveTo>
                  <a:pt x="7958328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7821" rIns="0" bIns="0" rtlCol="0">
            <a:noAutofit/>
          </a:bodyPr>
          <a:lstStyle/>
          <a:p>
            <a:pPr marL="12700">
              <a:lnSpc>
                <a:spcPts val="3750"/>
              </a:lnSpc>
            </a:pPr>
            <a:r>
              <a:rPr sz="3200" spc="-30" dirty="0" smtClean="0">
                <a:latin typeface="宋体"/>
                <a:cs typeface="宋体"/>
              </a:rPr>
              <a:t>智慧应</a:t>
            </a:r>
            <a:r>
              <a:rPr sz="3200" spc="-25" dirty="0" smtClean="0">
                <a:latin typeface="宋体"/>
                <a:cs typeface="宋体"/>
              </a:rPr>
              <a:t>用</a:t>
            </a:r>
            <a:r>
              <a:rPr sz="3000" spc="-25" dirty="0" smtClean="0">
                <a:latin typeface="宋体"/>
                <a:cs typeface="宋体"/>
              </a:rPr>
              <a:t>（一）</a:t>
            </a:r>
            <a:r>
              <a:rPr sz="3000" spc="10" dirty="0" smtClean="0">
                <a:latin typeface="黑体"/>
                <a:cs typeface="黑体"/>
              </a:rPr>
              <a:t>：</a:t>
            </a:r>
            <a:r>
              <a:rPr sz="2800" spc="10" dirty="0" smtClean="0">
                <a:latin typeface="黑体"/>
                <a:cs typeface="黑体"/>
              </a:rPr>
              <a:t>校园统一呼叫中心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20502" y="2364485"/>
            <a:ext cx="7762240" cy="3118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10" dirty="0" smtClean="0">
                <a:latin typeface="楷体"/>
                <a:cs typeface="楷体"/>
              </a:rPr>
              <a:t>建设目标：实现校园故障维修的统一受理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1000"/>
              </a:lnSpc>
              <a:spcBef>
                <a:spcPts val="16"/>
              </a:spcBef>
            </a:pPr>
            <a:endParaRPr sz="1000"/>
          </a:p>
          <a:p>
            <a:pPr marL="482600" marR="12700" indent="-470534">
              <a:lnSpc>
                <a:spcPts val="35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10" dirty="0" smtClean="0">
                <a:latin typeface="楷体"/>
                <a:cs typeface="楷体"/>
              </a:rPr>
              <a:t>建设内容：建立校园故障维修受理平台，提 供包括移动网络在内的故障报修方式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900"/>
              </a:lnSpc>
              <a:spcBef>
                <a:spcPts val="3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牵头单位</a:t>
            </a:r>
            <a:r>
              <a:rPr sz="3000" spc="10" dirty="0" smtClean="0">
                <a:latin typeface="楷体"/>
                <a:cs typeface="楷体"/>
              </a:rPr>
              <a:t>：后勤管理处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700"/>
              </a:lnSpc>
              <a:spcBef>
                <a:spcPts val="19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10" dirty="0" smtClean="0">
                <a:latin typeface="楷体"/>
                <a:cs typeface="楷体"/>
              </a:rPr>
              <a:t>建设模式：学校自主建设</a:t>
            </a:r>
            <a:endParaRPr sz="3000">
              <a:latin typeface="楷体"/>
              <a:cs typeface="楷体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439" y="1916429"/>
            <a:ext cx="4655820" cy="108966"/>
          </a:xfrm>
          <a:custGeom>
            <a:avLst/>
            <a:gdLst/>
            <a:ahLst/>
            <a:cxnLst/>
            <a:rect l="l" t="t" r="r" b="b"/>
            <a:pathLst>
              <a:path w="4655820" h="108966">
                <a:moveTo>
                  <a:pt x="0" y="0"/>
                </a:moveTo>
                <a:lnTo>
                  <a:pt x="0" y="108966"/>
                </a:lnTo>
                <a:lnTo>
                  <a:pt x="4655820" y="108966"/>
                </a:lnTo>
                <a:lnTo>
                  <a:pt x="4655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4439" y="1916048"/>
            <a:ext cx="7958328" cy="0"/>
          </a:xfrm>
          <a:custGeom>
            <a:avLst/>
            <a:gdLst/>
            <a:ahLst/>
            <a:cxnLst/>
            <a:rect l="l" t="t" r="r" b="b"/>
            <a:pathLst>
              <a:path w="7958328">
                <a:moveTo>
                  <a:pt x="7958328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7821" rIns="0" bIns="0" rtlCol="0">
            <a:noAutofit/>
          </a:bodyPr>
          <a:lstStyle/>
          <a:p>
            <a:pPr marL="12700">
              <a:lnSpc>
                <a:spcPts val="3750"/>
              </a:lnSpc>
            </a:pPr>
            <a:r>
              <a:rPr sz="3200" spc="-30" dirty="0" smtClean="0">
                <a:latin typeface="宋体"/>
                <a:cs typeface="宋体"/>
              </a:rPr>
              <a:t>智慧应</a:t>
            </a:r>
            <a:r>
              <a:rPr sz="3200" spc="-25" dirty="0" smtClean="0">
                <a:latin typeface="宋体"/>
                <a:cs typeface="宋体"/>
              </a:rPr>
              <a:t>用</a:t>
            </a:r>
            <a:r>
              <a:rPr sz="3000" spc="-25" dirty="0" smtClean="0">
                <a:latin typeface="宋体"/>
                <a:cs typeface="宋体"/>
              </a:rPr>
              <a:t>（二</a:t>
            </a:r>
            <a:r>
              <a:rPr sz="3000" spc="5" dirty="0" smtClean="0">
                <a:latin typeface="宋体"/>
                <a:cs typeface="宋体"/>
              </a:rPr>
              <a:t>）</a:t>
            </a:r>
            <a:r>
              <a:rPr sz="3200" spc="-20" dirty="0" smtClean="0">
                <a:latin typeface="楷体"/>
                <a:cs typeface="楷体"/>
              </a:rPr>
              <a:t>：</a:t>
            </a:r>
            <a:r>
              <a:rPr sz="3200" spc="-20" dirty="0" smtClean="0">
                <a:latin typeface="黑体"/>
                <a:cs typeface="黑体"/>
              </a:rPr>
              <a:t>智能交通</a:t>
            </a:r>
            <a:endParaRPr sz="3200">
              <a:latin typeface="黑体"/>
              <a:cs typeface="黑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0502" y="2138934"/>
            <a:ext cx="7762240" cy="36753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5" dirty="0" smtClean="0">
                <a:latin typeface="楷体"/>
                <a:cs typeface="楷体"/>
              </a:rPr>
              <a:t>（</a:t>
            </a:r>
            <a:r>
              <a:rPr sz="3000" b="1" spc="0" dirty="0" smtClean="0">
                <a:latin typeface="Times New Roman"/>
                <a:cs typeface="Times New Roman"/>
              </a:rPr>
              <a:t>1</a:t>
            </a:r>
            <a:r>
              <a:rPr sz="3000" spc="10" dirty="0" smtClean="0">
                <a:latin typeface="楷体"/>
                <a:cs typeface="楷体"/>
              </a:rPr>
              <a:t>）基于校园卡的校园道闸服务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1000"/>
              </a:lnSpc>
              <a:spcBef>
                <a:spcPts val="81"/>
              </a:spcBef>
            </a:pPr>
            <a:endParaRPr sz="1000"/>
          </a:p>
          <a:p>
            <a:pPr marL="482600" marR="12700" indent="-470534">
              <a:lnSpc>
                <a:spcPts val="35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建设目标</a:t>
            </a:r>
            <a:r>
              <a:rPr sz="3000" spc="10" dirty="0" smtClean="0">
                <a:latin typeface="楷体"/>
                <a:cs typeface="楷体"/>
              </a:rPr>
              <a:t>：实现基于校园卡的道闸管理和停 </a:t>
            </a:r>
            <a:r>
              <a:rPr sz="3000" spc="5" dirty="0" smtClean="0">
                <a:latin typeface="楷体"/>
                <a:cs typeface="楷体"/>
              </a:rPr>
              <a:t>车资费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600"/>
              </a:lnSpc>
              <a:spcBef>
                <a:spcPts val="20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建设内容</a:t>
            </a:r>
            <a:r>
              <a:rPr sz="3000" spc="10" dirty="0" smtClean="0">
                <a:latin typeface="楷体"/>
                <a:cs typeface="楷体"/>
              </a:rPr>
              <a:t>：扩充校园卡的服务功能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9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牵头单位：保卫处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700"/>
              </a:lnSpc>
              <a:spcBef>
                <a:spcPts val="19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建设模式</a:t>
            </a:r>
            <a:r>
              <a:rPr sz="3000" spc="10" dirty="0" smtClean="0">
                <a:latin typeface="楷体"/>
                <a:cs typeface="楷体"/>
              </a:rPr>
              <a:t>：学校投入、合作运营</a:t>
            </a:r>
            <a:endParaRPr sz="3000">
              <a:latin typeface="楷体"/>
              <a:cs typeface="楷体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439" y="1916429"/>
            <a:ext cx="4655820" cy="108966"/>
          </a:xfrm>
          <a:custGeom>
            <a:avLst/>
            <a:gdLst/>
            <a:ahLst/>
            <a:cxnLst/>
            <a:rect l="l" t="t" r="r" b="b"/>
            <a:pathLst>
              <a:path w="4655820" h="108966">
                <a:moveTo>
                  <a:pt x="0" y="0"/>
                </a:moveTo>
                <a:lnTo>
                  <a:pt x="0" y="108966"/>
                </a:lnTo>
                <a:lnTo>
                  <a:pt x="4655820" y="108966"/>
                </a:lnTo>
                <a:lnTo>
                  <a:pt x="4655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4439" y="1916048"/>
            <a:ext cx="7958328" cy="0"/>
          </a:xfrm>
          <a:custGeom>
            <a:avLst/>
            <a:gdLst/>
            <a:ahLst/>
            <a:cxnLst/>
            <a:rect l="l" t="t" r="r" b="b"/>
            <a:pathLst>
              <a:path w="7958328">
                <a:moveTo>
                  <a:pt x="7958328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7821" rIns="0" bIns="0" rtlCol="0">
            <a:noAutofit/>
          </a:bodyPr>
          <a:lstStyle/>
          <a:p>
            <a:pPr marL="12700">
              <a:lnSpc>
                <a:spcPts val="3750"/>
              </a:lnSpc>
            </a:pPr>
            <a:r>
              <a:rPr sz="3200" spc="-25" dirty="0" smtClean="0">
                <a:latin typeface="宋体"/>
                <a:cs typeface="宋体"/>
              </a:rPr>
              <a:t>智慧系统（二</a:t>
            </a:r>
            <a:r>
              <a:rPr sz="3200" spc="-35" dirty="0" smtClean="0">
                <a:latin typeface="宋体"/>
                <a:cs typeface="宋体"/>
              </a:rPr>
              <a:t>）</a:t>
            </a:r>
            <a:r>
              <a:rPr sz="3200" spc="-20" dirty="0" smtClean="0">
                <a:latin typeface="楷体"/>
                <a:cs typeface="楷体"/>
              </a:rPr>
              <a:t>：</a:t>
            </a:r>
            <a:r>
              <a:rPr sz="3200" spc="-20" dirty="0" smtClean="0">
                <a:latin typeface="黑体"/>
                <a:cs typeface="黑体"/>
              </a:rPr>
              <a:t>智能交通</a:t>
            </a:r>
            <a:endParaRPr sz="3200">
              <a:latin typeface="黑体"/>
              <a:cs typeface="黑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20502" y="2138934"/>
            <a:ext cx="7762240" cy="2459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5" dirty="0" smtClean="0">
                <a:latin typeface="楷体"/>
                <a:cs typeface="楷体"/>
              </a:rPr>
              <a:t>（</a:t>
            </a:r>
            <a:r>
              <a:rPr sz="3000" b="1" spc="0" dirty="0" smtClean="0">
                <a:latin typeface="Times New Roman"/>
                <a:cs typeface="Times New Roman"/>
              </a:rPr>
              <a:t>2</a:t>
            </a:r>
            <a:r>
              <a:rPr sz="3000" spc="10" dirty="0" smtClean="0">
                <a:latin typeface="楷体"/>
                <a:cs typeface="楷体"/>
              </a:rPr>
              <a:t>）校际公交与实时信息服务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750"/>
              </a:lnSpc>
              <a:spcBef>
                <a:spcPts val="35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建设目标</a:t>
            </a:r>
            <a:r>
              <a:rPr sz="3000" spc="10" dirty="0" smtClean="0">
                <a:latin typeface="楷体"/>
                <a:cs typeface="楷体"/>
              </a:rPr>
              <a:t>：实现校际公交的定位和监控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650"/>
              </a:lnSpc>
              <a:spcBef>
                <a:spcPts val="4"/>
              </a:spcBef>
            </a:pPr>
            <a:endParaRPr sz="650"/>
          </a:p>
          <a:p>
            <a:pPr marL="482600" marR="12700" indent="-470534" algn="just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10" dirty="0" smtClean="0">
                <a:latin typeface="楷体"/>
                <a:cs typeface="楷体"/>
              </a:rPr>
              <a:t>建设内容：应</a:t>
            </a:r>
            <a:r>
              <a:rPr sz="3000" spc="-5" dirty="0" smtClean="0">
                <a:latin typeface="楷体"/>
                <a:cs typeface="楷体"/>
              </a:rPr>
              <a:t>用</a:t>
            </a:r>
            <a:r>
              <a:rPr sz="3000" b="1" spc="0" dirty="0" smtClean="0">
                <a:latin typeface="Times New Roman"/>
                <a:cs typeface="Times New Roman"/>
              </a:rPr>
              <a:t>GPS</a:t>
            </a:r>
            <a:r>
              <a:rPr sz="3000" spc="10" dirty="0" smtClean="0">
                <a:latin typeface="楷体"/>
                <a:cs typeface="楷体"/>
              </a:rPr>
              <a:t>定位系统和市区电子地 </a:t>
            </a:r>
            <a:r>
              <a:rPr sz="3000" spc="5" dirty="0" smtClean="0">
                <a:latin typeface="楷体"/>
                <a:cs typeface="楷体"/>
              </a:rPr>
              <a:t>图，</a:t>
            </a:r>
            <a:r>
              <a:rPr sz="3000" spc="10" dirty="0" smtClean="0">
                <a:latin typeface="楷体"/>
                <a:cs typeface="楷体"/>
              </a:rPr>
              <a:t>构建公交监控中心，并通过综合信息发 布平台向多终端提供查询服务</a:t>
            </a:r>
            <a:endParaRPr sz="3000">
              <a:latin typeface="楷体"/>
              <a:cs typeface="楷体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20502" y="5256276"/>
            <a:ext cx="4701540" cy="1015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牵头单位</a:t>
            </a:r>
            <a:r>
              <a:rPr sz="3000" spc="10" dirty="0" smtClean="0">
                <a:latin typeface="楷体"/>
                <a:cs typeface="楷体"/>
              </a:rPr>
              <a:t>：后勤管理处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700"/>
              </a:lnSpc>
              <a:spcBef>
                <a:spcPts val="19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10" dirty="0" smtClean="0">
                <a:latin typeface="楷体"/>
                <a:cs typeface="楷体"/>
              </a:rPr>
              <a:t>建设模式：学校自主建设</a:t>
            </a:r>
            <a:endParaRPr sz="3000">
              <a:latin typeface="楷体"/>
              <a:cs typeface="楷体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439" y="1916429"/>
            <a:ext cx="4655820" cy="108966"/>
          </a:xfrm>
          <a:custGeom>
            <a:avLst/>
            <a:gdLst/>
            <a:ahLst/>
            <a:cxnLst/>
            <a:rect l="l" t="t" r="r" b="b"/>
            <a:pathLst>
              <a:path w="4655820" h="108966">
                <a:moveTo>
                  <a:pt x="0" y="0"/>
                </a:moveTo>
                <a:lnTo>
                  <a:pt x="0" y="108966"/>
                </a:lnTo>
                <a:lnTo>
                  <a:pt x="4655820" y="108966"/>
                </a:lnTo>
                <a:lnTo>
                  <a:pt x="4655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4439" y="1916048"/>
            <a:ext cx="7958328" cy="0"/>
          </a:xfrm>
          <a:custGeom>
            <a:avLst/>
            <a:gdLst/>
            <a:ahLst/>
            <a:cxnLst/>
            <a:rect l="l" t="t" r="r" b="b"/>
            <a:pathLst>
              <a:path w="7958328">
                <a:moveTo>
                  <a:pt x="7958328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382" rIns="0" bIns="0" rtlCol="0">
            <a:noAutofit/>
          </a:bodyPr>
          <a:lstStyle/>
          <a:p>
            <a:pPr marL="12700">
              <a:lnSpc>
                <a:spcPts val="4435"/>
              </a:lnSpc>
            </a:pPr>
            <a:r>
              <a:rPr sz="3200" spc="-25" dirty="0" smtClean="0">
                <a:latin typeface="宋体"/>
                <a:cs typeface="宋体"/>
              </a:rPr>
              <a:t>智慧应用（二</a:t>
            </a:r>
            <a:r>
              <a:rPr sz="3200" spc="-35" dirty="0" smtClean="0">
                <a:latin typeface="宋体"/>
                <a:cs typeface="宋体"/>
              </a:rPr>
              <a:t>）</a:t>
            </a:r>
            <a:r>
              <a:rPr sz="3800" spc="-25" dirty="0" smtClean="0">
                <a:latin typeface="楷体"/>
                <a:cs typeface="楷体"/>
              </a:rPr>
              <a:t>：</a:t>
            </a:r>
            <a:r>
              <a:rPr sz="3200" spc="-20" dirty="0" smtClean="0">
                <a:latin typeface="黑体"/>
                <a:cs typeface="黑体"/>
              </a:rPr>
              <a:t>智能交通</a:t>
            </a:r>
            <a:endParaRPr sz="3200">
              <a:latin typeface="黑体"/>
              <a:cs typeface="黑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20502" y="2138934"/>
            <a:ext cx="7762240" cy="2479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5" dirty="0" smtClean="0">
                <a:latin typeface="楷体"/>
                <a:cs typeface="楷体"/>
              </a:rPr>
              <a:t>（</a:t>
            </a:r>
            <a:r>
              <a:rPr sz="3000" b="1" spc="0" dirty="0" smtClean="0">
                <a:latin typeface="Times New Roman"/>
                <a:cs typeface="Times New Roman"/>
              </a:rPr>
              <a:t>3</a:t>
            </a:r>
            <a:r>
              <a:rPr sz="3000" spc="10" dirty="0" smtClean="0">
                <a:latin typeface="楷体"/>
                <a:cs typeface="楷体"/>
              </a:rPr>
              <a:t>）校园停车泊位与引导服务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850"/>
              </a:lnSpc>
              <a:spcBef>
                <a:spcPts val="31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建设目标</a:t>
            </a:r>
            <a:r>
              <a:rPr sz="3000" spc="10" dirty="0" smtClean="0">
                <a:latin typeface="楷体"/>
                <a:cs typeface="楷体"/>
              </a:rPr>
              <a:t>：实现校园停车泊位的智能引导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700"/>
              </a:lnSpc>
              <a:spcBef>
                <a:spcPts val="20"/>
              </a:spcBef>
            </a:pPr>
            <a:endParaRPr sz="700"/>
          </a:p>
          <a:p>
            <a:pPr marL="482600" marR="12700" indent="-470534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10" dirty="0" smtClean="0">
                <a:latin typeface="楷体"/>
                <a:cs typeface="楷体"/>
              </a:rPr>
              <a:t>建设内容：应用GPS定位系统和校园电子地 </a:t>
            </a:r>
            <a:r>
              <a:rPr sz="3000" spc="5" dirty="0" smtClean="0">
                <a:latin typeface="楷体"/>
                <a:cs typeface="楷体"/>
              </a:rPr>
              <a:t>图，</a:t>
            </a:r>
            <a:r>
              <a:rPr sz="3000" spc="10" dirty="0" smtClean="0">
                <a:latin typeface="楷体"/>
                <a:cs typeface="楷体"/>
              </a:rPr>
              <a:t>利用实时车辆检测技术，建成基于移动 终端的泊车引导</a:t>
            </a:r>
            <a:endParaRPr sz="3000">
              <a:latin typeface="楷体"/>
              <a:cs typeface="楷体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20502" y="5268467"/>
            <a:ext cx="4701540" cy="1015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牵头单位</a:t>
            </a:r>
            <a:r>
              <a:rPr sz="3000" spc="10" dirty="0" smtClean="0">
                <a:latin typeface="楷体"/>
                <a:cs typeface="楷体"/>
              </a:rPr>
              <a:t>：</a:t>
            </a:r>
            <a:r>
              <a:rPr sz="3000" spc="15" dirty="0" smtClean="0">
                <a:latin typeface="楷体"/>
                <a:cs typeface="楷体"/>
              </a:rPr>
              <a:t>保卫处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700"/>
              </a:lnSpc>
              <a:spcBef>
                <a:spcPts val="20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10" dirty="0" smtClean="0">
                <a:latin typeface="楷体"/>
                <a:cs typeface="楷体"/>
              </a:rPr>
              <a:t>建设模式：学校自主建设</a:t>
            </a:r>
            <a:endParaRPr sz="3000">
              <a:latin typeface="楷体"/>
              <a:cs typeface="楷体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439" y="1916429"/>
            <a:ext cx="4655820" cy="108966"/>
          </a:xfrm>
          <a:custGeom>
            <a:avLst/>
            <a:gdLst/>
            <a:ahLst/>
            <a:cxnLst/>
            <a:rect l="l" t="t" r="r" b="b"/>
            <a:pathLst>
              <a:path w="4655820" h="108966">
                <a:moveTo>
                  <a:pt x="0" y="0"/>
                </a:moveTo>
                <a:lnTo>
                  <a:pt x="0" y="108966"/>
                </a:lnTo>
                <a:lnTo>
                  <a:pt x="4655820" y="108966"/>
                </a:lnTo>
                <a:lnTo>
                  <a:pt x="4655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4439" y="1916048"/>
            <a:ext cx="7958328" cy="0"/>
          </a:xfrm>
          <a:custGeom>
            <a:avLst/>
            <a:gdLst/>
            <a:ahLst/>
            <a:cxnLst/>
            <a:rect l="l" t="t" r="r" b="b"/>
            <a:pathLst>
              <a:path w="7958328">
                <a:moveTo>
                  <a:pt x="7958328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7821" rIns="0" bIns="0" rtlCol="0">
            <a:noAutofit/>
          </a:bodyPr>
          <a:lstStyle/>
          <a:p>
            <a:pPr marL="12700">
              <a:lnSpc>
                <a:spcPts val="3750"/>
              </a:lnSpc>
            </a:pPr>
            <a:r>
              <a:rPr sz="3200" spc="-25" dirty="0" smtClean="0">
                <a:latin typeface="宋体"/>
                <a:cs typeface="宋体"/>
              </a:rPr>
              <a:t>智慧应用（二</a:t>
            </a:r>
            <a:r>
              <a:rPr sz="3200" spc="-35" dirty="0" smtClean="0">
                <a:latin typeface="宋体"/>
                <a:cs typeface="宋体"/>
              </a:rPr>
              <a:t>）</a:t>
            </a:r>
            <a:r>
              <a:rPr sz="3200" spc="-20" dirty="0" smtClean="0">
                <a:latin typeface="楷体"/>
                <a:cs typeface="楷体"/>
              </a:rPr>
              <a:t>：</a:t>
            </a:r>
            <a:r>
              <a:rPr sz="3200" spc="-20" dirty="0" smtClean="0">
                <a:latin typeface="黑体"/>
                <a:cs typeface="黑体"/>
              </a:rPr>
              <a:t>智能交通</a:t>
            </a:r>
            <a:endParaRPr sz="3200">
              <a:latin typeface="黑体"/>
              <a:cs typeface="黑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20502" y="2138934"/>
            <a:ext cx="7762240" cy="3218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5" dirty="0" smtClean="0">
                <a:latin typeface="楷体"/>
                <a:cs typeface="楷体"/>
              </a:rPr>
              <a:t>（</a:t>
            </a:r>
            <a:r>
              <a:rPr sz="3000" b="1" spc="0" dirty="0" smtClean="0">
                <a:latin typeface="Times New Roman"/>
                <a:cs typeface="Times New Roman"/>
              </a:rPr>
              <a:t>4</a:t>
            </a:r>
            <a:r>
              <a:rPr sz="3000" spc="10" dirty="0" smtClean="0">
                <a:latin typeface="楷体"/>
                <a:cs typeface="楷体"/>
              </a:rPr>
              <a:t>）公共自行车租用服务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750"/>
              </a:lnSpc>
              <a:spcBef>
                <a:spcPts val="35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建设目标</a:t>
            </a:r>
            <a:r>
              <a:rPr sz="3000" spc="10" dirty="0" smtClean="0">
                <a:latin typeface="楷体"/>
                <a:cs typeface="楷体"/>
              </a:rPr>
              <a:t>：向师生提供公共校园自行车服务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650"/>
              </a:lnSpc>
              <a:spcBef>
                <a:spcPts val="4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10" dirty="0" smtClean="0">
                <a:latin typeface="楷体"/>
                <a:cs typeface="楷体"/>
              </a:rPr>
              <a:t>建设内容：依托校园卡，构建物联专用网络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牵头单位</a:t>
            </a:r>
            <a:r>
              <a:rPr sz="3000" spc="10" dirty="0" smtClean="0">
                <a:latin typeface="楷体"/>
                <a:cs typeface="楷体"/>
              </a:rPr>
              <a:t>：后勤管理处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700"/>
              </a:lnSpc>
              <a:spcBef>
                <a:spcPts val="19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10" dirty="0" smtClean="0">
                <a:latin typeface="楷体"/>
                <a:cs typeface="楷体"/>
              </a:rPr>
              <a:t>建设模式：学校自主建设</a:t>
            </a:r>
            <a:endParaRPr sz="3000">
              <a:latin typeface="楷体"/>
              <a:cs typeface="楷体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0615" rIns="0" bIns="0" rtlCol="0">
            <a:noAutofit/>
          </a:bodyPr>
          <a:lstStyle/>
          <a:p>
            <a:pPr marL="264795">
              <a:lnSpc>
                <a:spcPts val="3979"/>
              </a:lnSpc>
            </a:pPr>
            <a:r>
              <a:rPr sz="3400" dirty="0" smtClean="0">
                <a:latin typeface="宋体"/>
                <a:cs typeface="宋体"/>
              </a:rPr>
              <a:t>背</a:t>
            </a:r>
            <a:r>
              <a:rPr sz="3400" spc="625" dirty="0" smtClean="0">
                <a:latin typeface="宋体"/>
                <a:cs typeface="宋体"/>
              </a:rPr>
              <a:t> </a:t>
            </a:r>
            <a:r>
              <a:rPr sz="3400" spc="5" dirty="0" smtClean="0">
                <a:latin typeface="宋体"/>
                <a:cs typeface="宋体"/>
              </a:rPr>
              <a:t>景：</a:t>
            </a:r>
            <a:r>
              <a:rPr sz="2600" spc="-20" dirty="0" smtClean="0">
                <a:latin typeface="楷体"/>
                <a:cs typeface="楷体"/>
              </a:rPr>
              <a:t>校园信息化发展的新阶段</a:t>
            </a:r>
            <a:endParaRPr sz="2600">
              <a:latin typeface="楷体"/>
              <a:cs typeface="楷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10963" y="2210561"/>
            <a:ext cx="1143000" cy="710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11203" y="2196083"/>
            <a:ext cx="915924" cy="384809"/>
          </a:xfrm>
          <a:custGeom>
            <a:avLst/>
            <a:gdLst/>
            <a:ahLst/>
            <a:cxnLst/>
            <a:rect l="l" t="t" r="r" b="b"/>
            <a:pathLst>
              <a:path w="915924" h="384809">
                <a:moveTo>
                  <a:pt x="915924" y="255269"/>
                </a:moveTo>
                <a:lnTo>
                  <a:pt x="915162" y="255270"/>
                </a:lnTo>
                <a:lnTo>
                  <a:pt x="915162" y="250190"/>
                </a:lnTo>
                <a:lnTo>
                  <a:pt x="914400" y="250190"/>
                </a:lnTo>
                <a:lnTo>
                  <a:pt x="914400" y="245110"/>
                </a:lnTo>
                <a:lnTo>
                  <a:pt x="913638" y="245110"/>
                </a:lnTo>
                <a:lnTo>
                  <a:pt x="913638" y="240030"/>
                </a:lnTo>
                <a:lnTo>
                  <a:pt x="912876" y="240030"/>
                </a:lnTo>
                <a:lnTo>
                  <a:pt x="912876" y="237490"/>
                </a:lnTo>
                <a:lnTo>
                  <a:pt x="912113" y="237490"/>
                </a:lnTo>
                <a:lnTo>
                  <a:pt x="912113" y="236220"/>
                </a:lnTo>
                <a:lnTo>
                  <a:pt x="911351" y="236220"/>
                </a:lnTo>
                <a:lnTo>
                  <a:pt x="911351" y="234950"/>
                </a:lnTo>
                <a:lnTo>
                  <a:pt x="910589" y="234950"/>
                </a:lnTo>
                <a:lnTo>
                  <a:pt x="910589" y="232410"/>
                </a:lnTo>
                <a:lnTo>
                  <a:pt x="909827" y="232410"/>
                </a:lnTo>
                <a:lnTo>
                  <a:pt x="909827" y="231140"/>
                </a:lnTo>
                <a:lnTo>
                  <a:pt x="909065" y="231140"/>
                </a:lnTo>
                <a:lnTo>
                  <a:pt x="909065" y="229870"/>
                </a:lnTo>
                <a:lnTo>
                  <a:pt x="908303" y="229870"/>
                </a:lnTo>
                <a:lnTo>
                  <a:pt x="908303" y="228600"/>
                </a:lnTo>
                <a:lnTo>
                  <a:pt x="907541" y="228600"/>
                </a:lnTo>
                <a:lnTo>
                  <a:pt x="907541" y="226060"/>
                </a:lnTo>
                <a:lnTo>
                  <a:pt x="906779" y="226060"/>
                </a:lnTo>
                <a:lnTo>
                  <a:pt x="906779" y="224790"/>
                </a:lnTo>
                <a:lnTo>
                  <a:pt x="906017" y="224790"/>
                </a:lnTo>
                <a:lnTo>
                  <a:pt x="906017" y="223520"/>
                </a:lnTo>
                <a:lnTo>
                  <a:pt x="905255" y="223520"/>
                </a:lnTo>
                <a:lnTo>
                  <a:pt x="905255" y="220980"/>
                </a:lnTo>
                <a:lnTo>
                  <a:pt x="904493" y="220980"/>
                </a:lnTo>
                <a:lnTo>
                  <a:pt x="904493" y="219710"/>
                </a:lnTo>
                <a:lnTo>
                  <a:pt x="903731" y="219710"/>
                </a:lnTo>
                <a:lnTo>
                  <a:pt x="903731" y="218440"/>
                </a:lnTo>
                <a:lnTo>
                  <a:pt x="902969" y="218440"/>
                </a:lnTo>
                <a:lnTo>
                  <a:pt x="902969" y="217170"/>
                </a:lnTo>
                <a:lnTo>
                  <a:pt x="902207" y="217170"/>
                </a:lnTo>
                <a:lnTo>
                  <a:pt x="902207" y="215900"/>
                </a:lnTo>
                <a:lnTo>
                  <a:pt x="901445" y="214630"/>
                </a:lnTo>
                <a:lnTo>
                  <a:pt x="900683" y="214630"/>
                </a:lnTo>
                <a:lnTo>
                  <a:pt x="900683" y="213360"/>
                </a:lnTo>
                <a:lnTo>
                  <a:pt x="899159" y="212090"/>
                </a:lnTo>
                <a:lnTo>
                  <a:pt x="898398" y="212090"/>
                </a:lnTo>
                <a:lnTo>
                  <a:pt x="898398" y="209550"/>
                </a:lnTo>
                <a:lnTo>
                  <a:pt x="896874" y="209550"/>
                </a:lnTo>
                <a:lnTo>
                  <a:pt x="896874" y="208280"/>
                </a:lnTo>
                <a:lnTo>
                  <a:pt x="895350" y="207010"/>
                </a:lnTo>
                <a:lnTo>
                  <a:pt x="894588" y="207010"/>
                </a:lnTo>
                <a:lnTo>
                  <a:pt x="894588" y="204470"/>
                </a:lnTo>
                <a:lnTo>
                  <a:pt x="893063" y="203200"/>
                </a:lnTo>
                <a:lnTo>
                  <a:pt x="892301" y="203200"/>
                </a:lnTo>
                <a:lnTo>
                  <a:pt x="892301" y="201930"/>
                </a:lnTo>
                <a:lnTo>
                  <a:pt x="891539" y="200660"/>
                </a:lnTo>
                <a:lnTo>
                  <a:pt x="890777" y="200660"/>
                </a:lnTo>
                <a:lnTo>
                  <a:pt x="890777" y="199390"/>
                </a:lnTo>
                <a:lnTo>
                  <a:pt x="889253" y="198120"/>
                </a:lnTo>
                <a:lnTo>
                  <a:pt x="888491" y="198120"/>
                </a:lnTo>
                <a:lnTo>
                  <a:pt x="888491" y="196850"/>
                </a:lnTo>
                <a:lnTo>
                  <a:pt x="887729" y="195580"/>
                </a:lnTo>
                <a:lnTo>
                  <a:pt x="886967" y="195580"/>
                </a:lnTo>
                <a:lnTo>
                  <a:pt x="886967" y="194310"/>
                </a:lnTo>
                <a:lnTo>
                  <a:pt x="885443" y="193040"/>
                </a:lnTo>
                <a:lnTo>
                  <a:pt x="884681" y="193040"/>
                </a:lnTo>
                <a:lnTo>
                  <a:pt x="884681" y="190500"/>
                </a:lnTo>
                <a:lnTo>
                  <a:pt x="883157" y="189230"/>
                </a:lnTo>
                <a:lnTo>
                  <a:pt x="882395" y="189230"/>
                </a:lnTo>
                <a:lnTo>
                  <a:pt x="882395" y="187960"/>
                </a:lnTo>
                <a:lnTo>
                  <a:pt x="880871" y="187960"/>
                </a:lnTo>
                <a:lnTo>
                  <a:pt x="880871" y="185420"/>
                </a:lnTo>
                <a:lnTo>
                  <a:pt x="879348" y="184150"/>
                </a:lnTo>
                <a:lnTo>
                  <a:pt x="878586" y="184150"/>
                </a:lnTo>
                <a:lnTo>
                  <a:pt x="878586" y="182880"/>
                </a:lnTo>
                <a:lnTo>
                  <a:pt x="877824" y="181610"/>
                </a:lnTo>
                <a:lnTo>
                  <a:pt x="877062" y="181610"/>
                </a:lnTo>
                <a:lnTo>
                  <a:pt x="877062" y="180340"/>
                </a:lnTo>
                <a:lnTo>
                  <a:pt x="875538" y="179070"/>
                </a:lnTo>
                <a:lnTo>
                  <a:pt x="874776" y="179070"/>
                </a:lnTo>
                <a:lnTo>
                  <a:pt x="874776" y="177800"/>
                </a:lnTo>
                <a:lnTo>
                  <a:pt x="873251" y="175260"/>
                </a:lnTo>
                <a:lnTo>
                  <a:pt x="872489" y="175260"/>
                </a:lnTo>
                <a:lnTo>
                  <a:pt x="872489" y="173990"/>
                </a:lnTo>
                <a:lnTo>
                  <a:pt x="861821" y="163830"/>
                </a:lnTo>
                <a:lnTo>
                  <a:pt x="861059" y="163830"/>
                </a:lnTo>
                <a:lnTo>
                  <a:pt x="861059" y="162560"/>
                </a:lnTo>
                <a:lnTo>
                  <a:pt x="850391" y="151130"/>
                </a:lnTo>
                <a:lnTo>
                  <a:pt x="849629" y="151130"/>
                </a:lnTo>
                <a:lnTo>
                  <a:pt x="849629" y="149860"/>
                </a:lnTo>
                <a:lnTo>
                  <a:pt x="834389" y="134620"/>
                </a:lnTo>
                <a:lnTo>
                  <a:pt x="832865" y="133350"/>
                </a:lnTo>
                <a:lnTo>
                  <a:pt x="830579" y="132080"/>
                </a:lnTo>
                <a:lnTo>
                  <a:pt x="829055" y="130810"/>
                </a:lnTo>
                <a:lnTo>
                  <a:pt x="826439" y="128270"/>
                </a:lnTo>
                <a:lnTo>
                  <a:pt x="819924" y="123190"/>
                </a:lnTo>
                <a:lnTo>
                  <a:pt x="816863" y="120650"/>
                </a:lnTo>
                <a:lnTo>
                  <a:pt x="807219" y="113030"/>
                </a:lnTo>
                <a:lnTo>
                  <a:pt x="796895" y="104140"/>
                </a:lnTo>
                <a:lnTo>
                  <a:pt x="785342" y="96520"/>
                </a:lnTo>
                <a:lnTo>
                  <a:pt x="774920" y="90170"/>
                </a:lnTo>
                <a:lnTo>
                  <a:pt x="765082" y="83820"/>
                </a:lnTo>
                <a:lnTo>
                  <a:pt x="755615" y="77470"/>
                </a:lnTo>
                <a:lnTo>
                  <a:pt x="744754" y="71120"/>
                </a:lnTo>
                <a:lnTo>
                  <a:pt x="732937" y="64770"/>
                </a:lnTo>
                <a:lnTo>
                  <a:pt x="708190" y="52070"/>
                </a:lnTo>
                <a:lnTo>
                  <a:pt x="696138" y="46990"/>
                </a:lnTo>
                <a:lnTo>
                  <a:pt x="684885" y="41910"/>
                </a:lnTo>
                <a:lnTo>
                  <a:pt x="672406" y="38099"/>
                </a:lnTo>
                <a:lnTo>
                  <a:pt x="659858" y="33019"/>
                </a:lnTo>
                <a:lnTo>
                  <a:pt x="609279" y="17780"/>
                </a:lnTo>
                <a:lnTo>
                  <a:pt x="596612" y="15239"/>
                </a:lnTo>
                <a:lnTo>
                  <a:pt x="583966" y="11430"/>
                </a:lnTo>
                <a:lnTo>
                  <a:pt x="571357" y="8889"/>
                </a:lnTo>
                <a:lnTo>
                  <a:pt x="558799" y="7619"/>
                </a:lnTo>
                <a:lnTo>
                  <a:pt x="546308" y="5080"/>
                </a:lnTo>
                <a:lnTo>
                  <a:pt x="497305" y="0"/>
                </a:lnTo>
                <a:lnTo>
                  <a:pt x="430124" y="0"/>
                </a:lnTo>
                <a:lnTo>
                  <a:pt x="412887" y="1269"/>
                </a:lnTo>
                <a:lnTo>
                  <a:pt x="343812" y="11430"/>
                </a:lnTo>
                <a:lnTo>
                  <a:pt x="275872" y="29209"/>
                </a:lnTo>
                <a:lnTo>
                  <a:pt x="226734" y="48259"/>
                </a:lnTo>
                <a:lnTo>
                  <a:pt x="179989" y="71119"/>
                </a:lnTo>
                <a:lnTo>
                  <a:pt x="136387" y="99059"/>
                </a:lnTo>
                <a:lnTo>
                  <a:pt x="105459" y="123189"/>
                </a:lnTo>
                <a:lnTo>
                  <a:pt x="96250" y="130809"/>
                </a:lnTo>
                <a:lnTo>
                  <a:pt x="67715" y="160019"/>
                </a:lnTo>
                <a:lnTo>
                  <a:pt x="40421" y="193039"/>
                </a:lnTo>
                <a:lnTo>
                  <a:pt x="17712" y="228599"/>
                </a:lnTo>
                <a:lnTo>
                  <a:pt x="2932" y="264159"/>
                </a:lnTo>
                <a:lnTo>
                  <a:pt x="0" y="285749"/>
                </a:lnTo>
                <a:lnTo>
                  <a:pt x="762" y="285749"/>
                </a:lnTo>
                <a:lnTo>
                  <a:pt x="762" y="289559"/>
                </a:lnTo>
                <a:lnTo>
                  <a:pt x="1524" y="289559"/>
                </a:lnTo>
                <a:lnTo>
                  <a:pt x="1524" y="292099"/>
                </a:lnTo>
                <a:lnTo>
                  <a:pt x="2286" y="292099"/>
                </a:lnTo>
                <a:lnTo>
                  <a:pt x="2286" y="294639"/>
                </a:lnTo>
                <a:lnTo>
                  <a:pt x="3048" y="294639"/>
                </a:lnTo>
                <a:lnTo>
                  <a:pt x="3048" y="297180"/>
                </a:lnTo>
                <a:lnTo>
                  <a:pt x="3809" y="297180"/>
                </a:lnTo>
                <a:lnTo>
                  <a:pt x="3809" y="299719"/>
                </a:lnTo>
                <a:lnTo>
                  <a:pt x="4571" y="299719"/>
                </a:lnTo>
                <a:lnTo>
                  <a:pt x="4571" y="302259"/>
                </a:lnTo>
                <a:lnTo>
                  <a:pt x="5333" y="302259"/>
                </a:lnTo>
                <a:lnTo>
                  <a:pt x="5333" y="303530"/>
                </a:lnTo>
                <a:lnTo>
                  <a:pt x="6095" y="303530"/>
                </a:lnTo>
                <a:lnTo>
                  <a:pt x="6095" y="304799"/>
                </a:lnTo>
                <a:lnTo>
                  <a:pt x="6857" y="304799"/>
                </a:lnTo>
                <a:lnTo>
                  <a:pt x="6857" y="306069"/>
                </a:lnTo>
                <a:lnTo>
                  <a:pt x="7619" y="306069"/>
                </a:lnTo>
                <a:lnTo>
                  <a:pt x="7619" y="307339"/>
                </a:lnTo>
                <a:lnTo>
                  <a:pt x="8381" y="307339"/>
                </a:lnTo>
                <a:lnTo>
                  <a:pt x="8381" y="308609"/>
                </a:lnTo>
                <a:lnTo>
                  <a:pt x="9143" y="308609"/>
                </a:lnTo>
                <a:lnTo>
                  <a:pt x="9143" y="311149"/>
                </a:lnTo>
                <a:lnTo>
                  <a:pt x="9905" y="311149"/>
                </a:lnTo>
                <a:lnTo>
                  <a:pt x="9905" y="312419"/>
                </a:lnTo>
                <a:lnTo>
                  <a:pt x="10667" y="312419"/>
                </a:lnTo>
                <a:lnTo>
                  <a:pt x="10667" y="313689"/>
                </a:lnTo>
                <a:lnTo>
                  <a:pt x="11429" y="313689"/>
                </a:lnTo>
                <a:lnTo>
                  <a:pt x="11429" y="316230"/>
                </a:lnTo>
                <a:lnTo>
                  <a:pt x="12953" y="316230"/>
                </a:lnTo>
                <a:lnTo>
                  <a:pt x="19050" y="322580"/>
                </a:lnTo>
                <a:lnTo>
                  <a:pt x="20574" y="322580"/>
                </a:lnTo>
                <a:lnTo>
                  <a:pt x="26669" y="328930"/>
                </a:lnTo>
                <a:lnTo>
                  <a:pt x="29717" y="330199"/>
                </a:lnTo>
                <a:lnTo>
                  <a:pt x="32423" y="332739"/>
                </a:lnTo>
                <a:lnTo>
                  <a:pt x="38049" y="335280"/>
                </a:lnTo>
                <a:lnTo>
                  <a:pt x="41148" y="337819"/>
                </a:lnTo>
                <a:lnTo>
                  <a:pt x="45935" y="341630"/>
                </a:lnTo>
                <a:lnTo>
                  <a:pt x="55143" y="344169"/>
                </a:lnTo>
                <a:lnTo>
                  <a:pt x="60959" y="346709"/>
                </a:lnTo>
                <a:lnTo>
                  <a:pt x="83313" y="354330"/>
                </a:lnTo>
                <a:lnTo>
                  <a:pt x="130723" y="367030"/>
                </a:lnTo>
                <a:lnTo>
                  <a:pt x="206945" y="378459"/>
                </a:lnTo>
                <a:lnTo>
                  <a:pt x="233275" y="379730"/>
                </a:lnTo>
                <a:lnTo>
                  <a:pt x="259882" y="382269"/>
                </a:lnTo>
                <a:lnTo>
                  <a:pt x="286658" y="383539"/>
                </a:lnTo>
                <a:lnTo>
                  <a:pt x="586219" y="383539"/>
                </a:lnTo>
                <a:lnTo>
                  <a:pt x="624298" y="379730"/>
                </a:lnTo>
                <a:lnTo>
                  <a:pt x="636978" y="379730"/>
                </a:lnTo>
                <a:lnTo>
                  <a:pt x="649646" y="378459"/>
                </a:lnTo>
                <a:lnTo>
                  <a:pt x="662299" y="375919"/>
                </a:lnTo>
                <a:lnTo>
                  <a:pt x="700138" y="372110"/>
                </a:lnTo>
                <a:lnTo>
                  <a:pt x="774994" y="356870"/>
                </a:lnTo>
                <a:lnTo>
                  <a:pt x="787327" y="353060"/>
                </a:lnTo>
                <a:lnTo>
                  <a:pt x="801381" y="350520"/>
                </a:lnTo>
                <a:lnTo>
                  <a:pt x="813935" y="345440"/>
                </a:lnTo>
                <a:lnTo>
                  <a:pt x="825385" y="341630"/>
                </a:lnTo>
                <a:lnTo>
                  <a:pt x="836129" y="336550"/>
                </a:lnTo>
                <a:lnTo>
                  <a:pt x="850021" y="330200"/>
                </a:lnTo>
                <a:lnTo>
                  <a:pt x="860701" y="326390"/>
                </a:lnTo>
                <a:lnTo>
                  <a:pt x="871385" y="320040"/>
                </a:lnTo>
                <a:lnTo>
                  <a:pt x="875868" y="316230"/>
                </a:lnTo>
                <a:lnTo>
                  <a:pt x="880871" y="313690"/>
                </a:lnTo>
                <a:lnTo>
                  <a:pt x="890777" y="306008"/>
                </a:lnTo>
                <a:lnTo>
                  <a:pt x="909065" y="283210"/>
                </a:lnTo>
                <a:lnTo>
                  <a:pt x="909827" y="283210"/>
                </a:lnTo>
                <a:lnTo>
                  <a:pt x="910589" y="280670"/>
                </a:lnTo>
                <a:lnTo>
                  <a:pt x="911351" y="280670"/>
                </a:lnTo>
                <a:lnTo>
                  <a:pt x="912113" y="278130"/>
                </a:lnTo>
                <a:lnTo>
                  <a:pt x="915162" y="264160"/>
                </a:lnTo>
                <a:lnTo>
                  <a:pt x="915924" y="255269"/>
                </a:lnTo>
                <a:close/>
              </a:path>
              <a:path w="915924" h="384809">
                <a:moveTo>
                  <a:pt x="444681" y="383539"/>
                </a:moveTo>
                <a:lnTo>
                  <a:pt x="313491" y="383539"/>
                </a:lnTo>
                <a:lnTo>
                  <a:pt x="340273" y="384809"/>
                </a:lnTo>
                <a:lnTo>
                  <a:pt x="419206" y="384809"/>
                </a:lnTo>
                <a:lnTo>
                  <a:pt x="444681" y="383539"/>
                </a:lnTo>
                <a:close/>
              </a:path>
              <a:path w="915924" h="384809">
                <a:moveTo>
                  <a:pt x="573523" y="383539"/>
                </a:moveTo>
                <a:lnTo>
                  <a:pt x="517055" y="383539"/>
                </a:lnTo>
                <a:lnTo>
                  <a:pt x="539464" y="384809"/>
                </a:lnTo>
                <a:lnTo>
                  <a:pt x="560831" y="384809"/>
                </a:lnTo>
                <a:lnTo>
                  <a:pt x="573523" y="3835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11203" y="2196083"/>
            <a:ext cx="915924" cy="384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53341" y="2122932"/>
            <a:ext cx="2189225" cy="677418"/>
          </a:xfrm>
          <a:custGeom>
            <a:avLst/>
            <a:gdLst/>
            <a:ahLst/>
            <a:cxnLst/>
            <a:rect l="l" t="t" r="r" b="b"/>
            <a:pathLst>
              <a:path w="2189225" h="677418">
                <a:moveTo>
                  <a:pt x="2189225" y="338328"/>
                </a:moveTo>
                <a:lnTo>
                  <a:pt x="2184792" y="283489"/>
                </a:lnTo>
                <a:lnTo>
                  <a:pt x="2171956" y="231452"/>
                </a:lnTo>
                <a:lnTo>
                  <a:pt x="2151410" y="182918"/>
                </a:lnTo>
                <a:lnTo>
                  <a:pt x="2123852" y="138586"/>
                </a:lnTo>
                <a:lnTo>
                  <a:pt x="2089975" y="99155"/>
                </a:lnTo>
                <a:lnTo>
                  <a:pt x="2050474" y="65324"/>
                </a:lnTo>
                <a:lnTo>
                  <a:pt x="2006045" y="37794"/>
                </a:lnTo>
                <a:lnTo>
                  <a:pt x="1957382" y="17263"/>
                </a:lnTo>
                <a:lnTo>
                  <a:pt x="1905181" y="4432"/>
                </a:lnTo>
                <a:lnTo>
                  <a:pt x="1850136" y="0"/>
                </a:lnTo>
                <a:lnTo>
                  <a:pt x="339089" y="0"/>
                </a:lnTo>
                <a:lnTo>
                  <a:pt x="284044" y="4432"/>
                </a:lnTo>
                <a:lnTo>
                  <a:pt x="231843" y="17263"/>
                </a:lnTo>
                <a:lnTo>
                  <a:pt x="183180" y="37794"/>
                </a:lnTo>
                <a:lnTo>
                  <a:pt x="138751" y="65324"/>
                </a:lnTo>
                <a:lnTo>
                  <a:pt x="99250" y="99155"/>
                </a:lnTo>
                <a:lnTo>
                  <a:pt x="65373" y="138586"/>
                </a:lnTo>
                <a:lnTo>
                  <a:pt x="37815" y="182918"/>
                </a:lnTo>
                <a:lnTo>
                  <a:pt x="17269" y="231452"/>
                </a:lnTo>
                <a:lnTo>
                  <a:pt x="4433" y="283489"/>
                </a:lnTo>
                <a:lnTo>
                  <a:pt x="0" y="338328"/>
                </a:lnTo>
                <a:lnTo>
                  <a:pt x="1122" y="366162"/>
                </a:lnTo>
                <a:lnTo>
                  <a:pt x="9844" y="419873"/>
                </a:lnTo>
                <a:lnTo>
                  <a:pt x="26622" y="470392"/>
                </a:lnTo>
                <a:lnTo>
                  <a:pt x="50761" y="517025"/>
                </a:lnTo>
                <a:lnTo>
                  <a:pt x="81565" y="559076"/>
                </a:lnTo>
                <a:lnTo>
                  <a:pt x="118341" y="595852"/>
                </a:lnTo>
                <a:lnTo>
                  <a:pt x="160392" y="626656"/>
                </a:lnTo>
                <a:lnTo>
                  <a:pt x="207025" y="650795"/>
                </a:lnTo>
                <a:lnTo>
                  <a:pt x="257544" y="667573"/>
                </a:lnTo>
                <a:lnTo>
                  <a:pt x="311255" y="676295"/>
                </a:lnTo>
                <a:lnTo>
                  <a:pt x="339089" y="677418"/>
                </a:lnTo>
                <a:lnTo>
                  <a:pt x="1850136" y="677418"/>
                </a:lnTo>
                <a:lnTo>
                  <a:pt x="1905181" y="672984"/>
                </a:lnTo>
                <a:lnTo>
                  <a:pt x="1957382" y="660148"/>
                </a:lnTo>
                <a:lnTo>
                  <a:pt x="2006045" y="639602"/>
                </a:lnTo>
                <a:lnTo>
                  <a:pt x="2050474" y="612044"/>
                </a:lnTo>
                <a:lnTo>
                  <a:pt x="2089975" y="578167"/>
                </a:lnTo>
                <a:lnTo>
                  <a:pt x="2123852" y="538666"/>
                </a:lnTo>
                <a:lnTo>
                  <a:pt x="2151410" y="494237"/>
                </a:lnTo>
                <a:lnTo>
                  <a:pt x="2171956" y="445574"/>
                </a:lnTo>
                <a:lnTo>
                  <a:pt x="2184792" y="393373"/>
                </a:lnTo>
                <a:lnTo>
                  <a:pt x="2189225" y="33832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05919" y="2162555"/>
            <a:ext cx="2058923" cy="586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96775" y="2152650"/>
            <a:ext cx="2077440" cy="606551"/>
          </a:xfrm>
          <a:custGeom>
            <a:avLst/>
            <a:gdLst/>
            <a:ahLst/>
            <a:cxnLst/>
            <a:rect l="l" t="t" r="r" b="b"/>
            <a:pathLst>
              <a:path w="2077440" h="606551">
                <a:moveTo>
                  <a:pt x="2077440" y="308094"/>
                </a:moveTo>
                <a:lnTo>
                  <a:pt x="2075920" y="269833"/>
                </a:lnTo>
                <a:lnTo>
                  <a:pt x="2069266" y="231688"/>
                </a:lnTo>
                <a:lnTo>
                  <a:pt x="2057588" y="194662"/>
                </a:lnTo>
                <a:lnTo>
                  <a:pt x="2041180" y="159286"/>
                </a:lnTo>
                <a:lnTo>
                  <a:pt x="2020337" y="126087"/>
                </a:lnTo>
                <a:lnTo>
                  <a:pt x="1995353" y="95595"/>
                </a:lnTo>
                <a:lnTo>
                  <a:pt x="1967135" y="68995"/>
                </a:lnTo>
                <a:lnTo>
                  <a:pt x="1935656" y="46484"/>
                </a:lnTo>
                <a:lnTo>
                  <a:pt x="1901390" y="27769"/>
                </a:lnTo>
                <a:lnTo>
                  <a:pt x="1864601" y="13715"/>
                </a:lnTo>
                <a:lnTo>
                  <a:pt x="1805178" y="1523"/>
                </a:lnTo>
                <a:lnTo>
                  <a:pt x="1774698" y="0"/>
                </a:lnTo>
                <a:lnTo>
                  <a:pt x="302514" y="0"/>
                </a:lnTo>
                <a:lnTo>
                  <a:pt x="253446" y="4081"/>
                </a:lnTo>
                <a:lnTo>
                  <a:pt x="206856" y="15647"/>
                </a:lnTo>
                <a:lnTo>
                  <a:pt x="163384" y="34077"/>
                </a:lnTo>
                <a:lnTo>
                  <a:pt x="123667" y="58752"/>
                </a:lnTo>
                <a:lnTo>
                  <a:pt x="88344" y="89053"/>
                </a:lnTo>
                <a:lnTo>
                  <a:pt x="58000" y="124442"/>
                </a:lnTo>
                <a:lnTo>
                  <a:pt x="33436" y="164057"/>
                </a:lnTo>
                <a:lnTo>
                  <a:pt x="15129" y="207521"/>
                </a:lnTo>
                <a:lnTo>
                  <a:pt x="3770" y="254133"/>
                </a:lnTo>
                <a:lnTo>
                  <a:pt x="0" y="303275"/>
                </a:lnTo>
                <a:lnTo>
                  <a:pt x="300" y="324215"/>
                </a:lnTo>
                <a:lnTo>
                  <a:pt x="5533" y="362772"/>
                </a:lnTo>
                <a:lnTo>
                  <a:pt x="15712" y="400409"/>
                </a:lnTo>
                <a:lnTo>
                  <a:pt x="19050" y="409572"/>
                </a:lnTo>
                <a:lnTo>
                  <a:pt x="19050" y="317753"/>
                </a:lnTo>
                <a:lnTo>
                  <a:pt x="19066" y="293772"/>
                </a:lnTo>
                <a:lnTo>
                  <a:pt x="24992" y="243515"/>
                </a:lnTo>
                <a:lnTo>
                  <a:pt x="35704" y="206858"/>
                </a:lnTo>
                <a:lnTo>
                  <a:pt x="51588" y="171595"/>
                </a:lnTo>
                <a:lnTo>
                  <a:pt x="72530" y="138091"/>
                </a:lnTo>
                <a:lnTo>
                  <a:pt x="98141" y="107081"/>
                </a:lnTo>
                <a:lnTo>
                  <a:pt x="127689" y="79774"/>
                </a:lnTo>
                <a:lnTo>
                  <a:pt x="159424" y="57955"/>
                </a:lnTo>
                <a:lnTo>
                  <a:pt x="193822" y="40929"/>
                </a:lnTo>
                <a:lnTo>
                  <a:pt x="232410" y="28193"/>
                </a:lnTo>
                <a:lnTo>
                  <a:pt x="274320" y="20573"/>
                </a:lnTo>
                <a:lnTo>
                  <a:pt x="1774698" y="19049"/>
                </a:lnTo>
                <a:lnTo>
                  <a:pt x="1798098" y="20091"/>
                </a:lnTo>
                <a:lnTo>
                  <a:pt x="1843165" y="27526"/>
                </a:lnTo>
                <a:lnTo>
                  <a:pt x="1885464" y="41630"/>
                </a:lnTo>
                <a:lnTo>
                  <a:pt x="1924444" y="61841"/>
                </a:lnTo>
                <a:lnTo>
                  <a:pt x="1959555" y="87597"/>
                </a:lnTo>
                <a:lnTo>
                  <a:pt x="1990247" y="118337"/>
                </a:lnTo>
                <a:lnTo>
                  <a:pt x="2015968" y="153498"/>
                </a:lnTo>
                <a:lnTo>
                  <a:pt x="2036169" y="192519"/>
                </a:lnTo>
                <a:lnTo>
                  <a:pt x="2050300" y="234839"/>
                </a:lnTo>
                <a:lnTo>
                  <a:pt x="2057811" y="279896"/>
                </a:lnTo>
                <a:lnTo>
                  <a:pt x="2058911" y="303275"/>
                </a:lnTo>
                <a:lnTo>
                  <a:pt x="2058911" y="406368"/>
                </a:lnTo>
                <a:lnTo>
                  <a:pt x="2059775" y="404211"/>
                </a:lnTo>
                <a:lnTo>
                  <a:pt x="2066965" y="381169"/>
                </a:lnTo>
                <a:lnTo>
                  <a:pt x="2072359" y="357411"/>
                </a:lnTo>
                <a:lnTo>
                  <a:pt x="2075877" y="333025"/>
                </a:lnTo>
                <a:lnTo>
                  <a:pt x="2077440" y="308094"/>
                </a:lnTo>
                <a:close/>
              </a:path>
              <a:path w="2077440" h="606551">
                <a:moveTo>
                  <a:pt x="2058911" y="406368"/>
                </a:moveTo>
                <a:lnTo>
                  <a:pt x="2058911" y="303275"/>
                </a:lnTo>
                <a:lnTo>
                  <a:pt x="2057893" y="326671"/>
                </a:lnTo>
                <a:lnTo>
                  <a:pt x="2055049" y="349527"/>
                </a:lnTo>
                <a:lnTo>
                  <a:pt x="2044169" y="393337"/>
                </a:lnTo>
                <a:lnTo>
                  <a:pt x="2026793" y="434235"/>
                </a:lnTo>
                <a:lnTo>
                  <a:pt x="2003671" y="471351"/>
                </a:lnTo>
                <a:lnTo>
                  <a:pt x="1975210" y="504415"/>
                </a:lnTo>
                <a:lnTo>
                  <a:pt x="1942045" y="532757"/>
                </a:lnTo>
                <a:lnTo>
                  <a:pt x="1904755" y="555807"/>
                </a:lnTo>
                <a:lnTo>
                  <a:pt x="1863919" y="572994"/>
                </a:lnTo>
                <a:lnTo>
                  <a:pt x="1820116" y="583749"/>
                </a:lnTo>
                <a:lnTo>
                  <a:pt x="1774698" y="587469"/>
                </a:lnTo>
                <a:lnTo>
                  <a:pt x="302514" y="587501"/>
                </a:lnTo>
                <a:lnTo>
                  <a:pt x="273558" y="585977"/>
                </a:lnTo>
                <a:lnTo>
                  <a:pt x="231648" y="578357"/>
                </a:lnTo>
                <a:lnTo>
                  <a:pt x="186566" y="562746"/>
                </a:lnTo>
                <a:lnTo>
                  <a:pt x="151975" y="544213"/>
                </a:lnTo>
                <a:lnTo>
                  <a:pt x="120391" y="521191"/>
                </a:lnTo>
                <a:lnTo>
                  <a:pt x="92757" y="494705"/>
                </a:lnTo>
                <a:lnTo>
                  <a:pt x="68410" y="464153"/>
                </a:lnTo>
                <a:lnTo>
                  <a:pt x="48562" y="430474"/>
                </a:lnTo>
                <a:lnTo>
                  <a:pt x="33516" y="394376"/>
                </a:lnTo>
                <a:lnTo>
                  <a:pt x="23577" y="356567"/>
                </a:lnTo>
                <a:lnTo>
                  <a:pt x="19050" y="317753"/>
                </a:lnTo>
                <a:lnTo>
                  <a:pt x="19050" y="409572"/>
                </a:lnTo>
                <a:lnTo>
                  <a:pt x="36626" y="448139"/>
                </a:lnTo>
                <a:lnTo>
                  <a:pt x="57552" y="481333"/>
                </a:lnTo>
                <a:lnTo>
                  <a:pt x="82742" y="511639"/>
                </a:lnTo>
                <a:lnTo>
                  <a:pt x="111991" y="538468"/>
                </a:lnTo>
                <a:lnTo>
                  <a:pt x="143016" y="560940"/>
                </a:lnTo>
                <a:lnTo>
                  <a:pt x="176895" y="579291"/>
                </a:lnTo>
                <a:lnTo>
                  <a:pt x="212598" y="592835"/>
                </a:lnTo>
                <a:lnTo>
                  <a:pt x="256794" y="602741"/>
                </a:lnTo>
                <a:lnTo>
                  <a:pt x="302514" y="606551"/>
                </a:lnTo>
                <a:lnTo>
                  <a:pt x="1774698" y="606551"/>
                </a:lnTo>
                <a:lnTo>
                  <a:pt x="1814605" y="603751"/>
                </a:lnTo>
                <a:lnTo>
                  <a:pt x="1862045" y="593762"/>
                </a:lnTo>
                <a:lnTo>
                  <a:pt x="1906397" y="576458"/>
                </a:lnTo>
                <a:lnTo>
                  <a:pt x="1947031" y="552525"/>
                </a:lnTo>
                <a:lnTo>
                  <a:pt x="1983317" y="522649"/>
                </a:lnTo>
                <a:lnTo>
                  <a:pt x="2014623" y="487515"/>
                </a:lnTo>
                <a:lnTo>
                  <a:pt x="2040319" y="447807"/>
                </a:lnTo>
                <a:lnTo>
                  <a:pt x="2050867" y="426452"/>
                </a:lnTo>
                <a:lnTo>
                  <a:pt x="2058911" y="40636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91383" y="2281428"/>
            <a:ext cx="942340" cy="36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35"/>
              </a:lnSpc>
            </a:pPr>
            <a:r>
              <a:rPr sz="2400" spc="5" dirty="0" smtClean="0">
                <a:solidFill>
                  <a:srgbClr val="1B1B1B"/>
                </a:solidFill>
                <a:latin typeface="楷体"/>
                <a:cs typeface="楷体"/>
              </a:rPr>
              <a:t>智慧型</a:t>
            </a:r>
            <a:endParaRPr sz="2400">
              <a:latin typeface="楷体"/>
              <a:cs typeface="楷体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82163" y="2920745"/>
            <a:ext cx="2487168" cy="6934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00451" y="3595877"/>
            <a:ext cx="457199" cy="1821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53853" y="3275076"/>
            <a:ext cx="915924" cy="384810"/>
          </a:xfrm>
          <a:custGeom>
            <a:avLst/>
            <a:gdLst/>
            <a:ahLst/>
            <a:cxnLst/>
            <a:rect l="l" t="t" r="r" b="b"/>
            <a:pathLst>
              <a:path w="915924" h="384810">
                <a:moveTo>
                  <a:pt x="915924" y="256539"/>
                </a:moveTo>
                <a:lnTo>
                  <a:pt x="915162" y="256539"/>
                </a:lnTo>
                <a:lnTo>
                  <a:pt x="915162" y="250189"/>
                </a:lnTo>
                <a:lnTo>
                  <a:pt x="914400" y="250189"/>
                </a:lnTo>
                <a:lnTo>
                  <a:pt x="914400" y="245110"/>
                </a:lnTo>
                <a:lnTo>
                  <a:pt x="913638" y="245110"/>
                </a:lnTo>
                <a:lnTo>
                  <a:pt x="913638" y="240030"/>
                </a:lnTo>
                <a:lnTo>
                  <a:pt x="912876" y="240030"/>
                </a:lnTo>
                <a:lnTo>
                  <a:pt x="912876" y="237489"/>
                </a:lnTo>
                <a:lnTo>
                  <a:pt x="912113" y="237489"/>
                </a:lnTo>
                <a:lnTo>
                  <a:pt x="912113" y="236220"/>
                </a:lnTo>
                <a:lnTo>
                  <a:pt x="911351" y="236220"/>
                </a:lnTo>
                <a:lnTo>
                  <a:pt x="911351" y="234950"/>
                </a:lnTo>
                <a:lnTo>
                  <a:pt x="910589" y="234950"/>
                </a:lnTo>
                <a:lnTo>
                  <a:pt x="910589" y="232410"/>
                </a:lnTo>
                <a:lnTo>
                  <a:pt x="909827" y="232410"/>
                </a:lnTo>
                <a:lnTo>
                  <a:pt x="909827" y="231139"/>
                </a:lnTo>
                <a:lnTo>
                  <a:pt x="909065" y="231139"/>
                </a:lnTo>
                <a:lnTo>
                  <a:pt x="909065" y="229870"/>
                </a:lnTo>
                <a:lnTo>
                  <a:pt x="908303" y="229870"/>
                </a:lnTo>
                <a:lnTo>
                  <a:pt x="908303" y="228600"/>
                </a:lnTo>
                <a:lnTo>
                  <a:pt x="907541" y="228600"/>
                </a:lnTo>
                <a:lnTo>
                  <a:pt x="907541" y="227330"/>
                </a:lnTo>
                <a:lnTo>
                  <a:pt x="906779" y="227330"/>
                </a:lnTo>
                <a:lnTo>
                  <a:pt x="906779" y="224789"/>
                </a:lnTo>
                <a:lnTo>
                  <a:pt x="906017" y="224789"/>
                </a:lnTo>
                <a:lnTo>
                  <a:pt x="906017" y="223520"/>
                </a:lnTo>
                <a:lnTo>
                  <a:pt x="905255" y="223520"/>
                </a:lnTo>
                <a:lnTo>
                  <a:pt x="905255" y="222250"/>
                </a:lnTo>
                <a:lnTo>
                  <a:pt x="904493" y="222250"/>
                </a:lnTo>
                <a:lnTo>
                  <a:pt x="904493" y="220980"/>
                </a:lnTo>
                <a:lnTo>
                  <a:pt x="903731" y="220980"/>
                </a:lnTo>
                <a:lnTo>
                  <a:pt x="903731" y="219710"/>
                </a:lnTo>
                <a:lnTo>
                  <a:pt x="902969" y="219710"/>
                </a:lnTo>
                <a:lnTo>
                  <a:pt x="902969" y="218439"/>
                </a:lnTo>
                <a:lnTo>
                  <a:pt x="902207" y="218439"/>
                </a:lnTo>
                <a:lnTo>
                  <a:pt x="902207" y="215900"/>
                </a:lnTo>
                <a:lnTo>
                  <a:pt x="900683" y="215900"/>
                </a:lnTo>
                <a:lnTo>
                  <a:pt x="900683" y="213360"/>
                </a:lnTo>
                <a:lnTo>
                  <a:pt x="899159" y="212089"/>
                </a:lnTo>
                <a:lnTo>
                  <a:pt x="898398" y="212089"/>
                </a:lnTo>
                <a:lnTo>
                  <a:pt x="898398" y="210820"/>
                </a:lnTo>
                <a:lnTo>
                  <a:pt x="897636" y="209550"/>
                </a:lnTo>
                <a:lnTo>
                  <a:pt x="896874" y="209550"/>
                </a:lnTo>
                <a:lnTo>
                  <a:pt x="896874" y="208280"/>
                </a:lnTo>
                <a:lnTo>
                  <a:pt x="895350" y="207010"/>
                </a:lnTo>
                <a:lnTo>
                  <a:pt x="894588" y="207010"/>
                </a:lnTo>
                <a:lnTo>
                  <a:pt x="894588" y="205739"/>
                </a:lnTo>
                <a:lnTo>
                  <a:pt x="893063" y="204470"/>
                </a:lnTo>
                <a:lnTo>
                  <a:pt x="892301" y="204470"/>
                </a:lnTo>
                <a:lnTo>
                  <a:pt x="892301" y="201930"/>
                </a:lnTo>
                <a:lnTo>
                  <a:pt x="890777" y="201930"/>
                </a:lnTo>
                <a:lnTo>
                  <a:pt x="890777" y="200660"/>
                </a:lnTo>
                <a:lnTo>
                  <a:pt x="889253" y="199389"/>
                </a:lnTo>
                <a:lnTo>
                  <a:pt x="888491" y="199389"/>
                </a:lnTo>
                <a:lnTo>
                  <a:pt x="888491" y="196850"/>
                </a:lnTo>
                <a:lnTo>
                  <a:pt x="886967" y="196850"/>
                </a:lnTo>
                <a:lnTo>
                  <a:pt x="886967" y="194310"/>
                </a:lnTo>
                <a:lnTo>
                  <a:pt x="885443" y="193039"/>
                </a:lnTo>
                <a:lnTo>
                  <a:pt x="884681" y="193039"/>
                </a:lnTo>
                <a:lnTo>
                  <a:pt x="884681" y="191770"/>
                </a:lnTo>
                <a:lnTo>
                  <a:pt x="883157" y="190500"/>
                </a:lnTo>
                <a:lnTo>
                  <a:pt x="882395" y="190500"/>
                </a:lnTo>
                <a:lnTo>
                  <a:pt x="882395" y="189230"/>
                </a:lnTo>
                <a:lnTo>
                  <a:pt x="881633" y="187960"/>
                </a:lnTo>
                <a:lnTo>
                  <a:pt x="880871" y="187960"/>
                </a:lnTo>
                <a:lnTo>
                  <a:pt x="880871" y="186689"/>
                </a:lnTo>
                <a:lnTo>
                  <a:pt x="879348" y="185420"/>
                </a:lnTo>
                <a:lnTo>
                  <a:pt x="878586" y="185420"/>
                </a:lnTo>
                <a:lnTo>
                  <a:pt x="878586" y="182880"/>
                </a:lnTo>
                <a:lnTo>
                  <a:pt x="877062" y="182880"/>
                </a:lnTo>
                <a:lnTo>
                  <a:pt x="877062" y="181610"/>
                </a:lnTo>
                <a:lnTo>
                  <a:pt x="875538" y="180339"/>
                </a:lnTo>
                <a:lnTo>
                  <a:pt x="874776" y="180339"/>
                </a:lnTo>
                <a:lnTo>
                  <a:pt x="874776" y="177800"/>
                </a:lnTo>
                <a:lnTo>
                  <a:pt x="873251" y="176530"/>
                </a:lnTo>
                <a:lnTo>
                  <a:pt x="872489" y="176530"/>
                </a:lnTo>
                <a:lnTo>
                  <a:pt x="872489" y="175260"/>
                </a:lnTo>
                <a:lnTo>
                  <a:pt x="861821" y="163830"/>
                </a:lnTo>
                <a:lnTo>
                  <a:pt x="861059" y="163830"/>
                </a:lnTo>
                <a:lnTo>
                  <a:pt x="861059" y="162560"/>
                </a:lnTo>
                <a:lnTo>
                  <a:pt x="850391" y="152400"/>
                </a:lnTo>
                <a:lnTo>
                  <a:pt x="849629" y="152400"/>
                </a:lnTo>
                <a:lnTo>
                  <a:pt x="849629" y="151130"/>
                </a:lnTo>
                <a:lnTo>
                  <a:pt x="834389" y="135889"/>
                </a:lnTo>
                <a:lnTo>
                  <a:pt x="832865" y="134620"/>
                </a:lnTo>
                <a:lnTo>
                  <a:pt x="830579" y="132080"/>
                </a:lnTo>
                <a:lnTo>
                  <a:pt x="829055" y="132080"/>
                </a:lnTo>
                <a:lnTo>
                  <a:pt x="826007" y="128270"/>
                </a:lnTo>
                <a:lnTo>
                  <a:pt x="821105" y="125730"/>
                </a:lnTo>
                <a:lnTo>
                  <a:pt x="817092" y="120650"/>
                </a:lnTo>
                <a:lnTo>
                  <a:pt x="812291" y="118110"/>
                </a:lnTo>
                <a:lnTo>
                  <a:pt x="808494" y="114300"/>
                </a:lnTo>
                <a:lnTo>
                  <a:pt x="804240" y="110489"/>
                </a:lnTo>
                <a:lnTo>
                  <a:pt x="800100" y="107950"/>
                </a:lnTo>
                <a:lnTo>
                  <a:pt x="797839" y="105410"/>
                </a:lnTo>
                <a:lnTo>
                  <a:pt x="792899" y="102870"/>
                </a:lnTo>
                <a:lnTo>
                  <a:pt x="790193" y="100330"/>
                </a:lnTo>
                <a:lnTo>
                  <a:pt x="785101" y="97789"/>
                </a:lnTo>
                <a:lnTo>
                  <a:pt x="774953" y="90170"/>
                </a:lnTo>
                <a:lnTo>
                  <a:pt x="770483" y="87630"/>
                </a:lnTo>
                <a:lnTo>
                  <a:pt x="764933" y="83820"/>
                </a:lnTo>
                <a:lnTo>
                  <a:pt x="760476" y="80010"/>
                </a:lnTo>
                <a:lnTo>
                  <a:pt x="747970" y="73660"/>
                </a:lnTo>
                <a:lnTo>
                  <a:pt x="735164" y="66039"/>
                </a:lnTo>
                <a:lnTo>
                  <a:pt x="708738" y="53339"/>
                </a:lnTo>
                <a:lnTo>
                  <a:pt x="695160" y="46989"/>
                </a:lnTo>
                <a:lnTo>
                  <a:pt x="681367" y="41910"/>
                </a:lnTo>
                <a:lnTo>
                  <a:pt x="667382" y="35560"/>
                </a:lnTo>
                <a:lnTo>
                  <a:pt x="653225" y="31750"/>
                </a:lnTo>
                <a:lnTo>
                  <a:pt x="638918" y="26670"/>
                </a:lnTo>
                <a:lnTo>
                  <a:pt x="624482" y="22860"/>
                </a:lnTo>
                <a:lnTo>
                  <a:pt x="609940" y="17780"/>
                </a:lnTo>
                <a:lnTo>
                  <a:pt x="595311" y="15239"/>
                </a:lnTo>
                <a:lnTo>
                  <a:pt x="580618" y="11430"/>
                </a:lnTo>
                <a:lnTo>
                  <a:pt x="551126" y="6350"/>
                </a:lnTo>
                <a:lnTo>
                  <a:pt x="536369" y="5080"/>
                </a:lnTo>
                <a:lnTo>
                  <a:pt x="521634" y="2539"/>
                </a:lnTo>
                <a:lnTo>
                  <a:pt x="506942" y="1270"/>
                </a:lnTo>
                <a:lnTo>
                  <a:pt x="492315" y="1270"/>
                </a:lnTo>
                <a:lnTo>
                  <a:pt x="477774" y="0"/>
                </a:lnTo>
                <a:lnTo>
                  <a:pt x="447293" y="0"/>
                </a:lnTo>
                <a:lnTo>
                  <a:pt x="379523" y="5080"/>
                </a:lnTo>
                <a:lnTo>
                  <a:pt x="310322" y="19050"/>
                </a:lnTo>
                <a:lnTo>
                  <a:pt x="226157" y="48260"/>
                </a:lnTo>
                <a:lnTo>
                  <a:pt x="179046" y="72389"/>
                </a:lnTo>
                <a:lnTo>
                  <a:pt x="135948" y="100330"/>
                </a:lnTo>
                <a:lnTo>
                  <a:pt x="114464" y="116839"/>
                </a:lnTo>
                <a:lnTo>
                  <a:pt x="105710" y="123189"/>
                </a:lnTo>
                <a:lnTo>
                  <a:pt x="96551" y="132080"/>
                </a:lnTo>
                <a:lnTo>
                  <a:pt x="87117" y="140970"/>
                </a:lnTo>
                <a:lnTo>
                  <a:pt x="77539" y="149860"/>
                </a:lnTo>
                <a:lnTo>
                  <a:pt x="67950" y="160020"/>
                </a:lnTo>
                <a:lnTo>
                  <a:pt x="58479" y="171450"/>
                </a:lnTo>
                <a:lnTo>
                  <a:pt x="49258" y="181610"/>
                </a:lnTo>
                <a:lnTo>
                  <a:pt x="40419" y="194310"/>
                </a:lnTo>
                <a:lnTo>
                  <a:pt x="17499" y="229870"/>
                </a:lnTo>
                <a:lnTo>
                  <a:pt x="231" y="275589"/>
                </a:lnTo>
                <a:lnTo>
                  <a:pt x="0" y="284480"/>
                </a:lnTo>
                <a:lnTo>
                  <a:pt x="0" y="287020"/>
                </a:lnTo>
                <a:lnTo>
                  <a:pt x="762" y="287020"/>
                </a:lnTo>
                <a:lnTo>
                  <a:pt x="762" y="289560"/>
                </a:lnTo>
                <a:lnTo>
                  <a:pt x="1524" y="289560"/>
                </a:lnTo>
                <a:lnTo>
                  <a:pt x="1524" y="292100"/>
                </a:lnTo>
                <a:lnTo>
                  <a:pt x="2286" y="292100"/>
                </a:lnTo>
                <a:lnTo>
                  <a:pt x="2286" y="295910"/>
                </a:lnTo>
                <a:lnTo>
                  <a:pt x="3048" y="295910"/>
                </a:lnTo>
                <a:lnTo>
                  <a:pt x="3048" y="297180"/>
                </a:lnTo>
                <a:lnTo>
                  <a:pt x="3809" y="297180"/>
                </a:lnTo>
                <a:lnTo>
                  <a:pt x="3809" y="300989"/>
                </a:lnTo>
                <a:lnTo>
                  <a:pt x="4571" y="300989"/>
                </a:lnTo>
                <a:lnTo>
                  <a:pt x="4571" y="302260"/>
                </a:lnTo>
                <a:lnTo>
                  <a:pt x="5333" y="302260"/>
                </a:lnTo>
                <a:lnTo>
                  <a:pt x="5333" y="303530"/>
                </a:lnTo>
                <a:lnTo>
                  <a:pt x="6095" y="303530"/>
                </a:lnTo>
                <a:lnTo>
                  <a:pt x="6095" y="304800"/>
                </a:lnTo>
                <a:lnTo>
                  <a:pt x="6857" y="304800"/>
                </a:lnTo>
                <a:lnTo>
                  <a:pt x="6857" y="307339"/>
                </a:lnTo>
                <a:lnTo>
                  <a:pt x="7619" y="307339"/>
                </a:lnTo>
                <a:lnTo>
                  <a:pt x="7619" y="308610"/>
                </a:lnTo>
                <a:lnTo>
                  <a:pt x="8381" y="308610"/>
                </a:lnTo>
                <a:lnTo>
                  <a:pt x="8381" y="309880"/>
                </a:lnTo>
                <a:lnTo>
                  <a:pt x="9143" y="309880"/>
                </a:lnTo>
                <a:lnTo>
                  <a:pt x="9143" y="311150"/>
                </a:lnTo>
                <a:lnTo>
                  <a:pt x="9905" y="311150"/>
                </a:lnTo>
                <a:lnTo>
                  <a:pt x="9905" y="313689"/>
                </a:lnTo>
                <a:lnTo>
                  <a:pt x="10667" y="313689"/>
                </a:lnTo>
                <a:lnTo>
                  <a:pt x="10667" y="314960"/>
                </a:lnTo>
                <a:lnTo>
                  <a:pt x="11429" y="314960"/>
                </a:lnTo>
                <a:lnTo>
                  <a:pt x="11429" y="316230"/>
                </a:lnTo>
                <a:lnTo>
                  <a:pt x="12953" y="316230"/>
                </a:lnTo>
                <a:lnTo>
                  <a:pt x="16001" y="320039"/>
                </a:lnTo>
                <a:lnTo>
                  <a:pt x="17525" y="320039"/>
                </a:lnTo>
                <a:lnTo>
                  <a:pt x="21336" y="323850"/>
                </a:lnTo>
                <a:lnTo>
                  <a:pt x="22859" y="325120"/>
                </a:lnTo>
                <a:lnTo>
                  <a:pt x="26669" y="328930"/>
                </a:lnTo>
                <a:lnTo>
                  <a:pt x="28752" y="330200"/>
                </a:lnTo>
                <a:lnTo>
                  <a:pt x="33172" y="332739"/>
                </a:lnTo>
                <a:lnTo>
                  <a:pt x="35051" y="334010"/>
                </a:lnTo>
                <a:lnTo>
                  <a:pt x="43865" y="339089"/>
                </a:lnTo>
                <a:lnTo>
                  <a:pt x="44780" y="341630"/>
                </a:lnTo>
                <a:lnTo>
                  <a:pt x="55625" y="345439"/>
                </a:lnTo>
                <a:lnTo>
                  <a:pt x="102669" y="360680"/>
                </a:lnTo>
                <a:lnTo>
                  <a:pt x="152980" y="370839"/>
                </a:lnTo>
                <a:lnTo>
                  <a:pt x="205705" y="378460"/>
                </a:lnTo>
                <a:lnTo>
                  <a:pt x="314986" y="384810"/>
                </a:lnTo>
                <a:lnTo>
                  <a:pt x="396942" y="384810"/>
                </a:lnTo>
                <a:lnTo>
                  <a:pt x="447293" y="383604"/>
                </a:lnTo>
                <a:lnTo>
                  <a:pt x="598049" y="383539"/>
                </a:lnTo>
                <a:lnTo>
                  <a:pt x="655129" y="378460"/>
                </a:lnTo>
                <a:lnTo>
                  <a:pt x="669705" y="375920"/>
                </a:lnTo>
                <a:lnTo>
                  <a:pt x="684334" y="374650"/>
                </a:lnTo>
                <a:lnTo>
                  <a:pt x="757031" y="361950"/>
                </a:lnTo>
                <a:lnTo>
                  <a:pt x="799025" y="350520"/>
                </a:lnTo>
                <a:lnTo>
                  <a:pt x="812542" y="345439"/>
                </a:lnTo>
                <a:lnTo>
                  <a:pt x="825759" y="341630"/>
                </a:lnTo>
                <a:lnTo>
                  <a:pt x="838641" y="336550"/>
                </a:lnTo>
                <a:lnTo>
                  <a:pt x="851153" y="330200"/>
                </a:lnTo>
                <a:lnTo>
                  <a:pt x="862536" y="325120"/>
                </a:lnTo>
                <a:lnTo>
                  <a:pt x="896742" y="300989"/>
                </a:lnTo>
                <a:lnTo>
                  <a:pt x="907541" y="285750"/>
                </a:lnTo>
                <a:lnTo>
                  <a:pt x="908303" y="285750"/>
                </a:lnTo>
                <a:lnTo>
                  <a:pt x="912113" y="279400"/>
                </a:lnTo>
                <a:lnTo>
                  <a:pt x="915162" y="264160"/>
                </a:lnTo>
                <a:lnTo>
                  <a:pt x="915924" y="256539"/>
                </a:lnTo>
                <a:close/>
              </a:path>
              <a:path w="915924" h="384810">
                <a:moveTo>
                  <a:pt x="584262" y="383539"/>
                </a:moveTo>
                <a:lnTo>
                  <a:pt x="524994" y="383539"/>
                </a:lnTo>
                <a:lnTo>
                  <a:pt x="548363" y="384810"/>
                </a:lnTo>
                <a:lnTo>
                  <a:pt x="570738" y="384810"/>
                </a:lnTo>
                <a:lnTo>
                  <a:pt x="584262" y="3835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53853" y="3275076"/>
            <a:ext cx="915924" cy="3848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95991" y="3201923"/>
            <a:ext cx="2189226" cy="576072"/>
          </a:xfrm>
          <a:custGeom>
            <a:avLst/>
            <a:gdLst/>
            <a:ahLst/>
            <a:cxnLst/>
            <a:rect l="l" t="t" r="r" b="b"/>
            <a:pathLst>
              <a:path w="2189226" h="576072">
                <a:moveTo>
                  <a:pt x="2189226" y="339089"/>
                </a:moveTo>
                <a:lnTo>
                  <a:pt x="2184792" y="284044"/>
                </a:lnTo>
                <a:lnTo>
                  <a:pt x="2171956" y="231843"/>
                </a:lnTo>
                <a:lnTo>
                  <a:pt x="2151410" y="183180"/>
                </a:lnTo>
                <a:lnTo>
                  <a:pt x="2123852" y="138751"/>
                </a:lnTo>
                <a:lnTo>
                  <a:pt x="2089975" y="99250"/>
                </a:lnTo>
                <a:lnTo>
                  <a:pt x="2050474" y="65373"/>
                </a:lnTo>
                <a:lnTo>
                  <a:pt x="2006045" y="37815"/>
                </a:lnTo>
                <a:lnTo>
                  <a:pt x="1957382" y="17269"/>
                </a:lnTo>
                <a:lnTo>
                  <a:pt x="1905181" y="4433"/>
                </a:lnTo>
                <a:lnTo>
                  <a:pt x="1850136" y="0"/>
                </a:lnTo>
                <a:lnTo>
                  <a:pt x="339089" y="0"/>
                </a:lnTo>
                <a:lnTo>
                  <a:pt x="284044" y="4433"/>
                </a:lnTo>
                <a:lnTo>
                  <a:pt x="231843" y="17269"/>
                </a:lnTo>
                <a:lnTo>
                  <a:pt x="183180" y="37815"/>
                </a:lnTo>
                <a:lnTo>
                  <a:pt x="138751" y="65373"/>
                </a:lnTo>
                <a:lnTo>
                  <a:pt x="99250" y="99250"/>
                </a:lnTo>
                <a:lnTo>
                  <a:pt x="65373" y="138751"/>
                </a:lnTo>
                <a:lnTo>
                  <a:pt x="37815" y="183180"/>
                </a:lnTo>
                <a:lnTo>
                  <a:pt x="17269" y="231843"/>
                </a:lnTo>
                <a:lnTo>
                  <a:pt x="4433" y="284044"/>
                </a:lnTo>
                <a:lnTo>
                  <a:pt x="0" y="339089"/>
                </a:lnTo>
                <a:lnTo>
                  <a:pt x="1122" y="366924"/>
                </a:lnTo>
                <a:lnTo>
                  <a:pt x="9844" y="420635"/>
                </a:lnTo>
                <a:lnTo>
                  <a:pt x="26622" y="471154"/>
                </a:lnTo>
                <a:lnTo>
                  <a:pt x="50761" y="517787"/>
                </a:lnTo>
                <a:lnTo>
                  <a:pt x="81565" y="559838"/>
                </a:lnTo>
                <a:lnTo>
                  <a:pt x="96603" y="576072"/>
                </a:lnTo>
                <a:lnTo>
                  <a:pt x="2092622" y="576071"/>
                </a:lnTo>
                <a:lnTo>
                  <a:pt x="2123852" y="539428"/>
                </a:lnTo>
                <a:lnTo>
                  <a:pt x="2151410" y="494999"/>
                </a:lnTo>
                <a:lnTo>
                  <a:pt x="2171956" y="446336"/>
                </a:lnTo>
                <a:lnTo>
                  <a:pt x="2184792" y="394135"/>
                </a:lnTo>
                <a:lnTo>
                  <a:pt x="2189226" y="33908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48569" y="3241548"/>
            <a:ext cx="2058924" cy="5364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39425" y="3232404"/>
            <a:ext cx="2077427" cy="545592"/>
          </a:xfrm>
          <a:custGeom>
            <a:avLst/>
            <a:gdLst/>
            <a:ahLst/>
            <a:cxnLst/>
            <a:rect l="l" t="t" r="r" b="b"/>
            <a:pathLst>
              <a:path w="2077427" h="545592">
                <a:moveTo>
                  <a:pt x="2077427" y="308202"/>
                </a:moveTo>
                <a:lnTo>
                  <a:pt x="2076029" y="270072"/>
                </a:lnTo>
                <a:lnTo>
                  <a:pt x="2069424" y="232180"/>
                </a:lnTo>
                <a:lnTo>
                  <a:pt x="2057633" y="194867"/>
                </a:lnTo>
                <a:lnTo>
                  <a:pt x="2041052" y="158996"/>
                </a:lnTo>
                <a:lnTo>
                  <a:pt x="2020075" y="125428"/>
                </a:lnTo>
                <a:lnTo>
                  <a:pt x="1995099" y="95025"/>
                </a:lnTo>
                <a:lnTo>
                  <a:pt x="1966594" y="68557"/>
                </a:lnTo>
                <a:lnTo>
                  <a:pt x="1935616" y="46217"/>
                </a:lnTo>
                <a:lnTo>
                  <a:pt x="1890403" y="22947"/>
                </a:lnTo>
                <a:lnTo>
                  <a:pt x="1850136" y="9143"/>
                </a:lnTo>
                <a:lnTo>
                  <a:pt x="1789938" y="0"/>
                </a:lnTo>
                <a:lnTo>
                  <a:pt x="302514" y="0"/>
                </a:lnTo>
                <a:lnTo>
                  <a:pt x="253572" y="3808"/>
                </a:lnTo>
                <a:lnTo>
                  <a:pt x="207031" y="15247"/>
                </a:lnTo>
                <a:lnTo>
                  <a:pt x="163547" y="33666"/>
                </a:lnTo>
                <a:lnTo>
                  <a:pt x="123778" y="58412"/>
                </a:lnTo>
                <a:lnTo>
                  <a:pt x="88382" y="88834"/>
                </a:lnTo>
                <a:lnTo>
                  <a:pt x="58016" y="124281"/>
                </a:lnTo>
                <a:lnTo>
                  <a:pt x="33337" y="164100"/>
                </a:lnTo>
                <a:lnTo>
                  <a:pt x="15003" y="207640"/>
                </a:lnTo>
                <a:lnTo>
                  <a:pt x="3671" y="254249"/>
                </a:lnTo>
                <a:lnTo>
                  <a:pt x="0" y="303275"/>
                </a:lnTo>
                <a:lnTo>
                  <a:pt x="339" y="324240"/>
                </a:lnTo>
                <a:lnTo>
                  <a:pt x="5586" y="362809"/>
                </a:lnTo>
                <a:lnTo>
                  <a:pt x="15802" y="400391"/>
                </a:lnTo>
                <a:lnTo>
                  <a:pt x="30763" y="436441"/>
                </a:lnTo>
                <a:lnTo>
                  <a:pt x="50248" y="470413"/>
                </a:lnTo>
                <a:lnTo>
                  <a:pt x="74035" y="501760"/>
                </a:lnTo>
                <a:lnTo>
                  <a:pt x="101899" y="529936"/>
                </a:lnTo>
                <a:lnTo>
                  <a:pt x="120913" y="545592"/>
                </a:lnTo>
                <a:lnTo>
                  <a:pt x="1955791" y="545591"/>
                </a:lnTo>
                <a:lnTo>
                  <a:pt x="1999615" y="505584"/>
                </a:lnTo>
                <a:lnTo>
                  <a:pt x="2028150" y="468245"/>
                </a:lnTo>
                <a:lnTo>
                  <a:pt x="2050776" y="426642"/>
                </a:lnTo>
                <a:lnTo>
                  <a:pt x="2066873" y="381418"/>
                </a:lnTo>
                <a:lnTo>
                  <a:pt x="2075825" y="333217"/>
                </a:lnTo>
                <a:lnTo>
                  <a:pt x="2077427" y="30820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534033" y="3386328"/>
            <a:ext cx="942340" cy="36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35"/>
              </a:lnSpc>
            </a:pPr>
            <a:r>
              <a:rPr sz="2400" spc="5" dirty="0" smtClean="0">
                <a:solidFill>
                  <a:srgbClr val="1B1B1B"/>
                </a:solidFill>
                <a:latin typeface="楷体"/>
                <a:cs typeface="楷体"/>
              </a:rPr>
              <a:t>信息化</a:t>
            </a:r>
            <a:endParaRPr sz="2400">
              <a:latin typeface="楷体"/>
              <a:cs typeface="楷体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054981" y="3298697"/>
            <a:ext cx="1050036" cy="594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233543" y="2923032"/>
            <a:ext cx="635000" cy="37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latin typeface="微软雅黑"/>
                <a:cs typeface="微软雅黑"/>
              </a:rPr>
              <a:t>未来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00451" y="3777996"/>
            <a:ext cx="457199" cy="5212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47723" y="4299203"/>
            <a:ext cx="1709927" cy="3360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92595" y="3777996"/>
            <a:ext cx="1996019" cy="102108"/>
          </a:xfrm>
          <a:custGeom>
            <a:avLst/>
            <a:gdLst/>
            <a:ahLst/>
            <a:cxnLst/>
            <a:rect l="l" t="t" r="r" b="b"/>
            <a:pathLst>
              <a:path w="1996019" h="102108">
                <a:moveTo>
                  <a:pt x="1996019" y="0"/>
                </a:moveTo>
                <a:lnTo>
                  <a:pt x="0" y="0"/>
                </a:lnTo>
                <a:lnTo>
                  <a:pt x="2647" y="2857"/>
                </a:lnTo>
                <a:lnTo>
                  <a:pt x="21737" y="20542"/>
                </a:lnTo>
                <a:lnTo>
                  <a:pt x="63789" y="51346"/>
                </a:lnTo>
                <a:lnTo>
                  <a:pt x="110422" y="75485"/>
                </a:lnTo>
                <a:lnTo>
                  <a:pt x="160941" y="92263"/>
                </a:lnTo>
                <a:lnTo>
                  <a:pt x="214651" y="100985"/>
                </a:lnTo>
                <a:lnTo>
                  <a:pt x="242486" y="102108"/>
                </a:lnTo>
                <a:lnTo>
                  <a:pt x="1753532" y="102108"/>
                </a:lnTo>
                <a:lnTo>
                  <a:pt x="1808577" y="97674"/>
                </a:lnTo>
                <a:lnTo>
                  <a:pt x="1860779" y="84838"/>
                </a:lnTo>
                <a:lnTo>
                  <a:pt x="1909442" y="64292"/>
                </a:lnTo>
                <a:lnTo>
                  <a:pt x="1953871" y="36734"/>
                </a:lnTo>
                <a:lnTo>
                  <a:pt x="1993372" y="2857"/>
                </a:lnTo>
                <a:lnTo>
                  <a:pt x="199601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76992" y="3777996"/>
            <a:ext cx="1802411" cy="5105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60339" y="3777996"/>
            <a:ext cx="1834877" cy="60960"/>
          </a:xfrm>
          <a:custGeom>
            <a:avLst/>
            <a:gdLst/>
            <a:ahLst/>
            <a:cxnLst/>
            <a:rect l="l" t="t" r="r" b="b"/>
            <a:pathLst>
              <a:path w="1834877" h="60960">
                <a:moveTo>
                  <a:pt x="1834877" y="0"/>
                </a:moveTo>
                <a:lnTo>
                  <a:pt x="1801689" y="0"/>
                </a:lnTo>
                <a:lnTo>
                  <a:pt x="1784062" y="9973"/>
                </a:lnTo>
                <a:lnTo>
                  <a:pt x="1764070" y="19323"/>
                </a:lnTo>
                <a:lnTo>
                  <a:pt x="1721662" y="33395"/>
                </a:lnTo>
                <a:lnTo>
                  <a:pt x="1676481" y="40842"/>
                </a:lnTo>
                <a:lnTo>
                  <a:pt x="181600" y="41910"/>
                </a:lnTo>
                <a:lnTo>
                  <a:pt x="152644" y="40386"/>
                </a:lnTo>
                <a:lnTo>
                  <a:pt x="110734" y="32766"/>
                </a:lnTo>
                <a:lnTo>
                  <a:pt x="63593" y="16002"/>
                </a:lnTo>
                <a:lnTo>
                  <a:pt x="33518" y="0"/>
                </a:lnTo>
                <a:lnTo>
                  <a:pt x="0" y="0"/>
                </a:lnTo>
                <a:lnTo>
                  <a:pt x="33199" y="21935"/>
                </a:lnTo>
                <a:lnTo>
                  <a:pt x="79384" y="42972"/>
                </a:lnTo>
                <a:lnTo>
                  <a:pt x="121402" y="54864"/>
                </a:lnTo>
                <a:lnTo>
                  <a:pt x="181600" y="60960"/>
                </a:lnTo>
                <a:lnTo>
                  <a:pt x="1653784" y="60960"/>
                </a:lnTo>
                <a:lnTo>
                  <a:pt x="1693741" y="57991"/>
                </a:lnTo>
                <a:lnTo>
                  <a:pt x="1741217" y="47806"/>
                </a:lnTo>
                <a:lnTo>
                  <a:pt x="1785566" y="30460"/>
                </a:lnTo>
                <a:lnTo>
                  <a:pt x="1826170" y="6597"/>
                </a:lnTo>
                <a:lnTo>
                  <a:pt x="1834877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32367" y="4363973"/>
            <a:ext cx="905256" cy="271272"/>
          </a:xfrm>
          <a:custGeom>
            <a:avLst/>
            <a:gdLst/>
            <a:ahLst/>
            <a:cxnLst/>
            <a:rect l="l" t="t" r="r" b="b"/>
            <a:pathLst>
              <a:path w="905256" h="271272">
                <a:moveTo>
                  <a:pt x="905256" y="271272"/>
                </a:moveTo>
                <a:lnTo>
                  <a:pt x="905256" y="264414"/>
                </a:lnTo>
                <a:lnTo>
                  <a:pt x="904494" y="264414"/>
                </a:lnTo>
                <a:lnTo>
                  <a:pt x="904494" y="262127"/>
                </a:lnTo>
                <a:lnTo>
                  <a:pt x="903732" y="262127"/>
                </a:lnTo>
                <a:lnTo>
                  <a:pt x="903732" y="260603"/>
                </a:lnTo>
                <a:lnTo>
                  <a:pt x="902969" y="260603"/>
                </a:lnTo>
                <a:lnTo>
                  <a:pt x="902969" y="259079"/>
                </a:lnTo>
                <a:lnTo>
                  <a:pt x="902207" y="259079"/>
                </a:lnTo>
                <a:lnTo>
                  <a:pt x="902207" y="257555"/>
                </a:lnTo>
                <a:lnTo>
                  <a:pt x="901445" y="257555"/>
                </a:lnTo>
                <a:lnTo>
                  <a:pt x="901445" y="256031"/>
                </a:lnTo>
                <a:lnTo>
                  <a:pt x="900683" y="256031"/>
                </a:lnTo>
                <a:lnTo>
                  <a:pt x="900683" y="254508"/>
                </a:lnTo>
                <a:lnTo>
                  <a:pt x="899921" y="254508"/>
                </a:lnTo>
                <a:lnTo>
                  <a:pt x="899921" y="252984"/>
                </a:lnTo>
                <a:lnTo>
                  <a:pt x="899159" y="252984"/>
                </a:lnTo>
                <a:lnTo>
                  <a:pt x="899159" y="250698"/>
                </a:lnTo>
                <a:lnTo>
                  <a:pt x="898397" y="250698"/>
                </a:lnTo>
                <a:lnTo>
                  <a:pt x="898397" y="249174"/>
                </a:lnTo>
                <a:lnTo>
                  <a:pt x="897635" y="249174"/>
                </a:lnTo>
                <a:lnTo>
                  <a:pt x="897636" y="247650"/>
                </a:lnTo>
                <a:lnTo>
                  <a:pt x="896874" y="247650"/>
                </a:lnTo>
                <a:lnTo>
                  <a:pt x="896874" y="246125"/>
                </a:lnTo>
                <a:lnTo>
                  <a:pt x="896112" y="246125"/>
                </a:lnTo>
                <a:lnTo>
                  <a:pt x="896112" y="244601"/>
                </a:lnTo>
                <a:lnTo>
                  <a:pt x="895350" y="244601"/>
                </a:lnTo>
                <a:lnTo>
                  <a:pt x="895350" y="243077"/>
                </a:lnTo>
                <a:lnTo>
                  <a:pt x="894588" y="243077"/>
                </a:lnTo>
                <a:lnTo>
                  <a:pt x="894588" y="241553"/>
                </a:lnTo>
                <a:lnTo>
                  <a:pt x="893826" y="241553"/>
                </a:lnTo>
                <a:lnTo>
                  <a:pt x="893826" y="240029"/>
                </a:lnTo>
                <a:lnTo>
                  <a:pt x="893064" y="240029"/>
                </a:lnTo>
                <a:lnTo>
                  <a:pt x="893064" y="238505"/>
                </a:lnTo>
                <a:lnTo>
                  <a:pt x="892302" y="238505"/>
                </a:lnTo>
                <a:lnTo>
                  <a:pt x="892302" y="236981"/>
                </a:lnTo>
                <a:lnTo>
                  <a:pt x="891540" y="236220"/>
                </a:lnTo>
                <a:lnTo>
                  <a:pt x="890778" y="236220"/>
                </a:lnTo>
                <a:lnTo>
                  <a:pt x="890778" y="234696"/>
                </a:lnTo>
                <a:lnTo>
                  <a:pt x="890016" y="233934"/>
                </a:lnTo>
                <a:lnTo>
                  <a:pt x="889254" y="233934"/>
                </a:lnTo>
                <a:lnTo>
                  <a:pt x="889254" y="232410"/>
                </a:lnTo>
                <a:lnTo>
                  <a:pt x="888492" y="231648"/>
                </a:lnTo>
                <a:lnTo>
                  <a:pt x="887730" y="231648"/>
                </a:lnTo>
                <a:lnTo>
                  <a:pt x="887730" y="230124"/>
                </a:lnTo>
                <a:lnTo>
                  <a:pt x="886968" y="229362"/>
                </a:lnTo>
                <a:lnTo>
                  <a:pt x="886206" y="229362"/>
                </a:lnTo>
                <a:lnTo>
                  <a:pt x="886206" y="227838"/>
                </a:lnTo>
                <a:lnTo>
                  <a:pt x="885444" y="227075"/>
                </a:lnTo>
                <a:lnTo>
                  <a:pt x="884682" y="227075"/>
                </a:lnTo>
                <a:lnTo>
                  <a:pt x="884682" y="225551"/>
                </a:lnTo>
                <a:lnTo>
                  <a:pt x="883920" y="224790"/>
                </a:lnTo>
                <a:lnTo>
                  <a:pt x="883158" y="224790"/>
                </a:lnTo>
                <a:lnTo>
                  <a:pt x="883158" y="223266"/>
                </a:lnTo>
                <a:lnTo>
                  <a:pt x="882396" y="223266"/>
                </a:lnTo>
                <a:lnTo>
                  <a:pt x="882396" y="221742"/>
                </a:lnTo>
                <a:lnTo>
                  <a:pt x="881634" y="220979"/>
                </a:lnTo>
                <a:lnTo>
                  <a:pt x="880872" y="220979"/>
                </a:lnTo>
                <a:lnTo>
                  <a:pt x="880872" y="219455"/>
                </a:lnTo>
                <a:lnTo>
                  <a:pt x="880110" y="218694"/>
                </a:lnTo>
                <a:lnTo>
                  <a:pt x="879348" y="218694"/>
                </a:lnTo>
                <a:lnTo>
                  <a:pt x="879348" y="217170"/>
                </a:lnTo>
                <a:lnTo>
                  <a:pt x="878586" y="216408"/>
                </a:lnTo>
                <a:lnTo>
                  <a:pt x="877824" y="216408"/>
                </a:lnTo>
                <a:lnTo>
                  <a:pt x="877824" y="214884"/>
                </a:lnTo>
                <a:lnTo>
                  <a:pt x="877062" y="214122"/>
                </a:lnTo>
                <a:lnTo>
                  <a:pt x="876300" y="214122"/>
                </a:lnTo>
                <a:lnTo>
                  <a:pt x="876300" y="212598"/>
                </a:lnTo>
                <a:lnTo>
                  <a:pt x="875538" y="211836"/>
                </a:lnTo>
                <a:lnTo>
                  <a:pt x="874776" y="211836"/>
                </a:lnTo>
                <a:lnTo>
                  <a:pt x="874776" y="210312"/>
                </a:lnTo>
                <a:lnTo>
                  <a:pt x="874014" y="209550"/>
                </a:lnTo>
                <a:lnTo>
                  <a:pt x="873252" y="209550"/>
                </a:lnTo>
                <a:lnTo>
                  <a:pt x="873252" y="208025"/>
                </a:lnTo>
                <a:lnTo>
                  <a:pt x="872490" y="208025"/>
                </a:lnTo>
                <a:lnTo>
                  <a:pt x="872490" y="206501"/>
                </a:lnTo>
                <a:lnTo>
                  <a:pt x="871728" y="205740"/>
                </a:lnTo>
                <a:lnTo>
                  <a:pt x="870966" y="205740"/>
                </a:lnTo>
                <a:lnTo>
                  <a:pt x="870966" y="204216"/>
                </a:lnTo>
                <a:lnTo>
                  <a:pt x="870204" y="203453"/>
                </a:lnTo>
                <a:lnTo>
                  <a:pt x="869442" y="203453"/>
                </a:lnTo>
                <a:lnTo>
                  <a:pt x="869442" y="201929"/>
                </a:lnTo>
                <a:lnTo>
                  <a:pt x="868680" y="201168"/>
                </a:lnTo>
                <a:lnTo>
                  <a:pt x="867918" y="201168"/>
                </a:lnTo>
                <a:lnTo>
                  <a:pt x="867799" y="199525"/>
                </a:lnTo>
                <a:lnTo>
                  <a:pt x="867156" y="198881"/>
                </a:lnTo>
                <a:lnTo>
                  <a:pt x="866394" y="198881"/>
                </a:lnTo>
                <a:lnTo>
                  <a:pt x="866394" y="197358"/>
                </a:lnTo>
                <a:lnTo>
                  <a:pt x="865632" y="196596"/>
                </a:lnTo>
                <a:lnTo>
                  <a:pt x="864870" y="196596"/>
                </a:lnTo>
                <a:lnTo>
                  <a:pt x="864870" y="195072"/>
                </a:lnTo>
                <a:lnTo>
                  <a:pt x="864108" y="194310"/>
                </a:lnTo>
                <a:lnTo>
                  <a:pt x="863346" y="194310"/>
                </a:lnTo>
                <a:lnTo>
                  <a:pt x="863346" y="192786"/>
                </a:lnTo>
                <a:lnTo>
                  <a:pt x="860298" y="189738"/>
                </a:lnTo>
                <a:lnTo>
                  <a:pt x="859536" y="189738"/>
                </a:lnTo>
                <a:lnTo>
                  <a:pt x="859536" y="188214"/>
                </a:lnTo>
                <a:lnTo>
                  <a:pt x="856488" y="185166"/>
                </a:lnTo>
                <a:lnTo>
                  <a:pt x="855726" y="185166"/>
                </a:lnTo>
                <a:lnTo>
                  <a:pt x="855726" y="183642"/>
                </a:lnTo>
                <a:lnTo>
                  <a:pt x="852678" y="180594"/>
                </a:lnTo>
                <a:lnTo>
                  <a:pt x="851916" y="180594"/>
                </a:lnTo>
                <a:lnTo>
                  <a:pt x="851916" y="179070"/>
                </a:lnTo>
                <a:lnTo>
                  <a:pt x="848868" y="176022"/>
                </a:lnTo>
                <a:lnTo>
                  <a:pt x="848106" y="176022"/>
                </a:lnTo>
                <a:lnTo>
                  <a:pt x="848106" y="174498"/>
                </a:lnTo>
                <a:lnTo>
                  <a:pt x="845058" y="171450"/>
                </a:lnTo>
                <a:lnTo>
                  <a:pt x="844296" y="171450"/>
                </a:lnTo>
                <a:lnTo>
                  <a:pt x="844296" y="169925"/>
                </a:lnTo>
                <a:lnTo>
                  <a:pt x="841248" y="166877"/>
                </a:lnTo>
                <a:lnTo>
                  <a:pt x="840486" y="166877"/>
                </a:lnTo>
                <a:lnTo>
                  <a:pt x="840486" y="165353"/>
                </a:lnTo>
                <a:lnTo>
                  <a:pt x="837438" y="162305"/>
                </a:lnTo>
                <a:lnTo>
                  <a:pt x="836676" y="162305"/>
                </a:lnTo>
                <a:lnTo>
                  <a:pt x="836676" y="160781"/>
                </a:lnTo>
                <a:lnTo>
                  <a:pt x="833628" y="157734"/>
                </a:lnTo>
                <a:lnTo>
                  <a:pt x="832866" y="157734"/>
                </a:lnTo>
                <a:lnTo>
                  <a:pt x="832866" y="156210"/>
                </a:lnTo>
                <a:lnTo>
                  <a:pt x="822198" y="145542"/>
                </a:lnTo>
                <a:lnTo>
                  <a:pt x="820674" y="144779"/>
                </a:lnTo>
                <a:lnTo>
                  <a:pt x="813816" y="137922"/>
                </a:lnTo>
                <a:lnTo>
                  <a:pt x="812292" y="137160"/>
                </a:lnTo>
                <a:lnTo>
                  <a:pt x="805434" y="130301"/>
                </a:lnTo>
                <a:lnTo>
                  <a:pt x="786065" y="113471"/>
                </a:lnTo>
                <a:lnTo>
                  <a:pt x="775511" y="105538"/>
                </a:lnTo>
                <a:lnTo>
                  <a:pt x="765488" y="98388"/>
                </a:lnTo>
                <a:lnTo>
                  <a:pt x="754878" y="90442"/>
                </a:lnTo>
                <a:lnTo>
                  <a:pt x="745236" y="83058"/>
                </a:lnTo>
                <a:lnTo>
                  <a:pt x="740003" y="79730"/>
                </a:lnTo>
                <a:lnTo>
                  <a:pt x="734898" y="76682"/>
                </a:lnTo>
                <a:lnTo>
                  <a:pt x="729234" y="73914"/>
                </a:lnTo>
                <a:lnTo>
                  <a:pt x="724306" y="70370"/>
                </a:lnTo>
                <a:lnTo>
                  <a:pt x="714209" y="65849"/>
                </a:lnTo>
                <a:lnTo>
                  <a:pt x="709422" y="62484"/>
                </a:lnTo>
                <a:lnTo>
                  <a:pt x="698387" y="56786"/>
                </a:lnTo>
                <a:lnTo>
                  <a:pt x="651815" y="36248"/>
                </a:lnTo>
                <a:lnTo>
                  <a:pt x="614952" y="23465"/>
                </a:lnTo>
                <a:lnTo>
                  <a:pt x="577100" y="13203"/>
                </a:lnTo>
                <a:lnTo>
                  <a:pt x="538863" y="5712"/>
                </a:lnTo>
                <a:lnTo>
                  <a:pt x="500842" y="1241"/>
                </a:lnTo>
                <a:lnTo>
                  <a:pt x="438912" y="0"/>
                </a:lnTo>
                <a:lnTo>
                  <a:pt x="411564" y="1244"/>
                </a:lnTo>
                <a:lnTo>
                  <a:pt x="357251" y="7930"/>
                </a:lnTo>
                <a:lnTo>
                  <a:pt x="303968" y="20089"/>
                </a:lnTo>
                <a:lnTo>
                  <a:pt x="252337" y="37569"/>
                </a:lnTo>
                <a:lnTo>
                  <a:pt x="202981" y="60220"/>
                </a:lnTo>
                <a:lnTo>
                  <a:pt x="156522" y="87891"/>
                </a:lnTo>
                <a:lnTo>
                  <a:pt x="113583" y="120433"/>
                </a:lnTo>
                <a:lnTo>
                  <a:pt x="74752" y="157734"/>
                </a:lnTo>
                <a:lnTo>
                  <a:pt x="40674" y="199643"/>
                </a:lnTo>
                <a:lnTo>
                  <a:pt x="12108" y="245775"/>
                </a:lnTo>
                <a:lnTo>
                  <a:pt x="0" y="270510"/>
                </a:lnTo>
                <a:lnTo>
                  <a:pt x="905256" y="2712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67045" y="4283202"/>
            <a:ext cx="2187382" cy="352044"/>
          </a:xfrm>
          <a:custGeom>
            <a:avLst/>
            <a:gdLst/>
            <a:ahLst/>
            <a:cxnLst/>
            <a:rect l="l" t="t" r="r" b="b"/>
            <a:pathLst>
              <a:path w="2187382" h="352044">
                <a:moveTo>
                  <a:pt x="2187382" y="352044"/>
                </a:moveTo>
                <a:lnTo>
                  <a:pt x="2183402" y="314041"/>
                </a:lnTo>
                <a:lnTo>
                  <a:pt x="2169211" y="256324"/>
                </a:lnTo>
                <a:lnTo>
                  <a:pt x="2146497" y="202521"/>
                </a:lnTo>
                <a:lnTo>
                  <a:pt x="2116029" y="153399"/>
                </a:lnTo>
                <a:lnTo>
                  <a:pt x="2078576" y="109727"/>
                </a:lnTo>
                <a:lnTo>
                  <a:pt x="2034904" y="72274"/>
                </a:lnTo>
                <a:lnTo>
                  <a:pt x="1985782" y="41806"/>
                </a:lnTo>
                <a:lnTo>
                  <a:pt x="1931979" y="19092"/>
                </a:lnTo>
                <a:lnTo>
                  <a:pt x="1874262" y="4901"/>
                </a:lnTo>
                <a:lnTo>
                  <a:pt x="1813400" y="0"/>
                </a:lnTo>
                <a:lnTo>
                  <a:pt x="373220" y="0"/>
                </a:lnTo>
                <a:lnTo>
                  <a:pt x="312564" y="4901"/>
                </a:lnTo>
                <a:lnTo>
                  <a:pt x="255012" y="19092"/>
                </a:lnTo>
                <a:lnTo>
                  <a:pt x="201338" y="41806"/>
                </a:lnTo>
                <a:lnTo>
                  <a:pt x="152313" y="72274"/>
                </a:lnTo>
                <a:lnTo>
                  <a:pt x="108710" y="109727"/>
                </a:lnTo>
                <a:lnTo>
                  <a:pt x="71303" y="153399"/>
                </a:lnTo>
                <a:lnTo>
                  <a:pt x="40863" y="202521"/>
                </a:lnTo>
                <a:lnTo>
                  <a:pt x="18164" y="256324"/>
                </a:lnTo>
                <a:lnTo>
                  <a:pt x="3978" y="314041"/>
                </a:lnTo>
                <a:lnTo>
                  <a:pt x="0" y="352044"/>
                </a:lnTo>
                <a:lnTo>
                  <a:pt x="2187382" y="35204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09510" y="4317491"/>
            <a:ext cx="2076512" cy="317754"/>
          </a:xfrm>
          <a:custGeom>
            <a:avLst/>
            <a:gdLst/>
            <a:ahLst/>
            <a:cxnLst/>
            <a:rect l="l" t="t" r="r" b="b"/>
            <a:pathLst>
              <a:path w="2076512" h="317754">
                <a:moveTo>
                  <a:pt x="2076512" y="317754"/>
                </a:moveTo>
                <a:lnTo>
                  <a:pt x="2072545" y="278381"/>
                </a:lnTo>
                <a:lnTo>
                  <a:pt x="2063735" y="240169"/>
                </a:lnTo>
                <a:lnTo>
                  <a:pt x="2050348" y="202999"/>
                </a:lnTo>
                <a:lnTo>
                  <a:pt x="2032667" y="167518"/>
                </a:lnTo>
                <a:lnTo>
                  <a:pt x="2010972" y="134372"/>
                </a:lnTo>
                <a:lnTo>
                  <a:pt x="1985546" y="104207"/>
                </a:lnTo>
                <a:lnTo>
                  <a:pt x="1957206" y="77779"/>
                </a:lnTo>
                <a:lnTo>
                  <a:pt x="1926412" y="54732"/>
                </a:lnTo>
                <a:lnTo>
                  <a:pt x="1892888" y="35294"/>
                </a:lnTo>
                <a:lnTo>
                  <a:pt x="1842563" y="15240"/>
                </a:lnTo>
                <a:lnTo>
                  <a:pt x="1793795" y="3810"/>
                </a:lnTo>
                <a:lnTo>
                  <a:pt x="1743503" y="0"/>
                </a:lnTo>
                <a:lnTo>
                  <a:pt x="333041" y="0"/>
                </a:lnTo>
                <a:lnTo>
                  <a:pt x="278675" y="4519"/>
                </a:lnTo>
                <a:lnTo>
                  <a:pt x="227214" y="17258"/>
                </a:lnTo>
                <a:lnTo>
                  <a:pt x="179319" y="37545"/>
                </a:lnTo>
                <a:lnTo>
                  <a:pt x="135649" y="64709"/>
                </a:lnTo>
                <a:lnTo>
                  <a:pt x="96864" y="98078"/>
                </a:lnTo>
                <a:lnTo>
                  <a:pt x="63622" y="136982"/>
                </a:lnTo>
                <a:lnTo>
                  <a:pt x="36584" y="180749"/>
                </a:lnTo>
                <a:lnTo>
                  <a:pt x="16409" y="228708"/>
                </a:lnTo>
                <a:lnTo>
                  <a:pt x="3756" y="280188"/>
                </a:lnTo>
                <a:lnTo>
                  <a:pt x="0" y="317754"/>
                </a:lnTo>
                <a:lnTo>
                  <a:pt x="18777" y="317754"/>
                </a:lnTo>
                <a:lnTo>
                  <a:pt x="19444" y="307215"/>
                </a:lnTo>
                <a:lnTo>
                  <a:pt x="20842" y="294074"/>
                </a:lnTo>
                <a:lnTo>
                  <a:pt x="28360" y="255317"/>
                </a:lnTo>
                <a:lnTo>
                  <a:pt x="40784" y="217817"/>
                </a:lnTo>
                <a:lnTo>
                  <a:pt x="58007" y="181906"/>
                </a:lnTo>
                <a:lnTo>
                  <a:pt x="79923" y="147916"/>
                </a:lnTo>
                <a:lnTo>
                  <a:pt x="106425" y="116178"/>
                </a:lnTo>
                <a:lnTo>
                  <a:pt x="136009" y="88591"/>
                </a:lnTo>
                <a:lnTo>
                  <a:pt x="168170" y="66072"/>
                </a:lnTo>
                <a:lnTo>
                  <a:pt x="202971" y="47234"/>
                </a:lnTo>
                <a:lnTo>
                  <a:pt x="254555" y="28956"/>
                </a:lnTo>
                <a:lnTo>
                  <a:pt x="301799" y="20574"/>
                </a:lnTo>
                <a:lnTo>
                  <a:pt x="1743503" y="19050"/>
                </a:lnTo>
                <a:lnTo>
                  <a:pt x="1769397" y="20177"/>
                </a:lnTo>
                <a:lnTo>
                  <a:pt x="1819332" y="28417"/>
                </a:lnTo>
                <a:lnTo>
                  <a:pt x="1866265" y="44104"/>
                </a:lnTo>
                <a:lnTo>
                  <a:pt x="1909558" y="66599"/>
                </a:lnTo>
                <a:lnTo>
                  <a:pt x="1948574" y="95261"/>
                </a:lnTo>
                <a:lnTo>
                  <a:pt x="1982674" y="129449"/>
                </a:lnTo>
                <a:lnTo>
                  <a:pt x="2011222" y="168523"/>
                </a:lnTo>
                <a:lnTo>
                  <a:pt x="2033580" y="211843"/>
                </a:lnTo>
                <a:lnTo>
                  <a:pt x="2049110" y="258769"/>
                </a:lnTo>
                <a:lnTo>
                  <a:pt x="2057175" y="308660"/>
                </a:lnTo>
                <a:lnTo>
                  <a:pt x="2057539" y="317754"/>
                </a:lnTo>
                <a:lnTo>
                  <a:pt x="2076512" y="3177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913759" y="4004309"/>
            <a:ext cx="777875" cy="37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70" dirty="0" smtClean="0">
                <a:latin typeface="微软雅黑"/>
                <a:cs typeface="微软雅黑"/>
              </a:rPr>
              <a:t>2009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667379" y="4378451"/>
            <a:ext cx="1042415" cy="594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47723" y="4635246"/>
            <a:ext cx="1709927" cy="502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85851" y="4685537"/>
            <a:ext cx="1709928" cy="73304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76707" y="5418582"/>
            <a:ext cx="1719071" cy="7391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23588" y="4635246"/>
            <a:ext cx="915558" cy="154686"/>
          </a:xfrm>
          <a:custGeom>
            <a:avLst/>
            <a:gdLst/>
            <a:ahLst/>
            <a:cxnLst/>
            <a:rect l="l" t="t" r="r" b="b"/>
            <a:pathLst>
              <a:path w="915558" h="154686">
                <a:moveTo>
                  <a:pt x="915558" y="8381"/>
                </a:moveTo>
                <a:lnTo>
                  <a:pt x="914796" y="8381"/>
                </a:lnTo>
                <a:lnTo>
                  <a:pt x="914796" y="762"/>
                </a:lnTo>
                <a:lnTo>
                  <a:pt x="914034" y="0"/>
                </a:lnTo>
                <a:lnTo>
                  <a:pt x="8778" y="0"/>
                </a:lnTo>
                <a:lnTo>
                  <a:pt x="3826" y="11872"/>
                </a:lnTo>
                <a:lnTo>
                  <a:pt x="1232" y="24365"/>
                </a:lnTo>
                <a:lnTo>
                  <a:pt x="0" y="37118"/>
                </a:lnTo>
                <a:lnTo>
                  <a:pt x="337" y="41835"/>
                </a:lnTo>
                <a:lnTo>
                  <a:pt x="396" y="45719"/>
                </a:lnTo>
                <a:lnTo>
                  <a:pt x="1158" y="45719"/>
                </a:lnTo>
                <a:lnTo>
                  <a:pt x="1158" y="49529"/>
                </a:lnTo>
                <a:lnTo>
                  <a:pt x="1920" y="49529"/>
                </a:lnTo>
                <a:lnTo>
                  <a:pt x="1920" y="52577"/>
                </a:lnTo>
                <a:lnTo>
                  <a:pt x="2682" y="52577"/>
                </a:lnTo>
                <a:lnTo>
                  <a:pt x="2682" y="56387"/>
                </a:lnTo>
                <a:lnTo>
                  <a:pt x="3444" y="56387"/>
                </a:lnTo>
                <a:lnTo>
                  <a:pt x="3444" y="60198"/>
                </a:lnTo>
                <a:lnTo>
                  <a:pt x="4206" y="60198"/>
                </a:lnTo>
                <a:lnTo>
                  <a:pt x="4206" y="61721"/>
                </a:lnTo>
                <a:lnTo>
                  <a:pt x="4968" y="61721"/>
                </a:lnTo>
                <a:lnTo>
                  <a:pt x="4968" y="63245"/>
                </a:lnTo>
                <a:lnTo>
                  <a:pt x="5730" y="63245"/>
                </a:lnTo>
                <a:lnTo>
                  <a:pt x="5730" y="64769"/>
                </a:lnTo>
                <a:lnTo>
                  <a:pt x="6492" y="64769"/>
                </a:lnTo>
                <a:lnTo>
                  <a:pt x="6492" y="66293"/>
                </a:lnTo>
                <a:lnTo>
                  <a:pt x="7254" y="66293"/>
                </a:lnTo>
                <a:lnTo>
                  <a:pt x="7254" y="67817"/>
                </a:lnTo>
                <a:lnTo>
                  <a:pt x="8016" y="67817"/>
                </a:lnTo>
                <a:lnTo>
                  <a:pt x="8016" y="69341"/>
                </a:lnTo>
                <a:lnTo>
                  <a:pt x="8778" y="69341"/>
                </a:lnTo>
                <a:lnTo>
                  <a:pt x="8778" y="70865"/>
                </a:lnTo>
                <a:lnTo>
                  <a:pt x="9540" y="70865"/>
                </a:lnTo>
                <a:lnTo>
                  <a:pt x="9540" y="72389"/>
                </a:lnTo>
                <a:lnTo>
                  <a:pt x="10302" y="72389"/>
                </a:lnTo>
                <a:lnTo>
                  <a:pt x="10302" y="73913"/>
                </a:lnTo>
                <a:lnTo>
                  <a:pt x="11064" y="73913"/>
                </a:lnTo>
                <a:lnTo>
                  <a:pt x="11064" y="75437"/>
                </a:lnTo>
                <a:lnTo>
                  <a:pt x="11826" y="75437"/>
                </a:lnTo>
                <a:lnTo>
                  <a:pt x="11826" y="77724"/>
                </a:lnTo>
                <a:lnTo>
                  <a:pt x="12588" y="77724"/>
                </a:lnTo>
                <a:lnTo>
                  <a:pt x="26304" y="91439"/>
                </a:lnTo>
                <a:lnTo>
                  <a:pt x="26304" y="92963"/>
                </a:lnTo>
                <a:lnTo>
                  <a:pt x="27828" y="92963"/>
                </a:lnTo>
                <a:lnTo>
                  <a:pt x="29352" y="93725"/>
                </a:lnTo>
                <a:lnTo>
                  <a:pt x="30114" y="94487"/>
                </a:lnTo>
                <a:lnTo>
                  <a:pt x="31638" y="95250"/>
                </a:lnTo>
                <a:lnTo>
                  <a:pt x="32400" y="96012"/>
                </a:lnTo>
                <a:lnTo>
                  <a:pt x="34318" y="97116"/>
                </a:lnTo>
                <a:lnTo>
                  <a:pt x="37582" y="99212"/>
                </a:lnTo>
                <a:lnTo>
                  <a:pt x="83847" y="120136"/>
                </a:lnTo>
                <a:lnTo>
                  <a:pt x="131098" y="133229"/>
                </a:lnTo>
                <a:lnTo>
                  <a:pt x="181524" y="142456"/>
                </a:lnTo>
                <a:lnTo>
                  <a:pt x="234136" y="148474"/>
                </a:lnTo>
                <a:lnTo>
                  <a:pt x="287948" y="151938"/>
                </a:lnTo>
                <a:lnTo>
                  <a:pt x="341972" y="153506"/>
                </a:lnTo>
                <a:lnTo>
                  <a:pt x="368755" y="153784"/>
                </a:lnTo>
                <a:lnTo>
                  <a:pt x="495442" y="153540"/>
                </a:lnTo>
                <a:lnTo>
                  <a:pt x="495442" y="153392"/>
                </a:lnTo>
                <a:lnTo>
                  <a:pt x="572908" y="153392"/>
                </a:lnTo>
                <a:lnTo>
                  <a:pt x="620460" y="149692"/>
                </a:lnTo>
                <a:lnTo>
                  <a:pt x="664048" y="144547"/>
                </a:lnTo>
                <a:lnTo>
                  <a:pt x="712459" y="136760"/>
                </a:lnTo>
                <a:lnTo>
                  <a:pt x="762325" y="125863"/>
                </a:lnTo>
                <a:lnTo>
                  <a:pt x="810276" y="111389"/>
                </a:lnTo>
                <a:lnTo>
                  <a:pt x="852944" y="92872"/>
                </a:lnTo>
                <a:lnTo>
                  <a:pt x="886960" y="69843"/>
                </a:lnTo>
                <a:lnTo>
                  <a:pt x="914391" y="25818"/>
                </a:lnTo>
                <a:lnTo>
                  <a:pt x="915558" y="8381"/>
                </a:lnTo>
                <a:close/>
              </a:path>
              <a:path w="915558" h="154686">
                <a:moveTo>
                  <a:pt x="514062" y="153505"/>
                </a:moveTo>
                <a:lnTo>
                  <a:pt x="495442" y="153392"/>
                </a:lnTo>
                <a:lnTo>
                  <a:pt x="495442" y="153540"/>
                </a:lnTo>
                <a:lnTo>
                  <a:pt x="514062" y="153505"/>
                </a:lnTo>
                <a:close/>
              </a:path>
              <a:path w="915558" h="154686">
                <a:moveTo>
                  <a:pt x="572908" y="153392"/>
                </a:moveTo>
                <a:lnTo>
                  <a:pt x="514062" y="153505"/>
                </a:lnTo>
                <a:lnTo>
                  <a:pt x="518470" y="153531"/>
                </a:lnTo>
                <a:lnTo>
                  <a:pt x="540440" y="153935"/>
                </a:lnTo>
                <a:lnTo>
                  <a:pt x="561228" y="154686"/>
                </a:lnTo>
                <a:lnTo>
                  <a:pt x="561228" y="153924"/>
                </a:lnTo>
                <a:lnTo>
                  <a:pt x="571490" y="153477"/>
                </a:lnTo>
                <a:lnTo>
                  <a:pt x="572908" y="1533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23588" y="4635246"/>
            <a:ext cx="915558" cy="1537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66123" y="4635246"/>
            <a:ext cx="2189225" cy="397001"/>
          </a:xfrm>
          <a:custGeom>
            <a:avLst/>
            <a:gdLst/>
            <a:ahLst/>
            <a:cxnLst/>
            <a:rect l="l" t="t" r="r" b="b"/>
            <a:pathLst>
              <a:path w="2189225" h="397001">
                <a:moveTo>
                  <a:pt x="2189225" y="22859"/>
                </a:moveTo>
                <a:lnTo>
                  <a:pt x="2188303" y="0"/>
                </a:lnTo>
                <a:lnTo>
                  <a:pt x="921" y="0"/>
                </a:lnTo>
                <a:lnTo>
                  <a:pt x="0" y="22859"/>
                </a:lnTo>
                <a:lnTo>
                  <a:pt x="1241" y="53527"/>
                </a:lnTo>
                <a:lnTo>
                  <a:pt x="10881" y="112728"/>
                </a:lnTo>
                <a:lnTo>
                  <a:pt x="29420" y="168437"/>
                </a:lnTo>
                <a:lnTo>
                  <a:pt x="56086" y="219883"/>
                </a:lnTo>
                <a:lnTo>
                  <a:pt x="90106" y="266294"/>
                </a:lnTo>
                <a:lnTo>
                  <a:pt x="130707" y="306895"/>
                </a:lnTo>
                <a:lnTo>
                  <a:pt x="177118" y="340915"/>
                </a:lnTo>
                <a:lnTo>
                  <a:pt x="228564" y="367581"/>
                </a:lnTo>
                <a:lnTo>
                  <a:pt x="284273" y="386120"/>
                </a:lnTo>
                <a:lnTo>
                  <a:pt x="343474" y="395760"/>
                </a:lnTo>
                <a:lnTo>
                  <a:pt x="374141" y="397001"/>
                </a:lnTo>
                <a:lnTo>
                  <a:pt x="1814321" y="397001"/>
                </a:lnTo>
                <a:lnTo>
                  <a:pt x="1875184" y="392101"/>
                </a:lnTo>
                <a:lnTo>
                  <a:pt x="1932901" y="377915"/>
                </a:lnTo>
                <a:lnTo>
                  <a:pt x="1986704" y="355216"/>
                </a:lnTo>
                <a:lnTo>
                  <a:pt x="2035826" y="324776"/>
                </a:lnTo>
                <a:lnTo>
                  <a:pt x="2079498" y="287369"/>
                </a:lnTo>
                <a:lnTo>
                  <a:pt x="2116951" y="243766"/>
                </a:lnTo>
                <a:lnTo>
                  <a:pt x="2147419" y="194742"/>
                </a:lnTo>
                <a:lnTo>
                  <a:pt x="2170133" y="141067"/>
                </a:lnTo>
                <a:lnTo>
                  <a:pt x="2184324" y="83515"/>
                </a:lnTo>
                <a:lnTo>
                  <a:pt x="2189225" y="2285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7939" y="4635246"/>
            <a:ext cx="2059685" cy="3413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08795" y="4635246"/>
            <a:ext cx="2077742" cy="350519"/>
          </a:xfrm>
          <a:custGeom>
            <a:avLst/>
            <a:gdLst/>
            <a:ahLst/>
            <a:cxnLst/>
            <a:rect l="l" t="t" r="r" b="b"/>
            <a:pathLst>
              <a:path w="2077742" h="350519">
                <a:moveTo>
                  <a:pt x="2077742" y="26555"/>
                </a:moveTo>
                <a:lnTo>
                  <a:pt x="2077226" y="0"/>
                </a:lnTo>
                <a:lnTo>
                  <a:pt x="714" y="0"/>
                </a:lnTo>
                <a:lnTo>
                  <a:pt x="0" y="16763"/>
                </a:lnTo>
                <a:lnTo>
                  <a:pt x="762" y="33527"/>
                </a:lnTo>
                <a:lnTo>
                  <a:pt x="5067" y="74621"/>
                </a:lnTo>
                <a:lnTo>
                  <a:pt x="14854" y="115086"/>
                </a:lnTo>
                <a:lnTo>
                  <a:pt x="29787" y="154233"/>
                </a:lnTo>
                <a:lnTo>
                  <a:pt x="49530" y="191370"/>
                </a:lnTo>
                <a:lnTo>
                  <a:pt x="73745" y="225806"/>
                </a:lnTo>
                <a:lnTo>
                  <a:pt x="102096" y="256850"/>
                </a:lnTo>
                <a:lnTo>
                  <a:pt x="133141" y="283241"/>
                </a:lnTo>
                <a:lnTo>
                  <a:pt x="164946" y="304560"/>
                </a:lnTo>
                <a:lnTo>
                  <a:pt x="198978" y="322178"/>
                </a:lnTo>
                <a:lnTo>
                  <a:pt x="234695" y="336041"/>
                </a:lnTo>
                <a:lnTo>
                  <a:pt x="283463" y="346709"/>
                </a:lnTo>
                <a:lnTo>
                  <a:pt x="316992" y="350519"/>
                </a:lnTo>
                <a:lnTo>
                  <a:pt x="1760982" y="350519"/>
                </a:lnTo>
                <a:lnTo>
                  <a:pt x="1814607" y="343320"/>
                </a:lnTo>
                <a:lnTo>
                  <a:pt x="1865217" y="327937"/>
                </a:lnTo>
                <a:lnTo>
                  <a:pt x="1912110" y="305114"/>
                </a:lnTo>
                <a:lnTo>
                  <a:pt x="1954581" y="275589"/>
                </a:lnTo>
                <a:lnTo>
                  <a:pt x="1991929" y="240106"/>
                </a:lnTo>
                <a:lnTo>
                  <a:pt x="2023451" y="199404"/>
                </a:lnTo>
                <a:lnTo>
                  <a:pt x="2048443" y="154225"/>
                </a:lnTo>
                <a:lnTo>
                  <a:pt x="2066202" y="105310"/>
                </a:lnTo>
                <a:lnTo>
                  <a:pt x="2076026" y="53401"/>
                </a:lnTo>
                <a:lnTo>
                  <a:pt x="2077742" y="2655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304165" y="4500371"/>
            <a:ext cx="942340" cy="36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35"/>
              </a:lnSpc>
            </a:pPr>
            <a:r>
              <a:rPr sz="2400" spc="5" dirty="0" smtClean="0">
                <a:solidFill>
                  <a:srgbClr val="1B1B1B"/>
                </a:solidFill>
                <a:latin typeface="楷体"/>
                <a:cs typeface="楷体"/>
              </a:rPr>
              <a:t>数字化</a:t>
            </a:r>
            <a:endParaRPr sz="2400">
              <a:latin typeface="楷体"/>
              <a:cs typeface="楷体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390267" y="5329427"/>
            <a:ext cx="1050036" cy="594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576449" y="4965192"/>
            <a:ext cx="776605" cy="37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70" dirty="0" smtClean="0">
                <a:latin typeface="微软雅黑"/>
                <a:cs typeface="微软雅黑"/>
              </a:rPr>
              <a:t>2006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76707" y="5492496"/>
            <a:ext cx="1719071" cy="30251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76707" y="5795009"/>
            <a:ext cx="475488" cy="5547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94574" y="5623559"/>
            <a:ext cx="916228" cy="384810"/>
          </a:xfrm>
          <a:custGeom>
            <a:avLst/>
            <a:gdLst/>
            <a:ahLst/>
            <a:cxnLst/>
            <a:rect l="l" t="t" r="r" b="b"/>
            <a:pathLst>
              <a:path w="916228" h="384810">
                <a:moveTo>
                  <a:pt x="916228" y="255269"/>
                </a:moveTo>
                <a:lnTo>
                  <a:pt x="915466" y="255270"/>
                </a:lnTo>
                <a:lnTo>
                  <a:pt x="915466" y="250189"/>
                </a:lnTo>
                <a:lnTo>
                  <a:pt x="914704" y="250189"/>
                </a:lnTo>
                <a:lnTo>
                  <a:pt x="914704" y="243839"/>
                </a:lnTo>
                <a:lnTo>
                  <a:pt x="913942" y="243839"/>
                </a:lnTo>
                <a:lnTo>
                  <a:pt x="913942" y="240030"/>
                </a:lnTo>
                <a:lnTo>
                  <a:pt x="913180" y="240030"/>
                </a:lnTo>
                <a:lnTo>
                  <a:pt x="913180" y="237489"/>
                </a:lnTo>
                <a:lnTo>
                  <a:pt x="912418" y="237489"/>
                </a:lnTo>
                <a:lnTo>
                  <a:pt x="912418" y="236220"/>
                </a:lnTo>
                <a:lnTo>
                  <a:pt x="911656" y="236220"/>
                </a:lnTo>
                <a:lnTo>
                  <a:pt x="911656" y="234950"/>
                </a:lnTo>
                <a:lnTo>
                  <a:pt x="910894" y="234950"/>
                </a:lnTo>
                <a:lnTo>
                  <a:pt x="910894" y="232410"/>
                </a:lnTo>
                <a:lnTo>
                  <a:pt x="910132" y="232410"/>
                </a:lnTo>
                <a:lnTo>
                  <a:pt x="910132" y="231139"/>
                </a:lnTo>
                <a:lnTo>
                  <a:pt x="909370" y="231139"/>
                </a:lnTo>
                <a:lnTo>
                  <a:pt x="909370" y="229870"/>
                </a:lnTo>
                <a:lnTo>
                  <a:pt x="908608" y="229870"/>
                </a:lnTo>
                <a:lnTo>
                  <a:pt x="908608" y="228600"/>
                </a:lnTo>
                <a:lnTo>
                  <a:pt x="907846" y="228600"/>
                </a:lnTo>
                <a:lnTo>
                  <a:pt x="907846" y="226060"/>
                </a:lnTo>
                <a:lnTo>
                  <a:pt x="907084" y="226060"/>
                </a:lnTo>
                <a:lnTo>
                  <a:pt x="907084" y="224789"/>
                </a:lnTo>
                <a:lnTo>
                  <a:pt x="906322" y="224789"/>
                </a:lnTo>
                <a:lnTo>
                  <a:pt x="906322" y="223520"/>
                </a:lnTo>
                <a:lnTo>
                  <a:pt x="905560" y="223520"/>
                </a:lnTo>
                <a:lnTo>
                  <a:pt x="905560" y="220980"/>
                </a:lnTo>
                <a:lnTo>
                  <a:pt x="904798" y="220980"/>
                </a:lnTo>
                <a:lnTo>
                  <a:pt x="904798" y="219710"/>
                </a:lnTo>
                <a:lnTo>
                  <a:pt x="904036" y="219710"/>
                </a:lnTo>
                <a:lnTo>
                  <a:pt x="904036" y="218439"/>
                </a:lnTo>
                <a:lnTo>
                  <a:pt x="903274" y="218439"/>
                </a:lnTo>
                <a:lnTo>
                  <a:pt x="903274" y="217170"/>
                </a:lnTo>
                <a:lnTo>
                  <a:pt x="902512" y="217170"/>
                </a:lnTo>
                <a:lnTo>
                  <a:pt x="902512" y="215900"/>
                </a:lnTo>
                <a:lnTo>
                  <a:pt x="901750" y="214630"/>
                </a:lnTo>
                <a:lnTo>
                  <a:pt x="900988" y="214630"/>
                </a:lnTo>
                <a:lnTo>
                  <a:pt x="900988" y="213360"/>
                </a:lnTo>
                <a:lnTo>
                  <a:pt x="899464" y="212089"/>
                </a:lnTo>
                <a:lnTo>
                  <a:pt x="898702" y="212089"/>
                </a:lnTo>
                <a:lnTo>
                  <a:pt x="898702" y="209550"/>
                </a:lnTo>
                <a:lnTo>
                  <a:pt x="897178" y="209550"/>
                </a:lnTo>
                <a:lnTo>
                  <a:pt x="897178" y="208280"/>
                </a:lnTo>
                <a:lnTo>
                  <a:pt x="895654" y="205739"/>
                </a:lnTo>
                <a:lnTo>
                  <a:pt x="894892" y="205739"/>
                </a:lnTo>
                <a:lnTo>
                  <a:pt x="894892" y="204470"/>
                </a:lnTo>
                <a:lnTo>
                  <a:pt x="893368" y="203200"/>
                </a:lnTo>
                <a:lnTo>
                  <a:pt x="892606" y="203200"/>
                </a:lnTo>
                <a:lnTo>
                  <a:pt x="892606" y="201930"/>
                </a:lnTo>
                <a:lnTo>
                  <a:pt x="891844" y="200660"/>
                </a:lnTo>
                <a:lnTo>
                  <a:pt x="891082" y="200660"/>
                </a:lnTo>
                <a:lnTo>
                  <a:pt x="891082" y="199389"/>
                </a:lnTo>
                <a:lnTo>
                  <a:pt x="889558" y="198120"/>
                </a:lnTo>
                <a:lnTo>
                  <a:pt x="888796" y="198120"/>
                </a:lnTo>
                <a:lnTo>
                  <a:pt x="888796" y="196850"/>
                </a:lnTo>
                <a:lnTo>
                  <a:pt x="888034" y="195580"/>
                </a:lnTo>
                <a:lnTo>
                  <a:pt x="887272" y="195580"/>
                </a:lnTo>
                <a:lnTo>
                  <a:pt x="887272" y="194310"/>
                </a:lnTo>
                <a:lnTo>
                  <a:pt x="885760" y="193050"/>
                </a:lnTo>
                <a:lnTo>
                  <a:pt x="884986" y="193039"/>
                </a:lnTo>
                <a:lnTo>
                  <a:pt x="884986" y="190500"/>
                </a:lnTo>
                <a:lnTo>
                  <a:pt x="883462" y="189230"/>
                </a:lnTo>
                <a:lnTo>
                  <a:pt x="882700" y="189230"/>
                </a:lnTo>
                <a:lnTo>
                  <a:pt x="882700" y="187960"/>
                </a:lnTo>
                <a:lnTo>
                  <a:pt x="881938" y="186689"/>
                </a:lnTo>
                <a:lnTo>
                  <a:pt x="881176" y="186689"/>
                </a:lnTo>
                <a:lnTo>
                  <a:pt x="881176" y="185420"/>
                </a:lnTo>
                <a:lnTo>
                  <a:pt x="879652" y="184150"/>
                </a:lnTo>
                <a:lnTo>
                  <a:pt x="878890" y="184150"/>
                </a:lnTo>
                <a:lnTo>
                  <a:pt x="878890" y="182880"/>
                </a:lnTo>
                <a:lnTo>
                  <a:pt x="878128" y="181610"/>
                </a:lnTo>
                <a:lnTo>
                  <a:pt x="877366" y="181610"/>
                </a:lnTo>
                <a:lnTo>
                  <a:pt x="877366" y="180339"/>
                </a:lnTo>
                <a:lnTo>
                  <a:pt x="875842" y="179070"/>
                </a:lnTo>
                <a:lnTo>
                  <a:pt x="875080" y="179070"/>
                </a:lnTo>
                <a:lnTo>
                  <a:pt x="875080" y="177800"/>
                </a:lnTo>
                <a:lnTo>
                  <a:pt x="873556" y="175260"/>
                </a:lnTo>
                <a:lnTo>
                  <a:pt x="872794" y="175260"/>
                </a:lnTo>
                <a:lnTo>
                  <a:pt x="872794" y="173989"/>
                </a:lnTo>
                <a:lnTo>
                  <a:pt x="862126" y="163830"/>
                </a:lnTo>
                <a:lnTo>
                  <a:pt x="861364" y="163830"/>
                </a:lnTo>
                <a:lnTo>
                  <a:pt x="861364" y="162560"/>
                </a:lnTo>
                <a:lnTo>
                  <a:pt x="850696" y="151130"/>
                </a:lnTo>
                <a:lnTo>
                  <a:pt x="849934" y="151130"/>
                </a:lnTo>
                <a:lnTo>
                  <a:pt x="849934" y="149860"/>
                </a:lnTo>
                <a:lnTo>
                  <a:pt x="834694" y="134620"/>
                </a:lnTo>
                <a:lnTo>
                  <a:pt x="833170" y="133350"/>
                </a:lnTo>
                <a:lnTo>
                  <a:pt x="830884" y="132080"/>
                </a:lnTo>
                <a:lnTo>
                  <a:pt x="826312" y="128270"/>
                </a:lnTo>
                <a:lnTo>
                  <a:pt x="821397" y="124460"/>
                </a:lnTo>
                <a:lnTo>
                  <a:pt x="817397" y="120650"/>
                </a:lnTo>
                <a:lnTo>
                  <a:pt x="812596" y="116839"/>
                </a:lnTo>
                <a:lnTo>
                  <a:pt x="808799" y="114300"/>
                </a:lnTo>
                <a:lnTo>
                  <a:pt x="804544" y="110489"/>
                </a:lnTo>
                <a:lnTo>
                  <a:pt x="800404" y="106680"/>
                </a:lnTo>
                <a:lnTo>
                  <a:pt x="798118" y="105410"/>
                </a:lnTo>
                <a:lnTo>
                  <a:pt x="796594" y="104139"/>
                </a:lnTo>
                <a:lnTo>
                  <a:pt x="795832" y="102870"/>
                </a:lnTo>
                <a:lnTo>
                  <a:pt x="794308" y="102870"/>
                </a:lnTo>
                <a:lnTo>
                  <a:pt x="793546" y="101600"/>
                </a:lnTo>
                <a:lnTo>
                  <a:pt x="792022" y="101600"/>
                </a:lnTo>
                <a:lnTo>
                  <a:pt x="791260" y="100330"/>
                </a:lnTo>
                <a:lnTo>
                  <a:pt x="769983" y="86360"/>
                </a:lnTo>
                <a:lnTo>
                  <a:pt x="759334" y="80010"/>
                </a:lnTo>
                <a:lnTo>
                  <a:pt x="756615" y="77470"/>
                </a:lnTo>
                <a:lnTo>
                  <a:pt x="752195" y="74930"/>
                </a:lnTo>
                <a:lnTo>
                  <a:pt x="750112" y="73660"/>
                </a:lnTo>
                <a:lnTo>
                  <a:pt x="749350" y="72389"/>
                </a:lnTo>
                <a:lnTo>
                  <a:pt x="734110" y="64770"/>
                </a:lnTo>
                <a:lnTo>
                  <a:pt x="733348" y="64770"/>
                </a:lnTo>
                <a:lnTo>
                  <a:pt x="718108" y="57150"/>
                </a:lnTo>
                <a:lnTo>
                  <a:pt x="717346" y="55880"/>
                </a:lnTo>
                <a:lnTo>
                  <a:pt x="699058" y="46989"/>
                </a:lnTo>
                <a:lnTo>
                  <a:pt x="694486" y="45720"/>
                </a:lnTo>
                <a:lnTo>
                  <a:pt x="682630" y="40639"/>
                </a:lnTo>
                <a:lnTo>
                  <a:pt x="670655" y="36830"/>
                </a:lnTo>
                <a:lnTo>
                  <a:pt x="607702" y="16510"/>
                </a:lnTo>
                <a:lnTo>
                  <a:pt x="558499" y="6350"/>
                </a:lnTo>
                <a:lnTo>
                  <a:pt x="496892" y="0"/>
                </a:lnTo>
                <a:lnTo>
                  <a:pt x="431354" y="0"/>
                </a:lnTo>
                <a:lnTo>
                  <a:pt x="362947" y="7620"/>
                </a:lnTo>
                <a:lnTo>
                  <a:pt x="309833" y="19050"/>
                </a:lnTo>
                <a:lnTo>
                  <a:pt x="257092" y="35560"/>
                </a:lnTo>
                <a:lnTo>
                  <a:pt x="239894" y="43180"/>
                </a:lnTo>
                <a:lnTo>
                  <a:pt x="222994" y="49530"/>
                </a:lnTo>
                <a:lnTo>
                  <a:pt x="206455" y="57150"/>
                </a:lnTo>
                <a:lnTo>
                  <a:pt x="190343" y="66039"/>
                </a:lnTo>
                <a:lnTo>
                  <a:pt x="174721" y="73660"/>
                </a:lnTo>
                <a:lnTo>
                  <a:pt x="159652" y="83820"/>
                </a:lnTo>
                <a:lnTo>
                  <a:pt x="145203" y="92710"/>
                </a:lnTo>
                <a:lnTo>
                  <a:pt x="131435" y="102870"/>
                </a:lnTo>
                <a:lnTo>
                  <a:pt x="118414" y="113030"/>
                </a:lnTo>
                <a:lnTo>
                  <a:pt x="109702" y="120650"/>
                </a:lnTo>
                <a:lnTo>
                  <a:pt x="100635" y="128270"/>
                </a:lnTo>
                <a:lnTo>
                  <a:pt x="63092" y="165100"/>
                </a:lnTo>
                <a:lnTo>
                  <a:pt x="36772" y="198120"/>
                </a:lnTo>
                <a:lnTo>
                  <a:pt x="15428" y="232410"/>
                </a:lnTo>
                <a:lnTo>
                  <a:pt x="0" y="279400"/>
                </a:lnTo>
                <a:lnTo>
                  <a:pt x="304" y="284480"/>
                </a:lnTo>
                <a:lnTo>
                  <a:pt x="304" y="287020"/>
                </a:lnTo>
                <a:lnTo>
                  <a:pt x="1066" y="287020"/>
                </a:lnTo>
                <a:lnTo>
                  <a:pt x="1066" y="289560"/>
                </a:lnTo>
                <a:lnTo>
                  <a:pt x="1828" y="289560"/>
                </a:lnTo>
                <a:lnTo>
                  <a:pt x="1828" y="293370"/>
                </a:lnTo>
                <a:lnTo>
                  <a:pt x="2590" y="293370"/>
                </a:lnTo>
                <a:lnTo>
                  <a:pt x="2590" y="295910"/>
                </a:lnTo>
                <a:lnTo>
                  <a:pt x="3352" y="295910"/>
                </a:lnTo>
                <a:lnTo>
                  <a:pt x="3352" y="299720"/>
                </a:lnTo>
                <a:lnTo>
                  <a:pt x="4114" y="299720"/>
                </a:lnTo>
                <a:lnTo>
                  <a:pt x="4876" y="300989"/>
                </a:lnTo>
                <a:lnTo>
                  <a:pt x="4876" y="302260"/>
                </a:lnTo>
                <a:lnTo>
                  <a:pt x="5638" y="302260"/>
                </a:lnTo>
                <a:lnTo>
                  <a:pt x="5638" y="303530"/>
                </a:lnTo>
                <a:lnTo>
                  <a:pt x="6400" y="303530"/>
                </a:lnTo>
                <a:lnTo>
                  <a:pt x="6400" y="304800"/>
                </a:lnTo>
                <a:lnTo>
                  <a:pt x="7162" y="304800"/>
                </a:lnTo>
                <a:lnTo>
                  <a:pt x="7162" y="307339"/>
                </a:lnTo>
                <a:lnTo>
                  <a:pt x="7924" y="307339"/>
                </a:lnTo>
                <a:lnTo>
                  <a:pt x="7924" y="308610"/>
                </a:lnTo>
                <a:lnTo>
                  <a:pt x="8686" y="308610"/>
                </a:lnTo>
                <a:lnTo>
                  <a:pt x="8686" y="309880"/>
                </a:lnTo>
                <a:lnTo>
                  <a:pt x="9448" y="309880"/>
                </a:lnTo>
                <a:lnTo>
                  <a:pt x="9448" y="311150"/>
                </a:lnTo>
                <a:lnTo>
                  <a:pt x="10210" y="311150"/>
                </a:lnTo>
                <a:lnTo>
                  <a:pt x="10210" y="312420"/>
                </a:lnTo>
                <a:lnTo>
                  <a:pt x="10972" y="312420"/>
                </a:lnTo>
                <a:lnTo>
                  <a:pt x="10972" y="314960"/>
                </a:lnTo>
                <a:lnTo>
                  <a:pt x="11734" y="314960"/>
                </a:lnTo>
                <a:lnTo>
                  <a:pt x="11734" y="316230"/>
                </a:lnTo>
                <a:lnTo>
                  <a:pt x="13258" y="316230"/>
                </a:lnTo>
                <a:lnTo>
                  <a:pt x="19354" y="322580"/>
                </a:lnTo>
                <a:lnTo>
                  <a:pt x="20878" y="322580"/>
                </a:lnTo>
                <a:lnTo>
                  <a:pt x="26974" y="328930"/>
                </a:lnTo>
                <a:lnTo>
                  <a:pt x="30022" y="330200"/>
                </a:lnTo>
                <a:lnTo>
                  <a:pt x="32727" y="332739"/>
                </a:lnTo>
                <a:lnTo>
                  <a:pt x="38353" y="335280"/>
                </a:lnTo>
                <a:lnTo>
                  <a:pt x="41452" y="337820"/>
                </a:lnTo>
                <a:lnTo>
                  <a:pt x="46507" y="341630"/>
                </a:lnTo>
                <a:lnTo>
                  <a:pt x="57162" y="344170"/>
                </a:lnTo>
                <a:lnTo>
                  <a:pt x="63550" y="346710"/>
                </a:lnTo>
                <a:lnTo>
                  <a:pt x="111489" y="361950"/>
                </a:lnTo>
                <a:lnTo>
                  <a:pt x="160376" y="372110"/>
                </a:lnTo>
                <a:lnTo>
                  <a:pt x="235037" y="381000"/>
                </a:lnTo>
                <a:lnTo>
                  <a:pt x="285403" y="383539"/>
                </a:lnTo>
                <a:lnTo>
                  <a:pt x="512005" y="383540"/>
                </a:lnTo>
                <a:lnTo>
                  <a:pt x="536669" y="384810"/>
                </a:lnTo>
                <a:lnTo>
                  <a:pt x="572076" y="384810"/>
                </a:lnTo>
                <a:lnTo>
                  <a:pt x="586115" y="383540"/>
                </a:lnTo>
                <a:lnTo>
                  <a:pt x="621901" y="381000"/>
                </a:lnTo>
                <a:lnTo>
                  <a:pt x="688899" y="373380"/>
                </a:lnTo>
                <a:lnTo>
                  <a:pt x="762352" y="359410"/>
                </a:lnTo>
                <a:lnTo>
                  <a:pt x="809615" y="346710"/>
                </a:lnTo>
                <a:lnTo>
                  <a:pt x="851810" y="330200"/>
                </a:lnTo>
                <a:lnTo>
                  <a:pt x="885760" y="309880"/>
                </a:lnTo>
                <a:lnTo>
                  <a:pt x="914283" y="270510"/>
                </a:lnTo>
                <a:lnTo>
                  <a:pt x="916228" y="255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94574" y="5623559"/>
            <a:ext cx="916228" cy="38481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37017" y="5549646"/>
            <a:ext cx="2189226" cy="678179"/>
          </a:xfrm>
          <a:custGeom>
            <a:avLst/>
            <a:gdLst/>
            <a:ahLst/>
            <a:cxnLst/>
            <a:rect l="l" t="t" r="r" b="b"/>
            <a:pathLst>
              <a:path w="2189226" h="678179">
                <a:moveTo>
                  <a:pt x="2189226" y="339089"/>
                </a:moveTo>
                <a:lnTo>
                  <a:pt x="2184792" y="284229"/>
                </a:lnTo>
                <a:lnTo>
                  <a:pt x="2171956" y="232135"/>
                </a:lnTo>
                <a:lnTo>
                  <a:pt x="2151410" y="183516"/>
                </a:lnTo>
                <a:lnTo>
                  <a:pt x="2123852" y="139080"/>
                </a:lnTo>
                <a:lnTo>
                  <a:pt x="2089975" y="99536"/>
                </a:lnTo>
                <a:lnTo>
                  <a:pt x="2050474" y="65592"/>
                </a:lnTo>
                <a:lnTo>
                  <a:pt x="2006045" y="37959"/>
                </a:lnTo>
                <a:lnTo>
                  <a:pt x="1957382" y="17343"/>
                </a:lnTo>
                <a:lnTo>
                  <a:pt x="1905181" y="4453"/>
                </a:lnTo>
                <a:lnTo>
                  <a:pt x="1850136" y="0"/>
                </a:lnTo>
                <a:lnTo>
                  <a:pt x="339090" y="0"/>
                </a:lnTo>
                <a:lnTo>
                  <a:pt x="284044" y="4453"/>
                </a:lnTo>
                <a:lnTo>
                  <a:pt x="231843" y="17343"/>
                </a:lnTo>
                <a:lnTo>
                  <a:pt x="183180" y="37959"/>
                </a:lnTo>
                <a:lnTo>
                  <a:pt x="138751" y="65592"/>
                </a:lnTo>
                <a:lnTo>
                  <a:pt x="99250" y="99536"/>
                </a:lnTo>
                <a:lnTo>
                  <a:pt x="65373" y="139080"/>
                </a:lnTo>
                <a:lnTo>
                  <a:pt x="37815" y="183516"/>
                </a:lnTo>
                <a:lnTo>
                  <a:pt x="17269" y="232135"/>
                </a:lnTo>
                <a:lnTo>
                  <a:pt x="4433" y="284229"/>
                </a:lnTo>
                <a:lnTo>
                  <a:pt x="0" y="339089"/>
                </a:lnTo>
                <a:lnTo>
                  <a:pt x="1122" y="366924"/>
                </a:lnTo>
                <a:lnTo>
                  <a:pt x="9844" y="420635"/>
                </a:lnTo>
                <a:lnTo>
                  <a:pt x="26622" y="471154"/>
                </a:lnTo>
                <a:lnTo>
                  <a:pt x="50761" y="517787"/>
                </a:lnTo>
                <a:lnTo>
                  <a:pt x="81565" y="559838"/>
                </a:lnTo>
                <a:lnTo>
                  <a:pt x="118341" y="596614"/>
                </a:lnTo>
                <a:lnTo>
                  <a:pt x="160392" y="627418"/>
                </a:lnTo>
                <a:lnTo>
                  <a:pt x="207025" y="651557"/>
                </a:lnTo>
                <a:lnTo>
                  <a:pt x="257544" y="668335"/>
                </a:lnTo>
                <a:lnTo>
                  <a:pt x="311255" y="677057"/>
                </a:lnTo>
                <a:lnTo>
                  <a:pt x="339090" y="678179"/>
                </a:lnTo>
                <a:lnTo>
                  <a:pt x="1850136" y="678179"/>
                </a:lnTo>
                <a:lnTo>
                  <a:pt x="1905181" y="673746"/>
                </a:lnTo>
                <a:lnTo>
                  <a:pt x="1957382" y="660910"/>
                </a:lnTo>
                <a:lnTo>
                  <a:pt x="2006045" y="640364"/>
                </a:lnTo>
                <a:lnTo>
                  <a:pt x="2050474" y="612806"/>
                </a:lnTo>
                <a:lnTo>
                  <a:pt x="2089975" y="578929"/>
                </a:lnTo>
                <a:lnTo>
                  <a:pt x="2123852" y="539428"/>
                </a:lnTo>
                <a:lnTo>
                  <a:pt x="2151410" y="494999"/>
                </a:lnTo>
                <a:lnTo>
                  <a:pt x="2171956" y="446336"/>
                </a:lnTo>
                <a:lnTo>
                  <a:pt x="2184792" y="394135"/>
                </a:lnTo>
                <a:lnTo>
                  <a:pt x="2189226" y="33908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89595" y="5590032"/>
            <a:ext cx="2058923" cy="58673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79689" y="5580126"/>
            <a:ext cx="2078141" cy="606551"/>
          </a:xfrm>
          <a:custGeom>
            <a:avLst/>
            <a:gdLst/>
            <a:ahLst/>
            <a:cxnLst/>
            <a:rect l="l" t="t" r="r" b="b"/>
            <a:pathLst>
              <a:path w="2078141" h="606551">
                <a:moveTo>
                  <a:pt x="2078141" y="308058"/>
                </a:moveTo>
                <a:lnTo>
                  <a:pt x="2076543" y="269636"/>
                </a:lnTo>
                <a:lnTo>
                  <a:pt x="2069763" y="231366"/>
                </a:lnTo>
                <a:lnTo>
                  <a:pt x="2058157" y="194488"/>
                </a:lnTo>
                <a:lnTo>
                  <a:pt x="2041909" y="159366"/>
                </a:lnTo>
                <a:lnTo>
                  <a:pt x="2021206" y="126359"/>
                </a:lnTo>
                <a:lnTo>
                  <a:pt x="1996234" y="95830"/>
                </a:lnTo>
                <a:lnTo>
                  <a:pt x="1967897" y="68995"/>
                </a:lnTo>
                <a:lnTo>
                  <a:pt x="1936418" y="46484"/>
                </a:lnTo>
                <a:lnTo>
                  <a:pt x="1902152" y="27769"/>
                </a:lnTo>
                <a:lnTo>
                  <a:pt x="1865376" y="13715"/>
                </a:lnTo>
                <a:lnTo>
                  <a:pt x="1805939" y="1524"/>
                </a:lnTo>
                <a:lnTo>
                  <a:pt x="1775459" y="0"/>
                </a:lnTo>
                <a:lnTo>
                  <a:pt x="303275" y="0"/>
                </a:lnTo>
                <a:lnTo>
                  <a:pt x="253941" y="4080"/>
                </a:lnTo>
                <a:lnTo>
                  <a:pt x="207270" y="15624"/>
                </a:lnTo>
                <a:lnTo>
                  <a:pt x="163847" y="34019"/>
                </a:lnTo>
                <a:lnTo>
                  <a:pt x="124257" y="58655"/>
                </a:lnTo>
                <a:lnTo>
                  <a:pt x="89020" y="88992"/>
                </a:lnTo>
                <a:lnTo>
                  <a:pt x="58920" y="124202"/>
                </a:lnTo>
                <a:lnTo>
                  <a:pt x="34294" y="163996"/>
                </a:lnTo>
                <a:lnTo>
                  <a:pt x="15941" y="207373"/>
                </a:lnTo>
                <a:lnTo>
                  <a:pt x="4298" y="254039"/>
                </a:lnTo>
                <a:lnTo>
                  <a:pt x="0" y="303275"/>
                </a:lnTo>
                <a:lnTo>
                  <a:pt x="1055" y="324510"/>
                </a:lnTo>
                <a:lnTo>
                  <a:pt x="6200" y="363002"/>
                </a:lnTo>
                <a:lnTo>
                  <a:pt x="16393" y="400474"/>
                </a:lnTo>
                <a:lnTo>
                  <a:pt x="19177" y="408053"/>
                </a:lnTo>
                <a:lnTo>
                  <a:pt x="19177" y="295256"/>
                </a:lnTo>
                <a:lnTo>
                  <a:pt x="19858" y="282432"/>
                </a:lnTo>
                <a:lnTo>
                  <a:pt x="25382" y="244510"/>
                </a:lnTo>
                <a:lnTo>
                  <a:pt x="36059" y="207702"/>
                </a:lnTo>
                <a:lnTo>
                  <a:pt x="51796" y="172386"/>
                </a:lnTo>
                <a:lnTo>
                  <a:pt x="72501" y="138940"/>
                </a:lnTo>
                <a:lnTo>
                  <a:pt x="98084" y="107739"/>
                </a:lnTo>
                <a:lnTo>
                  <a:pt x="127384" y="80357"/>
                </a:lnTo>
                <a:lnTo>
                  <a:pt x="159649" y="58315"/>
                </a:lnTo>
                <a:lnTo>
                  <a:pt x="194302" y="40951"/>
                </a:lnTo>
                <a:lnTo>
                  <a:pt x="233172" y="28194"/>
                </a:lnTo>
                <a:lnTo>
                  <a:pt x="275081" y="20574"/>
                </a:lnTo>
                <a:lnTo>
                  <a:pt x="1775459" y="19050"/>
                </a:lnTo>
                <a:lnTo>
                  <a:pt x="1798865" y="20094"/>
                </a:lnTo>
                <a:lnTo>
                  <a:pt x="1843942" y="27530"/>
                </a:lnTo>
                <a:lnTo>
                  <a:pt x="1886248" y="41630"/>
                </a:lnTo>
                <a:lnTo>
                  <a:pt x="1925233" y="61834"/>
                </a:lnTo>
                <a:lnTo>
                  <a:pt x="1960347" y="87582"/>
                </a:lnTo>
                <a:lnTo>
                  <a:pt x="1991039" y="118314"/>
                </a:lnTo>
                <a:lnTo>
                  <a:pt x="2016760" y="153470"/>
                </a:lnTo>
                <a:lnTo>
                  <a:pt x="2036958" y="192491"/>
                </a:lnTo>
                <a:lnTo>
                  <a:pt x="2051103" y="234902"/>
                </a:lnTo>
                <a:lnTo>
                  <a:pt x="2058589" y="279886"/>
                </a:lnTo>
                <a:lnTo>
                  <a:pt x="2059686" y="406068"/>
                </a:lnTo>
                <a:lnTo>
                  <a:pt x="2060433" y="404201"/>
                </a:lnTo>
                <a:lnTo>
                  <a:pt x="2067626" y="381163"/>
                </a:lnTo>
                <a:lnTo>
                  <a:pt x="2073027" y="357404"/>
                </a:lnTo>
                <a:lnTo>
                  <a:pt x="2076558" y="333007"/>
                </a:lnTo>
                <a:lnTo>
                  <a:pt x="2078141" y="308058"/>
                </a:lnTo>
                <a:close/>
              </a:path>
              <a:path w="2078141" h="606551">
                <a:moveTo>
                  <a:pt x="2059686" y="406068"/>
                </a:moveTo>
                <a:lnTo>
                  <a:pt x="2059685" y="303275"/>
                </a:lnTo>
                <a:lnTo>
                  <a:pt x="2058613" y="326635"/>
                </a:lnTo>
                <a:lnTo>
                  <a:pt x="2055728" y="349464"/>
                </a:lnTo>
                <a:lnTo>
                  <a:pt x="2044806" y="393241"/>
                </a:lnTo>
                <a:lnTo>
                  <a:pt x="2027486" y="434031"/>
                </a:lnTo>
                <a:lnTo>
                  <a:pt x="2004334" y="471257"/>
                </a:lnTo>
                <a:lnTo>
                  <a:pt x="1975918" y="504343"/>
                </a:lnTo>
                <a:lnTo>
                  <a:pt x="1942803" y="532713"/>
                </a:lnTo>
                <a:lnTo>
                  <a:pt x="1905557" y="555790"/>
                </a:lnTo>
                <a:lnTo>
                  <a:pt x="1864746" y="572998"/>
                </a:lnTo>
                <a:lnTo>
                  <a:pt x="1820938" y="583760"/>
                </a:lnTo>
                <a:lnTo>
                  <a:pt x="1775460" y="587470"/>
                </a:lnTo>
                <a:lnTo>
                  <a:pt x="303275" y="587501"/>
                </a:lnTo>
                <a:lnTo>
                  <a:pt x="274319" y="585977"/>
                </a:lnTo>
                <a:lnTo>
                  <a:pt x="232410" y="578358"/>
                </a:lnTo>
                <a:lnTo>
                  <a:pt x="185918" y="561993"/>
                </a:lnTo>
                <a:lnTo>
                  <a:pt x="142028" y="537171"/>
                </a:lnTo>
                <a:lnTo>
                  <a:pt x="111594" y="513204"/>
                </a:lnTo>
                <a:lnTo>
                  <a:pt x="84723" y="484864"/>
                </a:lnTo>
                <a:lnTo>
                  <a:pt x="62000" y="453094"/>
                </a:lnTo>
                <a:lnTo>
                  <a:pt x="43774" y="418543"/>
                </a:lnTo>
                <a:lnTo>
                  <a:pt x="30394" y="381861"/>
                </a:lnTo>
                <a:lnTo>
                  <a:pt x="22209" y="343698"/>
                </a:lnTo>
                <a:lnTo>
                  <a:pt x="19177" y="295256"/>
                </a:lnTo>
                <a:lnTo>
                  <a:pt x="19177" y="408053"/>
                </a:lnTo>
                <a:lnTo>
                  <a:pt x="37387" y="447985"/>
                </a:lnTo>
                <a:lnTo>
                  <a:pt x="58354" y="481132"/>
                </a:lnTo>
                <a:lnTo>
                  <a:pt x="83508" y="511594"/>
                </a:lnTo>
                <a:lnTo>
                  <a:pt x="112594" y="538870"/>
                </a:lnTo>
                <a:lnTo>
                  <a:pt x="143949" y="560977"/>
                </a:lnTo>
                <a:lnTo>
                  <a:pt x="177459" y="579216"/>
                </a:lnTo>
                <a:lnTo>
                  <a:pt x="213360" y="592836"/>
                </a:lnTo>
                <a:lnTo>
                  <a:pt x="257556" y="602741"/>
                </a:lnTo>
                <a:lnTo>
                  <a:pt x="303275" y="606551"/>
                </a:lnTo>
                <a:lnTo>
                  <a:pt x="1775460" y="606551"/>
                </a:lnTo>
                <a:lnTo>
                  <a:pt x="1815378" y="603703"/>
                </a:lnTo>
                <a:lnTo>
                  <a:pt x="1862822" y="593651"/>
                </a:lnTo>
                <a:lnTo>
                  <a:pt x="1907162" y="576325"/>
                </a:lnTo>
                <a:lnTo>
                  <a:pt x="1947774" y="552399"/>
                </a:lnTo>
                <a:lnTo>
                  <a:pt x="1984032" y="522548"/>
                </a:lnTo>
                <a:lnTo>
                  <a:pt x="2015311" y="487448"/>
                </a:lnTo>
                <a:lnTo>
                  <a:pt x="2040986" y="447774"/>
                </a:lnTo>
                <a:lnTo>
                  <a:pt x="2051527" y="426433"/>
                </a:lnTo>
                <a:lnTo>
                  <a:pt x="2059686" y="40606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075059" y="5750052"/>
            <a:ext cx="942340" cy="36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35"/>
              </a:lnSpc>
            </a:pPr>
            <a:r>
              <a:rPr sz="2400" spc="5" dirty="0" smtClean="0">
                <a:solidFill>
                  <a:srgbClr val="1B1B1B"/>
                </a:solidFill>
                <a:latin typeface="楷体"/>
                <a:cs typeface="楷体"/>
              </a:rPr>
              <a:t>网络化</a:t>
            </a:r>
            <a:endParaRPr sz="2400">
              <a:latin typeface="楷体"/>
              <a:cs typeface="楷体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231519" y="6121144"/>
            <a:ext cx="776605" cy="37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70" dirty="0" smtClean="0">
                <a:latin typeface="微软雅黑"/>
                <a:cs typeface="微软雅黑"/>
              </a:rPr>
              <a:t>1998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23979" y="6349746"/>
            <a:ext cx="1728216" cy="56464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97915" y="6478523"/>
            <a:ext cx="1042415" cy="594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439" y="1916429"/>
            <a:ext cx="4655820" cy="108966"/>
          </a:xfrm>
          <a:custGeom>
            <a:avLst/>
            <a:gdLst/>
            <a:ahLst/>
            <a:cxnLst/>
            <a:rect l="l" t="t" r="r" b="b"/>
            <a:pathLst>
              <a:path w="4655820" h="108966">
                <a:moveTo>
                  <a:pt x="0" y="0"/>
                </a:moveTo>
                <a:lnTo>
                  <a:pt x="0" y="108966"/>
                </a:lnTo>
                <a:lnTo>
                  <a:pt x="4655820" y="108966"/>
                </a:lnTo>
                <a:lnTo>
                  <a:pt x="4655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4439" y="1916048"/>
            <a:ext cx="7958328" cy="0"/>
          </a:xfrm>
          <a:custGeom>
            <a:avLst/>
            <a:gdLst/>
            <a:ahLst/>
            <a:cxnLst/>
            <a:rect l="l" t="t" r="r" b="b"/>
            <a:pathLst>
              <a:path w="7958328">
                <a:moveTo>
                  <a:pt x="7958328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7821" rIns="0" bIns="0" rtlCol="0">
            <a:noAutofit/>
          </a:bodyPr>
          <a:lstStyle/>
          <a:p>
            <a:pPr marL="12700">
              <a:lnSpc>
                <a:spcPts val="3750"/>
              </a:lnSpc>
            </a:pPr>
            <a:r>
              <a:rPr sz="3200" spc="-25" dirty="0" smtClean="0">
                <a:latin typeface="宋体"/>
                <a:cs typeface="宋体"/>
              </a:rPr>
              <a:t>智慧应用（三</a:t>
            </a:r>
            <a:r>
              <a:rPr sz="3200" spc="-35" dirty="0" smtClean="0">
                <a:latin typeface="宋体"/>
                <a:cs typeface="宋体"/>
              </a:rPr>
              <a:t>）</a:t>
            </a:r>
            <a:r>
              <a:rPr sz="3200" spc="-20" dirty="0" smtClean="0">
                <a:latin typeface="楷体"/>
                <a:cs typeface="楷体"/>
              </a:rPr>
              <a:t>：</a:t>
            </a:r>
            <a:r>
              <a:rPr sz="3200" spc="-25" dirty="0" smtClean="0">
                <a:latin typeface="黑体"/>
                <a:cs typeface="黑体"/>
              </a:rPr>
              <a:t>校园节能减排</a:t>
            </a:r>
            <a:endParaRPr sz="3200">
              <a:latin typeface="黑体"/>
              <a:cs typeface="黑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0502" y="2138934"/>
            <a:ext cx="7762240" cy="36753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5" dirty="0" smtClean="0">
                <a:latin typeface="楷体"/>
                <a:cs typeface="楷体"/>
              </a:rPr>
              <a:t>（</a:t>
            </a:r>
            <a:r>
              <a:rPr sz="3000" b="1" spc="0" dirty="0" smtClean="0">
                <a:latin typeface="Times New Roman"/>
                <a:cs typeface="Times New Roman"/>
              </a:rPr>
              <a:t>1</a:t>
            </a:r>
            <a:r>
              <a:rPr sz="3000" spc="10" dirty="0" smtClean="0">
                <a:latin typeface="楷体"/>
                <a:cs typeface="楷体"/>
              </a:rPr>
              <a:t>）远程集抄的全面推广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1000"/>
              </a:lnSpc>
              <a:spcBef>
                <a:spcPts val="81"/>
              </a:spcBef>
            </a:pPr>
            <a:endParaRPr sz="1000"/>
          </a:p>
          <a:p>
            <a:pPr marL="482600" marR="12700" indent="-470534">
              <a:lnSpc>
                <a:spcPts val="35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建设目标</a:t>
            </a:r>
            <a:r>
              <a:rPr sz="3000" spc="10" dirty="0" smtClean="0">
                <a:latin typeface="楷体"/>
                <a:cs typeface="楷体"/>
              </a:rPr>
              <a:t>：实现楼宇用水、电、气的远程集 </a:t>
            </a:r>
            <a:r>
              <a:rPr sz="3000" spc="5" dirty="0" smtClean="0">
                <a:latin typeface="楷体"/>
                <a:cs typeface="楷体"/>
              </a:rPr>
              <a:t>抄和实时监控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600"/>
              </a:lnSpc>
              <a:spcBef>
                <a:spcPts val="20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建设内容</a:t>
            </a:r>
            <a:r>
              <a:rPr sz="3000" spc="10" dirty="0" smtClean="0">
                <a:latin typeface="楷体"/>
                <a:cs typeface="楷体"/>
              </a:rPr>
              <a:t>：安装智能表，延伸接入网络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9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10" dirty="0" smtClean="0">
                <a:latin typeface="楷体"/>
                <a:cs typeface="楷体"/>
              </a:rPr>
              <a:t>牵头单位：后勤管理处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700"/>
              </a:lnSpc>
              <a:spcBef>
                <a:spcPts val="19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建设模式</a:t>
            </a:r>
            <a:r>
              <a:rPr sz="3000" spc="10" dirty="0" smtClean="0">
                <a:latin typeface="楷体"/>
                <a:cs typeface="楷体"/>
              </a:rPr>
              <a:t>：学校自主建设</a:t>
            </a:r>
            <a:endParaRPr sz="3000">
              <a:latin typeface="楷体"/>
              <a:cs typeface="楷体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439" y="1916429"/>
            <a:ext cx="4655820" cy="108966"/>
          </a:xfrm>
          <a:custGeom>
            <a:avLst/>
            <a:gdLst/>
            <a:ahLst/>
            <a:cxnLst/>
            <a:rect l="l" t="t" r="r" b="b"/>
            <a:pathLst>
              <a:path w="4655820" h="108966">
                <a:moveTo>
                  <a:pt x="0" y="0"/>
                </a:moveTo>
                <a:lnTo>
                  <a:pt x="0" y="108966"/>
                </a:lnTo>
                <a:lnTo>
                  <a:pt x="4655820" y="108966"/>
                </a:lnTo>
                <a:lnTo>
                  <a:pt x="4655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4439" y="1916048"/>
            <a:ext cx="7958328" cy="0"/>
          </a:xfrm>
          <a:custGeom>
            <a:avLst/>
            <a:gdLst/>
            <a:ahLst/>
            <a:cxnLst/>
            <a:rect l="l" t="t" r="r" b="b"/>
            <a:pathLst>
              <a:path w="7958328">
                <a:moveTo>
                  <a:pt x="7958328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3626" rIns="0" bIns="0" rtlCol="0">
            <a:noAutofit/>
          </a:bodyPr>
          <a:lstStyle/>
          <a:p>
            <a:pPr marL="121920">
              <a:lnSpc>
                <a:spcPts val="3750"/>
              </a:lnSpc>
            </a:pPr>
            <a:r>
              <a:rPr sz="3200" spc="-25" dirty="0" smtClean="0">
                <a:latin typeface="宋体"/>
                <a:cs typeface="宋体"/>
              </a:rPr>
              <a:t>智慧应用（三</a:t>
            </a:r>
            <a:r>
              <a:rPr sz="3200" spc="-35" dirty="0" smtClean="0">
                <a:latin typeface="宋体"/>
                <a:cs typeface="宋体"/>
              </a:rPr>
              <a:t>）</a:t>
            </a:r>
            <a:r>
              <a:rPr sz="3200" spc="-20" dirty="0" smtClean="0">
                <a:latin typeface="楷体"/>
                <a:cs typeface="楷体"/>
              </a:rPr>
              <a:t>：</a:t>
            </a:r>
            <a:r>
              <a:rPr sz="3200" spc="-25" dirty="0" smtClean="0">
                <a:latin typeface="黑体"/>
                <a:cs typeface="黑体"/>
              </a:rPr>
              <a:t>校园节能减排</a:t>
            </a:r>
            <a:endParaRPr sz="3200">
              <a:latin typeface="黑体"/>
              <a:cs typeface="黑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0502" y="2138934"/>
            <a:ext cx="7762875" cy="41325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5" dirty="0" smtClean="0">
                <a:latin typeface="楷体"/>
                <a:cs typeface="楷体"/>
              </a:rPr>
              <a:t>（</a:t>
            </a:r>
            <a:r>
              <a:rPr sz="3000" b="1" spc="0" dirty="0" smtClean="0">
                <a:latin typeface="Times New Roman"/>
                <a:cs typeface="Times New Roman"/>
              </a:rPr>
              <a:t>2</a:t>
            </a:r>
            <a:r>
              <a:rPr sz="3000" spc="10" dirty="0" smtClean="0">
                <a:latin typeface="楷体"/>
                <a:cs typeface="楷体"/>
              </a:rPr>
              <a:t>）实验室节能管理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1000"/>
              </a:lnSpc>
              <a:spcBef>
                <a:spcPts val="81"/>
              </a:spcBef>
            </a:pPr>
            <a:endParaRPr sz="1000"/>
          </a:p>
          <a:p>
            <a:pPr marL="482600" marR="14604" indent="-470534">
              <a:lnSpc>
                <a:spcPts val="35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建设目标</a:t>
            </a:r>
            <a:r>
              <a:rPr sz="3000" spc="10" dirty="0" smtClean="0">
                <a:latin typeface="楷体"/>
                <a:cs typeface="楷体"/>
              </a:rPr>
              <a:t>：实现实验室（医学院先试点</a:t>
            </a:r>
            <a:r>
              <a:rPr sz="3000" spc="15" dirty="0" smtClean="0">
                <a:latin typeface="楷体"/>
                <a:cs typeface="楷体"/>
              </a:rPr>
              <a:t>）</a:t>
            </a:r>
            <a:r>
              <a:rPr sz="3000" spc="0" dirty="0" smtClean="0">
                <a:latin typeface="楷体"/>
                <a:cs typeface="楷体"/>
              </a:rPr>
              <a:t>用 </a:t>
            </a:r>
            <a:r>
              <a:rPr sz="3000" spc="5" dirty="0" smtClean="0">
                <a:latin typeface="楷体"/>
                <a:cs typeface="楷体"/>
              </a:rPr>
              <a:t>能的智能监控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900"/>
              </a:lnSpc>
              <a:spcBef>
                <a:spcPts val="16"/>
              </a:spcBef>
            </a:pPr>
            <a:endParaRPr sz="900"/>
          </a:p>
          <a:p>
            <a:pPr marL="482600" marR="12700" indent="-470534">
              <a:lnSpc>
                <a:spcPts val="35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建设内容</a:t>
            </a:r>
            <a:r>
              <a:rPr sz="3000" spc="10" dirty="0" smtClean="0">
                <a:latin typeface="楷体"/>
                <a:cs typeface="楷体"/>
              </a:rPr>
              <a:t>：建立用能设备的监控系统，</a:t>
            </a:r>
            <a:r>
              <a:rPr sz="3000" spc="15" dirty="0" smtClean="0">
                <a:latin typeface="楷体"/>
                <a:cs typeface="楷体"/>
              </a:rPr>
              <a:t>配套 </a:t>
            </a:r>
            <a:r>
              <a:rPr sz="3000" spc="5" dirty="0" smtClean="0">
                <a:latin typeface="楷体"/>
                <a:cs typeface="楷体"/>
              </a:rPr>
              <a:t>延伸网络接入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900"/>
              </a:lnSpc>
              <a:spcBef>
                <a:spcPts val="40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牵头单位</a:t>
            </a:r>
            <a:r>
              <a:rPr sz="3000" spc="10" dirty="0" smtClean="0">
                <a:latin typeface="楷体"/>
                <a:cs typeface="楷体"/>
              </a:rPr>
              <a:t>：后勤管理处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700"/>
              </a:lnSpc>
              <a:spcBef>
                <a:spcPts val="19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10" dirty="0" smtClean="0">
                <a:latin typeface="楷体"/>
                <a:cs typeface="楷体"/>
              </a:rPr>
              <a:t>建设模式：学校自主建设</a:t>
            </a:r>
            <a:endParaRPr sz="3000">
              <a:latin typeface="楷体"/>
              <a:cs typeface="楷体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439" y="1916429"/>
            <a:ext cx="4655820" cy="108966"/>
          </a:xfrm>
          <a:custGeom>
            <a:avLst/>
            <a:gdLst/>
            <a:ahLst/>
            <a:cxnLst/>
            <a:rect l="l" t="t" r="r" b="b"/>
            <a:pathLst>
              <a:path w="4655820" h="108966">
                <a:moveTo>
                  <a:pt x="0" y="0"/>
                </a:moveTo>
                <a:lnTo>
                  <a:pt x="0" y="108966"/>
                </a:lnTo>
                <a:lnTo>
                  <a:pt x="4655820" y="108966"/>
                </a:lnTo>
                <a:lnTo>
                  <a:pt x="4655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4439" y="1916048"/>
            <a:ext cx="7958328" cy="0"/>
          </a:xfrm>
          <a:custGeom>
            <a:avLst/>
            <a:gdLst/>
            <a:ahLst/>
            <a:cxnLst/>
            <a:rect l="l" t="t" r="r" b="b"/>
            <a:pathLst>
              <a:path w="7958328">
                <a:moveTo>
                  <a:pt x="7958328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7821" rIns="0" bIns="0" rtlCol="0">
            <a:noAutofit/>
          </a:bodyPr>
          <a:lstStyle/>
          <a:p>
            <a:pPr marL="12700">
              <a:lnSpc>
                <a:spcPts val="3750"/>
              </a:lnSpc>
            </a:pPr>
            <a:r>
              <a:rPr sz="3200" spc="-25" dirty="0" smtClean="0">
                <a:latin typeface="宋体"/>
                <a:cs typeface="宋体"/>
              </a:rPr>
              <a:t>智慧应用（三</a:t>
            </a:r>
            <a:r>
              <a:rPr sz="3200" spc="-35" dirty="0" smtClean="0">
                <a:latin typeface="宋体"/>
                <a:cs typeface="宋体"/>
              </a:rPr>
              <a:t>）</a:t>
            </a:r>
            <a:r>
              <a:rPr sz="3200" spc="-20" dirty="0" smtClean="0">
                <a:latin typeface="楷体"/>
                <a:cs typeface="楷体"/>
              </a:rPr>
              <a:t>：</a:t>
            </a:r>
            <a:r>
              <a:rPr sz="3200" spc="-20" dirty="0" smtClean="0">
                <a:latin typeface="黑体"/>
                <a:cs typeface="黑体"/>
              </a:rPr>
              <a:t>平安校园</a:t>
            </a:r>
            <a:endParaRPr sz="3200">
              <a:latin typeface="黑体"/>
              <a:cs typeface="黑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0502" y="2138934"/>
            <a:ext cx="7762240" cy="36753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2240">
              <a:lnSpc>
                <a:spcPct val="100000"/>
              </a:lnSpc>
            </a:pPr>
            <a:r>
              <a:rPr sz="3000" spc="5" dirty="0" smtClean="0">
                <a:latin typeface="楷体"/>
                <a:cs typeface="楷体"/>
              </a:rPr>
              <a:t>（</a:t>
            </a:r>
            <a:r>
              <a:rPr sz="3000" b="1" spc="0" dirty="0" smtClean="0">
                <a:latin typeface="Times New Roman"/>
                <a:cs typeface="Times New Roman"/>
              </a:rPr>
              <a:t>1</a:t>
            </a:r>
            <a:r>
              <a:rPr sz="3000" spc="10" dirty="0" smtClean="0">
                <a:latin typeface="楷体"/>
                <a:cs typeface="楷体"/>
              </a:rPr>
              <a:t>）校园安全监控和校园巡更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750"/>
              </a:lnSpc>
              <a:spcBef>
                <a:spcPts val="35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建设目标</a:t>
            </a:r>
            <a:r>
              <a:rPr sz="3000" spc="10" dirty="0" smtClean="0">
                <a:latin typeface="楷体"/>
                <a:cs typeface="楷体"/>
              </a:rPr>
              <a:t>：实现校园安防的智能化管理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1000"/>
              </a:lnSpc>
              <a:spcBef>
                <a:spcPts val="64"/>
              </a:spcBef>
            </a:pPr>
            <a:endParaRPr sz="1000"/>
          </a:p>
          <a:p>
            <a:pPr marL="482600" marR="12700" indent="-470534">
              <a:lnSpc>
                <a:spcPts val="344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10" dirty="0" smtClean="0">
                <a:latin typeface="楷体"/>
                <a:cs typeface="楷体"/>
              </a:rPr>
              <a:t>建设内容：建立校园巡更和安全监控系统， </a:t>
            </a:r>
            <a:r>
              <a:rPr sz="3000" spc="5" dirty="0" smtClean="0">
                <a:latin typeface="楷体"/>
                <a:cs typeface="楷体"/>
              </a:rPr>
              <a:t>包括校园空间定</a:t>
            </a:r>
            <a:r>
              <a:rPr sz="3000" spc="10" dirty="0" smtClean="0">
                <a:latin typeface="楷体"/>
                <a:cs typeface="楷体"/>
              </a:rPr>
              <a:t>位、校园</a:t>
            </a:r>
            <a:r>
              <a:rPr sz="3000" b="1" spc="0" dirty="0" smtClean="0">
                <a:latin typeface="Times New Roman"/>
                <a:cs typeface="Times New Roman"/>
              </a:rPr>
              <a:t>GIS</a:t>
            </a:r>
            <a:r>
              <a:rPr sz="3000" spc="5" dirty="0" smtClean="0">
                <a:latin typeface="楷体"/>
                <a:cs typeface="楷体"/>
              </a:rPr>
              <a:t>、</a:t>
            </a:r>
            <a:r>
              <a:rPr sz="3000" spc="10" dirty="0" smtClean="0">
                <a:latin typeface="楷体"/>
                <a:cs typeface="楷体"/>
              </a:rPr>
              <a:t>监控中心等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17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牵头单位：保卫处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700"/>
              </a:lnSpc>
              <a:spcBef>
                <a:spcPts val="19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建设模式</a:t>
            </a:r>
            <a:r>
              <a:rPr sz="3000" spc="10" dirty="0" smtClean="0">
                <a:latin typeface="楷体"/>
                <a:cs typeface="楷体"/>
              </a:rPr>
              <a:t>：学校自主建设</a:t>
            </a:r>
            <a:endParaRPr sz="3000">
              <a:latin typeface="楷体"/>
              <a:cs typeface="楷体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439" y="1916429"/>
            <a:ext cx="4655820" cy="108966"/>
          </a:xfrm>
          <a:custGeom>
            <a:avLst/>
            <a:gdLst/>
            <a:ahLst/>
            <a:cxnLst/>
            <a:rect l="l" t="t" r="r" b="b"/>
            <a:pathLst>
              <a:path w="4655820" h="108966">
                <a:moveTo>
                  <a:pt x="0" y="0"/>
                </a:moveTo>
                <a:lnTo>
                  <a:pt x="0" y="108966"/>
                </a:lnTo>
                <a:lnTo>
                  <a:pt x="4655820" y="108966"/>
                </a:lnTo>
                <a:lnTo>
                  <a:pt x="4655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4439" y="1916048"/>
            <a:ext cx="7958328" cy="0"/>
          </a:xfrm>
          <a:custGeom>
            <a:avLst/>
            <a:gdLst/>
            <a:ahLst/>
            <a:cxnLst/>
            <a:rect l="l" t="t" r="r" b="b"/>
            <a:pathLst>
              <a:path w="7958328">
                <a:moveTo>
                  <a:pt x="7958328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7821" rIns="0" bIns="0" rtlCol="0">
            <a:noAutofit/>
          </a:bodyPr>
          <a:lstStyle/>
          <a:p>
            <a:pPr marL="12700">
              <a:lnSpc>
                <a:spcPts val="3750"/>
              </a:lnSpc>
            </a:pPr>
            <a:r>
              <a:rPr sz="3200" spc="-25" dirty="0" smtClean="0">
                <a:latin typeface="宋体"/>
                <a:cs typeface="宋体"/>
              </a:rPr>
              <a:t>智慧应用（五</a:t>
            </a:r>
            <a:r>
              <a:rPr sz="3200" spc="-35" dirty="0" smtClean="0">
                <a:latin typeface="宋体"/>
                <a:cs typeface="宋体"/>
              </a:rPr>
              <a:t>）</a:t>
            </a:r>
            <a:r>
              <a:rPr sz="3200" spc="-20" dirty="0" smtClean="0">
                <a:latin typeface="楷体"/>
                <a:cs typeface="楷体"/>
              </a:rPr>
              <a:t>：</a:t>
            </a:r>
            <a:r>
              <a:rPr sz="3200" spc="-25" dirty="0" smtClean="0">
                <a:latin typeface="黑体"/>
                <a:cs typeface="黑体"/>
              </a:rPr>
              <a:t>移动应用服务系统建设</a:t>
            </a:r>
            <a:endParaRPr sz="3200">
              <a:latin typeface="黑体"/>
              <a:cs typeface="黑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20502" y="2212085"/>
            <a:ext cx="7762240" cy="3118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10" dirty="0" smtClean="0">
                <a:latin typeface="楷体"/>
                <a:cs typeface="楷体"/>
              </a:rPr>
              <a:t>建设目标：实现移动用户访问校园信息服务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1000"/>
              </a:lnSpc>
              <a:spcBef>
                <a:spcPts val="16"/>
              </a:spcBef>
            </a:pPr>
            <a:endParaRPr sz="1000"/>
          </a:p>
          <a:p>
            <a:pPr marL="482600" marR="12700" indent="-470534">
              <a:lnSpc>
                <a:spcPts val="35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建设内容</a:t>
            </a:r>
            <a:r>
              <a:rPr sz="3000" spc="10" dirty="0" smtClean="0">
                <a:latin typeface="楷体"/>
                <a:cs typeface="楷体"/>
              </a:rPr>
              <a:t>：改造信息系统，建立移动网络与 校园网的高速互联互通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900"/>
              </a:lnSpc>
              <a:spcBef>
                <a:spcPts val="3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牵头单位</a:t>
            </a:r>
            <a:r>
              <a:rPr sz="3000" spc="10" dirty="0" smtClean="0">
                <a:latin typeface="楷体"/>
                <a:cs typeface="楷体"/>
              </a:rPr>
              <a:t>：信息中心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700"/>
              </a:lnSpc>
              <a:spcBef>
                <a:spcPts val="19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10" dirty="0" smtClean="0">
                <a:latin typeface="楷体"/>
                <a:cs typeface="楷体"/>
              </a:rPr>
              <a:t>建设模式：与三大运营商合作</a:t>
            </a:r>
            <a:endParaRPr sz="3000">
              <a:latin typeface="楷体"/>
              <a:cs typeface="楷体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439" y="1916429"/>
            <a:ext cx="4655820" cy="108966"/>
          </a:xfrm>
          <a:custGeom>
            <a:avLst/>
            <a:gdLst/>
            <a:ahLst/>
            <a:cxnLst/>
            <a:rect l="l" t="t" r="r" b="b"/>
            <a:pathLst>
              <a:path w="4655820" h="108966">
                <a:moveTo>
                  <a:pt x="0" y="0"/>
                </a:moveTo>
                <a:lnTo>
                  <a:pt x="0" y="108966"/>
                </a:lnTo>
                <a:lnTo>
                  <a:pt x="4655820" y="108966"/>
                </a:lnTo>
                <a:lnTo>
                  <a:pt x="4655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4439" y="1916048"/>
            <a:ext cx="7958328" cy="0"/>
          </a:xfrm>
          <a:custGeom>
            <a:avLst/>
            <a:gdLst/>
            <a:ahLst/>
            <a:cxnLst/>
            <a:rect l="l" t="t" r="r" b="b"/>
            <a:pathLst>
              <a:path w="7958328">
                <a:moveTo>
                  <a:pt x="7958328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7821" rIns="0" bIns="0" rtlCol="0">
            <a:noAutofit/>
          </a:bodyPr>
          <a:lstStyle/>
          <a:p>
            <a:pPr marL="12700">
              <a:lnSpc>
                <a:spcPts val="3750"/>
              </a:lnSpc>
            </a:pPr>
            <a:r>
              <a:rPr sz="3200" spc="-25" dirty="0" smtClean="0">
                <a:latin typeface="宋体"/>
                <a:cs typeface="宋体"/>
              </a:rPr>
              <a:t>智慧应用（六</a:t>
            </a:r>
            <a:r>
              <a:rPr sz="3200" spc="-35" dirty="0" smtClean="0">
                <a:latin typeface="宋体"/>
                <a:cs typeface="宋体"/>
              </a:rPr>
              <a:t>）</a:t>
            </a:r>
            <a:r>
              <a:rPr sz="3200" spc="-20" dirty="0" smtClean="0">
                <a:latin typeface="楷体"/>
                <a:cs typeface="楷体"/>
              </a:rPr>
              <a:t>：</a:t>
            </a:r>
            <a:r>
              <a:rPr sz="3200" spc="-25" dirty="0" smtClean="0">
                <a:latin typeface="黑体"/>
                <a:cs typeface="黑体"/>
              </a:rPr>
              <a:t>校园综合信息发布</a:t>
            </a:r>
            <a:endParaRPr sz="3200">
              <a:latin typeface="黑体"/>
              <a:cs typeface="黑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20502" y="2141473"/>
            <a:ext cx="7765415" cy="3537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2600" marR="12700" indent="-470534">
              <a:lnSpc>
                <a:spcPts val="296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建设目标：</a:t>
            </a:r>
            <a:r>
              <a:rPr sz="2800" spc="10" dirty="0" smtClean="0">
                <a:latin typeface="楷体"/>
                <a:cs typeface="楷体"/>
              </a:rPr>
              <a:t>实现信息展示、导航、宣传一体化 的校园多终端信息发布</a:t>
            </a:r>
            <a:endParaRPr sz="2800">
              <a:latin typeface="楷体"/>
              <a:cs typeface="楷体"/>
            </a:endParaRPr>
          </a:p>
          <a:p>
            <a:pPr>
              <a:lnSpc>
                <a:spcPts val="750"/>
              </a:lnSpc>
              <a:spcBef>
                <a:spcPts val="30"/>
              </a:spcBef>
            </a:pPr>
            <a:endParaRPr sz="750"/>
          </a:p>
          <a:p>
            <a:pPr marL="482600" marR="12700" indent="-470534">
              <a:lnSpc>
                <a:spcPct val="902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建设内容：</a:t>
            </a:r>
            <a:r>
              <a:rPr sz="2800" spc="10" dirty="0" smtClean="0">
                <a:latin typeface="楷体"/>
                <a:cs typeface="楷体"/>
              </a:rPr>
              <a:t>校园导引系统展示、重大活动和政 策宣传、校园讲座活动预报和引导、课程安排 和教室引导等</a:t>
            </a:r>
            <a:endParaRPr sz="2800">
              <a:latin typeface="楷体"/>
              <a:cs typeface="楷体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33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10" dirty="0" smtClean="0">
                <a:latin typeface="楷体"/>
                <a:cs typeface="楷体"/>
              </a:rPr>
              <a:t>牵头单位：信息化领导小组办公室</a:t>
            </a:r>
            <a:endParaRPr sz="3000">
              <a:latin typeface="楷体"/>
              <a:cs typeface="楷体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建设模式</a:t>
            </a:r>
            <a:r>
              <a:rPr sz="3000" spc="10" dirty="0" smtClean="0">
                <a:latin typeface="楷体"/>
                <a:cs typeface="楷体"/>
              </a:rPr>
              <a:t>：学校自主建设</a:t>
            </a:r>
            <a:endParaRPr sz="3000">
              <a:latin typeface="楷体"/>
              <a:cs typeface="楷体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439" y="1916429"/>
            <a:ext cx="4655820" cy="108966"/>
          </a:xfrm>
          <a:custGeom>
            <a:avLst/>
            <a:gdLst/>
            <a:ahLst/>
            <a:cxnLst/>
            <a:rect l="l" t="t" r="r" b="b"/>
            <a:pathLst>
              <a:path w="4655820" h="108966">
                <a:moveTo>
                  <a:pt x="0" y="0"/>
                </a:moveTo>
                <a:lnTo>
                  <a:pt x="0" y="108966"/>
                </a:lnTo>
                <a:lnTo>
                  <a:pt x="4655820" y="108966"/>
                </a:lnTo>
                <a:lnTo>
                  <a:pt x="4655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4439" y="1916048"/>
            <a:ext cx="7958328" cy="0"/>
          </a:xfrm>
          <a:custGeom>
            <a:avLst/>
            <a:gdLst/>
            <a:ahLst/>
            <a:cxnLst/>
            <a:rect l="l" t="t" r="r" b="b"/>
            <a:pathLst>
              <a:path w="7958328">
                <a:moveTo>
                  <a:pt x="7958328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7821" rIns="0" bIns="0" rtlCol="0">
            <a:noAutofit/>
          </a:bodyPr>
          <a:lstStyle/>
          <a:p>
            <a:pPr marL="12700">
              <a:lnSpc>
                <a:spcPts val="3750"/>
              </a:lnSpc>
            </a:pPr>
            <a:r>
              <a:rPr sz="3200" spc="-25" dirty="0" smtClean="0">
                <a:latin typeface="宋体"/>
                <a:cs typeface="宋体"/>
              </a:rPr>
              <a:t>智慧应用（七</a:t>
            </a:r>
            <a:r>
              <a:rPr sz="3200" spc="-35" dirty="0" smtClean="0">
                <a:latin typeface="宋体"/>
                <a:cs typeface="宋体"/>
              </a:rPr>
              <a:t>）</a:t>
            </a:r>
            <a:r>
              <a:rPr sz="3200" spc="-20" dirty="0" smtClean="0">
                <a:latin typeface="楷体"/>
                <a:cs typeface="楷体"/>
              </a:rPr>
              <a:t>：</a:t>
            </a:r>
            <a:r>
              <a:rPr sz="3200" spc="-25" dirty="0" smtClean="0">
                <a:latin typeface="黑体"/>
                <a:cs typeface="黑体"/>
              </a:rPr>
              <a:t>房产资源综合管理</a:t>
            </a:r>
            <a:endParaRPr sz="3200">
              <a:latin typeface="黑体"/>
              <a:cs typeface="黑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0502" y="2284476"/>
            <a:ext cx="7762240" cy="3575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10" dirty="0" smtClean="0">
                <a:latin typeface="楷体"/>
                <a:cs typeface="楷体"/>
              </a:rPr>
              <a:t>建设目标：实现房产资源的优化利用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850"/>
              </a:lnSpc>
              <a:spcBef>
                <a:spcPts val="12"/>
              </a:spcBef>
            </a:pPr>
            <a:endParaRPr sz="850"/>
          </a:p>
          <a:p>
            <a:pPr marL="482600" marR="12700" indent="-470534" algn="just">
              <a:lnSpc>
                <a:spcPct val="987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建设内容</a:t>
            </a:r>
            <a:r>
              <a:rPr sz="3000" spc="10" dirty="0" smtClean="0">
                <a:latin typeface="楷体"/>
                <a:cs typeface="楷体"/>
              </a:rPr>
              <a:t>：利用门禁、能耗数据及校园安防 监控系统的红外感应终端数据、视频分析数 据进行公用房资源使用监管的应用建设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0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牵头单位：房产处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700"/>
              </a:lnSpc>
              <a:spcBef>
                <a:spcPts val="19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建设模式</a:t>
            </a:r>
            <a:r>
              <a:rPr sz="3000" spc="10" dirty="0" smtClean="0">
                <a:latin typeface="楷体"/>
                <a:cs typeface="楷体"/>
              </a:rPr>
              <a:t>：学校自主建设</a:t>
            </a:r>
            <a:endParaRPr sz="3000">
              <a:latin typeface="楷体"/>
              <a:cs typeface="楷体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439" y="1916429"/>
            <a:ext cx="4655820" cy="108966"/>
          </a:xfrm>
          <a:custGeom>
            <a:avLst/>
            <a:gdLst/>
            <a:ahLst/>
            <a:cxnLst/>
            <a:rect l="l" t="t" r="r" b="b"/>
            <a:pathLst>
              <a:path w="4655820" h="108966">
                <a:moveTo>
                  <a:pt x="0" y="0"/>
                </a:moveTo>
                <a:lnTo>
                  <a:pt x="0" y="108966"/>
                </a:lnTo>
                <a:lnTo>
                  <a:pt x="4655820" y="108966"/>
                </a:lnTo>
                <a:lnTo>
                  <a:pt x="4655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4439" y="1916048"/>
            <a:ext cx="7958328" cy="0"/>
          </a:xfrm>
          <a:custGeom>
            <a:avLst/>
            <a:gdLst/>
            <a:ahLst/>
            <a:cxnLst/>
            <a:rect l="l" t="t" r="r" b="b"/>
            <a:pathLst>
              <a:path w="7958328">
                <a:moveTo>
                  <a:pt x="7958328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7821" rIns="0" bIns="0" rtlCol="0">
            <a:noAutofit/>
          </a:bodyPr>
          <a:lstStyle/>
          <a:p>
            <a:pPr marL="12700">
              <a:lnSpc>
                <a:spcPts val="3750"/>
              </a:lnSpc>
            </a:pPr>
            <a:r>
              <a:rPr sz="3200" spc="-25" dirty="0" smtClean="0">
                <a:latin typeface="宋体"/>
                <a:cs typeface="宋体"/>
              </a:rPr>
              <a:t>智慧应用（八</a:t>
            </a:r>
            <a:r>
              <a:rPr sz="3200" spc="-35" dirty="0" smtClean="0">
                <a:latin typeface="宋体"/>
                <a:cs typeface="宋体"/>
              </a:rPr>
              <a:t>）</a:t>
            </a:r>
            <a:r>
              <a:rPr sz="3200" spc="-20" dirty="0" smtClean="0">
                <a:latin typeface="楷体"/>
                <a:cs typeface="楷体"/>
              </a:rPr>
              <a:t>：</a:t>
            </a:r>
            <a:r>
              <a:rPr sz="3200" spc="-25" dirty="0" smtClean="0">
                <a:latin typeface="黑体"/>
                <a:cs typeface="黑体"/>
              </a:rPr>
              <a:t>校园基础设施监管</a:t>
            </a:r>
            <a:endParaRPr sz="3200">
              <a:latin typeface="黑体"/>
              <a:cs typeface="黑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20502" y="2356103"/>
            <a:ext cx="7762240" cy="3118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10" dirty="0" smtClean="0">
                <a:latin typeface="楷体"/>
                <a:cs typeface="楷体"/>
              </a:rPr>
              <a:t>建设目标：实现校园基础设施的用能监管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1000"/>
              </a:lnSpc>
              <a:spcBef>
                <a:spcPts val="16"/>
              </a:spcBef>
            </a:pPr>
            <a:endParaRPr sz="1000"/>
          </a:p>
          <a:p>
            <a:pPr marL="482600" marR="12700" indent="-470534">
              <a:lnSpc>
                <a:spcPts val="35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10" dirty="0" smtClean="0">
                <a:latin typeface="楷体"/>
                <a:cs typeface="楷体"/>
              </a:rPr>
              <a:t>建设内容：校园路灯控制、消防监控系统、 中央空调节能管理等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900"/>
              </a:lnSpc>
              <a:spcBef>
                <a:spcPts val="3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5" dirty="0" smtClean="0">
                <a:latin typeface="楷体"/>
                <a:cs typeface="楷体"/>
              </a:rPr>
              <a:t>牵头单位</a:t>
            </a:r>
            <a:r>
              <a:rPr sz="3000" spc="10" dirty="0" smtClean="0">
                <a:latin typeface="楷体"/>
                <a:cs typeface="楷体"/>
              </a:rPr>
              <a:t>：后勤管理处、保卫处</a:t>
            </a:r>
            <a:endParaRPr sz="3000">
              <a:latin typeface="楷体"/>
              <a:cs typeface="楷体"/>
            </a:endParaRPr>
          </a:p>
          <a:p>
            <a:pPr>
              <a:lnSpc>
                <a:spcPts val="700"/>
              </a:lnSpc>
              <a:spcBef>
                <a:spcPts val="20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10" dirty="0" smtClean="0">
                <a:latin typeface="楷体"/>
                <a:cs typeface="楷体"/>
              </a:rPr>
              <a:t>建设模式：学校自主建设</a:t>
            </a:r>
            <a:endParaRPr sz="3000">
              <a:latin typeface="楷体"/>
              <a:cs typeface="楷体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439" y="1916429"/>
            <a:ext cx="4655820" cy="108966"/>
          </a:xfrm>
          <a:custGeom>
            <a:avLst/>
            <a:gdLst/>
            <a:ahLst/>
            <a:cxnLst/>
            <a:rect l="l" t="t" r="r" b="b"/>
            <a:pathLst>
              <a:path w="4655820" h="108966">
                <a:moveTo>
                  <a:pt x="0" y="0"/>
                </a:moveTo>
                <a:lnTo>
                  <a:pt x="0" y="108966"/>
                </a:lnTo>
                <a:lnTo>
                  <a:pt x="4655820" y="108966"/>
                </a:lnTo>
                <a:lnTo>
                  <a:pt x="4655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4439" y="1916048"/>
            <a:ext cx="6195047" cy="0"/>
          </a:xfrm>
          <a:custGeom>
            <a:avLst/>
            <a:gdLst/>
            <a:ahLst/>
            <a:cxnLst/>
            <a:rect l="l" t="t" r="r" b="b"/>
            <a:pathLst>
              <a:path w="6195047">
                <a:moveTo>
                  <a:pt x="6195047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12476" y="1242314"/>
            <a:ext cx="7880984" cy="418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295"/>
              </a:lnSpc>
            </a:pPr>
            <a:r>
              <a:rPr sz="2800" spc="5" dirty="0" smtClean="0">
                <a:solidFill>
                  <a:srgbClr val="320EB6"/>
                </a:solidFill>
                <a:latin typeface="黑体"/>
                <a:cs typeface="黑体"/>
              </a:rPr>
              <a:t>案例：浙大节约型校园建筑节能监管体系示范项目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9486" y="1833372"/>
            <a:ext cx="1785366" cy="230124"/>
          </a:xfrm>
          <a:custGeom>
            <a:avLst/>
            <a:gdLst/>
            <a:ahLst/>
            <a:cxnLst/>
            <a:rect l="l" t="t" r="r" b="b"/>
            <a:pathLst>
              <a:path w="1785366" h="230124">
                <a:moveTo>
                  <a:pt x="0" y="0"/>
                </a:moveTo>
                <a:lnTo>
                  <a:pt x="0" y="230124"/>
                </a:lnTo>
                <a:lnTo>
                  <a:pt x="1785366" y="230124"/>
                </a:lnTo>
                <a:lnTo>
                  <a:pt x="17853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66545" y="1821179"/>
            <a:ext cx="1811273" cy="242315"/>
          </a:xfrm>
          <a:custGeom>
            <a:avLst/>
            <a:gdLst/>
            <a:ahLst/>
            <a:cxnLst/>
            <a:rect l="l" t="t" r="r" b="b"/>
            <a:pathLst>
              <a:path w="1811273" h="242315">
                <a:moveTo>
                  <a:pt x="1811273" y="242315"/>
                </a:moveTo>
                <a:lnTo>
                  <a:pt x="1811273" y="5333"/>
                </a:lnTo>
                <a:lnTo>
                  <a:pt x="1805927" y="0"/>
                </a:lnTo>
                <a:lnTo>
                  <a:pt x="5333" y="0"/>
                </a:lnTo>
                <a:lnTo>
                  <a:pt x="0" y="5333"/>
                </a:lnTo>
                <a:lnTo>
                  <a:pt x="0" y="242315"/>
                </a:lnTo>
                <a:lnTo>
                  <a:pt x="1811273" y="242315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3845" y="1833372"/>
            <a:ext cx="6380981" cy="230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03845" y="2278379"/>
            <a:ext cx="6262109" cy="6423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79486" y="2063495"/>
            <a:ext cx="1785366" cy="857250"/>
          </a:xfrm>
          <a:custGeom>
            <a:avLst/>
            <a:gdLst/>
            <a:ahLst/>
            <a:cxnLst/>
            <a:rect l="l" t="t" r="r" b="b"/>
            <a:pathLst>
              <a:path w="1785366" h="857250">
                <a:moveTo>
                  <a:pt x="0" y="0"/>
                </a:moveTo>
                <a:lnTo>
                  <a:pt x="0" y="857250"/>
                </a:lnTo>
                <a:lnTo>
                  <a:pt x="1785366" y="857250"/>
                </a:lnTo>
                <a:lnTo>
                  <a:pt x="17853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4839" y="2063495"/>
            <a:ext cx="6791706" cy="857250"/>
          </a:xfrm>
          <a:custGeom>
            <a:avLst/>
            <a:gdLst/>
            <a:ahLst/>
            <a:cxnLst/>
            <a:rect l="l" t="t" r="r" b="b"/>
            <a:pathLst>
              <a:path w="6791706" h="857250">
                <a:moveTo>
                  <a:pt x="6791706" y="857250"/>
                </a:moveTo>
                <a:lnTo>
                  <a:pt x="6791706" y="0"/>
                </a:lnTo>
                <a:lnTo>
                  <a:pt x="0" y="0"/>
                </a:lnTo>
                <a:lnTo>
                  <a:pt x="0" y="857250"/>
                </a:lnTo>
                <a:lnTo>
                  <a:pt x="6791706" y="85725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65246" y="2063495"/>
            <a:ext cx="0" cy="3429000"/>
          </a:xfrm>
          <a:custGeom>
            <a:avLst/>
            <a:gdLst/>
            <a:ahLst/>
            <a:cxnLst/>
            <a:rect l="l" t="t" r="r" b="b"/>
            <a:pathLst>
              <a:path h="3429000">
                <a:moveTo>
                  <a:pt x="0" y="0"/>
                </a:moveTo>
                <a:lnTo>
                  <a:pt x="0" y="3429000"/>
                </a:lnTo>
              </a:path>
            </a:pathLst>
          </a:custGeom>
          <a:ln w="26415">
            <a:solidFill>
              <a:srgbClr val="A3B2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75473" y="2278379"/>
            <a:ext cx="6350501" cy="6423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3845" y="2063495"/>
            <a:ext cx="6380981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3845" y="2920745"/>
            <a:ext cx="6262109" cy="857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79486" y="2920745"/>
            <a:ext cx="1785366" cy="857250"/>
          </a:xfrm>
          <a:custGeom>
            <a:avLst/>
            <a:gdLst/>
            <a:ahLst/>
            <a:cxnLst/>
            <a:rect l="l" t="t" r="r" b="b"/>
            <a:pathLst>
              <a:path w="1785366" h="857250">
                <a:moveTo>
                  <a:pt x="0" y="0"/>
                </a:moveTo>
                <a:lnTo>
                  <a:pt x="0" y="857250"/>
                </a:lnTo>
                <a:lnTo>
                  <a:pt x="1785366" y="857250"/>
                </a:lnTo>
                <a:lnTo>
                  <a:pt x="17853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4839" y="2920745"/>
            <a:ext cx="6791706" cy="857250"/>
          </a:xfrm>
          <a:custGeom>
            <a:avLst/>
            <a:gdLst/>
            <a:ahLst/>
            <a:cxnLst/>
            <a:rect l="l" t="t" r="r" b="b"/>
            <a:pathLst>
              <a:path w="6791706" h="857250">
                <a:moveTo>
                  <a:pt x="6791706" y="857249"/>
                </a:moveTo>
                <a:lnTo>
                  <a:pt x="6791706" y="0"/>
                </a:lnTo>
                <a:lnTo>
                  <a:pt x="0" y="0"/>
                </a:lnTo>
                <a:lnTo>
                  <a:pt x="0" y="857250"/>
                </a:lnTo>
                <a:lnTo>
                  <a:pt x="6791706" y="857249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75473" y="2920745"/>
            <a:ext cx="6350501" cy="857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3845" y="2920745"/>
            <a:ext cx="6380981" cy="857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3845" y="3777996"/>
            <a:ext cx="6262109" cy="8572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79486" y="3777996"/>
            <a:ext cx="1785366" cy="857250"/>
          </a:xfrm>
          <a:custGeom>
            <a:avLst/>
            <a:gdLst/>
            <a:ahLst/>
            <a:cxnLst/>
            <a:rect l="l" t="t" r="r" b="b"/>
            <a:pathLst>
              <a:path w="1785366" h="857250">
                <a:moveTo>
                  <a:pt x="0" y="0"/>
                </a:moveTo>
                <a:lnTo>
                  <a:pt x="0" y="857250"/>
                </a:lnTo>
                <a:lnTo>
                  <a:pt x="1785366" y="857250"/>
                </a:lnTo>
                <a:lnTo>
                  <a:pt x="17853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4839" y="3777996"/>
            <a:ext cx="6791706" cy="857250"/>
          </a:xfrm>
          <a:custGeom>
            <a:avLst/>
            <a:gdLst/>
            <a:ahLst/>
            <a:cxnLst/>
            <a:rect l="l" t="t" r="r" b="b"/>
            <a:pathLst>
              <a:path w="6791706" h="857250">
                <a:moveTo>
                  <a:pt x="6791706" y="857250"/>
                </a:moveTo>
                <a:lnTo>
                  <a:pt x="6791706" y="0"/>
                </a:lnTo>
                <a:lnTo>
                  <a:pt x="0" y="0"/>
                </a:lnTo>
                <a:lnTo>
                  <a:pt x="0" y="857250"/>
                </a:lnTo>
                <a:lnTo>
                  <a:pt x="6791706" y="85725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657471" y="1888997"/>
            <a:ext cx="1552575" cy="2897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5" dirty="0" smtClean="0">
                <a:solidFill>
                  <a:srgbClr val="FF0000"/>
                </a:solidFill>
                <a:latin typeface="黑体"/>
                <a:cs typeface="黑体"/>
              </a:rPr>
              <a:t>主要功能</a:t>
            </a:r>
            <a:r>
              <a:rPr sz="2400" spc="0" dirty="0" smtClean="0">
                <a:solidFill>
                  <a:srgbClr val="FF0000"/>
                </a:solidFill>
                <a:latin typeface="黑体"/>
                <a:cs typeface="黑体"/>
              </a:rPr>
              <a:t>：</a:t>
            </a:r>
            <a:endParaRPr sz="2400">
              <a:latin typeface="黑体"/>
              <a:cs typeface="黑体"/>
            </a:endParaRPr>
          </a:p>
          <a:p>
            <a:pPr>
              <a:lnSpc>
                <a:spcPts val="900"/>
              </a:lnSpc>
              <a:spcBef>
                <a:spcPts val="17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45720">
              <a:lnSpc>
                <a:spcPct val="98700"/>
              </a:lnSpc>
            </a:pPr>
            <a:r>
              <a:rPr sz="2400" spc="-270" dirty="0" smtClean="0">
                <a:solidFill>
                  <a:srgbClr val="00246C"/>
                </a:solidFill>
                <a:latin typeface="Gulim"/>
                <a:cs typeface="Gulim"/>
              </a:rPr>
              <a:t>口</a:t>
            </a:r>
            <a:r>
              <a:rPr sz="2400" spc="5" dirty="0" smtClean="0">
                <a:solidFill>
                  <a:srgbClr val="00246C"/>
                </a:solidFill>
                <a:latin typeface="宋体"/>
                <a:cs typeface="宋体"/>
              </a:rPr>
              <a:t>能耗实时 数据监测 </a:t>
            </a:r>
            <a:r>
              <a:rPr sz="2400" spc="-270" dirty="0" smtClean="0">
                <a:solidFill>
                  <a:srgbClr val="00246C"/>
                </a:solidFill>
                <a:latin typeface="Gulim"/>
                <a:cs typeface="Gulim"/>
              </a:rPr>
              <a:t>口</a:t>
            </a:r>
            <a:r>
              <a:rPr sz="2400" spc="5" dirty="0" smtClean="0">
                <a:solidFill>
                  <a:srgbClr val="00246C"/>
                </a:solidFill>
                <a:latin typeface="宋体"/>
                <a:cs typeface="宋体"/>
              </a:rPr>
              <a:t>能源审计 </a:t>
            </a:r>
            <a:r>
              <a:rPr sz="2400" spc="-270" dirty="0" smtClean="0">
                <a:solidFill>
                  <a:srgbClr val="00246C"/>
                </a:solidFill>
                <a:latin typeface="Gulim"/>
                <a:cs typeface="Gulim"/>
              </a:rPr>
              <a:t>口</a:t>
            </a:r>
            <a:r>
              <a:rPr sz="2400" spc="5" dirty="0" smtClean="0">
                <a:solidFill>
                  <a:srgbClr val="00246C"/>
                </a:solidFill>
                <a:latin typeface="宋体"/>
                <a:cs typeface="宋体"/>
              </a:rPr>
              <a:t>能耗公示 </a:t>
            </a:r>
            <a:r>
              <a:rPr sz="2400" spc="-270" dirty="0" smtClean="0">
                <a:solidFill>
                  <a:srgbClr val="00246C"/>
                </a:solidFill>
                <a:latin typeface="Gulim"/>
                <a:cs typeface="Gulim"/>
              </a:rPr>
              <a:t>口</a:t>
            </a:r>
            <a:r>
              <a:rPr sz="2400" b="1" spc="-15" dirty="0" smtClean="0">
                <a:solidFill>
                  <a:srgbClr val="00246C"/>
                </a:solidFill>
                <a:latin typeface="Calibri"/>
                <a:cs typeface="Calibri"/>
              </a:rPr>
              <a:t>GIS </a:t>
            </a:r>
            <a:r>
              <a:rPr sz="2400" spc="5" dirty="0" smtClean="0">
                <a:solidFill>
                  <a:srgbClr val="00246C"/>
                </a:solidFill>
                <a:latin typeface="宋体"/>
                <a:cs typeface="宋体"/>
              </a:rPr>
              <a:t>校园 地图导航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275473" y="3777996"/>
            <a:ext cx="6350501" cy="8572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3845" y="3777996"/>
            <a:ext cx="6380981" cy="8572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03845" y="4635246"/>
            <a:ext cx="6262109" cy="857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79486" y="4635246"/>
            <a:ext cx="1785366" cy="857250"/>
          </a:xfrm>
          <a:custGeom>
            <a:avLst/>
            <a:gdLst/>
            <a:ahLst/>
            <a:cxnLst/>
            <a:rect l="l" t="t" r="r" b="b"/>
            <a:pathLst>
              <a:path w="1785366" h="857250">
                <a:moveTo>
                  <a:pt x="0" y="0"/>
                </a:moveTo>
                <a:lnTo>
                  <a:pt x="0" y="857250"/>
                </a:lnTo>
                <a:lnTo>
                  <a:pt x="1785366" y="857250"/>
                </a:lnTo>
                <a:lnTo>
                  <a:pt x="17853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4839" y="4635246"/>
            <a:ext cx="6791706" cy="857250"/>
          </a:xfrm>
          <a:custGeom>
            <a:avLst/>
            <a:gdLst/>
            <a:ahLst/>
            <a:cxnLst/>
            <a:rect l="l" t="t" r="r" b="b"/>
            <a:pathLst>
              <a:path w="6791706" h="857250">
                <a:moveTo>
                  <a:pt x="6791706" y="857250"/>
                </a:moveTo>
                <a:lnTo>
                  <a:pt x="6791706" y="0"/>
                </a:lnTo>
                <a:lnTo>
                  <a:pt x="0" y="0"/>
                </a:lnTo>
                <a:lnTo>
                  <a:pt x="0" y="857250"/>
                </a:lnTo>
                <a:lnTo>
                  <a:pt x="6791706" y="85725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5473" y="4635246"/>
            <a:ext cx="6350501" cy="8572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03845" y="4635246"/>
            <a:ext cx="6380981" cy="8572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3845" y="5492496"/>
            <a:ext cx="6262109" cy="8572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79486" y="5492496"/>
            <a:ext cx="1785366" cy="474725"/>
          </a:xfrm>
          <a:custGeom>
            <a:avLst/>
            <a:gdLst/>
            <a:ahLst/>
            <a:cxnLst/>
            <a:rect l="l" t="t" r="r" b="b"/>
            <a:pathLst>
              <a:path w="1785366" h="474725">
                <a:moveTo>
                  <a:pt x="0" y="0"/>
                </a:moveTo>
                <a:lnTo>
                  <a:pt x="0" y="474725"/>
                </a:lnTo>
                <a:lnTo>
                  <a:pt x="1785366" y="474725"/>
                </a:lnTo>
                <a:lnTo>
                  <a:pt x="17853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66545" y="5492496"/>
            <a:ext cx="1811273" cy="487679"/>
          </a:xfrm>
          <a:custGeom>
            <a:avLst/>
            <a:gdLst/>
            <a:ahLst/>
            <a:cxnLst/>
            <a:rect l="l" t="t" r="r" b="b"/>
            <a:pathLst>
              <a:path w="1811273" h="487679">
                <a:moveTo>
                  <a:pt x="1811273" y="482345"/>
                </a:moveTo>
                <a:lnTo>
                  <a:pt x="1811273" y="0"/>
                </a:lnTo>
                <a:lnTo>
                  <a:pt x="0" y="0"/>
                </a:lnTo>
                <a:lnTo>
                  <a:pt x="0" y="482345"/>
                </a:lnTo>
                <a:lnTo>
                  <a:pt x="5333" y="487679"/>
                </a:lnTo>
                <a:lnTo>
                  <a:pt x="1805927" y="487679"/>
                </a:lnTo>
                <a:lnTo>
                  <a:pt x="1811273" y="482345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75473" y="5492496"/>
            <a:ext cx="6350501" cy="8572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03845" y="5492496"/>
            <a:ext cx="6380981" cy="8572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96931" y="6795516"/>
            <a:ext cx="910780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35305" algn="r">
              <a:lnSpc>
                <a:spcPts val="1405"/>
              </a:lnSpc>
            </a:pPr>
            <a:r>
              <a:rPr sz="1200" spc="-5" dirty="0" smtClean="0">
                <a:solidFill>
                  <a:srgbClr val="898989"/>
                </a:solidFill>
                <a:latin typeface="Verdana"/>
                <a:cs typeface="Verdana"/>
              </a:rPr>
              <a:t>27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203845" y="6349746"/>
            <a:ext cx="6262109" cy="19430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75473" y="6349746"/>
            <a:ext cx="6350501" cy="21488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03845" y="6349746"/>
            <a:ext cx="6380981" cy="14325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6931" y="6382511"/>
            <a:ext cx="9107423" cy="5577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901579" y="6458966"/>
            <a:ext cx="8237220" cy="418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295"/>
              </a:lnSpc>
            </a:pPr>
            <a:r>
              <a:rPr sz="2800" spc="5" dirty="0" smtClean="0">
                <a:solidFill>
                  <a:srgbClr val="320EB6"/>
                </a:solidFill>
                <a:latin typeface="黑体"/>
                <a:cs typeface="黑体"/>
              </a:rPr>
              <a:t>在线采集、实时监测、动态统计分析和一键导航查询</a:t>
            </a:r>
            <a:endParaRPr sz="28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8121" y="741426"/>
            <a:ext cx="7371080" cy="1083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10" dirty="0" smtClean="0">
                <a:latin typeface="楷体"/>
                <a:cs typeface="楷体"/>
              </a:rPr>
              <a:t>浙江大学智慧型校园建设展望</a:t>
            </a:r>
            <a:endParaRPr sz="3600">
              <a:latin typeface="楷体"/>
              <a:cs typeface="楷体"/>
            </a:endParaRPr>
          </a:p>
          <a:p>
            <a:pPr marL="2313940">
              <a:lnSpc>
                <a:spcPts val="4205"/>
              </a:lnSpc>
            </a:pPr>
            <a:r>
              <a:rPr sz="3600" spc="10" dirty="0" smtClean="0">
                <a:latin typeface="楷体"/>
                <a:cs typeface="楷体"/>
              </a:rPr>
              <a:t>－－无处不在的网络环境</a:t>
            </a:r>
            <a:endParaRPr sz="3600">
              <a:latin typeface="楷体"/>
              <a:cs typeface="楷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46389" y="2193798"/>
            <a:ext cx="7416538" cy="726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6389" y="2920745"/>
            <a:ext cx="7416538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6389" y="3777996"/>
            <a:ext cx="7416538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46389" y="4635246"/>
            <a:ext cx="7416538" cy="857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6389" y="5492496"/>
            <a:ext cx="7416538" cy="857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46389" y="6349746"/>
            <a:ext cx="7416538" cy="30860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8121" y="861567"/>
            <a:ext cx="7776845" cy="951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25" dirty="0" smtClean="0">
                <a:latin typeface="楷体"/>
                <a:cs typeface="楷体"/>
              </a:rPr>
              <a:t>浙江大学智慧型校园建设展望</a:t>
            </a:r>
            <a:endParaRPr sz="3200">
              <a:latin typeface="楷体"/>
              <a:cs typeface="楷体"/>
            </a:endParaRPr>
          </a:p>
          <a:p>
            <a:pPr marL="830580">
              <a:lnSpc>
                <a:spcPts val="3650"/>
              </a:lnSpc>
            </a:pPr>
            <a:r>
              <a:rPr sz="3200" spc="-25" dirty="0" smtClean="0">
                <a:latin typeface="楷体"/>
                <a:cs typeface="楷体"/>
              </a:rPr>
              <a:t>－－物联新技术的引入改变我们的生活</a:t>
            </a:r>
            <a:endParaRPr sz="3200">
              <a:latin typeface="楷体"/>
              <a:cs typeface="楷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6299" y="2122932"/>
            <a:ext cx="8671554" cy="797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6299" y="2920745"/>
            <a:ext cx="8671554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6299" y="3777996"/>
            <a:ext cx="8671554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6299" y="4635246"/>
            <a:ext cx="8671554" cy="857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6299" y="5492496"/>
            <a:ext cx="8671554" cy="857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6299" y="6349746"/>
            <a:ext cx="8671554" cy="4480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439" y="1916429"/>
            <a:ext cx="4655820" cy="108966"/>
          </a:xfrm>
          <a:custGeom>
            <a:avLst/>
            <a:gdLst/>
            <a:ahLst/>
            <a:cxnLst/>
            <a:rect l="l" t="t" r="r" b="b"/>
            <a:pathLst>
              <a:path w="4655820" h="108966">
                <a:moveTo>
                  <a:pt x="0" y="0"/>
                </a:moveTo>
                <a:lnTo>
                  <a:pt x="0" y="108966"/>
                </a:lnTo>
                <a:lnTo>
                  <a:pt x="4655820" y="108966"/>
                </a:lnTo>
                <a:lnTo>
                  <a:pt x="4655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4439" y="1916048"/>
            <a:ext cx="7958328" cy="0"/>
          </a:xfrm>
          <a:custGeom>
            <a:avLst/>
            <a:gdLst/>
            <a:ahLst/>
            <a:cxnLst/>
            <a:rect l="l" t="t" r="r" b="b"/>
            <a:pathLst>
              <a:path w="7958328">
                <a:moveTo>
                  <a:pt x="7958328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3427" rIns="0" bIns="0" rtlCol="0">
            <a:noAutofit/>
          </a:bodyPr>
          <a:lstStyle/>
          <a:p>
            <a:pPr marL="12700">
              <a:lnSpc>
                <a:spcPts val="4435"/>
              </a:lnSpc>
            </a:pPr>
            <a:r>
              <a:rPr sz="3800" spc="-30" dirty="0" smtClean="0">
                <a:latin typeface="楷体"/>
                <a:cs typeface="楷体"/>
              </a:rPr>
              <a:t>智慧校园的理念</a:t>
            </a:r>
            <a:endParaRPr sz="3800">
              <a:latin typeface="楷体"/>
              <a:cs typeface="楷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0502" y="2147315"/>
            <a:ext cx="7642225" cy="4273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2600" marR="181610" indent="-470534">
              <a:lnSpc>
                <a:spcPct val="100000"/>
              </a:lnSpc>
            </a:pPr>
            <a:r>
              <a:rPr sz="3000" spc="-33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3000" spc="3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3000" spc="10" dirty="0" smtClean="0">
                <a:latin typeface="宋体"/>
                <a:cs typeface="宋体"/>
              </a:rPr>
              <a:t>智慧城市思想领导</a:t>
            </a:r>
            <a:r>
              <a:rPr sz="3000" spc="0" dirty="0" smtClean="0">
                <a:latin typeface="宋体"/>
                <a:cs typeface="宋体"/>
              </a:rPr>
              <a:t>者</a:t>
            </a:r>
            <a:r>
              <a:rPr sz="3000" b="1" spc="0" dirty="0" smtClean="0">
                <a:latin typeface="Verdana"/>
                <a:cs typeface="Verdana"/>
              </a:rPr>
              <a:t>IB</a:t>
            </a:r>
            <a:r>
              <a:rPr sz="3000" b="1" spc="-5" dirty="0" smtClean="0">
                <a:latin typeface="Verdana"/>
                <a:cs typeface="Verdana"/>
              </a:rPr>
              <a:t>M</a:t>
            </a:r>
            <a:r>
              <a:rPr sz="3000" spc="10" dirty="0" smtClean="0">
                <a:latin typeface="宋体"/>
                <a:cs typeface="宋体"/>
              </a:rPr>
              <a:t>公司对智慧校园 </a:t>
            </a:r>
            <a:r>
              <a:rPr sz="3000" spc="5" dirty="0" smtClean="0">
                <a:latin typeface="宋体"/>
                <a:cs typeface="宋体"/>
              </a:rPr>
              <a:t>理念的定</a:t>
            </a:r>
            <a:r>
              <a:rPr sz="3000" spc="10" dirty="0" smtClean="0">
                <a:latin typeface="宋体"/>
                <a:cs typeface="宋体"/>
              </a:rPr>
              <a:t>义</a:t>
            </a:r>
            <a:r>
              <a:rPr sz="3000" spc="0" dirty="0" smtClean="0">
                <a:latin typeface="宋体"/>
                <a:cs typeface="宋体"/>
              </a:rPr>
              <a:t>：</a:t>
            </a:r>
            <a:endParaRPr sz="3000">
              <a:latin typeface="宋体"/>
              <a:cs typeface="宋体"/>
            </a:endParaRPr>
          </a:p>
          <a:p>
            <a:pPr>
              <a:lnSpc>
                <a:spcPts val="650"/>
              </a:lnSpc>
              <a:spcBef>
                <a:spcPts val="18"/>
              </a:spcBef>
            </a:pPr>
            <a:endParaRPr sz="650"/>
          </a:p>
          <a:p>
            <a:pPr marL="483234">
              <a:lnSpc>
                <a:spcPct val="100000"/>
              </a:lnSpc>
            </a:pPr>
            <a:r>
              <a:rPr sz="2800" spc="1035" dirty="0" smtClean="0">
                <a:solidFill>
                  <a:srgbClr val="CC0000"/>
                </a:solidFill>
                <a:latin typeface="Gulim"/>
                <a:cs typeface="Gulim"/>
              </a:rPr>
              <a:t>·</a:t>
            </a:r>
            <a:r>
              <a:rPr sz="2800" spc="42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2800" spc="10" dirty="0" smtClean="0">
                <a:solidFill>
                  <a:srgbClr val="CC0000"/>
                </a:solidFill>
                <a:latin typeface="楷体"/>
                <a:cs typeface="楷体"/>
              </a:rPr>
              <a:t>两个充分，三化三提高</a:t>
            </a:r>
            <a:endParaRPr sz="2800">
              <a:latin typeface="楷体"/>
              <a:cs typeface="楷体"/>
            </a:endParaRPr>
          </a:p>
          <a:p>
            <a:pPr marL="482600" marR="12700" indent="-470534" algn="just">
              <a:lnSpc>
                <a:spcPct val="110000"/>
              </a:lnSpc>
              <a:spcBef>
                <a:spcPts val="310"/>
              </a:spcBef>
            </a:pPr>
            <a:r>
              <a:rPr sz="2800" spc="-31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2800" spc="270" dirty="0" smtClean="0">
                <a:solidFill>
                  <a:srgbClr val="CC0000"/>
                </a:solidFill>
                <a:latin typeface="Gulim"/>
                <a:cs typeface="Gulim"/>
              </a:rPr>
              <a:t> </a:t>
            </a:r>
            <a:r>
              <a:rPr sz="2800" spc="10" dirty="0" smtClean="0">
                <a:solidFill>
                  <a:srgbClr val="CC0000"/>
                </a:solidFill>
                <a:latin typeface="楷体"/>
                <a:cs typeface="楷体"/>
              </a:rPr>
              <a:t>充分</a:t>
            </a:r>
            <a:r>
              <a:rPr sz="2800" spc="10" dirty="0" smtClean="0">
                <a:latin typeface="楷体"/>
                <a:cs typeface="楷体"/>
              </a:rPr>
              <a:t>利用教学、科研的先发优势</a:t>
            </a:r>
            <a:r>
              <a:rPr sz="2800" spc="5" dirty="0" smtClean="0">
                <a:latin typeface="楷体"/>
                <a:cs typeface="楷体"/>
              </a:rPr>
              <a:t>，</a:t>
            </a:r>
            <a:r>
              <a:rPr sz="2800" spc="10" dirty="0" smtClean="0">
                <a:solidFill>
                  <a:srgbClr val="CC0000"/>
                </a:solidFill>
                <a:latin typeface="楷体"/>
                <a:cs typeface="楷体"/>
              </a:rPr>
              <a:t>充分</a:t>
            </a:r>
            <a:r>
              <a:rPr sz="2800" spc="5" dirty="0" smtClean="0">
                <a:latin typeface="楷体"/>
                <a:cs typeface="楷体"/>
              </a:rPr>
              <a:t>利用信 </a:t>
            </a:r>
            <a:r>
              <a:rPr sz="2800" spc="10" dirty="0" smtClean="0">
                <a:latin typeface="楷体"/>
                <a:cs typeface="楷体"/>
              </a:rPr>
              <a:t>息及通信技术，从</a:t>
            </a:r>
            <a:r>
              <a:rPr sz="2800" spc="10" dirty="0" smtClean="0">
                <a:solidFill>
                  <a:srgbClr val="CC0000"/>
                </a:solidFill>
                <a:latin typeface="楷体"/>
                <a:cs typeface="楷体"/>
              </a:rPr>
              <a:t>物联化、集成化、智能</a:t>
            </a:r>
            <a:r>
              <a:rPr sz="2800" spc="5" dirty="0" smtClean="0">
                <a:solidFill>
                  <a:srgbClr val="CC0000"/>
                </a:solidFill>
                <a:latin typeface="楷体"/>
                <a:cs typeface="楷体"/>
              </a:rPr>
              <a:t>化</a:t>
            </a:r>
            <a:r>
              <a:rPr sz="2800" spc="0" dirty="0" smtClean="0">
                <a:latin typeface="楷体"/>
                <a:cs typeface="楷体"/>
              </a:rPr>
              <a:t>出 </a:t>
            </a:r>
            <a:r>
              <a:rPr sz="2800" spc="10" dirty="0" smtClean="0">
                <a:latin typeface="楷体"/>
                <a:cs typeface="楷体"/>
              </a:rPr>
              <a:t>发，</a:t>
            </a:r>
            <a:r>
              <a:rPr sz="2800" spc="10" dirty="0" smtClean="0">
                <a:solidFill>
                  <a:srgbClr val="CC0000"/>
                </a:solidFill>
                <a:latin typeface="楷体"/>
                <a:cs typeface="楷体"/>
              </a:rPr>
              <a:t>提高</a:t>
            </a:r>
            <a:r>
              <a:rPr sz="2800" spc="10" dirty="0" smtClean="0">
                <a:latin typeface="楷体"/>
                <a:cs typeface="楷体"/>
              </a:rPr>
              <a:t>教学科研水平，</a:t>
            </a:r>
            <a:r>
              <a:rPr sz="2800" spc="10" dirty="0" smtClean="0">
                <a:solidFill>
                  <a:srgbClr val="CC0000"/>
                </a:solidFill>
                <a:latin typeface="楷体"/>
                <a:cs typeface="楷体"/>
              </a:rPr>
              <a:t>提高</a:t>
            </a:r>
            <a:r>
              <a:rPr sz="2800" spc="10" dirty="0" smtClean="0">
                <a:latin typeface="楷体"/>
                <a:cs typeface="楷体"/>
              </a:rPr>
              <a:t>学校自身各项管 理工作的效率、效果和效益，</a:t>
            </a:r>
            <a:r>
              <a:rPr sz="2800" spc="10" dirty="0" smtClean="0">
                <a:solidFill>
                  <a:srgbClr val="CC0000"/>
                </a:solidFill>
                <a:latin typeface="楷体"/>
                <a:cs typeface="楷体"/>
              </a:rPr>
              <a:t>提</a:t>
            </a:r>
            <a:r>
              <a:rPr sz="2800" spc="5" dirty="0" smtClean="0">
                <a:solidFill>
                  <a:srgbClr val="CC0000"/>
                </a:solidFill>
                <a:latin typeface="楷体"/>
                <a:cs typeface="楷体"/>
              </a:rPr>
              <a:t>高</a:t>
            </a:r>
            <a:r>
              <a:rPr sz="2800" spc="10" dirty="0" smtClean="0">
                <a:latin typeface="楷体"/>
                <a:cs typeface="楷体"/>
              </a:rPr>
              <a:t>学校影响力</a:t>
            </a:r>
            <a:endParaRPr sz="2800">
              <a:latin typeface="楷体"/>
              <a:cs typeface="楷体"/>
            </a:endParaRPr>
          </a:p>
          <a:p>
            <a:pPr marL="482600" marR="12700">
              <a:lnSpc>
                <a:spcPct val="110000"/>
              </a:lnSpc>
            </a:pPr>
            <a:r>
              <a:rPr sz="2800" spc="10" dirty="0" smtClean="0">
                <a:latin typeface="楷体"/>
                <a:cs typeface="楷体"/>
              </a:rPr>
              <a:t>，实现教育服务社会的职能，让智慧校园成为 智慧城市的有机的一部分</a:t>
            </a:r>
            <a:r>
              <a:rPr sz="2800" spc="0" dirty="0" smtClean="0">
                <a:latin typeface="楷体"/>
                <a:cs typeface="楷体"/>
              </a:rPr>
              <a:t>。</a:t>
            </a:r>
            <a:endParaRPr sz="2800">
              <a:latin typeface="楷体"/>
              <a:cs typeface="楷体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8507" y="1755648"/>
            <a:ext cx="1293875" cy="731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2763" y="2194560"/>
            <a:ext cx="5939028" cy="2350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45411" y="4809744"/>
            <a:ext cx="681227" cy="502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1835" y="4837176"/>
            <a:ext cx="745236" cy="5394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2540" y="4791455"/>
            <a:ext cx="832103" cy="5486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5492" y="5751576"/>
            <a:ext cx="1078991" cy="804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3036" y="5824727"/>
            <a:ext cx="1074419" cy="7223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66820" y="5760720"/>
            <a:ext cx="731519" cy="7863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92700" y="4736591"/>
            <a:ext cx="612648" cy="5760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89396" y="4837176"/>
            <a:ext cx="786383" cy="5029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79283" y="2606039"/>
            <a:ext cx="2139695" cy="13898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85507" y="4764023"/>
            <a:ext cx="900683" cy="5989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55540" y="5751576"/>
            <a:ext cx="1234439" cy="8183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82588" y="5779008"/>
            <a:ext cx="1097280" cy="7406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71892" y="5779008"/>
            <a:ext cx="1161288" cy="7406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7587" y="6803135"/>
            <a:ext cx="9153143" cy="4114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2123" y="356484"/>
            <a:ext cx="9143565" cy="0"/>
          </a:xfrm>
          <a:custGeom>
            <a:avLst/>
            <a:gdLst/>
            <a:ahLst/>
            <a:cxnLst/>
            <a:rect l="l" t="t" r="r" b="b"/>
            <a:pathLst>
              <a:path w="9143565">
                <a:moveTo>
                  <a:pt x="0" y="0"/>
                </a:moveTo>
                <a:lnTo>
                  <a:pt x="9143565" y="0"/>
                </a:lnTo>
              </a:path>
            </a:pathLst>
          </a:custGeom>
          <a:ln w="18287">
            <a:solidFill>
              <a:srgbClr val="4BAC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6152" y="2799314"/>
            <a:ext cx="1092656" cy="0"/>
          </a:xfrm>
          <a:custGeom>
            <a:avLst/>
            <a:gdLst/>
            <a:ahLst/>
            <a:cxnLst/>
            <a:rect l="l" t="t" r="r" b="b"/>
            <a:pathLst>
              <a:path w="1092656">
                <a:moveTo>
                  <a:pt x="0" y="0"/>
                </a:moveTo>
                <a:lnTo>
                  <a:pt x="1092656" y="0"/>
                </a:lnTo>
              </a:path>
            </a:pathLst>
          </a:custGeom>
          <a:ln w="22858">
            <a:solidFill>
              <a:srgbClr val="C8C3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99098" y="2801600"/>
            <a:ext cx="804633" cy="0"/>
          </a:xfrm>
          <a:custGeom>
            <a:avLst/>
            <a:gdLst/>
            <a:ahLst/>
            <a:cxnLst/>
            <a:rect l="l" t="t" r="r" b="b"/>
            <a:pathLst>
              <a:path w="804633">
                <a:moveTo>
                  <a:pt x="0" y="0"/>
                </a:moveTo>
                <a:lnTo>
                  <a:pt x="804633" y="0"/>
                </a:lnTo>
              </a:path>
            </a:pathLst>
          </a:custGeom>
          <a:ln w="27430">
            <a:solidFill>
              <a:srgbClr val="B3B3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38300" y="2481679"/>
            <a:ext cx="1280099" cy="0"/>
          </a:xfrm>
          <a:custGeom>
            <a:avLst/>
            <a:gdLst/>
            <a:ahLst/>
            <a:cxnLst/>
            <a:rect l="l" t="t" r="r" b="b"/>
            <a:pathLst>
              <a:path w="1280099">
                <a:moveTo>
                  <a:pt x="0" y="0"/>
                </a:moveTo>
                <a:lnTo>
                  <a:pt x="1280099" y="0"/>
                </a:lnTo>
              </a:path>
            </a:pathLst>
          </a:custGeom>
          <a:ln w="3175">
            <a:solidFill>
              <a:srgbClr val="EBEF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832" rIns="0" bIns="0" rtlCol="0">
            <a:noAutofit/>
          </a:bodyPr>
          <a:lstStyle/>
          <a:p>
            <a:pPr marL="481965">
              <a:lnSpc>
                <a:spcPts val="3295"/>
              </a:lnSpc>
            </a:pPr>
            <a:r>
              <a:rPr sz="2800" spc="165" dirty="0" smtClean="0">
                <a:solidFill>
                  <a:srgbClr val="161A24"/>
                </a:solidFill>
                <a:latin typeface="宋体"/>
                <a:cs typeface="宋体"/>
              </a:rPr>
              <a:t>全力打</a:t>
            </a:r>
            <a:r>
              <a:rPr sz="2800" spc="240" dirty="0" smtClean="0">
                <a:solidFill>
                  <a:srgbClr val="161A24"/>
                </a:solidFill>
                <a:latin typeface="宋体"/>
                <a:cs typeface="宋体"/>
              </a:rPr>
              <a:t>造</a:t>
            </a:r>
            <a:r>
              <a:rPr sz="2800" spc="165" dirty="0" smtClean="0">
                <a:solidFill>
                  <a:srgbClr val="CC1826"/>
                </a:solidFill>
                <a:latin typeface="宋体"/>
                <a:cs typeface="宋体"/>
              </a:rPr>
              <a:t>绿色、节能</a:t>
            </a:r>
            <a:r>
              <a:rPr sz="2800" spc="-980" dirty="0" smtClean="0">
                <a:solidFill>
                  <a:srgbClr val="CC1826"/>
                </a:solidFill>
                <a:latin typeface="宋体"/>
                <a:cs typeface="宋体"/>
              </a:rPr>
              <a:t> </a:t>
            </a:r>
            <a:r>
              <a:rPr sz="2800" spc="-35" dirty="0" smtClean="0">
                <a:solidFill>
                  <a:srgbClr val="161A24"/>
                </a:solidFill>
                <a:latin typeface="宋体"/>
                <a:cs typeface="宋体"/>
              </a:rPr>
              <a:t>的</a:t>
            </a:r>
            <a:r>
              <a:rPr sz="2800" spc="110" dirty="0" smtClean="0">
                <a:solidFill>
                  <a:srgbClr val="CC1826"/>
                </a:solidFill>
                <a:latin typeface="宋体"/>
                <a:cs typeface="宋体"/>
              </a:rPr>
              <a:t>环保智能型</a:t>
            </a:r>
            <a:r>
              <a:rPr sz="2800" spc="-950" dirty="0" smtClean="0">
                <a:solidFill>
                  <a:srgbClr val="CC1826"/>
                </a:solidFill>
                <a:latin typeface="宋体"/>
                <a:cs typeface="宋体"/>
              </a:rPr>
              <a:t> </a:t>
            </a:r>
            <a:r>
              <a:rPr sz="2800" spc="140" dirty="0" smtClean="0">
                <a:solidFill>
                  <a:srgbClr val="161A24"/>
                </a:solidFill>
                <a:latin typeface="宋体"/>
                <a:cs typeface="宋体"/>
              </a:rPr>
              <a:t>新校区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36021" y="1944225"/>
            <a:ext cx="595883" cy="216743"/>
          </a:xfrm>
          <a:custGeom>
            <a:avLst/>
            <a:gdLst/>
            <a:ahLst/>
            <a:cxnLst/>
            <a:rect l="l" t="t" r="r" b="b"/>
            <a:pathLst>
              <a:path w="595883" h="216743">
                <a:moveTo>
                  <a:pt x="0" y="0"/>
                </a:moveTo>
                <a:lnTo>
                  <a:pt x="595883" y="0"/>
                </a:lnTo>
                <a:lnTo>
                  <a:pt x="595883" y="216743"/>
                </a:lnTo>
                <a:lnTo>
                  <a:pt x="0" y="216743"/>
                </a:lnTo>
                <a:lnTo>
                  <a:pt x="0" y="0"/>
                </a:lnTo>
                <a:close/>
              </a:path>
            </a:pathLst>
          </a:custGeom>
          <a:solidFill>
            <a:srgbClr val="D6E1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97957" y="1944225"/>
            <a:ext cx="397255" cy="216743"/>
          </a:xfrm>
          <a:custGeom>
            <a:avLst/>
            <a:gdLst/>
            <a:ahLst/>
            <a:cxnLst/>
            <a:rect l="l" t="t" r="r" b="b"/>
            <a:pathLst>
              <a:path w="397255" h="216743">
                <a:moveTo>
                  <a:pt x="0" y="0"/>
                </a:moveTo>
                <a:lnTo>
                  <a:pt x="397255" y="0"/>
                </a:lnTo>
                <a:lnTo>
                  <a:pt x="397255" y="216743"/>
                </a:lnTo>
                <a:lnTo>
                  <a:pt x="0" y="216743"/>
                </a:lnTo>
                <a:lnTo>
                  <a:pt x="0" y="0"/>
                </a:lnTo>
                <a:close/>
              </a:path>
            </a:pathLst>
          </a:custGeom>
          <a:solidFill>
            <a:srgbClr val="D6E1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37149" y="2078667"/>
            <a:ext cx="0" cy="67592"/>
          </a:xfrm>
          <a:custGeom>
            <a:avLst/>
            <a:gdLst/>
            <a:ahLst/>
            <a:cxnLst/>
            <a:rect l="l" t="t" r="r" b="b"/>
            <a:pathLst>
              <a:path h="67592">
                <a:moveTo>
                  <a:pt x="0" y="67592"/>
                </a:moveTo>
                <a:lnTo>
                  <a:pt x="0" y="0"/>
                </a:lnTo>
              </a:path>
            </a:pathLst>
          </a:custGeom>
          <a:ln w="27865">
            <a:solidFill>
              <a:srgbClr val="D6E1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04078" y="1816792"/>
            <a:ext cx="0" cy="414005"/>
          </a:xfrm>
          <a:custGeom>
            <a:avLst/>
            <a:gdLst/>
            <a:ahLst/>
            <a:cxnLst/>
            <a:rect l="l" t="t" r="r" b="b"/>
            <a:pathLst>
              <a:path h="414005">
                <a:moveTo>
                  <a:pt x="0" y="414005"/>
                </a:moveTo>
                <a:lnTo>
                  <a:pt x="0" y="0"/>
                </a:lnTo>
              </a:path>
            </a:pathLst>
          </a:custGeom>
          <a:ln w="54706">
            <a:solidFill>
              <a:srgbClr val="D6E1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431475" y="1980966"/>
            <a:ext cx="718820" cy="384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 marR="12700" indent="-9525">
              <a:lnSpc>
                <a:spcPct val="74100"/>
              </a:lnSpc>
            </a:pPr>
            <a:r>
              <a:rPr sz="1700" spc="114" dirty="0" smtClean="0">
                <a:solidFill>
                  <a:srgbClr val="B52A3B"/>
                </a:solidFill>
                <a:latin typeface="宋体"/>
                <a:cs typeface="宋体"/>
              </a:rPr>
              <a:t>深入智</a:t>
            </a:r>
            <a:r>
              <a:rPr sz="1700" spc="55" dirty="0" smtClean="0">
                <a:solidFill>
                  <a:srgbClr val="B52A3B"/>
                </a:solidFill>
                <a:latin typeface="宋体"/>
                <a:cs typeface="宋体"/>
              </a:rPr>
              <a:t> </a:t>
            </a:r>
            <a:r>
              <a:rPr sz="1700" spc="85" dirty="0" smtClean="0">
                <a:solidFill>
                  <a:srgbClr val="B52A3B"/>
                </a:solidFill>
                <a:latin typeface="宋体"/>
                <a:cs typeface="宋体"/>
              </a:rPr>
              <a:t>能控制</a:t>
            </a:r>
            <a:endParaRPr sz="1700">
              <a:latin typeface="宋体"/>
              <a:cs typeface="宋体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02430" y="1913864"/>
            <a:ext cx="941069" cy="259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100" dirty="0" smtClean="0">
                <a:solidFill>
                  <a:srgbClr val="161A24"/>
                </a:solidFill>
                <a:latin typeface="宋体"/>
                <a:cs typeface="宋体"/>
              </a:rPr>
              <a:t>能耗监控</a:t>
            </a:r>
            <a:endParaRPr sz="1700">
              <a:latin typeface="宋体"/>
              <a:cs typeface="宋体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60251" y="1913864"/>
            <a:ext cx="1301115" cy="259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240" dirty="0" smtClean="0">
                <a:solidFill>
                  <a:srgbClr val="161A24"/>
                </a:solidFill>
                <a:latin typeface="宋体"/>
                <a:cs typeface="宋体"/>
              </a:rPr>
              <a:t>数据分</a:t>
            </a:r>
            <a:r>
              <a:rPr sz="1600" spc="-215" dirty="0" smtClean="0">
                <a:solidFill>
                  <a:srgbClr val="161A24"/>
                </a:solidFill>
                <a:latin typeface="宋体"/>
                <a:cs typeface="宋体"/>
              </a:rPr>
              <a:t>析</a:t>
            </a:r>
            <a:r>
              <a:rPr sz="1700" spc="-3990" dirty="0" smtClean="0">
                <a:solidFill>
                  <a:srgbClr val="C3D6E2"/>
                </a:solidFill>
                <a:latin typeface="宋体"/>
                <a:cs typeface="宋体"/>
              </a:rPr>
              <a:t>|</a:t>
            </a:r>
            <a:endParaRPr sz="1700">
              <a:latin typeface="宋体"/>
              <a:cs typeface="宋体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14076" y="1913864"/>
            <a:ext cx="932180" cy="259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85" dirty="0" smtClean="0">
                <a:solidFill>
                  <a:srgbClr val="161A24"/>
                </a:solidFill>
                <a:latin typeface="宋体"/>
                <a:cs typeface="宋体"/>
              </a:rPr>
              <a:t>智能控制</a:t>
            </a:r>
            <a:endParaRPr sz="1700">
              <a:latin typeface="宋体"/>
              <a:cs typeface="宋体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15876" y="1818614"/>
            <a:ext cx="1207135" cy="382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95910" algn="l"/>
              </a:tabLst>
            </a:pPr>
            <a:r>
              <a:rPr sz="400" spc="95" dirty="0" smtClean="0">
                <a:solidFill>
                  <a:srgbClr val="EBEFED"/>
                </a:solidFill>
                <a:latin typeface="Arial"/>
                <a:cs typeface="Arial"/>
              </a:rPr>
              <a:t>I   </a:t>
            </a:r>
            <a:r>
              <a:rPr sz="400" spc="-40" dirty="0" smtClean="0">
                <a:solidFill>
                  <a:srgbClr val="EBEFED"/>
                </a:solidFill>
                <a:latin typeface="Arial"/>
                <a:cs typeface="Arial"/>
              </a:rPr>
              <a:t> </a:t>
            </a:r>
            <a:r>
              <a:rPr sz="2450" spc="-280" dirty="0" smtClean="0">
                <a:solidFill>
                  <a:srgbClr val="C3D6E2"/>
                </a:solidFill>
                <a:latin typeface="Arial"/>
                <a:cs typeface="Arial"/>
              </a:rPr>
              <a:t>I	</a:t>
            </a:r>
            <a:r>
              <a:rPr sz="1750" spc="15" dirty="0" smtClean="0">
                <a:solidFill>
                  <a:srgbClr val="161A24"/>
                </a:solidFill>
                <a:latin typeface="宋体"/>
                <a:cs typeface="宋体"/>
              </a:rPr>
              <a:t>实时告警</a:t>
            </a:r>
            <a:endParaRPr sz="1750">
              <a:latin typeface="宋体"/>
              <a:cs typeface="宋体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60057" y="4084035"/>
            <a:ext cx="382905" cy="184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845" baseline="-20833" dirty="0" smtClean="0">
                <a:solidFill>
                  <a:srgbClr val="B8C3C6"/>
                </a:solidFill>
                <a:latin typeface="宋体"/>
                <a:cs typeface="宋体"/>
              </a:rPr>
              <a:t>，</a:t>
            </a:r>
            <a:r>
              <a:rPr sz="950" spc="785" dirty="0" smtClean="0">
                <a:solidFill>
                  <a:srgbClr val="B8C3C6"/>
                </a:solidFill>
                <a:latin typeface="宋体"/>
                <a:cs typeface="宋体"/>
              </a:rPr>
              <a:t>，</a:t>
            </a:r>
            <a:endParaRPr sz="950">
              <a:latin typeface="宋体"/>
              <a:cs typeface="宋体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5077" y="4269143"/>
            <a:ext cx="252095" cy="182245"/>
          </a:xfrm>
          <a:prstGeom prst="rect">
            <a:avLst/>
          </a:prstGeom>
        </p:spPr>
        <p:txBody>
          <a:bodyPr vert="eaVert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20" dirty="0" smtClean="0">
                <a:solidFill>
                  <a:srgbClr val="B8C3C6"/>
                </a:solidFill>
                <a:latin typeface="宋体"/>
                <a:cs typeface="宋体"/>
              </a:rPr>
              <a:t>，</a:t>
            </a:r>
            <a:r>
              <a:rPr sz="1425" spc="0" baseline="-26315" dirty="0" smtClean="0">
                <a:solidFill>
                  <a:srgbClr val="B8C3C6"/>
                </a:solidFill>
                <a:latin typeface="宋体"/>
                <a:cs typeface="宋体"/>
              </a:rPr>
              <a:t>，</a:t>
            </a:r>
            <a:endParaRPr sz="1425" baseline="-26315">
              <a:latin typeface="宋体"/>
              <a:cs typeface="宋体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87607" y="4349124"/>
            <a:ext cx="165100" cy="127000"/>
          </a:xfrm>
          <a:prstGeom prst="rect">
            <a:avLst/>
          </a:prstGeom>
        </p:spPr>
        <p:txBody>
          <a:bodyPr vert="eaVert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solidFill>
                  <a:srgbClr val="B8C3C6"/>
                </a:solidFill>
                <a:latin typeface="宋体"/>
                <a:cs typeface="宋体"/>
              </a:rPr>
              <a:t>，</a:t>
            </a:r>
            <a:endParaRPr sz="800">
              <a:latin typeface="宋体"/>
              <a:cs typeface="宋体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19726" y="4543362"/>
            <a:ext cx="193040" cy="147955"/>
          </a:xfrm>
          <a:prstGeom prst="rect">
            <a:avLst/>
          </a:prstGeom>
        </p:spPr>
        <p:txBody>
          <a:bodyPr vert="eaVert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440" dirty="0" smtClean="0">
                <a:solidFill>
                  <a:srgbClr val="B8C3C6"/>
                </a:solidFill>
                <a:latin typeface="宋体"/>
                <a:cs typeface="宋体"/>
              </a:rPr>
              <a:t>，</a:t>
            </a:r>
            <a:r>
              <a:rPr sz="900" spc="0" baseline="-27777" dirty="0" smtClean="0">
                <a:solidFill>
                  <a:srgbClr val="B8C3C6"/>
                </a:solidFill>
                <a:latin typeface="宋体"/>
                <a:cs typeface="宋体"/>
              </a:rPr>
              <a:t>，</a:t>
            </a:r>
            <a:endParaRPr sz="900" baseline="-27777">
              <a:latin typeface="宋体"/>
              <a:cs typeface="宋体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03578" y="4623343"/>
            <a:ext cx="213360" cy="163830"/>
          </a:xfrm>
          <a:prstGeom prst="rect">
            <a:avLst/>
          </a:prstGeom>
        </p:spPr>
        <p:txBody>
          <a:bodyPr vert="eaVert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15" dirty="0" smtClean="0">
                <a:solidFill>
                  <a:srgbClr val="B8C3C6"/>
                </a:solidFill>
                <a:latin typeface="宋体"/>
                <a:cs typeface="宋体"/>
              </a:rPr>
              <a:t>，</a:t>
            </a:r>
            <a:r>
              <a:rPr sz="1200" spc="0" baseline="-27777" dirty="0" smtClean="0">
                <a:solidFill>
                  <a:srgbClr val="B8C3C6"/>
                </a:solidFill>
                <a:latin typeface="宋体"/>
                <a:cs typeface="宋体"/>
              </a:rPr>
              <a:t>，</a:t>
            </a:r>
            <a:endParaRPr sz="1200" baseline="-27777">
              <a:latin typeface="宋体"/>
              <a:cs typeface="宋体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48717" y="4701038"/>
            <a:ext cx="165100" cy="127000"/>
          </a:xfrm>
          <a:prstGeom prst="rect">
            <a:avLst/>
          </a:prstGeom>
        </p:spPr>
        <p:txBody>
          <a:bodyPr vert="eaVert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solidFill>
                  <a:srgbClr val="B8C3C6"/>
                </a:solidFill>
                <a:latin typeface="宋体"/>
                <a:cs typeface="宋体"/>
              </a:rPr>
              <a:t>，</a:t>
            </a:r>
            <a:endParaRPr sz="800">
              <a:latin typeface="宋体"/>
              <a:cs typeface="宋体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37024" y="4817581"/>
            <a:ext cx="249554" cy="182245"/>
          </a:xfrm>
          <a:prstGeom prst="rect">
            <a:avLst/>
          </a:prstGeom>
        </p:spPr>
        <p:txBody>
          <a:bodyPr vert="eaVert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20" dirty="0" smtClean="0">
                <a:solidFill>
                  <a:srgbClr val="B8C3C6"/>
                </a:solidFill>
                <a:latin typeface="宋体"/>
                <a:cs typeface="宋体"/>
              </a:rPr>
              <a:t>，</a:t>
            </a:r>
            <a:r>
              <a:rPr sz="1425" spc="0" baseline="-26315" dirty="0" smtClean="0">
                <a:solidFill>
                  <a:srgbClr val="B8C3C6"/>
                </a:solidFill>
                <a:latin typeface="宋体"/>
                <a:cs typeface="宋体"/>
              </a:rPr>
              <a:t>，</a:t>
            </a:r>
            <a:endParaRPr sz="1425" baseline="-26315">
              <a:latin typeface="宋体"/>
              <a:cs typeface="宋体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91306" y="4890034"/>
            <a:ext cx="193675" cy="146050"/>
          </a:xfrm>
          <a:prstGeom prst="rect">
            <a:avLst/>
          </a:prstGeom>
        </p:spPr>
        <p:txBody>
          <a:bodyPr vert="eaVert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dirty="0" smtClean="0">
                <a:solidFill>
                  <a:srgbClr val="B8C3C6"/>
                </a:solidFill>
                <a:latin typeface="宋体"/>
                <a:cs typeface="宋体"/>
              </a:rPr>
              <a:t>，</a:t>
            </a:r>
            <a:endParaRPr sz="950">
              <a:latin typeface="宋体"/>
              <a:cs typeface="宋体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20263" y="3160791"/>
            <a:ext cx="2223770" cy="310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-225" dirty="0" smtClean="0">
                <a:solidFill>
                  <a:srgbClr val="2A1C0E"/>
                </a:solidFill>
                <a:latin typeface="Courier New"/>
                <a:cs typeface="Courier New"/>
              </a:rPr>
              <a:t>NGI</a:t>
            </a:r>
            <a:r>
              <a:rPr sz="1850" spc="-894" dirty="0" smtClean="0">
                <a:solidFill>
                  <a:srgbClr val="2A1C0E"/>
                </a:solidFill>
                <a:latin typeface="Courier New"/>
                <a:cs typeface="Courier New"/>
              </a:rPr>
              <a:t> </a:t>
            </a:r>
            <a:r>
              <a:rPr sz="1700" spc="60" dirty="0" smtClean="0">
                <a:solidFill>
                  <a:srgbClr val="2A1C0E"/>
                </a:solidFill>
                <a:latin typeface="宋体"/>
                <a:cs typeface="宋体"/>
              </a:rPr>
              <a:t>、</a:t>
            </a:r>
            <a:r>
              <a:rPr sz="1850" spc="-90" dirty="0" smtClean="0">
                <a:solidFill>
                  <a:srgbClr val="2A1C0E"/>
                </a:solidFill>
                <a:latin typeface="Courier New"/>
                <a:cs typeface="Courier New"/>
              </a:rPr>
              <a:t>3</a:t>
            </a:r>
            <a:r>
              <a:rPr sz="1850" spc="-10" dirty="0" smtClean="0">
                <a:solidFill>
                  <a:srgbClr val="2A1C0E"/>
                </a:solidFill>
                <a:latin typeface="Courier New"/>
                <a:cs typeface="Courier New"/>
              </a:rPr>
              <a:t>G</a:t>
            </a:r>
            <a:r>
              <a:rPr sz="1700" spc="60" dirty="0" smtClean="0">
                <a:solidFill>
                  <a:srgbClr val="2A1C0E"/>
                </a:solidFill>
                <a:latin typeface="宋体"/>
                <a:cs typeface="宋体"/>
              </a:rPr>
              <a:t>、</a:t>
            </a:r>
            <a:r>
              <a:rPr sz="1850" spc="-370" dirty="0" smtClean="0">
                <a:solidFill>
                  <a:srgbClr val="2A1C0E"/>
                </a:solidFill>
                <a:latin typeface="Courier New"/>
                <a:cs typeface="Courier New"/>
              </a:rPr>
              <a:t>Intran</a:t>
            </a:r>
            <a:r>
              <a:rPr sz="1850" spc="-325" dirty="0" smtClean="0">
                <a:solidFill>
                  <a:srgbClr val="2A1C0E"/>
                </a:solidFill>
                <a:latin typeface="Courier New"/>
                <a:cs typeface="Courier New"/>
              </a:rPr>
              <a:t>e</a:t>
            </a:r>
            <a:r>
              <a:rPr sz="1700" spc="-400" dirty="0" smtClean="0">
                <a:solidFill>
                  <a:srgbClr val="2A1C0E"/>
                </a:solidFill>
                <a:latin typeface="宋体"/>
                <a:cs typeface="宋体"/>
              </a:rPr>
              <a:t>t.…·</a:t>
            </a:r>
            <a:endParaRPr sz="1700">
              <a:latin typeface="宋体"/>
              <a:cs typeface="宋体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393512" y="4514178"/>
            <a:ext cx="276225" cy="403860"/>
          </a:xfrm>
          <a:prstGeom prst="rect">
            <a:avLst/>
          </a:prstGeom>
        </p:spPr>
        <p:txBody>
          <a:bodyPr vert="eaVert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spc="-1522" baseline="1851" dirty="0" smtClean="0">
                <a:solidFill>
                  <a:srgbClr val="B8C3C6"/>
                </a:solidFill>
                <a:latin typeface="宋体"/>
                <a:cs typeface="宋体"/>
              </a:rPr>
              <a:t>'</a:t>
            </a:r>
            <a:r>
              <a:rPr sz="1500" spc="-1035" dirty="0" smtClean="0">
                <a:solidFill>
                  <a:srgbClr val="B8C3C6"/>
                </a:solidFill>
                <a:latin typeface="宋体"/>
                <a:cs typeface="宋体"/>
              </a:rPr>
              <a:t>'</a:t>
            </a:r>
            <a:r>
              <a:rPr sz="2250" spc="-1470" baseline="-3703" dirty="0" smtClean="0">
                <a:solidFill>
                  <a:srgbClr val="B8C3C6"/>
                </a:solidFill>
                <a:latin typeface="宋体"/>
                <a:cs typeface="宋体"/>
              </a:rPr>
              <a:t>'</a:t>
            </a:r>
            <a:r>
              <a:rPr sz="2250" spc="0" baseline="-7407" dirty="0" smtClean="0">
                <a:solidFill>
                  <a:srgbClr val="B8C3C6"/>
                </a:solidFill>
                <a:latin typeface="宋体"/>
                <a:cs typeface="宋体"/>
              </a:rPr>
              <a:t>'</a:t>
            </a:r>
            <a:endParaRPr sz="2250" baseline="-7407">
              <a:latin typeface="宋体"/>
              <a:cs typeface="宋体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85177" y="5359879"/>
            <a:ext cx="3323590" cy="474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7329">
              <a:lnSpc>
                <a:spcPct val="100000"/>
              </a:lnSpc>
            </a:pPr>
            <a:r>
              <a:rPr sz="1700" spc="320" dirty="0" smtClean="0">
                <a:solidFill>
                  <a:srgbClr val="161A24"/>
                </a:solidFill>
                <a:latin typeface="宋体"/>
                <a:cs typeface="宋体"/>
              </a:rPr>
              <a:t>网控电源无线抄表空调能控</a:t>
            </a:r>
            <a:endParaRPr sz="1700">
              <a:latin typeface="宋体"/>
              <a:cs typeface="宋体"/>
            </a:endParaRPr>
          </a:p>
          <a:p>
            <a:pPr>
              <a:lnSpc>
                <a:spcPts val="500"/>
              </a:lnSpc>
              <a:spcBef>
                <a:spcPts val="9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950" spc="1225" dirty="0" smtClean="0">
                <a:solidFill>
                  <a:srgbClr val="B8C3C6"/>
                </a:solidFill>
                <a:latin typeface="宋体"/>
                <a:cs typeface="宋体"/>
              </a:rPr>
              <a:t>，</a:t>
            </a:r>
            <a:endParaRPr sz="950">
              <a:latin typeface="宋体"/>
              <a:cs typeface="宋体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54706" y="4348787"/>
            <a:ext cx="86995" cy="390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0" spc="-220" dirty="0" smtClean="0">
                <a:solidFill>
                  <a:srgbClr val="B8C3C6"/>
                </a:solidFill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85612" y="4560600"/>
            <a:ext cx="190500" cy="201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dirty="0" smtClean="0">
                <a:solidFill>
                  <a:srgbClr val="B8C3C6"/>
                </a:solidFill>
                <a:latin typeface="宋体"/>
                <a:cs typeface="宋体"/>
              </a:rPr>
              <a:t>、</a:t>
            </a:r>
            <a:endParaRPr sz="1300">
              <a:latin typeface="宋体"/>
              <a:cs typeface="宋体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31268" y="4648447"/>
            <a:ext cx="953769" cy="215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812165" algn="l"/>
              </a:tabLst>
            </a:pPr>
            <a:r>
              <a:rPr sz="1400" spc="640" dirty="0" smtClean="0">
                <a:solidFill>
                  <a:srgbClr val="B3ACAA"/>
                </a:solidFill>
                <a:latin typeface="宋体"/>
                <a:cs typeface="宋体"/>
              </a:rPr>
              <a:t>…一	</a:t>
            </a:r>
            <a:r>
              <a:rPr sz="1400" spc="-395" dirty="0" smtClean="0">
                <a:solidFill>
                  <a:srgbClr val="B8C3C6"/>
                </a:solidFill>
                <a:latin typeface="宋体"/>
                <a:cs typeface="宋体"/>
              </a:rPr>
              <a:t>、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95914" y="3969008"/>
            <a:ext cx="19177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185"/>
              </a:lnSpc>
            </a:pPr>
            <a:r>
              <a:rPr sz="1100" spc="204" dirty="0" smtClean="0">
                <a:solidFill>
                  <a:srgbClr val="B8C3C6"/>
                </a:solidFill>
                <a:latin typeface="宋体"/>
                <a:cs typeface="宋体"/>
              </a:rPr>
              <a:t>、</a:t>
            </a:r>
            <a:endParaRPr sz="1100">
              <a:latin typeface="宋体"/>
              <a:cs typeface="宋体"/>
            </a:endParaRPr>
          </a:p>
          <a:p>
            <a:pPr marL="62865">
              <a:lnSpc>
                <a:spcPts val="765"/>
              </a:lnSpc>
            </a:pPr>
            <a:r>
              <a:rPr sz="850" spc="-509" dirty="0" smtClean="0">
                <a:solidFill>
                  <a:srgbClr val="B8C3C6"/>
                </a:solidFill>
                <a:latin typeface="宋体"/>
                <a:cs typeface="宋体"/>
              </a:rPr>
              <a:t>‘</a:t>
            </a:r>
            <a:endParaRPr sz="850">
              <a:latin typeface="宋体"/>
              <a:cs typeface="宋体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571378" y="4189879"/>
            <a:ext cx="1838960" cy="259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85" dirty="0" smtClean="0">
                <a:solidFill>
                  <a:srgbClr val="B52A3B"/>
                </a:solidFill>
                <a:latin typeface="宋体"/>
                <a:cs typeface="宋体"/>
              </a:rPr>
              <a:t>节能、绿色、环保</a:t>
            </a:r>
            <a:endParaRPr sz="1700">
              <a:latin typeface="宋体"/>
              <a:cs typeface="宋体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77496" y="4639110"/>
            <a:ext cx="196850" cy="196850"/>
          </a:xfrm>
          <a:prstGeom prst="rect">
            <a:avLst/>
          </a:prstGeom>
        </p:spPr>
        <p:txBody>
          <a:bodyPr vert="eaVert" wrap="square" lIns="0" tIns="0" rIns="0" bIns="0" rtlCol="0">
            <a:noAutofit/>
          </a:bodyPr>
          <a:lstStyle/>
          <a:p>
            <a:pPr marL="12700">
              <a:lnSpc>
                <a:spcPct val="85000"/>
              </a:lnSpc>
            </a:pPr>
            <a:r>
              <a:rPr sz="1350" dirty="0" smtClean="0">
                <a:solidFill>
                  <a:srgbClr val="B8C3C6"/>
                </a:solidFill>
                <a:latin typeface="宋体"/>
                <a:cs typeface="宋体"/>
              </a:rPr>
              <a:t>.</a:t>
            </a:r>
            <a:endParaRPr sz="1350">
              <a:latin typeface="宋体"/>
              <a:cs typeface="宋体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846472" y="4636886"/>
            <a:ext cx="222250" cy="231775"/>
          </a:xfrm>
          <a:prstGeom prst="rect">
            <a:avLst/>
          </a:prstGeom>
        </p:spPr>
        <p:txBody>
          <a:bodyPr vert="eaVert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270" baseline="-7936" dirty="0" smtClean="0">
                <a:solidFill>
                  <a:srgbClr val="B8C3C6"/>
                </a:solidFill>
                <a:latin typeface="宋体"/>
                <a:cs typeface="宋体"/>
              </a:rPr>
              <a:t>‘</a:t>
            </a:r>
            <a:r>
              <a:rPr sz="1100" spc="0" dirty="0" smtClean="0">
                <a:solidFill>
                  <a:srgbClr val="B8C3C6"/>
                </a:solidFill>
                <a:latin typeface="宋体"/>
                <a:cs typeface="宋体"/>
              </a:rPr>
              <a:t>、</a:t>
            </a:r>
            <a:endParaRPr sz="1100">
              <a:latin typeface="宋体"/>
              <a:cs typeface="宋体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810553" y="4595753"/>
            <a:ext cx="146050" cy="114300"/>
          </a:xfrm>
          <a:prstGeom prst="rect">
            <a:avLst/>
          </a:prstGeom>
        </p:spPr>
        <p:txBody>
          <a:bodyPr vert="eaVert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00" dirty="0" smtClean="0">
                <a:solidFill>
                  <a:srgbClr val="B8C3C6"/>
                </a:solidFill>
                <a:latin typeface="宋体"/>
                <a:cs typeface="宋体"/>
              </a:rPr>
              <a:t>‘</a:t>
            </a:r>
            <a:endParaRPr sz="700">
              <a:latin typeface="宋体"/>
              <a:cs typeface="宋体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826094" y="4965579"/>
            <a:ext cx="4526915" cy="2082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26825" dirty="0" smtClean="0">
                <a:solidFill>
                  <a:srgbClr val="161A24"/>
                </a:solidFill>
                <a:latin typeface="宋体"/>
                <a:cs typeface="宋体"/>
              </a:rPr>
              <a:t>…</a:t>
            </a:r>
            <a:r>
              <a:rPr sz="1350" spc="-1140" dirty="0" smtClean="0">
                <a:solidFill>
                  <a:srgbClr val="B8C3C6"/>
                </a:solidFill>
                <a:latin typeface="宋体"/>
                <a:cs typeface="宋体"/>
              </a:rPr>
              <a:t>、</a:t>
            </a:r>
            <a:r>
              <a:rPr sz="1350" spc="5885" dirty="0" smtClean="0">
                <a:solidFill>
                  <a:srgbClr val="161A24"/>
                </a:solidFill>
                <a:latin typeface="宋体"/>
                <a:cs typeface="宋体"/>
              </a:rPr>
              <a:t>…</a:t>
            </a:r>
            <a:endParaRPr sz="1350">
              <a:latin typeface="宋体"/>
              <a:cs typeface="宋体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52326" y="5359879"/>
            <a:ext cx="2594610" cy="259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320" dirty="0" smtClean="0">
                <a:solidFill>
                  <a:srgbClr val="161A24"/>
                </a:solidFill>
                <a:latin typeface="宋体"/>
                <a:cs typeface="宋体"/>
              </a:rPr>
              <a:t>进出监控照明控制灌溉</a:t>
            </a:r>
            <a:endParaRPr sz="1700">
              <a:latin typeface="宋体"/>
              <a:cs typeface="宋体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984448" y="5958457"/>
            <a:ext cx="0" cy="140245"/>
          </a:xfrm>
          <a:custGeom>
            <a:avLst/>
            <a:gdLst/>
            <a:ahLst/>
            <a:cxnLst/>
            <a:rect l="l" t="t" r="r" b="b"/>
            <a:pathLst>
              <a:path h="140245">
                <a:moveTo>
                  <a:pt x="0" y="140245"/>
                </a:moveTo>
                <a:lnTo>
                  <a:pt x="0" y="0"/>
                </a:lnTo>
              </a:path>
            </a:pathLst>
          </a:custGeom>
          <a:ln w="50165">
            <a:solidFill>
              <a:srgbClr val="D6E1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58248" y="5958457"/>
            <a:ext cx="67055" cy="140245"/>
          </a:xfrm>
          <a:custGeom>
            <a:avLst/>
            <a:gdLst/>
            <a:ahLst/>
            <a:cxnLst/>
            <a:rect l="l" t="t" r="r" b="b"/>
            <a:pathLst>
              <a:path w="67055" h="140245">
                <a:moveTo>
                  <a:pt x="0" y="0"/>
                </a:moveTo>
                <a:lnTo>
                  <a:pt x="67055" y="0"/>
                </a:lnTo>
                <a:lnTo>
                  <a:pt x="67055" y="140245"/>
                </a:lnTo>
                <a:lnTo>
                  <a:pt x="0" y="140245"/>
                </a:lnTo>
                <a:lnTo>
                  <a:pt x="0" y="0"/>
                </a:lnTo>
                <a:close/>
              </a:path>
            </a:pathLst>
          </a:custGeom>
          <a:solidFill>
            <a:srgbClr val="D6E1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958760" y="5451200"/>
            <a:ext cx="369570" cy="659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">
              <a:lnSpc>
                <a:spcPts val="4095"/>
              </a:lnSpc>
            </a:pPr>
            <a:r>
              <a:rPr sz="3500" i="1" spc="1360" dirty="0" smtClean="0">
                <a:solidFill>
                  <a:srgbClr val="607483"/>
                </a:solidFill>
                <a:latin typeface="Times New Roman"/>
                <a:cs typeface="Times New Roman"/>
              </a:rPr>
              <a:t>-</a:t>
            </a: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ts val="1060"/>
              </a:lnSpc>
            </a:pPr>
            <a:r>
              <a:rPr sz="1100" spc="-815" dirty="0" smtClean="0">
                <a:solidFill>
                  <a:srgbClr val="B8C3C6"/>
                </a:solidFill>
                <a:latin typeface="宋体"/>
                <a:cs typeface="宋体"/>
              </a:rPr>
              <a:t>帽</a:t>
            </a:r>
            <a:r>
              <a:rPr sz="1100" spc="-385" dirty="0" smtClean="0">
                <a:solidFill>
                  <a:srgbClr val="8A9AAC"/>
                </a:solidFill>
                <a:latin typeface="宋体"/>
                <a:cs typeface="宋体"/>
              </a:rPr>
              <a:t>..</a:t>
            </a:r>
            <a:r>
              <a:rPr sz="1100" spc="-415" dirty="0" smtClean="0">
                <a:solidFill>
                  <a:srgbClr val="8A9AAC"/>
                </a:solidFill>
                <a:latin typeface="宋体"/>
                <a:cs typeface="宋体"/>
              </a:rPr>
              <a:t>.</a:t>
            </a:r>
            <a:r>
              <a:rPr sz="1100" spc="-300" dirty="0" smtClean="0">
                <a:solidFill>
                  <a:srgbClr val="B8C3C6"/>
                </a:solidFill>
                <a:latin typeface="宋体"/>
                <a:cs typeface="宋体"/>
              </a:rPr>
              <a:t>..</a:t>
            </a:r>
            <a:r>
              <a:rPr sz="1100" spc="-409" dirty="0" smtClean="0">
                <a:solidFill>
                  <a:srgbClr val="B8C3C6"/>
                </a:solidFill>
                <a:latin typeface="宋体"/>
                <a:cs typeface="宋体"/>
              </a:rPr>
              <a:t> </a:t>
            </a:r>
            <a:r>
              <a:rPr sz="1100" spc="70" dirty="0" smtClean="0">
                <a:solidFill>
                  <a:srgbClr val="8A9AAC"/>
                </a:solidFill>
                <a:latin typeface="宋体"/>
                <a:cs typeface="宋体"/>
              </a:rPr>
              <a:t>_-</a:t>
            </a:r>
            <a:endParaRPr sz="1100">
              <a:latin typeface="宋体"/>
              <a:cs typeface="宋体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025991" y="5635505"/>
            <a:ext cx="272415" cy="187960"/>
          </a:xfrm>
          <a:prstGeom prst="rect">
            <a:avLst/>
          </a:prstGeom>
        </p:spPr>
        <p:txBody>
          <a:bodyPr vert="eaVert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-1087" baseline="-20202" dirty="0" smtClean="0">
                <a:solidFill>
                  <a:srgbClr val="B8C3C6"/>
                </a:solidFill>
                <a:latin typeface="宋体"/>
                <a:cs typeface="宋体"/>
              </a:rPr>
              <a:t>、</a:t>
            </a:r>
            <a:r>
              <a:rPr sz="900" spc="0" dirty="0" smtClean="0">
                <a:solidFill>
                  <a:srgbClr val="B8C3C6"/>
                </a:solidFill>
                <a:latin typeface="宋体"/>
                <a:cs typeface="宋体"/>
              </a:rPr>
              <a:t>、</a:t>
            </a:r>
            <a:endParaRPr sz="900">
              <a:latin typeface="宋体"/>
              <a:cs typeface="宋体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942101" y="5566869"/>
            <a:ext cx="251460" cy="197485"/>
          </a:xfrm>
          <a:prstGeom prst="rect">
            <a:avLst/>
          </a:prstGeom>
        </p:spPr>
        <p:txBody>
          <a:bodyPr vert="eaVert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975" baseline="-21604" dirty="0" smtClean="0">
                <a:solidFill>
                  <a:srgbClr val="B8C3C6"/>
                </a:solidFill>
                <a:latin typeface="宋体"/>
                <a:cs typeface="宋体"/>
              </a:rPr>
              <a:t>、</a:t>
            </a:r>
            <a:r>
              <a:rPr sz="1100" spc="0" dirty="0" smtClean="0">
                <a:solidFill>
                  <a:srgbClr val="B8C3C6"/>
                </a:solidFill>
                <a:latin typeface="宋体"/>
                <a:cs typeface="宋体"/>
              </a:rPr>
              <a:t>、</a:t>
            </a:r>
            <a:endParaRPr sz="1100">
              <a:latin typeface="宋体"/>
              <a:cs typeface="宋体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846094" y="5489175"/>
            <a:ext cx="251460" cy="197485"/>
          </a:xfrm>
          <a:prstGeom prst="rect">
            <a:avLst/>
          </a:prstGeom>
        </p:spPr>
        <p:txBody>
          <a:bodyPr vert="eaVert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975" baseline="-21604" dirty="0" smtClean="0">
                <a:solidFill>
                  <a:srgbClr val="B8C3C6"/>
                </a:solidFill>
                <a:latin typeface="宋体"/>
                <a:cs typeface="宋体"/>
              </a:rPr>
              <a:t>、</a:t>
            </a:r>
            <a:r>
              <a:rPr sz="1100" spc="0" dirty="0" smtClean="0">
                <a:solidFill>
                  <a:srgbClr val="B8C3C6"/>
                </a:solidFill>
                <a:latin typeface="宋体"/>
                <a:cs typeface="宋体"/>
              </a:rPr>
              <a:t>、</a:t>
            </a:r>
            <a:endParaRPr sz="1100">
              <a:latin typeface="宋体"/>
              <a:cs typeface="宋体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776829" y="5443552"/>
            <a:ext cx="222250" cy="165100"/>
          </a:xfrm>
          <a:prstGeom prst="rect">
            <a:avLst/>
          </a:prstGeom>
        </p:spPr>
        <p:txBody>
          <a:bodyPr vert="eaVert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dirty="0" smtClean="0">
                <a:solidFill>
                  <a:srgbClr val="B8C3C6"/>
                </a:solidFill>
                <a:latin typeface="宋体"/>
                <a:cs typeface="宋体"/>
              </a:rPr>
              <a:t>、</a:t>
            </a:r>
            <a:endParaRPr sz="1100">
              <a:latin typeface="宋体"/>
              <a:cs typeface="宋体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97155" y="6653277"/>
            <a:ext cx="2299335" cy="259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285" dirty="0" smtClean="0">
                <a:solidFill>
                  <a:srgbClr val="161A24"/>
                </a:solidFill>
                <a:latin typeface="宋体"/>
                <a:cs typeface="宋体"/>
              </a:rPr>
              <a:t>仪器控电水电汽检测</a:t>
            </a:r>
            <a:endParaRPr sz="1700">
              <a:latin typeface="宋体"/>
              <a:cs typeface="宋体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694507" y="6653277"/>
            <a:ext cx="941069" cy="259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100" dirty="0" smtClean="0">
                <a:solidFill>
                  <a:srgbClr val="161A24"/>
                </a:solidFill>
                <a:latin typeface="宋体"/>
                <a:cs typeface="宋体"/>
              </a:rPr>
              <a:t>空调用能</a:t>
            </a:r>
            <a:endParaRPr sz="1700">
              <a:latin typeface="宋体"/>
              <a:cs typeface="宋体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043184" y="6653277"/>
            <a:ext cx="949960" cy="259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114" dirty="0" smtClean="0">
                <a:solidFill>
                  <a:srgbClr val="161A24"/>
                </a:solidFill>
                <a:latin typeface="宋体"/>
                <a:cs typeface="宋体"/>
              </a:rPr>
              <a:t>教室照明</a:t>
            </a:r>
            <a:endParaRPr sz="1700">
              <a:latin typeface="宋体"/>
              <a:cs typeface="宋体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560891" y="5987262"/>
            <a:ext cx="222250" cy="243204"/>
          </a:xfrm>
          <a:prstGeom prst="rect">
            <a:avLst/>
          </a:prstGeom>
        </p:spPr>
        <p:txBody>
          <a:bodyPr vert="eaVert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75" spc="-359" baseline="-6535" dirty="0" smtClean="0">
                <a:solidFill>
                  <a:srgbClr val="B8C3C6"/>
                </a:solidFill>
                <a:latin typeface="宋体"/>
                <a:cs typeface="宋体"/>
              </a:rPr>
              <a:t>‘</a:t>
            </a:r>
            <a:r>
              <a:rPr sz="1100" spc="0" dirty="0" smtClean="0">
                <a:solidFill>
                  <a:srgbClr val="B8C3C6"/>
                </a:solidFill>
                <a:latin typeface="宋体"/>
                <a:cs typeface="宋体"/>
              </a:rPr>
              <a:t>、</a:t>
            </a:r>
            <a:endParaRPr sz="1100">
              <a:latin typeface="宋体"/>
              <a:cs typeface="宋体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433569" y="5957632"/>
            <a:ext cx="234950" cy="176530"/>
          </a:xfrm>
          <a:prstGeom prst="rect">
            <a:avLst/>
          </a:prstGeom>
        </p:spPr>
        <p:txBody>
          <a:bodyPr vert="eaVert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922" baseline="-24691" dirty="0" smtClean="0">
                <a:solidFill>
                  <a:srgbClr val="B8C3C6"/>
                </a:solidFill>
                <a:latin typeface="宋体"/>
                <a:cs typeface="宋体"/>
              </a:rPr>
              <a:t>、</a:t>
            </a:r>
            <a:r>
              <a:rPr sz="900" spc="0" dirty="0" smtClean="0">
                <a:solidFill>
                  <a:srgbClr val="B8C3C6"/>
                </a:solidFill>
                <a:latin typeface="宋体"/>
                <a:cs typeface="宋体"/>
              </a:rPr>
              <a:t>、</a:t>
            </a:r>
            <a:endParaRPr sz="900">
              <a:latin typeface="宋体"/>
              <a:cs typeface="宋体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337561" y="5877651"/>
            <a:ext cx="247015" cy="197485"/>
          </a:xfrm>
          <a:prstGeom prst="rect">
            <a:avLst/>
          </a:prstGeom>
        </p:spPr>
        <p:txBody>
          <a:bodyPr vert="eaVert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975" baseline="-18518" dirty="0" smtClean="0">
                <a:solidFill>
                  <a:srgbClr val="B8C3C6"/>
                </a:solidFill>
                <a:latin typeface="宋体"/>
                <a:cs typeface="宋体"/>
              </a:rPr>
              <a:t>、</a:t>
            </a:r>
            <a:r>
              <a:rPr sz="1100" spc="0" dirty="0" smtClean="0">
                <a:solidFill>
                  <a:srgbClr val="B8C3C6"/>
                </a:solidFill>
                <a:latin typeface="宋体"/>
                <a:cs typeface="宋体"/>
              </a:rPr>
              <a:t>、</a:t>
            </a:r>
            <a:endParaRPr sz="1100">
              <a:latin typeface="宋体"/>
              <a:cs typeface="宋体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236982" y="5799956"/>
            <a:ext cx="254000" cy="197485"/>
          </a:xfrm>
          <a:prstGeom prst="rect">
            <a:avLst/>
          </a:prstGeom>
        </p:spPr>
        <p:txBody>
          <a:bodyPr vert="eaVert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975" baseline="-21604" dirty="0" smtClean="0">
                <a:solidFill>
                  <a:srgbClr val="B8C3C6"/>
                </a:solidFill>
                <a:latin typeface="宋体"/>
                <a:cs typeface="宋体"/>
              </a:rPr>
              <a:t>、</a:t>
            </a:r>
            <a:r>
              <a:rPr sz="1100" spc="0" dirty="0" smtClean="0">
                <a:solidFill>
                  <a:srgbClr val="B8C3C6"/>
                </a:solidFill>
                <a:latin typeface="宋体"/>
                <a:cs typeface="宋体"/>
              </a:rPr>
              <a:t>、</a:t>
            </a:r>
            <a:endParaRPr sz="1100">
              <a:latin typeface="宋体"/>
              <a:cs typeface="宋体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570159" y="6653277"/>
            <a:ext cx="949960" cy="259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114" dirty="0" smtClean="0">
                <a:solidFill>
                  <a:srgbClr val="161A24"/>
                </a:solidFill>
                <a:latin typeface="宋体"/>
                <a:cs typeface="宋体"/>
              </a:rPr>
              <a:t>路灯节能</a:t>
            </a:r>
            <a:endParaRPr sz="1700">
              <a:latin typeface="宋体"/>
              <a:cs typeface="宋体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946265" y="6653277"/>
            <a:ext cx="949960" cy="259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114" dirty="0" smtClean="0">
                <a:solidFill>
                  <a:srgbClr val="161A24"/>
                </a:solidFill>
                <a:latin typeface="宋体"/>
                <a:cs typeface="宋体"/>
              </a:rPr>
              <a:t>校国绿化</a:t>
            </a:r>
            <a:endParaRPr sz="17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8121" y="680973"/>
            <a:ext cx="7782559" cy="1142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800" spc="-30" dirty="0" smtClean="0">
                <a:latin typeface="楷体"/>
                <a:cs typeface="楷体"/>
              </a:rPr>
              <a:t>浙江大学智慧型校园建设展望</a:t>
            </a:r>
            <a:endParaRPr sz="3800">
              <a:latin typeface="楷体"/>
              <a:cs typeface="楷体"/>
            </a:endParaRPr>
          </a:p>
          <a:p>
            <a:pPr marL="3897629">
              <a:lnSpc>
                <a:spcPts val="4435"/>
              </a:lnSpc>
            </a:pPr>
            <a:r>
              <a:rPr sz="3800" spc="-30" dirty="0" smtClean="0">
                <a:latin typeface="楷体"/>
                <a:cs typeface="楷体"/>
              </a:rPr>
              <a:t>－－平安校园建设</a:t>
            </a:r>
            <a:endParaRPr sz="3800">
              <a:latin typeface="楷体"/>
              <a:cs typeface="楷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0317" y="2022348"/>
            <a:ext cx="8275313" cy="4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0317" y="2063495"/>
            <a:ext cx="8275313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0317" y="2920745"/>
            <a:ext cx="8275313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0317" y="3777996"/>
            <a:ext cx="8275313" cy="857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0317" y="4635246"/>
            <a:ext cx="8275313" cy="857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0317" y="5492496"/>
            <a:ext cx="8275313" cy="8572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0317" y="6349746"/>
            <a:ext cx="8275313" cy="85724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8121" y="680973"/>
            <a:ext cx="7772400" cy="1142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800" spc="-30" dirty="0" smtClean="0">
                <a:latin typeface="楷体"/>
                <a:cs typeface="楷体"/>
              </a:rPr>
              <a:t>浙江大学智慧型校园建设展望</a:t>
            </a:r>
            <a:endParaRPr sz="3800">
              <a:latin typeface="楷体"/>
              <a:cs typeface="楷体"/>
            </a:endParaRPr>
          </a:p>
          <a:p>
            <a:pPr marL="982980">
              <a:lnSpc>
                <a:spcPts val="4435"/>
              </a:lnSpc>
            </a:pPr>
            <a:r>
              <a:rPr sz="3800" spc="-30" dirty="0" smtClean="0">
                <a:latin typeface="楷体"/>
                <a:cs typeface="楷体"/>
              </a:rPr>
              <a:t>－－基于云计算的科学服务平台</a:t>
            </a:r>
            <a:endParaRPr sz="3800">
              <a:latin typeface="楷体"/>
              <a:cs typeface="楷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15091" y="2049779"/>
            <a:ext cx="8244077" cy="13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5091" y="2063495"/>
            <a:ext cx="8244077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15091" y="2920745"/>
            <a:ext cx="8244077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5091" y="3777996"/>
            <a:ext cx="8244077" cy="857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5091" y="4635246"/>
            <a:ext cx="8244077" cy="857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15091" y="5492496"/>
            <a:ext cx="8244077" cy="8572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5091" y="6349746"/>
            <a:ext cx="8244077" cy="6690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8121" y="680973"/>
            <a:ext cx="7776845" cy="1142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800" spc="-30" dirty="0" smtClean="0">
                <a:latin typeface="楷体"/>
                <a:cs typeface="楷体"/>
              </a:rPr>
              <a:t>浙江大学智慧型校园建设展望</a:t>
            </a:r>
            <a:endParaRPr sz="3800">
              <a:latin typeface="楷体"/>
              <a:cs typeface="楷体"/>
            </a:endParaRPr>
          </a:p>
          <a:p>
            <a:pPr marL="2440940">
              <a:lnSpc>
                <a:spcPts val="4435"/>
              </a:lnSpc>
            </a:pPr>
            <a:r>
              <a:rPr sz="3800" spc="-30" dirty="0" smtClean="0">
                <a:latin typeface="楷体"/>
                <a:cs typeface="楷体"/>
              </a:rPr>
              <a:t>－－多功能学习研究空间</a:t>
            </a:r>
            <a:endParaRPr sz="3800">
              <a:latin typeface="楷体"/>
              <a:cs typeface="楷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5097" y="2265426"/>
            <a:ext cx="8135105" cy="655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5097" y="2920745"/>
            <a:ext cx="8135105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5097" y="3777996"/>
            <a:ext cx="8135105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5097" y="4635246"/>
            <a:ext cx="8135105" cy="857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15097" y="5492496"/>
            <a:ext cx="8135105" cy="857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15097" y="6349746"/>
            <a:ext cx="8135105" cy="85724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97991" y="3108959"/>
            <a:ext cx="2522855" cy="664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235"/>
              </a:lnSpc>
              <a:tabLst>
                <a:tab pos="1365885" algn="l"/>
              </a:tabLst>
            </a:pPr>
            <a:r>
              <a:rPr sz="4500" dirty="0" smtClean="0">
                <a:latin typeface="宋体"/>
                <a:cs typeface="宋体"/>
              </a:rPr>
              <a:t>谢	</a:t>
            </a:r>
            <a:r>
              <a:rPr sz="4500" spc="5" dirty="0" smtClean="0">
                <a:latin typeface="宋体"/>
                <a:cs typeface="宋体"/>
              </a:rPr>
              <a:t>谢</a:t>
            </a:r>
            <a:r>
              <a:rPr sz="4500" spc="0" dirty="0" smtClean="0">
                <a:latin typeface="宋体"/>
                <a:cs typeface="宋体"/>
              </a:rPr>
              <a:t>！</a:t>
            </a:r>
            <a:endParaRPr sz="45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1470" rIns="0" bIns="0" rtlCol="0">
            <a:noAutofit/>
          </a:bodyPr>
          <a:lstStyle/>
          <a:p>
            <a:pPr marL="121920">
              <a:lnSpc>
                <a:spcPts val="4205"/>
              </a:lnSpc>
            </a:pPr>
            <a:r>
              <a:rPr sz="3600" spc="5" dirty="0" smtClean="0">
                <a:latin typeface="楷体"/>
                <a:cs typeface="楷体"/>
              </a:rPr>
              <a:t>什么是智慧型校</a:t>
            </a:r>
            <a:r>
              <a:rPr sz="3600" spc="10" dirty="0" smtClean="0">
                <a:latin typeface="楷体"/>
                <a:cs typeface="楷体"/>
              </a:rPr>
              <a:t>园</a:t>
            </a:r>
            <a:r>
              <a:rPr sz="3600" spc="5" dirty="0" smtClean="0">
                <a:latin typeface="楷体"/>
                <a:cs typeface="楷体"/>
              </a:rPr>
              <a:t>？</a:t>
            </a:r>
            <a:r>
              <a:rPr sz="3200" spc="-20" dirty="0" smtClean="0">
                <a:latin typeface="楷体"/>
                <a:cs typeface="楷体"/>
              </a:rPr>
              <a:t>－</a:t>
            </a:r>
            <a:r>
              <a:rPr sz="3200" spc="-25" dirty="0" smtClean="0">
                <a:latin typeface="楷体"/>
                <a:cs typeface="楷体"/>
              </a:rPr>
              <a:t>－</a:t>
            </a:r>
            <a:r>
              <a:rPr sz="3200" spc="-20" dirty="0" smtClean="0">
                <a:latin typeface="楷体"/>
                <a:cs typeface="楷体"/>
              </a:rPr>
              <a:t>我们的理解</a:t>
            </a:r>
            <a:endParaRPr sz="3200">
              <a:latin typeface="楷体"/>
              <a:cs typeface="楷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79243" y="2255011"/>
            <a:ext cx="1719071" cy="6657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86107" y="2296667"/>
            <a:ext cx="1696974" cy="624077"/>
          </a:xfrm>
          <a:custGeom>
            <a:avLst/>
            <a:gdLst/>
            <a:ahLst/>
            <a:cxnLst/>
            <a:rect l="l" t="t" r="r" b="b"/>
            <a:pathLst>
              <a:path w="1696974" h="624077">
                <a:moveTo>
                  <a:pt x="11963" y="393660"/>
                </a:moveTo>
                <a:lnTo>
                  <a:pt x="762" y="387857"/>
                </a:lnTo>
                <a:lnTo>
                  <a:pt x="0" y="399288"/>
                </a:lnTo>
                <a:lnTo>
                  <a:pt x="11963" y="393660"/>
                </a:lnTo>
                <a:close/>
              </a:path>
              <a:path w="1696974" h="624077">
                <a:moveTo>
                  <a:pt x="1685693" y="388746"/>
                </a:moveTo>
                <a:lnTo>
                  <a:pt x="846219" y="1239"/>
                </a:lnTo>
                <a:lnTo>
                  <a:pt x="11963" y="393660"/>
                </a:lnTo>
                <a:lnTo>
                  <a:pt x="456790" y="624077"/>
                </a:lnTo>
                <a:lnTo>
                  <a:pt x="1232418" y="624077"/>
                </a:lnTo>
                <a:lnTo>
                  <a:pt x="1685693" y="388746"/>
                </a:lnTo>
                <a:close/>
              </a:path>
              <a:path w="1696974" h="624077">
                <a:moveTo>
                  <a:pt x="848855" y="0"/>
                </a:moveTo>
                <a:lnTo>
                  <a:pt x="843534" y="0"/>
                </a:lnTo>
                <a:lnTo>
                  <a:pt x="846219" y="1239"/>
                </a:lnTo>
                <a:lnTo>
                  <a:pt x="848855" y="0"/>
                </a:lnTo>
                <a:close/>
              </a:path>
              <a:path w="1696974" h="624077">
                <a:moveTo>
                  <a:pt x="1696974" y="393954"/>
                </a:moveTo>
                <a:lnTo>
                  <a:pt x="1696211" y="383286"/>
                </a:lnTo>
                <a:lnTo>
                  <a:pt x="1685693" y="388746"/>
                </a:lnTo>
                <a:lnTo>
                  <a:pt x="1696974" y="393954"/>
                </a:lnTo>
                <a:close/>
              </a:path>
            </a:pathLst>
          </a:custGeom>
          <a:solidFill>
            <a:srgbClr val="F5F7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57023" y="2255011"/>
            <a:ext cx="1712975" cy="6657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5411" y="2296667"/>
            <a:ext cx="1696211" cy="624077"/>
          </a:xfrm>
          <a:custGeom>
            <a:avLst/>
            <a:gdLst/>
            <a:ahLst/>
            <a:cxnLst/>
            <a:rect l="l" t="t" r="r" b="b"/>
            <a:pathLst>
              <a:path w="1696211" h="624077">
                <a:moveTo>
                  <a:pt x="11564" y="393848"/>
                </a:moveTo>
                <a:lnTo>
                  <a:pt x="0" y="387857"/>
                </a:lnTo>
                <a:lnTo>
                  <a:pt x="0" y="399288"/>
                </a:lnTo>
                <a:lnTo>
                  <a:pt x="11564" y="393848"/>
                </a:lnTo>
                <a:close/>
              </a:path>
              <a:path w="1696211" h="624077">
                <a:moveTo>
                  <a:pt x="1685339" y="388930"/>
                </a:moveTo>
                <a:lnTo>
                  <a:pt x="846224" y="1243"/>
                </a:lnTo>
                <a:lnTo>
                  <a:pt x="11564" y="393848"/>
                </a:lnTo>
                <a:lnTo>
                  <a:pt x="456035" y="624077"/>
                </a:lnTo>
                <a:lnTo>
                  <a:pt x="1232418" y="624077"/>
                </a:lnTo>
                <a:lnTo>
                  <a:pt x="1685339" y="388930"/>
                </a:lnTo>
                <a:close/>
              </a:path>
              <a:path w="1696211" h="624077">
                <a:moveTo>
                  <a:pt x="848868" y="0"/>
                </a:moveTo>
                <a:lnTo>
                  <a:pt x="843533" y="0"/>
                </a:lnTo>
                <a:lnTo>
                  <a:pt x="846224" y="1243"/>
                </a:lnTo>
                <a:lnTo>
                  <a:pt x="848868" y="0"/>
                </a:lnTo>
                <a:close/>
              </a:path>
              <a:path w="1696211" h="624077">
                <a:moveTo>
                  <a:pt x="1696211" y="393954"/>
                </a:moveTo>
                <a:lnTo>
                  <a:pt x="1696211" y="383286"/>
                </a:lnTo>
                <a:lnTo>
                  <a:pt x="1685339" y="388930"/>
                </a:lnTo>
                <a:lnTo>
                  <a:pt x="1696211" y="393954"/>
                </a:lnTo>
                <a:close/>
              </a:path>
            </a:pathLst>
          </a:custGeom>
          <a:solidFill>
            <a:srgbClr val="F5F7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37217" y="2182367"/>
            <a:ext cx="1717548" cy="7383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56389" y="2182367"/>
            <a:ext cx="1717535" cy="7383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59720" y="2373376"/>
            <a:ext cx="1445895" cy="652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54965" algn="r">
              <a:lnSpc>
                <a:spcPct val="100000"/>
              </a:lnSpc>
            </a:pPr>
            <a:r>
              <a:rPr sz="1400" spc="-15" dirty="0" smtClean="0">
                <a:latin typeface="微软雅黑"/>
                <a:cs typeface="微软雅黑"/>
              </a:rPr>
              <a:t>物与物的感知 物与人的感知 系统间的实时感知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52755" y="2602738"/>
            <a:ext cx="916940" cy="215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solidFill>
                  <a:srgbClr val="FF0000"/>
                </a:solidFill>
                <a:latin typeface="楷体"/>
                <a:cs typeface="楷体"/>
              </a:rPr>
              <a:t>透彻的感知</a:t>
            </a:r>
            <a:endParaRPr sz="1400">
              <a:latin typeface="楷体"/>
              <a:cs typeface="楷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82417" y="2484627"/>
            <a:ext cx="739775" cy="403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9865" marR="12700" indent="-177800">
              <a:lnSpc>
                <a:spcPts val="1600"/>
              </a:lnSpc>
            </a:pPr>
            <a:r>
              <a:rPr sz="1400" spc="-10" dirty="0" smtClean="0">
                <a:solidFill>
                  <a:srgbClr val="FF0000"/>
                </a:solidFill>
                <a:latin typeface="楷体"/>
                <a:cs typeface="楷体"/>
              </a:rPr>
              <a:t>更实时的</a:t>
            </a:r>
            <a:r>
              <a:rPr sz="1400" spc="-5" dirty="0" smtClean="0">
                <a:solidFill>
                  <a:srgbClr val="FF0000"/>
                </a:solidFill>
                <a:latin typeface="楷体"/>
                <a:cs typeface="楷体"/>
              </a:rPr>
              <a:t> 控制</a:t>
            </a:r>
            <a:endParaRPr sz="1400">
              <a:latin typeface="楷体"/>
              <a:cs typeface="楷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15739" y="2300222"/>
            <a:ext cx="1623695" cy="652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just">
              <a:lnSpc>
                <a:spcPct val="100000"/>
              </a:lnSpc>
            </a:pPr>
            <a:r>
              <a:rPr sz="1400" spc="-15" dirty="0" smtClean="0">
                <a:latin typeface="微软雅黑"/>
                <a:cs typeface="微软雅黑"/>
              </a:rPr>
              <a:t>适时关闭闲置用电器 对安全隐患实时报警 实时控制校内交通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12399" y="2922269"/>
            <a:ext cx="3162293" cy="855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47061" y="2936747"/>
            <a:ext cx="1578863" cy="4168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42898" y="2920745"/>
            <a:ext cx="775627" cy="202691"/>
          </a:xfrm>
          <a:custGeom>
            <a:avLst/>
            <a:gdLst/>
            <a:ahLst/>
            <a:cxnLst/>
            <a:rect l="l" t="t" r="r" b="b"/>
            <a:pathLst>
              <a:path w="775627" h="202691">
                <a:moveTo>
                  <a:pt x="775627" y="0"/>
                </a:moveTo>
                <a:lnTo>
                  <a:pt x="0" y="0"/>
                </a:lnTo>
                <a:lnTo>
                  <a:pt x="388257" y="201114"/>
                </a:lnTo>
                <a:lnTo>
                  <a:pt x="775627" y="0"/>
                </a:lnTo>
                <a:close/>
              </a:path>
              <a:path w="775627" h="202691">
                <a:moveTo>
                  <a:pt x="391302" y="202691"/>
                </a:moveTo>
                <a:lnTo>
                  <a:pt x="388257" y="201114"/>
                </a:lnTo>
                <a:lnTo>
                  <a:pt x="385219" y="202691"/>
                </a:lnTo>
                <a:lnTo>
                  <a:pt x="391302" y="202691"/>
                </a:lnTo>
                <a:close/>
              </a:path>
            </a:pathLst>
          </a:custGeom>
          <a:solidFill>
            <a:srgbClr val="F5F7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76073" y="2922269"/>
            <a:ext cx="1676400" cy="266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28905" y="2940811"/>
            <a:ext cx="1570735" cy="4124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21447" y="2920745"/>
            <a:ext cx="776382" cy="202691"/>
          </a:xfrm>
          <a:custGeom>
            <a:avLst/>
            <a:gdLst/>
            <a:ahLst/>
            <a:cxnLst/>
            <a:rect l="l" t="t" r="r" b="b"/>
            <a:pathLst>
              <a:path w="776382" h="202691">
                <a:moveTo>
                  <a:pt x="776382" y="0"/>
                </a:moveTo>
                <a:lnTo>
                  <a:pt x="0" y="0"/>
                </a:lnTo>
                <a:lnTo>
                  <a:pt x="388638" y="201308"/>
                </a:lnTo>
                <a:lnTo>
                  <a:pt x="776382" y="0"/>
                </a:lnTo>
                <a:close/>
              </a:path>
              <a:path w="776382" h="202691">
                <a:moveTo>
                  <a:pt x="391308" y="202691"/>
                </a:moveTo>
                <a:lnTo>
                  <a:pt x="388638" y="201308"/>
                </a:lnTo>
                <a:lnTo>
                  <a:pt x="385974" y="202691"/>
                </a:lnTo>
                <a:lnTo>
                  <a:pt x="391308" y="202691"/>
                </a:lnTo>
                <a:close/>
              </a:path>
            </a:pathLst>
          </a:custGeom>
          <a:solidFill>
            <a:srgbClr val="F5F7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87965" y="2920745"/>
            <a:ext cx="426071" cy="1135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07137" y="2920745"/>
            <a:ext cx="426059" cy="1135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85013" y="3695700"/>
            <a:ext cx="315594" cy="822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52607" y="3163061"/>
            <a:ext cx="537972" cy="614934"/>
          </a:xfrm>
          <a:custGeom>
            <a:avLst/>
            <a:gdLst/>
            <a:ahLst/>
            <a:cxnLst/>
            <a:rect l="l" t="t" r="r" b="b"/>
            <a:pathLst>
              <a:path w="537972" h="614934">
                <a:moveTo>
                  <a:pt x="480310" y="472427"/>
                </a:moveTo>
                <a:lnTo>
                  <a:pt x="113537" y="0"/>
                </a:lnTo>
                <a:lnTo>
                  <a:pt x="0" y="88392"/>
                </a:lnTo>
                <a:lnTo>
                  <a:pt x="366462" y="560419"/>
                </a:lnTo>
                <a:lnTo>
                  <a:pt x="371855" y="556260"/>
                </a:lnTo>
                <a:lnTo>
                  <a:pt x="371855" y="614934"/>
                </a:lnTo>
                <a:lnTo>
                  <a:pt x="475488" y="614934"/>
                </a:lnTo>
                <a:lnTo>
                  <a:pt x="475488" y="476250"/>
                </a:lnTo>
                <a:lnTo>
                  <a:pt x="480310" y="472427"/>
                </a:lnTo>
                <a:close/>
              </a:path>
              <a:path w="537972" h="614934">
                <a:moveTo>
                  <a:pt x="371855" y="614934"/>
                </a:moveTo>
                <a:lnTo>
                  <a:pt x="371855" y="556260"/>
                </a:lnTo>
                <a:lnTo>
                  <a:pt x="370332" y="565404"/>
                </a:lnTo>
                <a:lnTo>
                  <a:pt x="366462" y="560419"/>
                </a:lnTo>
                <a:lnTo>
                  <a:pt x="308610" y="605028"/>
                </a:lnTo>
                <a:lnTo>
                  <a:pt x="362331" y="614934"/>
                </a:lnTo>
                <a:lnTo>
                  <a:pt x="371855" y="614934"/>
                </a:lnTo>
                <a:close/>
              </a:path>
              <a:path w="537972" h="614934">
                <a:moveTo>
                  <a:pt x="371855" y="556260"/>
                </a:moveTo>
                <a:lnTo>
                  <a:pt x="366462" y="560419"/>
                </a:lnTo>
                <a:lnTo>
                  <a:pt x="370332" y="565404"/>
                </a:lnTo>
                <a:lnTo>
                  <a:pt x="371855" y="556260"/>
                </a:lnTo>
                <a:close/>
              </a:path>
              <a:path w="537972" h="614934">
                <a:moveTo>
                  <a:pt x="483870" y="477012"/>
                </a:moveTo>
                <a:lnTo>
                  <a:pt x="480310" y="472427"/>
                </a:lnTo>
                <a:lnTo>
                  <a:pt x="475488" y="476250"/>
                </a:lnTo>
                <a:lnTo>
                  <a:pt x="483870" y="477012"/>
                </a:lnTo>
                <a:close/>
              </a:path>
              <a:path w="537972" h="614934">
                <a:moveTo>
                  <a:pt x="483870" y="614934"/>
                </a:moveTo>
                <a:lnTo>
                  <a:pt x="483870" y="477012"/>
                </a:lnTo>
                <a:lnTo>
                  <a:pt x="475488" y="476250"/>
                </a:lnTo>
                <a:lnTo>
                  <a:pt x="475488" y="614934"/>
                </a:lnTo>
                <a:lnTo>
                  <a:pt x="483870" y="614934"/>
                </a:lnTo>
                <a:close/>
              </a:path>
              <a:path w="537972" h="614934">
                <a:moveTo>
                  <a:pt x="537972" y="426720"/>
                </a:moveTo>
                <a:lnTo>
                  <a:pt x="480310" y="472427"/>
                </a:lnTo>
                <a:lnTo>
                  <a:pt x="483870" y="477012"/>
                </a:lnTo>
                <a:lnTo>
                  <a:pt x="483870" y="614934"/>
                </a:lnTo>
                <a:lnTo>
                  <a:pt x="525468" y="614934"/>
                </a:lnTo>
                <a:lnTo>
                  <a:pt x="537972" y="426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12255" y="3222498"/>
            <a:ext cx="545708" cy="555498"/>
          </a:xfrm>
          <a:custGeom>
            <a:avLst/>
            <a:gdLst/>
            <a:ahLst/>
            <a:cxnLst/>
            <a:rect l="l" t="t" r="r" b="b"/>
            <a:pathLst>
              <a:path w="545708" h="555498">
                <a:moveTo>
                  <a:pt x="364352" y="336878"/>
                </a:moveTo>
                <a:lnTo>
                  <a:pt x="364352" y="108203"/>
                </a:lnTo>
                <a:lnTo>
                  <a:pt x="0" y="555498"/>
                </a:lnTo>
                <a:lnTo>
                  <a:pt x="185909" y="555498"/>
                </a:lnTo>
                <a:lnTo>
                  <a:pt x="364352" y="336878"/>
                </a:lnTo>
                <a:close/>
              </a:path>
              <a:path w="545708" h="555498">
                <a:moveTo>
                  <a:pt x="545708" y="0"/>
                </a:moveTo>
                <a:lnTo>
                  <a:pt x="308726" y="62484"/>
                </a:lnTo>
                <a:lnTo>
                  <a:pt x="364352" y="108203"/>
                </a:lnTo>
                <a:lnTo>
                  <a:pt x="364352" y="336878"/>
                </a:lnTo>
                <a:lnTo>
                  <a:pt x="476366" y="199643"/>
                </a:lnTo>
                <a:lnTo>
                  <a:pt x="532754" y="245363"/>
                </a:lnTo>
                <a:lnTo>
                  <a:pt x="545708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04360" y="3214877"/>
            <a:ext cx="560461" cy="563118"/>
          </a:xfrm>
          <a:custGeom>
            <a:avLst/>
            <a:gdLst/>
            <a:ahLst/>
            <a:cxnLst/>
            <a:rect l="l" t="t" r="r" b="b"/>
            <a:pathLst>
              <a:path w="560461" h="563118">
                <a:moveTo>
                  <a:pt x="368437" y="130955"/>
                </a:moveTo>
                <a:lnTo>
                  <a:pt x="368437" y="121158"/>
                </a:lnTo>
                <a:lnTo>
                  <a:pt x="363527" y="117103"/>
                </a:lnTo>
                <a:lnTo>
                  <a:pt x="0" y="563118"/>
                </a:lnTo>
                <a:lnTo>
                  <a:pt x="16200" y="563118"/>
                </a:lnTo>
                <a:lnTo>
                  <a:pt x="368437" y="130955"/>
                </a:lnTo>
                <a:close/>
              </a:path>
              <a:path w="560461" h="563118">
                <a:moveTo>
                  <a:pt x="534463" y="239528"/>
                </a:moveTo>
                <a:lnTo>
                  <a:pt x="483499" y="198120"/>
                </a:lnTo>
                <a:lnTo>
                  <a:pt x="186005" y="563118"/>
                </a:lnTo>
                <a:lnTo>
                  <a:pt x="202659" y="563118"/>
                </a:lnTo>
                <a:lnTo>
                  <a:pt x="480451" y="222292"/>
                </a:lnTo>
                <a:lnTo>
                  <a:pt x="480451" y="211836"/>
                </a:lnTo>
                <a:lnTo>
                  <a:pt x="489595" y="211074"/>
                </a:lnTo>
                <a:lnTo>
                  <a:pt x="489595" y="219385"/>
                </a:lnTo>
                <a:lnTo>
                  <a:pt x="533791" y="255872"/>
                </a:lnTo>
                <a:lnTo>
                  <a:pt x="533791" y="252221"/>
                </a:lnTo>
                <a:lnTo>
                  <a:pt x="534463" y="239528"/>
                </a:lnTo>
                <a:close/>
              </a:path>
              <a:path w="560461" h="563118">
                <a:moveTo>
                  <a:pt x="560461" y="0"/>
                </a:moveTo>
                <a:lnTo>
                  <a:pt x="302905" y="67056"/>
                </a:lnTo>
                <a:lnTo>
                  <a:pt x="318145" y="79637"/>
                </a:lnTo>
                <a:lnTo>
                  <a:pt x="318145" y="76200"/>
                </a:lnTo>
                <a:lnTo>
                  <a:pt x="320431" y="65532"/>
                </a:lnTo>
                <a:lnTo>
                  <a:pt x="329819" y="73159"/>
                </a:lnTo>
                <a:lnTo>
                  <a:pt x="546260" y="16787"/>
                </a:lnTo>
                <a:lnTo>
                  <a:pt x="546745" y="7619"/>
                </a:lnTo>
                <a:lnTo>
                  <a:pt x="555127" y="14477"/>
                </a:lnTo>
                <a:lnTo>
                  <a:pt x="555127" y="97977"/>
                </a:lnTo>
                <a:lnTo>
                  <a:pt x="560461" y="0"/>
                </a:lnTo>
                <a:close/>
              </a:path>
              <a:path w="560461" h="563118">
                <a:moveTo>
                  <a:pt x="329819" y="73159"/>
                </a:moveTo>
                <a:lnTo>
                  <a:pt x="320431" y="65532"/>
                </a:lnTo>
                <a:lnTo>
                  <a:pt x="318145" y="76200"/>
                </a:lnTo>
                <a:lnTo>
                  <a:pt x="329819" y="73159"/>
                </a:lnTo>
                <a:close/>
              </a:path>
              <a:path w="560461" h="563118">
                <a:moveTo>
                  <a:pt x="381391" y="115062"/>
                </a:moveTo>
                <a:lnTo>
                  <a:pt x="329819" y="73159"/>
                </a:lnTo>
                <a:lnTo>
                  <a:pt x="318145" y="76200"/>
                </a:lnTo>
                <a:lnTo>
                  <a:pt x="318145" y="79637"/>
                </a:lnTo>
                <a:lnTo>
                  <a:pt x="363527" y="117103"/>
                </a:lnTo>
                <a:lnTo>
                  <a:pt x="367675" y="112013"/>
                </a:lnTo>
                <a:lnTo>
                  <a:pt x="368437" y="121158"/>
                </a:lnTo>
                <a:lnTo>
                  <a:pt x="368437" y="130955"/>
                </a:lnTo>
                <a:lnTo>
                  <a:pt x="381391" y="115062"/>
                </a:lnTo>
                <a:close/>
              </a:path>
              <a:path w="560461" h="563118">
                <a:moveTo>
                  <a:pt x="368437" y="121158"/>
                </a:moveTo>
                <a:lnTo>
                  <a:pt x="367675" y="112013"/>
                </a:lnTo>
                <a:lnTo>
                  <a:pt x="363527" y="117103"/>
                </a:lnTo>
                <a:lnTo>
                  <a:pt x="368437" y="121158"/>
                </a:lnTo>
                <a:close/>
              </a:path>
              <a:path w="560461" h="563118">
                <a:moveTo>
                  <a:pt x="489595" y="211074"/>
                </a:moveTo>
                <a:lnTo>
                  <a:pt x="480451" y="211836"/>
                </a:lnTo>
                <a:lnTo>
                  <a:pt x="485546" y="216042"/>
                </a:lnTo>
                <a:lnTo>
                  <a:pt x="489595" y="211074"/>
                </a:lnTo>
                <a:close/>
              </a:path>
              <a:path w="560461" h="563118">
                <a:moveTo>
                  <a:pt x="485546" y="216042"/>
                </a:moveTo>
                <a:lnTo>
                  <a:pt x="480451" y="211836"/>
                </a:lnTo>
                <a:lnTo>
                  <a:pt x="480451" y="222292"/>
                </a:lnTo>
                <a:lnTo>
                  <a:pt x="485546" y="216042"/>
                </a:lnTo>
                <a:close/>
              </a:path>
              <a:path w="560461" h="563118">
                <a:moveTo>
                  <a:pt x="489595" y="219385"/>
                </a:moveTo>
                <a:lnTo>
                  <a:pt x="489595" y="211074"/>
                </a:lnTo>
                <a:lnTo>
                  <a:pt x="485546" y="216042"/>
                </a:lnTo>
                <a:lnTo>
                  <a:pt x="489595" y="219385"/>
                </a:lnTo>
                <a:close/>
              </a:path>
              <a:path w="560461" h="563118">
                <a:moveTo>
                  <a:pt x="544459" y="247649"/>
                </a:moveTo>
                <a:lnTo>
                  <a:pt x="534463" y="239528"/>
                </a:lnTo>
                <a:lnTo>
                  <a:pt x="533791" y="252221"/>
                </a:lnTo>
                <a:lnTo>
                  <a:pt x="544459" y="247649"/>
                </a:lnTo>
                <a:close/>
              </a:path>
              <a:path w="560461" h="563118">
                <a:moveTo>
                  <a:pt x="544459" y="264679"/>
                </a:moveTo>
                <a:lnTo>
                  <a:pt x="544459" y="247649"/>
                </a:lnTo>
                <a:lnTo>
                  <a:pt x="533791" y="252221"/>
                </a:lnTo>
                <a:lnTo>
                  <a:pt x="533791" y="255872"/>
                </a:lnTo>
                <a:lnTo>
                  <a:pt x="544459" y="264679"/>
                </a:lnTo>
                <a:close/>
              </a:path>
              <a:path w="560461" h="563118">
                <a:moveTo>
                  <a:pt x="555127" y="97977"/>
                </a:moveTo>
                <a:lnTo>
                  <a:pt x="555127" y="14477"/>
                </a:lnTo>
                <a:lnTo>
                  <a:pt x="546260" y="16787"/>
                </a:lnTo>
                <a:lnTo>
                  <a:pt x="534463" y="239528"/>
                </a:lnTo>
                <a:lnTo>
                  <a:pt x="544459" y="247649"/>
                </a:lnTo>
                <a:lnTo>
                  <a:pt x="544459" y="264679"/>
                </a:lnTo>
                <a:lnTo>
                  <a:pt x="545983" y="265937"/>
                </a:lnTo>
                <a:lnTo>
                  <a:pt x="555127" y="97977"/>
                </a:lnTo>
                <a:close/>
              </a:path>
              <a:path w="560461" h="563118">
                <a:moveTo>
                  <a:pt x="555127" y="14477"/>
                </a:moveTo>
                <a:lnTo>
                  <a:pt x="546745" y="7619"/>
                </a:lnTo>
                <a:lnTo>
                  <a:pt x="546260" y="16787"/>
                </a:lnTo>
                <a:lnTo>
                  <a:pt x="555127" y="14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43051" y="3783329"/>
            <a:ext cx="2426969" cy="8519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08567" y="3838194"/>
            <a:ext cx="1717547" cy="7970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13133" y="3908297"/>
            <a:ext cx="1712975" cy="7269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17711" y="3954017"/>
            <a:ext cx="1696211" cy="681228"/>
          </a:xfrm>
          <a:custGeom>
            <a:avLst/>
            <a:gdLst/>
            <a:ahLst/>
            <a:cxnLst/>
            <a:rect l="l" t="t" r="r" b="b"/>
            <a:pathLst>
              <a:path w="1696211" h="681228">
                <a:moveTo>
                  <a:pt x="11585" y="393086"/>
                </a:moveTo>
                <a:lnTo>
                  <a:pt x="0" y="387096"/>
                </a:lnTo>
                <a:lnTo>
                  <a:pt x="0" y="398526"/>
                </a:lnTo>
                <a:lnTo>
                  <a:pt x="11585" y="393086"/>
                </a:lnTo>
                <a:close/>
              </a:path>
              <a:path w="1696211" h="681228">
                <a:moveTo>
                  <a:pt x="1685319" y="388169"/>
                </a:moveTo>
                <a:lnTo>
                  <a:pt x="846224" y="1240"/>
                </a:lnTo>
                <a:lnTo>
                  <a:pt x="11585" y="393086"/>
                </a:lnTo>
                <a:lnTo>
                  <a:pt x="568825" y="681228"/>
                </a:lnTo>
                <a:lnTo>
                  <a:pt x="1119882" y="681228"/>
                </a:lnTo>
                <a:lnTo>
                  <a:pt x="1685319" y="388169"/>
                </a:lnTo>
                <a:close/>
              </a:path>
              <a:path w="1696211" h="681228">
                <a:moveTo>
                  <a:pt x="848867" y="0"/>
                </a:moveTo>
                <a:lnTo>
                  <a:pt x="843533" y="0"/>
                </a:lnTo>
                <a:lnTo>
                  <a:pt x="846224" y="1240"/>
                </a:lnTo>
                <a:lnTo>
                  <a:pt x="848867" y="0"/>
                </a:lnTo>
                <a:close/>
              </a:path>
              <a:path w="1696211" h="681228">
                <a:moveTo>
                  <a:pt x="1696211" y="393192"/>
                </a:moveTo>
                <a:lnTo>
                  <a:pt x="1696211" y="382524"/>
                </a:lnTo>
                <a:lnTo>
                  <a:pt x="1685319" y="388169"/>
                </a:lnTo>
                <a:lnTo>
                  <a:pt x="1696211" y="393192"/>
                </a:lnTo>
                <a:close/>
              </a:path>
            </a:pathLst>
          </a:custGeom>
          <a:solidFill>
            <a:srgbClr val="F5F7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33427" y="4231132"/>
            <a:ext cx="916940" cy="215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solidFill>
                  <a:srgbClr val="FF0000"/>
                </a:solidFill>
                <a:latin typeface="楷体"/>
                <a:cs typeface="楷体"/>
              </a:rPr>
              <a:t>高速的互联</a:t>
            </a:r>
            <a:endParaRPr sz="1400">
              <a:latin typeface="楷体"/>
              <a:cs typeface="楷体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87903" y="3874261"/>
            <a:ext cx="1719071" cy="7609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97815" y="3918965"/>
            <a:ext cx="1696212" cy="716280"/>
          </a:xfrm>
          <a:custGeom>
            <a:avLst/>
            <a:gdLst/>
            <a:ahLst/>
            <a:cxnLst/>
            <a:rect l="l" t="t" r="r" b="b"/>
            <a:pathLst>
              <a:path w="1696211" h="716280">
                <a:moveTo>
                  <a:pt x="11585" y="393086"/>
                </a:moveTo>
                <a:lnTo>
                  <a:pt x="0" y="387096"/>
                </a:lnTo>
                <a:lnTo>
                  <a:pt x="0" y="398525"/>
                </a:lnTo>
                <a:lnTo>
                  <a:pt x="11585" y="393086"/>
                </a:lnTo>
                <a:close/>
              </a:path>
              <a:path w="1696211" h="716280">
                <a:moveTo>
                  <a:pt x="1684546" y="388564"/>
                </a:moveTo>
                <a:lnTo>
                  <a:pt x="846209" y="1242"/>
                </a:lnTo>
                <a:lnTo>
                  <a:pt x="11585" y="393086"/>
                </a:lnTo>
                <a:lnTo>
                  <a:pt x="636603" y="716280"/>
                </a:lnTo>
                <a:lnTo>
                  <a:pt x="1051668" y="716280"/>
                </a:lnTo>
                <a:lnTo>
                  <a:pt x="1684546" y="388564"/>
                </a:lnTo>
                <a:close/>
              </a:path>
              <a:path w="1696211" h="716280">
                <a:moveTo>
                  <a:pt x="848855" y="0"/>
                </a:moveTo>
                <a:lnTo>
                  <a:pt x="843521" y="0"/>
                </a:lnTo>
                <a:lnTo>
                  <a:pt x="846209" y="1242"/>
                </a:lnTo>
                <a:lnTo>
                  <a:pt x="848855" y="0"/>
                </a:lnTo>
                <a:close/>
              </a:path>
              <a:path w="1696211" h="716280">
                <a:moveTo>
                  <a:pt x="1696212" y="393954"/>
                </a:moveTo>
                <a:lnTo>
                  <a:pt x="1696212" y="382524"/>
                </a:lnTo>
                <a:lnTo>
                  <a:pt x="1684546" y="388564"/>
                </a:lnTo>
                <a:lnTo>
                  <a:pt x="1696212" y="393954"/>
                </a:lnTo>
                <a:close/>
              </a:path>
            </a:pathLst>
          </a:custGeom>
          <a:solidFill>
            <a:srgbClr val="F5F7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77241" y="3777996"/>
            <a:ext cx="1721345" cy="76733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591433" y="4173982"/>
            <a:ext cx="1095375" cy="215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solidFill>
                  <a:srgbClr val="FF0000"/>
                </a:solidFill>
                <a:latin typeface="楷体"/>
                <a:cs typeface="楷体"/>
              </a:rPr>
              <a:t>更便捷的服务</a:t>
            </a:r>
            <a:endParaRPr sz="1400">
              <a:latin typeface="楷体"/>
              <a:cs typeface="楷体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650582" y="3777996"/>
            <a:ext cx="120879" cy="22098"/>
          </a:xfrm>
          <a:custGeom>
            <a:avLst/>
            <a:gdLst/>
            <a:ahLst/>
            <a:cxnLst/>
            <a:rect l="l" t="t" r="r" b="b"/>
            <a:pathLst>
              <a:path w="120879" h="22098">
                <a:moveTo>
                  <a:pt x="120879" y="0"/>
                </a:moveTo>
                <a:lnTo>
                  <a:pt x="0" y="0"/>
                </a:lnTo>
                <a:lnTo>
                  <a:pt x="119423" y="22098"/>
                </a:lnTo>
                <a:lnTo>
                  <a:pt x="120879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14938" y="3777996"/>
            <a:ext cx="163137" cy="29717"/>
          </a:xfrm>
          <a:custGeom>
            <a:avLst/>
            <a:gdLst/>
            <a:ahLst/>
            <a:cxnLst/>
            <a:rect l="l" t="t" r="r" b="b"/>
            <a:pathLst>
              <a:path w="163137" h="29717">
                <a:moveTo>
                  <a:pt x="155828" y="28734"/>
                </a:moveTo>
                <a:lnTo>
                  <a:pt x="155828" y="16001"/>
                </a:lnTo>
                <a:lnTo>
                  <a:pt x="148970" y="21336"/>
                </a:lnTo>
                <a:lnTo>
                  <a:pt x="148970" y="14727"/>
                </a:lnTo>
                <a:lnTo>
                  <a:pt x="69690" y="0"/>
                </a:lnTo>
                <a:lnTo>
                  <a:pt x="0" y="0"/>
                </a:lnTo>
                <a:lnTo>
                  <a:pt x="148970" y="27469"/>
                </a:lnTo>
                <a:lnTo>
                  <a:pt x="148970" y="21336"/>
                </a:lnTo>
                <a:lnTo>
                  <a:pt x="149402" y="14808"/>
                </a:lnTo>
                <a:lnTo>
                  <a:pt x="149402" y="27549"/>
                </a:lnTo>
                <a:lnTo>
                  <a:pt x="155828" y="28734"/>
                </a:lnTo>
                <a:close/>
              </a:path>
              <a:path w="163137" h="29717">
                <a:moveTo>
                  <a:pt x="155828" y="16001"/>
                </a:moveTo>
                <a:lnTo>
                  <a:pt x="149402" y="14808"/>
                </a:lnTo>
                <a:lnTo>
                  <a:pt x="148970" y="21336"/>
                </a:lnTo>
                <a:lnTo>
                  <a:pt x="155828" y="16001"/>
                </a:lnTo>
                <a:close/>
              </a:path>
              <a:path w="163137" h="29717">
                <a:moveTo>
                  <a:pt x="163137" y="0"/>
                </a:moveTo>
                <a:lnTo>
                  <a:pt x="150382" y="0"/>
                </a:lnTo>
                <a:lnTo>
                  <a:pt x="149402" y="14808"/>
                </a:lnTo>
                <a:lnTo>
                  <a:pt x="155828" y="16001"/>
                </a:lnTo>
                <a:lnTo>
                  <a:pt x="155828" y="28734"/>
                </a:lnTo>
                <a:lnTo>
                  <a:pt x="161162" y="29717"/>
                </a:lnTo>
                <a:lnTo>
                  <a:pt x="1631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07421" y="4075176"/>
            <a:ext cx="833627" cy="255270"/>
          </a:xfrm>
          <a:custGeom>
            <a:avLst/>
            <a:gdLst/>
            <a:ahLst/>
            <a:cxnLst/>
            <a:rect l="l" t="t" r="r" b="b"/>
            <a:pathLst>
              <a:path w="833627" h="255270">
                <a:moveTo>
                  <a:pt x="624839" y="169925"/>
                </a:moveTo>
                <a:lnTo>
                  <a:pt x="624839" y="0"/>
                </a:lnTo>
                <a:lnTo>
                  <a:pt x="0" y="0"/>
                </a:lnTo>
                <a:lnTo>
                  <a:pt x="0" y="169925"/>
                </a:lnTo>
                <a:lnTo>
                  <a:pt x="624839" y="169925"/>
                </a:lnTo>
                <a:close/>
              </a:path>
              <a:path w="833627" h="255270">
                <a:moveTo>
                  <a:pt x="833627" y="85344"/>
                </a:moveTo>
                <a:lnTo>
                  <a:pt x="624839" y="-85343"/>
                </a:lnTo>
                <a:lnTo>
                  <a:pt x="624839" y="255270"/>
                </a:lnTo>
                <a:lnTo>
                  <a:pt x="833627" y="85344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01325" y="3976115"/>
            <a:ext cx="849630" cy="368046"/>
          </a:xfrm>
          <a:custGeom>
            <a:avLst/>
            <a:gdLst/>
            <a:ahLst/>
            <a:cxnLst/>
            <a:rect l="l" t="t" r="r" b="b"/>
            <a:pathLst>
              <a:path w="849630" h="368046">
                <a:moveTo>
                  <a:pt x="630936" y="92201"/>
                </a:moveTo>
                <a:lnTo>
                  <a:pt x="0" y="92201"/>
                </a:lnTo>
                <a:lnTo>
                  <a:pt x="0" y="275844"/>
                </a:lnTo>
                <a:lnTo>
                  <a:pt x="6096" y="275844"/>
                </a:lnTo>
                <a:lnTo>
                  <a:pt x="6096" y="105156"/>
                </a:lnTo>
                <a:lnTo>
                  <a:pt x="12192" y="99060"/>
                </a:lnTo>
                <a:lnTo>
                  <a:pt x="12192" y="105156"/>
                </a:lnTo>
                <a:lnTo>
                  <a:pt x="624840" y="105156"/>
                </a:lnTo>
                <a:lnTo>
                  <a:pt x="624840" y="99060"/>
                </a:lnTo>
                <a:lnTo>
                  <a:pt x="630936" y="92201"/>
                </a:lnTo>
                <a:close/>
              </a:path>
              <a:path w="849630" h="368046">
                <a:moveTo>
                  <a:pt x="12192" y="105156"/>
                </a:moveTo>
                <a:lnTo>
                  <a:pt x="12192" y="99060"/>
                </a:lnTo>
                <a:lnTo>
                  <a:pt x="6096" y="105156"/>
                </a:lnTo>
                <a:lnTo>
                  <a:pt x="12192" y="105156"/>
                </a:lnTo>
                <a:close/>
              </a:path>
              <a:path w="849630" h="368046">
                <a:moveTo>
                  <a:pt x="12192" y="262889"/>
                </a:moveTo>
                <a:lnTo>
                  <a:pt x="12192" y="105156"/>
                </a:lnTo>
                <a:lnTo>
                  <a:pt x="6096" y="105156"/>
                </a:lnTo>
                <a:lnTo>
                  <a:pt x="6096" y="262889"/>
                </a:lnTo>
                <a:lnTo>
                  <a:pt x="12192" y="262889"/>
                </a:lnTo>
                <a:close/>
              </a:path>
              <a:path w="849630" h="368046">
                <a:moveTo>
                  <a:pt x="637794" y="341004"/>
                </a:moveTo>
                <a:lnTo>
                  <a:pt x="637794" y="262889"/>
                </a:lnTo>
                <a:lnTo>
                  <a:pt x="6096" y="262889"/>
                </a:lnTo>
                <a:lnTo>
                  <a:pt x="12192" y="268986"/>
                </a:lnTo>
                <a:lnTo>
                  <a:pt x="12192" y="275844"/>
                </a:lnTo>
                <a:lnTo>
                  <a:pt x="624840" y="275844"/>
                </a:lnTo>
                <a:lnTo>
                  <a:pt x="624840" y="268986"/>
                </a:lnTo>
                <a:lnTo>
                  <a:pt x="630936" y="275844"/>
                </a:lnTo>
                <a:lnTo>
                  <a:pt x="630936" y="346631"/>
                </a:lnTo>
                <a:lnTo>
                  <a:pt x="637794" y="341004"/>
                </a:lnTo>
                <a:close/>
              </a:path>
              <a:path w="849630" h="368046">
                <a:moveTo>
                  <a:pt x="12192" y="275844"/>
                </a:moveTo>
                <a:lnTo>
                  <a:pt x="12192" y="268986"/>
                </a:lnTo>
                <a:lnTo>
                  <a:pt x="6096" y="262889"/>
                </a:lnTo>
                <a:lnTo>
                  <a:pt x="6096" y="275844"/>
                </a:lnTo>
                <a:lnTo>
                  <a:pt x="12192" y="275844"/>
                </a:lnTo>
                <a:close/>
              </a:path>
              <a:path w="849630" h="368046">
                <a:moveTo>
                  <a:pt x="849630" y="184404"/>
                </a:moveTo>
                <a:lnTo>
                  <a:pt x="624840" y="0"/>
                </a:lnTo>
                <a:lnTo>
                  <a:pt x="624840" y="92201"/>
                </a:lnTo>
                <a:lnTo>
                  <a:pt x="627126" y="92201"/>
                </a:lnTo>
                <a:lnTo>
                  <a:pt x="627126" y="18287"/>
                </a:lnTo>
                <a:lnTo>
                  <a:pt x="637794" y="13716"/>
                </a:lnTo>
                <a:lnTo>
                  <a:pt x="637794" y="27041"/>
                </a:lnTo>
                <a:lnTo>
                  <a:pt x="829115" y="184023"/>
                </a:lnTo>
                <a:lnTo>
                  <a:pt x="835152" y="179070"/>
                </a:lnTo>
                <a:lnTo>
                  <a:pt x="835152" y="196231"/>
                </a:lnTo>
                <a:lnTo>
                  <a:pt x="849630" y="184404"/>
                </a:lnTo>
                <a:close/>
              </a:path>
              <a:path w="849630" h="368046">
                <a:moveTo>
                  <a:pt x="630936" y="105156"/>
                </a:moveTo>
                <a:lnTo>
                  <a:pt x="630936" y="92201"/>
                </a:lnTo>
                <a:lnTo>
                  <a:pt x="624840" y="99060"/>
                </a:lnTo>
                <a:lnTo>
                  <a:pt x="624840" y="105156"/>
                </a:lnTo>
                <a:lnTo>
                  <a:pt x="630936" y="105156"/>
                </a:lnTo>
                <a:close/>
              </a:path>
              <a:path w="849630" h="368046">
                <a:moveTo>
                  <a:pt x="630936" y="275844"/>
                </a:moveTo>
                <a:lnTo>
                  <a:pt x="624840" y="268986"/>
                </a:lnTo>
                <a:lnTo>
                  <a:pt x="624840" y="275844"/>
                </a:lnTo>
                <a:lnTo>
                  <a:pt x="630936" y="275844"/>
                </a:lnTo>
                <a:close/>
              </a:path>
              <a:path w="849630" h="368046">
                <a:moveTo>
                  <a:pt x="630936" y="346631"/>
                </a:moveTo>
                <a:lnTo>
                  <a:pt x="630936" y="275844"/>
                </a:lnTo>
                <a:lnTo>
                  <a:pt x="624840" y="275844"/>
                </a:lnTo>
                <a:lnTo>
                  <a:pt x="624840" y="368046"/>
                </a:lnTo>
                <a:lnTo>
                  <a:pt x="627126" y="366178"/>
                </a:lnTo>
                <a:lnTo>
                  <a:pt x="627126" y="349758"/>
                </a:lnTo>
                <a:lnTo>
                  <a:pt x="630936" y="346631"/>
                </a:lnTo>
                <a:close/>
              </a:path>
              <a:path w="849630" h="368046">
                <a:moveTo>
                  <a:pt x="637794" y="27041"/>
                </a:moveTo>
                <a:lnTo>
                  <a:pt x="637794" y="13716"/>
                </a:lnTo>
                <a:lnTo>
                  <a:pt x="627126" y="18287"/>
                </a:lnTo>
                <a:lnTo>
                  <a:pt x="637794" y="27041"/>
                </a:lnTo>
                <a:close/>
              </a:path>
              <a:path w="849630" h="368046">
                <a:moveTo>
                  <a:pt x="637794" y="105156"/>
                </a:moveTo>
                <a:lnTo>
                  <a:pt x="637794" y="27041"/>
                </a:lnTo>
                <a:lnTo>
                  <a:pt x="627126" y="18287"/>
                </a:lnTo>
                <a:lnTo>
                  <a:pt x="627126" y="92201"/>
                </a:lnTo>
                <a:lnTo>
                  <a:pt x="630936" y="92201"/>
                </a:lnTo>
                <a:lnTo>
                  <a:pt x="630936" y="105156"/>
                </a:lnTo>
                <a:lnTo>
                  <a:pt x="637794" y="105156"/>
                </a:lnTo>
                <a:close/>
              </a:path>
              <a:path w="849630" h="368046">
                <a:moveTo>
                  <a:pt x="835152" y="196231"/>
                </a:moveTo>
                <a:lnTo>
                  <a:pt x="835152" y="188975"/>
                </a:lnTo>
                <a:lnTo>
                  <a:pt x="829115" y="184023"/>
                </a:lnTo>
                <a:lnTo>
                  <a:pt x="627126" y="349758"/>
                </a:lnTo>
                <a:lnTo>
                  <a:pt x="637794" y="354330"/>
                </a:lnTo>
                <a:lnTo>
                  <a:pt x="637794" y="357463"/>
                </a:lnTo>
                <a:lnTo>
                  <a:pt x="835152" y="196231"/>
                </a:lnTo>
                <a:close/>
              </a:path>
              <a:path w="849630" h="368046">
                <a:moveTo>
                  <a:pt x="637794" y="357463"/>
                </a:moveTo>
                <a:lnTo>
                  <a:pt x="637794" y="354330"/>
                </a:lnTo>
                <a:lnTo>
                  <a:pt x="627126" y="349758"/>
                </a:lnTo>
                <a:lnTo>
                  <a:pt x="627126" y="366178"/>
                </a:lnTo>
                <a:lnTo>
                  <a:pt x="637794" y="357463"/>
                </a:lnTo>
                <a:close/>
              </a:path>
              <a:path w="849630" h="368046">
                <a:moveTo>
                  <a:pt x="835152" y="188975"/>
                </a:moveTo>
                <a:lnTo>
                  <a:pt x="835152" y="179070"/>
                </a:lnTo>
                <a:lnTo>
                  <a:pt x="829115" y="184023"/>
                </a:lnTo>
                <a:lnTo>
                  <a:pt x="835152" y="188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66042" y="4583429"/>
            <a:ext cx="196521" cy="51816"/>
          </a:xfrm>
          <a:custGeom>
            <a:avLst/>
            <a:gdLst/>
            <a:ahLst/>
            <a:cxnLst/>
            <a:rect l="l" t="t" r="r" b="b"/>
            <a:pathLst>
              <a:path w="196521" h="51816">
                <a:moveTo>
                  <a:pt x="196521" y="0"/>
                </a:moveTo>
                <a:lnTo>
                  <a:pt x="0" y="51816"/>
                </a:lnTo>
                <a:lnTo>
                  <a:pt x="193777" y="51816"/>
                </a:lnTo>
                <a:lnTo>
                  <a:pt x="196521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40804" y="4575047"/>
            <a:ext cx="228617" cy="60198"/>
          </a:xfrm>
          <a:custGeom>
            <a:avLst/>
            <a:gdLst/>
            <a:ahLst/>
            <a:cxnLst/>
            <a:rect l="l" t="t" r="r" b="b"/>
            <a:pathLst>
              <a:path w="228617" h="60198">
                <a:moveTo>
                  <a:pt x="228617" y="0"/>
                </a:moveTo>
                <a:lnTo>
                  <a:pt x="0" y="60198"/>
                </a:lnTo>
                <a:lnTo>
                  <a:pt x="49881" y="60198"/>
                </a:lnTo>
                <a:lnTo>
                  <a:pt x="214415" y="16816"/>
                </a:lnTo>
                <a:lnTo>
                  <a:pt x="214901" y="7619"/>
                </a:lnTo>
                <a:lnTo>
                  <a:pt x="223283" y="14477"/>
                </a:lnTo>
                <a:lnTo>
                  <a:pt x="223283" y="60198"/>
                </a:lnTo>
                <a:lnTo>
                  <a:pt x="225339" y="60198"/>
                </a:lnTo>
                <a:lnTo>
                  <a:pt x="228617" y="0"/>
                </a:lnTo>
                <a:close/>
              </a:path>
              <a:path w="228617" h="60198">
                <a:moveTo>
                  <a:pt x="223283" y="60198"/>
                </a:moveTo>
                <a:lnTo>
                  <a:pt x="223283" y="14477"/>
                </a:lnTo>
                <a:lnTo>
                  <a:pt x="214415" y="16816"/>
                </a:lnTo>
                <a:lnTo>
                  <a:pt x="212125" y="60198"/>
                </a:lnTo>
                <a:lnTo>
                  <a:pt x="223283" y="60198"/>
                </a:lnTo>
                <a:close/>
              </a:path>
              <a:path w="228617" h="60198">
                <a:moveTo>
                  <a:pt x="223283" y="14477"/>
                </a:moveTo>
                <a:lnTo>
                  <a:pt x="214901" y="7619"/>
                </a:lnTo>
                <a:lnTo>
                  <a:pt x="214415" y="16816"/>
                </a:lnTo>
                <a:lnTo>
                  <a:pt x="223283" y="14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07265" y="4146041"/>
            <a:ext cx="617981" cy="256032"/>
          </a:xfrm>
          <a:custGeom>
            <a:avLst/>
            <a:gdLst/>
            <a:ahLst/>
            <a:cxnLst/>
            <a:rect l="l" t="t" r="r" b="b"/>
            <a:pathLst>
              <a:path w="617981" h="256032">
                <a:moveTo>
                  <a:pt x="463295" y="170687"/>
                </a:moveTo>
                <a:lnTo>
                  <a:pt x="463295" y="0"/>
                </a:lnTo>
                <a:lnTo>
                  <a:pt x="0" y="0"/>
                </a:lnTo>
                <a:lnTo>
                  <a:pt x="0" y="170688"/>
                </a:lnTo>
                <a:lnTo>
                  <a:pt x="463295" y="170687"/>
                </a:lnTo>
                <a:close/>
              </a:path>
              <a:path w="617981" h="256032">
                <a:moveTo>
                  <a:pt x="617981" y="85344"/>
                </a:moveTo>
                <a:lnTo>
                  <a:pt x="463295" y="-85343"/>
                </a:lnTo>
                <a:lnTo>
                  <a:pt x="463295" y="256032"/>
                </a:lnTo>
                <a:lnTo>
                  <a:pt x="617981" y="85344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01169" y="4044696"/>
            <a:ext cx="632460" cy="374141"/>
          </a:xfrm>
          <a:custGeom>
            <a:avLst/>
            <a:gdLst/>
            <a:ahLst/>
            <a:cxnLst/>
            <a:rect l="l" t="t" r="r" b="b"/>
            <a:pathLst>
              <a:path w="632460" h="374141">
                <a:moveTo>
                  <a:pt x="469391" y="95250"/>
                </a:moveTo>
                <a:lnTo>
                  <a:pt x="0" y="95250"/>
                </a:lnTo>
                <a:lnTo>
                  <a:pt x="0" y="278892"/>
                </a:lnTo>
                <a:lnTo>
                  <a:pt x="6096" y="278892"/>
                </a:lnTo>
                <a:lnTo>
                  <a:pt x="6096" y="108204"/>
                </a:lnTo>
                <a:lnTo>
                  <a:pt x="12953" y="101346"/>
                </a:lnTo>
                <a:lnTo>
                  <a:pt x="12953" y="108204"/>
                </a:lnTo>
                <a:lnTo>
                  <a:pt x="463296" y="108203"/>
                </a:lnTo>
                <a:lnTo>
                  <a:pt x="463296" y="101345"/>
                </a:lnTo>
                <a:lnTo>
                  <a:pt x="469391" y="95250"/>
                </a:lnTo>
                <a:close/>
              </a:path>
              <a:path w="632460" h="374141">
                <a:moveTo>
                  <a:pt x="12953" y="108204"/>
                </a:moveTo>
                <a:lnTo>
                  <a:pt x="12953" y="101346"/>
                </a:lnTo>
                <a:lnTo>
                  <a:pt x="6096" y="108204"/>
                </a:lnTo>
                <a:lnTo>
                  <a:pt x="12953" y="108204"/>
                </a:lnTo>
                <a:close/>
              </a:path>
              <a:path w="632460" h="374141">
                <a:moveTo>
                  <a:pt x="12953" y="265938"/>
                </a:moveTo>
                <a:lnTo>
                  <a:pt x="12953" y="108204"/>
                </a:lnTo>
                <a:lnTo>
                  <a:pt x="6096" y="108204"/>
                </a:lnTo>
                <a:lnTo>
                  <a:pt x="6096" y="265938"/>
                </a:lnTo>
                <a:lnTo>
                  <a:pt x="12953" y="265938"/>
                </a:lnTo>
                <a:close/>
              </a:path>
              <a:path w="632460" h="374141">
                <a:moveTo>
                  <a:pt x="476250" y="340954"/>
                </a:moveTo>
                <a:lnTo>
                  <a:pt x="476250" y="265938"/>
                </a:lnTo>
                <a:lnTo>
                  <a:pt x="6096" y="265938"/>
                </a:lnTo>
                <a:lnTo>
                  <a:pt x="12953" y="272034"/>
                </a:lnTo>
                <a:lnTo>
                  <a:pt x="12953" y="278892"/>
                </a:lnTo>
                <a:lnTo>
                  <a:pt x="463296" y="278891"/>
                </a:lnTo>
                <a:lnTo>
                  <a:pt x="463296" y="272033"/>
                </a:lnTo>
                <a:lnTo>
                  <a:pt x="469391" y="278891"/>
                </a:lnTo>
                <a:lnTo>
                  <a:pt x="469391" y="348522"/>
                </a:lnTo>
                <a:lnTo>
                  <a:pt x="476250" y="340954"/>
                </a:lnTo>
                <a:close/>
              </a:path>
              <a:path w="632460" h="374141">
                <a:moveTo>
                  <a:pt x="12953" y="278892"/>
                </a:moveTo>
                <a:lnTo>
                  <a:pt x="12953" y="272034"/>
                </a:lnTo>
                <a:lnTo>
                  <a:pt x="6096" y="265938"/>
                </a:lnTo>
                <a:lnTo>
                  <a:pt x="6096" y="278892"/>
                </a:lnTo>
                <a:lnTo>
                  <a:pt x="12953" y="278892"/>
                </a:lnTo>
                <a:close/>
              </a:path>
              <a:path w="632460" h="374141">
                <a:moveTo>
                  <a:pt x="632460" y="186689"/>
                </a:moveTo>
                <a:lnTo>
                  <a:pt x="463296" y="0"/>
                </a:lnTo>
                <a:lnTo>
                  <a:pt x="463296" y="95250"/>
                </a:lnTo>
                <a:lnTo>
                  <a:pt x="464820" y="95250"/>
                </a:lnTo>
                <a:lnTo>
                  <a:pt x="464820" y="20574"/>
                </a:lnTo>
                <a:lnTo>
                  <a:pt x="476250" y="16001"/>
                </a:lnTo>
                <a:lnTo>
                  <a:pt x="476250" y="33187"/>
                </a:lnTo>
                <a:lnTo>
                  <a:pt x="615695" y="187071"/>
                </a:lnTo>
                <a:lnTo>
                  <a:pt x="619493" y="182879"/>
                </a:lnTo>
                <a:lnTo>
                  <a:pt x="619493" y="201058"/>
                </a:lnTo>
                <a:lnTo>
                  <a:pt x="632460" y="186689"/>
                </a:lnTo>
                <a:close/>
              </a:path>
              <a:path w="632460" h="374141">
                <a:moveTo>
                  <a:pt x="469391" y="108203"/>
                </a:moveTo>
                <a:lnTo>
                  <a:pt x="469391" y="95250"/>
                </a:lnTo>
                <a:lnTo>
                  <a:pt x="463296" y="101345"/>
                </a:lnTo>
                <a:lnTo>
                  <a:pt x="463296" y="108203"/>
                </a:lnTo>
                <a:lnTo>
                  <a:pt x="469391" y="108203"/>
                </a:lnTo>
                <a:close/>
              </a:path>
              <a:path w="632460" h="374141">
                <a:moveTo>
                  <a:pt x="469391" y="278891"/>
                </a:moveTo>
                <a:lnTo>
                  <a:pt x="463296" y="272033"/>
                </a:lnTo>
                <a:lnTo>
                  <a:pt x="463296" y="278891"/>
                </a:lnTo>
                <a:lnTo>
                  <a:pt x="469391" y="278891"/>
                </a:lnTo>
                <a:close/>
              </a:path>
              <a:path w="632460" h="374141">
                <a:moveTo>
                  <a:pt x="469391" y="348522"/>
                </a:moveTo>
                <a:lnTo>
                  <a:pt x="469391" y="278891"/>
                </a:lnTo>
                <a:lnTo>
                  <a:pt x="463296" y="278891"/>
                </a:lnTo>
                <a:lnTo>
                  <a:pt x="463296" y="374141"/>
                </a:lnTo>
                <a:lnTo>
                  <a:pt x="464820" y="372453"/>
                </a:lnTo>
                <a:lnTo>
                  <a:pt x="464820" y="353567"/>
                </a:lnTo>
                <a:lnTo>
                  <a:pt x="469391" y="348522"/>
                </a:lnTo>
                <a:close/>
              </a:path>
              <a:path w="632460" h="374141">
                <a:moveTo>
                  <a:pt x="476250" y="33187"/>
                </a:moveTo>
                <a:lnTo>
                  <a:pt x="476250" y="16001"/>
                </a:lnTo>
                <a:lnTo>
                  <a:pt x="464820" y="20574"/>
                </a:lnTo>
                <a:lnTo>
                  <a:pt x="476250" y="33187"/>
                </a:lnTo>
                <a:close/>
              </a:path>
              <a:path w="632460" h="374141">
                <a:moveTo>
                  <a:pt x="476250" y="108203"/>
                </a:moveTo>
                <a:lnTo>
                  <a:pt x="476250" y="33187"/>
                </a:lnTo>
                <a:lnTo>
                  <a:pt x="464820" y="20574"/>
                </a:lnTo>
                <a:lnTo>
                  <a:pt x="464820" y="95250"/>
                </a:lnTo>
                <a:lnTo>
                  <a:pt x="469391" y="95250"/>
                </a:lnTo>
                <a:lnTo>
                  <a:pt x="469391" y="108203"/>
                </a:lnTo>
                <a:lnTo>
                  <a:pt x="476250" y="108203"/>
                </a:lnTo>
                <a:close/>
              </a:path>
              <a:path w="632460" h="374141">
                <a:moveTo>
                  <a:pt x="619493" y="201058"/>
                </a:moveTo>
                <a:lnTo>
                  <a:pt x="619493" y="191262"/>
                </a:lnTo>
                <a:lnTo>
                  <a:pt x="615695" y="187071"/>
                </a:lnTo>
                <a:lnTo>
                  <a:pt x="464820" y="353567"/>
                </a:lnTo>
                <a:lnTo>
                  <a:pt x="476250" y="357377"/>
                </a:lnTo>
                <a:lnTo>
                  <a:pt x="476250" y="359787"/>
                </a:lnTo>
                <a:lnTo>
                  <a:pt x="619493" y="201058"/>
                </a:lnTo>
                <a:close/>
              </a:path>
              <a:path w="632460" h="374141">
                <a:moveTo>
                  <a:pt x="476250" y="359787"/>
                </a:moveTo>
                <a:lnTo>
                  <a:pt x="476250" y="357377"/>
                </a:lnTo>
                <a:lnTo>
                  <a:pt x="464820" y="353567"/>
                </a:lnTo>
                <a:lnTo>
                  <a:pt x="464820" y="372453"/>
                </a:lnTo>
                <a:lnTo>
                  <a:pt x="476250" y="359787"/>
                </a:lnTo>
                <a:close/>
              </a:path>
              <a:path w="632460" h="374141">
                <a:moveTo>
                  <a:pt x="619493" y="191262"/>
                </a:moveTo>
                <a:lnTo>
                  <a:pt x="619493" y="182879"/>
                </a:lnTo>
                <a:lnTo>
                  <a:pt x="615695" y="187071"/>
                </a:lnTo>
                <a:lnTo>
                  <a:pt x="619493" y="1912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92559" y="3777996"/>
            <a:ext cx="214459" cy="113537"/>
          </a:xfrm>
          <a:custGeom>
            <a:avLst/>
            <a:gdLst/>
            <a:ahLst/>
            <a:cxnLst/>
            <a:rect l="l" t="t" r="r" b="b"/>
            <a:pathLst>
              <a:path w="214459" h="113537">
                <a:moveTo>
                  <a:pt x="214459" y="0"/>
                </a:moveTo>
                <a:lnTo>
                  <a:pt x="11800" y="0"/>
                </a:lnTo>
                <a:lnTo>
                  <a:pt x="0" y="14477"/>
                </a:lnTo>
                <a:lnTo>
                  <a:pt x="121920" y="113537"/>
                </a:lnTo>
                <a:lnTo>
                  <a:pt x="2144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32205" y="4640579"/>
            <a:ext cx="2258567" cy="14858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91641" y="4769357"/>
            <a:ext cx="2139695" cy="63398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24663" y="4635246"/>
            <a:ext cx="144534" cy="5334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22861" y="4635246"/>
            <a:ext cx="1493519" cy="37566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86537" y="4635246"/>
            <a:ext cx="551057" cy="144017"/>
          </a:xfrm>
          <a:custGeom>
            <a:avLst/>
            <a:gdLst/>
            <a:ahLst/>
            <a:cxnLst/>
            <a:rect l="l" t="t" r="r" b="b"/>
            <a:pathLst>
              <a:path w="551057" h="144017">
                <a:moveTo>
                  <a:pt x="551057" y="0"/>
                </a:moveTo>
                <a:lnTo>
                  <a:pt x="0" y="0"/>
                </a:lnTo>
                <a:lnTo>
                  <a:pt x="275848" y="142637"/>
                </a:lnTo>
                <a:lnTo>
                  <a:pt x="551057" y="0"/>
                </a:lnTo>
                <a:close/>
              </a:path>
              <a:path w="551057" h="144017">
                <a:moveTo>
                  <a:pt x="278518" y="144017"/>
                </a:moveTo>
                <a:lnTo>
                  <a:pt x="275848" y="142637"/>
                </a:lnTo>
                <a:lnTo>
                  <a:pt x="273184" y="144017"/>
                </a:lnTo>
                <a:lnTo>
                  <a:pt x="278518" y="144017"/>
                </a:lnTo>
                <a:close/>
              </a:path>
            </a:pathLst>
          </a:custGeom>
          <a:solidFill>
            <a:srgbClr val="F5F7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74085" y="4635246"/>
            <a:ext cx="1345184" cy="34112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34419" y="4635246"/>
            <a:ext cx="415064" cy="108965"/>
          </a:xfrm>
          <a:custGeom>
            <a:avLst/>
            <a:gdLst/>
            <a:ahLst/>
            <a:cxnLst/>
            <a:rect l="l" t="t" r="r" b="b"/>
            <a:pathLst>
              <a:path w="415064" h="108965">
                <a:moveTo>
                  <a:pt x="415064" y="0"/>
                </a:moveTo>
                <a:lnTo>
                  <a:pt x="0" y="0"/>
                </a:lnTo>
                <a:lnTo>
                  <a:pt x="207677" y="107388"/>
                </a:lnTo>
                <a:lnTo>
                  <a:pt x="415064" y="0"/>
                </a:lnTo>
                <a:close/>
              </a:path>
              <a:path w="415064" h="108965">
                <a:moveTo>
                  <a:pt x="210727" y="108965"/>
                </a:moveTo>
                <a:lnTo>
                  <a:pt x="207677" y="107388"/>
                </a:lnTo>
                <a:lnTo>
                  <a:pt x="204631" y="108965"/>
                </a:lnTo>
                <a:lnTo>
                  <a:pt x="210727" y="108965"/>
                </a:lnTo>
                <a:close/>
              </a:path>
            </a:pathLst>
          </a:custGeom>
          <a:solidFill>
            <a:srgbClr val="F5F7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72841" y="5344667"/>
            <a:ext cx="481583" cy="14782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44876" y="5398770"/>
            <a:ext cx="339037" cy="93725"/>
          </a:xfrm>
          <a:custGeom>
            <a:avLst/>
            <a:gdLst/>
            <a:ahLst/>
            <a:cxnLst/>
            <a:rect l="l" t="t" r="r" b="b"/>
            <a:pathLst>
              <a:path w="339037" h="93725">
                <a:moveTo>
                  <a:pt x="339037" y="93725"/>
                </a:moveTo>
                <a:lnTo>
                  <a:pt x="168021" y="1652"/>
                </a:lnTo>
                <a:lnTo>
                  <a:pt x="0" y="93725"/>
                </a:lnTo>
                <a:lnTo>
                  <a:pt x="339037" y="93725"/>
                </a:lnTo>
                <a:close/>
              </a:path>
              <a:path w="339037" h="93725">
                <a:moveTo>
                  <a:pt x="171035" y="0"/>
                </a:moveTo>
                <a:lnTo>
                  <a:pt x="164952" y="0"/>
                </a:lnTo>
                <a:lnTo>
                  <a:pt x="168021" y="1652"/>
                </a:lnTo>
                <a:lnTo>
                  <a:pt x="171035" y="0"/>
                </a:lnTo>
                <a:close/>
              </a:path>
            </a:pathLst>
          </a:custGeom>
          <a:solidFill>
            <a:srgbClr val="F5F7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55371" y="5310377"/>
            <a:ext cx="707135" cy="18211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22423" y="5357621"/>
            <a:ext cx="574438" cy="134874"/>
          </a:xfrm>
          <a:custGeom>
            <a:avLst/>
            <a:gdLst/>
            <a:ahLst/>
            <a:cxnLst/>
            <a:rect l="l" t="t" r="r" b="b"/>
            <a:pathLst>
              <a:path w="574438" h="134874">
                <a:moveTo>
                  <a:pt x="574438" y="134874"/>
                </a:moveTo>
                <a:lnTo>
                  <a:pt x="284641" y="1240"/>
                </a:lnTo>
                <a:lnTo>
                  <a:pt x="0" y="134874"/>
                </a:lnTo>
                <a:lnTo>
                  <a:pt x="574438" y="134874"/>
                </a:lnTo>
                <a:close/>
              </a:path>
              <a:path w="574438" h="134874">
                <a:moveTo>
                  <a:pt x="287284" y="0"/>
                </a:moveTo>
                <a:lnTo>
                  <a:pt x="281950" y="0"/>
                </a:lnTo>
                <a:lnTo>
                  <a:pt x="284641" y="1240"/>
                </a:lnTo>
                <a:lnTo>
                  <a:pt x="287284" y="0"/>
                </a:lnTo>
                <a:close/>
              </a:path>
            </a:pathLst>
          </a:custGeom>
          <a:solidFill>
            <a:srgbClr val="F5F7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48469" y="5135117"/>
            <a:ext cx="1507997" cy="35737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63653" y="5135117"/>
            <a:ext cx="1268723" cy="35737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313825" y="4099642"/>
            <a:ext cx="913130" cy="654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1920" marR="12700" indent="-109855" algn="r">
              <a:lnSpc>
                <a:spcPct val="100200"/>
              </a:lnSpc>
            </a:pPr>
            <a:r>
              <a:rPr sz="1400" spc="-15" dirty="0" smtClean="0">
                <a:latin typeface="微软雅黑"/>
                <a:cs typeface="微软雅黑"/>
              </a:rPr>
              <a:t>智能物联网</a:t>
            </a:r>
            <a:r>
              <a:rPr sz="1400" spc="-5" dirty="0" smtClean="0">
                <a:latin typeface="微软雅黑"/>
                <a:cs typeface="微软雅黑"/>
              </a:rPr>
              <a:t> </a:t>
            </a:r>
            <a:r>
              <a:rPr sz="1400" spc="10" dirty="0" smtClean="0">
                <a:latin typeface="微软雅黑"/>
                <a:cs typeface="微软雅黑"/>
              </a:rPr>
              <a:t>3G移动网</a:t>
            </a:r>
            <a:r>
              <a:rPr sz="1400" spc="0" dirty="0" smtClean="0">
                <a:latin typeface="微软雅黑"/>
                <a:cs typeface="微软雅黑"/>
              </a:rPr>
              <a:t> </a:t>
            </a:r>
            <a:r>
              <a:rPr sz="1400" spc="-15" dirty="0" smtClean="0">
                <a:latin typeface="微软雅黑"/>
                <a:cs typeface="微软雅黑"/>
              </a:rPr>
              <a:t>三网融合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947031" y="4033773"/>
            <a:ext cx="1800860" cy="652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400" spc="-15" dirty="0" smtClean="0">
                <a:latin typeface="微软雅黑"/>
                <a:cs typeface="微软雅黑"/>
              </a:rPr>
              <a:t>随时随地的上网 面向手机的信息服务 智能自动化的服务流程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757299" y="3918203"/>
            <a:ext cx="942975" cy="548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spc="5" dirty="0" smtClean="0">
                <a:solidFill>
                  <a:srgbClr val="FF0000"/>
                </a:solidFill>
                <a:latin typeface="楷体"/>
                <a:cs typeface="楷体"/>
              </a:rPr>
              <a:t>浙江大学 智慧校园</a:t>
            </a:r>
            <a:endParaRPr sz="1800">
              <a:latin typeface="楷体"/>
              <a:cs typeface="楷体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097159" y="4635246"/>
            <a:ext cx="568984" cy="616457"/>
          </a:xfrm>
          <a:custGeom>
            <a:avLst/>
            <a:gdLst/>
            <a:ahLst/>
            <a:cxnLst/>
            <a:rect l="l" t="t" r="r" b="b"/>
            <a:pathLst>
              <a:path w="568984" h="616457">
                <a:moveTo>
                  <a:pt x="380238" y="300044"/>
                </a:moveTo>
                <a:lnTo>
                  <a:pt x="380238" y="60959"/>
                </a:lnTo>
                <a:lnTo>
                  <a:pt x="375299" y="56940"/>
                </a:lnTo>
                <a:lnTo>
                  <a:pt x="0" y="517398"/>
                </a:lnTo>
                <a:lnTo>
                  <a:pt x="121920" y="616457"/>
                </a:lnTo>
                <a:lnTo>
                  <a:pt x="380238" y="300044"/>
                </a:lnTo>
                <a:close/>
              </a:path>
              <a:path w="568984" h="616457">
                <a:moveTo>
                  <a:pt x="568984" y="0"/>
                </a:moveTo>
                <a:lnTo>
                  <a:pt x="343644" y="0"/>
                </a:lnTo>
                <a:lnTo>
                  <a:pt x="314706" y="7619"/>
                </a:lnTo>
                <a:lnTo>
                  <a:pt x="375299" y="56940"/>
                </a:lnTo>
                <a:lnTo>
                  <a:pt x="379475" y="51815"/>
                </a:lnTo>
                <a:lnTo>
                  <a:pt x="380238" y="60959"/>
                </a:lnTo>
                <a:lnTo>
                  <a:pt x="380238" y="300044"/>
                </a:lnTo>
                <a:lnTo>
                  <a:pt x="492251" y="162838"/>
                </a:lnTo>
                <a:lnTo>
                  <a:pt x="492251" y="152400"/>
                </a:lnTo>
                <a:lnTo>
                  <a:pt x="501396" y="151637"/>
                </a:lnTo>
                <a:lnTo>
                  <a:pt x="501396" y="159842"/>
                </a:lnTo>
                <a:lnTo>
                  <a:pt x="557784" y="205739"/>
                </a:lnTo>
                <a:lnTo>
                  <a:pt x="568984" y="0"/>
                </a:lnTo>
                <a:close/>
              </a:path>
              <a:path w="568984" h="616457">
                <a:moveTo>
                  <a:pt x="380238" y="60959"/>
                </a:moveTo>
                <a:lnTo>
                  <a:pt x="379475" y="51815"/>
                </a:lnTo>
                <a:lnTo>
                  <a:pt x="375299" y="56940"/>
                </a:lnTo>
                <a:lnTo>
                  <a:pt x="380238" y="60959"/>
                </a:lnTo>
                <a:close/>
              </a:path>
              <a:path w="568984" h="616457">
                <a:moveTo>
                  <a:pt x="501396" y="151637"/>
                </a:moveTo>
                <a:lnTo>
                  <a:pt x="492251" y="152400"/>
                </a:lnTo>
                <a:lnTo>
                  <a:pt x="497371" y="156567"/>
                </a:lnTo>
                <a:lnTo>
                  <a:pt x="501396" y="151637"/>
                </a:lnTo>
                <a:close/>
              </a:path>
              <a:path w="568984" h="616457">
                <a:moveTo>
                  <a:pt x="497371" y="156567"/>
                </a:moveTo>
                <a:lnTo>
                  <a:pt x="492251" y="152400"/>
                </a:lnTo>
                <a:lnTo>
                  <a:pt x="492251" y="162838"/>
                </a:lnTo>
                <a:lnTo>
                  <a:pt x="497371" y="156567"/>
                </a:lnTo>
                <a:close/>
              </a:path>
              <a:path w="568984" h="616457">
                <a:moveTo>
                  <a:pt x="501396" y="159842"/>
                </a:moveTo>
                <a:lnTo>
                  <a:pt x="501396" y="151637"/>
                </a:lnTo>
                <a:lnTo>
                  <a:pt x="497371" y="156567"/>
                </a:lnTo>
                <a:lnTo>
                  <a:pt x="501396" y="1598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98655" y="4680203"/>
            <a:ext cx="512825" cy="630935"/>
          </a:xfrm>
          <a:custGeom>
            <a:avLst/>
            <a:gdLst/>
            <a:ahLst/>
            <a:cxnLst/>
            <a:rect l="l" t="t" r="r" b="b"/>
            <a:pathLst>
              <a:path w="512825" h="630935">
                <a:moveTo>
                  <a:pt x="512825" y="630935"/>
                </a:moveTo>
                <a:lnTo>
                  <a:pt x="512825" y="396239"/>
                </a:lnTo>
                <a:lnTo>
                  <a:pt x="456438" y="440436"/>
                </a:lnTo>
                <a:lnTo>
                  <a:pt x="114300" y="0"/>
                </a:lnTo>
                <a:lnTo>
                  <a:pt x="0" y="89154"/>
                </a:lnTo>
                <a:lnTo>
                  <a:pt x="342138" y="528828"/>
                </a:lnTo>
                <a:lnTo>
                  <a:pt x="342138" y="587550"/>
                </a:lnTo>
                <a:lnTo>
                  <a:pt x="512825" y="630935"/>
                </a:lnTo>
                <a:close/>
              </a:path>
              <a:path w="512825" h="630935">
                <a:moveTo>
                  <a:pt x="342138" y="587550"/>
                </a:moveTo>
                <a:lnTo>
                  <a:pt x="342138" y="528828"/>
                </a:lnTo>
                <a:lnTo>
                  <a:pt x="284988" y="573024"/>
                </a:lnTo>
                <a:lnTo>
                  <a:pt x="342138" y="58755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89511" y="4671821"/>
            <a:ext cx="528828" cy="647699"/>
          </a:xfrm>
          <a:custGeom>
            <a:avLst/>
            <a:gdLst/>
            <a:ahLst/>
            <a:cxnLst/>
            <a:rect l="l" t="t" r="r" b="b"/>
            <a:pathLst>
              <a:path w="528828" h="647699">
                <a:moveTo>
                  <a:pt x="466003" y="439668"/>
                </a:moveTo>
                <a:lnTo>
                  <a:pt x="124206" y="0"/>
                </a:lnTo>
                <a:lnTo>
                  <a:pt x="0" y="96012"/>
                </a:lnTo>
                <a:lnTo>
                  <a:pt x="12954" y="112675"/>
                </a:lnTo>
                <a:lnTo>
                  <a:pt x="12954" y="102107"/>
                </a:lnTo>
                <a:lnTo>
                  <a:pt x="14478" y="93725"/>
                </a:lnTo>
                <a:lnTo>
                  <a:pt x="17975" y="98224"/>
                </a:lnTo>
                <a:lnTo>
                  <a:pt x="118110" y="20787"/>
                </a:lnTo>
                <a:lnTo>
                  <a:pt x="118110" y="12953"/>
                </a:lnTo>
                <a:lnTo>
                  <a:pt x="127254" y="13715"/>
                </a:lnTo>
                <a:lnTo>
                  <a:pt x="127254" y="24716"/>
                </a:lnTo>
                <a:lnTo>
                  <a:pt x="461010" y="454041"/>
                </a:lnTo>
                <a:lnTo>
                  <a:pt x="461010" y="443483"/>
                </a:lnTo>
                <a:lnTo>
                  <a:pt x="466003" y="439668"/>
                </a:lnTo>
                <a:close/>
              </a:path>
              <a:path w="528828" h="647699">
                <a:moveTo>
                  <a:pt x="17975" y="98224"/>
                </a:moveTo>
                <a:lnTo>
                  <a:pt x="14478" y="93725"/>
                </a:lnTo>
                <a:lnTo>
                  <a:pt x="12954" y="102107"/>
                </a:lnTo>
                <a:lnTo>
                  <a:pt x="17975" y="98224"/>
                </a:lnTo>
                <a:close/>
              </a:path>
              <a:path w="528828" h="647699">
                <a:moveTo>
                  <a:pt x="360425" y="538733"/>
                </a:moveTo>
                <a:lnTo>
                  <a:pt x="17975" y="98224"/>
                </a:lnTo>
                <a:lnTo>
                  <a:pt x="12954" y="102107"/>
                </a:lnTo>
                <a:lnTo>
                  <a:pt x="12954" y="112675"/>
                </a:lnTo>
                <a:lnTo>
                  <a:pt x="342427" y="536491"/>
                </a:lnTo>
                <a:lnTo>
                  <a:pt x="347472" y="532638"/>
                </a:lnTo>
                <a:lnTo>
                  <a:pt x="347472" y="548686"/>
                </a:lnTo>
                <a:lnTo>
                  <a:pt x="360425" y="538733"/>
                </a:lnTo>
                <a:close/>
              </a:path>
              <a:path w="528828" h="647699">
                <a:moveTo>
                  <a:pt x="127254" y="13715"/>
                </a:moveTo>
                <a:lnTo>
                  <a:pt x="118110" y="12953"/>
                </a:lnTo>
                <a:lnTo>
                  <a:pt x="121913" y="17846"/>
                </a:lnTo>
                <a:lnTo>
                  <a:pt x="127254" y="13715"/>
                </a:lnTo>
                <a:close/>
              </a:path>
              <a:path w="528828" h="647699">
                <a:moveTo>
                  <a:pt x="121913" y="17846"/>
                </a:moveTo>
                <a:lnTo>
                  <a:pt x="118110" y="12953"/>
                </a:lnTo>
                <a:lnTo>
                  <a:pt x="118110" y="20787"/>
                </a:lnTo>
                <a:lnTo>
                  <a:pt x="121913" y="17846"/>
                </a:lnTo>
                <a:close/>
              </a:path>
              <a:path w="528828" h="647699">
                <a:moveTo>
                  <a:pt x="127254" y="24716"/>
                </a:moveTo>
                <a:lnTo>
                  <a:pt x="127254" y="13715"/>
                </a:lnTo>
                <a:lnTo>
                  <a:pt x="121913" y="17846"/>
                </a:lnTo>
                <a:lnTo>
                  <a:pt x="127254" y="24716"/>
                </a:lnTo>
                <a:close/>
              </a:path>
              <a:path w="528828" h="647699">
                <a:moveTo>
                  <a:pt x="347472" y="548686"/>
                </a:moveTo>
                <a:lnTo>
                  <a:pt x="347472" y="532638"/>
                </a:lnTo>
                <a:lnTo>
                  <a:pt x="345948" y="541019"/>
                </a:lnTo>
                <a:lnTo>
                  <a:pt x="342427" y="536491"/>
                </a:lnTo>
                <a:lnTo>
                  <a:pt x="279654" y="584453"/>
                </a:lnTo>
                <a:lnTo>
                  <a:pt x="295656" y="588515"/>
                </a:lnTo>
                <a:lnTo>
                  <a:pt x="295656" y="575310"/>
                </a:lnTo>
                <a:lnTo>
                  <a:pt x="308552" y="578588"/>
                </a:lnTo>
                <a:lnTo>
                  <a:pt x="347472" y="548686"/>
                </a:lnTo>
                <a:close/>
              </a:path>
              <a:path w="528828" h="647699">
                <a:moveTo>
                  <a:pt x="308552" y="578588"/>
                </a:moveTo>
                <a:lnTo>
                  <a:pt x="295656" y="575310"/>
                </a:lnTo>
                <a:lnTo>
                  <a:pt x="297942" y="586739"/>
                </a:lnTo>
                <a:lnTo>
                  <a:pt x="308552" y="578588"/>
                </a:lnTo>
                <a:close/>
              </a:path>
              <a:path w="528828" h="647699">
                <a:moveTo>
                  <a:pt x="523494" y="633221"/>
                </a:moveTo>
                <a:lnTo>
                  <a:pt x="308552" y="578588"/>
                </a:lnTo>
                <a:lnTo>
                  <a:pt x="297942" y="586739"/>
                </a:lnTo>
                <a:lnTo>
                  <a:pt x="295656" y="575310"/>
                </a:lnTo>
                <a:lnTo>
                  <a:pt x="295656" y="588515"/>
                </a:lnTo>
                <a:lnTo>
                  <a:pt x="515874" y="644411"/>
                </a:lnTo>
                <a:lnTo>
                  <a:pt x="515874" y="639317"/>
                </a:lnTo>
                <a:lnTo>
                  <a:pt x="523494" y="633221"/>
                </a:lnTo>
                <a:close/>
              </a:path>
              <a:path w="528828" h="647699">
                <a:moveTo>
                  <a:pt x="347472" y="532638"/>
                </a:moveTo>
                <a:lnTo>
                  <a:pt x="342427" y="536491"/>
                </a:lnTo>
                <a:lnTo>
                  <a:pt x="345948" y="541019"/>
                </a:lnTo>
                <a:lnTo>
                  <a:pt x="347472" y="532638"/>
                </a:lnTo>
                <a:close/>
              </a:path>
              <a:path w="528828" h="647699">
                <a:moveTo>
                  <a:pt x="470154" y="445007"/>
                </a:moveTo>
                <a:lnTo>
                  <a:pt x="466003" y="439668"/>
                </a:lnTo>
                <a:lnTo>
                  <a:pt x="461010" y="443483"/>
                </a:lnTo>
                <a:lnTo>
                  <a:pt x="470154" y="445007"/>
                </a:lnTo>
                <a:close/>
              </a:path>
              <a:path w="528828" h="647699">
                <a:moveTo>
                  <a:pt x="470154" y="453204"/>
                </a:moveTo>
                <a:lnTo>
                  <a:pt x="470154" y="445007"/>
                </a:lnTo>
                <a:lnTo>
                  <a:pt x="461010" y="443483"/>
                </a:lnTo>
                <a:lnTo>
                  <a:pt x="461010" y="454041"/>
                </a:lnTo>
                <a:lnTo>
                  <a:pt x="464058" y="457962"/>
                </a:lnTo>
                <a:lnTo>
                  <a:pt x="470154" y="453204"/>
                </a:lnTo>
                <a:close/>
              </a:path>
              <a:path w="528828" h="647699">
                <a:moveTo>
                  <a:pt x="528828" y="647699"/>
                </a:moveTo>
                <a:lnTo>
                  <a:pt x="528828" y="391667"/>
                </a:lnTo>
                <a:lnTo>
                  <a:pt x="466003" y="439668"/>
                </a:lnTo>
                <a:lnTo>
                  <a:pt x="470154" y="445007"/>
                </a:lnTo>
                <a:lnTo>
                  <a:pt x="470154" y="453204"/>
                </a:lnTo>
                <a:lnTo>
                  <a:pt x="515874" y="417520"/>
                </a:lnTo>
                <a:lnTo>
                  <a:pt x="515874" y="404621"/>
                </a:lnTo>
                <a:lnTo>
                  <a:pt x="526542" y="409193"/>
                </a:lnTo>
                <a:lnTo>
                  <a:pt x="526542" y="647119"/>
                </a:lnTo>
                <a:lnTo>
                  <a:pt x="528828" y="647699"/>
                </a:lnTo>
                <a:close/>
              </a:path>
              <a:path w="528828" h="647699">
                <a:moveTo>
                  <a:pt x="526542" y="409193"/>
                </a:moveTo>
                <a:lnTo>
                  <a:pt x="515874" y="404621"/>
                </a:lnTo>
                <a:lnTo>
                  <a:pt x="515874" y="417520"/>
                </a:lnTo>
                <a:lnTo>
                  <a:pt x="526542" y="409193"/>
                </a:lnTo>
                <a:close/>
              </a:path>
              <a:path w="528828" h="647699">
                <a:moveTo>
                  <a:pt x="526542" y="647119"/>
                </a:moveTo>
                <a:lnTo>
                  <a:pt x="526542" y="409193"/>
                </a:lnTo>
                <a:lnTo>
                  <a:pt x="515874" y="417520"/>
                </a:lnTo>
                <a:lnTo>
                  <a:pt x="515874" y="631285"/>
                </a:lnTo>
                <a:lnTo>
                  <a:pt x="523494" y="633221"/>
                </a:lnTo>
                <a:lnTo>
                  <a:pt x="523494" y="646346"/>
                </a:lnTo>
                <a:lnTo>
                  <a:pt x="526542" y="647119"/>
                </a:lnTo>
                <a:close/>
              </a:path>
              <a:path w="528828" h="647699">
                <a:moveTo>
                  <a:pt x="523494" y="646346"/>
                </a:moveTo>
                <a:lnTo>
                  <a:pt x="523494" y="633221"/>
                </a:lnTo>
                <a:lnTo>
                  <a:pt x="515874" y="639317"/>
                </a:lnTo>
                <a:lnTo>
                  <a:pt x="515874" y="644411"/>
                </a:lnTo>
                <a:lnTo>
                  <a:pt x="523494" y="6463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56383" y="5492496"/>
            <a:ext cx="1719071" cy="63779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24201" y="6118097"/>
            <a:ext cx="1578864" cy="23164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66295" y="5847588"/>
            <a:ext cx="1696973" cy="502158"/>
          </a:xfrm>
          <a:custGeom>
            <a:avLst/>
            <a:gdLst/>
            <a:ahLst/>
            <a:cxnLst/>
            <a:rect l="l" t="t" r="r" b="b"/>
            <a:pathLst>
              <a:path w="1696973" h="502158">
                <a:moveTo>
                  <a:pt x="9269" y="11684"/>
                </a:moveTo>
                <a:lnTo>
                  <a:pt x="0" y="6096"/>
                </a:lnTo>
                <a:lnTo>
                  <a:pt x="0" y="16764"/>
                </a:lnTo>
                <a:lnTo>
                  <a:pt x="9269" y="11684"/>
                </a:lnTo>
                <a:close/>
              </a:path>
              <a:path w="1696973" h="502158">
                <a:moveTo>
                  <a:pt x="1687645" y="5645"/>
                </a:moveTo>
                <a:lnTo>
                  <a:pt x="1017618" y="-355091"/>
                </a:lnTo>
                <a:lnTo>
                  <a:pt x="678581" y="-355091"/>
                </a:lnTo>
                <a:lnTo>
                  <a:pt x="9269" y="11684"/>
                </a:lnTo>
                <a:lnTo>
                  <a:pt x="822814" y="502158"/>
                </a:lnTo>
                <a:lnTo>
                  <a:pt x="867193" y="502158"/>
                </a:lnTo>
                <a:lnTo>
                  <a:pt x="1687645" y="5645"/>
                </a:lnTo>
                <a:close/>
              </a:path>
              <a:path w="1696973" h="502158">
                <a:moveTo>
                  <a:pt x="1696973" y="10667"/>
                </a:moveTo>
                <a:lnTo>
                  <a:pt x="1696973" y="0"/>
                </a:lnTo>
                <a:lnTo>
                  <a:pt x="1687645" y="5645"/>
                </a:lnTo>
                <a:lnTo>
                  <a:pt x="1696973" y="10667"/>
                </a:lnTo>
                <a:close/>
              </a:path>
            </a:pathLst>
          </a:custGeom>
          <a:solidFill>
            <a:srgbClr val="F5F7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53213" y="5492496"/>
            <a:ext cx="1712975" cy="52349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28651" y="6003797"/>
            <a:ext cx="1560575" cy="34594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60839" y="5739384"/>
            <a:ext cx="1696212" cy="443483"/>
          </a:xfrm>
          <a:custGeom>
            <a:avLst/>
            <a:gdLst/>
            <a:ahLst/>
            <a:cxnLst/>
            <a:rect l="l" t="t" r="r" b="b"/>
            <a:pathLst>
              <a:path w="1696212" h="443483">
                <a:moveTo>
                  <a:pt x="11585" y="11324"/>
                </a:moveTo>
                <a:lnTo>
                  <a:pt x="0" y="5333"/>
                </a:lnTo>
                <a:lnTo>
                  <a:pt x="0" y="16763"/>
                </a:lnTo>
                <a:lnTo>
                  <a:pt x="11585" y="11324"/>
                </a:lnTo>
                <a:close/>
              </a:path>
              <a:path w="1696212" h="443483">
                <a:moveTo>
                  <a:pt x="1684546" y="6050"/>
                </a:moveTo>
                <a:lnTo>
                  <a:pt x="1136022" y="-246887"/>
                </a:lnTo>
                <a:lnTo>
                  <a:pt x="561583" y="-246887"/>
                </a:lnTo>
                <a:lnTo>
                  <a:pt x="11585" y="11324"/>
                </a:lnTo>
                <a:lnTo>
                  <a:pt x="844291" y="441905"/>
                </a:lnTo>
                <a:lnTo>
                  <a:pt x="1684546" y="6050"/>
                </a:lnTo>
                <a:close/>
              </a:path>
              <a:path w="1696212" h="443483">
                <a:moveTo>
                  <a:pt x="847344" y="443483"/>
                </a:moveTo>
                <a:lnTo>
                  <a:pt x="844291" y="441905"/>
                </a:lnTo>
                <a:lnTo>
                  <a:pt x="841248" y="443483"/>
                </a:lnTo>
                <a:lnTo>
                  <a:pt x="847344" y="443483"/>
                </a:lnTo>
                <a:close/>
              </a:path>
              <a:path w="1696212" h="443483">
                <a:moveTo>
                  <a:pt x="1696212" y="11429"/>
                </a:moveTo>
                <a:lnTo>
                  <a:pt x="1696212" y="0"/>
                </a:lnTo>
                <a:lnTo>
                  <a:pt x="1684546" y="6050"/>
                </a:lnTo>
                <a:lnTo>
                  <a:pt x="1696212" y="11429"/>
                </a:lnTo>
                <a:close/>
              </a:path>
            </a:pathLst>
          </a:custGeom>
          <a:solidFill>
            <a:srgbClr val="F5F7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37217" y="5492496"/>
            <a:ext cx="1721357" cy="49301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547243" y="5489194"/>
            <a:ext cx="739775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0965" marR="12700" indent="-88900">
              <a:lnSpc>
                <a:spcPct val="120000"/>
              </a:lnSpc>
            </a:pPr>
            <a:r>
              <a:rPr sz="1400" spc="-10" dirty="0" smtClean="0">
                <a:solidFill>
                  <a:srgbClr val="FF0000"/>
                </a:solidFill>
                <a:latin typeface="楷体"/>
                <a:cs typeface="楷体"/>
              </a:rPr>
              <a:t>面向服务 的运算</a:t>
            </a:r>
            <a:endParaRPr sz="1400">
              <a:latin typeface="楷体"/>
              <a:cs typeface="楷体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934341" y="5915405"/>
            <a:ext cx="906779" cy="27813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485523" y="5492496"/>
            <a:ext cx="1812798" cy="70256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5833243" y="5532628"/>
            <a:ext cx="1095375" cy="215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solidFill>
                  <a:srgbClr val="FF0000"/>
                </a:solidFill>
                <a:latin typeface="楷体"/>
                <a:cs typeface="楷体"/>
              </a:rPr>
              <a:t>更科学的决策</a:t>
            </a:r>
            <a:endParaRPr sz="1400">
              <a:latin typeface="楷体"/>
              <a:cs typeface="楷体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091816" y="5547097"/>
            <a:ext cx="735965" cy="652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77165" algn="just">
              <a:lnSpc>
                <a:spcPct val="100000"/>
              </a:lnSpc>
            </a:pPr>
            <a:r>
              <a:rPr sz="1400" spc="-15" dirty="0" smtClean="0">
                <a:latin typeface="微软雅黑"/>
                <a:cs typeface="微软雅黑"/>
              </a:rPr>
              <a:t>云计算 数据挖掘 专家系统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370951" y="5547097"/>
            <a:ext cx="1090930" cy="652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0000"/>
              </a:lnSpc>
            </a:pPr>
            <a:r>
              <a:rPr sz="1400" spc="-15" dirty="0" smtClean="0">
                <a:latin typeface="微软雅黑"/>
                <a:cs typeface="微软雅黑"/>
              </a:rPr>
              <a:t>优化资源利用 实现量化评估 辅助制定决策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05455" y="6349746"/>
            <a:ext cx="820928" cy="24206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389110" y="6349746"/>
            <a:ext cx="44378" cy="15239"/>
          </a:xfrm>
          <a:custGeom>
            <a:avLst/>
            <a:gdLst/>
            <a:ahLst/>
            <a:cxnLst/>
            <a:rect l="l" t="t" r="r" b="b"/>
            <a:pathLst>
              <a:path w="44378" h="15239">
                <a:moveTo>
                  <a:pt x="44378" y="0"/>
                </a:moveTo>
                <a:lnTo>
                  <a:pt x="0" y="0"/>
                </a:lnTo>
                <a:lnTo>
                  <a:pt x="22231" y="13402"/>
                </a:lnTo>
                <a:lnTo>
                  <a:pt x="44378" y="0"/>
                </a:lnTo>
                <a:close/>
              </a:path>
              <a:path w="44378" h="15239">
                <a:moveTo>
                  <a:pt x="25278" y="15239"/>
                </a:moveTo>
                <a:lnTo>
                  <a:pt x="22231" y="13402"/>
                </a:lnTo>
                <a:lnTo>
                  <a:pt x="19195" y="15239"/>
                </a:lnTo>
                <a:lnTo>
                  <a:pt x="25278" y="15239"/>
                </a:lnTo>
                <a:close/>
              </a:path>
            </a:pathLst>
          </a:custGeom>
          <a:solidFill>
            <a:srgbClr val="F5F7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803783" y="6351269"/>
            <a:ext cx="207263" cy="5334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4931" y="786383"/>
            <a:ext cx="64008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7667" y="841248"/>
            <a:ext cx="1965960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731" y="713231"/>
            <a:ext cx="475487" cy="41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2176" y="1815083"/>
            <a:ext cx="2267711" cy="1097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49700" y="2459736"/>
            <a:ext cx="1399032" cy="6720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0355" y="2450592"/>
            <a:ext cx="754380" cy="6812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8252" y="2450592"/>
            <a:ext cx="731519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22768" y="3813047"/>
            <a:ext cx="790955" cy="4526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73059" y="5230367"/>
            <a:ext cx="717804" cy="1691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44259" y="3813047"/>
            <a:ext cx="790955" cy="4526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44259" y="5216652"/>
            <a:ext cx="731519" cy="1828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3700" y="3849623"/>
            <a:ext cx="2587751" cy="16093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87843" y="5632703"/>
            <a:ext cx="1508760" cy="2926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8564" y="5632703"/>
            <a:ext cx="1595627" cy="2926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62364" y="6345935"/>
            <a:ext cx="612648" cy="7726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84923" y="6665976"/>
            <a:ext cx="539495" cy="2331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61764" y="6336791"/>
            <a:ext cx="1888235" cy="6217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46779" y="6656831"/>
            <a:ext cx="708659" cy="4251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71675" y="6373367"/>
            <a:ext cx="50292" cy="7452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7587" y="7104888"/>
            <a:ext cx="484631" cy="502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19371" y="806659"/>
            <a:ext cx="3401406" cy="0"/>
          </a:xfrm>
          <a:custGeom>
            <a:avLst/>
            <a:gdLst/>
            <a:ahLst/>
            <a:cxnLst/>
            <a:rect l="l" t="t" r="r" b="b"/>
            <a:pathLst>
              <a:path w="3401406">
                <a:moveTo>
                  <a:pt x="0" y="0"/>
                </a:moveTo>
                <a:lnTo>
                  <a:pt x="3401406" y="0"/>
                </a:lnTo>
              </a:path>
            </a:pathLst>
          </a:custGeom>
          <a:ln w="22858">
            <a:solidFill>
              <a:srgbClr val="ACA8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48023" y="1103729"/>
            <a:ext cx="1696130" cy="0"/>
          </a:xfrm>
          <a:custGeom>
            <a:avLst/>
            <a:gdLst/>
            <a:ahLst/>
            <a:cxnLst/>
            <a:rect l="l" t="t" r="r" b="b"/>
            <a:pathLst>
              <a:path w="1696130">
                <a:moveTo>
                  <a:pt x="0" y="0"/>
                </a:moveTo>
                <a:lnTo>
                  <a:pt x="1696130" y="0"/>
                </a:lnTo>
              </a:path>
            </a:pathLst>
          </a:custGeom>
          <a:ln w="13715">
            <a:solidFill>
              <a:srgbClr val="9393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80750" y="1860116"/>
            <a:ext cx="5120396" cy="0"/>
          </a:xfrm>
          <a:custGeom>
            <a:avLst/>
            <a:gdLst/>
            <a:ahLst/>
            <a:cxnLst/>
            <a:rect l="l" t="t" r="r" b="b"/>
            <a:pathLst>
              <a:path w="5120396">
                <a:moveTo>
                  <a:pt x="0" y="0"/>
                </a:moveTo>
                <a:lnTo>
                  <a:pt x="5120396" y="0"/>
                </a:lnTo>
              </a:path>
            </a:pathLst>
          </a:custGeom>
          <a:ln w="36574">
            <a:solidFill>
              <a:srgbClr val="1F2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80750" y="3509998"/>
            <a:ext cx="7868037" cy="0"/>
          </a:xfrm>
          <a:custGeom>
            <a:avLst/>
            <a:gdLst/>
            <a:ahLst/>
            <a:cxnLst/>
            <a:rect l="l" t="t" r="r" b="b"/>
            <a:pathLst>
              <a:path w="7868037">
                <a:moveTo>
                  <a:pt x="0" y="0"/>
                </a:moveTo>
                <a:lnTo>
                  <a:pt x="7868037" y="0"/>
                </a:lnTo>
              </a:path>
            </a:pathLst>
          </a:custGeom>
          <a:ln w="36574">
            <a:solidFill>
              <a:srgbClr val="1C2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35611" y="3608260"/>
            <a:ext cx="7721740" cy="0"/>
          </a:xfrm>
          <a:custGeom>
            <a:avLst/>
            <a:gdLst/>
            <a:ahLst/>
            <a:cxnLst/>
            <a:rect l="l" t="t" r="r" b="b"/>
            <a:pathLst>
              <a:path w="7721740">
                <a:moveTo>
                  <a:pt x="0" y="0"/>
                </a:moveTo>
                <a:lnTo>
                  <a:pt x="7721740" y="0"/>
                </a:lnTo>
              </a:path>
            </a:pathLst>
          </a:custGeom>
          <a:ln w="13715">
            <a:solidFill>
              <a:srgbClr val="978C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85176" y="3827635"/>
            <a:ext cx="877782" cy="0"/>
          </a:xfrm>
          <a:custGeom>
            <a:avLst/>
            <a:gdLst/>
            <a:ahLst/>
            <a:cxnLst/>
            <a:rect l="l" t="t" r="r" b="b"/>
            <a:pathLst>
              <a:path w="877782">
                <a:moveTo>
                  <a:pt x="0" y="0"/>
                </a:moveTo>
                <a:lnTo>
                  <a:pt x="877782" y="0"/>
                </a:lnTo>
              </a:path>
            </a:pathLst>
          </a:custGeom>
          <a:ln w="13715">
            <a:solidFill>
              <a:srgbClr val="9C93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89168" y="5381541"/>
            <a:ext cx="1097227" cy="0"/>
          </a:xfrm>
          <a:custGeom>
            <a:avLst/>
            <a:gdLst/>
            <a:ahLst/>
            <a:cxnLst/>
            <a:rect l="l" t="t" r="r" b="b"/>
            <a:pathLst>
              <a:path w="1097227">
                <a:moveTo>
                  <a:pt x="0" y="0"/>
                </a:moveTo>
                <a:lnTo>
                  <a:pt x="1097227" y="0"/>
                </a:lnTo>
              </a:path>
            </a:pathLst>
          </a:custGeom>
          <a:ln w="13715">
            <a:solidFill>
              <a:srgbClr val="8783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45065" y="5907127"/>
            <a:ext cx="1366961" cy="0"/>
          </a:xfrm>
          <a:custGeom>
            <a:avLst/>
            <a:gdLst/>
            <a:ahLst/>
            <a:cxnLst/>
            <a:rect l="l" t="t" r="r" b="b"/>
            <a:pathLst>
              <a:path w="1366961">
                <a:moveTo>
                  <a:pt x="0" y="0"/>
                </a:moveTo>
                <a:lnTo>
                  <a:pt x="1366961" y="0"/>
                </a:lnTo>
              </a:path>
            </a:pathLst>
          </a:custGeom>
          <a:ln w="13715">
            <a:solidFill>
              <a:srgbClr val="8C7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49326" y="6078513"/>
            <a:ext cx="7698882" cy="0"/>
          </a:xfrm>
          <a:custGeom>
            <a:avLst/>
            <a:gdLst/>
            <a:ahLst/>
            <a:cxnLst/>
            <a:rect l="l" t="t" r="r" b="b"/>
            <a:pathLst>
              <a:path w="7698882">
                <a:moveTo>
                  <a:pt x="0" y="0"/>
                </a:moveTo>
                <a:lnTo>
                  <a:pt x="7698882" y="0"/>
                </a:lnTo>
              </a:path>
            </a:pathLst>
          </a:custGeom>
          <a:ln w="13715">
            <a:solidFill>
              <a:srgbClr val="978C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40182" y="7104547"/>
            <a:ext cx="7708026" cy="0"/>
          </a:xfrm>
          <a:custGeom>
            <a:avLst/>
            <a:gdLst/>
            <a:ahLst/>
            <a:cxnLst/>
            <a:rect l="l" t="t" r="r" b="b"/>
            <a:pathLst>
              <a:path w="7708026">
                <a:moveTo>
                  <a:pt x="0" y="0"/>
                </a:moveTo>
                <a:lnTo>
                  <a:pt x="7708026" y="0"/>
                </a:lnTo>
              </a:path>
            </a:pathLst>
          </a:custGeom>
          <a:ln w="13715">
            <a:solidFill>
              <a:srgbClr val="837C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40182" y="6371013"/>
            <a:ext cx="7726312" cy="0"/>
          </a:xfrm>
          <a:custGeom>
            <a:avLst/>
            <a:gdLst/>
            <a:ahLst/>
            <a:cxnLst/>
            <a:rect l="l" t="t" r="r" b="b"/>
            <a:pathLst>
              <a:path w="7726312">
                <a:moveTo>
                  <a:pt x="0" y="0"/>
                </a:moveTo>
                <a:lnTo>
                  <a:pt x="7726312" y="0"/>
                </a:lnTo>
              </a:path>
            </a:pathLst>
          </a:custGeom>
          <a:ln w="18287">
            <a:solidFill>
              <a:srgbClr val="A8A0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775889" y="1096789"/>
            <a:ext cx="1497965" cy="273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1800" spc="365" dirty="0" smtClean="0">
                <a:solidFill>
                  <a:srgbClr val="9C9AA5"/>
                </a:solidFill>
                <a:latin typeface="宋体"/>
                <a:cs typeface="宋体"/>
              </a:rPr>
              <a:t>(</a:t>
            </a:r>
            <a:r>
              <a:rPr sz="1800" spc="240" dirty="0" smtClean="0">
                <a:solidFill>
                  <a:srgbClr val="9C9AA5"/>
                </a:solidFill>
                <a:latin typeface="宋体"/>
                <a:cs typeface="宋体"/>
              </a:rPr>
              <a:t> </a:t>
            </a:r>
            <a:r>
              <a:rPr sz="1800" spc="-270" dirty="0" smtClean="0">
                <a:solidFill>
                  <a:srgbClr val="1D2F18"/>
                </a:solidFill>
                <a:latin typeface="宋体"/>
                <a:cs typeface="宋体"/>
              </a:rPr>
              <a:t>科学决策服务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27669" y="384305"/>
            <a:ext cx="2625090" cy="346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725"/>
              </a:lnSpc>
            </a:pPr>
            <a:r>
              <a:rPr sz="2300" spc="-254" dirty="0" smtClean="0">
                <a:solidFill>
                  <a:srgbClr val="2A2634"/>
                </a:solidFill>
                <a:latin typeface="宋体"/>
                <a:cs typeface="宋体"/>
              </a:rPr>
              <a:t>智慧型校园应用框架图</a:t>
            </a:r>
            <a:endParaRPr sz="2300">
              <a:latin typeface="宋体"/>
              <a:cs typeface="宋体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66559" y="786008"/>
            <a:ext cx="1913889" cy="9632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8605">
              <a:lnSpc>
                <a:spcPct val="100000"/>
              </a:lnSpc>
            </a:pPr>
            <a:r>
              <a:rPr sz="1800" spc="-254" dirty="0" smtClean="0">
                <a:solidFill>
                  <a:srgbClr val="2A2634"/>
                </a:solidFill>
                <a:latin typeface="宋体"/>
                <a:cs typeface="宋体"/>
              </a:rPr>
              <a:t>综合信息服务</a:t>
            </a:r>
            <a:endParaRPr sz="1800">
              <a:latin typeface="宋体"/>
              <a:cs typeface="宋体"/>
            </a:endParaRPr>
          </a:p>
          <a:p>
            <a:pPr algn="ctr">
              <a:lnSpc>
                <a:spcPct val="100000"/>
              </a:lnSpc>
              <a:spcBef>
                <a:spcPts val="395"/>
              </a:spcBef>
              <a:tabLst>
                <a:tab pos="1736725" algn="l"/>
              </a:tabLst>
            </a:pPr>
            <a:r>
              <a:rPr sz="1800" spc="285" dirty="0" smtClean="0">
                <a:solidFill>
                  <a:srgbClr val="9C9AA5"/>
                </a:solidFill>
                <a:latin typeface="宋体"/>
                <a:cs typeface="宋体"/>
              </a:rPr>
              <a:t>(</a:t>
            </a:r>
            <a:r>
              <a:rPr sz="1800" spc="430" dirty="0" smtClean="0">
                <a:solidFill>
                  <a:srgbClr val="9C9AA5"/>
                </a:solidFill>
                <a:latin typeface="宋体"/>
                <a:cs typeface="宋体"/>
              </a:rPr>
              <a:t> </a:t>
            </a:r>
            <a:r>
              <a:rPr sz="1800" spc="-254" dirty="0" smtClean="0">
                <a:solidFill>
                  <a:srgbClr val="1D2F18"/>
                </a:solidFill>
                <a:latin typeface="宋体"/>
                <a:cs typeface="宋体"/>
              </a:rPr>
              <a:t>管理信</a:t>
            </a:r>
            <a:r>
              <a:rPr sz="1800" u="heavy" spc="-254" dirty="0" smtClean="0">
                <a:solidFill>
                  <a:srgbClr val="1D2F18"/>
                </a:solidFill>
                <a:latin typeface="宋体"/>
                <a:cs typeface="宋体"/>
              </a:rPr>
              <a:t>息</a:t>
            </a:r>
            <a:r>
              <a:rPr sz="1800" spc="-254" dirty="0" smtClean="0">
                <a:solidFill>
                  <a:srgbClr val="1D2F18"/>
                </a:solidFill>
                <a:latin typeface="宋体"/>
                <a:cs typeface="宋体"/>
              </a:rPr>
              <a:t>服务	</a:t>
            </a:r>
            <a:r>
              <a:rPr sz="1800" spc="285" dirty="0" smtClean="0">
                <a:solidFill>
                  <a:srgbClr val="9C9AA5"/>
                </a:solidFill>
                <a:latin typeface="宋体"/>
                <a:cs typeface="宋体"/>
              </a:rPr>
              <a:t>)</a:t>
            </a:r>
            <a:endParaRPr sz="1800">
              <a:latin typeface="宋体"/>
              <a:cs typeface="宋体"/>
            </a:endParaRPr>
          </a:p>
          <a:p>
            <a:pPr>
              <a:lnSpc>
                <a:spcPts val="1000"/>
              </a:lnSpc>
              <a:spcBef>
                <a:spcPts val="54"/>
              </a:spcBef>
            </a:pPr>
            <a:endParaRPr sz="1000"/>
          </a:p>
          <a:p>
            <a:pPr marL="30480" algn="ctr">
              <a:lnSpc>
                <a:spcPct val="100000"/>
              </a:lnSpc>
            </a:pPr>
            <a:r>
              <a:rPr sz="1500" spc="-135" dirty="0" smtClean="0">
                <a:solidFill>
                  <a:srgbClr val="2A2634"/>
                </a:solidFill>
                <a:latin typeface="宋体"/>
                <a:cs typeface="宋体"/>
              </a:rPr>
              <a:t>智慧应用</a:t>
            </a:r>
            <a:endParaRPr sz="1500">
              <a:latin typeface="宋体"/>
              <a:cs typeface="宋体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124566" y="1929597"/>
            <a:ext cx="826769" cy="288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265"/>
              </a:lnSpc>
            </a:pPr>
            <a:r>
              <a:rPr sz="1900" spc="-325" dirty="0" smtClean="0">
                <a:solidFill>
                  <a:srgbClr val="1C4464"/>
                </a:solidFill>
                <a:latin typeface="宋体"/>
                <a:cs typeface="宋体"/>
              </a:rPr>
              <a:t>科学校园</a:t>
            </a:r>
            <a:endParaRPr sz="1900">
              <a:latin typeface="宋体"/>
              <a:cs typeface="宋体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492022" y="2738887"/>
            <a:ext cx="355600" cy="2493010"/>
          </a:xfrm>
          <a:prstGeom prst="rect">
            <a:avLst/>
          </a:prstGeom>
        </p:spPr>
        <p:txBody>
          <a:bodyPr vert="eaVert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2A2634"/>
                </a:solidFill>
                <a:latin typeface="宋体"/>
                <a:cs typeface="宋体"/>
              </a:rPr>
              <a:t>工</a:t>
            </a:r>
            <a:r>
              <a:rPr sz="1800" spc="-470" dirty="0" smtClean="0">
                <a:solidFill>
                  <a:srgbClr val="2A2634"/>
                </a:solidFill>
                <a:latin typeface="宋体"/>
                <a:cs typeface="宋体"/>
              </a:rPr>
              <a:t> </a:t>
            </a:r>
            <a:r>
              <a:rPr sz="2700" spc="0" baseline="1543" dirty="0" smtClean="0">
                <a:solidFill>
                  <a:srgbClr val="2A2634"/>
                </a:solidFill>
                <a:latin typeface="宋体"/>
                <a:cs typeface="宋体"/>
              </a:rPr>
              <a:t>作</a:t>
            </a:r>
            <a:r>
              <a:rPr sz="2700" spc="-712" baseline="1543" dirty="0" smtClean="0">
                <a:solidFill>
                  <a:srgbClr val="2A2634"/>
                </a:solidFill>
                <a:latin typeface="宋体"/>
                <a:cs typeface="宋体"/>
              </a:rPr>
              <a:t> </a:t>
            </a:r>
            <a:r>
              <a:rPr sz="2700" spc="0" baseline="1543" dirty="0" smtClean="0">
                <a:solidFill>
                  <a:srgbClr val="2A2634"/>
                </a:solidFill>
                <a:latin typeface="宋体"/>
                <a:cs typeface="宋体"/>
              </a:rPr>
              <a:t>体</a:t>
            </a:r>
            <a:r>
              <a:rPr sz="2700" spc="-832" baseline="1543" dirty="0" smtClean="0">
                <a:solidFill>
                  <a:srgbClr val="2A2634"/>
                </a:solidFill>
                <a:latin typeface="宋体"/>
                <a:cs typeface="宋体"/>
              </a:rPr>
              <a:t> </a:t>
            </a:r>
            <a:r>
              <a:rPr sz="2700" spc="0" baseline="3086" dirty="0" smtClean="0">
                <a:solidFill>
                  <a:srgbClr val="2A2634"/>
                </a:solidFill>
                <a:latin typeface="宋体"/>
                <a:cs typeface="宋体"/>
              </a:rPr>
              <a:t>系</a:t>
            </a:r>
            <a:r>
              <a:rPr sz="2700" spc="-719" baseline="3086" dirty="0" smtClean="0">
                <a:solidFill>
                  <a:srgbClr val="2A2634"/>
                </a:solidFill>
                <a:latin typeface="宋体"/>
                <a:cs typeface="宋体"/>
              </a:rPr>
              <a:t> </a:t>
            </a:r>
            <a:r>
              <a:rPr sz="1800" spc="0" dirty="0" smtClean="0">
                <a:solidFill>
                  <a:srgbClr val="2A2634"/>
                </a:solidFill>
                <a:latin typeface="宋体"/>
                <a:cs typeface="宋体"/>
              </a:rPr>
              <a:t>与</a:t>
            </a:r>
            <a:r>
              <a:rPr sz="1800" spc="-505" dirty="0" smtClean="0">
                <a:solidFill>
                  <a:srgbClr val="2A2634"/>
                </a:solidFill>
                <a:latin typeface="宋体"/>
                <a:cs typeface="宋体"/>
              </a:rPr>
              <a:t> </a:t>
            </a:r>
            <a:r>
              <a:rPr sz="2700" spc="0" baseline="1543" dirty="0" smtClean="0">
                <a:solidFill>
                  <a:srgbClr val="2A2634"/>
                </a:solidFill>
                <a:latin typeface="宋体"/>
                <a:cs typeface="宋体"/>
              </a:rPr>
              <a:t>管</a:t>
            </a:r>
            <a:r>
              <a:rPr sz="2700" spc="-682" baseline="1543" dirty="0" smtClean="0">
                <a:solidFill>
                  <a:srgbClr val="2A2634"/>
                </a:solidFill>
                <a:latin typeface="宋体"/>
                <a:cs typeface="宋体"/>
              </a:rPr>
              <a:t> </a:t>
            </a:r>
            <a:r>
              <a:rPr sz="1800" spc="0" dirty="0" smtClean="0">
                <a:solidFill>
                  <a:srgbClr val="2A2634"/>
                </a:solidFill>
                <a:latin typeface="宋体"/>
                <a:cs typeface="宋体"/>
              </a:rPr>
              <a:t>理</a:t>
            </a:r>
            <a:r>
              <a:rPr sz="1800" spc="-525" dirty="0" smtClean="0">
                <a:solidFill>
                  <a:srgbClr val="2A2634"/>
                </a:solidFill>
                <a:latin typeface="宋体"/>
                <a:cs typeface="宋体"/>
              </a:rPr>
              <a:t> </a:t>
            </a:r>
            <a:r>
              <a:rPr sz="2700" spc="0" baseline="1543" dirty="0" smtClean="0">
                <a:solidFill>
                  <a:srgbClr val="2A2634"/>
                </a:solidFill>
                <a:latin typeface="宋体"/>
                <a:cs typeface="宋体"/>
              </a:rPr>
              <a:t>机</a:t>
            </a:r>
            <a:r>
              <a:rPr sz="2700" spc="-787" baseline="1543" dirty="0" smtClean="0">
                <a:solidFill>
                  <a:srgbClr val="2A2634"/>
                </a:solidFill>
                <a:latin typeface="宋体"/>
                <a:cs typeface="宋体"/>
              </a:rPr>
              <a:t> </a:t>
            </a:r>
            <a:r>
              <a:rPr sz="1800" spc="0" dirty="0" smtClean="0">
                <a:solidFill>
                  <a:srgbClr val="2A2634"/>
                </a:solidFill>
                <a:latin typeface="宋体"/>
                <a:cs typeface="宋体"/>
              </a:rPr>
              <a:t>制</a:t>
            </a:r>
            <a:endParaRPr sz="1800" dirty="0">
              <a:latin typeface="宋体"/>
              <a:cs typeface="宋体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68545" y="2451139"/>
            <a:ext cx="1351280" cy="2305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-195" dirty="0" smtClean="0">
                <a:solidFill>
                  <a:srgbClr val="1C4464"/>
                </a:solidFill>
                <a:latin typeface="宋体"/>
                <a:cs typeface="宋体"/>
              </a:rPr>
              <a:t>房产利用设备利用</a:t>
            </a:r>
            <a:endParaRPr sz="1500">
              <a:latin typeface="宋体"/>
              <a:cs typeface="宋体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54829" y="2894459"/>
            <a:ext cx="1366520" cy="2305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-180" dirty="0" smtClean="0">
                <a:solidFill>
                  <a:srgbClr val="1C4464"/>
                </a:solidFill>
                <a:latin typeface="宋体"/>
                <a:cs typeface="宋体"/>
              </a:rPr>
              <a:t>学生考勤生源跟踪</a:t>
            </a:r>
            <a:endParaRPr sz="1500">
              <a:latin typeface="宋体"/>
              <a:cs typeface="宋体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924316" y="1915886"/>
            <a:ext cx="826769" cy="288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265"/>
              </a:lnSpc>
            </a:pPr>
            <a:r>
              <a:rPr sz="1900" spc="-325" dirty="0" smtClean="0">
                <a:solidFill>
                  <a:srgbClr val="1C4464"/>
                </a:solidFill>
                <a:latin typeface="宋体"/>
                <a:cs typeface="宋体"/>
              </a:rPr>
              <a:t>绿色校园</a:t>
            </a:r>
            <a:endParaRPr sz="1900">
              <a:latin typeface="宋体"/>
              <a:cs typeface="宋体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177896" y="1934167"/>
            <a:ext cx="1064260" cy="728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0190">
              <a:lnSpc>
                <a:spcPct val="100000"/>
              </a:lnSpc>
            </a:pPr>
            <a:r>
              <a:rPr sz="1900" spc="-325" dirty="0" smtClean="0">
                <a:solidFill>
                  <a:srgbClr val="1C4464"/>
                </a:solidFill>
                <a:latin typeface="宋体"/>
                <a:cs typeface="宋体"/>
              </a:rPr>
              <a:t>生态校园</a:t>
            </a:r>
            <a:endParaRPr sz="1900">
              <a:latin typeface="宋体"/>
              <a:cs typeface="宋体"/>
            </a:endParaRPr>
          </a:p>
          <a:p>
            <a:pPr>
              <a:lnSpc>
                <a:spcPts val="600"/>
              </a:lnSpc>
              <a:spcBef>
                <a:spcPts val="46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500" spc="-254" dirty="0" smtClean="0">
                <a:solidFill>
                  <a:srgbClr val="1C4464"/>
                </a:solidFill>
                <a:latin typeface="宋体"/>
                <a:cs typeface="宋体"/>
              </a:rPr>
              <a:t>环撞监控</a:t>
            </a:r>
            <a:endParaRPr sz="1500">
              <a:latin typeface="宋体"/>
              <a:cs typeface="宋体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879509" y="1915886"/>
            <a:ext cx="826769" cy="288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265"/>
              </a:lnSpc>
            </a:pPr>
            <a:r>
              <a:rPr sz="1900" spc="-325" dirty="0" smtClean="0">
                <a:solidFill>
                  <a:srgbClr val="1C4464"/>
                </a:solidFill>
                <a:latin typeface="宋体"/>
                <a:cs typeface="宋体"/>
              </a:rPr>
              <a:t>平安校园</a:t>
            </a:r>
            <a:endParaRPr sz="1900">
              <a:latin typeface="宋体"/>
              <a:cs typeface="宋体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09443" y="2839088"/>
            <a:ext cx="2931795" cy="509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-60" dirty="0" smtClean="0">
                <a:solidFill>
                  <a:srgbClr val="1C4464"/>
                </a:solidFill>
                <a:latin typeface="宋体"/>
                <a:cs typeface="宋体"/>
              </a:rPr>
              <a:t>"水候能设备监</a:t>
            </a:r>
            <a:r>
              <a:rPr sz="1500" spc="45" dirty="0" smtClean="0">
                <a:solidFill>
                  <a:srgbClr val="1C4464"/>
                </a:solidFill>
                <a:latin typeface="宋体"/>
                <a:cs typeface="宋体"/>
              </a:rPr>
              <a:t>踵</a:t>
            </a:r>
            <a:r>
              <a:rPr sz="1900" spc="-65" dirty="0" smtClean="0">
                <a:solidFill>
                  <a:srgbClr val="5083BC"/>
                </a:solidFill>
                <a:latin typeface="Arial"/>
                <a:cs typeface="Arial"/>
              </a:rPr>
              <a:t>i</a:t>
            </a:r>
            <a:r>
              <a:rPr sz="1900" spc="509" dirty="0" smtClean="0">
                <a:solidFill>
                  <a:srgbClr val="2A2634"/>
                </a:solidFill>
                <a:latin typeface="Arial"/>
                <a:cs typeface="Arial"/>
              </a:rPr>
              <a:t>l</a:t>
            </a:r>
            <a:r>
              <a:rPr sz="1500" spc="-165" dirty="0" smtClean="0">
                <a:solidFill>
                  <a:srgbClr val="1C4464"/>
                </a:solidFill>
                <a:latin typeface="宋体"/>
                <a:cs typeface="宋体"/>
              </a:rPr>
              <a:t>校回信息手机校回</a:t>
            </a:r>
            <a:endParaRPr sz="1500">
              <a:latin typeface="宋体"/>
              <a:cs typeface="宋体"/>
            </a:endParaRPr>
          </a:p>
          <a:p>
            <a:pPr marL="1717675">
              <a:lnSpc>
                <a:spcPts val="1720"/>
              </a:lnSpc>
              <a:tabLst>
                <a:tab pos="2526665" algn="l"/>
              </a:tabLst>
            </a:pPr>
            <a:r>
              <a:rPr sz="1500" spc="-225" dirty="0" smtClean="0">
                <a:solidFill>
                  <a:srgbClr val="1C4464"/>
                </a:solidFill>
                <a:latin typeface="宋体"/>
                <a:cs typeface="宋体"/>
              </a:rPr>
              <a:t>鹏示	</a:t>
            </a:r>
            <a:r>
              <a:rPr sz="1500" spc="-60" dirty="0" smtClean="0">
                <a:solidFill>
                  <a:srgbClr val="1C4464"/>
                </a:solidFill>
                <a:latin typeface="宋体"/>
                <a:cs typeface="宋体"/>
              </a:rPr>
              <a:t>非</a:t>
            </a:r>
            <a:endParaRPr sz="1500">
              <a:latin typeface="宋体"/>
              <a:cs typeface="宋体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182467" y="2880748"/>
            <a:ext cx="657860" cy="2305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-254" dirty="0" smtClean="0">
                <a:solidFill>
                  <a:srgbClr val="1C4464"/>
                </a:solidFill>
                <a:latin typeface="宋体"/>
                <a:cs typeface="宋体"/>
              </a:rPr>
              <a:t>电子镜倒</a:t>
            </a:r>
            <a:endParaRPr sz="1500">
              <a:latin typeface="宋体"/>
              <a:cs typeface="宋体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77771" y="2908170"/>
            <a:ext cx="1381760" cy="2305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-165" dirty="0" smtClean="0">
                <a:solidFill>
                  <a:srgbClr val="1C4464"/>
                </a:solidFill>
                <a:latin typeface="宋体"/>
                <a:cs typeface="宋体"/>
              </a:rPr>
              <a:t>安全掌握消防安全</a:t>
            </a:r>
            <a:endParaRPr sz="1500">
              <a:latin typeface="宋体"/>
              <a:cs typeface="宋体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658723" y="3834405"/>
            <a:ext cx="1772920" cy="1083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7790">
              <a:lnSpc>
                <a:spcPct val="100000"/>
              </a:lnSpc>
            </a:pPr>
            <a:r>
              <a:rPr sz="1050" spc="229" dirty="0" smtClean="0">
                <a:solidFill>
                  <a:srgbClr val="38363F"/>
                </a:solidFill>
                <a:latin typeface="Courier New"/>
                <a:cs typeface="Courier New"/>
              </a:rPr>
              <a:t>E</a:t>
            </a:r>
            <a:r>
              <a:rPr sz="1050" spc="-210" dirty="0" smtClean="0">
                <a:solidFill>
                  <a:srgbClr val="16181D"/>
                </a:solidFill>
                <a:latin typeface="Courier New"/>
                <a:cs typeface="Courier New"/>
              </a:rPr>
              <a:t>.</a:t>
            </a:r>
            <a:r>
              <a:rPr sz="1050" spc="-335" dirty="0" smtClean="0">
                <a:solidFill>
                  <a:srgbClr val="16181D"/>
                </a:solidFill>
                <a:latin typeface="Courier New"/>
                <a:cs typeface="Courier New"/>
              </a:rPr>
              <a:t>.</a:t>
            </a:r>
            <a:r>
              <a:rPr sz="1800" spc="-254" dirty="0" smtClean="0">
                <a:solidFill>
                  <a:srgbClr val="16181D"/>
                </a:solidFill>
                <a:latin typeface="宋体"/>
                <a:cs typeface="宋体"/>
              </a:rPr>
              <a:t>态数据仓储</a:t>
            </a:r>
            <a:endParaRPr sz="1800">
              <a:latin typeface="宋体"/>
              <a:cs typeface="宋体"/>
            </a:endParaRPr>
          </a:p>
          <a:p>
            <a:pPr>
              <a:lnSpc>
                <a:spcPts val="1300"/>
              </a:lnSpc>
              <a:spcBef>
                <a:spcPts val="14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1600" spc="-1225" dirty="0" smtClean="0">
                <a:solidFill>
                  <a:srgbClr val="AC9A62"/>
                </a:solidFill>
                <a:latin typeface="宋体"/>
                <a:cs typeface="宋体"/>
              </a:rPr>
              <a:t>:</a:t>
            </a:r>
            <a:r>
              <a:rPr sz="1600" spc="-100" dirty="0" smtClean="0">
                <a:solidFill>
                  <a:srgbClr val="604B1F"/>
                </a:solidFill>
                <a:latin typeface="宋体"/>
                <a:cs typeface="宋体"/>
              </a:rPr>
              <a:t>买时幢测到据</a:t>
            </a:r>
            <a:r>
              <a:rPr sz="1600" spc="-155" dirty="0" smtClean="0">
                <a:solidFill>
                  <a:srgbClr val="604B1F"/>
                </a:solidFill>
                <a:latin typeface="宋体"/>
                <a:cs typeface="宋体"/>
              </a:rPr>
              <a:t>库</a:t>
            </a:r>
            <a:r>
              <a:rPr sz="1600" spc="-560" dirty="0" smtClean="0">
                <a:solidFill>
                  <a:srgbClr val="8C7236"/>
                </a:solidFill>
                <a:latin typeface="宋体"/>
                <a:cs typeface="宋体"/>
              </a:rPr>
              <a:t>号</a:t>
            </a:r>
            <a:endParaRPr sz="1600">
              <a:latin typeface="宋体"/>
              <a:cs typeface="宋体"/>
            </a:endParaRPr>
          </a:p>
          <a:p>
            <a:pPr>
              <a:lnSpc>
                <a:spcPts val="1200"/>
              </a:lnSpc>
              <a:spcBef>
                <a:spcPts val="10"/>
              </a:spcBef>
            </a:pPr>
            <a:endParaRPr sz="1200"/>
          </a:p>
          <a:p>
            <a:pPr marL="69850">
              <a:lnSpc>
                <a:spcPct val="100000"/>
              </a:lnSpc>
            </a:pPr>
            <a:r>
              <a:rPr sz="1600" spc="-10" dirty="0" smtClean="0">
                <a:solidFill>
                  <a:srgbClr val="AAA780"/>
                </a:solidFill>
                <a:latin typeface="宋体"/>
                <a:cs typeface="宋体"/>
              </a:rPr>
              <a:t>(</a:t>
            </a:r>
            <a:r>
              <a:rPr sz="1600" spc="-65" dirty="0" smtClean="0">
                <a:solidFill>
                  <a:srgbClr val="604B1F"/>
                </a:solidFill>
                <a:latin typeface="宋体"/>
                <a:cs typeface="宋体"/>
              </a:rPr>
              <a:t>动态业务数据</a:t>
            </a:r>
            <a:r>
              <a:rPr sz="1600" spc="50" dirty="0" smtClean="0">
                <a:solidFill>
                  <a:srgbClr val="604B1F"/>
                </a:solidFill>
                <a:latin typeface="宋体"/>
                <a:cs typeface="宋体"/>
              </a:rPr>
              <a:t>库</a:t>
            </a:r>
            <a:r>
              <a:rPr sz="1600" spc="840" dirty="0" smtClean="0">
                <a:solidFill>
                  <a:srgbClr val="AC9A62"/>
                </a:solidFill>
                <a:latin typeface="宋体"/>
                <a:cs typeface="宋体"/>
              </a:rPr>
              <a:t>)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22580" y="3689694"/>
            <a:ext cx="1076960" cy="2305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-120" dirty="0" smtClean="0">
                <a:solidFill>
                  <a:srgbClr val="2A2634"/>
                </a:solidFill>
                <a:latin typeface="宋体"/>
                <a:cs typeface="宋体"/>
              </a:rPr>
              <a:t>公共支撑平台</a:t>
            </a:r>
            <a:endParaRPr sz="1500">
              <a:latin typeface="宋体"/>
              <a:cs typeface="宋体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82409" y="2943658"/>
            <a:ext cx="355600" cy="1934845"/>
          </a:xfrm>
          <a:prstGeom prst="rect">
            <a:avLst/>
          </a:prstGeom>
        </p:spPr>
        <p:txBody>
          <a:bodyPr vert="eaVert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baseline="1543" dirty="0" smtClean="0">
                <a:solidFill>
                  <a:srgbClr val="2A2634"/>
                </a:solidFill>
                <a:latin typeface="宋体"/>
                <a:cs typeface="宋体"/>
              </a:rPr>
              <a:t>信</a:t>
            </a:r>
            <a:r>
              <a:rPr sz="2700" spc="-719" baseline="1543" dirty="0" smtClean="0">
                <a:solidFill>
                  <a:srgbClr val="2A2634"/>
                </a:solidFill>
                <a:latin typeface="宋体"/>
                <a:cs typeface="宋体"/>
              </a:rPr>
              <a:t> </a:t>
            </a:r>
            <a:r>
              <a:rPr sz="2700" spc="0" baseline="1543" dirty="0" smtClean="0">
                <a:solidFill>
                  <a:srgbClr val="2A2634"/>
                </a:solidFill>
                <a:latin typeface="宋体"/>
                <a:cs typeface="宋体"/>
              </a:rPr>
              <a:t>息</a:t>
            </a:r>
            <a:r>
              <a:rPr sz="2700" spc="-735" baseline="1543" dirty="0" smtClean="0">
                <a:solidFill>
                  <a:srgbClr val="2A2634"/>
                </a:solidFill>
                <a:latin typeface="宋体"/>
                <a:cs typeface="宋体"/>
              </a:rPr>
              <a:t> </a:t>
            </a:r>
            <a:r>
              <a:rPr sz="1800" spc="0" dirty="0" smtClean="0">
                <a:solidFill>
                  <a:srgbClr val="2A2634"/>
                </a:solidFill>
                <a:latin typeface="宋体"/>
                <a:cs typeface="宋体"/>
              </a:rPr>
              <a:t>标</a:t>
            </a:r>
            <a:r>
              <a:rPr sz="1800" spc="-480" dirty="0" smtClean="0">
                <a:solidFill>
                  <a:srgbClr val="2A2634"/>
                </a:solidFill>
                <a:latin typeface="宋体"/>
                <a:cs typeface="宋体"/>
              </a:rPr>
              <a:t> </a:t>
            </a:r>
            <a:r>
              <a:rPr sz="2700" spc="0" baseline="1543" dirty="0" smtClean="0">
                <a:solidFill>
                  <a:srgbClr val="2A2634"/>
                </a:solidFill>
                <a:latin typeface="宋体"/>
                <a:cs typeface="宋体"/>
              </a:rPr>
              <a:t>准</a:t>
            </a:r>
            <a:r>
              <a:rPr sz="2700" spc="-810" baseline="1543" dirty="0" smtClean="0">
                <a:solidFill>
                  <a:srgbClr val="2A2634"/>
                </a:solidFill>
                <a:latin typeface="宋体"/>
                <a:cs typeface="宋体"/>
              </a:rPr>
              <a:t> </a:t>
            </a:r>
            <a:r>
              <a:rPr sz="2700" spc="0" baseline="1543" dirty="0" smtClean="0">
                <a:solidFill>
                  <a:srgbClr val="2A2634"/>
                </a:solidFill>
                <a:latin typeface="宋体"/>
                <a:cs typeface="宋体"/>
              </a:rPr>
              <a:t>与</a:t>
            </a:r>
            <a:r>
              <a:rPr sz="2700" spc="-705" baseline="1543" dirty="0" smtClean="0">
                <a:solidFill>
                  <a:srgbClr val="2A2634"/>
                </a:solidFill>
                <a:latin typeface="宋体"/>
                <a:cs typeface="宋体"/>
              </a:rPr>
              <a:t> </a:t>
            </a:r>
            <a:r>
              <a:rPr sz="2700" spc="0" baseline="3086" dirty="0" smtClean="0">
                <a:solidFill>
                  <a:srgbClr val="2A2634"/>
                </a:solidFill>
                <a:latin typeface="宋体"/>
                <a:cs typeface="宋体"/>
              </a:rPr>
              <a:t>规</a:t>
            </a:r>
            <a:r>
              <a:rPr sz="2700" spc="-787" baseline="3086" dirty="0" smtClean="0">
                <a:solidFill>
                  <a:srgbClr val="2A2634"/>
                </a:solidFill>
                <a:latin typeface="宋体"/>
                <a:cs typeface="宋体"/>
              </a:rPr>
              <a:t> </a:t>
            </a:r>
            <a:r>
              <a:rPr sz="2700" spc="0" baseline="1543" dirty="0" smtClean="0">
                <a:solidFill>
                  <a:srgbClr val="2A2634"/>
                </a:solidFill>
                <a:latin typeface="宋体"/>
                <a:cs typeface="宋体"/>
              </a:rPr>
              <a:t>范</a:t>
            </a:r>
            <a:endParaRPr sz="2700" baseline="1543">
              <a:latin typeface="宋体"/>
              <a:cs typeface="宋体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518649" y="5604127"/>
            <a:ext cx="1376680" cy="288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265"/>
              </a:lnSpc>
            </a:pPr>
            <a:r>
              <a:rPr sz="1900" spc="-380" dirty="0" smtClean="0">
                <a:solidFill>
                  <a:srgbClr val="604B1F"/>
                </a:solidFill>
                <a:latin typeface="宋体"/>
                <a:cs typeface="宋体"/>
              </a:rPr>
              <a:t>在园韦支撑平岳</a:t>
            </a:r>
            <a:endParaRPr sz="1900">
              <a:latin typeface="宋体"/>
              <a:cs typeface="宋体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561925" y="5526915"/>
            <a:ext cx="156146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-480" dirty="0" smtClean="0">
                <a:solidFill>
                  <a:srgbClr val="A5907C"/>
                </a:solidFill>
                <a:latin typeface="宋体"/>
                <a:cs typeface="宋体"/>
              </a:rPr>
              <a:t>(</a:t>
            </a:r>
            <a:r>
              <a:rPr sz="2100" spc="-590" dirty="0" smtClean="0">
                <a:solidFill>
                  <a:srgbClr val="9C9AA5"/>
                </a:solidFill>
                <a:latin typeface="宋体"/>
                <a:cs typeface="宋体"/>
              </a:rPr>
              <a:t>一</a:t>
            </a:r>
            <a:r>
              <a:rPr sz="2100" spc="-465" dirty="0" smtClean="0">
                <a:solidFill>
                  <a:srgbClr val="604B1F"/>
                </a:solidFill>
                <a:latin typeface="宋体"/>
                <a:cs typeface="宋体"/>
              </a:rPr>
              <a:t>王</a:t>
            </a:r>
            <a:r>
              <a:rPr sz="2100" spc="-535" dirty="0" smtClean="0">
                <a:solidFill>
                  <a:srgbClr val="604B1F"/>
                </a:solidFill>
                <a:latin typeface="宋体"/>
                <a:cs typeface="宋体"/>
              </a:rPr>
              <a:t> </a:t>
            </a:r>
            <a:r>
              <a:rPr sz="2400" spc="100" dirty="0" smtClean="0">
                <a:solidFill>
                  <a:srgbClr val="604B1F"/>
                </a:solidFill>
                <a:latin typeface="Times New Roman"/>
                <a:cs typeface="Times New Roman"/>
              </a:rPr>
              <a:t>I</a:t>
            </a:r>
            <a:r>
              <a:rPr sz="1900" spc="-365" dirty="0" smtClean="0">
                <a:solidFill>
                  <a:srgbClr val="604B1F"/>
                </a:solidFill>
                <a:latin typeface="宋体"/>
                <a:cs typeface="宋体"/>
              </a:rPr>
              <a:t>要平面</a:t>
            </a:r>
            <a:r>
              <a:rPr sz="1900" spc="-315" dirty="0" smtClean="0">
                <a:solidFill>
                  <a:srgbClr val="604B1F"/>
                </a:solidFill>
                <a:latin typeface="宋体"/>
                <a:cs typeface="宋体"/>
              </a:rPr>
              <a:t> </a:t>
            </a:r>
            <a:r>
              <a:rPr sz="1900" spc="-210" dirty="0" smtClean="0">
                <a:solidFill>
                  <a:srgbClr val="AC9A62"/>
                </a:solidFill>
                <a:latin typeface="宋体"/>
                <a:cs typeface="宋体"/>
              </a:rPr>
              <a:t>丁</a:t>
            </a:r>
            <a:endParaRPr sz="1900">
              <a:latin typeface="宋体"/>
              <a:cs typeface="宋体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219351" y="6623306"/>
            <a:ext cx="1963420" cy="288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265"/>
              </a:lnSpc>
            </a:pPr>
            <a:r>
              <a:rPr sz="1900" spc="-434" dirty="0" smtClean="0">
                <a:solidFill>
                  <a:srgbClr val="604B1F"/>
                </a:solidFill>
                <a:latin typeface="宋体"/>
                <a:cs typeface="宋体"/>
              </a:rPr>
              <a:t>心宽带?专辙网辖舔</a:t>
            </a:r>
            <a:r>
              <a:rPr sz="1900" spc="-500" dirty="0" smtClean="0">
                <a:solidFill>
                  <a:srgbClr val="604B1F"/>
                </a:solidFill>
                <a:latin typeface="宋体"/>
                <a:cs typeface="宋体"/>
              </a:rPr>
              <a:t>境</a:t>
            </a:r>
            <a:r>
              <a:rPr sz="1900" spc="-325" dirty="0" smtClean="0">
                <a:solidFill>
                  <a:srgbClr val="8C7236"/>
                </a:solidFill>
                <a:latin typeface="宋体"/>
                <a:cs typeface="宋体"/>
              </a:rPr>
              <a:t>气</a:t>
            </a:r>
            <a:endParaRPr sz="1900">
              <a:latin typeface="宋体"/>
              <a:cs typeface="宋体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37205" y="6465567"/>
            <a:ext cx="1954530" cy="506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50" spc="80" dirty="0" smtClean="0">
                <a:solidFill>
                  <a:srgbClr val="A5907C"/>
                </a:solidFill>
                <a:latin typeface="Times New Roman"/>
                <a:cs typeface="Times New Roman"/>
              </a:rPr>
              <a:t>C</a:t>
            </a:r>
            <a:r>
              <a:rPr sz="1900" spc="-285" dirty="0" smtClean="0">
                <a:solidFill>
                  <a:srgbClr val="604B1F"/>
                </a:solidFill>
                <a:latin typeface="宋体"/>
                <a:cs typeface="宋体"/>
              </a:rPr>
              <a:t>克或与移动网络环</a:t>
            </a:r>
            <a:endParaRPr sz="1900">
              <a:latin typeface="宋体"/>
              <a:cs typeface="宋体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-7150100" y="733805"/>
            <a:ext cx="9169400" cy="688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439" y="1916429"/>
            <a:ext cx="4655820" cy="108966"/>
          </a:xfrm>
          <a:custGeom>
            <a:avLst/>
            <a:gdLst/>
            <a:ahLst/>
            <a:cxnLst/>
            <a:rect l="l" t="t" r="r" b="b"/>
            <a:pathLst>
              <a:path w="4655820" h="108966">
                <a:moveTo>
                  <a:pt x="0" y="0"/>
                </a:moveTo>
                <a:lnTo>
                  <a:pt x="0" y="108966"/>
                </a:lnTo>
                <a:lnTo>
                  <a:pt x="4655820" y="108966"/>
                </a:lnTo>
                <a:lnTo>
                  <a:pt x="4655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4439" y="1916048"/>
            <a:ext cx="7958328" cy="0"/>
          </a:xfrm>
          <a:custGeom>
            <a:avLst/>
            <a:gdLst/>
            <a:ahLst/>
            <a:cxnLst/>
            <a:rect l="l" t="t" r="r" b="b"/>
            <a:pathLst>
              <a:path w="7958328">
                <a:moveTo>
                  <a:pt x="7958328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10" dirty="0" smtClean="0">
                <a:latin typeface="楷体"/>
                <a:cs typeface="楷体"/>
              </a:rPr>
              <a:t>浙江大学智慧型校园建设基础</a:t>
            </a:r>
            <a:endParaRPr sz="3600">
              <a:latin typeface="楷体"/>
              <a:cs typeface="楷体"/>
            </a:endParaRPr>
          </a:p>
          <a:p>
            <a:pPr marL="3234055">
              <a:lnSpc>
                <a:spcPts val="4205"/>
              </a:lnSpc>
            </a:pPr>
            <a:r>
              <a:rPr sz="3600" spc="10" dirty="0" smtClean="0">
                <a:latin typeface="楷体"/>
                <a:cs typeface="楷体"/>
              </a:rPr>
              <a:t>－－校园网络环境支撑</a:t>
            </a:r>
            <a:endParaRPr sz="3600">
              <a:latin typeface="楷体"/>
              <a:cs typeface="楷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60827" y="1946147"/>
            <a:ext cx="3246887" cy="117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60827" y="2063495"/>
            <a:ext cx="3246887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60827" y="2920745"/>
            <a:ext cx="3246887" cy="800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23589" y="2996945"/>
            <a:ext cx="5333" cy="0"/>
          </a:xfrm>
          <a:custGeom>
            <a:avLst/>
            <a:gdLst/>
            <a:ahLst/>
            <a:cxnLst/>
            <a:rect l="l" t="t" r="r" b="b"/>
            <a:pathLst>
              <a:path w="5333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4572">
            <a:solidFill>
              <a:srgbClr val="E1E6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97119" y="2996945"/>
            <a:ext cx="5333" cy="0"/>
          </a:xfrm>
          <a:custGeom>
            <a:avLst/>
            <a:gdLst/>
            <a:ahLst/>
            <a:cxnLst/>
            <a:rect l="l" t="t" r="r" b="b"/>
            <a:pathLst>
              <a:path w="5333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4572">
            <a:solidFill>
              <a:srgbClr val="D0E3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4537" y="2996945"/>
            <a:ext cx="5333" cy="0"/>
          </a:xfrm>
          <a:custGeom>
            <a:avLst/>
            <a:gdLst/>
            <a:ahLst/>
            <a:cxnLst/>
            <a:rect l="l" t="t" r="r" b="b"/>
            <a:pathLst>
              <a:path w="5333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4572">
            <a:solidFill>
              <a:srgbClr val="D8DB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71495" y="2994659"/>
            <a:ext cx="3211067" cy="137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60827" y="2993135"/>
            <a:ext cx="3246887" cy="6248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22493" y="3605021"/>
            <a:ext cx="5333" cy="0"/>
          </a:xfrm>
          <a:custGeom>
            <a:avLst/>
            <a:gdLst/>
            <a:ahLst/>
            <a:cxnLst/>
            <a:rect l="l" t="t" r="r" b="b"/>
            <a:pathLst>
              <a:path w="5333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4572">
            <a:solidFill>
              <a:srgbClr val="E3E5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93231" y="3605021"/>
            <a:ext cx="5333" cy="0"/>
          </a:xfrm>
          <a:custGeom>
            <a:avLst/>
            <a:gdLst/>
            <a:ahLst/>
            <a:cxnLst/>
            <a:rect l="l" t="t" r="r" b="b"/>
            <a:pathLst>
              <a:path w="5333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4572">
            <a:solidFill>
              <a:srgbClr val="EC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42133" y="3609593"/>
            <a:ext cx="5333" cy="0"/>
          </a:xfrm>
          <a:custGeom>
            <a:avLst/>
            <a:gdLst/>
            <a:ahLst/>
            <a:cxnLst/>
            <a:rect l="l" t="t" r="r" b="b"/>
            <a:pathLst>
              <a:path w="5333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4572">
            <a:solidFill>
              <a:srgbClr val="EBF9F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06141" y="3609593"/>
            <a:ext cx="5333" cy="0"/>
          </a:xfrm>
          <a:custGeom>
            <a:avLst/>
            <a:gdLst/>
            <a:ahLst/>
            <a:cxnLst/>
            <a:rect l="l" t="t" r="r" b="b"/>
            <a:pathLst>
              <a:path w="5333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4572">
            <a:solidFill>
              <a:srgbClr val="F1F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3479" y="3609593"/>
            <a:ext cx="5333" cy="0"/>
          </a:xfrm>
          <a:custGeom>
            <a:avLst/>
            <a:gdLst/>
            <a:ahLst/>
            <a:cxnLst/>
            <a:rect l="l" t="t" r="r" b="b"/>
            <a:pathLst>
              <a:path w="5333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4572">
            <a:solidFill>
              <a:srgbClr val="F3F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98415" y="3609593"/>
            <a:ext cx="5333" cy="0"/>
          </a:xfrm>
          <a:custGeom>
            <a:avLst/>
            <a:gdLst/>
            <a:ahLst/>
            <a:cxnLst/>
            <a:rect l="l" t="t" r="r" b="b"/>
            <a:pathLst>
              <a:path w="5333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4572">
            <a:solidFill>
              <a:srgbClr val="CBCFD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94427" y="3609593"/>
            <a:ext cx="5333" cy="0"/>
          </a:xfrm>
          <a:custGeom>
            <a:avLst/>
            <a:gdLst/>
            <a:ahLst/>
            <a:cxnLst/>
            <a:rect l="l" t="t" r="r" b="b"/>
            <a:pathLst>
              <a:path w="5333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4572">
            <a:solidFill>
              <a:srgbClr val="DEDB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82463" y="3609593"/>
            <a:ext cx="5333" cy="0"/>
          </a:xfrm>
          <a:custGeom>
            <a:avLst/>
            <a:gdLst/>
            <a:ahLst/>
            <a:cxnLst/>
            <a:rect l="l" t="t" r="r" b="b"/>
            <a:pathLst>
              <a:path w="5333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4572">
            <a:solidFill>
              <a:srgbClr val="EEEF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93231" y="3609593"/>
            <a:ext cx="5333" cy="0"/>
          </a:xfrm>
          <a:custGeom>
            <a:avLst/>
            <a:gdLst/>
            <a:ahLst/>
            <a:cxnLst/>
            <a:rect l="l" t="t" r="r" b="b"/>
            <a:pathLst>
              <a:path w="5333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4572">
            <a:solidFill>
              <a:srgbClr val="EBFE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26131" y="3614165"/>
            <a:ext cx="5333" cy="0"/>
          </a:xfrm>
          <a:custGeom>
            <a:avLst/>
            <a:gdLst/>
            <a:ahLst/>
            <a:cxnLst/>
            <a:rect l="l" t="t" r="r" b="b"/>
            <a:pathLst>
              <a:path w="5333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4572">
            <a:solidFill>
              <a:srgbClr val="ECF9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20797" y="3601211"/>
            <a:ext cx="3486917" cy="1767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26131" y="3777996"/>
            <a:ext cx="3481584" cy="2880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06191" y="4057649"/>
            <a:ext cx="5333" cy="0"/>
          </a:xfrm>
          <a:custGeom>
            <a:avLst/>
            <a:gdLst/>
            <a:ahLst/>
            <a:cxnLst/>
            <a:rect l="l" t="t" r="r" b="b"/>
            <a:pathLst>
              <a:path w="5333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4572">
            <a:solidFill>
              <a:srgbClr val="D9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78225" y="4057649"/>
            <a:ext cx="5333" cy="0"/>
          </a:xfrm>
          <a:custGeom>
            <a:avLst/>
            <a:gdLst/>
            <a:ahLst/>
            <a:cxnLst/>
            <a:rect l="l" t="t" r="r" b="b"/>
            <a:pathLst>
              <a:path w="5333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4572">
            <a:solidFill>
              <a:srgbClr val="EBEB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20897" y="4057649"/>
            <a:ext cx="5333" cy="0"/>
          </a:xfrm>
          <a:custGeom>
            <a:avLst/>
            <a:gdLst/>
            <a:ahLst/>
            <a:cxnLst/>
            <a:rect l="l" t="t" r="r" b="b"/>
            <a:pathLst>
              <a:path w="5333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4572">
            <a:solidFill>
              <a:srgbClr val="E6E5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36899" y="4057649"/>
            <a:ext cx="5333" cy="0"/>
          </a:xfrm>
          <a:custGeom>
            <a:avLst/>
            <a:gdLst/>
            <a:ahLst/>
            <a:cxnLst/>
            <a:rect l="l" t="t" r="r" b="b"/>
            <a:pathLst>
              <a:path w="5333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4572">
            <a:solidFill>
              <a:srgbClr val="E7E6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52901" y="4057649"/>
            <a:ext cx="5333" cy="0"/>
          </a:xfrm>
          <a:custGeom>
            <a:avLst/>
            <a:gdLst/>
            <a:ahLst/>
            <a:cxnLst/>
            <a:rect l="l" t="t" r="r" b="b"/>
            <a:pathLst>
              <a:path w="5333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4572">
            <a:solidFill>
              <a:srgbClr val="E3E3E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20797" y="4044695"/>
            <a:ext cx="3486917" cy="2545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303899" y="4286249"/>
            <a:ext cx="3816" cy="0"/>
          </a:xfrm>
          <a:custGeom>
            <a:avLst/>
            <a:gdLst/>
            <a:ahLst/>
            <a:cxnLst/>
            <a:rect l="l" t="t" r="r" b="b"/>
            <a:pathLst>
              <a:path w="3816">
                <a:moveTo>
                  <a:pt x="0" y="0"/>
                </a:moveTo>
                <a:lnTo>
                  <a:pt x="3816" y="0"/>
                </a:lnTo>
              </a:path>
            </a:pathLst>
          </a:custGeom>
          <a:ln w="4572">
            <a:solidFill>
              <a:srgbClr val="F6EB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7497" y="4290821"/>
            <a:ext cx="5333" cy="0"/>
          </a:xfrm>
          <a:custGeom>
            <a:avLst/>
            <a:gdLst/>
            <a:ahLst/>
            <a:cxnLst/>
            <a:rect l="l" t="t" r="r" b="b"/>
            <a:pathLst>
              <a:path w="5333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4572">
            <a:solidFill>
              <a:srgbClr val="EEED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28873" y="4290821"/>
            <a:ext cx="5333" cy="0"/>
          </a:xfrm>
          <a:custGeom>
            <a:avLst/>
            <a:gdLst/>
            <a:ahLst/>
            <a:cxnLst/>
            <a:rect l="l" t="t" r="r" b="b"/>
            <a:pathLst>
              <a:path w="5333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4572">
            <a:solidFill>
              <a:srgbClr val="E8E8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24885" y="4290821"/>
            <a:ext cx="5333" cy="0"/>
          </a:xfrm>
          <a:custGeom>
            <a:avLst/>
            <a:gdLst/>
            <a:ahLst/>
            <a:cxnLst/>
            <a:rect l="l" t="t" r="r" b="b"/>
            <a:pathLst>
              <a:path w="5333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4572">
            <a:solidFill>
              <a:srgbClr val="EBEB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42233" y="4290821"/>
            <a:ext cx="5333" cy="0"/>
          </a:xfrm>
          <a:custGeom>
            <a:avLst/>
            <a:gdLst/>
            <a:ahLst/>
            <a:cxnLst/>
            <a:rect l="l" t="t" r="r" b="b"/>
            <a:pathLst>
              <a:path w="5333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4572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79571" y="4290821"/>
            <a:ext cx="5333" cy="0"/>
          </a:xfrm>
          <a:custGeom>
            <a:avLst/>
            <a:gdLst/>
            <a:ahLst/>
            <a:cxnLst/>
            <a:rect l="l" t="t" r="r" b="b"/>
            <a:pathLst>
              <a:path w="5333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4572">
            <a:solidFill>
              <a:srgbClr val="E8E8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42133" y="4341113"/>
            <a:ext cx="5333" cy="0"/>
          </a:xfrm>
          <a:custGeom>
            <a:avLst/>
            <a:gdLst/>
            <a:ahLst/>
            <a:cxnLst/>
            <a:rect l="l" t="t" r="r" b="b"/>
            <a:pathLst>
              <a:path w="5333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4572">
            <a:solidFill>
              <a:srgbClr val="F4F4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15463" y="4282439"/>
            <a:ext cx="3492252" cy="609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02921" y="4503420"/>
            <a:ext cx="3281171" cy="1318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02921" y="4635246"/>
            <a:ext cx="3281171" cy="857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04595" y="5257038"/>
            <a:ext cx="40385" cy="2971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04595" y="5257038"/>
            <a:ext cx="40385" cy="29717"/>
          </a:xfrm>
          <a:custGeom>
            <a:avLst/>
            <a:gdLst/>
            <a:ahLst/>
            <a:cxnLst/>
            <a:rect l="l" t="t" r="r" b="b"/>
            <a:pathLst>
              <a:path w="40385" h="29717">
                <a:moveTo>
                  <a:pt x="40385" y="14477"/>
                </a:moveTo>
                <a:lnTo>
                  <a:pt x="40385" y="6858"/>
                </a:lnTo>
                <a:lnTo>
                  <a:pt x="31229" y="0"/>
                </a:lnTo>
                <a:lnTo>
                  <a:pt x="19811" y="0"/>
                </a:lnTo>
                <a:lnTo>
                  <a:pt x="9131" y="0"/>
                </a:lnTo>
                <a:lnTo>
                  <a:pt x="0" y="6858"/>
                </a:lnTo>
                <a:lnTo>
                  <a:pt x="0" y="14477"/>
                </a:lnTo>
                <a:lnTo>
                  <a:pt x="0" y="22860"/>
                </a:lnTo>
                <a:lnTo>
                  <a:pt x="9131" y="29717"/>
                </a:lnTo>
                <a:lnTo>
                  <a:pt x="19811" y="29717"/>
                </a:lnTo>
                <a:lnTo>
                  <a:pt x="34291" y="25306"/>
                </a:lnTo>
                <a:lnTo>
                  <a:pt x="40384" y="14677"/>
                </a:lnTo>
                <a:lnTo>
                  <a:pt x="40385" y="1447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84770" y="5270753"/>
            <a:ext cx="80009" cy="2107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84770" y="5270753"/>
            <a:ext cx="80022" cy="210725"/>
          </a:xfrm>
          <a:custGeom>
            <a:avLst/>
            <a:gdLst/>
            <a:ahLst/>
            <a:cxnLst/>
            <a:rect l="l" t="t" r="r" b="b"/>
            <a:pathLst>
              <a:path w="80022" h="210725">
                <a:moveTo>
                  <a:pt x="79260" y="176784"/>
                </a:moveTo>
                <a:lnTo>
                  <a:pt x="59448" y="0"/>
                </a:lnTo>
                <a:lnTo>
                  <a:pt x="52695" y="11130"/>
                </a:lnTo>
                <a:lnTo>
                  <a:pt x="42740" y="16280"/>
                </a:lnTo>
                <a:lnTo>
                  <a:pt x="31939" y="14563"/>
                </a:lnTo>
                <a:lnTo>
                  <a:pt x="25920" y="10668"/>
                </a:lnTo>
                <a:lnTo>
                  <a:pt x="22110" y="5334"/>
                </a:lnTo>
                <a:lnTo>
                  <a:pt x="19824" y="0"/>
                </a:lnTo>
                <a:lnTo>
                  <a:pt x="0" y="176784"/>
                </a:lnTo>
                <a:lnTo>
                  <a:pt x="902" y="188417"/>
                </a:lnTo>
                <a:lnTo>
                  <a:pt x="7238" y="198581"/>
                </a:lnTo>
                <a:lnTo>
                  <a:pt x="17877" y="206332"/>
                </a:lnTo>
                <a:lnTo>
                  <a:pt x="31684" y="210725"/>
                </a:lnTo>
                <a:lnTo>
                  <a:pt x="47512" y="210387"/>
                </a:lnTo>
                <a:lnTo>
                  <a:pt x="61139" y="206328"/>
                </a:lnTo>
                <a:lnTo>
                  <a:pt x="71610" y="199291"/>
                </a:lnTo>
                <a:lnTo>
                  <a:pt x="77971" y="190018"/>
                </a:lnTo>
                <a:lnTo>
                  <a:pt x="80022" y="182118"/>
                </a:lnTo>
                <a:lnTo>
                  <a:pt x="80022" y="179832"/>
                </a:lnTo>
                <a:lnTo>
                  <a:pt x="79260" y="1767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14495" y="5121402"/>
            <a:ext cx="19805" cy="259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14489" y="5121402"/>
            <a:ext cx="19811" cy="25908"/>
          </a:xfrm>
          <a:custGeom>
            <a:avLst/>
            <a:gdLst/>
            <a:ahLst/>
            <a:cxnLst/>
            <a:rect l="l" t="t" r="r" b="b"/>
            <a:pathLst>
              <a:path w="19811" h="25908">
                <a:moveTo>
                  <a:pt x="19811" y="12953"/>
                </a:moveTo>
                <a:lnTo>
                  <a:pt x="19811" y="6096"/>
                </a:lnTo>
                <a:lnTo>
                  <a:pt x="16014" y="0"/>
                </a:lnTo>
                <a:lnTo>
                  <a:pt x="9918" y="0"/>
                </a:lnTo>
                <a:lnTo>
                  <a:pt x="4584" y="0"/>
                </a:lnTo>
                <a:lnTo>
                  <a:pt x="0" y="6096"/>
                </a:lnTo>
                <a:lnTo>
                  <a:pt x="0" y="12953"/>
                </a:lnTo>
                <a:lnTo>
                  <a:pt x="0" y="20574"/>
                </a:lnTo>
                <a:lnTo>
                  <a:pt x="4584" y="25908"/>
                </a:lnTo>
                <a:lnTo>
                  <a:pt x="9918" y="25908"/>
                </a:lnTo>
                <a:lnTo>
                  <a:pt x="16014" y="25908"/>
                </a:lnTo>
                <a:lnTo>
                  <a:pt x="19811" y="20574"/>
                </a:lnTo>
                <a:lnTo>
                  <a:pt x="19811" y="1295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24407" y="5147309"/>
            <a:ext cx="0" cy="124205"/>
          </a:xfrm>
          <a:custGeom>
            <a:avLst/>
            <a:gdLst/>
            <a:ahLst/>
            <a:cxnLst/>
            <a:rect l="l" t="t" r="r" b="b"/>
            <a:pathLst>
              <a:path h="124205">
                <a:moveTo>
                  <a:pt x="0" y="0"/>
                </a:moveTo>
                <a:lnTo>
                  <a:pt x="0" y="124205"/>
                </a:lnTo>
              </a:path>
            </a:pathLst>
          </a:custGeom>
          <a:ln w="5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94705" y="5106923"/>
            <a:ext cx="8365" cy="47882"/>
          </a:xfrm>
          <a:custGeom>
            <a:avLst/>
            <a:gdLst/>
            <a:ahLst/>
            <a:cxnLst/>
            <a:rect l="l" t="t" r="r" b="b"/>
            <a:pathLst>
              <a:path w="8365" h="47882">
                <a:moveTo>
                  <a:pt x="8365" y="0"/>
                </a:moveTo>
                <a:lnTo>
                  <a:pt x="2653" y="10793"/>
                </a:lnTo>
                <a:lnTo>
                  <a:pt x="0" y="23118"/>
                </a:lnTo>
                <a:lnTo>
                  <a:pt x="404" y="35854"/>
                </a:lnTo>
                <a:lnTo>
                  <a:pt x="3867" y="478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45743" y="5115104"/>
            <a:ext cx="8890" cy="47445"/>
          </a:xfrm>
          <a:custGeom>
            <a:avLst/>
            <a:gdLst/>
            <a:ahLst/>
            <a:cxnLst/>
            <a:rect l="l" t="t" r="r" b="b"/>
            <a:pathLst>
              <a:path w="8890" h="47445">
                <a:moveTo>
                  <a:pt x="0" y="47445"/>
                </a:moveTo>
                <a:lnTo>
                  <a:pt x="6043" y="36765"/>
                </a:lnTo>
                <a:lnTo>
                  <a:pt x="8890" y="24572"/>
                </a:lnTo>
                <a:lnTo>
                  <a:pt x="8541" y="11955"/>
                </a:lnTo>
                <a:lnTo>
                  <a:pt x="49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74496" y="5087873"/>
            <a:ext cx="14858" cy="83005"/>
          </a:xfrm>
          <a:custGeom>
            <a:avLst/>
            <a:gdLst/>
            <a:ahLst/>
            <a:cxnLst/>
            <a:rect l="l" t="t" r="r" b="b"/>
            <a:pathLst>
              <a:path w="14858" h="83005">
                <a:moveTo>
                  <a:pt x="14858" y="0"/>
                </a:moveTo>
                <a:lnTo>
                  <a:pt x="8327" y="10429"/>
                </a:lnTo>
                <a:lnTo>
                  <a:pt x="3674" y="21939"/>
                </a:lnTo>
                <a:lnTo>
                  <a:pt x="898" y="34168"/>
                </a:lnTo>
                <a:lnTo>
                  <a:pt x="0" y="46752"/>
                </a:lnTo>
                <a:lnTo>
                  <a:pt x="978" y="59328"/>
                </a:lnTo>
                <a:lnTo>
                  <a:pt x="3835" y="71534"/>
                </a:lnTo>
                <a:lnTo>
                  <a:pt x="8568" y="8300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260221" y="5097383"/>
            <a:ext cx="14285" cy="83454"/>
          </a:xfrm>
          <a:custGeom>
            <a:avLst/>
            <a:gdLst/>
            <a:ahLst/>
            <a:cxnLst/>
            <a:rect l="l" t="t" r="r" b="b"/>
            <a:pathLst>
              <a:path w="14285" h="83454">
                <a:moveTo>
                  <a:pt x="0" y="83454"/>
                </a:moveTo>
                <a:lnTo>
                  <a:pt x="6311" y="72960"/>
                </a:lnTo>
                <a:lnTo>
                  <a:pt x="10795" y="61375"/>
                </a:lnTo>
                <a:lnTo>
                  <a:pt x="13453" y="49067"/>
                </a:lnTo>
                <a:lnTo>
                  <a:pt x="14285" y="36406"/>
                </a:lnTo>
                <a:lnTo>
                  <a:pt x="13291" y="23761"/>
                </a:lnTo>
                <a:lnTo>
                  <a:pt x="10470" y="11503"/>
                </a:lnTo>
                <a:lnTo>
                  <a:pt x="58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84770" y="5257038"/>
            <a:ext cx="80022" cy="224441"/>
          </a:xfrm>
          <a:custGeom>
            <a:avLst/>
            <a:gdLst/>
            <a:ahLst/>
            <a:cxnLst/>
            <a:rect l="l" t="t" r="r" b="b"/>
            <a:pathLst>
              <a:path w="80022" h="224441">
                <a:moveTo>
                  <a:pt x="39636" y="0"/>
                </a:moveTo>
                <a:lnTo>
                  <a:pt x="29718" y="0"/>
                </a:lnTo>
                <a:lnTo>
                  <a:pt x="20586" y="5334"/>
                </a:lnTo>
                <a:lnTo>
                  <a:pt x="19824" y="13715"/>
                </a:lnTo>
                <a:lnTo>
                  <a:pt x="0" y="190500"/>
                </a:lnTo>
                <a:lnTo>
                  <a:pt x="902" y="202133"/>
                </a:lnTo>
                <a:lnTo>
                  <a:pt x="7238" y="212297"/>
                </a:lnTo>
                <a:lnTo>
                  <a:pt x="17877" y="220048"/>
                </a:lnTo>
                <a:lnTo>
                  <a:pt x="31684" y="224441"/>
                </a:lnTo>
                <a:lnTo>
                  <a:pt x="47512" y="224103"/>
                </a:lnTo>
                <a:lnTo>
                  <a:pt x="61139" y="220044"/>
                </a:lnTo>
                <a:lnTo>
                  <a:pt x="71610" y="213007"/>
                </a:lnTo>
                <a:lnTo>
                  <a:pt x="77971" y="203734"/>
                </a:lnTo>
                <a:lnTo>
                  <a:pt x="80022" y="195834"/>
                </a:lnTo>
                <a:lnTo>
                  <a:pt x="80022" y="193548"/>
                </a:lnTo>
                <a:lnTo>
                  <a:pt x="79260" y="190500"/>
                </a:lnTo>
                <a:lnTo>
                  <a:pt x="60210" y="14477"/>
                </a:lnTo>
                <a:lnTo>
                  <a:pt x="60210" y="6096"/>
                </a:lnTo>
                <a:lnTo>
                  <a:pt x="51053" y="0"/>
                </a:lnTo>
                <a:lnTo>
                  <a:pt x="39636" y="0"/>
                </a:lnTo>
                <a:close/>
              </a:path>
            </a:pathLst>
          </a:custGeom>
          <a:ln w="5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14489" y="5121402"/>
            <a:ext cx="19811" cy="25908"/>
          </a:xfrm>
          <a:custGeom>
            <a:avLst/>
            <a:gdLst/>
            <a:ahLst/>
            <a:cxnLst/>
            <a:rect l="l" t="t" r="r" b="b"/>
            <a:pathLst>
              <a:path w="19811" h="25908">
                <a:moveTo>
                  <a:pt x="19811" y="12953"/>
                </a:moveTo>
                <a:lnTo>
                  <a:pt x="19811" y="6096"/>
                </a:lnTo>
                <a:lnTo>
                  <a:pt x="16014" y="0"/>
                </a:lnTo>
                <a:lnTo>
                  <a:pt x="9918" y="0"/>
                </a:lnTo>
                <a:lnTo>
                  <a:pt x="4584" y="0"/>
                </a:lnTo>
                <a:lnTo>
                  <a:pt x="0" y="6096"/>
                </a:lnTo>
                <a:lnTo>
                  <a:pt x="0" y="12953"/>
                </a:lnTo>
                <a:lnTo>
                  <a:pt x="0" y="20574"/>
                </a:lnTo>
                <a:lnTo>
                  <a:pt x="4584" y="25908"/>
                </a:lnTo>
                <a:lnTo>
                  <a:pt x="9918" y="25908"/>
                </a:lnTo>
                <a:lnTo>
                  <a:pt x="16014" y="25908"/>
                </a:lnTo>
                <a:lnTo>
                  <a:pt x="19811" y="20574"/>
                </a:lnTo>
                <a:lnTo>
                  <a:pt x="19811" y="12953"/>
                </a:lnTo>
                <a:close/>
              </a:path>
            </a:pathLst>
          </a:custGeom>
          <a:ln w="5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94683" y="5484114"/>
            <a:ext cx="10674" cy="838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94405" y="5484114"/>
            <a:ext cx="10952" cy="8382"/>
          </a:xfrm>
          <a:custGeom>
            <a:avLst/>
            <a:gdLst/>
            <a:ahLst/>
            <a:cxnLst/>
            <a:rect l="l" t="t" r="r" b="b"/>
            <a:pathLst>
              <a:path w="10952" h="8382">
                <a:moveTo>
                  <a:pt x="0" y="8382"/>
                </a:moveTo>
                <a:lnTo>
                  <a:pt x="10952" y="0"/>
                </a:lnTo>
                <a:lnTo>
                  <a:pt x="9341" y="838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99042" y="5401055"/>
            <a:ext cx="23697" cy="8763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96963" y="5401055"/>
            <a:ext cx="27444" cy="89154"/>
          </a:xfrm>
          <a:custGeom>
            <a:avLst/>
            <a:gdLst/>
            <a:ahLst/>
            <a:cxnLst/>
            <a:rect l="l" t="t" r="r" b="b"/>
            <a:pathLst>
              <a:path w="27444" h="89154">
                <a:moveTo>
                  <a:pt x="0" y="89154"/>
                </a:moveTo>
                <a:lnTo>
                  <a:pt x="20573" y="0"/>
                </a:lnTo>
                <a:lnTo>
                  <a:pt x="27444" y="0"/>
                </a:lnTo>
                <a:lnTo>
                  <a:pt x="8394" y="83058"/>
                </a:lnTo>
                <a:lnTo>
                  <a:pt x="0" y="8915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31443" y="5336285"/>
            <a:ext cx="92964" cy="6477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31443" y="5336285"/>
            <a:ext cx="92964" cy="64769"/>
          </a:xfrm>
          <a:custGeom>
            <a:avLst/>
            <a:gdLst/>
            <a:ahLst/>
            <a:cxnLst/>
            <a:rect l="l" t="t" r="r" b="b"/>
            <a:pathLst>
              <a:path w="92964" h="64769">
                <a:moveTo>
                  <a:pt x="0" y="0"/>
                </a:moveTo>
                <a:lnTo>
                  <a:pt x="7607" y="0"/>
                </a:lnTo>
                <a:lnTo>
                  <a:pt x="67043" y="41148"/>
                </a:lnTo>
                <a:lnTo>
                  <a:pt x="92964" y="64769"/>
                </a:lnTo>
                <a:lnTo>
                  <a:pt x="86093" y="64769"/>
                </a:lnTo>
                <a:lnTo>
                  <a:pt x="55413" y="42100"/>
                </a:lnTo>
                <a:lnTo>
                  <a:pt x="24929" y="1922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57529" y="5426202"/>
            <a:ext cx="139433" cy="10515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57529" y="5426202"/>
            <a:ext cx="139433" cy="66294"/>
          </a:xfrm>
          <a:custGeom>
            <a:avLst/>
            <a:gdLst/>
            <a:ahLst/>
            <a:cxnLst/>
            <a:rect l="l" t="t" r="r" b="b"/>
            <a:pathLst>
              <a:path w="139433" h="66294">
                <a:moveTo>
                  <a:pt x="0" y="40386"/>
                </a:moveTo>
                <a:lnTo>
                  <a:pt x="54101" y="0"/>
                </a:lnTo>
                <a:lnTo>
                  <a:pt x="139433" y="64008"/>
                </a:lnTo>
                <a:lnTo>
                  <a:pt x="136469" y="6629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057529" y="5466588"/>
            <a:ext cx="25678" cy="25908"/>
          </a:xfrm>
          <a:custGeom>
            <a:avLst/>
            <a:gdLst/>
            <a:ahLst/>
            <a:cxnLst/>
            <a:rect l="l" t="t" r="r" b="b"/>
            <a:pathLst>
              <a:path w="25678" h="25908">
                <a:moveTo>
                  <a:pt x="25678" y="25908"/>
                </a:moveTo>
                <a:lnTo>
                  <a:pt x="23036" y="23626"/>
                </a:lnTo>
                <a:lnTo>
                  <a:pt x="13530" y="14550"/>
                </a:lnTo>
                <a:lnTo>
                  <a:pt x="4332" y="4881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12162" y="5336285"/>
            <a:ext cx="105375" cy="15143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115654" y="5336285"/>
            <a:ext cx="101881" cy="153924"/>
          </a:xfrm>
          <a:custGeom>
            <a:avLst/>
            <a:gdLst/>
            <a:ahLst/>
            <a:cxnLst/>
            <a:rect l="l" t="t" r="r" b="b"/>
            <a:pathLst>
              <a:path w="101881" h="153924">
                <a:moveTo>
                  <a:pt x="81307" y="153924"/>
                </a:moveTo>
                <a:lnTo>
                  <a:pt x="40679" y="123441"/>
                </a:lnTo>
                <a:lnTo>
                  <a:pt x="30474" y="115820"/>
                </a:lnTo>
                <a:lnTo>
                  <a:pt x="20282" y="108199"/>
                </a:lnTo>
                <a:lnTo>
                  <a:pt x="10118" y="100578"/>
                </a:lnTo>
                <a:lnTo>
                  <a:pt x="0" y="92958"/>
                </a:lnTo>
                <a:lnTo>
                  <a:pt x="15788" y="0"/>
                </a:lnTo>
                <a:lnTo>
                  <a:pt x="101881" y="64769"/>
                </a:lnTo>
                <a:lnTo>
                  <a:pt x="81307" y="15392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057529" y="5467350"/>
            <a:ext cx="23609" cy="2514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057529" y="5481828"/>
            <a:ext cx="8787" cy="10668"/>
          </a:xfrm>
          <a:custGeom>
            <a:avLst/>
            <a:gdLst/>
            <a:ahLst/>
            <a:cxnLst/>
            <a:rect l="l" t="t" r="r" b="b"/>
            <a:pathLst>
              <a:path w="8787" h="10668">
                <a:moveTo>
                  <a:pt x="0" y="0"/>
                </a:moveTo>
                <a:lnTo>
                  <a:pt x="8770" y="10650"/>
                </a:lnTo>
                <a:lnTo>
                  <a:pt x="8787" y="106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57529" y="5471714"/>
            <a:ext cx="24220" cy="20781"/>
          </a:xfrm>
          <a:custGeom>
            <a:avLst/>
            <a:gdLst/>
            <a:ahLst/>
            <a:cxnLst/>
            <a:rect l="l" t="t" r="r" b="b"/>
            <a:pathLst>
              <a:path w="24220" h="20781">
                <a:moveTo>
                  <a:pt x="24220" y="20781"/>
                </a:moveTo>
                <a:lnTo>
                  <a:pt x="22701" y="19446"/>
                </a:lnTo>
                <a:lnTo>
                  <a:pt x="13258" y="10083"/>
                </a:lnTo>
                <a:lnTo>
                  <a:pt x="4216" y="0"/>
                </a:lnTo>
                <a:lnTo>
                  <a:pt x="0" y="101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117727" y="5346953"/>
            <a:ext cx="76200" cy="134112"/>
          </a:xfrm>
          <a:custGeom>
            <a:avLst/>
            <a:gdLst/>
            <a:ahLst/>
            <a:cxnLst/>
            <a:rect l="l" t="t" r="r" b="b"/>
            <a:pathLst>
              <a:path w="76200" h="134112">
                <a:moveTo>
                  <a:pt x="17525" y="0"/>
                </a:moveTo>
                <a:lnTo>
                  <a:pt x="0" y="76962"/>
                </a:lnTo>
                <a:lnTo>
                  <a:pt x="76200" y="13411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120266" y="5347715"/>
            <a:ext cx="89571" cy="12778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120001" y="5346953"/>
            <a:ext cx="86236" cy="134112"/>
          </a:xfrm>
          <a:custGeom>
            <a:avLst/>
            <a:gdLst/>
            <a:ahLst/>
            <a:cxnLst/>
            <a:rect l="l" t="t" r="r" b="b"/>
            <a:pathLst>
              <a:path w="86236" h="134112">
                <a:moveTo>
                  <a:pt x="0" y="76200"/>
                </a:moveTo>
                <a:lnTo>
                  <a:pt x="16776" y="762"/>
                </a:lnTo>
                <a:lnTo>
                  <a:pt x="15252" y="0"/>
                </a:lnTo>
                <a:lnTo>
                  <a:pt x="25407" y="7403"/>
                </a:lnTo>
                <a:lnTo>
                  <a:pt x="35613" y="14889"/>
                </a:lnTo>
                <a:lnTo>
                  <a:pt x="66203" y="37840"/>
                </a:lnTo>
                <a:lnTo>
                  <a:pt x="86236" y="53552"/>
                </a:lnTo>
                <a:lnTo>
                  <a:pt x="73926" y="134112"/>
                </a:lnTo>
                <a:lnTo>
                  <a:pt x="73926" y="131825"/>
                </a:lnTo>
                <a:lnTo>
                  <a:pt x="63612" y="124526"/>
                </a:lnTo>
                <a:lnTo>
                  <a:pt x="22975" y="94077"/>
                </a:lnTo>
                <a:lnTo>
                  <a:pt x="2861" y="78434"/>
                </a:lnTo>
                <a:lnTo>
                  <a:pt x="0" y="76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69721" y="5433059"/>
            <a:ext cx="117347" cy="59436"/>
          </a:xfrm>
          <a:custGeom>
            <a:avLst/>
            <a:gdLst/>
            <a:ahLst/>
            <a:cxnLst/>
            <a:rect l="l" t="t" r="r" b="b"/>
            <a:pathLst>
              <a:path w="117347" h="59436">
                <a:moveTo>
                  <a:pt x="15227" y="30479"/>
                </a:moveTo>
                <a:lnTo>
                  <a:pt x="6857" y="25145"/>
                </a:lnTo>
                <a:lnTo>
                  <a:pt x="0" y="30479"/>
                </a:lnTo>
                <a:lnTo>
                  <a:pt x="7619" y="36575"/>
                </a:lnTo>
                <a:lnTo>
                  <a:pt x="15227" y="30479"/>
                </a:lnTo>
                <a:close/>
              </a:path>
              <a:path w="117347" h="59436">
                <a:moveTo>
                  <a:pt x="25907" y="22860"/>
                </a:moveTo>
                <a:lnTo>
                  <a:pt x="18275" y="16763"/>
                </a:lnTo>
                <a:lnTo>
                  <a:pt x="10655" y="22098"/>
                </a:lnTo>
                <a:lnTo>
                  <a:pt x="18275" y="28193"/>
                </a:lnTo>
                <a:lnTo>
                  <a:pt x="25907" y="22860"/>
                </a:lnTo>
                <a:close/>
              </a:path>
              <a:path w="117347" h="59436">
                <a:moveTo>
                  <a:pt x="26669" y="39624"/>
                </a:moveTo>
                <a:lnTo>
                  <a:pt x="19050" y="33527"/>
                </a:lnTo>
                <a:lnTo>
                  <a:pt x="11417" y="39624"/>
                </a:lnTo>
                <a:lnTo>
                  <a:pt x="19050" y="44957"/>
                </a:lnTo>
                <a:lnTo>
                  <a:pt x="26669" y="39624"/>
                </a:lnTo>
                <a:close/>
              </a:path>
              <a:path w="117347" h="59436">
                <a:moveTo>
                  <a:pt x="36575" y="14477"/>
                </a:moveTo>
                <a:lnTo>
                  <a:pt x="28955" y="8381"/>
                </a:lnTo>
                <a:lnTo>
                  <a:pt x="21335" y="13715"/>
                </a:lnTo>
                <a:lnTo>
                  <a:pt x="29705" y="19812"/>
                </a:lnTo>
                <a:lnTo>
                  <a:pt x="36575" y="14477"/>
                </a:lnTo>
                <a:close/>
              </a:path>
              <a:path w="117347" h="59436">
                <a:moveTo>
                  <a:pt x="37325" y="31241"/>
                </a:moveTo>
                <a:lnTo>
                  <a:pt x="29705" y="25145"/>
                </a:lnTo>
                <a:lnTo>
                  <a:pt x="22097" y="31241"/>
                </a:lnTo>
                <a:lnTo>
                  <a:pt x="30467" y="36575"/>
                </a:lnTo>
                <a:lnTo>
                  <a:pt x="37325" y="31241"/>
                </a:lnTo>
                <a:close/>
              </a:path>
              <a:path w="117347" h="59436">
                <a:moveTo>
                  <a:pt x="52828" y="59436"/>
                </a:moveTo>
                <a:lnTo>
                  <a:pt x="30467" y="42672"/>
                </a:lnTo>
                <a:lnTo>
                  <a:pt x="22859" y="48005"/>
                </a:lnTo>
                <a:lnTo>
                  <a:pt x="37970" y="59436"/>
                </a:lnTo>
                <a:lnTo>
                  <a:pt x="52828" y="59436"/>
                </a:lnTo>
                <a:close/>
              </a:path>
              <a:path w="117347" h="59436">
                <a:moveTo>
                  <a:pt x="47243" y="6095"/>
                </a:moveTo>
                <a:lnTo>
                  <a:pt x="39624" y="0"/>
                </a:lnTo>
                <a:lnTo>
                  <a:pt x="32753" y="6095"/>
                </a:lnTo>
                <a:lnTo>
                  <a:pt x="40385" y="11429"/>
                </a:lnTo>
                <a:lnTo>
                  <a:pt x="47243" y="6095"/>
                </a:lnTo>
                <a:close/>
              </a:path>
              <a:path w="117347" h="59436">
                <a:moveTo>
                  <a:pt x="48005" y="22860"/>
                </a:moveTo>
                <a:lnTo>
                  <a:pt x="40385" y="17525"/>
                </a:lnTo>
                <a:lnTo>
                  <a:pt x="33515" y="22860"/>
                </a:lnTo>
                <a:lnTo>
                  <a:pt x="41147" y="28955"/>
                </a:lnTo>
                <a:lnTo>
                  <a:pt x="48005" y="22860"/>
                </a:lnTo>
                <a:close/>
              </a:path>
              <a:path w="117347" h="59436">
                <a:moveTo>
                  <a:pt x="48755" y="40386"/>
                </a:moveTo>
                <a:lnTo>
                  <a:pt x="41147" y="34289"/>
                </a:lnTo>
                <a:lnTo>
                  <a:pt x="34277" y="39624"/>
                </a:lnTo>
                <a:lnTo>
                  <a:pt x="41909" y="45719"/>
                </a:lnTo>
                <a:lnTo>
                  <a:pt x="48755" y="40386"/>
                </a:lnTo>
                <a:close/>
              </a:path>
              <a:path w="117347" h="59436">
                <a:moveTo>
                  <a:pt x="59435" y="15239"/>
                </a:moveTo>
                <a:lnTo>
                  <a:pt x="51803" y="9143"/>
                </a:lnTo>
                <a:lnTo>
                  <a:pt x="44195" y="14477"/>
                </a:lnTo>
                <a:lnTo>
                  <a:pt x="51803" y="20574"/>
                </a:lnTo>
                <a:lnTo>
                  <a:pt x="59435" y="15239"/>
                </a:lnTo>
                <a:close/>
              </a:path>
              <a:path w="117347" h="59436">
                <a:moveTo>
                  <a:pt x="60197" y="32003"/>
                </a:moveTo>
                <a:lnTo>
                  <a:pt x="51803" y="25907"/>
                </a:lnTo>
                <a:lnTo>
                  <a:pt x="44957" y="31241"/>
                </a:lnTo>
                <a:lnTo>
                  <a:pt x="52565" y="37337"/>
                </a:lnTo>
                <a:lnTo>
                  <a:pt x="60197" y="32003"/>
                </a:lnTo>
                <a:close/>
              </a:path>
              <a:path w="117347" h="59436">
                <a:moveTo>
                  <a:pt x="60197" y="48767"/>
                </a:moveTo>
                <a:lnTo>
                  <a:pt x="52565" y="42672"/>
                </a:lnTo>
                <a:lnTo>
                  <a:pt x="45719" y="48767"/>
                </a:lnTo>
                <a:lnTo>
                  <a:pt x="53327" y="54101"/>
                </a:lnTo>
                <a:lnTo>
                  <a:pt x="60197" y="48767"/>
                </a:lnTo>
                <a:close/>
              </a:path>
              <a:path w="117347" h="59436">
                <a:moveTo>
                  <a:pt x="70853" y="23622"/>
                </a:moveTo>
                <a:lnTo>
                  <a:pt x="63245" y="17525"/>
                </a:lnTo>
                <a:lnTo>
                  <a:pt x="55625" y="23622"/>
                </a:lnTo>
                <a:lnTo>
                  <a:pt x="63245" y="28955"/>
                </a:lnTo>
                <a:lnTo>
                  <a:pt x="70853" y="23622"/>
                </a:lnTo>
                <a:close/>
              </a:path>
              <a:path w="117347" h="59436">
                <a:moveTo>
                  <a:pt x="71615" y="40386"/>
                </a:moveTo>
                <a:lnTo>
                  <a:pt x="64007" y="35051"/>
                </a:lnTo>
                <a:lnTo>
                  <a:pt x="56375" y="40386"/>
                </a:lnTo>
                <a:lnTo>
                  <a:pt x="64007" y="46481"/>
                </a:lnTo>
                <a:lnTo>
                  <a:pt x="71615" y="40386"/>
                </a:lnTo>
                <a:close/>
              </a:path>
              <a:path w="117347" h="59436">
                <a:moveTo>
                  <a:pt x="72377" y="57912"/>
                </a:moveTo>
                <a:lnTo>
                  <a:pt x="64769" y="51815"/>
                </a:lnTo>
                <a:lnTo>
                  <a:pt x="57150" y="57150"/>
                </a:lnTo>
                <a:lnTo>
                  <a:pt x="60007" y="59436"/>
                </a:lnTo>
                <a:lnTo>
                  <a:pt x="70203" y="59436"/>
                </a:lnTo>
                <a:lnTo>
                  <a:pt x="72377" y="57912"/>
                </a:lnTo>
                <a:close/>
              </a:path>
              <a:path w="117347" h="59436">
                <a:moveTo>
                  <a:pt x="82295" y="32765"/>
                </a:moveTo>
                <a:lnTo>
                  <a:pt x="74675" y="26669"/>
                </a:lnTo>
                <a:lnTo>
                  <a:pt x="67055" y="32003"/>
                </a:lnTo>
                <a:lnTo>
                  <a:pt x="75425" y="38100"/>
                </a:lnTo>
                <a:lnTo>
                  <a:pt x="82295" y="32765"/>
                </a:lnTo>
                <a:close/>
              </a:path>
              <a:path w="117347" h="59436">
                <a:moveTo>
                  <a:pt x="83057" y="49529"/>
                </a:moveTo>
                <a:lnTo>
                  <a:pt x="75425" y="43434"/>
                </a:lnTo>
                <a:lnTo>
                  <a:pt x="67805" y="48767"/>
                </a:lnTo>
                <a:lnTo>
                  <a:pt x="75425" y="54863"/>
                </a:lnTo>
                <a:lnTo>
                  <a:pt x="83057" y="49529"/>
                </a:lnTo>
                <a:close/>
              </a:path>
              <a:path w="117347" h="59436">
                <a:moveTo>
                  <a:pt x="93725" y="41148"/>
                </a:moveTo>
                <a:lnTo>
                  <a:pt x="86105" y="35051"/>
                </a:lnTo>
                <a:lnTo>
                  <a:pt x="79247" y="41148"/>
                </a:lnTo>
                <a:lnTo>
                  <a:pt x="86855" y="46481"/>
                </a:lnTo>
                <a:lnTo>
                  <a:pt x="93725" y="41148"/>
                </a:lnTo>
                <a:close/>
              </a:path>
              <a:path w="117347" h="59436">
                <a:moveTo>
                  <a:pt x="94475" y="57912"/>
                </a:moveTo>
                <a:lnTo>
                  <a:pt x="86855" y="52577"/>
                </a:lnTo>
                <a:lnTo>
                  <a:pt x="79247" y="57912"/>
                </a:lnTo>
                <a:lnTo>
                  <a:pt x="81340" y="59436"/>
                </a:lnTo>
                <a:lnTo>
                  <a:pt x="92760" y="59436"/>
                </a:lnTo>
                <a:lnTo>
                  <a:pt x="94475" y="57912"/>
                </a:lnTo>
                <a:close/>
              </a:path>
              <a:path w="117347" h="59436">
                <a:moveTo>
                  <a:pt x="105155" y="49529"/>
                </a:moveTo>
                <a:lnTo>
                  <a:pt x="97535" y="44195"/>
                </a:lnTo>
                <a:lnTo>
                  <a:pt x="90665" y="49529"/>
                </a:lnTo>
                <a:lnTo>
                  <a:pt x="98297" y="55625"/>
                </a:lnTo>
                <a:lnTo>
                  <a:pt x="105155" y="49529"/>
                </a:lnTo>
                <a:close/>
              </a:path>
              <a:path w="117347" h="59436">
                <a:moveTo>
                  <a:pt x="117347" y="58674"/>
                </a:moveTo>
                <a:lnTo>
                  <a:pt x="109715" y="52577"/>
                </a:lnTo>
                <a:lnTo>
                  <a:pt x="102107" y="58674"/>
                </a:lnTo>
                <a:lnTo>
                  <a:pt x="103194" y="59436"/>
                </a:lnTo>
                <a:lnTo>
                  <a:pt x="116257" y="59436"/>
                </a:lnTo>
                <a:lnTo>
                  <a:pt x="117347" y="58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069721" y="5439155"/>
            <a:ext cx="117347" cy="53340"/>
          </a:xfrm>
          <a:custGeom>
            <a:avLst/>
            <a:gdLst/>
            <a:ahLst/>
            <a:cxnLst/>
            <a:rect l="l" t="t" r="r" b="b"/>
            <a:pathLst>
              <a:path w="117347" h="53340">
                <a:moveTo>
                  <a:pt x="47243" y="2286"/>
                </a:moveTo>
                <a:lnTo>
                  <a:pt x="47243" y="0"/>
                </a:lnTo>
                <a:lnTo>
                  <a:pt x="40385" y="5334"/>
                </a:lnTo>
                <a:lnTo>
                  <a:pt x="32753" y="0"/>
                </a:lnTo>
                <a:lnTo>
                  <a:pt x="32753" y="1524"/>
                </a:lnTo>
                <a:lnTo>
                  <a:pt x="40385" y="7620"/>
                </a:lnTo>
                <a:lnTo>
                  <a:pt x="47243" y="2286"/>
                </a:lnTo>
                <a:close/>
              </a:path>
              <a:path w="117347" h="53340">
                <a:moveTo>
                  <a:pt x="15227" y="26670"/>
                </a:moveTo>
                <a:lnTo>
                  <a:pt x="15227" y="24384"/>
                </a:lnTo>
                <a:lnTo>
                  <a:pt x="7619" y="30480"/>
                </a:lnTo>
                <a:lnTo>
                  <a:pt x="0" y="24384"/>
                </a:lnTo>
                <a:lnTo>
                  <a:pt x="0" y="26670"/>
                </a:lnTo>
                <a:lnTo>
                  <a:pt x="7619" y="32766"/>
                </a:lnTo>
                <a:lnTo>
                  <a:pt x="15227" y="26670"/>
                </a:lnTo>
                <a:close/>
              </a:path>
              <a:path w="117347" h="53340">
                <a:moveTo>
                  <a:pt x="25907" y="19050"/>
                </a:moveTo>
                <a:lnTo>
                  <a:pt x="25907" y="16764"/>
                </a:lnTo>
                <a:lnTo>
                  <a:pt x="18275" y="22098"/>
                </a:lnTo>
                <a:lnTo>
                  <a:pt x="10655" y="16002"/>
                </a:lnTo>
                <a:lnTo>
                  <a:pt x="10655" y="18288"/>
                </a:lnTo>
                <a:lnTo>
                  <a:pt x="18275" y="24384"/>
                </a:lnTo>
                <a:lnTo>
                  <a:pt x="25907" y="19050"/>
                </a:lnTo>
                <a:close/>
              </a:path>
              <a:path w="117347" h="53340">
                <a:moveTo>
                  <a:pt x="26669" y="35814"/>
                </a:moveTo>
                <a:lnTo>
                  <a:pt x="26669" y="33528"/>
                </a:lnTo>
                <a:lnTo>
                  <a:pt x="19050" y="38862"/>
                </a:lnTo>
                <a:lnTo>
                  <a:pt x="11417" y="33528"/>
                </a:lnTo>
                <a:lnTo>
                  <a:pt x="11417" y="35052"/>
                </a:lnTo>
                <a:lnTo>
                  <a:pt x="19050" y="41148"/>
                </a:lnTo>
                <a:lnTo>
                  <a:pt x="26669" y="35814"/>
                </a:lnTo>
                <a:close/>
              </a:path>
              <a:path w="117347" h="53340">
                <a:moveTo>
                  <a:pt x="36575" y="10668"/>
                </a:moveTo>
                <a:lnTo>
                  <a:pt x="36575" y="8382"/>
                </a:lnTo>
                <a:lnTo>
                  <a:pt x="29705" y="13716"/>
                </a:lnTo>
                <a:lnTo>
                  <a:pt x="21335" y="7620"/>
                </a:lnTo>
                <a:lnTo>
                  <a:pt x="21335" y="9906"/>
                </a:lnTo>
                <a:lnTo>
                  <a:pt x="29705" y="16002"/>
                </a:lnTo>
                <a:lnTo>
                  <a:pt x="36575" y="10668"/>
                </a:lnTo>
                <a:close/>
              </a:path>
              <a:path w="117347" h="53340">
                <a:moveTo>
                  <a:pt x="37325" y="27432"/>
                </a:moveTo>
                <a:lnTo>
                  <a:pt x="37325" y="25146"/>
                </a:lnTo>
                <a:lnTo>
                  <a:pt x="30467" y="30480"/>
                </a:lnTo>
                <a:lnTo>
                  <a:pt x="22097" y="25146"/>
                </a:lnTo>
                <a:lnTo>
                  <a:pt x="22097" y="27432"/>
                </a:lnTo>
                <a:lnTo>
                  <a:pt x="30467" y="32766"/>
                </a:lnTo>
                <a:lnTo>
                  <a:pt x="37325" y="27432"/>
                </a:lnTo>
                <a:close/>
              </a:path>
              <a:path w="117347" h="53340">
                <a:moveTo>
                  <a:pt x="37970" y="53340"/>
                </a:moveTo>
                <a:lnTo>
                  <a:pt x="22859" y="41910"/>
                </a:lnTo>
                <a:lnTo>
                  <a:pt x="22859" y="44196"/>
                </a:lnTo>
                <a:lnTo>
                  <a:pt x="35351" y="53340"/>
                </a:lnTo>
                <a:lnTo>
                  <a:pt x="37970" y="53340"/>
                </a:lnTo>
                <a:close/>
              </a:path>
              <a:path w="117347" h="53340">
                <a:moveTo>
                  <a:pt x="48005" y="19050"/>
                </a:moveTo>
                <a:lnTo>
                  <a:pt x="48005" y="16764"/>
                </a:lnTo>
                <a:lnTo>
                  <a:pt x="41147" y="22860"/>
                </a:lnTo>
                <a:lnTo>
                  <a:pt x="33515" y="16764"/>
                </a:lnTo>
                <a:lnTo>
                  <a:pt x="33515" y="19050"/>
                </a:lnTo>
                <a:lnTo>
                  <a:pt x="41147" y="24384"/>
                </a:lnTo>
                <a:lnTo>
                  <a:pt x="48005" y="19050"/>
                </a:lnTo>
                <a:close/>
              </a:path>
              <a:path w="117347" h="53340">
                <a:moveTo>
                  <a:pt x="48755" y="36576"/>
                </a:moveTo>
                <a:lnTo>
                  <a:pt x="48755" y="34290"/>
                </a:lnTo>
                <a:lnTo>
                  <a:pt x="41909" y="39624"/>
                </a:lnTo>
                <a:lnTo>
                  <a:pt x="34277" y="33528"/>
                </a:lnTo>
                <a:lnTo>
                  <a:pt x="34277" y="35814"/>
                </a:lnTo>
                <a:lnTo>
                  <a:pt x="41909" y="41910"/>
                </a:lnTo>
                <a:lnTo>
                  <a:pt x="48755" y="36576"/>
                </a:lnTo>
                <a:close/>
              </a:path>
              <a:path w="117347" h="53340">
                <a:moveTo>
                  <a:pt x="59435" y="10668"/>
                </a:moveTo>
                <a:lnTo>
                  <a:pt x="59435" y="9144"/>
                </a:lnTo>
                <a:lnTo>
                  <a:pt x="51803" y="14478"/>
                </a:lnTo>
                <a:lnTo>
                  <a:pt x="44195" y="8382"/>
                </a:lnTo>
                <a:lnTo>
                  <a:pt x="44195" y="10668"/>
                </a:lnTo>
                <a:lnTo>
                  <a:pt x="51803" y="16764"/>
                </a:lnTo>
                <a:lnTo>
                  <a:pt x="59435" y="10668"/>
                </a:lnTo>
                <a:close/>
              </a:path>
              <a:path w="117347" h="53340">
                <a:moveTo>
                  <a:pt x="60197" y="28194"/>
                </a:moveTo>
                <a:lnTo>
                  <a:pt x="60197" y="25908"/>
                </a:lnTo>
                <a:lnTo>
                  <a:pt x="52565" y="31242"/>
                </a:lnTo>
                <a:lnTo>
                  <a:pt x="44957" y="25146"/>
                </a:lnTo>
                <a:lnTo>
                  <a:pt x="44957" y="27432"/>
                </a:lnTo>
                <a:lnTo>
                  <a:pt x="52565" y="33528"/>
                </a:lnTo>
                <a:lnTo>
                  <a:pt x="60197" y="28194"/>
                </a:lnTo>
                <a:close/>
              </a:path>
              <a:path w="117347" h="53340">
                <a:moveTo>
                  <a:pt x="60197" y="44958"/>
                </a:moveTo>
                <a:lnTo>
                  <a:pt x="60197" y="42672"/>
                </a:lnTo>
                <a:lnTo>
                  <a:pt x="53327" y="48006"/>
                </a:lnTo>
                <a:lnTo>
                  <a:pt x="45719" y="42672"/>
                </a:lnTo>
                <a:lnTo>
                  <a:pt x="45719" y="44958"/>
                </a:lnTo>
                <a:lnTo>
                  <a:pt x="53327" y="50292"/>
                </a:lnTo>
                <a:lnTo>
                  <a:pt x="60197" y="44958"/>
                </a:lnTo>
                <a:close/>
              </a:path>
              <a:path w="117347" h="53340">
                <a:moveTo>
                  <a:pt x="70853" y="19812"/>
                </a:moveTo>
                <a:lnTo>
                  <a:pt x="70853" y="17526"/>
                </a:lnTo>
                <a:lnTo>
                  <a:pt x="63245" y="22860"/>
                </a:lnTo>
                <a:lnTo>
                  <a:pt x="55625" y="17526"/>
                </a:lnTo>
                <a:lnTo>
                  <a:pt x="55625" y="19050"/>
                </a:lnTo>
                <a:lnTo>
                  <a:pt x="63245" y="25146"/>
                </a:lnTo>
                <a:lnTo>
                  <a:pt x="70853" y="19812"/>
                </a:lnTo>
                <a:close/>
              </a:path>
              <a:path w="117347" h="53340">
                <a:moveTo>
                  <a:pt x="71615" y="36576"/>
                </a:moveTo>
                <a:lnTo>
                  <a:pt x="71615" y="34290"/>
                </a:lnTo>
                <a:lnTo>
                  <a:pt x="64007" y="40386"/>
                </a:lnTo>
                <a:lnTo>
                  <a:pt x="56375" y="34290"/>
                </a:lnTo>
                <a:lnTo>
                  <a:pt x="56375" y="36576"/>
                </a:lnTo>
                <a:lnTo>
                  <a:pt x="64007" y="41910"/>
                </a:lnTo>
                <a:lnTo>
                  <a:pt x="71615" y="36576"/>
                </a:lnTo>
                <a:close/>
              </a:path>
              <a:path w="117347" h="53340">
                <a:moveTo>
                  <a:pt x="60007" y="53340"/>
                </a:moveTo>
                <a:lnTo>
                  <a:pt x="57150" y="51054"/>
                </a:lnTo>
                <a:lnTo>
                  <a:pt x="57150" y="53340"/>
                </a:lnTo>
                <a:lnTo>
                  <a:pt x="60007" y="53340"/>
                </a:lnTo>
                <a:close/>
              </a:path>
              <a:path w="117347" h="53340">
                <a:moveTo>
                  <a:pt x="82295" y="28194"/>
                </a:moveTo>
                <a:lnTo>
                  <a:pt x="82295" y="26670"/>
                </a:lnTo>
                <a:lnTo>
                  <a:pt x="75425" y="32004"/>
                </a:lnTo>
                <a:lnTo>
                  <a:pt x="67055" y="25908"/>
                </a:lnTo>
                <a:lnTo>
                  <a:pt x="67055" y="28194"/>
                </a:lnTo>
                <a:lnTo>
                  <a:pt x="75425" y="34290"/>
                </a:lnTo>
                <a:lnTo>
                  <a:pt x="82295" y="28194"/>
                </a:lnTo>
                <a:close/>
              </a:path>
              <a:path w="117347" h="53340">
                <a:moveTo>
                  <a:pt x="83057" y="45720"/>
                </a:moveTo>
                <a:lnTo>
                  <a:pt x="83057" y="43434"/>
                </a:lnTo>
                <a:lnTo>
                  <a:pt x="75425" y="48768"/>
                </a:lnTo>
                <a:lnTo>
                  <a:pt x="67805" y="42672"/>
                </a:lnTo>
                <a:lnTo>
                  <a:pt x="67805" y="44958"/>
                </a:lnTo>
                <a:lnTo>
                  <a:pt x="75425" y="51054"/>
                </a:lnTo>
                <a:lnTo>
                  <a:pt x="83057" y="45720"/>
                </a:lnTo>
                <a:close/>
              </a:path>
              <a:path w="117347" h="53340">
                <a:moveTo>
                  <a:pt x="72377" y="53340"/>
                </a:moveTo>
                <a:lnTo>
                  <a:pt x="72377" y="51816"/>
                </a:lnTo>
                <a:lnTo>
                  <a:pt x="70203" y="53340"/>
                </a:lnTo>
                <a:lnTo>
                  <a:pt x="72377" y="53340"/>
                </a:lnTo>
                <a:close/>
              </a:path>
              <a:path w="117347" h="53340">
                <a:moveTo>
                  <a:pt x="93725" y="37338"/>
                </a:moveTo>
                <a:lnTo>
                  <a:pt x="93725" y="35052"/>
                </a:lnTo>
                <a:lnTo>
                  <a:pt x="86855" y="40386"/>
                </a:lnTo>
                <a:lnTo>
                  <a:pt x="79247" y="35052"/>
                </a:lnTo>
                <a:lnTo>
                  <a:pt x="79247" y="36576"/>
                </a:lnTo>
                <a:lnTo>
                  <a:pt x="86855" y="42672"/>
                </a:lnTo>
                <a:lnTo>
                  <a:pt x="93725" y="37338"/>
                </a:lnTo>
                <a:close/>
              </a:path>
              <a:path w="117347" h="53340">
                <a:moveTo>
                  <a:pt x="81340" y="53340"/>
                </a:moveTo>
                <a:lnTo>
                  <a:pt x="79247" y="51816"/>
                </a:lnTo>
                <a:lnTo>
                  <a:pt x="79247" y="53340"/>
                </a:lnTo>
                <a:lnTo>
                  <a:pt x="81340" y="53340"/>
                </a:lnTo>
                <a:close/>
              </a:path>
              <a:path w="117347" h="53340">
                <a:moveTo>
                  <a:pt x="105155" y="45720"/>
                </a:moveTo>
                <a:lnTo>
                  <a:pt x="105155" y="43434"/>
                </a:lnTo>
                <a:lnTo>
                  <a:pt x="98297" y="49530"/>
                </a:lnTo>
                <a:lnTo>
                  <a:pt x="90665" y="43434"/>
                </a:lnTo>
                <a:lnTo>
                  <a:pt x="90665" y="45720"/>
                </a:lnTo>
                <a:lnTo>
                  <a:pt x="98297" y="51816"/>
                </a:lnTo>
                <a:lnTo>
                  <a:pt x="105155" y="45720"/>
                </a:lnTo>
                <a:close/>
              </a:path>
              <a:path w="117347" h="53340">
                <a:moveTo>
                  <a:pt x="94475" y="53340"/>
                </a:moveTo>
                <a:lnTo>
                  <a:pt x="94475" y="51816"/>
                </a:lnTo>
                <a:lnTo>
                  <a:pt x="92760" y="53340"/>
                </a:lnTo>
                <a:lnTo>
                  <a:pt x="94475" y="53340"/>
                </a:lnTo>
                <a:close/>
              </a:path>
              <a:path w="117347" h="53340">
                <a:moveTo>
                  <a:pt x="103194" y="53340"/>
                </a:moveTo>
                <a:lnTo>
                  <a:pt x="102107" y="52578"/>
                </a:lnTo>
                <a:lnTo>
                  <a:pt x="102107" y="53340"/>
                </a:lnTo>
                <a:lnTo>
                  <a:pt x="103194" y="53340"/>
                </a:lnTo>
                <a:close/>
              </a:path>
              <a:path w="117347" h="53340">
                <a:moveTo>
                  <a:pt x="117347" y="53340"/>
                </a:moveTo>
                <a:lnTo>
                  <a:pt x="117347" y="52578"/>
                </a:lnTo>
                <a:lnTo>
                  <a:pt x="116257" y="53340"/>
                </a:lnTo>
                <a:lnTo>
                  <a:pt x="117347" y="53340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57529" y="5336285"/>
            <a:ext cx="166877" cy="156210"/>
          </a:xfrm>
          <a:custGeom>
            <a:avLst/>
            <a:gdLst/>
            <a:ahLst/>
            <a:cxnLst/>
            <a:rect l="l" t="t" r="r" b="b"/>
            <a:pathLst>
              <a:path w="166877" h="156210">
                <a:moveTo>
                  <a:pt x="146558" y="156210"/>
                </a:moveTo>
                <a:lnTo>
                  <a:pt x="166877" y="64769"/>
                </a:lnTo>
                <a:lnTo>
                  <a:pt x="81521" y="0"/>
                </a:lnTo>
                <a:lnTo>
                  <a:pt x="73913" y="0"/>
                </a:lnTo>
                <a:lnTo>
                  <a:pt x="54101" y="89915"/>
                </a:lnTo>
                <a:lnTo>
                  <a:pt x="0" y="130301"/>
                </a:lnTo>
                <a:lnTo>
                  <a:pt x="0" y="145541"/>
                </a:lnTo>
                <a:lnTo>
                  <a:pt x="8770" y="156164"/>
                </a:lnTo>
              </a:path>
            </a:pathLst>
          </a:custGeom>
          <a:ln w="5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045843" y="5183885"/>
            <a:ext cx="39624" cy="304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045843" y="5183885"/>
            <a:ext cx="39624" cy="30479"/>
          </a:xfrm>
          <a:custGeom>
            <a:avLst/>
            <a:gdLst/>
            <a:ahLst/>
            <a:cxnLst/>
            <a:rect l="l" t="t" r="r" b="b"/>
            <a:pathLst>
              <a:path w="39624" h="30479">
                <a:moveTo>
                  <a:pt x="39624" y="15239"/>
                </a:moveTo>
                <a:lnTo>
                  <a:pt x="39624" y="6858"/>
                </a:lnTo>
                <a:lnTo>
                  <a:pt x="31229" y="0"/>
                </a:lnTo>
                <a:lnTo>
                  <a:pt x="19812" y="0"/>
                </a:lnTo>
                <a:lnTo>
                  <a:pt x="8369" y="0"/>
                </a:lnTo>
                <a:lnTo>
                  <a:pt x="0" y="6858"/>
                </a:lnTo>
                <a:lnTo>
                  <a:pt x="0" y="15239"/>
                </a:lnTo>
                <a:lnTo>
                  <a:pt x="0" y="23622"/>
                </a:lnTo>
                <a:lnTo>
                  <a:pt x="8369" y="30479"/>
                </a:lnTo>
                <a:lnTo>
                  <a:pt x="19812" y="30479"/>
                </a:lnTo>
                <a:lnTo>
                  <a:pt x="31229" y="30479"/>
                </a:lnTo>
                <a:lnTo>
                  <a:pt x="39624" y="23622"/>
                </a:lnTo>
                <a:lnTo>
                  <a:pt x="39624" y="152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026031" y="5197602"/>
            <a:ext cx="79997" cy="21081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026031" y="5197602"/>
            <a:ext cx="80009" cy="210810"/>
          </a:xfrm>
          <a:custGeom>
            <a:avLst/>
            <a:gdLst/>
            <a:ahLst/>
            <a:cxnLst/>
            <a:rect l="l" t="t" r="r" b="b"/>
            <a:pathLst>
              <a:path w="80009" h="210810">
                <a:moveTo>
                  <a:pt x="79248" y="177546"/>
                </a:moveTo>
                <a:lnTo>
                  <a:pt x="59435" y="0"/>
                </a:lnTo>
                <a:lnTo>
                  <a:pt x="52436" y="11016"/>
                </a:lnTo>
                <a:lnTo>
                  <a:pt x="42633" y="16226"/>
                </a:lnTo>
                <a:lnTo>
                  <a:pt x="31715" y="14782"/>
                </a:lnTo>
                <a:lnTo>
                  <a:pt x="25146" y="10668"/>
                </a:lnTo>
                <a:lnTo>
                  <a:pt x="22098" y="6096"/>
                </a:lnTo>
                <a:lnTo>
                  <a:pt x="19811" y="0"/>
                </a:lnTo>
                <a:lnTo>
                  <a:pt x="0" y="177546"/>
                </a:lnTo>
                <a:lnTo>
                  <a:pt x="830" y="188850"/>
                </a:lnTo>
                <a:lnTo>
                  <a:pt x="7115" y="198852"/>
                </a:lnTo>
                <a:lnTo>
                  <a:pt x="17881" y="206517"/>
                </a:lnTo>
                <a:lnTo>
                  <a:pt x="32154" y="210810"/>
                </a:lnTo>
                <a:lnTo>
                  <a:pt x="47752" y="210498"/>
                </a:lnTo>
                <a:lnTo>
                  <a:pt x="61145" y="206506"/>
                </a:lnTo>
                <a:lnTo>
                  <a:pt x="71480" y="199432"/>
                </a:lnTo>
                <a:lnTo>
                  <a:pt x="77903" y="189873"/>
                </a:lnTo>
                <a:lnTo>
                  <a:pt x="80009" y="182118"/>
                </a:lnTo>
                <a:lnTo>
                  <a:pt x="80009" y="179832"/>
                </a:lnTo>
                <a:lnTo>
                  <a:pt x="79248" y="17754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055743" y="5048250"/>
            <a:ext cx="19805" cy="2666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055736" y="5048250"/>
            <a:ext cx="19812" cy="26670"/>
          </a:xfrm>
          <a:custGeom>
            <a:avLst/>
            <a:gdLst/>
            <a:ahLst/>
            <a:cxnLst/>
            <a:rect l="l" t="t" r="r" b="b"/>
            <a:pathLst>
              <a:path w="19812" h="26670">
                <a:moveTo>
                  <a:pt x="19812" y="13715"/>
                </a:moveTo>
                <a:lnTo>
                  <a:pt x="19812" y="6096"/>
                </a:lnTo>
                <a:lnTo>
                  <a:pt x="15240" y="0"/>
                </a:lnTo>
                <a:lnTo>
                  <a:pt x="9918" y="0"/>
                </a:lnTo>
                <a:lnTo>
                  <a:pt x="4584" y="0"/>
                </a:lnTo>
                <a:lnTo>
                  <a:pt x="0" y="6096"/>
                </a:lnTo>
                <a:lnTo>
                  <a:pt x="0" y="13715"/>
                </a:lnTo>
                <a:lnTo>
                  <a:pt x="0" y="20574"/>
                </a:lnTo>
                <a:lnTo>
                  <a:pt x="4584" y="26670"/>
                </a:lnTo>
                <a:lnTo>
                  <a:pt x="9918" y="26670"/>
                </a:lnTo>
                <a:lnTo>
                  <a:pt x="15240" y="26670"/>
                </a:lnTo>
                <a:lnTo>
                  <a:pt x="19812" y="20574"/>
                </a:lnTo>
                <a:lnTo>
                  <a:pt x="19812" y="1371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065655" y="5074920"/>
            <a:ext cx="0" cy="124205"/>
          </a:xfrm>
          <a:custGeom>
            <a:avLst/>
            <a:gdLst/>
            <a:ahLst/>
            <a:cxnLst/>
            <a:rect l="l" t="t" r="r" b="b"/>
            <a:pathLst>
              <a:path h="124205">
                <a:moveTo>
                  <a:pt x="0" y="0"/>
                </a:moveTo>
                <a:lnTo>
                  <a:pt x="0" y="124205"/>
                </a:lnTo>
              </a:path>
            </a:pathLst>
          </a:custGeom>
          <a:ln w="5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035945" y="5033771"/>
            <a:ext cx="8374" cy="47875"/>
          </a:xfrm>
          <a:custGeom>
            <a:avLst/>
            <a:gdLst/>
            <a:ahLst/>
            <a:cxnLst/>
            <a:rect l="l" t="t" r="r" b="b"/>
            <a:pathLst>
              <a:path w="8374" h="47875">
                <a:moveTo>
                  <a:pt x="8374" y="0"/>
                </a:moveTo>
                <a:lnTo>
                  <a:pt x="2656" y="10791"/>
                </a:lnTo>
                <a:lnTo>
                  <a:pt x="0" y="23114"/>
                </a:lnTo>
                <a:lnTo>
                  <a:pt x="403" y="35848"/>
                </a:lnTo>
                <a:lnTo>
                  <a:pt x="3868" y="478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086991" y="5041515"/>
            <a:ext cx="8365" cy="47882"/>
          </a:xfrm>
          <a:custGeom>
            <a:avLst/>
            <a:gdLst/>
            <a:ahLst/>
            <a:cxnLst/>
            <a:rect l="l" t="t" r="r" b="b"/>
            <a:pathLst>
              <a:path w="8365" h="47882">
                <a:moveTo>
                  <a:pt x="0" y="47882"/>
                </a:moveTo>
                <a:lnTo>
                  <a:pt x="5712" y="37089"/>
                </a:lnTo>
                <a:lnTo>
                  <a:pt x="8365" y="24764"/>
                </a:lnTo>
                <a:lnTo>
                  <a:pt x="7961" y="12028"/>
                </a:lnTo>
                <a:lnTo>
                  <a:pt x="44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015558" y="5015484"/>
            <a:ext cx="14282" cy="83434"/>
          </a:xfrm>
          <a:custGeom>
            <a:avLst/>
            <a:gdLst/>
            <a:ahLst/>
            <a:cxnLst/>
            <a:rect l="l" t="t" r="r" b="b"/>
            <a:pathLst>
              <a:path w="14282" h="83434">
                <a:moveTo>
                  <a:pt x="14282" y="0"/>
                </a:moveTo>
                <a:lnTo>
                  <a:pt x="7933" y="10349"/>
                </a:lnTo>
                <a:lnTo>
                  <a:pt x="3436" y="21913"/>
                </a:lnTo>
                <a:lnTo>
                  <a:pt x="792" y="34277"/>
                </a:lnTo>
                <a:lnTo>
                  <a:pt x="0" y="47026"/>
                </a:lnTo>
                <a:lnTo>
                  <a:pt x="1060" y="59745"/>
                </a:lnTo>
                <a:lnTo>
                  <a:pt x="3972" y="72019"/>
                </a:lnTo>
                <a:lnTo>
                  <a:pt x="8736" y="834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101469" y="5024251"/>
            <a:ext cx="14282" cy="83434"/>
          </a:xfrm>
          <a:custGeom>
            <a:avLst/>
            <a:gdLst/>
            <a:ahLst/>
            <a:cxnLst/>
            <a:rect l="l" t="t" r="r" b="b"/>
            <a:pathLst>
              <a:path w="14282" h="83434">
                <a:moveTo>
                  <a:pt x="0" y="83434"/>
                </a:moveTo>
                <a:lnTo>
                  <a:pt x="6349" y="73084"/>
                </a:lnTo>
                <a:lnTo>
                  <a:pt x="10845" y="61520"/>
                </a:lnTo>
                <a:lnTo>
                  <a:pt x="13490" y="49156"/>
                </a:lnTo>
                <a:lnTo>
                  <a:pt x="14282" y="36407"/>
                </a:lnTo>
                <a:lnTo>
                  <a:pt x="13222" y="23688"/>
                </a:lnTo>
                <a:lnTo>
                  <a:pt x="10310" y="11414"/>
                </a:lnTo>
                <a:lnTo>
                  <a:pt x="55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026031" y="5183885"/>
            <a:ext cx="80009" cy="224526"/>
          </a:xfrm>
          <a:custGeom>
            <a:avLst/>
            <a:gdLst/>
            <a:ahLst/>
            <a:cxnLst/>
            <a:rect l="l" t="t" r="r" b="b"/>
            <a:pathLst>
              <a:path w="80009" h="224526">
                <a:moveTo>
                  <a:pt x="39624" y="0"/>
                </a:moveTo>
                <a:lnTo>
                  <a:pt x="28943" y="0"/>
                </a:lnTo>
                <a:lnTo>
                  <a:pt x="20574" y="6096"/>
                </a:lnTo>
                <a:lnTo>
                  <a:pt x="19811" y="13715"/>
                </a:lnTo>
                <a:lnTo>
                  <a:pt x="0" y="191262"/>
                </a:lnTo>
                <a:lnTo>
                  <a:pt x="830" y="202566"/>
                </a:lnTo>
                <a:lnTo>
                  <a:pt x="7115" y="212568"/>
                </a:lnTo>
                <a:lnTo>
                  <a:pt x="17881" y="220233"/>
                </a:lnTo>
                <a:lnTo>
                  <a:pt x="32154" y="224526"/>
                </a:lnTo>
                <a:lnTo>
                  <a:pt x="47752" y="224214"/>
                </a:lnTo>
                <a:lnTo>
                  <a:pt x="61145" y="220222"/>
                </a:lnTo>
                <a:lnTo>
                  <a:pt x="71480" y="213148"/>
                </a:lnTo>
                <a:lnTo>
                  <a:pt x="77903" y="203589"/>
                </a:lnTo>
                <a:lnTo>
                  <a:pt x="80009" y="195834"/>
                </a:lnTo>
                <a:lnTo>
                  <a:pt x="80009" y="193548"/>
                </a:lnTo>
                <a:lnTo>
                  <a:pt x="79248" y="191262"/>
                </a:lnTo>
                <a:lnTo>
                  <a:pt x="59435" y="15239"/>
                </a:lnTo>
                <a:lnTo>
                  <a:pt x="59435" y="6858"/>
                </a:lnTo>
                <a:lnTo>
                  <a:pt x="51041" y="0"/>
                </a:lnTo>
                <a:lnTo>
                  <a:pt x="39624" y="0"/>
                </a:lnTo>
                <a:close/>
              </a:path>
            </a:pathLst>
          </a:custGeom>
          <a:ln w="5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055736" y="5048250"/>
            <a:ext cx="19812" cy="26670"/>
          </a:xfrm>
          <a:custGeom>
            <a:avLst/>
            <a:gdLst/>
            <a:ahLst/>
            <a:cxnLst/>
            <a:rect l="l" t="t" r="r" b="b"/>
            <a:pathLst>
              <a:path w="19812" h="26670">
                <a:moveTo>
                  <a:pt x="19812" y="13715"/>
                </a:moveTo>
                <a:lnTo>
                  <a:pt x="19812" y="6096"/>
                </a:lnTo>
                <a:lnTo>
                  <a:pt x="15240" y="0"/>
                </a:lnTo>
                <a:lnTo>
                  <a:pt x="9918" y="0"/>
                </a:lnTo>
                <a:lnTo>
                  <a:pt x="4584" y="0"/>
                </a:lnTo>
                <a:lnTo>
                  <a:pt x="0" y="6096"/>
                </a:lnTo>
                <a:lnTo>
                  <a:pt x="0" y="13715"/>
                </a:lnTo>
                <a:lnTo>
                  <a:pt x="0" y="20574"/>
                </a:lnTo>
                <a:lnTo>
                  <a:pt x="4584" y="26670"/>
                </a:lnTo>
                <a:lnTo>
                  <a:pt x="9918" y="26670"/>
                </a:lnTo>
                <a:lnTo>
                  <a:pt x="15240" y="26670"/>
                </a:lnTo>
                <a:lnTo>
                  <a:pt x="19812" y="20574"/>
                </a:lnTo>
                <a:lnTo>
                  <a:pt x="19812" y="13715"/>
                </a:lnTo>
                <a:close/>
              </a:path>
            </a:pathLst>
          </a:custGeom>
          <a:ln w="5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984877" y="5410961"/>
            <a:ext cx="61727" cy="6324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984870" y="5410961"/>
            <a:ext cx="61734" cy="63246"/>
          </a:xfrm>
          <a:custGeom>
            <a:avLst/>
            <a:gdLst/>
            <a:ahLst/>
            <a:cxnLst/>
            <a:rect l="l" t="t" r="r" b="b"/>
            <a:pathLst>
              <a:path w="61734" h="63246">
                <a:moveTo>
                  <a:pt x="0" y="47243"/>
                </a:moveTo>
                <a:lnTo>
                  <a:pt x="61734" y="0"/>
                </a:lnTo>
                <a:lnTo>
                  <a:pt x="57150" y="19812"/>
                </a:lnTo>
                <a:lnTo>
                  <a:pt x="0" y="63246"/>
                </a:lnTo>
                <a:lnTo>
                  <a:pt x="0" y="4724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038596" y="5327903"/>
            <a:ext cx="25359" cy="8839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038224" y="5327903"/>
            <a:ext cx="27431" cy="89916"/>
          </a:xfrm>
          <a:custGeom>
            <a:avLst/>
            <a:gdLst/>
            <a:ahLst/>
            <a:cxnLst/>
            <a:rect l="l" t="t" r="r" b="b"/>
            <a:pathLst>
              <a:path w="27431" h="89916">
                <a:moveTo>
                  <a:pt x="0" y="89916"/>
                </a:moveTo>
                <a:lnTo>
                  <a:pt x="19799" y="0"/>
                </a:lnTo>
                <a:lnTo>
                  <a:pt x="27431" y="0"/>
                </a:lnTo>
                <a:lnTo>
                  <a:pt x="8381" y="83058"/>
                </a:lnTo>
                <a:lnTo>
                  <a:pt x="0" y="8991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972691" y="5263134"/>
            <a:ext cx="92964" cy="647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972691" y="5263134"/>
            <a:ext cx="92964" cy="64769"/>
          </a:xfrm>
          <a:custGeom>
            <a:avLst/>
            <a:gdLst/>
            <a:ahLst/>
            <a:cxnLst/>
            <a:rect l="l" t="t" r="r" b="b"/>
            <a:pathLst>
              <a:path w="92964" h="64769">
                <a:moveTo>
                  <a:pt x="0" y="762"/>
                </a:moveTo>
                <a:lnTo>
                  <a:pt x="7607" y="0"/>
                </a:lnTo>
                <a:lnTo>
                  <a:pt x="67056" y="41910"/>
                </a:lnTo>
                <a:lnTo>
                  <a:pt x="92964" y="64769"/>
                </a:lnTo>
                <a:lnTo>
                  <a:pt x="85331" y="64769"/>
                </a:lnTo>
                <a:lnTo>
                  <a:pt x="44404" y="34857"/>
                </a:lnTo>
                <a:lnTo>
                  <a:pt x="14089" y="11742"/>
                </a:lnTo>
                <a:lnTo>
                  <a:pt x="0" y="76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898777" y="5353050"/>
            <a:ext cx="139446" cy="10515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898777" y="5353050"/>
            <a:ext cx="139446" cy="105155"/>
          </a:xfrm>
          <a:custGeom>
            <a:avLst/>
            <a:gdLst/>
            <a:ahLst/>
            <a:cxnLst/>
            <a:rect l="l" t="t" r="r" b="b"/>
            <a:pathLst>
              <a:path w="139446" h="105155">
                <a:moveTo>
                  <a:pt x="0" y="40386"/>
                </a:moveTo>
                <a:lnTo>
                  <a:pt x="53339" y="0"/>
                </a:lnTo>
                <a:lnTo>
                  <a:pt x="139446" y="64770"/>
                </a:lnTo>
                <a:lnTo>
                  <a:pt x="86093" y="105155"/>
                </a:lnTo>
                <a:lnTo>
                  <a:pt x="42945" y="80591"/>
                </a:lnTo>
                <a:lnTo>
                  <a:pt x="13534" y="55209"/>
                </a:lnTo>
                <a:lnTo>
                  <a:pt x="0" y="4038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952482" y="5263896"/>
            <a:ext cx="105415" cy="14947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57066" y="5263134"/>
            <a:ext cx="100956" cy="154686"/>
          </a:xfrm>
          <a:custGeom>
            <a:avLst/>
            <a:gdLst/>
            <a:ahLst/>
            <a:cxnLst/>
            <a:rect l="l" t="t" r="r" b="b"/>
            <a:pathLst>
              <a:path w="100956" h="154686">
                <a:moveTo>
                  <a:pt x="81157" y="154686"/>
                </a:moveTo>
                <a:lnTo>
                  <a:pt x="50658" y="131496"/>
                </a:lnTo>
                <a:lnTo>
                  <a:pt x="10184" y="101116"/>
                </a:lnTo>
                <a:lnTo>
                  <a:pt x="0" y="93567"/>
                </a:lnTo>
                <a:lnTo>
                  <a:pt x="15625" y="0"/>
                </a:lnTo>
                <a:lnTo>
                  <a:pt x="100956" y="64769"/>
                </a:lnTo>
                <a:lnTo>
                  <a:pt x="81157" y="15468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98777" y="5394197"/>
            <a:ext cx="86093" cy="7826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98777" y="5398685"/>
            <a:ext cx="86093" cy="73305"/>
          </a:xfrm>
          <a:custGeom>
            <a:avLst/>
            <a:gdLst/>
            <a:ahLst/>
            <a:cxnLst/>
            <a:rect l="l" t="t" r="r" b="b"/>
            <a:pathLst>
              <a:path w="86093" h="73305">
                <a:moveTo>
                  <a:pt x="0" y="9990"/>
                </a:moveTo>
                <a:lnTo>
                  <a:pt x="27082" y="39743"/>
                </a:lnTo>
                <a:lnTo>
                  <a:pt x="57908" y="62462"/>
                </a:lnTo>
                <a:lnTo>
                  <a:pt x="80136" y="73305"/>
                </a:lnTo>
                <a:lnTo>
                  <a:pt x="86093" y="59520"/>
                </a:lnTo>
                <a:lnTo>
                  <a:pt x="74641" y="55036"/>
                </a:lnTo>
                <a:lnTo>
                  <a:pt x="63472" y="49677"/>
                </a:lnTo>
                <a:lnTo>
                  <a:pt x="22228" y="19797"/>
                </a:lnTo>
                <a:lnTo>
                  <a:pt x="4093" y="0"/>
                </a:lnTo>
                <a:lnTo>
                  <a:pt x="0" y="999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58963" y="5273802"/>
            <a:ext cx="75437" cy="134874"/>
          </a:xfrm>
          <a:custGeom>
            <a:avLst/>
            <a:gdLst/>
            <a:ahLst/>
            <a:cxnLst/>
            <a:rect l="l" t="t" r="r" b="b"/>
            <a:pathLst>
              <a:path w="75437" h="134874">
                <a:moveTo>
                  <a:pt x="17525" y="0"/>
                </a:moveTo>
                <a:lnTo>
                  <a:pt x="0" y="77724"/>
                </a:lnTo>
                <a:lnTo>
                  <a:pt x="75437" y="13487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89455" y="5433059"/>
            <a:ext cx="36575" cy="37337"/>
          </a:xfrm>
          <a:custGeom>
            <a:avLst/>
            <a:gdLst/>
            <a:ahLst/>
            <a:cxnLst/>
            <a:rect l="l" t="t" r="r" b="b"/>
            <a:pathLst>
              <a:path w="36575" h="37337">
                <a:moveTo>
                  <a:pt x="36575" y="0"/>
                </a:moveTo>
                <a:lnTo>
                  <a:pt x="0" y="28193"/>
                </a:lnTo>
                <a:lnTo>
                  <a:pt x="0" y="373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961424" y="5275326"/>
            <a:ext cx="88121" cy="12643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961248" y="5273802"/>
            <a:ext cx="86103" cy="134874"/>
          </a:xfrm>
          <a:custGeom>
            <a:avLst/>
            <a:gdLst/>
            <a:ahLst/>
            <a:cxnLst/>
            <a:rect l="l" t="t" r="r" b="b"/>
            <a:pathLst>
              <a:path w="86103" h="134874">
                <a:moveTo>
                  <a:pt x="0" y="76962"/>
                </a:moveTo>
                <a:lnTo>
                  <a:pt x="16764" y="1524"/>
                </a:lnTo>
                <a:lnTo>
                  <a:pt x="15240" y="0"/>
                </a:lnTo>
                <a:lnTo>
                  <a:pt x="25367" y="7403"/>
                </a:lnTo>
                <a:lnTo>
                  <a:pt x="65863" y="37840"/>
                </a:lnTo>
                <a:lnTo>
                  <a:pt x="86103" y="53552"/>
                </a:lnTo>
                <a:lnTo>
                  <a:pt x="73151" y="134874"/>
                </a:lnTo>
                <a:lnTo>
                  <a:pt x="73914" y="132587"/>
                </a:lnTo>
                <a:lnTo>
                  <a:pt x="43187" y="109938"/>
                </a:lnTo>
                <a:lnTo>
                  <a:pt x="2853" y="79186"/>
                </a:lnTo>
                <a:lnTo>
                  <a:pt x="0" y="7696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910969" y="5360670"/>
            <a:ext cx="116586" cy="88391"/>
          </a:xfrm>
          <a:custGeom>
            <a:avLst/>
            <a:gdLst/>
            <a:ahLst/>
            <a:cxnLst/>
            <a:rect l="l" t="t" r="r" b="b"/>
            <a:pathLst>
              <a:path w="116586" h="88391">
                <a:moveTo>
                  <a:pt x="14478" y="30479"/>
                </a:moveTo>
                <a:lnTo>
                  <a:pt x="6858" y="24383"/>
                </a:lnTo>
                <a:lnTo>
                  <a:pt x="0" y="29717"/>
                </a:lnTo>
                <a:lnTo>
                  <a:pt x="7607" y="35813"/>
                </a:lnTo>
                <a:lnTo>
                  <a:pt x="14478" y="30479"/>
                </a:lnTo>
                <a:close/>
              </a:path>
              <a:path w="116586" h="88391">
                <a:moveTo>
                  <a:pt x="25908" y="22097"/>
                </a:moveTo>
                <a:lnTo>
                  <a:pt x="17526" y="16001"/>
                </a:lnTo>
                <a:lnTo>
                  <a:pt x="10655" y="22097"/>
                </a:lnTo>
                <a:lnTo>
                  <a:pt x="18288" y="27431"/>
                </a:lnTo>
                <a:lnTo>
                  <a:pt x="25908" y="22097"/>
                </a:lnTo>
                <a:close/>
              </a:path>
              <a:path w="116586" h="88391">
                <a:moveTo>
                  <a:pt x="25908" y="38862"/>
                </a:moveTo>
                <a:lnTo>
                  <a:pt x="18288" y="33527"/>
                </a:lnTo>
                <a:lnTo>
                  <a:pt x="11417" y="38862"/>
                </a:lnTo>
                <a:lnTo>
                  <a:pt x="19050" y="44195"/>
                </a:lnTo>
                <a:lnTo>
                  <a:pt x="25908" y="38862"/>
                </a:lnTo>
                <a:close/>
              </a:path>
              <a:path w="116586" h="88391">
                <a:moveTo>
                  <a:pt x="36576" y="13715"/>
                </a:moveTo>
                <a:lnTo>
                  <a:pt x="28943" y="8381"/>
                </a:lnTo>
                <a:lnTo>
                  <a:pt x="21336" y="13715"/>
                </a:lnTo>
                <a:lnTo>
                  <a:pt x="28943" y="19050"/>
                </a:lnTo>
                <a:lnTo>
                  <a:pt x="36576" y="13715"/>
                </a:lnTo>
                <a:close/>
              </a:path>
              <a:path w="116586" h="88391">
                <a:moveTo>
                  <a:pt x="37338" y="30479"/>
                </a:moveTo>
                <a:lnTo>
                  <a:pt x="29705" y="25145"/>
                </a:lnTo>
                <a:lnTo>
                  <a:pt x="22098" y="30479"/>
                </a:lnTo>
                <a:lnTo>
                  <a:pt x="29705" y="36575"/>
                </a:lnTo>
                <a:lnTo>
                  <a:pt x="37338" y="30479"/>
                </a:lnTo>
                <a:close/>
              </a:path>
              <a:path w="116586" h="88391">
                <a:moveTo>
                  <a:pt x="60960" y="65531"/>
                </a:moveTo>
                <a:lnTo>
                  <a:pt x="30467" y="41909"/>
                </a:lnTo>
                <a:lnTo>
                  <a:pt x="22860" y="47243"/>
                </a:lnTo>
                <a:lnTo>
                  <a:pt x="54102" y="70865"/>
                </a:lnTo>
                <a:lnTo>
                  <a:pt x="60960" y="65531"/>
                </a:lnTo>
                <a:close/>
              </a:path>
              <a:path w="116586" h="88391">
                <a:moveTo>
                  <a:pt x="47231" y="5333"/>
                </a:moveTo>
                <a:lnTo>
                  <a:pt x="39624" y="0"/>
                </a:lnTo>
                <a:lnTo>
                  <a:pt x="32004" y="5333"/>
                </a:lnTo>
                <a:lnTo>
                  <a:pt x="40386" y="11429"/>
                </a:lnTo>
                <a:lnTo>
                  <a:pt x="47231" y="5333"/>
                </a:lnTo>
                <a:close/>
              </a:path>
              <a:path w="116586" h="88391">
                <a:moveTo>
                  <a:pt x="47993" y="22859"/>
                </a:moveTo>
                <a:lnTo>
                  <a:pt x="40386" y="16763"/>
                </a:lnTo>
                <a:lnTo>
                  <a:pt x="32753" y="22097"/>
                </a:lnTo>
                <a:lnTo>
                  <a:pt x="41148" y="28193"/>
                </a:lnTo>
                <a:lnTo>
                  <a:pt x="47993" y="22859"/>
                </a:lnTo>
                <a:close/>
              </a:path>
              <a:path w="116586" h="88391">
                <a:moveTo>
                  <a:pt x="48755" y="39624"/>
                </a:moveTo>
                <a:lnTo>
                  <a:pt x="41148" y="33527"/>
                </a:lnTo>
                <a:lnTo>
                  <a:pt x="33528" y="39624"/>
                </a:lnTo>
                <a:lnTo>
                  <a:pt x="41148" y="44957"/>
                </a:lnTo>
                <a:lnTo>
                  <a:pt x="48755" y="39624"/>
                </a:lnTo>
                <a:close/>
              </a:path>
              <a:path w="116586" h="88391">
                <a:moveTo>
                  <a:pt x="58674" y="14477"/>
                </a:moveTo>
                <a:lnTo>
                  <a:pt x="51054" y="8381"/>
                </a:lnTo>
                <a:lnTo>
                  <a:pt x="44196" y="13715"/>
                </a:lnTo>
                <a:lnTo>
                  <a:pt x="51803" y="19812"/>
                </a:lnTo>
                <a:lnTo>
                  <a:pt x="58674" y="14477"/>
                </a:lnTo>
                <a:close/>
              </a:path>
              <a:path w="116586" h="88391">
                <a:moveTo>
                  <a:pt x="59436" y="31241"/>
                </a:moveTo>
                <a:lnTo>
                  <a:pt x="51803" y="25907"/>
                </a:lnTo>
                <a:lnTo>
                  <a:pt x="44958" y="31241"/>
                </a:lnTo>
                <a:lnTo>
                  <a:pt x="52578" y="36575"/>
                </a:lnTo>
                <a:lnTo>
                  <a:pt x="59436" y="31241"/>
                </a:lnTo>
                <a:close/>
              </a:path>
              <a:path w="116586" h="88391">
                <a:moveTo>
                  <a:pt x="60198" y="48005"/>
                </a:moveTo>
                <a:lnTo>
                  <a:pt x="52578" y="42671"/>
                </a:lnTo>
                <a:lnTo>
                  <a:pt x="44958" y="48005"/>
                </a:lnTo>
                <a:lnTo>
                  <a:pt x="53327" y="54101"/>
                </a:lnTo>
                <a:lnTo>
                  <a:pt x="60198" y="48005"/>
                </a:lnTo>
                <a:close/>
              </a:path>
              <a:path w="116586" h="88391">
                <a:moveTo>
                  <a:pt x="70853" y="22859"/>
                </a:moveTo>
                <a:lnTo>
                  <a:pt x="62484" y="17525"/>
                </a:lnTo>
                <a:lnTo>
                  <a:pt x="55626" y="22859"/>
                </a:lnTo>
                <a:lnTo>
                  <a:pt x="63246" y="28955"/>
                </a:lnTo>
                <a:lnTo>
                  <a:pt x="70853" y="22859"/>
                </a:lnTo>
                <a:close/>
              </a:path>
              <a:path w="116586" h="88391">
                <a:moveTo>
                  <a:pt x="70853" y="40385"/>
                </a:moveTo>
                <a:lnTo>
                  <a:pt x="63246" y="34289"/>
                </a:lnTo>
                <a:lnTo>
                  <a:pt x="56388" y="39624"/>
                </a:lnTo>
                <a:lnTo>
                  <a:pt x="64008" y="45719"/>
                </a:lnTo>
                <a:lnTo>
                  <a:pt x="70853" y="40385"/>
                </a:lnTo>
                <a:close/>
              </a:path>
              <a:path w="116586" h="88391">
                <a:moveTo>
                  <a:pt x="71628" y="57150"/>
                </a:moveTo>
                <a:lnTo>
                  <a:pt x="64008" y="51053"/>
                </a:lnTo>
                <a:lnTo>
                  <a:pt x="57150" y="56387"/>
                </a:lnTo>
                <a:lnTo>
                  <a:pt x="64757" y="62483"/>
                </a:lnTo>
                <a:lnTo>
                  <a:pt x="71628" y="57150"/>
                </a:lnTo>
                <a:close/>
              </a:path>
              <a:path w="116586" h="88391">
                <a:moveTo>
                  <a:pt x="72377" y="73913"/>
                </a:moveTo>
                <a:lnTo>
                  <a:pt x="64757" y="68579"/>
                </a:lnTo>
                <a:lnTo>
                  <a:pt x="57912" y="73913"/>
                </a:lnTo>
                <a:lnTo>
                  <a:pt x="65519" y="79247"/>
                </a:lnTo>
                <a:lnTo>
                  <a:pt x="72377" y="73913"/>
                </a:lnTo>
                <a:close/>
              </a:path>
              <a:path w="116586" h="88391">
                <a:moveTo>
                  <a:pt x="82296" y="32003"/>
                </a:moveTo>
                <a:lnTo>
                  <a:pt x="74676" y="25907"/>
                </a:lnTo>
                <a:lnTo>
                  <a:pt x="67043" y="31241"/>
                </a:lnTo>
                <a:lnTo>
                  <a:pt x="74676" y="37337"/>
                </a:lnTo>
                <a:lnTo>
                  <a:pt x="82296" y="32003"/>
                </a:lnTo>
                <a:close/>
              </a:path>
              <a:path w="116586" h="88391">
                <a:moveTo>
                  <a:pt x="83058" y="48767"/>
                </a:moveTo>
                <a:lnTo>
                  <a:pt x="75438" y="42671"/>
                </a:lnTo>
                <a:lnTo>
                  <a:pt x="67805" y="48767"/>
                </a:lnTo>
                <a:lnTo>
                  <a:pt x="75438" y="54101"/>
                </a:lnTo>
                <a:lnTo>
                  <a:pt x="83058" y="48767"/>
                </a:lnTo>
                <a:close/>
              </a:path>
              <a:path w="116586" h="88391">
                <a:moveTo>
                  <a:pt x="83807" y="65531"/>
                </a:moveTo>
                <a:lnTo>
                  <a:pt x="75438" y="60197"/>
                </a:lnTo>
                <a:lnTo>
                  <a:pt x="68567" y="65531"/>
                </a:lnTo>
                <a:lnTo>
                  <a:pt x="76200" y="71627"/>
                </a:lnTo>
                <a:lnTo>
                  <a:pt x="83807" y="65531"/>
                </a:lnTo>
                <a:close/>
              </a:path>
              <a:path w="116586" h="88391">
                <a:moveTo>
                  <a:pt x="83807" y="83057"/>
                </a:moveTo>
                <a:lnTo>
                  <a:pt x="76200" y="76962"/>
                </a:lnTo>
                <a:lnTo>
                  <a:pt x="69329" y="82295"/>
                </a:lnTo>
                <a:lnTo>
                  <a:pt x="76962" y="88391"/>
                </a:lnTo>
                <a:lnTo>
                  <a:pt x="83807" y="83057"/>
                </a:lnTo>
                <a:close/>
              </a:path>
              <a:path w="116586" h="88391">
                <a:moveTo>
                  <a:pt x="93726" y="40385"/>
                </a:moveTo>
                <a:lnTo>
                  <a:pt x="86093" y="35051"/>
                </a:lnTo>
                <a:lnTo>
                  <a:pt x="78486" y="40385"/>
                </a:lnTo>
                <a:lnTo>
                  <a:pt x="86093" y="46481"/>
                </a:lnTo>
                <a:lnTo>
                  <a:pt x="93726" y="40385"/>
                </a:lnTo>
                <a:close/>
              </a:path>
              <a:path w="116586" h="88391">
                <a:moveTo>
                  <a:pt x="94488" y="57912"/>
                </a:moveTo>
                <a:lnTo>
                  <a:pt x="86855" y="51815"/>
                </a:lnTo>
                <a:lnTo>
                  <a:pt x="79248" y="57150"/>
                </a:lnTo>
                <a:lnTo>
                  <a:pt x="86855" y="63245"/>
                </a:lnTo>
                <a:lnTo>
                  <a:pt x="94488" y="57912"/>
                </a:lnTo>
                <a:close/>
              </a:path>
              <a:path w="116586" h="88391">
                <a:moveTo>
                  <a:pt x="95250" y="74675"/>
                </a:moveTo>
                <a:lnTo>
                  <a:pt x="87617" y="68579"/>
                </a:lnTo>
                <a:lnTo>
                  <a:pt x="80010" y="73913"/>
                </a:lnTo>
                <a:lnTo>
                  <a:pt x="87617" y="80009"/>
                </a:lnTo>
                <a:lnTo>
                  <a:pt x="95250" y="74675"/>
                </a:lnTo>
                <a:close/>
              </a:path>
              <a:path w="116586" h="88391">
                <a:moveTo>
                  <a:pt x="105143" y="49529"/>
                </a:moveTo>
                <a:lnTo>
                  <a:pt x="97536" y="43433"/>
                </a:lnTo>
                <a:lnTo>
                  <a:pt x="89903" y="48767"/>
                </a:lnTo>
                <a:lnTo>
                  <a:pt x="98298" y="54863"/>
                </a:lnTo>
                <a:lnTo>
                  <a:pt x="105143" y="49529"/>
                </a:lnTo>
                <a:close/>
              </a:path>
              <a:path w="116586" h="88391">
                <a:moveTo>
                  <a:pt x="105905" y="66293"/>
                </a:moveTo>
                <a:lnTo>
                  <a:pt x="98298" y="60197"/>
                </a:lnTo>
                <a:lnTo>
                  <a:pt x="90678" y="66293"/>
                </a:lnTo>
                <a:lnTo>
                  <a:pt x="99060" y="71627"/>
                </a:lnTo>
                <a:lnTo>
                  <a:pt x="105905" y="66293"/>
                </a:lnTo>
                <a:close/>
              </a:path>
              <a:path w="116586" h="88391">
                <a:moveTo>
                  <a:pt x="116586" y="57912"/>
                </a:moveTo>
                <a:lnTo>
                  <a:pt x="108953" y="52577"/>
                </a:lnTo>
                <a:lnTo>
                  <a:pt x="102108" y="57912"/>
                </a:lnTo>
                <a:lnTo>
                  <a:pt x="109728" y="64007"/>
                </a:lnTo>
                <a:lnTo>
                  <a:pt x="116586" y="57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910969" y="5366003"/>
            <a:ext cx="116586" cy="85344"/>
          </a:xfrm>
          <a:custGeom>
            <a:avLst/>
            <a:gdLst/>
            <a:ahLst/>
            <a:cxnLst/>
            <a:rect l="l" t="t" r="r" b="b"/>
            <a:pathLst>
              <a:path w="116586" h="85344">
                <a:moveTo>
                  <a:pt x="47231" y="2286"/>
                </a:moveTo>
                <a:lnTo>
                  <a:pt x="47231" y="0"/>
                </a:lnTo>
                <a:lnTo>
                  <a:pt x="40386" y="6096"/>
                </a:lnTo>
                <a:lnTo>
                  <a:pt x="32004" y="0"/>
                </a:lnTo>
                <a:lnTo>
                  <a:pt x="32004" y="2286"/>
                </a:lnTo>
                <a:lnTo>
                  <a:pt x="40386" y="7620"/>
                </a:lnTo>
                <a:lnTo>
                  <a:pt x="47231" y="2286"/>
                </a:lnTo>
                <a:close/>
              </a:path>
              <a:path w="116586" h="85344">
                <a:moveTo>
                  <a:pt x="58674" y="11430"/>
                </a:moveTo>
                <a:lnTo>
                  <a:pt x="58674" y="9144"/>
                </a:lnTo>
                <a:lnTo>
                  <a:pt x="51803" y="14478"/>
                </a:lnTo>
                <a:lnTo>
                  <a:pt x="44196" y="8382"/>
                </a:lnTo>
                <a:lnTo>
                  <a:pt x="44196" y="10668"/>
                </a:lnTo>
                <a:lnTo>
                  <a:pt x="51803" y="16763"/>
                </a:lnTo>
                <a:lnTo>
                  <a:pt x="58674" y="11430"/>
                </a:lnTo>
                <a:close/>
              </a:path>
              <a:path w="116586" h="85344">
                <a:moveTo>
                  <a:pt x="70853" y="19812"/>
                </a:moveTo>
                <a:lnTo>
                  <a:pt x="70853" y="17525"/>
                </a:lnTo>
                <a:lnTo>
                  <a:pt x="63246" y="23622"/>
                </a:lnTo>
                <a:lnTo>
                  <a:pt x="55626" y="17525"/>
                </a:lnTo>
                <a:lnTo>
                  <a:pt x="55626" y="19812"/>
                </a:lnTo>
                <a:lnTo>
                  <a:pt x="63246" y="25146"/>
                </a:lnTo>
                <a:lnTo>
                  <a:pt x="70853" y="19812"/>
                </a:lnTo>
                <a:close/>
              </a:path>
              <a:path w="116586" h="85344">
                <a:moveTo>
                  <a:pt x="82296" y="28956"/>
                </a:moveTo>
                <a:lnTo>
                  <a:pt x="82296" y="26670"/>
                </a:lnTo>
                <a:lnTo>
                  <a:pt x="74676" y="32004"/>
                </a:lnTo>
                <a:lnTo>
                  <a:pt x="67043" y="25908"/>
                </a:lnTo>
                <a:lnTo>
                  <a:pt x="67043" y="28194"/>
                </a:lnTo>
                <a:lnTo>
                  <a:pt x="74676" y="34290"/>
                </a:lnTo>
                <a:lnTo>
                  <a:pt x="82296" y="28956"/>
                </a:lnTo>
                <a:close/>
              </a:path>
              <a:path w="116586" h="85344">
                <a:moveTo>
                  <a:pt x="93726" y="37337"/>
                </a:moveTo>
                <a:lnTo>
                  <a:pt x="93726" y="35051"/>
                </a:lnTo>
                <a:lnTo>
                  <a:pt x="86093" y="41148"/>
                </a:lnTo>
                <a:lnTo>
                  <a:pt x="78486" y="35051"/>
                </a:lnTo>
                <a:lnTo>
                  <a:pt x="78486" y="37337"/>
                </a:lnTo>
                <a:lnTo>
                  <a:pt x="86093" y="42672"/>
                </a:lnTo>
                <a:lnTo>
                  <a:pt x="93726" y="37337"/>
                </a:lnTo>
                <a:close/>
              </a:path>
              <a:path w="116586" h="85344">
                <a:moveTo>
                  <a:pt x="105143" y="46482"/>
                </a:moveTo>
                <a:lnTo>
                  <a:pt x="105143" y="44196"/>
                </a:lnTo>
                <a:lnTo>
                  <a:pt x="98298" y="49530"/>
                </a:lnTo>
                <a:lnTo>
                  <a:pt x="89903" y="43434"/>
                </a:lnTo>
                <a:lnTo>
                  <a:pt x="89903" y="45720"/>
                </a:lnTo>
                <a:lnTo>
                  <a:pt x="98298" y="51816"/>
                </a:lnTo>
                <a:lnTo>
                  <a:pt x="105143" y="46482"/>
                </a:lnTo>
                <a:close/>
              </a:path>
              <a:path w="116586" h="85344">
                <a:moveTo>
                  <a:pt x="116586" y="54863"/>
                </a:moveTo>
                <a:lnTo>
                  <a:pt x="116586" y="52578"/>
                </a:lnTo>
                <a:lnTo>
                  <a:pt x="109728" y="58674"/>
                </a:lnTo>
                <a:lnTo>
                  <a:pt x="102108" y="52578"/>
                </a:lnTo>
                <a:lnTo>
                  <a:pt x="102108" y="54863"/>
                </a:lnTo>
                <a:lnTo>
                  <a:pt x="109728" y="60198"/>
                </a:lnTo>
                <a:lnTo>
                  <a:pt x="116586" y="54863"/>
                </a:lnTo>
                <a:close/>
              </a:path>
              <a:path w="116586" h="85344">
                <a:moveTo>
                  <a:pt x="36576" y="10668"/>
                </a:moveTo>
                <a:lnTo>
                  <a:pt x="36576" y="8382"/>
                </a:lnTo>
                <a:lnTo>
                  <a:pt x="28943" y="13716"/>
                </a:lnTo>
                <a:lnTo>
                  <a:pt x="21336" y="8382"/>
                </a:lnTo>
                <a:lnTo>
                  <a:pt x="21336" y="10668"/>
                </a:lnTo>
                <a:lnTo>
                  <a:pt x="28943" y="16001"/>
                </a:lnTo>
                <a:lnTo>
                  <a:pt x="36576" y="10668"/>
                </a:lnTo>
                <a:close/>
              </a:path>
              <a:path w="116586" h="85344">
                <a:moveTo>
                  <a:pt x="14478" y="27432"/>
                </a:moveTo>
                <a:lnTo>
                  <a:pt x="14478" y="25146"/>
                </a:lnTo>
                <a:lnTo>
                  <a:pt x="7607" y="30480"/>
                </a:lnTo>
                <a:lnTo>
                  <a:pt x="0" y="24384"/>
                </a:lnTo>
                <a:lnTo>
                  <a:pt x="0" y="26670"/>
                </a:lnTo>
                <a:lnTo>
                  <a:pt x="7607" y="32766"/>
                </a:lnTo>
                <a:lnTo>
                  <a:pt x="14478" y="27432"/>
                </a:lnTo>
                <a:close/>
              </a:path>
              <a:path w="116586" h="85344">
                <a:moveTo>
                  <a:pt x="25908" y="19050"/>
                </a:moveTo>
                <a:lnTo>
                  <a:pt x="25908" y="16763"/>
                </a:lnTo>
                <a:lnTo>
                  <a:pt x="18288" y="22098"/>
                </a:lnTo>
                <a:lnTo>
                  <a:pt x="10655" y="16763"/>
                </a:lnTo>
                <a:lnTo>
                  <a:pt x="10655" y="18287"/>
                </a:lnTo>
                <a:lnTo>
                  <a:pt x="18288" y="24384"/>
                </a:lnTo>
                <a:lnTo>
                  <a:pt x="25908" y="19050"/>
                </a:lnTo>
                <a:close/>
              </a:path>
              <a:path w="116586" h="85344">
                <a:moveTo>
                  <a:pt x="25908" y="35813"/>
                </a:moveTo>
                <a:lnTo>
                  <a:pt x="25908" y="33528"/>
                </a:lnTo>
                <a:lnTo>
                  <a:pt x="19050" y="38862"/>
                </a:lnTo>
                <a:lnTo>
                  <a:pt x="11417" y="33528"/>
                </a:lnTo>
                <a:lnTo>
                  <a:pt x="11417" y="35813"/>
                </a:lnTo>
                <a:lnTo>
                  <a:pt x="19050" y="41148"/>
                </a:lnTo>
                <a:lnTo>
                  <a:pt x="25908" y="35813"/>
                </a:lnTo>
                <a:close/>
              </a:path>
              <a:path w="116586" h="85344">
                <a:moveTo>
                  <a:pt x="37338" y="27432"/>
                </a:moveTo>
                <a:lnTo>
                  <a:pt x="37338" y="25146"/>
                </a:lnTo>
                <a:lnTo>
                  <a:pt x="29705" y="31242"/>
                </a:lnTo>
                <a:lnTo>
                  <a:pt x="22098" y="25146"/>
                </a:lnTo>
                <a:lnTo>
                  <a:pt x="22098" y="27432"/>
                </a:lnTo>
                <a:lnTo>
                  <a:pt x="29705" y="33528"/>
                </a:lnTo>
                <a:lnTo>
                  <a:pt x="37338" y="27432"/>
                </a:lnTo>
                <a:close/>
              </a:path>
              <a:path w="116586" h="85344">
                <a:moveTo>
                  <a:pt x="60960" y="62484"/>
                </a:moveTo>
                <a:lnTo>
                  <a:pt x="60960" y="60198"/>
                </a:lnTo>
                <a:lnTo>
                  <a:pt x="54102" y="65532"/>
                </a:lnTo>
                <a:lnTo>
                  <a:pt x="22860" y="41910"/>
                </a:lnTo>
                <a:lnTo>
                  <a:pt x="22860" y="44196"/>
                </a:lnTo>
                <a:lnTo>
                  <a:pt x="54102" y="67818"/>
                </a:lnTo>
                <a:lnTo>
                  <a:pt x="60960" y="62484"/>
                </a:lnTo>
                <a:close/>
              </a:path>
              <a:path w="116586" h="85344">
                <a:moveTo>
                  <a:pt x="47993" y="19812"/>
                </a:moveTo>
                <a:lnTo>
                  <a:pt x="47993" y="17525"/>
                </a:lnTo>
                <a:lnTo>
                  <a:pt x="41148" y="22860"/>
                </a:lnTo>
                <a:lnTo>
                  <a:pt x="32753" y="16763"/>
                </a:lnTo>
                <a:lnTo>
                  <a:pt x="32753" y="19050"/>
                </a:lnTo>
                <a:lnTo>
                  <a:pt x="41148" y="25146"/>
                </a:lnTo>
                <a:lnTo>
                  <a:pt x="47993" y="19812"/>
                </a:lnTo>
                <a:close/>
              </a:path>
              <a:path w="116586" h="85344">
                <a:moveTo>
                  <a:pt x="48755" y="36575"/>
                </a:moveTo>
                <a:lnTo>
                  <a:pt x="48755" y="34290"/>
                </a:lnTo>
                <a:lnTo>
                  <a:pt x="41148" y="39624"/>
                </a:lnTo>
                <a:lnTo>
                  <a:pt x="33528" y="34290"/>
                </a:lnTo>
                <a:lnTo>
                  <a:pt x="33528" y="35813"/>
                </a:lnTo>
                <a:lnTo>
                  <a:pt x="41148" y="41910"/>
                </a:lnTo>
                <a:lnTo>
                  <a:pt x="48755" y="36575"/>
                </a:lnTo>
                <a:close/>
              </a:path>
              <a:path w="116586" h="85344">
                <a:moveTo>
                  <a:pt x="59436" y="28194"/>
                </a:moveTo>
                <a:lnTo>
                  <a:pt x="59436" y="25908"/>
                </a:lnTo>
                <a:lnTo>
                  <a:pt x="52578" y="31242"/>
                </a:lnTo>
                <a:lnTo>
                  <a:pt x="44958" y="25908"/>
                </a:lnTo>
                <a:lnTo>
                  <a:pt x="44958" y="28194"/>
                </a:lnTo>
                <a:lnTo>
                  <a:pt x="52578" y="33528"/>
                </a:lnTo>
                <a:lnTo>
                  <a:pt x="59436" y="28194"/>
                </a:lnTo>
                <a:close/>
              </a:path>
              <a:path w="116586" h="85344">
                <a:moveTo>
                  <a:pt x="60198" y="44958"/>
                </a:moveTo>
                <a:lnTo>
                  <a:pt x="60198" y="42672"/>
                </a:lnTo>
                <a:lnTo>
                  <a:pt x="53327" y="48768"/>
                </a:lnTo>
                <a:lnTo>
                  <a:pt x="44958" y="42672"/>
                </a:lnTo>
                <a:lnTo>
                  <a:pt x="44958" y="44958"/>
                </a:lnTo>
                <a:lnTo>
                  <a:pt x="53327" y="51054"/>
                </a:lnTo>
                <a:lnTo>
                  <a:pt x="60198" y="44958"/>
                </a:lnTo>
                <a:close/>
              </a:path>
              <a:path w="116586" h="85344">
                <a:moveTo>
                  <a:pt x="70853" y="37337"/>
                </a:moveTo>
                <a:lnTo>
                  <a:pt x="70853" y="35051"/>
                </a:lnTo>
                <a:lnTo>
                  <a:pt x="64008" y="40386"/>
                </a:lnTo>
                <a:lnTo>
                  <a:pt x="56388" y="34290"/>
                </a:lnTo>
                <a:lnTo>
                  <a:pt x="56388" y="36575"/>
                </a:lnTo>
                <a:lnTo>
                  <a:pt x="64008" y="42672"/>
                </a:lnTo>
                <a:lnTo>
                  <a:pt x="70853" y="37337"/>
                </a:lnTo>
                <a:close/>
              </a:path>
              <a:path w="116586" h="85344">
                <a:moveTo>
                  <a:pt x="71628" y="54101"/>
                </a:moveTo>
                <a:lnTo>
                  <a:pt x="71628" y="51816"/>
                </a:lnTo>
                <a:lnTo>
                  <a:pt x="64757" y="57150"/>
                </a:lnTo>
                <a:lnTo>
                  <a:pt x="57150" y="51054"/>
                </a:lnTo>
                <a:lnTo>
                  <a:pt x="57150" y="53340"/>
                </a:lnTo>
                <a:lnTo>
                  <a:pt x="64757" y="59436"/>
                </a:lnTo>
                <a:lnTo>
                  <a:pt x="71628" y="54101"/>
                </a:lnTo>
                <a:close/>
              </a:path>
              <a:path w="116586" h="85344">
                <a:moveTo>
                  <a:pt x="72377" y="70866"/>
                </a:moveTo>
                <a:lnTo>
                  <a:pt x="72377" y="68580"/>
                </a:lnTo>
                <a:lnTo>
                  <a:pt x="65519" y="73913"/>
                </a:lnTo>
                <a:lnTo>
                  <a:pt x="57912" y="68580"/>
                </a:lnTo>
                <a:lnTo>
                  <a:pt x="57912" y="70866"/>
                </a:lnTo>
                <a:lnTo>
                  <a:pt x="65519" y="76200"/>
                </a:lnTo>
                <a:lnTo>
                  <a:pt x="72377" y="70866"/>
                </a:lnTo>
                <a:close/>
              </a:path>
              <a:path w="116586" h="85344">
                <a:moveTo>
                  <a:pt x="83058" y="45720"/>
                </a:moveTo>
                <a:lnTo>
                  <a:pt x="83058" y="43434"/>
                </a:lnTo>
                <a:lnTo>
                  <a:pt x="75438" y="48768"/>
                </a:lnTo>
                <a:lnTo>
                  <a:pt x="67805" y="43434"/>
                </a:lnTo>
                <a:lnTo>
                  <a:pt x="67805" y="45720"/>
                </a:lnTo>
                <a:lnTo>
                  <a:pt x="75438" y="51054"/>
                </a:lnTo>
                <a:lnTo>
                  <a:pt x="83058" y="45720"/>
                </a:lnTo>
                <a:close/>
              </a:path>
              <a:path w="116586" h="85344">
                <a:moveTo>
                  <a:pt x="83807" y="62484"/>
                </a:moveTo>
                <a:lnTo>
                  <a:pt x="83807" y="60198"/>
                </a:lnTo>
                <a:lnTo>
                  <a:pt x="76200" y="66294"/>
                </a:lnTo>
                <a:lnTo>
                  <a:pt x="68567" y="60198"/>
                </a:lnTo>
                <a:lnTo>
                  <a:pt x="68567" y="62484"/>
                </a:lnTo>
                <a:lnTo>
                  <a:pt x="76200" y="67818"/>
                </a:lnTo>
                <a:lnTo>
                  <a:pt x="83807" y="62484"/>
                </a:lnTo>
                <a:close/>
              </a:path>
              <a:path w="116586" h="85344">
                <a:moveTo>
                  <a:pt x="83807" y="80010"/>
                </a:moveTo>
                <a:lnTo>
                  <a:pt x="83807" y="77724"/>
                </a:lnTo>
                <a:lnTo>
                  <a:pt x="76962" y="83058"/>
                </a:lnTo>
                <a:lnTo>
                  <a:pt x="69329" y="76962"/>
                </a:lnTo>
                <a:lnTo>
                  <a:pt x="69329" y="79248"/>
                </a:lnTo>
                <a:lnTo>
                  <a:pt x="76962" y="85344"/>
                </a:lnTo>
                <a:lnTo>
                  <a:pt x="83807" y="80010"/>
                </a:lnTo>
                <a:close/>
              </a:path>
              <a:path w="116586" h="85344">
                <a:moveTo>
                  <a:pt x="94488" y="54101"/>
                </a:moveTo>
                <a:lnTo>
                  <a:pt x="94488" y="52578"/>
                </a:lnTo>
                <a:lnTo>
                  <a:pt x="86855" y="57912"/>
                </a:lnTo>
                <a:lnTo>
                  <a:pt x="79248" y="51816"/>
                </a:lnTo>
                <a:lnTo>
                  <a:pt x="79248" y="54101"/>
                </a:lnTo>
                <a:lnTo>
                  <a:pt x="86855" y="60198"/>
                </a:lnTo>
                <a:lnTo>
                  <a:pt x="94488" y="54101"/>
                </a:lnTo>
                <a:close/>
              </a:path>
              <a:path w="116586" h="85344">
                <a:moveTo>
                  <a:pt x="95250" y="71628"/>
                </a:moveTo>
                <a:lnTo>
                  <a:pt x="95250" y="69342"/>
                </a:lnTo>
                <a:lnTo>
                  <a:pt x="87617" y="74675"/>
                </a:lnTo>
                <a:lnTo>
                  <a:pt x="80010" y="68580"/>
                </a:lnTo>
                <a:lnTo>
                  <a:pt x="80010" y="70866"/>
                </a:lnTo>
                <a:lnTo>
                  <a:pt x="87617" y="76962"/>
                </a:lnTo>
                <a:lnTo>
                  <a:pt x="95250" y="71628"/>
                </a:lnTo>
                <a:close/>
              </a:path>
              <a:path w="116586" h="85344">
                <a:moveTo>
                  <a:pt x="105905" y="63246"/>
                </a:moveTo>
                <a:lnTo>
                  <a:pt x="105905" y="60960"/>
                </a:lnTo>
                <a:lnTo>
                  <a:pt x="99060" y="66294"/>
                </a:lnTo>
                <a:lnTo>
                  <a:pt x="90678" y="60960"/>
                </a:lnTo>
                <a:lnTo>
                  <a:pt x="90678" y="63246"/>
                </a:lnTo>
                <a:lnTo>
                  <a:pt x="99060" y="68580"/>
                </a:lnTo>
                <a:lnTo>
                  <a:pt x="105905" y="63246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898777" y="5263134"/>
            <a:ext cx="166877" cy="211074"/>
          </a:xfrm>
          <a:custGeom>
            <a:avLst/>
            <a:gdLst/>
            <a:ahLst/>
            <a:cxnLst/>
            <a:rect l="l" t="t" r="r" b="b"/>
            <a:pathLst>
              <a:path w="166877" h="211074">
                <a:moveTo>
                  <a:pt x="86093" y="211074"/>
                </a:moveTo>
                <a:lnTo>
                  <a:pt x="143243" y="167639"/>
                </a:lnTo>
                <a:lnTo>
                  <a:pt x="166877" y="64769"/>
                </a:lnTo>
                <a:lnTo>
                  <a:pt x="81521" y="0"/>
                </a:lnTo>
                <a:lnTo>
                  <a:pt x="73913" y="0"/>
                </a:lnTo>
                <a:lnTo>
                  <a:pt x="53339" y="89915"/>
                </a:lnTo>
                <a:lnTo>
                  <a:pt x="0" y="130301"/>
                </a:lnTo>
                <a:lnTo>
                  <a:pt x="0" y="145541"/>
                </a:lnTo>
                <a:lnTo>
                  <a:pt x="8561" y="156192"/>
                </a:lnTo>
                <a:lnTo>
                  <a:pt x="36982" y="183689"/>
                </a:lnTo>
                <a:lnTo>
                  <a:pt x="80136" y="208856"/>
                </a:lnTo>
                <a:lnTo>
                  <a:pt x="86093" y="211074"/>
                </a:lnTo>
                <a:close/>
              </a:path>
            </a:pathLst>
          </a:custGeom>
          <a:ln w="5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539101" y="4954523"/>
            <a:ext cx="39624" cy="2971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539101" y="4954523"/>
            <a:ext cx="39624" cy="29717"/>
          </a:xfrm>
          <a:custGeom>
            <a:avLst/>
            <a:gdLst/>
            <a:ahLst/>
            <a:cxnLst/>
            <a:rect l="l" t="t" r="r" b="b"/>
            <a:pathLst>
              <a:path w="39624" h="29717">
                <a:moveTo>
                  <a:pt x="39624" y="14477"/>
                </a:moveTo>
                <a:lnTo>
                  <a:pt x="39624" y="6096"/>
                </a:lnTo>
                <a:lnTo>
                  <a:pt x="30492" y="0"/>
                </a:lnTo>
                <a:lnTo>
                  <a:pt x="19812" y="0"/>
                </a:lnTo>
                <a:lnTo>
                  <a:pt x="8394" y="0"/>
                </a:lnTo>
                <a:lnTo>
                  <a:pt x="0" y="6096"/>
                </a:lnTo>
                <a:lnTo>
                  <a:pt x="0" y="14477"/>
                </a:lnTo>
                <a:lnTo>
                  <a:pt x="0" y="22860"/>
                </a:lnTo>
                <a:lnTo>
                  <a:pt x="8394" y="29717"/>
                </a:lnTo>
                <a:lnTo>
                  <a:pt x="19812" y="29717"/>
                </a:lnTo>
                <a:lnTo>
                  <a:pt x="30492" y="29717"/>
                </a:lnTo>
                <a:lnTo>
                  <a:pt x="39624" y="22860"/>
                </a:lnTo>
                <a:lnTo>
                  <a:pt x="39624" y="1447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519289" y="4968240"/>
            <a:ext cx="80009" cy="21072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519289" y="4968240"/>
            <a:ext cx="80009" cy="210728"/>
          </a:xfrm>
          <a:custGeom>
            <a:avLst/>
            <a:gdLst/>
            <a:ahLst/>
            <a:cxnLst/>
            <a:rect l="l" t="t" r="r" b="b"/>
            <a:pathLst>
              <a:path w="80009" h="210728">
                <a:moveTo>
                  <a:pt x="79247" y="176784"/>
                </a:moveTo>
                <a:lnTo>
                  <a:pt x="59435" y="0"/>
                </a:lnTo>
                <a:lnTo>
                  <a:pt x="52554" y="10891"/>
                </a:lnTo>
                <a:lnTo>
                  <a:pt x="42906" y="15992"/>
                </a:lnTo>
                <a:lnTo>
                  <a:pt x="32137" y="14349"/>
                </a:lnTo>
                <a:lnTo>
                  <a:pt x="25158" y="10668"/>
                </a:lnTo>
                <a:lnTo>
                  <a:pt x="22097" y="5334"/>
                </a:lnTo>
                <a:lnTo>
                  <a:pt x="19811" y="0"/>
                </a:lnTo>
                <a:lnTo>
                  <a:pt x="0" y="176784"/>
                </a:lnTo>
                <a:lnTo>
                  <a:pt x="811" y="188421"/>
                </a:lnTo>
                <a:lnTo>
                  <a:pt x="6981" y="198588"/>
                </a:lnTo>
                <a:lnTo>
                  <a:pt x="17566" y="206339"/>
                </a:lnTo>
                <a:lnTo>
                  <a:pt x="31622" y="210728"/>
                </a:lnTo>
                <a:lnTo>
                  <a:pt x="47484" y="210055"/>
                </a:lnTo>
                <a:lnTo>
                  <a:pt x="61023" y="205873"/>
                </a:lnTo>
                <a:lnTo>
                  <a:pt x="71425" y="198729"/>
                </a:lnTo>
                <a:lnTo>
                  <a:pt x="77879" y="189172"/>
                </a:lnTo>
                <a:lnTo>
                  <a:pt x="80009" y="182118"/>
                </a:lnTo>
                <a:lnTo>
                  <a:pt x="80009" y="179832"/>
                </a:lnTo>
                <a:lnTo>
                  <a:pt x="79247" y="1767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549013" y="4818888"/>
            <a:ext cx="20148" cy="2590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549019" y="4818888"/>
            <a:ext cx="19812" cy="25908"/>
          </a:xfrm>
          <a:custGeom>
            <a:avLst/>
            <a:gdLst/>
            <a:ahLst/>
            <a:cxnLst/>
            <a:rect l="l" t="t" r="r" b="b"/>
            <a:pathLst>
              <a:path w="19812" h="25908">
                <a:moveTo>
                  <a:pt x="19812" y="12953"/>
                </a:moveTo>
                <a:lnTo>
                  <a:pt x="19812" y="6096"/>
                </a:lnTo>
                <a:lnTo>
                  <a:pt x="15227" y="0"/>
                </a:lnTo>
                <a:lnTo>
                  <a:pt x="9893" y="0"/>
                </a:lnTo>
                <a:lnTo>
                  <a:pt x="4572" y="0"/>
                </a:lnTo>
                <a:lnTo>
                  <a:pt x="0" y="6096"/>
                </a:lnTo>
                <a:lnTo>
                  <a:pt x="0" y="12953"/>
                </a:lnTo>
                <a:lnTo>
                  <a:pt x="0" y="20574"/>
                </a:lnTo>
                <a:lnTo>
                  <a:pt x="4572" y="25908"/>
                </a:lnTo>
                <a:lnTo>
                  <a:pt x="9893" y="25908"/>
                </a:lnTo>
                <a:lnTo>
                  <a:pt x="15227" y="25908"/>
                </a:lnTo>
                <a:lnTo>
                  <a:pt x="19812" y="20574"/>
                </a:lnTo>
                <a:lnTo>
                  <a:pt x="19812" y="1295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558913" y="4844796"/>
            <a:ext cx="0" cy="124205"/>
          </a:xfrm>
          <a:custGeom>
            <a:avLst/>
            <a:gdLst/>
            <a:ahLst/>
            <a:cxnLst/>
            <a:rect l="l" t="t" r="r" b="b"/>
            <a:pathLst>
              <a:path h="124205">
                <a:moveTo>
                  <a:pt x="0" y="0"/>
                </a:moveTo>
                <a:lnTo>
                  <a:pt x="0" y="124205"/>
                </a:lnTo>
              </a:path>
            </a:pathLst>
          </a:custGeom>
          <a:ln w="5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529210" y="4804409"/>
            <a:ext cx="8365" cy="47882"/>
          </a:xfrm>
          <a:custGeom>
            <a:avLst/>
            <a:gdLst/>
            <a:ahLst/>
            <a:cxnLst/>
            <a:rect l="l" t="t" r="r" b="b"/>
            <a:pathLst>
              <a:path w="8365" h="47882">
                <a:moveTo>
                  <a:pt x="8365" y="0"/>
                </a:moveTo>
                <a:lnTo>
                  <a:pt x="2653" y="10793"/>
                </a:lnTo>
                <a:lnTo>
                  <a:pt x="0" y="23118"/>
                </a:lnTo>
                <a:lnTo>
                  <a:pt x="404" y="35854"/>
                </a:lnTo>
                <a:lnTo>
                  <a:pt x="3867" y="478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580248" y="4812160"/>
            <a:ext cx="8374" cy="47875"/>
          </a:xfrm>
          <a:custGeom>
            <a:avLst/>
            <a:gdLst/>
            <a:ahLst/>
            <a:cxnLst/>
            <a:rect l="l" t="t" r="r" b="b"/>
            <a:pathLst>
              <a:path w="8374" h="47875">
                <a:moveTo>
                  <a:pt x="0" y="47875"/>
                </a:moveTo>
                <a:lnTo>
                  <a:pt x="5717" y="37083"/>
                </a:lnTo>
                <a:lnTo>
                  <a:pt x="8374" y="24761"/>
                </a:lnTo>
                <a:lnTo>
                  <a:pt x="7970" y="12027"/>
                </a:lnTo>
                <a:lnTo>
                  <a:pt x="45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508812" y="4785359"/>
            <a:ext cx="14285" cy="83454"/>
          </a:xfrm>
          <a:custGeom>
            <a:avLst/>
            <a:gdLst/>
            <a:ahLst/>
            <a:cxnLst/>
            <a:rect l="l" t="t" r="r" b="b"/>
            <a:pathLst>
              <a:path w="14285" h="83454">
                <a:moveTo>
                  <a:pt x="14285" y="0"/>
                </a:moveTo>
                <a:lnTo>
                  <a:pt x="7974" y="10493"/>
                </a:lnTo>
                <a:lnTo>
                  <a:pt x="3490" y="22079"/>
                </a:lnTo>
                <a:lnTo>
                  <a:pt x="831" y="34387"/>
                </a:lnTo>
                <a:lnTo>
                  <a:pt x="0" y="47048"/>
                </a:lnTo>
                <a:lnTo>
                  <a:pt x="994" y="59692"/>
                </a:lnTo>
                <a:lnTo>
                  <a:pt x="3815" y="71951"/>
                </a:lnTo>
                <a:lnTo>
                  <a:pt x="8462" y="834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593977" y="4795310"/>
            <a:ext cx="14849" cy="83013"/>
          </a:xfrm>
          <a:custGeom>
            <a:avLst/>
            <a:gdLst/>
            <a:ahLst/>
            <a:cxnLst/>
            <a:rect l="l" t="t" r="r" b="b"/>
            <a:pathLst>
              <a:path w="14849" h="83013">
                <a:moveTo>
                  <a:pt x="0" y="83013"/>
                </a:moveTo>
                <a:lnTo>
                  <a:pt x="6527" y="72583"/>
                </a:lnTo>
                <a:lnTo>
                  <a:pt x="11177" y="61071"/>
                </a:lnTo>
                <a:lnTo>
                  <a:pt x="13951" y="48841"/>
                </a:lnTo>
                <a:lnTo>
                  <a:pt x="14849" y="36255"/>
                </a:lnTo>
                <a:lnTo>
                  <a:pt x="13869" y="23678"/>
                </a:lnTo>
                <a:lnTo>
                  <a:pt x="11014" y="11472"/>
                </a:lnTo>
                <a:lnTo>
                  <a:pt x="62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519289" y="4954523"/>
            <a:ext cx="80009" cy="224444"/>
          </a:xfrm>
          <a:custGeom>
            <a:avLst/>
            <a:gdLst/>
            <a:ahLst/>
            <a:cxnLst/>
            <a:rect l="l" t="t" r="r" b="b"/>
            <a:pathLst>
              <a:path w="80009" h="224444">
                <a:moveTo>
                  <a:pt x="39624" y="0"/>
                </a:moveTo>
                <a:lnTo>
                  <a:pt x="28968" y="0"/>
                </a:lnTo>
                <a:lnTo>
                  <a:pt x="20574" y="5334"/>
                </a:lnTo>
                <a:lnTo>
                  <a:pt x="19811" y="13715"/>
                </a:lnTo>
                <a:lnTo>
                  <a:pt x="0" y="190500"/>
                </a:lnTo>
                <a:lnTo>
                  <a:pt x="811" y="202137"/>
                </a:lnTo>
                <a:lnTo>
                  <a:pt x="6981" y="212304"/>
                </a:lnTo>
                <a:lnTo>
                  <a:pt x="17566" y="220055"/>
                </a:lnTo>
                <a:lnTo>
                  <a:pt x="31622" y="224444"/>
                </a:lnTo>
                <a:lnTo>
                  <a:pt x="47484" y="223771"/>
                </a:lnTo>
                <a:lnTo>
                  <a:pt x="61023" y="219589"/>
                </a:lnTo>
                <a:lnTo>
                  <a:pt x="71425" y="212445"/>
                </a:lnTo>
                <a:lnTo>
                  <a:pt x="77879" y="202888"/>
                </a:lnTo>
                <a:lnTo>
                  <a:pt x="80009" y="195834"/>
                </a:lnTo>
                <a:lnTo>
                  <a:pt x="80009" y="193548"/>
                </a:lnTo>
                <a:lnTo>
                  <a:pt x="79247" y="190500"/>
                </a:lnTo>
                <a:lnTo>
                  <a:pt x="59435" y="14477"/>
                </a:lnTo>
                <a:lnTo>
                  <a:pt x="59435" y="6096"/>
                </a:lnTo>
                <a:lnTo>
                  <a:pt x="50304" y="0"/>
                </a:lnTo>
                <a:lnTo>
                  <a:pt x="39624" y="0"/>
                </a:lnTo>
                <a:close/>
              </a:path>
            </a:pathLst>
          </a:custGeom>
          <a:ln w="5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549019" y="4818888"/>
            <a:ext cx="19812" cy="25908"/>
          </a:xfrm>
          <a:custGeom>
            <a:avLst/>
            <a:gdLst/>
            <a:ahLst/>
            <a:cxnLst/>
            <a:rect l="l" t="t" r="r" b="b"/>
            <a:pathLst>
              <a:path w="19812" h="25908">
                <a:moveTo>
                  <a:pt x="19812" y="12953"/>
                </a:moveTo>
                <a:lnTo>
                  <a:pt x="19812" y="6096"/>
                </a:lnTo>
                <a:lnTo>
                  <a:pt x="15227" y="0"/>
                </a:lnTo>
                <a:lnTo>
                  <a:pt x="9893" y="0"/>
                </a:lnTo>
                <a:lnTo>
                  <a:pt x="4572" y="0"/>
                </a:lnTo>
                <a:lnTo>
                  <a:pt x="0" y="6096"/>
                </a:lnTo>
                <a:lnTo>
                  <a:pt x="0" y="12953"/>
                </a:lnTo>
                <a:lnTo>
                  <a:pt x="0" y="20574"/>
                </a:lnTo>
                <a:lnTo>
                  <a:pt x="4572" y="25908"/>
                </a:lnTo>
                <a:lnTo>
                  <a:pt x="9893" y="25908"/>
                </a:lnTo>
                <a:lnTo>
                  <a:pt x="15227" y="25908"/>
                </a:lnTo>
                <a:lnTo>
                  <a:pt x="19812" y="20574"/>
                </a:lnTo>
                <a:lnTo>
                  <a:pt x="19812" y="12953"/>
                </a:lnTo>
                <a:close/>
              </a:path>
            </a:pathLst>
          </a:custGeom>
          <a:ln w="5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477391" y="5182361"/>
            <a:ext cx="61709" cy="6248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477391" y="5181600"/>
            <a:ext cx="62471" cy="63246"/>
          </a:xfrm>
          <a:custGeom>
            <a:avLst/>
            <a:gdLst/>
            <a:ahLst/>
            <a:cxnLst/>
            <a:rect l="l" t="t" r="r" b="b"/>
            <a:pathLst>
              <a:path w="62471" h="63246">
                <a:moveTo>
                  <a:pt x="0" y="47244"/>
                </a:moveTo>
                <a:lnTo>
                  <a:pt x="62471" y="0"/>
                </a:lnTo>
                <a:lnTo>
                  <a:pt x="57912" y="19812"/>
                </a:lnTo>
                <a:lnTo>
                  <a:pt x="0" y="63246"/>
                </a:lnTo>
                <a:lnTo>
                  <a:pt x="0" y="4724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531734" y="5098541"/>
            <a:ext cx="27178" cy="8731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531493" y="5098541"/>
            <a:ext cx="27419" cy="89154"/>
          </a:xfrm>
          <a:custGeom>
            <a:avLst/>
            <a:gdLst/>
            <a:ahLst/>
            <a:cxnLst/>
            <a:rect l="l" t="t" r="r" b="b"/>
            <a:pathLst>
              <a:path w="27419" h="89154">
                <a:moveTo>
                  <a:pt x="0" y="89154"/>
                </a:moveTo>
                <a:lnTo>
                  <a:pt x="19812" y="0"/>
                </a:lnTo>
                <a:lnTo>
                  <a:pt x="27419" y="0"/>
                </a:lnTo>
                <a:lnTo>
                  <a:pt x="8369" y="83058"/>
                </a:lnTo>
                <a:lnTo>
                  <a:pt x="0" y="8915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465186" y="5033771"/>
            <a:ext cx="93726" cy="6476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465186" y="5033771"/>
            <a:ext cx="93726" cy="64769"/>
          </a:xfrm>
          <a:custGeom>
            <a:avLst/>
            <a:gdLst/>
            <a:ahLst/>
            <a:cxnLst/>
            <a:rect l="l" t="t" r="r" b="b"/>
            <a:pathLst>
              <a:path w="93726" h="64769">
                <a:moveTo>
                  <a:pt x="0" y="0"/>
                </a:moveTo>
                <a:lnTo>
                  <a:pt x="7632" y="0"/>
                </a:lnTo>
                <a:lnTo>
                  <a:pt x="67830" y="41148"/>
                </a:lnTo>
                <a:lnTo>
                  <a:pt x="93726" y="64769"/>
                </a:lnTo>
                <a:lnTo>
                  <a:pt x="86118" y="64769"/>
                </a:lnTo>
                <a:lnTo>
                  <a:pt x="45508" y="34514"/>
                </a:lnTo>
                <a:lnTo>
                  <a:pt x="4958" y="378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392048" y="5122926"/>
            <a:ext cx="139445" cy="10591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392048" y="5122926"/>
            <a:ext cx="139445" cy="105918"/>
          </a:xfrm>
          <a:custGeom>
            <a:avLst/>
            <a:gdLst/>
            <a:ahLst/>
            <a:cxnLst/>
            <a:rect l="l" t="t" r="r" b="b"/>
            <a:pathLst>
              <a:path w="139445" h="105918">
                <a:moveTo>
                  <a:pt x="0" y="41148"/>
                </a:moveTo>
                <a:lnTo>
                  <a:pt x="53327" y="0"/>
                </a:lnTo>
                <a:lnTo>
                  <a:pt x="139445" y="64770"/>
                </a:lnTo>
                <a:lnTo>
                  <a:pt x="85343" y="105918"/>
                </a:lnTo>
                <a:lnTo>
                  <a:pt x="42332" y="80916"/>
                </a:lnTo>
                <a:lnTo>
                  <a:pt x="12897" y="55332"/>
                </a:lnTo>
                <a:lnTo>
                  <a:pt x="0" y="4114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445567" y="5033771"/>
            <a:ext cx="105463" cy="15088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450333" y="5033771"/>
            <a:ext cx="100972" cy="153924"/>
          </a:xfrm>
          <a:custGeom>
            <a:avLst/>
            <a:gdLst/>
            <a:ahLst/>
            <a:cxnLst/>
            <a:rect l="l" t="t" r="r" b="b"/>
            <a:pathLst>
              <a:path w="100972" h="153924">
                <a:moveTo>
                  <a:pt x="81160" y="153924"/>
                </a:moveTo>
                <a:lnTo>
                  <a:pt x="40550" y="123668"/>
                </a:lnTo>
                <a:lnTo>
                  <a:pt x="0" y="92934"/>
                </a:lnTo>
                <a:lnTo>
                  <a:pt x="15615" y="0"/>
                </a:lnTo>
                <a:lnTo>
                  <a:pt x="100972" y="64769"/>
                </a:lnTo>
                <a:lnTo>
                  <a:pt x="81160" y="15392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92048" y="5164835"/>
            <a:ext cx="86105" cy="7768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392048" y="5168733"/>
            <a:ext cx="85343" cy="74093"/>
          </a:xfrm>
          <a:custGeom>
            <a:avLst/>
            <a:gdLst/>
            <a:ahLst/>
            <a:cxnLst/>
            <a:rect l="l" t="t" r="r" b="b"/>
            <a:pathLst>
              <a:path w="85343" h="74093">
                <a:moveTo>
                  <a:pt x="0" y="10580"/>
                </a:moveTo>
                <a:lnTo>
                  <a:pt x="27213" y="40479"/>
                </a:lnTo>
                <a:lnTo>
                  <a:pt x="57997" y="63260"/>
                </a:lnTo>
                <a:lnTo>
                  <a:pt x="80009" y="74093"/>
                </a:lnTo>
                <a:lnTo>
                  <a:pt x="85343" y="60110"/>
                </a:lnTo>
                <a:lnTo>
                  <a:pt x="74062" y="55359"/>
                </a:lnTo>
                <a:lnTo>
                  <a:pt x="63012" y="49788"/>
                </a:lnTo>
                <a:lnTo>
                  <a:pt x="21895" y="19611"/>
                </a:lnTo>
                <a:lnTo>
                  <a:pt x="3711" y="0"/>
                </a:lnTo>
                <a:lnTo>
                  <a:pt x="0" y="1058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52245" y="5044440"/>
            <a:ext cx="75425" cy="134112"/>
          </a:xfrm>
          <a:custGeom>
            <a:avLst/>
            <a:gdLst/>
            <a:ahLst/>
            <a:cxnLst/>
            <a:rect l="l" t="t" r="r" b="b"/>
            <a:pathLst>
              <a:path w="75425" h="134112">
                <a:moveTo>
                  <a:pt x="17525" y="0"/>
                </a:moveTo>
                <a:lnTo>
                  <a:pt x="0" y="76962"/>
                </a:lnTo>
                <a:lnTo>
                  <a:pt x="75425" y="13411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482713" y="5203697"/>
            <a:ext cx="36575" cy="37337"/>
          </a:xfrm>
          <a:custGeom>
            <a:avLst/>
            <a:gdLst/>
            <a:ahLst/>
            <a:cxnLst/>
            <a:rect l="l" t="t" r="r" b="b"/>
            <a:pathLst>
              <a:path w="36575" h="37337">
                <a:moveTo>
                  <a:pt x="36575" y="0"/>
                </a:moveTo>
                <a:lnTo>
                  <a:pt x="0" y="27431"/>
                </a:lnTo>
                <a:lnTo>
                  <a:pt x="0" y="373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454586" y="5045964"/>
            <a:ext cx="88181" cy="12649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454531" y="5044440"/>
            <a:ext cx="86096" cy="134112"/>
          </a:xfrm>
          <a:custGeom>
            <a:avLst/>
            <a:gdLst/>
            <a:ahLst/>
            <a:cxnLst/>
            <a:rect l="l" t="t" r="r" b="b"/>
            <a:pathLst>
              <a:path w="86096" h="134112">
                <a:moveTo>
                  <a:pt x="0" y="76200"/>
                </a:moveTo>
                <a:lnTo>
                  <a:pt x="16764" y="762"/>
                </a:lnTo>
                <a:lnTo>
                  <a:pt x="15240" y="0"/>
                </a:lnTo>
                <a:lnTo>
                  <a:pt x="25363" y="7404"/>
                </a:lnTo>
                <a:lnTo>
                  <a:pt x="35486" y="14890"/>
                </a:lnTo>
                <a:lnTo>
                  <a:pt x="75973" y="45660"/>
                </a:lnTo>
                <a:lnTo>
                  <a:pt x="86096" y="53558"/>
                </a:lnTo>
                <a:lnTo>
                  <a:pt x="73139" y="134112"/>
                </a:lnTo>
                <a:lnTo>
                  <a:pt x="73139" y="131825"/>
                </a:lnTo>
                <a:lnTo>
                  <a:pt x="63029" y="124475"/>
                </a:lnTo>
                <a:lnTo>
                  <a:pt x="22597" y="93811"/>
                </a:lnTo>
                <a:lnTo>
                  <a:pt x="2379" y="78059"/>
                </a:lnTo>
                <a:lnTo>
                  <a:pt x="0" y="76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403477" y="5130546"/>
            <a:ext cx="117335" cy="89153"/>
          </a:xfrm>
          <a:custGeom>
            <a:avLst/>
            <a:gdLst/>
            <a:ahLst/>
            <a:cxnLst/>
            <a:rect l="l" t="t" r="r" b="b"/>
            <a:pathLst>
              <a:path w="117335" h="89153">
                <a:moveTo>
                  <a:pt x="15239" y="30479"/>
                </a:moveTo>
                <a:lnTo>
                  <a:pt x="7620" y="25145"/>
                </a:lnTo>
                <a:lnTo>
                  <a:pt x="0" y="30479"/>
                </a:lnTo>
                <a:lnTo>
                  <a:pt x="8369" y="36575"/>
                </a:lnTo>
                <a:lnTo>
                  <a:pt x="15239" y="30479"/>
                </a:lnTo>
                <a:close/>
              </a:path>
              <a:path w="117335" h="89153">
                <a:moveTo>
                  <a:pt x="25895" y="22859"/>
                </a:moveTo>
                <a:lnTo>
                  <a:pt x="18287" y="16763"/>
                </a:lnTo>
                <a:lnTo>
                  <a:pt x="11429" y="22098"/>
                </a:lnTo>
                <a:lnTo>
                  <a:pt x="19050" y="28193"/>
                </a:lnTo>
                <a:lnTo>
                  <a:pt x="25895" y="22859"/>
                </a:lnTo>
                <a:close/>
              </a:path>
              <a:path w="117335" h="89153">
                <a:moveTo>
                  <a:pt x="26670" y="39624"/>
                </a:moveTo>
                <a:lnTo>
                  <a:pt x="19050" y="33527"/>
                </a:lnTo>
                <a:lnTo>
                  <a:pt x="12191" y="38862"/>
                </a:lnTo>
                <a:lnTo>
                  <a:pt x="19799" y="44957"/>
                </a:lnTo>
                <a:lnTo>
                  <a:pt x="26670" y="39624"/>
                </a:lnTo>
                <a:close/>
              </a:path>
              <a:path w="117335" h="89153">
                <a:moveTo>
                  <a:pt x="37337" y="14477"/>
                </a:moveTo>
                <a:lnTo>
                  <a:pt x="29718" y="8381"/>
                </a:lnTo>
                <a:lnTo>
                  <a:pt x="22085" y="13715"/>
                </a:lnTo>
                <a:lnTo>
                  <a:pt x="29718" y="19812"/>
                </a:lnTo>
                <a:lnTo>
                  <a:pt x="37337" y="14477"/>
                </a:lnTo>
                <a:close/>
              </a:path>
              <a:path w="117335" h="89153">
                <a:moveTo>
                  <a:pt x="38100" y="31241"/>
                </a:moveTo>
                <a:lnTo>
                  <a:pt x="29718" y="25145"/>
                </a:lnTo>
                <a:lnTo>
                  <a:pt x="22847" y="31241"/>
                </a:lnTo>
                <a:lnTo>
                  <a:pt x="30479" y="36575"/>
                </a:lnTo>
                <a:lnTo>
                  <a:pt x="38100" y="31241"/>
                </a:lnTo>
                <a:close/>
              </a:path>
              <a:path w="117335" h="89153">
                <a:moveTo>
                  <a:pt x="61709" y="65531"/>
                </a:moveTo>
                <a:lnTo>
                  <a:pt x="30479" y="42671"/>
                </a:lnTo>
                <a:lnTo>
                  <a:pt x="23609" y="48005"/>
                </a:lnTo>
                <a:lnTo>
                  <a:pt x="54101" y="71627"/>
                </a:lnTo>
                <a:lnTo>
                  <a:pt x="61709" y="65531"/>
                </a:lnTo>
                <a:close/>
              </a:path>
              <a:path w="117335" h="89153">
                <a:moveTo>
                  <a:pt x="47993" y="6095"/>
                </a:moveTo>
                <a:lnTo>
                  <a:pt x="40373" y="0"/>
                </a:lnTo>
                <a:lnTo>
                  <a:pt x="32765" y="6095"/>
                </a:lnTo>
                <a:lnTo>
                  <a:pt x="40373" y="11429"/>
                </a:lnTo>
                <a:lnTo>
                  <a:pt x="47993" y="6095"/>
                </a:lnTo>
                <a:close/>
              </a:path>
              <a:path w="117335" h="89153">
                <a:moveTo>
                  <a:pt x="48768" y="22859"/>
                </a:moveTo>
                <a:lnTo>
                  <a:pt x="41135" y="17525"/>
                </a:lnTo>
                <a:lnTo>
                  <a:pt x="33527" y="22859"/>
                </a:lnTo>
                <a:lnTo>
                  <a:pt x="41135" y="28193"/>
                </a:lnTo>
                <a:lnTo>
                  <a:pt x="48768" y="22859"/>
                </a:lnTo>
                <a:close/>
              </a:path>
              <a:path w="117335" h="89153">
                <a:moveTo>
                  <a:pt x="49529" y="40386"/>
                </a:moveTo>
                <a:lnTo>
                  <a:pt x="41897" y="34289"/>
                </a:lnTo>
                <a:lnTo>
                  <a:pt x="34289" y="39624"/>
                </a:lnTo>
                <a:lnTo>
                  <a:pt x="41897" y="45719"/>
                </a:lnTo>
                <a:lnTo>
                  <a:pt x="49529" y="40386"/>
                </a:lnTo>
                <a:close/>
              </a:path>
              <a:path w="117335" h="89153">
                <a:moveTo>
                  <a:pt x="59423" y="14477"/>
                </a:moveTo>
                <a:lnTo>
                  <a:pt x="51815" y="9143"/>
                </a:lnTo>
                <a:lnTo>
                  <a:pt x="44945" y="14477"/>
                </a:lnTo>
                <a:lnTo>
                  <a:pt x="52577" y="20574"/>
                </a:lnTo>
                <a:lnTo>
                  <a:pt x="59423" y="14477"/>
                </a:lnTo>
                <a:close/>
              </a:path>
              <a:path w="117335" h="89153">
                <a:moveTo>
                  <a:pt x="60185" y="32003"/>
                </a:moveTo>
                <a:lnTo>
                  <a:pt x="52577" y="25907"/>
                </a:lnTo>
                <a:lnTo>
                  <a:pt x="44945" y="31241"/>
                </a:lnTo>
                <a:lnTo>
                  <a:pt x="53339" y="37337"/>
                </a:lnTo>
                <a:lnTo>
                  <a:pt x="60185" y="32003"/>
                </a:lnTo>
                <a:close/>
              </a:path>
              <a:path w="117335" h="89153">
                <a:moveTo>
                  <a:pt x="60947" y="48767"/>
                </a:moveTo>
                <a:lnTo>
                  <a:pt x="53339" y="42671"/>
                </a:lnTo>
                <a:lnTo>
                  <a:pt x="45720" y="48767"/>
                </a:lnTo>
                <a:lnTo>
                  <a:pt x="53339" y="54101"/>
                </a:lnTo>
                <a:lnTo>
                  <a:pt x="60947" y="48767"/>
                </a:lnTo>
                <a:close/>
              </a:path>
              <a:path w="117335" h="89153">
                <a:moveTo>
                  <a:pt x="70865" y="23621"/>
                </a:moveTo>
                <a:lnTo>
                  <a:pt x="63246" y="17525"/>
                </a:lnTo>
                <a:lnTo>
                  <a:pt x="56387" y="23621"/>
                </a:lnTo>
                <a:lnTo>
                  <a:pt x="63995" y="28955"/>
                </a:lnTo>
                <a:lnTo>
                  <a:pt x="70865" y="23621"/>
                </a:lnTo>
                <a:close/>
              </a:path>
              <a:path w="117335" h="89153">
                <a:moveTo>
                  <a:pt x="71627" y="40386"/>
                </a:moveTo>
                <a:lnTo>
                  <a:pt x="63995" y="35051"/>
                </a:lnTo>
                <a:lnTo>
                  <a:pt x="57150" y="40386"/>
                </a:lnTo>
                <a:lnTo>
                  <a:pt x="64770" y="45719"/>
                </a:lnTo>
                <a:lnTo>
                  <a:pt x="71627" y="40386"/>
                </a:lnTo>
                <a:close/>
              </a:path>
              <a:path w="117335" h="89153">
                <a:moveTo>
                  <a:pt x="72389" y="57912"/>
                </a:moveTo>
                <a:lnTo>
                  <a:pt x="64770" y="51815"/>
                </a:lnTo>
                <a:lnTo>
                  <a:pt x="57899" y="57150"/>
                </a:lnTo>
                <a:lnTo>
                  <a:pt x="65519" y="63245"/>
                </a:lnTo>
                <a:lnTo>
                  <a:pt x="72389" y="57912"/>
                </a:lnTo>
                <a:close/>
              </a:path>
              <a:path w="117335" h="89153">
                <a:moveTo>
                  <a:pt x="73151" y="74675"/>
                </a:moveTo>
                <a:lnTo>
                  <a:pt x="65519" y="68579"/>
                </a:lnTo>
                <a:lnTo>
                  <a:pt x="57899" y="73913"/>
                </a:lnTo>
                <a:lnTo>
                  <a:pt x="66294" y="80009"/>
                </a:lnTo>
                <a:lnTo>
                  <a:pt x="73151" y="74675"/>
                </a:lnTo>
                <a:close/>
              </a:path>
              <a:path w="117335" h="89153">
                <a:moveTo>
                  <a:pt x="83045" y="32003"/>
                </a:moveTo>
                <a:lnTo>
                  <a:pt x="74675" y="26669"/>
                </a:lnTo>
                <a:lnTo>
                  <a:pt x="67818" y="32003"/>
                </a:lnTo>
                <a:lnTo>
                  <a:pt x="75437" y="38100"/>
                </a:lnTo>
                <a:lnTo>
                  <a:pt x="83045" y="32003"/>
                </a:lnTo>
                <a:close/>
              </a:path>
              <a:path w="117335" h="89153">
                <a:moveTo>
                  <a:pt x="83820" y="49529"/>
                </a:moveTo>
                <a:lnTo>
                  <a:pt x="75437" y="43433"/>
                </a:lnTo>
                <a:lnTo>
                  <a:pt x="68579" y="48767"/>
                </a:lnTo>
                <a:lnTo>
                  <a:pt x="76200" y="54863"/>
                </a:lnTo>
                <a:lnTo>
                  <a:pt x="83820" y="49529"/>
                </a:lnTo>
                <a:close/>
              </a:path>
              <a:path w="117335" h="89153">
                <a:moveTo>
                  <a:pt x="83820" y="66293"/>
                </a:moveTo>
                <a:lnTo>
                  <a:pt x="76200" y="60198"/>
                </a:lnTo>
                <a:lnTo>
                  <a:pt x="69341" y="66293"/>
                </a:lnTo>
                <a:lnTo>
                  <a:pt x="76949" y="71627"/>
                </a:lnTo>
                <a:lnTo>
                  <a:pt x="83820" y="66293"/>
                </a:lnTo>
                <a:close/>
              </a:path>
              <a:path w="117335" h="89153">
                <a:moveTo>
                  <a:pt x="84569" y="83057"/>
                </a:moveTo>
                <a:lnTo>
                  <a:pt x="76949" y="77724"/>
                </a:lnTo>
                <a:lnTo>
                  <a:pt x="70103" y="83057"/>
                </a:lnTo>
                <a:lnTo>
                  <a:pt x="77711" y="89153"/>
                </a:lnTo>
                <a:lnTo>
                  <a:pt x="84569" y="83057"/>
                </a:lnTo>
                <a:close/>
              </a:path>
              <a:path w="117335" h="89153">
                <a:moveTo>
                  <a:pt x="94487" y="41148"/>
                </a:moveTo>
                <a:lnTo>
                  <a:pt x="86868" y="35051"/>
                </a:lnTo>
                <a:lnTo>
                  <a:pt x="79235" y="40386"/>
                </a:lnTo>
                <a:lnTo>
                  <a:pt x="86868" y="46481"/>
                </a:lnTo>
                <a:lnTo>
                  <a:pt x="94487" y="41148"/>
                </a:lnTo>
                <a:close/>
              </a:path>
              <a:path w="117335" h="89153">
                <a:moveTo>
                  <a:pt x="95250" y="57912"/>
                </a:moveTo>
                <a:lnTo>
                  <a:pt x="87629" y="52577"/>
                </a:lnTo>
                <a:lnTo>
                  <a:pt x="79997" y="57912"/>
                </a:lnTo>
                <a:lnTo>
                  <a:pt x="87629" y="63245"/>
                </a:lnTo>
                <a:lnTo>
                  <a:pt x="95250" y="57912"/>
                </a:lnTo>
                <a:close/>
              </a:path>
              <a:path w="117335" h="89153">
                <a:moveTo>
                  <a:pt x="95999" y="75437"/>
                </a:moveTo>
                <a:lnTo>
                  <a:pt x="87629" y="69341"/>
                </a:lnTo>
                <a:lnTo>
                  <a:pt x="80759" y="74675"/>
                </a:lnTo>
                <a:lnTo>
                  <a:pt x="88391" y="80771"/>
                </a:lnTo>
                <a:lnTo>
                  <a:pt x="95999" y="75437"/>
                </a:lnTo>
                <a:close/>
              </a:path>
              <a:path w="117335" h="89153">
                <a:moveTo>
                  <a:pt x="105918" y="49529"/>
                </a:moveTo>
                <a:lnTo>
                  <a:pt x="98285" y="44195"/>
                </a:lnTo>
                <a:lnTo>
                  <a:pt x="90677" y="49529"/>
                </a:lnTo>
                <a:lnTo>
                  <a:pt x="98285" y="55625"/>
                </a:lnTo>
                <a:lnTo>
                  <a:pt x="105918" y="49529"/>
                </a:lnTo>
                <a:close/>
              </a:path>
              <a:path w="117335" h="89153">
                <a:moveTo>
                  <a:pt x="106679" y="67055"/>
                </a:moveTo>
                <a:lnTo>
                  <a:pt x="99047" y="60959"/>
                </a:lnTo>
                <a:lnTo>
                  <a:pt x="91439" y="66293"/>
                </a:lnTo>
                <a:lnTo>
                  <a:pt x="99047" y="72389"/>
                </a:lnTo>
                <a:lnTo>
                  <a:pt x="106679" y="67055"/>
                </a:lnTo>
                <a:close/>
              </a:path>
              <a:path w="117335" h="89153">
                <a:moveTo>
                  <a:pt x="117335" y="58674"/>
                </a:moveTo>
                <a:lnTo>
                  <a:pt x="109727" y="52577"/>
                </a:lnTo>
                <a:lnTo>
                  <a:pt x="102870" y="57912"/>
                </a:lnTo>
                <a:lnTo>
                  <a:pt x="110489" y="64007"/>
                </a:lnTo>
                <a:lnTo>
                  <a:pt x="117335" y="58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403477" y="5136641"/>
            <a:ext cx="117335" cy="84582"/>
          </a:xfrm>
          <a:custGeom>
            <a:avLst/>
            <a:gdLst/>
            <a:ahLst/>
            <a:cxnLst/>
            <a:rect l="l" t="t" r="r" b="b"/>
            <a:pathLst>
              <a:path w="117335" h="84582">
                <a:moveTo>
                  <a:pt x="47993" y="2286"/>
                </a:moveTo>
                <a:lnTo>
                  <a:pt x="47993" y="0"/>
                </a:lnTo>
                <a:lnTo>
                  <a:pt x="40373" y="5334"/>
                </a:lnTo>
                <a:lnTo>
                  <a:pt x="32765" y="0"/>
                </a:lnTo>
                <a:lnTo>
                  <a:pt x="32765" y="1524"/>
                </a:lnTo>
                <a:lnTo>
                  <a:pt x="40373" y="7620"/>
                </a:lnTo>
                <a:lnTo>
                  <a:pt x="47993" y="2286"/>
                </a:lnTo>
                <a:close/>
              </a:path>
              <a:path w="117335" h="84582">
                <a:moveTo>
                  <a:pt x="15239" y="26670"/>
                </a:moveTo>
                <a:lnTo>
                  <a:pt x="15239" y="24384"/>
                </a:lnTo>
                <a:lnTo>
                  <a:pt x="8369" y="30480"/>
                </a:lnTo>
                <a:lnTo>
                  <a:pt x="0" y="24384"/>
                </a:lnTo>
                <a:lnTo>
                  <a:pt x="0" y="26670"/>
                </a:lnTo>
                <a:lnTo>
                  <a:pt x="8369" y="32004"/>
                </a:lnTo>
                <a:lnTo>
                  <a:pt x="15239" y="26670"/>
                </a:lnTo>
                <a:close/>
              </a:path>
              <a:path w="117335" h="84582">
                <a:moveTo>
                  <a:pt x="25895" y="18287"/>
                </a:moveTo>
                <a:lnTo>
                  <a:pt x="25895" y="16763"/>
                </a:lnTo>
                <a:lnTo>
                  <a:pt x="19050" y="22098"/>
                </a:lnTo>
                <a:lnTo>
                  <a:pt x="11429" y="16002"/>
                </a:lnTo>
                <a:lnTo>
                  <a:pt x="11429" y="18287"/>
                </a:lnTo>
                <a:lnTo>
                  <a:pt x="19050" y="24384"/>
                </a:lnTo>
                <a:lnTo>
                  <a:pt x="25895" y="18287"/>
                </a:lnTo>
                <a:close/>
              </a:path>
              <a:path w="117335" h="84582">
                <a:moveTo>
                  <a:pt x="26670" y="35813"/>
                </a:moveTo>
                <a:lnTo>
                  <a:pt x="26670" y="33528"/>
                </a:lnTo>
                <a:lnTo>
                  <a:pt x="19799" y="38862"/>
                </a:lnTo>
                <a:lnTo>
                  <a:pt x="12191" y="32766"/>
                </a:lnTo>
                <a:lnTo>
                  <a:pt x="12191" y="35052"/>
                </a:lnTo>
                <a:lnTo>
                  <a:pt x="19799" y="41148"/>
                </a:lnTo>
                <a:lnTo>
                  <a:pt x="26670" y="35813"/>
                </a:lnTo>
                <a:close/>
              </a:path>
              <a:path w="117335" h="84582">
                <a:moveTo>
                  <a:pt x="37337" y="10668"/>
                </a:moveTo>
                <a:lnTo>
                  <a:pt x="37337" y="8382"/>
                </a:lnTo>
                <a:lnTo>
                  <a:pt x="29718" y="13716"/>
                </a:lnTo>
                <a:lnTo>
                  <a:pt x="22085" y="7620"/>
                </a:lnTo>
                <a:lnTo>
                  <a:pt x="22085" y="9906"/>
                </a:lnTo>
                <a:lnTo>
                  <a:pt x="29718" y="16002"/>
                </a:lnTo>
                <a:lnTo>
                  <a:pt x="37337" y="10668"/>
                </a:lnTo>
                <a:close/>
              </a:path>
              <a:path w="117335" h="84582">
                <a:moveTo>
                  <a:pt x="38100" y="27432"/>
                </a:moveTo>
                <a:lnTo>
                  <a:pt x="38100" y="25146"/>
                </a:lnTo>
                <a:lnTo>
                  <a:pt x="30479" y="30480"/>
                </a:lnTo>
                <a:lnTo>
                  <a:pt x="22847" y="25146"/>
                </a:lnTo>
                <a:lnTo>
                  <a:pt x="22847" y="27432"/>
                </a:lnTo>
                <a:lnTo>
                  <a:pt x="30479" y="32766"/>
                </a:lnTo>
                <a:lnTo>
                  <a:pt x="38100" y="27432"/>
                </a:lnTo>
                <a:close/>
              </a:path>
              <a:path w="117335" h="84582">
                <a:moveTo>
                  <a:pt x="61709" y="61722"/>
                </a:moveTo>
                <a:lnTo>
                  <a:pt x="61709" y="59436"/>
                </a:lnTo>
                <a:lnTo>
                  <a:pt x="54101" y="65532"/>
                </a:lnTo>
                <a:lnTo>
                  <a:pt x="23609" y="41910"/>
                </a:lnTo>
                <a:lnTo>
                  <a:pt x="23609" y="44196"/>
                </a:lnTo>
                <a:lnTo>
                  <a:pt x="54101" y="67056"/>
                </a:lnTo>
                <a:lnTo>
                  <a:pt x="61709" y="61722"/>
                </a:lnTo>
                <a:close/>
              </a:path>
              <a:path w="117335" h="84582">
                <a:moveTo>
                  <a:pt x="48768" y="19050"/>
                </a:moveTo>
                <a:lnTo>
                  <a:pt x="48768" y="16763"/>
                </a:lnTo>
                <a:lnTo>
                  <a:pt x="41135" y="22098"/>
                </a:lnTo>
                <a:lnTo>
                  <a:pt x="33527" y="16763"/>
                </a:lnTo>
                <a:lnTo>
                  <a:pt x="33527" y="19050"/>
                </a:lnTo>
                <a:lnTo>
                  <a:pt x="41135" y="24384"/>
                </a:lnTo>
                <a:lnTo>
                  <a:pt x="48768" y="19050"/>
                </a:lnTo>
                <a:close/>
              </a:path>
              <a:path w="117335" h="84582">
                <a:moveTo>
                  <a:pt x="49529" y="35813"/>
                </a:moveTo>
                <a:lnTo>
                  <a:pt x="49529" y="34290"/>
                </a:lnTo>
                <a:lnTo>
                  <a:pt x="41897" y="39624"/>
                </a:lnTo>
                <a:lnTo>
                  <a:pt x="34289" y="33528"/>
                </a:lnTo>
                <a:lnTo>
                  <a:pt x="34289" y="35813"/>
                </a:lnTo>
                <a:lnTo>
                  <a:pt x="41897" y="41910"/>
                </a:lnTo>
                <a:lnTo>
                  <a:pt x="49529" y="35813"/>
                </a:lnTo>
                <a:close/>
              </a:path>
              <a:path w="117335" h="84582">
                <a:moveTo>
                  <a:pt x="59423" y="10668"/>
                </a:moveTo>
                <a:lnTo>
                  <a:pt x="59423" y="8382"/>
                </a:lnTo>
                <a:lnTo>
                  <a:pt x="52577" y="14478"/>
                </a:lnTo>
                <a:lnTo>
                  <a:pt x="44945" y="8382"/>
                </a:lnTo>
                <a:lnTo>
                  <a:pt x="44945" y="10668"/>
                </a:lnTo>
                <a:lnTo>
                  <a:pt x="52577" y="16763"/>
                </a:lnTo>
                <a:lnTo>
                  <a:pt x="59423" y="10668"/>
                </a:lnTo>
                <a:close/>
              </a:path>
              <a:path w="117335" h="84582">
                <a:moveTo>
                  <a:pt x="60185" y="28194"/>
                </a:moveTo>
                <a:lnTo>
                  <a:pt x="60185" y="25908"/>
                </a:lnTo>
                <a:lnTo>
                  <a:pt x="53339" y="31242"/>
                </a:lnTo>
                <a:lnTo>
                  <a:pt x="44945" y="25146"/>
                </a:lnTo>
                <a:lnTo>
                  <a:pt x="44945" y="27432"/>
                </a:lnTo>
                <a:lnTo>
                  <a:pt x="53339" y="33528"/>
                </a:lnTo>
                <a:lnTo>
                  <a:pt x="60185" y="28194"/>
                </a:lnTo>
                <a:close/>
              </a:path>
              <a:path w="117335" h="84582">
                <a:moveTo>
                  <a:pt x="60947" y="44958"/>
                </a:moveTo>
                <a:lnTo>
                  <a:pt x="60947" y="42672"/>
                </a:lnTo>
                <a:lnTo>
                  <a:pt x="53339" y="48006"/>
                </a:lnTo>
                <a:lnTo>
                  <a:pt x="45720" y="42672"/>
                </a:lnTo>
                <a:lnTo>
                  <a:pt x="45720" y="44196"/>
                </a:lnTo>
                <a:lnTo>
                  <a:pt x="53339" y="50292"/>
                </a:lnTo>
                <a:lnTo>
                  <a:pt x="60947" y="44958"/>
                </a:lnTo>
                <a:close/>
              </a:path>
              <a:path w="117335" h="84582">
                <a:moveTo>
                  <a:pt x="70865" y="19812"/>
                </a:moveTo>
                <a:lnTo>
                  <a:pt x="70865" y="17525"/>
                </a:lnTo>
                <a:lnTo>
                  <a:pt x="63995" y="22860"/>
                </a:lnTo>
                <a:lnTo>
                  <a:pt x="56387" y="17525"/>
                </a:lnTo>
                <a:lnTo>
                  <a:pt x="56387" y="19050"/>
                </a:lnTo>
                <a:lnTo>
                  <a:pt x="63995" y="25146"/>
                </a:lnTo>
                <a:lnTo>
                  <a:pt x="70865" y="19812"/>
                </a:lnTo>
                <a:close/>
              </a:path>
              <a:path w="117335" h="84582">
                <a:moveTo>
                  <a:pt x="71627" y="36575"/>
                </a:moveTo>
                <a:lnTo>
                  <a:pt x="71627" y="34290"/>
                </a:lnTo>
                <a:lnTo>
                  <a:pt x="64770" y="39624"/>
                </a:lnTo>
                <a:lnTo>
                  <a:pt x="57150" y="34290"/>
                </a:lnTo>
                <a:lnTo>
                  <a:pt x="57150" y="36575"/>
                </a:lnTo>
                <a:lnTo>
                  <a:pt x="64770" y="41910"/>
                </a:lnTo>
                <a:lnTo>
                  <a:pt x="71627" y="36575"/>
                </a:lnTo>
                <a:close/>
              </a:path>
              <a:path w="117335" h="84582">
                <a:moveTo>
                  <a:pt x="72389" y="53340"/>
                </a:moveTo>
                <a:lnTo>
                  <a:pt x="72389" y="51816"/>
                </a:lnTo>
                <a:lnTo>
                  <a:pt x="65519" y="57150"/>
                </a:lnTo>
                <a:lnTo>
                  <a:pt x="57899" y="51054"/>
                </a:lnTo>
                <a:lnTo>
                  <a:pt x="57899" y="53340"/>
                </a:lnTo>
                <a:lnTo>
                  <a:pt x="65519" y="59436"/>
                </a:lnTo>
                <a:lnTo>
                  <a:pt x="72389" y="53340"/>
                </a:lnTo>
                <a:close/>
              </a:path>
              <a:path w="117335" h="84582">
                <a:moveTo>
                  <a:pt x="73151" y="70866"/>
                </a:moveTo>
                <a:lnTo>
                  <a:pt x="73151" y="68580"/>
                </a:lnTo>
                <a:lnTo>
                  <a:pt x="66294" y="73913"/>
                </a:lnTo>
                <a:lnTo>
                  <a:pt x="57899" y="67818"/>
                </a:lnTo>
                <a:lnTo>
                  <a:pt x="57899" y="70104"/>
                </a:lnTo>
                <a:lnTo>
                  <a:pt x="66294" y="76200"/>
                </a:lnTo>
                <a:lnTo>
                  <a:pt x="73151" y="70866"/>
                </a:lnTo>
                <a:close/>
              </a:path>
              <a:path w="117335" h="84582">
                <a:moveTo>
                  <a:pt x="83045" y="28194"/>
                </a:moveTo>
                <a:lnTo>
                  <a:pt x="83045" y="25908"/>
                </a:lnTo>
                <a:lnTo>
                  <a:pt x="75437" y="32004"/>
                </a:lnTo>
                <a:lnTo>
                  <a:pt x="67818" y="25908"/>
                </a:lnTo>
                <a:lnTo>
                  <a:pt x="67818" y="28194"/>
                </a:lnTo>
                <a:lnTo>
                  <a:pt x="75437" y="34290"/>
                </a:lnTo>
                <a:lnTo>
                  <a:pt x="83045" y="28194"/>
                </a:lnTo>
                <a:close/>
              </a:path>
              <a:path w="117335" h="84582">
                <a:moveTo>
                  <a:pt x="83820" y="45720"/>
                </a:moveTo>
                <a:lnTo>
                  <a:pt x="83820" y="43434"/>
                </a:lnTo>
                <a:lnTo>
                  <a:pt x="76200" y="48768"/>
                </a:lnTo>
                <a:lnTo>
                  <a:pt x="68579" y="42672"/>
                </a:lnTo>
                <a:lnTo>
                  <a:pt x="68579" y="44958"/>
                </a:lnTo>
                <a:lnTo>
                  <a:pt x="76200" y="51054"/>
                </a:lnTo>
                <a:lnTo>
                  <a:pt x="83820" y="45720"/>
                </a:lnTo>
                <a:close/>
              </a:path>
              <a:path w="117335" h="84582">
                <a:moveTo>
                  <a:pt x="83820" y="62484"/>
                </a:moveTo>
                <a:lnTo>
                  <a:pt x="83820" y="60198"/>
                </a:lnTo>
                <a:lnTo>
                  <a:pt x="76949" y="65532"/>
                </a:lnTo>
                <a:lnTo>
                  <a:pt x="69341" y="60198"/>
                </a:lnTo>
                <a:lnTo>
                  <a:pt x="69341" y="61722"/>
                </a:lnTo>
                <a:lnTo>
                  <a:pt x="76949" y="67818"/>
                </a:lnTo>
                <a:lnTo>
                  <a:pt x="83820" y="62484"/>
                </a:lnTo>
                <a:close/>
              </a:path>
              <a:path w="117335" h="84582">
                <a:moveTo>
                  <a:pt x="84569" y="79248"/>
                </a:moveTo>
                <a:lnTo>
                  <a:pt x="84569" y="76962"/>
                </a:lnTo>
                <a:lnTo>
                  <a:pt x="77711" y="83058"/>
                </a:lnTo>
                <a:lnTo>
                  <a:pt x="70103" y="76962"/>
                </a:lnTo>
                <a:lnTo>
                  <a:pt x="70103" y="79248"/>
                </a:lnTo>
                <a:lnTo>
                  <a:pt x="77711" y="84582"/>
                </a:lnTo>
                <a:lnTo>
                  <a:pt x="84569" y="79248"/>
                </a:lnTo>
                <a:close/>
              </a:path>
              <a:path w="117335" h="84582">
                <a:moveTo>
                  <a:pt x="94487" y="37337"/>
                </a:moveTo>
                <a:lnTo>
                  <a:pt x="94487" y="35052"/>
                </a:lnTo>
                <a:lnTo>
                  <a:pt x="86868" y="40386"/>
                </a:lnTo>
                <a:lnTo>
                  <a:pt x="79235" y="34290"/>
                </a:lnTo>
                <a:lnTo>
                  <a:pt x="79235" y="36575"/>
                </a:lnTo>
                <a:lnTo>
                  <a:pt x="86868" y="42672"/>
                </a:lnTo>
                <a:lnTo>
                  <a:pt x="94487" y="37337"/>
                </a:lnTo>
                <a:close/>
              </a:path>
              <a:path w="117335" h="84582">
                <a:moveTo>
                  <a:pt x="95250" y="54102"/>
                </a:moveTo>
                <a:lnTo>
                  <a:pt x="95250" y="51816"/>
                </a:lnTo>
                <a:lnTo>
                  <a:pt x="87629" y="57150"/>
                </a:lnTo>
                <a:lnTo>
                  <a:pt x="79997" y="51816"/>
                </a:lnTo>
                <a:lnTo>
                  <a:pt x="79997" y="54102"/>
                </a:lnTo>
                <a:lnTo>
                  <a:pt x="87629" y="59436"/>
                </a:lnTo>
                <a:lnTo>
                  <a:pt x="95250" y="54102"/>
                </a:lnTo>
                <a:close/>
              </a:path>
              <a:path w="117335" h="84582">
                <a:moveTo>
                  <a:pt x="95999" y="70866"/>
                </a:moveTo>
                <a:lnTo>
                  <a:pt x="95999" y="69342"/>
                </a:lnTo>
                <a:lnTo>
                  <a:pt x="88391" y="74675"/>
                </a:lnTo>
                <a:lnTo>
                  <a:pt x="80759" y="68580"/>
                </a:lnTo>
                <a:lnTo>
                  <a:pt x="80759" y="70866"/>
                </a:lnTo>
                <a:lnTo>
                  <a:pt x="88391" y="76962"/>
                </a:lnTo>
                <a:lnTo>
                  <a:pt x="95999" y="70866"/>
                </a:lnTo>
                <a:close/>
              </a:path>
              <a:path w="117335" h="84582">
                <a:moveTo>
                  <a:pt x="105918" y="45720"/>
                </a:moveTo>
                <a:lnTo>
                  <a:pt x="105918" y="43434"/>
                </a:lnTo>
                <a:lnTo>
                  <a:pt x="98285" y="49530"/>
                </a:lnTo>
                <a:lnTo>
                  <a:pt x="90677" y="43434"/>
                </a:lnTo>
                <a:lnTo>
                  <a:pt x="90677" y="45720"/>
                </a:lnTo>
                <a:lnTo>
                  <a:pt x="98285" y="51054"/>
                </a:lnTo>
                <a:lnTo>
                  <a:pt x="105918" y="45720"/>
                </a:lnTo>
                <a:close/>
              </a:path>
              <a:path w="117335" h="84582">
                <a:moveTo>
                  <a:pt x="106679" y="63246"/>
                </a:moveTo>
                <a:lnTo>
                  <a:pt x="106679" y="60960"/>
                </a:lnTo>
                <a:lnTo>
                  <a:pt x="99047" y="66294"/>
                </a:lnTo>
                <a:lnTo>
                  <a:pt x="91439" y="60198"/>
                </a:lnTo>
                <a:lnTo>
                  <a:pt x="91439" y="62484"/>
                </a:lnTo>
                <a:lnTo>
                  <a:pt x="99047" y="68580"/>
                </a:lnTo>
                <a:lnTo>
                  <a:pt x="106679" y="63246"/>
                </a:lnTo>
                <a:close/>
              </a:path>
              <a:path w="117335" h="84582">
                <a:moveTo>
                  <a:pt x="117335" y="54863"/>
                </a:moveTo>
                <a:lnTo>
                  <a:pt x="117335" y="52578"/>
                </a:lnTo>
                <a:lnTo>
                  <a:pt x="110489" y="57912"/>
                </a:lnTo>
                <a:lnTo>
                  <a:pt x="102870" y="51816"/>
                </a:lnTo>
                <a:lnTo>
                  <a:pt x="102870" y="54102"/>
                </a:lnTo>
                <a:lnTo>
                  <a:pt x="110489" y="60198"/>
                </a:lnTo>
                <a:lnTo>
                  <a:pt x="117335" y="54863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392048" y="5033771"/>
            <a:ext cx="166865" cy="211074"/>
          </a:xfrm>
          <a:custGeom>
            <a:avLst/>
            <a:gdLst/>
            <a:ahLst/>
            <a:cxnLst/>
            <a:rect l="l" t="t" r="r" b="b"/>
            <a:pathLst>
              <a:path w="166865" h="211074">
                <a:moveTo>
                  <a:pt x="85343" y="211074"/>
                </a:moveTo>
                <a:lnTo>
                  <a:pt x="143255" y="167639"/>
                </a:lnTo>
                <a:lnTo>
                  <a:pt x="166865" y="64769"/>
                </a:lnTo>
                <a:lnTo>
                  <a:pt x="80771" y="0"/>
                </a:lnTo>
                <a:lnTo>
                  <a:pt x="73901" y="0"/>
                </a:lnTo>
                <a:lnTo>
                  <a:pt x="53327" y="89153"/>
                </a:lnTo>
                <a:lnTo>
                  <a:pt x="0" y="130301"/>
                </a:lnTo>
                <a:lnTo>
                  <a:pt x="0" y="145541"/>
                </a:lnTo>
                <a:lnTo>
                  <a:pt x="8612" y="156220"/>
                </a:lnTo>
                <a:lnTo>
                  <a:pt x="37127" y="183596"/>
                </a:lnTo>
                <a:lnTo>
                  <a:pt x="80009" y="208941"/>
                </a:lnTo>
                <a:lnTo>
                  <a:pt x="85343" y="211074"/>
                </a:lnTo>
                <a:close/>
              </a:path>
            </a:pathLst>
          </a:custGeom>
          <a:ln w="5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703186" y="4819650"/>
            <a:ext cx="40386" cy="2971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703186" y="4819650"/>
            <a:ext cx="40386" cy="29717"/>
          </a:xfrm>
          <a:custGeom>
            <a:avLst/>
            <a:gdLst/>
            <a:ahLst/>
            <a:cxnLst/>
            <a:rect l="l" t="t" r="r" b="b"/>
            <a:pathLst>
              <a:path w="40386" h="29717">
                <a:moveTo>
                  <a:pt x="40386" y="14477"/>
                </a:moveTo>
                <a:lnTo>
                  <a:pt x="40386" y="6096"/>
                </a:lnTo>
                <a:lnTo>
                  <a:pt x="31254" y="0"/>
                </a:lnTo>
                <a:lnTo>
                  <a:pt x="19812" y="0"/>
                </a:lnTo>
                <a:lnTo>
                  <a:pt x="9156" y="0"/>
                </a:lnTo>
                <a:lnTo>
                  <a:pt x="0" y="6096"/>
                </a:lnTo>
                <a:lnTo>
                  <a:pt x="0" y="14477"/>
                </a:lnTo>
                <a:lnTo>
                  <a:pt x="0" y="22860"/>
                </a:lnTo>
                <a:lnTo>
                  <a:pt x="9156" y="29717"/>
                </a:lnTo>
                <a:lnTo>
                  <a:pt x="19812" y="29717"/>
                </a:lnTo>
                <a:lnTo>
                  <a:pt x="34301" y="25306"/>
                </a:lnTo>
                <a:lnTo>
                  <a:pt x="40384" y="14677"/>
                </a:lnTo>
                <a:lnTo>
                  <a:pt x="40386" y="1447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683375" y="4833365"/>
            <a:ext cx="80010" cy="21082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83375" y="4833365"/>
            <a:ext cx="80009" cy="210828"/>
          </a:xfrm>
          <a:custGeom>
            <a:avLst/>
            <a:gdLst/>
            <a:ahLst/>
            <a:cxnLst/>
            <a:rect l="l" t="t" r="r" b="b"/>
            <a:pathLst>
              <a:path w="80009" h="210828">
                <a:moveTo>
                  <a:pt x="80009" y="176784"/>
                </a:moveTo>
                <a:lnTo>
                  <a:pt x="60198" y="0"/>
                </a:lnTo>
                <a:lnTo>
                  <a:pt x="53158" y="10554"/>
                </a:lnTo>
                <a:lnTo>
                  <a:pt x="43331" y="15788"/>
                </a:lnTo>
                <a:lnTo>
                  <a:pt x="32761" y="14339"/>
                </a:lnTo>
                <a:lnTo>
                  <a:pt x="25920" y="10668"/>
                </a:lnTo>
                <a:lnTo>
                  <a:pt x="22098" y="5334"/>
                </a:lnTo>
                <a:lnTo>
                  <a:pt x="19811" y="0"/>
                </a:lnTo>
                <a:lnTo>
                  <a:pt x="0" y="176784"/>
                </a:lnTo>
                <a:lnTo>
                  <a:pt x="1276" y="188541"/>
                </a:lnTo>
                <a:lnTo>
                  <a:pt x="7818" y="198785"/>
                </a:lnTo>
                <a:lnTo>
                  <a:pt x="18714" y="206540"/>
                </a:lnTo>
                <a:lnTo>
                  <a:pt x="33047" y="210828"/>
                </a:lnTo>
                <a:lnTo>
                  <a:pt x="48404" y="210073"/>
                </a:lnTo>
                <a:lnTo>
                  <a:pt x="61849" y="205762"/>
                </a:lnTo>
                <a:lnTo>
                  <a:pt x="72333" y="198452"/>
                </a:lnTo>
                <a:lnTo>
                  <a:pt x="78806" y="188704"/>
                </a:lnTo>
                <a:lnTo>
                  <a:pt x="80009" y="182118"/>
                </a:lnTo>
                <a:lnTo>
                  <a:pt x="80009" y="179832"/>
                </a:lnTo>
                <a:lnTo>
                  <a:pt x="80009" y="1767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713099" y="4684014"/>
            <a:ext cx="20580" cy="2590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713105" y="4684014"/>
            <a:ext cx="20574" cy="25908"/>
          </a:xfrm>
          <a:custGeom>
            <a:avLst/>
            <a:gdLst/>
            <a:ahLst/>
            <a:cxnLst/>
            <a:rect l="l" t="t" r="r" b="b"/>
            <a:pathLst>
              <a:path w="20574" h="25908">
                <a:moveTo>
                  <a:pt x="20574" y="12953"/>
                </a:moveTo>
                <a:lnTo>
                  <a:pt x="20574" y="6096"/>
                </a:lnTo>
                <a:lnTo>
                  <a:pt x="16001" y="0"/>
                </a:lnTo>
                <a:lnTo>
                  <a:pt x="9893" y="0"/>
                </a:lnTo>
                <a:lnTo>
                  <a:pt x="4572" y="0"/>
                </a:lnTo>
                <a:lnTo>
                  <a:pt x="0" y="6096"/>
                </a:lnTo>
                <a:lnTo>
                  <a:pt x="0" y="12953"/>
                </a:lnTo>
                <a:lnTo>
                  <a:pt x="0" y="20574"/>
                </a:lnTo>
                <a:lnTo>
                  <a:pt x="4572" y="25908"/>
                </a:lnTo>
                <a:lnTo>
                  <a:pt x="9893" y="25908"/>
                </a:lnTo>
                <a:lnTo>
                  <a:pt x="16001" y="25908"/>
                </a:lnTo>
                <a:lnTo>
                  <a:pt x="20574" y="20574"/>
                </a:lnTo>
                <a:lnTo>
                  <a:pt x="20574" y="1295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722998" y="4709921"/>
            <a:ext cx="0" cy="124205"/>
          </a:xfrm>
          <a:custGeom>
            <a:avLst/>
            <a:gdLst/>
            <a:ahLst/>
            <a:cxnLst/>
            <a:rect l="l" t="t" r="r" b="b"/>
            <a:pathLst>
              <a:path h="124205">
                <a:moveTo>
                  <a:pt x="0" y="0"/>
                </a:moveTo>
                <a:lnTo>
                  <a:pt x="0" y="124205"/>
                </a:lnTo>
              </a:path>
            </a:pathLst>
          </a:custGeom>
          <a:ln w="5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693534" y="4669535"/>
            <a:ext cx="8890" cy="47445"/>
          </a:xfrm>
          <a:custGeom>
            <a:avLst/>
            <a:gdLst/>
            <a:ahLst/>
            <a:cxnLst/>
            <a:rect l="l" t="t" r="r" b="b"/>
            <a:pathLst>
              <a:path w="8890" h="47445">
                <a:moveTo>
                  <a:pt x="8890" y="0"/>
                </a:moveTo>
                <a:lnTo>
                  <a:pt x="2847" y="10680"/>
                </a:lnTo>
                <a:lnTo>
                  <a:pt x="0" y="22873"/>
                </a:lnTo>
                <a:lnTo>
                  <a:pt x="349" y="35490"/>
                </a:lnTo>
                <a:lnTo>
                  <a:pt x="3894" y="474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744334" y="4677723"/>
            <a:ext cx="8899" cy="47438"/>
          </a:xfrm>
          <a:custGeom>
            <a:avLst/>
            <a:gdLst/>
            <a:ahLst/>
            <a:cxnLst/>
            <a:rect l="l" t="t" r="r" b="b"/>
            <a:pathLst>
              <a:path w="8899" h="47438">
                <a:moveTo>
                  <a:pt x="0" y="47438"/>
                </a:moveTo>
                <a:lnTo>
                  <a:pt x="6048" y="36759"/>
                </a:lnTo>
                <a:lnTo>
                  <a:pt x="8899" y="24569"/>
                </a:lnTo>
                <a:lnTo>
                  <a:pt x="8551" y="11953"/>
                </a:lnTo>
                <a:lnTo>
                  <a:pt x="50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73088" y="4650485"/>
            <a:ext cx="14858" cy="83005"/>
          </a:xfrm>
          <a:custGeom>
            <a:avLst/>
            <a:gdLst/>
            <a:ahLst/>
            <a:cxnLst/>
            <a:rect l="l" t="t" r="r" b="b"/>
            <a:pathLst>
              <a:path w="14858" h="83005">
                <a:moveTo>
                  <a:pt x="14858" y="0"/>
                </a:moveTo>
                <a:lnTo>
                  <a:pt x="8327" y="10429"/>
                </a:lnTo>
                <a:lnTo>
                  <a:pt x="3674" y="21939"/>
                </a:lnTo>
                <a:lnTo>
                  <a:pt x="898" y="34168"/>
                </a:lnTo>
                <a:lnTo>
                  <a:pt x="0" y="46752"/>
                </a:lnTo>
                <a:lnTo>
                  <a:pt x="978" y="59328"/>
                </a:lnTo>
                <a:lnTo>
                  <a:pt x="3835" y="71534"/>
                </a:lnTo>
                <a:lnTo>
                  <a:pt x="8568" y="8300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758813" y="4660444"/>
            <a:ext cx="14858" cy="83005"/>
          </a:xfrm>
          <a:custGeom>
            <a:avLst/>
            <a:gdLst/>
            <a:ahLst/>
            <a:cxnLst/>
            <a:rect l="l" t="t" r="r" b="b"/>
            <a:pathLst>
              <a:path w="14858" h="83005">
                <a:moveTo>
                  <a:pt x="0" y="83005"/>
                </a:moveTo>
                <a:lnTo>
                  <a:pt x="6530" y="72576"/>
                </a:lnTo>
                <a:lnTo>
                  <a:pt x="11184" y="61066"/>
                </a:lnTo>
                <a:lnTo>
                  <a:pt x="13960" y="48837"/>
                </a:lnTo>
                <a:lnTo>
                  <a:pt x="14858" y="36253"/>
                </a:lnTo>
                <a:lnTo>
                  <a:pt x="13879" y="23677"/>
                </a:lnTo>
                <a:lnTo>
                  <a:pt x="11023" y="11471"/>
                </a:lnTo>
                <a:lnTo>
                  <a:pt x="6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683375" y="4819650"/>
            <a:ext cx="80009" cy="224544"/>
          </a:xfrm>
          <a:custGeom>
            <a:avLst/>
            <a:gdLst/>
            <a:ahLst/>
            <a:cxnLst/>
            <a:rect l="l" t="t" r="r" b="b"/>
            <a:pathLst>
              <a:path w="80009" h="224544">
                <a:moveTo>
                  <a:pt x="39624" y="0"/>
                </a:moveTo>
                <a:lnTo>
                  <a:pt x="29730" y="0"/>
                </a:lnTo>
                <a:lnTo>
                  <a:pt x="21335" y="5334"/>
                </a:lnTo>
                <a:lnTo>
                  <a:pt x="19811" y="13715"/>
                </a:lnTo>
                <a:lnTo>
                  <a:pt x="0" y="190500"/>
                </a:lnTo>
                <a:lnTo>
                  <a:pt x="1276" y="202257"/>
                </a:lnTo>
                <a:lnTo>
                  <a:pt x="7818" y="212501"/>
                </a:lnTo>
                <a:lnTo>
                  <a:pt x="18714" y="220256"/>
                </a:lnTo>
                <a:lnTo>
                  <a:pt x="33047" y="224544"/>
                </a:lnTo>
                <a:lnTo>
                  <a:pt x="48404" y="223789"/>
                </a:lnTo>
                <a:lnTo>
                  <a:pt x="61849" y="219478"/>
                </a:lnTo>
                <a:lnTo>
                  <a:pt x="72333" y="212168"/>
                </a:lnTo>
                <a:lnTo>
                  <a:pt x="78806" y="202420"/>
                </a:lnTo>
                <a:lnTo>
                  <a:pt x="80009" y="195834"/>
                </a:lnTo>
                <a:lnTo>
                  <a:pt x="80009" y="193548"/>
                </a:lnTo>
                <a:lnTo>
                  <a:pt x="80009" y="190500"/>
                </a:lnTo>
                <a:lnTo>
                  <a:pt x="60198" y="14477"/>
                </a:lnTo>
                <a:lnTo>
                  <a:pt x="60198" y="6096"/>
                </a:lnTo>
                <a:lnTo>
                  <a:pt x="51066" y="0"/>
                </a:lnTo>
                <a:lnTo>
                  <a:pt x="39624" y="0"/>
                </a:lnTo>
                <a:close/>
              </a:path>
            </a:pathLst>
          </a:custGeom>
          <a:ln w="5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713105" y="4684014"/>
            <a:ext cx="20574" cy="25908"/>
          </a:xfrm>
          <a:custGeom>
            <a:avLst/>
            <a:gdLst/>
            <a:ahLst/>
            <a:cxnLst/>
            <a:rect l="l" t="t" r="r" b="b"/>
            <a:pathLst>
              <a:path w="20574" h="25908">
                <a:moveTo>
                  <a:pt x="20574" y="12953"/>
                </a:moveTo>
                <a:lnTo>
                  <a:pt x="20574" y="6096"/>
                </a:lnTo>
                <a:lnTo>
                  <a:pt x="16001" y="0"/>
                </a:lnTo>
                <a:lnTo>
                  <a:pt x="9893" y="0"/>
                </a:lnTo>
                <a:lnTo>
                  <a:pt x="4572" y="0"/>
                </a:lnTo>
                <a:lnTo>
                  <a:pt x="0" y="6096"/>
                </a:lnTo>
                <a:lnTo>
                  <a:pt x="0" y="12953"/>
                </a:lnTo>
                <a:lnTo>
                  <a:pt x="0" y="20574"/>
                </a:lnTo>
                <a:lnTo>
                  <a:pt x="4572" y="25908"/>
                </a:lnTo>
                <a:lnTo>
                  <a:pt x="9893" y="25908"/>
                </a:lnTo>
                <a:lnTo>
                  <a:pt x="16001" y="25908"/>
                </a:lnTo>
                <a:lnTo>
                  <a:pt x="20574" y="20574"/>
                </a:lnTo>
                <a:lnTo>
                  <a:pt x="20574" y="12953"/>
                </a:lnTo>
                <a:close/>
              </a:path>
            </a:pathLst>
          </a:custGeom>
          <a:ln w="5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642233" y="5046726"/>
            <a:ext cx="61715" cy="6324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642227" y="5046726"/>
            <a:ext cx="61722" cy="63246"/>
          </a:xfrm>
          <a:custGeom>
            <a:avLst/>
            <a:gdLst/>
            <a:ahLst/>
            <a:cxnLst/>
            <a:rect l="l" t="t" r="r" b="b"/>
            <a:pathLst>
              <a:path w="61722" h="63246">
                <a:moveTo>
                  <a:pt x="0" y="47244"/>
                </a:moveTo>
                <a:lnTo>
                  <a:pt x="61722" y="0"/>
                </a:lnTo>
                <a:lnTo>
                  <a:pt x="57912" y="19812"/>
                </a:lnTo>
                <a:lnTo>
                  <a:pt x="0" y="63246"/>
                </a:lnTo>
                <a:lnTo>
                  <a:pt x="0" y="4724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697865" y="4963667"/>
            <a:ext cx="24209" cy="8763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695579" y="4963667"/>
            <a:ext cx="27419" cy="89154"/>
          </a:xfrm>
          <a:custGeom>
            <a:avLst/>
            <a:gdLst/>
            <a:ahLst/>
            <a:cxnLst/>
            <a:rect l="l" t="t" r="r" b="b"/>
            <a:pathLst>
              <a:path w="27419" h="89154">
                <a:moveTo>
                  <a:pt x="0" y="89154"/>
                </a:moveTo>
                <a:lnTo>
                  <a:pt x="20574" y="0"/>
                </a:lnTo>
                <a:lnTo>
                  <a:pt x="27419" y="0"/>
                </a:lnTo>
                <a:lnTo>
                  <a:pt x="8369" y="83058"/>
                </a:lnTo>
                <a:lnTo>
                  <a:pt x="0" y="8915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630034" y="4898897"/>
            <a:ext cx="92964" cy="6476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630034" y="4898897"/>
            <a:ext cx="92964" cy="64769"/>
          </a:xfrm>
          <a:custGeom>
            <a:avLst/>
            <a:gdLst/>
            <a:ahLst/>
            <a:cxnLst/>
            <a:rect l="l" t="t" r="r" b="b"/>
            <a:pathLst>
              <a:path w="92964" h="64769">
                <a:moveTo>
                  <a:pt x="0" y="0"/>
                </a:moveTo>
                <a:lnTo>
                  <a:pt x="7632" y="0"/>
                </a:lnTo>
                <a:lnTo>
                  <a:pt x="67068" y="41148"/>
                </a:lnTo>
                <a:lnTo>
                  <a:pt x="92964" y="64769"/>
                </a:lnTo>
                <a:lnTo>
                  <a:pt x="86118" y="64769"/>
                </a:lnTo>
                <a:lnTo>
                  <a:pt x="55432" y="42104"/>
                </a:lnTo>
                <a:lnTo>
                  <a:pt x="24952" y="1923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556120" y="4988052"/>
            <a:ext cx="139446" cy="10591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556120" y="4988052"/>
            <a:ext cx="139458" cy="105918"/>
          </a:xfrm>
          <a:custGeom>
            <a:avLst/>
            <a:gdLst/>
            <a:ahLst/>
            <a:cxnLst/>
            <a:rect l="l" t="t" r="r" b="b"/>
            <a:pathLst>
              <a:path w="139458" h="105918">
                <a:moveTo>
                  <a:pt x="0" y="41148"/>
                </a:moveTo>
                <a:lnTo>
                  <a:pt x="54101" y="0"/>
                </a:lnTo>
                <a:lnTo>
                  <a:pt x="139458" y="64770"/>
                </a:lnTo>
                <a:lnTo>
                  <a:pt x="86105" y="105918"/>
                </a:lnTo>
                <a:lnTo>
                  <a:pt x="42955" y="81087"/>
                </a:lnTo>
                <a:lnTo>
                  <a:pt x="13545" y="55705"/>
                </a:lnTo>
                <a:lnTo>
                  <a:pt x="0" y="4114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610577" y="4898897"/>
            <a:ext cx="105575" cy="15048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614610" y="4898897"/>
            <a:ext cx="101542" cy="153924"/>
          </a:xfrm>
          <a:custGeom>
            <a:avLst/>
            <a:gdLst/>
            <a:ahLst/>
            <a:cxnLst/>
            <a:rect l="l" t="t" r="r" b="b"/>
            <a:pathLst>
              <a:path w="101542" h="153924">
                <a:moveTo>
                  <a:pt x="80968" y="153924"/>
                </a:moveTo>
                <a:lnTo>
                  <a:pt x="70910" y="146336"/>
                </a:lnTo>
                <a:lnTo>
                  <a:pt x="60804" y="138740"/>
                </a:lnTo>
                <a:lnTo>
                  <a:pt x="50666" y="131129"/>
                </a:lnTo>
                <a:lnTo>
                  <a:pt x="40510" y="123496"/>
                </a:lnTo>
                <a:lnTo>
                  <a:pt x="30350" y="115832"/>
                </a:lnTo>
                <a:lnTo>
                  <a:pt x="20202" y="108130"/>
                </a:lnTo>
                <a:lnTo>
                  <a:pt x="10080" y="100382"/>
                </a:lnTo>
                <a:lnTo>
                  <a:pt x="0" y="92581"/>
                </a:lnTo>
                <a:lnTo>
                  <a:pt x="15423" y="0"/>
                </a:lnTo>
                <a:lnTo>
                  <a:pt x="101542" y="64769"/>
                </a:lnTo>
                <a:lnTo>
                  <a:pt x="80968" y="15392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556127" y="5029200"/>
            <a:ext cx="86099" cy="8077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556120" y="5034334"/>
            <a:ext cx="86105" cy="73293"/>
          </a:xfrm>
          <a:custGeom>
            <a:avLst/>
            <a:gdLst/>
            <a:ahLst/>
            <a:cxnLst/>
            <a:rect l="l" t="t" r="r" b="b"/>
            <a:pathLst>
              <a:path w="86105" h="73293">
                <a:moveTo>
                  <a:pt x="0" y="10105"/>
                </a:moveTo>
                <a:lnTo>
                  <a:pt x="27613" y="39672"/>
                </a:lnTo>
                <a:lnTo>
                  <a:pt x="58387" y="62238"/>
                </a:lnTo>
                <a:lnTo>
                  <a:pt x="80270" y="73293"/>
                </a:lnTo>
                <a:lnTo>
                  <a:pt x="86105" y="59635"/>
                </a:lnTo>
                <a:lnTo>
                  <a:pt x="74889" y="54913"/>
                </a:lnTo>
                <a:lnTo>
                  <a:pt x="63895" y="49381"/>
                </a:lnTo>
                <a:lnTo>
                  <a:pt x="22718" y="19444"/>
                </a:lnTo>
                <a:lnTo>
                  <a:pt x="4226" y="0"/>
                </a:lnTo>
                <a:lnTo>
                  <a:pt x="0" y="1010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616331" y="4909565"/>
            <a:ext cx="76200" cy="134112"/>
          </a:xfrm>
          <a:custGeom>
            <a:avLst/>
            <a:gdLst/>
            <a:ahLst/>
            <a:cxnLst/>
            <a:rect l="l" t="t" r="r" b="b"/>
            <a:pathLst>
              <a:path w="76200" h="134112">
                <a:moveTo>
                  <a:pt x="17525" y="0"/>
                </a:moveTo>
                <a:lnTo>
                  <a:pt x="0" y="76962"/>
                </a:lnTo>
                <a:lnTo>
                  <a:pt x="76200" y="13411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646798" y="5068823"/>
            <a:ext cx="37337" cy="37337"/>
          </a:xfrm>
          <a:custGeom>
            <a:avLst/>
            <a:gdLst/>
            <a:ahLst/>
            <a:cxnLst/>
            <a:rect l="l" t="t" r="r" b="b"/>
            <a:pathLst>
              <a:path w="37337" h="37337">
                <a:moveTo>
                  <a:pt x="37337" y="0"/>
                </a:moveTo>
                <a:lnTo>
                  <a:pt x="0" y="27431"/>
                </a:lnTo>
                <a:lnTo>
                  <a:pt x="0" y="373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621347" y="4911090"/>
            <a:ext cx="85800" cy="12464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618617" y="4909565"/>
            <a:ext cx="86229" cy="134112"/>
          </a:xfrm>
          <a:custGeom>
            <a:avLst/>
            <a:gdLst/>
            <a:ahLst/>
            <a:cxnLst/>
            <a:rect l="l" t="t" r="r" b="b"/>
            <a:pathLst>
              <a:path w="86229" h="134112">
                <a:moveTo>
                  <a:pt x="0" y="76200"/>
                </a:moveTo>
                <a:lnTo>
                  <a:pt x="17525" y="762"/>
                </a:lnTo>
                <a:lnTo>
                  <a:pt x="15240" y="0"/>
                </a:lnTo>
                <a:lnTo>
                  <a:pt x="25628" y="7403"/>
                </a:lnTo>
                <a:lnTo>
                  <a:pt x="35932" y="14889"/>
                </a:lnTo>
                <a:lnTo>
                  <a:pt x="66354" y="37840"/>
                </a:lnTo>
                <a:lnTo>
                  <a:pt x="86229" y="53552"/>
                </a:lnTo>
                <a:lnTo>
                  <a:pt x="73914" y="134112"/>
                </a:lnTo>
                <a:lnTo>
                  <a:pt x="73914" y="131825"/>
                </a:lnTo>
                <a:lnTo>
                  <a:pt x="63827" y="124525"/>
                </a:lnTo>
                <a:lnTo>
                  <a:pt x="23107" y="94073"/>
                </a:lnTo>
                <a:lnTo>
                  <a:pt x="2854" y="78428"/>
                </a:lnTo>
                <a:lnTo>
                  <a:pt x="0" y="76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568313" y="4995671"/>
            <a:ext cx="117347" cy="89153"/>
          </a:xfrm>
          <a:custGeom>
            <a:avLst/>
            <a:gdLst/>
            <a:ahLst/>
            <a:cxnLst/>
            <a:rect l="l" t="t" r="r" b="b"/>
            <a:pathLst>
              <a:path w="117347" h="89153">
                <a:moveTo>
                  <a:pt x="15252" y="30479"/>
                </a:moveTo>
                <a:lnTo>
                  <a:pt x="7632" y="25145"/>
                </a:lnTo>
                <a:lnTo>
                  <a:pt x="0" y="30479"/>
                </a:lnTo>
                <a:lnTo>
                  <a:pt x="7632" y="36575"/>
                </a:lnTo>
                <a:lnTo>
                  <a:pt x="15252" y="30479"/>
                </a:lnTo>
                <a:close/>
              </a:path>
              <a:path w="117347" h="89153">
                <a:moveTo>
                  <a:pt x="25907" y="22860"/>
                </a:moveTo>
                <a:lnTo>
                  <a:pt x="18287" y="16763"/>
                </a:lnTo>
                <a:lnTo>
                  <a:pt x="10680" y="22098"/>
                </a:lnTo>
                <a:lnTo>
                  <a:pt x="18287" y="28193"/>
                </a:lnTo>
                <a:lnTo>
                  <a:pt x="25907" y="22860"/>
                </a:lnTo>
                <a:close/>
              </a:path>
              <a:path w="117347" h="89153">
                <a:moveTo>
                  <a:pt x="26682" y="39624"/>
                </a:moveTo>
                <a:lnTo>
                  <a:pt x="19050" y="33527"/>
                </a:lnTo>
                <a:lnTo>
                  <a:pt x="11442" y="38862"/>
                </a:lnTo>
                <a:lnTo>
                  <a:pt x="19050" y="44957"/>
                </a:lnTo>
                <a:lnTo>
                  <a:pt x="26682" y="39624"/>
                </a:lnTo>
                <a:close/>
              </a:path>
              <a:path w="117347" h="89153">
                <a:moveTo>
                  <a:pt x="36575" y="14477"/>
                </a:moveTo>
                <a:lnTo>
                  <a:pt x="28968" y="8381"/>
                </a:lnTo>
                <a:lnTo>
                  <a:pt x="22097" y="13715"/>
                </a:lnTo>
                <a:lnTo>
                  <a:pt x="29730" y="19812"/>
                </a:lnTo>
                <a:lnTo>
                  <a:pt x="36575" y="14477"/>
                </a:lnTo>
                <a:close/>
              </a:path>
              <a:path w="117347" h="89153">
                <a:moveTo>
                  <a:pt x="37337" y="31241"/>
                </a:moveTo>
                <a:lnTo>
                  <a:pt x="29730" y="25145"/>
                </a:lnTo>
                <a:lnTo>
                  <a:pt x="22859" y="31241"/>
                </a:lnTo>
                <a:lnTo>
                  <a:pt x="30492" y="36575"/>
                </a:lnTo>
                <a:lnTo>
                  <a:pt x="37337" y="31241"/>
                </a:lnTo>
                <a:close/>
              </a:path>
              <a:path w="117347" h="89153">
                <a:moveTo>
                  <a:pt x="61721" y="65531"/>
                </a:moveTo>
                <a:lnTo>
                  <a:pt x="30492" y="42672"/>
                </a:lnTo>
                <a:lnTo>
                  <a:pt x="22859" y="48005"/>
                </a:lnTo>
                <a:lnTo>
                  <a:pt x="54114" y="71627"/>
                </a:lnTo>
                <a:lnTo>
                  <a:pt x="61721" y="65531"/>
                </a:lnTo>
                <a:close/>
              </a:path>
              <a:path w="117347" h="89153">
                <a:moveTo>
                  <a:pt x="48018" y="6095"/>
                </a:moveTo>
                <a:lnTo>
                  <a:pt x="39623" y="0"/>
                </a:lnTo>
                <a:lnTo>
                  <a:pt x="32778" y="6095"/>
                </a:lnTo>
                <a:lnTo>
                  <a:pt x="40385" y="11429"/>
                </a:lnTo>
                <a:lnTo>
                  <a:pt x="48018" y="6095"/>
                </a:lnTo>
                <a:close/>
              </a:path>
              <a:path w="117347" h="89153">
                <a:moveTo>
                  <a:pt x="48780" y="22860"/>
                </a:moveTo>
                <a:lnTo>
                  <a:pt x="40385" y="17525"/>
                </a:lnTo>
                <a:lnTo>
                  <a:pt x="33540" y="22860"/>
                </a:lnTo>
                <a:lnTo>
                  <a:pt x="41147" y="28193"/>
                </a:lnTo>
                <a:lnTo>
                  <a:pt x="48780" y="22860"/>
                </a:lnTo>
                <a:close/>
              </a:path>
              <a:path w="117347" h="89153">
                <a:moveTo>
                  <a:pt x="48780" y="40386"/>
                </a:moveTo>
                <a:lnTo>
                  <a:pt x="41147" y="34289"/>
                </a:lnTo>
                <a:lnTo>
                  <a:pt x="34302" y="39624"/>
                </a:lnTo>
                <a:lnTo>
                  <a:pt x="41909" y="45719"/>
                </a:lnTo>
                <a:lnTo>
                  <a:pt x="48780" y="40386"/>
                </a:lnTo>
                <a:close/>
              </a:path>
              <a:path w="117347" h="89153">
                <a:moveTo>
                  <a:pt x="59435" y="14477"/>
                </a:moveTo>
                <a:lnTo>
                  <a:pt x="51828" y="9143"/>
                </a:lnTo>
                <a:lnTo>
                  <a:pt x="44208" y="14477"/>
                </a:lnTo>
                <a:lnTo>
                  <a:pt x="51828" y="20574"/>
                </a:lnTo>
                <a:lnTo>
                  <a:pt x="59435" y="14477"/>
                </a:lnTo>
                <a:close/>
              </a:path>
              <a:path w="117347" h="89153">
                <a:moveTo>
                  <a:pt x="60197" y="32003"/>
                </a:moveTo>
                <a:lnTo>
                  <a:pt x="52590" y="25907"/>
                </a:lnTo>
                <a:lnTo>
                  <a:pt x="44957" y="31241"/>
                </a:lnTo>
                <a:lnTo>
                  <a:pt x="52590" y="37337"/>
                </a:lnTo>
                <a:lnTo>
                  <a:pt x="60197" y="32003"/>
                </a:lnTo>
                <a:close/>
              </a:path>
              <a:path w="117347" h="89153">
                <a:moveTo>
                  <a:pt x="60959" y="48767"/>
                </a:moveTo>
                <a:lnTo>
                  <a:pt x="52590" y="42672"/>
                </a:lnTo>
                <a:lnTo>
                  <a:pt x="45732" y="48767"/>
                </a:lnTo>
                <a:lnTo>
                  <a:pt x="53352" y="54101"/>
                </a:lnTo>
                <a:lnTo>
                  <a:pt x="60959" y="48767"/>
                </a:lnTo>
                <a:close/>
              </a:path>
              <a:path w="117347" h="89153">
                <a:moveTo>
                  <a:pt x="70878" y="23622"/>
                </a:moveTo>
                <a:lnTo>
                  <a:pt x="63258" y="17525"/>
                </a:lnTo>
                <a:lnTo>
                  <a:pt x="55625" y="23622"/>
                </a:lnTo>
                <a:lnTo>
                  <a:pt x="63258" y="28955"/>
                </a:lnTo>
                <a:lnTo>
                  <a:pt x="70878" y="23622"/>
                </a:lnTo>
                <a:close/>
              </a:path>
              <a:path w="117347" h="89153">
                <a:moveTo>
                  <a:pt x="71640" y="40386"/>
                </a:moveTo>
                <a:lnTo>
                  <a:pt x="64007" y="35051"/>
                </a:lnTo>
                <a:lnTo>
                  <a:pt x="56387" y="40386"/>
                </a:lnTo>
                <a:lnTo>
                  <a:pt x="64007" y="45719"/>
                </a:lnTo>
                <a:lnTo>
                  <a:pt x="71640" y="40386"/>
                </a:lnTo>
                <a:close/>
              </a:path>
              <a:path w="117347" h="89153">
                <a:moveTo>
                  <a:pt x="72402" y="57912"/>
                </a:moveTo>
                <a:lnTo>
                  <a:pt x="64782" y="51815"/>
                </a:lnTo>
                <a:lnTo>
                  <a:pt x="57150" y="57150"/>
                </a:lnTo>
                <a:lnTo>
                  <a:pt x="64782" y="63245"/>
                </a:lnTo>
                <a:lnTo>
                  <a:pt x="72402" y="57912"/>
                </a:lnTo>
                <a:close/>
              </a:path>
              <a:path w="117347" h="89153">
                <a:moveTo>
                  <a:pt x="73164" y="74675"/>
                </a:moveTo>
                <a:lnTo>
                  <a:pt x="65544" y="68579"/>
                </a:lnTo>
                <a:lnTo>
                  <a:pt x="57911" y="73913"/>
                </a:lnTo>
                <a:lnTo>
                  <a:pt x="65544" y="80010"/>
                </a:lnTo>
                <a:lnTo>
                  <a:pt x="73164" y="74675"/>
                </a:lnTo>
                <a:close/>
              </a:path>
              <a:path w="117347" h="89153">
                <a:moveTo>
                  <a:pt x="82308" y="32003"/>
                </a:moveTo>
                <a:lnTo>
                  <a:pt x="74675" y="26669"/>
                </a:lnTo>
                <a:lnTo>
                  <a:pt x="67830" y="32003"/>
                </a:lnTo>
                <a:lnTo>
                  <a:pt x="75437" y="38100"/>
                </a:lnTo>
                <a:lnTo>
                  <a:pt x="82308" y="32003"/>
                </a:lnTo>
                <a:close/>
              </a:path>
              <a:path w="117347" h="89153">
                <a:moveTo>
                  <a:pt x="83057" y="49529"/>
                </a:moveTo>
                <a:lnTo>
                  <a:pt x="75437" y="43433"/>
                </a:lnTo>
                <a:lnTo>
                  <a:pt x="67830" y="48767"/>
                </a:lnTo>
                <a:lnTo>
                  <a:pt x="76200" y="54863"/>
                </a:lnTo>
                <a:lnTo>
                  <a:pt x="83057" y="49529"/>
                </a:lnTo>
                <a:close/>
              </a:path>
              <a:path w="117347" h="89153">
                <a:moveTo>
                  <a:pt x="83832" y="66293"/>
                </a:moveTo>
                <a:lnTo>
                  <a:pt x="76200" y="60198"/>
                </a:lnTo>
                <a:lnTo>
                  <a:pt x="68592" y="66293"/>
                </a:lnTo>
                <a:lnTo>
                  <a:pt x="76200" y="71627"/>
                </a:lnTo>
                <a:lnTo>
                  <a:pt x="83832" y="66293"/>
                </a:lnTo>
                <a:close/>
              </a:path>
              <a:path w="117347" h="89153">
                <a:moveTo>
                  <a:pt x="84594" y="83057"/>
                </a:moveTo>
                <a:lnTo>
                  <a:pt x="76961" y="77724"/>
                </a:lnTo>
                <a:lnTo>
                  <a:pt x="69354" y="83057"/>
                </a:lnTo>
                <a:lnTo>
                  <a:pt x="76961" y="89153"/>
                </a:lnTo>
                <a:lnTo>
                  <a:pt x="84594" y="83057"/>
                </a:lnTo>
                <a:close/>
              </a:path>
              <a:path w="117347" h="89153">
                <a:moveTo>
                  <a:pt x="93725" y="41148"/>
                </a:moveTo>
                <a:lnTo>
                  <a:pt x="86118" y="35051"/>
                </a:lnTo>
                <a:lnTo>
                  <a:pt x="79247" y="40386"/>
                </a:lnTo>
                <a:lnTo>
                  <a:pt x="86880" y="46481"/>
                </a:lnTo>
                <a:lnTo>
                  <a:pt x="93725" y="41148"/>
                </a:lnTo>
                <a:close/>
              </a:path>
              <a:path w="117347" h="89153">
                <a:moveTo>
                  <a:pt x="94487" y="57912"/>
                </a:moveTo>
                <a:lnTo>
                  <a:pt x="86880" y="52577"/>
                </a:lnTo>
                <a:lnTo>
                  <a:pt x="80009" y="57912"/>
                </a:lnTo>
                <a:lnTo>
                  <a:pt x="87642" y="63245"/>
                </a:lnTo>
                <a:lnTo>
                  <a:pt x="94487" y="57912"/>
                </a:lnTo>
                <a:close/>
              </a:path>
              <a:path w="117347" h="89153">
                <a:moveTo>
                  <a:pt x="95250" y="75437"/>
                </a:moveTo>
                <a:lnTo>
                  <a:pt x="87642" y="69341"/>
                </a:lnTo>
                <a:lnTo>
                  <a:pt x="80771" y="74675"/>
                </a:lnTo>
                <a:lnTo>
                  <a:pt x="88404" y="80772"/>
                </a:lnTo>
                <a:lnTo>
                  <a:pt x="95250" y="75437"/>
                </a:lnTo>
                <a:close/>
              </a:path>
              <a:path w="117347" h="89153">
                <a:moveTo>
                  <a:pt x="105930" y="49529"/>
                </a:moveTo>
                <a:lnTo>
                  <a:pt x="97535" y="44195"/>
                </a:lnTo>
                <a:lnTo>
                  <a:pt x="90690" y="49529"/>
                </a:lnTo>
                <a:lnTo>
                  <a:pt x="98297" y="55625"/>
                </a:lnTo>
                <a:lnTo>
                  <a:pt x="105930" y="49529"/>
                </a:lnTo>
                <a:close/>
              </a:path>
              <a:path w="117347" h="89153">
                <a:moveTo>
                  <a:pt x="106692" y="67055"/>
                </a:moveTo>
                <a:lnTo>
                  <a:pt x="98297" y="60960"/>
                </a:lnTo>
                <a:lnTo>
                  <a:pt x="91452" y="66293"/>
                </a:lnTo>
                <a:lnTo>
                  <a:pt x="99059" y="72389"/>
                </a:lnTo>
                <a:lnTo>
                  <a:pt x="106692" y="67055"/>
                </a:lnTo>
                <a:close/>
              </a:path>
              <a:path w="117347" h="89153">
                <a:moveTo>
                  <a:pt x="117347" y="58674"/>
                </a:moveTo>
                <a:lnTo>
                  <a:pt x="109740" y="52577"/>
                </a:lnTo>
                <a:lnTo>
                  <a:pt x="102107" y="57912"/>
                </a:lnTo>
                <a:lnTo>
                  <a:pt x="109740" y="64007"/>
                </a:lnTo>
                <a:lnTo>
                  <a:pt x="117347" y="58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568313" y="5001767"/>
            <a:ext cx="117347" cy="84582"/>
          </a:xfrm>
          <a:custGeom>
            <a:avLst/>
            <a:gdLst/>
            <a:ahLst/>
            <a:cxnLst/>
            <a:rect l="l" t="t" r="r" b="b"/>
            <a:pathLst>
              <a:path w="117347" h="84582">
                <a:moveTo>
                  <a:pt x="48018" y="2286"/>
                </a:moveTo>
                <a:lnTo>
                  <a:pt x="48018" y="0"/>
                </a:lnTo>
                <a:lnTo>
                  <a:pt x="40385" y="5334"/>
                </a:lnTo>
                <a:lnTo>
                  <a:pt x="32778" y="0"/>
                </a:lnTo>
                <a:lnTo>
                  <a:pt x="32778" y="1524"/>
                </a:lnTo>
                <a:lnTo>
                  <a:pt x="40385" y="7620"/>
                </a:lnTo>
                <a:lnTo>
                  <a:pt x="48018" y="2286"/>
                </a:lnTo>
                <a:close/>
              </a:path>
              <a:path w="117347" h="84582">
                <a:moveTo>
                  <a:pt x="15252" y="26670"/>
                </a:moveTo>
                <a:lnTo>
                  <a:pt x="15252" y="24384"/>
                </a:lnTo>
                <a:lnTo>
                  <a:pt x="7632" y="30480"/>
                </a:lnTo>
                <a:lnTo>
                  <a:pt x="0" y="24384"/>
                </a:lnTo>
                <a:lnTo>
                  <a:pt x="0" y="26670"/>
                </a:lnTo>
                <a:lnTo>
                  <a:pt x="7632" y="32004"/>
                </a:lnTo>
                <a:lnTo>
                  <a:pt x="15252" y="26670"/>
                </a:lnTo>
                <a:close/>
              </a:path>
              <a:path w="117347" h="84582">
                <a:moveTo>
                  <a:pt x="25907" y="18287"/>
                </a:moveTo>
                <a:lnTo>
                  <a:pt x="25907" y="16764"/>
                </a:lnTo>
                <a:lnTo>
                  <a:pt x="18287" y="22098"/>
                </a:lnTo>
                <a:lnTo>
                  <a:pt x="10680" y="16002"/>
                </a:lnTo>
                <a:lnTo>
                  <a:pt x="10680" y="18287"/>
                </a:lnTo>
                <a:lnTo>
                  <a:pt x="18287" y="24384"/>
                </a:lnTo>
                <a:lnTo>
                  <a:pt x="25907" y="18287"/>
                </a:lnTo>
                <a:close/>
              </a:path>
              <a:path w="117347" h="84582">
                <a:moveTo>
                  <a:pt x="26682" y="35814"/>
                </a:moveTo>
                <a:lnTo>
                  <a:pt x="26682" y="33528"/>
                </a:lnTo>
                <a:lnTo>
                  <a:pt x="19050" y="38862"/>
                </a:lnTo>
                <a:lnTo>
                  <a:pt x="11442" y="32766"/>
                </a:lnTo>
                <a:lnTo>
                  <a:pt x="11442" y="35052"/>
                </a:lnTo>
                <a:lnTo>
                  <a:pt x="19050" y="41148"/>
                </a:lnTo>
                <a:lnTo>
                  <a:pt x="26682" y="35814"/>
                </a:lnTo>
                <a:close/>
              </a:path>
              <a:path w="117347" h="84582">
                <a:moveTo>
                  <a:pt x="36575" y="10668"/>
                </a:moveTo>
                <a:lnTo>
                  <a:pt x="36575" y="8382"/>
                </a:lnTo>
                <a:lnTo>
                  <a:pt x="29730" y="13716"/>
                </a:lnTo>
                <a:lnTo>
                  <a:pt x="22097" y="7620"/>
                </a:lnTo>
                <a:lnTo>
                  <a:pt x="22097" y="9906"/>
                </a:lnTo>
                <a:lnTo>
                  <a:pt x="29730" y="16002"/>
                </a:lnTo>
                <a:lnTo>
                  <a:pt x="36575" y="10668"/>
                </a:lnTo>
                <a:close/>
              </a:path>
              <a:path w="117347" h="84582">
                <a:moveTo>
                  <a:pt x="37337" y="27432"/>
                </a:moveTo>
                <a:lnTo>
                  <a:pt x="37337" y="25146"/>
                </a:lnTo>
                <a:lnTo>
                  <a:pt x="30492" y="30480"/>
                </a:lnTo>
                <a:lnTo>
                  <a:pt x="22859" y="25146"/>
                </a:lnTo>
                <a:lnTo>
                  <a:pt x="22859" y="26670"/>
                </a:lnTo>
                <a:lnTo>
                  <a:pt x="30492" y="32766"/>
                </a:lnTo>
                <a:lnTo>
                  <a:pt x="37337" y="27432"/>
                </a:lnTo>
                <a:close/>
              </a:path>
              <a:path w="117347" h="84582">
                <a:moveTo>
                  <a:pt x="61721" y="61722"/>
                </a:moveTo>
                <a:lnTo>
                  <a:pt x="61721" y="59436"/>
                </a:lnTo>
                <a:lnTo>
                  <a:pt x="54114" y="65532"/>
                </a:lnTo>
                <a:lnTo>
                  <a:pt x="22859" y="41910"/>
                </a:lnTo>
                <a:lnTo>
                  <a:pt x="22859" y="44196"/>
                </a:lnTo>
                <a:lnTo>
                  <a:pt x="54114" y="67056"/>
                </a:lnTo>
                <a:lnTo>
                  <a:pt x="61721" y="61722"/>
                </a:lnTo>
                <a:close/>
              </a:path>
              <a:path w="117347" h="84582">
                <a:moveTo>
                  <a:pt x="48780" y="19050"/>
                </a:moveTo>
                <a:lnTo>
                  <a:pt x="48780" y="16764"/>
                </a:lnTo>
                <a:lnTo>
                  <a:pt x="41147" y="22098"/>
                </a:lnTo>
                <a:lnTo>
                  <a:pt x="33540" y="16764"/>
                </a:lnTo>
                <a:lnTo>
                  <a:pt x="33540" y="19050"/>
                </a:lnTo>
                <a:lnTo>
                  <a:pt x="41147" y="24384"/>
                </a:lnTo>
                <a:lnTo>
                  <a:pt x="48780" y="19050"/>
                </a:lnTo>
                <a:close/>
              </a:path>
              <a:path w="117347" h="84582">
                <a:moveTo>
                  <a:pt x="48780" y="35814"/>
                </a:moveTo>
                <a:lnTo>
                  <a:pt x="48780" y="34290"/>
                </a:lnTo>
                <a:lnTo>
                  <a:pt x="41909" y="39624"/>
                </a:lnTo>
                <a:lnTo>
                  <a:pt x="34302" y="33528"/>
                </a:lnTo>
                <a:lnTo>
                  <a:pt x="34302" y="35814"/>
                </a:lnTo>
                <a:lnTo>
                  <a:pt x="41909" y="41910"/>
                </a:lnTo>
                <a:lnTo>
                  <a:pt x="48780" y="35814"/>
                </a:lnTo>
                <a:close/>
              </a:path>
              <a:path w="117347" h="84582">
                <a:moveTo>
                  <a:pt x="59435" y="10668"/>
                </a:moveTo>
                <a:lnTo>
                  <a:pt x="59435" y="8382"/>
                </a:lnTo>
                <a:lnTo>
                  <a:pt x="51828" y="14478"/>
                </a:lnTo>
                <a:lnTo>
                  <a:pt x="44208" y="8382"/>
                </a:lnTo>
                <a:lnTo>
                  <a:pt x="44208" y="10668"/>
                </a:lnTo>
                <a:lnTo>
                  <a:pt x="51828" y="16764"/>
                </a:lnTo>
                <a:lnTo>
                  <a:pt x="59435" y="10668"/>
                </a:lnTo>
                <a:close/>
              </a:path>
              <a:path w="117347" h="84582">
                <a:moveTo>
                  <a:pt x="60197" y="28194"/>
                </a:moveTo>
                <a:lnTo>
                  <a:pt x="60197" y="25908"/>
                </a:lnTo>
                <a:lnTo>
                  <a:pt x="52590" y="31242"/>
                </a:lnTo>
                <a:lnTo>
                  <a:pt x="44957" y="25146"/>
                </a:lnTo>
                <a:lnTo>
                  <a:pt x="44957" y="27432"/>
                </a:lnTo>
                <a:lnTo>
                  <a:pt x="52590" y="33528"/>
                </a:lnTo>
                <a:lnTo>
                  <a:pt x="60197" y="28194"/>
                </a:lnTo>
                <a:close/>
              </a:path>
              <a:path w="117347" h="84582">
                <a:moveTo>
                  <a:pt x="60959" y="44958"/>
                </a:moveTo>
                <a:lnTo>
                  <a:pt x="60959" y="42672"/>
                </a:lnTo>
                <a:lnTo>
                  <a:pt x="53352" y="48006"/>
                </a:lnTo>
                <a:lnTo>
                  <a:pt x="45732" y="42672"/>
                </a:lnTo>
                <a:lnTo>
                  <a:pt x="45732" y="44196"/>
                </a:lnTo>
                <a:lnTo>
                  <a:pt x="53352" y="50292"/>
                </a:lnTo>
                <a:lnTo>
                  <a:pt x="60959" y="44958"/>
                </a:lnTo>
                <a:close/>
              </a:path>
              <a:path w="117347" h="84582">
                <a:moveTo>
                  <a:pt x="70878" y="19812"/>
                </a:moveTo>
                <a:lnTo>
                  <a:pt x="70878" y="17526"/>
                </a:lnTo>
                <a:lnTo>
                  <a:pt x="63258" y="22860"/>
                </a:lnTo>
                <a:lnTo>
                  <a:pt x="55625" y="17526"/>
                </a:lnTo>
                <a:lnTo>
                  <a:pt x="55625" y="19050"/>
                </a:lnTo>
                <a:lnTo>
                  <a:pt x="63258" y="25146"/>
                </a:lnTo>
                <a:lnTo>
                  <a:pt x="70878" y="19812"/>
                </a:lnTo>
                <a:close/>
              </a:path>
              <a:path w="117347" h="84582">
                <a:moveTo>
                  <a:pt x="71640" y="36576"/>
                </a:moveTo>
                <a:lnTo>
                  <a:pt x="71640" y="34290"/>
                </a:lnTo>
                <a:lnTo>
                  <a:pt x="64007" y="39624"/>
                </a:lnTo>
                <a:lnTo>
                  <a:pt x="56387" y="34290"/>
                </a:lnTo>
                <a:lnTo>
                  <a:pt x="56387" y="36576"/>
                </a:lnTo>
                <a:lnTo>
                  <a:pt x="64007" y="41910"/>
                </a:lnTo>
                <a:lnTo>
                  <a:pt x="71640" y="36576"/>
                </a:lnTo>
                <a:close/>
              </a:path>
              <a:path w="117347" h="84582">
                <a:moveTo>
                  <a:pt x="72402" y="53340"/>
                </a:moveTo>
                <a:lnTo>
                  <a:pt x="72402" y="51816"/>
                </a:lnTo>
                <a:lnTo>
                  <a:pt x="64782" y="57150"/>
                </a:lnTo>
                <a:lnTo>
                  <a:pt x="57150" y="51054"/>
                </a:lnTo>
                <a:lnTo>
                  <a:pt x="57150" y="53340"/>
                </a:lnTo>
                <a:lnTo>
                  <a:pt x="64782" y="59436"/>
                </a:lnTo>
                <a:lnTo>
                  <a:pt x="72402" y="53340"/>
                </a:lnTo>
                <a:close/>
              </a:path>
              <a:path w="117347" h="84582">
                <a:moveTo>
                  <a:pt x="73164" y="70866"/>
                </a:moveTo>
                <a:lnTo>
                  <a:pt x="73164" y="68580"/>
                </a:lnTo>
                <a:lnTo>
                  <a:pt x="65544" y="73914"/>
                </a:lnTo>
                <a:lnTo>
                  <a:pt x="57911" y="67818"/>
                </a:lnTo>
                <a:lnTo>
                  <a:pt x="57911" y="70104"/>
                </a:lnTo>
                <a:lnTo>
                  <a:pt x="65544" y="76200"/>
                </a:lnTo>
                <a:lnTo>
                  <a:pt x="73164" y="70866"/>
                </a:lnTo>
                <a:close/>
              </a:path>
              <a:path w="117347" h="84582">
                <a:moveTo>
                  <a:pt x="82308" y="28194"/>
                </a:moveTo>
                <a:lnTo>
                  <a:pt x="82308" y="25908"/>
                </a:lnTo>
                <a:lnTo>
                  <a:pt x="75437" y="32004"/>
                </a:lnTo>
                <a:lnTo>
                  <a:pt x="67830" y="25908"/>
                </a:lnTo>
                <a:lnTo>
                  <a:pt x="67830" y="28194"/>
                </a:lnTo>
                <a:lnTo>
                  <a:pt x="75437" y="34290"/>
                </a:lnTo>
                <a:lnTo>
                  <a:pt x="82308" y="28194"/>
                </a:lnTo>
                <a:close/>
              </a:path>
              <a:path w="117347" h="84582">
                <a:moveTo>
                  <a:pt x="83057" y="45720"/>
                </a:moveTo>
                <a:lnTo>
                  <a:pt x="83057" y="43434"/>
                </a:lnTo>
                <a:lnTo>
                  <a:pt x="76200" y="48768"/>
                </a:lnTo>
                <a:lnTo>
                  <a:pt x="67830" y="42672"/>
                </a:lnTo>
                <a:lnTo>
                  <a:pt x="67830" y="44958"/>
                </a:lnTo>
                <a:lnTo>
                  <a:pt x="76200" y="51054"/>
                </a:lnTo>
                <a:lnTo>
                  <a:pt x="83057" y="45720"/>
                </a:lnTo>
                <a:close/>
              </a:path>
              <a:path w="117347" h="84582">
                <a:moveTo>
                  <a:pt x="83832" y="62484"/>
                </a:moveTo>
                <a:lnTo>
                  <a:pt x="83832" y="60198"/>
                </a:lnTo>
                <a:lnTo>
                  <a:pt x="76200" y="65532"/>
                </a:lnTo>
                <a:lnTo>
                  <a:pt x="68592" y="60198"/>
                </a:lnTo>
                <a:lnTo>
                  <a:pt x="68592" y="61722"/>
                </a:lnTo>
                <a:lnTo>
                  <a:pt x="76200" y="67818"/>
                </a:lnTo>
                <a:lnTo>
                  <a:pt x="83832" y="62484"/>
                </a:lnTo>
                <a:close/>
              </a:path>
              <a:path w="117347" h="84582">
                <a:moveTo>
                  <a:pt x="84594" y="79248"/>
                </a:moveTo>
                <a:lnTo>
                  <a:pt x="84594" y="76962"/>
                </a:lnTo>
                <a:lnTo>
                  <a:pt x="76961" y="83058"/>
                </a:lnTo>
                <a:lnTo>
                  <a:pt x="69354" y="76962"/>
                </a:lnTo>
                <a:lnTo>
                  <a:pt x="69354" y="79248"/>
                </a:lnTo>
                <a:lnTo>
                  <a:pt x="76961" y="84582"/>
                </a:lnTo>
                <a:lnTo>
                  <a:pt x="84594" y="79248"/>
                </a:lnTo>
                <a:close/>
              </a:path>
              <a:path w="117347" h="84582">
                <a:moveTo>
                  <a:pt x="93725" y="37337"/>
                </a:moveTo>
                <a:lnTo>
                  <a:pt x="93725" y="35052"/>
                </a:lnTo>
                <a:lnTo>
                  <a:pt x="86880" y="40386"/>
                </a:lnTo>
                <a:lnTo>
                  <a:pt x="79247" y="34290"/>
                </a:lnTo>
                <a:lnTo>
                  <a:pt x="79247" y="36576"/>
                </a:lnTo>
                <a:lnTo>
                  <a:pt x="86880" y="42672"/>
                </a:lnTo>
                <a:lnTo>
                  <a:pt x="93725" y="37337"/>
                </a:lnTo>
                <a:close/>
              </a:path>
              <a:path w="117347" h="84582">
                <a:moveTo>
                  <a:pt x="94487" y="54102"/>
                </a:moveTo>
                <a:lnTo>
                  <a:pt x="94487" y="51816"/>
                </a:lnTo>
                <a:lnTo>
                  <a:pt x="87642" y="57150"/>
                </a:lnTo>
                <a:lnTo>
                  <a:pt x="80009" y="51816"/>
                </a:lnTo>
                <a:lnTo>
                  <a:pt x="80009" y="54102"/>
                </a:lnTo>
                <a:lnTo>
                  <a:pt x="87642" y="59436"/>
                </a:lnTo>
                <a:lnTo>
                  <a:pt x="94487" y="54102"/>
                </a:lnTo>
                <a:close/>
              </a:path>
              <a:path w="117347" h="84582">
                <a:moveTo>
                  <a:pt x="95250" y="70866"/>
                </a:moveTo>
                <a:lnTo>
                  <a:pt x="95250" y="69342"/>
                </a:lnTo>
                <a:lnTo>
                  <a:pt x="88404" y="74676"/>
                </a:lnTo>
                <a:lnTo>
                  <a:pt x="80771" y="68580"/>
                </a:lnTo>
                <a:lnTo>
                  <a:pt x="80771" y="70866"/>
                </a:lnTo>
                <a:lnTo>
                  <a:pt x="88404" y="76962"/>
                </a:lnTo>
                <a:lnTo>
                  <a:pt x="95250" y="70866"/>
                </a:lnTo>
                <a:close/>
              </a:path>
              <a:path w="117347" h="84582">
                <a:moveTo>
                  <a:pt x="105930" y="45720"/>
                </a:moveTo>
                <a:lnTo>
                  <a:pt x="105930" y="43434"/>
                </a:lnTo>
                <a:lnTo>
                  <a:pt x="98297" y="49530"/>
                </a:lnTo>
                <a:lnTo>
                  <a:pt x="90690" y="43434"/>
                </a:lnTo>
                <a:lnTo>
                  <a:pt x="90690" y="45720"/>
                </a:lnTo>
                <a:lnTo>
                  <a:pt x="98297" y="51054"/>
                </a:lnTo>
                <a:lnTo>
                  <a:pt x="105930" y="45720"/>
                </a:lnTo>
                <a:close/>
              </a:path>
              <a:path w="117347" h="84582">
                <a:moveTo>
                  <a:pt x="106692" y="63246"/>
                </a:moveTo>
                <a:lnTo>
                  <a:pt x="106692" y="60960"/>
                </a:lnTo>
                <a:lnTo>
                  <a:pt x="99059" y="66294"/>
                </a:lnTo>
                <a:lnTo>
                  <a:pt x="91452" y="60198"/>
                </a:lnTo>
                <a:lnTo>
                  <a:pt x="91452" y="62484"/>
                </a:lnTo>
                <a:lnTo>
                  <a:pt x="99059" y="68580"/>
                </a:lnTo>
                <a:lnTo>
                  <a:pt x="106692" y="63246"/>
                </a:lnTo>
                <a:close/>
              </a:path>
              <a:path w="117347" h="84582">
                <a:moveTo>
                  <a:pt x="117347" y="54864"/>
                </a:moveTo>
                <a:lnTo>
                  <a:pt x="117347" y="52578"/>
                </a:lnTo>
                <a:lnTo>
                  <a:pt x="109740" y="57912"/>
                </a:lnTo>
                <a:lnTo>
                  <a:pt x="102107" y="51816"/>
                </a:lnTo>
                <a:lnTo>
                  <a:pt x="102107" y="54102"/>
                </a:lnTo>
                <a:lnTo>
                  <a:pt x="109740" y="60198"/>
                </a:lnTo>
                <a:lnTo>
                  <a:pt x="117347" y="54864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556120" y="4898897"/>
            <a:ext cx="166877" cy="211074"/>
          </a:xfrm>
          <a:custGeom>
            <a:avLst/>
            <a:gdLst/>
            <a:ahLst/>
            <a:cxnLst/>
            <a:rect l="l" t="t" r="r" b="b"/>
            <a:pathLst>
              <a:path w="166877" h="211074">
                <a:moveTo>
                  <a:pt x="86105" y="211074"/>
                </a:moveTo>
                <a:lnTo>
                  <a:pt x="144018" y="167639"/>
                </a:lnTo>
                <a:lnTo>
                  <a:pt x="166877" y="64769"/>
                </a:lnTo>
                <a:lnTo>
                  <a:pt x="81546" y="0"/>
                </a:lnTo>
                <a:lnTo>
                  <a:pt x="73913" y="0"/>
                </a:lnTo>
                <a:lnTo>
                  <a:pt x="54101" y="89153"/>
                </a:lnTo>
                <a:lnTo>
                  <a:pt x="0" y="130301"/>
                </a:lnTo>
                <a:lnTo>
                  <a:pt x="0" y="145541"/>
                </a:lnTo>
                <a:lnTo>
                  <a:pt x="8804" y="156163"/>
                </a:lnTo>
                <a:lnTo>
                  <a:pt x="37559" y="183418"/>
                </a:lnTo>
                <a:lnTo>
                  <a:pt x="80270" y="208730"/>
                </a:lnTo>
                <a:lnTo>
                  <a:pt x="86105" y="211074"/>
                </a:lnTo>
                <a:close/>
              </a:path>
            </a:pathLst>
          </a:custGeom>
          <a:ln w="5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915798" y="4994147"/>
            <a:ext cx="238505" cy="312420"/>
          </a:xfrm>
          <a:custGeom>
            <a:avLst/>
            <a:gdLst/>
            <a:ahLst/>
            <a:cxnLst/>
            <a:rect l="l" t="t" r="r" b="b"/>
            <a:pathLst>
              <a:path w="238505" h="312420">
                <a:moveTo>
                  <a:pt x="0" y="0"/>
                </a:moveTo>
                <a:lnTo>
                  <a:pt x="0" y="312420"/>
                </a:lnTo>
                <a:lnTo>
                  <a:pt x="238505" y="312420"/>
                </a:lnTo>
                <a:lnTo>
                  <a:pt x="23850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915798" y="4994147"/>
            <a:ext cx="238505" cy="312420"/>
          </a:xfrm>
          <a:custGeom>
            <a:avLst/>
            <a:gdLst/>
            <a:ahLst/>
            <a:cxnLst/>
            <a:rect l="l" t="t" r="r" b="b"/>
            <a:pathLst>
              <a:path w="238505" h="312420">
                <a:moveTo>
                  <a:pt x="0" y="0"/>
                </a:moveTo>
                <a:lnTo>
                  <a:pt x="0" y="312420"/>
                </a:lnTo>
                <a:lnTo>
                  <a:pt x="238505" y="312420"/>
                </a:lnTo>
                <a:lnTo>
                  <a:pt x="238505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947027" y="5025406"/>
            <a:ext cx="175234" cy="25285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947027" y="5025406"/>
            <a:ext cx="175234" cy="252857"/>
          </a:xfrm>
          <a:custGeom>
            <a:avLst/>
            <a:gdLst/>
            <a:ahLst/>
            <a:cxnLst/>
            <a:rect l="l" t="t" r="r" b="b"/>
            <a:pathLst>
              <a:path w="175234" h="252857">
                <a:moveTo>
                  <a:pt x="0" y="126476"/>
                </a:moveTo>
                <a:lnTo>
                  <a:pt x="6812" y="77896"/>
                </a:lnTo>
                <a:lnTo>
                  <a:pt x="25354" y="37895"/>
                </a:lnTo>
                <a:lnTo>
                  <a:pt x="52782" y="10564"/>
                </a:lnTo>
                <a:lnTo>
                  <a:pt x="86252" y="0"/>
                </a:lnTo>
                <a:lnTo>
                  <a:pt x="98360" y="1127"/>
                </a:lnTo>
                <a:lnTo>
                  <a:pt x="140396" y="25770"/>
                </a:lnTo>
                <a:lnTo>
                  <a:pt x="162644" y="61212"/>
                </a:lnTo>
                <a:lnTo>
                  <a:pt x="174191" y="106710"/>
                </a:lnTo>
                <a:lnTo>
                  <a:pt x="175234" y="123414"/>
                </a:lnTo>
                <a:lnTo>
                  <a:pt x="174487" y="140883"/>
                </a:lnTo>
                <a:lnTo>
                  <a:pt x="163946" y="188036"/>
                </a:lnTo>
                <a:lnTo>
                  <a:pt x="142915" y="224636"/>
                </a:lnTo>
                <a:lnTo>
                  <a:pt x="102897" y="251084"/>
                </a:lnTo>
                <a:lnTo>
                  <a:pt x="91376" y="252857"/>
                </a:lnTo>
                <a:lnTo>
                  <a:pt x="79003" y="251785"/>
                </a:lnTo>
                <a:lnTo>
                  <a:pt x="36100" y="227834"/>
                </a:lnTo>
                <a:lnTo>
                  <a:pt x="13330" y="193090"/>
                </a:lnTo>
                <a:lnTo>
                  <a:pt x="1284" y="148106"/>
                </a:lnTo>
                <a:lnTo>
                  <a:pt x="0" y="12647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972022" y="5088635"/>
            <a:ext cx="124293" cy="173259"/>
          </a:xfrm>
          <a:custGeom>
            <a:avLst/>
            <a:gdLst/>
            <a:ahLst/>
            <a:cxnLst/>
            <a:rect l="l" t="t" r="r" b="b"/>
            <a:pathLst>
              <a:path w="124293" h="173259">
                <a:moveTo>
                  <a:pt x="35964" y="46207"/>
                </a:moveTo>
                <a:lnTo>
                  <a:pt x="35964" y="0"/>
                </a:lnTo>
                <a:lnTo>
                  <a:pt x="33678" y="3810"/>
                </a:lnTo>
                <a:lnTo>
                  <a:pt x="30643" y="3810"/>
                </a:lnTo>
                <a:lnTo>
                  <a:pt x="24547" y="11429"/>
                </a:lnTo>
                <a:lnTo>
                  <a:pt x="16152" y="11429"/>
                </a:lnTo>
                <a:lnTo>
                  <a:pt x="10831" y="3810"/>
                </a:lnTo>
                <a:lnTo>
                  <a:pt x="3189" y="12040"/>
                </a:lnTo>
                <a:lnTo>
                  <a:pt x="0" y="24465"/>
                </a:lnTo>
                <a:lnTo>
                  <a:pt x="5051" y="41072"/>
                </a:lnTo>
                <a:lnTo>
                  <a:pt x="12638" y="48436"/>
                </a:lnTo>
                <a:lnTo>
                  <a:pt x="26072" y="44634"/>
                </a:lnTo>
                <a:lnTo>
                  <a:pt x="35964" y="46207"/>
                </a:lnTo>
                <a:close/>
              </a:path>
              <a:path w="124293" h="173259">
                <a:moveTo>
                  <a:pt x="97539" y="-28114"/>
                </a:moveTo>
                <a:lnTo>
                  <a:pt x="89059" y="-42319"/>
                </a:lnTo>
                <a:lnTo>
                  <a:pt x="78901" y="-50423"/>
                </a:lnTo>
                <a:lnTo>
                  <a:pt x="67577" y="-54093"/>
                </a:lnTo>
                <a:lnTo>
                  <a:pt x="50455" y="-25146"/>
                </a:lnTo>
                <a:lnTo>
                  <a:pt x="50455" y="-10668"/>
                </a:lnTo>
                <a:lnTo>
                  <a:pt x="33678" y="-10668"/>
                </a:lnTo>
                <a:lnTo>
                  <a:pt x="35964" y="-7620"/>
                </a:lnTo>
                <a:lnTo>
                  <a:pt x="35964" y="46207"/>
                </a:lnTo>
                <a:lnTo>
                  <a:pt x="37156" y="46396"/>
                </a:lnTo>
                <a:lnTo>
                  <a:pt x="45549" y="53054"/>
                </a:lnTo>
                <a:lnTo>
                  <a:pt x="47352" y="70138"/>
                </a:lnTo>
                <a:lnTo>
                  <a:pt x="47352" y="125117"/>
                </a:lnTo>
                <a:lnTo>
                  <a:pt x="60348" y="150113"/>
                </a:lnTo>
                <a:lnTo>
                  <a:pt x="60348" y="165353"/>
                </a:lnTo>
                <a:lnTo>
                  <a:pt x="70217" y="171175"/>
                </a:lnTo>
                <a:lnTo>
                  <a:pt x="80173" y="173196"/>
                </a:lnTo>
                <a:lnTo>
                  <a:pt x="80173" y="-10668"/>
                </a:lnTo>
                <a:lnTo>
                  <a:pt x="90334" y="-16907"/>
                </a:lnTo>
                <a:lnTo>
                  <a:pt x="97539" y="-28114"/>
                </a:lnTo>
                <a:close/>
              </a:path>
              <a:path w="124293" h="173259">
                <a:moveTo>
                  <a:pt x="47352" y="125117"/>
                </a:moveTo>
                <a:lnTo>
                  <a:pt x="47352" y="70138"/>
                </a:lnTo>
                <a:lnTo>
                  <a:pt x="45936" y="84100"/>
                </a:lnTo>
                <a:lnTo>
                  <a:pt x="41890" y="95001"/>
                </a:lnTo>
                <a:lnTo>
                  <a:pt x="35803" y="102902"/>
                </a:lnTo>
                <a:lnTo>
                  <a:pt x="47352" y="125117"/>
                </a:lnTo>
                <a:close/>
              </a:path>
              <a:path w="124293" h="173259">
                <a:moveTo>
                  <a:pt x="124293" y="47809"/>
                </a:moveTo>
                <a:lnTo>
                  <a:pt x="119331" y="32426"/>
                </a:lnTo>
                <a:lnTo>
                  <a:pt x="111290" y="24176"/>
                </a:lnTo>
                <a:lnTo>
                  <a:pt x="101855" y="23246"/>
                </a:lnTo>
                <a:lnTo>
                  <a:pt x="96924" y="25146"/>
                </a:lnTo>
                <a:lnTo>
                  <a:pt x="93114" y="28193"/>
                </a:lnTo>
                <a:lnTo>
                  <a:pt x="90828" y="33527"/>
                </a:lnTo>
                <a:lnTo>
                  <a:pt x="80173" y="-10668"/>
                </a:lnTo>
                <a:lnTo>
                  <a:pt x="80173" y="173196"/>
                </a:lnTo>
                <a:lnTo>
                  <a:pt x="80483" y="173259"/>
                </a:lnTo>
                <a:lnTo>
                  <a:pt x="90334" y="171823"/>
                </a:lnTo>
                <a:lnTo>
                  <a:pt x="90828" y="171697"/>
                </a:lnTo>
                <a:lnTo>
                  <a:pt x="100341" y="166881"/>
                </a:lnTo>
                <a:lnTo>
                  <a:pt x="100581" y="166656"/>
                </a:lnTo>
                <a:lnTo>
                  <a:pt x="100581" y="105271"/>
                </a:lnTo>
                <a:lnTo>
                  <a:pt x="102641" y="90177"/>
                </a:lnTo>
                <a:lnTo>
                  <a:pt x="107988" y="79711"/>
                </a:lnTo>
                <a:lnTo>
                  <a:pt x="117374" y="71837"/>
                </a:lnTo>
                <a:lnTo>
                  <a:pt x="122948" y="60753"/>
                </a:lnTo>
                <a:lnTo>
                  <a:pt x="124293" y="47809"/>
                </a:lnTo>
                <a:close/>
              </a:path>
              <a:path w="124293" h="173259">
                <a:moveTo>
                  <a:pt x="120559" y="135636"/>
                </a:moveTo>
                <a:lnTo>
                  <a:pt x="110373" y="130653"/>
                </a:lnTo>
                <a:lnTo>
                  <a:pt x="103270" y="119863"/>
                </a:lnTo>
                <a:lnTo>
                  <a:pt x="100581" y="105271"/>
                </a:lnTo>
                <a:lnTo>
                  <a:pt x="100581" y="166656"/>
                </a:lnTo>
                <a:lnTo>
                  <a:pt x="108998" y="158753"/>
                </a:lnTo>
                <a:lnTo>
                  <a:pt x="116183" y="147556"/>
                </a:lnTo>
                <a:lnTo>
                  <a:pt x="119035" y="139446"/>
                </a:lnTo>
                <a:lnTo>
                  <a:pt x="119797" y="137922"/>
                </a:lnTo>
                <a:lnTo>
                  <a:pt x="120559" y="13563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972022" y="5034542"/>
            <a:ext cx="124293" cy="227352"/>
          </a:xfrm>
          <a:custGeom>
            <a:avLst/>
            <a:gdLst/>
            <a:ahLst/>
            <a:cxnLst/>
            <a:rect l="l" t="t" r="r" b="b"/>
            <a:pathLst>
              <a:path w="124293" h="227352">
                <a:moveTo>
                  <a:pt x="50455" y="28947"/>
                </a:moveTo>
                <a:lnTo>
                  <a:pt x="50455" y="43425"/>
                </a:lnTo>
                <a:lnTo>
                  <a:pt x="30643" y="43425"/>
                </a:lnTo>
                <a:lnTo>
                  <a:pt x="33678" y="43425"/>
                </a:lnTo>
                <a:lnTo>
                  <a:pt x="35964" y="46473"/>
                </a:lnTo>
                <a:lnTo>
                  <a:pt x="35964" y="50283"/>
                </a:lnTo>
                <a:lnTo>
                  <a:pt x="35964" y="54093"/>
                </a:lnTo>
                <a:lnTo>
                  <a:pt x="33678" y="57903"/>
                </a:lnTo>
                <a:lnTo>
                  <a:pt x="31405" y="57903"/>
                </a:lnTo>
                <a:lnTo>
                  <a:pt x="30643" y="57903"/>
                </a:lnTo>
                <a:lnTo>
                  <a:pt x="24547" y="65523"/>
                </a:lnTo>
                <a:lnTo>
                  <a:pt x="16152" y="65523"/>
                </a:lnTo>
                <a:lnTo>
                  <a:pt x="10831" y="57903"/>
                </a:lnTo>
                <a:lnTo>
                  <a:pt x="3189" y="66133"/>
                </a:lnTo>
                <a:lnTo>
                  <a:pt x="0" y="78558"/>
                </a:lnTo>
                <a:lnTo>
                  <a:pt x="5051" y="95165"/>
                </a:lnTo>
                <a:lnTo>
                  <a:pt x="12638" y="102529"/>
                </a:lnTo>
                <a:lnTo>
                  <a:pt x="26072" y="98727"/>
                </a:lnTo>
                <a:lnTo>
                  <a:pt x="37156" y="100490"/>
                </a:lnTo>
                <a:lnTo>
                  <a:pt x="45549" y="107148"/>
                </a:lnTo>
                <a:lnTo>
                  <a:pt x="47352" y="124231"/>
                </a:lnTo>
                <a:lnTo>
                  <a:pt x="45936" y="138193"/>
                </a:lnTo>
                <a:lnTo>
                  <a:pt x="41890" y="149094"/>
                </a:lnTo>
                <a:lnTo>
                  <a:pt x="35803" y="156995"/>
                </a:lnTo>
                <a:lnTo>
                  <a:pt x="60348" y="204207"/>
                </a:lnTo>
                <a:lnTo>
                  <a:pt x="60348" y="219447"/>
                </a:lnTo>
                <a:lnTo>
                  <a:pt x="70217" y="225269"/>
                </a:lnTo>
                <a:lnTo>
                  <a:pt x="80483" y="227352"/>
                </a:lnTo>
                <a:lnTo>
                  <a:pt x="90681" y="225865"/>
                </a:lnTo>
                <a:lnTo>
                  <a:pt x="100341" y="220974"/>
                </a:lnTo>
                <a:lnTo>
                  <a:pt x="108998" y="212846"/>
                </a:lnTo>
                <a:lnTo>
                  <a:pt x="116183" y="201649"/>
                </a:lnTo>
                <a:lnTo>
                  <a:pt x="119035" y="193539"/>
                </a:lnTo>
                <a:lnTo>
                  <a:pt x="119797" y="192015"/>
                </a:lnTo>
                <a:lnTo>
                  <a:pt x="120559" y="189729"/>
                </a:lnTo>
                <a:lnTo>
                  <a:pt x="110373" y="184747"/>
                </a:lnTo>
                <a:lnTo>
                  <a:pt x="103270" y="173956"/>
                </a:lnTo>
                <a:lnTo>
                  <a:pt x="100581" y="159364"/>
                </a:lnTo>
                <a:lnTo>
                  <a:pt x="102641" y="144270"/>
                </a:lnTo>
                <a:lnTo>
                  <a:pt x="107988" y="133804"/>
                </a:lnTo>
                <a:lnTo>
                  <a:pt x="117374" y="125930"/>
                </a:lnTo>
                <a:lnTo>
                  <a:pt x="122948" y="114846"/>
                </a:lnTo>
                <a:lnTo>
                  <a:pt x="124293" y="101902"/>
                </a:lnTo>
                <a:lnTo>
                  <a:pt x="119331" y="86520"/>
                </a:lnTo>
                <a:lnTo>
                  <a:pt x="111290" y="78269"/>
                </a:lnTo>
                <a:lnTo>
                  <a:pt x="101855" y="77340"/>
                </a:lnTo>
                <a:lnTo>
                  <a:pt x="96924" y="79239"/>
                </a:lnTo>
                <a:lnTo>
                  <a:pt x="93114" y="82287"/>
                </a:lnTo>
                <a:lnTo>
                  <a:pt x="90828" y="87621"/>
                </a:lnTo>
                <a:lnTo>
                  <a:pt x="80173" y="43425"/>
                </a:lnTo>
                <a:lnTo>
                  <a:pt x="90334" y="37185"/>
                </a:lnTo>
                <a:lnTo>
                  <a:pt x="97539" y="25979"/>
                </a:lnTo>
                <a:lnTo>
                  <a:pt x="89059" y="11773"/>
                </a:lnTo>
                <a:lnTo>
                  <a:pt x="78901" y="3669"/>
                </a:lnTo>
                <a:lnTo>
                  <a:pt x="67577" y="0"/>
                </a:lnTo>
                <a:lnTo>
                  <a:pt x="50455" y="28947"/>
                </a:lnTo>
                <a:close/>
              </a:path>
            </a:pathLst>
          </a:custGeom>
          <a:ln w="3175">
            <a:solidFill>
              <a:srgbClr val="000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 txBox="1"/>
          <p:nvPr/>
        </p:nvSpPr>
        <p:spPr>
          <a:xfrm>
            <a:off x="1177423" y="2192273"/>
            <a:ext cx="4270375" cy="3846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270" dirty="0" smtClean="0">
                <a:solidFill>
                  <a:srgbClr val="CC0000"/>
                </a:solidFill>
                <a:latin typeface="Gulim"/>
                <a:cs typeface="Gulim"/>
              </a:rPr>
              <a:t>口</a:t>
            </a:r>
            <a:r>
              <a:rPr sz="2400" spc="5" dirty="0" smtClean="0">
                <a:latin typeface="楷体"/>
                <a:cs typeface="楷体"/>
              </a:rPr>
              <a:t>跨城区</a:t>
            </a:r>
            <a:r>
              <a:rPr sz="2400" spc="10" dirty="0" smtClean="0">
                <a:solidFill>
                  <a:srgbClr val="FF0000"/>
                </a:solidFill>
                <a:latin typeface="楷体"/>
                <a:cs typeface="楷体"/>
              </a:rPr>
              <a:t>大规模有线网络</a:t>
            </a:r>
            <a:endParaRPr sz="2400">
              <a:latin typeface="楷体"/>
              <a:cs typeface="楷体"/>
            </a:endParaRPr>
          </a:p>
          <a:p>
            <a:pPr>
              <a:lnSpc>
                <a:spcPts val="500"/>
              </a:lnSpc>
              <a:spcBef>
                <a:spcPts val="44"/>
              </a:spcBef>
            </a:pPr>
            <a:endParaRPr sz="500"/>
          </a:p>
          <a:p>
            <a:pPr marL="548640" marR="12700" indent="-95250">
              <a:lnSpc>
                <a:spcPct val="120000"/>
              </a:lnSpc>
            </a:pPr>
            <a:r>
              <a:rPr sz="2000" spc="-420" dirty="0" smtClean="0">
                <a:solidFill>
                  <a:srgbClr val="CC0000"/>
                </a:solidFill>
                <a:latin typeface="Gulim"/>
                <a:cs typeface="Gulim"/>
              </a:rPr>
              <a:t>》</a:t>
            </a:r>
            <a:r>
              <a:rPr sz="2000" spc="-5" dirty="0" smtClean="0">
                <a:solidFill>
                  <a:srgbClr val="FF0000"/>
                </a:solidFill>
                <a:latin typeface="楷体"/>
                <a:cs typeface="楷体"/>
              </a:rPr>
              <a:t>68</a:t>
            </a:r>
            <a:r>
              <a:rPr sz="2000" spc="-10" dirty="0" smtClean="0">
                <a:solidFill>
                  <a:srgbClr val="FF0000"/>
                </a:solidFill>
                <a:latin typeface="楷体"/>
                <a:cs typeface="楷体"/>
              </a:rPr>
              <a:t>公里</a:t>
            </a:r>
            <a:r>
              <a:rPr sz="2000" spc="-10" dirty="0" smtClean="0">
                <a:latin typeface="楷体"/>
                <a:cs typeface="楷体"/>
              </a:rPr>
              <a:t>光缆联接</a:t>
            </a:r>
            <a:r>
              <a:rPr sz="2000" spc="-10" dirty="0" smtClean="0">
                <a:solidFill>
                  <a:srgbClr val="FF0000"/>
                </a:solidFill>
                <a:latin typeface="楷体"/>
                <a:cs typeface="楷体"/>
              </a:rPr>
              <a:t>五大校区</a:t>
            </a:r>
            <a:r>
              <a:rPr sz="2000" spc="-5" dirty="0" smtClean="0">
                <a:latin typeface="楷体"/>
                <a:cs typeface="楷体"/>
              </a:rPr>
              <a:t>、</a:t>
            </a:r>
            <a:r>
              <a:rPr sz="2000" spc="-5" dirty="0" smtClean="0">
                <a:solidFill>
                  <a:srgbClr val="FF0000"/>
                </a:solidFill>
                <a:latin typeface="楷体"/>
                <a:cs typeface="楷体"/>
              </a:rPr>
              <a:t>6</a:t>
            </a:r>
            <a:r>
              <a:rPr sz="2000" spc="-20" dirty="0" smtClean="0">
                <a:solidFill>
                  <a:srgbClr val="FF0000"/>
                </a:solidFill>
                <a:latin typeface="楷体"/>
                <a:cs typeface="楷体"/>
              </a:rPr>
              <a:t>大</a:t>
            </a:r>
            <a:r>
              <a:rPr sz="2000" spc="-10" dirty="0" smtClean="0">
                <a:solidFill>
                  <a:srgbClr val="FF0000"/>
                </a:solidFill>
                <a:latin typeface="楷体"/>
                <a:cs typeface="楷体"/>
              </a:rPr>
              <a:t> 附属医院</a:t>
            </a:r>
            <a:r>
              <a:rPr sz="2000" spc="-5" dirty="0" smtClean="0">
                <a:latin typeface="楷体"/>
                <a:cs typeface="楷体"/>
              </a:rPr>
              <a:t>，IPv6/v4</a:t>
            </a:r>
            <a:r>
              <a:rPr sz="2000" spc="-10" dirty="0" smtClean="0">
                <a:solidFill>
                  <a:srgbClr val="FF0000"/>
                </a:solidFill>
                <a:latin typeface="楷体"/>
                <a:cs typeface="楷体"/>
              </a:rPr>
              <a:t>双</a:t>
            </a:r>
            <a:r>
              <a:rPr sz="2000" spc="-5" dirty="0" smtClean="0">
                <a:solidFill>
                  <a:srgbClr val="FF0000"/>
                </a:solidFill>
                <a:latin typeface="楷体"/>
                <a:cs typeface="楷体"/>
              </a:rPr>
              <a:t>栈</a:t>
            </a:r>
            <a:r>
              <a:rPr sz="2000" spc="-10" dirty="0" smtClean="0">
                <a:latin typeface="楷体"/>
                <a:cs typeface="楷体"/>
              </a:rPr>
              <a:t>技术、主</a:t>
            </a:r>
            <a:r>
              <a:rPr sz="2000" spc="-5" dirty="0" smtClean="0">
                <a:latin typeface="楷体"/>
                <a:cs typeface="楷体"/>
              </a:rPr>
              <a:t> 干带10G，1G到楼，</a:t>
            </a:r>
            <a:r>
              <a:rPr sz="2000" spc="-5" dirty="0" smtClean="0">
                <a:solidFill>
                  <a:srgbClr val="FF0000"/>
                </a:solidFill>
                <a:latin typeface="楷体"/>
                <a:cs typeface="楷体"/>
              </a:rPr>
              <a:t>出口IPv4</a:t>
            </a:r>
            <a:r>
              <a:rPr sz="2000" spc="0" dirty="0" smtClean="0">
                <a:solidFill>
                  <a:srgbClr val="FF0000"/>
                </a:solidFill>
                <a:latin typeface="楷体"/>
                <a:cs typeface="楷体"/>
              </a:rPr>
              <a:t> </a:t>
            </a:r>
            <a:r>
              <a:rPr sz="2000" spc="-10" dirty="0" smtClean="0">
                <a:solidFill>
                  <a:srgbClr val="FF0000"/>
                </a:solidFill>
                <a:latin typeface="楷体"/>
                <a:cs typeface="楷体"/>
              </a:rPr>
              <a:t>2.5G、IPv6</a:t>
            </a:r>
            <a:r>
              <a:rPr sz="2000" spc="45" dirty="0" smtClean="0">
                <a:solidFill>
                  <a:srgbClr val="FF0000"/>
                </a:solidFill>
                <a:latin typeface="楷体"/>
                <a:cs typeface="楷体"/>
              </a:rPr>
              <a:t> </a:t>
            </a:r>
            <a:r>
              <a:rPr sz="2000" spc="-5" dirty="0" smtClean="0">
                <a:solidFill>
                  <a:srgbClr val="FF0000"/>
                </a:solidFill>
                <a:latin typeface="楷体"/>
                <a:cs typeface="楷体"/>
              </a:rPr>
              <a:t>5G</a:t>
            </a:r>
            <a:endParaRPr sz="2000">
              <a:latin typeface="楷体"/>
              <a:cs typeface="楷体"/>
            </a:endParaRPr>
          </a:p>
          <a:p>
            <a:pPr marL="548640" marR="34925" indent="-95250">
              <a:lnSpc>
                <a:spcPct val="120000"/>
              </a:lnSpc>
              <a:spcBef>
                <a:spcPts val="480"/>
              </a:spcBef>
            </a:pPr>
            <a:r>
              <a:rPr sz="2000" spc="-420" dirty="0" smtClean="0">
                <a:solidFill>
                  <a:srgbClr val="CC0000"/>
                </a:solidFill>
                <a:latin typeface="Gulim"/>
                <a:cs typeface="Gulim"/>
              </a:rPr>
              <a:t>》</a:t>
            </a:r>
            <a:r>
              <a:rPr sz="2000" spc="-10" dirty="0" smtClean="0">
                <a:latin typeface="楷体"/>
                <a:cs typeface="楷体"/>
              </a:rPr>
              <a:t>高速</a:t>
            </a:r>
            <a:r>
              <a:rPr sz="2000" spc="-10" dirty="0" smtClean="0">
                <a:solidFill>
                  <a:srgbClr val="FF0000"/>
                </a:solidFill>
                <a:latin typeface="楷体"/>
                <a:cs typeface="楷体"/>
              </a:rPr>
              <a:t>纯IPv6科研专网</a:t>
            </a:r>
            <a:r>
              <a:rPr sz="2000" spc="-10" dirty="0" smtClean="0">
                <a:latin typeface="楷体"/>
                <a:cs typeface="楷体"/>
              </a:rPr>
              <a:t>，10万兆核 心预留、</a:t>
            </a:r>
            <a:r>
              <a:rPr sz="2000" spc="-10" dirty="0" smtClean="0">
                <a:solidFill>
                  <a:srgbClr val="FF0000"/>
                </a:solidFill>
                <a:latin typeface="楷体"/>
                <a:cs typeface="楷体"/>
              </a:rPr>
              <a:t>千兆到桌面</a:t>
            </a:r>
            <a:endParaRPr sz="2000">
              <a:latin typeface="楷体"/>
              <a:cs typeface="楷体"/>
            </a:endParaRPr>
          </a:p>
          <a:p>
            <a:pPr marL="548640" marR="39370" indent="-95250">
              <a:lnSpc>
                <a:spcPct val="120000"/>
              </a:lnSpc>
              <a:spcBef>
                <a:spcPts val="480"/>
              </a:spcBef>
            </a:pPr>
            <a:r>
              <a:rPr sz="2000" spc="-420" dirty="0" smtClean="0">
                <a:solidFill>
                  <a:srgbClr val="CC0000"/>
                </a:solidFill>
                <a:latin typeface="Gulim"/>
                <a:cs typeface="Gulim"/>
              </a:rPr>
              <a:t>》</a:t>
            </a:r>
            <a:r>
              <a:rPr sz="2000" spc="-10" dirty="0" smtClean="0">
                <a:solidFill>
                  <a:srgbClr val="FF0000"/>
                </a:solidFill>
                <a:latin typeface="楷体"/>
                <a:cs typeface="楷体"/>
              </a:rPr>
              <a:t>高速无线网大范围覆盖，覆盖全 校各公共场所及部分教学工作区</a:t>
            </a:r>
            <a:r>
              <a:rPr sz="2000" spc="0" dirty="0" smtClean="0">
                <a:solidFill>
                  <a:srgbClr val="FF0000"/>
                </a:solidFill>
                <a:latin typeface="楷体"/>
                <a:cs typeface="楷体"/>
              </a:rPr>
              <a:t> </a:t>
            </a:r>
            <a:r>
              <a:rPr sz="2000" spc="-10" dirty="0" smtClean="0">
                <a:solidFill>
                  <a:srgbClr val="FF0000"/>
                </a:solidFill>
                <a:latin typeface="楷体"/>
                <a:cs typeface="楷体"/>
              </a:rPr>
              <a:t>域</a:t>
            </a:r>
            <a:r>
              <a:rPr sz="2000" spc="-10" dirty="0" smtClean="0">
                <a:latin typeface="楷体"/>
                <a:cs typeface="楷体"/>
              </a:rPr>
              <a:t>，覆盖AP数已达</a:t>
            </a:r>
            <a:r>
              <a:rPr sz="2000" spc="-5" dirty="0" smtClean="0">
                <a:solidFill>
                  <a:srgbClr val="FF0000"/>
                </a:solidFill>
                <a:latin typeface="楷体"/>
                <a:cs typeface="楷体"/>
              </a:rPr>
              <a:t>近千个</a:t>
            </a:r>
            <a:endParaRPr sz="2000">
              <a:latin typeface="楷体"/>
              <a:cs typeface="楷体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6002921" y="5492496"/>
            <a:ext cx="3281171" cy="85725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143622" y="5492496"/>
            <a:ext cx="50781" cy="38862"/>
          </a:xfrm>
          <a:custGeom>
            <a:avLst/>
            <a:gdLst/>
            <a:ahLst/>
            <a:cxnLst/>
            <a:rect l="l" t="t" r="r" b="b"/>
            <a:pathLst>
              <a:path w="50781" h="38862">
                <a:moveTo>
                  <a:pt x="0" y="38862"/>
                </a:moveTo>
                <a:lnTo>
                  <a:pt x="5078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143622" y="5492496"/>
            <a:ext cx="60122" cy="54863"/>
          </a:xfrm>
          <a:custGeom>
            <a:avLst/>
            <a:gdLst/>
            <a:ahLst/>
            <a:cxnLst/>
            <a:rect l="l" t="t" r="r" b="b"/>
            <a:pathLst>
              <a:path w="60122" h="54863">
                <a:moveTo>
                  <a:pt x="60122" y="0"/>
                </a:moveTo>
                <a:lnTo>
                  <a:pt x="57924" y="11429"/>
                </a:lnTo>
                <a:lnTo>
                  <a:pt x="0" y="54863"/>
                </a:lnTo>
                <a:lnTo>
                  <a:pt x="0" y="3886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057529" y="5426202"/>
            <a:ext cx="139433" cy="10515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083207" y="5492496"/>
            <a:ext cx="110791" cy="38862"/>
          </a:xfrm>
          <a:custGeom>
            <a:avLst/>
            <a:gdLst/>
            <a:ahLst/>
            <a:cxnLst/>
            <a:rect l="l" t="t" r="r" b="b"/>
            <a:pathLst>
              <a:path w="110791" h="38862">
                <a:moveTo>
                  <a:pt x="110791" y="0"/>
                </a:moveTo>
                <a:lnTo>
                  <a:pt x="60414" y="38862"/>
                </a:lnTo>
                <a:lnTo>
                  <a:pt x="49228" y="33664"/>
                </a:lnTo>
                <a:lnTo>
                  <a:pt x="38302" y="27783"/>
                </a:lnTo>
                <a:lnTo>
                  <a:pt x="27644" y="21233"/>
                </a:lnTo>
                <a:lnTo>
                  <a:pt x="17262" y="14028"/>
                </a:lnTo>
                <a:lnTo>
                  <a:pt x="7164" y="6185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066667" y="5492496"/>
            <a:ext cx="76955" cy="5208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066316" y="5492496"/>
            <a:ext cx="77306" cy="52646"/>
          </a:xfrm>
          <a:custGeom>
            <a:avLst/>
            <a:gdLst/>
            <a:ahLst/>
            <a:cxnLst/>
            <a:rect l="l" t="t" r="r" b="b"/>
            <a:pathLst>
              <a:path w="77306" h="52646">
                <a:moveTo>
                  <a:pt x="0" y="0"/>
                </a:moveTo>
                <a:lnTo>
                  <a:pt x="28497" y="27479"/>
                </a:lnTo>
                <a:lnTo>
                  <a:pt x="71357" y="52646"/>
                </a:lnTo>
                <a:lnTo>
                  <a:pt x="77306" y="38862"/>
                </a:lnTo>
                <a:lnTo>
                  <a:pt x="66091" y="34139"/>
                </a:lnTo>
                <a:lnTo>
                  <a:pt x="55096" y="28607"/>
                </a:lnTo>
                <a:lnTo>
                  <a:pt x="44351" y="22278"/>
                </a:lnTo>
                <a:lnTo>
                  <a:pt x="33885" y="15168"/>
                </a:lnTo>
                <a:lnTo>
                  <a:pt x="23729" y="7292"/>
                </a:lnTo>
                <a:lnTo>
                  <a:pt x="154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148207" y="5506211"/>
            <a:ext cx="37338" cy="37337"/>
          </a:xfrm>
          <a:custGeom>
            <a:avLst/>
            <a:gdLst/>
            <a:ahLst/>
            <a:cxnLst/>
            <a:rect l="l" t="t" r="r" b="b"/>
            <a:pathLst>
              <a:path w="37338" h="37337">
                <a:moveTo>
                  <a:pt x="37338" y="0"/>
                </a:moveTo>
                <a:lnTo>
                  <a:pt x="0" y="27432"/>
                </a:lnTo>
                <a:lnTo>
                  <a:pt x="0" y="373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107692" y="5492496"/>
            <a:ext cx="78286" cy="29717"/>
          </a:xfrm>
          <a:custGeom>
            <a:avLst/>
            <a:gdLst/>
            <a:ahLst/>
            <a:cxnLst/>
            <a:rect l="l" t="t" r="r" b="b"/>
            <a:pathLst>
              <a:path w="78286" h="29717">
                <a:moveTo>
                  <a:pt x="22989" y="6095"/>
                </a:moveTo>
                <a:lnTo>
                  <a:pt x="14857" y="0"/>
                </a:lnTo>
                <a:lnTo>
                  <a:pt x="0" y="0"/>
                </a:lnTo>
                <a:lnTo>
                  <a:pt x="16118" y="12191"/>
                </a:lnTo>
                <a:lnTo>
                  <a:pt x="22989" y="6095"/>
                </a:lnTo>
                <a:close/>
              </a:path>
              <a:path w="78286" h="29717">
                <a:moveTo>
                  <a:pt x="35168" y="15239"/>
                </a:moveTo>
                <a:lnTo>
                  <a:pt x="26799" y="9143"/>
                </a:lnTo>
                <a:lnTo>
                  <a:pt x="19928" y="14477"/>
                </a:lnTo>
                <a:lnTo>
                  <a:pt x="27561" y="20574"/>
                </a:lnTo>
                <a:lnTo>
                  <a:pt x="35168" y="15239"/>
                </a:lnTo>
                <a:close/>
              </a:path>
              <a:path w="78286" h="29717">
                <a:moveTo>
                  <a:pt x="32232" y="0"/>
                </a:moveTo>
                <a:lnTo>
                  <a:pt x="22036" y="0"/>
                </a:lnTo>
                <a:lnTo>
                  <a:pt x="26799" y="3809"/>
                </a:lnTo>
                <a:lnTo>
                  <a:pt x="32232" y="0"/>
                </a:lnTo>
                <a:close/>
              </a:path>
              <a:path w="78286" h="29717">
                <a:moveTo>
                  <a:pt x="45849" y="6857"/>
                </a:moveTo>
                <a:lnTo>
                  <a:pt x="38229" y="762"/>
                </a:lnTo>
                <a:lnTo>
                  <a:pt x="30596" y="6857"/>
                </a:lnTo>
                <a:lnTo>
                  <a:pt x="38229" y="12191"/>
                </a:lnTo>
                <a:lnTo>
                  <a:pt x="45849" y="6857"/>
                </a:lnTo>
                <a:close/>
              </a:path>
              <a:path w="78286" h="29717">
                <a:moveTo>
                  <a:pt x="46611" y="23621"/>
                </a:moveTo>
                <a:lnTo>
                  <a:pt x="38978" y="18287"/>
                </a:lnTo>
                <a:lnTo>
                  <a:pt x="31358" y="23621"/>
                </a:lnTo>
                <a:lnTo>
                  <a:pt x="38978" y="29717"/>
                </a:lnTo>
                <a:lnTo>
                  <a:pt x="46611" y="23621"/>
                </a:lnTo>
                <a:close/>
              </a:path>
              <a:path w="78286" h="29717">
                <a:moveTo>
                  <a:pt x="57279" y="16001"/>
                </a:moveTo>
                <a:lnTo>
                  <a:pt x="49646" y="9905"/>
                </a:lnTo>
                <a:lnTo>
                  <a:pt x="42039" y="15239"/>
                </a:lnTo>
                <a:lnTo>
                  <a:pt x="50408" y="21336"/>
                </a:lnTo>
                <a:lnTo>
                  <a:pt x="57279" y="16001"/>
                </a:lnTo>
                <a:close/>
              </a:path>
              <a:path w="78286" h="29717">
                <a:moveTo>
                  <a:pt x="54789" y="0"/>
                </a:moveTo>
                <a:lnTo>
                  <a:pt x="43369" y="0"/>
                </a:lnTo>
                <a:lnTo>
                  <a:pt x="49646" y="4571"/>
                </a:lnTo>
                <a:lnTo>
                  <a:pt x="54789" y="0"/>
                </a:lnTo>
                <a:close/>
              </a:path>
              <a:path w="78286" h="29717">
                <a:moveTo>
                  <a:pt x="67934" y="7619"/>
                </a:moveTo>
                <a:lnTo>
                  <a:pt x="60327" y="1524"/>
                </a:lnTo>
                <a:lnTo>
                  <a:pt x="53456" y="6857"/>
                </a:lnTo>
                <a:lnTo>
                  <a:pt x="61089" y="12953"/>
                </a:lnTo>
                <a:lnTo>
                  <a:pt x="67934" y="7619"/>
                </a:lnTo>
                <a:close/>
              </a:path>
              <a:path w="78286" h="29717">
                <a:moveTo>
                  <a:pt x="78286" y="0"/>
                </a:moveTo>
                <a:lnTo>
                  <a:pt x="65223" y="0"/>
                </a:lnTo>
                <a:lnTo>
                  <a:pt x="71744" y="4571"/>
                </a:lnTo>
                <a:lnTo>
                  <a:pt x="782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105073" y="5492496"/>
            <a:ext cx="81996" cy="31241"/>
          </a:xfrm>
          <a:custGeom>
            <a:avLst/>
            <a:gdLst/>
            <a:ahLst/>
            <a:cxnLst/>
            <a:rect l="l" t="t" r="r" b="b"/>
            <a:pathLst>
              <a:path w="81996" h="31241">
                <a:moveTo>
                  <a:pt x="81996" y="1524"/>
                </a:moveTo>
                <a:lnTo>
                  <a:pt x="81996" y="0"/>
                </a:lnTo>
                <a:lnTo>
                  <a:pt x="80905" y="0"/>
                </a:lnTo>
                <a:lnTo>
                  <a:pt x="74363" y="4571"/>
                </a:lnTo>
                <a:lnTo>
                  <a:pt x="67843" y="0"/>
                </a:lnTo>
                <a:lnTo>
                  <a:pt x="66756" y="0"/>
                </a:lnTo>
                <a:lnTo>
                  <a:pt x="66756" y="762"/>
                </a:lnTo>
                <a:lnTo>
                  <a:pt x="74363" y="6857"/>
                </a:lnTo>
                <a:lnTo>
                  <a:pt x="81996" y="1524"/>
                </a:lnTo>
                <a:close/>
              </a:path>
              <a:path w="81996" h="31241">
                <a:moveTo>
                  <a:pt x="59123" y="762"/>
                </a:moveTo>
                <a:lnTo>
                  <a:pt x="59123" y="0"/>
                </a:lnTo>
                <a:lnTo>
                  <a:pt x="57409" y="0"/>
                </a:lnTo>
                <a:lnTo>
                  <a:pt x="52265" y="4571"/>
                </a:lnTo>
                <a:lnTo>
                  <a:pt x="45988" y="0"/>
                </a:lnTo>
                <a:lnTo>
                  <a:pt x="43896" y="0"/>
                </a:lnTo>
                <a:lnTo>
                  <a:pt x="43896" y="762"/>
                </a:lnTo>
                <a:lnTo>
                  <a:pt x="52265" y="6095"/>
                </a:lnTo>
                <a:lnTo>
                  <a:pt x="59123" y="762"/>
                </a:lnTo>
                <a:close/>
              </a:path>
              <a:path w="81996" h="31241">
                <a:moveTo>
                  <a:pt x="70553" y="9905"/>
                </a:moveTo>
                <a:lnTo>
                  <a:pt x="70553" y="7619"/>
                </a:lnTo>
                <a:lnTo>
                  <a:pt x="63708" y="12953"/>
                </a:lnTo>
                <a:lnTo>
                  <a:pt x="56075" y="6857"/>
                </a:lnTo>
                <a:lnTo>
                  <a:pt x="56075" y="9143"/>
                </a:lnTo>
                <a:lnTo>
                  <a:pt x="63708" y="15239"/>
                </a:lnTo>
                <a:lnTo>
                  <a:pt x="70553" y="9905"/>
                </a:lnTo>
                <a:close/>
              </a:path>
              <a:path w="81996" h="31241">
                <a:moveTo>
                  <a:pt x="25608" y="8381"/>
                </a:moveTo>
                <a:lnTo>
                  <a:pt x="25608" y="6095"/>
                </a:lnTo>
                <a:lnTo>
                  <a:pt x="18737" y="12191"/>
                </a:lnTo>
                <a:lnTo>
                  <a:pt x="2619" y="0"/>
                </a:lnTo>
                <a:lnTo>
                  <a:pt x="0" y="0"/>
                </a:lnTo>
                <a:lnTo>
                  <a:pt x="18737" y="13715"/>
                </a:lnTo>
                <a:lnTo>
                  <a:pt x="25608" y="8381"/>
                </a:lnTo>
                <a:close/>
              </a:path>
              <a:path w="81996" h="31241">
                <a:moveTo>
                  <a:pt x="37025" y="0"/>
                </a:moveTo>
                <a:lnTo>
                  <a:pt x="34852" y="0"/>
                </a:lnTo>
                <a:lnTo>
                  <a:pt x="29418" y="3809"/>
                </a:lnTo>
                <a:lnTo>
                  <a:pt x="24655" y="0"/>
                </a:lnTo>
                <a:lnTo>
                  <a:pt x="21798" y="0"/>
                </a:lnTo>
                <a:lnTo>
                  <a:pt x="29418" y="6095"/>
                </a:lnTo>
                <a:lnTo>
                  <a:pt x="37025" y="0"/>
                </a:lnTo>
                <a:close/>
              </a:path>
              <a:path w="81996" h="31241">
                <a:moveTo>
                  <a:pt x="37787" y="17525"/>
                </a:moveTo>
                <a:lnTo>
                  <a:pt x="37787" y="15239"/>
                </a:lnTo>
                <a:lnTo>
                  <a:pt x="30180" y="20574"/>
                </a:lnTo>
                <a:lnTo>
                  <a:pt x="22547" y="14477"/>
                </a:lnTo>
                <a:lnTo>
                  <a:pt x="22547" y="16763"/>
                </a:lnTo>
                <a:lnTo>
                  <a:pt x="30180" y="22859"/>
                </a:lnTo>
                <a:lnTo>
                  <a:pt x="37787" y="17525"/>
                </a:lnTo>
                <a:close/>
              </a:path>
              <a:path w="81996" h="31241">
                <a:moveTo>
                  <a:pt x="48468" y="9143"/>
                </a:moveTo>
                <a:lnTo>
                  <a:pt x="48468" y="6857"/>
                </a:lnTo>
                <a:lnTo>
                  <a:pt x="40848" y="12191"/>
                </a:lnTo>
                <a:lnTo>
                  <a:pt x="33215" y="6857"/>
                </a:lnTo>
                <a:lnTo>
                  <a:pt x="33215" y="9143"/>
                </a:lnTo>
                <a:lnTo>
                  <a:pt x="40848" y="14477"/>
                </a:lnTo>
                <a:lnTo>
                  <a:pt x="48468" y="9143"/>
                </a:lnTo>
                <a:close/>
              </a:path>
              <a:path w="81996" h="31241">
                <a:moveTo>
                  <a:pt x="49230" y="25907"/>
                </a:moveTo>
                <a:lnTo>
                  <a:pt x="49230" y="23621"/>
                </a:lnTo>
                <a:lnTo>
                  <a:pt x="41597" y="29717"/>
                </a:lnTo>
                <a:lnTo>
                  <a:pt x="33977" y="23621"/>
                </a:lnTo>
                <a:lnTo>
                  <a:pt x="33977" y="25907"/>
                </a:lnTo>
                <a:lnTo>
                  <a:pt x="41597" y="31241"/>
                </a:lnTo>
                <a:lnTo>
                  <a:pt x="49230" y="25907"/>
                </a:lnTo>
                <a:close/>
              </a:path>
              <a:path w="81996" h="31241">
                <a:moveTo>
                  <a:pt x="59898" y="17525"/>
                </a:moveTo>
                <a:lnTo>
                  <a:pt x="59898" y="16001"/>
                </a:lnTo>
                <a:lnTo>
                  <a:pt x="53027" y="21336"/>
                </a:lnTo>
                <a:lnTo>
                  <a:pt x="44658" y="15239"/>
                </a:lnTo>
                <a:lnTo>
                  <a:pt x="44658" y="17525"/>
                </a:lnTo>
                <a:lnTo>
                  <a:pt x="53027" y="23621"/>
                </a:lnTo>
                <a:lnTo>
                  <a:pt x="59898" y="17525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143622" y="5492496"/>
            <a:ext cx="60464" cy="54863"/>
          </a:xfrm>
          <a:custGeom>
            <a:avLst/>
            <a:gdLst/>
            <a:ahLst/>
            <a:cxnLst/>
            <a:rect l="l" t="t" r="r" b="b"/>
            <a:pathLst>
              <a:path w="60464" h="54863">
                <a:moveTo>
                  <a:pt x="0" y="54863"/>
                </a:moveTo>
                <a:lnTo>
                  <a:pt x="57924" y="11429"/>
                </a:lnTo>
                <a:lnTo>
                  <a:pt x="60464" y="0"/>
                </a:lnTo>
              </a:path>
            </a:pathLst>
          </a:custGeom>
          <a:ln w="5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066343" y="5492496"/>
            <a:ext cx="77280" cy="54863"/>
          </a:xfrm>
          <a:custGeom>
            <a:avLst/>
            <a:gdLst/>
            <a:ahLst/>
            <a:cxnLst/>
            <a:rect l="l" t="t" r="r" b="b"/>
            <a:pathLst>
              <a:path w="77280" h="54863">
                <a:moveTo>
                  <a:pt x="0" y="0"/>
                </a:moveTo>
                <a:lnTo>
                  <a:pt x="28471" y="27211"/>
                </a:lnTo>
                <a:lnTo>
                  <a:pt x="71331" y="52523"/>
                </a:lnTo>
                <a:lnTo>
                  <a:pt x="77280" y="54863"/>
                </a:lnTo>
              </a:path>
            </a:pathLst>
          </a:custGeom>
          <a:ln w="5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708523" y="5913120"/>
            <a:ext cx="40385" cy="29717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708520" y="5913120"/>
            <a:ext cx="40398" cy="29717"/>
          </a:xfrm>
          <a:custGeom>
            <a:avLst/>
            <a:gdLst/>
            <a:ahLst/>
            <a:cxnLst/>
            <a:rect l="l" t="t" r="r" b="b"/>
            <a:pathLst>
              <a:path w="40398" h="29717">
                <a:moveTo>
                  <a:pt x="40398" y="15239"/>
                </a:moveTo>
                <a:lnTo>
                  <a:pt x="40398" y="6857"/>
                </a:lnTo>
                <a:lnTo>
                  <a:pt x="31242" y="0"/>
                </a:lnTo>
                <a:lnTo>
                  <a:pt x="20586" y="0"/>
                </a:lnTo>
                <a:lnTo>
                  <a:pt x="6100" y="4407"/>
                </a:lnTo>
                <a:lnTo>
                  <a:pt x="1" y="15030"/>
                </a:lnTo>
                <a:lnTo>
                  <a:pt x="0" y="23621"/>
                </a:lnTo>
                <a:lnTo>
                  <a:pt x="9156" y="29717"/>
                </a:lnTo>
                <a:lnTo>
                  <a:pt x="20586" y="29717"/>
                </a:lnTo>
                <a:lnTo>
                  <a:pt x="31242" y="29717"/>
                </a:lnTo>
                <a:lnTo>
                  <a:pt x="40398" y="23621"/>
                </a:lnTo>
                <a:lnTo>
                  <a:pt x="40398" y="152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689470" y="5926835"/>
            <a:ext cx="80009" cy="21072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689470" y="5926835"/>
            <a:ext cx="80022" cy="210726"/>
          </a:xfrm>
          <a:custGeom>
            <a:avLst/>
            <a:gdLst/>
            <a:ahLst/>
            <a:cxnLst/>
            <a:rect l="l" t="t" r="r" b="b"/>
            <a:pathLst>
              <a:path w="80022" h="210726">
                <a:moveTo>
                  <a:pt x="79260" y="176784"/>
                </a:moveTo>
                <a:lnTo>
                  <a:pt x="59448" y="0"/>
                </a:lnTo>
                <a:lnTo>
                  <a:pt x="52448" y="11016"/>
                </a:lnTo>
                <a:lnTo>
                  <a:pt x="42645" y="16226"/>
                </a:lnTo>
                <a:lnTo>
                  <a:pt x="31727" y="14782"/>
                </a:lnTo>
                <a:lnTo>
                  <a:pt x="25158" y="10667"/>
                </a:lnTo>
                <a:lnTo>
                  <a:pt x="21348" y="6096"/>
                </a:lnTo>
                <a:lnTo>
                  <a:pt x="19824" y="0"/>
                </a:lnTo>
                <a:lnTo>
                  <a:pt x="0" y="176784"/>
                </a:lnTo>
                <a:lnTo>
                  <a:pt x="803" y="188419"/>
                </a:lnTo>
                <a:lnTo>
                  <a:pt x="6967" y="198585"/>
                </a:lnTo>
                <a:lnTo>
                  <a:pt x="17547" y="206335"/>
                </a:lnTo>
                <a:lnTo>
                  <a:pt x="31598" y="210726"/>
                </a:lnTo>
                <a:lnTo>
                  <a:pt x="47363" y="210391"/>
                </a:lnTo>
                <a:lnTo>
                  <a:pt x="60836" y="206343"/>
                </a:lnTo>
                <a:lnTo>
                  <a:pt x="71230" y="199322"/>
                </a:lnTo>
                <a:lnTo>
                  <a:pt x="77755" y="190070"/>
                </a:lnTo>
                <a:lnTo>
                  <a:pt x="80022" y="182117"/>
                </a:lnTo>
                <a:lnTo>
                  <a:pt x="80022" y="179831"/>
                </a:lnTo>
                <a:lnTo>
                  <a:pt x="79260" y="1767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719195" y="5777484"/>
            <a:ext cx="19805" cy="2666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719189" y="5777484"/>
            <a:ext cx="19811" cy="26669"/>
          </a:xfrm>
          <a:custGeom>
            <a:avLst/>
            <a:gdLst/>
            <a:ahLst/>
            <a:cxnLst/>
            <a:rect l="l" t="t" r="r" b="b"/>
            <a:pathLst>
              <a:path w="19811" h="26669">
                <a:moveTo>
                  <a:pt x="19811" y="12953"/>
                </a:moveTo>
                <a:lnTo>
                  <a:pt x="19811" y="6095"/>
                </a:lnTo>
                <a:lnTo>
                  <a:pt x="15252" y="0"/>
                </a:lnTo>
                <a:lnTo>
                  <a:pt x="9918" y="0"/>
                </a:lnTo>
                <a:lnTo>
                  <a:pt x="4571" y="0"/>
                </a:lnTo>
                <a:lnTo>
                  <a:pt x="0" y="6095"/>
                </a:lnTo>
                <a:lnTo>
                  <a:pt x="0" y="12953"/>
                </a:lnTo>
                <a:lnTo>
                  <a:pt x="0" y="20574"/>
                </a:lnTo>
                <a:lnTo>
                  <a:pt x="4571" y="26669"/>
                </a:lnTo>
                <a:lnTo>
                  <a:pt x="9918" y="26669"/>
                </a:lnTo>
                <a:lnTo>
                  <a:pt x="15252" y="26669"/>
                </a:lnTo>
                <a:lnTo>
                  <a:pt x="19811" y="20574"/>
                </a:lnTo>
                <a:lnTo>
                  <a:pt x="19811" y="1295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729107" y="5804153"/>
            <a:ext cx="0" cy="124205"/>
          </a:xfrm>
          <a:custGeom>
            <a:avLst/>
            <a:gdLst/>
            <a:ahLst/>
            <a:cxnLst/>
            <a:rect l="l" t="t" r="r" b="b"/>
            <a:pathLst>
              <a:path h="124205">
                <a:moveTo>
                  <a:pt x="0" y="0"/>
                </a:moveTo>
                <a:lnTo>
                  <a:pt x="0" y="124205"/>
                </a:lnTo>
              </a:path>
            </a:pathLst>
          </a:custGeom>
          <a:ln w="5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698872" y="5763005"/>
            <a:ext cx="8899" cy="47438"/>
          </a:xfrm>
          <a:custGeom>
            <a:avLst/>
            <a:gdLst/>
            <a:ahLst/>
            <a:cxnLst/>
            <a:rect l="l" t="t" r="r" b="b"/>
            <a:pathLst>
              <a:path w="8899" h="47438">
                <a:moveTo>
                  <a:pt x="8899" y="0"/>
                </a:moveTo>
                <a:lnTo>
                  <a:pt x="2850" y="10678"/>
                </a:lnTo>
                <a:lnTo>
                  <a:pt x="0" y="22868"/>
                </a:lnTo>
                <a:lnTo>
                  <a:pt x="348" y="35484"/>
                </a:lnTo>
                <a:lnTo>
                  <a:pt x="3894" y="474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750443" y="5770741"/>
            <a:ext cx="8356" cy="47890"/>
          </a:xfrm>
          <a:custGeom>
            <a:avLst/>
            <a:gdLst/>
            <a:ahLst/>
            <a:cxnLst/>
            <a:rect l="l" t="t" r="r" b="b"/>
            <a:pathLst>
              <a:path w="8356" h="47890">
                <a:moveTo>
                  <a:pt x="0" y="47890"/>
                </a:moveTo>
                <a:lnTo>
                  <a:pt x="5706" y="37094"/>
                </a:lnTo>
                <a:lnTo>
                  <a:pt x="8356" y="24767"/>
                </a:lnTo>
                <a:lnTo>
                  <a:pt x="7951" y="12029"/>
                </a:lnTo>
                <a:lnTo>
                  <a:pt x="44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679007" y="5743955"/>
            <a:ext cx="14285" cy="83660"/>
          </a:xfrm>
          <a:custGeom>
            <a:avLst/>
            <a:gdLst/>
            <a:ahLst/>
            <a:cxnLst/>
            <a:rect l="l" t="t" r="r" b="b"/>
            <a:pathLst>
              <a:path w="14285" h="83660">
                <a:moveTo>
                  <a:pt x="14285" y="0"/>
                </a:moveTo>
                <a:lnTo>
                  <a:pt x="7974" y="10525"/>
                </a:lnTo>
                <a:lnTo>
                  <a:pt x="3490" y="22188"/>
                </a:lnTo>
                <a:lnTo>
                  <a:pt x="831" y="34591"/>
                </a:lnTo>
                <a:lnTo>
                  <a:pt x="0" y="47337"/>
                </a:lnTo>
                <a:lnTo>
                  <a:pt x="994" y="60028"/>
                </a:lnTo>
                <a:lnTo>
                  <a:pt x="3815" y="72269"/>
                </a:lnTo>
                <a:lnTo>
                  <a:pt x="8462" y="836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764146" y="5753950"/>
            <a:ext cx="14868" cy="82969"/>
          </a:xfrm>
          <a:custGeom>
            <a:avLst/>
            <a:gdLst/>
            <a:ahLst/>
            <a:cxnLst/>
            <a:rect l="l" t="t" r="r" b="b"/>
            <a:pathLst>
              <a:path w="14868" h="82969">
                <a:moveTo>
                  <a:pt x="0" y="82969"/>
                </a:moveTo>
                <a:lnTo>
                  <a:pt x="6534" y="72760"/>
                </a:lnTo>
                <a:lnTo>
                  <a:pt x="11190" y="61353"/>
                </a:lnTo>
                <a:lnTo>
                  <a:pt x="13968" y="49138"/>
                </a:lnTo>
                <a:lnTo>
                  <a:pt x="14868" y="36505"/>
                </a:lnTo>
                <a:lnTo>
                  <a:pt x="13889" y="23844"/>
                </a:lnTo>
                <a:lnTo>
                  <a:pt x="11032" y="11546"/>
                </a:lnTo>
                <a:lnTo>
                  <a:pt x="62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689470" y="5913120"/>
            <a:ext cx="80022" cy="224442"/>
          </a:xfrm>
          <a:custGeom>
            <a:avLst/>
            <a:gdLst/>
            <a:ahLst/>
            <a:cxnLst/>
            <a:rect l="l" t="t" r="r" b="b"/>
            <a:pathLst>
              <a:path w="80022" h="224442">
                <a:moveTo>
                  <a:pt x="39636" y="0"/>
                </a:moveTo>
                <a:lnTo>
                  <a:pt x="28955" y="0"/>
                </a:lnTo>
                <a:lnTo>
                  <a:pt x="20586" y="6095"/>
                </a:lnTo>
                <a:lnTo>
                  <a:pt x="19824" y="13715"/>
                </a:lnTo>
                <a:lnTo>
                  <a:pt x="0" y="190500"/>
                </a:lnTo>
                <a:lnTo>
                  <a:pt x="803" y="202135"/>
                </a:lnTo>
                <a:lnTo>
                  <a:pt x="6967" y="212301"/>
                </a:lnTo>
                <a:lnTo>
                  <a:pt x="17547" y="220051"/>
                </a:lnTo>
                <a:lnTo>
                  <a:pt x="31598" y="224442"/>
                </a:lnTo>
                <a:lnTo>
                  <a:pt x="47363" y="224107"/>
                </a:lnTo>
                <a:lnTo>
                  <a:pt x="60836" y="220059"/>
                </a:lnTo>
                <a:lnTo>
                  <a:pt x="71230" y="213038"/>
                </a:lnTo>
                <a:lnTo>
                  <a:pt x="77755" y="203786"/>
                </a:lnTo>
                <a:lnTo>
                  <a:pt x="80022" y="195833"/>
                </a:lnTo>
                <a:lnTo>
                  <a:pt x="80022" y="193547"/>
                </a:lnTo>
                <a:lnTo>
                  <a:pt x="79260" y="190500"/>
                </a:lnTo>
                <a:lnTo>
                  <a:pt x="59448" y="15239"/>
                </a:lnTo>
                <a:lnTo>
                  <a:pt x="59448" y="6857"/>
                </a:lnTo>
                <a:lnTo>
                  <a:pt x="50292" y="0"/>
                </a:lnTo>
                <a:lnTo>
                  <a:pt x="39636" y="0"/>
                </a:lnTo>
                <a:close/>
              </a:path>
            </a:pathLst>
          </a:custGeom>
          <a:ln w="5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719189" y="5777484"/>
            <a:ext cx="19811" cy="26669"/>
          </a:xfrm>
          <a:custGeom>
            <a:avLst/>
            <a:gdLst/>
            <a:ahLst/>
            <a:cxnLst/>
            <a:rect l="l" t="t" r="r" b="b"/>
            <a:pathLst>
              <a:path w="19811" h="26669">
                <a:moveTo>
                  <a:pt x="19811" y="12953"/>
                </a:moveTo>
                <a:lnTo>
                  <a:pt x="19811" y="6095"/>
                </a:lnTo>
                <a:lnTo>
                  <a:pt x="15252" y="0"/>
                </a:lnTo>
                <a:lnTo>
                  <a:pt x="9918" y="0"/>
                </a:lnTo>
                <a:lnTo>
                  <a:pt x="4571" y="0"/>
                </a:lnTo>
                <a:lnTo>
                  <a:pt x="0" y="6095"/>
                </a:lnTo>
                <a:lnTo>
                  <a:pt x="0" y="12953"/>
                </a:lnTo>
                <a:lnTo>
                  <a:pt x="0" y="20574"/>
                </a:lnTo>
                <a:lnTo>
                  <a:pt x="4571" y="26669"/>
                </a:lnTo>
                <a:lnTo>
                  <a:pt x="9918" y="26669"/>
                </a:lnTo>
                <a:lnTo>
                  <a:pt x="15252" y="26669"/>
                </a:lnTo>
                <a:lnTo>
                  <a:pt x="19811" y="20574"/>
                </a:lnTo>
                <a:lnTo>
                  <a:pt x="19811" y="12953"/>
                </a:lnTo>
                <a:close/>
              </a:path>
            </a:pathLst>
          </a:custGeom>
          <a:ln w="5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647567" y="6140958"/>
            <a:ext cx="60953" cy="6248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647560" y="6140196"/>
            <a:ext cx="62496" cy="63245"/>
          </a:xfrm>
          <a:custGeom>
            <a:avLst/>
            <a:gdLst/>
            <a:ahLst/>
            <a:cxnLst/>
            <a:rect l="l" t="t" r="r" b="b"/>
            <a:pathLst>
              <a:path w="62496" h="63245">
                <a:moveTo>
                  <a:pt x="0" y="47243"/>
                </a:moveTo>
                <a:lnTo>
                  <a:pt x="62496" y="0"/>
                </a:lnTo>
                <a:lnTo>
                  <a:pt x="57912" y="19812"/>
                </a:lnTo>
                <a:lnTo>
                  <a:pt x="0" y="63245"/>
                </a:lnTo>
                <a:lnTo>
                  <a:pt x="0" y="4724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701983" y="6057138"/>
            <a:ext cx="27123" cy="87027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701663" y="6057138"/>
            <a:ext cx="27444" cy="89915"/>
          </a:xfrm>
          <a:custGeom>
            <a:avLst/>
            <a:gdLst/>
            <a:ahLst/>
            <a:cxnLst/>
            <a:rect l="l" t="t" r="r" b="b"/>
            <a:pathLst>
              <a:path w="27444" h="89915">
                <a:moveTo>
                  <a:pt x="0" y="89915"/>
                </a:moveTo>
                <a:lnTo>
                  <a:pt x="19811" y="0"/>
                </a:lnTo>
                <a:lnTo>
                  <a:pt x="27444" y="0"/>
                </a:lnTo>
                <a:lnTo>
                  <a:pt x="8394" y="83058"/>
                </a:lnTo>
                <a:lnTo>
                  <a:pt x="0" y="8991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635381" y="5992367"/>
            <a:ext cx="93725" cy="6477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635381" y="5992367"/>
            <a:ext cx="93725" cy="64770"/>
          </a:xfrm>
          <a:custGeom>
            <a:avLst/>
            <a:gdLst/>
            <a:ahLst/>
            <a:cxnLst/>
            <a:rect l="l" t="t" r="r" b="b"/>
            <a:pathLst>
              <a:path w="93725" h="64770">
                <a:moveTo>
                  <a:pt x="0" y="762"/>
                </a:moveTo>
                <a:lnTo>
                  <a:pt x="7607" y="0"/>
                </a:lnTo>
                <a:lnTo>
                  <a:pt x="67805" y="41148"/>
                </a:lnTo>
                <a:lnTo>
                  <a:pt x="93725" y="64770"/>
                </a:lnTo>
                <a:lnTo>
                  <a:pt x="86093" y="64770"/>
                </a:lnTo>
                <a:lnTo>
                  <a:pt x="55468" y="42037"/>
                </a:lnTo>
                <a:lnTo>
                  <a:pt x="35166" y="26883"/>
                </a:lnTo>
                <a:lnTo>
                  <a:pt x="25005" y="19305"/>
                </a:lnTo>
                <a:lnTo>
                  <a:pt x="14819" y="11728"/>
                </a:lnTo>
                <a:lnTo>
                  <a:pt x="4591" y="4151"/>
                </a:lnTo>
                <a:lnTo>
                  <a:pt x="0" y="76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561467" y="6082284"/>
            <a:ext cx="140195" cy="10515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561467" y="6082284"/>
            <a:ext cx="140195" cy="105155"/>
          </a:xfrm>
          <a:custGeom>
            <a:avLst/>
            <a:gdLst/>
            <a:ahLst/>
            <a:cxnLst/>
            <a:rect l="l" t="t" r="r" b="b"/>
            <a:pathLst>
              <a:path w="140195" h="105155">
                <a:moveTo>
                  <a:pt x="0" y="40386"/>
                </a:moveTo>
                <a:lnTo>
                  <a:pt x="54101" y="0"/>
                </a:lnTo>
                <a:lnTo>
                  <a:pt x="140195" y="64769"/>
                </a:lnTo>
                <a:lnTo>
                  <a:pt x="86093" y="105155"/>
                </a:lnTo>
                <a:lnTo>
                  <a:pt x="43242" y="80322"/>
                </a:lnTo>
                <a:lnTo>
                  <a:pt x="13588" y="54936"/>
                </a:lnTo>
                <a:lnTo>
                  <a:pt x="0" y="4038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616331" y="5993129"/>
            <a:ext cx="104866" cy="150131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620509" y="5992367"/>
            <a:ext cx="100966" cy="154686"/>
          </a:xfrm>
          <a:custGeom>
            <a:avLst/>
            <a:gdLst/>
            <a:ahLst/>
            <a:cxnLst/>
            <a:rect l="l" t="t" r="r" b="b"/>
            <a:pathLst>
              <a:path w="100966" h="154686">
                <a:moveTo>
                  <a:pt x="81154" y="154686"/>
                </a:moveTo>
                <a:lnTo>
                  <a:pt x="50659" y="131493"/>
                </a:lnTo>
                <a:lnTo>
                  <a:pt x="10182" y="101111"/>
                </a:lnTo>
                <a:lnTo>
                  <a:pt x="0" y="93562"/>
                </a:lnTo>
                <a:lnTo>
                  <a:pt x="15635" y="0"/>
                </a:lnTo>
                <a:lnTo>
                  <a:pt x="100966" y="64770"/>
                </a:lnTo>
                <a:lnTo>
                  <a:pt x="81154" y="15468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562229" y="6123432"/>
            <a:ext cx="85331" cy="77479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561467" y="6127803"/>
            <a:ext cx="86093" cy="73421"/>
          </a:xfrm>
          <a:custGeom>
            <a:avLst/>
            <a:gdLst/>
            <a:ahLst/>
            <a:cxnLst/>
            <a:rect l="l" t="t" r="r" b="b"/>
            <a:pathLst>
              <a:path w="86093" h="73421">
                <a:moveTo>
                  <a:pt x="0" y="10106"/>
                </a:moveTo>
                <a:lnTo>
                  <a:pt x="27604" y="39859"/>
                </a:lnTo>
                <a:lnTo>
                  <a:pt x="58384" y="62577"/>
                </a:lnTo>
                <a:lnTo>
                  <a:pt x="80267" y="73421"/>
                </a:lnTo>
                <a:lnTo>
                  <a:pt x="86093" y="59636"/>
                </a:lnTo>
                <a:lnTo>
                  <a:pt x="74879" y="55124"/>
                </a:lnTo>
                <a:lnTo>
                  <a:pt x="63884" y="49696"/>
                </a:lnTo>
                <a:lnTo>
                  <a:pt x="22701" y="19578"/>
                </a:lnTo>
                <a:lnTo>
                  <a:pt x="4216" y="0"/>
                </a:lnTo>
                <a:lnTo>
                  <a:pt x="0" y="1010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621665" y="6003035"/>
            <a:ext cx="76200" cy="134112"/>
          </a:xfrm>
          <a:custGeom>
            <a:avLst/>
            <a:gdLst/>
            <a:ahLst/>
            <a:cxnLst/>
            <a:rect l="l" t="t" r="r" b="b"/>
            <a:pathLst>
              <a:path w="76200" h="134112">
                <a:moveTo>
                  <a:pt x="18288" y="0"/>
                </a:moveTo>
                <a:lnTo>
                  <a:pt x="0" y="76962"/>
                </a:lnTo>
                <a:lnTo>
                  <a:pt x="76200" y="13411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652907" y="6162294"/>
            <a:ext cx="36563" cy="37337"/>
          </a:xfrm>
          <a:custGeom>
            <a:avLst/>
            <a:gdLst/>
            <a:ahLst/>
            <a:cxnLst/>
            <a:rect l="l" t="t" r="r" b="b"/>
            <a:pathLst>
              <a:path w="36563" h="37337">
                <a:moveTo>
                  <a:pt x="36563" y="0"/>
                </a:moveTo>
                <a:lnTo>
                  <a:pt x="0" y="27431"/>
                </a:lnTo>
                <a:lnTo>
                  <a:pt x="0" y="373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624736" y="6003035"/>
            <a:ext cx="90104" cy="133349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624701" y="6003035"/>
            <a:ext cx="86114" cy="134112"/>
          </a:xfrm>
          <a:custGeom>
            <a:avLst/>
            <a:gdLst/>
            <a:ahLst/>
            <a:cxnLst/>
            <a:rect l="l" t="t" r="r" b="b"/>
            <a:pathLst>
              <a:path w="86114" h="134112">
                <a:moveTo>
                  <a:pt x="0" y="76200"/>
                </a:moveTo>
                <a:lnTo>
                  <a:pt x="16776" y="1524"/>
                </a:lnTo>
                <a:lnTo>
                  <a:pt x="15252" y="0"/>
                </a:lnTo>
                <a:lnTo>
                  <a:pt x="25371" y="7403"/>
                </a:lnTo>
                <a:lnTo>
                  <a:pt x="65865" y="37840"/>
                </a:lnTo>
                <a:lnTo>
                  <a:pt x="86114" y="53552"/>
                </a:lnTo>
                <a:lnTo>
                  <a:pt x="73164" y="134112"/>
                </a:lnTo>
                <a:lnTo>
                  <a:pt x="73164" y="132587"/>
                </a:lnTo>
                <a:lnTo>
                  <a:pt x="63106" y="125003"/>
                </a:lnTo>
                <a:lnTo>
                  <a:pt x="22867" y="94039"/>
                </a:lnTo>
                <a:lnTo>
                  <a:pt x="2750" y="78348"/>
                </a:lnTo>
                <a:lnTo>
                  <a:pt x="0" y="76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573646" y="6089903"/>
            <a:ext cx="117360" cy="88392"/>
          </a:xfrm>
          <a:custGeom>
            <a:avLst/>
            <a:gdLst/>
            <a:ahLst/>
            <a:cxnLst/>
            <a:rect l="l" t="t" r="r" b="b"/>
            <a:pathLst>
              <a:path w="117360" h="88392">
                <a:moveTo>
                  <a:pt x="15239" y="30480"/>
                </a:moveTo>
                <a:lnTo>
                  <a:pt x="7632" y="24384"/>
                </a:lnTo>
                <a:lnTo>
                  <a:pt x="0" y="29718"/>
                </a:lnTo>
                <a:lnTo>
                  <a:pt x="8394" y="35813"/>
                </a:lnTo>
                <a:lnTo>
                  <a:pt x="15239" y="30480"/>
                </a:lnTo>
                <a:close/>
              </a:path>
              <a:path w="117360" h="88392">
                <a:moveTo>
                  <a:pt x="25920" y="22098"/>
                </a:moveTo>
                <a:lnTo>
                  <a:pt x="18287" y="16001"/>
                </a:lnTo>
                <a:lnTo>
                  <a:pt x="11429" y="21336"/>
                </a:lnTo>
                <a:lnTo>
                  <a:pt x="19050" y="27432"/>
                </a:lnTo>
                <a:lnTo>
                  <a:pt x="25920" y="22098"/>
                </a:lnTo>
                <a:close/>
              </a:path>
              <a:path w="117360" h="88392">
                <a:moveTo>
                  <a:pt x="26682" y="38862"/>
                </a:moveTo>
                <a:lnTo>
                  <a:pt x="19050" y="32766"/>
                </a:lnTo>
                <a:lnTo>
                  <a:pt x="12192" y="38862"/>
                </a:lnTo>
                <a:lnTo>
                  <a:pt x="19824" y="44196"/>
                </a:lnTo>
                <a:lnTo>
                  <a:pt x="26682" y="38862"/>
                </a:lnTo>
                <a:close/>
              </a:path>
              <a:path w="117360" h="88392">
                <a:moveTo>
                  <a:pt x="37337" y="13716"/>
                </a:moveTo>
                <a:lnTo>
                  <a:pt x="29730" y="7620"/>
                </a:lnTo>
                <a:lnTo>
                  <a:pt x="22110" y="13716"/>
                </a:lnTo>
                <a:lnTo>
                  <a:pt x="29730" y="19050"/>
                </a:lnTo>
                <a:lnTo>
                  <a:pt x="37337" y="13716"/>
                </a:lnTo>
                <a:close/>
              </a:path>
              <a:path w="117360" h="88392">
                <a:moveTo>
                  <a:pt x="38100" y="30480"/>
                </a:moveTo>
                <a:lnTo>
                  <a:pt x="29730" y="25146"/>
                </a:lnTo>
                <a:lnTo>
                  <a:pt x="22872" y="30480"/>
                </a:lnTo>
                <a:lnTo>
                  <a:pt x="30479" y="35813"/>
                </a:lnTo>
                <a:lnTo>
                  <a:pt x="38100" y="30480"/>
                </a:lnTo>
                <a:close/>
              </a:path>
              <a:path w="117360" h="88392">
                <a:moveTo>
                  <a:pt x="61734" y="65532"/>
                </a:moveTo>
                <a:lnTo>
                  <a:pt x="30479" y="41910"/>
                </a:lnTo>
                <a:lnTo>
                  <a:pt x="23634" y="47244"/>
                </a:lnTo>
                <a:lnTo>
                  <a:pt x="54101" y="70866"/>
                </a:lnTo>
                <a:lnTo>
                  <a:pt x="61734" y="65532"/>
                </a:lnTo>
                <a:close/>
              </a:path>
              <a:path w="117360" h="88392">
                <a:moveTo>
                  <a:pt x="48018" y="5334"/>
                </a:moveTo>
                <a:lnTo>
                  <a:pt x="40398" y="0"/>
                </a:lnTo>
                <a:lnTo>
                  <a:pt x="32766" y="5334"/>
                </a:lnTo>
                <a:lnTo>
                  <a:pt x="40398" y="10668"/>
                </a:lnTo>
                <a:lnTo>
                  <a:pt x="48018" y="5334"/>
                </a:lnTo>
                <a:close/>
              </a:path>
              <a:path w="117360" h="88392">
                <a:moveTo>
                  <a:pt x="48780" y="22098"/>
                </a:moveTo>
                <a:lnTo>
                  <a:pt x="41160" y="16763"/>
                </a:lnTo>
                <a:lnTo>
                  <a:pt x="33527" y="22098"/>
                </a:lnTo>
                <a:lnTo>
                  <a:pt x="41160" y="28194"/>
                </a:lnTo>
                <a:lnTo>
                  <a:pt x="48780" y="22098"/>
                </a:lnTo>
                <a:close/>
              </a:path>
              <a:path w="117360" h="88392">
                <a:moveTo>
                  <a:pt x="49529" y="39624"/>
                </a:moveTo>
                <a:lnTo>
                  <a:pt x="41922" y="33528"/>
                </a:lnTo>
                <a:lnTo>
                  <a:pt x="34289" y="38862"/>
                </a:lnTo>
                <a:lnTo>
                  <a:pt x="41922" y="44958"/>
                </a:lnTo>
                <a:lnTo>
                  <a:pt x="49529" y="39624"/>
                </a:lnTo>
                <a:close/>
              </a:path>
              <a:path w="117360" h="88392">
                <a:moveTo>
                  <a:pt x="59448" y="14478"/>
                </a:moveTo>
                <a:lnTo>
                  <a:pt x="51816" y="8382"/>
                </a:lnTo>
                <a:lnTo>
                  <a:pt x="44208" y="13716"/>
                </a:lnTo>
                <a:lnTo>
                  <a:pt x="52577" y="19812"/>
                </a:lnTo>
                <a:lnTo>
                  <a:pt x="59448" y="14478"/>
                </a:lnTo>
                <a:close/>
              </a:path>
              <a:path w="117360" h="88392">
                <a:moveTo>
                  <a:pt x="60210" y="31242"/>
                </a:moveTo>
                <a:lnTo>
                  <a:pt x="52577" y="25146"/>
                </a:lnTo>
                <a:lnTo>
                  <a:pt x="44970" y="31242"/>
                </a:lnTo>
                <a:lnTo>
                  <a:pt x="53339" y="36575"/>
                </a:lnTo>
                <a:lnTo>
                  <a:pt x="60210" y="31242"/>
                </a:lnTo>
                <a:close/>
              </a:path>
              <a:path w="117360" h="88392">
                <a:moveTo>
                  <a:pt x="60972" y="48006"/>
                </a:moveTo>
                <a:lnTo>
                  <a:pt x="53339" y="42672"/>
                </a:lnTo>
                <a:lnTo>
                  <a:pt x="45732" y="48006"/>
                </a:lnTo>
                <a:lnTo>
                  <a:pt x="53339" y="53340"/>
                </a:lnTo>
                <a:lnTo>
                  <a:pt x="60972" y="48006"/>
                </a:lnTo>
                <a:close/>
              </a:path>
              <a:path w="117360" h="88392">
                <a:moveTo>
                  <a:pt x="70866" y="22860"/>
                </a:moveTo>
                <a:lnTo>
                  <a:pt x="63258" y="16763"/>
                </a:lnTo>
                <a:lnTo>
                  <a:pt x="56387" y="22860"/>
                </a:lnTo>
                <a:lnTo>
                  <a:pt x="64020" y="28194"/>
                </a:lnTo>
                <a:lnTo>
                  <a:pt x="70866" y="22860"/>
                </a:lnTo>
                <a:close/>
              </a:path>
              <a:path w="117360" h="88392">
                <a:moveTo>
                  <a:pt x="71627" y="39624"/>
                </a:moveTo>
                <a:lnTo>
                  <a:pt x="64020" y="34290"/>
                </a:lnTo>
                <a:lnTo>
                  <a:pt x="57150" y="39624"/>
                </a:lnTo>
                <a:lnTo>
                  <a:pt x="64782" y="45720"/>
                </a:lnTo>
                <a:lnTo>
                  <a:pt x="71627" y="39624"/>
                </a:lnTo>
                <a:close/>
              </a:path>
              <a:path w="117360" h="88392">
                <a:moveTo>
                  <a:pt x="72389" y="57150"/>
                </a:moveTo>
                <a:lnTo>
                  <a:pt x="64782" y="51054"/>
                </a:lnTo>
                <a:lnTo>
                  <a:pt x="57150" y="56387"/>
                </a:lnTo>
                <a:lnTo>
                  <a:pt x="65544" y="62484"/>
                </a:lnTo>
                <a:lnTo>
                  <a:pt x="72389" y="57150"/>
                </a:lnTo>
                <a:close/>
              </a:path>
              <a:path w="117360" h="88392">
                <a:moveTo>
                  <a:pt x="73151" y="73913"/>
                </a:moveTo>
                <a:lnTo>
                  <a:pt x="65544" y="67818"/>
                </a:lnTo>
                <a:lnTo>
                  <a:pt x="57924" y="73913"/>
                </a:lnTo>
                <a:lnTo>
                  <a:pt x="66306" y="79248"/>
                </a:lnTo>
                <a:lnTo>
                  <a:pt x="73151" y="73913"/>
                </a:lnTo>
                <a:close/>
              </a:path>
              <a:path w="117360" h="88392">
                <a:moveTo>
                  <a:pt x="83070" y="32004"/>
                </a:moveTo>
                <a:lnTo>
                  <a:pt x="74675" y="25908"/>
                </a:lnTo>
                <a:lnTo>
                  <a:pt x="67830" y="31242"/>
                </a:lnTo>
                <a:lnTo>
                  <a:pt x="75437" y="37337"/>
                </a:lnTo>
                <a:lnTo>
                  <a:pt x="83070" y="32004"/>
                </a:lnTo>
                <a:close/>
              </a:path>
              <a:path w="117360" h="88392">
                <a:moveTo>
                  <a:pt x="83070" y="48768"/>
                </a:moveTo>
                <a:lnTo>
                  <a:pt x="75437" y="42672"/>
                </a:lnTo>
                <a:lnTo>
                  <a:pt x="68579" y="48006"/>
                </a:lnTo>
                <a:lnTo>
                  <a:pt x="76200" y="54101"/>
                </a:lnTo>
                <a:lnTo>
                  <a:pt x="83070" y="48768"/>
                </a:lnTo>
                <a:close/>
              </a:path>
              <a:path w="117360" h="88392">
                <a:moveTo>
                  <a:pt x="83832" y="65532"/>
                </a:moveTo>
                <a:lnTo>
                  <a:pt x="76200" y="60198"/>
                </a:lnTo>
                <a:lnTo>
                  <a:pt x="69342" y="65532"/>
                </a:lnTo>
                <a:lnTo>
                  <a:pt x="76974" y="70866"/>
                </a:lnTo>
                <a:lnTo>
                  <a:pt x="83832" y="65532"/>
                </a:lnTo>
                <a:close/>
              </a:path>
              <a:path w="117360" h="88392">
                <a:moveTo>
                  <a:pt x="84594" y="83058"/>
                </a:moveTo>
                <a:lnTo>
                  <a:pt x="76974" y="76962"/>
                </a:lnTo>
                <a:lnTo>
                  <a:pt x="70103" y="82296"/>
                </a:lnTo>
                <a:lnTo>
                  <a:pt x="77724" y="88392"/>
                </a:lnTo>
                <a:lnTo>
                  <a:pt x="84594" y="83058"/>
                </a:lnTo>
                <a:close/>
              </a:path>
              <a:path w="117360" h="88392">
                <a:moveTo>
                  <a:pt x="94487" y="40386"/>
                </a:moveTo>
                <a:lnTo>
                  <a:pt x="86880" y="34290"/>
                </a:lnTo>
                <a:lnTo>
                  <a:pt x="79260" y="40386"/>
                </a:lnTo>
                <a:lnTo>
                  <a:pt x="86880" y="45720"/>
                </a:lnTo>
                <a:lnTo>
                  <a:pt x="94487" y="40386"/>
                </a:lnTo>
                <a:close/>
              </a:path>
              <a:path w="117360" h="88392">
                <a:moveTo>
                  <a:pt x="95250" y="57150"/>
                </a:moveTo>
                <a:lnTo>
                  <a:pt x="86880" y="51816"/>
                </a:lnTo>
                <a:lnTo>
                  <a:pt x="80022" y="57150"/>
                </a:lnTo>
                <a:lnTo>
                  <a:pt x="87629" y="63246"/>
                </a:lnTo>
                <a:lnTo>
                  <a:pt x="95250" y="57150"/>
                </a:lnTo>
                <a:close/>
              </a:path>
              <a:path w="117360" h="88392">
                <a:moveTo>
                  <a:pt x="96024" y="74675"/>
                </a:moveTo>
                <a:lnTo>
                  <a:pt x="87629" y="68580"/>
                </a:lnTo>
                <a:lnTo>
                  <a:pt x="80784" y="73913"/>
                </a:lnTo>
                <a:lnTo>
                  <a:pt x="88392" y="80010"/>
                </a:lnTo>
                <a:lnTo>
                  <a:pt x="96024" y="74675"/>
                </a:lnTo>
                <a:close/>
              </a:path>
              <a:path w="117360" h="88392">
                <a:moveTo>
                  <a:pt x="105930" y="49530"/>
                </a:moveTo>
                <a:lnTo>
                  <a:pt x="98310" y="43434"/>
                </a:lnTo>
                <a:lnTo>
                  <a:pt x="90677" y="48768"/>
                </a:lnTo>
                <a:lnTo>
                  <a:pt x="98310" y="54863"/>
                </a:lnTo>
                <a:lnTo>
                  <a:pt x="105930" y="49530"/>
                </a:lnTo>
                <a:close/>
              </a:path>
              <a:path w="117360" h="88392">
                <a:moveTo>
                  <a:pt x="106679" y="66294"/>
                </a:moveTo>
                <a:lnTo>
                  <a:pt x="99072" y="60198"/>
                </a:lnTo>
                <a:lnTo>
                  <a:pt x="91439" y="65532"/>
                </a:lnTo>
                <a:lnTo>
                  <a:pt x="99072" y="71628"/>
                </a:lnTo>
                <a:lnTo>
                  <a:pt x="106679" y="66294"/>
                </a:lnTo>
                <a:close/>
              </a:path>
              <a:path w="117360" h="88392">
                <a:moveTo>
                  <a:pt x="117360" y="57912"/>
                </a:moveTo>
                <a:lnTo>
                  <a:pt x="109727" y="51816"/>
                </a:lnTo>
                <a:lnTo>
                  <a:pt x="102120" y="57912"/>
                </a:lnTo>
                <a:lnTo>
                  <a:pt x="110489" y="63246"/>
                </a:lnTo>
                <a:lnTo>
                  <a:pt x="117360" y="57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573646" y="6095238"/>
            <a:ext cx="117360" cy="85344"/>
          </a:xfrm>
          <a:custGeom>
            <a:avLst/>
            <a:gdLst/>
            <a:ahLst/>
            <a:cxnLst/>
            <a:rect l="l" t="t" r="r" b="b"/>
            <a:pathLst>
              <a:path w="117360" h="85344">
                <a:moveTo>
                  <a:pt x="48018" y="2286"/>
                </a:moveTo>
                <a:lnTo>
                  <a:pt x="48018" y="0"/>
                </a:lnTo>
                <a:lnTo>
                  <a:pt x="40398" y="5334"/>
                </a:lnTo>
                <a:lnTo>
                  <a:pt x="32766" y="0"/>
                </a:lnTo>
                <a:lnTo>
                  <a:pt x="32766" y="2286"/>
                </a:lnTo>
                <a:lnTo>
                  <a:pt x="40398" y="7620"/>
                </a:lnTo>
                <a:lnTo>
                  <a:pt x="48018" y="2286"/>
                </a:lnTo>
                <a:close/>
              </a:path>
              <a:path w="117360" h="85344">
                <a:moveTo>
                  <a:pt x="15239" y="26670"/>
                </a:moveTo>
                <a:lnTo>
                  <a:pt x="15239" y="25146"/>
                </a:lnTo>
                <a:lnTo>
                  <a:pt x="8394" y="30479"/>
                </a:lnTo>
                <a:lnTo>
                  <a:pt x="0" y="24384"/>
                </a:lnTo>
                <a:lnTo>
                  <a:pt x="0" y="26670"/>
                </a:lnTo>
                <a:lnTo>
                  <a:pt x="8394" y="32765"/>
                </a:lnTo>
                <a:lnTo>
                  <a:pt x="15239" y="26670"/>
                </a:lnTo>
                <a:close/>
              </a:path>
              <a:path w="117360" h="85344">
                <a:moveTo>
                  <a:pt x="25920" y="19050"/>
                </a:moveTo>
                <a:lnTo>
                  <a:pt x="25920" y="16763"/>
                </a:lnTo>
                <a:lnTo>
                  <a:pt x="19050" y="22098"/>
                </a:lnTo>
                <a:lnTo>
                  <a:pt x="11429" y="16001"/>
                </a:lnTo>
                <a:lnTo>
                  <a:pt x="11429" y="18287"/>
                </a:lnTo>
                <a:lnTo>
                  <a:pt x="19050" y="24384"/>
                </a:lnTo>
                <a:lnTo>
                  <a:pt x="25920" y="19050"/>
                </a:lnTo>
                <a:close/>
              </a:path>
              <a:path w="117360" h="85344">
                <a:moveTo>
                  <a:pt x="26682" y="35813"/>
                </a:moveTo>
                <a:lnTo>
                  <a:pt x="26682" y="33527"/>
                </a:lnTo>
                <a:lnTo>
                  <a:pt x="19824" y="38862"/>
                </a:lnTo>
                <a:lnTo>
                  <a:pt x="12192" y="33527"/>
                </a:lnTo>
                <a:lnTo>
                  <a:pt x="12192" y="35051"/>
                </a:lnTo>
                <a:lnTo>
                  <a:pt x="19824" y="41148"/>
                </a:lnTo>
                <a:lnTo>
                  <a:pt x="26682" y="35813"/>
                </a:lnTo>
                <a:close/>
              </a:path>
              <a:path w="117360" h="85344">
                <a:moveTo>
                  <a:pt x="37337" y="10667"/>
                </a:moveTo>
                <a:lnTo>
                  <a:pt x="37337" y="8382"/>
                </a:lnTo>
                <a:lnTo>
                  <a:pt x="29730" y="13715"/>
                </a:lnTo>
                <a:lnTo>
                  <a:pt x="22110" y="8382"/>
                </a:lnTo>
                <a:lnTo>
                  <a:pt x="22110" y="9906"/>
                </a:lnTo>
                <a:lnTo>
                  <a:pt x="29730" y="16001"/>
                </a:lnTo>
                <a:lnTo>
                  <a:pt x="37337" y="10667"/>
                </a:lnTo>
                <a:close/>
              </a:path>
              <a:path w="117360" h="85344">
                <a:moveTo>
                  <a:pt x="38100" y="27432"/>
                </a:moveTo>
                <a:lnTo>
                  <a:pt x="38100" y="25146"/>
                </a:lnTo>
                <a:lnTo>
                  <a:pt x="30479" y="30479"/>
                </a:lnTo>
                <a:lnTo>
                  <a:pt x="22872" y="25146"/>
                </a:lnTo>
                <a:lnTo>
                  <a:pt x="22872" y="27432"/>
                </a:lnTo>
                <a:lnTo>
                  <a:pt x="30479" y="32765"/>
                </a:lnTo>
                <a:lnTo>
                  <a:pt x="38100" y="27432"/>
                </a:lnTo>
                <a:close/>
              </a:path>
              <a:path w="117360" h="85344">
                <a:moveTo>
                  <a:pt x="61734" y="61722"/>
                </a:moveTo>
                <a:lnTo>
                  <a:pt x="61734" y="60198"/>
                </a:lnTo>
                <a:lnTo>
                  <a:pt x="54101" y="65532"/>
                </a:lnTo>
                <a:lnTo>
                  <a:pt x="23634" y="41910"/>
                </a:lnTo>
                <a:lnTo>
                  <a:pt x="23634" y="44196"/>
                </a:lnTo>
                <a:lnTo>
                  <a:pt x="54101" y="67817"/>
                </a:lnTo>
                <a:lnTo>
                  <a:pt x="61734" y="61722"/>
                </a:lnTo>
                <a:close/>
              </a:path>
              <a:path w="117360" h="85344">
                <a:moveTo>
                  <a:pt x="48780" y="19050"/>
                </a:moveTo>
                <a:lnTo>
                  <a:pt x="48780" y="16763"/>
                </a:lnTo>
                <a:lnTo>
                  <a:pt x="41160" y="22860"/>
                </a:lnTo>
                <a:lnTo>
                  <a:pt x="33527" y="16763"/>
                </a:lnTo>
                <a:lnTo>
                  <a:pt x="33527" y="19050"/>
                </a:lnTo>
                <a:lnTo>
                  <a:pt x="41160" y="25146"/>
                </a:lnTo>
                <a:lnTo>
                  <a:pt x="48780" y="19050"/>
                </a:lnTo>
                <a:close/>
              </a:path>
              <a:path w="117360" h="85344">
                <a:moveTo>
                  <a:pt x="49529" y="36575"/>
                </a:moveTo>
                <a:lnTo>
                  <a:pt x="49529" y="34289"/>
                </a:lnTo>
                <a:lnTo>
                  <a:pt x="41922" y="39624"/>
                </a:lnTo>
                <a:lnTo>
                  <a:pt x="34289" y="33527"/>
                </a:lnTo>
                <a:lnTo>
                  <a:pt x="34289" y="35813"/>
                </a:lnTo>
                <a:lnTo>
                  <a:pt x="41922" y="41910"/>
                </a:lnTo>
                <a:lnTo>
                  <a:pt x="49529" y="36575"/>
                </a:lnTo>
                <a:close/>
              </a:path>
              <a:path w="117360" h="85344">
                <a:moveTo>
                  <a:pt x="59448" y="11429"/>
                </a:moveTo>
                <a:lnTo>
                  <a:pt x="59448" y="9144"/>
                </a:lnTo>
                <a:lnTo>
                  <a:pt x="52577" y="14477"/>
                </a:lnTo>
                <a:lnTo>
                  <a:pt x="44208" y="8382"/>
                </a:lnTo>
                <a:lnTo>
                  <a:pt x="44208" y="10667"/>
                </a:lnTo>
                <a:lnTo>
                  <a:pt x="52577" y="16763"/>
                </a:lnTo>
                <a:lnTo>
                  <a:pt x="59448" y="11429"/>
                </a:lnTo>
                <a:close/>
              </a:path>
              <a:path w="117360" h="85344">
                <a:moveTo>
                  <a:pt x="60210" y="28194"/>
                </a:moveTo>
                <a:lnTo>
                  <a:pt x="60210" y="25908"/>
                </a:lnTo>
                <a:lnTo>
                  <a:pt x="53339" y="31241"/>
                </a:lnTo>
                <a:lnTo>
                  <a:pt x="44970" y="25908"/>
                </a:lnTo>
                <a:lnTo>
                  <a:pt x="44970" y="27432"/>
                </a:lnTo>
                <a:lnTo>
                  <a:pt x="53339" y="33527"/>
                </a:lnTo>
                <a:lnTo>
                  <a:pt x="60210" y="28194"/>
                </a:lnTo>
                <a:close/>
              </a:path>
              <a:path w="117360" h="85344">
                <a:moveTo>
                  <a:pt x="60972" y="44958"/>
                </a:moveTo>
                <a:lnTo>
                  <a:pt x="60972" y="42672"/>
                </a:lnTo>
                <a:lnTo>
                  <a:pt x="53339" y="48006"/>
                </a:lnTo>
                <a:lnTo>
                  <a:pt x="45732" y="42672"/>
                </a:lnTo>
                <a:lnTo>
                  <a:pt x="45732" y="44958"/>
                </a:lnTo>
                <a:lnTo>
                  <a:pt x="53339" y="50291"/>
                </a:lnTo>
                <a:lnTo>
                  <a:pt x="60972" y="44958"/>
                </a:lnTo>
                <a:close/>
              </a:path>
              <a:path w="117360" h="85344">
                <a:moveTo>
                  <a:pt x="70866" y="19812"/>
                </a:moveTo>
                <a:lnTo>
                  <a:pt x="70866" y="17525"/>
                </a:lnTo>
                <a:lnTo>
                  <a:pt x="64020" y="22860"/>
                </a:lnTo>
                <a:lnTo>
                  <a:pt x="56387" y="17525"/>
                </a:lnTo>
                <a:lnTo>
                  <a:pt x="56387" y="19812"/>
                </a:lnTo>
                <a:lnTo>
                  <a:pt x="64020" y="25146"/>
                </a:lnTo>
                <a:lnTo>
                  <a:pt x="70866" y="19812"/>
                </a:lnTo>
                <a:close/>
              </a:path>
              <a:path w="117360" h="85344">
                <a:moveTo>
                  <a:pt x="71627" y="36575"/>
                </a:moveTo>
                <a:lnTo>
                  <a:pt x="71627" y="34289"/>
                </a:lnTo>
                <a:lnTo>
                  <a:pt x="64782" y="40386"/>
                </a:lnTo>
                <a:lnTo>
                  <a:pt x="57150" y="34289"/>
                </a:lnTo>
                <a:lnTo>
                  <a:pt x="57150" y="36575"/>
                </a:lnTo>
                <a:lnTo>
                  <a:pt x="64782" y="42672"/>
                </a:lnTo>
                <a:lnTo>
                  <a:pt x="71627" y="36575"/>
                </a:lnTo>
                <a:close/>
              </a:path>
              <a:path w="117360" h="85344">
                <a:moveTo>
                  <a:pt x="72389" y="54101"/>
                </a:moveTo>
                <a:lnTo>
                  <a:pt x="72389" y="51815"/>
                </a:lnTo>
                <a:lnTo>
                  <a:pt x="65544" y="57150"/>
                </a:lnTo>
                <a:lnTo>
                  <a:pt x="57150" y="51053"/>
                </a:lnTo>
                <a:lnTo>
                  <a:pt x="57150" y="53339"/>
                </a:lnTo>
                <a:lnTo>
                  <a:pt x="65544" y="59436"/>
                </a:lnTo>
                <a:lnTo>
                  <a:pt x="72389" y="54101"/>
                </a:lnTo>
                <a:close/>
              </a:path>
              <a:path w="117360" h="85344">
                <a:moveTo>
                  <a:pt x="73151" y="70865"/>
                </a:moveTo>
                <a:lnTo>
                  <a:pt x="73151" y="68579"/>
                </a:lnTo>
                <a:lnTo>
                  <a:pt x="66306" y="73913"/>
                </a:lnTo>
                <a:lnTo>
                  <a:pt x="57924" y="68579"/>
                </a:lnTo>
                <a:lnTo>
                  <a:pt x="57924" y="70103"/>
                </a:lnTo>
                <a:lnTo>
                  <a:pt x="66306" y="76200"/>
                </a:lnTo>
                <a:lnTo>
                  <a:pt x="73151" y="70865"/>
                </a:lnTo>
                <a:close/>
              </a:path>
              <a:path w="117360" h="85344">
                <a:moveTo>
                  <a:pt x="83070" y="28956"/>
                </a:moveTo>
                <a:lnTo>
                  <a:pt x="83070" y="26670"/>
                </a:lnTo>
                <a:lnTo>
                  <a:pt x="75437" y="32003"/>
                </a:lnTo>
                <a:lnTo>
                  <a:pt x="67830" y="25908"/>
                </a:lnTo>
                <a:lnTo>
                  <a:pt x="67830" y="28194"/>
                </a:lnTo>
                <a:lnTo>
                  <a:pt x="75437" y="34289"/>
                </a:lnTo>
                <a:lnTo>
                  <a:pt x="83070" y="28956"/>
                </a:lnTo>
                <a:close/>
              </a:path>
              <a:path w="117360" h="85344">
                <a:moveTo>
                  <a:pt x="83070" y="45720"/>
                </a:moveTo>
                <a:lnTo>
                  <a:pt x="83070" y="43434"/>
                </a:lnTo>
                <a:lnTo>
                  <a:pt x="76200" y="48767"/>
                </a:lnTo>
                <a:lnTo>
                  <a:pt x="68579" y="42672"/>
                </a:lnTo>
                <a:lnTo>
                  <a:pt x="68579" y="44958"/>
                </a:lnTo>
                <a:lnTo>
                  <a:pt x="76200" y="51053"/>
                </a:lnTo>
                <a:lnTo>
                  <a:pt x="83070" y="45720"/>
                </a:lnTo>
                <a:close/>
              </a:path>
              <a:path w="117360" h="85344">
                <a:moveTo>
                  <a:pt x="83832" y="62484"/>
                </a:moveTo>
                <a:lnTo>
                  <a:pt x="83832" y="60198"/>
                </a:lnTo>
                <a:lnTo>
                  <a:pt x="76974" y="65532"/>
                </a:lnTo>
                <a:lnTo>
                  <a:pt x="69342" y="60198"/>
                </a:lnTo>
                <a:lnTo>
                  <a:pt x="69342" y="62484"/>
                </a:lnTo>
                <a:lnTo>
                  <a:pt x="76974" y="67817"/>
                </a:lnTo>
                <a:lnTo>
                  <a:pt x="83832" y="62484"/>
                </a:lnTo>
                <a:close/>
              </a:path>
              <a:path w="117360" h="85344">
                <a:moveTo>
                  <a:pt x="84594" y="79248"/>
                </a:moveTo>
                <a:lnTo>
                  <a:pt x="84594" y="77724"/>
                </a:lnTo>
                <a:lnTo>
                  <a:pt x="77724" y="83058"/>
                </a:lnTo>
                <a:lnTo>
                  <a:pt x="70103" y="76962"/>
                </a:lnTo>
                <a:lnTo>
                  <a:pt x="70103" y="79248"/>
                </a:lnTo>
                <a:lnTo>
                  <a:pt x="77724" y="85344"/>
                </a:lnTo>
                <a:lnTo>
                  <a:pt x="84594" y="79248"/>
                </a:lnTo>
                <a:close/>
              </a:path>
              <a:path w="117360" h="85344">
                <a:moveTo>
                  <a:pt x="94487" y="37337"/>
                </a:moveTo>
                <a:lnTo>
                  <a:pt x="94487" y="35051"/>
                </a:lnTo>
                <a:lnTo>
                  <a:pt x="86880" y="40386"/>
                </a:lnTo>
                <a:lnTo>
                  <a:pt x="79260" y="35051"/>
                </a:lnTo>
                <a:lnTo>
                  <a:pt x="79260" y="37337"/>
                </a:lnTo>
                <a:lnTo>
                  <a:pt x="86880" y="42672"/>
                </a:lnTo>
                <a:lnTo>
                  <a:pt x="94487" y="37337"/>
                </a:lnTo>
                <a:close/>
              </a:path>
              <a:path w="117360" h="85344">
                <a:moveTo>
                  <a:pt x="95250" y="54101"/>
                </a:moveTo>
                <a:lnTo>
                  <a:pt x="95250" y="51815"/>
                </a:lnTo>
                <a:lnTo>
                  <a:pt x="87629" y="57912"/>
                </a:lnTo>
                <a:lnTo>
                  <a:pt x="80022" y="51815"/>
                </a:lnTo>
                <a:lnTo>
                  <a:pt x="80022" y="54101"/>
                </a:lnTo>
                <a:lnTo>
                  <a:pt x="87629" y="59436"/>
                </a:lnTo>
                <a:lnTo>
                  <a:pt x="95250" y="54101"/>
                </a:lnTo>
                <a:close/>
              </a:path>
              <a:path w="117360" h="85344">
                <a:moveTo>
                  <a:pt x="96024" y="71627"/>
                </a:moveTo>
                <a:lnTo>
                  <a:pt x="96024" y="69341"/>
                </a:lnTo>
                <a:lnTo>
                  <a:pt x="88392" y="74675"/>
                </a:lnTo>
                <a:lnTo>
                  <a:pt x="80784" y="68579"/>
                </a:lnTo>
                <a:lnTo>
                  <a:pt x="80784" y="70865"/>
                </a:lnTo>
                <a:lnTo>
                  <a:pt x="88392" y="76962"/>
                </a:lnTo>
                <a:lnTo>
                  <a:pt x="96024" y="71627"/>
                </a:lnTo>
                <a:close/>
              </a:path>
              <a:path w="117360" h="85344">
                <a:moveTo>
                  <a:pt x="105930" y="45720"/>
                </a:moveTo>
                <a:lnTo>
                  <a:pt x="105930" y="44196"/>
                </a:lnTo>
                <a:lnTo>
                  <a:pt x="98310" y="49529"/>
                </a:lnTo>
                <a:lnTo>
                  <a:pt x="90677" y="43434"/>
                </a:lnTo>
                <a:lnTo>
                  <a:pt x="90677" y="45720"/>
                </a:lnTo>
                <a:lnTo>
                  <a:pt x="98310" y="51815"/>
                </a:lnTo>
                <a:lnTo>
                  <a:pt x="105930" y="45720"/>
                </a:lnTo>
                <a:close/>
              </a:path>
              <a:path w="117360" h="85344">
                <a:moveTo>
                  <a:pt x="106679" y="63246"/>
                </a:moveTo>
                <a:lnTo>
                  <a:pt x="106679" y="60960"/>
                </a:lnTo>
                <a:lnTo>
                  <a:pt x="99072" y="66294"/>
                </a:lnTo>
                <a:lnTo>
                  <a:pt x="91439" y="60198"/>
                </a:lnTo>
                <a:lnTo>
                  <a:pt x="91439" y="62484"/>
                </a:lnTo>
                <a:lnTo>
                  <a:pt x="99072" y="68579"/>
                </a:lnTo>
                <a:lnTo>
                  <a:pt x="106679" y="63246"/>
                </a:lnTo>
                <a:close/>
              </a:path>
              <a:path w="117360" h="85344">
                <a:moveTo>
                  <a:pt x="117360" y="54863"/>
                </a:moveTo>
                <a:lnTo>
                  <a:pt x="117360" y="52577"/>
                </a:lnTo>
                <a:lnTo>
                  <a:pt x="110489" y="57912"/>
                </a:lnTo>
                <a:lnTo>
                  <a:pt x="102120" y="52577"/>
                </a:lnTo>
                <a:lnTo>
                  <a:pt x="102120" y="54863"/>
                </a:lnTo>
                <a:lnTo>
                  <a:pt x="110489" y="60198"/>
                </a:lnTo>
                <a:lnTo>
                  <a:pt x="117360" y="54863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561467" y="5992367"/>
            <a:ext cx="167640" cy="211074"/>
          </a:xfrm>
          <a:custGeom>
            <a:avLst/>
            <a:gdLst/>
            <a:ahLst/>
            <a:cxnLst/>
            <a:rect l="l" t="t" r="r" b="b"/>
            <a:pathLst>
              <a:path w="167640" h="211074">
                <a:moveTo>
                  <a:pt x="86093" y="211074"/>
                </a:moveTo>
                <a:lnTo>
                  <a:pt x="144005" y="167640"/>
                </a:lnTo>
                <a:lnTo>
                  <a:pt x="167640" y="64770"/>
                </a:lnTo>
                <a:lnTo>
                  <a:pt x="81521" y="0"/>
                </a:lnTo>
                <a:lnTo>
                  <a:pt x="74675" y="0"/>
                </a:lnTo>
                <a:lnTo>
                  <a:pt x="54101" y="89916"/>
                </a:lnTo>
                <a:lnTo>
                  <a:pt x="0" y="130302"/>
                </a:lnTo>
                <a:lnTo>
                  <a:pt x="0" y="145542"/>
                </a:lnTo>
                <a:lnTo>
                  <a:pt x="8798" y="156164"/>
                </a:lnTo>
                <a:lnTo>
                  <a:pt x="37551" y="183421"/>
                </a:lnTo>
                <a:lnTo>
                  <a:pt x="80267" y="208733"/>
                </a:lnTo>
                <a:lnTo>
                  <a:pt x="86093" y="211074"/>
                </a:lnTo>
                <a:close/>
              </a:path>
            </a:pathLst>
          </a:custGeom>
          <a:ln w="5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321183" y="6047994"/>
            <a:ext cx="40384" cy="29717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321181" y="6047994"/>
            <a:ext cx="40385" cy="29717"/>
          </a:xfrm>
          <a:custGeom>
            <a:avLst/>
            <a:gdLst/>
            <a:ahLst/>
            <a:cxnLst/>
            <a:rect l="l" t="t" r="r" b="b"/>
            <a:pathLst>
              <a:path w="40385" h="29717">
                <a:moveTo>
                  <a:pt x="40385" y="15239"/>
                </a:moveTo>
                <a:lnTo>
                  <a:pt x="40385" y="6857"/>
                </a:lnTo>
                <a:lnTo>
                  <a:pt x="31242" y="0"/>
                </a:lnTo>
                <a:lnTo>
                  <a:pt x="20574" y="0"/>
                </a:lnTo>
                <a:lnTo>
                  <a:pt x="6084" y="4411"/>
                </a:lnTo>
                <a:lnTo>
                  <a:pt x="1" y="15040"/>
                </a:lnTo>
                <a:lnTo>
                  <a:pt x="0" y="23621"/>
                </a:lnTo>
                <a:lnTo>
                  <a:pt x="9131" y="29717"/>
                </a:lnTo>
                <a:lnTo>
                  <a:pt x="20574" y="29717"/>
                </a:lnTo>
                <a:lnTo>
                  <a:pt x="31242" y="29717"/>
                </a:lnTo>
                <a:lnTo>
                  <a:pt x="40385" y="23621"/>
                </a:lnTo>
                <a:lnTo>
                  <a:pt x="40385" y="152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302131" y="6061709"/>
            <a:ext cx="79997" cy="21072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302131" y="6061709"/>
            <a:ext cx="80009" cy="210723"/>
          </a:xfrm>
          <a:custGeom>
            <a:avLst/>
            <a:gdLst/>
            <a:ahLst/>
            <a:cxnLst/>
            <a:rect l="l" t="t" r="r" b="b"/>
            <a:pathLst>
              <a:path w="80009" h="210723">
                <a:moveTo>
                  <a:pt x="79248" y="176784"/>
                </a:moveTo>
                <a:lnTo>
                  <a:pt x="59435" y="0"/>
                </a:lnTo>
                <a:lnTo>
                  <a:pt x="52436" y="11016"/>
                </a:lnTo>
                <a:lnTo>
                  <a:pt x="42633" y="16226"/>
                </a:lnTo>
                <a:lnTo>
                  <a:pt x="31715" y="14782"/>
                </a:lnTo>
                <a:lnTo>
                  <a:pt x="25146" y="10667"/>
                </a:lnTo>
                <a:lnTo>
                  <a:pt x="21335" y="6095"/>
                </a:lnTo>
                <a:lnTo>
                  <a:pt x="19811" y="0"/>
                </a:lnTo>
                <a:lnTo>
                  <a:pt x="0" y="176784"/>
                </a:lnTo>
                <a:lnTo>
                  <a:pt x="796" y="188415"/>
                </a:lnTo>
                <a:lnTo>
                  <a:pt x="6956" y="198578"/>
                </a:lnTo>
                <a:lnTo>
                  <a:pt x="17531" y="206328"/>
                </a:lnTo>
                <a:lnTo>
                  <a:pt x="31575" y="210723"/>
                </a:lnTo>
                <a:lnTo>
                  <a:pt x="47344" y="210390"/>
                </a:lnTo>
                <a:lnTo>
                  <a:pt x="60822" y="206344"/>
                </a:lnTo>
                <a:lnTo>
                  <a:pt x="71218" y="199326"/>
                </a:lnTo>
                <a:lnTo>
                  <a:pt x="77742" y="190077"/>
                </a:lnTo>
                <a:lnTo>
                  <a:pt x="80009" y="182117"/>
                </a:lnTo>
                <a:lnTo>
                  <a:pt x="80009" y="179831"/>
                </a:lnTo>
                <a:lnTo>
                  <a:pt x="79248" y="1767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331843" y="5912358"/>
            <a:ext cx="19805" cy="2666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331836" y="5912358"/>
            <a:ext cx="19812" cy="26669"/>
          </a:xfrm>
          <a:custGeom>
            <a:avLst/>
            <a:gdLst/>
            <a:ahLst/>
            <a:cxnLst/>
            <a:rect l="l" t="t" r="r" b="b"/>
            <a:pathLst>
              <a:path w="19812" h="26669">
                <a:moveTo>
                  <a:pt x="19812" y="12953"/>
                </a:moveTo>
                <a:lnTo>
                  <a:pt x="19812" y="6095"/>
                </a:lnTo>
                <a:lnTo>
                  <a:pt x="15240" y="0"/>
                </a:lnTo>
                <a:lnTo>
                  <a:pt x="9918" y="0"/>
                </a:lnTo>
                <a:lnTo>
                  <a:pt x="4584" y="0"/>
                </a:lnTo>
                <a:lnTo>
                  <a:pt x="0" y="6095"/>
                </a:lnTo>
                <a:lnTo>
                  <a:pt x="0" y="12953"/>
                </a:lnTo>
                <a:lnTo>
                  <a:pt x="0" y="20574"/>
                </a:lnTo>
                <a:lnTo>
                  <a:pt x="4584" y="26669"/>
                </a:lnTo>
                <a:lnTo>
                  <a:pt x="9918" y="26669"/>
                </a:lnTo>
                <a:lnTo>
                  <a:pt x="15240" y="26669"/>
                </a:lnTo>
                <a:lnTo>
                  <a:pt x="19812" y="20574"/>
                </a:lnTo>
                <a:lnTo>
                  <a:pt x="19812" y="1295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341755" y="5939028"/>
            <a:ext cx="0" cy="124205"/>
          </a:xfrm>
          <a:custGeom>
            <a:avLst/>
            <a:gdLst/>
            <a:ahLst/>
            <a:cxnLst/>
            <a:rect l="l" t="t" r="r" b="b"/>
            <a:pathLst>
              <a:path h="124205">
                <a:moveTo>
                  <a:pt x="0" y="0"/>
                </a:moveTo>
                <a:lnTo>
                  <a:pt x="0" y="124205"/>
                </a:lnTo>
              </a:path>
            </a:pathLst>
          </a:custGeom>
          <a:ln w="5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311520" y="5897879"/>
            <a:ext cx="8899" cy="47438"/>
          </a:xfrm>
          <a:custGeom>
            <a:avLst/>
            <a:gdLst/>
            <a:ahLst/>
            <a:cxnLst/>
            <a:rect l="l" t="t" r="r" b="b"/>
            <a:pathLst>
              <a:path w="8899" h="47438">
                <a:moveTo>
                  <a:pt x="8899" y="0"/>
                </a:moveTo>
                <a:lnTo>
                  <a:pt x="2850" y="10678"/>
                </a:lnTo>
                <a:lnTo>
                  <a:pt x="0" y="22868"/>
                </a:lnTo>
                <a:lnTo>
                  <a:pt x="348" y="35484"/>
                </a:lnTo>
                <a:lnTo>
                  <a:pt x="3894" y="474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363091" y="5905623"/>
            <a:ext cx="8365" cy="47882"/>
          </a:xfrm>
          <a:custGeom>
            <a:avLst/>
            <a:gdLst/>
            <a:ahLst/>
            <a:cxnLst/>
            <a:rect l="l" t="t" r="r" b="b"/>
            <a:pathLst>
              <a:path w="8365" h="47882">
                <a:moveTo>
                  <a:pt x="0" y="47882"/>
                </a:moveTo>
                <a:lnTo>
                  <a:pt x="5712" y="37089"/>
                </a:lnTo>
                <a:lnTo>
                  <a:pt x="8365" y="24764"/>
                </a:lnTo>
                <a:lnTo>
                  <a:pt x="7961" y="12028"/>
                </a:lnTo>
                <a:lnTo>
                  <a:pt x="44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291655" y="5878829"/>
            <a:ext cx="14285" cy="83660"/>
          </a:xfrm>
          <a:custGeom>
            <a:avLst/>
            <a:gdLst/>
            <a:ahLst/>
            <a:cxnLst/>
            <a:rect l="l" t="t" r="r" b="b"/>
            <a:pathLst>
              <a:path w="14285" h="83660">
                <a:moveTo>
                  <a:pt x="14285" y="0"/>
                </a:moveTo>
                <a:lnTo>
                  <a:pt x="7974" y="10525"/>
                </a:lnTo>
                <a:lnTo>
                  <a:pt x="3490" y="22188"/>
                </a:lnTo>
                <a:lnTo>
                  <a:pt x="831" y="34591"/>
                </a:lnTo>
                <a:lnTo>
                  <a:pt x="0" y="47337"/>
                </a:lnTo>
                <a:lnTo>
                  <a:pt x="994" y="60028"/>
                </a:lnTo>
                <a:lnTo>
                  <a:pt x="3815" y="72269"/>
                </a:lnTo>
                <a:lnTo>
                  <a:pt x="8462" y="836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376807" y="5888817"/>
            <a:ext cx="14858" cy="82976"/>
          </a:xfrm>
          <a:custGeom>
            <a:avLst/>
            <a:gdLst/>
            <a:ahLst/>
            <a:cxnLst/>
            <a:rect l="l" t="t" r="r" b="b"/>
            <a:pathLst>
              <a:path w="14858" h="82976">
                <a:moveTo>
                  <a:pt x="0" y="82976"/>
                </a:moveTo>
                <a:lnTo>
                  <a:pt x="6530" y="72767"/>
                </a:lnTo>
                <a:lnTo>
                  <a:pt x="11184" y="61358"/>
                </a:lnTo>
                <a:lnTo>
                  <a:pt x="13960" y="49142"/>
                </a:lnTo>
                <a:lnTo>
                  <a:pt x="14858" y="36508"/>
                </a:lnTo>
                <a:lnTo>
                  <a:pt x="13879" y="23846"/>
                </a:lnTo>
                <a:lnTo>
                  <a:pt x="11023" y="11546"/>
                </a:lnTo>
                <a:lnTo>
                  <a:pt x="6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302131" y="6047994"/>
            <a:ext cx="80009" cy="224439"/>
          </a:xfrm>
          <a:custGeom>
            <a:avLst/>
            <a:gdLst/>
            <a:ahLst/>
            <a:cxnLst/>
            <a:rect l="l" t="t" r="r" b="b"/>
            <a:pathLst>
              <a:path w="80009" h="224439">
                <a:moveTo>
                  <a:pt x="39624" y="0"/>
                </a:moveTo>
                <a:lnTo>
                  <a:pt x="28943" y="0"/>
                </a:lnTo>
                <a:lnTo>
                  <a:pt x="20574" y="6095"/>
                </a:lnTo>
                <a:lnTo>
                  <a:pt x="19811" y="13715"/>
                </a:lnTo>
                <a:lnTo>
                  <a:pt x="0" y="190500"/>
                </a:lnTo>
                <a:lnTo>
                  <a:pt x="796" y="202131"/>
                </a:lnTo>
                <a:lnTo>
                  <a:pt x="6956" y="212294"/>
                </a:lnTo>
                <a:lnTo>
                  <a:pt x="17531" y="220044"/>
                </a:lnTo>
                <a:lnTo>
                  <a:pt x="31575" y="224439"/>
                </a:lnTo>
                <a:lnTo>
                  <a:pt x="47344" y="224106"/>
                </a:lnTo>
                <a:lnTo>
                  <a:pt x="60822" y="220060"/>
                </a:lnTo>
                <a:lnTo>
                  <a:pt x="71218" y="213042"/>
                </a:lnTo>
                <a:lnTo>
                  <a:pt x="77742" y="203793"/>
                </a:lnTo>
                <a:lnTo>
                  <a:pt x="80009" y="195833"/>
                </a:lnTo>
                <a:lnTo>
                  <a:pt x="80009" y="193547"/>
                </a:lnTo>
                <a:lnTo>
                  <a:pt x="79248" y="190500"/>
                </a:lnTo>
                <a:lnTo>
                  <a:pt x="59435" y="15239"/>
                </a:lnTo>
                <a:lnTo>
                  <a:pt x="59435" y="6857"/>
                </a:lnTo>
                <a:lnTo>
                  <a:pt x="50292" y="0"/>
                </a:lnTo>
                <a:lnTo>
                  <a:pt x="39624" y="0"/>
                </a:lnTo>
                <a:close/>
              </a:path>
            </a:pathLst>
          </a:custGeom>
          <a:ln w="5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331836" y="5912358"/>
            <a:ext cx="19812" cy="26669"/>
          </a:xfrm>
          <a:custGeom>
            <a:avLst/>
            <a:gdLst/>
            <a:ahLst/>
            <a:cxnLst/>
            <a:rect l="l" t="t" r="r" b="b"/>
            <a:pathLst>
              <a:path w="19812" h="26669">
                <a:moveTo>
                  <a:pt x="19812" y="12953"/>
                </a:moveTo>
                <a:lnTo>
                  <a:pt x="19812" y="6095"/>
                </a:lnTo>
                <a:lnTo>
                  <a:pt x="15240" y="0"/>
                </a:lnTo>
                <a:lnTo>
                  <a:pt x="9918" y="0"/>
                </a:lnTo>
                <a:lnTo>
                  <a:pt x="4584" y="0"/>
                </a:lnTo>
                <a:lnTo>
                  <a:pt x="0" y="6095"/>
                </a:lnTo>
                <a:lnTo>
                  <a:pt x="0" y="12953"/>
                </a:lnTo>
                <a:lnTo>
                  <a:pt x="0" y="20574"/>
                </a:lnTo>
                <a:lnTo>
                  <a:pt x="4584" y="26669"/>
                </a:lnTo>
                <a:lnTo>
                  <a:pt x="9918" y="26669"/>
                </a:lnTo>
                <a:lnTo>
                  <a:pt x="15240" y="26669"/>
                </a:lnTo>
                <a:lnTo>
                  <a:pt x="19812" y="20574"/>
                </a:lnTo>
                <a:lnTo>
                  <a:pt x="19812" y="12953"/>
                </a:lnTo>
                <a:close/>
              </a:path>
            </a:pathLst>
          </a:custGeom>
          <a:ln w="5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260221" y="6275070"/>
            <a:ext cx="62483" cy="63245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260221" y="6275070"/>
            <a:ext cx="62483" cy="63245"/>
          </a:xfrm>
          <a:custGeom>
            <a:avLst/>
            <a:gdLst/>
            <a:ahLst/>
            <a:cxnLst/>
            <a:rect l="l" t="t" r="r" b="b"/>
            <a:pathLst>
              <a:path w="62483" h="63245">
                <a:moveTo>
                  <a:pt x="0" y="47243"/>
                </a:moveTo>
                <a:lnTo>
                  <a:pt x="62483" y="0"/>
                </a:lnTo>
                <a:lnTo>
                  <a:pt x="57899" y="19812"/>
                </a:lnTo>
                <a:lnTo>
                  <a:pt x="0" y="63245"/>
                </a:lnTo>
                <a:lnTo>
                  <a:pt x="0" y="4724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314642" y="6192011"/>
            <a:ext cx="27112" cy="8702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314324" y="6192011"/>
            <a:ext cx="27431" cy="89915"/>
          </a:xfrm>
          <a:custGeom>
            <a:avLst/>
            <a:gdLst/>
            <a:ahLst/>
            <a:cxnLst/>
            <a:rect l="l" t="t" r="r" b="b"/>
            <a:pathLst>
              <a:path w="27431" h="89915">
                <a:moveTo>
                  <a:pt x="0" y="89915"/>
                </a:moveTo>
                <a:lnTo>
                  <a:pt x="19799" y="0"/>
                </a:lnTo>
                <a:lnTo>
                  <a:pt x="27431" y="0"/>
                </a:lnTo>
                <a:lnTo>
                  <a:pt x="8381" y="83058"/>
                </a:lnTo>
                <a:lnTo>
                  <a:pt x="0" y="8991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248029" y="6127241"/>
            <a:ext cx="93725" cy="6477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248029" y="6127241"/>
            <a:ext cx="93725" cy="64770"/>
          </a:xfrm>
          <a:custGeom>
            <a:avLst/>
            <a:gdLst/>
            <a:ahLst/>
            <a:cxnLst/>
            <a:rect l="l" t="t" r="r" b="b"/>
            <a:pathLst>
              <a:path w="93725" h="64770">
                <a:moveTo>
                  <a:pt x="0" y="762"/>
                </a:moveTo>
                <a:lnTo>
                  <a:pt x="7607" y="0"/>
                </a:lnTo>
                <a:lnTo>
                  <a:pt x="67818" y="41148"/>
                </a:lnTo>
                <a:lnTo>
                  <a:pt x="93725" y="64770"/>
                </a:lnTo>
                <a:lnTo>
                  <a:pt x="86093" y="64770"/>
                </a:lnTo>
                <a:lnTo>
                  <a:pt x="55468" y="42037"/>
                </a:lnTo>
                <a:lnTo>
                  <a:pt x="35166" y="26883"/>
                </a:lnTo>
                <a:lnTo>
                  <a:pt x="25005" y="19305"/>
                </a:lnTo>
                <a:lnTo>
                  <a:pt x="14819" y="11728"/>
                </a:lnTo>
                <a:lnTo>
                  <a:pt x="4591" y="4151"/>
                </a:lnTo>
                <a:lnTo>
                  <a:pt x="0" y="76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174877" y="6217158"/>
            <a:ext cx="139446" cy="105155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174877" y="6217158"/>
            <a:ext cx="139446" cy="105155"/>
          </a:xfrm>
          <a:custGeom>
            <a:avLst/>
            <a:gdLst/>
            <a:ahLst/>
            <a:cxnLst/>
            <a:rect l="l" t="t" r="r" b="b"/>
            <a:pathLst>
              <a:path w="139446" h="105155">
                <a:moveTo>
                  <a:pt x="0" y="40386"/>
                </a:moveTo>
                <a:lnTo>
                  <a:pt x="53339" y="0"/>
                </a:lnTo>
                <a:lnTo>
                  <a:pt x="139446" y="64769"/>
                </a:lnTo>
                <a:lnTo>
                  <a:pt x="85344" y="105155"/>
                </a:lnTo>
                <a:lnTo>
                  <a:pt x="42333" y="80154"/>
                </a:lnTo>
                <a:lnTo>
                  <a:pt x="12893" y="54570"/>
                </a:lnTo>
                <a:lnTo>
                  <a:pt x="0" y="4038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228979" y="6128003"/>
            <a:ext cx="104636" cy="15180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233166" y="6127241"/>
            <a:ext cx="100956" cy="154686"/>
          </a:xfrm>
          <a:custGeom>
            <a:avLst/>
            <a:gdLst/>
            <a:ahLst/>
            <a:cxnLst/>
            <a:rect l="l" t="t" r="r" b="b"/>
            <a:pathLst>
              <a:path w="100956" h="154686">
                <a:moveTo>
                  <a:pt x="81157" y="154686"/>
                </a:moveTo>
                <a:lnTo>
                  <a:pt x="50658" y="131496"/>
                </a:lnTo>
                <a:lnTo>
                  <a:pt x="10184" y="101116"/>
                </a:lnTo>
                <a:lnTo>
                  <a:pt x="0" y="93567"/>
                </a:lnTo>
                <a:lnTo>
                  <a:pt x="15625" y="0"/>
                </a:lnTo>
                <a:lnTo>
                  <a:pt x="100956" y="64770"/>
                </a:lnTo>
                <a:lnTo>
                  <a:pt x="81157" y="15468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174877" y="6258305"/>
            <a:ext cx="85337" cy="7747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174877" y="6262209"/>
            <a:ext cx="85344" cy="74087"/>
          </a:xfrm>
          <a:custGeom>
            <a:avLst/>
            <a:gdLst/>
            <a:ahLst/>
            <a:cxnLst/>
            <a:rect l="l" t="t" r="r" b="b"/>
            <a:pathLst>
              <a:path w="85344" h="74087">
                <a:moveTo>
                  <a:pt x="0" y="10574"/>
                </a:moveTo>
                <a:lnTo>
                  <a:pt x="27210" y="40473"/>
                </a:lnTo>
                <a:lnTo>
                  <a:pt x="58001" y="63254"/>
                </a:lnTo>
                <a:lnTo>
                  <a:pt x="80010" y="74087"/>
                </a:lnTo>
                <a:lnTo>
                  <a:pt x="85344" y="60104"/>
                </a:lnTo>
                <a:lnTo>
                  <a:pt x="74065" y="55564"/>
                </a:lnTo>
                <a:lnTo>
                  <a:pt x="63016" y="50098"/>
                </a:lnTo>
                <a:lnTo>
                  <a:pt x="21891" y="19741"/>
                </a:lnTo>
                <a:lnTo>
                  <a:pt x="3710" y="0"/>
                </a:lnTo>
                <a:lnTo>
                  <a:pt x="0" y="1057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234301" y="6137909"/>
            <a:ext cx="76200" cy="134112"/>
          </a:xfrm>
          <a:custGeom>
            <a:avLst/>
            <a:gdLst/>
            <a:ahLst/>
            <a:cxnLst/>
            <a:rect l="l" t="t" r="r" b="b"/>
            <a:pathLst>
              <a:path w="76200" h="134112">
                <a:moveTo>
                  <a:pt x="18288" y="0"/>
                </a:moveTo>
                <a:lnTo>
                  <a:pt x="0" y="77724"/>
                </a:lnTo>
                <a:lnTo>
                  <a:pt x="76200" y="13411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265555" y="6297167"/>
            <a:ext cx="36575" cy="37337"/>
          </a:xfrm>
          <a:custGeom>
            <a:avLst/>
            <a:gdLst/>
            <a:ahLst/>
            <a:cxnLst/>
            <a:rect l="l" t="t" r="r" b="b"/>
            <a:pathLst>
              <a:path w="36575" h="37337">
                <a:moveTo>
                  <a:pt x="36575" y="0"/>
                </a:moveTo>
                <a:lnTo>
                  <a:pt x="0" y="27432"/>
                </a:lnTo>
                <a:lnTo>
                  <a:pt x="0" y="373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237386" y="6137909"/>
            <a:ext cx="90092" cy="133349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237348" y="6137909"/>
            <a:ext cx="86103" cy="134112"/>
          </a:xfrm>
          <a:custGeom>
            <a:avLst/>
            <a:gdLst/>
            <a:ahLst/>
            <a:cxnLst/>
            <a:rect l="l" t="t" r="r" b="b"/>
            <a:pathLst>
              <a:path w="86103" h="134112">
                <a:moveTo>
                  <a:pt x="0" y="76200"/>
                </a:moveTo>
                <a:lnTo>
                  <a:pt x="16764" y="1524"/>
                </a:lnTo>
                <a:lnTo>
                  <a:pt x="15240" y="0"/>
                </a:lnTo>
                <a:lnTo>
                  <a:pt x="25367" y="7403"/>
                </a:lnTo>
                <a:lnTo>
                  <a:pt x="65863" y="37840"/>
                </a:lnTo>
                <a:lnTo>
                  <a:pt x="86103" y="53552"/>
                </a:lnTo>
                <a:lnTo>
                  <a:pt x="73151" y="134112"/>
                </a:lnTo>
                <a:lnTo>
                  <a:pt x="73151" y="132587"/>
                </a:lnTo>
                <a:lnTo>
                  <a:pt x="63097" y="125002"/>
                </a:lnTo>
                <a:lnTo>
                  <a:pt x="22867" y="94035"/>
                </a:lnTo>
                <a:lnTo>
                  <a:pt x="2743" y="78342"/>
                </a:lnTo>
                <a:lnTo>
                  <a:pt x="0" y="76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186307" y="6224778"/>
            <a:ext cx="117348" cy="88392"/>
          </a:xfrm>
          <a:custGeom>
            <a:avLst/>
            <a:gdLst/>
            <a:ahLst/>
            <a:cxnLst/>
            <a:rect l="l" t="t" r="r" b="b"/>
            <a:pathLst>
              <a:path w="117348" h="88392">
                <a:moveTo>
                  <a:pt x="15240" y="30480"/>
                </a:moveTo>
                <a:lnTo>
                  <a:pt x="7620" y="24384"/>
                </a:lnTo>
                <a:lnTo>
                  <a:pt x="0" y="29718"/>
                </a:lnTo>
                <a:lnTo>
                  <a:pt x="8369" y="35813"/>
                </a:lnTo>
                <a:lnTo>
                  <a:pt x="15240" y="30480"/>
                </a:lnTo>
                <a:close/>
              </a:path>
              <a:path w="117348" h="88392">
                <a:moveTo>
                  <a:pt x="25907" y="22098"/>
                </a:moveTo>
                <a:lnTo>
                  <a:pt x="18288" y="16001"/>
                </a:lnTo>
                <a:lnTo>
                  <a:pt x="11417" y="21336"/>
                </a:lnTo>
                <a:lnTo>
                  <a:pt x="19050" y="27432"/>
                </a:lnTo>
                <a:lnTo>
                  <a:pt x="25907" y="22098"/>
                </a:lnTo>
                <a:close/>
              </a:path>
              <a:path w="117348" h="88392">
                <a:moveTo>
                  <a:pt x="26670" y="38862"/>
                </a:moveTo>
                <a:lnTo>
                  <a:pt x="19050" y="32766"/>
                </a:lnTo>
                <a:lnTo>
                  <a:pt x="12179" y="38862"/>
                </a:lnTo>
                <a:lnTo>
                  <a:pt x="19811" y="44196"/>
                </a:lnTo>
                <a:lnTo>
                  <a:pt x="26670" y="38862"/>
                </a:lnTo>
                <a:close/>
              </a:path>
              <a:path w="117348" h="88392">
                <a:moveTo>
                  <a:pt x="37338" y="13716"/>
                </a:moveTo>
                <a:lnTo>
                  <a:pt x="29705" y="7620"/>
                </a:lnTo>
                <a:lnTo>
                  <a:pt x="22098" y="13716"/>
                </a:lnTo>
                <a:lnTo>
                  <a:pt x="29705" y="19050"/>
                </a:lnTo>
                <a:lnTo>
                  <a:pt x="37338" y="13716"/>
                </a:lnTo>
                <a:close/>
              </a:path>
              <a:path w="117348" h="88392">
                <a:moveTo>
                  <a:pt x="38100" y="30480"/>
                </a:moveTo>
                <a:lnTo>
                  <a:pt x="29705" y="25146"/>
                </a:lnTo>
                <a:lnTo>
                  <a:pt x="22859" y="30480"/>
                </a:lnTo>
                <a:lnTo>
                  <a:pt x="30467" y="35813"/>
                </a:lnTo>
                <a:lnTo>
                  <a:pt x="38100" y="30480"/>
                </a:lnTo>
                <a:close/>
              </a:path>
              <a:path w="117348" h="88392">
                <a:moveTo>
                  <a:pt x="61722" y="65532"/>
                </a:moveTo>
                <a:lnTo>
                  <a:pt x="30467" y="41910"/>
                </a:lnTo>
                <a:lnTo>
                  <a:pt x="23622" y="47244"/>
                </a:lnTo>
                <a:lnTo>
                  <a:pt x="54089" y="70866"/>
                </a:lnTo>
                <a:lnTo>
                  <a:pt x="61722" y="65532"/>
                </a:lnTo>
                <a:close/>
              </a:path>
              <a:path w="117348" h="88392">
                <a:moveTo>
                  <a:pt x="47993" y="5334"/>
                </a:moveTo>
                <a:lnTo>
                  <a:pt x="40385" y="0"/>
                </a:lnTo>
                <a:lnTo>
                  <a:pt x="32766" y="5334"/>
                </a:lnTo>
                <a:lnTo>
                  <a:pt x="40385" y="10668"/>
                </a:lnTo>
                <a:lnTo>
                  <a:pt x="47993" y="5334"/>
                </a:lnTo>
                <a:close/>
              </a:path>
              <a:path w="117348" h="88392">
                <a:moveTo>
                  <a:pt x="48755" y="22098"/>
                </a:moveTo>
                <a:lnTo>
                  <a:pt x="41148" y="16763"/>
                </a:lnTo>
                <a:lnTo>
                  <a:pt x="33515" y="22098"/>
                </a:lnTo>
                <a:lnTo>
                  <a:pt x="41148" y="28194"/>
                </a:lnTo>
                <a:lnTo>
                  <a:pt x="48755" y="22098"/>
                </a:lnTo>
                <a:close/>
              </a:path>
              <a:path w="117348" h="88392">
                <a:moveTo>
                  <a:pt x="49517" y="39624"/>
                </a:moveTo>
                <a:lnTo>
                  <a:pt x="41909" y="33527"/>
                </a:lnTo>
                <a:lnTo>
                  <a:pt x="34290" y="38862"/>
                </a:lnTo>
                <a:lnTo>
                  <a:pt x="41909" y="44958"/>
                </a:lnTo>
                <a:lnTo>
                  <a:pt x="49517" y="39624"/>
                </a:lnTo>
                <a:close/>
              </a:path>
              <a:path w="117348" h="88392">
                <a:moveTo>
                  <a:pt x="59435" y="14477"/>
                </a:moveTo>
                <a:lnTo>
                  <a:pt x="51816" y="8382"/>
                </a:lnTo>
                <a:lnTo>
                  <a:pt x="44196" y="13716"/>
                </a:lnTo>
                <a:lnTo>
                  <a:pt x="52565" y="19812"/>
                </a:lnTo>
                <a:lnTo>
                  <a:pt x="59435" y="14477"/>
                </a:lnTo>
                <a:close/>
              </a:path>
              <a:path w="117348" h="88392">
                <a:moveTo>
                  <a:pt x="60198" y="31242"/>
                </a:moveTo>
                <a:lnTo>
                  <a:pt x="52565" y="25146"/>
                </a:lnTo>
                <a:lnTo>
                  <a:pt x="44957" y="31242"/>
                </a:lnTo>
                <a:lnTo>
                  <a:pt x="53340" y="36575"/>
                </a:lnTo>
                <a:lnTo>
                  <a:pt x="60198" y="31242"/>
                </a:lnTo>
                <a:close/>
              </a:path>
              <a:path w="117348" h="88392">
                <a:moveTo>
                  <a:pt x="60959" y="48006"/>
                </a:moveTo>
                <a:lnTo>
                  <a:pt x="53340" y="42672"/>
                </a:lnTo>
                <a:lnTo>
                  <a:pt x="45720" y="48006"/>
                </a:lnTo>
                <a:lnTo>
                  <a:pt x="53340" y="53339"/>
                </a:lnTo>
                <a:lnTo>
                  <a:pt x="60959" y="48006"/>
                </a:lnTo>
                <a:close/>
              </a:path>
              <a:path w="117348" h="88392">
                <a:moveTo>
                  <a:pt x="70866" y="22860"/>
                </a:moveTo>
                <a:lnTo>
                  <a:pt x="63246" y="17525"/>
                </a:lnTo>
                <a:lnTo>
                  <a:pt x="56388" y="22860"/>
                </a:lnTo>
                <a:lnTo>
                  <a:pt x="64007" y="28194"/>
                </a:lnTo>
                <a:lnTo>
                  <a:pt x="70866" y="22860"/>
                </a:lnTo>
                <a:close/>
              </a:path>
              <a:path w="117348" h="88392">
                <a:moveTo>
                  <a:pt x="71615" y="39624"/>
                </a:moveTo>
                <a:lnTo>
                  <a:pt x="64007" y="34289"/>
                </a:lnTo>
                <a:lnTo>
                  <a:pt x="57150" y="39624"/>
                </a:lnTo>
                <a:lnTo>
                  <a:pt x="64770" y="45720"/>
                </a:lnTo>
                <a:lnTo>
                  <a:pt x="71615" y="39624"/>
                </a:lnTo>
                <a:close/>
              </a:path>
              <a:path w="117348" h="88392">
                <a:moveTo>
                  <a:pt x="72390" y="57150"/>
                </a:moveTo>
                <a:lnTo>
                  <a:pt x="64770" y="51054"/>
                </a:lnTo>
                <a:lnTo>
                  <a:pt x="57150" y="56387"/>
                </a:lnTo>
                <a:lnTo>
                  <a:pt x="65519" y="62484"/>
                </a:lnTo>
                <a:lnTo>
                  <a:pt x="72390" y="57150"/>
                </a:lnTo>
                <a:close/>
              </a:path>
              <a:path w="117348" h="88392">
                <a:moveTo>
                  <a:pt x="73139" y="73913"/>
                </a:moveTo>
                <a:lnTo>
                  <a:pt x="65519" y="67818"/>
                </a:lnTo>
                <a:lnTo>
                  <a:pt x="57911" y="73913"/>
                </a:lnTo>
                <a:lnTo>
                  <a:pt x="66281" y="79248"/>
                </a:lnTo>
                <a:lnTo>
                  <a:pt x="73139" y="73913"/>
                </a:lnTo>
                <a:close/>
              </a:path>
              <a:path w="117348" h="88392">
                <a:moveTo>
                  <a:pt x="83057" y="32004"/>
                </a:moveTo>
                <a:lnTo>
                  <a:pt x="74663" y="25908"/>
                </a:lnTo>
                <a:lnTo>
                  <a:pt x="67805" y="31242"/>
                </a:lnTo>
                <a:lnTo>
                  <a:pt x="75438" y="37337"/>
                </a:lnTo>
                <a:lnTo>
                  <a:pt x="83057" y="32004"/>
                </a:lnTo>
                <a:close/>
              </a:path>
              <a:path w="117348" h="88392">
                <a:moveTo>
                  <a:pt x="83057" y="48768"/>
                </a:moveTo>
                <a:lnTo>
                  <a:pt x="75438" y="42672"/>
                </a:lnTo>
                <a:lnTo>
                  <a:pt x="68567" y="48006"/>
                </a:lnTo>
                <a:lnTo>
                  <a:pt x="76200" y="54101"/>
                </a:lnTo>
                <a:lnTo>
                  <a:pt x="83057" y="48768"/>
                </a:lnTo>
                <a:close/>
              </a:path>
              <a:path w="117348" h="88392">
                <a:moveTo>
                  <a:pt x="83820" y="65532"/>
                </a:moveTo>
                <a:lnTo>
                  <a:pt x="76200" y="60198"/>
                </a:lnTo>
                <a:lnTo>
                  <a:pt x="69329" y="65532"/>
                </a:lnTo>
                <a:lnTo>
                  <a:pt x="76961" y="70866"/>
                </a:lnTo>
                <a:lnTo>
                  <a:pt x="83820" y="65532"/>
                </a:lnTo>
                <a:close/>
              </a:path>
              <a:path w="117348" h="88392">
                <a:moveTo>
                  <a:pt x="84569" y="83058"/>
                </a:moveTo>
                <a:lnTo>
                  <a:pt x="76961" y="76962"/>
                </a:lnTo>
                <a:lnTo>
                  <a:pt x="70091" y="82296"/>
                </a:lnTo>
                <a:lnTo>
                  <a:pt x="77724" y="88392"/>
                </a:lnTo>
                <a:lnTo>
                  <a:pt x="84569" y="83058"/>
                </a:lnTo>
                <a:close/>
              </a:path>
              <a:path w="117348" h="88392">
                <a:moveTo>
                  <a:pt x="94488" y="40386"/>
                </a:moveTo>
                <a:lnTo>
                  <a:pt x="86855" y="34289"/>
                </a:lnTo>
                <a:lnTo>
                  <a:pt x="79248" y="40386"/>
                </a:lnTo>
                <a:lnTo>
                  <a:pt x="86855" y="45720"/>
                </a:lnTo>
                <a:lnTo>
                  <a:pt x="94488" y="40386"/>
                </a:lnTo>
                <a:close/>
              </a:path>
              <a:path w="117348" h="88392">
                <a:moveTo>
                  <a:pt x="95250" y="57150"/>
                </a:moveTo>
                <a:lnTo>
                  <a:pt x="87617" y="51816"/>
                </a:lnTo>
                <a:lnTo>
                  <a:pt x="80009" y="57150"/>
                </a:lnTo>
                <a:lnTo>
                  <a:pt x="87617" y="63246"/>
                </a:lnTo>
                <a:lnTo>
                  <a:pt x="95250" y="57150"/>
                </a:lnTo>
                <a:close/>
              </a:path>
              <a:path w="117348" h="88392">
                <a:moveTo>
                  <a:pt x="96011" y="74675"/>
                </a:moveTo>
                <a:lnTo>
                  <a:pt x="87617" y="68580"/>
                </a:lnTo>
                <a:lnTo>
                  <a:pt x="80772" y="73913"/>
                </a:lnTo>
                <a:lnTo>
                  <a:pt x="88379" y="80010"/>
                </a:lnTo>
                <a:lnTo>
                  <a:pt x="96011" y="74675"/>
                </a:lnTo>
                <a:close/>
              </a:path>
              <a:path w="117348" h="88392">
                <a:moveTo>
                  <a:pt x="105905" y="49530"/>
                </a:moveTo>
                <a:lnTo>
                  <a:pt x="98298" y="43434"/>
                </a:lnTo>
                <a:lnTo>
                  <a:pt x="90665" y="48768"/>
                </a:lnTo>
                <a:lnTo>
                  <a:pt x="98298" y="54863"/>
                </a:lnTo>
                <a:lnTo>
                  <a:pt x="105905" y="49530"/>
                </a:lnTo>
                <a:close/>
              </a:path>
              <a:path w="117348" h="88392">
                <a:moveTo>
                  <a:pt x="106667" y="66294"/>
                </a:moveTo>
                <a:lnTo>
                  <a:pt x="99059" y="60198"/>
                </a:lnTo>
                <a:lnTo>
                  <a:pt x="91440" y="65532"/>
                </a:lnTo>
                <a:lnTo>
                  <a:pt x="99059" y="71627"/>
                </a:lnTo>
                <a:lnTo>
                  <a:pt x="106667" y="66294"/>
                </a:lnTo>
                <a:close/>
              </a:path>
              <a:path w="117348" h="88392">
                <a:moveTo>
                  <a:pt x="117348" y="57912"/>
                </a:moveTo>
                <a:lnTo>
                  <a:pt x="109715" y="51816"/>
                </a:lnTo>
                <a:lnTo>
                  <a:pt x="102107" y="57912"/>
                </a:lnTo>
                <a:lnTo>
                  <a:pt x="110490" y="63246"/>
                </a:lnTo>
                <a:lnTo>
                  <a:pt x="117348" y="57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186307" y="6230111"/>
            <a:ext cx="117348" cy="85343"/>
          </a:xfrm>
          <a:custGeom>
            <a:avLst/>
            <a:gdLst/>
            <a:ahLst/>
            <a:cxnLst/>
            <a:rect l="l" t="t" r="r" b="b"/>
            <a:pathLst>
              <a:path w="117348" h="85343">
                <a:moveTo>
                  <a:pt x="47993" y="2286"/>
                </a:moveTo>
                <a:lnTo>
                  <a:pt x="47993" y="0"/>
                </a:lnTo>
                <a:lnTo>
                  <a:pt x="40385" y="5334"/>
                </a:lnTo>
                <a:lnTo>
                  <a:pt x="32766" y="0"/>
                </a:lnTo>
                <a:lnTo>
                  <a:pt x="32766" y="2286"/>
                </a:lnTo>
                <a:lnTo>
                  <a:pt x="40385" y="7620"/>
                </a:lnTo>
                <a:lnTo>
                  <a:pt x="47993" y="2286"/>
                </a:lnTo>
                <a:close/>
              </a:path>
              <a:path w="117348" h="85343">
                <a:moveTo>
                  <a:pt x="15240" y="26670"/>
                </a:moveTo>
                <a:lnTo>
                  <a:pt x="15240" y="25146"/>
                </a:lnTo>
                <a:lnTo>
                  <a:pt x="8369" y="30479"/>
                </a:lnTo>
                <a:lnTo>
                  <a:pt x="0" y="24384"/>
                </a:lnTo>
                <a:lnTo>
                  <a:pt x="0" y="26670"/>
                </a:lnTo>
                <a:lnTo>
                  <a:pt x="8369" y="32765"/>
                </a:lnTo>
                <a:lnTo>
                  <a:pt x="15240" y="26670"/>
                </a:lnTo>
                <a:close/>
              </a:path>
              <a:path w="117348" h="85343">
                <a:moveTo>
                  <a:pt x="25907" y="19050"/>
                </a:moveTo>
                <a:lnTo>
                  <a:pt x="25907" y="16763"/>
                </a:lnTo>
                <a:lnTo>
                  <a:pt x="19050" y="22098"/>
                </a:lnTo>
                <a:lnTo>
                  <a:pt x="11417" y="16001"/>
                </a:lnTo>
                <a:lnTo>
                  <a:pt x="11417" y="18287"/>
                </a:lnTo>
                <a:lnTo>
                  <a:pt x="19050" y="24384"/>
                </a:lnTo>
                <a:lnTo>
                  <a:pt x="25907" y="19050"/>
                </a:lnTo>
                <a:close/>
              </a:path>
              <a:path w="117348" h="85343">
                <a:moveTo>
                  <a:pt x="26670" y="35813"/>
                </a:moveTo>
                <a:lnTo>
                  <a:pt x="26670" y="33527"/>
                </a:lnTo>
                <a:lnTo>
                  <a:pt x="19811" y="38862"/>
                </a:lnTo>
                <a:lnTo>
                  <a:pt x="12179" y="33527"/>
                </a:lnTo>
                <a:lnTo>
                  <a:pt x="12179" y="35813"/>
                </a:lnTo>
                <a:lnTo>
                  <a:pt x="19811" y="41148"/>
                </a:lnTo>
                <a:lnTo>
                  <a:pt x="26670" y="35813"/>
                </a:lnTo>
                <a:close/>
              </a:path>
              <a:path w="117348" h="85343">
                <a:moveTo>
                  <a:pt x="37338" y="10667"/>
                </a:moveTo>
                <a:lnTo>
                  <a:pt x="37338" y="8382"/>
                </a:lnTo>
                <a:lnTo>
                  <a:pt x="29705" y="13715"/>
                </a:lnTo>
                <a:lnTo>
                  <a:pt x="22098" y="8382"/>
                </a:lnTo>
                <a:lnTo>
                  <a:pt x="22098" y="9905"/>
                </a:lnTo>
                <a:lnTo>
                  <a:pt x="29705" y="16001"/>
                </a:lnTo>
                <a:lnTo>
                  <a:pt x="37338" y="10667"/>
                </a:lnTo>
                <a:close/>
              </a:path>
              <a:path w="117348" h="85343">
                <a:moveTo>
                  <a:pt x="38100" y="27432"/>
                </a:moveTo>
                <a:lnTo>
                  <a:pt x="38100" y="25146"/>
                </a:lnTo>
                <a:lnTo>
                  <a:pt x="30467" y="30479"/>
                </a:lnTo>
                <a:lnTo>
                  <a:pt x="22859" y="25146"/>
                </a:lnTo>
                <a:lnTo>
                  <a:pt x="22859" y="27432"/>
                </a:lnTo>
                <a:lnTo>
                  <a:pt x="30467" y="32765"/>
                </a:lnTo>
                <a:lnTo>
                  <a:pt x="38100" y="27432"/>
                </a:lnTo>
                <a:close/>
              </a:path>
              <a:path w="117348" h="85343">
                <a:moveTo>
                  <a:pt x="61722" y="61722"/>
                </a:moveTo>
                <a:lnTo>
                  <a:pt x="61722" y="60198"/>
                </a:lnTo>
                <a:lnTo>
                  <a:pt x="54089" y="65532"/>
                </a:lnTo>
                <a:lnTo>
                  <a:pt x="23622" y="41910"/>
                </a:lnTo>
                <a:lnTo>
                  <a:pt x="23622" y="44196"/>
                </a:lnTo>
                <a:lnTo>
                  <a:pt x="54089" y="67817"/>
                </a:lnTo>
                <a:lnTo>
                  <a:pt x="61722" y="61722"/>
                </a:lnTo>
                <a:close/>
              </a:path>
              <a:path w="117348" h="85343">
                <a:moveTo>
                  <a:pt x="48755" y="19050"/>
                </a:moveTo>
                <a:lnTo>
                  <a:pt x="48755" y="16763"/>
                </a:lnTo>
                <a:lnTo>
                  <a:pt x="41148" y="22860"/>
                </a:lnTo>
                <a:lnTo>
                  <a:pt x="33515" y="16763"/>
                </a:lnTo>
                <a:lnTo>
                  <a:pt x="33515" y="19050"/>
                </a:lnTo>
                <a:lnTo>
                  <a:pt x="41148" y="25146"/>
                </a:lnTo>
                <a:lnTo>
                  <a:pt x="48755" y="19050"/>
                </a:lnTo>
                <a:close/>
              </a:path>
              <a:path w="117348" h="85343">
                <a:moveTo>
                  <a:pt x="49517" y="36575"/>
                </a:moveTo>
                <a:lnTo>
                  <a:pt x="49517" y="34289"/>
                </a:lnTo>
                <a:lnTo>
                  <a:pt x="41909" y="39624"/>
                </a:lnTo>
                <a:lnTo>
                  <a:pt x="34290" y="33527"/>
                </a:lnTo>
                <a:lnTo>
                  <a:pt x="34290" y="35813"/>
                </a:lnTo>
                <a:lnTo>
                  <a:pt x="41909" y="41910"/>
                </a:lnTo>
                <a:lnTo>
                  <a:pt x="49517" y="36575"/>
                </a:lnTo>
                <a:close/>
              </a:path>
              <a:path w="117348" h="85343">
                <a:moveTo>
                  <a:pt x="59435" y="11429"/>
                </a:moveTo>
                <a:lnTo>
                  <a:pt x="59435" y="9143"/>
                </a:lnTo>
                <a:lnTo>
                  <a:pt x="52565" y="14477"/>
                </a:lnTo>
                <a:lnTo>
                  <a:pt x="44196" y="8382"/>
                </a:lnTo>
                <a:lnTo>
                  <a:pt x="44196" y="10667"/>
                </a:lnTo>
                <a:lnTo>
                  <a:pt x="52565" y="16763"/>
                </a:lnTo>
                <a:lnTo>
                  <a:pt x="59435" y="11429"/>
                </a:lnTo>
                <a:close/>
              </a:path>
              <a:path w="117348" h="85343">
                <a:moveTo>
                  <a:pt x="60198" y="28193"/>
                </a:moveTo>
                <a:lnTo>
                  <a:pt x="60198" y="25908"/>
                </a:lnTo>
                <a:lnTo>
                  <a:pt x="53340" y="31241"/>
                </a:lnTo>
                <a:lnTo>
                  <a:pt x="44957" y="25908"/>
                </a:lnTo>
                <a:lnTo>
                  <a:pt x="44957" y="27432"/>
                </a:lnTo>
                <a:lnTo>
                  <a:pt x="53340" y="33527"/>
                </a:lnTo>
                <a:lnTo>
                  <a:pt x="60198" y="28193"/>
                </a:lnTo>
                <a:close/>
              </a:path>
              <a:path w="117348" h="85343">
                <a:moveTo>
                  <a:pt x="60959" y="44958"/>
                </a:moveTo>
                <a:lnTo>
                  <a:pt x="60959" y="42672"/>
                </a:lnTo>
                <a:lnTo>
                  <a:pt x="53340" y="48005"/>
                </a:lnTo>
                <a:lnTo>
                  <a:pt x="45720" y="42672"/>
                </a:lnTo>
                <a:lnTo>
                  <a:pt x="45720" y="44958"/>
                </a:lnTo>
                <a:lnTo>
                  <a:pt x="53340" y="50291"/>
                </a:lnTo>
                <a:lnTo>
                  <a:pt x="60959" y="44958"/>
                </a:lnTo>
                <a:close/>
              </a:path>
              <a:path w="117348" h="85343">
                <a:moveTo>
                  <a:pt x="70866" y="19812"/>
                </a:moveTo>
                <a:lnTo>
                  <a:pt x="70866" y="17525"/>
                </a:lnTo>
                <a:lnTo>
                  <a:pt x="64007" y="22860"/>
                </a:lnTo>
                <a:lnTo>
                  <a:pt x="56388" y="17525"/>
                </a:lnTo>
                <a:lnTo>
                  <a:pt x="56388" y="19812"/>
                </a:lnTo>
                <a:lnTo>
                  <a:pt x="64007" y="25146"/>
                </a:lnTo>
                <a:lnTo>
                  <a:pt x="70866" y="19812"/>
                </a:lnTo>
                <a:close/>
              </a:path>
              <a:path w="117348" h="85343">
                <a:moveTo>
                  <a:pt x="71615" y="36575"/>
                </a:moveTo>
                <a:lnTo>
                  <a:pt x="71615" y="34289"/>
                </a:lnTo>
                <a:lnTo>
                  <a:pt x="64770" y="40386"/>
                </a:lnTo>
                <a:lnTo>
                  <a:pt x="57150" y="34289"/>
                </a:lnTo>
                <a:lnTo>
                  <a:pt x="57150" y="36575"/>
                </a:lnTo>
                <a:lnTo>
                  <a:pt x="64770" y="42672"/>
                </a:lnTo>
                <a:lnTo>
                  <a:pt x="71615" y="36575"/>
                </a:lnTo>
                <a:close/>
              </a:path>
              <a:path w="117348" h="85343">
                <a:moveTo>
                  <a:pt x="72390" y="54101"/>
                </a:moveTo>
                <a:lnTo>
                  <a:pt x="72390" y="51815"/>
                </a:lnTo>
                <a:lnTo>
                  <a:pt x="65519" y="57150"/>
                </a:lnTo>
                <a:lnTo>
                  <a:pt x="57150" y="51053"/>
                </a:lnTo>
                <a:lnTo>
                  <a:pt x="57150" y="53339"/>
                </a:lnTo>
                <a:lnTo>
                  <a:pt x="65519" y="59436"/>
                </a:lnTo>
                <a:lnTo>
                  <a:pt x="72390" y="54101"/>
                </a:lnTo>
                <a:close/>
              </a:path>
              <a:path w="117348" h="85343">
                <a:moveTo>
                  <a:pt x="73139" y="70865"/>
                </a:moveTo>
                <a:lnTo>
                  <a:pt x="73139" y="68579"/>
                </a:lnTo>
                <a:lnTo>
                  <a:pt x="66281" y="73913"/>
                </a:lnTo>
                <a:lnTo>
                  <a:pt x="57911" y="68579"/>
                </a:lnTo>
                <a:lnTo>
                  <a:pt x="57911" y="70103"/>
                </a:lnTo>
                <a:lnTo>
                  <a:pt x="66281" y="76200"/>
                </a:lnTo>
                <a:lnTo>
                  <a:pt x="73139" y="70865"/>
                </a:lnTo>
                <a:close/>
              </a:path>
              <a:path w="117348" h="85343">
                <a:moveTo>
                  <a:pt x="83057" y="28955"/>
                </a:moveTo>
                <a:lnTo>
                  <a:pt x="83057" y="26670"/>
                </a:lnTo>
                <a:lnTo>
                  <a:pt x="75438" y="32003"/>
                </a:lnTo>
                <a:lnTo>
                  <a:pt x="67805" y="25908"/>
                </a:lnTo>
                <a:lnTo>
                  <a:pt x="67805" y="28193"/>
                </a:lnTo>
                <a:lnTo>
                  <a:pt x="75438" y="34289"/>
                </a:lnTo>
                <a:lnTo>
                  <a:pt x="83057" y="28955"/>
                </a:lnTo>
                <a:close/>
              </a:path>
              <a:path w="117348" h="85343">
                <a:moveTo>
                  <a:pt x="83057" y="45720"/>
                </a:moveTo>
                <a:lnTo>
                  <a:pt x="83057" y="43434"/>
                </a:lnTo>
                <a:lnTo>
                  <a:pt x="76200" y="48767"/>
                </a:lnTo>
                <a:lnTo>
                  <a:pt x="68567" y="42672"/>
                </a:lnTo>
                <a:lnTo>
                  <a:pt x="68567" y="44958"/>
                </a:lnTo>
                <a:lnTo>
                  <a:pt x="76200" y="51053"/>
                </a:lnTo>
                <a:lnTo>
                  <a:pt x="83057" y="45720"/>
                </a:lnTo>
                <a:close/>
              </a:path>
              <a:path w="117348" h="85343">
                <a:moveTo>
                  <a:pt x="83820" y="62484"/>
                </a:moveTo>
                <a:lnTo>
                  <a:pt x="83820" y="60198"/>
                </a:lnTo>
                <a:lnTo>
                  <a:pt x="76961" y="65532"/>
                </a:lnTo>
                <a:lnTo>
                  <a:pt x="69329" y="60198"/>
                </a:lnTo>
                <a:lnTo>
                  <a:pt x="69329" y="62484"/>
                </a:lnTo>
                <a:lnTo>
                  <a:pt x="76961" y="67817"/>
                </a:lnTo>
                <a:lnTo>
                  <a:pt x="83820" y="62484"/>
                </a:lnTo>
                <a:close/>
              </a:path>
              <a:path w="117348" h="85343">
                <a:moveTo>
                  <a:pt x="84569" y="79248"/>
                </a:moveTo>
                <a:lnTo>
                  <a:pt x="84569" y="77724"/>
                </a:lnTo>
                <a:lnTo>
                  <a:pt x="77724" y="83058"/>
                </a:lnTo>
                <a:lnTo>
                  <a:pt x="70091" y="76962"/>
                </a:lnTo>
                <a:lnTo>
                  <a:pt x="70091" y="79248"/>
                </a:lnTo>
                <a:lnTo>
                  <a:pt x="77724" y="85343"/>
                </a:lnTo>
                <a:lnTo>
                  <a:pt x="84569" y="79248"/>
                </a:lnTo>
                <a:close/>
              </a:path>
              <a:path w="117348" h="85343">
                <a:moveTo>
                  <a:pt x="94488" y="37337"/>
                </a:moveTo>
                <a:lnTo>
                  <a:pt x="94488" y="35051"/>
                </a:lnTo>
                <a:lnTo>
                  <a:pt x="86855" y="40386"/>
                </a:lnTo>
                <a:lnTo>
                  <a:pt x="79248" y="35051"/>
                </a:lnTo>
                <a:lnTo>
                  <a:pt x="79248" y="37337"/>
                </a:lnTo>
                <a:lnTo>
                  <a:pt x="86855" y="42672"/>
                </a:lnTo>
                <a:lnTo>
                  <a:pt x="94488" y="37337"/>
                </a:lnTo>
                <a:close/>
              </a:path>
              <a:path w="117348" h="85343">
                <a:moveTo>
                  <a:pt x="95250" y="54101"/>
                </a:moveTo>
                <a:lnTo>
                  <a:pt x="95250" y="51815"/>
                </a:lnTo>
                <a:lnTo>
                  <a:pt x="87617" y="57912"/>
                </a:lnTo>
                <a:lnTo>
                  <a:pt x="80009" y="51815"/>
                </a:lnTo>
                <a:lnTo>
                  <a:pt x="80009" y="54101"/>
                </a:lnTo>
                <a:lnTo>
                  <a:pt x="87617" y="60198"/>
                </a:lnTo>
                <a:lnTo>
                  <a:pt x="95250" y="54101"/>
                </a:lnTo>
                <a:close/>
              </a:path>
              <a:path w="117348" h="85343">
                <a:moveTo>
                  <a:pt x="96011" y="71627"/>
                </a:moveTo>
                <a:lnTo>
                  <a:pt x="96011" y="69341"/>
                </a:lnTo>
                <a:lnTo>
                  <a:pt x="88379" y="74675"/>
                </a:lnTo>
                <a:lnTo>
                  <a:pt x="80772" y="68579"/>
                </a:lnTo>
                <a:lnTo>
                  <a:pt x="80772" y="70865"/>
                </a:lnTo>
                <a:lnTo>
                  <a:pt x="88379" y="76962"/>
                </a:lnTo>
                <a:lnTo>
                  <a:pt x="96011" y="71627"/>
                </a:lnTo>
                <a:close/>
              </a:path>
              <a:path w="117348" h="85343">
                <a:moveTo>
                  <a:pt x="105905" y="45720"/>
                </a:moveTo>
                <a:lnTo>
                  <a:pt x="105905" y="44196"/>
                </a:lnTo>
                <a:lnTo>
                  <a:pt x="98298" y="49529"/>
                </a:lnTo>
                <a:lnTo>
                  <a:pt x="90665" y="43434"/>
                </a:lnTo>
                <a:lnTo>
                  <a:pt x="90665" y="45720"/>
                </a:lnTo>
                <a:lnTo>
                  <a:pt x="98298" y="51815"/>
                </a:lnTo>
                <a:lnTo>
                  <a:pt x="105905" y="45720"/>
                </a:lnTo>
                <a:close/>
              </a:path>
              <a:path w="117348" h="85343">
                <a:moveTo>
                  <a:pt x="106667" y="63246"/>
                </a:moveTo>
                <a:lnTo>
                  <a:pt x="106667" y="60960"/>
                </a:lnTo>
                <a:lnTo>
                  <a:pt x="99059" y="66293"/>
                </a:lnTo>
                <a:lnTo>
                  <a:pt x="91440" y="60198"/>
                </a:lnTo>
                <a:lnTo>
                  <a:pt x="91440" y="62484"/>
                </a:lnTo>
                <a:lnTo>
                  <a:pt x="99059" y="68579"/>
                </a:lnTo>
                <a:lnTo>
                  <a:pt x="106667" y="63246"/>
                </a:lnTo>
                <a:close/>
              </a:path>
              <a:path w="117348" h="85343">
                <a:moveTo>
                  <a:pt x="117348" y="54863"/>
                </a:moveTo>
                <a:lnTo>
                  <a:pt x="117348" y="52577"/>
                </a:lnTo>
                <a:lnTo>
                  <a:pt x="110490" y="57912"/>
                </a:lnTo>
                <a:lnTo>
                  <a:pt x="102107" y="52577"/>
                </a:lnTo>
                <a:lnTo>
                  <a:pt x="102107" y="54863"/>
                </a:lnTo>
                <a:lnTo>
                  <a:pt x="110490" y="60198"/>
                </a:lnTo>
                <a:lnTo>
                  <a:pt x="117348" y="54863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174877" y="6127241"/>
            <a:ext cx="166877" cy="211074"/>
          </a:xfrm>
          <a:custGeom>
            <a:avLst/>
            <a:gdLst/>
            <a:ahLst/>
            <a:cxnLst/>
            <a:rect l="l" t="t" r="r" b="b"/>
            <a:pathLst>
              <a:path w="166877" h="211074">
                <a:moveTo>
                  <a:pt x="85344" y="211074"/>
                </a:moveTo>
                <a:lnTo>
                  <a:pt x="143243" y="167640"/>
                </a:lnTo>
                <a:lnTo>
                  <a:pt x="166877" y="64770"/>
                </a:lnTo>
                <a:lnTo>
                  <a:pt x="80759" y="0"/>
                </a:lnTo>
                <a:lnTo>
                  <a:pt x="73913" y="0"/>
                </a:lnTo>
                <a:lnTo>
                  <a:pt x="53339" y="89916"/>
                </a:lnTo>
                <a:lnTo>
                  <a:pt x="0" y="130302"/>
                </a:lnTo>
                <a:lnTo>
                  <a:pt x="0" y="145542"/>
                </a:lnTo>
                <a:lnTo>
                  <a:pt x="8609" y="156220"/>
                </a:lnTo>
                <a:lnTo>
                  <a:pt x="37127" y="183596"/>
                </a:lnTo>
                <a:lnTo>
                  <a:pt x="80010" y="208941"/>
                </a:lnTo>
                <a:lnTo>
                  <a:pt x="85344" y="211074"/>
                </a:lnTo>
                <a:close/>
              </a:path>
            </a:pathLst>
          </a:custGeom>
          <a:ln w="58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002921" y="6349746"/>
            <a:ext cx="3281171" cy="291082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439" y="1916429"/>
            <a:ext cx="4655820" cy="108966"/>
          </a:xfrm>
          <a:custGeom>
            <a:avLst/>
            <a:gdLst/>
            <a:ahLst/>
            <a:cxnLst/>
            <a:rect l="l" t="t" r="r" b="b"/>
            <a:pathLst>
              <a:path w="4655820" h="108966">
                <a:moveTo>
                  <a:pt x="0" y="0"/>
                </a:moveTo>
                <a:lnTo>
                  <a:pt x="0" y="108966"/>
                </a:lnTo>
                <a:lnTo>
                  <a:pt x="4655820" y="108966"/>
                </a:lnTo>
                <a:lnTo>
                  <a:pt x="4655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4439" y="1916048"/>
            <a:ext cx="7958328" cy="0"/>
          </a:xfrm>
          <a:custGeom>
            <a:avLst/>
            <a:gdLst/>
            <a:ahLst/>
            <a:cxnLst/>
            <a:rect l="l" t="t" r="r" b="b"/>
            <a:pathLst>
              <a:path w="7958328">
                <a:moveTo>
                  <a:pt x="7958328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10" dirty="0" smtClean="0">
                <a:latin typeface="楷体"/>
                <a:cs typeface="楷体"/>
              </a:rPr>
              <a:t>浙江大学智慧型校园建设基础</a:t>
            </a:r>
            <a:endParaRPr sz="3600">
              <a:latin typeface="楷体"/>
              <a:cs typeface="楷体"/>
            </a:endParaRPr>
          </a:p>
          <a:p>
            <a:pPr marL="2543810">
              <a:lnSpc>
                <a:spcPts val="4205"/>
              </a:lnSpc>
            </a:pPr>
            <a:r>
              <a:rPr sz="3600" spc="10" dirty="0" smtClean="0">
                <a:latin typeface="楷体"/>
                <a:cs typeface="楷体"/>
              </a:rPr>
              <a:t>－－公服平台与运维支撑</a:t>
            </a:r>
            <a:endParaRPr sz="3600">
              <a:latin typeface="楷体"/>
              <a:cs typeface="楷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47445" y="3057905"/>
            <a:ext cx="2446775" cy="720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47445" y="3777996"/>
            <a:ext cx="2446775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20502" y="2157221"/>
            <a:ext cx="7399020" cy="3007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82600" algn="l"/>
              </a:tabLst>
            </a:pPr>
            <a:r>
              <a:rPr sz="2400" spc="-265" dirty="0" smtClean="0">
                <a:solidFill>
                  <a:srgbClr val="C00000"/>
                </a:solidFill>
                <a:latin typeface="Gulim"/>
                <a:cs typeface="Gulim"/>
              </a:rPr>
              <a:t>口	</a:t>
            </a:r>
            <a:r>
              <a:rPr sz="2400" spc="10" dirty="0" smtClean="0">
                <a:latin typeface="楷体"/>
                <a:cs typeface="楷体"/>
              </a:rPr>
              <a:t>IDC公共统</a:t>
            </a:r>
            <a:r>
              <a:rPr sz="2400" spc="0" dirty="0" smtClean="0">
                <a:latin typeface="楷体"/>
                <a:cs typeface="楷体"/>
              </a:rPr>
              <a:t>一</a:t>
            </a:r>
            <a:r>
              <a:rPr sz="2400" spc="10" dirty="0" smtClean="0">
                <a:solidFill>
                  <a:srgbClr val="FF0000"/>
                </a:solidFill>
                <a:latin typeface="楷体"/>
                <a:cs typeface="楷体"/>
              </a:rPr>
              <a:t>机房环境保障</a:t>
            </a:r>
            <a:endParaRPr sz="2400">
              <a:latin typeface="楷体"/>
              <a:cs typeface="楷体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  <a:tabLst>
                <a:tab pos="482600" algn="l"/>
              </a:tabLst>
            </a:pPr>
            <a:r>
              <a:rPr sz="2000" spc="-420" dirty="0" smtClean="0">
                <a:solidFill>
                  <a:srgbClr val="CC0000"/>
                </a:solidFill>
                <a:latin typeface="Gulim"/>
                <a:cs typeface="Gulim"/>
              </a:rPr>
              <a:t>》	</a:t>
            </a:r>
            <a:r>
              <a:rPr sz="2000" spc="-5" dirty="0" smtClean="0">
                <a:solidFill>
                  <a:srgbClr val="FF0000"/>
                </a:solidFill>
                <a:latin typeface="楷体"/>
                <a:cs typeface="楷体"/>
              </a:rPr>
              <a:t>300多平米</a:t>
            </a:r>
            <a:r>
              <a:rPr sz="2000" spc="-10" dirty="0" smtClean="0">
                <a:latin typeface="楷体"/>
                <a:cs typeface="楷体"/>
              </a:rPr>
              <a:t>主机托管服务机房，统一的</a:t>
            </a:r>
            <a:r>
              <a:rPr sz="2000" spc="-5" dirty="0" smtClean="0">
                <a:solidFill>
                  <a:srgbClr val="FF0000"/>
                </a:solidFill>
                <a:latin typeface="楷体"/>
                <a:cs typeface="楷体"/>
              </a:rPr>
              <a:t>双电</a:t>
            </a:r>
            <a:r>
              <a:rPr sz="2000" spc="-10" dirty="0" smtClean="0">
                <a:solidFill>
                  <a:srgbClr val="FF0000"/>
                </a:solidFill>
                <a:latin typeface="楷体"/>
                <a:cs typeface="楷体"/>
              </a:rPr>
              <a:t>源</a:t>
            </a:r>
            <a:r>
              <a:rPr sz="2000" spc="-5" dirty="0" smtClean="0">
                <a:latin typeface="楷体"/>
                <a:cs typeface="楷体"/>
              </a:rPr>
              <a:t>、</a:t>
            </a:r>
            <a:r>
              <a:rPr sz="2000" spc="0" dirty="0" smtClean="0">
                <a:solidFill>
                  <a:srgbClr val="FF0000"/>
                </a:solidFill>
                <a:latin typeface="楷体"/>
                <a:cs typeface="楷体"/>
              </a:rPr>
              <a:t>UPS</a:t>
            </a:r>
            <a:r>
              <a:rPr sz="2000" spc="-10" dirty="0" smtClean="0">
                <a:latin typeface="楷体"/>
                <a:cs typeface="楷体"/>
              </a:rPr>
              <a:t>与</a:t>
            </a:r>
            <a:r>
              <a:rPr sz="2000" spc="-5" dirty="0" smtClean="0">
                <a:solidFill>
                  <a:srgbClr val="FF0000"/>
                </a:solidFill>
                <a:latin typeface="楷体"/>
                <a:cs typeface="楷体"/>
              </a:rPr>
              <a:t>环</a:t>
            </a:r>
            <a:r>
              <a:rPr sz="2000" spc="-10" dirty="0" smtClean="0">
                <a:solidFill>
                  <a:srgbClr val="FF0000"/>
                </a:solidFill>
                <a:latin typeface="楷体"/>
                <a:cs typeface="楷体"/>
              </a:rPr>
              <a:t>境</a:t>
            </a:r>
            <a:r>
              <a:rPr sz="2000" spc="-5" dirty="0" smtClean="0">
                <a:latin typeface="楷体"/>
                <a:cs typeface="楷体"/>
              </a:rPr>
              <a:t>保障</a:t>
            </a:r>
            <a:endParaRPr sz="2000">
              <a:latin typeface="楷体"/>
              <a:cs typeface="楷体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482600" algn="l"/>
              </a:tabLst>
            </a:pPr>
            <a:r>
              <a:rPr sz="2000" spc="-420" dirty="0" smtClean="0">
                <a:solidFill>
                  <a:srgbClr val="CC0000"/>
                </a:solidFill>
                <a:latin typeface="Gulim"/>
                <a:cs typeface="Gulim"/>
              </a:rPr>
              <a:t>》	</a:t>
            </a:r>
            <a:r>
              <a:rPr sz="2000" spc="-10" dirty="0" smtClean="0">
                <a:solidFill>
                  <a:srgbClr val="FF0000"/>
                </a:solidFill>
                <a:latin typeface="楷体"/>
                <a:cs typeface="楷体"/>
              </a:rPr>
              <a:t>100多台</a:t>
            </a:r>
            <a:r>
              <a:rPr sz="2000" spc="-10" dirty="0" smtClean="0">
                <a:latin typeface="楷体"/>
                <a:cs typeface="楷体"/>
              </a:rPr>
              <a:t>托管主机</a:t>
            </a:r>
            <a:r>
              <a:rPr sz="2000" spc="-5" dirty="0" smtClean="0">
                <a:latin typeface="楷体"/>
                <a:cs typeface="楷体"/>
              </a:rPr>
              <a:t>、</a:t>
            </a:r>
            <a:r>
              <a:rPr sz="2000" spc="-5" dirty="0" smtClean="0">
                <a:solidFill>
                  <a:srgbClr val="FF0000"/>
                </a:solidFill>
                <a:latin typeface="楷体"/>
                <a:cs typeface="楷体"/>
              </a:rPr>
              <a:t>100多台</a:t>
            </a:r>
            <a:r>
              <a:rPr sz="2000" spc="-10" dirty="0" smtClean="0">
                <a:latin typeface="楷体"/>
                <a:cs typeface="楷体"/>
              </a:rPr>
              <a:t>共享主机</a:t>
            </a:r>
            <a:endParaRPr sz="2000">
              <a:latin typeface="楷体"/>
              <a:cs typeface="楷体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482600" algn="l"/>
              </a:tabLst>
            </a:pPr>
            <a:r>
              <a:rPr sz="2000" spc="-420" dirty="0" smtClean="0">
                <a:solidFill>
                  <a:srgbClr val="CC0000"/>
                </a:solidFill>
                <a:latin typeface="Gulim"/>
                <a:cs typeface="Gulim"/>
              </a:rPr>
              <a:t>》	</a:t>
            </a:r>
            <a:r>
              <a:rPr sz="2000" spc="-5" dirty="0" smtClean="0">
                <a:solidFill>
                  <a:srgbClr val="FF0000"/>
                </a:solidFill>
                <a:latin typeface="楷体"/>
                <a:cs typeface="楷体"/>
              </a:rPr>
              <a:t>200T</a:t>
            </a:r>
            <a:r>
              <a:rPr sz="2000" spc="-10" dirty="0" smtClean="0">
                <a:latin typeface="楷体"/>
                <a:cs typeface="楷体"/>
              </a:rPr>
              <a:t>共享存储空间</a:t>
            </a:r>
            <a:endParaRPr sz="2000">
              <a:latin typeface="楷体"/>
              <a:cs typeface="楷体"/>
            </a:endParaRPr>
          </a:p>
          <a:p>
            <a:pPr>
              <a:lnSpc>
                <a:spcPts val="550"/>
              </a:lnSpc>
              <a:spcBef>
                <a:spcPts val="40"/>
              </a:spcBef>
            </a:pPr>
            <a:endParaRPr sz="550"/>
          </a:p>
          <a:p>
            <a:pPr marL="12700">
              <a:lnSpc>
                <a:spcPct val="100000"/>
              </a:lnSpc>
              <a:tabLst>
                <a:tab pos="482600" algn="l"/>
              </a:tabLst>
            </a:pPr>
            <a:r>
              <a:rPr sz="2400" spc="-265" dirty="0" smtClean="0">
                <a:solidFill>
                  <a:srgbClr val="CC0000"/>
                </a:solidFill>
                <a:latin typeface="Gulim"/>
                <a:cs typeface="Gulim"/>
              </a:rPr>
              <a:t>口	</a:t>
            </a:r>
            <a:r>
              <a:rPr sz="2400" spc="5" dirty="0" smtClean="0">
                <a:latin typeface="楷体"/>
                <a:cs typeface="楷体"/>
              </a:rPr>
              <a:t>统一有效</a:t>
            </a:r>
            <a:r>
              <a:rPr sz="2400" spc="10" dirty="0" smtClean="0">
                <a:latin typeface="楷体"/>
                <a:cs typeface="楷体"/>
              </a:rPr>
              <a:t>的</a:t>
            </a:r>
            <a:r>
              <a:rPr sz="2400" spc="10" dirty="0" smtClean="0">
                <a:solidFill>
                  <a:srgbClr val="FF0000"/>
                </a:solidFill>
                <a:latin typeface="楷体"/>
                <a:cs typeface="楷体"/>
              </a:rPr>
              <a:t>运维服务保障</a:t>
            </a:r>
            <a:endParaRPr sz="2400">
              <a:latin typeface="楷体"/>
              <a:cs typeface="楷体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  <a:tabLst>
                <a:tab pos="482600" algn="l"/>
              </a:tabLst>
            </a:pPr>
            <a:r>
              <a:rPr sz="2000" spc="-420" dirty="0" smtClean="0">
                <a:solidFill>
                  <a:srgbClr val="CC0000"/>
                </a:solidFill>
                <a:latin typeface="Gulim"/>
                <a:cs typeface="Gulim"/>
              </a:rPr>
              <a:t>》	</a:t>
            </a:r>
            <a:r>
              <a:rPr sz="2000" spc="-10" dirty="0" smtClean="0">
                <a:latin typeface="楷体"/>
                <a:cs typeface="楷体"/>
              </a:rPr>
              <a:t>一支</a:t>
            </a:r>
            <a:r>
              <a:rPr sz="2000" spc="-10" dirty="0" smtClean="0">
                <a:solidFill>
                  <a:srgbClr val="FF0000"/>
                </a:solidFill>
                <a:latin typeface="楷体"/>
                <a:cs typeface="楷体"/>
              </a:rPr>
              <a:t>20人以上</a:t>
            </a:r>
            <a:r>
              <a:rPr sz="2000" spc="-10" dirty="0" smtClean="0">
                <a:latin typeface="楷体"/>
                <a:cs typeface="楷体"/>
              </a:rPr>
              <a:t>的运维服务队伍</a:t>
            </a:r>
            <a:endParaRPr sz="2000">
              <a:latin typeface="楷体"/>
              <a:cs typeface="楷体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482600" algn="l"/>
              </a:tabLst>
            </a:pPr>
            <a:r>
              <a:rPr sz="2000" spc="-420" dirty="0" smtClean="0">
                <a:solidFill>
                  <a:srgbClr val="CC0000"/>
                </a:solidFill>
                <a:latin typeface="Gulim"/>
                <a:cs typeface="Gulim"/>
              </a:rPr>
              <a:t>》	</a:t>
            </a:r>
            <a:r>
              <a:rPr sz="2000" spc="-10" dirty="0" smtClean="0">
                <a:latin typeface="楷体"/>
                <a:cs typeface="楷体"/>
              </a:rPr>
              <a:t>提供</a:t>
            </a:r>
            <a:r>
              <a:rPr sz="2000" spc="-5" dirty="0" smtClean="0">
                <a:solidFill>
                  <a:srgbClr val="FF0000"/>
                </a:solidFill>
                <a:latin typeface="楷体"/>
                <a:cs typeface="楷体"/>
              </a:rPr>
              <a:t>7</a:t>
            </a:r>
            <a:r>
              <a:rPr sz="2000" spc="-10" dirty="0" smtClean="0">
                <a:solidFill>
                  <a:srgbClr val="FF0000"/>
                </a:solidFill>
                <a:latin typeface="楷体"/>
                <a:cs typeface="楷体"/>
              </a:rPr>
              <a:t>×</a:t>
            </a:r>
            <a:r>
              <a:rPr sz="2000" spc="-5" dirty="0" smtClean="0">
                <a:solidFill>
                  <a:srgbClr val="FF0000"/>
                </a:solidFill>
                <a:latin typeface="楷体"/>
                <a:cs typeface="楷体"/>
              </a:rPr>
              <a:t>24</a:t>
            </a:r>
            <a:r>
              <a:rPr sz="2000" spc="-10" dirty="0" smtClean="0">
                <a:solidFill>
                  <a:srgbClr val="FF0000"/>
                </a:solidFill>
                <a:latin typeface="楷体"/>
                <a:cs typeface="楷体"/>
              </a:rPr>
              <a:t>小时</a:t>
            </a:r>
            <a:r>
              <a:rPr sz="2000" spc="-10" dirty="0" smtClean="0">
                <a:latin typeface="楷体"/>
                <a:cs typeface="楷体"/>
              </a:rPr>
              <a:t>的可靠运维服务</a:t>
            </a:r>
            <a:endParaRPr sz="2000">
              <a:latin typeface="楷体"/>
              <a:cs typeface="楷体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482600" algn="l"/>
              </a:tabLst>
            </a:pPr>
            <a:r>
              <a:rPr sz="2000" spc="-420" dirty="0" smtClean="0">
                <a:solidFill>
                  <a:srgbClr val="CC0000"/>
                </a:solidFill>
                <a:latin typeface="Gulim"/>
                <a:cs typeface="Gulim"/>
              </a:rPr>
              <a:t>》	</a:t>
            </a:r>
            <a:r>
              <a:rPr sz="2000" spc="-10" dirty="0" smtClean="0">
                <a:latin typeface="楷体"/>
                <a:cs typeface="楷体"/>
              </a:rPr>
              <a:t>有严格网络信息系统</a:t>
            </a:r>
            <a:r>
              <a:rPr sz="2000" spc="-10" dirty="0" smtClean="0">
                <a:solidFill>
                  <a:srgbClr val="FF0000"/>
                </a:solidFill>
                <a:latin typeface="楷体"/>
                <a:cs typeface="楷体"/>
              </a:rPr>
              <a:t>运行管理与服务体系</a:t>
            </a:r>
            <a:endParaRPr sz="2000">
              <a:latin typeface="楷体"/>
              <a:cs typeface="楷体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47445" y="4635246"/>
            <a:ext cx="2446775" cy="3672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67691" y="5292852"/>
            <a:ext cx="2276087" cy="1996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67241" y="5292852"/>
            <a:ext cx="2304281" cy="1996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67691" y="5492496"/>
            <a:ext cx="2276087" cy="8572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67241" y="5492496"/>
            <a:ext cx="2304281" cy="85724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67691" y="6349746"/>
            <a:ext cx="2276087" cy="85724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67241" y="6349746"/>
            <a:ext cx="2304281" cy="85724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439" y="1916429"/>
            <a:ext cx="4655820" cy="108966"/>
          </a:xfrm>
          <a:custGeom>
            <a:avLst/>
            <a:gdLst/>
            <a:ahLst/>
            <a:cxnLst/>
            <a:rect l="l" t="t" r="r" b="b"/>
            <a:pathLst>
              <a:path w="4655820" h="108966">
                <a:moveTo>
                  <a:pt x="0" y="0"/>
                </a:moveTo>
                <a:lnTo>
                  <a:pt x="0" y="108966"/>
                </a:lnTo>
                <a:lnTo>
                  <a:pt x="4655820" y="108966"/>
                </a:lnTo>
                <a:lnTo>
                  <a:pt x="4655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4439" y="1916048"/>
            <a:ext cx="7958328" cy="0"/>
          </a:xfrm>
          <a:custGeom>
            <a:avLst/>
            <a:gdLst/>
            <a:ahLst/>
            <a:cxnLst/>
            <a:rect l="l" t="t" r="r" b="b"/>
            <a:pathLst>
              <a:path w="7958328">
                <a:moveTo>
                  <a:pt x="7958328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10" dirty="0" smtClean="0">
                <a:latin typeface="楷体"/>
                <a:cs typeface="楷体"/>
              </a:rPr>
              <a:t>浙江大学智慧型校园建设基础</a:t>
            </a:r>
            <a:endParaRPr sz="3600">
              <a:latin typeface="楷体"/>
              <a:cs typeface="楷体"/>
            </a:endParaRPr>
          </a:p>
          <a:p>
            <a:pPr marL="3234055">
              <a:lnSpc>
                <a:spcPts val="4205"/>
              </a:lnSpc>
            </a:pPr>
            <a:r>
              <a:rPr sz="3600" spc="10" dirty="0" smtClean="0">
                <a:latin typeface="楷体"/>
                <a:cs typeface="楷体"/>
              </a:rPr>
              <a:t>－－公服软件支撑环境</a:t>
            </a:r>
            <a:endParaRPr sz="3600">
              <a:latin typeface="楷体"/>
              <a:cs typeface="楷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624840" indent="0">
              <a:lnSpc>
                <a:spcPct val="120000"/>
              </a:lnSpc>
            </a:pPr>
            <a:r>
              <a:rPr sz="2400" spc="-270" dirty="0" smtClean="0">
                <a:solidFill>
                  <a:srgbClr val="C00000"/>
                </a:solidFill>
                <a:latin typeface="Gulim"/>
                <a:cs typeface="Gulim"/>
              </a:rPr>
              <a:t>口</a:t>
            </a:r>
            <a:r>
              <a:rPr sz="2400" spc="10" dirty="0" smtClean="0">
                <a:latin typeface="楷体"/>
                <a:cs typeface="楷体"/>
              </a:rPr>
              <a:t>学校统一身份认证平台－</a:t>
            </a:r>
            <a:r>
              <a:rPr sz="2400" spc="5" dirty="0" smtClean="0">
                <a:latin typeface="楷体"/>
                <a:cs typeface="楷体"/>
              </a:rPr>
              <a:t>－</a:t>
            </a:r>
            <a:r>
              <a:rPr sz="2400" spc="10" dirty="0" smtClean="0">
                <a:solidFill>
                  <a:srgbClr val="FF0000"/>
                </a:solidFill>
                <a:latin typeface="楷体"/>
                <a:cs typeface="楷体"/>
              </a:rPr>
              <a:t>统一认证、单点登录 </a:t>
            </a:r>
            <a:r>
              <a:rPr sz="2400" spc="-270" dirty="0" smtClean="0">
                <a:solidFill>
                  <a:srgbClr val="C00000"/>
                </a:solidFill>
                <a:latin typeface="Gulim"/>
                <a:cs typeface="Gulim"/>
              </a:rPr>
              <a:t>口</a:t>
            </a:r>
            <a:r>
              <a:rPr sz="2400" spc="10" dirty="0" smtClean="0">
                <a:latin typeface="楷体"/>
                <a:cs typeface="楷体"/>
              </a:rPr>
              <a:t>学校统一校园卡服务平台</a:t>
            </a:r>
            <a:r>
              <a:rPr sz="2400" spc="10" dirty="0" smtClean="0">
                <a:solidFill>
                  <a:srgbClr val="FF0000"/>
                </a:solidFill>
                <a:latin typeface="楷体"/>
                <a:cs typeface="楷体"/>
              </a:rPr>
              <a:t>－－统一识别</a:t>
            </a:r>
            <a:r>
              <a:rPr sz="2400" spc="15" dirty="0" smtClean="0">
                <a:solidFill>
                  <a:srgbClr val="FF0000"/>
                </a:solidFill>
                <a:latin typeface="楷体"/>
                <a:cs typeface="楷体"/>
              </a:rPr>
              <a:t>、</a:t>
            </a:r>
            <a:r>
              <a:rPr sz="2400" spc="10" dirty="0" smtClean="0">
                <a:solidFill>
                  <a:srgbClr val="FF0000"/>
                </a:solidFill>
                <a:latin typeface="楷体"/>
                <a:cs typeface="楷体"/>
              </a:rPr>
              <a:t>统一支付</a:t>
            </a:r>
            <a:endParaRPr sz="2400">
              <a:latin typeface="楷体"/>
              <a:cs typeface="楷体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000" spc="-420" dirty="0" smtClean="0">
                <a:solidFill>
                  <a:srgbClr val="C00000"/>
                </a:solidFill>
                <a:latin typeface="Gulim"/>
                <a:cs typeface="Gulim"/>
              </a:rPr>
              <a:t>》</a:t>
            </a:r>
            <a:r>
              <a:rPr sz="2000" spc="-10" dirty="0" smtClean="0">
                <a:latin typeface="楷体"/>
                <a:cs typeface="楷体"/>
              </a:rPr>
              <a:t>图书借阅、门禁管理、上机管理、会议签到、晨练报道、网络缴费</a:t>
            </a:r>
            <a:endParaRPr sz="2000">
              <a:latin typeface="楷体"/>
              <a:cs typeface="楷体"/>
            </a:endParaRPr>
          </a:p>
          <a:p>
            <a:pPr marL="12700">
              <a:lnSpc>
                <a:spcPct val="100000"/>
              </a:lnSpc>
            </a:pPr>
            <a:r>
              <a:rPr sz="2000" spc="-10" dirty="0" smtClean="0">
                <a:latin typeface="楷体"/>
                <a:cs typeface="楷体"/>
              </a:rPr>
              <a:t>、膳食支付等</a:t>
            </a:r>
            <a:endParaRPr sz="2000">
              <a:latin typeface="楷体"/>
              <a:cs typeface="楷体"/>
            </a:endParaRPr>
          </a:p>
          <a:p>
            <a:pPr marL="12700" marR="12700" indent="0">
              <a:lnSpc>
                <a:spcPct val="120000"/>
              </a:lnSpc>
              <a:spcBef>
                <a:spcPts val="15"/>
              </a:spcBef>
            </a:pPr>
            <a:r>
              <a:rPr sz="2400" spc="-270" dirty="0" smtClean="0">
                <a:solidFill>
                  <a:srgbClr val="C00000"/>
                </a:solidFill>
                <a:latin typeface="Gulim"/>
                <a:cs typeface="Gulim"/>
              </a:rPr>
              <a:t>口</a:t>
            </a:r>
            <a:r>
              <a:rPr sz="2400" spc="10" dirty="0" smtClean="0">
                <a:latin typeface="楷体"/>
                <a:cs typeface="楷体"/>
              </a:rPr>
              <a:t>学校统一公共通信平</a:t>
            </a:r>
            <a:r>
              <a:rPr sz="2400" spc="5" dirty="0" smtClean="0">
                <a:latin typeface="楷体"/>
                <a:cs typeface="楷体"/>
              </a:rPr>
              <a:t>台</a:t>
            </a:r>
            <a:r>
              <a:rPr sz="2400" spc="10" dirty="0" smtClean="0">
                <a:latin typeface="楷体"/>
                <a:cs typeface="楷体"/>
              </a:rPr>
              <a:t>－－统一的</a:t>
            </a:r>
            <a:r>
              <a:rPr sz="2400" spc="10" dirty="0" smtClean="0">
                <a:solidFill>
                  <a:srgbClr val="FF0000"/>
                </a:solidFill>
                <a:latin typeface="楷体"/>
                <a:cs typeface="楷体"/>
              </a:rPr>
              <a:t>网上即时与短信服务 </a:t>
            </a:r>
            <a:r>
              <a:rPr sz="2400" spc="-270" dirty="0" smtClean="0">
                <a:solidFill>
                  <a:srgbClr val="C00000"/>
                </a:solidFill>
                <a:latin typeface="Gulim"/>
                <a:cs typeface="Gulim"/>
              </a:rPr>
              <a:t>口</a:t>
            </a:r>
            <a:r>
              <a:rPr sz="2400" spc="10" dirty="0" smtClean="0">
                <a:latin typeface="楷体"/>
                <a:cs typeface="楷体"/>
              </a:rPr>
              <a:t>学校统一的数据中心－－统一</a:t>
            </a:r>
            <a:r>
              <a:rPr sz="2400" spc="5" dirty="0" smtClean="0">
                <a:latin typeface="楷体"/>
                <a:cs typeface="楷体"/>
              </a:rPr>
              <a:t>的</a:t>
            </a:r>
            <a:r>
              <a:rPr sz="2400" spc="10" dirty="0" smtClean="0">
                <a:solidFill>
                  <a:srgbClr val="FF0000"/>
                </a:solidFill>
                <a:latin typeface="楷体"/>
                <a:cs typeface="楷体"/>
              </a:rPr>
              <a:t>数据存储与共享</a:t>
            </a:r>
            <a:r>
              <a:rPr sz="2400" spc="10" dirty="0" smtClean="0">
                <a:latin typeface="楷体"/>
                <a:cs typeface="楷体"/>
              </a:rPr>
              <a:t>服务 </a:t>
            </a:r>
            <a:r>
              <a:rPr sz="2400" spc="-270" dirty="0" smtClean="0">
                <a:solidFill>
                  <a:srgbClr val="C00000"/>
                </a:solidFill>
                <a:latin typeface="Gulim"/>
                <a:cs typeface="Gulim"/>
              </a:rPr>
              <a:t>口</a:t>
            </a:r>
            <a:r>
              <a:rPr sz="2400" spc="10" dirty="0" smtClean="0">
                <a:latin typeface="楷体"/>
                <a:cs typeface="楷体"/>
              </a:rPr>
              <a:t>学校统一的一站式服</a:t>
            </a:r>
            <a:r>
              <a:rPr sz="2400" spc="5" dirty="0" smtClean="0">
                <a:latin typeface="楷体"/>
                <a:cs typeface="楷体"/>
              </a:rPr>
              <a:t>务</a:t>
            </a:r>
            <a:r>
              <a:rPr sz="2400" spc="10" dirty="0" smtClean="0">
                <a:latin typeface="楷体"/>
                <a:cs typeface="楷体"/>
              </a:rPr>
              <a:t>－－统一的面向师生的</a:t>
            </a:r>
            <a:r>
              <a:rPr sz="2400" spc="10" dirty="0" smtClean="0">
                <a:solidFill>
                  <a:srgbClr val="FF0000"/>
                </a:solidFill>
                <a:latin typeface="楷体"/>
                <a:cs typeface="楷体"/>
              </a:rPr>
              <a:t>服务目录</a:t>
            </a:r>
            <a:endParaRPr sz="2400">
              <a:latin typeface="楷体"/>
              <a:cs typeface="楷体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28345" y="5146547"/>
            <a:ext cx="2859779" cy="345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1523" y="5148071"/>
            <a:ext cx="2801117" cy="3444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34269" y="5146547"/>
            <a:ext cx="2736336" cy="3459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28345" y="5492496"/>
            <a:ext cx="2859779" cy="857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1523" y="5492496"/>
            <a:ext cx="2801117" cy="857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34269" y="5492496"/>
            <a:ext cx="2736336" cy="8572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28345" y="6349746"/>
            <a:ext cx="2859779" cy="6690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1523" y="6349746"/>
            <a:ext cx="2801117" cy="6179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34269" y="6349746"/>
            <a:ext cx="2736336" cy="66065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439" y="1916429"/>
            <a:ext cx="4655820" cy="108966"/>
          </a:xfrm>
          <a:custGeom>
            <a:avLst/>
            <a:gdLst/>
            <a:ahLst/>
            <a:cxnLst/>
            <a:rect l="l" t="t" r="r" b="b"/>
            <a:pathLst>
              <a:path w="4655820" h="108966">
                <a:moveTo>
                  <a:pt x="0" y="0"/>
                </a:moveTo>
                <a:lnTo>
                  <a:pt x="0" y="108966"/>
                </a:lnTo>
                <a:lnTo>
                  <a:pt x="4655820" y="108966"/>
                </a:lnTo>
                <a:lnTo>
                  <a:pt x="4655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4439" y="1916048"/>
            <a:ext cx="7958328" cy="0"/>
          </a:xfrm>
          <a:custGeom>
            <a:avLst/>
            <a:gdLst/>
            <a:ahLst/>
            <a:cxnLst/>
            <a:rect l="l" t="t" r="r" b="b"/>
            <a:pathLst>
              <a:path w="7958328">
                <a:moveTo>
                  <a:pt x="7958328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10" dirty="0" smtClean="0">
                <a:latin typeface="楷体"/>
                <a:cs typeface="楷体"/>
              </a:rPr>
              <a:t>浙江大学智慧型校园建设基础</a:t>
            </a:r>
            <a:endParaRPr sz="3600">
              <a:latin typeface="楷体"/>
              <a:cs typeface="楷体"/>
            </a:endParaRPr>
          </a:p>
          <a:p>
            <a:pPr marL="3694429">
              <a:lnSpc>
                <a:spcPts val="4090"/>
              </a:lnSpc>
            </a:pPr>
            <a:r>
              <a:rPr sz="3600" spc="10" dirty="0" smtClean="0">
                <a:latin typeface="楷体"/>
                <a:cs typeface="楷体"/>
              </a:rPr>
              <a:t>－－技术预研支撑</a:t>
            </a:r>
            <a:endParaRPr sz="3600">
              <a:latin typeface="楷体"/>
              <a:cs typeface="楷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2063495"/>
            <a:ext cx="9144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39" y="2920745"/>
            <a:ext cx="91440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3777996"/>
            <a:ext cx="914400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20502" y="2157221"/>
            <a:ext cx="7785100" cy="21418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82600" algn="l"/>
              </a:tabLst>
            </a:pPr>
            <a:r>
              <a:rPr sz="2400" spc="-265" dirty="0" smtClean="0">
                <a:solidFill>
                  <a:srgbClr val="CC0000"/>
                </a:solidFill>
                <a:latin typeface="Gulim"/>
                <a:cs typeface="Gulim"/>
              </a:rPr>
              <a:t>口	</a:t>
            </a:r>
            <a:r>
              <a:rPr sz="2400" spc="5" dirty="0" smtClean="0">
                <a:latin typeface="楷体"/>
                <a:cs typeface="楷体"/>
              </a:rPr>
              <a:t>浙江大学</a:t>
            </a:r>
            <a:r>
              <a:rPr sz="2400" spc="10" dirty="0" smtClean="0">
                <a:solidFill>
                  <a:srgbClr val="FF0000"/>
                </a:solidFill>
                <a:latin typeface="楷体"/>
                <a:cs typeface="楷体"/>
              </a:rPr>
              <a:t>科研专网</a:t>
            </a:r>
            <a:r>
              <a:rPr sz="2400" spc="10" dirty="0" smtClean="0">
                <a:latin typeface="楷体"/>
                <a:cs typeface="楷体"/>
              </a:rPr>
              <a:t>与</a:t>
            </a:r>
            <a:r>
              <a:rPr sz="2400" spc="10" dirty="0" smtClean="0">
                <a:solidFill>
                  <a:srgbClr val="FF0000"/>
                </a:solidFill>
                <a:latin typeface="楷体"/>
                <a:cs typeface="楷体"/>
              </a:rPr>
              <a:t>无线传感网络平台</a:t>
            </a:r>
            <a:r>
              <a:rPr sz="2400" spc="15" dirty="0" smtClean="0">
                <a:latin typeface="楷体"/>
                <a:cs typeface="楷体"/>
              </a:rPr>
              <a:t>建设</a:t>
            </a:r>
            <a:endParaRPr sz="2400">
              <a:latin typeface="楷体"/>
              <a:cs typeface="楷体"/>
            </a:endParaRPr>
          </a:p>
          <a:p>
            <a:pPr marL="482600" marR="12700" indent="-470534">
              <a:lnSpc>
                <a:spcPct val="100000"/>
              </a:lnSpc>
              <a:spcBef>
                <a:spcPts val="465"/>
              </a:spcBef>
              <a:tabLst>
                <a:tab pos="482600" algn="l"/>
              </a:tabLst>
            </a:pPr>
            <a:r>
              <a:rPr sz="2000" spc="-420" dirty="0" smtClean="0">
                <a:solidFill>
                  <a:srgbClr val="CC0000"/>
                </a:solidFill>
                <a:latin typeface="Gulim"/>
                <a:cs typeface="Gulim"/>
              </a:rPr>
              <a:t>》	</a:t>
            </a:r>
            <a:r>
              <a:rPr sz="2000" spc="-10" dirty="0" smtClean="0">
                <a:latin typeface="楷体"/>
                <a:cs typeface="楷体"/>
              </a:rPr>
              <a:t>以</a:t>
            </a:r>
            <a:r>
              <a:rPr sz="2000" spc="-5" dirty="0" smtClean="0">
                <a:solidFill>
                  <a:srgbClr val="FF0000"/>
                </a:solidFill>
                <a:latin typeface="楷体"/>
                <a:cs typeface="楷体"/>
              </a:rPr>
              <a:t>CNGI科研专网</a:t>
            </a:r>
            <a:r>
              <a:rPr sz="2000" spc="-10" dirty="0" smtClean="0">
                <a:latin typeface="楷体"/>
                <a:cs typeface="楷体"/>
              </a:rPr>
              <a:t>为基础，学校投入500万元构</a:t>
            </a:r>
            <a:r>
              <a:rPr sz="2000" spc="0" dirty="0" smtClean="0">
                <a:latin typeface="楷体"/>
                <a:cs typeface="楷体"/>
              </a:rPr>
              <a:t>建</a:t>
            </a:r>
            <a:r>
              <a:rPr sz="2000" spc="-10" dirty="0" smtClean="0">
                <a:solidFill>
                  <a:srgbClr val="FF0000"/>
                </a:solidFill>
                <a:latin typeface="楷体"/>
                <a:cs typeface="楷体"/>
              </a:rPr>
              <a:t>CNGI无线传感网络 平台</a:t>
            </a:r>
            <a:r>
              <a:rPr sz="2000" spc="-10" dirty="0" smtClean="0">
                <a:latin typeface="楷体"/>
                <a:cs typeface="楷体"/>
              </a:rPr>
              <a:t>，立项17项，涉</a:t>
            </a:r>
            <a:r>
              <a:rPr sz="2000" spc="-5" dirty="0" smtClean="0">
                <a:latin typeface="楷体"/>
                <a:cs typeface="楷体"/>
              </a:rPr>
              <a:t>及</a:t>
            </a:r>
            <a:r>
              <a:rPr sz="2000" spc="-10" dirty="0" smtClean="0">
                <a:solidFill>
                  <a:srgbClr val="FF0000"/>
                </a:solidFill>
                <a:latin typeface="楷体"/>
                <a:cs typeface="楷体"/>
              </a:rPr>
              <a:t>建筑、医疗、环境、节能</a:t>
            </a:r>
            <a:r>
              <a:rPr sz="2000" spc="-5" dirty="0" smtClean="0">
                <a:latin typeface="楷体"/>
                <a:cs typeface="楷体"/>
              </a:rPr>
              <a:t>等多个应用领域</a:t>
            </a:r>
            <a:endParaRPr sz="2000">
              <a:latin typeface="楷体"/>
              <a:cs typeface="楷体"/>
            </a:endParaRPr>
          </a:p>
          <a:p>
            <a:pPr>
              <a:lnSpc>
                <a:spcPts val="550"/>
              </a:lnSpc>
              <a:spcBef>
                <a:spcPts val="39"/>
              </a:spcBef>
            </a:pPr>
            <a:endParaRPr sz="550"/>
          </a:p>
          <a:p>
            <a:pPr marL="12700">
              <a:lnSpc>
                <a:spcPct val="100000"/>
              </a:lnSpc>
              <a:tabLst>
                <a:tab pos="482600" algn="l"/>
              </a:tabLst>
            </a:pPr>
            <a:r>
              <a:rPr sz="2400" spc="-265" dirty="0" smtClean="0">
                <a:solidFill>
                  <a:srgbClr val="CC0000"/>
                </a:solidFill>
                <a:latin typeface="Gulim"/>
                <a:cs typeface="Gulim"/>
              </a:rPr>
              <a:t>口	</a:t>
            </a:r>
            <a:r>
              <a:rPr sz="2400" spc="10" dirty="0" smtClean="0">
                <a:latin typeface="楷体"/>
                <a:cs typeface="楷体"/>
              </a:rPr>
              <a:t>浙江大学物联网产业技术创新联盟（筹）建设</a:t>
            </a:r>
            <a:endParaRPr sz="2400">
              <a:latin typeface="楷体"/>
              <a:cs typeface="楷体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  <a:tabLst>
                <a:tab pos="482600" algn="l"/>
              </a:tabLst>
            </a:pPr>
            <a:r>
              <a:rPr sz="2000" spc="-420" dirty="0" smtClean="0">
                <a:solidFill>
                  <a:srgbClr val="CC0000"/>
                </a:solidFill>
                <a:latin typeface="Gulim"/>
                <a:cs typeface="Gulim"/>
              </a:rPr>
              <a:t>》	</a:t>
            </a:r>
            <a:r>
              <a:rPr sz="2000" spc="-10" dirty="0" smtClean="0">
                <a:latin typeface="楷体"/>
                <a:cs typeface="楷体"/>
              </a:rPr>
              <a:t>整合全省</a:t>
            </a:r>
            <a:r>
              <a:rPr sz="2000" spc="-5" dirty="0" smtClean="0">
                <a:solidFill>
                  <a:srgbClr val="FF0000"/>
                </a:solidFill>
                <a:latin typeface="楷体"/>
                <a:cs typeface="楷体"/>
              </a:rPr>
              <a:t>29</a:t>
            </a:r>
            <a:r>
              <a:rPr sz="2000" spc="-10" dirty="0" smtClean="0">
                <a:solidFill>
                  <a:srgbClr val="FF0000"/>
                </a:solidFill>
                <a:latin typeface="楷体"/>
                <a:cs typeface="楷体"/>
              </a:rPr>
              <a:t>家物联网产业重点企事业单位</a:t>
            </a:r>
            <a:r>
              <a:rPr sz="2000" spc="-10" dirty="0" smtClean="0">
                <a:latin typeface="楷体"/>
                <a:cs typeface="楷体"/>
              </a:rPr>
              <a:t>，</a:t>
            </a:r>
            <a:r>
              <a:rPr sz="2000" spc="-5" dirty="0" smtClean="0">
                <a:latin typeface="楷体"/>
                <a:cs typeface="楷体"/>
              </a:rPr>
              <a:t>构建物联网产业联盟</a:t>
            </a:r>
            <a:endParaRPr sz="2000">
              <a:latin typeface="楷体"/>
              <a:cs typeface="楷体"/>
            </a:endParaRPr>
          </a:p>
          <a:p>
            <a:pPr marL="482600">
              <a:lnSpc>
                <a:spcPts val="2380"/>
              </a:lnSpc>
            </a:pPr>
            <a:r>
              <a:rPr sz="2000" spc="-10" dirty="0" smtClean="0">
                <a:latin typeface="楷体"/>
                <a:cs typeface="楷体"/>
              </a:rPr>
              <a:t>，</a:t>
            </a:r>
            <a:r>
              <a:rPr sz="2000" spc="-10" dirty="0" smtClean="0">
                <a:solidFill>
                  <a:srgbClr val="FF0000"/>
                </a:solidFill>
                <a:latin typeface="楷体"/>
                <a:cs typeface="楷体"/>
              </a:rPr>
              <a:t>推动物联网技术发展</a:t>
            </a:r>
            <a:endParaRPr sz="2000">
              <a:latin typeface="楷体"/>
              <a:cs typeface="楷体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00435" y="4440935"/>
            <a:ext cx="3685032" cy="1943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4875" y="4354829"/>
            <a:ext cx="3815327" cy="2804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4839" y="4635246"/>
            <a:ext cx="9144000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0435" y="4635246"/>
            <a:ext cx="3685032" cy="3390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31371" y="4956047"/>
            <a:ext cx="3035808" cy="5364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34875" y="4635246"/>
            <a:ext cx="3815327" cy="857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4839" y="5492496"/>
            <a:ext cx="9143999" cy="857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91291" y="5492496"/>
            <a:ext cx="3730752" cy="7345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86725" y="6208775"/>
            <a:ext cx="3753606" cy="1409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34875" y="5492496"/>
            <a:ext cx="3815327" cy="8572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4839" y="6349746"/>
            <a:ext cx="9143999" cy="8572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84439" y="6521577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7924800" y="0"/>
                </a:moveTo>
                <a:lnTo>
                  <a:pt x="0" y="0"/>
                </a:lnTo>
              </a:path>
            </a:pathLst>
          </a:custGeom>
          <a:ln w="14223">
            <a:solidFill>
              <a:srgbClr val="CC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86725" y="6349746"/>
            <a:ext cx="3753606" cy="4069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34875" y="6349746"/>
            <a:ext cx="3815327" cy="6690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743</Words>
  <Application>Microsoft Office PowerPoint</Application>
  <PresentationFormat>自定义</PresentationFormat>
  <Paragraphs>350</Paragraphs>
  <Slides>34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Office Theme</vt:lpstr>
      <vt:lpstr>PowerPoint 演示文稿</vt:lpstr>
      <vt:lpstr>背 景：校园信息化发展的新阶段</vt:lpstr>
      <vt:lpstr>智慧校园的理念</vt:lpstr>
      <vt:lpstr>什么是智慧型校园？－－我们的理解</vt:lpstr>
      <vt:lpstr>PowerPoint 演示文稿</vt:lpstr>
      <vt:lpstr>浙江大学智慧型校园建设基础 －－校园网络环境支撑</vt:lpstr>
      <vt:lpstr>浙江大学智慧型校园建设基础 －－公服平台与运维支撑</vt:lpstr>
      <vt:lpstr>浙江大学智慧型校园建设基础 －－公服软件支撑环境</vt:lpstr>
      <vt:lpstr>浙江大学智慧型校园建设基础 －－技术预研支撑</vt:lpstr>
      <vt:lpstr>十二五信息化“三大重点工程”之一</vt:lpstr>
      <vt:lpstr>建设目标</vt:lpstr>
      <vt:lpstr>浙江大学智慧型校园当前进展</vt:lpstr>
      <vt:lpstr>主要建设内容（一）</vt:lpstr>
      <vt:lpstr>主要建设内容（二）</vt:lpstr>
      <vt:lpstr>智慧应用（一）：校园统一呼叫中心</vt:lpstr>
      <vt:lpstr>智慧应用（二）：智能交通</vt:lpstr>
      <vt:lpstr>智慧系统（二）：智能交通</vt:lpstr>
      <vt:lpstr>智慧应用（二）：智能交通</vt:lpstr>
      <vt:lpstr>智慧应用（二）：智能交通</vt:lpstr>
      <vt:lpstr>智慧应用（三）：校园节能减排</vt:lpstr>
      <vt:lpstr>智慧应用（三）：校园节能减排</vt:lpstr>
      <vt:lpstr>智慧应用（三）：平安校园</vt:lpstr>
      <vt:lpstr>智慧应用（五）：移动应用服务系统建设</vt:lpstr>
      <vt:lpstr>智慧应用（六）：校园综合信息发布</vt:lpstr>
      <vt:lpstr>智慧应用（七）：房产资源综合管理</vt:lpstr>
      <vt:lpstr>智慧应用（八）：校园基础设施监管</vt:lpstr>
      <vt:lpstr>PowerPoint 演示文稿</vt:lpstr>
      <vt:lpstr>PowerPoint 演示文稿</vt:lpstr>
      <vt:lpstr>PowerPoint 演示文稿</vt:lpstr>
      <vt:lpstr>全力打造绿色、节能 的环保智能型 新校区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&lt;4D6963726F736F667420506F776572506F696E74202D20352DD5E3BDADB4F3D1A7D6C7BBDBD0CDD0A3D4B0BDA8C9E8CCBDCBF7323031302D31322D32A3A8B3CCD1DEC6ECA3A92E707074205BBCE6C8DDC4A3CABD5D&gt;</dc:title>
  <dc:creator>Administrator</dc:creator>
  <cp:lastModifiedBy>lenovo</cp:lastModifiedBy>
  <cp:revision>1</cp:revision>
  <dcterms:created xsi:type="dcterms:W3CDTF">2015-12-25T15:13:46Z</dcterms:created>
  <dcterms:modified xsi:type="dcterms:W3CDTF">2015-12-25T08:13:08Z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2010-12-08T00:00:00Z</vt:filetime>
  </property>
  <property fmtid="{D5CDD505-2E9C-101B-9397-08002B2CF9AE}" pid="3" name="LastSaved">
    <vt:filetime>2015-12-25T00:00:00Z</vt:filetime>
  </property>
</Properties>
</file>