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80"/>
  </p:notesMasterIdLst>
  <p:handoutMasterIdLst>
    <p:handoutMasterId r:id="rId81"/>
  </p:handoutMasterIdLst>
  <p:sldIdLst>
    <p:sldId id="541" r:id="rId3"/>
    <p:sldId id="1325" r:id="rId4"/>
    <p:sldId id="1162" r:id="rId5"/>
    <p:sldId id="1193" r:id="rId6"/>
    <p:sldId id="1314" r:id="rId7"/>
    <p:sldId id="1315" r:id="rId8"/>
    <p:sldId id="1327" r:id="rId9"/>
    <p:sldId id="1165" r:id="rId10"/>
    <p:sldId id="1208" r:id="rId11"/>
    <p:sldId id="1270" r:id="rId12"/>
    <p:sldId id="1326" r:id="rId13"/>
    <p:sldId id="1212" r:id="rId14"/>
    <p:sldId id="1299" r:id="rId15"/>
    <p:sldId id="1201" r:id="rId16"/>
    <p:sldId id="1397" r:id="rId17"/>
    <p:sldId id="1329" r:id="rId18"/>
    <p:sldId id="1330" r:id="rId19"/>
    <p:sldId id="1331" r:id="rId20"/>
    <p:sldId id="1332" r:id="rId21"/>
    <p:sldId id="1343" r:id="rId22"/>
    <p:sldId id="1335" r:id="rId23"/>
    <p:sldId id="1336" r:id="rId24"/>
    <p:sldId id="1337" r:id="rId25"/>
    <p:sldId id="1338" r:id="rId26"/>
    <p:sldId id="1339" r:id="rId27"/>
    <p:sldId id="1340" r:id="rId28"/>
    <p:sldId id="1341" r:id="rId29"/>
    <p:sldId id="1342" r:id="rId30"/>
    <p:sldId id="1344" r:id="rId31"/>
    <p:sldId id="1303" r:id="rId32"/>
    <p:sldId id="1304" r:id="rId33"/>
    <p:sldId id="1305" r:id="rId34"/>
    <p:sldId id="1306" r:id="rId35"/>
    <p:sldId id="1307" r:id="rId36"/>
    <p:sldId id="1369" r:id="rId37"/>
    <p:sldId id="1241" r:id="rId38"/>
    <p:sldId id="1218" r:id="rId39"/>
    <p:sldId id="1219" r:id="rId40"/>
    <p:sldId id="1220" r:id="rId41"/>
    <p:sldId id="1242" r:id="rId42"/>
    <p:sldId id="1245" r:id="rId43"/>
    <p:sldId id="1272" r:id="rId44"/>
    <p:sldId id="1370" r:id="rId45"/>
    <p:sldId id="1310" r:id="rId46"/>
    <p:sldId id="1311" r:id="rId47"/>
    <p:sldId id="1313" r:id="rId48"/>
    <p:sldId id="1312" r:id="rId49"/>
    <p:sldId id="1267" r:id="rId50"/>
    <p:sldId id="1371" r:id="rId51"/>
    <p:sldId id="1372" r:id="rId52"/>
    <p:sldId id="1373" r:id="rId53"/>
    <p:sldId id="1374" r:id="rId54"/>
    <p:sldId id="1375" r:id="rId55"/>
    <p:sldId id="1376" r:id="rId56"/>
    <p:sldId id="1377" r:id="rId57"/>
    <p:sldId id="1378" r:id="rId58"/>
    <p:sldId id="1379" r:id="rId59"/>
    <p:sldId id="1380" r:id="rId60"/>
    <p:sldId id="1381" r:id="rId61"/>
    <p:sldId id="1382" r:id="rId62"/>
    <p:sldId id="1383" r:id="rId63"/>
    <p:sldId id="1273" r:id="rId64"/>
    <p:sldId id="1274" r:id="rId65"/>
    <p:sldId id="1246" r:id="rId66"/>
    <p:sldId id="1384" r:id="rId67"/>
    <p:sldId id="1385" r:id="rId68"/>
    <p:sldId id="1386" r:id="rId69"/>
    <p:sldId id="1387" r:id="rId70"/>
    <p:sldId id="1388" r:id="rId71"/>
    <p:sldId id="1389" r:id="rId72"/>
    <p:sldId id="1390" r:id="rId73"/>
    <p:sldId id="1391" r:id="rId74"/>
    <p:sldId id="1392" r:id="rId75"/>
    <p:sldId id="1393" r:id="rId76"/>
    <p:sldId id="1394" r:id="rId77"/>
    <p:sldId id="1395" r:id="rId78"/>
    <p:sldId id="1396" r:id="rId79"/>
  </p:sldIdLst>
  <p:sldSz cx="9144000" cy="5143500" type="screen16x9"/>
  <p:notesSz cx="6858000" cy="9144000"/>
  <p:custDataLst>
    <p:tags r:id="rId82"/>
  </p:custDataLst>
  <p:defaultTextStyle>
    <a:defPPr>
      <a:defRPr lang="zh-TW"/>
    </a:defPPr>
    <a:lvl1pPr marL="0" algn="l" defTabSz="914273" rtl="0" eaLnBrk="1" latinLnBrk="0" hangingPunct="1">
      <a:defRPr sz="1800" kern="1200">
        <a:solidFill>
          <a:schemeClr val="tx1"/>
        </a:solidFill>
        <a:latin typeface="+mn-lt"/>
        <a:ea typeface="+mn-ea"/>
        <a:cs typeface="+mn-cs"/>
      </a:defRPr>
    </a:lvl1pPr>
    <a:lvl2pPr marL="457136" algn="l" defTabSz="914273" rtl="0" eaLnBrk="1" latinLnBrk="0" hangingPunct="1">
      <a:defRPr sz="1800" kern="1200">
        <a:solidFill>
          <a:schemeClr val="tx1"/>
        </a:solidFill>
        <a:latin typeface="+mn-lt"/>
        <a:ea typeface="+mn-ea"/>
        <a:cs typeface="+mn-cs"/>
      </a:defRPr>
    </a:lvl2pPr>
    <a:lvl3pPr marL="914273" algn="l" defTabSz="914273" rtl="0" eaLnBrk="1" latinLnBrk="0" hangingPunct="1">
      <a:defRPr sz="1800" kern="1200">
        <a:solidFill>
          <a:schemeClr val="tx1"/>
        </a:solidFill>
        <a:latin typeface="+mn-lt"/>
        <a:ea typeface="+mn-ea"/>
        <a:cs typeface="+mn-cs"/>
      </a:defRPr>
    </a:lvl3pPr>
    <a:lvl4pPr marL="1371409" algn="l" defTabSz="914273" rtl="0" eaLnBrk="1" latinLnBrk="0" hangingPunct="1">
      <a:defRPr sz="1800" kern="1200">
        <a:solidFill>
          <a:schemeClr val="tx1"/>
        </a:solidFill>
        <a:latin typeface="+mn-lt"/>
        <a:ea typeface="+mn-ea"/>
        <a:cs typeface="+mn-cs"/>
      </a:defRPr>
    </a:lvl4pPr>
    <a:lvl5pPr marL="1828545" algn="l" defTabSz="914273" rtl="0" eaLnBrk="1" latinLnBrk="0" hangingPunct="1">
      <a:defRPr sz="1800" kern="1200">
        <a:solidFill>
          <a:schemeClr val="tx1"/>
        </a:solidFill>
        <a:latin typeface="+mn-lt"/>
        <a:ea typeface="+mn-ea"/>
        <a:cs typeface="+mn-cs"/>
      </a:defRPr>
    </a:lvl5pPr>
    <a:lvl6pPr marL="2285681" algn="l" defTabSz="914273" rtl="0" eaLnBrk="1" latinLnBrk="0" hangingPunct="1">
      <a:defRPr sz="1800" kern="1200">
        <a:solidFill>
          <a:schemeClr val="tx1"/>
        </a:solidFill>
        <a:latin typeface="+mn-lt"/>
        <a:ea typeface="+mn-ea"/>
        <a:cs typeface="+mn-cs"/>
      </a:defRPr>
    </a:lvl6pPr>
    <a:lvl7pPr marL="2742818" algn="l" defTabSz="914273" rtl="0" eaLnBrk="1" latinLnBrk="0" hangingPunct="1">
      <a:defRPr sz="1800" kern="1200">
        <a:solidFill>
          <a:schemeClr val="tx1"/>
        </a:solidFill>
        <a:latin typeface="+mn-lt"/>
        <a:ea typeface="+mn-ea"/>
        <a:cs typeface="+mn-cs"/>
      </a:defRPr>
    </a:lvl7pPr>
    <a:lvl8pPr marL="3199954" algn="l" defTabSz="914273" rtl="0" eaLnBrk="1" latinLnBrk="0" hangingPunct="1">
      <a:defRPr sz="1800" kern="1200">
        <a:solidFill>
          <a:schemeClr val="tx1"/>
        </a:solidFill>
        <a:latin typeface="+mn-lt"/>
        <a:ea typeface="+mn-ea"/>
        <a:cs typeface="+mn-cs"/>
      </a:defRPr>
    </a:lvl8pPr>
    <a:lvl9pPr marL="3657089" algn="l" defTabSz="9142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ng Huang" initials="L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AD"/>
    <a:srgbClr val="9BBB59"/>
    <a:srgbClr val="8064A2"/>
    <a:srgbClr val="C0504D"/>
    <a:srgbClr val="4F81BD"/>
    <a:srgbClr val="E1773D"/>
    <a:srgbClr val="74BFE7"/>
    <a:srgbClr val="BACD21"/>
    <a:srgbClr val="0094D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88889" autoAdjust="0"/>
  </p:normalViewPr>
  <p:slideViewPr>
    <p:cSldViewPr>
      <p:cViewPr varScale="1">
        <p:scale>
          <a:sx n="103" d="100"/>
          <a:sy n="103" d="100"/>
        </p:scale>
        <p:origin x="1026" y="72"/>
      </p:cViewPr>
      <p:guideLst>
        <p:guide orient="horz" pos="1620"/>
        <p:guide pos="2880"/>
      </p:guideLst>
    </p:cSldViewPr>
  </p:slideViewPr>
  <p:outlineViewPr>
    <p:cViewPr>
      <p:scale>
        <a:sx n="33" d="100"/>
        <a:sy n="33" d="100"/>
      </p:scale>
      <p:origin x="0" y="-6768"/>
    </p:cViewPr>
  </p:outlineViewPr>
  <p:notesTextViewPr>
    <p:cViewPr>
      <p:scale>
        <a:sx n="1" d="1"/>
        <a:sy n="1" d="1"/>
      </p:scale>
      <p:origin x="0" y="0"/>
    </p:cViewPr>
  </p:notesTextViewPr>
  <p:sorterViewPr>
    <p:cViewPr>
      <p:scale>
        <a:sx n="60" d="100"/>
        <a:sy n="60" d="100"/>
      </p:scale>
      <p:origin x="0" y="0"/>
    </p:cViewPr>
  </p:sorterViewPr>
  <p:notesViewPr>
    <p:cSldViewPr>
      <p:cViewPr varScale="1">
        <p:scale>
          <a:sx n="68" d="100"/>
          <a:sy n="68" d="100"/>
        </p:scale>
        <p:origin x="-333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29691601049868"/>
          <c:y val="0.15207037401574802"/>
          <c:w val="0.46390616797900264"/>
          <c:h val="0.69585925196850396"/>
        </c:manualLayout>
      </c:layout>
      <c:radarChart>
        <c:radarStyle val="filled"/>
        <c:varyColors val="0"/>
        <c:ser>
          <c:idx val="0"/>
          <c:order val="0"/>
          <c:tx>
            <c:strRef>
              <c:f>工作表1!$B$1</c:f>
              <c:strCache>
                <c:ptCount val="1"/>
                <c:pt idx="0">
                  <c:v>修毕所有学科专业课程结果</c:v>
                </c:pt>
              </c:strCache>
            </c:strRef>
          </c:tx>
          <c:spPr>
            <a:solidFill>
              <a:srgbClr val="FF0F64">
                <a:alpha val="85000"/>
              </a:srgbClr>
            </a:solidFill>
            <a:ln>
              <a:noFill/>
            </a:ln>
          </c:spPr>
          <c:cat>
            <c:strRef>
              <c:f>工作表1!$A$2:$A$6</c:f>
              <c:strCache>
                <c:ptCount val="5"/>
                <c:pt idx="0">
                  <c:v>设计基础表达能力</c:v>
                </c:pt>
                <c:pt idx="1">
                  <c:v>策划创意能力</c:v>
                </c:pt>
                <c:pt idx="2">
                  <c:v>专业设计能力</c:v>
                </c:pt>
                <c:pt idx="3">
                  <c:v>工程管理组织能力</c:v>
                </c:pt>
                <c:pt idx="4">
                  <c:v>市场及图文信息采集能力</c:v>
                </c:pt>
              </c:strCache>
            </c:strRef>
          </c:cat>
          <c:val>
            <c:numRef>
              <c:f>工作表1!$B$2:$B$6</c:f>
              <c:numCache>
                <c:formatCode>General</c:formatCode>
                <c:ptCount val="5"/>
                <c:pt idx="0">
                  <c:v>23.8</c:v>
                </c:pt>
                <c:pt idx="1">
                  <c:v>15.1</c:v>
                </c:pt>
                <c:pt idx="2">
                  <c:v>19.3</c:v>
                </c:pt>
                <c:pt idx="3">
                  <c:v>7.2</c:v>
                </c:pt>
                <c:pt idx="4">
                  <c:v>12.6</c:v>
                </c:pt>
              </c:numCache>
            </c:numRef>
          </c:val>
          <c:extLst>
            <c:ext xmlns:c16="http://schemas.microsoft.com/office/drawing/2014/chart" uri="{C3380CC4-5D6E-409C-BE32-E72D297353CC}">
              <c16:uniqueId val="{00000000-B3E5-4C0E-9254-9CE5306D4C11}"/>
            </c:ext>
          </c:extLst>
        </c:ser>
        <c:dLbls>
          <c:showLegendKey val="0"/>
          <c:showVal val="0"/>
          <c:showCatName val="0"/>
          <c:showSerName val="0"/>
          <c:showPercent val="0"/>
          <c:showBubbleSize val="0"/>
        </c:dLbls>
        <c:axId val="644709328"/>
        <c:axId val="644700624"/>
      </c:radarChart>
      <c:catAx>
        <c:axId val="644709328"/>
        <c:scaling>
          <c:orientation val="minMax"/>
        </c:scaling>
        <c:delete val="0"/>
        <c:axPos val="b"/>
        <c:majorGridlines/>
        <c:numFmt formatCode="@" sourceLinked="0"/>
        <c:majorTickMark val="out"/>
        <c:minorTickMark val="none"/>
        <c:tickLblPos val="nextTo"/>
        <c:txPr>
          <a:bodyPr rot="0" vert="horz" anchor="t" anchorCtr="0"/>
          <a:lstStyle/>
          <a:p>
            <a:pPr>
              <a:defRPr sz="1400">
                <a:solidFill>
                  <a:srgbClr val="10386B"/>
                </a:solidFill>
                <a:latin typeface="微軟正黑體" panose="020B0604030504040204" pitchFamily="34" charset="-120"/>
                <a:ea typeface="微軟正黑體" panose="020B0604030504040204" pitchFamily="34" charset="-120"/>
              </a:defRPr>
            </a:pPr>
            <a:endParaRPr lang="zh-CN"/>
          </a:p>
        </c:txPr>
        <c:crossAx val="644700624"/>
        <c:crosses val="autoZero"/>
        <c:auto val="1"/>
        <c:lblAlgn val="ctr"/>
        <c:lblOffset val="100"/>
        <c:noMultiLvlLbl val="0"/>
      </c:catAx>
      <c:valAx>
        <c:axId val="644700624"/>
        <c:scaling>
          <c:orientation val="minMax"/>
        </c:scaling>
        <c:delete val="0"/>
        <c:axPos val="l"/>
        <c:majorGridlines>
          <c:spPr>
            <a:ln w="6350">
              <a:solidFill>
                <a:srgbClr val="10386B"/>
              </a:solidFill>
            </a:ln>
          </c:spPr>
        </c:majorGridlines>
        <c:numFmt formatCode="General" sourceLinked="1"/>
        <c:majorTickMark val="cross"/>
        <c:minorTickMark val="none"/>
        <c:tickLblPos val="nextTo"/>
        <c:spPr>
          <a:noFill/>
          <a:ln w="6350">
            <a:solidFill>
              <a:srgbClr val="10386B"/>
            </a:solidFill>
          </a:ln>
        </c:spPr>
        <c:txPr>
          <a:bodyPr/>
          <a:lstStyle/>
          <a:p>
            <a:pPr>
              <a:defRPr sz="1200">
                <a:solidFill>
                  <a:srgbClr val="00B0F0"/>
                </a:solidFill>
                <a:latin typeface="Arial" panose="020B0604020202020204" pitchFamily="34" charset="0"/>
                <a:cs typeface="Arial" panose="020B0604020202020204" pitchFamily="34" charset="0"/>
              </a:defRPr>
            </a:pPr>
            <a:endParaRPr lang="zh-CN"/>
          </a:p>
        </c:txPr>
        <c:crossAx val="644709328"/>
        <c:crosses val="autoZero"/>
        <c:crossBetween val="between"/>
      </c:valAx>
      <c:spPr>
        <a:noFill/>
      </c:spPr>
    </c:plotArea>
    <c:legend>
      <c:legendPos val="l"/>
      <c:legendEntry>
        <c:idx val="0"/>
        <c:txPr>
          <a:bodyPr/>
          <a:lstStyle/>
          <a:p>
            <a:pPr>
              <a:defRPr sz="1100">
                <a:solidFill>
                  <a:srgbClr val="10386B"/>
                </a:solidFill>
                <a:latin typeface="微軟正黑體" panose="020B0604030504040204" pitchFamily="34" charset="-120"/>
                <a:ea typeface="微軟正黑體" panose="020B0604030504040204" pitchFamily="34" charset="-120"/>
              </a:defRPr>
            </a:pPr>
            <a:endParaRPr lang="zh-CN"/>
          </a:p>
        </c:txPr>
      </c:legendEntry>
      <c:layout>
        <c:manualLayout>
          <c:xMode val="edge"/>
          <c:yMode val="edge"/>
          <c:x val="0.05"/>
          <c:y val="0.87158376522452163"/>
          <c:w val="0.44188234411137489"/>
          <c:h val="0.11018121327848655"/>
        </c:manualLayout>
      </c:layout>
      <c:overlay val="0"/>
      <c:txPr>
        <a:bodyPr/>
        <a:lstStyle/>
        <a:p>
          <a:pPr>
            <a:defRPr sz="1100">
              <a:solidFill>
                <a:srgbClr val="10386B"/>
              </a:solidFill>
              <a:latin typeface="微軟正黑體" panose="020B0604030504040204" pitchFamily="34" charset="-120"/>
              <a:ea typeface="微軟正黑體" panose="020B0604030504040204" pitchFamily="34" charset="-120"/>
            </a:defRPr>
          </a:pPr>
          <a:endParaRPr lang="zh-CN"/>
        </a:p>
      </c:txPr>
    </c:legend>
    <c:plotVisOnly val="1"/>
    <c:dispBlanksAs val="gap"/>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29691601049868"/>
          <c:y val="0.15207037401574802"/>
          <c:w val="0.46390616797900264"/>
          <c:h val="0.69585925196850396"/>
        </c:manualLayout>
      </c:layout>
      <c:radarChart>
        <c:radarStyle val="filled"/>
        <c:varyColors val="0"/>
        <c:ser>
          <c:idx val="0"/>
          <c:order val="0"/>
          <c:tx>
            <c:strRef>
              <c:f>工作表1!$B$1</c:f>
              <c:strCache>
                <c:ptCount val="1"/>
                <c:pt idx="0">
                  <c:v>修毕所有学科专业课程结果</c:v>
                </c:pt>
              </c:strCache>
            </c:strRef>
          </c:tx>
          <c:spPr>
            <a:solidFill>
              <a:srgbClr val="FF0F64">
                <a:alpha val="85000"/>
              </a:srgbClr>
            </a:solidFill>
            <a:ln>
              <a:noFill/>
            </a:ln>
          </c:spPr>
          <c:cat>
            <c:strRef>
              <c:f>工作表1!$A$2:$A$6</c:f>
              <c:strCache>
                <c:ptCount val="5"/>
                <c:pt idx="0">
                  <c:v>设计基础表达能力</c:v>
                </c:pt>
                <c:pt idx="1">
                  <c:v>策划创意能力</c:v>
                </c:pt>
                <c:pt idx="2">
                  <c:v>专业设计能力</c:v>
                </c:pt>
                <c:pt idx="3">
                  <c:v>工程管理组织能力</c:v>
                </c:pt>
                <c:pt idx="4">
                  <c:v>市场及图文信息采集能力</c:v>
                </c:pt>
              </c:strCache>
            </c:strRef>
          </c:cat>
          <c:val>
            <c:numRef>
              <c:f>工作表1!$B$2:$B$6</c:f>
              <c:numCache>
                <c:formatCode>General</c:formatCode>
                <c:ptCount val="5"/>
                <c:pt idx="0">
                  <c:v>23.8</c:v>
                </c:pt>
                <c:pt idx="1">
                  <c:v>15.1</c:v>
                </c:pt>
                <c:pt idx="2">
                  <c:v>19.3</c:v>
                </c:pt>
                <c:pt idx="3">
                  <c:v>7.2</c:v>
                </c:pt>
                <c:pt idx="4">
                  <c:v>12.6</c:v>
                </c:pt>
              </c:numCache>
            </c:numRef>
          </c:val>
          <c:extLst>
            <c:ext xmlns:c16="http://schemas.microsoft.com/office/drawing/2014/chart" uri="{C3380CC4-5D6E-409C-BE32-E72D297353CC}">
              <c16:uniqueId val="{00000000-2C1D-41F1-8B28-61B0D781FAF7}"/>
            </c:ext>
          </c:extLst>
        </c:ser>
        <c:ser>
          <c:idx val="1"/>
          <c:order val="1"/>
          <c:tx>
            <c:strRef>
              <c:f>工作表1!$C$1</c:f>
              <c:strCache>
                <c:ptCount val="1"/>
                <c:pt idx="0">
                  <c:v>大三修习课程结果</c:v>
                </c:pt>
              </c:strCache>
            </c:strRef>
          </c:tx>
          <c:spPr>
            <a:solidFill>
              <a:srgbClr val="549B35">
                <a:alpha val="85000"/>
              </a:srgbClr>
            </a:solidFill>
            <a:ln>
              <a:noFill/>
            </a:ln>
          </c:spPr>
          <c:cat>
            <c:strRef>
              <c:f>工作表1!$A$2:$A$6</c:f>
              <c:strCache>
                <c:ptCount val="5"/>
                <c:pt idx="0">
                  <c:v>设计基础表达能力</c:v>
                </c:pt>
                <c:pt idx="1">
                  <c:v>策划创意能力</c:v>
                </c:pt>
                <c:pt idx="2">
                  <c:v>专业设计能力</c:v>
                </c:pt>
                <c:pt idx="3">
                  <c:v>工程管理组织能力</c:v>
                </c:pt>
                <c:pt idx="4">
                  <c:v>市场及图文信息采集能力</c:v>
                </c:pt>
              </c:strCache>
            </c:strRef>
          </c:cat>
          <c:val>
            <c:numRef>
              <c:f>工作表1!$C$2:$C$6</c:f>
              <c:numCache>
                <c:formatCode>General</c:formatCode>
                <c:ptCount val="5"/>
                <c:pt idx="0">
                  <c:v>18</c:v>
                </c:pt>
                <c:pt idx="1">
                  <c:v>12</c:v>
                </c:pt>
                <c:pt idx="2">
                  <c:v>9</c:v>
                </c:pt>
                <c:pt idx="3">
                  <c:v>5</c:v>
                </c:pt>
                <c:pt idx="4">
                  <c:v>6</c:v>
                </c:pt>
              </c:numCache>
            </c:numRef>
          </c:val>
          <c:extLst>
            <c:ext xmlns:c16="http://schemas.microsoft.com/office/drawing/2014/chart" uri="{C3380CC4-5D6E-409C-BE32-E72D297353CC}">
              <c16:uniqueId val="{00000001-2C1D-41F1-8B28-61B0D781FAF7}"/>
            </c:ext>
          </c:extLst>
        </c:ser>
        <c:dLbls>
          <c:showLegendKey val="0"/>
          <c:showVal val="0"/>
          <c:showCatName val="0"/>
          <c:showSerName val="0"/>
          <c:showPercent val="0"/>
          <c:showBubbleSize val="0"/>
        </c:dLbls>
        <c:axId val="644710416"/>
        <c:axId val="644705520"/>
      </c:radarChart>
      <c:catAx>
        <c:axId val="644710416"/>
        <c:scaling>
          <c:orientation val="minMax"/>
        </c:scaling>
        <c:delete val="0"/>
        <c:axPos val="b"/>
        <c:majorGridlines/>
        <c:numFmt formatCode="@" sourceLinked="0"/>
        <c:majorTickMark val="out"/>
        <c:minorTickMark val="none"/>
        <c:tickLblPos val="nextTo"/>
        <c:txPr>
          <a:bodyPr rot="0" vert="horz" anchor="t" anchorCtr="0"/>
          <a:lstStyle/>
          <a:p>
            <a:pPr>
              <a:defRPr sz="1100">
                <a:solidFill>
                  <a:srgbClr val="10386B"/>
                </a:solidFill>
                <a:latin typeface="微軟正黑體" panose="020B0604030504040204" pitchFamily="34" charset="-120"/>
                <a:ea typeface="微軟正黑體" panose="020B0604030504040204" pitchFamily="34" charset="-120"/>
              </a:defRPr>
            </a:pPr>
            <a:endParaRPr lang="zh-CN"/>
          </a:p>
        </c:txPr>
        <c:crossAx val="644705520"/>
        <c:crosses val="autoZero"/>
        <c:auto val="1"/>
        <c:lblAlgn val="ctr"/>
        <c:lblOffset val="100"/>
        <c:noMultiLvlLbl val="0"/>
      </c:catAx>
      <c:valAx>
        <c:axId val="644705520"/>
        <c:scaling>
          <c:orientation val="minMax"/>
        </c:scaling>
        <c:delete val="0"/>
        <c:axPos val="l"/>
        <c:majorGridlines>
          <c:spPr>
            <a:ln w="6350">
              <a:solidFill>
                <a:srgbClr val="10386B"/>
              </a:solidFill>
            </a:ln>
          </c:spPr>
        </c:majorGridlines>
        <c:numFmt formatCode="General" sourceLinked="1"/>
        <c:majorTickMark val="cross"/>
        <c:minorTickMark val="none"/>
        <c:tickLblPos val="nextTo"/>
        <c:spPr>
          <a:noFill/>
          <a:ln w="6350">
            <a:solidFill>
              <a:srgbClr val="10386B"/>
            </a:solidFill>
          </a:ln>
        </c:spPr>
        <c:txPr>
          <a:bodyPr/>
          <a:lstStyle/>
          <a:p>
            <a:pPr>
              <a:defRPr sz="1200">
                <a:solidFill>
                  <a:srgbClr val="00B0F0"/>
                </a:solidFill>
                <a:latin typeface="Arial" panose="020B0604020202020204" pitchFamily="34" charset="0"/>
                <a:cs typeface="Arial" panose="020B0604020202020204" pitchFamily="34" charset="0"/>
              </a:defRPr>
            </a:pPr>
            <a:endParaRPr lang="zh-CN"/>
          </a:p>
        </c:txPr>
        <c:crossAx val="644710416"/>
        <c:crosses val="autoZero"/>
        <c:crossBetween val="between"/>
      </c:valAx>
      <c:spPr>
        <a:noFill/>
      </c:spPr>
    </c:plotArea>
    <c:plotVisOnly val="1"/>
    <c:dispBlanksAs val="gap"/>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29691601049868"/>
          <c:y val="0.15207037401574802"/>
          <c:w val="0.46390616797900264"/>
          <c:h val="0.69585925196850396"/>
        </c:manualLayout>
      </c:layout>
      <c:radarChart>
        <c:radarStyle val="filled"/>
        <c:varyColors val="0"/>
        <c:ser>
          <c:idx val="0"/>
          <c:order val="0"/>
          <c:tx>
            <c:strRef>
              <c:f>工作表1!$B$1</c:f>
              <c:strCache>
                <c:ptCount val="1"/>
                <c:pt idx="0">
                  <c:v>修毕所有学科专业课程结果</c:v>
                </c:pt>
              </c:strCache>
            </c:strRef>
          </c:tx>
          <c:spPr>
            <a:solidFill>
              <a:srgbClr val="FF0F64">
                <a:alpha val="85000"/>
              </a:srgbClr>
            </a:solidFill>
            <a:ln>
              <a:noFill/>
            </a:ln>
          </c:spPr>
          <c:cat>
            <c:strRef>
              <c:f>工作表1!$A$2:$A$6</c:f>
              <c:strCache>
                <c:ptCount val="5"/>
                <c:pt idx="0">
                  <c:v>设计基础表达能力</c:v>
                </c:pt>
                <c:pt idx="1">
                  <c:v>策划创意能力</c:v>
                </c:pt>
                <c:pt idx="2">
                  <c:v>专业设计能力</c:v>
                </c:pt>
                <c:pt idx="3">
                  <c:v>工程管理组织能力</c:v>
                </c:pt>
                <c:pt idx="4">
                  <c:v>市场及图文信息采集能力</c:v>
                </c:pt>
              </c:strCache>
            </c:strRef>
          </c:cat>
          <c:val>
            <c:numRef>
              <c:f>工作表1!$B$2:$B$6</c:f>
              <c:numCache>
                <c:formatCode>General</c:formatCode>
                <c:ptCount val="5"/>
                <c:pt idx="0">
                  <c:v>23.8</c:v>
                </c:pt>
                <c:pt idx="1">
                  <c:v>15.1</c:v>
                </c:pt>
                <c:pt idx="2">
                  <c:v>19.3</c:v>
                </c:pt>
                <c:pt idx="3">
                  <c:v>7.2</c:v>
                </c:pt>
                <c:pt idx="4">
                  <c:v>12.6</c:v>
                </c:pt>
              </c:numCache>
            </c:numRef>
          </c:val>
          <c:extLst>
            <c:ext xmlns:c16="http://schemas.microsoft.com/office/drawing/2014/chart" uri="{C3380CC4-5D6E-409C-BE32-E72D297353CC}">
              <c16:uniqueId val="{00000000-F391-4C50-AA88-4EE78F879937}"/>
            </c:ext>
          </c:extLst>
        </c:ser>
        <c:ser>
          <c:idx val="1"/>
          <c:order val="1"/>
          <c:tx>
            <c:strRef>
              <c:f>工作表1!$C$1</c:f>
              <c:strCache>
                <c:ptCount val="1"/>
                <c:pt idx="0">
                  <c:v>大三修习课程结果</c:v>
                </c:pt>
              </c:strCache>
            </c:strRef>
          </c:tx>
          <c:spPr>
            <a:solidFill>
              <a:srgbClr val="549B35">
                <a:alpha val="85000"/>
              </a:srgbClr>
            </a:solidFill>
            <a:ln>
              <a:noFill/>
            </a:ln>
          </c:spPr>
          <c:cat>
            <c:strRef>
              <c:f>工作表1!$A$2:$A$6</c:f>
              <c:strCache>
                <c:ptCount val="5"/>
                <c:pt idx="0">
                  <c:v>设计基础表达能力</c:v>
                </c:pt>
                <c:pt idx="1">
                  <c:v>策划创意能力</c:v>
                </c:pt>
                <c:pt idx="2">
                  <c:v>专业设计能力</c:v>
                </c:pt>
                <c:pt idx="3">
                  <c:v>工程管理组织能力</c:v>
                </c:pt>
                <c:pt idx="4">
                  <c:v>市场及图文信息采集能力</c:v>
                </c:pt>
              </c:strCache>
            </c:strRef>
          </c:cat>
          <c:val>
            <c:numRef>
              <c:f>工作表1!$C$2:$C$6</c:f>
              <c:numCache>
                <c:formatCode>General</c:formatCode>
                <c:ptCount val="5"/>
                <c:pt idx="0">
                  <c:v>10</c:v>
                </c:pt>
                <c:pt idx="1">
                  <c:v>10</c:v>
                </c:pt>
                <c:pt idx="2">
                  <c:v>18</c:v>
                </c:pt>
                <c:pt idx="3">
                  <c:v>5</c:v>
                </c:pt>
                <c:pt idx="4">
                  <c:v>6</c:v>
                </c:pt>
              </c:numCache>
            </c:numRef>
          </c:val>
          <c:extLst>
            <c:ext xmlns:c16="http://schemas.microsoft.com/office/drawing/2014/chart" uri="{C3380CC4-5D6E-409C-BE32-E72D297353CC}">
              <c16:uniqueId val="{00000001-F391-4C50-AA88-4EE78F879937}"/>
            </c:ext>
          </c:extLst>
        </c:ser>
        <c:dLbls>
          <c:showLegendKey val="0"/>
          <c:showVal val="0"/>
          <c:showCatName val="0"/>
          <c:showSerName val="0"/>
          <c:showPercent val="0"/>
          <c:showBubbleSize val="0"/>
        </c:dLbls>
        <c:axId val="644701712"/>
        <c:axId val="644702256"/>
      </c:radarChart>
      <c:catAx>
        <c:axId val="644701712"/>
        <c:scaling>
          <c:orientation val="minMax"/>
        </c:scaling>
        <c:delete val="0"/>
        <c:axPos val="b"/>
        <c:majorGridlines/>
        <c:numFmt formatCode="@" sourceLinked="0"/>
        <c:majorTickMark val="out"/>
        <c:minorTickMark val="none"/>
        <c:tickLblPos val="nextTo"/>
        <c:txPr>
          <a:bodyPr rot="0" vert="horz" anchor="t" anchorCtr="0"/>
          <a:lstStyle/>
          <a:p>
            <a:pPr>
              <a:defRPr sz="1100">
                <a:solidFill>
                  <a:srgbClr val="10386B"/>
                </a:solidFill>
                <a:latin typeface="微軟正黑體" panose="020B0604030504040204" pitchFamily="34" charset="-120"/>
                <a:ea typeface="微軟正黑體" panose="020B0604030504040204" pitchFamily="34" charset="-120"/>
              </a:defRPr>
            </a:pPr>
            <a:endParaRPr lang="zh-CN"/>
          </a:p>
        </c:txPr>
        <c:crossAx val="644702256"/>
        <c:crosses val="autoZero"/>
        <c:auto val="1"/>
        <c:lblAlgn val="ctr"/>
        <c:lblOffset val="100"/>
        <c:noMultiLvlLbl val="0"/>
      </c:catAx>
      <c:valAx>
        <c:axId val="644702256"/>
        <c:scaling>
          <c:orientation val="minMax"/>
        </c:scaling>
        <c:delete val="0"/>
        <c:axPos val="l"/>
        <c:majorGridlines>
          <c:spPr>
            <a:ln w="6350">
              <a:solidFill>
                <a:srgbClr val="10386B"/>
              </a:solidFill>
            </a:ln>
          </c:spPr>
        </c:majorGridlines>
        <c:numFmt formatCode="General" sourceLinked="1"/>
        <c:majorTickMark val="cross"/>
        <c:minorTickMark val="none"/>
        <c:tickLblPos val="nextTo"/>
        <c:spPr>
          <a:noFill/>
          <a:ln w="6350">
            <a:solidFill>
              <a:srgbClr val="10386B"/>
            </a:solidFill>
          </a:ln>
        </c:spPr>
        <c:txPr>
          <a:bodyPr/>
          <a:lstStyle/>
          <a:p>
            <a:pPr>
              <a:defRPr sz="1200">
                <a:solidFill>
                  <a:srgbClr val="00B0F0"/>
                </a:solidFill>
                <a:latin typeface="Arial" panose="020B0604020202020204" pitchFamily="34" charset="0"/>
                <a:cs typeface="Arial" panose="020B0604020202020204" pitchFamily="34" charset="0"/>
              </a:defRPr>
            </a:pPr>
            <a:endParaRPr lang="zh-CN"/>
          </a:p>
        </c:txPr>
        <c:crossAx val="644701712"/>
        <c:crosses val="autoZero"/>
        <c:crossBetween val="between"/>
      </c:valAx>
      <c:spPr>
        <a:noFill/>
      </c:spPr>
    </c:plotArea>
    <c:plotVisOnly val="1"/>
    <c:dispBlanksAs val="gap"/>
    <c:showDLblsOverMax val="0"/>
  </c:chart>
  <c:txPr>
    <a:bodyPr/>
    <a:lstStyle/>
    <a:p>
      <a:pPr>
        <a:defRPr sz="1800"/>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FC25D-E56C-4388-9F6D-B548BE40E0C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zh-TW" altLang="en-US"/>
        </a:p>
      </dgm:t>
    </dgm:pt>
    <dgm:pt modelId="{4CCCF84D-6588-4AA8-B41C-830DE86B4929}">
      <dgm:prSet phldrT="[文字]" custT="1"/>
      <dgm:spPr/>
      <dgm:t>
        <a:bodyPr/>
        <a:lstStyle/>
        <a:p>
          <a:pPr algn="ctr">
            <a:lnSpc>
              <a:spcPct val="90000"/>
            </a:lnSpc>
          </a:pPr>
          <a:r>
            <a:rPr lang="zh-TW" altLang="en-US" sz="1800" b="1" smtClean="0">
              <a:latin typeface="微軟正黑體" pitchFamily="34" charset="-120"/>
              <a:ea typeface="微軟正黑體" pitchFamily="34" charset="-120"/>
            </a:rPr>
            <a:t>选课学生</a:t>
          </a:r>
          <a:endParaRPr lang="zh-TW" altLang="en-US" sz="1800" b="1" dirty="0">
            <a:latin typeface="微軟正黑體" pitchFamily="34" charset="-120"/>
            <a:ea typeface="微軟正黑體" pitchFamily="34" charset="-120"/>
          </a:endParaRPr>
        </a:p>
      </dgm:t>
    </dgm:pt>
    <dgm:pt modelId="{B6612ABC-A429-4B0C-A069-183023AC6044}" type="parTrans" cxnId="{A03C7CE1-8F5E-45B7-9951-30F0D71B189A}">
      <dgm:prSet/>
      <dgm:spPr/>
      <dgm:t>
        <a:bodyPr/>
        <a:lstStyle/>
        <a:p>
          <a:endParaRPr lang="zh-TW" altLang="en-US">
            <a:latin typeface="微軟正黑體" pitchFamily="34" charset="-120"/>
            <a:ea typeface="微軟正黑體" pitchFamily="34" charset="-120"/>
          </a:endParaRPr>
        </a:p>
      </dgm:t>
    </dgm:pt>
    <dgm:pt modelId="{C740FD41-8E3E-428B-B790-573BECDE6170}" type="sibTrans" cxnId="{A03C7CE1-8F5E-45B7-9951-30F0D71B189A}">
      <dgm:prSet/>
      <dgm:spPr/>
      <dgm:t>
        <a:bodyPr/>
        <a:lstStyle/>
        <a:p>
          <a:endParaRPr lang="zh-TW" altLang="en-US">
            <a:latin typeface="微軟正黑體" pitchFamily="34" charset="-120"/>
            <a:ea typeface="微軟正黑體" pitchFamily="34" charset="-120"/>
          </a:endParaRPr>
        </a:p>
      </dgm:t>
    </dgm:pt>
    <dgm:pt modelId="{5181B839-0198-4C97-A9AA-A8213CCCBC82}">
      <dgm:prSet phldrT="[文字]" custT="1"/>
      <dgm:spPr/>
      <dgm:t>
        <a:bodyPr/>
        <a:lstStyle/>
        <a:p>
          <a:pPr algn="l">
            <a:lnSpc>
              <a:spcPct val="100000"/>
            </a:lnSpc>
          </a:pPr>
          <a:r>
            <a:rPr lang="zh-TW" altLang="en-US" sz="1600" dirty="0" smtClean="0">
              <a:latin typeface="微軟正黑體" pitchFamily="34" charset="-120"/>
              <a:ea typeface="微軟正黑體" pitchFamily="34" charset="-120"/>
            </a:rPr>
            <a:t>学生条件</a:t>
          </a:r>
          <a:r>
            <a:rPr lang="zh-TW" altLang="en-US" sz="1400" dirty="0" smtClean="0">
              <a:latin typeface="微軟正黑體" pitchFamily="34" charset="-120"/>
              <a:ea typeface="微軟正黑體" pitchFamily="34" charset="-120"/>
            </a:rPr>
            <a:t>（无限制或特定院系与身份、先完成先修科目等条件）</a:t>
          </a:r>
          <a:endParaRPr lang="zh-TW" altLang="en-US" sz="1400" dirty="0">
            <a:latin typeface="微軟正黑體" pitchFamily="34" charset="-120"/>
            <a:ea typeface="微軟正黑體" pitchFamily="34" charset="-120"/>
          </a:endParaRPr>
        </a:p>
      </dgm:t>
    </dgm:pt>
    <dgm:pt modelId="{96800F08-D671-4A86-9F3A-2B196710EE19}" type="parTrans" cxnId="{3558951A-9549-4FD4-A874-66DC9AAB081B}">
      <dgm:prSet/>
      <dgm:spPr/>
      <dgm:t>
        <a:bodyPr/>
        <a:lstStyle/>
        <a:p>
          <a:endParaRPr lang="zh-TW" altLang="en-US">
            <a:latin typeface="微軟正黑體" pitchFamily="34" charset="-120"/>
            <a:ea typeface="微軟正黑體" pitchFamily="34" charset="-120"/>
          </a:endParaRPr>
        </a:p>
      </dgm:t>
    </dgm:pt>
    <dgm:pt modelId="{16F08D16-823A-4D70-9520-F268F73D6CF3}" type="sibTrans" cxnId="{3558951A-9549-4FD4-A874-66DC9AAB081B}">
      <dgm:prSet/>
      <dgm:spPr/>
      <dgm:t>
        <a:bodyPr/>
        <a:lstStyle/>
        <a:p>
          <a:endParaRPr lang="zh-TW" altLang="en-US">
            <a:latin typeface="微軟正黑體" pitchFamily="34" charset="-120"/>
            <a:ea typeface="微軟正黑體" pitchFamily="34" charset="-120"/>
          </a:endParaRPr>
        </a:p>
      </dgm:t>
    </dgm:pt>
    <dgm:pt modelId="{83AFE1A9-DA40-4C48-B601-C9E26050BAB1}">
      <dgm:prSet phldrT="[文字]" custT="1"/>
      <dgm:spPr/>
      <dgm:t>
        <a:bodyPr/>
        <a:lstStyle/>
        <a:p>
          <a:pPr algn="l">
            <a:lnSpc>
              <a:spcPct val="90000"/>
            </a:lnSpc>
          </a:pPr>
          <a:r>
            <a:rPr lang="zh-TW" altLang="en-US" sz="1600" dirty="0" smtClean="0">
              <a:latin typeface="微軟正黑體" pitchFamily="34" charset="-120"/>
              <a:ea typeface="微軟正黑體" pitchFamily="34" charset="-120"/>
            </a:rPr>
            <a:t>人数限制</a:t>
          </a:r>
          <a:endParaRPr lang="zh-TW" altLang="en-US" sz="1600" dirty="0">
            <a:latin typeface="微軟正黑體" pitchFamily="34" charset="-120"/>
            <a:ea typeface="微軟正黑體" pitchFamily="34" charset="-120"/>
          </a:endParaRPr>
        </a:p>
      </dgm:t>
    </dgm:pt>
    <dgm:pt modelId="{46651717-8899-47F7-9AAD-E6A7A843B7EA}" type="parTrans" cxnId="{3DBC3849-3547-4A94-AA7A-2887DC950B1B}">
      <dgm:prSet/>
      <dgm:spPr/>
      <dgm:t>
        <a:bodyPr/>
        <a:lstStyle/>
        <a:p>
          <a:endParaRPr lang="zh-TW" altLang="en-US">
            <a:latin typeface="微軟正黑體" pitchFamily="34" charset="-120"/>
            <a:ea typeface="微軟正黑體" pitchFamily="34" charset="-120"/>
          </a:endParaRPr>
        </a:p>
      </dgm:t>
    </dgm:pt>
    <dgm:pt modelId="{B078F0DE-8A70-4632-B6DE-AE9F56C2A40A}" type="sibTrans" cxnId="{3DBC3849-3547-4A94-AA7A-2887DC950B1B}">
      <dgm:prSet/>
      <dgm:spPr/>
      <dgm:t>
        <a:bodyPr/>
        <a:lstStyle/>
        <a:p>
          <a:endParaRPr lang="zh-TW" altLang="en-US">
            <a:latin typeface="微軟正黑體" pitchFamily="34" charset="-120"/>
            <a:ea typeface="微軟正黑體" pitchFamily="34" charset="-120"/>
          </a:endParaRPr>
        </a:p>
      </dgm:t>
    </dgm:pt>
    <dgm:pt modelId="{586F072B-1925-4AEA-9716-CD4E292F28F0}">
      <dgm:prSet phldrT="[文字]" custT="1"/>
      <dgm:spPr/>
      <dgm:t>
        <a:bodyPr/>
        <a:lstStyle/>
        <a:p>
          <a:pPr algn="ctr"/>
          <a:r>
            <a:rPr lang="zh-TW" altLang="en-US" sz="1800" b="1" smtClean="0">
              <a:latin typeface="微軟正黑體" pitchFamily="34" charset="-120"/>
              <a:ea typeface="微軟正黑體" pitchFamily="34" charset="-120"/>
            </a:rPr>
            <a:t>选修课程</a:t>
          </a:r>
          <a:endParaRPr lang="zh-TW" altLang="en-US" sz="1800" b="1" dirty="0">
            <a:latin typeface="微軟正黑體" pitchFamily="34" charset="-120"/>
            <a:ea typeface="微軟正黑體" pitchFamily="34" charset="-120"/>
          </a:endParaRPr>
        </a:p>
      </dgm:t>
    </dgm:pt>
    <dgm:pt modelId="{37599977-C6D6-42C8-A515-D1F89C6D0476}" type="parTrans" cxnId="{CB9B00FA-A607-4496-9B1D-13BAB0936BF0}">
      <dgm:prSet/>
      <dgm:spPr/>
      <dgm:t>
        <a:bodyPr/>
        <a:lstStyle/>
        <a:p>
          <a:endParaRPr lang="zh-TW" altLang="en-US">
            <a:latin typeface="微軟正黑體" pitchFamily="34" charset="-120"/>
            <a:ea typeface="微軟正黑體" pitchFamily="34" charset="-120"/>
          </a:endParaRPr>
        </a:p>
      </dgm:t>
    </dgm:pt>
    <dgm:pt modelId="{932005D6-EAD3-4641-88F1-B0C099D830CB}" type="sibTrans" cxnId="{CB9B00FA-A607-4496-9B1D-13BAB0936BF0}">
      <dgm:prSet/>
      <dgm:spPr/>
      <dgm:t>
        <a:bodyPr/>
        <a:lstStyle/>
        <a:p>
          <a:endParaRPr lang="zh-TW" altLang="en-US">
            <a:latin typeface="微軟正黑體" pitchFamily="34" charset="-120"/>
            <a:ea typeface="微軟正黑體" pitchFamily="34" charset="-120"/>
          </a:endParaRPr>
        </a:p>
      </dgm:t>
    </dgm:pt>
    <dgm:pt modelId="{20F8E762-CF21-4E4A-B8FE-EB65672BC411}">
      <dgm:prSet phldrT="[文字]" custT="1"/>
      <dgm:spPr/>
      <dgm:t>
        <a:bodyPr/>
        <a:lstStyle/>
        <a:p>
          <a:pPr algn="l"/>
          <a:r>
            <a:rPr lang="zh-TW" altLang="en-US" sz="1600" dirty="0" smtClean="0">
              <a:latin typeface="微軟正黑體" pitchFamily="34" charset="-120"/>
              <a:ea typeface="微軟正黑體" pitchFamily="34" charset="-120"/>
            </a:rPr>
            <a:t>性质</a:t>
          </a:r>
          <a:r>
            <a:rPr lang="zh-TW" altLang="en-US" sz="1400" dirty="0" smtClean="0">
              <a:latin typeface="微軟正黑體" pitchFamily="34" charset="-120"/>
              <a:ea typeface="微軟正黑體" pitchFamily="34" charset="-120"/>
            </a:rPr>
            <a:t>（任选、限远）</a:t>
          </a:r>
          <a:endParaRPr lang="zh-TW" altLang="en-US" sz="1400" dirty="0">
            <a:latin typeface="微軟正黑體" pitchFamily="34" charset="-120"/>
            <a:ea typeface="微軟正黑體" pitchFamily="34" charset="-120"/>
          </a:endParaRPr>
        </a:p>
      </dgm:t>
    </dgm:pt>
    <dgm:pt modelId="{44BC38B9-33E7-48A2-A5A6-81D53AF37B0A}" type="parTrans" cxnId="{33DA35A2-5311-40E5-96D4-9F16651C2C87}">
      <dgm:prSet/>
      <dgm:spPr/>
      <dgm:t>
        <a:bodyPr/>
        <a:lstStyle/>
        <a:p>
          <a:endParaRPr lang="zh-TW" altLang="en-US">
            <a:latin typeface="微軟正黑體" pitchFamily="34" charset="-120"/>
            <a:ea typeface="微軟正黑體" pitchFamily="34" charset="-120"/>
          </a:endParaRPr>
        </a:p>
      </dgm:t>
    </dgm:pt>
    <dgm:pt modelId="{CCBC27B9-3154-4779-896D-F8F3FEAF9AC6}" type="sibTrans" cxnId="{33DA35A2-5311-40E5-96D4-9F16651C2C87}">
      <dgm:prSet/>
      <dgm:spPr/>
      <dgm:t>
        <a:bodyPr/>
        <a:lstStyle/>
        <a:p>
          <a:endParaRPr lang="zh-TW" altLang="en-US">
            <a:latin typeface="微軟正黑體" pitchFamily="34" charset="-120"/>
            <a:ea typeface="微軟正黑體" pitchFamily="34" charset="-120"/>
          </a:endParaRPr>
        </a:p>
      </dgm:t>
    </dgm:pt>
    <dgm:pt modelId="{EDD9688C-49BA-491B-8524-018E823BE8B9}">
      <dgm:prSet phldrT="[文字]" custT="1"/>
      <dgm:spPr/>
      <dgm:t>
        <a:bodyPr/>
        <a:lstStyle/>
        <a:p>
          <a:pPr algn="l"/>
          <a:r>
            <a:rPr lang="zh-TW" altLang="en-US" sz="1600" dirty="0" smtClean="0">
              <a:latin typeface="微軟正黑體" pitchFamily="34" charset="-120"/>
              <a:ea typeface="微軟正黑體" pitchFamily="34" charset="-120"/>
            </a:rPr>
            <a:t>开课单位</a:t>
          </a:r>
          <a:r>
            <a:rPr lang="zh-TW" altLang="en-US" sz="1400" dirty="0" smtClean="0">
              <a:latin typeface="微軟正黑體" pitchFamily="34" charset="-120"/>
              <a:ea typeface="微軟正黑體" pitchFamily="34" charset="-120"/>
            </a:rPr>
            <a:t>（各系所、通识中心、体育室、军训室）</a:t>
          </a:r>
          <a:endParaRPr lang="zh-TW" altLang="en-US" sz="1400" dirty="0">
            <a:latin typeface="微軟正黑體" pitchFamily="34" charset="-120"/>
            <a:ea typeface="微軟正黑體" pitchFamily="34" charset="-120"/>
          </a:endParaRPr>
        </a:p>
      </dgm:t>
    </dgm:pt>
    <dgm:pt modelId="{79F929F9-CA90-4C6B-B796-1ACC2626A683}" type="parTrans" cxnId="{64A00382-6363-4F4F-B13A-E877603235C7}">
      <dgm:prSet/>
      <dgm:spPr/>
      <dgm:t>
        <a:bodyPr/>
        <a:lstStyle/>
        <a:p>
          <a:endParaRPr lang="zh-TW" altLang="en-US">
            <a:latin typeface="微軟正黑體" pitchFamily="34" charset="-120"/>
            <a:ea typeface="微軟正黑體" pitchFamily="34" charset="-120"/>
          </a:endParaRPr>
        </a:p>
      </dgm:t>
    </dgm:pt>
    <dgm:pt modelId="{67A5D31E-ED77-4A2A-BA7D-951D69086030}" type="sibTrans" cxnId="{64A00382-6363-4F4F-B13A-E877603235C7}">
      <dgm:prSet/>
      <dgm:spPr/>
      <dgm:t>
        <a:bodyPr/>
        <a:lstStyle/>
        <a:p>
          <a:endParaRPr lang="zh-TW" altLang="en-US">
            <a:latin typeface="微軟正黑體" pitchFamily="34" charset="-120"/>
            <a:ea typeface="微軟正黑體" pitchFamily="34" charset="-120"/>
          </a:endParaRPr>
        </a:p>
      </dgm:t>
    </dgm:pt>
    <dgm:pt modelId="{61E1BDD7-0746-4837-843D-12CA4DE91E9B}">
      <dgm:prSet phldrT="[文字]" custT="1"/>
      <dgm:spPr/>
      <dgm:t>
        <a:bodyPr/>
        <a:lstStyle/>
        <a:p>
          <a:pPr algn="ctr"/>
          <a:r>
            <a:rPr lang="zh-TW" altLang="en-US" sz="1800" b="1" smtClean="0">
              <a:latin typeface="微軟正黑體" pitchFamily="34" charset="-120"/>
              <a:ea typeface="微軟正黑體" pitchFamily="34" charset="-120"/>
            </a:rPr>
            <a:t>选课阶段</a:t>
          </a:r>
          <a:endParaRPr lang="zh-TW" altLang="en-US" sz="1800" b="1" dirty="0">
            <a:latin typeface="微軟正黑體" pitchFamily="34" charset="-120"/>
            <a:ea typeface="微軟正黑體" pitchFamily="34" charset="-120"/>
          </a:endParaRPr>
        </a:p>
      </dgm:t>
    </dgm:pt>
    <dgm:pt modelId="{709FECEA-24E2-4460-88E8-430159AAFD5D}" type="parTrans" cxnId="{99D01A77-F293-44E7-8FF4-CBCDBF01843C}">
      <dgm:prSet/>
      <dgm:spPr/>
      <dgm:t>
        <a:bodyPr/>
        <a:lstStyle/>
        <a:p>
          <a:endParaRPr lang="zh-TW" altLang="en-US">
            <a:latin typeface="微軟正黑體" pitchFamily="34" charset="-120"/>
            <a:ea typeface="微軟正黑體" pitchFamily="34" charset="-120"/>
          </a:endParaRPr>
        </a:p>
      </dgm:t>
    </dgm:pt>
    <dgm:pt modelId="{68A22B56-BA5A-4544-91AD-74DC531BB091}" type="sibTrans" cxnId="{99D01A77-F293-44E7-8FF4-CBCDBF01843C}">
      <dgm:prSet/>
      <dgm:spPr/>
      <dgm:t>
        <a:bodyPr/>
        <a:lstStyle/>
        <a:p>
          <a:endParaRPr lang="zh-TW" altLang="en-US">
            <a:latin typeface="微軟正黑體" pitchFamily="34" charset="-120"/>
            <a:ea typeface="微軟正黑體" pitchFamily="34" charset="-120"/>
          </a:endParaRPr>
        </a:p>
      </dgm:t>
    </dgm:pt>
    <dgm:pt modelId="{D49652ED-C23F-4B94-BD50-BBFFBA44E7AA}">
      <dgm:prSet phldrT="[文字]" custT="1"/>
      <dgm:spPr/>
      <dgm:t>
        <a:bodyPr/>
        <a:lstStyle/>
        <a:p>
          <a:pPr algn="ctr"/>
          <a:r>
            <a:rPr lang="zh-TW" altLang="en-US" sz="1800" b="1" smtClean="0">
              <a:latin typeface="微軟正黑體" pitchFamily="34" charset="-120"/>
              <a:ea typeface="微軟正黑體" pitchFamily="34" charset="-120"/>
            </a:rPr>
            <a:t>选课模式</a:t>
          </a:r>
          <a:endParaRPr lang="zh-TW" altLang="en-US" sz="1800" b="1" dirty="0">
            <a:latin typeface="微軟正黑體" pitchFamily="34" charset="-120"/>
            <a:ea typeface="微軟正黑體" pitchFamily="34" charset="-120"/>
          </a:endParaRPr>
        </a:p>
      </dgm:t>
    </dgm:pt>
    <dgm:pt modelId="{202DAA64-D622-4A63-95B4-D08C227DBC19}" type="parTrans" cxnId="{1E2FDC0E-FEBB-4669-83E4-42BFB3985893}">
      <dgm:prSet/>
      <dgm:spPr/>
      <dgm:t>
        <a:bodyPr/>
        <a:lstStyle/>
        <a:p>
          <a:endParaRPr lang="zh-TW" altLang="en-US">
            <a:latin typeface="微軟正黑體" pitchFamily="34" charset="-120"/>
            <a:ea typeface="微軟正黑體" pitchFamily="34" charset="-120"/>
          </a:endParaRPr>
        </a:p>
      </dgm:t>
    </dgm:pt>
    <dgm:pt modelId="{AB9A93D1-966C-4914-B0E1-8CFB66302AAF}" type="sibTrans" cxnId="{1E2FDC0E-FEBB-4669-83E4-42BFB3985893}">
      <dgm:prSet/>
      <dgm:spPr/>
      <dgm:t>
        <a:bodyPr/>
        <a:lstStyle/>
        <a:p>
          <a:endParaRPr lang="zh-TW" altLang="en-US">
            <a:latin typeface="微軟正黑體" pitchFamily="34" charset="-120"/>
            <a:ea typeface="微軟正黑體" pitchFamily="34" charset="-120"/>
          </a:endParaRPr>
        </a:p>
      </dgm:t>
    </dgm:pt>
    <dgm:pt modelId="{9240E66C-7C80-4872-9CFA-C4D7BCCF607F}">
      <dgm:prSet custT="1"/>
      <dgm:spPr/>
      <dgm:t>
        <a:bodyPr/>
        <a:lstStyle/>
        <a:p>
          <a:pPr algn="l"/>
          <a:r>
            <a:rPr lang="zh-TW" altLang="en-US" sz="1600" b="0" dirty="0" smtClean="0">
              <a:latin typeface="微軟正黑體" pitchFamily="34" charset="-120"/>
              <a:ea typeface="微軟正黑體" pitchFamily="34" charset="-120"/>
            </a:rPr>
            <a:t>第二阶段</a:t>
          </a:r>
          <a:r>
            <a:rPr lang="en-US" altLang="zh-TW" sz="1600" b="0" dirty="0" smtClean="0">
              <a:latin typeface="微軟正黑體" pitchFamily="34" charset="-120"/>
              <a:ea typeface="微軟正黑體" pitchFamily="34" charset="-120"/>
            </a:rPr>
            <a:t>-</a:t>
          </a:r>
          <a:r>
            <a:rPr lang="zh-TW" altLang="en-US" sz="1600" b="0" dirty="0" smtClean="0">
              <a:latin typeface="微軟正黑體" pitchFamily="34" charset="-120"/>
              <a:ea typeface="微軟正黑體" pitchFamily="34" charset="-120"/>
            </a:rPr>
            <a:t>正选</a:t>
          </a:r>
          <a:endParaRPr lang="zh-TW" altLang="en-US" sz="1600" b="0" dirty="0">
            <a:latin typeface="微軟正黑體" pitchFamily="34" charset="-120"/>
            <a:ea typeface="微軟正黑體" pitchFamily="34" charset="-120"/>
          </a:endParaRPr>
        </a:p>
      </dgm:t>
    </dgm:pt>
    <dgm:pt modelId="{6B6FB6D5-7CB0-40E5-958A-A00BF7F0E71B}" type="parTrans" cxnId="{1D38CE86-9EE2-4333-9ECB-26556B97496A}">
      <dgm:prSet/>
      <dgm:spPr/>
      <dgm:t>
        <a:bodyPr/>
        <a:lstStyle/>
        <a:p>
          <a:endParaRPr lang="zh-TW" altLang="en-US">
            <a:latin typeface="微軟正黑體" pitchFamily="34" charset="-120"/>
            <a:ea typeface="微軟正黑體" pitchFamily="34" charset="-120"/>
          </a:endParaRPr>
        </a:p>
      </dgm:t>
    </dgm:pt>
    <dgm:pt modelId="{D3C1A2B0-046C-4522-B255-5065A7D7CB15}" type="sibTrans" cxnId="{1D38CE86-9EE2-4333-9ECB-26556B97496A}">
      <dgm:prSet/>
      <dgm:spPr/>
      <dgm:t>
        <a:bodyPr/>
        <a:lstStyle/>
        <a:p>
          <a:endParaRPr lang="zh-TW" altLang="en-US">
            <a:latin typeface="微軟正黑體" pitchFamily="34" charset="-120"/>
            <a:ea typeface="微軟正黑體" pitchFamily="34" charset="-120"/>
          </a:endParaRPr>
        </a:p>
      </dgm:t>
    </dgm:pt>
    <dgm:pt modelId="{FDBE2258-9FAE-4669-A408-B3CC2B7052C0}">
      <dgm:prSet custT="1"/>
      <dgm:spPr/>
      <dgm:t>
        <a:bodyPr/>
        <a:lstStyle/>
        <a:p>
          <a:pPr algn="l"/>
          <a:r>
            <a:rPr lang="zh-TW" altLang="en-US" sz="1600" b="0" dirty="0" smtClean="0">
              <a:latin typeface="微軟正黑體" pitchFamily="34" charset="-120"/>
              <a:ea typeface="微軟正黑體" pitchFamily="34" charset="-120"/>
            </a:rPr>
            <a:t>第一阶段</a:t>
          </a:r>
          <a:r>
            <a:rPr lang="en-US" altLang="zh-TW" sz="1600" b="0" dirty="0" smtClean="0">
              <a:latin typeface="微軟正黑體" pitchFamily="34" charset="-120"/>
              <a:ea typeface="微軟正黑體" pitchFamily="34" charset="-120"/>
            </a:rPr>
            <a:t>-</a:t>
          </a:r>
          <a:r>
            <a:rPr lang="zh-TW" altLang="en-US" sz="1600" b="0" dirty="0" smtClean="0">
              <a:latin typeface="微軟正黑體" pitchFamily="34" charset="-120"/>
              <a:ea typeface="微軟正黑體" pitchFamily="34" charset="-120"/>
            </a:rPr>
            <a:t>预选</a:t>
          </a:r>
          <a:endParaRPr lang="zh-TW" altLang="en-US" sz="1600" b="0" dirty="0">
            <a:latin typeface="微軟正黑體" pitchFamily="34" charset="-120"/>
            <a:ea typeface="微軟正黑體" pitchFamily="34" charset="-120"/>
          </a:endParaRPr>
        </a:p>
      </dgm:t>
    </dgm:pt>
    <dgm:pt modelId="{B55A4C87-255B-4E52-808E-9241CB61D70E}" type="parTrans" cxnId="{2B2ECDC9-6B2C-4F34-8429-882B8FFFAA24}">
      <dgm:prSet/>
      <dgm:spPr/>
      <dgm:t>
        <a:bodyPr/>
        <a:lstStyle/>
        <a:p>
          <a:endParaRPr lang="zh-TW" altLang="en-US">
            <a:latin typeface="微軟正黑體" pitchFamily="34" charset="-120"/>
            <a:ea typeface="微軟正黑體" pitchFamily="34" charset="-120"/>
          </a:endParaRPr>
        </a:p>
      </dgm:t>
    </dgm:pt>
    <dgm:pt modelId="{3B8EDC92-E455-4D4A-ACC7-0103B2D95EEE}" type="sibTrans" cxnId="{2B2ECDC9-6B2C-4F34-8429-882B8FFFAA24}">
      <dgm:prSet/>
      <dgm:spPr/>
      <dgm:t>
        <a:bodyPr/>
        <a:lstStyle/>
        <a:p>
          <a:endParaRPr lang="zh-TW" altLang="en-US">
            <a:latin typeface="微軟正黑體" pitchFamily="34" charset="-120"/>
            <a:ea typeface="微軟正黑體" pitchFamily="34" charset="-120"/>
          </a:endParaRPr>
        </a:p>
      </dgm:t>
    </dgm:pt>
    <dgm:pt modelId="{E64930AF-8595-466F-A0C9-7538CC0F6661}">
      <dgm:prSet custT="1"/>
      <dgm:spPr/>
      <dgm:t>
        <a:bodyPr/>
        <a:lstStyle/>
        <a:p>
          <a:pPr algn="l"/>
          <a:r>
            <a:rPr lang="zh-TW" altLang="en-US" sz="1600" dirty="0" smtClean="0">
              <a:latin typeface="微軟正黑體" pitchFamily="34" charset="-120"/>
              <a:ea typeface="微軟正黑體" pitchFamily="34" charset="-120"/>
            </a:rPr>
            <a:t>随机乱数</a:t>
          </a:r>
          <a:endParaRPr lang="zh-TW" altLang="en-US" sz="1600" dirty="0">
            <a:latin typeface="微軟正黑體" pitchFamily="34" charset="-120"/>
            <a:ea typeface="微軟正黑體" pitchFamily="34" charset="-120"/>
          </a:endParaRPr>
        </a:p>
      </dgm:t>
    </dgm:pt>
    <dgm:pt modelId="{5CE18442-FE3B-413E-94F2-FCE554FCCC49}" type="parTrans" cxnId="{E92435D6-6C9E-4E70-AA01-DF89DB6D3F80}">
      <dgm:prSet/>
      <dgm:spPr/>
      <dgm:t>
        <a:bodyPr/>
        <a:lstStyle/>
        <a:p>
          <a:endParaRPr lang="zh-TW" altLang="en-US">
            <a:latin typeface="微軟正黑體" pitchFamily="34" charset="-120"/>
            <a:ea typeface="微軟正黑體" pitchFamily="34" charset="-120"/>
          </a:endParaRPr>
        </a:p>
      </dgm:t>
    </dgm:pt>
    <dgm:pt modelId="{357EFFF0-1DCD-4D49-8DE1-5229AB0BF145}" type="sibTrans" cxnId="{E92435D6-6C9E-4E70-AA01-DF89DB6D3F80}">
      <dgm:prSet/>
      <dgm:spPr/>
      <dgm:t>
        <a:bodyPr/>
        <a:lstStyle/>
        <a:p>
          <a:endParaRPr lang="zh-TW" altLang="en-US">
            <a:latin typeface="微軟正黑體" pitchFamily="34" charset="-120"/>
            <a:ea typeface="微軟正黑體" pitchFamily="34" charset="-120"/>
          </a:endParaRPr>
        </a:p>
      </dgm:t>
    </dgm:pt>
    <dgm:pt modelId="{B858D3F3-F51A-49D4-A106-9F26B492B19C}">
      <dgm:prSet custT="1"/>
      <dgm:spPr/>
      <dgm:t>
        <a:bodyPr/>
        <a:lstStyle/>
        <a:p>
          <a:pPr algn="l"/>
          <a:r>
            <a:rPr lang="zh-TW" altLang="en-US" sz="1600" dirty="0" smtClean="0">
              <a:latin typeface="微軟正黑體" pitchFamily="34" charset="-120"/>
              <a:ea typeface="微軟正黑體" pitchFamily="34" charset="-120"/>
            </a:rPr>
            <a:t>先抢先赢</a:t>
          </a:r>
          <a:endParaRPr lang="zh-TW" altLang="en-US" sz="1600" dirty="0">
            <a:latin typeface="微軟正黑體" pitchFamily="34" charset="-120"/>
            <a:ea typeface="微軟正黑體" pitchFamily="34" charset="-120"/>
          </a:endParaRPr>
        </a:p>
      </dgm:t>
    </dgm:pt>
    <dgm:pt modelId="{50BECEF1-C1E5-43AD-B74F-78FAD74928CB}" type="parTrans" cxnId="{3691988E-DDF5-4291-AF09-44E76A4F94BE}">
      <dgm:prSet/>
      <dgm:spPr/>
      <dgm:t>
        <a:bodyPr/>
        <a:lstStyle/>
        <a:p>
          <a:endParaRPr lang="zh-TW" altLang="en-US">
            <a:latin typeface="微軟正黑體" pitchFamily="34" charset="-120"/>
            <a:ea typeface="微軟正黑體" pitchFamily="34" charset="-120"/>
          </a:endParaRPr>
        </a:p>
      </dgm:t>
    </dgm:pt>
    <dgm:pt modelId="{A608A083-A17E-42D6-8E5D-540D0365AE58}" type="sibTrans" cxnId="{3691988E-DDF5-4291-AF09-44E76A4F94BE}">
      <dgm:prSet/>
      <dgm:spPr/>
      <dgm:t>
        <a:bodyPr/>
        <a:lstStyle/>
        <a:p>
          <a:endParaRPr lang="zh-TW" altLang="en-US">
            <a:latin typeface="微軟正黑體" pitchFamily="34" charset="-120"/>
            <a:ea typeface="微軟正黑體" pitchFamily="34" charset="-120"/>
          </a:endParaRPr>
        </a:p>
      </dgm:t>
    </dgm:pt>
    <dgm:pt modelId="{3DA8302B-4DCC-45A4-B2FB-2CC7A2264804}">
      <dgm:prSet custT="1"/>
      <dgm:spPr/>
      <dgm:t>
        <a:bodyPr/>
        <a:lstStyle/>
        <a:p>
          <a:pPr algn="l"/>
          <a:r>
            <a:rPr lang="zh-TW" altLang="en-US" sz="1600" b="0" dirty="0" smtClean="0">
              <a:latin typeface="微軟正黑體" pitchFamily="34" charset="-120"/>
              <a:ea typeface="微軟正黑體" pitchFamily="34" charset="-120"/>
            </a:rPr>
            <a:t>第三阶段</a:t>
          </a:r>
          <a:r>
            <a:rPr lang="en-US" altLang="zh-TW" sz="1600" b="0" dirty="0" smtClean="0">
              <a:latin typeface="微軟正黑體" pitchFamily="34" charset="-120"/>
              <a:ea typeface="微軟正黑體" pitchFamily="34" charset="-120"/>
            </a:rPr>
            <a:t>-</a:t>
          </a:r>
          <a:r>
            <a:rPr lang="zh-TW" altLang="en-US" sz="1600" b="0" dirty="0" smtClean="0">
              <a:latin typeface="微軟正黑體" pitchFamily="34" charset="-120"/>
              <a:ea typeface="微軟正黑體" pitchFamily="34" charset="-120"/>
            </a:rPr>
            <a:t>退补选</a:t>
          </a:r>
          <a:endParaRPr lang="zh-TW" altLang="en-US" sz="1600" b="0" dirty="0">
            <a:latin typeface="微軟正黑體" pitchFamily="34" charset="-120"/>
            <a:ea typeface="微軟正黑體" pitchFamily="34" charset="-120"/>
          </a:endParaRPr>
        </a:p>
      </dgm:t>
    </dgm:pt>
    <dgm:pt modelId="{3EC6BAA2-C1F2-4D07-9C7C-0CD5AF1FA7D2}" type="parTrans" cxnId="{0EEB1C9F-C1C2-4EEF-800D-DB63BA0502E1}">
      <dgm:prSet/>
      <dgm:spPr/>
      <dgm:t>
        <a:bodyPr/>
        <a:lstStyle/>
        <a:p>
          <a:endParaRPr lang="zh-TW" altLang="en-US">
            <a:latin typeface="微軟正黑體" pitchFamily="34" charset="-120"/>
            <a:ea typeface="微軟正黑體" pitchFamily="34" charset="-120"/>
          </a:endParaRPr>
        </a:p>
      </dgm:t>
    </dgm:pt>
    <dgm:pt modelId="{224B81D9-A174-44D9-B1D8-2920202C3B61}" type="sibTrans" cxnId="{0EEB1C9F-C1C2-4EEF-800D-DB63BA0502E1}">
      <dgm:prSet/>
      <dgm:spPr/>
      <dgm:t>
        <a:bodyPr/>
        <a:lstStyle/>
        <a:p>
          <a:endParaRPr lang="zh-TW" altLang="en-US">
            <a:latin typeface="微軟正黑體" pitchFamily="34" charset="-120"/>
            <a:ea typeface="微軟正黑體" pitchFamily="34" charset="-120"/>
          </a:endParaRPr>
        </a:p>
      </dgm:t>
    </dgm:pt>
    <dgm:pt modelId="{747D1E0F-E5D2-4046-8CC2-B1F1609726AC}">
      <dgm:prSet custT="1"/>
      <dgm:spPr/>
      <dgm:t>
        <a:bodyPr/>
        <a:lstStyle/>
        <a:p>
          <a:pPr algn="l"/>
          <a:r>
            <a:rPr lang="zh-TW" altLang="en-US" sz="1600" dirty="0" smtClean="0">
              <a:latin typeface="微軟正黑體" pitchFamily="34" charset="-120"/>
              <a:ea typeface="微軟正黑體" pitchFamily="34" charset="-120"/>
            </a:rPr>
            <a:t>权重排序</a:t>
          </a:r>
          <a:endParaRPr lang="zh-TW" altLang="en-US" sz="1600" dirty="0">
            <a:latin typeface="微軟正黑體" pitchFamily="34" charset="-120"/>
            <a:ea typeface="微軟正黑體" pitchFamily="34" charset="-120"/>
          </a:endParaRPr>
        </a:p>
      </dgm:t>
    </dgm:pt>
    <dgm:pt modelId="{2AC50A39-6E4C-4B19-A890-8D632A0EB564}" type="parTrans" cxnId="{17442C4B-DC50-4810-A297-D3C1A0FE9BD0}">
      <dgm:prSet/>
      <dgm:spPr/>
      <dgm:t>
        <a:bodyPr/>
        <a:lstStyle/>
        <a:p>
          <a:endParaRPr lang="zh-TW" altLang="en-US"/>
        </a:p>
      </dgm:t>
    </dgm:pt>
    <dgm:pt modelId="{7EBC4FD8-0C68-4108-9FD7-A00B6BCABEDA}" type="sibTrans" cxnId="{17442C4B-DC50-4810-A297-D3C1A0FE9BD0}">
      <dgm:prSet/>
      <dgm:spPr/>
      <dgm:t>
        <a:bodyPr/>
        <a:lstStyle/>
        <a:p>
          <a:endParaRPr lang="zh-TW" altLang="en-US"/>
        </a:p>
      </dgm:t>
    </dgm:pt>
    <dgm:pt modelId="{6661FE4C-BB38-45E5-97D8-7CF2E92C0DB9}" type="pres">
      <dgm:prSet presAssocID="{500FC25D-E56C-4388-9F6D-B548BE40E0CB}" presName="diagram" presStyleCnt="0">
        <dgm:presLayoutVars>
          <dgm:dir/>
          <dgm:resizeHandles val="exact"/>
        </dgm:presLayoutVars>
      </dgm:prSet>
      <dgm:spPr/>
      <dgm:t>
        <a:bodyPr/>
        <a:lstStyle/>
        <a:p>
          <a:endParaRPr lang="zh-TW" altLang="en-US"/>
        </a:p>
      </dgm:t>
    </dgm:pt>
    <dgm:pt modelId="{C29448BA-03AF-4B04-AFC2-90D67041131E}" type="pres">
      <dgm:prSet presAssocID="{4CCCF84D-6588-4AA8-B41C-830DE86B4929}" presName="node" presStyleLbl="node1" presStyleIdx="0" presStyleCnt="4">
        <dgm:presLayoutVars>
          <dgm:bulletEnabled val="1"/>
        </dgm:presLayoutVars>
      </dgm:prSet>
      <dgm:spPr/>
      <dgm:t>
        <a:bodyPr/>
        <a:lstStyle/>
        <a:p>
          <a:endParaRPr lang="zh-TW" altLang="en-US"/>
        </a:p>
      </dgm:t>
    </dgm:pt>
    <dgm:pt modelId="{26145EDA-E987-40AD-A79D-316856D568D5}" type="pres">
      <dgm:prSet presAssocID="{C740FD41-8E3E-428B-B790-573BECDE6170}" presName="sibTrans" presStyleCnt="0"/>
      <dgm:spPr/>
      <dgm:t>
        <a:bodyPr/>
        <a:lstStyle/>
        <a:p>
          <a:endParaRPr lang="zh-TW" altLang="en-US"/>
        </a:p>
      </dgm:t>
    </dgm:pt>
    <dgm:pt modelId="{D413BDCB-3AA4-459E-A3C7-133335CB443F}" type="pres">
      <dgm:prSet presAssocID="{586F072B-1925-4AEA-9716-CD4E292F28F0}" presName="node" presStyleLbl="node1" presStyleIdx="1" presStyleCnt="4">
        <dgm:presLayoutVars>
          <dgm:bulletEnabled val="1"/>
        </dgm:presLayoutVars>
      </dgm:prSet>
      <dgm:spPr/>
      <dgm:t>
        <a:bodyPr/>
        <a:lstStyle/>
        <a:p>
          <a:endParaRPr lang="zh-TW" altLang="en-US"/>
        </a:p>
      </dgm:t>
    </dgm:pt>
    <dgm:pt modelId="{25ABF4E1-9095-4086-B367-EF0805495C06}" type="pres">
      <dgm:prSet presAssocID="{932005D6-EAD3-4641-88F1-B0C099D830CB}" presName="sibTrans" presStyleCnt="0"/>
      <dgm:spPr/>
      <dgm:t>
        <a:bodyPr/>
        <a:lstStyle/>
        <a:p>
          <a:endParaRPr lang="zh-TW" altLang="en-US"/>
        </a:p>
      </dgm:t>
    </dgm:pt>
    <dgm:pt modelId="{8FA7B3AD-D663-46BB-BE99-D42467F2C61C}" type="pres">
      <dgm:prSet presAssocID="{61E1BDD7-0746-4837-843D-12CA4DE91E9B}" presName="node" presStyleLbl="node1" presStyleIdx="2" presStyleCnt="4">
        <dgm:presLayoutVars>
          <dgm:bulletEnabled val="1"/>
        </dgm:presLayoutVars>
      </dgm:prSet>
      <dgm:spPr/>
      <dgm:t>
        <a:bodyPr/>
        <a:lstStyle/>
        <a:p>
          <a:endParaRPr lang="zh-TW" altLang="en-US"/>
        </a:p>
      </dgm:t>
    </dgm:pt>
    <dgm:pt modelId="{67A62062-9110-4E0F-843B-1C62BF506AA1}" type="pres">
      <dgm:prSet presAssocID="{68A22B56-BA5A-4544-91AD-74DC531BB091}" presName="sibTrans" presStyleCnt="0"/>
      <dgm:spPr/>
      <dgm:t>
        <a:bodyPr/>
        <a:lstStyle/>
        <a:p>
          <a:endParaRPr lang="zh-TW" altLang="en-US"/>
        </a:p>
      </dgm:t>
    </dgm:pt>
    <dgm:pt modelId="{17F956C3-A92C-4015-AF66-C7DC7AA94E37}" type="pres">
      <dgm:prSet presAssocID="{D49652ED-C23F-4B94-BD50-BBFFBA44E7AA}" presName="node" presStyleLbl="node1" presStyleIdx="3" presStyleCnt="4">
        <dgm:presLayoutVars>
          <dgm:bulletEnabled val="1"/>
        </dgm:presLayoutVars>
      </dgm:prSet>
      <dgm:spPr/>
      <dgm:t>
        <a:bodyPr/>
        <a:lstStyle/>
        <a:p>
          <a:endParaRPr lang="zh-TW" altLang="en-US"/>
        </a:p>
      </dgm:t>
    </dgm:pt>
  </dgm:ptLst>
  <dgm:cxnLst>
    <dgm:cxn modelId="{3558951A-9549-4FD4-A874-66DC9AAB081B}" srcId="{4CCCF84D-6588-4AA8-B41C-830DE86B4929}" destId="{5181B839-0198-4C97-A9AA-A8213CCCBC82}" srcOrd="0" destOrd="0" parTransId="{96800F08-D671-4A86-9F3A-2B196710EE19}" sibTransId="{16F08D16-823A-4D70-9520-F268F73D6CF3}"/>
    <dgm:cxn modelId="{67834638-6B43-41C3-9AF3-AA468E6BC99D}" type="presOf" srcId="{500FC25D-E56C-4388-9F6D-B548BE40E0CB}" destId="{6661FE4C-BB38-45E5-97D8-7CF2E92C0DB9}" srcOrd="0" destOrd="0" presId="urn:microsoft.com/office/officeart/2005/8/layout/default"/>
    <dgm:cxn modelId="{33DA35A2-5311-40E5-96D4-9F16651C2C87}" srcId="{586F072B-1925-4AEA-9716-CD4E292F28F0}" destId="{20F8E762-CF21-4E4A-B8FE-EB65672BC411}" srcOrd="0" destOrd="0" parTransId="{44BC38B9-33E7-48A2-A5A6-81D53AF37B0A}" sibTransId="{CCBC27B9-3154-4779-896D-F8F3FEAF9AC6}"/>
    <dgm:cxn modelId="{64A00382-6363-4F4F-B13A-E877603235C7}" srcId="{586F072B-1925-4AEA-9716-CD4E292F28F0}" destId="{EDD9688C-49BA-491B-8524-018E823BE8B9}" srcOrd="1" destOrd="0" parTransId="{79F929F9-CA90-4C6B-B796-1ACC2626A683}" sibTransId="{67A5D31E-ED77-4A2A-BA7D-951D69086030}"/>
    <dgm:cxn modelId="{B0A11DE4-F088-4DA8-8D92-D92F21994786}" type="presOf" srcId="{3DA8302B-4DCC-45A4-B2FB-2CC7A2264804}" destId="{8FA7B3AD-D663-46BB-BE99-D42467F2C61C}" srcOrd="0" destOrd="3" presId="urn:microsoft.com/office/officeart/2005/8/layout/default"/>
    <dgm:cxn modelId="{7A134CF3-9B99-4DC1-936D-367CFE294947}" type="presOf" srcId="{9240E66C-7C80-4872-9CFA-C4D7BCCF607F}" destId="{8FA7B3AD-D663-46BB-BE99-D42467F2C61C}" srcOrd="0" destOrd="2" presId="urn:microsoft.com/office/officeart/2005/8/layout/default"/>
    <dgm:cxn modelId="{5AB67CA2-7B9E-438B-90E4-A0CBA266DFDA}" type="presOf" srcId="{E64930AF-8595-466F-A0C9-7538CC0F6661}" destId="{17F956C3-A92C-4015-AF66-C7DC7AA94E37}" srcOrd="0" destOrd="2" presId="urn:microsoft.com/office/officeart/2005/8/layout/default"/>
    <dgm:cxn modelId="{3DBC3849-3547-4A94-AA7A-2887DC950B1B}" srcId="{4CCCF84D-6588-4AA8-B41C-830DE86B4929}" destId="{83AFE1A9-DA40-4C48-B601-C9E26050BAB1}" srcOrd="1" destOrd="0" parTransId="{46651717-8899-47F7-9AAD-E6A7A843B7EA}" sibTransId="{B078F0DE-8A70-4632-B6DE-AE9F56C2A40A}"/>
    <dgm:cxn modelId="{A4343BC8-C240-429A-B743-0DEDBF2F6C2A}" type="presOf" srcId="{4CCCF84D-6588-4AA8-B41C-830DE86B4929}" destId="{C29448BA-03AF-4B04-AFC2-90D67041131E}" srcOrd="0" destOrd="0" presId="urn:microsoft.com/office/officeart/2005/8/layout/default"/>
    <dgm:cxn modelId="{A03C7CE1-8F5E-45B7-9951-30F0D71B189A}" srcId="{500FC25D-E56C-4388-9F6D-B548BE40E0CB}" destId="{4CCCF84D-6588-4AA8-B41C-830DE86B4929}" srcOrd="0" destOrd="0" parTransId="{B6612ABC-A429-4B0C-A069-183023AC6044}" sibTransId="{C740FD41-8E3E-428B-B790-573BECDE6170}"/>
    <dgm:cxn modelId="{1E2E2610-1AE4-486E-8FD4-FD398E99C14F}" type="presOf" srcId="{747D1E0F-E5D2-4046-8CC2-B1F1609726AC}" destId="{17F956C3-A92C-4015-AF66-C7DC7AA94E37}" srcOrd="0" destOrd="3" presId="urn:microsoft.com/office/officeart/2005/8/layout/default"/>
    <dgm:cxn modelId="{9C71B995-E221-444E-B880-D4F149C80CCC}" type="presOf" srcId="{EDD9688C-49BA-491B-8524-018E823BE8B9}" destId="{D413BDCB-3AA4-459E-A3C7-133335CB443F}" srcOrd="0" destOrd="2" presId="urn:microsoft.com/office/officeart/2005/8/layout/default"/>
    <dgm:cxn modelId="{1D38CE86-9EE2-4333-9ECB-26556B97496A}" srcId="{61E1BDD7-0746-4837-843D-12CA4DE91E9B}" destId="{9240E66C-7C80-4872-9CFA-C4D7BCCF607F}" srcOrd="1" destOrd="0" parTransId="{6B6FB6D5-7CB0-40E5-958A-A00BF7F0E71B}" sibTransId="{D3C1A2B0-046C-4522-B255-5065A7D7CB15}"/>
    <dgm:cxn modelId="{141AEA43-78F4-45AB-AAC0-62EB034BD6FB}" type="presOf" srcId="{61E1BDD7-0746-4837-843D-12CA4DE91E9B}" destId="{8FA7B3AD-D663-46BB-BE99-D42467F2C61C}" srcOrd="0" destOrd="0" presId="urn:microsoft.com/office/officeart/2005/8/layout/default"/>
    <dgm:cxn modelId="{5D53AC7F-1657-4F98-80CB-3DC9C3ED4503}" type="presOf" srcId="{FDBE2258-9FAE-4669-A408-B3CC2B7052C0}" destId="{8FA7B3AD-D663-46BB-BE99-D42467F2C61C}" srcOrd="0" destOrd="1" presId="urn:microsoft.com/office/officeart/2005/8/layout/default"/>
    <dgm:cxn modelId="{2B2ECDC9-6B2C-4F34-8429-882B8FFFAA24}" srcId="{61E1BDD7-0746-4837-843D-12CA4DE91E9B}" destId="{FDBE2258-9FAE-4669-A408-B3CC2B7052C0}" srcOrd="0" destOrd="0" parTransId="{B55A4C87-255B-4E52-808E-9241CB61D70E}" sibTransId="{3B8EDC92-E455-4D4A-ACC7-0103B2D95EEE}"/>
    <dgm:cxn modelId="{99D01A77-F293-44E7-8FF4-CBCDBF01843C}" srcId="{500FC25D-E56C-4388-9F6D-B548BE40E0CB}" destId="{61E1BDD7-0746-4837-843D-12CA4DE91E9B}" srcOrd="2" destOrd="0" parTransId="{709FECEA-24E2-4460-88E8-430159AAFD5D}" sibTransId="{68A22B56-BA5A-4544-91AD-74DC531BB091}"/>
    <dgm:cxn modelId="{0A7973BD-E62C-4DC6-88BB-32DED53F5475}" type="presOf" srcId="{83AFE1A9-DA40-4C48-B601-C9E26050BAB1}" destId="{C29448BA-03AF-4B04-AFC2-90D67041131E}" srcOrd="0" destOrd="2" presId="urn:microsoft.com/office/officeart/2005/8/layout/default"/>
    <dgm:cxn modelId="{CB9B00FA-A607-4496-9B1D-13BAB0936BF0}" srcId="{500FC25D-E56C-4388-9F6D-B548BE40E0CB}" destId="{586F072B-1925-4AEA-9716-CD4E292F28F0}" srcOrd="1" destOrd="0" parTransId="{37599977-C6D6-42C8-A515-D1F89C6D0476}" sibTransId="{932005D6-EAD3-4641-88F1-B0C099D830CB}"/>
    <dgm:cxn modelId="{E92435D6-6C9E-4E70-AA01-DF89DB6D3F80}" srcId="{D49652ED-C23F-4B94-BD50-BBFFBA44E7AA}" destId="{E64930AF-8595-466F-A0C9-7538CC0F6661}" srcOrd="1" destOrd="0" parTransId="{5CE18442-FE3B-413E-94F2-FCE554FCCC49}" sibTransId="{357EFFF0-1DCD-4D49-8DE1-5229AB0BF145}"/>
    <dgm:cxn modelId="{2B15FD3A-F512-4B28-A376-B4C94D64D216}" type="presOf" srcId="{D49652ED-C23F-4B94-BD50-BBFFBA44E7AA}" destId="{17F956C3-A92C-4015-AF66-C7DC7AA94E37}" srcOrd="0" destOrd="0" presId="urn:microsoft.com/office/officeart/2005/8/layout/default"/>
    <dgm:cxn modelId="{0EEB1C9F-C1C2-4EEF-800D-DB63BA0502E1}" srcId="{61E1BDD7-0746-4837-843D-12CA4DE91E9B}" destId="{3DA8302B-4DCC-45A4-B2FB-2CC7A2264804}" srcOrd="2" destOrd="0" parTransId="{3EC6BAA2-C1F2-4D07-9C7C-0CD5AF1FA7D2}" sibTransId="{224B81D9-A174-44D9-B1D8-2920202C3B61}"/>
    <dgm:cxn modelId="{3691988E-DDF5-4291-AF09-44E76A4F94BE}" srcId="{D49652ED-C23F-4B94-BD50-BBFFBA44E7AA}" destId="{B858D3F3-F51A-49D4-A106-9F26B492B19C}" srcOrd="0" destOrd="0" parTransId="{50BECEF1-C1E5-43AD-B74F-78FAD74928CB}" sibTransId="{A608A083-A17E-42D6-8E5D-540D0365AE58}"/>
    <dgm:cxn modelId="{17442C4B-DC50-4810-A297-D3C1A0FE9BD0}" srcId="{D49652ED-C23F-4B94-BD50-BBFFBA44E7AA}" destId="{747D1E0F-E5D2-4046-8CC2-B1F1609726AC}" srcOrd="2" destOrd="0" parTransId="{2AC50A39-6E4C-4B19-A890-8D632A0EB564}" sibTransId="{7EBC4FD8-0C68-4108-9FD7-A00B6BCABEDA}"/>
    <dgm:cxn modelId="{271A8AD9-9DF1-4E59-B651-FE0CE71CB05E}" type="presOf" srcId="{5181B839-0198-4C97-A9AA-A8213CCCBC82}" destId="{C29448BA-03AF-4B04-AFC2-90D67041131E}" srcOrd="0" destOrd="1" presId="urn:microsoft.com/office/officeart/2005/8/layout/default"/>
    <dgm:cxn modelId="{0BD872AE-4A25-473A-9F58-57B87F5C76D1}" type="presOf" srcId="{20F8E762-CF21-4E4A-B8FE-EB65672BC411}" destId="{D413BDCB-3AA4-459E-A3C7-133335CB443F}" srcOrd="0" destOrd="1" presId="urn:microsoft.com/office/officeart/2005/8/layout/default"/>
    <dgm:cxn modelId="{FBDD12FA-F981-4CCF-94F7-281DAF298724}" type="presOf" srcId="{B858D3F3-F51A-49D4-A106-9F26B492B19C}" destId="{17F956C3-A92C-4015-AF66-C7DC7AA94E37}" srcOrd="0" destOrd="1" presId="urn:microsoft.com/office/officeart/2005/8/layout/default"/>
    <dgm:cxn modelId="{1E2FDC0E-FEBB-4669-83E4-42BFB3985893}" srcId="{500FC25D-E56C-4388-9F6D-B548BE40E0CB}" destId="{D49652ED-C23F-4B94-BD50-BBFFBA44E7AA}" srcOrd="3" destOrd="0" parTransId="{202DAA64-D622-4A63-95B4-D08C227DBC19}" sibTransId="{AB9A93D1-966C-4914-B0E1-8CFB66302AAF}"/>
    <dgm:cxn modelId="{A6D83BEB-2D32-40E6-9E2A-3263F9B020AC}" type="presOf" srcId="{586F072B-1925-4AEA-9716-CD4E292F28F0}" destId="{D413BDCB-3AA4-459E-A3C7-133335CB443F}" srcOrd="0" destOrd="0" presId="urn:microsoft.com/office/officeart/2005/8/layout/default"/>
    <dgm:cxn modelId="{7FD588F3-BE91-4158-A8D0-3801321A2495}" type="presParOf" srcId="{6661FE4C-BB38-45E5-97D8-7CF2E92C0DB9}" destId="{C29448BA-03AF-4B04-AFC2-90D67041131E}" srcOrd="0" destOrd="0" presId="urn:microsoft.com/office/officeart/2005/8/layout/default"/>
    <dgm:cxn modelId="{849EEB1B-0C4F-44DE-8EC0-0D012BA0F48B}" type="presParOf" srcId="{6661FE4C-BB38-45E5-97D8-7CF2E92C0DB9}" destId="{26145EDA-E987-40AD-A79D-316856D568D5}" srcOrd="1" destOrd="0" presId="urn:microsoft.com/office/officeart/2005/8/layout/default"/>
    <dgm:cxn modelId="{600645BA-DEF4-44A7-BD67-D1E8D70AB9F6}" type="presParOf" srcId="{6661FE4C-BB38-45E5-97D8-7CF2E92C0DB9}" destId="{D413BDCB-3AA4-459E-A3C7-133335CB443F}" srcOrd="2" destOrd="0" presId="urn:microsoft.com/office/officeart/2005/8/layout/default"/>
    <dgm:cxn modelId="{E7EC139C-DD24-4C97-BF61-C53BD99A71CC}" type="presParOf" srcId="{6661FE4C-BB38-45E5-97D8-7CF2E92C0DB9}" destId="{25ABF4E1-9095-4086-B367-EF0805495C06}" srcOrd="3" destOrd="0" presId="urn:microsoft.com/office/officeart/2005/8/layout/default"/>
    <dgm:cxn modelId="{EA87E464-2AE1-4384-A13F-9B69187E7727}" type="presParOf" srcId="{6661FE4C-BB38-45E5-97D8-7CF2E92C0DB9}" destId="{8FA7B3AD-D663-46BB-BE99-D42467F2C61C}" srcOrd="4" destOrd="0" presId="urn:microsoft.com/office/officeart/2005/8/layout/default"/>
    <dgm:cxn modelId="{F3EDF417-119E-438E-B1C0-7F4E941FF41A}" type="presParOf" srcId="{6661FE4C-BB38-45E5-97D8-7CF2E92C0DB9}" destId="{67A62062-9110-4E0F-843B-1C62BF506AA1}" srcOrd="5" destOrd="0" presId="urn:microsoft.com/office/officeart/2005/8/layout/default"/>
    <dgm:cxn modelId="{B94E3A4B-9886-4092-83A6-CC820E4ED649}" type="presParOf" srcId="{6661FE4C-BB38-45E5-97D8-7CF2E92C0DB9}" destId="{17F956C3-A92C-4015-AF66-C7DC7AA94E3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448BA-03AF-4B04-AFC2-90D67041131E}">
      <dsp:nvSpPr>
        <dsp:cNvPr id="0" name=""/>
        <dsp:cNvSpPr/>
      </dsp:nvSpPr>
      <dsp:spPr>
        <a:xfrm>
          <a:off x="752290" y="1157"/>
          <a:ext cx="2918222" cy="175093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zh-TW" altLang="en-US" sz="1800" b="1" kern="1200" smtClean="0">
              <a:latin typeface="微軟正黑體" pitchFamily="34" charset="-120"/>
              <a:ea typeface="微軟正黑體" pitchFamily="34" charset="-120"/>
            </a:rPr>
            <a:t>选课学生</a:t>
          </a:r>
          <a:endParaRPr lang="zh-TW" altLang="en-US" sz="1800" b="1" kern="1200" dirty="0">
            <a:latin typeface="微軟正黑體" pitchFamily="34" charset="-120"/>
            <a:ea typeface="微軟正黑體" pitchFamily="34" charset="-120"/>
          </a:endParaRPr>
        </a:p>
        <a:p>
          <a:pPr marL="171450" lvl="1" indent="-171450" algn="l" defTabSz="711200">
            <a:lnSpc>
              <a:spcPct val="100000"/>
            </a:lnSpc>
            <a:spcBef>
              <a:spcPct val="0"/>
            </a:spcBef>
            <a:spcAft>
              <a:spcPct val="15000"/>
            </a:spcAft>
            <a:buChar char="••"/>
          </a:pPr>
          <a:r>
            <a:rPr lang="zh-TW" altLang="en-US" sz="1600" kern="1200" dirty="0" smtClean="0">
              <a:latin typeface="微軟正黑體" pitchFamily="34" charset="-120"/>
              <a:ea typeface="微軟正黑體" pitchFamily="34" charset="-120"/>
            </a:rPr>
            <a:t>学生条件</a:t>
          </a:r>
          <a:r>
            <a:rPr lang="zh-TW" altLang="en-US" sz="1400" kern="1200" dirty="0" smtClean="0">
              <a:latin typeface="微軟正黑體" pitchFamily="34" charset="-120"/>
              <a:ea typeface="微軟正黑體" pitchFamily="34" charset="-120"/>
            </a:rPr>
            <a:t>（无限制或特定院系与身份、先完成先修科目等条件）</a:t>
          </a:r>
          <a:endParaRPr lang="zh-TW" altLang="en-US" sz="140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人数限制</a:t>
          </a:r>
          <a:endParaRPr lang="zh-TW" altLang="en-US" sz="1600" kern="1200" dirty="0">
            <a:latin typeface="微軟正黑體" pitchFamily="34" charset="-120"/>
            <a:ea typeface="微軟正黑體" pitchFamily="34" charset="-120"/>
          </a:endParaRPr>
        </a:p>
      </dsp:txBody>
      <dsp:txXfrm>
        <a:off x="752290" y="1157"/>
        <a:ext cx="2918222" cy="1750933"/>
      </dsp:txXfrm>
    </dsp:sp>
    <dsp:sp modelId="{D413BDCB-3AA4-459E-A3C7-133335CB443F}">
      <dsp:nvSpPr>
        <dsp:cNvPr id="0" name=""/>
        <dsp:cNvSpPr/>
      </dsp:nvSpPr>
      <dsp:spPr>
        <a:xfrm>
          <a:off x="3962335" y="1157"/>
          <a:ext cx="2918222" cy="1750933"/>
        </a:xfrm>
        <a:prstGeom prst="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zh-TW" altLang="en-US" sz="1800" b="1" kern="1200" smtClean="0">
              <a:latin typeface="微軟正黑體" pitchFamily="34" charset="-120"/>
              <a:ea typeface="微軟正黑體" pitchFamily="34" charset="-120"/>
            </a:rPr>
            <a:t>选修课程</a:t>
          </a:r>
          <a:endParaRPr lang="zh-TW" altLang="en-US" sz="1800" b="1"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性质</a:t>
          </a:r>
          <a:r>
            <a:rPr lang="zh-TW" altLang="en-US" sz="1400" kern="1200" dirty="0" smtClean="0">
              <a:latin typeface="微軟正黑體" pitchFamily="34" charset="-120"/>
              <a:ea typeface="微軟正黑體" pitchFamily="34" charset="-120"/>
            </a:rPr>
            <a:t>（任选、限远）</a:t>
          </a:r>
          <a:endParaRPr lang="zh-TW" altLang="en-US" sz="140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开课单位</a:t>
          </a:r>
          <a:r>
            <a:rPr lang="zh-TW" altLang="en-US" sz="1400" kern="1200" dirty="0" smtClean="0">
              <a:latin typeface="微軟正黑體" pitchFamily="34" charset="-120"/>
              <a:ea typeface="微軟正黑體" pitchFamily="34" charset="-120"/>
            </a:rPr>
            <a:t>（各系所、通识中心、体育室、军训室）</a:t>
          </a:r>
          <a:endParaRPr lang="zh-TW" altLang="en-US" sz="1400" kern="1200" dirty="0">
            <a:latin typeface="微軟正黑體" pitchFamily="34" charset="-120"/>
            <a:ea typeface="微軟正黑體" pitchFamily="34" charset="-120"/>
          </a:endParaRPr>
        </a:p>
      </dsp:txBody>
      <dsp:txXfrm>
        <a:off x="3962335" y="1157"/>
        <a:ext cx="2918222" cy="1750933"/>
      </dsp:txXfrm>
    </dsp:sp>
    <dsp:sp modelId="{8FA7B3AD-D663-46BB-BE99-D42467F2C61C}">
      <dsp:nvSpPr>
        <dsp:cNvPr id="0" name=""/>
        <dsp:cNvSpPr/>
      </dsp:nvSpPr>
      <dsp:spPr>
        <a:xfrm>
          <a:off x="752290" y="2043913"/>
          <a:ext cx="2918222" cy="1750933"/>
        </a:xfrm>
        <a:prstGeom prst="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zh-TW" altLang="en-US" sz="1800" b="1" kern="1200" smtClean="0">
              <a:latin typeface="微軟正黑體" pitchFamily="34" charset="-120"/>
              <a:ea typeface="微軟正黑體" pitchFamily="34" charset="-120"/>
            </a:rPr>
            <a:t>选课阶段</a:t>
          </a:r>
          <a:endParaRPr lang="zh-TW" altLang="en-US" sz="1800" b="1"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b="0" kern="1200" dirty="0" smtClean="0">
              <a:latin typeface="微軟正黑體" pitchFamily="34" charset="-120"/>
              <a:ea typeface="微軟正黑體" pitchFamily="34" charset="-120"/>
            </a:rPr>
            <a:t>第一阶段</a:t>
          </a:r>
          <a:r>
            <a:rPr lang="en-US" altLang="zh-TW" sz="1600" b="0" kern="1200" dirty="0" smtClean="0">
              <a:latin typeface="微軟正黑體" pitchFamily="34" charset="-120"/>
              <a:ea typeface="微軟正黑體" pitchFamily="34" charset="-120"/>
            </a:rPr>
            <a:t>-</a:t>
          </a:r>
          <a:r>
            <a:rPr lang="zh-TW" altLang="en-US" sz="1600" b="0" kern="1200" dirty="0" smtClean="0">
              <a:latin typeface="微軟正黑體" pitchFamily="34" charset="-120"/>
              <a:ea typeface="微軟正黑體" pitchFamily="34" charset="-120"/>
            </a:rPr>
            <a:t>预选</a:t>
          </a:r>
          <a:endParaRPr lang="zh-TW" altLang="en-US" sz="1600" b="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b="0" kern="1200" dirty="0" smtClean="0">
              <a:latin typeface="微軟正黑體" pitchFamily="34" charset="-120"/>
              <a:ea typeface="微軟正黑體" pitchFamily="34" charset="-120"/>
            </a:rPr>
            <a:t>第二阶段</a:t>
          </a:r>
          <a:r>
            <a:rPr lang="en-US" altLang="zh-TW" sz="1600" b="0" kern="1200" dirty="0" smtClean="0">
              <a:latin typeface="微軟正黑體" pitchFamily="34" charset="-120"/>
              <a:ea typeface="微軟正黑體" pitchFamily="34" charset="-120"/>
            </a:rPr>
            <a:t>-</a:t>
          </a:r>
          <a:r>
            <a:rPr lang="zh-TW" altLang="en-US" sz="1600" b="0" kern="1200" dirty="0" smtClean="0">
              <a:latin typeface="微軟正黑體" pitchFamily="34" charset="-120"/>
              <a:ea typeface="微軟正黑體" pitchFamily="34" charset="-120"/>
            </a:rPr>
            <a:t>正选</a:t>
          </a:r>
          <a:endParaRPr lang="zh-TW" altLang="en-US" sz="1600" b="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b="0" kern="1200" dirty="0" smtClean="0">
              <a:latin typeface="微軟正黑體" pitchFamily="34" charset="-120"/>
              <a:ea typeface="微軟正黑體" pitchFamily="34" charset="-120"/>
            </a:rPr>
            <a:t>第三阶段</a:t>
          </a:r>
          <a:r>
            <a:rPr lang="en-US" altLang="zh-TW" sz="1600" b="0" kern="1200" dirty="0" smtClean="0">
              <a:latin typeface="微軟正黑體" pitchFamily="34" charset="-120"/>
              <a:ea typeface="微軟正黑體" pitchFamily="34" charset="-120"/>
            </a:rPr>
            <a:t>-</a:t>
          </a:r>
          <a:r>
            <a:rPr lang="zh-TW" altLang="en-US" sz="1600" b="0" kern="1200" dirty="0" smtClean="0">
              <a:latin typeface="微軟正黑體" pitchFamily="34" charset="-120"/>
              <a:ea typeface="微軟正黑體" pitchFamily="34" charset="-120"/>
            </a:rPr>
            <a:t>退补选</a:t>
          </a:r>
          <a:endParaRPr lang="zh-TW" altLang="en-US" sz="1600" b="0" kern="1200" dirty="0">
            <a:latin typeface="微軟正黑體" pitchFamily="34" charset="-120"/>
            <a:ea typeface="微軟正黑體" pitchFamily="34" charset="-120"/>
          </a:endParaRPr>
        </a:p>
      </dsp:txBody>
      <dsp:txXfrm>
        <a:off x="752290" y="2043913"/>
        <a:ext cx="2918222" cy="1750933"/>
      </dsp:txXfrm>
    </dsp:sp>
    <dsp:sp modelId="{17F956C3-A92C-4015-AF66-C7DC7AA94E37}">
      <dsp:nvSpPr>
        <dsp:cNvPr id="0" name=""/>
        <dsp:cNvSpPr/>
      </dsp:nvSpPr>
      <dsp:spPr>
        <a:xfrm>
          <a:off x="3962335" y="2043913"/>
          <a:ext cx="2918222" cy="1750933"/>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zh-TW" altLang="en-US" sz="1800" b="1" kern="1200" smtClean="0">
              <a:latin typeface="微軟正黑體" pitchFamily="34" charset="-120"/>
              <a:ea typeface="微軟正黑體" pitchFamily="34" charset="-120"/>
            </a:rPr>
            <a:t>选课模式</a:t>
          </a:r>
          <a:endParaRPr lang="zh-TW" altLang="en-US" sz="1800" b="1"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先抢先赢</a:t>
          </a:r>
          <a:endParaRPr lang="zh-TW" altLang="en-US" sz="160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随机乱数</a:t>
          </a:r>
          <a:endParaRPr lang="zh-TW" altLang="en-US" sz="1600" kern="1200" dirty="0">
            <a:latin typeface="微軟正黑體" pitchFamily="34" charset="-120"/>
            <a:ea typeface="微軟正黑體" pitchFamily="34" charset="-120"/>
          </a:endParaRPr>
        </a:p>
        <a:p>
          <a:pPr marL="171450" lvl="1" indent="-171450" algn="l" defTabSz="711200">
            <a:lnSpc>
              <a:spcPct val="90000"/>
            </a:lnSpc>
            <a:spcBef>
              <a:spcPct val="0"/>
            </a:spcBef>
            <a:spcAft>
              <a:spcPct val="15000"/>
            </a:spcAft>
            <a:buChar char="••"/>
          </a:pPr>
          <a:r>
            <a:rPr lang="zh-TW" altLang="en-US" sz="1600" kern="1200" dirty="0" smtClean="0">
              <a:latin typeface="微軟正黑體" pitchFamily="34" charset="-120"/>
              <a:ea typeface="微軟正黑體" pitchFamily="34" charset="-120"/>
            </a:rPr>
            <a:t>权重排序</a:t>
          </a:r>
          <a:endParaRPr lang="zh-TW" altLang="en-US" sz="1600" kern="1200" dirty="0">
            <a:latin typeface="微軟正黑體" pitchFamily="34" charset="-120"/>
            <a:ea typeface="微軟正黑體" pitchFamily="34" charset="-120"/>
          </a:endParaRPr>
        </a:p>
      </dsp:txBody>
      <dsp:txXfrm>
        <a:off x="3962335" y="2043913"/>
        <a:ext cx="2918222" cy="17509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3B1375-D7F8-42B8-9A32-727028CA18DF}" type="datetimeFigureOut">
              <a:rPr lang="zh-TW" altLang="en-US" smtClean="0"/>
              <a:t>2017/9/28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A4B6DA-6950-48CC-8C55-B3FF697DEAF7}" type="slidenum">
              <a:rPr lang="zh-TW" altLang="en-US" smtClean="0"/>
              <a:t>‹#›</a:t>
            </a:fld>
            <a:endParaRPr lang="zh-TW" altLang="en-US"/>
          </a:p>
        </p:txBody>
      </p:sp>
    </p:spTree>
    <p:extLst>
      <p:ext uri="{BB962C8B-B14F-4D97-AF65-F5344CB8AC3E}">
        <p14:creationId xmlns:p14="http://schemas.microsoft.com/office/powerpoint/2010/main" val="2449028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22551-7C2C-495D-9DE1-2907AC731647}" type="datetimeFigureOut">
              <a:rPr lang="zh-TW" altLang="en-US" smtClean="0"/>
              <a:t>2017/9/28</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8AD12-403E-4595-938A-52514869712A}" type="slidenum">
              <a:rPr lang="zh-TW" altLang="en-US" smtClean="0"/>
              <a:t>‹#›</a:t>
            </a:fld>
            <a:endParaRPr lang="zh-TW" altLang="en-US"/>
          </a:p>
        </p:txBody>
      </p:sp>
    </p:spTree>
    <p:extLst>
      <p:ext uri="{BB962C8B-B14F-4D97-AF65-F5344CB8AC3E}">
        <p14:creationId xmlns:p14="http://schemas.microsoft.com/office/powerpoint/2010/main" val="2471121238"/>
      </p:ext>
    </p:extLst>
  </p:cSld>
  <p:clrMap bg1="lt1" tx1="dk1" bg2="lt2" tx2="dk2" accent1="accent1" accent2="accent2" accent3="accent3" accent4="accent4" accent5="accent5" accent6="accent6" hlink="hlink" folHlink="folHlink"/>
  <p:hf hdr="0" ftr="0" dt="0"/>
  <p:notesStyle>
    <a:lvl1pPr marL="0" algn="l" defTabSz="914273" rtl="0" eaLnBrk="1" latinLnBrk="0" hangingPunct="1">
      <a:defRPr sz="1200" kern="1200">
        <a:solidFill>
          <a:schemeClr val="tx1"/>
        </a:solidFill>
        <a:latin typeface="+mn-lt"/>
        <a:ea typeface="+mn-ea"/>
        <a:cs typeface="+mn-cs"/>
      </a:defRPr>
    </a:lvl1pPr>
    <a:lvl2pPr marL="457136" algn="l" defTabSz="914273" rtl="0" eaLnBrk="1" latinLnBrk="0" hangingPunct="1">
      <a:defRPr sz="1200" kern="1200">
        <a:solidFill>
          <a:schemeClr val="tx1"/>
        </a:solidFill>
        <a:latin typeface="+mn-lt"/>
        <a:ea typeface="+mn-ea"/>
        <a:cs typeface="+mn-cs"/>
      </a:defRPr>
    </a:lvl2pPr>
    <a:lvl3pPr marL="914273" algn="l" defTabSz="914273" rtl="0" eaLnBrk="1" latinLnBrk="0" hangingPunct="1">
      <a:defRPr sz="1200" kern="1200">
        <a:solidFill>
          <a:schemeClr val="tx1"/>
        </a:solidFill>
        <a:latin typeface="+mn-lt"/>
        <a:ea typeface="+mn-ea"/>
        <a:cs typeface="+mn-cs"/>
      </a:defRPr>
    </a:lvl3pPr>
    <a:lvl4pPr marL="1371409" algn="l" defTabSz="914273" rtl="0" eaLnBrk="1" latinLnBrk="0" hangingPunct="1">
      <a:defRPr sz="1200" kern="1200">
        <a:solidFill>
          <a:schemeClr val="tx1"/>
        </a:solidFill>
        <a:latin typeface="+mn-lt"/>
        <a:ea typeface="+mn-ea"/>
        <a:cs typeface="+mn-cs"/>
      </a:defRPr>
    </a:lvl4pPr>
    <a:lvl5pPr marL="1828545" algn="l" defTabSz="914273" rtl="0" eaLnBrk="1" latinLnBrk="0" hangingPunct="1">
      <a:defRPr sz="1200" kern="1200">
        <a:solidFill>
          <a:schemeClr val="tx1"/>
        </a:solidFill>
        <a:latin typeface="+mn-lt"/>
        <a:ea typeface="+mn-ea"/>
        <a:cs typeface="+mn-cs"/>
      </a:defRPr>
    </a:lvl5pPr>
    <a:lvl6pPr marL="2285681" algn="l" defTabSz="914273" rtl="0" eaLnBrk="1" latinLnBrk="0" hangingPunct="1">
      <a:defRPr sz="1200" kern="1200">
        <a:solidFill>
          <a:schemeClr val="tx1"/>
        </a:solidFill>
        <a:latin typeface="+mn-lt"/>
        <a:ea typeface="+mn-ea"/>
        <a:cs typeface="+mn-cs"/>
      </a:defRPr>
    </a:lvl6pPr>
    <a:lvl7pPr marL="2742818" algn="l" defTabSz="914273" rtl="0" eaLnBrk="1" latinLnBrk="0" hangingPunct="1">
      <a:defRPr sz="1200" kern="1200">
        <a:solidFill>
          <a:schemeClr val="tx1"/>
        </a:solidFill>
        <a:latin typeface="+mn-lt"/>
        <a:ea typeface="+mn-ea"/>
        <a:cs typeface="+mn-cs"/>
      </a:defRPr>
    </a:lvl7pPr>
    <a:lvl8pPr marL="3199954" algn="l" defTabSz="914273" rtl="0" eaLnBrk="1" latinLnBrk="0" hangingPunct="1">
      <a:defRPr sz="1200" kern="1200">
        <a:solidFill>
          <a:schemeClr val="tx1"/>
        </a:solidFill>
        <a:latin typeface="+mn-lt"/>
        <a:ea typeface="+mn-ea"/>
        <a:cs typeface="+mn-cs"/>
      </a:defRPr>
    </a:lvl8pPr>
    <a:lvl9pPr marL="3657089" algn="l" defTabSz="9142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6A8AD12-403E-4595-938A-52514869712A}" type="slidenum">
              <a:rPr lang="zh-TW" altLang="en-US" smtClean="0"/>
              <a:t>1</a:t>
            </a:fld>
            <a:endParaRPr lang="zh-TW" altLang="en-US" dirty="0"/>
          </a:p>
        </p:txBody>
      </p:sp>
    </p:spTree>
    <p:extLst>
      <p:ext uri="{BB962C8B-B14F-4D97-AF65-F5344CB8AC3E}">
        <p14:creationId xmlns:p14="http://schemas.microsoft.com/office/powerpoint/2010/main" val="298097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smtClean="0"/>
              <a:t>核心能力图：</a:t>
            </a:r>
            <a:endParaRPr lang="en-US" altLang="zh-TW" dirty="0" smtClean="0"/>
          </a:p>
          <a:p>
            <a:pPr marL="228600" indent="-228600">
              <a:buAutoNum type="arabicParenR"/>
            </a:pPr>
            <a:r>
              <a:rPr lang="zh-TW" altLang="en-US" dirty="0" smtClean="0"/>
              <a:t>一个专业的所有核心能力</a:t>
            </a:r>
            <a:endParaRPr lang="en-US" altLang="zh-TW" dirty="0" smtClean="0"/>
          </a:p>
          <a:p>
            <a:pPr marL="228600" indent="-228600">
              <a:buAutoNum type="arabicParenR"/>
            </a:pPr>
            <a:r>
              <a:rPr lang="zh-TW" altLang="en-US" dirty="0" smtClean="0"/>
              <a:t>每一个课程的核心能力</a:t>
            </a:r>
            <a:endParaRPr lang="en-US" altLang="zh-TW" dirty="0" smtClean="0"/>
          </a:p>
        </p:txBody>
      </p:sp>
      <p:sp>
        <p:nvSpPr>
          <p:cNvPr id="4" name="投影片編號版面配置區 3"/>
          <p:cNvSpPr>
            <a:spLocks noGrp="1"/>
          </p:cNvSpPr>
          <p:nvPr>
            <p:ph type="sldNum" sz="quarter" idx="10"/>
          </p:nvPr>
        </p:nvSpPr>
        <p:spPr/>
        <p:txBody>
          <a:bodyPr/>
          <a:lstStyle/>
          <a:p>
            <a:fld id="{88F842AA-FF59-4BF6-8A8D-7F2EA5243842}" type="slidenum">
              <a:rPr lang="zh-TW" altLang="en-US" smtClean="0">
                <a:solidFill>
                  <a:prstClr val="black"/>
                </a:solidFill>
              </a:rPr>
              <a:pPr/>
              <a:t>23</a:t>
            </a:fld>
            <a:endParaRPr lang="zh-TW" altLang="en-US" dirty="0">
              <a:solidFill>
                <a:prstClr val="black"/>
              </a:solidFill>
            </a:endParaRPr>
          </a:p>
        </p:txBody>
      </p:sp>
    </p:spTree>
    <p:extLst>
      <p:ext uri="{BB962C8B-B14F-4D97-AF65-F5344CB8AC3E}">
        <p14:creationId xmlns:p14="http://schemas.microsoft.com/office/powerpoint/2010/main" val="216876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8F842AA-FF59-4BF6-8A8D-7F2EA5243842}" type="slidenum">
              <a:rPr lang="zh-TW" altLang="en-US" smtClean="0">
                <a:solidFill>
                  <a:prstClr val="black"/>
                </a:solidFill>
              </a:rPr>
              <a:pPr/>
              <a:t>24</a:t>
            </a:fld>
            <a:endParaRPr lang="zh-TW" altLang="en-US" dirty="0">
              <a:solidFill>
                <a:prstClr val="black"/>
              </a:solidFill>
            </a:endParaRPr>
          </a:p>
        </p:txBody>
      </p:sp>
    </p:spTree>
    <p:extLst>
      <p:ext uri="{BB962C8B-B14F-4D97-AF65-F5344CB8AC3E}">
        <p14:creationId xmlns:p14="http://schemas.microsoft.com/office/powerpoint/2010/main" val="109695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各专业依照毕业标准建立课程规划表</a:t>
            </a:r>
            <a:r>
              <a:rPr lang="en-US" altLang="zh-TW" sz="1200" b="1" kern="1200" dirty="0" smtClean="0">
                <a:solidFill>
                  <a:schemeClr val="tx1"/>
                </a:solidFill>
                <a:effectLst/>
                <a:latin typeface="+mn-lt"/>
                <a:ea typeface="+mn-ea"/>
                <a:cs typeface="+mn-cs"/>
              </a:rPr>
              <a:t>(</a:t>
            </a:r>
            <a:r>
              <a:rPr lang="zh-TW" altLang="en-US" sz="1200" b="1" kern="1200" dirty="0" smtClean="0">
                <a:solidFill>
                  <a:schemeClr val="tx1"/>
                </a:solidFill>
                <a:effectLst/>
                <a:latin typeface="+mn-lt"/>
                <a:ea typeface="+mn-ea"/>
                <a:cs typeface="+mn-cs"/>
              </a:rPr>
              <a:t>大模块</a:t>
            </a:r>
            <a:r>
              <a:rPr lang="en-US" altLang="zh-TW" sz="1200" b="1" kern="1200" dirty="0" smtClean="0">
                <a:solidFill>
                  <a:schemeClr val="tx1"/>
                </a:solidFill>
                <a:effectLst/>
                <a:latin typeface="+mn-lt"/>
                <a:ea typeface="+mn-ea"/>
                <a:cs typeface="+mn-cs"/>
              </a:rPr>
              <a:t>, </a:t>
            </a:r>
            <a:r>
              <a:rPr lang="zh-TW" altLang="en-US" sz="1200" b="1" kern="1200" dirty="0" smtClean="0">
                <a:solidFill>
                  <a:schemeClr val="tx1"/>
                </a:solidFill>
                <a:effectLst/>
                <a:latin typeface="+mn-lt"/>
                <a:ea typeface="+mn-ea"/>
                <a:cs typeface="+mn-cs"/>
              </a:rPr>
              <a:t>小模块</a:t>
            </a:r>
            <a:r>
              <a:rPr lang="en-US" altLang="zh-TW" sz="1200" b="1" kern="1200" dirty="0" smtClean="0">
                <a:solidFill>
                  <a:schemeClr val="tx1"/>
                </a:solidFill>
                <a:effectLst/>
                <a:latin typeface="+mn-lt"/>
                <a:ea typeface="+mn-ea"/>
                <a:cs typeface="+mn-cs"/>
              </a:rPr>
              <a:t>, </a:t>
            </a:r>
            <a:r>
              <a:rPr lang="zh-TW" altLang="en-US" sz="1200" b="1" kern="1200" dirty="0" smtClean="0">
                <a:solidFill>
                  <a:schemeClr val="tx1"/>
                </a:solidFill>
                <a:effectLst/>
                <a:latin typeface="+mn-lt"/>
                <a:ea typeface="+mn-ea"/>
                <a:cs typeface="+mn-cs"/>
              </a:rPr>
              <a:t>科目</a:t>
            </a:r>
            <a:r>
              <a:rPr lang="en-US" altLang="zh-TW" sz="1200" b="1" kern="1200" dirty="0" smtClean="0">
                <a:solidFill>
                  <a:schemeClr val="tx1"/>
                </a:solidFill>
                <a:effectLst/>
                <a:latin typeface="+mn-lt"/>
                <a:ea typeface="+mn-ea"/>
                <a:cs typeface="+mn-cs"/>
              </a:rPr>
              <a:t>)</a:t>
            </a: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56958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子模块修习设定</a:t>
            </a:r>
            <a:endParaRPr lang="en-US" altLang="zh-TW" sz="1200" b="1" kern="120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AutoNum type="arabicPeriod"/>
              <a:tabLst/>
              <a:defRPr/>
            </a:pPr>
            <a:r>
              <a:rPr lang="zh-TW" altLang="en-US" sz="1200" b="1" kern="1200" dirty="0" smtClean="0">
                <a:solidFill>
                  <a:schemeClr val="tx1"/>
                </a:solidFill>
                <a:effectLst/>
                <a:latin typeface="+mn-lt"/>
                <a:ea typeface="+mn-ea"/>
                <a:cs typeface="+mn-cs"/>
              </a:rPr>
              <a:t>模块择一修习</a:t>
            </a:r>
            <a:endParaRPr lang="en-US" altLang="zh-TW" sz="1200" b="1" kern="120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AutoNum type="arabicPeriod" startAt="2"/>
              <a:tabLst/>
              <a:defRPr/>
            </a:pPr>
            <a:r>
              <a:rPr lang="en-US" altLang="zh-TW" sz="1200" b="1" kern="1200" dirty="0" smtClean="0">
                <a:solidFill>
                  <a:schemeClr val="tx1"/>
                </a:solidFill>
                <a:effectLst/>
                <a:latin typeface="+mn-lt"/>
                <a:ea typeface="+mn-ea"/>
                <a:cs typeface="+mn-cs"/>
              </a:rPr>
              <a:t>M</a:t>
            </a:r>
            <a:r>
              <a:rPr lang="zh-TW" altLang="en-US" sz="1200" b="1" kern="1200" dirty="0" smtClean="0">
                <a:solidFill>
                  <a:schemeClr val="tx1"/>
                </a:solidFill>
                <a:effectLst/>
                <a:latin typeface="+mn-lt"/>
                <a:ea typeface="+mn-ea"/>
                <a:cs typeface="+mn-cs"/>
              </a:rPr>
              <a:t>学分选</a:t>
            </a:r>
            <a:r>
              <a:rPr lang="en-US" altLang="zh-TW" sz="1200" b="1" kern="1200" dirty="0" smtClean="0">
                <a:solidFill>
                  <a:schemeClr val="tx1"/>
                </a:solidFill>
                <a:effectLst/>
                <a:latin typeface="+mn-lt"/>
                <a:ea typeface="+mn-ea"/>
                <a:cs typeface="+mn-cs"/>
              </a:rPr>
              <a:t>N</a:t>
            </a:r>
            <a:r>
              <a:rPr lang="zh-TW" altLang="en-US" sz="1200" b="1" kern="1200" dirty="0" smtClean="0">
                <a:solidFill>
                  <a:schemeClr val="tx1"/>
                </a:solidFill>
                <a:effectLst/>
                <a:latin typeface="+mn-lt"/>
                <a:ea typeface="+mn-ea"/>
                <a:cs typeface="+mn-cs"/>
              </a:rPr>
              <a:t>学分</a:t>
            </a:r>
            <a:endParaRPr lang="en-US" altLang="zh-TW" sz="1200" b="1" kern="120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AutoNum type="arabicPeriod" startAt="2"/>
              <a:tabLst/>
              <a:defRPr/>
            </a:pPr>
            <a:r>
              <a:rPr lang="zh-TW" altLang="en-US" sz="1200" b="1" kern="1200" dirty="0" smtClean="0">
                <a:solidFill>
                  <a:schemeClr val="tx1"/>
                </a:solidFill>
                <a:effectLst/>
                <a:latin typeface="+mn-lt"/>
                <a:ea typeface="+mn-ea"/>
                <a:cs typeface="+mn-cs"/>
              </a:rPr>
              <a:t>必选修</a:t>
            </a: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35859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设定课程开课学年期</a:t>
            </a:r>
            <a:r>
              <a:rPr lang="en-US" altLang="zh-TW" sz="1200" b="1" kern="1200" dirty="0" smtClean="0">
                <a:solidFill>
                  <a:schemeClr val="tx1"/>
                </a:solidFill>
                <a:effectLst/>
                <a:latin typeface="+mn-lt"/>
                <a:ea typeface="+mn-ea"/>
                <a:cs typeface="+mn-cs"/>
              </a:rPr>
              <a:t>, </a:t>
            </a:r>
            <a:r>
              <a:rPr lang="zh-TW" altLang="en-US" sz="1200" b="1" kern="1200" dirty="0" smtClean="0">
                <a:solidFill>
                  <a:schemeClr val="tx1"/>
                </a:solidFill>
                <a:effectLst/>
                <a:latin typeface="+mn-lt"/>
                <a:ea typeface="+mn-ea"/>
                <a:cs typeface="+mn-cs"/>
              </a:rPr>
              <a:t>先修科目</a:t>
            </a: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808324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课程规划表</a:t>
            </a:r>
            <a:r>
              <a:rPr lang="en-US" altLang="zh-TW" sz="1200" b="1" kern="1200" dirty="0" smtClean="0">
                <a:solidFill>
                  <a:schemeClr val="tx1"/>
                </a:solidFill>
                <a:effectLst/>
                <a:latin typeface="+mn-lt"/>
                <a:ea typeface="+mn-ea"/>
                <a:cs typeface="+mn-cs"/>
              </a:rPr>
              <a:t>(</a:t>
            </a:r>
            <a:r>
              <a:rPr lang="zh-TW" altLang="en-US" sz="1200" b="1" kern="1200" dirty="0" smtClean="0">
                <a:solidFill>
                  <a:schemeClr val="tx1"/>
                </a:solidFill>
                <a:effectLst/>
                <a:latin typeface="+mn-lt"/>
                <a:ea typeface="+mn-ea"/>
                <a:cs typeface="+mn-cs"/>
              </a:rPr>
              <a:t>依大模块</a:t>
            </a:r>
            <a:r>
              <a:rPr lang="en-US" altLang="zh-TW" sz="1200" b="1" kern="1200" dirty="0" smtClean="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63476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在一期人才培养的基础上增加招生、学籍、开排选课、毕业审查管理</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31</a:t>
            </a:fld>
            <a:endParaRPr lang="zh-TW" altLang="en-US"/>
          </a:p>
        </p:txBody>
      </p:sp>
    </p:spTree>
    <p:extLst>
      <p:ext uri="{BB962C8B-B14F-4D97-AF65-F5344CB8AC3E}">
        <p14:creationId xmlns:p14="http://schemas.microsoft.com/office/powerpoint/2010/main" val="78931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可以根据人才培养方案进行计划性开课，同时也支持非计划性开课；支持多时段、多教师、多教室等多种开课条件。 </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32</a:t>
            </a:fld>
            <a:endParaRPr lang="zh-TW" altLang="en-US" dirty="0"/>
          </a:p>
        </p:txBody>
      </p:sp>
    </p:spTree>
    <p:extLst>
      <p:ext uri="{BB962C8B-B14F-4D97-AF65-F5344CB8AC3E}">
        <p14:creationId xmlns:p14="http://schemas.microsoft.com/office/powerpoint/2010/main" val="897410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根据多维度资源条件，例如课程类型、不排课时间、教师意愿、场地间距、设备、课时，智能排课；预排以及手工调整更大程度加入了人工智能。 </a:t>
            </a:r>
            <a:endParaRPr lang="en-US" altLang="zh-CN" dirty="0" smtClean="0"/>
          </a:p>
          <a:p>
            <a:r>
              <a:rPr lang="zh-CN" altLang="en-US" dirty="0" smtClean="0"/>
              <a:t>资源管理：教室、教师、课程等基本信息的管理</a:t>
            </a:r>
            <a:endParaRPr lang="en-US" altLang="zh-CN" dirty="0" smtClean="0"/>
          </a:p>
          <a:p>
            <a:r>
              <a:rPr lang="zh-CN" altLang="en-US" dirty="0" smtClean="0"/>
              <a:t>规则限制：</a:t>
            </a:r>
            <a:r>
              <a:rPr lang="zh-CN" altLang="zh-CN" sz="1600" dirty="0" smtClean="0">
                <a:latin typeface="微软雅黑" panose="020B0503020204020204" pitchFamily="34" charset="-122"/>
                <a:ea typeface="微软雅黑" panose="020B0503020204020204" pitchFamily="34" charset="-122"/>
              </a:rPr>
              <a:t>教研组备课限制、进修情况，教师特定时间不能上课、合班课、互斥课程、连堂课等情况</a:t>
            </a:r>
            <a:r>
              <a:rPr lang="zh-CN" altLang="en-US" sz="1600" dirty="0" smtClean="0">
                <a:latin typeface="微软雅黑" panose="020B0503020204020204" pitchFamily="34" charset="-122"/>
                <a:ea typeface="微软雅黑" panose="020B0503020204020204" pitchFamily="34" charset="-122"/>
              </a:rPr>
              <a:t>规则限定</a:t>
            </a:r>
            <a:endParaRPr lang="en-US" altLang="zh-CN" sz="1600" dirty="0" smtClean="0">
              <a:latin typeface="微软雅黑" panose="020B0503020204020204" pitchFamily="34" charset="-122"/>
              <a:ea typeface="微软雅黑" panose="020B0503020204020204" pitchFamily="34" charset="-122"/>
            </a:endParaRPr>
          </a:p>
          <a:p>
            <a:r>
              <a:rPr lang="zh-CN" altLang="en-US" sz="1600" dirty="0" smtClean="0">
                <a:latin typeface="微软雅黑" panose="020B0503020204020204" pitchFamily="34" charset="-122"/>
                <a:ea typeface="微软雅黑" panose="020B0503020204020204" pitchFamily="34" charset="-122"/>
              </a:rPr>
              <a:t>智能排课：预排课、智能排课、微调</a:t>
            </a:r>
            <a:endParaRPr lang="en-US" altLang="zh-CN" sz="1600" dirty="0" smtClean="0">
              <a:latin typeface="微软雅黑" panose="020B0503020204020204" pitchFamily="34" charset="-122"/>
              <a:ea typeface="微软雅黑" panose="020B0503020204020204" pitchFamily="34" charset="-122"/>
            </a:endParaRPr>
          </a:p>
          <a:p>
            <a:r>
              <a:rPr lang="zh-CN" altLang="en-US" sz="1600" dirty="0" smtClean="0">
                <a:latin typeface="微软雅黑" panose="020B0503020204020204" pitchFamily="34" charset="-122"/>
                <a:ea typeface="微软雅黑" panose="020B0503020204020204" pitchFamily="34" charset="-122"/>
              </a:rPr>
              <a:t>调课课表：支持调课，</a:t>
            </a:r>
            <a:r>
              <a:rPr lang="zh-CN" altLang="zh-CN" sz="1600" dirty="0" smtClean="0">
                <a:latin typeface="微软雅黑" panose="020B0503020204020204" pitchFamily="34" charset="-122"/>
                <a:ea typeface="微软雅黑" panose="020B0503020204020204" pitchFamily="34" charset="-122"/>
              </a:rPr>
              <a:t>教师课表、年级课表、班级课表、学校课表</a:t>
            </a:r>
            <a:r>
              <a:rPr lang="zh-CN" altLang="en-US" sz="1600" dirty="0" smtClean="0">
                <a:latin typeface="微软雅黑" panose="020B0503020204020204" pitchFamily="34" charset="-122"/>
                <a:ea typeface="微软雅黑" panose="020B0503020204020204" pitchFamily="34" charset="-122"/>
              </a:rPr>
              <a:t>、教室课表等</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33</a:t>
            </a:fld>
            <a:endParaRPr lang="zh-TW" altLang="en-US" dirty="0"/>
          </a:p>
        </p:txBody>
      </p:sp>
    </p:spTree>
    <p:extLst>
      <p:ext uri="{BB962C8B-B14F-4D97-AF65-F5344CB8AC3E}">
        <p14:creationId xmlns:p14="http://schemas.microsoft.com/office/powerpoint/2010/main" val="1977449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支持跨学制、跨学院、跨专业、多阶段的选课计划，提供多样性选课策略；各式课程表展示；选课冲堂提醒；手工加选退选选课结果。</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34</a:t>
            </a:fld>
            <a:endParaRPr lang="zh-TW" altLang="en-US" dirty="0"/>
          </a:p>
        </p:txBody>
      </p:sp>
    </p:spTree>
    <p:extLst>
      <p:ext uri="{BB962C8B-B14F-4D97-AF65-F5344CB8AC3E}">
        <p14:creationId xmlns:p14="http://schemas.microsoft.com/office/powerpoint/2010/main" val="256961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以基础平台（身份认证、门户集成、数据中心）为支撑，以四大中心为重点，实现以教与学为中心，以校务管理管理为辅助的智慧校园平台，切实解决学校问题促进信息化发展</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10</a:t>
            </a:fld>
            <a:endParaRPr lang="zh-TW" altLang="en-US"/>
          </a:p>
        </p:txBody>
      </p:sp>
    </p:spTree>
    <p:extLst>
      <p:ext uri="{BB962C8B-B14F-4D97-AF65-F5344CB8AC3E}">
        <p14:creationId xmlns:p14="http://schemas.microsoft.com/office/powerpoint/2010/main" val="2275782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可以根据人才培养方案进行计划性开课，同时也支持非计划性开课；支持多时段、多教师、多教室等多种开课条件。 </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35</a:t>
            </a:fld>
            <a:endParaRPr lang="zh-TW" altLang="en-US" dirty="0"/>
          </a:p>
        </p:txBody>
      </p:sp>
    </p:spTree>
    <p:extLst>
      <p:ext uri="{BB962C8B-B14F-4D97-AF65-F5344CB8AC3E}">
        <p14:creationId xmlns:p14="http://schemas.microsoft.com/office/powerpoint/2010/main" val="2979995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36</a:t>
            </a:fld>
            <a:endParaRPr lang="zh-TW" altLang="en-US"/>
          </a:p>
        </p:txBody>
      </p:sp>
    </p:spTree>
    <p:extLst>
      <p:ext uri="{BB962C8B-B14F-4D97-AF65-F5344CB8AC3E}">
        <p14:creationId xmlns:p14="http://schemas.microsoft.com/office/powerpoint/2010/main" val="768705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通过这种线上线下混合式教学模式的应用，将教与学的过程划分为课前、课中、课后三大环节，教师不必再像以前一样到处查询资料完成备课教案，然后在课堂上枯燥的讲解，学生也能够主动的参与进来，通过互动轻松的完成知识的教与学。</a:t>
            </a:r>
          </a:p>
          <a:p>
            <a:pPr marL="0" marR="0" indent="0" algn="l" defTabSz="914273"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通过一站式线上线下混合教学模式的应用，不仅能够减轻教师负担，使其把更多的精力投入到教学中，还能够实现与学生的实时互动、及时沟通反馈，进一步提高和改善教师教学质量。同时这种新型教学模式的应用也能够很大程度上提高学校的信息化水平，提高学校在你职业教育信息化建设中的影响力。</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37</a:t>
            </a:fld>
            <a:endParaRPr lang="zh-TW" altLang="en-US"/>
          </a:p>
        </p:txBody>
      </p:sp>
    </p:spTree>
    <p:extLst>
      <p:ext uri="{BB962C8B-B14F-4D97-AF65-F5344CB8AC3E}">
        <p14:creationId xmlns:p14="http://schemas.microsoft.com/office/powerpoint/2010/main" val="269173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为减轻教师负担，提供一个简单、易用的在线学习平台，教师可以利用该平台轻松完成备课与教学，学生能够利用该平台进行在线学习互动，教务人员可以根据需要了解自己想要的教与学内容。</a:t>
            </a:r>
          </a:p>
          <a:p>
            <a:pPr lvl="0"/>
            <a:r>
              <a:rPr lang="zh-CN" altLang="en-US" sz="1200" kern="1200" dirty="0" smtClean="0">
                <a:solidFill>
                  <a:schemeClr val="tx1"/>
                </a:solidFill>
                <a:effectLst/>
                <a:latin typeface="+mn-lt"/>
                <a:ea typeface="+mn-ea"/>
                <a:cs typeface="+mn-cs"/>
              </a:rPr>
              <a:t>大纲：可新增及修改课程介绍与简介、课程要求、课程进度及复制课程数据等操作。</a:t>
            </a:r>
          </a:p>
          <a:p>
            <a:pPr lvl="0"/>
            <a:r>
              <a:rPr lang="zh-CN" altLang="en-US" sz="1200" kern="1200" dirty="0" smtClean="0">
                <a:solidFill>
                  <a:schemeClr val="tx1"/>
                </a:solidFill>
                <a:effectLst/>
                <a:latin typeface="+mn-lt"/>
                <a:ea typeface="+mn-ea"/>
                <a:cs typeface="+mn-cs"/>
              </a:rPr>
              <a:t>进度：教师可依据教学目标，建立课程进度与学习活动。学习活动包含参考档案、在线参考资源、讨论主题、作业及考试项目等。</a:t>
            </a:r>
          </a:p>
          <a:p>
            <a:pPr lvl="0"/>
            <a:r>
              <a:rPr lang="zh-CN" altLang="en-US" sz="1200" kern="1200" dirty="0" smtClean="0">
                <a:solidFill>
                  <a:schemeClr val="tx1"/>
                </a:solidFill>
                <a:effectLst/>
                <a:latin typeface="+mn-lt"/>
                <a:ea typeface="+mn-ea"/>
                <a:cs typeface="+mn-cs"/>
              </a:rPr>
              <a:t>教材：教师可依据个别进度，上传提供给学生使用之参考档案与新增在线浏览或影音等参考资源。包含简报、文件、图片等不同格式档案、网页链接、在线影片、在线文件及图片等各类在线资源。</a:t>
            </a:r>
          </a:p>
          <a:p>
            <a:pPr lvl="0"/>
            <a:r>
              <a:rPr lang="zh-CN" altLang="en-US" sz="1200" kern="1200" dirty="0" smtClean="0">
                <a:solidFill>
                  <a:schemeClr val="tx1"/>
                </a:solidFill>
                <a:effectLst/>
                <a:latin typeface="+mn-lt"/>
                <a:ea typeface="+mn-ea"/>
                <a:cs typeface="+mn-cs"/>
              </a:rPr>
              <a:t>论坛：可在心得论坛区新增新议题进行讨论，管理不同主题论坛版。老师可以修改或删除学生不当的贴文内容。</a:t>
            </a:r>
          </a:p>
          <a:p>
            <a:pPr lvl="0"/>
            <a:r>
              <a:rPr lang="zh-CN" altLang="en-US" sz="1200" kern="1200" dirty="0" smtClean="0">
                <a:solidFill>
                  <a:schemeClr val="tx1"/>
                </a:solidFill>
                <a:effectLst/>
                <a:latin typeface="+mn-lt"/>
                <a:ea typeface="+mn-ea"/>
                <a:cs typeface="+mn-cs"/>
              </a:rPr>
              <a:t>作业与测试：作业可分为线上交付，纸本交付和微课交付等不同形式的作业交付方式或推荐作业等管理操作，支持在线测试的试卷编写，自动分发和在线批改。</a:t>
            </a:r>
          </a:p>
          <a:p>
            <a:pPr lvl="0"/>
            <a:r>
              <a:rPr lang="zh-CN" altLang="en-US" sz="1200" kern="1200" dirty="0" smtClean="0">
                <a:solidFill>
                  <a:schemeClr val="tx1"/>
                </a:solidFill>
                <a:effectLst/>
                <a:latin typeface="+mn-lt"/>
                <a:ea typeface="+mn-ea"/>
                <a:cs typeface="+mn-cs"/>
              </a:rPr>
              <a:t>成绩：管理课程所有评量成绩，也具备导出汇入成绩功能。老师可设定各项作业、考试占总成绩的比率，便于系统可自动协助老师计算总成绩。老师透过系统自动计算总成绩后，可以个别调整学生最后成绩以及填写备注说明。</a:t>
            </a:r>
          </a:p>
          <a:p>
            <a:pPr lvl="0"/>
            <a:r>
              <a:rPr lang="zh-CN" altLang="en-US" sz="1200" kern="1200" dirty="0" smtClean="0">
                <a:solidFill>
                  <a:schemeClr val="tx1"/>
                </a:solidFill>
                <a:effectLst/>
                <a:latin typeface="+mn-lt"/>
                <a:ea typeface="+mn-ea"/>
                <a:cs typeface="+mn-cs"/>
              </a:rPr>
              <a:t>分组：老师可依据教学分组活动，进行学生分组。分组可设定组长以及组员名单。</a:t>
            </a:r>
          </a:p>
          <a:p>
            <a:pPr lvl="0"/>
            <a:r>
              <a:rPr lang="zh-CN" altLang="en-US" sz="1200" kern="1200" dirty="0" smtClean="0">
                <a:solidFill>
                  <a:schemeClr val="tx1"/>
                </a:solidFill>
                <a:effectLst/>
                <a:latin typeface="+mn-lt"/>
                <a:ea typeface="+mn-ea"/>
                <a:cs typeface="+mn-cs"/>
              </a:rPr>
              <a:t>公告：老师可张贴公告讯息（如调课、课堂提醒或注意事项）。 </a:t>
            </a:r>
          </a:p>
          <a:p>
            <a:pPr lvl="0"/>
            <a:r>
              <a:rPr lang="zh-CN" altLang="en-US" sz="1200" kern="1200" dirty="0" smtClean="0">
                <a:solidFill>
                  <a:schemeClr val="tx1"/>
                </a:solidFill>
                <a:effectLst/>
                <a:latin typeface="+mn-lt"/>
                <a:ea typeface="+mn-ea"/>
                <a:cs typeface="+mn-cs"/>
              </a:rPr>
              <a:t>师生：列出授课老师与修课学生清单，亦可依学生修课状况做点名。</a:t>
            </a:r>
          </a:p>
          <a:p>
            <a:pPr lvl="0"/>
            <a:r>
              <a:rPr lang="zh-CN" altLang="en-US" sz="1200" kern="1200" dirty="0" smtClean="0">
                <a:solidFill>
                  <a:schemeClr val="tx1"/>
                </a:solidFill>
                <a:effectLst/>
                <a:latin typeface="+mn-lt"/>
                <a:ea typeface="+mn-ea"/>
                <a:cs typeface="+mn-cs"/>
              </a:rPr>
              <a:t>统计：可查阅访问量曲线，章节、单元、各项学习活动的总体统计数据以及学生的各项学习指标情况，包括登入纪录（使用时间）、论坛（贴文篇数）、档案（档案下载数）、作业</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考试（缺缴及成绩）、点名（出缺勤）、公告（阅读）等统计资料以及各项学习活动的完成度情况，便于老师了解学生学习状况与班级经营。</a:t>
            </a:r>
          </a:p>
          <a:p>
            <a:pPr lvl="0"/>
            <a:r>
              <a:rPr lang="zh-CN" altLang="en-US" sz="1200" kern="1200" dirty="0" smtClean="0">
                <a:solidFill>
                  <a:schemeClr val="tx1"/>
                </a:solidFill>
                <a:effectLst/>
                <a:latin typeface="+mn-lt"/>
                <a:ea typeface="+mn-ea"/>
                <a:cs typeface="+mn-cs"/>
              </a:rPr>
              <a:t>设定：可设定本班学生或非本班学生为助教权限。</a:t>
            </a:r>
          </a:p>
          <a:p>
            <a:pPr lvl="0"/>
            <a:r>
              <a:rPr lang="zh-CN" altLang="en-US" sz="1200" kern="1200" dirty="0" smtClean="0">
                <a:solidFill>
                  <a:schemeClr val="tx1"/>
                </a:solidFill>
                <a:effectLst/>
                <a:latin typeface="+mn-lt"/>
                <a:ea typeface="+mn-ea"/>
                <a:cs typeface="+mn-cs"/>
              </a:rPr>
              <a:t>预览模式：教师可以于个人个程切换至学生角色，以学生的模式浏览课程内容。</a:t>
            </a:r>
          </a:p>
          <a:p>
            <a:pPr lvl="0"/>
            <a:r>
              <a:rPr lang="zh-CN" altLang="en-US" sz="1200" kern="1200" dirty="0" smtClean="0">
                <a:solidFill>
                  <a:schemeClr val="tx1"/>
                </a:solidFill>
                <a:effectLst/>
                <a:latin typeface="+mn-lt"/>
                <a:ea typeface="+mn-ea"/>
                <a:cs typeface="+mn-cs"/>
              </a:rPr>
              <a:t>人员管理：管理用户账号及基本信息。可新增、修改用户账号及基本信息。系统提供</a:t>
            </a:r>
            <a:r>
              <a:rPr lang="en-US" altLang="zh-CN" sz="1200" kern="1200" dirty="0" smtClean="0">
                <a:solidFill>
                  <a:schemeClr val="tx1"/>
                </a:solidFill>
                <a:effectLst/>
                <a:latin typeface="+mn-lt"/>
                <a:ea typeface="+mn-ea"/>
                <a:cs typeface="+mn-cs"/>
              </a:rPr>
              <a:t>Excel</a:t>
            </a:r>
            <a:r>
              <a:rPr lang="zh-CN" altLang="en-US" sz="1200" kern="1200" dirty="0" smtClean="0">
                <a:solidFill>
                  <a:schemeClr val="tx1"/>
                </a:solidFill>
                <a:effectLst/>
                <a:latin typeface="+mn-lt"/>
                <a:ea typeface="+mn-ea"/>
                <a:cs typeface="+mn-cs"/>
              </a:rPr>
              <a:t>汇入功能，便于大量用户数据汇入。可设定使用者身分别，包含学生、老师、教务人员、系统管理员。</a:t>
            </a:r>
          </a:p>
          <a:p>
            <a:pPr lvl="0"/>
            <a:r>
              <a:rPr lang="zh-CN" altLang="en-US" sz="1200" kern="1200" dirty="0" smtClean="0">
                <a:solidFill>
                  <a:schemeClr val="tx1"/>
                </a:solidFill>
                <a:effectLst/>
                <a:latin typeface="+mn-lt"/>
                <a:ea typeface="+mn-ea"/>
                <a:cs typeface="+mn-cs"/>
              </a:rPr>
              <a:t>课程管理：可建立课程及检视课程使用进度状况。可新增、修改、删除课程数据。系统提供</a:t>
            </a:r>
            <a:r>
              <a:rPr lang="en-US" altLang="zh-CN" sz="1200" kern="1200" dirty="0" smtClean="0">
                <a:solidFill>
                  <a:schemeClr val="tx1"/>
                </a:solidFill>
                <a:effectLst/>
                <a:latin typeface="+mn-lt"/>
                <a:ea typeface="+mn-ea"/>
                <a:cs typeface="+mn-cs"/>
              </a:rPr>
              <a:t>Excel</a:t>
            </a:r>
            <a:r>
              <a:rPr lang="zh-CN" altLang="en-US" sz="1200" kern="1200" dirty="0" smtClean="0">
                <a:solidFill>
                  <a:schemeClr val="tx1"/>
                </a:solidFill>
                <a:effectLst/>
                <a:latin typeface="+mn-lt"/>
                <a:ea typeface="+mn-ea"/>
                <a:cs typeface="+mn-cs"/>
              </a:rPr>
              <a:t>汇入功能，便于大量开课数据汇入。可协助老师张贴即时消息公告，如停课、补课等。</a:t>
            </a:r>
          </a:p>
          <a:p>
            <a:pPr lvl="0"/>
            <a:r>
              <a:rPr lang="zh-CN" altLang="en-US" sz="1200" kern="1200" dirty="0" smtClean="0">
                <a:solidFill>
                  <a:schemeClr val="tx1"/>
                </a:solidFill>
                <a:effectLst/>
                <a:latin typeface="+mn-lt"/>
                <a:ea typeface="+mn-ea"/>
                <a:cs typeface="+mn-cs"/>
              </a:rPr>
              <a:t>课程大纲管理：可设定课程大纲输入截止日。可检视迟缴的课程列表，并标示纪录。可全选或勾选通知迟缴的课程。可协助教师输入课程大纲输入。</a:t>
            </a:r>
          </a:p>
          <a:p>
            <a:pPr lvl="0"/>
            <a:r>
              <a:rPr lang="zh-CN" altLang="en-US" sz="1200" kern="1200" dirty="0" smtClean="0">
                <a:solidFill>
                  <a:schemeClr val="tx1"/>
                </a:solidFill>
                <a:effectLst/>
                <a:latin typeface="+mn-lt"/>
                <a:ea typeface="+mn-ea"/>
                <a:cs typeface="+mn-cs"/>
              </a:rPr>
              <a:t>修课管理：可依课程指派修课学生及设定授课教师。系统提供</a:t>
            </a:r>
            <a:r>
              <a:rPr lang="en-US" altLang="zh-CN" sz="1200" kern="1200" dirty="0" smtClean="0">
                <a:solidFill>
                  <a:schemeClr val="tx1"/>
                </a:solidFill>
                <a:effectLst/>
                <a:latin typeface="+mn-lt"/>
                <a:ea typeface="+mn-ea"/>
                <a:cs typeface="+mn-cs"/>
              </a:rPr>
              <a:t>Excel</a:t>
            </a:r>
            <a:r>
              <a:rPr lang="zh-CN" altLang="en-US" sz="1200" kern="1200" dirty="0" smtClean="0">
                <a:solidFill>
                  <a:schemeClr val="tx1"/>
                </a:solidFill>
                <a:effectLst/>
                <a:latin typeface="+mn-lt"/>
                <a:ea typeface="+mn-ea"/>
                <a:cs typeface="+mn-cs"/>
              </a:rPr>
              <a:t>汇入功能，便于大量修课与授课数据汇入。于课程内的身分别，包含学生及老师。</a:t>
            </a:r>
          </a:p>
          <a:p>
            <a:pPr lvl="0"/>
            <a:r>
              <a:rPr lang="zh-CN" altLang="en-US" sz="1200" kern="1200" dirty="0" smtClean="0">
                <a:solidFill>
                  <a:schemeClr val="tx1"/>
                </a:solidFill>
                <a:effectLst/>
                <a:latin typeface="+mn-lt"/>
                <a:ea typeface="+mn-ea"/>
                <a:cs typeface="+mn-cs"/>
              </a:rPr>
              <a:t>成绩管理：可设定总成绩送缴教务处的截止日期及查询学生成绩。设定送缴截止日期：教务人员可依不同学年期与院系，指定范围内的课程总成绩送缴截止日期，授课教师必须于截止日前将学生成绩输入至平台上。未缴成绩查询：便于查询未缴交总成绩的课程清单，教务人员可依清单进行提醒教师送出总成绩。教务人员可以查询课程内学生总成绩数据。显示同科各班成绩分布情况。教务人员可以协助教师更改成绩，并要求填写原因。</a:t>
            </a:r>
          </a:p>
          <a:p>
            <a:pPr lvl="0"/>
            <a:r>
              <a:rPr lang="zh-CN" altLang="en-US" sz="1200" kern="1200" dirty="0" smtClean="0">
                <a:solidFill>
                  <a:schemeClr val="tx1"/>
                </a:solidFill>
                <a:effectLst/>
                <a:latin typeface="+mn-lt"/>
                <a:ea typeface="+mn-ea"/>
                <a:cs typeface="+mn-cs"/>
              </a:rPr>
              <a:t>公告管理：可张贴及管理平台最新讯息。</a:t>
            </a:r>
          </a:p>
          <a:p>
            <a:pPr lvl="0"/>
            <a:r>
              <a:rPr lang="zh-CN" altLang="en-US" sz="1200" kern="1200" dirty="0" smtClean="0">
                <a:solidFill>
                  <a:schemeClr val="tx1"/>
                </a:solidFill>
                <a:effectLst/>
                <a:latin typeface="+mn-lt"/>
                <a:ea typeface="+mn-ea"/>
                <a:cs typeface="+mn-cs"/>
              </a:rPr>
              <a:t>院系管理：可建立院系架构，也可统计各院系的使用情况。并可依据不同学院设定不同的学期起讫日期。</a:t>
            </a:r>
          </a:p>
          <a:p>
            <a:pPr lvl="0"/>
            <a:r>
              <a:rPr lang="zh-CN" altLang="en-US" sz="1200" kern="1200" dirty="0" smtClean="0">
                <a:solidFill>
                  <a:schemeClr val="tx1"/>
                </a:solidFill>
                <a:effectLst/>
                <a:latin typeface="+mn-lt"/>
                <a:ea typeface="+mn-ea"/>
                <a:cs typeface="+mn-cs"/>
              </a:rPr>
              <a:t>权限管理：可依据教务人员的个别账号设定管理院系权限。被指定为该院系的教务人员，才可管理该院系的功能，包含课程数据、修课数据、授课数据等。</a:t>
            </a:r>
          </a:p>
          <a:p>
            <a:pPr lvl="0"/>
            <a:r>
              <a:rPr lang="zh-CN" altLang="en-US" sz="1200" kern="1200" dirty="0" smtClean="0">
                <a:solidFill>
                  <a:schemeClr val="tx1"/>
                </a:solidFill>
                <a:effectLst/>
                <a:latin typeface="+mn-lt"/>
                <a:ea typeface="+mn-ea"/>
                <a:cs typeface="+mn-cs"/>
              </a:rPr>
              <a:t>统计管理：统计信息包含两个部分，可依据不同条件，显示个别课程的使用进度状况，包含课程大纲与介绍、课程进度是否完成输入，教材、论坛、作业、考试及公告的数量并生成对比图。可以查看课程内各个老师和学生的教学和学习情况数据和对比。可依据不同条件，显示个别院系的使用进度状况，包含课程大纲与介绍、课程进度是否完成输入，教材、论坛、作业、考试及公告的数量并生成对比图。可以查看院系内各个课程的教学和学习情况数据和对比。</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38</a:t>
            </a:fld>
            <a:endParaRPr lang="zh-TW" altLang="en-US"/>
          </a:p>
        </p:txBody>
      </p:sp>
    </p:spTree>
    <p:extLst>
      <p:ext uri="{BB962C8B-B14F-4D97-AF65-F5344CB8AC3E}">
        <p14:creationId xmlns:p14="http://schemas.microsoft.com/office/powerpoint/2010/main" val="1207347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建立新的教与学评价机制，让教师和学生都参与到评价中来，学生之间可以相互评价，教师可以给学生进行评价，学生也可以给教师进行评价，通过作测试、作业、成绩等内容对教与学的整个过程进行评价，获取最真实的评价结果。</a:t>
            </a:r>
          </a:p>
          <a:p>
            <a:pPr lvl="0"/>
            <a:endParaRPr lang="en-US" altLang="zh-CN" sz="1200" b="1" kern="1200" dirty="0" smtClean="0">
              <a:solidFill>
                <a:schemeClr val="tx1"/>
              </a:solidFill>
              <a:effectLst/>
              <a:latin typeface="+mn-lt"/>
              <a:ea typeface="+mn-ea"/>
              <a:cs typeface="+mn-cs"/>
            </a:endParaRPr>
          </a:p>
          <a:p>
            <a:pPr lvl="0"/>
            <a:r>
              <a:rPr lang="zh-CN" altLang="en-US" sz="1200" b="1" kern="1200" dirty="0" smtClean="0">
                <a:solidFill>
                  <a:schemeClr val="tx1"/>
                </a:solidFill>
                <a:effectLst/>
                <a:latin typeface="+mn-lt"/>
                <a:ea typeface="+mn-ea"/>
                <a:cs typeface="+mn-cs"/>
              </a:rPr>
              <a:t>测试：</a:t>
            </a:r>
            <a:r>
              <a:rPr lang="zh-CN" altLang="en-US" sz="1200" kern="1200" dirty="0" smtClean="0">
                <a:solidFill>
                  <a:schemeClr val="tx1"/>
                </a:solidFill>
                <a:effectLst/>
                <a:latin typeface="+mn-lt"/>
                <a:ea typeface="+mn-ea"/>
                <a:cs typeface="+mn-cs"/>
              </a:rPr>
              <a:t>老师在课前可以提前设置知识点的测试，根据课程灵活设定测试时间，满足了解学生在课中和课后对知识点的掌握情况；学生可以在规定的时间内多次答题测试，灵活计分，帮助学生稳固知识点，夯实基础；老师可以从教学资源库中抽取题目，由老师和平台共同分享使得资源愈来愈丰富。</a:t>
            </a:r>
          </a:p>
          <a:p>
            <a:pPr lvl="0"/>
            <a:r>
              <a:rPr lang="zh-CN" altLang="en-US" sz="1200" b="1" kern="1200" dirty="0" smtClean="0">
                <a:solidFill>
                  <a:schemeClr val="tx1"/>
                </a:solidFill>
                <a:effectLst/>
                <a:latin typeface="+mn-lt"/>
                <a:ea typeface="+mn-ea"/>
                <a:cs typeface="+mn-cs"/>
              </a:rPr>
              <a:t>作业：</a:t>
            </a:r>
            <a:r>
              <a:rPr lang="zh-CN" altLang="en-US" sz="1200" kern="1200" dirty="0" smtClean="0">
                <a:solidFill>
                  <a:schemeClr val="tx1"/>
                </a:solidFill>
                <a:effectLst/>
                <a:latin typeface="+mn-lt"/>
                <a:ea typeface="+mn-ea"/>
                <a:cs typeface="+mn-cs"/>
              </a:rPr>
              <a:t>灵活的作业控制（缴交时间控制、学生多次尝试、推荐优秀作业、作业成绩占比控制），让教师在发布作业时能够有更多的选择；多种形式的作业（线上作业、线下作业、微课作业、分组作业），让作业变得不再单一枯燥；灵活地作业批改（学生互评、手机交作业，批改作业、</a:t>
            </a:r>
            <a:r>
              <a:rPr lang="en-US" altLang="zh-CN" sz="1200" kern="1200" dirty="0" smtClean="0">
                <a:solidFill>
                  <a:schemeClr val="tx1"/>
                </a:solidFill>
                <a:effectLst/>
                <a:latin typeface="+mn-lt"/>
                <a:ea typeface="+mn-ea"/>
                <a:cs typeface="+mn-cs"/>
              </a:rPr>
              <a:t>Rubric</a:t>
            </a:r>
            <a:r>
              <a:rPr lang="zh-CN" altLang="en-US" sz="1200" kern="1200" dirty="0" smtClean="0">
                <a:solidFill>
                  <a:schemeClr val="tx1"/>
                </a:solidFill>
                <a:effectLst/>
                <a:latin typeface="+mn-lt"/>
                <a:ea typeface="+mn-ea"/>
                <a:cs typeface="+mn-cs"/>
              </a:rPr>
              <a:t>评分量规），减轻了教师的工作量的同时也保证了作业批改的质量。</a:t>
            </a:r>
          </a:p>
          <a:p>
            <a:pPr lvl="0"/>
            <a:r>
              <a:rPr lang="zh-CN" altLang="en-US" sz="1200" b="1" kern="1200" dirty="0" smtClean="0">
                <a:solidFill>
                  <a:schemeClr val="tx1"/>
                </a:solidFill>
                <a:effectLst/>
                <a:latin typeface="+mn-lt"/>
                <a:ea typeface="+mn-ea"/>
                <a:cs typeface="+mn-cs"/>
              </a:rPr>
              <a:t>成绩：</a:t>
            </a:r>
            <a:r>
              <a:rPr lang="zh-CN" altLang="en-US" sz="1200" kern="1200" dirty="0" smtClean="0">
                <a:solidFill>
                  <a:schemeClr val="tx1"/>
                </a:solidFill>
                <a:effectLst/>
                <a:latin typeface="+mn-lt"/>
                <a:ea typeface="+mn-ea"/>
                <a:cs typeface="+mn-cs"/>
              </a:rPr>
              <a:t>作业、考试、分组学习成绩、考勤等都可以纳入到成绩考量中，自动化的成绩统计，给老师自由选择的空间；允许老师灵活控制各个评价活动中的成绩比重；单个评价及总成绩都可以灵活的设定公布规则，能够与教务系统对接，一键上报。</a:t>
            </a:r>
          </a:p>
          <a:p>
            <a:endParaRPr lang="zh-CN" altLang="en-US" dirty="0">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1EE45D1B-97C6-4B5C-985A-0E9803A0EA2B}" type="slidenum">
              <a:rPr lang="zh-CN" altLang="en-US" smtClean="0">
                <a:ea typeface="微软雅黑" panose="020B0503020204020204" pitchFamily="34" charset="-122"/>
              </a:rPr>
              <a:t>39</a:t>
            </a:fld>
            <a:endParaRPr lang="zh-CN" altLang="en-US" dirty="0">
              <a:ea typeface="微软雅黑" panose="020B0503020204020204" pitchFamily="34" charset="-122"/>
            </a:endParaRPr>
          </a:p>
        </p:txBody>
      </p:sp>
    </p:spTree>
    <p:extLst>
      <p:ext uri="{BB962C8B-B14F-4D97-AF65-F5344CB8AC3E}">
        <p14:creationId xmlns:p14="http://schemas.microsoft.com/office/powerpoint/2010/main" val="164123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作为教师最关心的就是自己所教的学生学习情况，作为学校最关心的就是教师的教学水平和学生的学习情况。目前我校还是通过传统的方式获取学生的学习情况和教师的教学情况，一定程度上阻碍了现代化教与学的发展。因此希望借助信息化的平台收集学生和教师在教与学过程中的数据，并利用大数据进行分析，让教师能够及时的掌握学生情况，教务人员能够掌握教师教学情况。</a:t>
            </a:r>
          </a:p>
          <a:p>
            <a:pPr lvl="0"/>
            <a:r>
              <a:rPr lang="zh-CN" altLang="en-US" sz="1200" b="1" kern="1200" dirty="0" smtClean="0">
                <a:solidFill>
                  <a:schemeClr val="tx1"/>
                </a:solidFill>
                <a:effectLst/>
                <a:latin typeface="+mn-lt"/>
                <a:ea typeface="+mn-ea"/>
                <a:cs typeface="+mn-cs"/>
              </a:rPr>
              <a:t>实时数据分析：</a:t>
            </a:r>
            <a:r>
              <a:rPr lang="zh-CN" altLang="en-US" sz="1200" kern="1200" dirty="0" smtClean="0">
                <a:solidFill>
                  <a:schemeClr val="tx1"/>
                </a:solidFill>
                <a:effectLst/>
                <a:latin typeface="+mn-lt"/>
                <a:ea typeface="+mn-ea"/>
                <a:cs typeface="+mn-cs"/>
              </a:rPr>
              <a:t>教务和老师随时从多个维度（院系、课程、人员）查看访问、教学、学习等方面的数据分析结果</a:t>
            </a:r>
          </a:p>
          <a:p>
            <a:pPr lvl="0"/>
            <a:r>
              <a:rPr lang="zh-CN" altLang="en-US" sz="1200" kern="1200" dirty="0" smtClean="0">
                <a:solidFill>
                  <a:schemeClr val="tx1"/>
                </a:solidFill>
                <a:effectLst/>
                <a:latin typeface="+mn-lt"/>
                <a:ea typeface="+mn-ea"/>
                <a:cs typeface="+mn-cs"/>
              </a:rPr>
              <a:t>细数粒度教学活动分析：学生学习进度例如视频观看、论坛活跃度、教材阅读、作业缴交、成绩分布、考勤、老师的参与度等</a:t>
            </a:r>
          </a:p>
          <a:p>
            <a:pPr lvl="0"/>
            <a:r>
              <a:rPr lang="zh-CN" altLang="en-US" sz="1200" b="1" kern="1200" dirty="0" smtClean="0">
                <a:solidFill>
                  <a:schemeClr val="tx1"/>
                </a:solidFill>
                <a:effectLst/>
                <a:latin typeface="+mn-lt"/>
                <a:ea typeface="+mn-ea"/>
                <a:cs typeface="+mn-cs"/>
              </a:rPr>
              <a:t>数据对比、行动指导：</a:t>
            </a:r>
            <a:r>
              <a:rPr lang="zh-CN" altLang="en-US" sz="1200" kern="1200" dirty="0" smtClean="0">
                <a:solidFill>
                  <a:schemeClr val="tx1"/>
                </a:solidFill>
                <a:effectLst/>
                <a:latin typeface="+mn-lt"/>
                <a:ea typeface="+mn-ea"/>
                <a:cs typeface="+mn-cs"/>
              </a:rPr>
              <a:t>老师、学生之间，不同课程之间等多方位的对比参考，指导改进</a:t>
            </a:r>
          </a:p>
          <a:p>
            <a:endParaRPr lang="zh-CN" altLang="en-US" dirty="0"/>
          </a:p>
        </p:txBody>
      </p:sp>
      <p:sp>
        <p:nvSpPr>
          <p:cNvPr id="4" name="灯片编号占位符 3"/>
          <p:cNvSpPr>
            <a:spLocks noGrp="1"/>
          </p:cNvSpPr>
          <p:nvPr>
            <p:ph type="sldNum" sz="quarter" idx="10"/>
          </p:nvPr>
        </p:nvSpPr>
        <p:spPr/>
        <p:txBody>
          <a:bodyPr/>
          <a:lstStyle/>
          <a:p>
            <a:fld id="{1EE45D1B-97C6-4B5C-985A-0E9803A0EA2B}" type="slidenum">
              <a:rPr lang="zh-CN" altLang="en-US" smtClean="0"/>
              <a:t>40</a:t>
            </a:fld>
            <a:endParaRPr lang="zh-CN" altLang="en-US"/>
          </a:p>
        </p:txBody>
      </p:sp>
    </p:spTree>
    <p:extLst>
      <p:ext uri="{BB962C8B-B14F-4D97-AF65-F5344CB8AC3E}">
        <p14:creationId xmlns:p14="http://schemas.microsoft.com/office/powerpoint/2010/main" val="250111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调查发现学生在观看教学视频的过程中，一般来说能够全身心投入的时间不超过</a:t>
            </a:r>
            <a:r>
              <a:rPr lang="en-US" altLang="zh-CN" sz="1200" kern="1200" dirty="0" smtClean="0">
                <a:solidFill>
                  <a:schemeClr val="tx1"/>
                </a:solidFill>
                <a:effectLst/>
                <a:latin typeface="+mn-lt"/>
                <a:ea typeface="+mn-ea"/>
                <a:cs typeface="+mn-cs"/>
              </a:rPr>
              <a:t>10</a:t>
            </a:r>
            <a:r>
              <a:rPr lang="zh-CN" altLang="en-US" sz="1200" kern="1200" dirty="0" smtClean="0">
                <a:solidFill>
                  <a:schemeClr val="tx1"/>
                </a:solidFill>
                <a:effectLst/>
                <a:latin typeface="+mn-lt"/>
                <a:ea typeface="+mn-ea"/>
                <a:cs typeface="+mn-cs"/>
              </a:rPr>
              <a:t>分钟，因此就诞生了微课教学模式。微课是一种时长在</a:t>
            </a:r>
            <a:r>
              <a:rPr lang="en-US" altLang="zh-CN" sz="1200" kern="1200" dirty="0" smtClean="0">
                <a:solidFill>
                  <a:schemeClr val="tx1"/>
                </a:solidFill>
                <a:effectLst/>
                <a:latin typeface="+mn-lt"/>
                <a:ea typeface="+mn-ea"/>
                <a:cs typeface="+mn-cs"/>
              </a:rPr>
              <a:t>5~8</a:t>
            </a:r>
            <a:r>
              <a:rPr lang="zh-CN" altLang="en-US" sz="1200" kern="1200" dirty="0" smtClean="0">
                <a:solidFill>
                  <a:schemeClr val="tx1"/>
                </a:solidFill>
                <a:effectLst/>
                <a:latin typeface="+mn-lt"/>
                <a:ea typeface="+mn-ea"/>
                <a:cs typeface="+mn-cs"/>
              </a:rPr>
              <a:t>分钟的短小的教学视频，是围绕着某个知识点的教学活动全纪录。近年来微课教学在在职业教育中也得到了很广泛的应用，教师们也都再尝试去制作属于自己的微课，并在学校的</a:t>
            </a:r>
            <a:r>
              <a:rPr lang="en-US" altLang="zh-CN" sz="1200" kern="1200" dirty="0" smtClean="0">
                <a:solidFill>
                  <a:schemeClr val="tx1"/>
                </a:solidFill>
                <a:effectLst/>
                <a:latin typeface="+mn-lt"/>
                <a:ea typeface="+mn-ea"/>
                <a:cs typeface="+mn-cs"/>
              </a:rPr>
              <a:t>SPOC</a:t>
            </a:r>
            <a:r>
              <a:rPr lang="zh-CN" altLang="en-US" sz="1200" kern="1200" dirty="0" smtClean="0">
                <a:solidFill>
                  <a:schemeClr val="tx1"/>
                </a:solidFill>
                <a:effectLst/>
                <a:latin typeface="+mn-lt"/>
                <a:ea typeface="+mn-ea"/>
                <a:cs typeface="+mn-cs"/>
              </a:rPr>
              <a:t>平台上分享，让更多的人观看和学习。</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41</a:t>
            </a:fld>
            <a:endParaRPr lang="zh-TW" altLang="en-US"/>
          </a:p>
        </p:txBody>
      </p:sp>
    </p:spTree>
    <p:extLst>
      <p:ext uri="{BB962C8B-B14F-4D97-AF65-F5344CB8AC3E}">
        <p14:creationId xmlns:p14="http://schemas.microsoft.com/office/powerpoint/2010/main" val="2639780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mn-lt"/>
                <a:ea typeface="+mn-ea"/>
                <a:cs typeface="+mn-cs"/>
              </a:rPr>
              <a:t>教师能够通过手机端进行点名考勤、推送作业</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测试、发布问卷、课堂提问等；学生可以通过手机端进行交作业、回答问题、观看微课等。移动终端应用应具备基础的应用访问入口功能及消息中心消息接收功能，鉴于移动终端的发展，移动终端至少需要覆盖当前主流的</a:t>
            </a:r>
            <a:r>
              <a:rPr lang="en-US" altLang="zh-CN" sz="1200" kern="1200" dirty="0" smtClean="0">
                <a:solidFill>
                  <a:schemeClr val="tx1"/>
                </a:solidFill>
                <a:effectLst/>
                <a:latin typeface="+mn-lt"/>
                <a:ea typeface="+mn-ea"/>
                <a:cs typeface="+mn-cs"/>
              </a:rPr>
              <a:t>Android</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iOS</a:t>
            </a:r>
            <a:r>
              <a:rPr lang="zh-CN" altLang="en-US" sz="1200" kern="1200" dirty="0" smtClean="0">
                <a:solidFill>
                  <a:schemeClr val="tx1"/>
                </a:solidFill>
                <a:effectLst/>
                <a:latin typeface="+mn-lt"/>
                <a:ea typeface="+mn-ea"/>
                <a:cs typeface="+mn-cs"/>
              </a:rPr>
              <a:t>等操作系统</a:t>
            </a:r>
          </a:p>
          <a:p>
            <a:pPr lvl="0"/>
            <a:r>
              <a:rPr lang="zh-CN" altLang="en-US" sz="1200" b="1" kern="1200" dirty="0" smtClean="0">
                <a:solidFill>
                  <a:schemeClr val="tx1"/>
                </a:solidFill>
                <a:effectLst/>
                <a:latin typeface="+mn-lt"/>
                <a:ea typeface="+mn-ea"/>
                <a:cs typeface="+mn-cs"/>
              </a:rPr>
              <a:t>及时反馈教学：</a:t>
            </a:r>
            <a:r>
              <a:rPr lang="zh-CN" altLang="en-US" sz="1200" kern="1200" dirty="0" smtClean="0">
                <a:solidFill>
                  <a:schemeClr val="tx1"/>
                </a:solidFill>
                <a:effectLst/>
                <a:latin typeface="+mn-lt"/>
                <a:ea typeface="+mn-ea"/>
                <a:cs typeface="+mn-cs"/>
              </a:rPr>
              <a:t>学生可以及时针对老师的授课状态进行反馈，允许老师自主设定反馈功能；</a:t>
            </a:r>
          </a:p>
          <a:p>
            <a:pPr lvl="0"/>
            <a:r>
              <a:rPr lang="zh-CN" altLang="en-US" sz="1200" b="1" kern="1200" dirty="0" smtClean="0">
                <a:solidFill>
                  <a:schemeClr val="tx1"/>
                </a:solidFill>
                <a:effectLst/>
                <a:latin typeface="+mn-lt"/>
                <a:ea typeface="+mn-ea"/>
                <a:cs typeface="+mn-cs"/>
              </a:rPr>
              <a:t>动态查看：</a:t>
            </a:r>
            <a:r>
              <a:rPr lang="zh-CN" altLang="en-US" sz="1200" kern="1200" dirty="0" smtClean="0">
                <a:solidFill>
                  <a:schemeClr val="tx1"/>
                </a:solidFill>
                <a:effectLst/>
                <a:latin typeface="+mn-lt"/>
                <a:ea typeface="+mn-ea"/>
                <a:cs typeface="+mn-cs"/>
              </a:rPr>
              <a:t>及时的查看教师发布的课程、作业等动态内容信息；</a:t>
            </a:r>
          </a:p>
          <a:p>
            <a:pPr lvl="0"/>
            <a:r>
              <a:rPr lang="zh-CN" altLang="en-US" sz="1200" b="1" kern="1200" dirty="0" smtClean="0">
                <a:solidFill>
                  <a:schemeClr val="tx1"/>
                </a:solidFill>
                <a:effectLst/>
                <a:latin typeface="+mn-lt"/>
                <a:ea typeface="+mn-ea"/>
                <a:cs typeface="+mn-cs"/>
              </a:rPr>
              <a:t>随堂测推送：</a:t>
            </a:r>
            <a:r>
              <a:rPr lang="zh-CN" altLang="en-US" sz="1200" kern="1200" dirty="0" smtClean="0">
                <a:solidFill>
                  <a:schemeClr val="tx1"/>
                </a:solidFill>
                <a:effectLst/>
                <a:latin typeface="+mn-lt"/>
                <a:ea typeface="+mn-ea"/>
                <a:cs typeface="+mn-cs"/>
              </a:rPr>
              <a:t>课堂内定时测验，结果统计和分析；</a:t>
            </a:r>
          </a:p>
          <a:p>
            <a:pPr lvl="0"/>
            <a:r>
              <a:rPr lang="zh-CN" altLang="en-US" sz="1200" b="1" kern="1200" dirty="0" smtClean="0">
                <a:solidFill>
                  <a:schemeClr val="tx1"/>
                </a:solidFill>
                <a:effectLst/>
                <a:latin typeface="+mn-lt"/>
                <a:ea typeface="+mn-ea"/>
                <a:cs typeface="+mn-cs"/>
              </a:rPr>
              <a:t>作业：</a:t>
            </a:r>
            <a:r>
              <a:rPr lang="zh-CN" altLang="en-US" sz="1200" kern="1200" dirty="0" smtClean="0">
                <a:solidFill>
                  <a:schemeClr val="tx1"/>
                </a:solidFill>
                <a:effectLst/>
                <a:latin typeface="+mn-lt"/>
                <a:ea typeface="+mn-ea"/>
                <a:cs typeface="+mn-cs"/>
              </a:rPr>
              <a:t>学生可以通过手机拍照交作业，老师可以在手机上查看和批改；</a:t>
            </a:r>
          </a:p>
          <a:p>
            <a:pPr lvl="0"/>
            <a:r>
              <a:rPr lang="zh-CN" altLang="en-US" sz="1200" b="1" kern="1200" dirty="0" smtClean="0">
                <a:solidFill>
                  <a:schemeClr val="tx1"/>
                </a:solidFill>
                <a:effectLst/>
                <a:latin typeface="+mn-lt"/>
                <a:ea typeface="+mn-ea"/>
                <a:cs typeface="+mn-cs"/>
              </a:rPr>
              <a:t>点名考勤：</a:t>
            </a:r>
            <a:r>
              <a:rPr lang="zh-CN" altLang="en-US" sz="1200" kern="1200" dirty="0" smtClean="0">
                <a:solidFill>
                  <a:schemeClr val="tx1"/>
                </a:solidFill>
                <a:effectLst/>
                <a:latin typeface="+mn-lt"/>
                <a:ea typeface="+mn-ea"/>
                <a:cs typeface="+mn-cs"/>
              </a:rPr>
              <a:t>雷达点名，提升准确度和节省时间；</a:t>
            </a:r>
          </a:p>
          <a:p>
            <a:pPr lvl="0"/>
            <a:r>
              <a:rPr lang="zh-CN" altLang="en-US" sz="1200" b="1" kern="1200" dirty="0" smtClean="0">
                <a:solidFill>
                  <a:schemeClr val="tx1"/>
                </a:solidFill>
                <a:effectLst/>
                <a:latin typeface="+mn-lt"/>
                <a:ea typeface="+mn-ea"/>
                <a:cs typeface="+mn-cs"/>
              </a:rPr>
              <a:t>问卷调查：</a:t>
            </a:r>
            <a:r>
              <a:rPr lang="zh-CN" altLang="en-US" sz="1200" kern="1200" dirty="0" smtClean="0">
                <a:solidFill>
                  <a:schemeClr val="tx1"/>
                </a:solidFill>
                <a:effectLst/>
                <a:latin typeface="+mn-lt"/>
                <a:ea typeface="+mn-ea"/>
                <a:cs typeface="+mn-cs"/>
              </a:rPr>
              <a:t>针对每堂课的问卷，细致化教学质量管理；</a:t>
            </a:r>
          </a:p>
          <a:p>
            <a:pPr lvl="0"/>
            <a:r>
              <a:rPr lang="zh-CN" altLang="en-US" sz="1200" b="1" kern="1200" dirty="0" smtClean="0">
                <a:solidFill>
                  <a:schemeClr val="tx1"/>
                </a:solidFill>
                <a:effectLst/>
                <a:latin typeface="+mn-lt"/>
                <a:ea typeface="+mn-ea"/>
                <a:cs typeface="+mn-cs"/>
              </a:rPr>
              <a:t>课堂问答：</a:t>
            </a:r>
            <a:r>
              <a:rPr lang="zh-CN" altLang="en-US" sz="1200" kern="1200" dirty="0" smtClean="0">
                <a:solidFill>
                  <a:schemeClr val="tx1"/>
                </a:solidFill>
                <a:effectLst/>
                <a:latin typeface="+mn-lt"/>
                <a:ea typeface="+mn-ea"/>
                <a:cs typeface="+mn-cs"/>
              </a:rPr>
              <a:t>自动汇总学生提问，优先问题及时推送；</a:t>
            </a:r>
          </a:p>
          <a:p>
            <a:pPr lvl="0"/>
            <a:r>
              <a:rPr lang="zh-CN" altLang="en-US" sz="1200" b="1" kern="1200" dirty="0" smtClean="0">
                <a:solidFill>
                  <a:schemeClr val="tx1"/>
                </a:solidFill>
                <a:effectLst/>
                <a:latin typeface="+mn-lt"/>
                <a:ea typeface="+mn-ea"/>
                <a:cs typeface="+mn-cs"/>
              </a:rPr>
              <a:t>支持多版本：</a:t>
            </a:r>
            <a:r>
              <a:rPr lang="zh-CN" altLang="en-US" sz="1200" kern="1200" dirty="0" smtClean="0">
                <a:solidFill>
                  <a:schemeClr val="tx1"/>
                </a:solidFill>
                <a:effectLst/>
                <a:latin typeface="+mn-lt"/>
                <a:ea typeface="+mn-ea"/>
                <a:cs typeface="+mn-cs"/>
              </a:rPr>
              <a:t>支持主流的</a:t>
            </a:r>
            <a:r>
              <a:rPr lang="en-US" altLang="zh-CN" sz="1200" kern="1200" dirty="0" smtClean="0">
                <a:solidFill>
                  <a:schemeClr val="tx1"/>
                </a:solidFill>
                <a:effectLst/>
                <a:latin typeface="+mn-lt"/>
                <a:ea typeface="+mn-ea"/>
                <a:cs typeface="+mn-cs"/>
              </a:rPr>
              <a:t>android</a:t>
            </a:r>
            <a:r>
              <a:rPr lang="zh-CN" altLang="en-US"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ios</a:t>
            </a:r>
            <a:r>
              <a:rPr lang="zh-CN" altLang="en-US" sz="1200" kern="1200" dirty="0" smtClean="0">
                <a:solidFill>
                  <a:schemeClr val="tx1"/>
                </a:solidFill>
                <a:effectLst/>
                <a:latin typeface="+mn-lt"/>
                <a:ea typeface="+mn-ea"/>
                <a:cs typeface="+mn-cs"/>
              </a:rPr>
              <a:t>操作系统。</a:t>
            </a:r>
          </a:p>
          <a:p>
            <a:r>
              <a:rPr lang="zh-CN" altLang="en-US" sz="1200" kern="1200" dirty="0" smtClean="0">
                <a:solidFill>
                  <a:schemeClr val="tx1"/>
                </a:solidFill>
                <a:effectLst/>
                <a:latin typeface="+mn-lt"/>
                <a:ea typeface="+mn-ea"/>
                <a:cs typeface="+mn-cs"/>
              </a:rPr>
              <a:t>移动端教学</a:t>
            </a:r>
            <a:r>
              <a:rPr lang="en-US" altLang="zh-CN" sz="1200" kern="1200" dirty="0" smtClean="0">
                <a:solidFill>
                  <a:schemeClr val="tx1"/>
                </a:solidFill>
                <a:effectLst/>
                <a:latin typeface="+mn-lt"/>
                <a:ea typeface="+mn-ea"/>
                <a:cs typeface="+mn-cs"/>
              </a:rPr>
              <a:t>app</a:t>
            </a:r>
            <a:r>
              <a:rPr lang="zh-CN" altLang="en-US" sz="1200" kern="1200" dirty="0" smtClean="0">
                <a:solidFill>
                  <a:schemeClr val="tx1"/>
                </a:solidFill>
                <a:effectLst/>
                <a:latin typeface="+mn-lt"/>
                <a:ea typeface="+mn-ea"/>
                <a:cs typeface="+mn-cs"/>
              </a:rPr>
              <a:t>的应用，完善了教与学的应用模式，把智能手机运用到教学中，打破了时间和空间的限制，真正意义上实现了随时随地的教与学。不仅为教师和学生的教与学带来了很大便利，也提高了学校的信息化建设水平。</a:t>
            </a:r>
          </a:p>
          <a:p>
            <a:endParaRPr lang="zh-CN" altLang="en-US" dirty="0"/>
          </a:p>
        </p:txBody>
      </p:sp>
      <p:sp>
        <p:nvSpPr>
          <p:cNvPr id="4" name="灯片编号占位符 3"/>
          <p:cNvSpPr>
            <a:spLocks noGrp="1"/>
          </p:cNvSpPr>
          <p:nvPr>
            <p:ph type="sldNum" sz="quarter" idx="10"/>
          </p:nvPr>
        </p:nvSpPr>
        <p:spPr/>
        <p:txBody>
          <a:bodyPr/>
          <a:lstStyle/>
          <a:p>
            <a:fld id="{1EE45D1B-97C6-4B5C-985A-0E9803A0EA2B}" type="slidenum">
              <a:rPr lang="zh-CN" altLang="en-US" smtClean="0"/>
              <a:t>46</a:t>
            </a:fld>
            <a:endParaRPr lang="zh-CN" altLang="en-US"/>
          </a:p>
        </p:txBody>
      </p:sp>
    </p:spTree>
    <p:extLst>
      <p:ext uri="{BB962C8B-B14F-4D97-AF65-F5344CB8AC3E}">
        <p14:creationId xmlns:p14="http://schemas.microsoft.com/office/powerpoint/2010/main" val="1227653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非信息类教学用教室</a:t>
            </a:r>
            <a:endParaRPr lang="en-US" altLang="zh-TW" dirty="0" smtClean="0"/>
          </a:p>
          <a:p>
            <a:r>
              <a:rPr lang="zh-TW" altLang="en-US" dirty="0" smtClean="0"/>
              <a:t>信息类教学计算机教室</a:t>
            </a:r>
            <a:endParaRPr lang="en-US" altLang="zh-TW" dirty="0" smtClean="0"/>
          </a:p>
          <a:p>
            <a:r>
              <a:rPr lang="zh-TW" altLang="en-US" dirty="0" smtClean="0"/>
              <a:t>多媒体播放室</a:t>
            </a:r>
            <a:endParaRPr lang="en-US" altLang="zh-TW" dirty="0" smtClean="0"/>
          </a:p>
          <a:p>
            <a:r>
              <a:rPr lang="zh-TW" altLang="en-US" dirty="0" smtClean="0"/>
              <a:t>多点视频会议</a:t>
            </a:r>
            <a:endParaRPr lang="en-US" altLang="zh-TW" dirty="0" smtClean="0"/>
          </a:p>
          <a:p>
            <a:r>
              <a:rPr lang="zh-TW" altLang="en-US" dirty="0" smtClean="0"/>
              <a:t>远距课程</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6A8AD12-403E-4595-938A-52514869712A}" type="slidenum">
              <a:rPr lang="zh-TW" altLang="en-US" smtClean="0">
                <a:solidFill>
                  <a:prstClr val="black"/>
                </a:solidFill>
                <a:latin typeface="Calibri"/>
                <a:ea typeface="新細明體"/>
              </a:rPr>
              <a:pPr/>
              <a:t>48</a:t>
            </a:fld>
            <a:endParaRPr lang="zh-TW" altLang="en-US" dirty="0">
              <a:solidFill>
                <a:prstClr val="black"/>
              </a:solidFill>
              <a:latin typeface="Calibri"/>
              <a:ea typeface="新細明體"/>
            </a:endParaRPr>
          </a:p>
        </p:txBody>
      </p:sp>
    </p:spTree>
    <p:extLst>
      <p:ext uri="{BB962C8B-B14F-4D97-AF65-F5344CB8AC3E}">
        <p14:creationId xmlns:p14="http://schemas.microsoft.com/office/powerpoint/2010/main" val="1260331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现在，不再需要人也不再需要钥匙，透过系统权限设定，在允许进入的空间外只要选择进入目的（</a:t>
            </a:r>
            <a:r>
              <a:rPr lang="en-US" altLang="zh-TW" dirty="0" smtClean="0"/>
              <a:t>ex:</a:t>
            </a:r>
            <a:r>
              <a:rPr lang="zh-TW" altLang="en-US" dirty="0" smtClean="0"/>
              <a:t> 例行维修、机房检视、参观</a:t>
            </a:r>
            <a:r>
              <a:rPr lang="zh-CN" altLang="en-US" dirty="0" smtClean="0">
                <a:ea typeface="微软雅黑" panose="020B0503020204020204" pitchFamily="34" charset="-122"/>
              </a:rPr>
              <a:t>教室</a:t>
            </a:r>
            <a:r>
              <a:rPr lang="en-US" altLang="zh-TW" dirty="0" smtClean="0"/>
              <a:t>…</a:t>
            </a:r>
            <a:r>
              <a:rPr lang="zh-TW" altLang="en-US" dirty="0" smtClean="0"/>
              <a:t>等）后卡片一刷，内建摄影镜头自动拍摄做纪录后门禁即自动解锁，如此系统就能记录完整操作者身份、时间、目的等，并存有影像纪录，方便日后追踪，且透过分类纪录亦能汇整出各种报表。</a:t>
            </a:r>
          </a:p>
        </p:txBody>
      </p:sp>
      <p:sp>
        <p:nvSpPr>
          <p:cNvPr id="4" name="投影片編號版面配置區 3"/>
          <p:cNvSpPr>
            <a:spLocks noGrp="1"/>
          </p:cNvSpPr>
          <p:nvPr>
            <p:ph type="sldNum" sz="quarter" idx="10"/>
          </p:nvPr>
        </p:nvSpPr>
        <p:spPr/>
        <p:txBody>
          <a:bodyPr/>
          <a:lstStyle/>
          <a:p>
            <a:fld id="{8AEE1584-772B-4563-97E1-532C6C881B2C}" type="slidenum">
              <a:rPr lang="zh-TW" altLang="en-US" smtClean="0"/>
              <a:t>62</a:t>
            </a:fld>
            <a:endParaRPr lang="zh-TW" altLang="en-US" dirty="0"/>
          </a:p>
        </p:txBody>
      </p:sp>
    </p:spTree>
    <p:extLst>
      <p:ext uri="{BB962C8B-B14F-4D97-AF65-F5344CB8AC3E}">
        <p14:creationId xmlns:p14="http://schemas.microsoft.com/office/powerpoint/2010/main" val="61346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mn-lt"/>
                <a:ea typeface="+mn-ea"/>
                <a:cs typeface="+mn-cs"/>
              </a:rPr>
              <a:t>随着应用建设的逐步深入，我校已经建成了</a:t>
            </a:r>
            <a:r>
              <a:rPr lang="en-US" altLang="zh-CN" sz="1200" kern="1200" dirty="0" smtClean="0">
                <a:solidFill>
                  <a:schemeClr val="tx1"/>
                </a:solidFill>
                <a:effectLst/>
                <a:latin typeface="+mn-lt"/>
                <a:ea typeface="+mn-ea"/>
                <a:cs typeface="+mn-cs"/>
              </a:rPr>
              <a:t>20</a:t>
            </a:r>
            <a:r>
              <a:rPr lang="zh-CN" altLang="en-US" sz="1200" kern="1200" dirty="0" smtClean="0">
                <a:solidFill>
                  <a:schemeClr val="tx1"/>
                </a:solidFill>
                <a:effectLst/>
                <a:latin typeface="+mn-lt"/>
                <a:ea typeface="+mn-ea"/>
                <a:cs typeface="+mn-cs"/>
              </a:rPr>
              <a:t>多个信息化系统，用户在进入各个系统是需要记住多套账号、密码。因此，必须要考虑建设以目录服务和认证服务为基础的统一用户管理、授权管理和身份认证体系，将组织信息、用户信息统一存储，进行分级授权和集中身份认证，规范应用系统的用户认证方式，提高应用系统的安全性和用户使用的方便性，实现全部应用的单点登录。要实现各个应用系统的单点登录，需要做如下工作：</a:t>
            </a:r>
          </a:p>
          <a:p>
            <a:pPr lvl="0"/>
            <a:r>
              <a:rPr lang="zh-CN" altLang="en-US" sz="1200" kern="1200" dirty="0" smtClean="0">
                <a:solidFill>
                  <a:schemeClr val="tx1"/>
                </a:solidFill>
                <a:effectLst/>
                <a:latin typeface="+mn-lt"/>
                <a:ea typeface="+mn-ea"/>
                <a:cs typeface="+mn-cs"/>
              </a:rPr>
              <a:t>获取各个应用系统的组织机构、用户等数据，并进行统一的规范整合，建立统一的标准规范，建立完整的教师、学生的信息库，为每个用户创建一个唯一的身份识别</a:t>
            </a:r>
            <a:r>
              <a:rPr lang="en-US" altLang="zh-CN" sz="1200" kern="1200" dirty="0" smtClean="0">
                <a:solidFill>
                  <a:schemeClr val="tx1"/>
                </a:solidFill>
                <a:effectLst/>
                <a:latin typeface="+mn-lt"/>
                <a:ea typeface="+mn-ea"/>
                <a:cs typeface="+mn-cs"/>
              </a:rPr>
              <a:t>ID</a:t>
            </a:r>
            <a:r>
              <a:rPr lang="zh-CN" altLang="en-US" sz="1200" kern="1200" dirty="0" smtClean="0">
                <a:solidFill>
                  <a:schemeClr val="tx1"/>
                </a:solidFill>
                <a:effectLst/>
                <a:latin typeface="+mn-lt"/>
                <a:ea typeface="+mn-ea"/>
                <a:cs typeface="+mn-cs"/>
              </a:rPr>
              <a:t>。</a:t>
            </a:r>
          </a:p>
          <a:p>
            <a:pPr lvl="0"/>
            <a:r>
              <a:rPr lang="zh-CN" altLang="en-US" sz="1200" kern="1200" dirty="0" smtClean="0">
                <a:solidFill>
                  <a:schemeClr val="tx1"/>
                </a:solidFill>
                <a:effectLst/>
                <a:latin typeface="+mn-lt"/>
                <a:ea typeface="+mn-ea"/>
                <a:cs typeface="+mn-cs"/>
              </a:rPr>
              <a:t>建立统一的登录入口和安全认证机制，使得教师在使用各个平台时只需登陆一次就能够进入到各个系统。</a:t>
            </a:r>
          </a:p>
          <a:p>
            <a:pPr lvl="0"/>
            <a:r>
              <a:rPr lang="zh-CN" altLang="en-US" sz="1200" kern="1200" dirty="0" smtClean="0">
                <a:solidFill>
                  <a:schemeClr val="tx1"/>
                </a:solidFill>
                <a:effectLst/>
                <a:latin typeface="+mn-lt"/>
                <a:ea typeface="+mn-ea"/>
                <a:cs typeface="+mn-cs"/>
              </a:rPr>
              <a:t>用户、结构数据的同步更新，在学校工作人员进行了调动、调级、调职等变更后，或者学校体制改革、组织机构变动后，使用户的身份和权限在各系统之间协调同步，减少应用系统的开发和维护成本。</a:t>
            </a:r>
          </a:p>
          <a:p>
            <a:pPr lvl="0"/>
            <a:r>
              <a:rPr lang="zh-CN" altLang="en-US" sz="1200" kern="1200" dirty="0" smtClean="0">
                <a:solidFill>
                  <a:schemeClr val="tx1"/>
                </a:solidFill>
                <a:effectLst/>
                <a:latin typeface="+mn-lt"/>
                <a:ea typeface="+mn-ea"/>
                <a:cs typeface="+mn-cs"/>
              </a:rPr>
              <a:t>建立统一身份认证中心平台，方便后续应用系统的建设，使得后期建设的应用系统能够直接在该平台进行使用。</a:t>
            </a:r>
          </a:p>
          <a:p>
            <a:r>
              <a:rPr lang="zh-CN" altLang="en-US" sz="1200" kern="1200" dirty="0" smtClean="0">
                <a:solidFill>
                  <a:schemeClr val="tx1"/>
                </a:solidFill>
                <a:effectLst/>
                <a:latin typeface="+mn-lt"/>
                <a:ea typeface="+mn-ea"/>
                <a:cs typeface="+mn-cs"/>
              </a:rPr>
              <a:t>统一身份认证的应用不仅能够解决我校多应用系统间的灵活切换，并且对应用部署位置没有严格要求，既方便了第三方厂商对应用进行管理，又为管理员减少了相关服务器维护工作。</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15</a:t>
            </a:fld>
            <a:endParaRPr lang="zh-TW" altLang="en-US"/>
          </a:p>
        </p:txBody>
      </p:sp>
    </p:spTree>
    <p:extLst>
      <p:ext uri="{BB962C8B-B14F-4D97-AF65-F5344CB8AC3E}">
        <p14:creationId xmlns:p14="http://schemas.microsoft.com/office/powerpoint/2010/main" val="196796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依据学校现有设备和信息化现状，在学校现有远程教学的基础上，对多媒体教室进行改造，构建一个和谐的、易用的多媒体录播平台，将远程教学、录播课程等视频存储到云端，让老师和学生可以通过手机等终端查看。</a:t>
            </a:r>
          </a:p>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可依照设定好的时间全自动录制到平台，学生可以 随时复习课堂内容，老师可以在任何时候观看学生参与情况，并搭配移动</a:t>
            </a:r>
            <a:r>
              <a:rPr lang="en-US" altLang="zh-CN" sz="1200" kern="1200" dirty="0" smtClean="0">
                <a:solidFill>
                  <a:schemeClr val="tx1"/>
                </a:solidFill>
                <a:effectLst/>
                <a:latin typeface="+mn-lt"/>
                <a:ea typeface="+mn-ea"/>
                <a:cs typeface="+mn-cs"/>
              </a:rPr>
              <a:t>app</a:t>
            </a:r>
            <a:r>
              <a:rPr lang="zh-CN" altLang="en-US" sz="1200" kern="1200" dirty="0" smtClean="0">
                <a:solidFill>
                  <a:schemeClr val="tx1"/>
                </a:solidFill>
                <a:effectLst/>
                <a:latin typeface="+mn-lt"/>
                <a:ea typeface="+mn-ea"/>
                <a:cs typeface="+mn-cs"/>
              </a:rPr>
              <a:t>的使用，教师在课堂上可以实时诊断学习成效，增加师生互动，录制好的视频还可以开放到校内外</a:t>
            </a:r>
            <a:r>
              <a:rPr lang="en-US" altLang="zh-CN" sz="1200" kern="1200" dirty="0" smtClean="0">
                <a:solidFill>
                  <a:schemeClr val="tx1"/>
                </a:solidFill>
                <a:effectLst/>
                <a:latin typeface="+mn-lt"/>
                <a:ea typeface="+mn-ea"/>
                <a:cs typeface="+mn-cs"/>
              </a:rPr>
              <a:t>SPOC</a:t>
            </a:r>
            <a:r>
              <a:rPr lang="zh-CN" altLang="en-US" sz="1200" kern="1200" dirty="0" smtClean="0">
                <a:solidFill>
                  <a:schemeClr val="tx1"/>
                </a:solidFill>
                <a:effectLst/>
                <a:latin typeface="+mn-lt"/>
                <a:ea typeface="+mn-ea"/>
                <a:cs typeface="+mn-cs"/>
              </a:rPr>
              <a:t>平台上。</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64</a:t>
            </a:fld>
            <a:endParaRPr lang="zh-TW" altLang="en-US"/>
          </a:p>
        </p:txBody>
      </p:sp>
    </p:spTree>
    <p:extLst>
      <p:ext uri="{BB962C8B-B14F-4D97-AF65-F5344CB8AC3E}">
        <p14:creationId xmlns:p14="http://schemas.microsoft.com/office/powerpoint/2010/main" val="3722874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TW" altLang="en-US" sz="1200" b="1" dirty="0" smtClean="0"/>
              <a:t>物联网</a:t>
            </a:r>
            <a:r>
              <a:rPr lang="en-US" altLang="zh-TW" sz="1200" b="1" dirty="0" smtClean="0"/>
              <a:t>+</a:t>
            </a:r>
            <a:r>
              <a:rPr lang="zh-TW" altLang="en-US" sz="1200" b="1" dirty="0" smtClean="0"/>
              <a:t>信息发布</a:t>
            </a:r>
            <a:r>
              <a:rPr lang="en-US" altLang="zh-TW" sz="1200" b="1" dirty="0" smtClean="0"/>
              <a:t>+</a:t>
            </a:r>
            <a:r>
              <a:rPr lang="zh-TW" altLang="en-US" sz="1200" b="1" dirty="0" smtClean="0"/>
              <a:t>大数据</a:t>
            </a:r>
            <a:r>
              <a:rPr lang="en-US" altLang="zh-TW" sz="1200" b="1" dirty="0" smtClean="0"/>
              <a:t>+</a:t>
            </a:r>
            <a:r>
              <a:rPr lang="zh-TW" altLang="en-US" sz="1200" b="1" dirty="0" smtClean="0"/>
              <a:t>后勤服务</a:t>
            </a:r>
            <a:endParaRPr lang="en-US" altLang="zh-TW" sz="1200" b="1" dirty="0" smtClean="0"/>
          </a:p>
          <a:p>
            <a:pPr marL="0" marR="0" indent="0" algn="l" defTabSz="914273" rtl="0" eaLnBrk="1" fontAlgn="auto" latinLnBrk="0" hangingPunct="1">
              <a:lnSpc>
                <a:spcPct val="100000"/>
              </a:lnSpc>
              <a:spcBef>
                <a:spcPts val="0"/>
              </a:spcBef>
              <a:spcAft>
                <a:spcPts val="0"/>
              </a:spcAft>
              <a:buClrTx/>
              <a:buSzTx/>
              <a:buFontTx/>
              <a:buNone/>
              <a:tabLst/>
              <a:defRPr/>
            </a:pPr>
            <a:endParaRPr lang="zh-TW" altLang="en-US" sz="1200" b="1" dirty="0" smtClean="0"/>
          </a:p>
        </p:txBody>
      </p:sp>
      <p:sp>
        <p:nvSpPr>
          <p:cNvPr id="4" name="灯片编号占位符 3"/>
          <p:cNvSpPr>
            <a:spLocks noGrp="1"/>
          </p:cNvSpPr>
          <p:nvPr>
            <p:ph type="sldNum" sz="quarter" idx="10"/>
          </p:nvPr>
        </p:nvSpPr>
        <p:spPr/>
        <p:txBody>
          <a:bodyPr/>
          <a:lstStyle/>
          <a:p>
            <a:fld id="{76A8AD12-403E-4595-938A-52514869712A}" type="slidenum">
              <a:rPr lang="zh-TW" altLang="en-US" smtClean="0"/>
              <a:t>65</a:t>
            </a:fld>
            <a:endParaRPr lang="zh-TW" altLang="en-US" dirty="0"/>
          </a:p>
        </p:txBody>
      </p:sp>
    </p:spTree>
    <p:extLst>
      <p:ext uri="{BB962C8B-B14F-4D97-AF65-F5344CB8AC3E}">
        <p14:creationId xmlns:p14="http://schemas.microsoft.com/office/powerpoint/2010/main" val="3410667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现在，不再需要人也不再需要钥匙，透过系统权限设定，在允许进入的空间外只要选择进入目的（</a:t>
            </a:r>
            <a:r>
              <a:rPr lang="en-US" altLang="zh-TW" dirty="0" smtClean="0"/>
              <a:t>ex:</a:t>
            </a:r>
            <a:r>
              <a:rPr lang="zh-TW" altLang="en-US" dirty="0" smtClean="0"/>
              <a:t> 例行维修、机房检视、参观</a:t>
            </a:r>
            <a:r>
              <a:rPr lang="zh-CN" altLang="en-US" dirty="0" smtClean="0"/>
              <a:t>教室</a:t>
            </a:r>
            <a:r>
              <a:rPr lang="en-US" altLang="zh-TW" dirty="0" smtClean="0"/>
              <a:t>…</a:t>
            </a:r>
            <a:r>
              <a:rPr lang="zh-TW" altLang="en-US" dirty="0" smtClean="0"/>
              <a:t>等）后卡片一刷，内建摄影镜头自动拍摄做纪录后门禁即自动解锁，如此系统就能记录完整操作者身份、时间、目的等，并存有影像纪录，方便日后追踪，且透过分类纪录亦能汇整出各种报表。</a:t>
            </a:r>
          </a:p>
        </p:txBody>
      </p:sp>
      <p:sp>
        <p:nvSpPr>
          <p:cNvPr id="4" name="投影片編號版面配置區 3"/>
          <p:cNvSpPr>
            <a:spLocks noGrp="1"/>
          </p:cNvSpPr>
          <p:nvPr>
            <p:ph type="sldNum" sz="quarter" idx="10"/>
          </p:nvPr>
        </p:nvSpPr>
        <p:spPr/>
        <p:txBody>
          <a:bodyPr/>
          <a:lstStyle/>
          <a:p>
            <a:fld id="{8AEE1584-772B-4563-97E1-532C6C881B2C}" type="slidenum">
              <a:rPr lang="zh-TW" altLang="en-US" smtClean="0"/>
              <a:t>66</a:t>
            </a:fld>
            <a:endParaRPr lang="zh-TW" altLang="en-US" dirty="0"/>
          </a:p>
        </p:txBody>
      </p:sp>
    </p:spTree>
    <p:extLst>
      <p:ext uri="{BB962C8B-B14F-4D97-AF65-F5344CB8AC3E}">
        <p14:creationId xmlns:p14="http://schemas.microsoft.com/office/powerpoint/2010/main" val="2890801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整合所有空间服务与智能终端上，举凡设备检修、场地清洁及餐点服务等服务均可实现，并完整记录服务过程，服务期间及时通知和监控，后期可根据服务情况出具质量报告。</a:t>
            </a:r>
            <a:endParaRPr lang="zh-TW" altLang="en-US" dirty="0" smtClean="0"/>
          </a:p>
        </p:txBody>
      </p:sp>
      <p:sp>
        <p:nvSpPr>
          <p:cNvPr id="4" name="投影片編號版面配置區 3"/>
          <p:cNvSpPr>
            <a:spLocks noGrp="1"/>
          </p:cNvSpPr>
          <p:nvPr>
            <p:ph type="sldNum" sz="quarter" idx="10"/>
          </p:nvPr>
        </p:nvSpPr>
        <p:spPr/>
        <p:txBody>
          <a:bodyPr/>
          <a:lstStyle/>
          <a:p>
            <a:fld id="{8AEE1584-772B-4563-97E1-532C6C881B2C}" type="slidenum">
              <a:rPr lang="zh-TW" altLang="en-US" smtClean="0"/>
              <a:t>67</a:t>
            </a:fld>
            <a:endParaRPr lang="zh-TW" altLang="en-US" dirty="0"/>
          </a:p>
        </p:txBody>
      </p:sp>
    </p:spTree>
    <p:extLst>
      <p:ext uri="{BB962C8B-B14F-4D97-AF65-F5344CB8AC3E}">
        <p14:creationId xmlns:p14="http://schemas.microsoft.com/office/powerpoint/2010/main" val="1547377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smtClean="0">
                <a:solidFill>
                  <a:schemeClr val="tx1"/>
                </a:solidFill>
                <a:effectLst/>
                <a:latin typeface="+mn-lt"/>
                <a:ea typeface="+mn-ea"/>
                <a:cs typeface="+mn-cs"/>
              </a:rPr>
              <a:t>roomis</a:t>
            </a:r>
            <a:r>
              <a:rPr lang="zh-CN" altLang="en-US" sz="1200" kern="1200" dirty="0" smtClean="0">
                <a:solidFill>
                  <a:schemeClr val="tx1"/>
                </a:solidFill>
                <a:effectLst/>
                <a:latin typeface="+mn-lt"/>
                <a:ea typeface="+mn-ea"/>
                <a:cs typeface="+mn-cs"/>
              </a:rPr>
              <a:t>终端机与手机</a:t>
            </a:r>
            <a:r>
              <a:rPr lang="en-US" altLang="zh-CN" sz="1200" kern="1200" dirty="0" smtClean="0">
                <a:solidFill>
                  <a:schemeClr val="tx1"/>
                </a:solidFill>
                <a:effectLst/>
                <a:latin typeface="+mn-lt"/>
                <a:ea typeface="+mn-ea"/>
                <a:cs typeface="+mn-cs"/>
              </a:rPr>
              <a:t>app</a:t>
            </a:r>
            <a:r>
              <a:rPr lang="zh-CN" altLang="en-US" sz="1200" kern="1200" dirty="0" smtClean="0">
                <a:solidFill>
                  <a:schemeClr val="tx1"/>
                </a:solidFill>
                <a:effectLst/>
                <a:latin typeface="+mn-lt"/>
                <a:ea typeface="+mn-ea"/>
                <a:cs typeface="+mn-cs"/>
              </a:rPr>
              <a:t>、电脑无缝连接，无论你身在何处都能轻松预约，空间使用中还支持一键续借、提前释放，若预约未到还能够自动释放空间，让空间使用更灵活、更具弹性，让管理者轻松提高使用率；可通过手机和后台系统实现，也可以现场预约。临近考试周图书馆占位难，可以通过手机</a:t>
            </a:r>
            <a:r>
              <a:rPr lang="en-US" altLang="zh-CN" sz="1200" kern="1200" dirty="0" smtClean="0">
                <a:solidFill>
                  <a:schemeClr val="tx1"/>
                </a:solidFill>
                <a:effectLst/>
                <a:latin typeface="+mn-lt"/>
                <a:ea typeface="+mn-ea"/>
                <a:cs typeface="+mn-cs"/>
              </a:rPr>
              <a:t>app</a:t>
            </a:r>
            <a:r>
              <a:rPr lang="zh-CN" altLang="en-US" sz="1200" kern="1200" dirty="0" smtClean="0">
                <a:solidFill>
                  <a:schemeClr val="tx1"/>
                </a:solidFill>
                <a:effectLst/>
                <a:latin typeface="+mn-lt"/>
                <a:ea typeface="+mn-ea"/>
                <a:cs typeface="+mn-cs"/>
              </a:rPr>
              <a:t>随时轻松预约选位；</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8AEE1584-772B-4563-97E1-532C6C881B2C}" type="slidenum">
              <a:rPr lang="zh-TW" altLang="en-US" smtClean="0"/>
              <a:t>68</a:t>
            </a:fld>
            <a:endParaRPr lang="zh-TW" altLang="en-US" dirty="0"/>
          </a:p>
        </p:txBody>
      </p:sp>
    </p:spTree>
    <p:extLst>
      <p:ext uri="{BB962C8B-B14F-4D97-AF65-F5344CB8AC3E}">
        <p14:creationId xmlns:p14="http://schemas.microsoft.com/office/powerpoint/2010/main" val="1404170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利用内置麦克风，定制空间服务附近分机，让您在最短时间获得服务，如查询、咖啡、外卖等；</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69</a:t>
            </a:fld>
            <a:endParaRPr lang="zh-TW" altLang="en-US"/>
          </a:p>
        </p:txBody>
      </p:sp>
    </p:spTree>
    <p:extLst>
      <p:ext uri="{BB962C8B-B14F-4D97-AF65-F5344CB8AC3E}">
        <p14:creationId xmlns:p14="http://schemas.microsoft.com/office/powerpoint/2010/main" val="357923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与校务系统进行集成，获取校务系统中学校的电子课表接口信息，并通过接口将电子课表数据同步展示在智能客户端，用户可以直接查询到当前空间的课程表信息；</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70</a:t>
            </a:fld>
            <a:endParaRPr lang="zh-TW" altLang="en-US"/>
          </a:p>
        </p:txBody>
      </p:sp>
    </p:spTree>
    <p:extLst>
      <p:ext uri="{BB962C8B-B14F-4D97-AF65-F5344CB8AC3E}">
        <p14:creationId xmlns:p14="http://schemas.microsoft.com/office/powerpoint/2010/main" val="2371659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不仅支持多种影片、图片格式，为学校提升整体形象，各类教学资讯也可以进行播放，学生能够第一时间获得资讯</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73</a:t>
            </a:fld>
            <a:endParaRPr lang="zh-TW" altLang="en-US"/>
          </a:p>
        </p:txBody>
      </p:sp>
    </p:spTree>
    <p:extLst>
      <p:ext uri="{BB962C8B-B14F-4D97-AF65-F5344CB8AC3E}">
        <p14:creationId xmlns:p14="http://schemas.microsoft.com/office/powerpoint/2010/main" val="3576903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整合学校一卡通数据，可查询个人资讯信息如余额、占座情况、服务情况等信息，还可以查询覆盖区域环境概况如温度、湿度、</a:t>
            </a:r>
            <a:r>
              <a:rPr lang="en-US" altLang="zh-CN" sz="1200" kern="1200" dirty="0" smtClean="0">
                <a:solidFill>
                  <a:schemeClr val="tx1"/>
                </a:solidFill>
                <a:effectLst/>
                <a:latin typeface="+mn-lt"/>
                <a:ea typeface="+mn-ea"/>
                <a:cs typeface="+mn-cs"/>
              </a:rPr>
              <a:t>pm2.5</a:t>
            </a:r>
            <a:r>
              <a:rPr lang="zh-CN" altLang="en-US" sz="1200" kern="1200" dirty="0" smtClean="0">
                <a:solidFill>
                  <a:schemeClr val="tx1"/>
                </a:solidFill>
                <a:effectLst/>
                <a:latin typeface="+mn-lt"/>
                <a:ea typeface="+mn-ea"/>
                <a:cs typeface="+mn-cs"/>
              </a:rPr>
              <a:t>等；</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74</a:t>
            </a:fld>
            <a:endParaRPr lang="zh-TW" altLang="en-US"/>
          </a:p>
        </p:txBody>
      </p:sp>
    </p:spTree>
    <p:extLst>
      <p:ext uri="{BB962C8B-B14F-4D97-AF65-F5344CB8AC3E}">
        <p14:creationId xmlns:p14="http://schemas.microsoft.com/office/powerpoint/2010/main" val="1534087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与其他设备联动，如在课程期间系统自动开启，课程结束自动关闭设备，确保设备安全并节能省电，如空调等；</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75</a:t>
            </a:fld>
            <a:endParaRPr lang="zh-TW" altLang="en-US"/>
          </a:p>
        </p:txBody>
      </p:sp>
    </p:spTree>
    <p:extLst>
      <p:ext uri="{BB962C8B-B14F-4D97-AF65-F5344CB8AC3E}">
        <p14:creationId xmlns:p14="http://schemas.microsoft.com/office/powerpoint/2010/main" val="259028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defRPr/>
            </a:pPr>
            <a:r>
              <a:rPr lang="zh-CN" altLang="en-US" sz="1600" dirty="0" smtClean="0"/>
              <a:t>统一化管理：学校信息部统一管理迎新各部门权限、可实现跨部门信息互联互通、各部门后台参数设置自定义，比如收费、宿舍、就餐等</a:t>
            </a:r>
            <a:endParaRPr lang="en-US" altLang="zh-CN" sz="1600" dirty="0" smtClean="0"/>
          </a:p>
          <a:p>
            <a:pPr algn="just">
              <a:lnSpc>
                <a:spcPct val="130000"/>
              </a:lnSpc>
              <a:defRPr/>
            </a:pPr>
            <a:r>
              <a:rPr lang="zh-CN" altLang="en-US" sz="1600" dirty="0" smtClean="0"/>
              <a:t>个性化定制：根据学校自身特点，自定义页面风格、后台内容维护简便，成本低</a:t>
            </a:r>
            <a:endParaRPr lang="en-US" altLang="zh-CN" sz="1600" dirty="0" smtClean="0"/>
          </a:p>
          <a:p>
            <a:pPr algn="just">
              <a:lnSpc>
                <a:spcPct val="130000"/>
              </a:lnSpc>
              <a:defRPr/>
            </a:pPr>
            <a:r>
              <a:rPr lang="zh-CN" altLang="en-US" sz="1600" dirty="0" smtClean="0"/>
              <a:t>人性化服务：人性化迎新导航服务、连贯清晰的注册报到流程，可在线办理各类业务手续，如：注册、缴费、校车、住宿、校园卡、就餐等服务，新生可一次性完成所有报到流程，实现“拎包入住”</a:t>
            </a:r>
            <a:endParaRPr lang="en-US" altLang="zh-CN" sz="1600" dirty="0" smtClean="0"/>
          </a:p>
          <a:p>
            <a:pPr algn="just">
              <a:lnSpc>
                <a:spcPct val="130000"/>
              </a:lnSpc>
              <a:defRPr/>
            </a:pPr>
            <a:r>
              <a:rPr lang="zh-CN" altLang="en-US" sz="1600" dirty="0" smtClean="0"/>
              <a:t>智能化查询：注册完成情况、缴费情况、住宿情况、校车信息、就餐信息等各类服务情况智能查询，也可以通过手机的</a:t>
            </a:r>
            <a:r>
              <a:rPr lang="en-US" altLang="zh-CN" sz="1600" dirty="0" smtClean="0"/>
              <a:t>web</a:t>
            </a:r>
            <a:r>
              <a:rPr lang="zh-CN" altLang="en-US" sz="1600" dirty="0" smtClean="0"/>
              <a:t>浏览器查询</a:t>
            </a:r>
            <a:endParaRPr lang="en-US" altLang="zh-CN" sz="1600" dirty="0" smtClean="0"/>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16</a:t>
            </a:fld>
            <a:endParaRPr lang="zh-TW" altLang="en-US"/>
          </a:p>
        </p:txBody>
      </p:sp>
    </p:spTree>
    <p:extLst>
      <p:ext uri="{BB962C8B-B14F-4D97-AF65-F5344CB8AC3E}">
        <p14:creationId xmlns:p14="http://schemas.microsoft.com/office/powerpoint/2010/main" val="1378695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提供开放的接口，能够与其他教务系统集成实现个性化功能</a:t>
            </a: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76</a:t>
            </a:fld>
            <a:endParaRPr lang="zh-TW" altLang="en-US"/>
          </a:p>
        </p:txBody>
      </p:sp>
    </p:spTree>
    <p:extLst>
      <p:ext uri="{BB962C8B-B14F-4D97-AF65-F5344CB8AC3E}">
        <p14:creationId xmlns:p14="http://schemas.microsoft.com/office/powerpoint/2010/main" val="1165790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273" rtl="0" eaLnBrk="1" fontAlgn="auto" latinLnBrk="0" hangingPunct="1">
              <a:lnSpc>
                <a:spcPct val="100000"/>
              </a:lnSpc>
              <a:spcBef>
                <a:spcPts val="0"/>
              </a:spcBef>
              <a:spcAft>
                <a:spcPts val="0"/>
              </a:spcAft>
              <a:buClrTx/>
              <a:buSzTx/>
              <a:buFontTx/>
              <a:buNone/>
              <a:tabLst/>
              <a:defRPr/>
            </a:pPr>
            <a:r>
              <a:rPr lang="zh-CN" altLang="en-US" sz="1200" dirty="0" smtClean="0">
                <a:solidFill>
                  <a:schemeClr val="bg1"/>
                </a:solidFill>
                <a:ea typeface="微软雅黑" panose="020B0503020204020204" pitchFamily="34" charset="-122"/>
              </a:rPr>
              <a:t>中央管控实现后台服务的配置和维护，，配置和维护管理智能终端显示内容信息，比如会议信息、公播信息、系统配置等内容</a:t>
            </a:r>
            <a:endParaRPr lang="en-US" altLang="zh-CN" sz="1200" dirty="0" smtClean="0">
              <a:solidFill>
                <a:schemeClr val="bg1"/>
              </a:solidFill>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77</a:t>
            </a:fld>
            <a:endParaRPr lang="zh-TW" altLang="en-US"/>
          </a:p>
        </p:txBody>
      </p:sp>
    </p:spTree>
    <p:extLst>
      <p:ext uri="{BB962C8B-B14F-4D97-AF65-F5344CB8AC3E}">
        <p14:creationId xmlns:p14="http://schemas.microsoft.com/office/powerpoint/2010/main" val="322598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274" rtl="0" eaLnBrk="1" fontAlgn="auto" latinLnBrk="0" hangingPunct="1">
              <a:lnSpc>
                <a:spcPct val="100000"/>
              </a:lnSpc>
              <a:spcBef>
                <a:spcPts val="0"/>
              </a:spcBef>
              <a:spcAft>
                <a:spcPts val="0"/>
              </a:spcAft>
              <a:buClrTx/>
              <a:buSzTx/>
              <a:buFontTx/>
              <a:buNone/>
              <a:tabLst/>
              <a:defRPr/>
            </a:pPr>
            <a:r>
              <a:rPr lang="zh-CN" altLang="en-US" sz="1600" dirty="0" smtClean="0"/>
              <a:t>由学校信息部统一给给学校各个部门授权，如财务、招生办、宿舍、后勤等部门授权，只做授权不做内容管理；授权完成后各部门就可以在招生迎新工作中完成自己的工作；且各部门之间的数据信息是互通的；各部门后台参数设置自定义，比如收费、宿舍、就餐等</a:t>
            </a:r>
            <a:endParaRPr lang="en-US" altLang="zh-CN" sz="1600" dirty="0" smtClean="0"/>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17</a:t>
            </a:fld>
            <a:endParaRPr lang="zh-TW" altLang="en-US"/>
          </a:p>
        </p:txBody>
      </p:sp>
    </p:spTree>
    <p:extLst>
      <p:ext uri="{BB962C8B-B14F-4D97-AF65-F5344CB8AC3E}">
        <p14:creationId xmlns:p14="http://schemas.microsoft.com/office/powerpoint/2010/main" val="144196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根据学校自己的特色定制个性化页面</a:t>
            </a:r>
            <a:endParaRPr lang="en-US" altLang="zh-CN" dirty="0" smtClean="0"/>
          </a:p>
          <a:p>
            <a:r>
              <a:rPr lang="en-US" altLang="zh-CN" dirty="0" smtClean="0"/>
              <a:t>1</a:t>
            </a:r>
            <a:r>
              <a:rPr lang="zh-CN" altLang="en-US" dirty="0" smtClean="0"/>
              <a:t>、个性化定制内容：可以使用提供的模板定制页面，比如可以把能够体现学校特色的建筑、风景图等信息放到首页上，从而给用户一个良好的第一感官印象</a:t>
            </a:r>
            <a:endParaRPr lang="en-US" altLang="zh-CN" dirty="0" smtClean="0"/>
          </a:p>
          <a:p>
            <a:r>
              <a:rPr lang="en-US" altLang="zh-CN" dirty="0" smtClean="0"/>
              <a:t>2</a:t>
            </a:r>
            <a:r>
              <a:rPr lang="zh-CN" altLang="en-US" dirty="0" smtClean="0"/>
              <a:t>、个性化定制模板：可以不使用提供的模板，完全根据学校自身的特色去自定义模板和内容</a:t>
            </a:r>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18</a:t>
            </a:fld>
            <a:endParaRPr lang="zh-TW" altLang="en-US"/>
          </a:p>
        </p:txBody>
      </p:sp>
    </p:spTree>
    <p:extLst>
      <p:ext uri="{BB962C8B-B14F-4D97-AF65-F5344CB8AC3E}">
        <p14:creationId xmlns:p14="http://schemas.microsoft.com/office/powerpoint/2010/main" val="274063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274" rtl="0" eaLnBrk="1" fontAlgn="auto" latinLnBrk="0" hangingPunct="1">
              <a:lnSpc>
                <a:spcPct val="100000"/>
              </a:lnSpc>
              <a:spcBef>
                <a:spcPts val="0"/>
              </a:spcBef>
              <a:spcAft>
                <a:spcPts val="0"/>
              </a:spcAft>
              <a:buClrTx/>
              <a:buSzTx/>
              <a:buFontTx/>
              <a:buNone/>
              <a:tabLst/>
              <a:defRPr/>
            </a:pPr>
            <a:r>
              <a:rPr lang="zh-CN" altLang="en-US" sz="1600" dirty="0" smtClean="0"/>
              <a:t>人性化迎新导航服务、连贯清晰的注册报到流程，流程学校可以自定义，可在线办理各类业务手续，如：注册、缴费、校车、住宿、校园卡、就餐等服务，新生可一次性完成所有报到流程，实现“拎包入住”</a:t>
            </a:r>
            <a:endParaRPr lang="en-US" altLang="zh-CN" sz="1600" dirty="0" smtClean="0"/>
          </a:p>
          <a:p>
            <a:endParaRPr lang="zh-CN" altLang="en-US" dirty="0"/>
          </a:p>
        </p:txBody>
      </p:sp>
      <p:sp>
        <p:nvSpPr>
          <p:cNvPr id="4" name="灯片编号占位符 3"/>
          <p:cNvSpPr>
            <a:spLocks noGrp="1"/>
          </p:cNvSpPr>
          <p:nvPr>
            <p:ph type="sldNum" sz="quarter" idx="10"/>
          </p:nvPr>
        </p:nvSpPr>
        <p:spPr/>
        <p:txBody>
          <a:bodyPr/>
          <a:lstStyle/>
          <a:p>
            <a:fld id="{76A8AD12-403E-4595-938A-52514869712A}" type="slidenum">
              <a:rPr lang="zh-TW" altLang="en-US" smtClean="0"/>
              <a:t>19</a:t>
            </a:fld>
            <a:endParaRPr lang="zh-TW" altLang="en-US"/>
          </a:p>
        </p:txBody>
      </p:sp>
    </p:spTree>
    <p:extLst>
      <p:ext uri="{BB962C8B-B14F-4D97-AF65-F5344CB8AC3E}">
        <p14:creationId xmlns:p14="http://schemas.microsoft.com/office/powerpoint/2010/main" val="260670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毕业标准</a:t>
            </a:r>
            <a:endParaRPr lang="en-US" altLang="zh-TW" sz="1200" b="1"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核心能力</a:t>
            </a:r>
            <a:endParaRPr lang="en-US" altLang="zh-TW" sz="1200" b="1"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baseline="0" dirty="0" smtClean="0">
                <a:solidFill>
                  <a:schemeClr val="tx1"/>
                </a:solidFill>
                <a:effectLst/>
                <a:latin typeface="+mn-lt"/>
                <a:ea typeface="+mn-ea"/>
                <a:cs typeface="+mn-cs"/>
              </a:rPr>
              <a:t>雷达图</a:t>
            </a:r>
            <a:endParaRPr lang="zh-TW" altLang="zh-TW" sz="1200" b="1"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83012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单门课程雷达图</a:t>
            </a:r>
            <a:endParaRPr lang="en-US" altLang="zh-TW" sz="1200" b="1"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1200" b="1" kern="1200" dirty="0" smtClean="0">
                <a:solidFill>
                  <a:schemeClr val="tx1"/>
                </a:solidFill>
                <a:effectLst/>
                <a:latin typeface="+mn-lt"/>
                <a:ea typeface="+mn-ea"/>
                <a:cs typeface="+mn-cs"/>
              </a:rPr>
              <a:t>学生可依自己兴趣或未来想从事的职涯方向</a:t>
            </a:r>
            <a:r>
              <a:rPr lang="en-US" altLang="zh-TW" sz="1200" b="1" kern="1200" dirty="0" smtClean="0">
                <a:solidFill>
                  <a:schemeClr val="tx1"/>
                </a:solidFill>
                <a:effectLst/>
                <a:latin typeface="+mn-lt"/>
                <a:ea typeface="+mn-ea"/>
                <a:cs typeface="+mn-cs"/>
              </a:rPr>
              <a:t>, </a:t>
            </a:r>
            <a:r>
              <a:rPr lang="zh-TW" altLang="en-US" sz="1200" b="1" kern="1200" dirty="0" smtClean="0">
                <a:solidFill>
                  <a:schemeClr val="tx1"/>
                </a:solidFill>
                <a:effectLst/>
                <a:latin typeface="+mn-lt"/>
                <a:ea typeface="+mn-ea"/>
                <a:cs typeface="+mn-cs"/>
              </a:rPr>
              <a:t>参考课程雷达图后</a:t>
            </a:r>
            <a:r>
              <a:rPr lang="en-US" altLang="zh-TW" sz="1200" b="1" kern="1200" dirty="0" smtClean="0">
                <a:solidFill>
                  <a:schemeClr val="tx1"/>
                </a:solidFill>
                <a:effectLst/>
                <a:latin typeface="+mn-lt"/>
                <a:ea typeface="+mn-ea"/>
                <a:cs typeface="+mn-cs"/>
              </a:rPr>
              <a:t>, </a:t>
            </a:r>
            <a:r>
              <a:rPr lang="zh-TW" altLang="en-US" sz="1200" b="1" kern="1200" dirty="0" smtClean="0">
                <a:solidFill>
                  <a:schemeClr val="tx1"/>
                </a:solidFill>
                <a:effectLst/>
                <a:latin typeface="+mn-lt"/>
                <a:ea typeface="+mn-ea"/>
                <a:cs typeface="+mn-cs"/>
              </a:rPr>
              <a:t>选择核心能力相对应的课程进行选修</a:t>
            </a:r>
            <a:endParaRPr lang="zh-TW" altLang="zh-TW"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643737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矩形 6"/>
          <p:cNvSpPr/>
          <p:nvPr userDrawn="1"/>
        </p:nvSpPr>
        <p:spPr>
          <a:xfrm>
            <a:off x="0" y="1583312"/>
            <a:ext cx="9144000" cy="3580727"/>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pic>
        <p:nvPicPr>
          <p:cNvPr id="20" name="Picture 2" descr="D:\tracy\sce\wisdom_garden\ppt\jpg\wg_tr.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24544" y="587459"/>
            <a:ext cx="9767888" cy="508063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日期版面配置區 3"/>
          <p:cNvSpPr>
            <a:spLocks noGrp="1"/>
          </p:cNvSpPr>
          <p:nvPr>
            <p:ph type="dt" sz="half" idx="10"/>
          </p:nvPr>
        </p:nvSpPr>
        <p:spPr/>
        <p:txBody>
          <a:bodyPr/>
          <a:lstStyle/>
          <a:p>
            <a:fld id="{406A404D-BF66-426F-A6D2-55726F9BAC09}" type="datetime1">
              <a:rPr lang="zh-TW" altLang="en-US" smtClean="0"/>
              <a:t>2017/9/28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5CF8F9E-3148-42CF-BB7B-1503A2D3434D}" type="slidenum">
              <a:rPr lang="zh-TW" altLang="en-US" smtClean="0"/>
              <a:t>‹#›</a:t>
            </a:fld>
            <a:endParaRPr lang="zh-TW" altLang="en-US" dirty="0"/>
          </a:p>
        </p:txBody>
      </p:sp>
      <p:sp>
        <p:nvSpPr>
          <p:cNvPr id="3" name="副標題 2"/>
          <p:cNvSpPr>
            <a:spLocks noGrp="1"/>
          </p:cNvSpPr>
          <p:nvPr>
            <p:ph type="subTitle" idx="1"/>
          </p:nvPr>
        </p:nvSpPr>
        <p:spPr>
          <a:xfrm>
            <a:off x="467544" y="2661457"/>
            <a:ext cx="8208912" cy="774390"/>
          </a:xfrm>
        </p:spPr>
        <p:txBody>
          <a:bodyPr/>
          <a:lstStyle>
            <a:lvl1pPr marL="0" indent="0" algn="ctr">
              <a:buNone/>
              <a:defRPr>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lgn="ctr">
              <a:buNone/>
              <a:defRPr>
                <a:solidFill>
                  <a:schemeClr val="tx1">
                    <a:tint val="75000"/>
                  </a:schemeClr>
                </a:solidFill>
              </a:defRPr>
            </a:lvl2pPr>
            <a:lvl3pPr marL="914273" indent="0" algn="ctr">
              <a:buNone/>
              <a:defRPr>
                <a:solidFill>
                  <a:schemeClr val="tx1">
                    <a:tint val="75000"/>
                  </a:schemeClr>
                </a:solidFill>
              </a:defRPr>
            </a:lvl3pPr>
            <a:lvl4pPr marL="1371409" indent="0" algn="ctr">
              <a:buNone/>
              <a:defRPr>
                <a:solidFill>
                  <a:schemeClr val="tx1">
                    <a:tint val="75000"/>
                  </a:schemeClr>
                </a:solidFill>
              </a:defRPr>
            </a:lvl4pPr>
            <a:lvl5pPr marL="1828545" indent="0" algn="ctr">
              <a:buNone/>
              <a:defRPr>
                <a:solidFill>
                  <a:schemeClr val="tx1">
                    <a:tint val="75000"/>
                  </a:schemeClr>
                </a:solidFill>
              </a:defRPr>
            </a:lvl5pPr>
            <a:lvl6pPr marL="2285681" indent="0" algn="ctr">
              <a:buNone/>
              <a:defRPr>
                <a:solidFill>
                  <a:schemeClr val="tx1">
                    <a:tint val="75000"/>
                  </a:schemeClr>
                </a:solidFill>
              </a:defRPr>
            </a:lvl6pPr>
            <a:lvl7pPr marL="2742818" indent="0" algn="ctr">
              <a:buNone/>
              <a:defRPr>
                <a:solidFill>
                  <a:schemeClr val="tx1">
                    <a:tint val="75000"/>
                  </a:schemeClr>
                </a:solidFill>
              </a:defRPr>
            </a:lvl7pPr>
            <a:lvl8pPr marL="3199954" indent="0" algn="ctr">
              <a:buNone/>
              <a:defRPr>
                <a:solidFill>
                  <a:schemeClr val="tx1">
                    <a:tint val="75000"/>
                  </a:schemeClr>
                </a:solidFill>
              </a:defRPr>
            </a:lvl8pPr>
            <a:lvl9pPr marL="3657089" indent="0" algn="ctr">
              <a:buNone/>
              <a:defRPr>
                <a:solidFill>
                  <a:schemeClr val="tx1">
                    <a:tint val="75000"/>
                  </a:schemeClr>
                </a:solidFill>
              </a:defRPr>
            </a:lvl9pPr>
          </a:lstStyle>
          <a:p>
            <a:r>
              <a:rPr lang="zh-CN" altLang="en-US" smtClean="0"/>
              <a:t>单击此处编辑母版副标题样式</a:t>
            </a:r>
            <a:endParaRPr lang="zh-TW" altLang="en-US" dirty="0"/>
          </a:p>
        </p:txBody>
      </p:sp>
      <p:sp>
        <p:nvSpPr>
          <p:cNvPr id="2" name="標題 1"/>
          <p:cNvSpPr>
            <a:spLocks noGrp="1"/>
          </p:cNvSpPr>
          <p:nvPr>
            <p:ph type="ctrTitle"/>
          </p:nvPr>
        </p:nvSpPr>
        <p:spPr>
          <a:xfrm>
            <a:off x="467544" y="1707655"/>
            <a:ext cx="8208912" cy="1102519"/>
          </a:xfrm>
        </p:spPr>
        <p:txBody>
          <a:bodyPr>
            <a:normAutofit/>
          </a:bodyPr>
          <a:lstStyle>
            <a:lvl1pPr algn="ctr">
              <a:defRPr sz="40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CN" altLang="en-US" smtClean="0"/>
              <a:t>单击此处编辑母版标题样式</a:t>
            </a:r>
            <a:endParaRPr lang="zh-TW" altLang="en-US" dirty="0"/>
          </a:p>
        </p:txBody>
      </p:sp>
      <p:cxnSp>
        <p:nvCxnSpPr>
          <p:cNvPr id="12" name="直線接點 11"/>
          <p:cNvCxnSpPr/>
          <p:nvPr userDrawn="1"/>
        </p:nvCxnSpPr>
        <p:spPr>
          <a:xfrm>
            <a:off x="0" y="1583312"/>
            <a:ext cx="9144000" cy="0"/>
          </a:xfrm>
          <a:prstGeom prst="line">
            <a:avLst/>
          </a:prstGeom>
          <a:ln w="28575">
            <a:solidFill>
              <a:srgbClr val="4E5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2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136" indent="0">
              <a:buNone/>
              <a:defRPr sz="2800"/>
            </a:lvl2pPr>
            <a:lvl3pPr marL="914273" indent="0">
              <a:buNone/>
              <a:defRPr sz="2400"/>
            </a:lvl3pPr>
            <a:lvl4pPr marL="1371409" indent="0">
              <a:buNone/>
              <a:defRPr sz="2000"/>
            </a:lvl4pPr>
            <a:lvl5pPr marL="1828545" indent="0">
              <a:buNone/>
              <a:defRPr sz="2000"/>
            </a:lvl5pPr>
            <a:lvl6pPr marL="2285681" indent="0">
              <a:buNone/>
              <a:defRPr sz="2000"/>
            </a:lvl6pPr>
            <a:lvl7pPr marL="2742818" indent="0">
              <a:buNone/>
              <a:defRPr sz="2000"/>
            </a:lvl7pPr>
            <a:lvl8pPr marL="3199954" indent="0">
              <a:buNone/>
              <a:defRPr sz="2000"/>
            </a:lvl8pPr>
            <a:lvl9pPr marL="3657089" indent="0">
              <a:buNone/>
              <a:defRPr sz="2000"/>
            </a:lvl9pPr>
          </a:lstStyle>
          <a:p>
            <a:r>
              <a:rPr lang="zh-CN" altLang="en-US" smtClean="0"/>
              <a:t>单击图标添加图片</a:t>
            </a:r>
            <a:endParaRPr lang="zh-TW" altLang="en-US"/>
          </a:p>
        </p:txBody>
      </p:sp>
      <p:sp>
        <p:nvSpPr>
          <p:cNvPr id="4" name="文字版面配置區 3"/>
          <p:cNvSpPr>
            <a:spLocks noGrp="1"/>
          </p:cNvSpPr>
          <p:nvPr>
            <p:ph type="body" sz="half" idx="2"/>
          </p:nvPr>
        </p:nvSpPr>
        <p:spPr>
          <a:xfrm>
            <a:off x="1792288" y="4025504"/>
            <a:ext cx="5486400" cy="603647"/>
          </a:xfrm>
        </p:spPr>
        <p:txBody>
          <a:bodyPr/>
          <a:lstStyle>
            <a:lvl1pPr marL="0" indent="0">
              <a:buNone/>
              <a:defRPr sz="1400"/>
            </a:lvl1pPr>
            <a:lvl2pPr marL="457136" indent="0">
              <a:buNone/>
              <a:defRPr sz="1200"/>
            </a:lvl2pPr>
            <a:lvl3pPr marL="914273" indent="0">
              <a:buNone/>
              <a:defRPr sz="1000"/>
            </a:lvl3pPr>
            <a:lvl4pPr marL="1371409" indent="0">
              <a:buNone/>
              <a:defRPr sz="900"/>
            </a:lvl4pPr>
            <a:lvl5pPr marL="1828545" indent="0">
              <a:buNone/>
              <a:defRPr sz="900"/>
            </a:lvl5pPr>
            <a:lvl6pPr marL="2285681" indent="0">
              <a:buNone/>
              <a:defRPr sz="900"/>
            </a:lvl6pPr>
            <a:lvl7pPr marL="2742818" indent="0">
              <a:buNone/>
              <a:defRPr sz="900"/>
            </a:lvl7pPr>
            <a:lvl8pPr marL="3199954" indent="0">
              <a:buNone/>
              <a:defRPr sz="900"/>
            </a:lvl8pPr>
            <a:lvl9pPr marL="3657089" indent="0">
              <a:buNone/>
              <a:defRPr sz="900"/>
            </a:lvl9pPr>
          </a:lstStyle>
          <a:p>
            <a:pPr lvl="0"/>
            <a:r>
              <a:rPr lang="zh-CN" altLang="en-US" smtClean="0"/>
              <a:t>单击此处编辑母版文本样式</a:t>
            </a:r>
          </a:p>
        </p:txBody>
      </p:sp>
      <p:sp>
        <p:nvSpPr>
          <p:cNvPr id="5" name="日期版面配置區 4"/>
          <p:cNvSpPr>
            <a:spLocks noGrp="1"/>
          </p:cNvSpPr>
          <p:nvPr>
            <p:ph type="dt" sz="half" idx="10"/>
          </p:nvPr>
        </p:nvSpPr>
        <p:spPr/>
        <p:txBody>
          <a:bodyPr/>
          <a:lstStyle/>
          <a:p>
            <a:fld id="{AE1DF745-7D69-4C7A-8E38-410F929613A9}" type="datetime1">
              <a:rPr lang="zh-TW" altLang="en-US" smtClean="0"/>
              <a:t>2017/9/28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308676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smtClean="0"/>
              <a:t>单击此处编辑母版标题样式</a:t>
            </a:r>
            <a:endParaRPr lang="zh-TW" altLang="en-US"/>
          </a:p>
        </p:txBody>
      </p:sp>
      <p:sp>
        <p:nvSpPr>
          <p:cNvPr id="3" name="直排文字版面配置區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a:p>
        </p:txBody>
      </p:sp>
      <p:sp>
        <p:nvSpPr>
          <p:cNvPr id="4" name="日期版面配置區 3"/>
          <p:cNvSpPr>
            <a:spLocks noGrp="1"/>
          </p:cNvSpPr>
          <p:nvPr>
            <p:ph type="dt" sz="half" idx="10"/>
          </p:nvPr>
        </p:nvSpPr>
        <p:spPr/>
        <p:txBody>
          <a:bodyPr/>
          <a:lstStyle/>
          <a:p>
            <a:fld id="{5D2A4458-0F86-4121-8FF7-E5AA908C8EE1}" type="datetime1">
              <a:rPr lang="zh-TW" altLang="en-US" smtClean="0"/>
              <a:t>2017/9/28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369623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TW" altLang="en-US"/>
          </a:p>
        </p:txBody>
      </p:sp>
      <p:sp>
        <p:nvSpPr>
          <p:cNvPr id="3" name="直排文字版面配置區 2"/>
          <p:cNvSpPr>
            <a:spLocks noGrp="1"/>
          </p:cNvSpPr>
          <p:nvPr>
            <p:ph type="body" orient="vert" idx="1"/>
          </p:nvPr>
        </p:nvSpPr>
        <p:spPr>
          <a:xfrm>
            <a:off x="457201"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a:p>
        </p:txBody>
      </p:sp>
      <p:sp>
        <p:nvSpPr>
          <p:cNvPr id="4" name="日期版面配置區 3"/>
          <p:cNvSpPr>
            <a:spLocks noGrp="1"/>
          </p:cNvSpPr>
          <p:nvPr>
            <p:ph type="dt" sz="half" idx="10"/>
          </p:nvPr>
        </p:nvSpPr>
        <p:spPr/>
        <p:txBody>
          <a:bodyPr/>
          <a:lstStyle/>
          <a:p>
            <a:fld id="{69E9848E-0A07-4BA7-8896-E1A1E3B05775}" type="datetime1">
              <a:rPr lang="zh-TW" altLang="en-US" smtClean="0"/>
              <a:t>2017/9/28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310434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sp>
        <p:nvSpPr>
          <p:cNvPr id="6" name="標題 1"/>
          <p:cNvSpPr>
            <a:spLocks noGrp="1"/>
          </p:cNvSpPr>
          <p:nvPr>
            <p:ph type="title"/>
          </p:nvPr>
        </p:nvSpPr>
        <p:spPr>
          <a:xfrm>
            <a:off x="1115616" y="243954"/>
            <a:ext cx="7772400" cy="849514"/>
          </a:xfrm>
        </p:spPr>
        <p:txBody>
          <a:bodyPr anchor="t">
            <a:normAutofit/>
          </a:bodyPr>
          <a:lstStyle>
            <a:lvl1pPr algn="l">
              <a:defRPr sz="2400" b="1" cap="all">
                <a:solidFill>
                  <a:schemeClr val="tx1"/>
                </a:solidFill>
                <a:latin typeface="Andalus" panose="02020603050405020304" pitchFamily="18" charset="-78"/>
                <a:ea typeface="微軟正黑體" pitchFamily="34" charset="-120"/>
                <a:cs typeface="Andalus" panose="02020603050405020304" pitchFamily="18" charset="-78"/>
              </a:defRPr>
            </a:lvl1pPr>
          </a:lstStyle>
          <a:p>
            <a:r>
              <a:rPr lang="zh-CN" altLang="en-US" smtClean="0"/>
              <a:t>单击此处编辑母版标题样式</a:t>
            </a:r>
            <a:endParaRPr lang="zh-TW" altLang="en-US" dirty="0"/>
          </a:p>
        </p:txBody>
      </p:sp>
      <p:sp>
        <p:nvSpPr>
          <p:cNvPr id="3" name="矩形 2"/>
          <p:cNvSpPr/>
          <p:nvPr userDrawn="1"/>
        </p:nvSpPr>
        <p:spPr>
          <a:xfrm>
            <a:off x="0" y="0"/>
            <a:ext cx="62880" cy="688174"/>
          </a:xfrm>
          <a:prstGeom prst="rect">
            <a:avLst/>
          </a:prstGeom>
          <a:solidFill>
            <a:srgbClr val="F4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7" name="圖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523" y="134973"/>
            <a:ext cx="461377" cy="438555"/>
          </a:xfrm>
          <a:prstGeom prst="rect">
            <a:avLst/>
          </a:prstGeom>
        </p:spPr>
      </p:pic>
      <p:sp>
        <p:nvSpPr>
          <p:cNvPr id="5" name="投影片編號版面配置區 5"/>
          <p:cNvSpPr>
            <a:spLocks noGrp="1"/>
          </p:cNvSpPr>
          <p:nvPr>
            <p:ph type="sldNum" sz="quarter" idx="12"/>
          </p:nvPr>
        </p:nvSpPr>
        <p:spPr>
          <a:xfrm>
            <a:off x="8604448" y="4922100"/>
            <a:ext cx="395536" cy="273844"/>
          </a:xfrm>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29021925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17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標題 1"/>
          <p:cNvSpPr>
            <a:spLocks noGrp="1"/>
          </p:cNvSpPr>
          <p:nvPr>
            <p:ph type="title" hasCustomPrompt="1"/>
          </p:nvPr>
        </p:nvSpPr>
        <p:spPr>
          <a:xfrm>
            <a:off x="539552" y="-20538"/>
            <a:ext cx="8147248" cy="857250"/>
          </a:xfrm>
          <a:prstGeom prst="rect">
            <a:avLst/>
          </a:prstGeom>
        </p:spPr>
        <p:txBody>
          <a:bodyPr anchor="ctr">
            <a:normAutofit/>
          </a:bodyPr>
          <a:lstStyle>
            <a:lvl1pPr algn="ctr">
              <a:defRPr sz="2400" b="0">
                <a:solidFill>
                  <a:schemeClr val="bg1"/>
                </a:solidFill>
                <a:latin typeface="微軟正黑體" panose="020B0604030504040204" pitchFamily="34" charset="-120"/>
                <a:ea typeface="微軟正黑體" panose="020B0604030504040204" pitchFamily="34" charset="-120"/>
              </a:defRPr>
            </a:lvl1pPr>
          </a:lstStyle>
          <a:p>
            <a:r>
              <a:rPr lang="en-US" altLang="zh-TW" dirty="0" smtClean="0"/>
              <a:t/>
            </a:r>
            <a:br>
              <a:rPr lang="en-US" altLang="zh-TW" dirty="0" smtClean="0"/>
            </a:br>
            <a:r>
              <a:rPr lang="zh-TW" altLang="en-US" dirty="0" smtClean="0"/>
              <a:t>按一下以編輯母片標題樣式</a:t>
            </a:r>
            <a:endParaRPr lang="zh-TW" altLang="en-US" dirty="0"/>
          </a:p>
        </p:txBody>
      </p:sp>
      <p:sp>
        <p:nvSpPr>
          <p:cNvPr id="5" name="內容版面配置區 2"/>
          <p:cNvSpPr>
            <a:spLocks noGrp="1"/>
          </p:cNvSpPr>
          <p:nvPr>
            <p:ph idx="1"/>
          </p:nvPr>
        </p:nvSpPr>
        <p:spPr>
          <a:xfrm>
            <a:off x="539552" y="806400"/>
            <a:ext cx="8147248" cy="4104000"/>
          </a:xfrm>
          <a:prstGeom prst="rect">
            <a:avLst/>
          </a:prstGeom>
        </p:spPr>
        <p:txBody>
          <a:bodyPr/>
          <a:lstStyle>
            <a:lvl1pPr marL="342853" indent="-342853">
              <a:buClr>
                <a:srgbClr val="00B1AD"/>
              </a:buClr>
              <a:buSzPct val="100000"/>
              <a:buFont typeface="Arial" panose="020B0604020202020204" pitchFamily="34" charset="0"/>
              <a:buChar char="•"/>
              <a:defRPr sz="2600">
                <a:solidFill>
                  <a:schemeClr val="bg1"/>
                </a:solidFill>
                <a:latin typeface="微軟正黑體" panose="020B0604030504040204" pitchFamily="34" charset="-120"/>
                <a:ea typeface="微軟正黑體" panose="020B0604030504040204" pitchFamily="34" charset="-120"/>
              </a:defRPr>
            </a:lvl1pPr>
            <a:lvl2pPr marL="742847" indent="-285711">
              <a:buClr>
                <a:srgbClr val="00B1AD"/>
              </a:buClr>
              <a:buSzPct val="100000"/>
              <a:buFont typeface="Arial" panose="020B0604020202020204" pitchFamily="34" charset="0"/>
              <a:buChar char="•"/>
              <a:defRPr>
                <a:solidFill>
                  <a:schemeClr val="bg1"/>
                </a:solidFill>
                <a:latin typeface="微軟正黑體" panose="020B0604030504040204" pitchFamily="34" charset="-120"/>
                <a:ea typeface="微軟正黑體" panose="020B0604030504040204" pitchFamily="34" charset="-120"/>
              </a:defRPr>
            </a:lvl2pPr>
            <a:lvl3pPr marL="1142842" indent="-228569">
              <a:buClr>
                <a:srgbClr val="00B1AD"/>
              </a:buClr>
              <a:buSzPct val="100000"/>
              <a:buFont typeface="Arial" panose="020B0604020202020204" pitchFamily="34" charset="0"/>
              <a:buChar char="•"/>
              <a:defRPr>
                <a:solidFill>
                  <a:schemeClr val="bg1"/>
                </a:solidFill>
                <a:latin typeface="微軟正黑體" panose="020B0604030504040204" pitchFamily="34" charset="-120"/>
                <a:ea typeface="微軟正黑體" panose="020B0604030504040204" pitchFamily="34" charset="-120"/>
              </a:defRPr>
            </a:lvl3pPr>
            <a:lvl4pPr marL="1599977" indent="-228569">
              <a:buClr>
                <a:srgbClr val="00B1AD"/>
              </a:buClr>
              <a:buSzPct val="100000"/>
              <a:buFont typeface="Arial" panose="020B0604020202020204" pitchFamily="34" charset="0"/>
              <a:buChar char="•"/>
              <a:defRPr>
                <a:solidFill>
                  <a:schemeClr val="bg1"/>
                </a:solidFill>
                <a:latin typeface="微軟正黑體" panose="020B0604030504040204" pitchFamily="34" charset="-120"/>
                <a:ea typeface="微軟正黑體" panose="020B0604030504040204" pitchFamily="34" charset="-120"/>
              </a:defRPr>
            </a:lvl4pPr>
            <a:lvl5pPr marL="2057114" indent="-228569">
              <a:buClr>
                <a:srgbClr val="00B1AD"/>
              </a:buClr>
              <a:buSzPct val="100000"/>
              <a:buFont typeface="Arial" panose="020B0604020202020204" pitchFamily="34" charset="0"/>
              <a:buChar char="•"/>
              <a:defRPr>
                <a:solidFill>
                  <a:schemeClr val="bg1"/>
                </a:solidFill>
                <a:latin typeface="微軟正黑體" panose="020B0604030504040204" pitchFamily="34" charset="-120"/>
                <a:ea typeface="微軟正黑體" panose="020B0604030504040204"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378438960"/>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ed">
    <p:spTree>
      <p:nvGrpSpPr>
        <p:cNvPr id="1" name=""/>
        <p:cNvGrpSpPr/>
        <p:nvPr/>
      </p:nvGrpSpPr>
      <p:grpSpPr>
        <a:xfrm>
          <a:off x="0" y="0"/>
          <a:ext cx="0" cy="0"/>
          <a:chOff x="0" y="0"/>
          <a:chExt cx="0" cy="0"/>
        </a:xfrm>
      </p:grpSpPr>
      <p:sp>
        <p:nvSpPr>
          <p:cNvPr id="256" name="Shape 256"/>
          <p:cNvSpPr>
            <a:spLocks noGrp="1"/>
          </p:cNvSpPr>
          <p:nvPr>
            <p:ph type="sldNum" sz="quarter" idx="2"/>
          </p:nvPr>
        </p:nvSpPr>
        <p:spPr>
          <a:xfrm>
            <a:off x="8637231" y="261938"/>
            <a:ext cx="187551" cy="184666"/>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標題 1"/>
          <p:cNvSpPr>
            <a:spLocks noGrp="1"/>
          </p:cNvSpPr>
          <p:nvPr>
            <p:ph type="title"/>
          </p:nvPr>
        </p:nvSpPr>
        <p:spPr>
          <a:xfrm>
            <a:off x="628650" y="93372"/>
            <a:ext cx="7886700" cy="549510"/>
          </a:xfrm>
          <a:prstGeom prst="rect">
            <a:avLst/>
          </a:prstGeom>
        </p:spPr>
        <p:txBody>
          <a:bodyPr anchor="ctr"/>
          <a:lstStyle>
            <a:lvl1pPr algn="ctr">
              <a:defRPr sz="2400" baseline="0">
                <a:solidFill>
                  <a:schemeClr val="bg1"/>
                </a:solidFill>
                <a:latin typeface="ヒラギノ角ゴ Pro W3"/>
                <a:ea typeface="微軟正黑體" panose="020B0604030504040204" pitchFamily="34" charset="-120"/>
              </a:defRPr>
            </a:lvl1pPr>
          </a:lstStyle>
          <a:p>
            <a:r>
              <a:rPr lang="zh-TW" altLang="en-US" dirty="0" smtClean="0"/>
              <a:t>按一下以編輯母片標題樣式</a:t>
            </a:r>
            <a:endParaRPr lang="zh-TW" altLang="en-US" dirty="0"/>
          </a:p>
        </p:txBody>
      </p:sp>
      <p:sp>
        <p:nvSpPr>
          <p:cNvPr id="4" name="內容版面配置區 3"/>
          <p:cNvSpPr>
            <a:spLocks noGrp="1"/>
          </p:cNvSpPr>
          <p:nvPr>
            <p:ph sz="quarter" idx="10"/>
          </p:nvPr>
        </p:nvSpPr>
        <p:spPr>
          <a:xfrm>
            <a:off x="628650" y="1055416"/>
            <a:ext cx="7886700" cy="3546945"/>
          </a:xfrm>
          <a:prstGeom prst="rect">
            <a:avLst/>
          </a:prstGeom>
        </p:spPr>
        <p:txBody>
          <a:bodyPr/>
          <a:lstStyle>
            <a:lvl1pPr algn="l">
              <a:defRPr sz="1500" baseline="0">
                <a:solidFill>
                  <a:schemeClr val="bg1"/>
                </a:solidFill>
                <a:ea typeface="微軟正黑體" panose="020B0604030504040204" pitchFamily="34" charset="-120"/>
              </a:defRPr>
            </a:lvl1pPr>
            <a:lvl2pPr algn="l">
              <a:defRPr sz="1500" baseline="0">
                <a:solidFill>
                  <a:schemeClr val="bg1"/>
                </a:solidFill>
                <a:ea typeface="微軟正黑體" panose="020B0604030504040204" pitchFamily="34" charset="-120"/>
              </a:defRPr>
            </a:lvl2pPr>
            <a:lvl3pPr algn="l">
              <a:defRPr sz="1500" baseline="0">
                <a:solidFill>
                  <a:schemeClr val="bg1"/>
                </a:solidFill>
                <a:ea typeface="微軟正黑體" panose="020B0604030504040204" pitchFamily="34" charset="-120"/>
              </a:defRPr>
            </a:lvl3pPr>
            <a:lvl4pPr algn="l">
              <a:defRPr sz="1500" baseline="0">
                <a:solidFill>
                  <a:schemeClr val="bg1"/>
                </a:solidFill>
                <a:ea typeface="微軟正黑體" panose="020B0604030504040204" pitchFamily="34" charset="-120"/>
              </a:defRPr>
            </a:lvl4pPr>
            <a:lvl5pPr algn="l">
              <a:defRPr sz="1500" baseline="0">
                <a:solidFill>
                  <a:schemeClr val="bg1"/>
                </a:solidFill>
                <a:ea typeface="微軟正黑體" panose="020B0604030504040204" pitchFamily="34"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465254505"/>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539552" y="-20538"/>
            <a:ext cx="8147248" cy="857250"/>
          </a:xfrm>
        </p:spPr>
        <p:txBody>
          <a:bodyPr>
            <a:normAutofit/>
          </a:bodyPr>
          <a:lstStyle>
            <a:lvl1pPr algn="l">
              <a:defRPr sz="3200" b="1">
                <a:solidFill>
                  <a:srgbClr val="00B1AD"/>
                </a:solidFill>
                <a:latin typeface="微軟正黑體" panose="020B0604030504040204" pitchFamily="34" charset="-120"/>
                <a:ea typeface="微軟正黑體" panose="020B0604030504040204" pitchFamily="34" charset="-120"/>
              </a:defRPr>
            </a:lvl1pPr>
          </a:lstStyle>
          <a:p>
            <a:r>
              <a:rPr lang="zh-CN" altLang="en-US" smtClean="0"/>
              <a:t>单击此处编辑母版标题样式</a:t>
            </a:r>
            <a:endParaRPr lang="zh-TW" altLang="en-US" dirty="0"/>
          </a:p>
        </p:txBody>
      </p:sp>
      <p:sp>
        <p:nvSpPr>
          <p:cNvPr id="3" name="內容版面配置區 2"/>
          <p:cNvSpPr>
            <a:spLocks noGrp="1"/>
          </p:cNvSpPr>
          <p:nvPr>
            <p:ph idx="1"/>
          </p:nvPr>
        </p:nvSpPr>
        <p:spPr>
          <a:xfrm>
            <a:off x="539552" y="806400"/>
            <a:ext cx="8147248" cy="4104000"/>
          </a:xfrm>
        </p:spPr>
        <p:txBody>
          <a:bodyPr/>
          <a:lstStyle>
            <a:lvl1pPr marL="342853" indent="-342853">
              <a:buClr>
                <a:srgbClr val="00B1AD"/>
              </a:buClr>
              <a:buSzPct val="100000"/>
              <a:buFont typeface="Arial" panose="020B0604020202020204" pitchFamily="34" charset="0"/>
              <a:buChar char="•"/>
              <a:defRPr sz="2600">
                <a:solidFill>
                  <a:srgbClr val="4E5A54"/>
                </a:solidFill>
                <a:latin typeface="微軟正黑體" panose="020B0604030504040204" pitchFamily="34" charset="-120"/>
                <a:ea typeface="微軟正黑體" panose="020B0604030504040204" pitchFamily="34" charset="-120"/>
              </a:defRPr>
            </a:lvl1pPr>
            <a:lvl2pPr marL="742847" indent="-285711">
              <a:buClr>
                <a:srgbClr val="00B1AD"/>
              </a:buClr>
              <a:buSzPct val="100000"/>
              <a:buFont typeface="Arial" panose="020B0604020202020204" pitchFamily="34" charset="0"/>
              <a:buChar char="•"/>
              <a:defRPr>
                <a:solidFill>
                  <a:srgbClr val="4E5A54"/>
                </a:solidFill>
                <a:latin typeface="微軟正黑體" panose="020B0604030504040204" pitchFamily="34" charset="-120"/>
                <a:ea typeface="微軟正黑體" panose="020B0604030504040204" pitchFamily="34" charset="-120"/>
              </a:defRPr>
            </a:lvl2pPr>
            <a:lvl3pPr marL="1142842" indent="-228569">
              <a:buClr>
                <a:srgbClr val="00B1AD"/>
              </a:buClr>
              <a:buSzPct val="100000"/>
              <a:buFont typeface="Arial" panose="020B0604020202020204" pitchFamily="34" charset="0"/>
              <a:buChar char="•"/>
              <a:defRPr>
                <a:solidFill>
                  <a:srgbClr val="4E5A54"/>
                </a:solidFill>
                <a:latin typeface="微軟正黑體" panose="020B0604030504040204" pitchFamily="34" charset="-120"/>
                <a:ea typeface="微軟正黑體" panose="020B0604030504040204" pitchFamily="34" charset="-120"/>
              </a:defRPr>
            </a:lvl3pPr>
            <a:lvl4pPr marL="1599977" indent="-228569">
              <a:buClr>
                <a:srgbClr val="00B1AD"/>
              </a:buClr>
              <a:buSzPct val="100000"/>
              <a:buFont typeface="Arial" panose="020B0604020202020204" pitchFamily="34" charset="0"/>
              <a:buChar char="•"/>
              <a:defRPr>
                <a:solidFill>
                  <a:srgbClr val="4E5A54"/>
                </a:solidFill>
                <a:latin typeface="微軟正黑體" panose="020B0604030504040204" pitchFamily="34" charset="-120"/>
                <a:ea typeface="微軟正黑體" panose="020B0604030504040204" pitchFamily="34" charset="-120"/>
              </a:defRPr>
            </a:lvl4pPr>
            <a:lvl5pPr marL="2057114" indent="-228569">
              <a:buClr>
                <a:srgbClr val="00B1AD"/>
              </a:buClr>
              <a:buSzPct val="100000"/>
              <a:buFont typeface="Arial" panose="020B0604020202020204" pitchFamily="34" charset="0"/>
              <a:buChar char="•"/>
              <a:defRPr>
                <a:solidFill>
                  <a:srgbClr val="4E5A54"/>
                </a:solidFill>
                <a:latin typeface="微軟正黑體" panose="020B0604030504040204" pitchFamily="34" charset="-120"/>
                <a:ea typeface="微軟正黑體" panose="020B0604030504040204" pitchFamily="34" charset="-120"/>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dirty="0"/>
          </a:p>
        </p:txBody>
      </p:sp>
      <p:sp>
        <p:nvSpPr>
          <p:cNvPr id="6" name="投影片編號版面配置區 5"/>
          <p:cNvSpPr>
            <a:spLocks noGrp="1"/>
          </p:cNvSpPr>
          <p:nvPr>
            <p:ph type="sldNum" sz="quarter" idx="12"/>
          </p:nvPr>
        </p:nvSpPr>
        <p:spPr>
          <a:xfrm>
            <a:off x="8532440" y="4922100"/>
            <a:ext cx="527361" cy="273844"/>
          </a:xfrm>
        </p:spPr>
        <p:txBody>
          <a:bodyPr/>
          <a:lstStyle>
            <a:lvl1pPr algn="ctr">
              <a:defRPr sz="900">
                <a:solidFill>
                  <a:schemeClr val="bg1"/>
                </a:solidFill>
                <a:latin typeface="Arial" panose="020B0604020202020204" pitchFamily="34" charset="0"/>
                <a:cs typeface="Arial" panose="020B0604020202020204" pitchFamily="34" charset="0"/>
              </a:defRPr>
            </a:lvl1pPr>
          </a:lstStyle>
          <a:p>
            <a:fld id="{05CF8F9E-3148-42CF-BB7B-1503A2D3434D}" type="slidenum">
              <a:rPr lang="zh-TW" altLang="en-US" smtClean="0"/>
              <a:pPr/>
              <a:t>‹#›</a:t>
            </a:fld>
            <a:endParaRPr lang="zh-TW" altLang="en-US" dirty="0"/>
          </a:p>
        </p:txBody>
      </p:sp>
    </p:spTree>
    <p:extLst>
      <p:ext uri="{BB962C8B-B14F-4D97-AF65-F5344CB8AC3E}">
        <p14:creationId xmlns:p14="http://schemas.microsoft.com/office/powerpoint/2010/main" val="15845067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3" name="矩形 12"/>
          <p:cNvSpPr/>
          <p:nvPr userDrawn="1"/>
        </p:nvSpPr>
        <p:spPr>
          <a:xfrm>
            <a:off x="0" y="1583312"/>
            <a:ext cx="9144000" cy="3580727"/>
          </a:xfrm>
          <a:prstGeom prst="rect">
            <a:avLst/>
          </a:prstGeom>
          <a:solidFill>
            <a:srgbClr val="4E5A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pic>
        <p:nvPicPr>
          <p:cNvPr id="21" name="Picture 2" descr="D:\tracy\sce\wisdom_garden\ppt\jpg\wg_tr.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324544" y="587459"/>
            <a:ext cx="9767888" cy="508063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日期版面配置區 3"/>
          <p:cNvSpPr>
            <a:spLocks noGrp="1"/>
          </p:cNvSpPr>
          <p:nvPr>
            <p:ph type="dt" sz="half" idx="10"/>
          </p:nvPr>
        </p:nvSpPr>
        <p:spPr/>
        <p:txBody>
          <a:bodyPr/>
          <a:lstStyle/>
          <a:p>
            <a:fld id="{EADE378B-C2D2-4214-8B1C-0E127686081A}" type="datetime1">
              <a:rPr lang="zh-TW" altLang="en-US" smtClean="0"/>
              <a:t>2017/9/28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5CF8F9E-3148-42CF-BB7B-1503A2D3434D}" type="slidenum">
              <a:rPr lang="zh-TW" altLang="en-US" smtClean="0"/>
              <a:t>‹#›</a:t>
            </a:fld>
            <a:endParaRPr lang="zh-TW" altLang="en-US"/>
          </a:p>
        </p:txBody>
      </p:sp>
      <p:sp>
        <p:nvSpPr>
          <p:cNvPr id="20" name="矩形 19"/>
          <p:cNvSpPr/>
          <p:nvPr userDrawn="1"/>
        </p:nvSpPr>
        <p:spPr>
          <a:xfrm>
            <a:off x="4788024" y="544923"/>
            <a:ext cx="2880320" cy="1038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algn="ctr"/>
            <a:endParaRPr lang="zh-TW" altLang="en-US"/>
          </a:p>
        </p:txBody>
      </p:sp>
      <p:sp>
        <p:nvSpPr>
          <p:cNvPr id="2" name="標題 1"/>
          <p:cNvSpPr>
            <a:spLocks noGrp="1"/>
          </p:cNvSpPr>
          <p:nvPr>
            <p:ph type="title"/>
          </p:nvPr>
        </p:nvSpPr>
        <p:spPr>
          <a:xfrm>
            <a:off x="611560" y="843560"/>
            <a:ext cx="7772400" cy="1021556"/>
          </a:xfrm>
        </p:spPr>
        <p:txBody>
          <a:bodyPr anchor="ctr">
            <a:normAutofit/>
          </a:bodyPr>
          <a:lstStyle>
            <a:lvl1pPr algn="l">
              <a:defRPr sz="3400" b="1" cap="all">
                <a:solidFill>
                  <a:srgbClr val="00B1AD"/>
                </a:solidFill>
                <a:latin typeface="微軟正黑體" panose="020B0604030504040204" pitchFamily="34" charset="-120"/>
                <a:ea typeface="微軟正黑體" panose="020B0604030504040204" pitchFamily="34" charset="-120"/>
              </a:defRPr>
            </a:lvl1pPr>
          </a:lstStyle>
          <a:p>
            <a:r>
              <a:rPr lang="zh-CN" altLang="en-US" smtClean="0"/>
              <a:t>单击此处编辑母版标题样式</a:t>
            </a:r>
            <a:endParaRPr lang="zh-TW" altLang="en-US" dirty="0"/>
          </a:p>
        </p:txBody>
      </p:sp>
      <p:sp>
        <p:nvSpPr>
          <p:cNvPr id="3" name="文字版面配置區 2"/>
          <p:cNvSpPr>
            <a:spLocks noGrp="1"/>
          </p:cNvSpPr>
          <p:nvPr>
            <p:ph type="body" idx="1"/>
          </p:nvPr>
        </p:nvSpPr>
        <p:spPr>
          <a:xfrm>
            <a:off x="611560" y="1824653"/>
            <a:ext cx="7772400" cy="2961344"/>
          </a:xfrm>
        </p:spPr>
        <p:txBody>
          <a:bodyPr anchor="t">
            <a:normAutofit/>
          </a:bodyPr>
          <a:lstStyle>
            <a:lvl1pPr marL="0" indent="0">
              <a:buNone/>
              <a:defRPr sz="2200">
                <a:solidFill>
                  <a:srgbClr val="00B1AD"/>
                </a:solidFill>
                <a:latin typeface="Arial" panose="020B0604020202020204" pitchFamily="34" charset="0"/>
                <a:ea typeface="微軟正黑體" panose="020B0604030504040204" pitchFamily="34" charset="-120"/>
                <a:cs typeface="Arial" panose="020B0604020202020204" pitchFamily="34" charset="0"/>
              </a:defRPr>
            </a:lvl1pPr>
            <a:lvl2pPr marL="457136" indent="0">
              <a:buNone/>
              <a:defRPr sz="1800">
                <a:solidFill>
                  <a:schemeClr val="tx1">
                    <a:tint val="75000"/>
                  </a:schemeClr>
                </a:solidFill>
              </a:defRPr>
            </a:lvl2pPr>
            <a:lvl3pPr marL="914273" indent="0">
              <a:buNone/>
              <a:defRPr sz="1600">
                <a:solidFill>
                  <a:schemeClr val="tx1">
                    <a:tint val="75000"/>
                  </a:schemeClr>
                </a:solidFill>
              </a:defRPr>
            </a:lvl3pPr>
            <a:lvl4pPr marL="1371409" indent="0">
              <a:buNone/>
              <a:defRPr sz="1400">
                <a:solidFill>
                  <a:schemeClr val="tx1">
                    <a:tint val="75000"/>
                  </a:schemeClr>
                </a:solidFill>
              </a:defRPr>
            </a:lvl4pPr>
            <a:lvl5pPr marL="1828545" indent="0">
              <a:buNone/>
              <a:defRPr sz="1400">
                <a:solidFill>
                  <a:schemeClr val="tx1">
                    <a:tint val="75000"/>
                  </a:schemeClr>
                </a:solidFill>
              </a:defRPr>
            </a:lvl5pPr>
            <a:lvl6pPr marL="2285681" indent="0">
              <a:buNone/>
              <a:defRPr sz="1400">
                <a:solidFill>
                  <a:schemeClr val="tx1">
                    <a:tint val="75000"/>
                  </a:schemeClr>
                </a:solidFill>
              </a:defRPr>
            </a:lvl6pPr>
            <a:lvl7pPr marL="2742818" indent="0">
              <a:buNone/>
              <a:defRPr sz="1400">
                <a:solidFill>
                  <a:schemeClr val="tx1">
                    <a:tint val="75000"/>
                  </a:schemeClr>
                </a:solidFill>
              </a:defRPr>
            </a:lvl7pPr>
            <a:lvl8pPr marL="3199954" indent="0">
              <a:buNone/>
              <a:defRPr sz="1400">
                <a:solidFill>
                  <a:schemeClr val="tx1">
                    <a:tint val="75000"/>
                  </a:schemeClr>
                </a:solidFill>
              </a:defRPr>
            </a:lvl8pPr>
            <a:lvl9pPr marL="3657089" indent="0">
              <a:buNone/>
              <a:defRPr sz="1400">
                <a:solidFill>
                  <a:schemeClr val="tx1">
                    <a:tint val="75000"/>
                  </a:schemeClr>
                </a:solidFill>
              </a:defRPr>
            </a:lvl9pPr>
          </a:lstStyle>
          <a:p>
            <a:pPr lvl="0"/>
            <a:r>
              <a:rPr lang="zh-CN" altLang="en-US" smtClean="0"/>
              <a:t>单击此处编辑母版文本样式</a:t>
            </a:r>
          </a:p>
        </p:txBody>
      </p:sp>
      <p:cxnSp>
        <p:nvCxnSpPr>
          <p:cNvPr id="17" name="直線接點 16"/>
          <p:cNvCxnSpPr/>
          <p:nvPr userDrawn="1"/>
        </p:nvCxnSpPr>
        <p:spPr>
          <a:xfrm>
            <a:off x="0" y="1583312"/>
            <a:ext cx="9144000" cy="0"/>
          </a:xfrm>
          <a:prstGeom prst="line">
            <a:avLst/>
          </a:prstGeom>
          <a:ln w="28575">
            <a:solidFill>
              <a:srgbClr val="00B1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39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章節標題">
    <p:spTree>
      <p:nvGrpSpPr>
        <p:cNvPr id="1" name=""/>
        <p:cNvGrpSpPr/>
        <p:nvPr/>
      </p:nvGrpSpPr>
      <p:grpSpPr>
        <a:xfrm>
          <a:off x="0" y="0"/>
          <a:ext cx="0" cy="0"/>
          <a:chOff x="0" y="0"/>
          <a:chExt cx="0" cy="0"/>
        </a:xfrm>
      </p:grpSpPr>
      <p:sp>
        <p:nvSpPr>
          <p:cNvPr id="13" name="矩形 12"/>
          <p:cNvSpPr/>
          <p:nvPr userDrawn="1"/>
        </p:nvSpPr>
        <p:spPr>
          <a:xfrm>
            <a:off x="0" y="1583312"/>
            <a:ext cx="9144000" cy="3580727"/>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pic>
        <p:nvPicPr>
          <p:cNvPr id="14" name="Picture 2" descr="D:\tracy\sce\wisdom_garden\ppt\jpg\wg_tr.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24544" y="587459"/>
            <a:ext cx="9767888" cy="508063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日期版面配置區 3"/>
          <p:cNvSpPr>
            <a:spLocks noGrp="1"/>
          </p:cNvSpPr>
          <p:nvPr>
            <p:ph type="dt" sz="half" idx="10"/>
          </p:nvPr>
        </p:nvSpPr>
        <p:spPr/>
        <p:txBody>
          <a:bodyPr/>
          <a:lstStyle/>
          <a:p>
            <a:fld id="{902B5E19-4BBD-4BB3-A082-F266C20AD8C2}" type="datetime1">
              <a:rPr lang="zh-TW" altLang="en-US" smtClean="0"/>
              <a:t>2017/9/28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5CF8F9E-3148-42CF-BB7B-1503A2D3434D}" type="slidenum">
              <a:rPr lang="zh-TW" altLang="en-US" smtClean="0"/>
              <a:t>‹#›</a:t>
            </a:fld>
            <a:endParaRPr lang="zh-TW" altLang="en-US"/>
          </a:p>
        </p:txBody>
      </p:sp>
      <p:sp>
        <p:nvSpPr>
          <p:cNvPr id="20" name="矩形 19"/>
          <p:cNvSpPr/>
          <p:nvPr userDrawn="1"/>
        </p:nvSpPr>
        <p:spPr>
          <a:xfrm>
            <a:off x="4788024" y="544923"/>
            <a:ext cx="2880320" cy="1038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algn="ctr"/>
            <a:endParaRPr lang="zh-TW" altLang="en-US"/>
          </a:p>
        </p:txBody>
      </p:sp>
      <p:sp>
        <p:nvSpPr>
          <p:cNvPr id="2" name="標題 1"/>
          <p:cNvSpPr>
            <a:spLocks noGrp="1"/>
          </p:cNvSpPr>
          <p:nvPr>
            <p:ph type="title"/>
          </p:nvPr>
        </p:nvSpPr>
        <p:spPr>
          <a:xfrm>
            <a:off x="611560" y="843560"/>
            <a:ext cx="7772400" cy="1021556"/>
          </a:xfrm>
        </p:spPr>
        <p:txBody>
          <a:bodyPr anchor="ctr">
            <a:normAutofit/>
          </a:bodyPr>
          <a:lstStyle>
            <a:lvl1pPr algn="l">
              <a:defRPr sz="3400" b="1" cap="all">
                <a:solidFill>
                  <a:srgbClr val="4E5A54"/>
                </a:solidFill>
                <a:latin typeface="微軟正黑體" panose="020B0604030504040204" pitchFamily="34" charset="-120"/>
                <a:ea typeface="微軟正黑體" panose="020B0604030504040204" pitchFamily="34" charset="-120"/>
              </a:defRPr>
            </a:lvl1pPr>
          </a:lstStyle>
          <a:p>
            <a:r>
              <a:rPr lang="zh-CN" altLang="en-US" smtClean="0"/>
              <a:t>单击此处编辑母版标题样式</a:t>
            </a:r>
            <a:endParaRPr lang="zh-TW" altLang="en-US" dirty="0"/>
          </a:p>
        </p:txBody>
      </p:sp>
      <p:sp>
        <p:nvSpPr>
          <p:cNvPr id="3" name="文字版面配置區 2"/>
          <p:cNvSpPr>
            <a:spLocks noGrp="1"/>
          </p:cNvSpPr>
          <p:nvPr>
            <p:ph type="body" idx="1"/>
          </p:nvPr>
        </p:nvSpPr>
        <p:spPr>
          <a:xfrm>
            <a:off x="611560" y="1824653"/>
            <a:ext cx="7772400" cy="2961344"/>
          </a:xfrm>
        </p:spPr>
        <p:txBody>
          <a:bodyPr anchor="t">
            <a:normAutofit/>
          </a:bodyPr>
          <a:lstStyle>
            <a:lvl1pPr marL="342900" indent="-342900">
              <a:buClr>
                <a:schemeClr val="bg1"/>
              </a:buClr>
              <a:buFont typeface="Arial" pitchFamily="34" charset="0"/>
              <a:buChar char="•"/>
              <a:defRPr sz="2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buNone/>
              <a:defRPr sz="1800">
                <a:solidFill>
                  <a:schemeClr val="tx1">
                    <a:tint val="75000"/>
                  </a:schemeClr>
                </a:solidFill>
              </a:defRPr>
            </a:lvl2pPr>
            <a:lvl3pPr marL="914273" indent="0">
              <a:buNone/>
              <a:defRPr sz="1600">
                <a:solidFill>
                  <a:schemeClr val="tx1">
                    <a:tint val="75000"/>
                  </a:schemeClr>
                </a:solidFill>
              </a:defRPr>
            </a:lvl3pPr>
            <a:lvl4pPr marL="1371409" indent="0">
              <a:buNone/>
              <a:defRPr sz="1400">
                <a:solidFill>
                  <a:schemeClr val="tx1">
                    <a:tint val="75000"/>
                  </a:schemeClr>
                </a:solidFill>
              </a:defRPr>
            </a:lvl4pPr>
            <a:lvl5pPr marL="1828545" indent="0">
              <a:buNone/>
              <a:defRPr sz="1400">
                <a:solidFill>
                  <a:schemeClr val="tx1">
                    <a:tint val="75000"/>
                  </a:schemeClr>
                </a:solidFill>
              </a:defRPr>
            </a:lvl5pPr>
            <a:lvl6pPr marL="2285681" indent="0">
              <a:buNone/>
              <a:defRPr sz="1400">
                <a:solidFill>
                  <a:schemeClr val="tx1">
                    <a:tint val="75000"/>
                  </a:schemeClr>
                </a:solidFill>
              </a:defRPr>
            </a:lvl6pPr>
            <a:lvl7pPr marL="2742818" indent="0">
              <a:buNone/>
              <a:defRPr sz="1400">
                <a:solidFill>
                  <a:schemeClr val="tx1">
                    <a:tint val="75000"/>
                  </a:schemeClr>
                </a:solidFill>
              </a:defRPr>
            </a:lvl7pPr>
            <a:lvl8pPr marL="3199954" indent="0">
              <a:buNone/>
              <a:defRPr sz="1400">
                <a:solidFill>
                  <a:schemeClr val="tx1">
                    <a:tint val="75000"/>
                  </a:schemeClr>
                </a:solidFill>
              </a:defRPr>
            </a:lvl8pPr>
            <a:lvl9pPr marL="3657089" indent="0">
              <a:buNone/>
              <a:defRPr sz="1400">
                <a:solidFill>
                  <a:schemeClr val="tx1">
                    <a:tint val="75000"/>
                  </a:schemeClr>
                </a:solidFill>
              </a:defRPr>
            </a:lvl9pPr>
          </a:lstStyle>
          <a:p>
            <a:pPr lvl="0"/>
            <a:r>
              <a:rPr lang="zh-CN" altLang="en-US" smtClean="0"/>
              <a:t>单击此处编辑母版文本样式</a:t>
            </a:r>
          </a:p>
        </p:txBody>
      </p:sp>
      <p:cxnSp>
        <p:nvCxnSpPr>
          <p:cNvPr id="17" name="直線接點 16"/>
          <p:cNvCxnSpPr/>
          <p:nvPr userDrawn="1"/>
        </p:nvCxnSpPr>
        <p:spPr>
          <a:xfrm>
            <a:off x="0" y="1583312"/>
            <a:ext cx="9144000" cy="0"/>
          </a:xfrm>
          <a:prstGeom prst="line">
            <a:avLst/>
          </a:prstGeom>
          <a:ln w="28575">
            <a:solidFill>
              <a:srgbClr val="4E5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989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12" name="矩形 11"/>
          <p:cNvSpPr/>
          <p:nvPr userDrawn="1"/>
        </p:nvSpPr>
        <p:spPr>
          <a:xfrm>
            <a:off x="0" y="573530"/>
            <a:ext cx="9144000" cy="4569971"/>
          </a:xfrm>
          <a:prstGeom prst="rect">
            <a:avLst/>
          </a:prstGeom>
          <a:solidFill>
            <a:srgbClr val="C2DB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algn="ctr"/>
            <a:endParaRPr lang="zh-TW" altLang="en-US"/>
          </a:p>
        </p:txBody>
      </p:sp>
      <p:sp>
        <p:nvSpPr>
          <p:cNvPr id="8" name="矩形 7"/>
          <p:cNvSpPr/>
          <p:nvPr userDrawn="1"/>
        </p:nvSpPr>
        <p:spPr>
          <a:xfrm>
            <a:off x="0" y="0"/>
            <a:ext cx="9144000" cy="627534"/>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algn="ctr"/>
            <a:endParaRPr lang="zh-TW" altLang="en-US"/>
          </a:p>
        </p:txBody>
      </p:sp>
      <p:sp>
        <p:nvSpPr>
          <p:cNvPr id="2" name="標題 1"/>
          <p:cNvSpPr>
            <a:spLocks noGrp="1"/>
          </p:cNvSpPr>
          <p:nvPr>
            <p:ph type="title"/>
          </p:nvPr>
        </p:nvSpPr>
        <p:spPr>
          <a:xfrm>
            <a:off x="601216" y="51470"/>
            <a:ext cx="8146800" cy="641226"/>
          </a:xfrm>
        </p:spPr>
        <p:txBody>
          <a:bodyPr anchor="b">
            <a:normAutofit/>
          </a:bodyPr>
          <a:lstStyle>
            <a:lvl1pPr>
              <a:defRPr sz="3000">
                <a:solidFill>
                  <a:schemeClr val="bg1"/>
                </a:solidFill>
                <a:latin typeface="Arial" panose="020B0604020202020204" pitchFamily="34" charset="0"/>
                <a:cs typeface="Arial" panose="020B0604020202020204" pitchFamily="34" charset="0"/>
              </a:defRPr>
            </a:lvl1pPr>
          </a:lstStyle>
          <a:p>
            <a:r>
              <a:rPr lang="zh-CN" altLang="en-US" smtClean="0"/>
              <a:t>单击此处编辑母版标题样式</a:t>
            </a:r>
            <a:endParaRPr lang="zh-TW" altLang="en-US" dirty="0"/>
          </a:p>
        </p:txBody>
      </p:sp>
      <p:sp>
        <p:nvSpPr>
          <p:cNvPr id="3" name="內容版面配置區 2"/>
          <p:cNvSpPr>
            <a:spLocks noGrp="1"/>
          </p:cNvSpPr>
          <p:nvPr>
            <p:ph sz="half" idx="1"/>
          </p:nvPr>
        </p:nvSpPr>
        <p:spPr>
          <a:xfrm>
            <a:off x="601216" y="779456"/>
            <a:ext cx="8147248" cy="3880526"/>
          </a:xfrm>
        </p:spPr>
        <p:txBody>
          <a:bodyPr/>
          <a:lstStyle>
            <a:lvl1pPr marL="0" indent="0">
              <a:buFontTx/>
              <a:buNone/>
              <a:defRPr sz="2200">
                <a:solidFill>
                  <a:srgbClr val="00B1AD"/>
                </a:solidFill>
              </a:defRPr>
            </a:lvl1pPr>
            <a:lvl2pPr marL="457136" indent="0">
              <a:buFontTx/>
              <a:buNone/>
              <a:defRPr sz="2000">
                <a:solidFill>
                  <a:srgbClr val="00B1AD"/>
                </a:solidFill>
              </a:defRPr>
            </a:lvl2pPr>
            <a:lvl3pPr marL="914273" indent="0">
              <a:buFontTx/>
              <a:buNone/>
              <a:defRPr sz="1800">
                <a:solidFill>
                  <a:srgbClr val="00B1AD"/>
                </a:solidFill>
              </a:defRPr>
            </a:lvl3pPr>
            <a:lvl4pPr marL="1371409" indent="0">
              <a:buFontTx/>
              <a:buNone/>
              <a:defRPr sz="1600">
                <a:solidFill>
                  <a:srgbClr val="00B1AD"/>
                </a:solidFill>
              </a:defRPr>
            </a:lvl4pPr>
            <a:lvl5pPr marL="1828545" indent="0">
              <a:buFontTx/>
              <a:buNone/>
              <a:defRPr sz="1400">
                <a:solidFill>
                  <a:srgbClr val="00B1AD"/>
                </a:solidFill>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dirty="0"/>
          </a:p>
        </p:txBody>
      </p:sp>
      <p:sp>
        <p:nvSpPr>
          <p:cNvPr id="5" name="日期版面配置區 4"/>
          <p:cNvSpPr>
            <a:spLocks noGrp="1"/>
          </p:cNvSpPr>
          <p:nvPr>
            <p:ph type="dt" sz="half" idx="10"/>
          </p:nvPr>
        </p:nvSpPr>
        <p:spPr/>
        <p:txBody>
          <a:bodyPr/>
          <a:lstStyle/>
          <a:p>
            <a:fld id="{CF723FD3-2C46-4928-BEF9-D3F4AB9A6B86}" type="datetime1">
              <a:rPr lang="zh-TW" altLang="en-US" smtClean="0"/>
              <a:t>2017/9/28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lvl1pPr>
              <a:defRPr>
                <a:solidFill>
                  <a:srgbClr val="00B1AD"/>
                </a:solidFill>
              </a:defRPr>
            </a:lvl1pPr>
          </a:lstStyle>
          <a:p>
            <a:fld id="{05CF8F9E-3148-42CF-BB7B-1503A2D3434D}" type="slidenum">
              <a:rPr lang="zh-TW" altLang="en-US" smtClean="0"/>
              <a:pPr/>
              <a:t>‹#›</a:t>
            </a:fld>
            <a:endParaRPr lang="zh-TW" altLang="en-US" dirty="0"/>
          </a:p>
        </p:txBody>
      </p:sp>
    </p:spTree>
    <p:extLst>
      <p:ext uri="{BB962C8B-B14F-4D97-AF65-F5344CB8AC3E}">
        <p14:creationId xmlns:p14="http://schemas.microsoft.com/office/powerpoint/2010/main" val="12894435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13" name="矩形 12"/>
          <p:cNvSpPr/>
          <p:nvPr userDrawn="1"/>
        </p:nvSpPr>
        <p:spPr>
          <a:xfrm>
            <a:off x="0" y="0"/>
            <a:ext cx="9144000" cy="1583311"/>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sp>
        <p:nvSpPr>
          <p:cNvPr id="2" name="標題 1"/>
          <p:cNvSpPr>
            <a:spLocks noGrp="1"/>
          </p:cNvSpPr>
          <p:nvPr>
            <p:ph type="title"/>
          </p:nvPr>
        </p:nvSpPr>
        <p:spPr>
          <a:xfrm>
            <a:off x="1268107" y="778396"/>
            <a:ext cx="6637908" cy="857250"/>
          </a:xfrm>
        </p:spPr>
        <p:txBody>
          <a:bodyPr anchor="b"/>
          <a:lstStyle>
            <a:lvl1pPr>
              <a:defRPr>
                <a:solidFill>
                  <a:schemeClr val="bg1"/>
                </a:solidFill>
                <a:latin typeface="Arial" panose="020B0604020202020204" pitchFamily="34" charset="0"/>
                <a:cs typeface="Arial" panose="020B0604020202020204" pitchFamily="34" charset="0"/>
              </a:defRPr>
            </a:lvl1pPr>
          </a:lstStyle>
          <a:p>
            <a:r>
              <a:rPr lang="zh-CN" altLang="en-US" smtClean="0"/>
              <a:t>单击此处编辑母版标题样式</a:t>
            </a:r>
            <a:endParaRPr lang="zh-TW" altLang="en-US" dirty="0"/>
          </a:p>
        </p:txBody>
      </p:sp>
      <p:sp>
        <p:nvSpPr>
          <p:cNvPr id="4" name="內容版面配置區 3"/>
          <p:cNvSpPr>
            <a:spLocks noGrp="1"/>
          </p:cNvSpPr>
          <p:nvPr>
            <p:ph sz="half" idx="2"/>
          </p:nvPr>
        </p:nvSpPr>
        <p:spPr>
          <a:xfrm>
            <a:off x="1259632" y="1563638"/>
            <a:ext cx="6636151" cy="2963466"/>
          </a:xfrm>
        </p:spPr>
        <p:txBody>
          <a:bodyPr/>
          <a:lstStyle>
            <a:lvl1pPr marL="0" indent="0">
              <a:buFontTx/>
              <a:buNone/>
              <a:defRPr sz="2400">
                <a:solidFill>
                  <a:srgbClr val="00B1AD"/>
                </a:solidFill>
                <a:latin typeface="Arial" panose="020B0604020202020204" pitchFamily="34" charset="0"/>
                <a:cs typeface="Arial" panose="020B0604020202020204" pitchFamily="34" charset="0"/>
              </a:defRPr>
            </a:lvl1pPr>
            <a:lvl2pPr marL="457136" indent="0">
              <a:buFontTx/>
              <a:buNone/>
              <a:defRPr sz="2000">
                <a:solidFill>
                  <a:srgbClr val="00B1AD"/>
                </a:solidFill>
                <a:latin typeface="Arial" panose="020B0604020202020204" pitchFamily="34" charset="0"/>
                <a:cs typeface="Arial" panose="020B0604020202020204" pitchFamily="34" charset="0"/>
              </a:defRPr>
            </a:lvl2pPr>
            <a:lvl3pPr marL="914273" indent="0">
              <a:buFontTx/>
              <a:buNone/>
              <a:defRPr sz="1800">
                <a:solidFill>
                  <a:srgbClr val="00B1AD"/>
                </a:solidFill>
                <a:latin typeface="Arial" panose="020B0604020202020204" pitchFamily="34" charset="0"/>
                <a:cs typeface="Arial" panose="020B0604020202020204" pitchFamily="34" charset="0"/>
              </a:defRPr>
            </a:lvl3pPr>
            <a:lvl4pPr marL="1371408" indent="0">
              <a:buFontTx/>
              <a:buNone/>
              <a:defRPr sz="1600">
                <a:solidFill>
                  <a:srgbClr val="00B1AD"/>
                </a:solidFill>
                <a:latin typeface="Arial" panose="020B0604020202020204" pitchFamily="34" charset="0"/>
                <a:cs typeface="Arial" panose="020B0604020202020204" pitchFamily="34" charset="0"/>
              </a:defRPr>
            </a:lvl4pPr>
            <a:lvl5pPr marL="1828545" indent="0">
              <a:buFontTx/>
              <a:buNone/>
              <a:defRPr sz="1600">
                <a:solidFill>
                  <a:srgbClr val="00B1AD"/>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dirty="0"/>
          </a:p>
        </p:txBody>
      </p:sp>
      <p:sp>
        <p:nvSpPr>
          <p:cNvPr id="7" name="日期版面配置區 6"/>
          <p:cNvSpPr>
            <a:spLocks noGrp="1"/>
          </p:cNvSpPr>
          <p:nvPr>
            <p:ph type="dt" sz="half" idx="10"/>
          </p:nvPr>
        </p:nvSpPr>
        <p:spPr/>
        <p:txBody>
          <a:bodyPr/>
          <a:lstStyle/>
          <a:p>
            <a:fld id="{419B0555-C23B-4105-867B-D7A5F6A5AABD}" type="datetime1">
              <a:rPr lang="zh-TW" altLang="en-US" smtClean="0"/>
              <a:t>2017/9/28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5CF8F9E-3148-42CF-BB7B-1503A2D3434D}" type="slidenum">
              <a:rPr lang="zh-TW" altLang="en-US" smtClean="0"/>
              <a:t>‹#›</a:t>
            </a:fld>
            <a:endParaRPr lang="zh-TW" altLang="en-US"/>
          </a:p>
        </p:txBody>
      </p:sp>
      <p:sp>
        <p:nvSpPr>
          <p:cNvPr id="15" name="矩形 14"/>
          <p:cNvSpPr/>
          <p:nvPr userDrawn="1"/>
        </p:nvSpPr>
        <p:spPr>
          <a:xfrm>
            <a:off x="0" y="4735956"/>
            <a:ext cx="9144000" cy="40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spTree>
    <p:extLst>
      <p:ext uri="{BB962C8B-B14F-4D97-AF65-F5344CB8AC3E}">
        <p14:creationId xmlns:p14="http://schemas.microsoft.com/office/powerpoint/2010/main" val="17340032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矩形 5"/>
          <p:cNvSpPr/>
          <p:nvPr userDrawn="1"/>
        </p:nvSpPr>
        <p:spPr>
          <a:xfrm>
            <a:off x="0" y="0"/>
            <a:ext cx="9144000" cy="4461960"/>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pic>
        <p:nvPicPr>
          <p:cNvPr id="12" name="Picture 2" descr="D:\tracy\sce\wisdom_garden\ppt\jpg\wg_tr.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24544" y="-276637"/>
            <a:ext cx="9767888" cy="508063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矩形 6"/>
          <p:cNvSpPr/>
          <p:nvPr userDrawn="1"/>
        </p:nvSpPr>
        <p:spPr>
          <a:xfrm>
            <a:off x="0" y="4461960"/>
            <a:ext cx="9144000" cy="681540"/>
          </a:xfrm>
          <a:prstGeom prst="rect">
            <a:avLst/>
          </a:prstGeom>
          <a:solidFill>
            <a:srgbClr val="4E5A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sp>
        <p:nvSpPr>
          <p:cNvPr id="2" name="標題 1"/>
          <p:cNvSpPr>
            <a:spLocks noGrp="1"/>
          </p:cNvSpPr>
          <p:nvPr>
            <p:ph type="title"/>
          </p:nvPr>
        </p:nvSpPr>
        <p:spPr>
          <a:xfrm>
            <a:off x="1846800" y="2129915"/>
            <a:ext cx="6840760" cy="1521956"/>
          </a:xfrm>
        </p:spPr>
        <p:txBody>
          <a:bodyPr anchor="t">
            <a:normAutofit/>
          </a:bodyPr>
          <a:lstStyle>
            <a:lvl1pPr algn="l">
              <a:defRPr sz="36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CN" altLang="en-US" smtClean="0"/>
              <a:t>单击此处编辑母版标题样式</a:t>
            </a:r>
            <a:endParaRPr lang="zh-TW" altLang="en-US" dirty="0"/>
          </a:p>
        </p:txBody>
      </p:sp>
      <p:sp>
        <p:nvSpPr>
          <p:cNvPr id="3" name="日期版面配置區 2"/>
          <p:cNvSpPr>
            <a:spLocks noGrp="1"/>
          </p:cNvSpPr>
          <p:nvPr>
            <p:ph type="dt" sz="half" idx="10"/>
          </p:nvPr>
        </p:nvSpPr>
        <p:spPr/>
        <p:txBody>
          <a:bodyPr/>
          <a:lstStyle/>
          <a:p>
            <a:fld id="{4F260F5F-5E49-4354-9398-2764C9D9043F}" type="datetime1">
              <a:rPr lang="zh-TW" altLang="en-US" smtClean="0"/>
              <a:t>2017/9/28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5CF8F9E-3148-42CF-BB7B-1503A2D3434D}" type="slidenum">
              <a:rPr lang="zh-TW" altLang="en-US" smtClean="0"/>
              <a:t>‹#›</a:t>
            </a:fld>
            <a:endParaRPr lang="zh-TW" altLang="en-US"/>
          </a:p>
        </p:txBody>
      </p:sp>
      <p:cxnSp>
        <p:nvCxnSpPr>
          <p:cNvPr id="9" name="直線接點 8"/>
          <p:cNvCxnSpPr/>
          <p:nvPr userDrawn="1"/>
        </p:nvCxnSpPr>
        <p:spPr>
          <a:xfrm>
            <a:off x="0" y="446196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87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A42A96A-2322-43B5-9E14-AFE3406C95B6}" type="datetime1">
              <a:rPr lang="zh-TW" altLang="en-US" smtClean="0"/>
              <a:t>2017/9/28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147147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TW" altLang="en-US"/>
          </a:p>
        </p:txBody>
      </p:sp>
      <p:sp>
        <p:nvSpPr>
          <p:cNvPr id="3" name="內容版面配置區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TW" altLang="en-US"/>
          </a:p>
        </p:txBody>
      </p:sp>
      <p:sp>
        <p:nvSpPr>
          <p:cNvPr id="4" name="文字版面配置區 3"/>
          <p:cNvSpPr>
            <a:spLocks noGrp="1"/>
          </p:cNvSpPr>
          <p:nvPr>
            <p:ph type="body" sz="half" idx="2"/>
          </p:nvPr>
        </p:nvSpPr>
        <p:spPr>
          <a:xfrm>
            <a:off x="457203" y="1076328"/>
            <a:ext cx="3008313" cy="3518297"/>
          </a:xfrm>
        </p:spPr>
        <p:txBody>
          <a:bodyPr/>
          <a:lstStyle>
            <a:lvl1pPr marL="0" indent="0">
              <a:buNone/>
              <a:defRPr sz="1400"/>
            </a:lvl1pPr>
            <a:lvl2pPr marL="457136" indent="0">
              <a:buNone/>
              <a:defRPr sz="1200"/>
            </a:lvl2pPr>
            <a:lvl3pPr marL="914273" indent="0">
              <a:buNone/>
              <a:defRPr sz="1000"/>
            </a:lvl3pPr>
            <a:lvl4pPr marL="1371409" indent="0">
              <a:buNone/>
              <a:defRPr sz="900"/>
            </a:lvl4pPr>
            <a:lvl5pPr marL="1828545" indent="0">
              <a:buNone/>
              <a:defRPr sz="900"/>
            </a:lvl5pPr>
            <a:lvl6pPr marL="2285681" indent="0">
              <a:buNone/>
              <a:defRPr sz="900"/>
            </a:lvl6pPr>
            <a:lvl7pPr marL="2742818" indent="0">
              <a:buNone/>
              <a:defRPr sz="900"/>
            </a:lvl7pPr>
            <a:lvl8pPr marL="3199954" indent="0">
              <a:buNone/>
              <a:defRPr sz="900"/>
            </a:lvl8pPr>
            <a:lvl9pPr marL="3657089" indent="0">
              <a:buNone/>
              <a:defRPr sz="900"/>
            </a:lvl9pPr>
          </a:lstStyle>
          <a:p>
            <a:pPr lvl="0"/>
            <a:r>
              <a:rPr lang="zh-CN" altLang="en-US" smtClean="0"/>
              <a:t>单击此处编辑母版文本样式</a:t>
            </a:r>
          </a:p>
        </p:txBody>
      </p:sp>
      <p:sp>
        <p:nvSpPr>
          <p:cNvPr id="5" name="日期版面配置區 4"/>
          <p:cNvSpPr>
            <a:spLocks noGrp="1"/>
          </p:cNvSpPr>
          <p:nvPr>
            <p:ph type="dt" sz="half" idx="10"/>
          </p:nvPr>
        </p:nvSpPr>
        <p:spPr/>
        <p:txBody>
          <a:bodyPr/>
          <a:lstStyle/>
          <a:p>
            <a:fld id="{CC490175-A072-4B38-B331-7DA4D1D28620}" type="datetime1">
              <a:rPr lang="zh-TW" altLang="en-US" smtClean="0"/>
              <a:t>2017/9/28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5CF8F9E-3148-42CF-BB7B-1503A2D3434D}" type="slidenum">
              <a:rPr lang="zh-TW" altLang="en-US" smtClean="0"/>
              <a:t>‹#›</a:t>
            </a:fld>
            <a:endParaRPr lang="zh-TW" altLang="en-US"/>
          </a:p>
        </p:txBody>
      </p:sp>
    </p:spTree>
    <p:extLst>
      <p:ext uri="{BB962C8B-B14F-4D97-AF65-F5344CB8AC3E}">
        <p14:creationId xmlns:p14="http://schemas.microsoft.com/office/powerpoint/2010/main" val="261912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5045214"/>
            <a:ext cx="9144000" cy="97200"/>
          </a:xfrm>
          <a:prstGeom prst="rect">
            <a:avLst/>
          </a:prstGeom>
          <a:solidFill>
            <a:srgbClr val="4E5A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sp>
        <p:nvSpPr>
          <p:cNvPr id="8" name="矩形 7"/>
          <p:cNvSpPr/>
          <p:nvPr userDrawn="1"/>
        </p:nvSpPr>
        <p:spPr>
          <a:xfrm>
            <a:off x="7380312" y="4948014"/>
            <a:ext cx="1763688" cy="194400"/>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TW" altLang="en-US"/>
          </a:p>
        </p:txBody>
      </p:sp>
      <p:sp>
        <p:nvSpPr>
          <p:cNvPr id="2" name="標題版面配置區 1"/>
          <p:cNvSpPr>
            <a:spLocks noGrp="1"/>
          </p:cNvSpPr>
          <p:nvPr>
            <p:ph type="title"/>
          </p:nvPr>
        </p:nvSpPr>
        <p:spPr>
          <a:xfrm>
            <a:off x="540000" y="-13692"/>
            <a:ext cx="8146800" cy="857250"/>
          </a:xfrm>
          <a:prstGeom prst="rect">
            <a:avLst/>
          </a:prstGeom>
        </p:spPr>
        <p:txBody>
          <a:bodyPr vert="horz" lIns="91416" tIns="45708" rIns="91416" bIns="45708"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540000" y="807555"/>
            <a:ext cx="8146800" cy="4104456"/>
          </a:xfrm>
          <a:prstGeom prst="rect">
            <a:avLst/>
          </a:prstGeom>
        </p:spPr>
        <p:txBody>
          <a:bodyPr vert="horz" lIns="91416" tIns="45708" rIns="91416" bIns="45708"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16" tIns="45708" rIns="91416" bIns="45708" rtlCol="0" anchor="ctr"/>
          <a:lstStyle>
            <a:lvl1pPr algn="l">
              <a:defRPr sz="1200">
                <a:solidFill>
                  <a:schemeClr val="tx1">
                    <a:tint val="75000"/>
                  </a:schemeClr>
                </a:solidFill>
              </a:defRPr>
            </a:lvl1pPr>
          </a:lstStyle>
          <a:p>
            <a:fld id="{3CB7CB45-1594-4990-A9F9-AEBDEE352E2B}" type="datetime1">
              <a:rPr lang="zh-TW" altLang="en-US" smtClean="0"/>
              <a:t>2017/9/28</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16" tIns="45708" rIns="91416" bIns="45708"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04448" y="4922100"/>
            <a:ext cx="504056" cy="273844"/>
          </a:xfrm>
          <a:prstGeom prst="rect">
            <a:avLst/>
          </a:prstGeom>
        </p:spPr>
        <p:txBody>
          <a:bodyPr vert="horz" lIns="91416" tIns="45708" rIns="91416" bIns="45708" rtlCol="0" anchor="ctr"/>
          <a:lstStyle>
            <a:lvl1pPr algn="ctr">
              <a:defRPr sz="900">
                <a:solidFill>
                  <a:schemeClr val="bg1"/>
                </a:solidFill>
                <a:latin typeface="Arial" panose="020B0604020202020204" pitchFamily="34" charset="0"/>
                <a:cs typeface="Arial" panose="020B0604020202020204" pitchFamily="34" charset="0"/>
              </a:defRPr>
            </a:lvl1pPr>
          </a:lstStyle>
          <a:p>
            <a:fld id="{05CF8F9E-3148-42CF-BB7B-1503A2D3434D}" type="slidenum">
              <a:rPr lang="zh-TW" altLang="en-US" smtClean="0"/>
              <a:pPr/>
              <a:t>‹#›</a:t>
            </a:fld>
            <a:endParaRPr lang="zh-TW" altLang="en-US" dirty="0"/>
          </a:p>
        </p:txBody>
      </p:sp>
    </p:spTree>
    <p:extLst>
      <p:ext uri="{BB962C8B-B14F-4D97-AF65-F5344CB8AC3E}">
        <p14:creationId xmlns:p14="http://schemas.microsoft.com/office/powerpoint/2010/main" val="30460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4" r:id="rId13"/>
    <p:sldLayoutId id="2147483676" r:id="rId14"/>
  </p:sldLayoutIdLst>
  <p:timing>
    <p:tnLst>
      <p:par>
        <p:cTn id="1" dur="indefinite" restart="never" nodeType="tmRoot"/>
      </p:par>
    </p:tnLst>
  </p:timing>
  <p:hf hdr="0" ftr="0" dt="0"/>
  <p:txStyles>
    <p:title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p:titleStyle>
    <p:bodyStyle>
      <a:lvl1pPr marL="342853" indent="-342853" algn="l" defTabSz="914273" rtl="0" eaLnBrk="1" latinLnBrk="0" hangingPunct="1">
        <a:spcBef>
          <a:spcPct val="20000"/>
        </a:spcBef>
        <a:buClr>
          <a:srgbClr val="00B1AD"/>
        </a:buClr>
        <a:buFont typeface="Arial" panose="020B0604020202020204" pitchFamily="34" charset="0"/>
        <a:buChar char="•"/>
        <a:defRPr sz="2600" kern="1200">
          <a:solidFill>
            <a:srgbClr val="4E5A54"/>
          </a:solidFill>
          <a:latin typeface="微軟正黑體" panose="020B0604030504040204" pitchFamily="34" charset="-120"/>
          <a:ea typeface="微軟正黑體" panose="020B0604030504040204" pitchFamily="34" charset="-120"/>
          <a:cs typeface="+mn-cs"/>
        </a:defRPr>
      </a:lvl1pPr>
      <a:lvl2pPr marL="742847" indent="-285711" algn="l" defTabSz="914273"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2pPr>
      <a:lvl3pPr marL="1142842" indent="-228569" algn="l" defTabSz="914273" rtl="0" eaLnBrk="1" latinLnBrk="0" hangingPunct="1">
        <a:spcBef>
          <a:spcPct val="20000"/>
        </a:spcBef>
        <a:buClr>
          <a:srgbClr val="00B1AD"/>
        </a:buClr>
        <a:buFont typeface="Arial" panose="020B0604020202020204" pitchFamily="34" charset="0"/>
        <a:buChar char="•"/>
        <a:defRPr sz="2000" kern="1200">
          <a:solidFill>
            <a:srgbClr val="4E5A54"/>
          </a:solidFill>
          <a:latin typeface="微軟正黑體" panose="020B0604030504040204" pitchFamily="34" charset="-120"/>
          <a:ea typeface="微軟正黑體" panose="020B0604030504040204" pitchFamily="34" charset="-120"/>
          <a:cs typeface="+mn-cs"/>
        </a:defRPr>
      </a:lvl3pPr>
      <a:lvl4pPr marL="1599977" indent="-228569" algn="l" defTabSz="914273" rtl="0" eaLnBrk="1" latinLnBrk="0" hangingPunct="1">
        <a:spcBef>
          <a:spcPct val="20000"/>
        </a:spcBef>
        <a:buClr>
          <a:srgbClr val="00B1AD"/>
        </a:buClr>
        <a:buFont typeface="Arial" panose="020B0604020202020204" pitchFamily="34" charset="0"/>
        <a:buChar char="•"/>
        <a:defRPr sz="1800" kern="1200">
          <a:solidFill>
            <a:srgbClr val="4E5A54"/>
          </a:solidFill>
          <a:latin typeface="微軟正黑體" panose="020B0604030504040204" pitchFamily="34" charset="-120"/>
          <a:ea typeface="微軟正黑體" panose="020B0604030504040204" pitchFamily="34" charset="-120"/>
          <a:cs typeface="+mn-cs"/>
        </a:defRPr>
      </a:lvl4pPr>
      <a:lvl5pPr marL="2057114" indent="-228569" algn="l" defTabSz="914273" rtl="0" eaLnBrk="1" latinLnBrk="0" hangingPunct="1">
        <a:spcBef>
          <a:spcPct val="20000"/>
        </a:spcBef>
        <a:buClr>
          <a:srgbClr val="00B1AD"/>
        </a:buClr>
        <a:buFont typeface="Arial" panose="020B0604020202020204" pitchFamily="34" charset="0"/>
        <a:buChar char="•"/>
        <a:defRPr sz="1600" kern="1200">
          <a:solidFill>
            <a:srgbClr val="4E5A54"/>
          </a:solidFill>
          <a:latin typeface="微軟正黑體" panose="020B0604030504040204" pitchFamily="34" charset="-120"/>
          <a:ea typeface="微軟正黑體" panose="020B0604030504040204" pitchFamily="34" charset="-120"/>
          <a:cs typeface="+mn-cs"/>
        </a:defRPr>
      </a:lvl5pPr>
      <a:lvl6pPr marL="2514249"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86"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22"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58"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273" rtl="0" eaLnBrk="1" latinLnBrk="0" hangingPunct="1">
        <a:defRPr sz="1800" kern="1200">
          <a:solidFill>
            <a:schemeClr val="tx1"/>
          </a:solidFill>
          <a:latin typeface="+mn-lt"/>
          <a:ea typeface="+mn-ea"/>
          <a:cs typeface="+mn-cs"/>
        </a:defRPr>
      </a:lvl1pPr>
      <a:lvl2pPr marL="457136" algn="l" defTabSz="914273" rtl="0" eaLnBrk="1" latinLnBrk="0" hangingPunct="1">
        <a:defRPr sz="1800" kern="1200">
          <a:solidFill>
            <a:schemeClr val="tx1"/>
          </a:solidFill>
          <a:latin typeface="+mn-lt"/>
          <a:ea typeface="+mn-ea"/>
          <a:cs typeface="+mn-cs"/>
        </a:defRPr>
      </a:lvl2pPr>
      <a:lvl3pPr marL="914273" algn="l" defTabSz="914273" rtl="0" eaLnBrk="1" latinLnBrk="0" hangingPunct="1">
        <a:defRPr sz="1800" kern="1200">
          <a:solidFill>
            <a:schemeClr val="tx1"/>
          </a:solidFill>
          <a:latin typeface="+mn-lt"/>
          <a:ea typeface="+mn-ea"/>
          <a:cs typeface="+mn-cs"/>
        </a:defRPr>
      </a:lvl3pPr>
      <a:lvl4pPr marL="1371409" algn="l" defTabSz="914273" rtl="0" eaLnBrk="1" latinLnBrk="0" hangingPunct="1">
        <a:defRPr sz="1800" kern="1200">
          <a:solidFill>
            <a:schemeClr val="tx1"/>
          </a:solidFill>
          <a:latin typeface="+mn-lt"/>
          <a:ea typeface="+mn-ea"/>
          <a:cs typeface="+mn-cs"/>
        </a:defRPr>
      </a:lvl4pPr>
      <a:lvl5pPr marL="1828545" algn="l" defTabSz="914273" rtl="0" eaLnBrk="1" latinLnBrk="0" hangingPunct="1">
        <a:defRPr sz="1800" kern="1200">
          <a:solidFill>
            <a:schemeClr val="tx1"/>
          </a:solidFill>
          <a:latin typeface="+mn-lt"/>
          <a:ea typeface="+mn-ea"/>
          <a:cs typeface="+mn-cs"/>
        </a:defRPr>
      </a:lvl5pPr>
      <a:lvl6pPr marL="2285681" algn="l" defTabSz="914273" rtl="0" eaLnBrk="1" latinLnBrk="0" hangingPunct="1">
        <a:defRPr sz="1800" kern="1200">
          <a:solidFill>
            <a:schemeClr val="tx1"/>
          </a:solidFill>
          <a:latin typeface="+mn-lt"/>
          <a:ea typeface="+mn-ea"/>
          <a:cs typeface="+mn-cs"/>
        </a:defRPr>
      </a:lvl6pPr>
      <a:lvl7pPr marL="2742818" algn="l" defTabSz="914273" rtl="0" eaLnBrk="1" latinLnBrk="0" hangingPunct="1">
        <a:defRPr sz="1800" kern="1200">
          <a:solidFill>
            <a:schemeClr val="tx1"/>
          </a:solidFill>
          <a:latin typeface="+mn-lt"/>
          <a:ea typeface="+mn-ea"/>
          <a:cs typeface="+mn-cs"/>
        </a:defRPr>
      </a:lvl7pPr>
      <a:lvl8pPr marL="3199954" algn="l" defTabSz="914273" rtl="0" eaLnBrk="1" latinLnBrk="0" hangingPunct="1">
        <a:defRPr sz="1800" kern="1200">
          <a:solidFill>
            <a:schemeClr val="tx1"/>
          </a:solidFill>
          <a:latin typeface="+mn-lt"/>
          <a:ea typeface="+mn-ea"/>
          <a:cs typeface="+mn-cs"/>
        </a:defRPr>
      </a:lvl8pPr>
      <a:lvl9pPr marL="3657089" algn="l" defTabSz="91427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2"/>
          <p:cNvSpPr/>
          <p:nvPr userDrawn="1"/>
        </p:nvSpPr>
        <p:spPr>
          <a:xfrm>
            <a:off x="-4763" y="-4763"/>
            <a:ext cx="9144000" cy="5143500"/>
          </a:xfrm>
          <a:prstGeom prst="rect">
            <a:avLst/>
          </a:prstGeom>
          <a:gradFill>
            <a:gsLst>
              <a:gs pos="0">
                <a:srgbClr val="2DCBB1"/>
              </a:gs>
              <a:gs pos="100000">
                <a:srgbClr val="44BDE5"/>
              </a:gs>
            </a:gsLst>
            <a:lin ang="5400000"/>
          </a:gradFill>
          <a:ln w="25400">
            <a:solidFill>
              <a:srgbClr val="000000">
                <a:alpha val="0"/>
              </a:srgbClr>
            </a:solidFill>
            <a:miter lim="400000"/>
          </a:ln>
        </p:spPr>
        <p:txBody>
          <a:bodyPr lIns="0" tIns="0" rIns="0" bIns="0" anchor="ctr"/>
          <a:lstStyle/>
          <a:p>
            <a:pPr defTabSz="219075">
              <a:defRPr sz="4000">
                <a:solidFill>
                  <a:srgbClr val="FFFFFF"/>
                </a:solidFill>
                <a:effectLst>
                  <a:outerShdw blurRad="38100" dist="12700" dir="5400000" rotWithShape="0">
                    <a:srgbClr val="000000">
                      <a:alpha val="50000"/>
                    </a:srgbClr>
                  </a:outerShdw>
                </a:effectLst>
              </a:defRPr>
            </a:pPr>
            <a:endParaRPr sz="1500">
              <a:solidFill>
                <a:srgbClr val="FFFFFF"/>
              </a:solidFill>
              <a:effectLst>
                <a:outerShdw blurRad="38100" dist="12700" dir="5400000" rotWithShape="0">
                  <a:srgbClr val="000000">
                    <a:alpha val="50000"/>
                  </a:srgbClr>
                </a:outerShdw>
              </a:effectLst>
            </a:endParaRPr>
          </a:p>
        </p:txBody>
      </p:sp>
      <p:sp>
        <p:nvSpPr>
          <p:cNvPr id="8" name="Shape 3"/>
          <p:cNvSpPr/>
          <p:nvPr userDrawn="1"/>
        </p:nvSpPr>
        <p:spPr>
          <a:xfrm rot="10800000" flipH="1">
            <a:off x="5828700"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 name="Shape 4"/>
          <p:cNvSpPr/>
          <p:nvPr userDrawn="1"/>
        </p:nvSpPr>
        <p:spPr>
          <a:xfrm rot="10800000" flipH="1">
            <a:off x="6317502"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 name="Shape 5"/>
          <p:cNvSpPr/>
          <p:nvPr userDrawn="1"/>
        </p:nvSpPr>
        <p:spPr>
          <a:xfrm rot="10800000" flipH="1">
            <a:off x="6806300"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 name="Shape 6"/>
          <p:cNvSpPr/>
          <p:nvPr userDrawn="1"/>
        </p:nvSpPr>
        <p:spPr>
          <a:xfrm rot="10800000" flipH="1">
            <a:off x="6806300"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 name="Shape 7"/>
          <p:cNvSpPr/>
          <p:nvPr userDrawn="1"/>
        </p:nvSpPr>
        <p:spPr>
          <a:xfrm rot="10800000" flipH="1">
            <a:off x="6806300"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3" name="Shape 8"/>
          <p:cNvSpPr/>
          <p:nvPr userDrawn="1"/>
        </p:nvSpPr>
        <p:spPr>
          <a:xfrm rot="10800000" flipH="1">
            <a:off x="6806300"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4" name="Shape 9"/>
          <p:cNvSpPr/>
          <p:nvPr userDrawn="1"/>
        </p:nvSpPr>
        <p:spPr>
          <a:xfrm rot="10800000" flipH="1">
            <a:off x="6806300" y="1135993"/>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5" name="Shape 10"/>
          <p:cNvSpPr/>
          <p:nvPr userDrawn="1"/>
        </p:nvSpPr>
        <p:spPr>
          <a:xfrm rot="10800000" flipH="1">
            <a:off x="7295096"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6" name="Shape 11"/>
          <p:cNvSpPr/>
          <p:nvPr userDrawn="1"/>
        </p:nvSpPr>
        <p:spPr>
          <a:xfrm rot="10800000" flipH="1">
            <a:off x="7295096"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7" name="Shape 12"/>
          <p:cNvSpPr/>
          <p:nvPr userDrawn="1"/>
        </p:nvSpPr>
        <p:spPr>
          <a:xfrm rot="10800000" flipH="1">
            <a:off x="7295096"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8" name="Shape 13"/>
          <p:cNvSpPr/>
          <p:nvPr userDrawn="1"/>
        </p:nvSpPr>
        <p:spPr>
          <a:xfrm rot="10800000" flipH="1">
            <a:off x="7295096"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9" name="Shape 14"/>
          <p:cNvSpPr/>
          <p:nvPr userDrawn="1"/>
        </p:nvSpPr>
        <p:spPr>
          <a:xfrm rot="10800000" flipH="1">
            <a:off x="7295096"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0" name="Shape 15"/>
          <p:cNvSpPr/>
          <p:nvPr userDrawn="1"/>
        </p:nvSpPr>
        <p:spPr>
          <a:xfrm rot="10800000" flipH="1">
            <a:off x="7295096" y="1135993"/>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1" name="Shape 16"/>
          <p:cNvSpPr/>
          <p:nvPr userDrawn="1"/>
        </p:nvSpPr>
        <p:spPr>
          <a:xfrm rot="10800000" flipH="1">
            <a:off x="7784603" y="-5977"/>
            <a:ext cx="486598"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2" name="Shape 17"/>
          <p:cNvSpPr/>
          <p:nvPr userDrawn="1"/>
        </p:nvSpPr>
        <p:spPr>
          <a:xfrm rot="10800000" flipH="1">
            <a:off x="7784603" y="279504"/>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3" name="Shape 18"/>
          <p:cNvSpPr/>
          <p:nvPr userDrawn="1"/>
        </p:nvSpPr>
        <p:spPr>
          <a:xfrm rot="10800000" flipH="1">
            <a:off x="7784603"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4" name="Shape 19"/>
          <p:cNvSpPr/>
          <p:nvPr userDrawn="1"/>
        </p:nvSpPr>
        <p:spPr>
          <a:xfrm rot="10800000" flipH="1">
            <a:off x="7784603" y="850499"/>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5" name="Shape 20"/>
          <p:cNvSpPr/>
          <p:nvPr userDrawn="1"/>
        </p:nvSpPr>
        <p:spPr>
          <a:xfrm rot="10800000" flipH="1">
            <a:off x="7784603" y="1135993"/>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6" name="Shape 21"/>
          <p:cNvSpPr/>
          <p:nvPr userDrawn="1"/>
        </p:nvSpPr>
        <p:spPr>
          <a:xfrm rot="10800000" flipH="1">
            <a:off x="7784603" y="1421494"/>
            <a:ext cx="486598" cy="5682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7" name="Shape 22"/>
          <p:cNvSpPr/>
          <p:nvPr userDrawn="1"/>
        </p:nvSpPr>
        <p:spPr>
          <a:xfrm rot="10800000" flipH="1">
            <a:off x="8273401" y="-291464"/>
            <a:ext cx="486599"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8" name="Shape 23"/>
          <p:cNvSpPr/>
          <p:nvPr userDrawn="1"/>
        </p:nvSpPr>
        <p:spPr>
          <a:xfrm rot="10800000" flipH="1">
            <a:off x="8273401" y="-5977"/>
            <a:ext cx="486599"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29" name="Shape 24"/>
          <p:cNvSpPr/>
          <p:nvPr userDrawn="1"/>
        </p:nvSpPr>
        <p:spPr>
          <a:xfrm rot="10800000" flipH="1">
            <a:off x="8273401" y="279504"/>
            <a:ext cx="486599"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0" name="Shape 25"/>
          <p:cNvSpPr/>
          <p:nvPr userDrawn="1"/>
        </p:nvSpPr>
        <p:spPr>
          <a:xfrm rot="10800000" flipH="1">
            <a:off x="8273401" y="564998"/>
            <a:ext cx="486599"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1" name="Shape 26"/>
          <p:cNvSpPr/>
          <p:nvPr userDrawn="1"/>
        </p:nvSpPr>
        <p:spPr>
          <a:xfrm rot="10800000" flipH="1">
            <a:off x="8273401" y="850499"/>
            <a:ext cx="486599"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2" name="Shape 27"/>
          <p:cNvSpPr/>
          <p:nvPr userDrawn="1"/>
        </p:nvSpPr>
        <p:spPr>
          <a:xfrm rot="10800000" flipH="1">
            <a:off x="8273401" y="1135993"/>
            <a:ext cx="486599"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3" name="Shape 28"/>
          <p:cNvSpPr/>
          <p:nvPr userDrawn="1"/>
        </p:nvSpPr>
        <p:spPr>
          <a:xfrm rot="10800000" flipH="1">
            <a:off x="8273401" y="1421494"/>
            <a:ext cx="486599" cy="5682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4" name="Shape 29"/>
          <p:cNvSpPr/>
          <p:nvPr userDrawn="1"/>
        </p:nvSpPr>
        <p:spPr>
          <a:xfrm rot="10800000" flipH="1">
            <a:off x="8762206"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5" name="Shape 30"/>
          <p:cNvSpPr/>
          <p:nvPr userDrawn="1"/>
        </p:nvSpPr>
        <p:spPr>
          <a:xfrm rot="10800000" flipH="1">
            <a:off x="8762206"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6" name="Shape 31"/>
          <p:cNvSpPr/>
          <p:nvPr userDrawn="1"/>
        </p:nvSpPr>
        <p:spPr>
          <a:xfrm rot="10800000" flipH="1">
            <a:off x="8762206" y="279504"/>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7" name="Shape 32"/>
          <p:cNvSpPr/>
          <p:nvPr userDrawn="1"/>
        </p:nvSpPr>
        <p:spPr>
          <a:xfrm rot="10800000" flipH="1">
            <a:off x="8762206" y="564998"/>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8" name="Shape 33"/>
          <p:cNvSpPr/>
          <p:nvPr userDrawn="1"/>
        </p:nvSpPr>
        <p:spPr>
          <a:xfrm rot="10800000" flipH="1">
            <a:off x="8762206" y="850499"/>
            <a:ext cx="486571"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39" name="Shape 34"/>
          <p:cNvSpPr/>
          <p:nvPr userDrawn="1"/>
        </p:nvSpPr>
        <p:spPr>
          <a:xfrm rot="10800000" flipH="1">
            <a:off x="8762206" y="1135993"/>
            <a:ext cx="486571"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0" name="Shape 35"/>
          <p:cNvSpPr/>
          <p:nvPr userDrawn="1"/>
        </p:nvSpPr>
        <p:spPr>
          <a:xfrm rot="10800000" flipH="1">
            <a:off x="5828700"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1" name="Shape 36"/>
          <p:cNvSpPr/>
          <p:nvPr userDrawn="1"/>
        </p:nvSpPr>
        <p:spPr>
          <a:xfrm rot="10800000" flipH="1">
            <a:off x="6317502"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2" name="Shape 37"/>
          <p:cNvSpPr/>
          <p:nvPr userDrawn="1"/>
        </p:nvSpPr>
        <p:spPr>
          <a:xfrm rot="10800000" flipH="1">
            <a:off x="6806300"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3" name="Shape 38"/>
          <p:cNvSpPr/>
          <p:nvPr userDrawn="1"/>
        </p:nvSpPr>
        <p:spPr>
          <a:xfrm rot="10800000" flipH="1">
            <a:off x="6806300"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4" name="Shape 39"/>
          <p:cNvSpPr/>
          <p:nvPr userDrawn="1"/>
        </p:nvSpPr>
        <p:spPr>
          <a:xfrm rot="10800000" flipH="1">
            <a:off x="6806300"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5" name="Shape 40"/>
          <p:cNvSpPr/>
          <p:nvPr userDrawn="1"/>
        </p:nvSpPr>
        <p:spPr>
          <a:xfrm rot="10800000" flipH="1">
            <a:off x="6806300" y="1135993"/>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6" name="Shape 41"/>
          <p:cNvSpPr/>
          <p:nvPr userDrawn="1"/>
        </p:nvSpPr>
        <p:spPr>
          <a:xfrm rot="10800000" flipH="1">
            <a:off x="7295096"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7" name="Shape 42"/>
          <p:cNvSpPr/>
          <p:nvPr userDrawn="1"/>
        </p:nvSpPr>
        <p:spPr>
          <a:xfrm rot="10800000" flipH="1">
            <a:off x="7295096"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8" name="Shape 43"/>
          <p:cNvSpPr/>
          <p:nvPr userDrawn="1"/>
        </p:nvSpPr>
        <p:spPr>
          <a:xfrm rot="10800000" flipH="1">
            <a:off x="7295096"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49" name="Shape 44"/>
          <p:cNvSpPr/>
          <p:nvPr userDrawn="1"/>
        </p:nvSpPr>
        <p:spPr>
          <a:xfrm rot="10800000" flipH="1">
            <a:off x="7784603" y="-5977"/>
            <a:ext cx="486598"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0" name="Shape 45"/>
          <p:cNvSpPr/>
          <p:nvPr userDrawn="1"/>
        </p:nvSpPr>
        <p:spPr>
          <a:xfrm rot="10800000" flipH="1">
            <a:off x="7784603"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1" name="Shape 46"/>
          <p:cNvSpPr/>
          <p:nvPr userDrawn="1"/>
        </p:nvSpPr>
        <p:spPr>
          <a:xfrm rot="10800000" flipH="1">
            <a:off x="8273401" y="-5977"/>
            <a:ext cx="486599"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2" name="Shape 47"/>
          <p:cNvSpPr/>
          <p:nvPr userDrawn="1"/>
        </p:nvSpPr>
        <p:spPr>
          <a:xfrm rot="10800000" flipH="1">
            <a:off x="8273401" y="279504"/>
            <a:ext cx="486599"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3" name="Shape 48"/>
          <p:cNvSpPr/>
          <p:nvPr userDrawn="1"/>
        </p:nvSpPr>
        <p:spPr>
          <a:xfrm rot="10800000" flipH="1">
            <a:off x="8273401" y="1421494"/>
            <a:ext cx="486599" cy="5682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4" name="Shape 49"/>
          <p:cNvSpPr/>
          <p:nvPr userDrawn="1"/>
        </p:nvSpPr>
        <p:spPr>
          <a:xfrm rot="10800000" flipH="1">
            <a:off x="8762206"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5" name="Shape 50"/>
          <p:cNvSpPr/>
          <p:nvPr userDrawn="1"/>
        </p:nvSpPr>
        <p:spPr>
          <a:xfrm rot="10800000" flipH="1">
            <a:off x="8762206"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6" name="Shape 51"/>
          <p:cNvSpPr/>
          <p:nvPr userDrawn="1"/>
        </p:nvSpPr>
        <p:spPr>
          <a:xfrm rot="10800000" flipH="1">
            <a:off x="8762206" y="279504"/>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7" name="Shape 52"/>
          <p:cNvSpPr/>
          <p:nvPr userDrawn="1"/>
        </p:nvSpPr>
        <p:spPr>
          <a:xfrm rot="10800000" flipH="1">
            <a:off x="8762206" y="564998"/>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8" name="Shape 53"/>
          <p:cNvSpPr/>
          <p:nvPr userDrawn="1"/>
        </p:nvSpPr>
        <p:spPr>
          <a:xfrm rot="10800000" flipH="1">
            <a:off x="8762206" y="850499"/>
            <a:ext cx="486571"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59" name="Shape 54"/>
          <p:cNvSpPr/>
          <p:nvPr userDrawn="1"/>
        </p:nvSpPr>
        <p:spPr>
          <a:xfrm rot="10800000" flipH="1">
            <a:off x="8762206" y="1135993"/>
            <a:ext cx="486571"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0" name="Shape 55"/>
          <p:cNvSpPr/>
          <p:nvPr userDrawn="1"/>
        </p:nvSpPr>
        <p:spPr>
          <a:xfrm rot="10800000" flipH="1">
            <a:off x="-104775"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1" name="Shape 56"/>
          <p:cNvSpPr/>
          <p:nvPr userDrawn="1"/>
        </p:nvSpPr>
        <p:spPr>
          <a:xfrm rot="10800000" flipH="1">
            <a:off x="-104775" y="-5977"/>
            <a:ext cx="486598"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2" name="Shape 57"/>
          <p:cNvSpPr/>
          <p:nvPr userDrawn="1"/>
        </p:nvSpPr>
        <p:spPr>
          <a:xfrm rot="10800000" flipH="1">
            <a:off x="-104775"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3" name="Shape 58"/>
          <p:cNvSpPr/>
          <p:nvPr userDrawn="1"/>
        </p:nvSpPr>
        <p:spPr>
          <a:xfrm rot="10800000" flipH="1">
            <a:off x="-104775" y="850499"/>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4" name="Shape 59"/>
          <p:cNvSpPr/>
          <p:nvPr userDrawn="1"/>
        </p:nvSpPr>
        <p:spPr>
          <a:xfrm rot="10800000" flipH="1">
            <a:off x="-104775" y="1135993"/>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5" name="Shape 60"/>
          <p:cNvSpPr/>
          <p:nvPr userDrawn="1"/>
        </p:nvSpPr>
        <p:spPr>
          <a:xfrm rot="10800000" flipH="1">
            <a:off x="-104775" y="1421494"/>
            <a:ext cx="486598" cy="5682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6" name="Shape 61"/>
          <p:cNvSpPr/>
          <p:nvPr userDrawn="1"/>
        </p:nvSpPr>
        <p:spPr>
          <a:xfrm rot="10800000" flipH="1">
            <a:off x="384024"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7" name="Shape 62"/>
          <p:cNvSpPr/>
          <p:nvPr userDrawn="1"/>
        </p:nvSpPr>
        <p:spPr>
          <a:xfrm rot="10800000" flipH="1">
            <a:off x="384024"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8" name="Shape 63"/>
          <p:cNvSpPr/>
          <p:nvPr userDrawn="1"/>
        </p:nvSpPr>
        <p:spPr>
          <a:xfrm rot="10800000" flipH="1">
            <a:off x="384024" y="279504"/>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69" name="Shape 64"/>
          <p:cNvSpPr/>
          <p:nvPr userDrawn="1"/>
        </p:nvSpPr>
        <p:spPr>
          <a:xfrm rot="10800000" flipH="1">
            <a:off x="384024" y="564998"/>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0" name="Shape 65"/>
          <p:cNvSpPr/>
          <p:nvPr userDrawn="1"/>
        </p:nvSpPr>
        <p:spPr>
          <a:xfrm rot="10800000" flipH="1">
            <a:off x="384024" y="1135993"/>
            <a:ext cx="486571"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1" name="Shape 66"/>
          <p:cNvSpPr/>
          <p:nvPr userDrawn="1"/>
        </p:nvSpPr>
        <p:spPr>
          <a:xfrm rot="10800000" flipH="1">
            <a:off x="872823"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2" name="Shape 67"/>
          <p:cNvSpPr/>
          <p:nvPr userDrawn="1"/>
        </p:nvSpPr>
        <p:spPr>
          <a:xfrm rot="10800000" flipH="1">
            <a:off x="872823"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3" name="Shape 68"/>
          <p:cNvSpPr/>
          <p:nvPr userDrawn="1"/>
        </p:nvSpPr>
        <p:spPr>
          <a:xfrm rot="10800000" flipH="1">
            <a:off x="872823"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4" name="Shape 69"/>
          <p:cNvSpPr/>
          <p:nvPr userDrawn="1"/>
        </p:nvSpPr>
        <p:spPr>
          <a:xfrm rot="10800000" flipH="1">
            <a:off x="872823"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5" name="Shape 70"/>
          <p:cNvSpPr/>
          <p:nvPr userDrawn="1"/>
        </p:nvSpPr>
        <p:spPr>
          <a:xfrm rot="10800000" flipH="1">
            <a:off x="872823"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6" name="Shape 71"/>
          <p:cNvSpPr/>
          <p:nvPr userDrawn="1"/>
        </p:nvSpPr>
        <p:spPr>
          <a:xfrm rot="10800000" flipH="1">
            <a:off x="872823" y="1135993"/>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7" name="Shape 72"/>
          <p:cNvSpPr/>
          <p:nvPr userDrawn="1"/>
        </p:nvSpPr>
        <p:spPr>
          <a:xfrm rot="10800000" flipH="1">
            <a:off x="872823" y="1421494"/>
            <a:ext cx="486585" cy="5682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8" name="Shape 73"/>
          <p:cNvSpPr/>
          <p:nvPr userDrawn="1"/>
        </p:nvSpPr>
        <p:spPr>
          <a:xfrm rot="10800000" flipH="1">
            <a:off x="1361622"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79" name="Shape 74"/>
          <p:cNvSpPr/>
          <p:nvPr userDrawn="1"/>
        </p:nvSpPr>
        <p:spPr>
          <a:xfrm rot="10800000" flipH="1">
            <a:off x="1361622"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0" name="Shape 75"/>
          <p:cNvSpPr/>
          <p:nvPr userDrawn="1"/>
        </p:nvSpPr>
        <p:spPr>
          <a:xfrm rot="10800000" flipH="1">
            <a:off x="1361622"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1" name="Shape 76"/>
          <p:cNvSpPr/>
          <p:nvPr userDrawn="1"/>
        </p:nvSpPr>
        <p:spPr>
          <a:xfrm rot="10800000" flipH="1">
            <a:off x="1361622"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2" name="Shape 77"/>
          <p:cNvSpPr/>
          <p:nvPr userDrawn="1"/>
        </p:nvSpPr>
        <p:spPr>
          <a:xfrm rot="10800000" flipH="1">
            <a:off x="1361622"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3" name="Shape 78"/>
          <p:cNvSpPr/>
          <p:nvPr userDrawn="1"/>
        </p:nvSpPr>
        <p:spPr>
          <a:xfrm rot="10800000" flipH="1">
            <a:off x="1836842"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4" name="Shape 79"/>
          <p:cNvSpPr/>
          <p:nvPr userDrawn="1"/>
        </p:nvSpPr>
        <p:spPr>
          <a:xfrm rot="10800000" flipH="1">
            <a:off x="1836842"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5" name="Shape 80"/>
          <p:cNvSpPr/>
          <p:nvPr userDrawn="1"/>
        </p:nvSpPr>
        <p:spPr>
          <a:xfrm rot="10800000" flipH="1">
            <a:off x="1836842" y="850499"/>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6" name="Shape 81"/>
          <p:cNvSpPr/>
          <p:nvPr userDrawn="1"/>
        </p:nvSpPr>
        <p:spPr>
          <a:xfrm rot="10800000" flipH="1">
            <a:off x="2325641"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7" name="Shape 82"/>
          <p:cNvSpPr/>
          <p:nvPr userDrawn="1"/>
        </p:nvSpPr>
        <p:spPr>
          <a:xfrm rot="10800000" flipH="1">
            <a:off x="2325641" y="-5977"/>
            <a:ext cx="486598"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8" name="Shape 83"/>
          <p:cNvSpPr/>
          <p:nvPr userDrawn="1"/>
        </p:nvSpPr>
        <p:spPr>
          <a:xfrm rot="10800000" flipH="1">
            <a:off x="2325641" y="279504"/>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89" name="Shape 84"/>
          <p:cNvSpPr/>
          <p:nvPr userDrawn="1"/>
        </p:nvSpPr>
        <p:spPr>
          <a:xfrm rot="10800000" flipH="1">
            <a:off x="2325641"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0" name="Shape 85"/>
          <p:cNvSpPr/>
          <p:nvPr userDrawn="1"/>
        </p:nvSpPr>
        <p:spPr>
          <a:xfrm rot="10800000" flipH="1">
            <a:off x="2325641" y="850499"/>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1" name="Shape 86"/>
          <p:cNvSpPr/>
          <p:nvPr userDrawn="1"/>
        </p:nvSpPr>
        <p:spPr>
          <a:xfrm rot="10800000" flipH="1">
            <a:off x="2814440"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2" name="Shape 87"/>
          <p:cNvSpPr/>
          <p:nvPr userDrawn="1"/>
        </p:nvSpPr>
        <p:spPr>
          <a:xfrm rot="10800000" flipH="1">
            <a:off x="2814440"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3" name="Shape 88"/>
          <p:cNvSpPr/>
          <p:nvPr userDrawn="1"/>
        </p:nvSpPr>
        <p:spPr>
          <a:xfrm rot="10800000" flipH="1">
            <a:off x="-104775"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4" name="Shape 89"/>
          <p:cNvSpPr/>
          <p:nvPr userDrawn="1"/>
        </p:nvSpPr>
        <p:spPr>
          <a:xfrm rot="10800000" flipH="1">
            <a:off x="-90487" y="-5977"/>
            <a:ext cx="486598"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5" name="Shape 90"/>
          <p:cNvSpPr/>
          <p:nvPr userDrawn="1"/>
        </p:nvSpPr>
        <p:spPr>
          <a:xfrm rot="10800000" flipH="1">
            <a:off x="-104775"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6" name="Shape 91"/>
          <p:cNvSpPr/>
          <p:nvPr userDrawn="1"/>
        </p:nvSpPr>
        <p:spPr>
          <a:xfrm rot="10800000" flipH="1">
            <a:off x="-104775" y="1135993"/>
            <a:ext cx="486598"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7" name="Shape 92"/>
          <p:cNvSpPr/>
          <p:nvPr userDrawn="1"/>
        </p:nvSpPr>
        <p:spPr>
          <a:xfrm rot="10800000" flipH="1">
            <a:off x="384024"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8" name="Shape 93"/>
          <p:cNvSpPr/>
          <p:nvPr userDrawn="1"/>
        </p:nvSpPr>
        <p:spPr>
          <a:xfrm rot="10800000" flipH="1">
            <a:off x="384024"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99" name="Shape 94"/>
          <p:cNvSpPr/>
          <p:nvPr userDrawn="1"/>
        </p:nvSpPr>
        <p:spPr>
          <a:xfrm rot="10800000" flipH="1">
            <a:off x="384024" y="564998"/>
            <a:ext cx="486571"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0" name="Shape 95"/>
          <p:cNvSpPr/>
          <p:nvPr userDrawn="1"/>
        </p:nvSpPr>
        <p:spPr>
          <a:xfrm rot="10800000" flipH="1">
            <a:off x="872823"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1" name="Shape 96"/>
          <p:cNvSpPr/>
          <p:nvPr userDrawn="1"/>
        </p:nvSpPr>
        <p:spPr>
          <a:xfrm rot="10800000" flipH="1">
            <a:off x="872823"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2" name="Shape 97"/>
          <p:cNvSpPr/>
          <p:nvPr userDrawn="1"/>
        </p:nvSpPr>
        <p:spPr>
          <a:xfrm rot="10800000" flipH="1">
            <a:off x="872823"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3" name="Shape 98"/>
          <p:cNvSpPr/>
          <p:nvPr userDrawn="1"/>
        </p:nvSpPr>
        <p:spPr>
          <a:xfrm rot="10800000" flipH="1">
            <a:off x="872823"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4" name="Shape 99"/>
          <p:cNvSpPr/>
          <p:nvPr userDrawn="1"/>
        </p:nvSpPr>
        <p:spPr>
          <a:xfrm rot="10800000" flipH="1">
            <a:off x="872823" y="1135993"/>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5" name="Shape 100"/>
          <p:cNvSpPr/>
          <p:nvPr userDrawn="1"/>
        </p:nvSpPr>
        <p:spPr>
          <a:xfrm rot="10800000" flipH="1">
            <a:off x="1361622"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6" name="Shape 101"/>
          <p:cNvSpPr/>
          <p:nvPr userDrawn="1"/>
        </p:nvSpPr>
        <p:spPr>
          <a:xfrm rot="10800000" flipH="1">
            <a:off x="1361622" y="-5977"/>
            <a:ext cx="486585" cy="568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7" name="Shape 102"/>
          <p:cNvSpPr/>
          <p:nvPr userDrawn="1"/>
        </p:nvSpPr>
        <p:spPr>
          <a:xfrm rot="10800000" flipH="1">
            <a:off x="1361622" y="279504"/>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8" name="Shape 103"/>
          <p:cNvSpPr/>
          <p:nvPr userDrawn="1"/>
        </p:nvSpPr>
        <p:spPr>
          <a:xfrm rot="10800000" flipH="1">
            <a:off x="1361622" y="564998"/>
            <a:ext cx="486585"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09" name="Shape 104"/>
          <p:cNvSpPr/>
          <p:nvPr userDrawn="1"/>
        </p:nvSpPr>
        <p:spPr>
          <a:xfrm rot="10800000" flipH="1">
            <a:off x="1361622" y="850499"/>
            <a:ext cx="486585" cy="5682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0" name="Shape 105"/>
          <p:cNvSpPr/>
          <p:nvPr userDrawn="1"/>
        </p:nvSpPr>
        <p:spPr>
          <a:xfrm rot="10800000" flipH="1">
            <a:off x="1846367"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1" name="Shape 106"/>
          <p:cNvSpPr/>
          <p:nvPr userDrawn="1"/>
        </p:nvSpPr>
        <p:spPr>
          <a:xfrm rot="10800000" flipH="1">
            <a:off x="1836842"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2" name="Shape 107"/>
          <p:cNvSpPr/>
          <p:nvPr userDrawn="1"/>
        </p:nvSpPr>
        <p:spPr>
          <a:xfrm rot="10800000" flipH="1">
            <a:off x="2325641" y="-29146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3" name="Shape 108"/>
          <p:cNvSpPr/>
          <p:nvPr userDrawn="1"/>
        </p:nvSpPr>
        <p:spPr>
          <a:xfrm rot="10800000" flipH="1">
            <a:off x="2325641" y="279504"/>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4" name="Shape 109"/>
          <p:cNvSpPr/>
          <p:nvPr userDrawn="1"/>
        </p:nvSpPr>
        <p:spPr>
          <a:xfrm rot="10800000" flipH="1">
            <a:off x="2325641" y="564998"/>
            <a:ext cx="486598" cy="568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5" name="Shape 110"/>
          <p:cNvSpPr/>
          <p:nvPr userDrawn="1"/>
        </p:nvSpPr>
        <p:spPr>
          <a:xfrm rot="10800000" flipH="1">
            <a:off x="2814440"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6" name="Shape 111"/>
          <p:cNvSpPr/>
          <p:nvPr userDrawn="1"/>
        </p:nvSpPr>
        <p:spPr>
          <a:xfrm rot="10800000" flipH="1">
            <a:off x="2814440" y="-5977"/>
            <a:ext cx="486571" cy="568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7" name="Shape 112"/>
          <p:cNvSpPr/>
          <p:nvPr userDrawn="1"/>
        </p:nvSpPr>
        <p:spPr>
          <a:xfrm rot="10800000" flipH="1">
            <a:off x="3303240" y="-5970"/>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8" name="Shape 113"/>
          <p:cNvSpPr/>
          <p:nvPr userDrawn="1"/>
        </p:nvSpPr>
        <p:spPr>
          <a:xfrm rot="10800000" flipH="1">
            <a:off x="3792039" y="-5970"/>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19" name="Shape 114"/>
          <p:cNvSpPr/>
          <p:nvPr userDrawn="1"/>
        </p:nvSpPr>
        <p:spPr>
          <a:xfrm rot="10800000" flipH="1">
            <a:off x="4280836" y="-5970"/>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0" name="Shape 115"/>
          <p:cNvSpPr/>
          <p:nvPr userDrawn="1"/>
        </p:nvSpPr>
        <p:spPr>
          <a:xfrm rot="10800000" flipH="1">
            <a:off x="3303240" y="-5970"/>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1" name="Shape 116"/>
          <p:cNvSpPr/>
          <p:nvPr userDrawn="1"/>
        </p:nvSpPr>
        <p:spPr>
          <a:xfrm rot="10800000" flipH="1">
            <a:off x="4280836" y="-5970"/>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2" name="Shape 117"/>
          <p:cNvSpPr/>
          <p:nvPr userDrawn="1"/>
        </p:nvSpPr>
        <p:spPr>
          <a:xfrm rot="10800000" flipH="1">
            <a:off x="3792038" y="-291464"/>
            <a:ext cx="486599"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3" name="Shape 118"/>
          <p:cNvSpPr/>
          <p:nvPr userDrawn="1"/>
        </p:nvSpPr>
        <p:spPr>
          <a:xfrm rot="10800000" flipH="1">
            <a:off x="4280836" y="-29146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4" name="Shape 119"/>
          <p:cNvSpPr/>
          <p:nvPr userDrawn="1"/>
        </p:nvSpPr>
        <p:spPr>
          <a:xfrm rot="10800000" flipH="1">
            <a:off x="4770344" y="-29146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5" name="Shape 120"/>
          <p:cNvSpPr/>
          <p:nvPr userDrawn="1"/>
        </p:nvSpPr>
        <p:spPr>
          <a:xfrm rot="10800000" flipH="1">
            <a:off x="3792038" y="-291464"/>
            <a:ext cx="486599"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6" name="Shape 121"/>
          <p:cNvSpPr/>
          <p:nvPr userDrawn="1"/>
        </p:nvSpPr>
        <p:spPr>
          <a:xfrm rot="10800000" flipH="1">
            <a:off x="4756057" y="279524"/>
            <a:ext cx="486598"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7" name="Shape 122"/>
          <p:cNvSpPr/>
          <p:nvPr userDrawn="1"/>
        </p:nvSpPr>
        <p:spPr>
          <a:xfrm rot="10800000" flipH="1">
            <a:off x="5244856" y="27952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8" name="Shape 123"/>
          <p:cNvSpPr/>
          <p:nvPr userDrawn="1"/>
        </p:nvSpPr>
        <p:spPr>
          <a:xfrm rot="10800000" flipH="1">
            <a:off x="5733655" y="279524"/>
            <a:ext cx="486585" cy="5682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ubicBezTo>
                  <a:pt x="0" y="21600"/>
                  <a:pt x="0" y="0"/>
                  <a:pt x="0" y="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
        <p:nvSpPr>
          <p:cNvPr id="129" name="Shape 124"/>
          <p:cNvSpPr/>
          <p:nvPr userDrawn="1"/>
        </p:nvSpPr>
        <p:spPr>
          <a:xfrm rot="10800000" flipH="1">
            <a:off x="5244856" y="279524"/>
            <a:ext cx="486571" cy="5682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800"/>
                </a:lnTo>
                <a:lnTo>
                  <a:pt x="21600" y="0"/>
                </a:lnTo>
                <a:cubicBezTo>
                  <a:pt x="21600" y="0"/>
                  <a:pt x="21600" y="21600"/>
                  <a:pt x="21600" y="21600"/>
                </a:cubicBezTo>
                <a:close/>
              </a:path>
            </a:pathLst>
          </a:custGeom>
          <a:solidFill>
            <a:srgbClr val="874EFE">
              <a:alpha val="3000"/>
            </a:srgbClr>
          </a:solidFill>
          <a:ln w="15875">
            <a:solidFill>
              <a:srgbClr val="EFF3F4">
                <a:alpha val="3000"/>
              </a:srgbClr>
            </a:solidFill>
            <a:miter lim="400000"/>
          </a:ln>
        </p:spPr>
        <p:txBody>
          <a:bodyPr lIns="14288" tIns="14288" rIns="14288" bIns="14288" anchor="ctr"/>
          <a:lstStyle/>
          <a:p>
            <a:pPr defTabSz="171450">
              <a:defRPr sz="3000">
                <a:solidFill>
                  <a:srgbClr val="FFFFFF"/>
                </a:solidFill>
                <a:effectLst>
                  <a:outerShdw blurRad="38100" dist="12700" dir="5400000" rotWithShape="0">
                    <a:srgbClr val="000000">
                      <a:alpha val="50000"/>
                    </a:srgbClr>
                  </a:outerShdw>
                </a:effectLst>
              </a:defRPr>
            </a:pPr>
            <a:endParaRPr sz="1125">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1507429952"/>
      </p:ext>
    </p:extLst>
  </p:cSld>
  <p:clrMap bg1="lt1" tx1="dk1" bg2="lt2" tx2="dk2" accent1="accent1" accent2="accent2" accent3="accent3" accent4="accent4" accent5="accent5" accent6="accent6" hlink="hlink" folHlink="folHlink"/>
  <p:sldLayoutIdLst>
    <p:sldLayoutId id="2147483672" r:id="rId1"/>
    <p:sldLayoutId id="2147483673"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6" Type="http://schemas.openxmlformats.org/officeDocument/2006/relationships/notesSlide" Target="../notesSlides/notesSlide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slideLayout" Target="../slideLayouts/slideLayout2.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notesSlide" Target="../notesSlides/notesSlide16.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2" Type="http://schemas.openxmlformats.org/officeDocument/2006/relationships/tags" Target="../tags/tag81.xml"/><Relationship Id="rId16" Type="http://schemas.openxmlformats.org/officeDocument/2006/relationships/notesSlide" Target="../notesSlides/notesSlide17.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slideLayout" Target="../slideLayouts/slideLayout8.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s>
</file>

<file path=ppt/slides/_rels/slide33.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notesSlide" Target="../notesSlides/notesSlide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slideLayout" Target="../slideLayouts/slideLayout2.xml"/><Relationship Id="rId5" Type="http://schemas.openxmlformats.org/officeDocument/2006/relationships/tags" Target="../tags/tag98.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2" Type="http://schemas.openxmlformats.org/officeDocument/2006/relationships/tags" Target="../tags/tag105.xml"/><Relationship Id="rId16" Type="http://schemas.openxmlformats.org/officeDocument/2006/relationships/notesSlide" Target="../notesSlides/notesSlide20.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slideLayout" Target="../slideLayouts/slideLayout8.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slideLayout" Target="../slideLayouts/slideLayout14.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mp"/><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81.emf"/></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tiff"/><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4.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15.pn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4.png"/><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0.pn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4.png"/><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27.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31.png"/><Relationship Id="rId5" Type="http://schemas.openxmlformats.org/officeDocument/2006/relationships/image" Target="../media/image130.gif"/><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tags" Target="../tags/tag18.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slideLayout" Target="../slideLayouts/slideLayout14.xml"/><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tags" Target="../tags/tag39.xml"/><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tags" Target="../tags/tag38.xml"/><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1144946" y="1112888"/>
            <a:ext cx="7243477" cy="1521956"/>
          </a:xfrm>
        </p:spPr>
        <p:txBody>
          <a:bodyPr/>
          <a:lstStyle/>
          <a:p>
            <a:pPr algn="ctr"/>
            <a:r>
              <a:rPr lang="zh-CN" altLang="en-US" dirty="0">
                <a:latin typeface="微软雅黑" panose="020B0503020204020204" pitchFamily="34" charset="-122"/>
                <a:ea typeface="微软雅黑" panose="020B0503020204020204" pitchFamily="34" charset="-122"/>
              </a:rPr>
              <a:t>职业院校智慧校园规划方案</a:t>
            </a:r>
            <a:endParaRPr lang="zh-TW" altLang="zh-TW"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837135" y="2050069"/>
            <a:ext cx="3456384" cy="584775"/>
          </a:xfrm>
          <a:prstGeom prst="rect">
            <a:avLst/>
          </a:prstGeom>
          <a:noFill/>
        </p:spPr>
        <p:txBody>
          <a:bodyPr wrap="square" rtlCol="0">
            <a:spAutoFit/>
          </a:bodyPr>
          <a:lstStyle/>
          <a:p>
            <a:pPr algn="ctr"/>
            <a:r>
              <a:rPr lang="en-US" altLang="zh-CN" sz="3200" dirty="0" smtClean="0">
                <a:solidFill>
                  <a:schemeClr val="bg1"/>
                </a:solidFill>
                <a:latin typeface="微软雅黑" panose="020B0503020204020204" pitchFamily="34" charset="-122"/>
                <a:ea typeface="微软雅黑" panose="020B0503020204020204" pitchFamily="34" charset="-122"/>
              </a:rPr>
              <a:t>&lt; </a:t>
            </a:r>
            <a:r>
              <a:rPr lang="zh-CN" altLang="en-US" sz="3200" dirty="0" smtClean="0">
                <a:solidFill>
                  <a:schemeClr val="bg1"/>
                </a:solidFill>
                <a:latin typeface="微软雅黑" panose="020B0503020204020204" pitchFamily="34" charset="-122"/>
                <a:ea typeface="微软雅黑" panose="020B0503020204020204" pitchFamily="34" charset="-122"/>
              </a:rPr>
              <a:t>智慧校园 </a:t>
            </a:r>
            <a:r>
              <a:rPr lang="en-US" altLang="zh-CN" sz="3200" dirty="0" smtClean="0">
                <a:solidFill>
                  <a:schemeClr val="bg1"/>
                </a:solidFill>
                <a:latin typeface="微软雅黑" panose="020B0503020204020204" pitchFamily="34" charset="-122"/>
                <a:ea typeface="微软雅黑" panose="020B0503020204020204" pitchFamily="34" charset="-122"/>
              </a:rPr>
              <a:t>&gt;</a:t>
            </a:r>
            <a:endParaRPr lang="zh-CN" altLang="en-US" sz="3200" dirty="0">
              <a:solidFill>
                <a:schemeClr val="bg1"/>
              </a:solidFill>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3"/>
          <a:stretch>
            <a:fillRect/>
          </a:stretch>
        </p:blipFill>
        <p:spPr>
          <a:xfrm>
            <a:off x="0" y="3588271"/>
            <a:ext cx="9130655" cy="1555229"/>
          </a:xfrm>
          <a:prstGeom prst="rect">
            <a:avLst/>
          </a:prstGeom>
        </p:spPr>
      </p:pic>
    </p:spTree>
    <p:extLst>
      <p:ext uri="{BB962C8B-B14F-4D97-AF65-F5344CB8AC3E}">
        <p14:creationId xmlns:p14="http://schemas.microsoft.com/office/powerpoint/2010/main" val="4153093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67544" y="85376"/>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“智慧校园”建设规划内容</a:t>
            </a:r>
            <a:endParaRPr lang="zh-TW" altLang="en-US" sz="3200" dirty="0">
              <a:latin typeface="微软雅黑" panose="020B0503020204020204" pitchFamily="34" charset="-122"/>
              <a:ea typeface="微软雅黑" panose="020B0503020204020204" pitchFamily="34" charset="-122"/>
            </a:endParaRPr>
          </a:p>
        </p:txBody>
      </p:sp>
      <p:sp>
        <p:nvSpPr>
          <p:cNvPr id="5" name="矩形 4"/>
          <p:cNvSpPr/>
          <p:nvPr/>
        </p:nvSpPr>
        <p:spPr>
          <a:xfrm>
            <a:off x="386543" y="1783520"/>
            <a:ext cx="432048" cy="21602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824722" y="1737644"/>
            <a:ext cx="792088"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一期</a:t>
            </a:r>
            <a:endParaRPr lang="zh-CN" altLang="en-US" sz="1400" dirty="0">
              <a:latin typeface="微软雅黑" panose="020B0503020204020204" pitchFamily="34" charset="-122"/>
              <a:ea typeface="微软雅黑" panose="020B0503020204020204" pitchFamily="34" charset="-122"/>
            </a:endParaRPr>
          </a:p>
        </p:txBody>
      </p:sp>
      <p:sp>
        <p:nvSpPr>
          <p:cNvPr id="7" name="矩形 6"/>
          <p:cNvSpPr/>
          <p:nvPr/>
        </p:nvSpPr>
        <p:spPr>
          <a:xfrm>
            <a:off x="386543" y="2589339"/>
            <a:ext cx="432048" cy="216024"/>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p:cNvSpPr txBox="1"/>
          <p:nvPr/>
        </p:nvSpPr>
        <p:spPr>
          <a:xfrm>
            <a:off x="824722" y="2543463"/>
            <a:ext cx="792088"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二期</a:t>
            </a:r>
            <a:endParaRPr lang="zh-CN" altLang="en-US" sz="1400" dirty="0">
              <a:latin typeface="微软雅黑" panose="020B0503020204020204" pitchFamily="34" charset="-122"/>
              <a:ea typeface="微软雅黑" panose="020B0503020204020204" pitchFamily="34" charset="-122"/>
            </a:endParaRPr>
          </a:p>
        </p:txBody>
      </p:sp>
      <p:sp>
        <p:nvSpPr>
          <p:cNvPr id="9" name="矩形 8"/>
          <p:cNvSpPr/>
          <p:nvPr/>
        </p:nvSpPr>
        <p:spPr>
          <a:xfrm>
            <a:off x="386543" y="3287146"/>
            <a:ext cx="432048" cy="21602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文本框 9"/>
          <p:cNvSpPr txBox="1"/>
          <p:nvPr/>
        </p:nvSpPr>
        <p:spPr>
          <a:xfrm>
            <a:off x="824722" y="3241270"/>
            <a:ext cx="792088"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三期</a:t>
            </a:r>
            <a:endParaRPr lang="zh-CN" altLang="en-US" sz="14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79512" y="1039837"/>
            <a:ext cx="1296144"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图例说明：</a:t>
            </a:r>
            <a:endParaRPr lang="zh-CN" altLang="en-US" sz="1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907704" y="677507"/>
            <a:ext cx="6832529" cy="4347466"/>
          </a:xfrm>
          <a:prstGeom prst="rect">
            <a:avLst/>
          </a:prstGeom>
        </p:spPr>
      </p:pic>
    </p:spTree>
    <p:extLst>
      <p:ext uri="{BB962C8B-B14F-4D97-AF65-F5344CB8AC3E}">
        <p14:creationId xmlns:p14="http://schemas.microsoft.com/office/powerpoint/2010/main" val="2914291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758106"/>
            <a:ext cx="7772400" cy="1021556"/>
          </a:xfrm>
        </p:spPr>
        <p:txBody>
          <a:bodyPr/>
          <a:lstStyle/>
          <a:p>
            <a:r>
              <a:rPr lang="en-US" altLang="zh-TW" dirty="0" smtClean="0">
                <a:solidFill>
                  <a:srgbClr val="00B1AD"/>
                </a:solidFill>
                <a:latin typeface="微软雅黑" panose="020B0503020204020204" pitchFamily="34" charset="-122"/>
                <a:ea typeface="微软雅黑" panose="020B0503020204020204" pitchFamily="34" charset="-122"/>
              </a:rPr>
              <a:t>Agenda</a:t>
            </a:r>
            <a:endParaRPr lang="zh-TW" altLang="en-US" dirty="0">
              <a:solidFill>
                <a:srgbClr val="00B1AD"/>
              </a:solidFill>
              <a:latin typeface="微软雅黑" panose="020B0503020204020204" pitchFamily="34" charset="-122"/>
              <a:ea typeface="微软雅黑" panose="020B0503020204020204" pitchFamily="34" charset="-122"/>
            </a:endParaRPr>
          </a:p>
        </p:txBody>
      </p:sp>
      <p:sp>
        <p:nvSpPr>
          <p:cNvPr id="7" name="文字版面配置區 7"/>
          <p:cNvSpPr txBox="1">
            <a:spLocks/>
          </p:cNvSpPr>
          <p:nvPr/>
        </p:nvSpPr>
        <p:spPr>
          <a:xfrm>
            <a:off x="611560" y="1707654"/>
            <a:ext cx="7772400" cy="3043454"/>
          </a:xfrm>
          <a:prstGeom prst="rect">
            <a:avLst/>
          </a:prstGeom>
        </p:spPr>
        <p:txBody>
          <a:bodyPr vert="horz" lIns="91416" tIns="45708" rIns="91416" bIns="45708" rtlCol="0" anchor="ctr">
            <a:noAutofit/>
          </a:bodyPr>
          <a:lstStyle>
            <a:lvl1pPr marL="0" indent="0" algn="l" defTabSz="914273" rtl="0" eaLnBrk="1" latinLnBrk="0" hangingPunct="1">
              <a:spcBef>
                <a:spcPct val="20000"/>
              </a:spcBef>
              <a:buClr>
                <a:srgbClr val="00B1AD"/>
              </a:buClr>
              <a:buFont typeface="Arial" panose="020B0604020202020204" pitchFamily="34" charset="0"/>
              <a:buNone/>
              <a:defRPr sz="220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lgn="l" defTabSz="914273" rtl="0" eaLnBrk="1" latinLnBrk="0" hangingPunct="1">
              <a:spcBef>
                <a:spcPct val="20000"/>
              </a:spcBef>
              <a:buClr>
                <a:srgbClr val="00B1AD"/>
              </a:buClr>
              <a:buFont typeface="Arial" panose="020B0604020202020204" pitchFamily="34" charset="0"/>
              <a:buNone/>
              <a:defRPr sz="1800" kern="1200">
                <a:solidFill>
                  <a:schemeClr val="tx1">
                    <a:tint val="75000"/>
                  </a:schemeClr>
                </a:solidFill>
                <a:latin typeface="微軟正黑體" panose="020B0604030504040204" pitchFamily="34" charset="-120"/>
                <a:ea typeface="微軟正黑體" panose="020B0604030504040204" pitchFamily="34" charset="-120"/>
                <a:cs typeface="+mn-cs"/>
              </a:defRPr>
            </a:lvl2pPr>
            <a:lvl3pPr marL="914273" indent="0" algn="l" defTabSz="914273" rtl="0" eaLnBrk="1" latinLnBrk="0" hangingPunct="1">
              <a:spcBef>
                <a:spcPct val="20000"/>
              </a:spcBef>
              <a:buClr>
                <a:srgbClr val="00B1AD"/>
              </a:buClr>
              <a:buFont typeface="Arial" panose="020B0604020202020204" pitchFamily="34" charset="0"/>
              <a:buNone/>
              <a:defRPr sz="1600" kern="1200">
                <a:solidFill>
                  <a:schemeClr val="tx1">
                    <a:tint val="75000"/>
                  </a:schemeClr>
                </a:solidFill>
                <a:latin typeface="微軟正黑體" panose="020B0604030504040204" pitchFamily="34" charset="-120"/>
                <a:ea typeface="微軟正黑體" panose="020B0604030504040204" pitchFamily="34" charset="-120"/>
                <a:cs typeface="+mn-cs"/>
              </a:defRPr>
            </a:lvl3pPr>
            <a:lvl4pPr marL="1371409"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4pPr>
            <a:lvl5pPr marL="1828545"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5pPr>
            <a:lvl6pPr marL="2285681"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818"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54"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89"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285750" indent="-285750">
              <a:lnSpc>
                <a:spcPct val="150000"/>
              </a:lnSpc>
              <a:buClr>
                <a:schemeClr val="bg1"/>
              </a:buClr>
              <a:buFontTx/>
              <a:buChar char="-"/>
              <a:tabLst>
                <a:tab pos="630238" algn="l"/>
              </a:tabLst>
            </a:pPr>
            <a:r>
              <a:rPr lang="zh-CN" altLang="en-US" sz="2000" dirty="0" smtClean="0">
                <a:solidFill>
                  <a:schemeClr val="bg1">
                    <a:lumMod val="85000"/>
                  </a:schemeClr>
                </a:solidFill>
                <a:latin typeface="微软雅黑" panose="020B0503020204020204" pitchFamily="34" charset="-122"/>
                <a:ea typeface="微软雅黑" panose="020B0503020204020204" pitchFamily="34" charset="-122"/>
              </a:rPr>
              <a:t>公司</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团队介绍</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285750" indent="-285750">
              <a:lnSpc>
                <a:spcPct val="150000"/>
              </a:lnSpc>
              <a:buClr>
                <a:schemeClr val="bg1"/>
              </a:buClr>
              <a:buFontTx/>
              <a:buChar char="-"/>
              <a:tabLst>
                <a:tab pos="630238" algn="l"/>
              </a:tabLst>
            </a:pPr>
            <a:r>
              <a:rPr lang="zh-CN" altLang="en-US" sz="2000" dirty="0">
                <a:solidFill>
                  <a:schemeClr val="bg1">
                    <a:lumMod val="85000"/>
                  </a:schemeClr>
                </a:solidFill>
                <a:latin typeface="微软雅黑" panose="020B0503020204020204" pitchFamily="34" charset="-122"/>
                <a:ea typeface="微软雅黑" panose="020B0503020204020204" pitchFamily="34" charset="-122"/>
              </a:rPr>
              <a:t>职业教育信息化发展</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建设规划</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342900" indent="-342900">
              <a:lnSpc>
                <a:spcPct val="150000"/>
              </a:lnSpc>
              <a:buClr>
                <a:schemeClr val="bg1"/>
              </a:buClr>
              <a:buFontTx/>
              <a:buChar char="-"/>
              <a:tabLst>
                <a:tab pos="1431925" algn="l"/>
              </a:tabLst>
            </a:pPr>
            <a:r>
              <a:rPr lang="zh-TW" altLang="en-US" sz="2000" b="1" dirty="0" smtClean="0">
                <a:latin typeface="微软雅黑" panose="020B0503020204020204" pitchFamily="34" charset="-122"/>
                <a:ea typeface="微软雅黑" panose="020B0503020204020204" pitchFamily="34" charset="-122"/>
              </a:rPr>
              <a:t>智慧校园整</a:t>
            </a:r>
            <a:r>
              <a:rPr lang="zh-TW" altLang="en-US" sz="2000" b="1" dirty="0">
                <a:latin typeface="微软雅黑" panose="020B0503020204020204" pitchFamily="34" charset="-122"/>
                <a:ea typeface="微软雅黑" panose="020B0503020204020204" pitchFamily="34" charset="-122"/>
              </a:rPr>
              <a:t>体</a:t>
            </a:r>
            <a:r>
              <a:rPr lang="zh-CN" altLang="en-US" sz="2000" b="1" dirty="0">
                <a:latin typeface="微软雅黑" panose="020B0503020204020204" pitchFamily="34" charset="-122"/>
                <a:ea typeface="微软雅黑" panose="020B0503020204020204" pitchFamily="34" charset="-122"/>
              </a:rPr>
              <a:t>规划建设</a:t>
            </a:r>
            <a:r>
              <a:rPr lang="zh-TW" altLang="en-US" sz="2000" b="1" dirty="0">
                <a:latin typeface="微软雅黑" panose="020B0503020204020204" pitchFamily="34" charset="-122"/>
                <a:ea typeface="微软雅黑" panose="020B0503020204020204" pitchFamily="34" charset="-122"/>
              </a:rPr>
              <a:t>方案</a:t>
            </a:r>
            <a:endParaRPr lang="en-US" altLang="zh-TW" sz="2000" b="1" dirty="0">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b="1" dirty="0">
                <a:solidFill>
                  <a:schemeClr val="bg1"/>
                </a:solidFill>
                <a:latin typeface="微软雅黑" panose="020B0503020204020204" pitchFamily="34" charset="-122"/>
                <a:ea typeface="微软雅黑" panose="020B0503020204020204" pitchFamily="34" charset="-122"/>
              </a:rPr>
              <a:t>基础环境建设（一期）</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完善和深入扩建（二期）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区域应用和推广（三期）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903510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06717" y="1364662"/>
            <a:ext cx="8064896" cy="3046988"/>
          </a:xfrm>
          <a:prstGeom prst="rect">
            <a:avLst/>
          </a:prstGeom>
          <a:noFill/>
        </p:spPr>
        <p:txBody>
          <a:bodyPr wrap="square" rtlCol="0" anchor="ctr">
            <a:spAutoFit/>
          </a:bodyPr>
          <a:lstStyle/>
          <a:p>
            <a:pPr marL="285750" indent="-285750">
              <a:lnSpc>
                <a:spcPct val="200000"/>
              </a:lnSpc>
              <a:buFont typeface="Wingdings" panose="05000000000000000000" pitchFamily="2" charset="2"/>
              <a:buChar char="u"/>
            </a:pPr>
            <a:r>
              <a:rPr lang="zh-CN" altLang="en-US" sz="2400" b="1" dirty="0">
                <a:solidFill>
                  <a:srgbClr val="00B1AD"/>
                </a:solidFill>
                <a:latin typeface="微软雅黑" panose="020B0503020204020204" pitchFamily="34" charset="-122"/>
                <a:ea typeface="微软雅黑" panose="020B0503020204020204" pitchFamily="34" charset="-122"/>
              </a:rPr>
              <a:t>基础</a:t>
            </a:r>
            <a:r>
              <a:rPr lang="zh-CN" altLang="en-US" sz="2400" b="1" dirty="0" smtClean="0">
                <a:solidFill>
                  <a:srgbClr val="00B1AD"/>
                </a:solidFill>
                <a:latin typeface="微软雅黑" panose="020B0503020204020204" pitchFamily="34" charset="-122"/>
                <a:ea typeface="微软雅黑" panose="020B0503020204020204" pitchFamily="34" charset="-122"/>
              </a:rPr>
              <a:t>环境建设</a:t>
            </a:r>
            <a:endParaRPr lang="en-US" altLang="zh-CN" sz="2400" b="1" dirty="0">
              <a:solidFill>
                <a:srgbClr val="00B1AD"/>
              </a:solidFill>
              <a:latin typeface="微软雅黑" panose="020B0503020204020204" pitchFamily="34" charset="-122"/>
              <a:ea typeface="微软雅黑" panose="020B0503020204020204" pitchFamily="34" charset="-122"/>
            </a:endParaRPr>
          </a:p>
          <a:p>
            <a:pPr marL="742886" lvl="1"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环境咨询和建设（学校业务梳理、信息化环境分析、硬件环境建设、软件环境建设、网络环境建设、智慧校园平台建设）</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742886" lvl="1"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智慧校园平台建设（统一身份认证、统一门户集成、统一数据中心）</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742886" lvl="1"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校务管理平台建设（智慧迎新管理、人才培养方案）</a:t>
            </a:r>
            <a:endParaRPr lang="en-US" altLang="zh-CN" dirty="0" smtClean="0">
              <a:solidFill>
                <a:srgbClr val="00B1AD"/>
              </a:solidFill>
              <a:latin typeface="微软雅黑" panose="020B0503020204020204" pitchFamily="34" charset="-122"/>
              <a:ea typeface="微软雅黑" panose="020B0503020204020204" pitchFamily="34" charset="-122"/>
            </a:endParaRPr>
          </a:p>
        </p:txBody>
      </p:sp>
      <p:sp>
        <p:nvSpPr>
          <p:cNvPr id="12" name="標題 1"/>
          <p:cNvSpPr txBox="1">
            <a:spLocks/>
          </p:cNvSpPr>
          <p:nvPr/>
        </p:nvSpPr>
        <p:spPr>
          <a:xfrm>
            <a:off x="262701" y="94732"/>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基础环境建设（一期）</a:t>
            </a:r>
            <a:endParaRPr lang="zh-TW" altLang="en-US" sz="3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403648" y="834266"/>
            <a:ext cx="6264696" cy="369332"/>
          </a:xfrm>
          <a:prstGeom prst="rect">
            <a:avLst/>
          </a:prstGeom>
          <a:solidFill>
            <a:schemeClr val="bg1"/>
          </a:solidFill>
          <a:ln>
            <a:solidFill>
              <a:schemeClr val="bg1"/>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梳理业务需求和改造信息化环境，为后期建设提供基础支撑</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77889427"/>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a:spLocks/>
          </p:cNvSpPr>
          <p:nvPr>
            <p:custDataLst>
              <p:tags r:id="rId1"/>
            </p:custDataLst>
          </p:nvPr>
        </p:nvSpPr>
        <p:spPr bwMode="gray">
          <a:xfrm>
            <a:off x="1915299" y="1069782"/>
            <a:ext cx="1187596" cy="1037302"/>
          </a:xfrm>
          <a:custGeom>
            <a:avLst/>
            <a:gdLst>
              <a:gd name="T0" fmla="*/ 0 w 1118"/>
              <a:gd name="T1" fmla="*/ 0 h 1020"/>
              <a:gd name="T2" fmla="*/ 6 w 1118"/>
              <a:gd name="T3" fmla="*/ 793 h 1020"/>
              <a:gd name="T4" fmla="*/ 551 w 1118"/>
              <a:gd name="T5" fmla="*/ 1020 h 1020"/>
              <a:gd name="T6" fmla="*/ 1118 w 1118"/>
              <a:gd name="T7" fmla="*/ 470 h 1020"/>
              <a:gd name="T8" fmla="*/ 0 w 1118"/>
              <a:gd name="T9" fmla="*/ 0 h 1020"/>
            </a:gdLst>
            <a:ahLst/>
            <a:cxnLst>
              <a:cxn ang="0">
                <a:pos x="T0" y="T1"/>
              </a:cxn>
              <a:cxn ang="0">
                <a:pos x="T2" y="T3"/>
              </a:cxn>
              <a:cxn ang="0">
                <a:pos x="T4" y="T5"/>
              </a:cxn>
              <a:cxn ang="0">
                <a:pos x="T6" y="T7"/>
              </a:cxn>
              <a:cxn ang="0">
                <a:pos x="T8" y="T9"/>
              </a:cxn>
            </a:cxnLst>
            <a:rect l="0" t="0" r="r" b="b"/>
            <a:pathLst>
              <a:path w="1118" h="1020">
                <a:moveTo>
                  <a:pt x="0" y="0"/>
                </a:moveTo>
                <a:cubicBezTo>
                  <a:pt x="2" y="393"/>
                  <a:pt x="6" y="793"/>
                  <a:pt x="6" y="793"/>
                </a:cubicBezTo>
                <a:cubicBezTo>
                  <a:pt x="117" y="797"/>
                  <a:pt x="326" y="808"/>
                  <a:pt x="551" y="1020"/>
                </a:cubicBezTo>
                <a:lnTo>
                  <a:pt x="1118" y="470"/>
                </a:lnTo>
                <a:cubicBezTo>
                  <a:pt x="1002" y="359"/>
                  <a:pt x="669" y="3"/>
                  <a:pt x="0" y="0"/>
                </a:cubicBezTo>
                <a:close/>
              </a:path>
            </a:pathLst>
          </a:custGeom>
          <a:solidFill>
            <a:srgbClr val="FFC000"/>
          </a:solidFill>
          <a:ln w="3175">
            <a:solidFill>
              <a:srgbClr val="FFFFFF"/>
            </a:solid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108000" bIns="135000" anchor="ctr">
            <a:normAutofit/>
          </a:bodyPr>
          <a:lstStyle/>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业务梳理</a:t>
            </a:r>
            <a:endParaRPr lang="zh-CN" altLang="en-US" sz="14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MH_Other_2"/>
          <p:cNvSpPr>
            <a:spLocks/>
          </p:cNvSpPr>
          <p:nvPr>
            <p:custDataLst>
              <p:tags r:id="rId2"/>
            </p:custDataLst>
          </p:nvPr>
        </p:nvSpPr>
        <p:spPr bwMode="gray">
          <a:xfrm>
            <a:off x="1916862" y="3213140"/>
            <a:ext cx="1179783" cy="1049260"/>
          </a:xfrm>
          <a:custGeom>
            <a:avLst/>
            <a:gdLst>
              <a:gd name="T0" fmla="*/ 0 w 1110"/>
              <a:gd name="T1" fmla="*/ 228 h 1030"/>
              <a:gd name="T2" fmla="*/ 4 w 1110"/>
              <a:gd name="T3" fmla="*/ 1018 h 1030"/>
              <a:gd name="T4" fmla="*/ 1110 w 1110"/>
              <a:gd name="T5" fmla="*/ 559 h 1030"/>
              <a:gd name="T6" fmla="*/ 552 w 1110"/>
              <a:gd name="T7" fmla="*/ 0 h 1030"/>
              <a:gd name="T8" fmla="*/ 0 w 1110"/>
              <a:gd name="T9" fmla="*/ 228 h 1030"/>
            </a:gdLst>
            <a:ahLst/>
            <a:cxnLst>
              <a:cxn ang="0">
                <a:pos x="T0" y="T1"/>
              </a:cxn>
              <a:cxn ang="0">
                <a:pos x="T2" y="T3"/>
              </a:cxn>
              <a:cxn ang="0">
                <a:pos x="T4" y="T5"/>
              </a:cxn>
              <a:cxn ang="0">
                <a:pos x="T6" y="T7"/>
              </a:cxn>
              <a:cxn ang="0">
                <a:pos x="T8" y="T9"/>
              </a:cxn>
            </a:cxnLst>
            <a:rect l="0" t="0" r="r" b="b"/>
            <a:pathLst>
              <a:path w="1110" h="1030">
                <a:moveTo>
                  <a:pt x="0" y="228"/>
                </a:moveTo>
                <a:cubicBezTo>
                  <a:pt x="2" y="623"/>
                  <a:pt x="4" y="1018"/>
                  <a:pt x="4" y="1018"/>
                </a:cubicBezTo>
                <a:cubicBezTo>
                  <a:pt x="478" y="1030"/>
                  <a:pt x="849" y="814"/>
                  <a:pt x="1110" y="559"/>
                </a:cubicBezTo>
                <a:lnTo>
                  <a:pt x="552" y="0"/>
                </a:lnTo>
                <a:cubicBezTo>
                  <a:pt x="355" y="184"/>
                  <a:pt x="180" y="220"/>
                  <a:pt x="0" y="228"/>
                </a:cubicBezTo>
                <a:close/>
              </a:path>
            </a:pathLst>
          </a:custGeom>
          <a:solidFill>
            <a:srgbClr val="E1773D"/>
          </a:solidFill>
          <a:ln w="3175">
            <a:solidFill>
              <a:srgbClr val="FFFFFF"/>
            </a:solid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108000" rIns="81000" bIns="0" anchor="ctr">
            <a:normAutofit/>
          </a:bodyPr>
          <a:lstStyle/>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网络环境</a:t>
            </a:r>
            <a:endParaRPr lang="zh-CN" altLang="en-US" sz="14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MH_Other_3"/>
          <p:cNvSpPr>
            <a:spLocks/>
          </p:cNvSpPr>
          <p:nvPr>
            <p:custDataLst>
              <p:tags r:id="rId3"/>
            </p:custDataLst>
          </p:nvPr>
        </p:nvSpPr>
        <p:spPr bwMode="gray">
          <a:xfrm>
            <a:off x="2501284" y="1545086"/>
            <a:ext cx="1082900" cy="1110540"/>
          </a:xfrm>
          <a:custGeom>
            <a:avLst/>
            <a:gdLst>
              <a:gd name="T0" fmla="*/ 0 w 1017"/>
              <a:gd name="T1" fmla="*/ 554 h 1091"/>
              <a:gd name="T2" fmla="*/ 225 w 1017"/>
              <a:gd name="T3" fmla="*/ 1091 h 1091"/>
              <a:gd name="T4" fmla="*/ 1017 w 1017"/>
              <a:gd name="T5" fmla="*/ 1091 h 1091"/>
              <a:gd name="T6" fmla="*/ 566 w 1017"/>
              <a:gd name="T7" fmla="*/ 0 h 1091"/>
              <a:gd name="T8" fmla="*/ 0 w 1017"/>
              <a:gd name="T9" fmla="*/ 554 h 1091"/>
            </a:gdLst>
            <a:ahLst/>
            <a:cxnLst>
              <a:cxn ang="0">
                <a:pos x="T0" y="T1"/>
              </a:cxn>
              <a:cxn ang="0">
                <a:pos x="T2" y="T3"/>
              </a:cxn>
              <a:cxn ang="0">
                <a:pos x="T4" y="T5"/>
              </a:cxn>
              <a:cxn ang="0">
                <a:pos x="T6" y="T7"/>
              </a:cxn>
              <a:cxn ang="0">
                <a:pos x="T8" y="T9"/>
              </a:cxn>
            </a:cxnLst>
            <a:rect l="0" t="0" r="r" b="b"/>
            <a:pathLst>
              <a:path w="1017" h="1091">
                <a:moveTo>
                  <a:pt x="0" y="554"/>
                </a:moveTo>
                <a:cubicBezTo>
                  <a:pt x="194" y="770"/>
                  <a:pt x="216" y="957"/>
                  <a:pt x="225" y="1091"/>
                </a:cubicBezTo>
                <a:lnTo>
                  <a:pt x="1017" y="1091"/>
                </a:lnTo>
                <a:cubicBezTo>
                  <a:pt x="1001" y="626"/>
                  <a:pt x="833" y="260"/>
                  <a:pt x="566" y="0"/>
                </a:cubicBezTo>
                <a:lnTo>
                  <a:pt x="0" y="554"/>
                </a:lnTo>
                <a:close/>
              </a:path>
            </a:pathLst>
          </a:custGeom>
          <a:solidFill>
            <a:schemeClr val="accent3">
              <a:lumMod val="75000"/>
            </a:schemeClr>
          </a:solidFill>
          <a:ln w="3175">
            <a:solidFill>
              <a:srgbClr val="FFFFFF"/>
            </a:solidFill>
          </a:ln>
          <a:effectLst/>
          <a:extLst/>
        </p:spPr>
        <p:style>
          <a:lnRef idx="2">
            <a:schemeClr val="accent1">
              <a:shade val="50000"/>
            </a:schemeClr>
          </a:lnRef>
          <a:fillRef idx="1">
            <a:schemeClr val="accent1"/>
          </a:fillRef>
          <a:effectRef idx="0">
            <a:schemeClr val="accent1"/>
          </a:effectRef>
          <a:fontRef idx="minor">
            <a:schemeClr val="lt1"/>
          </a:fontRef>
        </p:style>
        <p:txBody>
          <a:bodyPr lIns="162000" tIns="162000" rIns="0" bIns="0" anchor="ctr">
            <a:normAutofit/>
          </a:bodyPr>
          <a:lstStyle/>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硬件</a:t>
            </a:r>
            <a:endParaRPr lang="en-US" altLang="zh-CN"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环境</a:t>
            </a:r>
            <a:endParaRPr lang="zh-CN" altLang="en-US" sz="14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MH_Other_4"/>
          <p:cNvSpPr>
            <a:spLocks/>
          </p:cNvSpPr>
          <p:nvPr>
            <p:custDataLst>
              <p:tags r:id="rId4"/>
            </p:custDataLst>
          </p:nvPr>
        </p:nvSpPr>
        <p:spPr bwMode="gray">
          <a:xfrm>
            <a:off x="2504409" y="2652638"/>
            <a:ext cx="1079775" cy="1132961"/>
          </a:xfrm>
          <a:custGeom>
            <a:avLst/>
            <a:gdLst>
              <a:gd name="T0" fmla="*/ 223 w 1016"/>
              <a:gd name="T1" fmla="*/ 0 h 1114"/>
              <a:gd name="T2" fmla="*/ 0 w 1016"/>
              <a:gd name="T3" fmla="*/ 550 h 1114"/>
              <a:gd name="T4" fmla="*/ 559 w 1016"/>
              <a:gd name="T5" fmla="*/ 1114 h 1114"/>
              <a:gd name="T6" fmla="*/ 1016 w 1016"/>
              <a:gd name="T7" fmla="*/ 4 h 1114"/>
              <a:gd name="T8" fmla="*/ 223 w 1016"/>
              <a:gd name="T9" fmla="*/ 0 h 1114"/>
            </a:gdLst>
            <a:ahLst/>
            <a:cxnLst>
              <a:cxn ang="0">
                <a:pos x="T0" y="T1"/>
              </a:cxn>
              <a:cxn ang="0">
                <a:pos x="T2" y="T3"/>
              </a:cxn>
              <a:cxn ang="0">
                <a:pos x="T4" y="T5"/>
              </a:cxn>
              <a:cxn ang="0">
                <a:pos x="T6" y="T7"/>
              </a:cxn>
              <a:cxn ang="0">
                <a:pos x="T8" y="T9"/>
              </a:cxn>
            </a:cxnLst>
            <a:rect l="0" t="0" r="r" b="b"/>
            <a:pathLst>
              <a:path w="1016" h="1114">
                <a:moveTo>
                  <a:pt x="223" y="0"/>
                </a:moveTo>
                <a:cubicBezTo>
                  <a:pt x="229" y="193"/>
                  <a:pt x="163" y="384"/>
                  <a:pt x="0" y="550"/>
                </a:cubicBezTo>
                <a:lnTo>
                  <a:pt x="559" y="1114"/>
                </a:lnTo>
                <a:cubicBezTo>
                  <a:pt x="763" y="892"/>
                  <a:pt x="1012" y="541"/>
                  <a:pt x="1016" y="4"/>
                </a:cubicBezTo>
                <a:lnTo>
                  <a:pt x="223" y="0"/>
                </a:lnTo>
                <a:close/>
              </a:path>
            </a:pathLst>
          </a:custGeom>
          <a:solidFill>
            <a:schemeClr val="accent1">
              <a:lumMod val="75000"/>
            </a:schemeClr>
          </a:solidFill>
          <a:ln w="3175">
            <a:solidFill>
              <a:srgbClr val="FFFFFF"/>
            </a:solidFill>
          </a:ln>
          <a:effectLst/>
          <a:extLst/>
        </p:spPr>
        <p:style>
          <a:lnRef idx="2">
            <a:schemeClr val="accent1">
              <a:shade val="50000"/>
            </a:schemeClr>
          </a:lnRef>
          <a:fillRef idx="1">
            <a:schemeClr val="accent1"/>
          </a:fillRef>
          <a:effectRef idx="0">
            <a:schemeClr val="accent1"/>
          </a:effectRef>
          <a:fontRef idx="minor">
            <a:schemeClr val="lt1"/>
          </a:fontRef>
        </p:style>
        <p:txBody>
          <a:bodyPr lIns="81000" tIns="0" rIns="0" bIns="81000" anchor="ctr">
            <a:normAutofit/>
          </a:bodyPr>
          <a:lstStyle/>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软件</a:t>
            </a:r>
            <a:endParaRPr lang="en-US" altLang="zh-CN"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20000"/>
              </a:lnSpc>
              <a:spcBef>
                <a:spcPts val="338"/>
              </a:spcBef>
              <a:spcAft>
                <a:spcPts val="338"/>
              </a:spcAft>
              <a:defRPr/>
            </a:pPr>
            <a:r>
              <a:rPr lang="zh-CN" altLang="en-US" sz="1400"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环境</a:t>
            </a:r>
            <a:endParaRPr lang="zh-CN" altLang="en-US" sz="14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MH_Other_5"/>
          <p:cNvSpPr>
            <a:spLocks noChangeShapeType="1"/>
          </p:cNvSpPr>
          <p:nvPr>
            <p:custDataLst>
              <p:tags r:id="rId5"/>
            </p:custDataLst>
          </p:nvPr>
        </p:nvSpPr>
        <p:spPr bwMode="black">
          <a:xfrm>
            <a:off x="3224781" y="1567506"/>
            <a:ext cx="3867499" cy="0"/>
          </a:xfrm>
          <a:prstGeom prst="line">
            <a:avLst/>
          </a:prstGeom>
          <a:noFill/>
          <a:ln w="9525">
            <a:solidFill>
              <a:srgbClr val="BCBCBC"/>
            </a:solidFill>
            <a:prstDash val="dash"/>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a:defRPr/>
            </a:pPr>
            <a:endParaRPr lang="zh-CN" altLang="en-US" sz="1013">
              <a:latin typeface="微软雅黑" panose="020B0503020204020204" pitchFamily="34" charset="-122"/>
              <a:ea typeface="微软雅黑" panose="020B0503020204020204" pitchFamily="34" charset="-122"/>
            </a:endParaRPr>
          </a:p>
        </p:txBody>
      </p:sp>
      <p:sp>
        <p:nvSpPr>
          <p:cNvPr id="7" name="MH_Other_6"/>
          <p:cNvSpPr>
            <a:spLocks noChangeShapeType="1"/>
          </p:cNvSpPr>
          <p:nvPr>
            <p:custDataLst>
              <p:tags r:id="rId6"/>
            </p:custDataLst>
          </p:nvPr>
        </p:nvSpPr>
        <p:spPr bwMode="black">
          <a:xfrm>
            <a:off x="3637313" y="2670573"/>
            <a:ext cx="3437777" cy="0"/>
          </a:xfrm>
          <a:prstGeom prst="line">
            <a:avLst/>
          </a:prstGeom>
          <a:noFill/>
          <a:ln w="9525">
            <a:solidFill>
              <a:srgbClr val="BCBCBC"/>
            </a:solidFill>
            <a:prstDash val="dash"/>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a:defRPr/>
            </a:pPr>
            <a:endParaRPr lang="zh-CN" altLang="en-US" sz="1013" b="1">
              <a:latin typeface="微软雅黑" panose="020B0503020204020204" pitchFamily="34" charset="-122"/>
              <a:ea typeface="微软雅黑" panose="020B0503020204020204" pitchFamily="34" charset="-122"/>
            </a:endParaRPr>
          </a:p>
        </p:txBody>
      </p:sp>
      <p:sp>
        <p:nvSpPr>
          <p:cNvPr id="8" name="MH_Other_7"/>
          <p:cNvSpPr>
            <a:spLocks noChangeShapeType="1"/>
          </p:cNvSpPr>
          <p:nvPr>
            <p:custDataLst>
              <p:tags r:id="rId7"/>
            </p:custDataLst>
          </p:nvPr>
        </p:nvSpPr>
        <p:spPr bwMode="black">
          <a:xfrm>
            <a:off x="3182590" y="3778126"/>
            <a:ext cx="3890938" cy="0"/>
          </a:xfrm>
          <a:prstGeom prst="line">
            <a:avLst/>
          </a:prstGeom>
          <a:noFill/>
          <a:ln w="9525">
            <a:solidFill>
              <a:srgbClr val="BCBCBC"/>
            </a:solidFill>
            <a:prstDash val="dash"/>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a:defRPr/>
            </a:pPr>
            <a:endParaRPr lang="zh-CN" altLang="en-US" sz="1013" b="1">
              <a:latin typeface="微软雅黑" panose="020B0503020204020204" pitchFamily="34" charset="-122"/>
              <a:ea typeface="微软雅黑" panose="020B0503020204020204" pitchFamily="34" charset="-122"/>
            </a:endParaRPr>
          </a:p>
        </p:txBody>
      </p:sp>
      <p:sp>
        <p:nvSpPr>
          <p:cNvPr id="9" name="MH_Title_1"/>
          <p:cNvSpPr>
            <a:spLocks noChangeArrowheads="1"/>
          </p:cNvSpPr>
          <p:nvPr>
            <p:custDataLst>
              <p:tags r:id="rId8"/>
            </p:custDataLst>
          </p:nvPr>
        </p:nvSpPr>
        <p:spPr bwMode="gray">
          <a:xfrm>
            <a:off x="899592" y="1693058"/>
            <a:ext cx="2064229" cy="1944569"/>
          </a:xfrm>
          <a:prstGeom prst="ellipse">
            <a:avLst/>
          </a:prstGeom>
          <a:solidFill>
            <a:schemeClr val="accent1"/>
          </a:solidFill>
          <a:ln w="19050">
            <a:solidFill>
              <a:srgbClr val="FFFFFF"/>
            </a:solid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hangingPunct="1">
              <a:lnSpc>
                <a:spcPct val="120000"/>
              </a:lnSpc>
              <a:defRPr/>
            </a:pPr>
            <a:r>
              <a:rPr lang="zh-CN" altLang="en-US" sz="2100" b="1" dirty="0">
                <a:solidFill>
                  <a:srgbClr val="FFFFFF"/>
                </a:solidFill>
                <a:latin typeface="微软雅黑" panose="020B0503020204020204" pitchFamily="34" charset="-122"/>
                <a:ea typeface="微软雅黑" panose="020B0503020204020204" pitchFamily="34" charset="-122"/>
              </a:rPr>
              <a:t>业务</a:t>
            </a:r>
            <a:r>
              <a:rPr lang="zh-CN" altLang="en-US" sz="2100" b="1" dirty="0" smtClean="0">
                <a:solidFill>
                  <a:srgbClr val="FFFFFF"/>
                </a:solidFill>
                <a:latin typeface="微软雅黑" panose="020B0503020204020204" pitchFamily="34" charset="-122"/>
                <a:ea typeface="微软雅黑" panose="020B0503020204020204" pitchFamily="34" charset="-122"/>
              </a:rPr>
              <a:t>分析</a:t>
            </a:r>
            <a:endParaRPr lang="en-US" altLang="zh-CN" sz="2100" b="1" dirty="0" smtClean="0">
              <a:solidFill>
                <a:srgbClr val="FFFFFF"/>
              </a:solidFill>
              <a:latin typeface="微软雅黑" panose="020B0503020204020204" pitchFamily="34" charset="-122"/>
              <a:ea typeface="微软雅黑" panose="020B0503020204020204" pitchFamily="34" charset="-122"/>
            </a:endParaRPr>
          </a:p>
          <a:p>
            <a:pPr algn="ctr" eaLnBrk="1" hangingPunct="1">
              <a:lnSpc>
                <a:spcPct val="120000"/>
              </a:lnSpc>
              <a:defRPr/>
            </a:pPr>
            <a:r>
              <a:rPr lang="zh-CN" altLang="en-US" sz="2100" b="1" dirty="0" smtClean="0">
                <a:solidFill>
                  <a:srgbClr val="FFFFFF"/>
                </a:solidFill>
                <a:latin typeface="微软雅黑" panose="020B0503020204020204" pitchFamily="34" charset="-122"/>
                <a:ea typeface="微软雅黑" panose="020B0503020204020204" pitchFamily="34" charset="-122"/>
              </a:rPr>
              <a:t>环境建设</a:t>
            </a:r>
            <a:endParaRPr lang="zh-CN" altLang="en-US" sz="2100" b="1" dirty="0">
              <a:solidFill>
                <a:srgbClr val="FFFFFF"/>
              </a:solidFill>
              <a:latin typeface="微软雅黑" panose="020B0503020204020204" pitchFamily="34" charset="-122"/>
              <a:ea typeface="微软雅黑" panose="020B0503020204020204" pitchFamily="34" charset="-122"/>
            </a:endParaRPr>
          </a:p>
        </p:txBody>
      </p:sp>
      <p:cxnSp>
        <p:nvCxnSpPr>
          <p:cNvPr id="10" name="MH_Other_8"/>
          <p:cNvCxnSpPr>
            <a:cxnSpLocks noChangeShapeType="1"/>
          </p:cNvCxnSpPr>
          <p:nvPr>
            <p:custDataLst>
              <p:tags r:id="rId9"/>
            </p:custDataLst>
          </p:nvPr>
        </p:nvCxnSpPr>
        <p:spPr bwMode="auto">
          <a:xfrm>
            <a:off x="2165319" y="4263894"/>
            <a:ext cx="4908209" cy="396088"/>
          </a:xfrm>
          <a:prstGeom prst="bentConnector3">
            <a:avLst>
              <a:gd name="adj1" fmla="val 130"/>
            </a:avLst>
          </a:prstGeom>
          <a:noFill/>
          <a:ln w="9525">
            <a:solidFill>
              <a:srgbClr val="BCBCBC"/>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cxnSp>
      <p:sp>
        <p:nvSpPr>
          <p:cNvPr id="12" name="MH_SubTitle_4"/>
          <p:cNvSpPr txBox="1">
            <a:spLocks noChangeArrowheads="1"/>
          </p:cNvSpPr>
          <p:nvPr>
            <p:custDataLst>
              <p:tags r:id="rId10"/>
            </p:custDataLst>
          </p:nvPr>
        </p:nvSpPr>
        <p:spPr bwMode="auto">
          <a:xfrm>
            <a:off x="2296580" y="4077060"/>
            <a:ext cx="5947828" cy="57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25718" rIns="51435" bIns="2571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defRPr/>
            </a:pPr>
            <a:r>
              <a:rPr lang="zh-CN" altLang="en-US" sz="1350" dirty="0" smtClean="0">
                <a:latin typeface="微软雅黑" panose="020B0503020204020204" pitchFamily="34" charset="-122"/>
                <a:ea typeface="微软雅黑" panose="020B0503020204020204" pitchFamily="34" charset="-122"/>
                <a:cs typeface="宋体" panose="02010600030101010101" pitchFamily="2" charset="-122"/>
              </a:rPr>
              <a:t>规划学校网络建设，实现校园无线网络全覆盖，为后期建设提供基础支撑</a:t>
            </a:r>
            <a:endParaRPr lang="zh-CN" altLang="zh-CN" sz="135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3" name="MH_SubTitle_3"/>
          <p:cNvSpPr txBox="1">
            <a:spLocks noChangeArrowheads="1"/>
          </p:cNvSpPr>
          <p:nvPr>
            <p:custDataLst>
              <p:tags r:id="rId11"/>
            </p:custDataLst>
          </p:nvPr>
        </p:nvSpPr>
        <p:spPr bwMode="auto">
          <a:xfrm>
            <a:off x="3313851" y="3199688"/>
            <a:ext cx="5506621" cy="57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25718" rIns="51435" bIns="2571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defRPr/>
            </a:pPr>
            <a:r>
              <a:rPr lang="zh-CN" altLang="en-US" sz="1350" dirty="0" smtClean="0">
                <a:latin typeface="微软雅黑" panose="020B0503020204020204" pitchFamily="34" charset="-122"/>
                <a:ea typeface="微软雅黑" panose="020B0503020204020204" pitchFamily="34" charset="-122"/>
                <a:cs typeface="宋体" panose="02010600030101010101" pitchFamily="2" charset="-122"/>
              </a:rPr>
              <a:t>了解学校现有信息化软件应用情况，规划和集成现有信息化系统</a:t>
            </a:r>
            <a:endParaRPr lang="zh-CN" altLang="zh-CN" sz="135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MH_SubTitle_2"/>
          <p:cNvSpPr txBox="1">
            <a:spLocks noChangeArrowheads="1"/>
          </p:cNvSpPr>
          <p:nvPr>
            <p:custDataLst>
              <p:tags r:id="rId12"/>
            </p:custDataLst>
          </p:nvPr>
        </p:nvSpPr>
        <p:spPr bwMode="auto">
          <a:xfrm>
            <a:off x="3584183" y="2104094"/>
            <a:ext cx="5031445" cy="57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25718" rIns="51435" bIns="2571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defRPr/>
            </a:pPr>
            <a:r>
              <a:rPr lang="zh-CN" altLang="en-US" sz="1350" dirty="0" smtClean="0">
                <a:latin typeface="微软雅黑" panose="020B0503020204020204" pitchFamily="34" charset="-122"/>
                <a:ea typeface="微软雅黑" panose="020B0503020204020204" pitchFamily="34" charset="-122"/>
                <a:cs typeface="宋体" panose="02010600030101010101" pitchFamily="2" charset="-122"/>
              </a:rPr>
              <a:t>了解学校现有硬件设备资源，规划和采购信息化建设所需设备</a:t>
            </a:r>
            <a:endParaRPr lang="zh-CN" altLang="zh-CN" sz="135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MH_SubTitle_1"/>
          <p:cNvSpPr txBox="1">
            <a:spLocks noChangeArrowheads="1"/>
          </p:cNvSpPr>
          <p:nvPr>
            <p:custDataLst>
              <p:tags r:id="rId13"/>
            </p:custDataLst>
          </p:nvPr>
        </p:nvSpPr>
        <p:spPr bwMode="auto">
          <a:xfrm>
            <a:off x="3096644" y="987574"/>
            <a:ext cx="4859732" cy="57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25718" rIns="51435" bIns="2571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defRPr/>
            </a:pPr>
            <a:r>
              <a:rPr lang="zh-CN" altLang="en-US" sz="1350" dirty="0" smtClean="0">
                <a:latin typeface="微软雅黑" panose="020B0503020204020204" pitchFamily="34" charset="-122"/>
                <a:ea typeface="微软雅黑" panose="020B0503020204020204" pitchFamily="34" charset="-122"/>
                <a:cs typeface="宋体" panose="02010600030101010101" pitchFamily="2" charset="-122"/>
              </a:rPr>
              <a:t>梳理学校各部门对信息化需求，并整理贴合实际的咨询方案</a:t>
            </a:r>
            <a:endParaRPr lang="zh-CN" altLang="zh-CN" sz="135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標題 1"/>
          <p:cNvSpPr txBox="1">
            <a:spLocks/>
          </p:cNvSpPr>
          <p:nvPr/>
        </p:nvSpPr>
        <p:spPr>
          <a:xfrm>
            <a:off x="262701" y="94732"/>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信息化环境搭建和业务咨询分析</a:t>
            </a:r>
            <a:endParaRPr lang="zh-TW"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20202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262701" y="94732"/>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校园无线网络全覆盖</a:t>
            </a:r>
            <a:endParaRPr lang="zh-TW"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5089" y="1277966"/>
            <a:ext cx="1368152" cy="1653824"/>
          </a:xfrm>
          <a:prstGeom prst="rect">
            <a:avLst/>
          </a:prstGeom>
        </p:spPr>
      </p:pic>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1020137"/>
            <a:ext cx="1809461" cy="1106626"/>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569" y="2772596"/>
            <a:ext cx="1809461" cy="1122431"/>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0192" y="2764734"/>
            <a:ext cx="1800200" cy="1198961"/>
          </a:xfrm>
          <a:prstGeom prst="rect">
            <a:avLst/>
          </a:prstGeom>
        </p:spPr>
      </p:pic>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6256" y="969584"/>
            <a:ext cx="1800200" cy="1099744"/>
          </a:xfrm>
          <a:prstGeom prst="rect">
            <a:avLst/>
          </a:prstGeom>
        </p:spPr>
      </p:pic>
      <p:pic>
        <p:nvPicPr>
          <p:cNvPr id="8" name="图片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2086" y="3247797"/>
            <a:ext cx="2644050" cy="1370989"/>
          </a:xfrm>
          <a:prstGeom prst="rect">
            <a:avLst/>
          </a:prstGeom>
        </p:spPr>
      </p:pic>
      <p:sp>
        <p:nvSpPr>
          <p:cNvPr id="9" name="文本框 8"/>
          <p:cNvSpPr txBox="1"/>
          <p:nvPr/>
        </p:nvSpPr>
        <p:spPr>
          <a:xfrm>
            <a:off x="683568" y="2123322"/>
            <a:ext cx="1296144"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教学场地</a:t>
            </a:r>
            <a:endParaRPr lang="zh-CN" altLang="en-US" sz="1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095227" y="3963695"/>
            <a:ext cx="1296144"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实验基地</a:t>
            </a:r>
          </a:p>
        </p:txBody>
      </p:sp>
      <p:sp>
        <p:nvSpPr>
          <p:cNvPr id="11" name="文本框 10"/>
          <p:cNvSpPr txBox="1"/>
          <p:nvPr/>
        </p:nvSpPr>
        <p:spPr>
          <a:xfrm>
            <a:off x="6552220" y="4053668"/>
            <a:ext cx="1296144"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操场广场</a:t>
            </a:r>
            <a:endParaRPr lang="zh-CN" altLang="en-US" sz="14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7128284" y="2154780"/>
            <a:ext cx="1296144"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学生宿舍</a:t>
            </a:r>
            <a:endParaRPr lang="zh-CN" altLang="en-US" sz="1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3563888" y="4731990"/>
            <a:ext cx="1718069" cy="307777"/>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校园</a:t>
            </a:r>
            <a:endParaRPr lang="zh-CN" altLang="en-US" sz="14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586718" y="712360"/>
            <a:ext cx="3672408" cy="307777"/>
          </a:xfrm>
          <a:prstGeom prst="rect">
            <a:avLst/>
          </a:prstGeom>
          <a:noFill/>
        </p:spPr>
        <p:txBody>
          <a:bodyPr wrap="square" rtlCol="0">
            <a:spAutoFit/>
          </a:bodyPr>
          <a:lstStyle/>
          <a:p>
            <a:pPr algn="ctr"/>
            <a:r>
              <a:rPr lang="zh-CN" altLang="en-US" sz="1400" dirty="0" smtClean="0">
                <a:solidFill>
                  <a:srgbClr val="00B1AD"/>
                </a:solidFill>
                <a:latin typeface="微软雅黑" panose="020B0503020204020204" pitchFamily="34" charset="-122"/>
                <a:ea typeface="微软雅黑" panose="020B0503020204020204" pitchFamily="34" charset="-122"/>
              </a:rPr>
              <a:t>为学生提供一个随时随地可学习的网络环境</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7788119"/>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矩形 2052"/>
          <p:cNvSpPr/>
          <p:nvPr/>
        </p:nvSpPr>
        <p:spPr>
          <a:xfrm>
            <a:off x="179512" y="2606709"/>
            <a:ext cx="1224136" cy="1398697"/>
          </a:xfrm>
          <a:prstGeom prst="rect">
            <a:avLst/>
          </a:prstGeom>
          <a:solidFill>
            <a:schemeClr val="bg1">
              <a:lumMod val="85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標題 1"/>
          <p:cNvSpPr txBox="1">
            <a:spLocks/>
          </p:cNvSpPr>
          <p:nvPr/>
        </p:nvSpPr>
        <p:spPr>
          <a:xfrm>
            <a:off x="326909" y="135230"/>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智慧校园支撑平台搭建</a:t>
            </a:r>
            <a:endParaRPr lang="zh-TW" altLang="en-US" sz="3200" dirty="0">
              <a:latin typeface="微软雅黑" panose="020B0503020204020204" pitchFamily="34" charset="-122"/>
              <a:ea typeface="微软雅黑" panose="020B0503020204020204" pitchFamily="34" charset="-122"/>
            </a:endParaRPr>
          </a:p>
        </p:txBody>
      </p:sp>
      <p:sp>
        <p:nvSpPr>
          <p:cNvPr id="4" name="KSO_Shape"/>
          <p:cNvSpPr>
            <a:spLocks/>
          </p:cNvSpPr>
          <p:nvPr/>
        </p:nvSpPr>
        <p:spPr bwMode="auto">
          <a:xfrm>
            <a:off x="935814" y="2753572"/>
            <a:ext cx="368360" cy="238423"/>
          </a:xfrm>
          <a:custGeom>
            <a:avLst/>
            <a:gdLst>
              <a:gd name="T0" fmla="*/ 852600388 w 2394"/>
              <a:gd name="T1" fmla="*/ 397320362 h 2775"/>
              <a:gd name="T2" fmla="*/ 113203081 w 2394"/>
              <a:gd name="T3" fmla="*/ 370383806 h 2775"/>
              <a:gd name="T4" fmla="*/ 194844271 w 2394"/>
              <a:gd name="T5" fmla="*/ 280312873 h 2775"/>
              <a:gd name="T6" fmla="*/ 770118057 w 2394"/>
              <a:gd name="T7" fmla="*/ 280312873 h 2775"/>
              <a:gd name="T8" fmla="*/ 842500219 w 2394"/>
              <a:gd name="T9" fmla="*/ 280312873 h 2775"/>
              <a:gd name="T10" fmla="*/ 948970287 w 2394"/>
              <a:gd name="T11" fmla="*/ 280312873 h 2775"/>
              <a:gd name="T12" fmla="*/ 948970287 w 2394"/>
              <a:gd name="T13" fmla="*/ 397320362 h 2775"/>
              <a:gd name="T14" fmla="*/ 483533076 w 2394"/>
              <a:gd name="T15" fmla="*/ 653222183 h 2775"/>
              <a:gd name="T16" fmla="*/ 186847926 w 2394"/>
              <a:gd name="T17" fmla="*/ 397320362 h 2775"/>
              <a:gd name="T18" fmla="*/ 836188100 w 2394"/>
              <a:gd name="T19" fmla="*/ 257164250 h 2775"/>
              <a:gd name="T20" fmla="*/ 483533076 w 2394"/>
              <a:gd name="T21" fmla="*/ 0 h 2775"/>
              <a:gd name="T22" fmla="*/ 555494992 w 2394"/>
              <a:gd name="T23" fmla="*/ 222651179 h 2775"/>
              <a:gd name="T24" fmla="*/ 609781938 w 2394"/>
              <a:gd name="T25" fmla="*/ 157833997 h 2775"/>
              <a:gd name="T26" fmla="*/ 537820022 w 2394"/>
              <a:gd name="T27" fmla="*/ 117428515 h 2775"/>
              <a:gd name="T28" fmla="*/ 611043972 w 2394"/>
              <a:gd name="T29" fmla="*/ 72393048 h 2775"/>
              <a:gd name="T30" fmla="*/ 506257482 w 2394"/>
              <a:gd name="T31" fmla="*/ 46718920 h 2775"/>
              <a:gd name="T32" fmla="*/ 542028317 w 2394"/>
              <a:gd name="T33" fmla="*/ 148995054 h 2775"/>
              <a:gd name="T34" fmla="*/ 566015406 w 2394"/>
              <a:gd name="T35" fmla="*/ 159938476 h 2775"/>
              <a:gd name="T36" fmla="*/ 553811415 w 2394"/>
              <a:gd name="T37" fmla="*/ 195292949 h 2775"/>
              <a:gd name="T38" fmla="*/ 542028317 w 2394"/>
              <a:gd name="T39" fmla="*/ 169618821 h 2775"/>
              <a:gd name="T40" fmla="*/ 501208046 w 2394"/>
              <a:gd name="T41" fmla="*/ 175090208 h 2775"/>
              <a:gd name="T42" fmla="*/ 305942881 w 2394"/>
              <a:gd name="T43" fmla="*/ 719722819 h 2775"/>
              <a:gd name="T44" fmla="*/ 469645507 w 2394"/>
              <a:gd name="T45" fmla="*/ 1025709819 h 2775"/>
              <a:gd name="T46" fmla="*/ 515936756 w 2394"/>
              <a:gd name="T47" fmla="*/ 845148225 h 2775"/>
              <a:gd name="T48" fmla="*/ 705310049 w 2394"/>
              <a:gd name="T49" fmla="*/ 807688624 h 2775"/>
              <a:gd name="T50" fmla="*/ 515936756 w 2394"/>
              <a:gd name="T51" fmla="*/ 845148225 h 2775"/>
              <a:gd name="T52" fmla="*/ 260072526 w 2394"/>
              <a:gd name="T53" fmla="*/ 794220346 h 2775"/>
              <a:gd name="T54" fmla="*/ 236927225 w 2394"/>
              <a:gd name="T55" fmla="*/ 840518241 h 2775"/>
              <a:gd name="T56" fmla="*/ 96790794 w 2394"/>
              <a:gd name="T57" fmla="*/ 1120831113 h 2775"/>
              <a:gd name="T58" fmla="*/ 806309138 w 2394"/>
              <a:gd name="T59" fmla="*/ 915857819 h 2775"/>
              <a:gd name="T60" fmla="*/ 727193315 w 2394"/>
              <a:gd name="T61" fmla="*/ 840518241 h 2775"/>
              <a:gd name="T62" fmla="*/ 789475957 w 2394"/>
              <a:gd name="T63" fmla="*/ 794220346 h 2775"/>
              <a:gd name="T64" fmla="*/ 983057545 w 2394"/>
              <a:gd name="T65" fmla="*/ 1167971059 h 2775"/>
              <a:gd name="T66" fmla="*/ 225143479 w 2394"/>
              <a:gd name="T67" fmla="*/ 1167971059 h 2775"/>
              <a:gd name="T68" fmla="*/ 119936094 w 2394"/>
              <a:gd name="T69" fmla="*/ 887658187 h 27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94" h="2775">
                <a:moveTo>
                  <a:pt x="2255" y="944"/>
                </a:moveTo>
                <a:cubicBezTo>
                  <a:pt x="2026" y="944"/>
                  <a:pt x="2026" y="944"/>
                  <a:pt x="2026" y="944"/>
                </a:cubicBezTo>
                <a:cubicBezTo>
                  <a:pt x="1993" y="1400"/>
                  <a:pt x="1614" y="1760"/>
                  <a:pt x="1149" y="1760"/>
                </a:cubicBezTo>
                <a:cubicBezTo>
                  <a:pt x="663" y="1760"/>
                  <a:pt x="269" y="1366"/>
                  <a:pt x="269" y="880"/>
                </a:cubicBezTo>
                <a:cubicBezTo>
                  <a:pt x="269" y="807"/>
                  <a:pt x="279" y="735"/>
                  <a:pt x="297" y="666"/>
                </a:cubicBezTo>
                <a:cubicBezTo>
                  <a:pt x="463" y="666"/>
                  <a:pt x="463" y="666"/>
                  <a:pt x="463" y="666"/>
                </a:cubicBezTo>
                <a:cubicBezTo>
                  <a:pt x="463" y="666"/>
                  <a:pt x="463" y="666"/>
                  <a:pt x="463" y="666"/>
                </a:cubicBezTo>
                <a:cubicBezTo>
                  <a:pt x="1830" y="666"/>
                  <a:pt x="1830" y="666"/>
                  <a:pt x="1830" y="666"/>
                </a:cubicBezTo>
                <a:cubicBezTo>
                  <a:pt x="1830" y="666"/>
                  <a:pt x="1830" y="666"/>
                  <a:pt x="1830" y="666"/>
                </a:cubicBezTo>
                <a:cubicBezTo>
                  <a:pt x="2002" y="666"/>
                  <a:pt x="2002" y="666"/>
                  <a:pt x="2002" y="666"/>
                </a:cubicBezTo>
                <a:cubicBezTo>
                  <a:pt x="2002" y="666"/>
                  <a:pt x="2002" y="666"/>
                  <a:pt x="2002" y="666"/>
                </a:cubicBezTo>
                <a:cubicBezTo>
                  <a:pt x="2255" y="666"/>
                  <a:pt x="2255" y="666"/>
                  <a:pt x="2255" y="666"/>
                </a:cubicBezTo>
                <a:cubicBezTo>
                  <a:pt x="2332" y="666"/>
                  <a:pt x="2394" y="729"/>
                  <a:pt x="2394" y="805"/>
                </a:cubicBezTo>
                <a:cubicBezTo>
                  <a:pt x="2394" y="882"/>
                  <a:pt x="2332" y="944"/>
                  <a:pt x="2255" y="944"/>
                </a:cubicBezTo>
                <a:close/>
                <a:moveTo>
                  <a:pt x="444" y="944"/>
                </a:moveTo>
                <a:cubicBezTo>
                  <a:pt x="497" y="1312"/>
                  <a:pt x="859" y="1552"/>
                  <a:pt x="1149" y="1552"/>
                </a:cubicBezTo>
                <a:cubicBezTo>
                  <a:pt x="1443" y="1552"/>
                  <a:pt x="1777" y="1331"/>
                  <a:pt x="1835" y="944"/>
                </a:cubicBezTo>
                <a:lnTo>
                  <a:pt x="444" y="944"/>
                </a:lnTo>
                <a:close/>
                <a:moveTo>
                  <a:pt x="1149" y="0"/>
                </a:moveTo>
                <a:cubicBezTo>
                  <a:pt x="1714" y="0"/>
                  <a:pt x="1873" y="257"/>
                  <a:pt x="1987" y="611"/>
                </a:cubicBezTo>
                <a:cubicBezTo>
                  <a:pt x="312" y="611"/>
                  <a:pt x="312" y="611"/>
                  <a:pt x="312" y="611"/>
                </a:cubicBezTo>
                <a:cubicBezTo>
                  <a:pt x="426" y="257"/>
                  <a:pt x="514" y="0"/>
                  <a:pt x="1149" y="0"/>
                </a:cubicBezTo>
                <a:close/>
                <a:moveTo>
                  <a:pt x="1191" y="416"/>
                </a:moveTo>
                <a:cubicBezTo>
                  <a:pt x="1191" y="491"/>
                  <a:pt x="1234" y="529"/>
                  <a:pt x="1320" y="529"/>
                </a:cubicBezTo>
                <a:cubicBezTo>
                  <a:pt x="1367" y="529"/>
                  <a:pt x="1401" y="516"/>
                  <a:pt x="1421" y="490"/>
                </a:cubicBezTo>
                <a:cubicBezTo>
                  <a:pt x="1439" y="467"/>
                  <a:pt x="1449" y="428"/>
                  <a:pt x="1449" y="375"/>
                </a:cubicBezTo>
                <a:cubicBezTo>
                  <a:pt x="1449" y="292"/>
                  <a:pt x="1416" y="250"/>
                  <a:pt x="1350" y="250"/>
                </a:cubicBezTo>
                <a:cubicBezTo>
                  <a:pt x="1322" y="250"/>
                  <a:pt x="1298" y="260"/>
                  <a:pt x="1278" y="279"/>
                </a:cubicBezTo>
                <a:cubicBezTo>
                  <a:pt x="1282" y="172"/>
                  <a:pt x="1282" y="172"/>
                  <a:pt x="1282" y="172"/>
                </a:cubicBezTo>
                <a:cubicBezTo>
                  <a:pt x="1452" y="172"/>
                  <a:pt x="1452" y="172"/>
                  <a:pt x="1452" y="172"/>
                </a:cubicBezTo>
                <a:cubicBezTo>
                  <a:pt x="1452" y="111"/>
                  <a:pt x="1452" y="111"/>
                  <a:pt x="1452" y="111"/>
                </a:cubicBezTo>
                <a:cubicBezTo>
                  <a:pt x="1203" y="111"/>
                  <a:pt x="1203" y="111"/>
                  <a:pt x="1203" y="111"/>
                </a:cubicBezTo>
                <a:cubicBezTo>
                  <a:pt x="1194" y="354"/>
                  <a:pt x="1194" y="354"/>
                  <a:pt x="1194" y="354"/>
                </a:cubicBezTo>
                <a:cubicBezTo>
                  <a:pt x="1288" y="354"/>
                  <a:pt x="1288" y="354"/>
                  <a:pt x="1288" y="354"/>
                </a:cubicBezTo>
                <a:cubicBezTo>
                  <a:pt x="1288" y="332"/>
                  <a:pt x="1297" y="320"/>
                  <a:pt x="1316" y="320"/>
                </a:cubicBezTo>
                <a:cubicBezTo>
                  <a:pt x="1335" y="320"/>
                  <a:pt x="1345" y="340"/>
                  <a:pt x="1345" y="380"/>
                </a:cubicBezTo>
                <a:cubicBezTo>
                  <a:pt x="1345" y="415"/>
                  <a:pt x="1343" y="439"/>
                  <a:pt x="1338" y="450"/>
                </a:cubicBezTo>
                <a:cubicBezTo>
                  <a:pt x="1334" y="459"/>
                  <a:pt x="1327" y="464"/>
                  <a:pt x="1316" y="464"/>
                </a:cubicBezTo>
                <a:cubicBezTo>
                  <a:pt x="1297" y="464"/>
                  <a:pt x="1288" y="448"/>
                  <a:pt x="1288" y="417"/>
                </a:cubicBezTo>
                <a:cubicBezTo>
                  <a:pt x="1288" y="403"/>
                  <a:pt x="1288" y="403"/>
                  <a:pt x="1288" y="403"/>
                </a:cubicBezTo>
                <a:cubicBezTo>
                  <a:pt x="1191" y="403"/>
                  <a:pt x="1191" y="403"/>
                  <a:pt x="1191" y="403"/>
                </a:cubicBezTo>
                <a:lnTo>
                  <a:pt x="1191" y="416"/>
                </a:lnTo>
                <a:close/>
                <a:moveTo>
                  <a:pt x="675" y="1919"/>
                </a:moveTo>
                <a:cubicBezTo>
                  <a:pt x="675" y="1754"/>
                  <a:pt x="727" y="1726"/>
                  <a:pt x="727" y="1710"/>
                </a:cubicBezTo>
                <a:cubicBezTo>
                  <a:pt x="817" y="1877"/>
                  <a:pt x="1118" y="2008"/>
                  <a:pt x="1118" y="2008"/>
                </a:cubicBezTo>
                <a:cubicBezTo>
                  <a:pt x="1116" y="2437"/>
                  <a:pt x="1116" y="2437"/>
                  <a:pt x="1116" y="2437"/>
                </a:cubicBezTo>
                <a:cubicBezTo>
                  <a:pt x="1116" y="2437"/>
                  <a:pt x="675" y="2107"/>
                  <a:pt x="675" y="1919"/>
                </a:cubicBezTo>
                <a:close/>
                <a:moveTo>
                  <a:pt x="1226" y="2008"/>
                </a:moveTo>
                <a:cubicBezTo>
                  <a:pt x="1226" y="2008"/>
                  <a:pt x="1527" y="1877"/>
                  <a:pt x="1617" y="1710"/>
                </a:cubicBezTo>
                <a:cubicBezTo>
                  <a:pt x="1617" y="1726"/>
                  <a:pt x="1676" y="1739"/>
                  <a:pt x="1676" y="1919"/>
                </a:cubicBezTo>
                <a:cubicBezTo>
                  <a:pt x="1676" y="2107"/>
                  <a:pt x="1228" y="2437"/>
                  <a:pt x="1228" y="2437"/>
                </a:cubicBezTo>
                <a:lnTo>
                  <a:pt x="1226" y="2008"/>
                </a:lnTo>
                <a:close/>
                <a:moveTo>
                  <a:pt x="507" y="1887"/>
                </a:moveTo>
                <a:cubicBezTo>
                  <a:pt x="618" y="1887"/>
                  <a:pt x="618" y="1887"/>
                  <a:pt x="618" y="1887"/>
                </a:cubicBezTo>
                <a:cubicBezTo>
                  <a:pt x="618" y="1997"/>
                  <a:pt x="618" y="1997"/>
                  <a:pt x="618" y="1997"/>
                </a:cubicBezTo>
                <a:cubicBezTo>
                  <a:pt x="586" y="1997"/>
                  <a:pt x="566" y="1997"/>
                  <a:pt x="563" y="1997"/>
                </a:cubicBezTo>
                <a:cubicBezTo>
                  <a:pt x="531" y="1997"/>
                  <a:pt x="457" y="2176"/>
                  <a:pt x="457" y="2176"/>
                </a:cubicBezTo>
                <a:cubicBezTo>
                  <a:pt x="230" y="2663"/>
                  <a:pt x="230" y="2663"/>
                  <a:pt x="230" y="2663"/>
                </a:cubicBezTo>
                <a:cubicBezTo>
                  <a:pt x="2105" y="2663"/>
                  <a:pt x="2105" y="2663"/>
                  <a:pt x="2105" y="2663"/>
                </a:cubicBezTo>
                <a:cubicBezTo>
                  <a:pt x="1916" y="2176"/>
                  <a:pt x="1916" y="2176"/>
                  <a:pt x="1916" y="2176"/>
                </a:cubicBezTo>
                <a:cubicBezTo>
                  <a:pt x="1916" y="2176"/>
                  <a:pt x="1837" y="1997"/>
                  <a:pt x="1783" y="1997"/>
                </a:cubicBezTo>
                <a:cubicBezTo>
                  <a:pt x="1777" y="1997"/>
                  <a:pt x="1757" y="1997"/>
                  <a:pt x="1728" y="1997"/>
                </a:cubicBezTo>
                <a:cubicBezTo>
                  <a:pt x="1728" y="1887"/>
                  <a:pt x="1728" y="1887"/>
                  <a:pt x="1728" y="1887"/>
                </a:cubicBezTo>
                <a:cubicBezTo>
                  <a:pt x="1876" y="1887"/>
                  <a:pt x="1876" y="1887"/>
                  <a:pt x="1876" y="1887"/>
                </a:cubicBezTo>
                <a:cubicBezTo>
                  <a:pt x="1998" y="1887"/>
                  <a:pt x="2098" y="2109"/>
                  <a:pt x="2098" y="2109"/>
                </a:cubicBezTo>
                <a:cubicBezTo>
                  <a:pt x="2336" y="2775"/>
                  <a:pt x="2336" y="2775"/>
                  <a:pt x="2336" y="2775"/>
                </a:cubicBezTo>
                <a:cubicBezTo>
                  <a:pt x="1811" y="2775"/>
                  <a:pt x="1811" y="2775"/>
                  <a:pt x="1811" y="2775"/>
                </a:cubicBezTo>
                <a:cubicBezTo>
                  <a:pt x="1785" y="2775"/>
                  <a:pt x="599" y="2775"/>
                  <a:pt x="535" y="2775"/>
                </a:cubicBezTo>
                <a:cubicBezTo>
                  <a:pt x="0" y="2775"/>
                  <a:pt x="0" y="2775"/>
                  <a:pt x="0" y="2775"/>
                </a:cubicBezTo>
                <a:cubicBezTo>
                  <a:pt x="285" y="2109"/>
                  <a:pt x="285" y="2109"/>
                  <a:pt x="285" y="2109"/>
                </a:cubicBezTo>
                <a:cubicBezTo>
                  <a:pt x="285" y="2109"/>
                  <a:pt x="385" y="1887"/>
                  <a:pt x="507" y="1887"/>
                </a:cubicBezTo>
                <a:close/>
              </a:path>
            </a:pathLst>
          </a:custGeom>
          <a:solidFill>
            <a:srgbClr val="E1773D"/>
          </a:solidFill>
          <a:ln>
            <a:noFill/>
          </a:ln>
        </p:spPr>
        <p:txBody>
          <a:bodyPr anchor="ctr" anchorCtr="1"/>
          <a:lstStyle/>
          <a:p>
            <a:endParaRPr lang="zh-CN" altLang="en-US">
              <a:latin typeface="微软雅黑" panose="020B0503020204020204" pitchFamily="34" charset="-122"/>
              <a:ea typeface="微软雅黑" panose="020B0503020204020204" pitchFamily="34" charset="-122"/>
            </a:endParaRPr>
          </a:p>
        </p:txBody>
      </p:sp>
      <p:sp>
        <p:nvSpPr>
          <p:cNvPr id="6" name="KSO_Shape"/>
          <p:cNvSpPr>
            <a:spLocks/>
          </p:cNvSpPr>
          <p:nvPr/>
        </p:nvSpPr>
        <p:spPr bwMode="auto">
          <a:xfrm>
            <a:off x="933502" y="3153542"/>
            <a:ext cx="372984" cy="295094"/>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FFC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7" name="KSO_Shape"/>
          <p:cNvSpPr>
            <a:spLocks/>
          </p:cNvSpPr>
          <p:nvPr/>
        </p:nvSpPr>
        <p:spPr bwMode="auto">
          <a:xfrm>
            <a:off x="910236" y="3591274"/>
            <a:ext cx="419517" cy="276241"/>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00B1AD"/>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23762" y="2734284"/>
            <a:ext cx="704280" cy="276999"/>
          </a:xfrm>
          <a:prstGeom prst="rect">
            <a:avLst/>
          </a:prstGeom>
          <a:noFill/>
        </p:spPr>
        <p:txBody>
          <a:bodyPr wrap="square" rtlCol="0">
            <a:spAutoFit/>
          </a:bodyPr>
          <a:lstStyle/>
          <a:p>
            <a:pPr algn="ctr"/>
            <a:r>
              <a:rPr lang="zh-CN" altLang="en-US" sz="1200" dirty="0" smtClean="0">
                <a:latin typeface="微软雅黑" panose="020B0503020204020204" pitchFamily="34" charset="-122"/>
                <a:ea typeface="微软雅黑" panose="020B0503020204020204" pitchFamily="34" charset="-122"/>
              </a:rPr>
              <a:t>学生</a:t>
            </a:r>
            <a:endParaRPr lang="zh-CN" altLang="en-US" sz="12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23762" y="3162590"/>
            <a:ext cx="704280" cy="276999"/>
          </a:xfrm>
          <a:prstGeom prst="rect">
            <a:avLst/>
          </a:prstGeom>
          <a:noFill/>
        </p:spPr>
        <p:txBody>
          <a:bodyPr wrap="square" rtlCol="0">
            <a:spAutoFit/>
          </a:bodyPr>
          <a:lstStyle/>
          <a:p>
            <a:pPr algn="ctr"/>
            <a:r>
              <a:rPr lang="zh-CN" altLang="en-US" sz="1200" dirty="0" smtClean="0">
                <a:latin typeface="微软雅黑" panose="020B0503020204020204" pitchFamily="34" charset="-122"/>
                <a:ea typeface="微软雅黑" panose="020B0503020204020204" pitchFamily="34" charset="-122"/>
              </a:rPr>
              <a:t>教师</a:t>
            </a:r>
            <a:endParaRPr lang="zh-CN" altLang="en-US" sz="12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80360" y="3590895"/>
            <a:ext cx="791085" cy="276999"/>
          </a:xfrm>
          <a:prstGeom prst="rect">
            <a:avLst/>
          </a:prstGeom>
          <a:noFill/>
        </p:spPr>
        <p:txBody>
          <a:bodyPr wrap="square" rtlCol="0">
            <a:spAutoFit/>
          </a:bodyPr>
          <a:lstStyle/>
          <a:p>
            <a:pPr algn="ctr"/>
            <a:r>
              <a:rPr lang="zh-CN" altLang="en-US" sz="1200" dirty="0" smtClean="0">
                <a:latin typeface="微软雅黑" panose="020B0503020204020204" pitchFamily="34" charset="-122"/>
                <a:ea typeface="微软雅黑" panose="020B0503020204020204" pitchFamily="34" charset="-122"/>
              </a:rPr>
              <a:t>管理员</a:t>
            </a:r>
            <a:endParaRPr lang="zh-CN" altLang="en-US" sz="12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900256" y="2148567"/>
            <a:ext cx="1479500" cy="246221"/>
          </a:xfrm>
          <a:prstGeom prst="rect">
            <a:avLst/>
          </a:prstGeom>
          <a:noFill/>
        </p:spPr>
        <p:txBody>
          <a:bodyPr wrap="square" rtlCol="0">
            <a:spAutoFit/>
          </a:bodyPr>
          <a:lstStyle/>
          <a:p>
            <a:pPr algn="ctr"/>
            <a:r>
              <a:rPr lang="zh-CN" altLang="en-US" sz="1000" dirty="0" smtClean="0">
                <a:solidFill>
                  <a:srgbClr val="00B1AD"/>
                </a:solidFill>
                <a:latin typeface="微软雅黑" panose="020B0503020204020204" pitchFamily="34" charset="-122"/>
                <a:ea typeface="微软雅黑" panose="020B0503020204020204" pitchFamily="34" charset="-122"/>
              </a:rPr>
              <a:t>统一身份认证</a:t>
            </a:r>
            <a:endParaRPr lang="zh-CN" altLang="en-US" sz="1000" dirty="0">
              <a:solidFill>
                <a:srgbClr val="00B1AD"/>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804438" y="843558"/>
            <a:ext cx="1767531" cy="338554"/>
          </a:xfrm>
          <a:prstGeom prst="rect">
            <a:avLst/>
          </a:prstGeom>
          <a:noFill/>
        </p:spPr>
        <p:txBody>
          <a:bodyPr wrap="square" rtlCol="0">
            <a:spAutoFit/>
          </a:bodyPr>
          <a:lstStyle/>
          <a:p>
            <a:pPr algn="ctr"/>
            <a:r>
              <a:rPr lang="zh-CN" altLang="en-US" sz="1600" dirty="0" smtClean="0">
                <a:solidFill>
                  <a:srgbClr val="00B1AD"/>
                </a:solidFill>
                <a:latin typeface="微软雅黑" panose="020B0503020204020204" pitchFamily="34" charset="-122"/>
                <a:ea typeface="微软雅黑" panose="020B0503020204020204" pitchFamily="34" charset="-122"/>
              </a:rPr>
              <a:t>统一数据中心</a:t>
            </a:r>
            <a:endParaRPr lang="zh-CN" altLang="en-US" sz="1600" dirty="0">
              <a:solidFill>
                <a:srgbClr val="00B1AD"/>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179512" y="4155926"/>
            <a:ext cx="8792791" cy="360040"/>
          </a:xfrm>
          <a:prstGeom prst="round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“智慧校园”支撑平台（身份认证、门户集成、数据中心）</a:t>
            </a:r>
            <a:endParaRPr lang="zh-CN" altLang="en-US" dirty="0">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184" y="1210742"/>
            <a:ext cx="2662438" cy="1603314"/>
          </a:xfrm>
          <a:prstGeom prst="rect">
            <a:avLst/>
          </a:prstGeom>
          <a:ln>
            <a:solidFill>
              <a:srgbClr val="00B0F0"/>
            </a:solidFill>
          </a:ln>
        </p:spPr>
      </p:pic>
      <p:pic>
        <p:nvPicPr>
          <p:cNvPr id="2050" name="Picture 2" descr="C:\Users\北北\AppData\Local\Temp\ksohtml\wps54A7.tm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3922" y="1210299"/>
            <a:ext cx="2410771" cy="1563744"/>
          </a:xfrm>
          <a:prstGeom prst="rect">
            <a:avLst/>
          </a:prstGeom>
          <a:noFill/>
          <a:ln>
            <a:solidFill>
              <a:srgbClr val="74BFE7"/>
            </a:solidFill>
          </a:ln>
          <a:extLst>
            <a:ext uri="{909E8E84-426E-40DD-AFC4-6F175D3DCCD1}">
              <a14:hiddenFill xmlns:a14="http://schemas.microsoft.com/office/drawing/2010/main">
                <a:solidFill>
                  <a:srgbClr val="FFFFFF"/>
                </a:solidFill>
              </a14:hiddenFill>
            </a:ext>
          </a:extLst>
        </p:spPr>
      </p:pic>
      <p:cxnSp>
        <p:nvCxnSpPr>
          <p:cNvPr id="61" name="肘形连接符 60"/>
          <p:cNvCxnSpPr>
            <a:stCxn id="2053" idx="0"/>
            <a:endCxn id="2050" idx="1"/>
          </p:cNvCxnSpPr>
          <p:nvPr/>
        </p:nvCxnSpPr>
        <p:spPr>
          <a:xfrm rot="5400000" flipH="1" flipV="1">
            <a:off x="1340482" y="1443269"/>
            <a:ext cx="614538" cy="1712342"/>
          </a:xfrm>
          <a:prstGeom prst="bentConnector2">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2735842" y="843558"/>
            <a:ext cx="1767531" cy="338554"/>
          </a:xfrm>
          <a:prstGeom prst="rect">
            <a:avLst/>
          </a:prstGeom>
          <a:noFill/>
        </p:spPr>
        <p:txBody>
          <a:bodyPr wrap="square" rtlCol="0">
            <a:spAutoFit/>
          </a:bodyPr>
          <a:lstStyle/>
          <a:p>
            <a:pPr algn="ctr"/>
            <a:r>
              <a:rPr lang="zh-CN" altLang="en-US" sz="1600" dirty="0" smtClean="0">
                <a:solidFill>
                  <a:srgbClr val="00B1AD"/>
                </a:solidFill>
                <a:latin typeface="微软雅黑" panose="020B0503020204020204" pitchFamily="34" charset="-122"/>
                <a:ea typeface="微软雅黑" panose="020B0503020204020204" pitchFamily="34" charset="-122"/>
              </a:rPr>
              <a:t>统一访问门户</a:t>
            </a:r>
            <a:endParaRPr lang="zh-CN" altLang="en-US" sz="1600" dirty="0">
              <a:solidFill>
                <a:srgbClr val="00B1AD"/>
              </a:solidFill>
              <a:latin typeface="微软雅黑" panose="020B0503020204020204" pitchFamily="34" charset="-122"/>
              <a:ea typeface="微软雅黑" panose="020B0503020204020204" pitchFamily="34" charset="-122"/>
            </a:endParaRPr>
          </a:p>
        </p:txBody>
      </p:sp>
      <p:sp>
        <p:nvSpPr>
          <p:cNvPr id="2051" name="矩形 2050"/>
          <p:cNvSpPr/>
          <p:nvPr/>
        </p:nvSpPr>
        <p:spPr>
          <a:xfrm>
            <a:off x="1682032" y="3268080"/>
            <a:ext cx="7243819" cy="737326"/>
          </a:xfrm>
          <a:prstGeom prst="rect">
            <a:avLst/>
          </a:prstGeom>
          <a:solidFill>
            <a:schemeClr val="bg1">
              <a:lumMod val="85000"/>
            </a:scheme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2057" name="肘形连接符 2056"/>
          <p:cNvCxnSpPr>
            <a:endCxn id="2051" idx="0"/>
          </p:cNvCxnSpPr>
          <p:nvPr/>
        </p:nvCxnSpPr>
        <p:spPr>
          <a:xfrm rot="16200000" flipH="1">
            <a:off x="4471363" y="2435501"/>
            <a:ext cx="1275908" cy="389249"/>
          </a:xfrm>
          <a:prstGeom prst="bentConnector3">
            <a:avLst>
              <a:gd name="adj1" fmla="val -337"/>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9" name="肘形连接符 2058"/>
          <p:cNvCxnSpPr/>
          <p:nvPr/>
        </p:nvCxnSpPr>
        <p:spPr>
          <a:xfrm rot="5400000">
            <a:off x="5378329" y="2412560"/>
            <a:ext cx="1265795" cy="432048"/>
          </a:xfrm>
          <a:prstGeom prst="bentConnector3">
            <a:avLst>
              <a:gd name="adj1" fmla="val -2460"/>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60" name="文本框 2059"/>
          <p:cNvSpPr txBox="1"/>
          <p:nvPr/>
        </p:nvSpPr>
        <p:spPr>
          <a:xfrm>
            <a:off x="1682032" y="3321567"/>
            <a:ext cx="778332" cy="646331"/>
          </a:xfrm>
          <a:prstGeom prst="rect">
            <a:avLst/>
          </a:prstGeom>
          <a:noFill/>
        </p:spPr>
        <p:txBody>
          <a:bodyPr wrap="square" rtlCol="0">
            <a:spAutoFit/>
          </a:bodyPr>
          <a:lstStyle/>
          <a:p>
            <a:pPr algn="ctr"/>
            <a:r>
              <a:rPr lang="zh-CN" altLang="en-US" dirty="0" smtClean="0">
                <a:solidFill>
                  <a:srgbClr val="00B1AD"/>
                </a:solidFill>
                <a:latin typeface="微软雅黑" panose="020B0503020204020204" pitchFamily="34" charset="-122"/>
                <a:ea typeface="微软雅黑" panose="020B0503020204020204" pitchFamily="34" charset="-122"/>
              </a:rPr>
              <a:t>业务应用</a:t>
            </a:r>
            <a:endParaRPr lang="zh-CN" altLang="en-US" dirty="0">
              <a:solidFill>
                <a:srgbClr val="00B1AD"/>
              </a:solidFill>
              <a:latin typeface="微软雅黑" panose="020B0503020204020204" pitchFamily="34" charset="-122"/>
              <a:ea typeface="微软雅黑" panose="020B0503020204020204" pitchFamily="34" charset="-122"/>
            </a:endParaRPr>
          </a:p>
        </p:txBody>
      </p:sp>
      <p:sp>
        <p:nvSpPr>
          <p:cNvPr id="2062" name="文本框 2061"/>
          <p:cNvSpPr txBox="1"/>
          <p:nvPr/>
        </p:nvSpPr>
        <p:spPr>
          <a:xfrm>
            <a:off x="2472909" y="3490845"/>
            <a:ext cx="1485605" cy="307777"/>
          </a:xfrm>
          <a:prstGeom prst="rect">
            <a:avLst/>
          </a:prstGeom>
          <a:solidFill>
            <a:srgbClr val="BACD21"/>
          </a:solidFill>
          <a:ln>
            <a:solidFill>
              <a:srgbClr val="00B0F0"/>
            </a:solidFill>
          </a:ln>
        </p:spPr>
        <p:txBody>
          <a:bodyPr wrap="square" rtlCol="0" anchor="ctr">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校务管理平台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4083224" y="3490845"/>
            <a:ext cx="1485605" cy="307777"/>
          </a:xfrm>
          <a:prstGeom prst="rect">
            <a:avLst/>
          </a:prstGeom>
          <a:solidFill>
            <a:srgbClr val="BACD21"/>
          </a:solidFill>
          <a:ln>
            <a:solidFill>
              <a:srgbClr val="00B0F0"/>
            </a:solidFill>
          </a:ln>
        </p:spPr>
        <p:txBody>
          <a:bodyPr wrap="square" rtlCol="0" anchor="ctr">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在线学习平台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0" name="文本框 79"/>
          <p:cNvSpPr txBox="1"/>
          <p:nvPr/>
        </p:nvSpPr>
        <p:spPr>
          <a:xfrm>
            <a:off x="5693539" y="3490845"/>
            <a:ext cx="1485605" cy="307777"/>
          </a:xfrm>
          <a:prstGeom prst="rect">
            <a:avLst/>
          </a:prstGeom>
          <a:solidFill>
            <a:srgbClr val="BACD21"/>
          </a:solidFill>
          <a:ln>
            <a:solidFill>
              <a:srgbClr val="00B0F0"/>
            </a:solidFill>
          </a:ln>
        </p:spPr>
        <p:txBody>
          <a:bodyPr wrap="square" rtlCol="0" anchor="ctr">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智慧教室平台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1" name="文本框 80"/>
          <p:cNvSpPr txBox="1"/>
          <p:nvPr/>
        </p:nvSpPr>
        <p:spPr>
          <a:xfrm>
            <a:off x="7303854" y="3490845"/>
            <a:ext cx="1485605" cy="307777"/>
          </a:xfrm>
          <a:prstGeom prst="rect">
            <a:avLst/>
          </a:prstGeom>
          <a:solidFill>
            <a:srgbClr val="BACD21"/>
          </a:solidFill>
          <a:ln>
            <a:solidFill>
              <a:srgbClr val="00B0F0"/>
            </a:solidFill>
          </a:ln>
        </p:spPr>
        <p:txBody>
          <a:bodyPr wrap="square" rtlCol="0" anchor="ctr">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应用系统集成</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070" name="文本框 2069"/>
          <p:cNvSpPr txBox="1"/>
          <p:nvPr/>
        </p:nvSpPr>
        <p:spPr>
          <a:xfrm>
            <a:off x="5111210" y="1311715"/>
            <a:ext cx="920457" cy="613694"/>
          </a:xfrm>
          <a:prstGeom prst="rect">
            <a:avLst/>
          </a:prstGeom>
          <a:noFill/>
        </p:spPr>
        <p:txBody>
          <a:bodyPr wrap="square" rtlCol="0">
            <a:spAutoFit/>
          </a:bodyPr>
          <a:lstStyle/>
          <a:p>
            <a:pPr algn="ctr">
              <a:lnSpc>
                <a:spcPct val="150000"/>
              </a:lnSpc>
            </a:pPr>
            <a:r>
              <a:rPr lang="zh-CN" altLang="en-US" sz="1200" dirty="0" smtClean="0">
                <a:solidFill>
                  <a:srgbClr val="00B1AD"/>
                </a:solidFill>
                <a:latin typeface="微软雅黑" panose="020B0503020204020204" pitchFamily="34" charset="-122"/>
                <a:ea typeface="微软雅黑" panose="020B0503020204020204" pitchFamily="34" charset="-122"/>
              </a:rPr>
              <a:t>门户管理数据集成</a:t>
            </a:r>
            <a:endParaRPr lang="en-US" altLang="zh-CN" sz="1200" dirty="0" smtClean="0">
              <a:solidFill>
                <a:srgbClr val="00B1AD"/>
              </a:solidFill>
              <a:latin typeface="微软雅黑" panose="020B0503020204020204" pitchFamily="34" charset="-122"/>
              <a:ea typeface="微软雅黑" panose="020B0503020204020204" pitchFamily="34" charset="-122"/>
            </a:endParaRPr>
          </a:p>
        </p:txBody>
      </p:sp>
      <p:pic>
        <p:nvPicPr>
          <p:cNvPr id="31" name="Picture 28" descr="无需新增 运维人力.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9847" y="1364503"/>
            <a:ext cx="660318" cy="540754"/>
          </a:xfrm>
          <a:prstGeom prst="rect">
            <a:avLst/>
          </a:prstGeom>
        </p:spPr>
      </p:pic>
    </p:spTree>
    <p:extLst>
      <p:ext uri="{BB962C8B-B14F-4D97-AF65-F5344CB8AC3E}">
        <p14:creationId xmlns:p14="http://schemas.microsoft.com/office/powerpoint/2010/main" val="4031088522"/>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4081" y="-13100"/>
            <a:ext cx="8147248" cy="857250"/>
          </a:xfrm>
        </p:spPr>
        <p:txBody>
          <a:bodyPr>
            <a:normAutofit/>
          </a:bodyPr>
          <a:lstStyle/>
          <a:p>
            <a:pPr algn="ctr"/>
            <a:r>
              <a:rPr lang="zh-CN" altLang="en-US" dirty="0" smtClean="0">
                <a:latin typeface="微软雅黑" panose="020B0503020204020204" pitchFamily="34" charset="-122"/>
                <a:ea typeface="微软雅黑" panose="020B0503020204020204" pitchFamily="34" charset="-122"/>
              </a:rPr>
              <a:t>校务管理</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智慧迎新</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16</a:t>
            </a:fld>
            <a:endParaRPr lang="zh-TW" altLang="en-US" dirty="0">
              <a:latin typeface="微软雅黑" panose="020B0503020204020204" pitchFamily="34" charset="-122"/>
              <a:ea typeface="微软雅黑" panose="020B0503020204020204" pitchFamily="34" charset="-122"/>
            </a:endParaRPr>
          </a:p>
        </p:txBody>
      </p:sp>
      <p:sp>
        <p:nvSpPr>
          <p:cNvPr id="5" name="MH_Other_1"/>
          <p:cNvSpPr>
            <a:spLocks noChangeShapeType="1"/>
          </p:cNvSpPr>
          <p:nvPr>
            <p:custDataLst>
              <p:tags r:id="rId1"/>
            </p:custDataLst>
          </p:nvPr>
        </p:nvSpPr>
        <p:spPr bwMode="auto">
          <a:xfrm>
            <a:off x="5401266" y="2268924"/>
            <a:ext cx="0" cy="594677"/>
          </a:xfrm>
          <a:prstGeom prst="line">
            <a:avLst/>
          </a:prstGeom>
          <a:noFill/>
          <a:ln w="190500">
            <a:solidFill>
              <a:schemeClr val="bg1">
                <a:lumMod val="75000"/>
              </a:schemeClr>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6" name="MH_Other_2"/>
          <p:cNvSpPr>
            <a:spLocks noChangeShapeType="1"/>
          </p:cNvSpPr>
          <p:nvPr>
            <p:custDataLst>
              <p:tags r:id="rId2"/>
            </p:custDataLst>
          </p:nvPr>
        </p:nvSpPr>
        <p:spPr bwMode="auto">
          <a:xfrm>
            <a:off x="3537779" y="2268924"/>
            <a:ext cx="0" cy="594677"/>
          </a:xfrm>
          <a:prstGeom prst="line">
            <a:avLst/>
          </a:prstGeom>
          <a:noFill/>
          <a:ln w="190500">
            <a:solidFill>
              <a:schemeClr val="bg1">
                <a:lumMod val="75000"/>
              </a:schemeClr>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7" name="MH_Other_3"/>
          <p:cNvSpPr>
            <a:spLocks/>
          </p:cNvSpPr>
          <p:nvPr>
            <p:custDataLst>
              <p:tags r:id="rId3"/>
            </p:custDataLst>
          </p:nvPr>
        </p:nvSpPr>
        <p:spPr bwMode="auto">
          <a:xfrm flipH="1">
            <a:off x="5832471" y="2268925"/>
            <a:ext cx="1386781" cy="1248972"/>
          </a:xfrm>
          <a:custGeom>
            <a:avLst/>
            <a:gdLst>
              <a:gd name="T0" fmla="*/ 0 w 635"/>
              <a:gd name="T1" fmla="*/ 0 h 953"/>
              <a:gd name="T2" fmla="*/ 0 w 635"/>
              <a:gd name="T3" fmla="*/ 1763712 h 953"/>
              <a:gd name="T4" fmla="*/ 935037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chemeClr val="bg1">
                <a:lumMod val="75000"/>
              </a:schemeClr>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8" name="MH_Other_4"/>
          <p:cNvSpPr>
            <a:spLocks/>
          </p:cNvSpPr>
          <p:nvPr>
            <p:custDataLst>
              <p:tags r:id="rId4"/>
            </p:custDataLst>
          </p:nvPr>
        </p:nvSpPr>
        <p:spPr bwMode="auto">
          <a:xfrm>
            <a:off x="1652622" y="2268925"/>
            <a:ext cx="1388950" cy="1248972"/>
          </a:xfrm>
          <a:custGeom>
            <a:avLst/>
            <a:gdLst>
              <a:gd name="T0" fmla="*/ 0 w 635"/>
              <a:gd name="T1" fmla="*/ 0 h 953"/>
              <a:gd name="T2" fmla="*/ 0 w 635"/>
              <a:gd name="T3" fmla="*/ 1763712 h 953"/>
              <a:gd name="T4" fmla="*/ 900113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chemeClr val="bg1">
                <a:lumMod val="75000"/>
              </a:schemeClr>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9" name="MH_Other_5"/>
          <p:cNvSpPr>
            <a:spLocks noChangeArrowheads="1"/>
          </p:cNvSpPr>
          <p:nvPr>
            <p:custDataLst>
              <p:tags r:id="rId5"/>
            </p:custDataLst>
          </p:nvPr>
        </p:nvSpPr>
        <p:spPr bwMode="auto">
          <a:xfrm>
            <a:off x="846557" y="1123907"/>
            <a:ext cx="1620801" cy="1143490"/>
          </a:xfrm>
          <a:prstGeom prst="roundRect">
            <a:avLst>
              <a:gd name="adj" fmla="val 11764"/>
            </a:avLst>
          </a:prstGeom>
          <a:solidFill>
            <a:srgbClr val="C2DBDC"/>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0" name="MH_Other_6"/>
          <p:cNvSpPr>
            <a:spLocks noChangeArrowheads="1"/>
          </p:cNvSpPr>
          <p:nvPr>
            <p:custDataLst>
              <p:tags r:id="rId6"/>
            </p:custDataLst>
          </p:nvPr>
        </p:nvSpPr>
        <p:spPr bwMode="auto">
          <a:xfrm>
            <a:off x="2707879" y="1123907"/>
            <a:ext cx="1620801" cy="1143490"/>
          </a:xfrm>
          <a:prstGeom prst="roundRect">
            <a:avLst>
              <a:gd name="adj" fmla="val 11764"/>
            </a:avLst>
          </a:prstGeom>
          <a:solidFill>
            <a:schemeClr val="accent3">
              <a:lumMod val="20000"/>
              <a:lumOff val="80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1" name="MH_Other_7"/>
          <p:cNvSpPr>
            <a:spLocks noChangeArrowheads="1"/>
          </p:cNvSpPr>
          <p:nvPr>
            <p:custDataLst>
              <p:tags r:id="rId7"/>
            </p:custDataLst>
          </p:nvPr>
        </p:nvSpPr>
        <p:spPr bwMode="auto">
          <a:xfrm>
            <a:off x="4569198" y="1123907"/>
            <a:ext cx="1620801" cy="1143490"/>
          </a:xfrm>
          <a:prstGeom prst="roundRect">
            <a:avLst>
              <a:gd name="adj" fmla="val 11764"/>
            </a:avLst>
          </a:prstGeom>
          <a:solidFill>
            <a:srgbClr val="E6E6E2"/>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2" name="MH_Other_8"/>
          <p:cNvSpPr>
            <a:spLocks noChangeArrowheads="1"/>
          </p:cNvSpPr>
          <p:nvPr>
            <p:custDataLst>
              <p:tags r:id="rId8"/>
            </p:custDataLst>
          </p:nvPr>
        </p:nvSpPr>
        <p:spPr bwMode="auto">
          <a:xfrm>
            <a:off x="6406684" y="1123907"/>
            <a:ext cx="1620801" cy="1143490"/>
          </a:xfrm>
          <a:prstGeom prst="roundRect">
            <a:avLst>
              <a:gd name="adj" fmla="val 11764"/>
            </a:avLst>
          </a:prstGeom>
          <a:solidFill>
            <a:srgbClr val="C2DBDC"/>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3" name="MH_SubTitle_1"/>
          <p:cNvSpPr>
            <a:spLocks noChangeArrowheads="1"/>
          </p:cNvSpPr>
          <p:nvPr>
            <p:custDataLst>
              <p:tags r:id="rId9"/>
            </p:custDataLst>
          </p:nvPr>
        </p:nvSpPr>
        <p:spPr bwMode="auto">
          <a:xfrm>
            <a:off x="902896" y="1151425"/>
            <a:ext cx="1505958" cy="669584"/>
          </a:xfrm>
          <a:prstGeom prst="roundRect">
            <a:avLst>
              <a:gd name="adj" fmla="val 15806"/>
            </a:avLst>
          </a:prstGeom>
          <a:solidFill>
            <a:srgbClr val="00B1AD"/>
          </a:solid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latinLnBrk="1" hangingPunct="1">
              <a:spcBef>
                <a:spcPct val="0"/>
              </a:spcBef>
              <a:buFontTx/>
              <a:buNone/>
              <a:defRPr/>
            </a:pPr>
            <a:r>
              <a:rPr lang="zh-CN" altLang="en-US" sz="1499" b="1" dirty="0">
                <a:solidFill>
                  <a:srgbClr val="FFFFFF"/>
                </a:solidFill>
                <a:latin typeface="微软雅黑" panose="020B0503020204020204" pitchFamily="34" charset="-122"/>
              </a:rPr>
              <a:t>统一化管理</a:t>
            </a:r>
          </a:p>
        </p:txBody>
      </p:sp>
      <p:sp>
        <p:nvSpPr>
          <p:cNvPr id="14" name="MH_SubTitle_2"/>
          <p:cNvSpPr>
            <a:spLocks noChangeArrowheads="1"/>
          </p:cNvSpPr>
          <p:nvPr>
            <p:custDataLst>
              <p:tags r:id="rId10"/>
            </p:custDataLst>
          </p:nvPr>
        </p:nvSpPr>
        <p:spPr bwMode="auto">
          <a:xfrm>
            <a:off x="2766383" y="1178941"/>
            <a:ext cx="1503791" cy="669584"/>
          </a:xfrm>
          <a:prstGeom prst="roundRect">
            <a:avLst>
              <a:gd name="adj" fmla="val 15806"/>
            </a:avLst>
          </a:prstGeom>
          <a:solidFill>
            <a:schemeClr val="accent3"/>
          </a:solid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latinLnBrk="1" hangingPunct="1">
              <a:spcBef>
                <a:spcPct val="0"/>
              </a:spcBef>
              <a:buFontTx/>
              <a:buNone/>
              <a:defRPr/>
            </a:pPr>
            <a:r>
              <a:rPr lang="zh-CN" altLang="en-US" sz="1499" b="1" dirty="0">
                <a:solidFill>
                  <a:srgbClr val="FFFFFF"/>
                </a:solidFill>
                <a:latin typeface="微软雅黑" panose="020B0503020204020204" pitchFamily="34" charset="-122"/>
              </a:rPr>
              <a:t>个性化定制</a:t>
            </a:r>
          </a:p>
        </p:txBody>
      </p:sp>
      <p:sp>
        <p:nvSpPr>
          <p:cNvPr id="15" name="MH_SubTitle_3"/>
          <p:cNvSpPr>
            <a:spLocks noChangeArrowheads="1"/>
          </p:cNvSpPr>
          <p:nvPr>
            <p:custDataLst>
              <p:tags r:id="rId11"/>
            </p:custDataLst>
          </p:nvPr>
        </p:nvSpPr>
        <p:spPr bwMode="auto">
          <a:xfrm>
            <a:off x="4627705" y="1178941"/>
            <a:ext cx="1503791" cy="669584"/>
          </a:xfrm>
          <a:prstGeom prst="roundRect">
            <a:avLst>
              <a:gd name="adj" fmla="val 15806"/>
            </a:avLst>
          </a:prstGeom>
          <a:solidFill>
            <a:srgbClr val="00B050"/>
          </a:solid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latinLnBrk="1" hangingPunct="1">
              <a:spcBef>
                <a:spcPct val="0"/>
              </a:spcBef>
              <a:buFontTx/>
              <a:buNone/>
              <a:defRPr/>
            </a:pPr>
            <a:r>
              <a:rPr lang="zh-CN" altLang="en-US" sz="1499" b="1" dirty="0">
                <a:solidFill>
                  <a:srgbClr val="FFFFFF"/>
                </a:solidFill>
                <a:latin typeface="微软雅黑" panose="020B0503020204020204" pitchFamily="34" charset="-122"/>
              </a:rPr>
              <a:t>人性化服务</a:t>
            </a:r>
          </a:p>
        </p:txBody>
      </p:sp>
      <p:sp>
        <p:nvSpPr>
          <p:cNvPr id="16" name="MH_SubTitle_4"/>
          <p:cNvSpPr>
            <a:spLocks noChangeArrowheads="1"/>
          </p:cNvSpPr>
          <p:nvPr>
            <p:custDataLst>
              <p:tags r:id="rId12"/>
            </p:custDataLst>
          </p:nvPr>
        </p:nvSpPr>
        <p:spPr bwMode="auto">
          <a:xfrm>
            <a:off x="6489026" y="1178941"/>
            <a:ext cx="1505958" cy="669584"/>
          </a:xfrm>
          <a:prstGeom prst="roundRect">
            <a:avLst>
              <a:gd name="adj" fmla="val 15806"/>
            </a:avLst>
          </a:prstGeom>
          <a:solidFill>
            <a:srgbClr val="0070C0"/>
          </a:solid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latinLnBrk="1" hangingPunct="1">
              <a:spcBef>
                <a:spcPct val="0"/>
              </a:spcBef>
              <a:buFontTx/>
              <a:buNone/>
              <a:defRPr/>
            </a:pPr>
            <a:r>
              <a:rPr lang="zh-CN" altLang="en-US" sz="1499" b="1" dirty="0">
                <a:solidFill>
                  <a:srgbClr val="FFFFFF"/>
                </a:solidFill>
                <a:latin typeface="微软雅黑" panose="020B0503020204020204" pitchFamily="34" charset="-122"/>
              </a:rPr>
              <a:t>智能化查询</a:t>
            </a:r>
          </a:p>
        </p:txBody>
      </p:sp>
      <p:sp>
        <p:nvSpPr>
          <p:cNvPr id="17" name="MH_Other_9"/>
          <p:cNvSpPr>
            <a:spLocks noChangeArrowheads="1"/>
          </p:cNvSpPr>
          <p:nvPr>
            <p:custDataLst>
              <p:tags r:id="rId13"/>
            </p:custDataLst>
          </p:nvPr>
        </p:nvSpPr>
        <p:spPr bwMode="auto">
          <a:xfrm>
            <a:off x="3011236" y="4132447"/>
            <a:ext cx="2946911" cy="554928"/>
          </a:xfrm>
          <a:prstGeom prst="ellipse">
            <a:avLst/>
          </a:prstGeom>
          <a:gradFill rotWithShape="1">
            <a:gsLst>
              <a:gs pos="0">
                <a:sysClr val="window" lastClr="FFFFFF">
                  <a:lumMod val="50000"/>
                </a:sysClr>
              </a:gs>
              <a:gs pos="100000">
                <a:sysClr val="window" lastClr="FFFFFF">
                  <a:alpha val="0"/>
                </a:sysClr>
              </a:gs>
            </a:gsLst>
            <a:path path="shape">
              <a:fillToRect l="50000" t="50000" r="50000" b="50000"/>
            </a:path>
          </a:gradFill>
          <a:ln>
            <a:noFill/>
          </a:ln>
          <a:effectLst/>
          <a:extLst/>
        </p:spPr>
        <p:txBody>
          <a:bodyPr wrap="none" anchor="ctr"/>
          <a:lstStyle>
            <a:lvl1pPr eaLnBrk="0" hangingPunct="0">
              <a:spcBef>
                <a:spcPct val="20000"/>
              </a:spcBef>
              <a:buChar char="•"/>
              <a:defRPr kumimoji="1" sz="3200">
                <a:solidFill>
                  <a:schemeClr val="bg1"/>
                </a:solidFill>
                <a:latin typeface="굴림" charset="-127"/>
                <a:ea typeface="굴림" charset="-127"/>
              </a:defRPr>
            </a:lvl1pPr>
            <a:lvl2pPr marL="742950" indent="-285750" eaLnBrk="0" hangingPunct="0">
              <a:spcBef>
                <a:spcPct val="20000"/>
              </a:spcBef>
              <a:buChar char="–"/>
              <a:defRPr kumimoji="1" sz="2800">
                <a:solidFill>
                  <a:schemeClr val="bg1"/>
                </a:solidFill>
                <a:latin typeface="굴림" charset="-127"/>
                <a:ea typeface="굴림" charset="-127"/>
              </a:defRPr>
            </a:lvl2pPr>
            <a:lvl3pPr marL="1143000" indent="-228600" eaLnBrk="0" hangingPunct="0">
              <a:spcBef>
                <a:spcPct val="20000"/>
              </a:spcBef>
              <a:buChar char="•"/>
              <a:defRPr kumimoji="1" sz="2400">
                <a:solidFill>
                  <a:schemeClr val="bg1"/>
                </a:solidFill>
                <a:latin typeface="굴림" charset="-127"/>
                <a:ea typeface="굴림" charset="-127"/>
              </a:defRPr>
            </a:lvl3pPr>
            <a:lvl4pPr marL="1600200" indent="-228600" eaLnBrk="0" hangingPunct="0">
              <a:spcBef>
                <a:spcPct val="20000"/>
              </a:spcBef>
              <a:buChar char="–"/>
              <a:defRPr kumimoji="1" sz="2000">
                <a:solidFill>
                  <a:schemeClr val="bg1"/>
                </a:solidFill>
                <a:latin typeface="굴림" charset="-127"/>
                <a:ea typeface="굴림" charset="-127"/>
              </a:defRPr>
            </a:lvl4pPr>
            <a:lvl5pPr marL="2057400" indent="-228600" eaLnBrk="0" hangingPunct="0">
              <a:spcBef>
                <a:spcPct val="20000"/>
              </a:spcBef>
              <a:buChar char="»"/>
              <a:defRPr kumimoji="1" sz="2000">
                <a:solidFill>
                  <a:schemeClr val="bg1"/>
                </a:solidFill>
                <a:latin typeface="굴림" charset="-127"/>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굴림" charset="-127"/>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굴림" charset="-127"/>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굴림" charset="-127"/>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굴림" charset="-127"/>
                <a:ea typeface="굴림" charset="-127"/>
              </a:defRPr>
            </a:lvl9pPr>
          </a:lstStyle>
          <a:p>
            <a:pPr eaLnBrk="1" latinLnBrk="1" hangingPunct="1">
              <a:spcBef>
                <a:spcPct val="0"/>
              </a:spcBef>
              <a:buNone/>
              <a:defRPr/>
            </a:pPr>
            <a:endParaRPr lang="ko-KR" altLang="ko-KR" sz="1349" kern="0">
              <a:solidFill>
                <a:prstClr val="black"/>
              </a:solidFill>
              <a:latin typeface="微软雅黑" panose="020B0503020204020204" pitchFamily="34" charset="-122"/>
              <a:ea typeface="+mn-ea"/>
            </a:endParaRPr>
          </a:p>
        </p:txBody>
      </p:sp>
      <p:sp>
        <p:nvSpPr>
          <p:cNvPr id="18" name="MH_Title_1"/>
          <p:cNvSpPr>
            <a:spLocks noChangeArrowheads="1"/>
          </p:cNvSpPr>
          <p:nvPr>
            <p:custDataLst>
              <p:tags r:id="rId14"/>
            </p:custDataLst>
          </p:nvPr>
        </p:nvSpPr>
        <p:spPr bwMode="auto">
          <a:xfrm>
            <a:off x="3442438" y="2955326"/>
            <a:ext cx="2084507" cy="1469109"/>
          </a:xfrm>
          <a:prstGeom prst="ellipse">
            <a:avLst/>
          </a:prstGeom>
          <a:solidFill>
            <a:srgbClr val="00B1AD">
              <a:alpha val="97000"/>
            </a:srgbClr>
          </a:solidFill>
          <a:ln w="38100">
            <a:noFill/>
          </a:ln>
          <a:effectLst/>
          <a:extLst/>
        </p:spPr>
        <p:txBody>
          <a:bodyPr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latinLnBrk="1" hangingPunct="1">
              <a:lnSpc>
                <a:spcPct val="130000"/>
              </a:lnSpc>
              <a:spcBef>
                <a:spcPct val="0"/>
              </a:spcBef>
              <a:buNone/>
              <a:defRPr/>
            </a:pPr>
            <a:r>
              <a:rPr lang="zh-CN" altLang="en-US" sz="2399" b="1" dirty="0">
                <a:solidFill>
                  <a:srgbClr val="FFFFFF"/>
                </a:solidFill>
                <a:latin typeface="微软雅黑" panose="020B0503020204020204" pitchFamily="34" charset="-122"/>
                <a:ea typeface="微软雅黑" panose="020B0503020204020204" pitchFamily="34" charset="-122"/>
              </a:rPr>
              <a:t>智慧迎新</a:t>
            </a:r>
          </a:p>
        </p:txBody>
      </p:sp>
    </p:spTree>
    <p:extLst>
      <p:ext uri="{BB962C8B-B14F-4D97-AF65-F5344CB8AC3E}">
        <p14:creationId xmlns:p14="http://schemas.microsoft.com/office/powerpoint/2010/main" val="206796137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700" dirty="0">
                <a:latin typeface="微软雅黑" panose="020B0503020204020204" pitchFamily="34" charset="-122"/>
                <a:ea typeface="微软雅黑" panose="020B0503020204020204" pitchFamily="34" charset="-122"/>
              </a:rPr>
              <a:t>统一化管理</a:t>
            </a:r>
          </a:p>
        </p:txBody>
      </p:sp>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17</a:t>
            </a:fld>
            <a:endParaRPr lang="zh-TW" altLang="en-US" dirty="0">
              <a:latin typeface="微软雅黑" panose="020B0503020204020204" pitchFamily="34" charset="-122"/>
              <a:ea typeface="微软雅黑" panose="020B0503020204020204" pitchFamily="34" charset="-122"/>
            </a:endParaRPr>
          </a:p>
        </p:txBody>
      </p:sp>
      <p:pic>
        <p:nvPicPr>
          <p:cNvPr id="5" name="pasted-image.png"/>
          <p:cNvPicPr/>
          <p:nvPr/>
        </p:nvPicPr>
        <p:blipFill>
          <a:blip r:embed="rId3" cstate="screen">
            <a:extLst>
              <a:ext uri="{28A0092B-C50C-407E-A947-70E740481C1C}">
                <a14:useLocalDpi xmlns:a14="http://schemas.microsoft.com/office/drawing/2010/main"/>
              </a:ext>
            </a:extLst>
          </a:blip>
          <a:stretch>
            <a:fillRect/>
          </a:stretch>
        </p:blipFill>
        <p:spPr>
          <a:xfrm>
            <a:off x="430634" y="928118"/>
            <a:ext cx="6442413" cy="1859504"/>
          </a:xfrm>
          <a:prstGeom prst="rect">
            <a:avLst/>
          </a:prstGeom>
          <a:ln>
            <a:noFill/>
          </a:ln>
          <a:effectLst>
            <a:outerShdw blurRad="292100" dist="139700" dir="2700000" algn="tl" rotWithShape="0">
              <a:srgbClr val="333333">
                <a:alpha val="65000"/>
              </a:srgbClr>
            </a:outerShdw>
          </a:effectLst>
        </p:spPr>
      </p:pic>
      <p:pic>
        <p:nvPicPr>
          <p:cNvPr id="6" name="pasted-image.png"/>
          <p:cNvPicPr/>
          <p:nvPr/>
        </p:nvPicPr>
        <p:blipFill>
          <a:blip r:embed="rId4" cstate="screen">
            <a:extLst>
              <a:ext uri="{28A0092B-C50C-407E-A947-70E740481C1C}">
                <a14:useLocalDpi xmlns:a14="http://schemas.microsoft.com/office/drawing/2010/main"/>
              </a:ext>
            </a:extLst>
          </a:blip>
          <a:stretch>
            <a:fillRect/>
          </a:stretch>
        </p:blipFill>
        <p:spPr>
          <a:xfrm>
            <a:off x="430634" y="2937051"/>
            <a:ext cx="6442413" cy="1680787"/>
          </a:xfrm>
          <a:prstGeom prst="rect">
            <a:avLst/>
          </a:prstGeom>
          <a:ln>
            <a:noFill/>
          </a:ln>
          <a:effectLst>
            <a:outerShdw blurRad="292100" dist="139700" dir="2700000" algn="tl" rotWithShape="0">
              <a:srgbClr val="333333">
                <a:alpha val="65000"/>
              </a:srgbClr>
            </a:outerShdw>
          </a:effectLst>
        </p:spPr>
      </p:pic>
      <p:pic>
        <p:nvPicPr>
          <p:cNvPr id="7" name="pasted-image.png"/>
          <p:cNvPicPr/>
          <p:nvPr/>
        </p:nvPicPr>
        <p:blipFill>
          <a:blip r:embed="rId5">
            <a:extLst/>
          </a:blip>
          <a:stretch>
            <a:fillRect/>
          </a:stretch>
        </p:blipFill>
        <p:spPr>
          <a:xfrm>
            <a:off x="7021723" y="838543"/>
            <a:ext cx="1768133" cy="3928723"/>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87192060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700" dirty="0">
                <a:latin typeface="微软雅黑" panose="020B0503020204020204" pitchFamily="34" charset="-122"/>
                <a:ea typeface="微软雅黑" panose="020B0503020204020204" pitchFamily="34" charset="-122"/>
              </a:rPr>
              <a:t>个性化定制</a:t>
            </a:r>
          </a:p>
        </p:txBody>
      </p:sp>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18</a:t>
            </a:fld>
            <a:endParaRPr lang="zh-TW" altLang="en-US"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554859" y="1005984"/>
            <a:ext cx="7990807" cy="3584092"/>
            <a:chOff x="552971" y="1413570"/>
            <a:chExt cx="10657184" cy="4780033"/>
          </a:xfrm>
        </p:grpSpPr>
        <p:pic>
          <p:nvPicPr>
            <p:cNvPr id="6" name="pasted-image.png"/>
            <p:cNvPicPr/>
            <p:nvPr/>
          </p:nvPicPr>
          <p:blipFill>
            <a:blip r:embed="rId3" cstate="screen">
              <a:extLst>
                <a:ext uri="{28A0092B-C50C-407E-A947-70E740481C1C}">
                  <a14:useLocalDpi xmlns:a14="http://schemas.microsoft.com/office/drawing/2010/main"/>
                </a:ext>
              </a:extLst>
            </a:blip>
            <a:stretch>
              <a:fillRect/>
            </a:stretch>
          </p:blipFill>
          <p:spPr>
            <a:xfrm>
              <a:off x="552971" y="1413570"/>
              <a:ext cx="10657184" cy="4780033"/>
            </a:xfrm>
            <a:prstGeom prst="rect">
              <a:avLst/>
            </a:prstGeom>
            <a:ln w="12700">
              <a:miter lim="400000"/>
            </a:ln>
          </p:spPr>
        </p:pic>
        <p:pic>
          <p:nvPicPr>
            <p:cNvPr id="7" name="图片 6"/>
            <p:cNvPicPr>
              <a:picLocks noChangeAspect="1"/>
            </p:cNvPicPr>
            <p:nvPr/>
          </p:nvPicPr>
          <p:blipFill>
            <a:blip r:embed="rId4"/>
            <a:stretch>
              <a:fillRect/>
            </a:stretch>
          </p:blipFill>
          <p:spPr>
            <a:xfrm>
              <a:off x="648274" y="1449501"/>
              <a:ext cx="1200841" cy="396117"/>
            </a:xfrm>
            <a:prstGeom prst="rect">
              <a:avLst/>
            </a:prstGeom>
          </p:spPr>
        </p:pic>
      </p:grpSp>
      <p:grpSp>
        <p:nvGrpSpPr>
          <p:cNvPr id="11" name="组合 10"/>
          <p:cNvGrpSpPr/>
          <p:nvPr/>
        </p:nvGrpSpPr>
        <p:grpSpPr>
          <a:xfrm>
            <a:off x="50958" y="836762"/>
            <a:ext cx="9070646" cy="4085271"/>
            <a:chOff x="103831" y="1080674"/>
            <a:chExt cx="12097344" cy="5448446"/>
          </a:xfrm>
        </p:grpSpPr>
        <p:pic>
          <p:nvPicPr>
            <p:cNvPr id="9" name="pasted-image.png"/>
            <p:cNvPicPr/>
            <p:nvPr/>
          </p:nvPicPr>
          <p:blipFill>
            <a:blip r:embed="rId5" cstate="screen">
              <a:extLst>
                <a:ext uri="{28A0092B-C50C-407E-A947-70E740481C1C}">
                  <a14:useLocalDpi xmlns:a14="http://schemas.microsoft.com/office/drawing/2010/main"/>
                </a:ext>
              </a:extLst>
            </a:blip>
            <a:stretch>
              <a:fillRect/>
            </a:stretch>
          </p:blipFill>
          <p:spPr>
            <a:xfrm>
              <a:off x="103831" y="1080674"/>
              <a:ext cx="12097344" cy="5448446"/>
            </a:xfrm>
            <a:prstGeom prst="rect">
              <a:avLst/>
            </a:prstGeom>
            <a:ln w="12700">
              <a:miter lim="400000"/>
            </a:ln>
          </p:spPr>
        </p:pic>
        <p:pic>
          <p:nvPicPr>
            <p:cNvPr id="10" name="图片 9"/>
            <p:cNvPicPr>
              <a:picLocks noChangeAspect="1"/>
            </p:cNvPicPr>
            <p:nvPr/>
          </p:nvPicPr>
          <p:blipFill>
            <a:blip r:embed="rId6"/>
            <a:stretch>
              <a:fillRect/>
            </a:stretch>
          </p:blipFill>
          <p:spPr>
            <a:xfrm>
              <a:off x="2009077" y="1167670"/>
              <a:ext cx="1280198" cy="331903"/>
            </a:xfrm>
            <a:prstGeom prst="rect">
              <a:avLst/>
            </a:prstGeom>
          </p:spPr>
        </p:pic>
      </p:grpSp>
      <p:sp>
        <p:nvSpPr>
          <p:cNvPr id="12" name="Shape 192"/>
          <p:cNvSpPr/>
          <p:nvPr/>
        </p:nvSpPr>
        <p:spPr>
          <a:xfrm>
            <a:off x="2439419" y="1456900"/>
            <a:ext cx="782391" cy="297581"/>
          </a:xfrm>
          <a:prstGeom prst="rect">
            <a:avLst/>
          </a:prstGeom>
          <a:ln w="25400">
            <a:solidFill>
              <a:srgbClr val="FF2600"/>
            </a:solidFill>
            <a:miter lim="400000"/>
          </a:ln>
          <a:effectLst>
            <a:outerShdw blurRad="38100" dist="25400" dir="5400000" rotWithShape="0">
              <a:srgbClr val="000000">
                <a:alpha val="50000"/>
              </a:srgbClr>
            </a:outerShdw>
          </a:effectLst>
        </p:spPr>
        <p:txBody>
          <a:bodyPr lIns="0" tIns="0" rIns="0" bIns="0" anchor="ctr"/>
          <a:lstStyle/>
          <a:p>
            <a:pPr lvl="0">
              <a:defRPr sz="2400"/>
            </a:pPr>
            <a:endParaRPr sz="1799">
              <a:latin typeface="微软雅黑" panose="020B0503020204020204" pitchFamily="34" charset="-122"/>
              <a:ea typeface="微软雅黑" panose="020B0503020204020204" pitchFamily="34" charset="-122"/>
            </a:endParaRPr>
          </a:p>
        </p:txBody>
      </p:sp>
      <p:sp>
        <p:nvSpPr>
          <p:cNvPr id="13" name="Shape 193"/>
          <p:cNvSpPr/>
          <p:nvPr/>
        </p:nvSpPr>
        <p:spPr>
          <a:xfrm>
            <a:off x="1317201" y="1446583"/>
            <a:ext cx="1052555" cy="492166"/>
          </a:xfrm>
          <a:prstGeom prst="rect">
            <a:avLst/>
          </a:prstGeom>
          <a:ln w="12700">
            <a:miter lim="400000"/>
          </a:ln>
          <a:extLst>
            <a:ext uri="{C572A759-6A51-4108-AA02-DFA0A04FC94B}">
              <ma14:wrappingTextBoxFlag xmlns:ma14="http://schemas.microsoft.com/office/mac/drawingml/2011/main" xmlns="" val="1"/>
            </a:ext>
          </a:extLst>
        </p:spPr>
        <p:txBody>
          <a:bodyPr lIns="38090" tIns="38090" rIns="38090" bIns="38090" anchor="ctr">
            <a:spAutoFit/>
          </a:bodyPr>
          <a:lstStyle>
            <a:lvl1pPr>
              <a:defRPr sz="1800" b="1">
                <a:solidFill>
                  <a:srgbClr val="C82506"/>
                </a:solidFill>
                <a:latin typeface="Helvetica"/>
                <a:ea typeface="Helvetica"/>
                <a:cs typeface="Helvetica"/>
                <a:sym typeface="Helvetica"/>
              </a:defRPr>
            </a:lvl1pPr>
          </a:lstStyle>
          <a:p>
            <a:pPr lvl="0">
              <a:defRPr b="0">
                <a:solidFill>
                  <a:srgbClr val="000000"/>
                </a:solidFill>
              </a:defRPr>
            </a:pPr>
            <a:r>
              <a:rPr sz="1349" dirty="0" err="1">
                <a:latin typeface="微软雅黑" panose="020B0503020204020204" pitchFamily="34" charset="-122"/>
                <a:ea typeface="微软雅黑" panose="020B0503020204020204" pitchFamily="34" charset="-122"/>
              </a:rPr>
              <a:t>本区域编辑图文入口</a:t>
            </a:r>
            <a:endParaRPr sz="1349"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815658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700" dirty="0">
                <a:latin typeface="微软雅黑" panose="020B0503020204020204" pitchFamily="34" charset="-122"/>
                <a:ea typeface="微软雅黑" panose="020B0503020204020204" pitchFamily="34" charset="-122"/>
              </a:rPr>
              <a:t>人性化服务</a:t>
            </a:r>
          </a:p>
        </p:txBody>
      </p:sp>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19</a:t>
            </a:fld>
            <a:endParaRPr lang="zh-TW" altLang="en-US"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21290" y="747118"/>
            <a:ext cx="9135239" cy="4293992"/>
            <a:chOff x="11685" y="837506"/>
            <a:chExt cx="12183490" cy="5726814"/>
          </a:xfrm>
        </p:grpSpPr>
        <p:pic>
          <p:nvPicPr>
            <p:cNvPr id="5" name="pasted-image.png"/>
            <p:cNvPicPr/>
            <p:nvPr/>
          </p:nvPicPr>
          <p:blipFill>
            <a:blip r:embed="rId3" cstate="screen">
              <a:extLst>
                <a:ext uri="{28A0092B-C50C-407E-A947-70E740481C1C}">
                  <a14:useLocalDpi xmlns:a14="http://schemas.microsoft.com/office/drawing/2010/main"/>
                </a:ext>
              </a:extLst>
            </a:blip>
            <a:stretch>
              <a:fillRect/>
            </a:stretch>
          </p:blipFill>
          <p:spPr>
            <a:xfrm>
              <a:off x="11685" y="837506"/>
              <a:ext cx="12183490" cy="5726814"/>
            </a:xfrm>
            <a:prstGeom prst="rect">
              <a:avLst/>
            </a:prstGeom>
            <a:ln w="12700">
              <a:miter lim="400000"/>
            </a:ln>
          </p:spPr>
        </p:pic>
        <p:pic>
          <p:nvPicPr>
            <p:cNvPr id="6" name="图片 5"/>
            <p:cNvPicPr>
              <a:picLocks noChangeAspect="1"/>
            </p:cNvPicPr>
            <p:nvPr/>
          </p:nvPicPr>
          <p:blipFill>
            <a:blip r:embed="rId4"/>
            <a:stretch>
              <a:fillRect/>
            </a:stretch>
          </p:blipFill>
          <p:spPr>
            <a:xfrm>
              <a:off x="336947" y="962155"/>
              <a:ext cx="1320171" cy="307437"/>
            </a:xfrm>
            <a:prstGeom prst="rect">
              <a:avLst/>
            </a:prstGeom>
          </p:spPr>
        </p:pic>
      </p:grpSp>
      <p:pic>
        <p:nvPicPr>
          <p:cNvPr id="8" name="pasted-image.png"/>
          <p:cNvPicPr/>
          <p:nvPr/>
        </p:nvPicPr>
        <p:blipFill>
          <a:blip r:embed="rId5" cstate="screen">
            <a:extLst>
              <a:ext uri="{28A0092B-C50C-407E-A947-70E740481C1C}">
                <a14:useLocalDpi xmlns:a14="http://schemas.microsoft.com/office/drawing/2010/main"/>
              </a:ext>
            </a:extLst>
          </a:blip>
          <a:stretch>
            <a:fillRect/>
          </a:stretch>
        </p:blipFill>
        <p:spPr>
          <a:xfrm>
            <a:off x="8762" y="1224039"/>
            <a:ext cx="9160295" cy="2645605"/>
          </a:xfrm>
          <a:prstGeom prst="rect">
            <a:avLst/>
          </a:prstGeom>
          <a:ln w="12700">
            <a:miter lim="400000"/>
          </a:ln>
        </p:spPr>
      </p:pic>
      <p:sp>
        <p:nvSpPr>
          <p:cNvPr id="9" name="文本框 8"/>
          <p:cNvSpPr txBox="1"/>
          <p:nvPr/>
        </p:nvSpPr>
        <p:spPr>
          <a:xfrm>
            <a:off x="760108" y="4208149"/>
            <a:ext cx="7124877" cy="299954"/>
          </a:xfrm>
          <a:prstGeom prst="rect">
            <a:avLst/>
          </a:prstGeom>
          <a:noFill/>
        </p:spPr>
        <p:txBody>
          <a:bodyPr wrap="square" rtlCol="0">
            <a:spAutoFit/>
          </a:bodyPr>
          <a:lstStyle/>
          <a:p>
            <a:pPr algn="ctr"/>
            <a:r>
              <a:rPr lang="zh-CN" altLang="en-US" sz="1349" dirty="0">
                <a:latin typeface="微软雅黑" panose="020B0503020204020204" pitchFamily="34" charset="-122"/>
                <a:ea typeface="微软雅黑" panose="020B0503020204020204" pitchFamily="34" charset="-122"/>
              </a:rPr>
              <a:t>在报到过程中可随时对注册、缴费、校车、住宿及相关手续办理情况进行查询</a:t>
            </a:r>
          </a:p>
        </p:txBody>
      </p:sp>
    </p:spTree>
    <p:extLst>
      <p:ext uri="{BB962C8B-B14F-4D97-AF65-F5344CB8AC3E}">
        <p14:creationId xmlns:p14="http://schemas.microsoft.com/office/powerpoint/2010/main" val="150318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758106"/>
            <a:ext cx="7772400" cy="1021556"/>
          </a:xfrm>
        </p:spPr>
        <p:txBody>
          <a:bodyPr/>
          <a:lstStyle/>
          <a:p>
            <a:r>
              <a:rPr lang="en-US" altLang="zh-TW" dirty="0" smtClean="0">
                <a:solidFill>
                  <a:srgbClr val="00B1AD"/>
                </a:solidFill>
                <a:latin typeface="微软雅黑" panose="020B0503020204020204" pitchFamily="34" charset="-122"/>
                <a:ea typeface="微软雅黑" panose="020B0503020204020204" pitchFamily="34" charset="-122"/>
              </a:rPr>
              <a:t>Agenda</a:t>
            </a:r>
            <a:endParaRPr lang="zh-TW" altLang="en-US" dirty="0">
              <a:solidFill>
                <a:srgbClr val="00B1AD"/>
              </a:solidFill>
              <a:latin typeface="微软雅黑" panose="020B0503020204020204" pitchFamily="34" charset="-122"/>
              <a:ea typeface="微软雅黑" panose="020B0503020204020204" pitchFamily="34" charset="-122"/>
            </a:endParaRPr>
          </a:p>
        </p:txBody>
      </p:sp>
      <p:sp>
        <p:nvSpPr>
          <p:cNvPr id="7" name="文字版面配置區 7"/>
          <p:cNvSpPr txBox="1">
            <a:spLocks/>
          </p:cNvSpPr>
          <p:nvPr/>
        </p:nvSpPr>
        <p:spPr>
          <a:xfrm>
            <a:off x="611560" y="1707654"/>
            <a:ext cx="7772400" cy="3043454"/>
          </a:xfrm>
          <a:prstGeom prst="rect">
            <a:avLst/>
          </a:prstGeom>
        </p:spPr>
        <p:txBody>
          <a:bodyPr vert="horz" lIns="91416" tIns="45708" rIns="91416" bIns="45708" rtlCol="0" anchor="ctr">
            <a:noAutofit/>
          </a:bodyPr>
          <a:lstStyle>
            <a:lvl1pPr marL="0" indent="0" algn="l" defTabSz="914273" rtl="0" eaLnBrk="1" latinLnBrk="0" hangingPunct="1">
              <a:spcBef>
                <a:spcPct val="20000"/>
              </a:spcBef>
              <a:buClr>
                <a:srgbClr val="00B1AD"/>
              </a:buClr>
              <a:buFont typeface="Arial" panose="020B0604020202020204" pitchFamily="34" charset="0"/>
              <a:buNone/>
              <a:defRPr sz="220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lgn="l" defTabSz="914273" rtl="0" eaLnBrk="1" latinLnBrk="0" hangingPunct="1">
              <a:spcBef>
                <a:spcPct val="20000"/>
              </a:spcBef>
              <a:buClr>
                <a:srgbClr val="00B1AD"/>
              </a:buClr>
              <a:buFont typeface="Arial" panose="020B0604020202020204" pitchFamily="34" charset="0"/>
              <a:buNone/>
              <a:defRPr sz="1800" kern="1200">
                <a:solidFill>
                  <a:schemeClr val="tx1">
                    <a:tint val="75000"/>
                  </a:schemeClr>
                </a:solidFill>
                <a:latin typeface="微軟正黑體" panose="020B0604030504040204" pitchFamily="34" charset="-120"/>
                <a:ea typeface="微軟正黑體" panose="020B0604030504040204" pitchFamily="34" charset="-120"/>
                <a:cs typeface="+mn-cs"/>
              </a:defRPr>
            </a:lvl2pPr>
            <a:lvl3pPr marL="914273" indent="0" algn="l" defTabSz="914273" rtl="0" eaLnBrk="1" latinLnBrk="0" hangingPunct="1">
              <a:spcBef>
                <a:spcPct val="20000"/>
              </a:spcBef>
              <a:buClr>
                <a:srgbClr val="00B1AD"/>
              </a:buClr>
              <a:buFont typeface="Arial" panose="020B0604020202020204" pitchFamily="34" charset="0"/>
              <a:buNone/>
              <a:defRPr sz="1600" kern="1200">
                <a:solidFill>
                  <a:schemeClr val="tx1">
                    <a:tint val="75000"/>
                  </a:schemeClr>
                </a:solidFill>
                <a:latin typeface="微軟正黑體" panose="020B0604030504040204" pitchFamily="34" charset="-120"/>
                <a:ea typeface="微軟正黑體" panose="020B0604030504040204" pitchFamily="34" charset="-120"/>
                <a:cs typeface="+mn-cs"/>
              </a:defRPr>
            </a:lvl3pPr>
            <a:lvl4pPr marL="1371409"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4pPr>
            <a:lvl5pPr marL="1828545"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5pPr>
            <a:lvl6pPr marL="2285681"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818"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54"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89"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buClr>
                <a:schemeClr val="bg1"/>
              </a:buClr>
              <a:tabLst>
                <a:tab pos="1431925" algn="l"/>
              </a:tabLst>
            </a:pPr>
            <a:r>
              <a:rPr lang="en-US" altLang="zh-TW"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职业教育</a:t>
            </a:r>
            <a:r>
              <a:rPr lang="zh-CN" altLang="en-US" sz="2000" b="1" dirty="0">
                <a:latin typeface="微软雅黑" panose="020B0503020204020204" pitchFamily="34" charset="-122"/>
                <a:ea typeface="微软雅黑" panose="020B0503020204020204" pitchFamily="34" charset="-122"/>
              </a:rPr>
              <a:t>信息化发展</a:t>
            </a:r>
            <a:r>
              <a:rPr lang="zh-TW" altLang="en-US" sz="2000" b="1" dirty="0">
                <a:latin typeface="微软雅黑" panose="020B0503020204020204" pitchFamily="34" charset="-122"/>
                <a:ea typeface="微软雅黑" panose="020B0503020204020204" pitchFamily="34" charset="-122"/>
              </a:rPr>
              <a:t>建设规划</a:t>
            </a:r>
          </a:p>
          <a:p>
            <a:pPr marL="285750" indent="-285750">
              <a:lnSpc>
                <a:spcPct val="150000"/>
              </a:lnSpc>
              <a:buClr>
                <a:schemeClr val="bg1"/>
              </a:buClr>
              <a:buFontTx/>
              <a:buChar char="-"/>
              <a:tabLst>
                <a:tab pos="630238" algn="l"/>
              </a:tabLst>
            </a:pPr>
            <a:r>
              <a:rPr lang="zh-TW" altLang="en-US" sz="2000" dirty="0" smtClean="0">
                <a:solidFill>
                  <a:schemeClr val="bg1">
                    <a:lumMod val="85000"/>
                  </a:schemeClr>
                </a:solidFill>
                <a:latin typeface="微软雅黑" panose="020B0503020204020204" pitchFamily="34" charset="-122"/>
                <a:ea typeface="微软雅黑" panose="020B0503020204020204" pitchFamily="34" charset="-122"/>
              </a:rPr>
              <a:t>智慧校园整</a:t>
            </a:r>
            <a:r>
              <a:rPr lang="zh-TW" altLang="en-US" sz="2000" dirty="0" smtClean="0">
                <a:solidFill>
                  <a:schemeClr val="bg1">
                    <a:lumMod val="85000"/>
                  </a:schemeClr>
                </a:solidFill>
                <a:latin typeface="微软雅黑" panose="020B0503020204020204" pitchFamily="34" charset="-122"/>
                <a:ea typeface="微软雅黑" panose="020B0503020204020204" pitchFamily="34" charset="-122"/>
              </a:rPr>
              <a:t>体</a:t>
            </a:r>
            <a:r>
              <a:rPr lang="zh-CN" altLang="en-US" sz="2000" dirty="0" smtClean="0">
                <a:solidFill>
                  <a:schemeClr val="bg1">
                    <a:lumMod val="85000"/>
                  </a:schemeClr>
                </a:solidFill>
                <a:latin typeface="微软雅黑" panose="020B0503020204020204" pitchFamily="34" charset="-122"/>
                <a:ea typeface="微软雅黑" panose="020B0503020204020204" pitchFamily="34" charset="-122"/>
              </a:rPr>
              <a:t>规划建设</a:t>
            </a:r>
            <a:r>
              <a:rPr lang="zh-TW" altLang="en-US" sz="2000" dirty="0" smtClean="0">
                <a:solidFill>
                  <a:schemeClr val="bg1">
                    <a:lumMod val="85000"/>
                  </a:schemeClr>
                </a:solidFill>
                <a:latin typeface="微软雅黑" panose="020B0503020204020204" pitchFamily="34" charset="-122"/>
                <a:ea typeface="微软雅黑" panose="020B0503020204020204" pitchFamily="34" charset="-122"/>
              </a:rPr>
              <a:t>方案</a:t>
            </a:r>
            <a:endParaRPr lang="en-US" altLang="zh-TW" sz="2000" dirty="0" smtClean="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基础环境建设（一期）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完善和深入扩建（二期）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区域应用和推广（三期）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64669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p:cNvSpPr/>
          <p:nvPr/>
        </p:nvSpPr>
        <p:spPr>
          <a:xfrm>
            <a:off x="1833747" y="1981655"/>
            <a:ext cx="2525254" cy="2525253"/>
          </a:xfrm>
          <a:prstGeom prst="ellipse">
            <a:avLst/>
          </a:prstGeom>
          <a:noFill/>
          <a:ln w="254000">
            <a:solidFill>
              <a:srgbClr val="549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r>
              <a:rPr lang="en-US" altLang="zh-TW" sz="1350" dirty="0">
                <a:solidFill>
                  <a:prstClr val="white"/>
                </a:solidFill>
                <a:latin typeface="微软雅黑" panose="020B0503020204020204" pitchFamily="34" charset="-122"/>
                <a:ea typeface="微软雅黑" panose="020B0503020204020204" pitchFamily="34" charset="-122"/>
              </a:rPr>
              <a:t>z</a:t>
            </a:r>
            <a:endParaRPr lang="zh-TW" altLang="en-US" sz="1350" dirty="0">
              <a:solidFill>
                <a:prstClr val="white"/>
              </a:solidFill>
              <a:latin typeface="微软雅黑" panose="020B0503020204020204" pitchFamily="34" charset="-122"/>
              <a:ea typeface="微软雅黑" panose="020B0503020204020204" pitchFamily="34" charset="-122"/>
            </a:endParaRPr>
          </a:p>
        </p:txBody>
      </p:sp>
      <p:sp>
        <p:nvSpPr>
          <p:cNvPr id="38" name="矩形 37"/>
          <p:cNvSpPr/>
          <p:nvPr/>
        </p:nvSpPr>
        <p:spPr>
          <a:xfrm>
            <a:off x="5356225" y="2225397"/>
            <a:ext cx="2473327" cy="2007323"/>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grpSp>
        <p:nvGrpSpPr>
          <p:cNvPr id="39" name="群組 38"/>
          <p:cNvGrpSpPr/>
          <p:nvPr/>
        </p:nvGrpSpPr>
        <p:grpSpPr>
          <a:xfrm>
            <a:off x="2316565" y="863588"/>
            <a:ext cx="1569637" cy="1582805"/>
            <a:chOff x="3469168" y="1705539"/>
            <a:chExt cx="2342443" cy="2342443"/>
          </a:xfrm>
        </p:grpSpPr>
        <p:sp>
          <p:nvSpPr>
            <p:cNvPr id="40" name="橢圓 39"/>
            <p:cNvSpPr/>
            <p:nvPr/>
          </p:nvSpPr>
          <p:spPr>
            <a:xfrm>
              <a:off x="3469168" y="1705539"/>
              <a:ext cx="2342443" cy="2342443"/>
            </a:xfrm>
            <a:prstGeom prst="ellipse">
              <a:avLst/>
            </a:prstGeom>
            <a:solidFill>
              <a:srgbClr val="1038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41" name="文字方塊 40"/>
            <p:cNvSpPr txBox="1"/>
            <p:nvPr/>
          </p:nvSpPr>
          <p:spPr>
            <a:xfrm>
              <a:off x="3790346" y="1831690"/>
              <a:ext cx="1700088" cy="358697"/>
            </a:xfrm>
            <a:prstGeom prst="rect">
              <a:avLst/>
            </a:prstGeom>
            <a:noFill/>
          </p:spPr>
          <p:txBody>
            <a:bodyPr wrap="square" rtlCol="0">
              <a:spAutoFit/>
            </a:bodyPr>
            <a:lstStyle/>
            <a:p>
              <a:pPr algn="ctr" defTabSz="914250"/>
              <a:r>
                <a:rPr lang="zh-TW" altLang="en-US" sz="975" b="1" dirty="0">
                  <a:solidFill>
                    <a:srgbClr val="F8F8F8"/>
                  </a:solidFill>
                  <a:latin typeface="微软雅黑" panose="020B0503020204020204" pitchFamily="34" charset="-122"/>
                  <a:ea typeface="微软雅黑" panose="020B0503020204020204" pitchFamily="34" charset="-122"/>
                  <a:cs typeface="Arial" pitchFamily="34" charset="0"/>
                </a:rPr>
                <a:t>学校</a:t>
              </a:r>
              <a:r>
                <a:rPr lang="zh-CN" altLang="en-US" sz="975" b="1" dirty="0">
                  <a:solidFill>
                    <a:srgbClr val="F8F8F8"/>
                  </a:solidFill>
                  <a:latin typeface="微软雅黑" panose="020B0503020204020204" pitchFamily="34" charset="-122"/>
                  <a:ea typeface="微软雅黑" panose="020B0503020204020204" pitchFamily="34" charset="-122"/>
                  <a:cs typeface="Arial" pitchFamily="34" charset="0"/>
                </a:rPr>
                <a:t>教育目标</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sp>
        <p:nvSpPr>
          <p:cNvPr id="36" name="矩形 35"/>
          <p:cNvSpPr/>
          <p:nvPr/>
        </p:nvSpPr>
        <p:spPr>
          <a:xfrm>
            <a:off x="5600700" y="1775047"/>
            <a:ext cx="1885950" cy="300083"/>
          </a:xfrm>
          <a:prstGeom prst="rect">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 name="標題 1"/>
          <p:cNvSpPr>
            <a:spLocks noGrp="1"/>
          </p:cNvSpPr>
          <p:nvPr>
            <p:ph type="title"/>
          </p:nvPr>
        </p:nvSpPr>
        <p:spPr/>
        <p:txBody>
          <a:bodyPr>
            <a:normAutofit/>
          </a:bodyPr>
          <a:lstStyle/>
          <a:p>
            <a:pPr algn="ctr"/>
            <a:r>
              <a:rPr lang="zh-CN" altLang="en-US" dirty="0" smtClean="0">
                <a:latin typeface="微软雅黑" panose="020B0503020204020204" pitchFamily="34" charset="-122"/>
                <a:ea typeface="微软雅黑" panose="020B0503020204020204" pitchFamily="34" charset="-122"/>
              </a:rPr>
              <a:t>校务管理</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人才</a:t>
            </a:r>
            <a:r>
              <a:rPr lang="zh-TW" altLang="en-US" dirty="0" smtClean="0">
                <a:latin typeface="微软雅黑" panose="020B0503020204020204" pitchFamily="34" charset="-122"/>
                <a:ea typeface="微软雅黑" panose="020B0503020204020204" pitchFamily="34" charset="-122"/>
              </a:rPr>
              <a:t>培养方案</a:t>
            </a:r>
            <a:endParaRPr lang="zh-TW" altLang="en-US" dirty="0">
              <a:latin typeface="微软雅黑" panose="020B0503020204020204" pitchFamily="34" charset="-122"/>
              <a:ea typeface="微软雅黑" panose="020B0503020204020204" pitchFamily="34" charset="-122"/>
            </a:endParaRPr>
          </a:p>
        </p:txBody>
      </p:sp>
      <p:sp>
        <p:nvSpPr>
          <p:cNvPr id="5" name="投影片編號版面配置區 4"/>
          <p:cNvSpPr>
            <a:spLocks noGrp="1"/>
          </p:cNvSpPr>
          <p:nvPr>
            <p:ph type="sldNum" sz="quarter" idx="12"/>
          </p:nvPr>
        </p:nvSpPr>
        <p:spPr/>
        <p:txBody>
          <a:bodyPr/>
          <a:lstStyle/>
          <a:p>
            <a:fld id="{F383E726-3FDA-4B2C-BB5E-1C1151DEF243}" type="slidenum">
              <a:rPr lang="zh-TW" altLang="en-US" smtClean="0">
                <a:solidFill>
                  <a:prstClr val="white"/>
                </a:solidFill>
                <a:latin typeface="微软雅黑" panose="020B0503020204020204" pitchFamily="34" charset="-122"/>
                <a:ea typeface="微软雅黑" panose="020B0503020204020204" pitchFamily="34" charset="-122"/>
              </a:rPr>
              <a:pPr/>
              <a:t>20</a:t>
            </a:fld>
            <a:endParaRPr lang="zh-TW" altLang="en-US" dirty="0">
              <a:solidFill>
                <a:prstClr val="white"/>
              </a:solidFill>
              <a:latin typeface="微软雅黑" panose="020B0503020204020204" pitchFamily="34" charset="-122"/>
              <a:ea typeface="微软雅黑" panose="020B0503020204020204" pitchFamily="34" charset="-122"/>
            </a:endParaRPr>
          </a:p>
        </p:txBody>
      </p:sp>
      <p:sp>
        <p:nvSpPr>
          <p:cNvPr id="7" name="橢圓 6"/>
          <p:cNvSpPr/>
          <p:nvPr/>
        </p:nvSpPr>
        <p:spPr>
          <a:xfrm>
            <a:off x="2576470" y="3739615"/>
            <a:ext cx="1152925" cy="1064383"/>
          </a:xfrm>
          <a:prstGeom prst="ellipse">
            <a:avLst/>
          </a:prstGeom>
          <a:solidFill>
            <a:srgbClr val="549B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8" name="文字方塊 7"/>
          <p:cNvSpPr txBox="1"/>
          <p:nvPr/>
        </p:nvSpPr>
        <p:spPr>
          <a:xfrm>
            <a:off x="2584923" y="3841575"/>
            <a:ext cx="1130386" cy="392415"/>
          </a:xfrm>
          <a:prstGeom prst="rect">
            <a:avLst/>
          </a:prstGeom>
          <a:noFill/>
        </p:spPr>
        <p:txBody>
          <a:bodyPr wrap="square" rtlCol="0">
            <a:spAutoFit/>
          </a:bodyPr>
          <a:lstStyle/>
          <a:p>
            <a:pPr algn="ctr" defTabSz="914250"/>
            <a:r>
              <a:rPr lang="zh-TW" altLang="en-US" sz="975" b="1" dirty="0">
                <a:solidFill>
                  <a:prstClr val="white"/>
                </a:solidFill>
                <a:latin typeface="微软雅黑" panose="020B0503020204020204" pitchFamily="34" charset="-122"/>
                <a:ea typeface="微软雅黑" panose="020B0503020204020204" pitchFamily="34" charset="-122"/>
              </a:rPr>
              <a:t>人才培养</a:t>
            </a:r>
            <a:endParaRPr lang="en-US" altLang="zh-TW" sz="975" b="1" dirty="0">
              <a:solidFill>
                <a:prstClr val="white"/>
              </a:solidFill>
              <a:latin typeface="微软雅黑" panose="020B0503020204020204" pitchFamily="34" charset="-122"/>
              <a:ea typeface="微软雅黑" panose="020B0503020204020204" pitchFamily="34" charset="-122"/>
            </a:endParaRPr>
          </a:p>
          <a:p>
            <a:pPr algn="ctr" defTabSz="914250"/>
            <a:r>
              <a:rPr lang="zh-TW" altLang="en-US" sz="975" b="1" dirty="0">
                <a:solidFill>
                  <a:prstClr val="white"/>
                </a:solidFill>
                <a:latin typeface="微软雅黑" panose="020B0503020204020204" pitchFamily="34" charset="-122"/>
                <a:ea typeface="微软雅黑" panose="020B0503020204020204" pitchFamily="34" charset="-122"/>
              </a:rPr>
              <a:t>质量标准</a:t>
            </a:r>
            <a:endParaRPr lang="en-US" altLang="zh-TW" sz="975" b="1" dirty="0">
              <a:solidFill>
                <a:prstClr val="white"/>
              </a:solidFill>
              <a:latin typeface="微软雅黑" panose="020B0503020204020204" pitchFamily="34" charset="-122"/>
              <a:ea typeface="微软雅黑" panose="020B0503020204020204" pitchFamily="34" charset="-122"/>
            </a:endParaRPr>
          </a:p>
        </p:txBody>
      </p:sp>
      <p:grpSp>
        <p:nvGrpSpPr>
          <p:cNvPr id="9" name="群組 8"/>
          <p:cNvGrpSpPr/>
          <p:nvPr/>
        </p:nvGrpSpPr>
        <p:grpSpPr>
          <a:xfrm>
            <a:off x="3913369" y="2724376"/>
            <a:ext cx="957415" cy="888926"/>
            <a:chOff x="-132753" y="3189125"/>
            <a:chExt cx="1473398" cy="1368000"/>
          </a:xfrm>
        </p:grpSpPr>
        <p:sp>
          <p:nvSpPr>
            <p:cNvPr id="10" name="橢圓 9"/>
            <p:cNvSpPr/>
            <p:nvPr/>
          </p:nvSpPr>
          <p:spPr>
            <a:xfrm>
              <a:off x="-99052" y="3189125"/>
              <a:ext cx="1368000" cy="1368000"/>
            </a:xfrm>
            <a:prstGeom prst="ellipse">
              <a:avLst/>
            </a:prstGeom>
            <a:solidFill>
              <a:srgbClr val="549B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11" name="文字方塊 10"/>
            <p:cNvSpPr txBox="1"/>
            <p:nvPr/>
          </p:nvSpPr>
          <p:spPr>
            <a:xfrm>
              <a:off x="-132753" y="3762930"/>
              <a:ext cx="1473398" cy="372998"/>
            </a:xfrm>
            <a:prstGeom prst="rect">
              <a:avLst/>
            </a:prstGeom>
            <a:noFill/>
          </p:spPr>
          <p:txBody>
            <a:bodyPr wrap="square" rtlCol="0">
              <a:spAutoFit/>
            </a:bodyPr>
            <a:lstStyle/>
            <a:p>
              <a:pPr algn="ctr" defTabSz="914250"/>
              <a:r>
                <a:rPr lang="zh-TW" altLang="en-US" sz="975" b="1" dirty="0">
                  <a:solidFill>
                    <a:srgbClr val="F8F8F8"/>
                  </a:solidFill>
                  <a:latin typeface="微软雅黑" panose="020B0503020204020204" pitchFamily="34" charset="-122"/>
                  <a:ea typeface="微软雅黑" panose="020B0503020204020204" pitchFamily="34" charset="-122"/>
                  <a:cs typeface="Arial" pitchFamily="34" charset="0"/>
                </a:rPr>
                <a:t>国家发展政策</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grpSp>
        <p:nvGrpSpPr>
          <p:cNvPr id="12" name="群組 11"/>
          <p:cNvGrpSpPr/>
          <p:nvPr/>
        </p:nvGrpSpPr>
        <p:grpSpPr>
          <a:xfrm>
            <a:off x="1388115" y="2773891"/>
            <a:ext cx="957415" cy="888926"/>
            <a:chOff x="-4096749" y="3189125"/>
            <a:chExt cx="1473398" cy="1368000"/>
          </a:xfrm>
        </p:grpSpPr>
        <p:sp>
          <p:nvSpPr>
            <p:cNvPr id="13" name="橢圓 12"/>
            <p:cNvSpPr/>
            <p:nvPr/>
          </p:nvSpPr>
          <p:spPr>
            <a:xfrm>
              <a:off x="-4061450" y="3189125"/>
              <a:ext cx="1368000" cy="1368000"/>
            </a:xfrm>
            <a:prstGeom prst="ellipse">
              <a:avLst/>
            </a:prstGeom>
            <a:solidFill>
              <a:srgbClr val="549B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14" name="文字方塊 13"/>
            <p:cNvSpPr txBox="1"/>
            <p:nvPr/>
          </p:nvSpPr>
          <p:spPr>
            <a:xfrm>
              <a:off x="-4096749" y="3762930"/>
              <a:ext cx="1473398" cy="372998"/>
            </a:xfrm>
            <a:prstGeom prst="rect">
              <a:avLst/>
            </a:prstGeom>
            <a:noFill/>
          </p:spPr>
          <p:txBody>
            <a:bodyPr wrap="square" rtlCol="0">
              <a:spAutoFit/>
            </a:bodyPr>
            <a:lstStyle/>
            <a:p>
              <a:pPr algn="ctr" defTabSz="914250"/>
              <a:r>
                <a:rPr lang="zh-TW" altLang="en-US" sz="975" b="1" dirty="0">
                  <a:solidFill>
                    <a:srgbClr val="F8F8F8"/>
                  </a:solidFill>
                  <a:latin typeface="微软雅黑" panose="020B0503020204020204" pitchFamily="34" charset="-122"/>
                  <a:ea typeface="微软雅黑" panose="020B0503020204020204" pitchFamily="34" charset="-122"/>
                  <a:cs typeface="Arial" pitchFamily="34" charset="0"/>
                </a:rPr>
                <a:t>行业人才需求</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grpSp>
        <p:nvGrpSpPr>
          <p:cNvPr id="15" name="群組 14"/>
          <p:cNvGrpSpPr/>
          <p:nvPr/>
        </p:nvGrpSpPr>
        <p:grpSpPr>
          <a:xfrm>
            <a:off x="2477919" y="1138175"/>
            <a:ext cx="1276276" cy="1276275"/>
            <a:chOff x="3658337" y="2083878"/>
            <a:chExt cx="1964104" cy="1964104"/>
          </a:xfrm>
        </p:grpSpPr>
        <p:sp>
          <p:nvSpPr>
            <p:cNvPr id="16" name="橢圓 15"/>
            <p:cNvSpPr/>
            <p:nvPr/>
          </p:nvSpPr>
          <p:spPr>
            <a:xfrm>
              <a:off x="3658337" y="2083878"/>
              <a:ext cx="1964104" cy="1964104"/>
            </a:xfrm>
            <a:prstGeom prst="ellipse">
              <a:avLst/>
            </a:prstGeom>
            <a:solidFill>
              <a:srgbClr val="1038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17" name="文字方塊 16"/>
            <p:cNvSpPr txBox="1"/>
            <p:nvPr/>
          </p:nvSpPr>
          <p:spPr>
            <a:xfrm>
              <a:off x="3790348" y="2231593"/>
              <a:ext cx="1700086" cy="372998"/>
            </a:xfrm>
            <a:prstGeom prst="rect">
              <a:avLst/>
            </a:prstGeom>
            <a:noFill/>
          </p:spPr>
          <p:txBody>
            <a:bodyPr wrap="square" rtlCol="0">
              <a:spAutoFit/>
            </a:bodyPr>
            <a:lstStyle/>
            <a:p>
              <a:pPr algn="ctr" defTabSz="914250"/>
              <a:r>
                <a:rPr lang="zh-CN" altLang="en-US" sz="975" b="1" dirty="0">
                  <a:solidFill>
                    <a:srgbClr val="F8F8F8"/>
                  </a:solidFill>
                  <a:latin typeface="微软雅黑" panose="020B0503020204020204" pitchFamily="34" charset="-122"/>
                  <a:ea typeface="微软雅黑" panose="020B0503020204020204" pitchFamily="34" charset="-122"/>
                  <a:cs typeface="Arial" pitchFamily="34" charset="0"/>
                </a:rPr>
                <a:t>学院教育目标</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grpSp>
        <p:nvGrpSpPr>
          <p:cNvPr id="18" name="群組 17"/>
          <p:cNvGrpSpPr/>
          <p:nvPr/>
        </p:nvGrpSpPr>
        <p:grpSpPr>
          <a:xfrm>
            <a:off x="2563697" y="1410687"/>
            <a:ext cx="1104717" cy="1003762"/>
            <a:chOff x="3790346" y="2503258"/>
            <a:chExt cx="1700087" cy="1544724"/>
          </a:xfrm>
        </p:grpSpPr>
        <p:sp>
          <p:nvSpPr>
            <p:cNvPr id="19" name="橢圓 18"/>
            <p:cNvSpPr/>
            <p:nvPr/>
          </p:nvSpPr>
          <p:spPr>
            <a:xfrm>
              <a:off x="3868027" y="2503258"/>
              <a:ext cx="1544724" cy="1544724"/>
            </a:xfrm>
            <a:prstGeom prst="ellipse">
              <a:avLst/>
            </a:prstGeom>
            <a:solidFill>
              <a:srgbClr val="1038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0" name="文字方塊 19"/>
            <p:cNvSpPr txBox="1"/>
            <p:nvPr/>
          </p:nvSpPr>
          <p:spPr>
            <a:xfrm>
              <a:off x="3790346" y="2691380"/>
              <a:ext cx="1700087" cy="372998"/>
            </a:xfrm>
            <a:prstGeom prst="rect">
              <a:avLst/>
            </a:prstGeom>
            <a:noFill/>
          </p:spPr>
          <p:txBody>
            <a:bodyPr wrap="square" rtlCol="0">
              <a:spAutoFit/>
            </a:bodyPr>
            <a:lstStyle/>
            <a:p>
              <a:pPr algn="ctr" defTabSz="914250"/>
              <a:r>
                <a:rPr lang="zh-TW" altLang="en-US" sz="975" b="1" dirty="0">
                  <a:solidFill>
                    <a:srgbClr val="F8F8F8"/>
                  </a:solidFill>
                  <a:latin typeface="微软雅黑" panose="020B0503020204020204" pitchFamily="34" charset="-122"/>
                  <a:ea typeface="微软雅黑" panose="020B0503020204020204" pitchFamily="34" charset="-122"/>
                  <a:cs typeface="Arial" pitchFamily="34" charset="0"/>
                </a:rPr>
                <a:t>专业</a:t>
              </a:r>
              <a:r>
                <a:rPr lang="zh-CN" altLang="en-US" sz="975" b="1" dirty="0">
                  <a:solidFill>
                    <a:srgbClr val="F8F8F8"/>
                  </a:solidFill>
                  <a:latin typeface="微软雅黑" panose="020B0503020204020204" pitchFamily="34" charset="-122"/>
                  <a:ea typeface="微软雅黑" panose="020B0503020204020204" pitchFamily="34" charset="-122"/>
                  <a:cs typeface="Arial" pitchFamily="34" charset="0"/>
                </a:rPr>
                <a:t>教育目标</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grpSp>
        <p:nvGrpSpPr>
          <p:cNvPr id="21" name="群組 20"/>
          <p:cNvGrpSpPr/>
          <p:nvPr/>
        </p:nvGrpSpPr>
        <p:grpSpPr>
          <a:xfrm>
            <a:off x="2563697" y="1730541"/>
            <a:ext cx="1104717" cy="683908"/>
            <a:chOff x="3790346" y="2995493"/>
            <a:chExt cx="1700087" cy="1052489"/>
          </a:xfrm>
        </p:grpSpPr>
        <p:sp>
          <p:nvSpPr>
            <p:cNvPr id="22" name="橢圓 21"/>
            <p:cNvSpPr/>
            <p:nvPr/>
          </p:nvSpPr>
          <p:spPr>
            <a:xfrm>
              <a:off x="4114145" y="2995493"/>
              <a:ext cx="1052489" cy="1052489"/>
            </a:xfrm>
            <a:prstGeom prst="ellipse">
              <a:avLst/>
            </a:prstGeom>
            <a:solidFill>
              <a:srgbClr val="1038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3" name="文字方塊 22"/>
            <p:cNvSpPr txBox="1"/>
            <p:nvPr/>
          </p:nvSpPr>
          <p:spPr>
            <a:xfrm>
              <a:off x="3790346" y="3264599"/>
              <a:ext cx="1700087" cy="603901"/>
            </a:xfrm>
            <a:prstGeom prst="rect">
              <a:avLst/>
            </a:prstGeom>
            <a:noFill/>
          </p:spPr>
          <p:txBody>
            <a:bodyPr wrap="square" rtlCol="0">
              <a:spAutoFit/>
            </a:bodyPr>
            <a:lstStyle/>
            <a:p>
              <a:pPr algn="ctr" defTabSz="914250"/>
              <a:r>
                <a:rPr lang="zh-TW" altLang="en-US" sz="975" b="1" dirty="0">
                  <a:solidFill>
                    <a:srgbClr val="F8F8F8"/>
                  </a:solidFill>
                  <a:latin typeface="微软雅黑" panose="020B0503020204020204" pitchFamily="34" charset="-122"/>
                  <a:ea typeface="微软雅黑" panose="020B0503020204020204" pitchFamily="34" charset="-122"/>
                  <a:cs typeface="Arial" pitchFamily="34" charset="0"/>
                </a:rPr>
                <a:t>方向</a:t>
              </a:r>
              <a:endParaRPr lang="zh-CN" altLang="en-US" sz="975" b="1" dirty="0">
                <a:solidFill>
                  <a:srgbClr val="F8F8F8"/>
                </a:solidFill>
                <a:latin typeface="微软雅黑" panose="020B0503020204020204" pitchFamily="34" charset="-122"/>
                <a:ea typeface="微软雅黑" panose="020B0503020204020204" pitchFamily="34" charset="-122"/>
                <a:cs typeface="Arial" pitchFamily="34" charset="0"/>
              </a:endParaRPr>
            </a:p>
            <a:p>
              <a:pPr algn="ctr" defTabSz="914250"/>
              <a:r>
                <a:rPr lang="zh-CN" altLang="en-US" sz="975" b="1" dirty="0">
                  <a:solidFill>
                    <a:srgbClr val="F8F8F8"/>
                  </a:solidFill>
                  <a:latin typeface="微软雅黑" panose="020B0503020204020204" pitchFamily="34" charset="-122"/>
                  <a:ea typeface="微软雅黑" panose="020B0503020204020204" pitchFamily="34" charset="-122"/>
                  <a:cs typeface="Arial" pitchFamily="34" charset="0"/>
                </a:rPr>
                <a:t>教育目标</a:t>
              </a:r>
              <a:endParaRPr lang="en-US" altLang="zh-CN" sz="975" b="1" dirty="0">
                <a:solidFill>
                  <a:srgbClr val="F8F8F8"/>
                </a:solidFill>
                <a:latin typeface="微软雅黑" panose="020B0503020204020204" pitchFamily="34" charset="-122"/>
                <a:ea typeface="微软雅黑" panose="020B0503020204020204" pitchFamily="34" charset="-122"/>
                <a:cs typeface="Arial" pitchFamily="34" charset="0"/>
              </a:endParaRPr>
            </a:p>
          </p:txBody>
        </p:sp>
      </p:grpSp>
      <p:sp>
        <p:nvSpPr>
          <p:cNvPr id="24" name="文字方塊 23"/>
          <p:cNvSpPr txBox="1"/>
          <p:nvPr/>
        </p:nvSpPr>
        <p:spPr>
          <a:xfrm>
            <a:off x="2617400" y="4201615"/>
            <a:ext cx="1090505" cy="438582"/>
          </a:xfrm>
          <a:prstGeom prst="rect">
            <a:avLst/>
          </a:prstGeom>
          <a:noFill/>
        </p:spPr>
        <p:txBody>
          <a:bodyPr wrap="square" rtlCol="0">
            <a:spAutoFit/>
          </a:bodyPr>
          <a:lstStyle/>
          <a:p>
            <a:pPr marL="128585" indent="-128585" defTabSz="914250">
              <a:buClr>
                <a:prstClr val="white"/>
              </a:buClr>
              <a:buFont typeface="Arial" pitchFamily="34" charset="0"/>
              <a:buChar char="•"/>
            </a:pPr>
            <a:r>
              <a:rPr lang="zh-TW" altLang="en-US" sz="750" dirty="0">
                <a:solidFill>
                  <a:prstClr val="white"/>
                </a:solidFill>
                <a:latin typeface="微软雅黑" panose="020B0503020204020204" pitchFamily="34" charset="-122"/>
                <a:ea typeface="微软雅黑" panose="020B0503020204020204" pitchFamily="34" charset="-122"/>
              </a:rPr>
              <a:t>专业人才培养</a:t>
            </a:r>
            <a:r>
              <a:rPr lang="zh-TW" altLang="zh-TW" sz="750" dirty="0">
                <a:solidFill>
                  <a:prstClr val="white"/>
                </a:solidFill>
                <a:latin typeface="微软雅黑" panose="020B0503020204020204" pitchFamily="34" charset="-122"/>
                <a:ea typeface="微软雅黑" panose="020B0503020204020204" pitchFamily="34" charset="-122"/>
              </a:rPr>
              <a:t>标准</a:t>
            </a:r>
            <a:endParaRPr lang="en-US" altLang="zh-TW" sz="750" dirty="0">
              <a:solidFill>
                <a:prstClr val="white"/>
              </a:solidFill>
              <a:latin typeface="微软雅黑" panose="020B0503020204020204" pitchFamily="34" charset="-122"/>
              <a:ea typeface="微软雅黑" panose="020B0503020204020204" pitchFamily="34" charset="-122"/>
            </a:endParaRPr>
          </a:p>
          <a:p>
            <a:pPr marL="128585" indent="-128585" defTabSz="914250">
              <a:buClr>
                <a:prstClr val="white"/>
              </a:buClr>
              <a:buFont typeface="Arial" pitchFamily="34" charset="0"/>
              <a:buChar char="•"/>
            </a:pPr>
            <a:r>
              <a:rPr lang="zh-TW" altLang="en-US" sz="750" dirty="0">
                <a:solidFill>
                  <a:prstClr val="white"/>
                </a:solidFill>
                <a:latin typeface="微软雅黑" panose="020B0503020204020204" pitchFamily="34" charset="-122"/>
                <a:ea typeface="微软雅黑" panose="020B0503020204020204" pitchFamily="34" charset="-122"/>
              </a:rPr>
              <a:t>产学间技术标准</a:t>
            </a:r>
            <a:endParaRPr lang="en-US" altLang="zh-TW" sz="750" dirty="0">
              <a:solidFill>
                <a:prstClr val="white"/>
              </a:solidFill>
              <a:latin typeface="微软雅黑" panose="020B0503020204020204" pitchFamily="34" charset="-122"/>
              <a:ea typeface="微软雅黑" panose="020B0503020204020204" pitchFamily="34" charset="-122"/>
            </a:endParaRPr>
          </a:p>
          <a:p>
            <a:pPr marL="128585" indent="-128585" defTabSz="914250">
              <a:buClr>
                <a:prstClr val="white"/>
              </a:buClr>
              <a:buFont typeface="Arial" pitchFamily="34" charset="0"/>
              <a:buChar char="•"/>
            </a:pPr>
            <a:r>
              <a:rPr lang="zh-TW" altLang="en-US" sz="750" dirty="0">
                <a:solidFill>
                  <a:prstClr val="white"/>
                </a:solidFill>
                <a:latin typeface="微软雅黑" panose="020B0503020204020204" pitchFamily="34" charset="-122"/>
                <a:ea typeface="微软雅黑" panose="020B0503020204020204" pitchFamily="34" charset="-122"/>
              </a:rPr>
              <a:t>国际通行职业标准</a:t>
            </a:r>
          </a:p>
        </p:txBody>
      </p:sp>
      <p:sp>
        <p:nvSpPr>
          <p:cNvPr id="25" name="橢圓 24"/>
          <p:cNvSpPr/>
          <p:nvPr/>
        </p:nvSpPr>
        <p:spPr>
          <a:xfrm>
            <a:off x="2564435" y="2446392"/>
            <a:ext cx="1216427" cy="121642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6" name="橢圓 25"/>
          <p:cNvSpPr/>
          <p:nvPr/>
        </p:nvSpPr>
        <p:spPr>
          <a:xfrm>
            <a:off x="2712979" y="2594937"/>
            <a:ext cx="912320" cy="8889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7" name="橢圓 26"/>
          <p:cNvSpPr/>
          <p:nvPr/>
        </p:nvSpPr>
        <p:spPr>
          <a:xfrm>
            <a:off x="2894272" y="2743480"/>
            <a:ext cx="561428" cy="561428"/>
          </a:xfrm>
          <a:prstGeom prst="ellipse">
            <a:avLst/>
          </a:prstGeom>
          <a:solidFill>
            <a:srgbClr val="549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28" name="文字方塊 27"/>
          <p:cNvSpPr txBox="1"/>
          <p:nvPr/>
        </p:nvSpPr>
        <p:spPr>
          <a:xfrm>
            <a:off x="2800352" y="2826427"/>
            <a:ext cx="756413" cy="392415"/>
          </a:xfrm>
          <a:prstGeom prst="rect">
            <a:avLst/>
          </a:prstGeom>
          <a:noFill/>
        </p:spPr>
        <p:txBody>
          <a:bodyPr wrap="square" rtlCol="0">
            <a:spAutoFit/>
          </a:bodyPr>
          <a:lstStyle/>
          <a:p>
            <a:pPr algn="ctr" defTabSz="914250"/>
            <a:r>
              <a:rPr lang="zh-TW" altLang="en-US" sz="975" dirty="0">
                <a:solidFill>
                  <a:prstClr val="white"/>
                </a:solidFill>
                <a:latin typeface="微软雅黑" panose="020B0503020204020204" pitchFamily="34" charset="-122"/>
                <a:ea typeface="微软雅黑" panose="020B0503020204020204" pitchFamily="34" charset="-122"/>
              </a:rPr>
              <a:t>核心能力</a:t>
            </a:r>
            <a:endParaRPr lang="en-US" altLang="zh-TW" sz="975" dirty="0">
              <a:solidFill>
                <a:prstClr val="white"/>
              </a:solidFill>
              <a:latin typeface="微软雅黑" panose="020B0503020204020204" pitchFamily="34" charset="-122"/>
              <a:ea typeface="微软雅黑" panose="020B0503020204020204" pitchFamily="34" charset="-122"/>
            </a:endParaRPr>
          </a:p>
          <a:p>
            <a:pPr algn="ctr" defTabSz="914250"/>
            <a:r>
              <a:rPr lang="zh-TW" altLang="en-US" sz="975" dirty="0">
                <a:solidFill>
                  <a:prstClr val="white"/>
                </a:solidFill>
                <a:latin typeface="微软雅黑" panose="020B0503020204020204" pitchFamily="34" charset="-122"/>
                <a:ea typeface="微软雅黑" panose="020B0503020204020204" pitchFamily="34" charset="-122"/>
              </a:rPr>
              <a:t>与素养</a:t>
            </a:r>
          </a:p>
        </p:txBody>
      </p:sp>
      <p:sp>
        <p:nvSpPr>
          <p:cNvPr id="29" name="文字方塊 28"/>
          <p:cNvSpPr txBox="1"/>
          <p:nvPr/>
        </p:nvSpPr>
        <p:spPr>
          <a:xfrm>
            <a:off x="2848812" y="3284312"/>
            <a:ext cx="646331" cy="230832"/>
          </a:xfrm>
          <a:prstGeom prst="rect">
            <a:avLst/>
          </a:prstGeom>
          <a:noFill/>
        </p:spPr>
        <p:txBody>
          <a:bodyPr wrap="none" rtlCol="0">
            <a:spAutoFit/>
          </a:bodyPr>
          <a:lstStyle/>
          <a:p>
            <a:pPr defTabSz="914250"/>
            <a:r>
              <a:rPr lang="zh-TW" altLang="en-US" sz="900" dirty="0">
                <a:solidFill>
                  <a:prstClr val="black"/>
                </a:solidFill>
                <a:latin typeface="微软雅黑" panose="020B0503020204020204" pitchFamily="34" charset="-122"/>
                <a:ea typeface="微软雅黑" panose="020B0503020204020204" pitchFamily="34" charset="-122"/>
              </a:rPr>
              <a:t>课程体系</a:t>
            </a:r>
          </a:p>
        </p:txBody>
      </p:sp>
      <p:sp>
        <p:nvSpPr>
          <p:cNvPr id="30" name="文字方塊 29"/>
          <p:cNvSpPr txBox="1"/>
          <p:nvPr/>
        </p:nvSpPr>
        <p:spPr>
          <a:xfrm>
            <a:off x="2699793" y="3483863"/>
            <a:ext cx="992579" cy="230832"/>
          </a:xfrm>
          <a:prstGeom prst="rect">
            <a:avLst/>
          </a:prstGeom>
          <a:noFill/>
        </p:spPr>
        <p:txBody>
          <a:bodyPr wrap="none" rtlCol="0">
            <a:spAutoFit/>
          </a:bodyPr>
          <a:lstStyle/>
          <a:p>
            <a:pPr defTabSz="914250"/>
            <a:r>
              <a:rPr lang="zh-TW" altLang="en-US" sz="900" dirty="0">
                <a:solidFill>
                  <a:prstClr val="black"/>
                </a:solidFill>
                <a:latin typeface="微软雅黑" panose="020B0503020204020204" pitchFamily="34" charset="-122"/>
                <a:ea typeface="微软雅黑" panose="020B0503020204020204" pitchFamily="34" charset="-122"/>
              </a:rPr>
              <a:t>课程与课程模块</a:t>
            </a:r>
          </a:p>
        </p:txBody>
      </p:sp>
      <p:sp>
        <p:nvSpPr>
          <p:cNvPr id="33" name="Rectangle 24"/>
          <p:cNvSpPr>
            <a:spLocks noChangeArrowheads="1"/>
          </p:cNvSpPr>
          <p:nvPr/>
        </p:nvSpPr>
        <p:spPr bwMode="auto">
          <a:xfrm>
            <a:off x="5429251" y="2263902"/>
            <a:ext cx="24987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250">
              <a:lnSpc>
                <a:spcPct val="200000"/>
              </a:lnSpc>
              <a:buFontTx/>
              <a:buChar char="•"/>
            </a:pPr>
            <a:r>
              <a:rPr lang="zh-TW" altLang="en-US" sz="1500" dirty="0">
                <a:solidFill>
                  <a:srgbClr val="002060"/>
                </a:solidFill>
                <a:latin typeface="微软雅黑" panose="020B0503020204020204" pitchFamily="34" charset="-122"/>
                <a:ea typeface="微软雅黑" panose="020B0503020204020204" pitchFamily="34" charset="-122"/>
              </a:rPr>
              <a:t>目标与核心能力关联表</a:t>
            </a:r>
            <a:endParaRPr lang="en-US" altLang="zh-TW" sz="1500" dirty="0">
              <a:solidFill>
                <a:srgbClr val="002060"/>
              </a:solidFill>
              <a:latin typeface="微软雅黑" panose="020B0503020204020204" pitchFamily="34" charset="-122"/>
              <a:ea typeface="微软雅黑" panose="020B0503020204020204" pitchFamily="34" charset="-122"/>
            </a:endParaRPr>
          </a:p>
          <a:p>
            <a:pPr defTabSz="914250">
              <a:lnSpc>
                <a:spcPct val="200000"/>
              </a:lnSpc>
              <a:buFontTx/>
              <a:buChar char="•"/>
            </a:pPr>
            <a:r>
              <a:rPr lang="zh-TW" altLang="en-US" sz="1500" dirty="0">
                <a:solidFill>
                  <a:srgbClr val="002060"/>
                </a:solidFill>
                <a:latin typeface="微软雅黑" panose="020B0503020204020204" pitchFamily="34" charset="-122"/>
                <a:ea typeface="微软雅黑" panose="020B0503020204020204" pitchFamily="34" charset="-122"/>
              </a:rPr>
              <a:t>核心能力与课程权重表</a:t>
            </a:r>
            <a:endParaRPr lang="en-US" altLang="zh-TW" sz="1500" dirty="0">
              <a:solidFill>
                <a:srgbClr val="002060"/>
              </a:solidFill>
              <a:latin typeface="微软雅黑" panose="020B0503020204020204" pitchFamily="34" charset="-122"/>
              <a:ea typeface="微软雅黑" panose="020B0503020204020204" pitchFamily="34" charset="-122"/>
            </a:endParaRPr>
          </a:p>
          <a:p>
            <a:pPr defTabSz="914250">
              <a:lnSpc>
                <a:spcPct val="200000"/>
              </a:lnSpc>
              <a:buFontTx/>
              <a:buChar char="•"/>
            </a:pPr>
            <a:r>
              <a:rPr lang="zh-TW" altLang="en-US" sz="1500" dirty="0">
                <a:solidFill>
                  <a:srgbClr val="002060"/>
                </a:solidFill>
                <a:latin typeface="微软雅黑" panose="020B0503020204020204" pitchFamily="34" charset="-122"/>
                <a:ea typeface="微软雅黑" panose="020B0503020204020204" pitchFamily="34" charset="-122"/>
              </a:rPr>
              <a:t>专业核心能力发展雷达图</a:t>
            </a:r>
            <a:endParaRPr lang="en-US" altLang="zh-TW" sz="1500" dirty="0">
              <a:solidFill>
                <a:srgbClr val="002060"/>
              </a:solidFill>
              <a:latin typeface="微软雅黑" panose="020B0503020204020204" pitchFamily="34" charset="-122"/>
              <a:ea typeface="微软雅黑" panose="020B0503020204020204" pitchFamily="34" charset="-122"/>
            </a:endParaRPr>
          </a:p>
          <a:p>
            <a:pPr defTabSz="914250">
              <a:lnSpc>
                <a:spcPct val="200000"/>
              </a:lnSpc>
              <a:buFontTx/>
              <a:buChar char="•"/>
            </a:pPr>
            <a:r>
              <a:rPr lang="zh-TW" altLang="en-US" sz="1500" dirty="0">
                <a:solidFill>
                  <a:srgbClr val="002060"/>
                </a:solidFill>
                <a:latin typeface="微软雅黑" panose="020B0503020204020204" pitchFamily="34" charset="-122"/>
                <a:ea typeface="微软雅黑" panose="020B0503020204020204" pitchFamily="34" charset="-122"/>
              </a:rPr>
              <a:t>个人核心能力发展雷达图</a:t>
            </a:r>
            <a:endParaRPr lang="en-US" altLang="zh-TW" sz="1500" dirty="0">
              <a:solidFill>
                <a:srgbClr val="002060"/>
              </a:solidFill>
              <a:latin typeface="微软雅黑" panose="020B0503020204020204" pitchFamily="34" charset="-122"/>
              <a:ea typeface="微软雅黑" panose="020B0503020204020204" pitchFamily="34" charset="-122"/>
            </a:endParaRPr>
          </a:p>
        </p:txBody>
      </p:sp>
      <p:sp>
        <p:nvSpPr>
          <p:cNvPr id="3" name="向右箭號 2"/>
          <p:cNvSpPr/>
          <p:nvPr/>
        </p:nvSpPr>
        <p:spPr>
          <a:xfrm>
            <a:off x="4857750" y="2948558"/>
            <a:ext cx="400050" cy="369539"/>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
        <p:nvSpPr>
          <p:cNvPr id="35" name="文字方塊 34"/>
          <p:cNvSpPr txBox="1"/>
          <p:nvPr/>
        </p:nvSpPr>
        <p:spPr>
          <a:xfrm>
            <a:off x="5886451" y="1775046"/>
            <a:ext cx="1338828" cy="323165"/>
          </a:xfrm>
          <a:prstGeom prst="rect">
            <a:avLst/>
          </a:prstGeom>
          <a:noFill/>
        </p:spPr>
        <p:txBody>
          <a:bodyPr wrap="none" rtlCol="0">
            <a:spAutoFit/>
          </a:bodyPr>
          <a:lstStyle/>
          <a:p>
            <a:pPr defTabSz="914250"/>
            <a:r>
              <a:rPr lang="zh-TW" altLang="en-US" sz="1500" dirty="0">
                <a:solidFill>
                  <a:srgbClr val="002060"/>
                </a:solidFill>
                <a:latin typeface="微软雅黑" panose="020B0503020204020204" pitchFamily="34" charset="-122"/>
                <a:ea typeface="微软雅黑" panose="020B0503020204020204" pitchFamily="34" charset="-122"/>
              </a:rPr>
              <a:t>内容管理工具</a:t>
            </a:r>
          </a:p>
        </p:txBody>
      </p:sp>
      <p:sp>
        <p:nvSpPr>
          <p:cNvPr id="37" name="矩形 36"/>
          <p:cNvSpPr/>
          <p:nvPr/>
        </p:nvSpPr>
        <p:spPr>
          <a:xfrm>
            <a:off x="5356225" y="2232247"/>
            <a:ext cx="2359027" cy="157684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484822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培养方案</a:t>
            </a:r>
            <a:r>
              <a:rPr lang="en-US" altLang="zh-TW" sz="1600" dirty="0"/>
              <a:t>-</a:t>
            </a:r>
            <a:r>
              <a:rPr lang="zh-TW" altLang="en-US" sz="1600" dirty="0"/>
              <a:t>毕业标准、核心能力与专业雷达图</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21</a:t>
            </a:fld>
            <a:endParaRPr lang="zh-TW" altLang="en-US" dirty="0">
              <a:solidFill>
                <a:prstClr val="white"/>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799" y="629502"/>
            <a:ext cx="6825618" cy="4292598"/>
          </a:xfrm>
          <a:prstGeom prst="rect">
            <a:avLst/>
          </a:prstGeom>
        </p:spPr>
      </p:pic>
    </p:spTree>
    <p:extLst>
      <p:ext uri="{BB962C8B-B14F-4D97-AF65-F5344CB8AC3E}">
        <p14:creationId xmlns:p14="http://schemas.microsoft.com/office/powerpoint/2010/main" val="2931155515"/>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培养方案</a:t>
            </a:r>
            <a:r>
              <a:rPr lang="en-US" altLang="zh-TW" sz="1600" dirty="0"/>
              <a:t>-</a:t>
            </a:r>
            <a:r>
              <a:rPr lang="zh-TW" altLang="en-US" sz="1600" dirty="0"/>
              <a:t>课程规划与课程雷达图</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22</a:t>
            </a:fld>
            <a:endParaRPr lang="zh-TW" altLang="en-US" dirty="0">
              <a:solidFill>
                <a:prstClr val="white"/>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848" y="619264"/>
            <a:ext cx="6818570" cy="4295570"/>
          </a:xfrm>
          <a:prstGeom prst="rect">
            <a:avLst/>
          </a:prstGeom>
        </p:spPr>
      </p:pic>
      <p:sp>
        <p:nvSpPr>
          <p:cNvPr id="5" name="矩形 4"/>
          <p:cNvSpPr/>
          <p:nvPr/>
        </p:nvSpPr>
        <p:spPr>
          <a:xfrm>
            <a:off x="1619672" y="3003798"/>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a:solidFill>
                <a:prstClr val="white"/>
              </a:solidFill>
            </a:endParaRPr>
          </a:p>
        </p:txBody>
      </p:sp>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012" y="927946"/>
            <a:ext cx="4268230" cy="36669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9315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p:cNvGrpSpPr/>
          <p:nvPr/>
        </p:nvGrpSpPr>
        <p:grpSpPr>
          <a:xfrm>
            <a:off x="4427985" y="555526"/>
            <a:ext cx="5544616" cy="4320480"/>
            <a:chOff x="3581400" y="1371600"/>
            <a:chExt cx="6096000" cy="4723219"/>
          </a:xfrm>
        </p:grpSpPr>
        <p:sp>
          <p:nvSpPr>
            <p:cNvPr id="36" name="一般五邊形 35"/>
            <p:cNvSpPr>
              <a:spLocks/>
            </p:cNvSpPr>
            <p:nvPr/>
          </p:nvSpPr>
          <p:spPr>
            <a:xfrm>
              <a:off x="4712400" y="2322620"/>
              <a:ext cx="2689059" cy="2550188"/>
            </a:xfrm>
            <a:prstGeom prst="pentagon">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graphicFrame>
          <p:nvGraphicFramePr>
            <p:cNvPr id="39" name="圖表 38"/>
            <p:cNvGraphicFramePr/>
            <p:nvPr>
              <p:extLst/>
            </p:nvPr>
          </p:nvGraphicFramePr>
          <p:xfrm>
            <a:off x="3581400" y="1371600"/>
            <a:ext cx="6096000" cy="4723219"/>
          </p:xfrm>
          <a:graphic>
            <a:graphicData uri="http://schemas.openxmlformats.org/drawingml/2006/chart">
              <c:chart xmlns:c="http://schemas.openxmlformats.org/drawingml/2006/chart" xmlns:r="http://schemas.openxmlformats.org/officeDocument/2006/relationships" r:id="rId3"/>
            </a:graphicData>
          </a:graphic>
        </p:graphicFrame>
      </p:grpSp>
      <p:sp>
        <p:nvSpPr>
          <p:cNvPr id="2" name="標題 1"/>
          <p:cNvSpPr>
            <a:spLocks noGrp="1"/>
          </p:cNvSpPr>
          <p:nvPr>
            <p:ph type="title"/>
          </p:nvPr>
        </p:nvSpPr>
        <p:spPr/>
        <p:txBody>
          <a:bodyPr>
            <a:noAutofit/>
          </a:bodyPr>
          <a:lstStyle/>
          <a:p>
            <a:r>
              <a:rPr lang="zh-TW" altLang="en-US" dirty="0" smtClean="0"/>
              <a:t>内容制定</a:t>
            </a:r>
            <a:r>
              <a:rPr lang="en-US" altLang="zh-TW" sz="1600" dirty="0"/>
              <a:t>-</a:t>
            </a:r>
            <a:r>
              <a:rPr lang="zh-TW" altLang="en-US" sz="1600" dirty="0"/>
              <a:t>专业核心能力发展雷达图</a:t>
            </a:r>
            <a:endParaRPr lang="zh-TW" altLang="en-US" sz="1600" b="0" dirty="0">
              <a:latin typeface="Arial" panose="020B0604020202020204" pitchFamily="34" charset="0"/>
              <a:cs typeface="Arial" panose="020B0604020202020204" pitchFamily="34" charset="0"/>
            </a:endParaRPr>
          </a:p>
        </p:txBody>
      </p:sp>
      <p:sp>
        <p:nvSpPr>
          <p:cNvPr id="3" name="投影片編號版面配置區 2"/>
          <p:cNvSpPr>
            <a:spLocks noGrp="1"/>
          </p:cNvSpPr>
          <p:nvPr>
            <p:ph type="sldNum" sz="quarter" idx="12"/>
          </p:nvPr>
        </p:nvSpPr>
        <p:spPr/>
        <p:txBody>
          <a:bodyPr/>
          <a:lstStyle/>
          <a:p>
            <a:fld id="{F383E726-3FDA-4B2C-BB5E-1C1151DEF243}" type="slidenum">
              <a:rPr lang="zh-TW" altLang="en-US" smtClean="0">
                <a:solidFill>
                  <a:prstClr val="white"/>
                </a:solidFill>
              </a:rPr>
              <a:pPr/>
              <a:t>23</a:t>
            </a:fld>
            <a:endParaRPr lang="zh-TW" altLang="en-US" dirty="0">
              <a:solidFill>
                <a:prstClr val="white"/>
              </a:solidFill>
            </a:endParaRPr>
          </a:p>
        </p:txBody>
      </p:sp>
      <p:graphicFrame>
        <p:nvGraphicFramePr>
          <p:cNvPr id="165" name="表格 164"/>
          <p:cNvGraphicFramePr>
            <a:graphicFrameLocks noGrp="1"/>
          </p:cNvGraphicFramePr>
          <p:nvPr>
            <p:extLst/>
          </p:nvPr>
        </p:nvGraphicFramePr>
        <p:xfrm>
          <a:off x="574998" y="1203598"/>
          <a:ext cx="3132907" cy="3456385"/>
        </p:xfrm>
        <a:graphic>
          <a:graphicData uri="http://schemas.openxmlformats.org/drawingml/2006/table">
            <a:tbl>
              <a:tblPr firstRow="1" bandRow="1">
                <a:tableStyleId>{69CF1AB2-1976-4502-BF36-3FF5EA218861}</a:tableStyleId>
              </a:tblPr>
              <a:tblGrid>
                <a:gridCol w="590161">
                  <a:extLst>
                    <a:ext uri="{9D8B030D-6E8A-4147-A177-3AD203B41FA5}">
                      <a16:colId xmlns:a16="http://schemas.microsoft.com/office/drawing/2014/main" val="20000"/>
                    </a:ext>
                  </a:extLst>
                </a:gridCol>
                <a:gridCol w="1865360">
                  <a:extLst>
                    <a:ext uri="{9D8B030D-6E8A-4147-A177-3AD203B41FA5}">
                      <a16:colId xmlns:a16="http://schemas.microsoft.com/office/drawing/2014/main" val="20001"/>
                    </a:ext>
                  </a:extLst>
                </a:gridCol>
                <a:gridCol w="677386">
                  <a:extLst>
                    <a:ext uri="{9D8B030D-6E8A-4147-A177-3AD203B41FA5}">
                      <a16:colId xmlns:a16="http://schemas.microsoft.com/office/drawing/2014/main" val="20002"/>
                    </a:ext>
                  </a:extLst>
                </a:gridCol>
              </a:tblGrid>
              <a:tr h="436281">
                <a:tc gridSpan="3">
                  <a:txBody>
                    <a:bodyPr/>
                    <a:lstStyle/>
                    <a:p>
                      <a:pPr algn="ctr"/>
                      <a:r>
                        <a:rPr lang="zh-TW" altLang="en-US" sz="1200" dirty="0" smtClean="0">
                          <a:solidFill>
                            <a:schemeClr val="bg1"/>
                          </a:solidFill>
                          <a:latin typeface="微軟正黑體" pitchFamily="34" charset="-120"/>
                          <a:ea typeface="微軟正黑體" pitchFamily="34" charset="-120"/>
                        </a:rPr>
                        <a:t>专业核心能力指标</a:t>
                      </a:r>
                      <a:endParaRPr lang="en-US" altLang="zh-TW" sz="1200" dirty="0" smtClean="0">
                        <a:solidFill>
                          <a:schemeClr val="bg1"/>
                        </a:solidFill>
                        <a:latin typeface="微軟正黑體" pitchFamily="34" charset="-120"/>
                        <a:ea typeface="微軟正黑體" pitchFamily="34" charset="-120"/>
                      </a:endParaRPr>
                    </a:p>
                  </a:txBody>
                  <a:tcPr marL="68580" marR="68580" marT="81000" marB="81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0386B"/>
                      </a:solidFill>
                      <a:prstDash val="solid"/>
                      <a:round/>
                      <a:headEnd type="none" w="med" len="med"/>
                      <a:tailEnd type="none" w="med" len="med"/>
                    </a:lnB>
                    <a:solidFill>
                      <a:srgbClr val="10386B"/>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626924">
                <a:tc>
                  <a:txBody>
                    <a:bodyPr/>
                    <a:lstStyle/>
                    <a:p>
                      <a:pPr algn="ctr"/>
                      <a:r>
                        <a:rPr lang="zh-TW" altLang="en-US" sz="1200" dirty="0" smtClean="0">
                          <a:latin typeface="微軟正黑體" pitchFamily="34" charset="-120"/>
                          <a:ea typeface="微軟正黑體" pitchFamily="34" charset="-120"/>
                        </a:rPr>
                        <a:t>序号</a:t>
                      </a:r>
                      <a:endParaRPr lang="zh-TW" altLang="en-US" sz="1200" dirty="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200" dirty="0" smtClean="0">
                          <a:latin typeface="微軟正黑體" pitchFamily="34" charset="-120"/>
                          <a:ea typeface="微軟正黑體" pitchFamily="34" charset="-120"/>
                        </a:rPr>
                        <a:t>专业核心能力</a:t>
                      </a:r>
                      <a:endParaRPr lang="zh-TW" altLang="en-US" sz="1200" dirty="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200" dirty="0" smtClean="0">
                          <a:latin typeface="微軟正黑體" pitchFamily="34" charset="-120"/>
                          <a:ea typeface="微軟正黑體" pitchFamily="34" charset="-120"/>
                        </a:rPr>
                        <a:t>指标值</a:t>
                      </a:r>
                      <a:endParaRPr lang="zh-TW" altLang="en-US" sz="1200" dirty="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6281">
                <a:tc>
                  <a:txBody>
                    <a:bodyPr/>
                    <a:lstStyle/>
                    <a:p>
                      <a:pPr algn="ctr"/>
                      <a:r>
                        <a:rPr lang="en-US" altLang="zh-TW" sz="1200" dirty="0" smtClean="0">
                          <a:latin typeface="Arial" panose="020B0604020202020204" pitchFamily="34" charset="0"/>
                          <a:ea typeface="微軟正黑體" pitchFamily="34" charset="-120"/>
                          <a:cs typeface="Arial" panose="020B0604020202020204" pitchFamily="34" charset="0"/>
                        </a:rPr>
                        <a:t>1</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軟正黑體" pitchFamily="34" charset="-120"/>
                          <a:ea typeface="微軟正黑體" pitchFamily="34" charset="-120"/>
                        </a:rPr>
                        <a:t>设计基础表达能力</a:t>
                      </a:r>
                      <a:endParaRPr lang="zh-TW" altLang="en-US" sz="1200" dirty="0" smtClean="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dirty="0" smtClean="0">
                          <a:latin typeface="Arial" panose="020B0604020202020204" pitchFamily="34" charset="0"/>
                          <a:ea typeface="微軟正黑體" pitchFamily="34" charset="-120"/>
                          <a:cs typeface="Arial" panose="020B0604020202020204" pitchFamily="34" charset="0"/>
                        </a:rPr>
                        <a:t>23.8</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6281">
                <a:tc>
                  <a:txBody>
                    <a:bodyPr/>
                    <a:lstStyle/>
                    <a:p>
                      <a:pPr algn="ctr"/>
                      <a:r>
                        <a:rPr lang="en-US" altLang="zh-TW" sz="1200" dirty="0" smtClean="0">
                          <a:latin typeface="Arial" panose="020B0604020202020204" pitchFamily="34" charset="0"/>
                          <a:ea typeface="微軟正黑體" pitchFamily="34" charset="-120"/>
                          <a:cs typeface="Arial" panose="020B0604020202020204" pitchFamily="34" charset="0"/>
                        </a:rPr>
                        <a:t>2</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軟正黑體" pitchFamily="34" charset="-120"/>
                          <a:ea typeface="微軟正黑體" pitchFamily="34" charset="-120"/>
                        </a:rPr>
                        <a:t>策划创意能力</a:t>
                      </a:r>
                      <a:endParaRPr lang="zh-TW" altLang="en-US" sz="1200" dirty="0" smtClean="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dirty="0" smtClean="0">
                          <a:latin typeface="Arial" panose="020B0604020202020204" pitchFamily="34" charset="0"/>
                          <a:ea typeface="微軟正黑體" pitchFamily="34" charset="-120"/>
                          <a:cs typeface="Arial" panose="020B0604020202020204" pitchFamily="34" charset="0"/>
                        </a:rPr>
                        <a:t>15.1</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413">
                <a:tc>
                  <a:txBody>
                    <a:bodyPr/>
                    <a:lstStyle/>
                    <a:p>
                      <a:pPr algn="ctr"/>
                      <a:r>
                        <a:rPr lang="en-US" altLang="zh-TW" sz="1200" dirty="0" smtClean="0">
                          <a:latin typeface="Arial" panose="020B0604020202020204" pitchFamily="34" charset="0"/>
                          <a:ea typeface="微軟正黑體" pitchFamily="34" charset="-120"/>
                          <a:cs typeface="Arial" panose="020B0604020202020204" pitchFamily="34" charset="0"/>
                        </a:rPr>
                        <a:t>3</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軟正黑體" pitchFamily="34" charset="-120"/>
                          <a:ea typeface="微軟正黑體" pitchFamily="34" charset="-120"/>
                        </a:rPr>
                        <a:t>专业设计能力</a:t>
                      </a:r>
                      <a:endParaRPr lang="zh-TW" altLang="en-US" sz="1200" dirty="0" smtClean="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dirty="0" smtClean="0">
                          <a:latin typeface="Arial" panose="020B0604020202020204" pitchFamily="34" charset="0"/>
                          <a:ea typeface="微軟正黑體" pitchFamily="34" charset="-120"/>
                          <a:cs typeface="Arial" panose="020B0604020202020204" pitchFamily="34" charset="0"/>
                        </a:rPr>
                        <a:t>19.3</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6281">
                <a:tc>
                  <a:txBody>
                    <a:bodyPr/>
                    <a:lstStyle/>
                    <a:p>
                      <a:pPr algn="ctr"/>
                      <a:r>
                        <a:rPr lang="en-US" altLang="zh-TW" sz="1200" dirty="0" smtClean="0">
                          <a:latin typeface="Arial" panose="020B0604020202020204" pitchFamily="34" charset="0"/>
                          <a:ea typeface="微軟正黑體" pitchFamily="34" charset="-120"/>
                          <a:cs typeface="Arial" panose="020B0604020202020204" pitchFamily="34" charset="0"/>
                        </a:rPr>
                        <a:t>4</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軟正黑體" pitchFamily="34" charset="-120"/>
                          <a:ea typeface="微軟正黑體" pitchFamily="34" charset="-120"/>
                        </a:rPr>
                        <a:t>工程管理组织能力</a:t>
                      </a:r>
                      <a:endParaRPr lang="zh-TW" altLang="en-US" sz="1200" dirty="0" smtClean="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dirty="0" smtClean="0">
                          <a:latin typeface="Arial" panose="020B0604020202020204" pitchFamily="34" charset="0"/>
                          <a:ea typeface="微軟正黑體" pitchFamily="34" charset="-120"/>
                          <a:cs typeface="Arial" panose="020B0604020202020204" pitchFamily="34" charset="0"/>
                        </a:rPr>
                        <a:t>7.2</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6924">
                <a:tc>
                  <a:txBody>
                    <a:bodyPr/>
                    <a:lstStyle/>
                    <a:p>
                      <a:pPr algn="ctr"/>
                      <a:r>
                        <a:rPr lang="en-US" altLang="zh-TW" sz="1200" dirty="0" smtClean="0">
                          <a:latin typeface="Arial" panose="020B0604020202020204" pitchFamily="34" charset="0"/>
                          <a:ea typeface="微軟正黑體" pitchFamily="34" charset="-120"/>
                          <a:cs typeface="Arial" panose="020B0604020202020204" pitchFamily="34" charset="0"/>
                        </a:rPr>
                        <a:t>5</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1200" dirty="0" smtClean="0">
                          <a:latin typeface="微軟正黑體" pitchFamily="34" charset="-120"/>
                          <a:ea typeface="微軟正黑體" pitchFamily="34" charset="-120"/>
                        </a:rPr>
                        <a:t>市场及图文信息采集能力</a:t>
                      </a:r>
                      <a:endParaRPr lang="zh-TW" altLang="en-US" sz="1200" dirty="0" smtClean="0">
                        <a:latin typeface="微軟正黑體" pitchFamily="34" charset="-120"/>
                        <a:ea typeface="微軟正黑體" pitchFamily="34" charset="-12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dirty="0" smtClean="0">
                          <a:latin typeface="Arial" panose="020B0604020202020204" pitchFamily="34" charset="0"/>
                          <a:ea typeface="微軟正黑體" pitchFamily="34" charset="-120"/>
                          <a:cs typeface="Arial" panose="020B0604020202020204" pitchFamily="34" charset="0"/>
                        </a:rPr>
                        <a:t>12.6</a:t>
                      </a:r>
                      <a:endParaRPr lang="zh-TW" altLang="en-US" sz="1200" dirty="0">
                        <a:latin typeface="Arial" panose="020B0604020202020204" pitchFamily="34" charset="0"/>
                        <a:ea typeface="微軟正黑體" pitchFamily="34" charset="-120"/>
                        <a:cs typeface="Arial" panose="020B0604020202020204" pitchFamily="34" charset="0"/>
                      </a:endParaRPr>
                    </a:p>
                  </a:txBody>
                  <a:tcPr marL="68580" marR="68580" marT="81000" marB="81000" anchor="ctr">
                    <a:lnL w="6350" cap="flat" cmpd="sng" algn="ctr">
                      <a:solidFill>
                        <a:srgbClr val="10386B"/>
                      </a:solidFill>
                      <a:prstDash val="solid"/>
                      <a:round/>
                      <a:headEnd type="none" w="med" len="med"/>
                      <a:tailEnd type="none" w="med" len="med"/>
                    </a:lnL>
                    <a:lnR w="6350" cap="flat" cmpd="sng" algn="ctr">
                      <a:solidFill>
                        <a:srgbClr val="10386B"/>
                      </a:solidFill>
                      <a:prstDash val="solid"/>
                      <a:round/>
                      <a:headEnd type="none" w="med" len="med"/>
                      <a:tailEnd type="none" w="med" len="med"/>
                    </a:lnR>
                    <a:lnT w="6350" cap="flat" cmpd="sng" algn="ctr">
                      <a:solidFill>
                        <a:srgbClr val="10386B"/>
                      </a:solidFill>
                      <a:prstDash val="solid"/>
                      <a:round/>
                      <a:headEnd type="none" w="med" len="med"/>
                      <a:tailEnd type="none" w="med" len="med"/>
                    </a:lnT>
                    <a:lnB w="6350" cap="flat" cmpd="sng" algn="ctr">
                      <a:solidFill>
                        <a:srgbClr val="1038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38334740"/>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p:cNvGrpSpPr/>
          <p:nvPr/>
        </p:nvGrpSpPr>
        <p:grpSpPr>
          <a:xfrm>
            <a:off x="4400550" y="1086736"/>
            <a:ext cx="4572000" cy="3542414"/>
            <a:chOff x="3581400" y="1371600"/>
            <a:chExt cx="6096000" cy="4723219"/>
          </a:xfrm>
        </p:grpSpPr>
        <p:sp>
          <p:nvSpPr>
            <p:cNvPr id="36" name="一般五邊形 35"/>
            <p:cNvSpPr>
              <a:spLocks/>
            </p:cNvSpPr>
            <p:nvPr/>
          </p:nvSpPr>
          <p:spPr>
            <a:xfrm>
              <a:off x="4712400" y="2322620"/>
              <a:ext cx="2689059" cy="2550188"/>
            </a:xfrm>
            <a:prstGeom prst="pentagon">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graphicFrame>
          <p:nvGraphicFramePr>
            <p:cNvPr id="39" name="圖表 38"/>
            <p:cNvGraphicFramePr/>
            <p:nvPr>
              <p:extLst/>
            </p:nvPr>
          </p:nvGraphicFramePr>
          <p:xfrm>
            <a:off x="3581400" y="1371600"/>
            <a:ext cx="6096000" cy="4723219"/>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7" name="群組 6"/>
          <p:cNvGrpSpPr/>
          <p:nvPr/>
        </p:nvGrpSpPr>
        <p:grpSpPr>
          <a:xfrm>
            <a:off x="1028700" y="1086736"/>
            <a:ext cx="4572000" cy="3542414"/>
            <a:chOff x="3581400" y="1371600"/>
            <a:chExt cx="6096000" cy="4723219"/>
          </a:xfrm>
        </p:grpSpPr>
        <p:sp>
          <p:nvSpPr>
            <p:cNvPr id="8" name="一般五邊形 7"/>
            <p:cNvSpPr>
              <a:spLocks/>
            </p:cNvSpPr>
            <p:nvPr/>
          </p:nvSpPr>
          <p:spPr>
            <a:xfrm>
              <a:off x="4712400" y="2322620"/>
              <a:ext cx="2689059" cy="2550188"/>
            </a:xfrm>
            <a:prstGeom prst="pentagon">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graphicFrame>
          <p:nvGraphicFramePr>
            <p:cNvPr id="9" name="圖表 8"/>
            <p:cNvGraphicFramePr/>
            <p:nvPr>
              <p:extLst/>
            </p:nvPr>
          </p:nvGraphicFramePr>
          <p:xfrm>
            <a:off x="3581400" y="1371600"/>
            <a:ext cx="6096000" cy="4723219"/>
          </p:xfrm>
          <a:graphic>
            <a:graphicData uri="http://schemas.openxmlformats.org/drawingml/2006/chart">
              <c:chart xmlns:c="http://schemas.openxmlformats.org/drawingml/2006/chart" xmlns:r="http://schemas.openxmlformats.org/officeDocument/2006/relationships" r:id="rId4"/>
            </a:graphicData>
          </a:graphic>
        </p:graphicFrame>
      </p:grpSp>
      <p:cxnSp>
        <p:nvCxnSpPr>
          <p:cNvPr id="10" name="直線接點 9"/>
          <p:cNvCxnSpPr/>
          <p:nvPr/>
        </p:nvCxnSpPr>
        <p:spPr>
          <a:xfrm>
            <a:off x="4572000" y="1085850"/>
            <a:ext cx="0" cy="2857500"/>
          </a:xfrm>
          <a:prstGeom prst="line">
            <a:avLst/>
          </a:prstGeom>
          <a:ln w="6350">
            <a:solidFill>
              <a:srgbClr val="10386B"/>
            </a:solidFill>
            <a:prstDash val="sysDash"/>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p:txBody>
          <a:bodyPr/>
          <a:lstStyle/>
          <a:p>
            <a:fld id="{F383E726-3FDA-4B2C-BB5E-1C1151DEF243}" type="slidenum">
              <a:rPr lang="zh-TW" altLang="en-US" smtClean="0">
                <a:solidFill>
                  <a:prstClr val="white"/>
                </a:solidFill>
              </a:rPr>
              <a:pPr/>
              <a:t>24</a:t>
            </a:fld>
            <a:endParaRPr lang="zh-TW" altLang="en-US" dirty="0">
              <a:solidFill>
                <a:prstClr val="white"/>
              </a:solidFill>
            </a:endParaRPr>
          </a:p>
        </p:txBody>
      </p:sp>
      <p:sp>
        <p:nvSpPr>
          <p:cNvPr id="11" name="標題 1"/>
          <p:cNvSpPr txBox="1">
            <a:spLocks/>
          </p:cNvSpPr>
          <p:nvPr/>
        </p:nvSpPr>
        <p:spPr>
          <a:xfrm>
            <a:off x="539553" y="-20538"/>
            <a:ext cx="8147248" cy="857250"/>
          </a:xfrm>
          <a:prstGeom prst="rect">
            <a:avLst/>
          </a:prstGeom>
        </p:spPr>
        <p:txBody>
          <a:bodyPr vert="horz" lIns="91416" tIns="45708" rIns="91416" bIns="45708" rtlCol="0" anchor="ctr">
            <a:noAutofit/>
          </a:bodyPr>
          <a:lstStyle>
            <a:lvl1pPr algn="l" defTabSz="914273" rtl="0" eaLnBrk="1" latinLnBrk="0" hangingPunct="1">
              <a:spcBef>
                <a:spcPct val="0"/>
              </a:spcBef>
              <a:buNone/>
              <a:defRPr sz="3200" b="1" kern="1200">
                <a:solidFill>
                  <a:srgbClr val="00B1AD"/>
                </a:solidFill>
                <a:latin typeface="微軟正黑體" panose="020B0604030504040204" pitchFamily="34" charset="-120"/>
                <a:ea typeface="微軟正黑體" panose="020B0604030504040204" pitchFamily="34" charset="-120"/>
                <a:cs typeface="+mj-cs"/>
              </a:defRPr>
            </a:lvl1pPr>
          </a:lstStyle>
          <a:p>
            <a:r>
              <a:rPr lang="zh-TW" altLang="en-US" sz="2800" dirty="0"/>
              <a:t>内容制定</a:t>
            </a:r>
            <a:r>
              <a:rPr lang="en-US" altLang="zh-TW" sz="2800" dirty="0"/>
              <a:t>-</a:t>
            </a:r>
            <a:r>
              <a:rPr lang="zh-TW" altLang="en-US" sz="1600" dirty="0"/>
              <a:t>个人核心能力发展雷达图</a:t>
            </a:r>
            <a:endParaRPr lang="zh-TW" altLang="en-US"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10460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590" y="682034"/>
            <a:ext cx="5805631" cy="2742143"/>
          </a:xfrm>
          <a:prstGeom prst="rect">
            <a:avLst/>
          </a:prstGeom>
        </p:spPr>
      </p:pic>
      <p:sp>
        <p:nvSpPr>
          <p:cNvPr id="6" name="標題 5"/>
          <p:cNvSpPr>
            <a:spLocks noGrp="1"/>
          </p:cNvSpPr>
          <p:nvPr>
            <p:ph type="title"/>
          </p:nvPr>
        </p:nvSpPr>
        <p:spPr/>
        <p:txBody>
          <a:bodyPr/>
          <a:lstStyle/>
          <a:p>
            <a:r>
              <a:rPr lang="zh-TW" altLang="en-US" dirty="0" smtClean="0"/>
              <a:t>课程规划</a:t>
            </a:r>
            <a:r>
              <a:rPr lang="en-US" altLang="zh-TW" sz="1600" dirty="0"/>
              <a:t>-</a:t>
            </a:r>
            <a:r>
              <a:rPr lang="zh-TW" altLang="en-US" sz="1600" dirty="0"/>
              <a:t>设定课程领域、课程类型、科目</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25</a:t>
            </a:fld>
            <a:endParaRPr lang="zh-TW" altLang="en-US" dirty="0">
              <a:solidFill>
                <a:prstClr val="white"/>
              </a:solidFill>
            </a:endParaRPr>
          </a:p>
        </p:txBody>
      </p:sp>
      <p:pic>
        <p:nvPicPr>
          <p:cNvPr id="5" name="圖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4259" y="890600"/>
            <a:ext cx="5791349" cy="3970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08938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课程规划</a:t>
            </a:r>
            <a:r>
              <a:rPr lang="en-US" altLang="zh-TW" sz="1600" dirty="0"/>
              <a:t>-</a:t>
            </a:r>
            <a:r>
              <a:rPr lang="zh-TW" altLang="en-US" sz="1600" dirty="0"/>
              <a:t>弹性设定修习标准</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26</a:t>
            </a:fld>
            <a:endParaRPr lang="zh-TW" altLang="en-US" dirty="0">
              <a:solidFill>
                <a:prstClr val="white"/>
              </a:solidFill>
            </a:endParaRPr>
          </a:p>
        </p:txBody>
      </p:sp>
      <p:pic>
        <p:nvPicPr>
          <p:cNvPr id="11" name="圖片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580" y="736024"/>
            <a:ext cx="5712798" cy="614126"/>
          </a:xfrm>
          <a:prstGeom prst="rect">
            <a:avLst/>
          </a:prstGeom>
        </p:spPr>
      </p:pic>
      <p:sp>
        <p:nvSpPr>
          <p:cNvPr id="12" name="矩形 11"/>
          <p:cNvSpPr/>
          <p:nvPr/>
        </p:nvSpPr>
        <p:spPr>
          <a:xfrm>
            <a:off x="1764419" y="951992"/>
            <a:ext cx="3617460" cy="161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grpSp>
        <p:nvGrpSpPr>
          <p:cNvPr id="15" name="群組 14"/>
          <p:cNvGrpSpPr/>
          <p:nvPr/>
        </p:nvGrpSpPr>
        <p:grpSpPr>
          <a:xfrm>
            <a:off x="1494461" y="1359913"/>
            <a:ext cx="5655670" cy="3641909"/>
            <a:chOff x="1993131" y="1813589"/>
            <a:chExt cx="7542857" cy="4857143"/>
          </a:xfrm>
        </p:grpSpPr>
        <p:pic>
          <p:nvPicPr>
            <p:cNvPr id="13" name="圖片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3131" y="1813589"/>
              <a:ext cx="7542857" cy="4857143"/>
            </a:xfrm>
            <a:prstGeom prst="rect">
              <a:avLst/>
            </a:prstGeom>
          </p:spPr>
        </p:pic>
        <p:sp>
          <p:nvSpPr>
            <p:cNvPr id="14" name="矩形 13"/>
            <p:cNvSpPr/>
            <p:nvPr/>
          </p:nvSpPr>
          <p:spPr>
            <a:xfrm>
              <a:off x="1993131" y="5302002"/>
              <a:ext cx="377142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grpSp>
    </p:spTree>
    <p:extLst>
      <p:ext uri="{BB962C8B-B14F-4D97-AF65-F5344CB8AC3E}">
        <p14:creationId xmlns:p14="http://schemas.microsoft.com/office/powerpoint/2010/main" val="19290144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课程规划</a:t>
            </a:r>
            <a:r>
              <a:rPr lang="en-US" altLang="zh-TW" sz="1600" dirty="0"/>
              <a:t>-</a:t>
            </a:r>
            <a:r>
              <a:rPr lang="zh-TW" altLang="en-US" sz="1600" dirty="0"/>
              <a:t>详实的课程表规划</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27</a:t>
            </a:fld>
            <a:endParaRPr lang="zh-TW" altLang="en-US" dirty="0">
              <a:solidFill>
                <a:prstClr val="white"/>
              </a:solidFill>
            </a:endParaRPr>
          </a:p>
        </p:txBody>
      </p:sp>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699542"/>
            <a:ext cx="5658038" cy="3995553"/>
          </a:xfrm>
          <a:prstGeom prst="rect">
            <a:avLst/>
          </a:prstGeom>
        </p:spPr>
      </p:pic>
      <p:sp>
        <p:nvSpPr>
          <p:cNvPr id="8" name="矩形 7"/>
          <p:cNvSpPr/>
          <p:nvPr/>
        </p:nvSpPr>
        <p:spPr>
          <a:xfrm>
            <a:off x="1475657" y="2067694"/>
            <a:ext cx="3816424" cy="233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0"/>
            <a:endParaRPr lang="zh-TW" altLang="en-US" sz="1350">
              <a:solidFill>
                <a:prstClr val="white"/>
              </a:solidFill>
            </a:endParaRPr>
          </a:p>
        </p:txBody>
      </p:sp>
      <p:pic>
        <p:nvPicPr>
          <p:cNvPr id="5" name="圖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726" y="2365754"/>
            <a:ext cx="7956376" cy="24382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68000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培养方案</a:t>
            </a:r>
            <a:r>
              <a:rPr lang="en-US" altLang="zh-TW" sz="1600" dirty="0"/>
              <a:t>-</a:t>
            </a:r>
            <a:r>
              <a:rPr lang="zh-TW" altLang="en-US" sz="1600" dirty="0"/>
              <a:t>课程表</a:t>
            </a:r>
          </a:p>
        </p:txBody>
      </p:sp>
      <p:sp>
        <p:nvSpPr>
          <p:cNvPr id="4" name="投影片編號版面配置區 3"/>
          <p:cNvSpPr>
            <a:spLocks noGrp="1"/>
          </p:cNvSpPr>
          <p:nvPr>
            <p:ph type="sldNum" sz="quarter" idx="12"/>
          </p:nvPr>
        </p:nvSpPr>
        <p:spPr/>
        <p:txBody>
          <a:bodyPr/>
          <a:lstStyle/>
          <a:p>
            <a:fld id="{4E407039-1BAB-40C8-B4F8-07644B7C639A}" type="slidenum">
              <a:rPr lang="zh-TW" altLang="en-US" smtClean="0">
                <a:solidFill>
                  <a:prstClr val="white"/>
                </a:solidFill>
              </a:rPr>
              <a:pPr/>
              <a:t>28</a:t>
            </a:fld>
            <a:endParaRPr lang="zh-TW" altLang="en-US" dirty="0">
              <a:solidFill>
                <a:prstClr val="white"/>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582" y="682033"/>
            <a:ext cx="7312381" cy="3963253"/>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3892" y="691531"/>
            <a:ext cx="7298099" cy="4148919"/>
          </a:xfrm>
          <a:prstGeom prst="rect">
            <a:avLst/>
          </a:prstGeom>
          <a:ln>
            <a:noFill/>
          </a:ln>
          <a:effectLst>
            <a:outerShdw blurRad="190500" algn="tl" rotWithShape="0">
              <a:srgbClr val="000000">
                <a:alpha val="70000"/>
              </a:srgbClr>
            </a:outerShdw>
          </a:effectLst>
        </p:spPr>
      </p:pic>
      <p:pic>
        <p:nvPicPr>
          <p:cNvPr id="7" name="圖片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9501" y="726198"/>
            <a:ext cx="7312381" cy="4113214"/>
          </a:xfrm>
          <a:prstGeom prst="rect">
            <a:avLst/>
          </a:prstGeom>
          <a:ln>
            <a:noFill/>
          </a:ln>
          <a:effectLst>
            <a:outerShdw blurRad="190500" algn="tl" rotWithShape="0">
              <a:srgbClr val="000000">
                <a:alpha val="70000"/>
              </a:srgbClr>
            </a:outerShdw>
          </a:effectLst>
        </p:spPr>
      </p:pic>
      <p:pic>
        <p:nvPicPr>
          <p:cNvPr id="8" name="圖片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07967" y="745809"/>
            <a:ext cx="7319523" cy="40703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0320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758106"/>
            <a:ext cx="7772400" cy="1021556"/>
          </a:xfrm>
        </p:spPr>
        <p:txBody>
          <a:bodyPr/>
          <a:lstStyle/>
          <a:p>
            <a:r>
              <a:rPr lang="en-US" altLang="zh-TW" dirty="0" smtClean="0">
                <a:solidFill>
                  <a:srgbClr val="00B1AD"/>
                </a:solidFill>
                <a:latin typeface="微软雅黑" panose="020B0503020204020204" pitchFamily="34" charset="-122"/>
                <a:ea typeface="微软雅黑" panose="020B0503020204020204" pitchFamily="34" charset="-122"/>
              </a:rPr>
              <a:t>Agenda</a:t>
            </a:r>
            <a:endParaRPr lang="zh-TW" altLang="en-US" dirty="0">
              <a:solidFill>
                <a:srgbClr val="00B1AD"/>
              </a:solidFill>
              <a:latin typeface="微软雅黑" panose="020B0503020204020204" pitchFamily="34" charset="-122"/>
              <a:ea typeface="微软雅黑" panose="020B0503020204020204" pitchFamily="34" charset="-122"/>
            </a:endParaRPr>
          </a:p>
        </p:txBody>
      </p:sp>
      <p:sp>
        <p:nvSpPr>
          <p:cNvPr id="7" name="文字版面配置區 7"/>
          <p:cNvSpPr txBox="1">
            <a:spLocks/>
          </p:cNvSpPr>
          <p:nvPr/>
        </p:nvSpPr>
        <p:spPr>
          <a:xfrm>
            <a:off x="611560" y="1707654"/>
            <a:ext cx="7772400" cy="3043454"/>
          </a:xfrm>
          <a:prstGeom prst="rect">
            <a:avLst/>
          </a:prstGeom>
        </p:spPr>
        <p:txBody>
          <a:bodyPr vert="horz" lIns="91416" tIns="45708" rIns="91416" bIns="45708" rtlCol="0" anchor="ctr">
            <a:noAutofit/>
          </a:bodyPr>
          <a:lstStyle>
            <a:lvl1pPr marL="0" indent="0" algn="l" defTabSz="914273" rtl="0" eaLnBrk="1" latinLnBrk="0" hangingPunct="1">
              <a:spcBef>
                <a:spcPct val="20000"/>
              </a:spcBef>
              <a:buClr>
                <a:srgbClr val="00B1AD"/>
              </a:buClr>
              <a:buFont typeface="Arial" panose="020B0604020202020204" pitchFamily="34" charset="0"/>
              <a:buNone/>
              <a:defRPr sz="220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lgn="l" defTabSz="914273" rtl="0" eaLnBrk="1" latinLnBrk="0" hangingPunct="1">
              <a:spcBef>
                <a:spcPct val="20000"/>
              </a:spcBef>
              <a:buClr>
                <a:srgbClr val="00B1AD"/>
              </a:buClr>
              <a:buFont typeface="Arial" panose="020B0604020202020204" pitchFamily="34" charset="0"/>
              <a:buNone/>
              <a:defRPr sz="1800" kern="1200">
                <a:solidFill>
                  <a:schemeClr val="tx1">
                    <a:tint val="75000"/>
                  </a:schemeClr>
                </a:solidFill>
                <a:latin typeface="微軟正黑體" panose="020B0604030504040204" pitchFamily="34" charset="-120"/>
                <a:ea typeface="微軟正黑體" panose="020B0604030504040204" pitchFamily="34" charset="-120"/>
                <a:cs typeface="+mn-cs"/>
              </a:defRPr>
            </a:lvl2pPr>
            <a:lvl3pPr marL="914273" indent="0" algn="l" defTabSz="914273" rtl="0" eaLnBrk="1" latinLnBrk="0" hangingPunct="1">
              <a:spcBef>
                <a:spcPct val="20000"/>
              </a:spcBef>
              <a:buClr>
                <a:srgbClr val="00B1AD"/>
              </a:buClr>
              <a:buFont typeface="Arial" panose="020B0604020202020204" pitchFamily="34" charset="0"/>
              <a:buNone/>
              <a:defRPr sz="1600" kern="1200">
                <a:solidFill>
                  <a:schemeClr val="tx1">
                    <a:tint val="75000"/>
                  </a:schemeClr>
                </a:solidFill>
                <a:latin typeface="微軟正黑體" panose="020B0604030504040204" pitchFamily="34" charset="-120"/>
                <a:ea typeface="微軟正黑體" panose="020B0604030504040204" pitchFamily="34" charset="-120"/>
                <a:cs typeface="+mn-cs"/>
              </a:defRPr>
            </a:lvl3pPr>
            <a:lvl4pPr marL="1371409"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4pPr>
            <a:lvl5pPr marL="1828545"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5pPr>
            <a:lvl6pPr marL="2285681"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818"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54"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89"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285750" indent="-285750">
              <a:lnSpc>
                <a:spcPct val="150000"/>
              </a:lnSpc>
              <a:buClr>
                <a:schemeClr val="bg1"/>
              </a:buClr>
              <a:buFontTx/>
              <a:buChar char="-"/>
              <a:tabLst>
                <a:tab pos="630238" algn="l"/>
              </a:tabLst>
            </a:pPr>
            <a:r>
              <a:rPr lang="zh-CN" altLang="en-US" sz="2000" dirty="0" smtClean="0">
                <a:solidFill>
                  <a:schemeClr val="bg1">
                    <a:lumMod val="85000"/>
                  </a:schemeClr>
                </a:solidFill>
                <a:latin typeface="微软雅黑" panose="020B0503020204020204" pitchFamily="34" charset="-122"/>
                <a:ea typeface="微软雅黑" panose="020B0503020204020204" pitchFamily="34" charset="-122"/>
              </a:rPr>
              <a:t>公司</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团队介绍</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285750" indent="-285750">
              <a:lnSpc>
                <a:spcPct val="150000"/>
              </a:lnSpc>
              <a:buClr>
                <a:schemeClr val="bg1"/>
              </a:buClr>
              <a:buFontTx/>
              <a:buChar char="-"/>
              <a:tabLst>
                <a:tab pos="630238" algn="l"/>
              </a:tabLst>
            </a:pPr>
            <a:r>
              <a:rPr lang="zh-CN" altLang="en-US" sz="2000" dirty="0">
                <a:solidFill>
                  <a:schemeClr val="bg1">
                    <a:lumMod val="85000"/>
                  </a:schemeClr>
                </a:solidFill>
                <a:latin typeface="微软雅黑" panose="020B0503020204020204" pitchFamily="34" charset="-122"/>
                <a:ea typeface="微软雅黑" panose="020B0503020204020204" pitchFamily="34" charset="-122"/>
              </a:rPr>
              <a:t>职业教育信息化发展</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建设规划</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342900" indent="-342900">
              <a:lnSpc>
                <a:spcPct val="150000"/>
              </a:lnSpc>
              <a:buClr>
                <a:schemeClr val="bg1"/>
              </a:buClr>
              <a:buFontTx/>
              <a:buChar char="-"/>
              <a:tabLst>
                <a:tab pos="1431925" algn="l"/>
              </a:tabLst>
            </a:pPr>
            <a:r>
              <a:rPr lang="zh-TW" altLang="en-US" sz="2000" b="1" dirty="0" smtClean="0">
                <a:latin typeface="微软雅黑" panose="020B0503020204020204" pitchFamily="34" charset="-122"/>
                <a:ea typeface="微软雅黑" panose="020B0503020204020204" pitchFamily="34" charset="-122"/>
              </a:rPr>
              <a:t>智慧校园整</a:t>
            </a:r>
            <a:r>
              <a:rPr lang="zh-TW" altLang="en-US" sz="2000" b="1" dirty="0">
                <a:latin typeface="微软雅黑" panose="020B0503020204020204" pitchFamily="34" charset="-122"/>
                <a:ea typeface="微软雅黑" panose="020B0503020204020204" pitchFamily="34" charset="-122"/>
              </a:rPr>
              <a:t>体</a:t>
            </a:r>
            <a:r>
              <a:rPr lang="zh-CN" altLang="en-US" sz="2000" b="1" dirty="0">
                <a:latin typeface="微软雅黑" panose="020B0503020204020204" pitchFamily="34" charset="-122"/>
                <a:ea typeface="微软雅黑" panose="020B0503020204020204" pitchFamily="34" charset="-122"/>
              </a:rPr>
              <a:t>规划建设</a:t>
            </a:r>
            <a:r>
              <a:rPr lang="zh-TW" altLang="en-US" sz="2000" b="1" dirty="0">
                <a:latin typeface="微软雅黑" panose="020B0503020204020204" pitchFamily="34" charset="-122"/>
                <a:ea typeface="微软雅黑" panose="020B0503020204020204" pitchFamily="34" charset="-122"/>
              </a:rPr>
              <a:t>方案</a:t>
            </a:r>
            <a:endParaRPr lang="en-US" altLang="zh-TW" sz="2000" b="1" dirty="0">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基础环境建设（一期）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b="1" dirty="0">
                <a:solidFill>
                  <a:schemeClr val="bg1"/>
                </a:solidFill>
                <a:latin typeface="微软雅黑" panose="020B0503020204020204" pitchFamily="34" charset="-122"/>
                <a:ea typeface="微软雅黑" panose="020B0503020204020204" pitchFamily="34" charset="-122"/>
              </a:rPr>
              <a:t>完善和深入扩建（二期）</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区域应用和推广（三期）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688836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04205" y="1491630"/>
            <a:ext cx="2753987" cy="646331"/>
          </a:xfrm>
          <a:prstGeom prst="rect">
            <a:avLst/>
          </a:prstGeom>
          <a:noFill/>
        </p:spPr>
        <p:txBody>
          <a:bodyPr wrap="square" rtlCol="0">
            <a:spAutoFit/>
          </a:bodyPr>
          <a:lstStyle/>
          <a:p>
            <a:pPr>
              <a:lnSpc>
                <a:spcPct val="150000"/>
              </a:lnSpc>
            </a:pP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2010-2020</a:t>
            </a:r>
          </a:p>
          <a:p>
            <a:pPr>
              <a:lnSpc>
                <a:spcPct val="150000"/>
              </a:lnSpc>
            </a:pP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国家中长期教育改革和发展规划纲要</a:t>
            </a:r>
          </a:p>
        </p:txBody>
      </p:sp>
      <p:grpSp>
        <p:nvGrpSpPr>
          <p:cNvPr id="14" name="组 13"/>
          <p:cNvGrpSpPr/>
          <p:nvPr/>
        </p:nvGrpSpPr>
        <p:grpSpPr>
          <a:xfrm>
            <a:off x="304205" y="2351073"/>
            <a:ext cx="2780987" cy="1300797"/>
            <a:chOff x="2399706" y="9235058"/>
            <a:chExt cx="7416824" cy="2441174"/>
          </a:xfrm>
        </p:grpSpPr>
        <p:sp>
          <p:nvSpPr>
            <p:cNvPr id="12" name="文本框 11"/>
            <p:cNvSpPr txBox="1"/>
            <p:nvPr/>
          </p:nvSpPr>
          <p:spPr>
            <a:xfrm>
              <a:off x="2399706" y="9235058"/>
              <a:ext cx="7416824" cy="1723748"/>
            </a:xfrm>
            <a:prstGeom prst="rect">
              <a:avLst/>
            </a:prstGeom>
            <a:noFill/>
          </p:spPr>
          <p:txBody>
            <a:bodyPr wrap="square" rtlCol="0">
              <a:spAutoFit/>
            </a:bodyPr>
            <a:lstStyle/>
            <a:p>
              <a:pPr>
                <a:lnSpc>
                  <a:spcPct val="150000"/>
                </a:lnSpc>
              </a:pP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2011-2020</a:t>
              </a:r>
            </a:p>
            <a:p>
              <a:pPr>
                <a:lnSpc>
                  <a:spcPct val="150000"/>
                </a:lnSpc>
              </a:pP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教育信息化十年发展规划</a:t>
              </a:r>
              <a:endParaRPr kumimoji="1" lang="en-US" altLang="zh-CN" sz="1200" dirty="0">
                <a:solidFill>
                  <a:srgbClr val="00B1AD"/>
                </a:solidFill>
                <a:latin typeface="微软雅黑" panose="020B0503020204020204" pitchFamily="34" charset="-122"/>
                <a:ea typeface="微软雅黑" panose="020B0503020204020204" pitchFamily="34" charset="-122"/>
                <a:cs typeface="微软雅黑"/>
              </a:endParaRPr>
            </a:p>
          </p:txBody>
        </p:sp>
        <p:sp>
          <p:nvSpPr>
            <p:cNvPr id="13" name="文本框 12"/>
            <p:cNvSpPr txBox="1"/>
            <p:nvPr/>
          </p:nvSpPr>
          <p:spPr>
            <a:xfrm>
              <a:off x="2399706" y="10387185"/>
              <a:ext cx="7344816" cy="1289047"/>
            </a:xfrm>
            <a:prstGeom prst="rect">
              <a:avLst/>
            </a:prstGeom>
            <a:noFill/>
          </p:spPr>
          <p:txBody>
            <a:bodyPr wrap="square" rtlCol="0">
              <a:spAutoFit/>
            </a:bodyPr>
            <a:lstStyle/>
            <a:p>
              <a:pPr>
                <a:lnSpc>
                  <a:spcPct val="150000"/>
                </a:lnSpc>
              </a:pP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探索现代信息技术与教育的全面深度融合，以信息化引领教育理念和教育模式的创新</a:t>
              </a:r>
              <a:endParaRPr kumimoji="1" lang="en-US" altLang="zh-CN" sz="900" dirty="0">
                <a:solidFill>
                  <a:srgbClr val="00B1AD"/>
                </a:solidFill>
                <a:latin typeface="微软雅黑" panose="020B0503020204020204" pitchFamily="34" charset="-122"/>
                <a:ea typeface="微软雅黑" panose="020B0503020204020204" pitchFamily="34" charset="-122"/>
                <a:cs typeface="微软雅黑"/>
              </a:endParaRPr>
            </a:p>
          </p:txBody>
        </p:sp>
      </p:grpSp>
      <p:sp>
        <p:nvSpPr>
          <p:cNvPr id="16" name="文本框 15"/>
          <p:cNvSpPr txBox="1"/>
          <p:nvPr/>
        </p:nvSpPr>
        <p:spPr>
          <a:xfrm>
            <a:off x="6114014" y="2542221"/>
            <a:ext cx="2710204" cy="854080"/>
          </a:xfrm>
          <a:prstGeom prst="rect">
            <a:avLst/>
          </a:prstGeom>
          <a:noFill/>
        </p:spPr>
        <p:txBody>
          <a:bodyPr wrap="square" rtlCol="0">
            <a:spAutoFit/>
          </a:bodyPr>
          <a:lstStyle/>
          <a:p>
            <a:pPr>
              <a:lnSpc>
                <a:spcPct val="150000"/>
              </a:lnSpc>
            </a:pP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  </a:t>
            </a: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2011-2020</a:t>
            </a:r>
          </a:p>
          <a:p>
            <a:pPr>
              <a:lnSpc>
                <a:spcPct val="150000"/>
              </a:lnSpc>
            </a:pP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【2014</a:t>
            </a: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年教育信息化工作要点</a:t>
            </a: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a:t>
            </a:r>
          </a:p>
          <a:p>
            <a:pPr>
              <a:lnSpc>
                <a:spcPct val="150000"/>
              </a:lnSpc>
            </a:pP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   教技</a:t>
            </a:r>
            <a:r>
              <a:rPr kumimoji="1" lang="zh-CN" altLang="en-US" sz="900" dirty="0" smtClean="0">
                <a:solidFill>
                  <a:srgbClr val="00B1AD"/>
                </a:solidFill>
                <a:latin typeface="微软雅黑" panose="020B0503020204020204" pitchFamily="34" charset="-122"/>
                <a:ea typeface="微软雅黑" panose="020B0503020204020204" pitchFamily="34" charset="-122"/>
                <a:cs typeface="微软雅黑"/>
              </a:rPr>
              <a:t>厅（</a:t>
            </a:r>
            <a:r>
              <a:rPr kumimoji="1" lang="zh-CN" altLang="zh-CN" sz="900" dirty="0" smtClean="0">
                <a:solidFill>
                  <a:srgbClr val="00B1AD"/>
                </a:solidFill>
                <a:latin typeface="微软雅黑" panose="020B0503020204020204" pitchFamily="34" charset="-122"/>
                <a:ea typeface="微软雅黑" panose="020B0503020204020204" pitchFamily="34" charset="-122"/>
                <a:cs typeface="微软雅黑"/>
              </a:rPr>
              <a:t>20</a:t>
            </a:r>
            <a:r>
              <a:rPr kumimoji="1" lang="en-US" altLang="zh-CN" sz="900" dirty="0" smtClean="0">
                <a:solidFill>
                  <a:srgbClr val="00B1AD"/>
                </a:solidFill>
                <a:latin typeface="微软雅黑" panose="020B0503020204020204" pitchFamily="34" charset="-122"/>
                <a:ea typeface="微软雅黑" panose="020B0503020204020204" pitchFamily="34" charset="-122"/>
                <a:cs typeface="微软雅黑"/>
              </a:rPr>
              <a:t>14</a:t>
            </a:r>
            <a:r>
              <a:rPr kumimoji="1" lang="zh-CN" altLang="en-US" sz="900" dirty="0" smtClean="0">
                <a:solidFill>
                  <a:srgbClr val="00B1AD"/>
                </a:solidFill>
                <a:latin typeface="微软雅黑" panose="020B0503020204020204" pitchFamily="34" charset="-122"/>
                <a:ea typeface="微软雅黑" panose="020B0503020204020204" pitchFamily="34" charset="-122"/>
                <a:cs typeface="微软雅黑"/>
              </a:rPr>
              <a:t>）</a:t>
            </a:r>
            <a:r>
              <a:rPr kumimoji="1" lang="en-US" altLang="zh-CN" sz="900" dirty="0" smtClean="0">
                <a:solidFill>
                  <a:srgbClr val="00B1AD"/>
                </a:solidFill>
                <a:latin typeface="微软雅黑" panose="020B0503020204020204" pitchFamily="34" charset="-122"/>
                <a:ea typeface="微软雅黑" panose="020B0503020204020204" pitchFamily="34" charset="-122"/>
                <a:cs typeface="微软雅黑"/>
              </a:rPr>
              <a:t>1</a:t>
            </a: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号</a:t>
            </a:r>
          </a:p>
        </p:txBody>
      </p:sp>
      <p:sp>
        <p:nvSpPr>
          <p:cNvPr id="17" name="文本框 16"/>
          <p:cNvSpPr txBox="1"/>
          <p:nvPr/>
        </p:nvSpPr>
        <p:spPr>
          <a:xfrm>
            <a:off x="6114014" y="3376612"/>
            <a:ext cx="2726987" cy="923330"/>
          </a:xfrm>
          <a:prstGeom prst="rect">
            <a:avLst/>
          </a:prstGeom>
          <a:noFill/>
        </p:spPr>
        <p:txBody>
          <a:bodyPr wrap="square" rtlCol="0">
            <a:spAutoFit/>
          </a:bodyPr>
          <a:lstStyle/>
          <a:p>
            <a:pPr>
              <a:lnSpc>
                <a:spcPct val="150000"/>
              </a:lnSpc>
            </a:pP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以促进深度融合为核心，坚持应用驱动、形成有效模式。探索以教育信息化手段破解热点难点问题，促进教育公平、提高教育质量的方式方法 ，有效促进信息技术与教育教学深度融合。</a:t>
            </a:r>
          </a:p>
        </p:txBody>
      </p:sp>
      <p:sp>
        <p:nvSpPr>
          <p:cNvPr id="18" name="標題 1"/>
          <p:cNvSpPr txBox="1">
            <a:spLocks/>
          </p:cNvSpPr>
          <p:nvPr/>
        </p:nvSpPr>
        <p:spPr>
          <a:xfrm>
            <a:off x="427589" y="238836"/>
            <a:ext cx="8147248" cy="857250"/>
          </a:xfrm>
          <a:prstGeom prst="rect">
            <a:avLst/>
          </a:prstGeom>
        </p:spPr>
        <p:txBody>
          <a:bodyPr anchor="ctr">
            <a:norm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职业教育</a:t>
            </a:r>
            <a:r>
              <a:rPr lang="zh-TW" altLang="en-US" sz="3200" dirty="0" smtClean="0">
                <a:latin typeface="微软雅黑" panose="020B0503020204020204" pitchFamily="34" charset="-122"/>
                <a:ea typeface="微软雅黑" panose="020B0503020204020204" pitchFamily="34" charset="-122"/>
              </a:rPr>
              <a:t>信息化</a:t>
            </a:r>
            <a:r>
              <a:rPr lang="zh-CN" altLang="en-US" sz="3200" dirty="0" smtClean="0">
                <a:latin typeface="微软雅黑" panose="020B0503020204020204" pitchFamily="34" charset="-122"/>
                <a:ea typeface="微软雅黑" panose="020B0503020204020204" pitchFamily="34" charset="-122"/>
              </a:rPr>
              <a:t>改革与发展方向</a:t>
            </a:r>
            <a:endParaRPr lang="zh-TW" altLang="en-US" sz="3200" dirty="0">
              <a:latin typeface="微软雅黑" panose="020B0503020204020204" pitchFamily="34" charset="-122"/>
              <a:ea typeface="微软雅黑" panose="020B0503020204020204" pitchFamily="34" charset="-122"/>
            </a:endParaRPr>
          </a:p>
        </p:txBody>
      </p:sp>
      <p:grpSp>
        <p:nvGrpSpPr>
          <p:cNvPr id="19" name="KSO_Shape"/>
          <p:cNvGrpSpPr>
            <a:grpSpLocks/>
          </p:cNvGrpSpPr>
          <p:nvPr/>
        </p:nvGrpSpPr>
        <p:grpSpPr bwMode="auto">
          <a:xfrm>
            <a:off x="3104269" y="1822227"/>
            <a:ext cx="2680931" cy="2285529"/>
            <a:chOff x="1595438" y="968375"/>
            <a:chExt cx="5953125" cy="4921250"/>
          </a:xfrm>
          <a:solidFill>
            <a:srgbClr val="00B1AD"/>
          </a:solidFill>
        </p:grpSpPr>
        <p:sp>
          <p:nvSpPr>
            <p:cNvPr id="20" name="内蒙古"/>
            <p:cNvSpPr>
              <a:spLocks/>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1" name="甘肃"/>
            <p:cNvSpPr>
              <a:spLocks/>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2" name="宁夏"/>
            <p:cNvSpPr>
              <a:spLocks/>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3" name="新疆"/>
            <p:cNvSpPr>
              <a:spLocks/>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4" name="青海"/>
            <p:cNvSpPr>
              <a:spLocks/>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5" name="四川"/>
            <p:cNvSpPr>
              <a:spLocks/>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6" name="西藏"/>
            <p:cNvSpPr>
              <a:spLocks/>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7" name="云南"/>
            <p:cNvSpPr>
              <a:spLocks/>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8" name="贵州"/>
            <p:cNvSpPr>
              <a:spLocks/>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29" name="广西"/>
            <p:cNvSpPr>
              <a:spLocks/>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0" name="重庆"/>
            <p:cNvSpPr>
              <a:spLocks/>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1" name="陕西"/>
            <p:cNvSpPr>
              <a:spLocks/>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2" name="山西"/>
            <p:cNvSpPr>
              <a:spLocks/>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3" name="湖南"/>
            <p:cNvSpPr>
              <a:spLocks/>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4" name="湖北"/>
            <p:cNvSpPr>
              <a:spLocks/>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5" name="广东"/>
            <p:cNvSpPr>
              <a:spLocks/>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6" name="江西"/>
            <p:cNvSpPr>
              <a:spLocks/>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7" name="福建"/>
            <p:cNvSpPr>
              <a:spLocks/>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8" name="浙江"/>
            <p:cNvSpPr>
              <a:spLocks/>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39" name="安徽"/>
            <p:cNvSpPr>
              <a:spLocks/>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0" name="天津"/>
            <p:cNvSpPr>
              <a:spLocks/>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1" name="北京"/>
            <p:cNvSpPr>
              <a:spLocks/>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2" name="辽宁"/>
            <p:cNvSpPr>
              <a:spLocks/>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3" name="吉林"/>
            <p:cNvSpPr>
              <a:spLocks/>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4" name="黑龙江"/>
            <p:cNvSpPr>
              <a:spLocks/>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5" name="山东"/>
            <p:cNvSpPr>
              <a:spLocks/>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6" name="上海"/>
            <p:cNvSpPr>
              <a:spLocks/>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7" name="江苏"/>
            <p:cNvSpPr>
              <a:spLocks/>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8" name="河北"/>
            <p:cNvSpPr>
              <a:spLocks/>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49" name="河南"/>
            <p:cNvSpPr>
              <a:spLocks/>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50" name="台湾"/>
            <p:cNvSpPr>
              <a:spLocks/>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51" name="海南"/>
            <p:cNvSpPr>
              <a:spLocks/>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 name="矩形 2"/>
          <p:cNvSpPr/>
          <p:nvPr/>
        </p:nvSpPr>
        <p:spPr>
          <a:xfrm>
            <a:off x="304205" y="3722238"/>
            <a:ext cx="3082801" cy="646331"/>
          </a:xfrm>
          <a:prstGeom prst="rect">
            <a:avLst/>
          </a:prstGeom>
          <a:noFill/>
        </p:spPr>
        <p:txBody>
          <a:bodyPr wrap="square" rtlCol="0">
            <a:spAutoFit/>
          </a:bodyPr>
          <a:lstStyle/>
          <a:p>
            <a:pPr>
              <a:lnSpc>
                <a:spcPct val="150000"/>
              </a:lnSpc>
            </a:pPr>
            <a:r>
              <a:rPr kumimoji="1" lang="zh-CN" altLang="en-US" sz="1200" dirty="0" smtClean="0">
                <a:solidFill>
                  <a:srgbClr val="00B1AD"/>
                </a:solidFill>
                <a:latin typeface="微软雅黑" panose="020B0503020204020204" pitchFamily="34" charset="-122"/>
                <a:ea typeface="微软雅黑" panose="020B0503020204020204" pitchFamily="34" charset="-122"/>
                <a:cs typeface="微软雅黑"/>
              </a:rPr>
              <a:t>国</a:t>
            </a: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发</a:t>
            </a: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〔2014〕19</a:t>
            </a:r>
            <a:r>
              <a:rPr kumimoji="1" lang="zh-CN" altLang="en-US" sz="1200" dirty="0" smtClean="0">
                <a:solidFill>
                  <a:srgbClr val="00B1AD"/>
                </a:solidFill>
                <a:latin typeface="微软雅黑" panose="020B0503020204020204" pitchFamily="34" charset="-122"/>
                <a:ea typeface="微软雅黑" panose="020B0503020204020204" pitchFamily="34" charset="-122"/>
                <a:cs typeface="微软雅黑"/>
              </a:rPr>
              <a:t>号</a:t>
            </a:r>
            <a:endParaRPr kumimoji="1" lang="en-US" altLang="zh-CN" sz="1200" dirty="0">
              <a:solidFill>
                <a:srgbClr val="00B1AD"/>
              </a:solidFill>
              <a:latin typeface="微软雅黑" panose="020B0503020204020204" pitchFamily="34" charset="-122"/>
              <a:ea typeface="微软雅黑" panose="020B0503020204020204" pitchFamily="34" charset="-122"/>
              <a:cs typeface="微软雅黑"/>
            </a:endParaRPr>
          </a:p>
          <a:p>
            <a:pPr>
              <a:lnSpc>
                <a:spcPct val="150000"/>
              </a:lnSpc>
            </a:pPr>
            <a:r>
              <a:rPr kumimoji="1" lang="zh-CN" altLang="en-US" sz="1200" dirty="0" smtClean="0">
                <a:solidFill>
                  <a:srgbClr val="00B1AD"/>
                </a:solidFill>
                <a:latin typeface="微软雅黑" panose="020B0503020204020204" pitchFamily="34" charset="-122"/>
                <a:ea typeface="微软雅黑" panose="020B0503020204020204" pitchFamily="34" charset="-122"/>
                <a:cs typeface="微软雅黑"/>
              </a:rPr>
              <a:t>国务院</a:t>
            </a: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关于加快发展现代职业教育的</a:t>
            </a:r>
            <a:r>
              <a:rPr kumimoji="1" lang="zh-CN" altLang="en-US" sz="1200" dirty="0" smtClean="0">
                <a:solidFill>
                  <a:srgbClr val="00B1AD"/>
                </a:solidFill>
                <a:latin typeface="微软雅黑" panose="020B0503020204020204" pitchFamily="34" charset="-122"/>
                <a:ea typeface="微软雅黑" panose="020B0503020204020204" pitchFamily="34" charset="-122"/>
                <a:cs typeface="微软雅黑"/>
              </a:rPr>
              <a:t>决定</a:t>
            </a:r>
            <a:endParaRPr kumimoji="1" lang="zh-CN" altLang="en-US" sz="1200" dirty="0">
              <a:solidFill>
                <a:srgbClr val="00B1AD"/>
              </a:solidFill>
              <a:latin typeface="微软雅黑" panose="020B0503020204020204" pitchFamily="34" charset="-122"/>
              <a:ea typeface="微软雅黑" panose="020B0503020204020204" pitchFamily="34" charset="-122"/>
              <a:cs typeface="微软雅黑"/>
            </a:endParaRPr>
          </a:p>
        </p:txBody>
      </p:sp>
      <p:sp>
        <p:nvSpPr>
          <p:cNvPr id="4" name="矩形 3"/>
          <p:cNvSpPr/>
          <p:nvPr/>
        </p:nvSpPr>
        <p:spPr>
          <a:xfrm>
            <a:off x="6114014" y="1491630"/>
            <a:ext cx="2575842" cy="646331"/>
          </a:xfrm>
          <a:prstGeom prst="rect">
            <a:avLst/>
          </a:prstGeom>
          <a:noFill/>
        </p:spPr>
        <p:txBody>
          <a:bodyPr wrap="square" rtlCol="0">
            <a:spAutoFit/>
          </a:bodyPr>
          <a:lstStyle/>
          <a:p>
            <a:pPr>
              <a:lnSpc>
                <a:spcPct val="150000"/>
              </a:lnSpc>
            </a:pPr>
            <a:r>
              <a:rPr kumimoji="1" lang="en-US" altLang="zh-CN" sz="1200" dirty="0">
                <a:solidFill>
                  <a:srgbClr val="00B1AD"/>
                </a:solidFill>
                <a:latin typeface="微软雅黑" panose="020B0503020204020204" pitchFamily="34" charset="-122"/>
                <a:ea typeface="微软雅黑" panose="020B0503020204020204" pitchFamily="34" charset="-122"/>
                <a:cs typeface="微软雅黑"/>
              </a:rPr>
              <a:t>2014-2020</a:t>
            </a: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年</a:t>
            </a:r>
            <a:endParaRPr kumimoji="1" lang="en-US" altLang="zh-CN" sz="1200" dirty="0">
              <a:solidFill>
                <a:srgbClr val="00B1AD"/>
              </a:solidFill>
              <a:latin typeface="微软雅黑" panose="020B0503020204020204" pitchFamily="34" charset="-122"/>
              <a:ea typeface="微软雅黑" panose="020B0503020204020204" pitchFamily="34" charset="-122"/>
              <a:cs typeface="微软雅黑"/>
            </a:endParaRPr>
          </a:p>
          <a:p>
            <a:pPr>
              <a:lnSpc>
                <a:spcPct val="150000"/>
              </a:lnSpc>
            </a:pPr>
            <a:r>
              <a:rPr kumimoji="1" lang="zh-CN" altLang="en-US" sz="1200" dirty="0">
                <a:solidFill>
                  <a:srgbClr val="00B1AD"/>
                </a:solidFill>
                <a:latin typeface="微软雅黑" panose="020B0503020204020204" pitchFamily="34" charset="-122"/>
                <a:ea typeface="微软雅黑" panose="020B0503020204020204" pitchFamily="34" charset="-122"/>
                <a:cs typeface="微软雅黑"/>
              </a:rPr>
              <a:t>现代职业教育体系建设规划</a:t>
            </a:r>
          </a:p>
        </p:txBody>
      </p:sp>
    </p:spTree>
    <p:extLst>
      <p:ext uri="{BB962C8B-B14F-4D97-AF65-F5344CB8AC3E}">
        <p14:creationId xmlns:p14="http://schemas.microsoft.com/office/powerpoint/2010/main" val="343429329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06717" y="1419622"/>
            <a:ext cx="8064896" cy="3046988"/>
          </a:xfrm>
          <a:prstGeom prst="rect">
            <a:avLst/>
          </a:prstGeom>
          <a:noFill/>
        </p:spPr>
        <p:txBody>
          <a:bodyPr wrap="square" rtlCol="0" anchor="ctr">
            <a:spAutoFit/>
          </a:bodyPr>
          <a:lstStyle/>
          <a:p>
            <a:pPr marL="742886" lvl="1" indent="-285750">
              <a:lnSpc>
                <a:spcPct val="200000"/>
              </a:lnSpc>
              <a:buFont typeface="Wingdings" panose="05000000000000000000" pitchFamily="2" charset="2"/>
              <a:buChar char="u"/>
            </a:pPr>
            <a:r>
              <a:rPr lang="zh-CN" altLang="en-US" sz="2400" b="1" dirty="0" smtClean="0">
                <a:solidFill>
                  <a:srgbClr val="00B1AD"/>
                </a:solidFill>
                <a:latin typeface="微软雅黑" panose="020B0503020204020204" pitchFamily="34" charset="-122"/>
                <a:ea typeface="微软雅黑" panose="020B0503020204020204" pitchFamily="34" charset="-122"/>
              </a:rPr>
              <a:t>完善和深入扩建</a:t>
            </a:r>
            <a:endParaRPr lang="en-US" altLang="zh-CN" sz="2400" b="1"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校务管理平台（学籍管理、开课管理、排课管理、选课管理、成绩分析管理、毕业审查管理）</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u"/>
            </a:pPr>
            <a:r>
              <a:rPr lang="zh-CN" altLang="en-US" dirty="0" smtClean="0">
                <a:solidFill>
                  <a:srgbClr val="00B1AD"/>
                </a:solidFill>
                <a:latin typeface="微软雅黑" panose="020B0503020204020204" pitchFamily="34" charset="-122"/>
                <a:ea typeface="微软雅黑" panose="020B0503020204020204" pitchFamily="34" charset="-122"/>
              </a:rPr>
              <a:t>在线学习平台（翻转课堂教学、在线学习管理、过程性学习评价、教与学情况分析、微课教学管理、校内资源中心）</a:t>
            </a:r>
            <a:endParaRPr lang="en-US" altLang="zh-CN" dirty="0" smtClean="0">
              <a:solidFill>
                <a:srgbClr val="00B1AD"/>
              </a:solidFill>
              <a:latin typeface="微软雅黑" panose="020B0503020204020204" pitchFamily="34" charset="-122"/>
              <a:ea typeface="微软雅黑" panose="020B0503020204020204" pitchFamily="34" charset="-122"/>
            </a:endParaRPr>
          </a:p>
        </p:txBody>
      </p:sp>
      <p:sp>
        <p:nvSpPr>
          <p:cNvPr id="12" name="標題 1"/>
          <p:cNvSpPr txBox="1">
            <a:spLocks/>
          </p:cNvSpPr>
          <p:nvPr/>
        </p:nvSpPr>
        <p:spPr>
          <a:xfrm>
            <a:off x="262701" y="94732"/>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完善和深入扩建（二期）</a:t>
            </a:r>
            <a:endParaRPr lang="zh-TW" altLang="en-US" sz="3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619672" y="771550"/>
            <a:ext cx="5832648" cy="369332"/>
          </a:xfrm>
          <a:prstGeom prst="rect">
            <a:avLst/>
          </a:prstGeom>
          <a:solidFill>
            <a:schemeClr val="bg1"/>
          </a:solidFill>
          <a:ln>
            <a:solidFill>
              <a:schemeClr val="bg1"/>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基于智慧校园平台，贴合学校需求完善业务应用</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1785288"/>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5CF8F9E-3148-42CF-BB7B-1503A2D3434D}" type="slidenum">
              <a:rPr lang="zh-TW" altLang="en-US" smtClean="0"/>
              <a:t>31</a:t>
            </a:fld>
            <a:endParaRPr lang="zh-TW" altLang="en-US"/>
          </a:p>
        </p:txBody>
      </p:sp>
      <p:sp>
        <p:nvSpPr>
          <p:cNvPr id="3" name="矩形 2"/>
          <p:cNvSpPr/>
          <p:nvPr/>
        </p:nvSpPr>
        <p:spPr>
          <a:xfrm>
            <a:off x="1547664" y="234923"/>
            <a:ext cx="5760640" cy="584775"/>
          </a:xfrm>
          <a:prstGeom prst="rect">
            <a:avLst/>
          </a:prstGeom>
        </p:spPr>
        <p:txBody>
          <a:bodyPr wrap="square">
            <a:spAutoFit/>
          </a:bodyPr>
          <a:lstStyle/>
          <a:p>
            <a:pPr algn="ct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校务管理</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sp>
        <p:nvSpPr>
          <p:cNvPr id="4" name="MH_Other_1"/>
          <p:cNvSpPr/>
          <p:nvPr>
            <p:custDataLst>
              <p:tags r:id="rId1"/>
            </p:custDataLst>
          </p:nvPr>
        </p:nvSpPr>
        <p:spPr>
          <a:xfrm>
            <a:off x="2918050" y="2484536"/>
            <a:ext cx="1263867" cy="231731"/>
          </a:xfrm>
          <a:prstGeom prst="ellipse">
            <a:avLst/>
          </a:prstGeom>
          <a:gradFill flip="none" rotWithShape="1">
            <a:gsLst>
              <a:gs pos="100000">
                <a:srgbClr val="FFFFFF">
                  <a:alpha val="0"/>
                </a:srgbClr>
              </a:gs>
              <a:gs pos="0">
                <a:srgbClr val="86868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dirty="0">
              <a:latin typeface="+mn-ea"/>
            </a:endParaRPr>
          </a:p>
        </p:txBody>
      </p:sp>
      <p:sp>
        <p:nvSpPr>
          <p:cNvPr id="5" name="MH_Other_2"/>
          <p:cNvSpPr/>
          <p:nvPr>
            <p:custDataLst>
              <p:tags r:id="rId2"/>
            </p:custDataLst>
          </p:nvPr>
        </p:nvSpPr>
        <p:spPr>
          <a:xfrm>
            <a:off x="4627621" y="2484536"/>
            <a:ext cx="1263867" cy="231731"/>
          </a:xfrm>
          <a:prstGeom prst="ellipse">
            <a:avLst/>
          </a:prstGeom>
          <a:gradFill flip="none" rotWithShape="1">
            <a:gsLst>
              <a:gs pos="100000">
                <a:srgbClr val="FFFFFF">
                  <a:alpha val="0"/>
                </a:srgbClr>
              </a:gs>
              <a:gs pos="0">
                <a:srgbClr val="86868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dirty="0">
              <a:latin typeface="+mn-ea"/>
            </a:endParaRPr>
          </a:p>
        </p:txBody>
      </p:sp>
      <p:sp>
        <p:nvSpPr>
          <p:cNvPr id="6" name="MH_Other_3"/>
          <p:cNvSpPr/>
          <p:nvPr>
            <p:custDataLst>
              <p:tags r:id="rId3"/>
            </p:custDataLst>
          </p:nvPr>
        </p:nvSpPr>
        <p:spPr>
          <a:xfrm>
            <a:off x="1503017" y="2091204"/>
            <a:ext cx="1056600" cy="192093"/>
          </a:xfrm>
          <a:prstGeom prst="ellipse">
            <a:avLst/>
          </a:prstGeom>
          <a:gradFill flip="none" rotWithShape="1">
            <a:gsLst>
              <a:gs pos="100000">
                <a:srgbClr val="FFFFFF">
                  <a:alpha val="0"/>
                </a:srgbClr>
              </a:gs>
              <a:gs pos="0">
                <a:srgbClr val="86868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dirty="0">
              <a:latin typeface="+mn-ea"/>
            </a:endParaRPr>
          </a:p>
        </p:txBody>
      </p:sp>
      <p:sp>
        <p:nvSpPr>
          <p:cNvPr id="7" name="MH_Other_4"/>
          <p:cNvSpPr/>
          <p:nvPr>
            <p:custDataLst>
              <p:tags r:id="rId4"/>
            </p:custDataLst>
          </p:nvPr>
        </p:nvSpPr>
        <p:spPr>
          <a:xfrm>
            <a:off x="6254597" y="2091204"/>
            <a:ext cx="1055040" cy="192093"/>
          </a:xfrm>
          <a:prstGeom prst="ellipse">
            <a:avLst/>
          </a:prstGeom>
          <a:gradFill flip="none" rotWithShape="1">
            <a:gsLst>
              <a:gs pos="100000">
                <a:srgbClr val="FFFFFF">
                  <a:alpha val="0"/>
                </a:srgbClr>
              </a:gs>
              <a:gs pos="0">
                <a:srgbClr val="868686"/>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dirty="0">
              <a:latin typeface="+mn-ea"/>
            </a:endParaRPr>
          </a:p>
        </p:txBody>
      </p:sp>
      <p:sp>
        <p:nvSpPr>
          <p:cNvPr id="8" name="MH_SubTitle_4"/>
          <p:cNvSpPr>
            <a:spLocks noChangeArrowheads="1"/>
          </p:cNvSpPr>
          <p:nvPr>
            <p:custDataLst>
              <p:tags r:id="rId5"/>
            </p:custDataLst>
          </p:nvPr>
        </p:nvSpPr>
        <p:spPr bwMode="auto">
          <a:xfrm>
            <a:off x="6167325" y="968702"/>
            <a:ext cx="1228024" cy="1201343"/>
          </a:xfrm>
          <a:prstGeom prst="ellipse">
            <a:avLst/>
          </a:prstGeom>
          <a:solidFill>
            <a:srgbClr val="00B1AD"/>
          </a:solidFill>
          <a:ln w="9525">
            <a:noFill/>
            <a:round/>
            <a:headEnd/>
            <a:tailEnd/>
          </a:ln>
          <a:effectLst/>
        </p:spPr>
        <p:txBody>
          <a:bodyPr tIns="0" bIns="0" anchor="ctr">
            <a:normAutofit/>
          </a:bodyPr>
          <a:lstStyle/>
          <a:p>
            <a:pPr algn="ctr">
              <a:lnSpc>
                <a:spcPct val="120000"/>
              </a:lnSpc>
              <a:defRPr/>
            </a:pPr>
            <a:r>
              <a:rPr lang="zh-CN" altLang="en-US" kern="0" dirty="0" smtClean="0">
                <a:solidFill>
                  <a:srgbClr val="FFFFFF"/>
                </a:solidFill>
              </a:rPr>
              <a:t>毕业审查</a:t>
            </a:r>
            <a:endParaRPr lang="zh-CN" altLang="en-US" kern="0" dirty="0">
              <a:solidFill>
                <a:srgbClr val="FFFFFF"/>
              </a:solidFill>
            </a:endParaRPr>
          </a:p>
        </p:txBody>
      </p:sp>
      <p:sp>
        <p:nvSpPr>
          <p:cNvPr id="9" name="MH_SubTitle_3"/>
          <p:cNvSpPr>
            <a:spLocks noChangeArrowheads="1"/>
          </p:cNvSpPr>
          <p:nvPr>
            <p:custDataLst>
              <p:tags r:id="rId6"/>
            </p:custDataLst>
          </p:nvPr>
        </p:nvSpPr>
        <p:spPr bwMode="auto">
          <a:xfrm>
            <a:off x="4524766" y="1147075"/>
            <a:ext cx="1469577" cy="1437646"/>
          </a:xfrm>
          <a:prstGeom prst="ellipse">
            <a:avLst/>
          </a:prstGeom>
          <a:solidFill>
            <a:srgbClr val="00B1AD"/>
          </a:solidFill>
          <a:ln w="9525">
            <a:noFill/>
            <a:round/>
            <a:headEnd/>
            <a:tailEnd/>
          </a:ln>
          <a:effectLst/>
        </p:spPr>
        <p:txBody>
          <a:bodyPr tIns="0" bIns="0" anchor="ctr">
            <a:normAutofit/>
          </a:bodyPr>
          <a:lstStyle/>
          <a:p>
            <a:pPr algn="ctr">
              <a:lnSpc>
                <a:spcPct val="120000"/>
              </a:lnSpc>
              <a:defRPr/>
            </a:pPr>
            <a:r>
              <a:rPr lang="zh-CN" altLang="en-US" kern="0" dirty="0" smtClean="0">
                <a:solidFill>
                  <a:srgbClr val="FFFFFF"/>
                </a:solidFill>
              </a:rPr>
              <a:t>开排</a:t>
            </a:r>
            <a:endParaRPr lang="en-US" altLang="zh-CN" kern="0" dirty="0" smtClean="0">
              <a:solidFill>
                <a:srgbClr val="FFFFFF"/>
              </a:solidFill>
            </a:endParaRPr>
          </a:p>
          <a:p>
            <a:pPr algn="ctr">
              <a:lnSpc>
                <a:spcPct val="120000"/>
              </a:lnSpc>
              <a:defRPr/>
            </a:pPr>
            <a:r>
              <a:rPr lang="zh-CN" altLang="en-US" kern="0" dirty="0" smtClean="0">
                <a:solidFill>
                  <a:srgbClr val="FFFFFF"/>
                </a:solidFill>
              </a:rPr>
              <a:t>选课</a:t>
            </a:r>
            <a:endParaRPr lang="zh-CN" altLang="en-US" kern="0" dirty="0">
              <a:solidFill>
                <a:srgbClr val="FFFFFF"/>
              </a:solidFill>
            </a:endParaRPr>
          </a:p>
        </p:txBody>
      </p:sp>
      <p:sp>
        <p:nvSpPr>
          <p:cNvPr id="10" name="MH_SubTitle_2"/>
          <p:cNvSpPr>
            <a:spLocks noChangeArrowheads="1"/>
          </p:cNvSpPr>
          <p:nvPr>
            <p:custDataLst>
              <p:tags r:id="rId7"/>
            </p:custDataLst>
          </p:nvPr>
        </p:nvSpPr>
        <p:spPr bwMode="auto">
          <a:xfrm>
            <a:off x="2815193" y="1147075"/>
            <a:ext cx="1469578" cy="1437646"/>
          </a:xfrm>
          <a:prstGeom prst="ellipse">
            <a:avLst/>
          </a:prstGeom>
          <a:solidFill>
            <a:schemeClr val="bg1">
              <a:lumMod val="75000"/>
            </a:schemeClr>
          </a:solidFill>
          <a:ln w="9525">
            <a:noFill/>
            <a:round/>
            <a:headEnd/>
            <a:tailEnd/>
          </a:ln>
          <a:effectLst/>
        </p:spPr>
        <p:txBody>
          <a:bodyPr tIns="0" bIns="0" anchor="ctr">
            <a:normAutofit/>
          </a:bodyPr>
          <a:lstStyle/>
          <a:p>
            <a:pPr algn="ctr">
              <a:lnSpc>
                <a:spcPct val="120000"/>
              </a:lnSpc>
              <a:defRPr/>
            </a:pPr>
            <a:r>
              <a:rPr lang="zh-CN" altLang="en-US" kern="0" dirty="0" smtClean="0">
                <a:solidFill>
                  <a:srgbClr val="FFFFFF"/>
                </a:solidFill>
              </a:rPr>
              <a:t>人才</a:t>
            </a:r>
            <a:endParaRPr lang="en-US" altLang="zh-CN" kern="0" dirty="0" smtClean="0">
              <a:solidFill>
                <a:srgbClr val="FFFFFF"/>
              </a:solidFill>
            </a:endParaRPr>
          </a:p>
          <a:p>
            <a:pPr algn="ctr">
              <a:lnSpc>
                <a:spcPct val="120000"/>
              </a:lnSpc>
              <a:defRPr/>
            </a:pPr>
            <a:r>
              <a:rPr lang="zh-CN" altLang="en-US" kern="0" dirty="0" smtClean="0">
                <a:solidFill>
                  <a:srgbClr val="FFFFFF"/>
                </a:solidFill>
              </a:rPr>
              <a:t>培养</a:t>
            </a:r>
            <a:endParaRPr lang="zh-CN" altLang="en-US" kern="0" dirty="0">
              <a:solidFill>
                <a:srgbClr val="FFFFFF"/>
              </a:solidFill>
            </a:endParaRPr>
          </a:p>
        </p:txBody>
      </p:sp>
      <p:sp>
        <p:nvSpPr>
          <p:cNvPr id="11" name="MH_SubTitle_1"/>
          <p:cNvSpPr>
            <a:spLocks noChangeArrowheads="1"/>
          </p:cNvSpPr>
          <p:nvPr>
            <p:custDataLst>
              <p:tags r:id="rId8"/>
            </p:custDataLst>
          </p:nvPr>
        </p:nvSpPr>
        <p:spPr bwMode="auto">
          <a:xfrm>
            <a:off x="1417304" y="968702"/>
            <a:ext cx="1228024" cy="1201343"/>
          </a:xfrm>
          <a:prstGeom prst="ellipse">
            <a:avLst/>
          </a:prstGeom>
          <a:solidFill>
            <a:schemeClr val="bg1">
              <a:lumMod val="75000"/>
            </a:schemeClr>
          </a:solidFill>
          <a:ln w="9525">
            <a:noFill/>
            <a:round/>
            <a:headEnd/>
            <a:tailEnd/>
          </a:ln>
          <a:effectLst/>
        </p:spPr>
        <p:txBody>
          <a:bodyPr tIns="0" bIns="0" anchor="ctr">
            <a:normAutofit/>
          </a:bodyPr>
          <a:lstStyle/>
          <a:p>
            <a:pPr algn="ctr">
              <a:lnSpc>
                <a:spcPct val="120000"/>
              </a:lnSpc>
              <a:defRPr/>
            </a:pPr>
            <a:r>
              <a:rPr lang="zh-CN" altLang="en-US" kern="0" dirty="0" smtClean="0">
                <a:solidFill>
                  <a:srgbClr val="FFFFFF"/>
                </a:solidFill>
              </a:rPr>
              <a:t>智慧迎新</a:t>
            </a:r>
            <a:endParaRPr lang="zh-CN" altLang="en-US" kern="0" dirty="0">
              <a:solidFill>
                <a:srgbClr val="FFFFFF"/>
              </a:solidFill>
            </a:endParaRPr>
          </a:p>
        </p:txBody>
      </p:sp>
      <p:sp>
        <p:nvSpPr>
          <p:cNvPr id="12" name="MH_Title_1"/>
          <p:cNvSpPr>
            <a:spLocks/>
          </p:cNvSpPr>
          <p:nvPr>
            <p:custDataLst>
              <p:tags r:id="rId9"/>
            </p:custDataLst>
          </p:nvPr>
        </p:nvSpPr>
        <p:spPr bwMode="ltGray">
          <a:xfrm>
            <a:off x="971600" y="1910871"/>
            <a:ext cx="6984776" cy="2677103"/>
          </a:xfrm>
          <a:custGeom>
            <a:avLst/>
            <a:gdLst>
              <a:gd name="T0" fmla="*/ 2147483646 w 4893"/>
              <a:gd name="T1" fmla="*/ 0 h 1917"/>
              <a:gd name="T2" fmla="*/ 2147483646 w 4893"/>
              <a:gd name="T3" fmla="*/ 930432355 h 1917"/>
              <a:gd name="T4" fmla="*/ 2147483646 w 4893"/>
              <a:gd name="T5" fmla="*/ 2147483646 h 1917"/>
              <a:gd name="T6" fmla="*/ 44405497 w 4893"/>
              <a:gd name="T7" fmla="*/ 1057310420 h 1917"/>
              <a:gd name="T8" fmla="*/ 0 w 4893"/>
              <a:gd name="T9" fmla="*/ 4228736 h 1917"/>
              <a:gd name="T10" fmla="*/ 2147483646 w 4893"/>
              <a:gd name="T11" fmla="*/ 1410452016 h 1917"/>
              <a:gd name="T12" fmla="*/ 2147483646 w 4893"/>
              <a:gd name="T13" fmla="*/ 0 h 1917"/>
              <a:gd name="T14" fmla="*/ 0 60000 65536"/>
              <a:gd name="T15" fmla="*/ 0 60000 65536"/>
              <a:gd name="T16" fmla="*/ 0 60000 65536"/>
              <a:gd name="T17" fmla="*/ 0 60000 65536"/>
              <a:gd name="T18" fmla="*/ 0 60000 65536"/>
              <a:gd name="T19" fmla="*/ 0 60000 65536"/>
              <a:gd name="T20" fmla="*/ 0 60000 65536"/>
              <a:gd name="T21" fmla="*/ 0 w 4893"/>
              <a:gd name="T22" fmla="*/ 0 h 1917"/>
              <a:gd name="T23" fmla="*/ 4893 w 4893"/>
              <a:gd name="T24" fmla="*/ 1917 h 19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3" h="1917">
                <a:moveTo>
                  <a:pt x="4878" y="0"/>
                </a:moveTo>
                <a:cubicBezTo>
                  <a:pt x="4878" y="0"/>
                  <a:pt x="4891" y="226"/>
                  <a:pt x="4893" y="440"/>
                </a:cubicBezTo>
                <a:cubicBezTo>
                  <a:pt x="3867" y="440"/>
                  <a:pt x="3815" y="1811"/>
                  <a:pt x="2467" y="1917"/>
                </a:cubicBezTo>
                <a:cubicBezTo>
                  <a:pt x="1073" y="1877"/>
                  <a:pt x="1309" y="493"/>
                  <a:pt x="21" y="500"/>
                </a:cubicBezTo>
                <a:lnTo>
                  <a:pt x="0" y="2"/>
                </a:lnTo>
                <a:cubicBezTo>
                  <a:pt x="620" y="518"/>
                  <a:pt x="1873" y="671"/>
                  <a:pt x="2461" y="667"/>
                </a:cubicBezTo>
                <a:cubicBezTo>
                  <a:pt x="2461" y="667"/>
                  <a:pt x="4076" y="668"/>
                  <a:pt x="4878" y="0"/>
                </a:cubicBezTo>
                <a:close/>
              </a:path>
            </a:pathLst>
          </a:custGeom>
          <a:gradFill rotWithShape="1">
            <a:gsLst>
              <a:gs pos="0">
                <a:srgbClr val="ADADAD"/>
              </a:gs>
              <a:gs pos="50000">
                <a:srgbClr val="EAEAEA"/>
              </a:gs>
              <a:gs pos="100000">
                <a:srgbClr val="ADADA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59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zh-CN" altLang="en-US" sz="4000" b="1" dirty="0" smtClean="0">
                <a:solidFill>
                  <a:srgbClr val="646464"/>
                </a:solidFill>
                <a:latin typeface="+mn-lt"/>
                <a:ea typeface="+mn-ea"/>
              </a:rPr>
              <a:t>校务管理</a:t>
            </a:r>
            <a:endParaRPr lang="zh-CN" altLang="en-US" sz="4000" b="1" dirty="0">
              <a:solidFill>
                <a:srgbClr val="646464"/>
              </a:solidFill>
              <a:latin typeface="+mn-lt"/>
              <a:ea typeface="+mn-ea"/>
            </a:endParaRPr>
          </a:p>
        </p:txBody>
      </p:sp>
      <p:sp>
        <p:nvSpPr>
          <p:cNvPr id="13" name="MH_Other_5"/>
          <p:cNvSpPr>
            <a:spLocks/>
          </p:cNvSpPr>
          <p:nvPr>
            <p:custDataLst>
              <p:tags r:id="rId10"/>
            </p:custDataLst>
          </p:nvPr>
        </p:nvSpPr>
        <p:spPr bwMode="auto">
          <a:xfrm>
            <a:off x="1523276" y="988522"/>
            <a:ext cx="998938" cy="463462"/>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lumMod val="75000"/>
                  <a:alpha val="0"/>
                </a:schemeClr>
              </a:gs>
            </a:gsLst>
            <a:lin ang="5400000" scaled="1"/>
          </a:gradFill>
          <a:ln>
            <a:noFill/>
          </a:ln>
          <a:extLst/>
        </p:spPr>
        <p:txBody>
          <a:bodyPr/>
          <a:lstStyle/>
          <a:p>
            <a:pPr>
              <a:defRPr/>
            </a:pPr>
            <a:endParaRPr lang="zh-CN" altLang="en-US" sz="1350" kern="0" dirty="0">
              <a:solidFill>
                <a:sysClr val="windowText" lastClr="000000"/>
              </a:solidFill>
              <a:latin typeface="+mn-ea"/>
            </a:endParaRPr>
          </a:p>
        </p:txBody>
      </p:sp>
      <p:sp>
        <p:nvSpPr>
          <p:cNvPr id="14" name="MH_Other_6"/>
          <p:cNvSpPr>
            <a:spLocks/>
          </p:cNvSpPr>
          <p:nvPr>
            <p:custDataLst>
              <p:tags r:id="rId11"/>
            </p:custDataLst>
          </p:nvPr>
        </p:nvSpPr>
        <p:spPr bwMode="auto">
          <a:xfrm>
            <a:off x="6273298" y="988522"/>
            <a:ext cx="1000496" cy="463462"/>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lumMod val="75000"/>
                  <a:alpha val="0"/>
                </a:schemeClr>
              </a:gs>
            </a:gsLst>
            <a:lin ang="5400000" scaled="1"/>
          </a:gradFill>
          <a:ln>
            <a:noFill/>
          </a:ln>
          <a:extLst/>
        </p:spPr>
        <p:txBody>
          <a:bodyPr/>
          <a:lstStyle/>
          <a:p>
            <a:pPr>
              <a:defRPr/>
            </a:pPr>
            <a:endParaRPr lang="zh-CN" altLang="en-US" sz="1350" kern="0" dirty="0">
              <a:solidFill>
                <a:sysClr val="windowText" lastClr="000000"/>
              </a:solidFill>
              <a:latin typeface="+mn-ea"/>
            </a:endParaRPr>
          </a:p>
        </p:txBody>
      </p:sp>
      <p:sp>
        <p:nvSpPr>
          <p:cNvPr id="15" name="MH_Other_7"/>
          <p:cNvSpPr>
            <a:spLocks/>
          </p:cNvSpPr>
          <p:nvPr>
            <p:custDataLst>
              <p:tags r:id="rId12"/>
            </p:custDataLst>
          </p:nvPr>
        </p:nvSpPr>
        <p:spPr bwMode="auto">
          <a:xfrm>
            <a:off x="4677490" y="1160796"/>
            <a:ext cx="1165688" cy="54121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lumMod val="75000"/>
                  <a:alpha val="0"/>
                </a:schemeClr>
              </a:gs>
            </a:gsLst>
            <a:lin ang="5400000" scaled="1"/>
          </a:gradFill>
          <a:ln>
            <a:noFill/>
          </a:ln>
          <a:extLst/>
        </p:spPr>
        <p:txBody>
          <a:bodyPr/>
          <a:lstStyle/>
          <a:p>
            <a:pPr>
              <a:defRPr/>
            </a:pPr>
            <a:endParaRPr lang="zh-CN" altLang="en-US" sz="1350" kern="0" dirty="0">
              <a:solidFill>
                <a:sysClr val="windowText" lastClr="000000"/>
              </a:solidFill>
              <a:latin typeface="+mn-ea"/>
            </a:endParaRPr>
          </a:p>
        </p:txBody>
      </p:sp>
      <p:sp>
        <p:nvSpPr>
          <p:cNvPr id="16" name="MH_Other_8"/>
          <p:cNvSpPr>
            <a:spLocks/>
          </p:cNvSpPr>
          <p:nvPr>
            <p:custDataLst>
              <p:tags r:id="rId13"/>
            </p:custDataLst>
          </p:nvPr>
        </p:nvSpPr>
        <p:spPr bwMode="auto">
          <a:xfrm>
            <a:off x="2967918" y="1160796"/>
            <a:ext cx="1165688" cy="54121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lumMod val="75000"/>
                  <a:alpha val="0"/>
                </a:schemeClr>
              </a:gs>
            </a:gsLst>
            <a:lin ang="5400000" scaled="1"/>
          </a:gradFill>
          <a:ln>
            <a:noFill/>
          </a:ln>
          <a:extLst/>
        </p:spPr>
        <p:txBody>
          <a:bodyPr/>
          <a:lstStyle/>
          <a:p>
            <a:pPr>
              <a:defRPr/>
            </a:pPr>
            <a:endParaRPr lang="zh-CN" altLang="en-US" sz="1350" kern="0" dirty="0">
              <a:solidFill>
                <a:sysClr val="windowText" lastClr="000000"/>
              </a:solidFill>
              <a:latin typeface="+mn-ea"/>
            </a:endParaRPr>
          </a:p>
        </p:txBody>
      </p:sp>
    </p:spTree>
    <p:extLst>
      <p:ext uri="{BB962C8B-B14F-4D97-AF65-F5344CB8AC3E}">
        <p14:creationId xmlns:p14="http://schemas.microsoft.com/office/powerpoint/2010/main" val="1691403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5CF8F9E-3148-42CF-BB7B-1503A2D3434D}" type="slidenum">
              <a:rPr lang="zh-TW" altLang="en-US" smtClean="0"/>
              <a:t>32</a:t>
            </a:fld>
            <a:endParaRPr lang="zh-TW" altLang="en-US" dirty="0"/>
          </a:p>
        </p:txBody>
      </p:sp>
      <p:sp>
        <p:nvSpPr>
          <p:cNvPr id="3" name="MH_Other_1"/>
          <p:cNvSpPr>
            <a:spLocks noChangeShapeType="1"/>
          </p:cNvSpPr>
          <p:nvPr>
            <p:custDataLst>
              <p:tags r:id="rId1"/>
            </p:custDataLst>
          </p:nvPr>
        </p:nvSpPr>
        <p:spPr bwMode="auto">
          <a:xfrm>
            <a:off x="5350877" y="2406758"/>
            <a:ext cx="0" cy="624874"/>
          </a:xfrm>
          <a:prstGeom prst="line">
            <a:avLst/>
          </a:prstGeom>
          <a:noFill/>
          <a:ln w="190500">
            <a:solidFill>
              <a:srgbClr val="F2F2F2"/>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4" name="MH_Other_2"/>
          <p:cNvSpPr>
            <a:spLocks noChangeShapeType="1"/>
          </p:cNvSpPr>
          <p:nvPr>
            <p:custDataLst>
              <p:tags r:id="rId2"/>
            </p:custDataLst>
          </p:nvPr>
        </p:nvSpPr>
        <p:spPr bwMode="auto">
          <a:xfrm>
            <a:off x="3706471" y="2406758"/>
            <a:ext cx="0" cy="624874"/>
          </a:xfrm>
          <a:prstGeom prst="line">
            <a:avLst/>
          </a:prstGeom>
          <a:noFill/>
          <a:ln w="190500">
            <a:solidFill>
              <a:srgbClr val="F2F2F2"/>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5" name="MH_Other_3"/>
          <p:cNvSpPr>
            <a:spLocks/>
          </p:cNvSpPr>
          <p:nvPr>
            <p:custDataLst>
              <p:tags r:id="rId3"/>
            </p:custDataLst>
          </p:nvPr>
        </p:nvSpPr>
        <p:spPr bwMode="auto">
          <a:xfrm flipH="1">
            <a:off x="5731386" y="2406758"/>
            <a:ext cx="1223745" cy="1312393"/>
          </a:xfrm>
          <a:custGeom>
            <a:avLst/>
            <a:gdLst>
              <a:gd name="T0" fmla="*/ 0 w 635"/>
              <a:gd name="T1" fmla="*/ 0 h 953"/>
              <a:gd name="T2" fmla="*/ 0 w 635"/>
              <a:gd name="T3" fmla="*/ 1763712 h 953"/>
              <a:gd name="T4" fmla="*/ 935037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rgbClr val="F2F2F2"/>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6" name="MH_Other_4"/>
          <p:cNvSpPr>
            <a:spLocks/>
          </p:cNvSpPr>
          <p:nvPr>
            <p:custDataLst>
              <p:tags r:id="rId4"/>
            </p:custDataLst>
          </p:nvPr>
        </p:nvSpPr>
        <p:spPr bwMode="auto">
          <a:xfrm>
            <a:off x="2042942" y="2406758"/>
            <a:ext cx="1225657" cy="1312393"/>
          </a:xfrm>
          <a:custGeom>
            <a:avLst/>
            <a:gdLst>
              <a:gd name="T0" fmla="*/ 0 w 635"/>
              <a:gd name="T1" fmla="*/ 0 h 953"/>
              <a:gd name="T2" fmla="*/ 0 w 635"/>
              <a:gd name="T3" fmla="*/ 1763712 h 953"/>
              <a:gd name="T4" fmla="*/ 900113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rgbClr val="F2F2F2"/>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7" name="MH_Other_5"/>
          <p:cNvSpPr>
            <a:spLocks noChangeArrowheads="1"/>
          </p:cNvSpPr>
          <p:nvPr>
            <p:custDataLst>
              <p:tags r:id="rId5"/>
            </p:custDataLst>
          </p:nvPr>
        </p:nvSpPr>
        <p:spPr bwMode="auto">
          <a:xfrm>
            <a:off x="1331640"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8" name="MH_Other_6"/>
          <p:cNvSpPr>
            <a:spLocks noChangeArrowheads="1"/>
          </p:cNvSpPr>
          <p:nvPr>
            <p:custDataLst>
              <p:tags r:id="rId6"/>
            </p:custDataLst>
          </p:nvPr>
        </p:nvSpPr>
        <p:spPr bwMode="auto">
          <a:xfrm>
            <a:off x="2974135"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9" name="MH_Other_7"/>
          <p:cNvSpPr>
            <a:spLocks noChangeArrowheads="1"/>
          </p:cNvSpPr>
          <p:nvPr>
            <p:custDataLst>
              <p:tags r:id="rId7"/>
            </p:custDataLst>
          </p:nvPr>
        </p:nvSpPr>
        <p:spPr bwMode="auto">
          <a:xfrm>
            <a:off x="4616630"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10" name="MH_Other_8"/>
          <p:cNvSpPr>
            <a:spLocks noChangeArrowheads="1"/>
          </p:cNvSpPr>
          <p:nvPr>
            <p:custDataLst>
              <p:tags r:id="rId8"/>
            </p:custDataLst>
          </p:nvPr>
        </p:nvSpPr>
        <p:spPr bwMode="auto">
          <a:xfrm>
            <a:off x="6238092"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11" name="MH_SubTitle_1"/>
          <p:cNvSpPr>
            <a:spLocks noChangeArrowheads="1"/>
          </p:cNvSpPr>
          <p:nvPr>
            <p:custDataLst>
              <p:tags r:id="rId9"/>
            </p:custDataLst>
          </p:nvPr>
        </p:nvSpPr>
        <p:spPr bwMode="auto">
          <a:xfrm>
            <a:off x="1381356" y="1232513"/>
            <a:ext cx="1328911"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TW" altLang="en-US" sz="1400" dirty="0" smtClean="0">
                <a:solidFill>
                  <a:schemeClr val="bg1"/>
                </a:solidFill>
              </a:rPr>
              <a:t>导入规划课程进行开课作业</a:t>
            </a:r>
            <a:endParaRPr lang="zh-CN" altLang="en-US" sz="1350" b="1" dirty="0">
              <a:solidFill>
                <a:schemeClr val="bg1"/>
              </a:solidFill>
              <a:latin typeface="+mn-lt"/>
              <a:ea typeface="+mn-ea"/>
            </a:endParaRPr>
          </a:p>
        </p:txBody>
      </p:sp>
      <p:sp>
        <p:nvSpPr>
          <p:cNvPr id="12" name="MH_SubTitle_2"/>
          <p:cNvSpPr>
            <a:spLocks noChangeArrowheads="1"/>
          </p:cNvSpPr>
          <p:nvPr>
            <p:custDataLst>
              <p:tags r:id="rId10"/>
            </p:custDataLst>
          </p:nvPr>
        </p:nvSpPr>
        <p:spPr bwMode="auto">
          <a:xfrm>
            <a:off x="3025762" y="1261427"/>
            <a:ext cx="1326999"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TW" altLang="en-US" sz="1400" dirty="0" smtClean="0">
                <a:solidFill>
                  <a:schemeClr val="bg1"/>
                </a:solidFill>
              </a:rPr>
              <a:t>支持幷班作业全学期课程表</a:t>
            </a:r>
            <a:endParaRPr lang="zh-CN" altLang="en-US" sz="1350" b="1" dirty="0">
              <a:solidFill>
                <a:schemeClr val="bg1"/>
              </a:solidFill>
              <a:latin typeface="+mn-lt"/>
              <a:ea typeface="+mn-ea"/>
            </a:endParaRPr>
          </a:p>
        </p:txBody>
      </p:sp>
      <p:sp>
        <p:nvSpPr>
          <p:cNvPr id="13" name="MH_SubTitle_3"/>
          <p:cNvSpPr>
            <a:spLocks noChangeArrowheads="1"/>
          </p:cNvSpPr>
          <p:nvPr>
            <p:custDataLst>
              <p:tags r:id="rId11"/>
            </p:custDataLst>
          </p:nvPr>
        </p:nvSpPr>
        <p:spPr bwMode="auto">
          <a:xfrm>
            <a:off x="4668258" y="1261427"/>
            <a:ext cx="1326999"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TW" altLang="en-US" sz="1400" dirty="0" smtClean="0">
                <a:solidFill>
                  <a:schemeClr val="bg1"/>
                </a:solidFill>
              </a:rPr>
              <a:t>整合空间管理同步课程空间</a:t>
            </a:r>
            <a:endParaRPr lang="zh-CN" altLang="en-US" sz="1350" b="1" dirty="0">
              <a:solidFill>
                <a:schemeClr val="bg1"/>
              </a:solidFill>
              <a:latin typeface="+mn-lt"/>
              <a:ea typeface="+mn-ea"/>
            </a:endParaRPr>
          </a:p>
        </p:txBody>
      </p:sp>
      <p:sp>
        <p:nvSpPr>
          <p:cNvPr id="14" name="MH_SubTitle_4"/>
          <p:cNvSpPr>
            <a:spLocks noChangeArrowheads="1"/>
          </p:cNvSpPr>
          <p:nvPr>
            <p:custDataLst>
              <p:tags r:id="rId12"/>
            </p:custDataLst>
          </p:nvPr>
        </p:nvSpPr>
        <p:spPr bwMode="auto">
          <a:xfrm>
            <a:off x="6310752" y="1261427"/>
            <a:ext cx="1328911"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TW" altLang="en-US" sz="1400" dirty="0" smtClean="0">
                <a:solidFill>
                  <a:schemeClr val="bg1"/>
                </a:solidFill>
              </a:rPr>
              <a:t>图形化和条列式课</a:t>
            </a:r>
            <a:r>
              <a:rPr lang="zh-CN" altLang="en-US" sz="1400" dirty="0" smtClean="0">
                <a:solidFill>
                  <a:schemeClr val="bg1"/>
                </a:solidFill>
              </a:rPr>
              <a:t>程</a:t>
            </a:r>
            <a:r>
              <a:rPr lang="zh-TW" altLang="en-US" sz="1400" dirty="0" smtClean="0">
                <a:solidFill>
                  <a:schemeClr val="bg1"/>
                </a:solidFill>
              </a:rPr>
              <a:t>表</a:t>
            </a:r>
            <a:r>
              <a:rPr lang="zh-CN" altLang="en-US" sz="1400" dirty="0" smtClean="0">
                <a:solidFill>
                  <a:schemeClr val="bg1"/>
                </a:solidFill>
              </a:rPr>
              <a:t>展示</a:t>
            </a:r>
            <a:endParaRPr lang="zh-CN" altLang="en-US" sz="1350" b="1" dirty="0">
              <a:solidFill>
                <a:schemeClr val="bg1"/>
              </a:solidFill>
              <a:latin typeface="+mn-lt"/>
              <a:ea typeface="+mn-ea"/>
            </a:endParaRPr>
          </a:p>
        </p:txBody>
      </p:sp>
      <p:sp>
        <p:nvSpPr>
          <p:cNvPr id="15" name="MH_Other_9"/>
          <p:cNvSpPr>
            <a:spLocks noChangeArrowheads="1"/>
          </p:cNvSpPr>
          <p:nvPr>
            <p:custDataLst>
              <p:tags r:id="rId13"/>
            </p:custDataLst>
          </p:nvPr>
        </p:nvSpPr>
        <p:spPr bwMode="auto">
          <a:xfrm>
            <a:off x="3241830" y="4364907"/>
            <a:ext cx="2600457" cy="583107"/>
          </a:xfrm>
          <a:prstGeom prst="ellipse">
            <a:avLst/>
          </a:prstGeom>
          <a:gradFill rotWithShape="1">
            <a:gsLst>
              <a:gs pos="0">
                <a:sysClr val="window" lastClr="FFFFFF">
                  <a:lumMod val="50000"/>
                </a:sysClr>
              </a:gs>
              <a:gs pos="100000">
                <a:sysClr val="window" lastClr="FFFFFF">
                  <a:alpha val="0"/>
                </a:sysClr>
              </a:gs>
            </a:gsLst>
            <a:path path="shape">
              <a:fillToRect l="50000" t="50000" r="50000" b="50000"/>
            </a:path>
          </a:gradFill>
          <a:ln>
            <a:noFill/>
          </a:ln>
          <a:effectLst/>
          <a:extLst/>
        </p:spPr>
        <p:txBody>
          <a:bodyPr wrap="none" anchor="ctr"/>
          <a:lstStyle>
            <a:lvl1pPr eaLnBrk="0" hangingPunct="0">
              <a:spcBef>
                <a:spcPct val="20000"/>
              </a:spcBef>
              <a:buChar char="•"/>
              <a:defRPr kumimoji="1" sz="3200">
                <a:solidFill>
                  <a:schemeClr val="bg1"/>
                </a:solidFill>
                <a:latin typeface="굴림" charset="-127"/>
                <a:ea typeface="굴림" charset="-127"/>
              </a:defRPr>
            </a:lvl1pPr>
            <a:lvl2pPr marL="742950" indent="-285750" eaLnBrk="0" hangingPunct="0">
              <a:spcBef>
                <a:spcPct val="20000"/>
              </a:spcBef>
              <a:buChar char="–"/>
              <a:defRPr kumimoji="1" sz="2800">
                <a:solidFill>
                  <a:schemeClr val="bg1"/>
                </a:solidFill>
                <a:latin typeface="굴림" charset="-127"/>
                <a:ea typeface="굴림" charset="-127"/>
              </a:defRPr>
            </a:lvl2pPr>
            <a:lvl3pPr marL="1143000" indent="-228600" eaLnBrk="0" hangingPunct="0">
              <a:spcBef>
                <a:spcPct val="20000"/>
              </a:spcBef>
              <a:buChar char="•"/>
              <a:defRPr kumimoji="1" sz="2400">
                <a:solidFill>
                  <a:schemeClr val="bg1"/>
                </a:solidFill>
                <a:latin typeface="굴림" charset="-127"/>
                <a:ea typeface="굴림" charset="-127"/>
              </a:defRPr>
            </a:lvl3pPr>
            <a:lvl4pPr marL="1600200" indent="-228600" eaLnBrk="0" hangingPunct="0">
              <a:spcBef>
                <a:spcPct val="20000"/>
              </a:spcBef>
              <a:buChar char="–"/>
              <a:defRPr kumimoji="1" sz="2000">
                <a:solidFill>
                  <a:schemeClr val="bg1"/>
                </a:solidFill>
                <a:latin typeface="굴림" charset="-127"/>
                <a:ea typeface="굴림" charset="-127"/>
              </a:defRPr>
            </a:lvl4pPr>
            <a:lvl5pPr marL="2057400" indent="-228600" eaLnBrk="0" hangingPunct="0">
              <a:spcBef>
                <a:spcPct val="20000"/>
              </a:spcBef>
              <a:buChar char="»"/>
              <a:defRPr kumimoji="1" sz="2000">
                <a:solidFill>
                  <a:schemeClr val="bg1"/>
                </a:solidFill>
                <a:latin typeface="굴림" charset="-127"/>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굴림" charset="-127"/>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굴림" charset="-127"/>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굴림" charset="-127"/>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굴림" charset="-127"/>
                <a:ea typeface="굴림" charset="-127"/>
              </a:defRPr>
            </a:lvl9pPr>
          </a:lstStyle>
          <a:p>
            <a:pPr eaLnBrk="1" latinLnBrk="1" hangingPunct="1">
              <a:spcBef>
                <a:spcPct val="0"/>
              </a:spcBef>
              <a:buNone/>
              <a:defRPr/>
            </a:pPr>
            <a:endParaRPr lang="ko-KR" altLang="ko-KR" sz="1350" kern="0">
              <a:solidFill>
                <a:prstClr val="black"/>
              </a:solidFill>
              <a:latin typeface="+mn-ea"/>
              <a:ea typeface="+mn-ea"/>
            </a:endParaRPr>
          </a:p>
        </p:txBody>
      </p:sp>
      <p:sp>
        <p:nvSpPr>
          <p:cNvPr id="16" name="MH_Title_1"/>
          <p:cNvSpPr>
            <a:spLocks noChangeArrowheads="1"/>
          </p:cNvSpPr>
          <p:nvPr>
            <p:custDataLst>
              <p:tags r:id="rId14"/>
            </p:custDataLst>
          </p:nvPr>
        </p:nvSpPr>
        <p:spPr bwMode="auto">
          <a:xfrm>
            <a:off x="3622339" y="3128013"/>
            <a:ext cx="1839441" cy="1543707"/>
          </a:xfrm>
          <a:prstGeom prst="ellipse">
            <a:avLst/>
          </a:prstGeom>
          <a:solidFill>
            <a:srgbClr val="2C897E">
              <a:alpha val="97000"/>
            </a:srgbClr>
          </a:solidFill>
          <a:ln w="38100">
            <a:noFill/>
          </a:ln>
          <a:effectLst/>
          <a:extLst/>
        </p:spPr>
        <p:txBody>
          <a:bodyPr lIns="0" tIns="0" rIns="0" bIns="0" anchor="ctr">
            <a:norm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latinLnBrk="1" hangingPunct="1">
              <a:lnSpc>
                <a:spcPct val="130000"/>
              </a:lnSpc>
              <a:spcBef>
                <a:spcPct val="0"/>
              </a:spcBef>
              <a:buNone/>
              <a:defRPr/>
            </a:pPr>
            <a:r>
              <a:rPr lang="zh-CN" altLang="en-US" sz="2100" dirty="0" smtClean="0">
                <a:solidFill>
                  <a:srgbClr val="FFFFFF"/>
                </a:solidFill>
                <a:latin typeface="+mn-lt"/>
              </a:rPr>
              <a:t>开课管理</a:t>
            </a:r>
            <a:endParaRPr lang="zh-CN" altLang="en-US" sz="2100" dirty="0">
              <a:solidFill>
                <a:srgbClr val="FFFFFF"/>
              </a:solidFill>
              <a:latin typeface="+mn-lt"/>
            </a:endParaRPr>
          </a:p>
        </p:txBody>
      </p:sp>
      <p:sp>
        <p:nvSpPr>
          <p:cNvPr id="18" name="標題 5"/>
          <p:cNvSpPr txBox="1">
            <a:spLocks/>
          </p:cNvSpPr>
          <p:nvPr/>
        </p:nvSpPr>
        <p:spPr>
          <a:xfrm>
            <a:off x="330763" y="23470"/>
            <a:ext cx="8147248" cy="857250"/>
          </a:xfrm>
          <a:prstGeom prst="rect">
            <a:avLst/>
          </a:prstGeom>
        </p:spPr>
        <p:txBody>
          <a:bodyPr vert="horz" lIns="91416" tIns="45708" rIns="91416" bIns="45708" rtlCol="0" anchor="ctr">
            <a:normAutofit/>
          </a:bodyPr>
          <a:lstStyle>
            <a:defPPr>
              <a:defRPr lang="zh-TW"/>
            </a:defPPr>
            <a:lvl1pPr algn="ctr">
              <a:spcBef>
                <a:spcPct val="0"/>
              </a:spcBef>
              <a:buNone/>
              <a:defRPr sz="3200" b="1">
                <a:solidFill>
                  <a:srgbClr val="00B1AD"/>
                </a:solidFill>
                <a:latin typeface="微软雅黑" panose="020B0503020204020204" pitchFamily="34" charset="-122"/>
                <a:ea typeface="微软雅黑" panose="020B0503020204020204" pitchFamily="34" charset="-122"/>
                <a:cs typeface="+mj-cs"/>
              </a:defRPr>
            </a:lvl1pPr>
          </a:lstStyle>
          <a:p>
            <a:r>
              <a:rPr lang="zh-CN" altLang="en-US" dirty="0" smtClean="0"/>
              <a:t>校务管理</a:t>
            </a:r>
            <a:r>
              <a:rPr lang="en-US" altLang="zh-CN" dirty="0" smtClean="0"/>
              <a:t>-</a:t>
            </a:r>
            <a:r>
              <a:rPr lang="zh-TW" altLang="en-US" dirty="0" smtClean="0"/>
              <a:t>开课</a:t>
            </a:r>
            <a:r>
              <a:rPr lang="zh-TW" altLang="en-US" dirty="0"/>
              <a:t>管理</a:t>
            </a:r>
          </a:p>
        </p:txBody>
      </p:sp>
    </p:spTree>
    <p:extLst>
      <p:ext uri="{BB962C8B-B14F-4D97-AF65-F5344CB8AC3E}">
        <p14:creationId xmlns:p14="http://schemas.microsoft.com/office/powerpoint/2010/main" val="956527993"/>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latin typeface="微软雅黑" panose="020B0503020204020204" pitchFamily="34" charset="-122"/>
                <a:ea typeface="微软雅黑" panose="020B0503020204020204" pitchFamily="34" charset="-122"/>
              </a:rPr>
              <a:t>校务管理</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排课管理</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33</a:t>
            </a:fld>
            <a:endParaRPr lang="zh-TW" altLang="en-US" dirty="0">
              <a:latin typeface="微软雅黑" panose="020B0503020204020204" pitchFamily="34" charset="-122"/>
              <a:ea typeface="微软雅黑" panose="020B0503020204020204" pitchFamily="34" charset="-122"/>
            </a:endParaRPr>
          </a:p>
        </p:txBody>
      </p:sp>
      <p:sp>
        <p:nvSpPr>
          <p:cNvPr id="19" name="MH_SubTitle_1"/>
          <p:cNvSpPr>
            <a:spLocks noChangeArrowheads="1"/>
          </p:cNvSpPr>
          <p:nvPr>
            <p:custDataLst>
              <p:tags r:id="rId1"/>
            </p:custDataLst>
          </p:nvPr>
        </p:nvSpPr>
        <p:spPr bwMode="gray">
          <a:xfrm>
            <a:off x="1358661" y="1113968"/>
            <a:ext cx="1213336" cy="931295"/>
          </a:xfrm>
          <a:prstGeom prst="roundRect">
            <a:avLst>
              <a:gd name="adj" fmla="val 11921"/>
            </a:avLst>
          </a:prstGeom>
          <a:solidFill>
            <a:srgbClr val="00B1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图形化</a:t>
            </a:r>
            <a:endParaRPr lang="en-US" altLang="zh-CN" sz="1350" dirty="0" smtClean="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排课接口</a:t>
            </a:r>
            <a:endParaRPr lang="zh-CN" altLang="zh-CN" sz="1350" dirty="0">
              <a:solidFill>
                <a:srgbClr val="FFFFFF"/>
              </a:solidFill>
              <a:latin typeface="微软雅黑" panose="020B0503020204020204" pitchFamily="34" charset="-122"/>
              <a:ea typeface="微软雅黑" panose="020B0503020204020204" pitchFamily="34" charset="-122"/>
            </a:endParaRPr>
          </a:p>
        </p:txBody>
      </p:sp>
      <p:sp>
        <p:nvSpPr>
          <p:cNvPr id="20" name="MH_SubTitle_2"/>
          <p:cNvSpPr>
            <a:spLocks noChangeArrowheads="1"/>
          </p:cNvSpPr>
          <p:nvPr>
            <p:custDataLst>
              <p:tags r:id="rId2"/>
            </p:custDataLst>
          </p:nvPr>
        </p:nvSpPr>
        <p:spPr bwMode="gray">
          <a:xfrm>
            <a:off x="3132436" y="1113968"/>
            <a:ext cx="1213336" cy="931295"/>
          </a:xfrm>
          <a:prstGeom prst="roundRect">
            <a:avLst>
              <a:gd name="adj" fmla="val 1192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系统提供</a:t>
            </a:r>
            <a:endParaRPr lang="en-US" altLang="zh-CN" sz="1350" dirty="0" smtClean="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调整建议</a:t>
            </a:r>
            <a:endParaRPr lang="zh-CN" altLang="zh-CN" sz="1350" dirty="0">
              <a:solidFill>
                <a:srgbClr val="FFFFFF"/>
              </a:solidFill>
              <a:latin typeface="微软雅黑" panose="020B0503020204020204" pitchFamily="34" charset="-122"/>
              <a:ea typeface="微软雅黑" panose="020B0503020204020204" pitchFamily="34" charset="-122"/>
            </a:endParaRPr>
          </a:p>
        </p:txBody>
      </p:sp>
      <p:sp>
        <p:nvSpPr>
          <p:cNvPr id="21" name="MH_SubTitle_4"/>
          <p:cNvSpPr>
            <a:spLocks noChangeArrowheads="1"/>
          </p:cNvSpPr>
          <p:nvPr>
            <p:custDataLst>
              <p:tags r:id="rId3"/>
            </p:custDataLst>
          </p:nvPr>
        </p:nvSpPr>
        <p:spPr bwMode="gray">
          <a:xfrm>
            <a:off x="6679984" y="1113968"/>
            <a:ext cx="1213336" cy="931295"/>
          </a:xfrm>
          <a:prstGeom prst="roundRect">
            <a:avLst>
              <a:gd name="adj" fmla="val 1192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一键智能排</a:t>
            </a:r>
            <a:endParaRPr lang="en-US" altLang="zh-CN" sz="1350" dirty="0" smtClean="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课支持调课</a:t>
            </a:r>
            <a:endParaRPr lang="zh-CN" altLang="zh-CN" sz="1350" dirty="0">
              <a:solidFill>
                <a:srgbClr val="FFFFFF"/>
              </a:solidFill>
              <a:latin typeface="微软雅黑" panose="020B0503020204020204" pitchFamily="34" charset="-122"/>
              <a:ea typeface="微软雅黑" panose="020B0503020204020204" pitchFamily="34" charset="-122"/>
            </a:endParaRPr>
          </a:p>
        </p:txBody>
      </p:sp>
      <p:sp>
        <p:nvSpPr>
          <p:cNvPr id="22" name="MH_SubTitle_3"/>
          <p:cNvSpPr>
            <a:spLocks noChangeArrowheads="1"/>
          </p:cNvSpPr>
          <p:nvPr>
            <p:custDataLst>
              <p:tags r:id="rId4"/>
            </p:custDataLst>
          </p:nvPr>
        </p:nvSpPr>
        <p:spPr bwMode="gray">
          <a:xfrm>
            <a:off x="4906210" y="1113968"/>
            <a:ext cx="1213336" cy="931295"/>
          </a:xfrm>
          <a:prstGeom prst="roundRect">
            <a:avLst>
              <a:gd name="adj" fmla="val 11921"/>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多维度</a:t>
            </a:r>
            <a:endParaRPr lang="en-US" altLang="zh-CN" sz="1350" dirty="0" smtClean="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sz="1350" dirty="0" smtClean="0">
                <a:solidFill>
                  <a:srgbClr val="FFFFFF"/>
                </a:solidFill>
                <a:latin typeface="微软雅黑" panose="020B0503020204020204" pitchFamily="34" charset="-122"/>
                <a:ea typeface="微软雅黑" panose="020B0503020204020204" pitchFamily="34" charset="-122"/>
              </a:rPr>
              <a:t>排课条件</a:t>
            </a:r>
            <a:endParaRPr lang="zh-CN" altLang="zh-CN" sz="1350" dirty="0">
              <a:solidFill>
                <a:srgbClr val="FFFFFF"/>
              </a:solidFill>
              <a:latin typeface="微软雅黑" panose="020B0503020204020204" pitchFamily="34" charset="-122"/>
              <a:ea typeface="微软雅黑" panose="020B0503020204020204" pitchFamily="34" charset="-122"/>
            </a:endParaRPr>
          </a:p>
        </p:txBody>
      </p:sp>
      <p:cxnSp>
        <p:nvCxnSpPr>
          <p:cNvPr id="23" name="MH_Other_1"/>
          <p:cNvCxnSpPr/>
          <p:nvPr>
            <p:custDataLst>
              <p:tags r:id="rId5"/>
            </p:custDataLst>
          </p:nvPr>
        </p:nvCxnSpPr>
        <p:spPr>
          <a:xfrm>
            <a:off x="792564" y="2991482"/>
            <a:ext cx="7666855" cy="0"/>
          </a:xfrm>
          <a:prstGeom prst="line">
            <a:avLst/>
          </a:prstGeom>
          <a:ln w="63500">
            <a:solidFill>
              <a:srgbClr val="DBDBDB"/>
            </a:solidFill>
          </a:ln>
        </p:spPr>
        <p:style>
          <a:lnRef idx="1">
            <a:schemeClr val="accent1"/>
          </a:lnRef>
          <a:fillRef idx="0">
            <a:schemeClr val="accent1"/>
          </a:fillRef>
          <a:effectRef idx="0">
            <a:schemeClr val="accent1"/>
          </a:effectRef>
          <a:fontRef idx="minor">
            <a:schemeClr val="tx1"/>
          </a:fontRef>
        </p:style>
      </p:cxnSp>
      <p:cxnSp>
        <p:nvCxnSpPr>
          <p:cNvPr id="24" name="MH_Other_2"/>
          <p:cNvCxnSpPr>
            <a:stCxn id="20" idx="2"/>
          </p:cNvCxnSpPr>
          <p:nvPr>
            <p:custDataLst>
              <p:tags r:id="rId6"/>
            </p:custDataLst>
          </p:nvPr>
        </p:nvCxnSpPr>
        <p:spPr>
          <a:xfrm rot="16200000" flipH="1">
            <a:off x="3719945" y="2065349"/>
            <a:ext cx="924871" cy="886151"/>
          </a:xfrm>
          <a:prstGeom prst="bentConnector3">
            <a:avLst/>
          </a:prstGeom>
          <a:ln w="63500">
            <a:gradFill>
              <a:gsLst>
                <a:gs pos="0">
                  <a:srgbClr val="F3F3F3"/>
                </a:gs>
                <a:gs pos="100000">
                  <a:srgbClr val="A7A7A7"/>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5" name="MH_Other_3"/>
          <p:cNvCxnSpPr>
            <a:stCxn id="22" idx="2"/>
          </p:cNvCxnSpPr>
          <p:nvPr>
            <p:custDataLst>
              <p:tags r:id="rId7"/>
            </p:custDataLst>
          </p:nvPr>
        </p:nvCxnSpPr>
        <p:spPr>
          <a:xfrm rot="5400000">
            <a:off x="4606765" y="2064681"/>
            <a:ext cx="924871" cy="887486"/>
          </a:xfrm>
          <a:prstGeom prst="bentConnector3">
            <a:avLst/>
          </a:prstGeom>
          <a:ln w="63500">
            <a:gradFill>
              <a:gsLst>
                <a:gs pos="0">
                  <a:srgbClr val="F3F3F3"/>
                </a:gs>
                <a:gs pos="100000">
                  <a:srgbClr val="A7A7A7"/>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6" name="MH_Other_4"/>
          <p:cNvCxnSpPr>
            <a:stCxn id="21" idx="2"/>
          </p:cNvCxnSpPr>
          <p:nvPr>
            <p:custDataLst>
              <p:tags r:id="rId8"/>
            </p:custDataLst>
          </p:nvPr>
        </p:nvCxnSpPr>
        <p:spPr>
          <a:xfrm rot="5400000">
            <a:off x="5493583" y="1177864"/>
            <a:ext cx="924871" cy="2661122"/>
          </a:xfrm>
          <a:prstGeom prst="bentConnector3">
            <a:avLst/>
          </a:prstGeom>
          <a:ln w="63500">
            <a:gradFill>
              <a:gsLst>
                <a:gs pos="0">
                  <a:srgbClr val="F3F3F3"/>
                </a:gs>
                <a:gs pos="100000">
                  <a:srgbClr val="A7A7A7"/>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7" name="MH_Other_5"/>
          <p:cNvCxnSpPr>
            <a:stCxn id="19" idx="2"/>
          </p:cNvCxnSpPr>
          <p:nvPr>
            <p:custDataLst>
              <p:tags r:id="rId9"/>
            </p:custDataLst>
          </p:nvPr>
        </p:nvCxnSpPr>
        <p:spPr>
          <a:xfrm rot="16200000" flipH="1">
            <a:off x="2833127" y="1178530"/>
            <a:ext cx="924871" cy="2659788"/>
          </a:xfrm>
          <a:prstGeom prst="bentConnector3">
            <a:avLst/>
          </a:prstGeom>
          <a:ln w="63500">
            <a:gradFill>
              <a:gsLst>
                <a:gs pos="0">
                  <a:srgbClr val="F3F3F3"/>
                </a:gs>
                <a:gs pos="100000">
                  <a:srgbClr val="A7A7A7"/>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8" name="MH_Desc_1"/>
          <p:cNvSpPr txBox="1"/>
          <p:nvPr>
            <p:custDataLst>
              <p:tags r:id="rId10"/>
            </p:custDataLst>
          </p:nvPr>
        </p:nvSpPr>
        <p:spPr>
          <a:xfrm>
            <a:off x="792564" y="3108103"/>
            <a:ext cx="7666855" cy="1477328"/>
          </a:xfrm>
          <a:prstGeom prst="rect">
            <a:avLst/>
          </a:prstGeom>
          <a:noFill/>
        </p:spPr>
        <p:txBody>
          <a:bodyPr lIns="0" rIns="0" anchor="ctr">
            <a:spAutoFit/>
          </a:bodyPr>
          <a:lstStyle/>
          <a:p>
            <a:pPr algn="just">
              <a:lnSpc>
                <a:spcPct val="150000"/>
              </a:lnSpc>
              <a:defRPr/>
            </a:pPr>
            <a:r>
              <a:rPr lang="zh-CN" altLang="zh-CN" sz="1500" dirty="0" smtClean="0">
                <a:latin typeface="微软雅黑" panose="020B0503020204020204" pitchFamily="34" charset="-122"/>
                <a:ea typeface="微软雅黑" panose="020B0503020204020204" pitchFamily="34" charset="-122"/>
              </a:rPr>
              <a:t>解决学校排课所涉及所有问题，如教研组备课限制、教师特定时间不能上课、合班课、互斥课、连堂课</a:t>
            </a:r>
            <a:r>
              <a:rPr lang="zh-CN" altLang="en-US" sz="1500" dirty="0" smtClean="0">
                <a:latin typeface="微软雅黑" panose="020B0503020204020204" pitchFamily="34" charset="-122"/>
                <a:ea typeface="微软雅黑" panose="020B0503020204020204" pitchFamily="34" charset="-122"/>
              </a:rPr>
              <a:t>、走班制</a:t>
            </a:r>
            <a:r>
              <a:rPr lang="zh-CN" altLang="zh-CN" sz="1500" dirty="0" smtClean="0">
                <a:latin typeface="微软雅黑" panose="020B0503020204020204" pitchFamily="34" charset="-122"/>
                <a:ea typeface="微软雅黑" panose="020B0503020204020204" pitchFamily="34" charset="-122"/>
              </a:rPr>
              <a:t>等情况</a:t>
            </a:r>
            <a:r>
              <a:rPr lang="zh-CN" altLang="en-US" sz="1500" dirty="0" smtClean="0">
                <a:latin typeface="微软雅黑" panose="020B0503020204020204" pitchFamily="34" charset="-122"/>
                <a:ea typeface="微软雅黑" panose="020B0503020204020204" pitchFamily="34" charset="-122"/>
              </a:rPr>
              <a:t>进行规则限定，</a:t>
            </a:r>
            <a:r>
              <a:rPr lang="zh-CN" altLang="zh-CN" sz="1500" dirty="0" smtClean="0">
                <a:latin typeface="微软雅黑" panose="020B0503020204020204" pitchFamily="34" charset="-122"/>
                <a:ea typeface="微软雅黑" panose="020B0503020204020204" pitchFamily="34" charset="-122"/>
              </a:rPr>
              <a:t>自动冲突检查和丰富的信息提示。</a:t>
            </a:r>
            <a:r>
              <a:rPr lang="zh-CN" altLang="en-US" sz="1500" dirty="0" smtClean="0">
                <a:latin typeface="微软雅黑" panose="020B0503020204020204" pitchFamily="34" charset="-122"/>
                <a:ea typeface="微软雅黑" panose="020B0503020204020204" pitchFamily="34" charset="-122"/>
              </a:rPr>
              <a:t>根据</a:t>
            </a:r>
            <a:r>
              <a:rPr lang="zh-CN" altLang="zh-CN" sz="1500" dirty="0" smtClean="0">
                <a:latin typeface="微软雅黑" panose="020B0503020204020204" pitchFamily="34" charset="-122"/>
                <a:ea typeface="微软雅黑" panose="020B0503020204020204" pitchFamily="34" charset="-122"/>
              </a:rPr>
              <a:t>设置条件一键智能排课，</a:t>
            </a:r>
            <a:r>
              <a:rPr lang="zh-CN" altLang="en-US" sz="1500" dirty="0" smtClean="0">
                <a:latin typeface="微软雅黑" panose="020B0503020204020204" pitchFamily="34" charset="-122"/>
                <a:ea typeface="微软雅黑" panose="020B0503020204020204" pitchFamily="34" charset="-122"/>
              </a:rPr>
              <a:t>结束后可人工手动调整；</a:t>
            </a:r>
            <a:r>
              <a:rPr lang="zh-CN" altLang="zh-CN" sz="1500" dirty="0" smtClean="0">
                <a:latin typeface="微软雅黑" panose="020B0503020204020204" pitchFamily="34" charset="-122"/>
                <a:ea typeface="微软雅黑" panose="020B0503020204020204" pitchFamily="34" charset="-122"/>
              </a:rPr>
              <a:t>根据排课结果生成教师课表、年级课表、班级课表、学校课表</a:t>
            </a:r>
            <a:r>
              <a:rPr lang="zh-CN" altLang="en-US" sz="1500" dirty="0" smtClean="0">
                <a:latin typeface="微软雅黑" panose="020B0503020204020204" pitchFamily="34" charset="-122"/>
                <a:ea typeface="微软雅黑" panose="020B0503020204020204" pitchFamily="34" charset="-122"/>
              </a:rPr>
              <a:t>、教室课表</a:t>
            </a:r>
            <a:r>
              <a:rPr lang="zh-CN" altLang="zh-CN" sz="1500" dirty="0" smtClean="0">
                <a:latin typeface="微软雅黑" panose="020B0503020204020204" pitchFamily="34" charset="-122"/>
                <a:ea typeface="微软雅黑" panose="020B0503020204020204" pitchFamily="34" charset="-122"/>
              </a:rPr>
              <a:t>等信息</a:t>
            </a:r>
            <a:r>
              <a:rPr lang="zh-CN" altLang="en-US" sz="1500" dirty="0" smtClean="0">
                <a:latin typeface="微软雅黑" panose="020B0503020204020204" pitchFamily="34" charset="-122"/>
                <a:ea typeface="微软雅黑" panose="020B0503020204020204" pitchFamily="34" charset="-122"/>
              </a:rPr>
              <a:t>，幷能够将生成的课表同步到电子班牌中展示。</a:t>
            </a:r>
            <a:endParaRPr lang="en-US" altLang="zh-CN" sz="15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1837223"/>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5CF8F9E-3148-42CF-BB7B-1503A2D3434D}" type="slidenum">
              <a:rPr lang="zh-TW" altLang="en-US" smtClean="0"/>
              <a:t>34</a:t>
            </a:fld>
            <a:endParaRPr lang="zh-TW" altLang="en-US" dirty="0"/>
          </a:p>
        </p:txBody>
      </p:sp>
      <p:sp>
        <p:nvSpPr>
          <p:cNvPr id="3" name="標題 1"/>
          <p:cNvSpPr txBox="1">
            <a:spLocks/>
          </p:cNvSpPr>
          <p:nvPr/>
        </p:nvSpPr>
        <p:spPr>
          <a:xfrm>
            <a:off x="539552" y="-20538"/>
            <a:ext cx="8147248" cy="857250"/>
          </a:xfrm>
          <a:prstGeom prst="rect">
            <a:avLst/>
          </a:prstGeom>
        </p:spPr>
        <p:txBody>
          <a:bodyPr vert="horz" lIns="91416" tIns="45708" rIns="91416" bIns="45708" rtlCol="0" anchor="ctr">
            <a:normAutofit/>
          </a:bodyPr>
          <a:lstStyle>
            <a:defPPr>
              <a:defRPr lang="zh-TW"/>
            </a:defPPr>
            <a:lvl1pPr algn="ctr">
              <a:spcBef>
                <a:spcPct val="0"/>
              </a:spcBef>
              <a:buNone/>
              <a:defRPr sz="3200" b="1">
                <a:solidFill>
                  <a:srgbClr val="00B1AD"/>
                </a:solidFill>
                <a:latin typeface="微软雅黑" panose="020B0503020204020204" pitchFamily="34" charset="-122"/>
                <a:ea typeface="微软雅黑" panose="020B0503020204020204" pitchFamily="34" charset="-122"/>
                <a:cs typeface="+mj-cs"/>
              </a:defRPr>
            </a:lvl1pPr>
          </a:lstStyle>
          <a:p>
            <a:r>
              <a:rPr lang="zh-CN" altLang="en-US" dirty="0" smtClean="0"/>
              <a:t>校务管理</a:t>
            </a:r>
            <a:r>
              <a:rPr lang="en-US" altLang="zh-CN" dirty="0" smtClean="0"/>
              <a:t>-</a:t>
            </a:r>
            <a:r>
              <a:rPr lang="zh-TW" altLang="en-US" dirty="0" smtClean="0"/>
              <a:t>选课</a:t>
            </a:r>
            <a:r>
              <a:rPr lang="zh-CN" altLang="en-US" dirty="0"/>
              <a:t>管理</a:t>
            </a:r>
            <a:endParaRPr lang="zh-TW" altLang="en-US" dirty="0"/>
          </a:p>
        </p:txBody>
      </p:sp>
      <p:graphicFrame>
        <p:nvGraphicFramePr>
          <p:cNvPr id="4" name="資料庫圖表 13"/>
          <p:cNvGraphicFramePr/>
          <p:nvPr>
            <p:extLst/>
          </p:nvPr>
        </p:nvGraphicFramePr>
        <p:xfrm>
          <a:off x="611560" y="1020628"/>
          <a:ext cx="7632848" cy="3796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5868144" y="3520628"/>
            <a:ext cx="1584176" cy="830997"/>
          </a:xfrm>
          <a:prstGeom prst="rect">
            <a:avLst/>
          </a:prstGeom>
        </p:spPr>
        <p:txBody>
          <a:bodyPr wrap="square">
            <a:spAutoFit/>
          </a:bodyPr>
          <a:lstStyle/>
          <a:p>
            <a:pPr marL="285750" lvl="0" indent="-285750">
              <a:lnSpc>
                <a:spcPct val="150000"/>
              </a:lnSpc>
              <a:buFont typeface="Arial" pitchFamily="34" charset="0"/>
              <a:buChar char="•"/>
            </a:pPr>
            <a:r>
              <a:rPr lang="zh-TW" altLang="en-US" sz="1600" dirty="0" smtClean="0">
                <a:latin typeface="微軟正黑體" pitchFamily="34" charset="-120"/>
                <a:ea typeface="微軟正黑體" pitchFamily="34" charset="-120"/>
              </a:rPr>
              <a:t>志愿排序</a:t>
            </a:r>
          </a:p>
          <a:p>
            <a:pPr marL="285750" lvl="0" indent="-285750">
              <a:lnSpc>
                <a:spcPct val="150000"/>
              </a:lnSpc>
              <a:buFont typeface="Arial" pitchFamily="34" charset="0"/>
              <a:buChar char="•"/>
            </a:pPr>
            <a:r>
              <a:rPr lang="zh-TW" altLang="en-US" sz="1600" dirty="0" smtClean="0">
                <a:latin typeface="微軟正黑體" pitchFamily="34" charset="-120"/>
                <a:ea typeface="微軟正黑體" pitchFamily="34" charset="-120"/>
              </a:rPr>
              <a:t>套装选课</a:t>
            </a:r>
            <a:endParaRPr lang="zh-TW" altLang="en-US" sz="1600" dirty="0">
              <a:latin typeface="微軟正黑體" pitchFamily="34" charset="-120"/>
              <a:ea typeface="微軟正黑體" pitchFamily="34" charset="-120"/>
            </a:endParaRPr>
          </a:p>
        </p:txBody>
      </p:sp>
    </p:spTree>
    <p:extLst>
      <p:ext uri="{BB962C8B-B14F-4D97-AF65-F5344CB8AC3E}">
        <p14:creationId xmlns:p14="http://schemas.microsoft.com/office/powerpoint/2010/main" val="2725961060"/>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5CF8F9E-3148-42CF-BB7B-1503A2D3434D}" type="slidenum">
              <a:rPr lang="zh-TW" altLang="en-US" smtClean="0"/>
              <a:t>35</a:t>
            </a:fld>
            <a:endParaRPr lang="zh-TW" altLang="en-US" dirty="0"/>
          </a:p>
        </p:txBody>
      </p:sp>
      <p:sp>
        <p:nvSpPr>
          <p:cNvPr id="3" name="MH_Other_1"/>
          <p:cNvSpPr>
            <a:spLocks noChangeShapeType="1"/>
          </p:cNvSpPr>
          <p:nvPr>
            <p:custDataLst>
              <p:tags r:id="rId1"/>
            </p:custDataLst>
          </p:nvPr>
        </p:nvSpPr>
        <p:spPr bwMode="auto">
          <a:xfrm>
            <a:off x="5350877" y="2406758"/>
            <a:ext cx="0" cy="624874"/>
          </a:xfrm>
          <a:prstGeom prst="line">
            <a:avLst/>
          </a:prstGeom>
          <a:noFill/>
          <a:ln w="190500">
            <a:solidFill>
              <a:srgbClr val="F2F2F2"/>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4" name="MH_Other_2"/>
          <p:cNvSpPr>
            <a:spLocks noChangeShapeType="1"/>
          </p:cNvSpPr>
          <p:nvPr>
            <p:custDataLst>
              <p:tags r:id="rId2"/>
            </p:custDataLst>
          </p:nvPr>
        </p:nvSpPr>
        <p:spPr bwMode="auto">
          <a:xfrm>
            <a:off x="3706471" y="2406758"/>
            <a:ext cx="0" cy="624874"/>
          </a:xfrm>
          <a:prstGeom prst="line">
            <a:avLst/>
          </a:prstGeom>
          <a:noFill/>
          <a:ln w="190500">
            <a:solidFill>
              <a:srgbClr val="F2F2F2"/>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5" name="MH_Other_3"/>
          <p:cNvSpPr>
            <a:spLocks/>
          </p:cNvSpPr>
          <p:nvPr>
            <p:custDataLst>
              <p:tags r:id="rId3"/>
            </p:custDataLst>
          </p:nvPr>
        </p:nvSpPr>
        <p:spPr bwMode="auto">
          <a:xfrm flipH="1">
            <a:off x="5731386" y="2406758"/>
            <a:ext cx="1223745" cy="1312393"/>
          </a:xfrm>
          <a:custGeom>
            <a:avLst/>
            <a:gdLst>
              <a:gd name="T0" fmla="*/ 0 w 635"/>
              <a:gd name="T1" fmla="*/ 0 h 953"/>
              <a:gd name="T2" fmla="*/ 0 w 635"/>
              <a:gd name="T3" fmla="*/ 1763712 h 953"/>
              <a:gd name="T4" fmla="*/ 935037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rgbClr val="F2F2F2"/>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6" name="MH_Other_4"/>
          <p:cNvSpPr>
            <a:spLocks/>
          </p:cNvSpPr>
          <p:nvPr>
            <p:custDataLst>
              <p:tags r:id="rId4"/>
            </p:custDataLst>
          </p:nvPr>
        </p:nvSpPr>
        <p:spPr bwMode="auto">
          <a:xfrm>
            <a:off x="2042942" y="2406758"/>
            <a:ext cx="1225657" cy="1312393"/>
          </a:xfrm>
          <a:custGeom>
            <a:avLst/>
            <a:gdLst>
              <a:gd name="T0" fmla="*/ 0 w 635"/>
              <a:gd name="T1" fmla="*/ 0 h 953"/>
              <a:gd name="T2" fmla="*/ 0 w 635"/>
              <a:gd name="T3" fmla="*/ 1763712 h 953"/>
              <a:gd name="T4" fmla="*/ 900113 w 635"/>
              <a:gd name="T5" fmla="*/ 1763712 h 953"/>
              <a:gd name="T6" fmla="*/ 0 60000 65536"/>
              <a:gd name="T7" fmla="*/ 0 60000 65536"/>
              <a:gd name="T8" fmla="*/ 0 60000 65536"/>
            </a:gdLst>
            <a:ahLst/>
            <a:cxnLst>
              <a:cxn ang="T6">
                <a:pos x="T0" y="T1"/>
              </a:cxn>
              <a:cxn ang="T7">
                <a:pos x="T2" y="T3"/>
              </a:cxn>
              <a:cxn ang="T8">
                <a:pos x="T4" y="T5"/>
              </a:cxn>
            </a:cxnLst>
            <a:rect l="0" t="0" r="r" b="b"/>
            <a:pathLst>
              <a:path w="635" h="953">
                <a:moveTo>
                  <a:pt x="0" y="0"/>
                </a:moveTo>
                <a:lnTo>
                  <a:pt x="0" y="953"/>
                </a:lnTo>
                <a:lnTo>
                  <a:pt x="635" y="953"/>
                </a:lnTo>
              </a:path>
            </a:pathLst>
          </a:custGeom>
          <a:noFill/>
          <a:ln w="190500" cap="flat" cmpd="sng">
            <a:solidFill>
              <a:srgbClr val="F2F2F2"/>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atinLnBrk="1">
              <a:defRPr/>
            </a:pPr>
            <a:endParaRPr lang="zh-CN" altLang="en-US" sz="1200" b="1">
              <a:solidFill>
                <a:srgbClr val="000000"/>
              </a:solidFill>
              <a:latin typeface="+mn-ea"/>
            </a:endParaRPr>
          </a:p>
        </p:txBody>
      </p:sp>
      <p:sp>
        <p:nvSpPr>
          <p:cNvPr id="7" name="MH_Other_5"/>
          <p:cNvSpPr>
            <a:spLocks noChangeArrowheads="1"/>
          </p:cNvSpPr>
          <p:nvPr>
            <p:custDataLst>
              <p:tags r:id="rId5"/>
            </p:custDataLst>
          </p:nvPr>
        </p:nvSpPr>
        <p:spPr bwMode="auto">
          <a:xfrm>
            <a:off x="1331640"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8" name="MH_Other_6"/>
          <p:cNvSpPr>
            <a:spLocks noChangeArrowheads="1"/>
          </p:cNvSpPr>
          <p:nvPr>
            <p:custDataLst>
              <p:tags r:id="rId6"/>
            </p:custDataLst>
          </p:nvPr>
        </p:nvSpPr>
        <p:spPr bwMode="auto">
          <a:xfrm>
            <a:off x="2974135"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9" name="MH_Other_7"/>
          <p:cNvSpPr>
            <a:spLocks noChangeArrowheads="1"/>
          </p:cNvSpPr>
          <p:nvPr>
            <p:custDataLst>
              <p:tags r:id="rId7"/>
            </p:custDataLst>
          </p:nvPr>
        </p:nvSpPr>
        <p:spPr bwMode="auto">
          <a:xfrm>
            <a:off x="4616630"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10" name="MH_Other_8"/>
          <p:cNvSpPr>
            <a:spLocks noChangeArrowheads="1"/>
          </p:cNvSpPr>
          <p:nvPr>
            <p:custDataLst>
              <p:tags r:id="rId8"/>
            </p:custDataLst>
          </p:nvPr>
        </p:nvSpPr>
        <p:spPr bwMode="auto">
          <a:xfrm>
            <a:off x="6238092" y="1203598"/>
            <a:ext cx="1430252" cy="1201555"/>
          </a:xfrm>
          <a:prstGeom prst="roundRect">
            <a:avLst>
              <a:gd name="adj" fmla="val 11764"/>
            </a:avLst>
          </a:prstGeom>
          <a:solidFill>
            <a:schemeClr val="bg1">
              <a:lumMod val="85000"/>
            </a:schemeClr>
          </a:solidFill>
          <a:ln>
            <a:noFill/>
          </a:ln>
          <a:effectLst/>
          <a:extLst/>
        </p:spPr>
        <p:txBody>
          <a:bodyPr wrap="none" anchor="ct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latinLnBrk="1" hangingPunct="1">
              <a:spcBef>
                <a:spcPct val="0"/>
              </a:spcBef>
              <a:buNone/>
              <a:defRPr/>
            </a:pPr>
            <a:endParaRPr lang="zh-CN" altLang="en-US" sz="1200" b="1">
              <a:solidFill>
                <a:srgbClr val="000000"/>
              </a:solidFill>
              <a:latin typeface="+mn-ea"/>
            </a:endParaRPr>
          </a:p>
        </p:txBody>
      </p:sp>
      <p:sp>
        <p:nvSpPr>
          <p:cNvPr id="11" name="MH_SubTitle_1"/>
          <p:cNvSpPr>
            <a:spLocks noChangeArrowheads="1"/>
          </p:cNvSpPr>
          <p:nvPr>
            <p:custDataLst>
              <p:tags r:id="rId9"/>
            </p:custDataLst>
          </p:nvPr>
        </p:nvSpPr>
        <p:spPr bwMode="auto">
          <a:xfrm>
            <a:off x="1381356" y="1232513"/>
            <a:ext cx="1328911"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CN" altLang="en-US" sz="1350" b="1" dirty="0" smtClean="0">
                <a:solidFill>
                  <a:schemeClr val="bg1"/>
                </a:solidFill>
                <a:latin typeface="+mn-lt"/>
                <a:ea typeface="+mn-ea"/>
              </a:rPr>
              <a:t>自定义毕业审查计划和条件</a:t>
            </a:r>
            <a:endParaRPr lang="zh-CN" altLang="en-US" sz="1350" b="1" dirty="0">
              <a:solidFill>
                <a:schemeClr val="bg1"/>
              </a:solidFill>
              <a:latin typeface="+mn-lt"/>
              <a:ea typeface="+mn-ea"/>
            </a:endParaRPr>
          </a:p>
        </p:txBody>
      </p:sp>
      <p:sp>
        <p:nvSpPr>
          <p:cNvPr id="12" name="MH_SubTitle_2"/>
          <p:cNvSpPr>
            <a:spLocks noChangeArrowheads="1"/>
          </p:cNvSpPr>
          <p:nvPr>
            <p:custDataLst>
              <p:tags r:id="rId10"/>
            </p:custDataLst>
          </p:nvPr>
        </p:nvSpPr>
        <p:spPr bwMode="auto">
          <a:xfrm>
            <a:off x="3025762" y="1261427"/>
            <a:ext cx="1326999"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CN" altLang="en-US" sz="1350" b="1" dirty="0" smtClean="0">
                <a:solidFill>
                  <a:schemeClr val="bg1"/>
                </a:solidFill>
                <a:latin typeface="+mn-lt"/>
                <a:ea typeface="+mn-ea"/>
              </a:rPr>
              <a:t>多维度查询毕业审查结果</a:t>
            </a:r>
            <a:endParaRPr lang="zh-CN" altLang="en-US" sz="1350" b="1" dirty="0">
              <a:solidFill>
                <a:schemeClr val="bg1"/>
              </a:solidFill>
              <a:latin typeface="+mn-lt"/>
              <a:ea typeface="+mn-ea"/>
            </a:endParaRPr>
          </a:p>
        </p:txBody>
      </p:sp>
      <p:sp>
        <p:nvSpPr>
          <p:cNvPr id="13" name="MH_SubTitle_3"/>
          <p:cNvSpPr>
            <a:spLocks noChangeArrowheads="1"/>
          </p:cNvSpPr>
          <p:nvPr>
            <p:custDataLst>
              <p:tags r:id="rId11"/>
            </p:custDataLst>
          </p:nvPr>
        </p:nvSpPr>
        <p:spPr bwMode="auto">
          <a:xfrm>
            <a:off x="4668258" y="1261427"/>
            <a:ext cx="1326999"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CN" altLang="en-US" sz="1350" b="1" dirty="0" smtClean="0">
                <a:solidFill>
                  <a:schemeClr val="bg1"/>
                </a:solidFill>
                <a:latin typeface="+mn-lt"/>
                <a:ea typeface="+mn-ea"/>
              </a:rPr>
              <a:t>完整的修习记录及结果展示</a:t>
            </a:r>
            <a:endParaRPr lang="zh-CN" altLang="en-US" sz="1350" b="1" dirty="0">
              <a:solidFill>
                <a:schemeClr val="bg1"/>
              </a:solidFill>
              <a:latin typeface="+mn-lt"/>
              <a:ea typeface="+mn-ea"/>
            </a:endParaRPr>
          </a:p>
        </p:txBody>
      </p:sp>
      <p:sp>
        <p:nvSpPr>
          <p:cNvPr id="14" name="MH_SubTitle_4"/>
          <p:cNvSpPr>
            <a:spLocks noChangeArrowheads="1"/>
          </p:cNvSpPr>
          <p:nvPr>
            <p:custDataLst>
              <p:tags r:id="rId12"/>
            </p:custDataLst>
          </p:nvPr>
        </p:nvSpPr>
        <p:spPr bwMode="auto">
          <a:xfrm>
            <a:off x="6310752" y="1261427"/>
            <a:ext cx="1328911" cy="703584"/>
          </a:xfrm>
          <a:prstGeom prst="roundRect">
            <a:avLst>
              <a:gd name="adj" fmla="val 15806"/>
            </a:avLst>
          </a:prstGeom>
          <a:solidFill>
            <a:srgbClr val="00B1AD"/>
          </a:solid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latinLnBrk="1">
              <a:spcBef>
                <a:spcPct val="0"/>
              </a:spcBef>
              <a:buNone/>
              <a:defRPr/>
            </a:pPr>
            <a:r>
              <a:rPr lang="zh-CN" altLang="en-US" sz="1350" b="1" dirty="0" smtClean="0">
                <a:solidFill>
                  <a:schemeClr val="bg1"/>
                </a:solidFill>
                <a:latin typeface="+mn-lt"/>
                <a:ea typeface="+mn-ea"/>
              </a:rPr>
              <a:t>人性化的审查结果查询管理</a:t>
            </a:r>
            <a:endParaRPr lang="zh-CN" altLang="en-US" sz="1350" b="1" dirty="0">
              <a:solidFill>
                <a:schemeClr val="bg1"/>
              </a:solidFill>
              <a:latin typeface="+mn-lt"/>
              <a:ea typeface="+mn-ea"/>
            </a:endParaRPr>
          </a:p>
        </p:txBody>
      </p:sp>
      <p:sp>
        <p:nvSpPr>
          <p:cNvPr id="15" name="MH_Other_9"/>
          <p:cNvSpPr>
            <a:spLocks noChangeArrowheads="1"/>
          </p:cNvSpPr>
          <p:nvPr>
            <p:custDataLst>
              <p:tags r:id="rId13"/>
            </p:custDataLst>
          </p:nvPr>
        </p:nvSpPr>
        <p:spPr bwMode="auto">
          <a:xfrm>
            <a:off x="3241830" y="4364907"/>
            <a:ext cx="2600457" cy="583107"/>
          </a:xfrm>
          <a:prstGeom prst="ellipse">
            <a:avLst/>
          </a:prstGeom>
          <a:gradFill rotWithShape="1">
            <a:gsLst>
              <a:gs pos="0">
                <a:sysClr val="window" lastClr="FFFFFF">
                  <a:lumMod val="50000"/>
                </a:sysClr>
              </a:gs>
              <a:gs pos="100000">
                <a:sysClr val="window" lastClr="FFFFFF">
                  <a:alpha val="0"/>
                </a:sysClr>
              </a:gs>
            </a:gsLst>
            <a:path path="shape">
              <a:fillToRect l="50000" t="50000" r="50000" b="50000"/>
            </a:path>
          </a:gradFill>
          <a:ln>
            <a:noFill/>
          </a:ln>
          <a:effectLst/>
          <a:extLst/>
        </p:spPr>
        <p:txBody>
          <a:bodyPr wrap="none" anchor="ctr"/>
          <a:lstStyle>
            <a:lvl1pPr eaLnBrk="0" hangingPunct="0">
              <a:spcBef>
                <a:spcPct val="20000"/>
              </a:spcBef>
              <a:buChar char="•"/>
              <a:defRPr kumimoji="1" sz="3200">
                <a:solidFill>
                  <a:schemeClr val="bg1"/>
                </a:solidFill>
                <a:latin typeface="굴림" charset="-127"/>
                <a:ea typeface="굴림" charset="-127"/>
              </a:defRPr>
            </a:lvl1pPr>
            <a:lvl2pPr marL="742950" indent="-285750" eaLnBrk="0" hangingPunct="0">
              <a:spcBef>
                <a:spcPct val="20000"/>
              </a:spcBef>
              <a:buChar char="–"/>
              <a:defRPr kumimoji="1" sz="2800">
                <a:solidFill>
                  <a:schemeClr val="bg1"/>
                </a:solidFill>
                <a:latin typeface="굴림" charset="-127"/>
                <a:ea typeface="굴림" charset="-127"/>
              </a:defRPr>
            </a:lvl2pPr>
            <a:lvl3pPr marL="1143000" indent="-228600" eaLnBrk="0" hangingPunct="0">
              <a:spcBef>
                <a:spcPct val="20000"/>
              </a:spcBef>
              <a:buChar char="•"/>
              <a:defRPr kumimoji="1" sz="2400">
                <a:solidFill>
                  <a:schemeClr val="bg1"/>
                </a:solidFill>
                <a:latin typeface="굴림" charset="-127"/>
                <a:ea typeface="굴림" charset="-127"/>
              </a:defRPr>
            </a:lvl3pPr>
            <a:lvl4pPr marL="1600200" indent="-228600" eaLnBrk="0" hangingPunct="0">
              <a:spcBef>
                <a:spcPct val="20000"/>
              </a:spcBef>
              <a:buChar char="–"/>
              <a:defRPr kumimoji="1" sz="2000">
                <a:solidFill>
                  <a:schemeClr val="bg1"/>
                </a:solidFill>
                <a:latin typeface="굴림" charset="-127"/>
                <a:ea typeface="굴림" charset="-127"/>
              </a:defRPr>
            </a:lvl4pPr>
            <a:lvl5pPr marL="2057400" indent="-228600" eaLnBrk="0" hangingPunct="0">
              <a:spcBef>
                <a:spcPct val="20000"/>
              </a:spcBef>
              <a:buChar char="»"/>
              <a:defRPr kumimoji="1" sz="2000">
                <a:solidFill>
                  <a:schemeClr val="bg1"/>
                </a:solidFill>
                <a:latin typeface="굴림" charset="-127"/>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굴림" charset="-127"/>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굴림" charset="-127"/>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굴림" charset="-127"/>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굴림" charset="-127"/>
                <a:ea typeface="굴림" charset="-127"/>
              </a:defRPr>
            </a:lvl9pPr>
          </a:lstStyle>
          <a:p>
            <a:pPr eaLnBrk="1" latinLnBrk="1" hangingPunct="1">
              <a:spcBef>
                <a:spcPct val="0"/>
              </a:spcBef>
              <a:buNone/>
              <a:defRPr/>
            </a:pPr>
            <a:endParaRPr lang="ko-KR" altLang="ko-KR" sz="1350" kern="0">
              <a:solidFill>
                <a:prstClr val="black"/>
              </a:solidFill>
              <a:latin typeface="+mn-ea"/>
              <a:ea typeface="+mn-ea"/>
            </a:endParaRPr>
          </a:p>
        </p:txBody>
      </p:sp>
      <p:sp>
        <p:nvSpPr>
          <p:cNvPr id="16" name="MH_Title_1"/>
          <p:cNvSpPr>
            <a:spLocks noChangeArrowheads="1"/>
          </p:cNvSpPr>
          <p:nvPr>
            <p:custDataLst>
              <p:tags r:id="rId14"/>
            </p:custDataLst>
          </p:nvPr>
        </p:nvSpPr>
        <p:spPr bwMode="auto">
          <a:xfrm>
            <a:off x="3622339" y="3128013"/>
            <a:ext cx="1839441" cy="1543707"/>
          </a:xfrm>
          <a:prstGeom prst="ellipse">
            <a:avLst/>
          </a:prstGeom>
          <a:solidFill>
            <a:srgbClr val="2C897E">
              <a:alpha val="97000"/>
            </a:srgbClr>
          </a:solidFill>
          <a:ln w="38100">
            <a:noFill/>
          </a:ln>
          <a:effectLst/>
          <a:extLst/>
        </p:spPr>
        <p:txBody>
          <a:bodyPr lIns="0" tIns="0" rIns="0" bIns="0" anchor="ctr">
            <a:norm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b="1">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latinLnBrk="1" hangingPunct="1">
              <a:lnSpc>
                <a:spcPct val="130000"/>
              </a:lnSpc>
              <a:spcBef>
                <a:spcPct val="0"/>
              </a:spcBef>
              <a:buNone/>
              <a:defRPr/>
            </a:pPr>
            <a:r>
              <a:rPr lang="zh-CN" altLang="en-US" sz="2100" dirty="0" smtClean="0">
                <a:solidFill>
                  <a:srgbClr val="FFFFFF"/>
                </a:solidFill>
                <a:latin typeface="+mn-lt"/>
              </a:rPr>
              <a:t>毕业审查</a:t>
            </a:r>
            <a:endParaRPr lang="zh-CN" altLang="en-US" sz="2100" dirty="0">
              <a:solidFill>
                <a:srgbClr val="FFFFFF"/>
              </a:solidFill>
              <a:latin typeface="+mn-lt"/>
            </a:endParaRPr>
          </a:p>
        </p:txBody>
      </p:sp>
      <p:sp>
        <p:nvSpPr>
          <p:cNvPr id="18" name="標題 5"/>
          <p:cNvSpPr txBox="1">
            <a:spLocks/>
          </p:cNvSpPr>
          <p:nvPr/>
        </p:nvSpPr>
        <p:spPr>
          <a:xfrm>
            <a:off x="330763" y="23470"/>
            <a:ext cx="8147248" cy="857250"/>
          </a:xfrm>
          <a:prstGeom prst="rect">
            <a:avLst/>
          </a:prstGeom>
        </p:spPr>
        <p:txBody>
          <a:bodyPr vert="horz" lIns="91416" tIns="45708" rIns="91416" bIns="45708" rtlCol="0" anchor="ctr">
            <a:normAutofit/>
          </a:bodyPr>
          <a:lstStyle>
            <a:defPPr>
              <a:defRPr lang="zh-TW"/>
            </a:defPPr>
            <a:lvl1pPr algn="ctr">
              <a:spcBef>
                <a:spcPct val="0"/>
              </a:spcBef>
              <a:buNone/>
              <a:defRPr sz="3200" b="1">
                <a:solidFill>
                  <a:srgbClr val="00B1AD"/>
                </a:solidFill>
                <a:latin typeface="微软雅黑" panose="020B0503020204020204" pitchFamily="34" charset="-122"/>
                <a:ea typeface="微软雅黑" panose="020B0503020204020204" pitchFamily="34" charset="-122"/>
                <a:cs typeface="+mj-cs"/>
              </a:defRPr>
            </a:lvl1pPr>
          </a:lstStyle>
          <a:p>
            <a:r>
              <a:rPr lang="zh-CN" altLang="en-US" dirty="0" smtClean="0"/>
              <a:t>校务管理</a:t>
            </a:r>
            <a:r>
              <a:rPr lang="en-US" altLang="zh-CN" dirty="0" smtClean="0"/>
              <a:t>-</a:t>
            </a:r>
            <a:r>
              <a:rPr lang="zh-CN" altLang="en-US" dirty="0" smtClean="0"/>
              <a:t>毕业审查</a:t>
            </a:r>
            <a:endParaRPr lang="zh-TW" altLang="en-US" dirty="0"/>
          </a:p>
        </p:txBody>
      </p:sp>
    </p:spTree>
    <p:extLst>
      <p:ext uri="{BB962C8B-B14F-4D97-AF65-F5344CB8AC3E}">
        <p14:creationId xmlns:p14="http://schemas.microsoft.com/office/powerpoint/2010/main" val="2224574582"/>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36</a:t>
            </a:fld>
            <a:endParaRPr lang="zh-TW" altLang="en-US" dirty="0">
              <a:latin typeface="微软雅黑" panose="020B0503020204020204" pitchFamily="34" charset="-122"/>
              <a:ea typeface="微软雅黑" panose="020B0503020204020204" pitchFamily="34" charset="-122"/>
            </a:endParaRPr>
          </a:p>
        </p:txBody>
      </p:sp>
      <p:pic>
        <p:nvPicPr>
          <p:cNvPr id="1026" name="Picture 2" descr="C:\Users\北北\AppData\Local\Temp\ksohtml\wps5BCF.tm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298" y="843558"/>
            <a:ext cx="3762375" cy="399097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801400" y="1226109"/>
            <a:ext cx="3960440" cy="3139321"/>
          </a:xfrm>
          <a:prstGeom prst="rect">
            <a:avLst/>
          </a:prstGeom>
        </p:spPr>
        <p:txBody>
          <a:bodyPr wrap="square" anchor="ctr">
            <a:spAutoFit/>
          </a:bodyPr>
          <a:lstStyle/>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为教师提供海量学习资源、开启一站式学习</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多元沟通交流，师生之间随时随地无缝对接</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提升教师教学效果，实时反馈和改善</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多样化学习体验，提高学生学习质量</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多维度动态传播，丰富扩展教学活动</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转变教学模式，写作讨论，教师引导</a:t>
            </a:r>
            <a:endParaRPr lang="zh-CN" altLang="en-US" sz="1200" kern="100" dirty="0">
              <a:solidFill>
                <a:srgbClr val="00B1AD"/>
              </a:solidFill>
              <a:latin typeface="微软雅黑" panose="020B0503020204020204" pitchFamily="34" charset="-122"/>
              <a:ea typeface="微软雅黑" panose="020B0503020204020204" pitchFamily="34" charset="-122"/>
            </a:endParaRPr>
          </a:p>
          <a:p>
            <a:pPr marL="342900" marR="66675" lvl="0" indent="-342900" algn="just">
              <a:lnSpc>
                <a:spcPct val="200000"/>
              </a:lnSpc>
              <a:spcBef>
                <a:spcPts val="250"/>
              </a:spcBef>
              <a:spcAft>
                <a:spcPts val="250"/>
              </a:spcAft>
              <a:buFont typeface="Wingdings" panose="05000000000000000000" pitchFamily="2" charset="2"/>
              <a:buChar char=""/>
            </a:pPr>
            <a:r>
              <a:rPr lang="zh-CN" altLang="en-US" sz="1200" kern="100" dirty="0">
                <a:solidFill>
                  <a:srgbClr val="00B1AD"/>
                </a:solidFill>
                <a:latin typeface="微软雅黑" panose="020B0503020204020204" pitchFamily="34" charset="-122"/>
                <a:ea typeface="微软雅黑" panose="020B0503020204020204" pitchFamily="34" charset="-122"/>
                <a:cs typeface="Times New Roman" panose="02020603050405020304" pitchFamily="18" charset="0"/>
              </a:rPr>
              <a:t>个性化学习步调，提高学生参与度</a:t>
            </a:r>
            <a:endParaRPr lang="zh-CN" altLang="en-US" sz="1200" kern="100" dirty="0">
              <a:solidFill>
                <a:srgbClr val="00B1AD"/>
              </a:solidFill>
              <a:latin typeface="微软雅黑" panose="020B0503020204020204" pitchFamily="34" charset="-122"/>
              <a:ea typeface="微软雅黑" panose="020B0503020204020204" pitchFamily="34" charset="-122"/>
            </a:endParaRPr>
          </a:p>
        </p:txBody>
      </p:sp>
      <p:sp>
        <p:nvSpPr>
          <p:cNvPr id="7" name="標題 1"/>
          <p:cNvSpPr txBox="1">
            <a:spLocks/>
          </p:cNvSpPr>
          <p:nvPr/>
        </p:nvSpPr>
        <p:spPr>
          <a:xfrm>
            <a:off x="443192" y="112243"/>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在线学习平台</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新型教与学模式的引入</a:t>
            </a:r>
            <a:endParaRPr lang="zh-TW"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4450974"/>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p:cNvSpPr/>
          <p:nvPr/>
        </p:nvSpPr>
        <p:spPr>
          <a:xfrm>
            <a:off x="953352" y="229577"/>
            <a:ext cx="7003024" cy="54654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lgn="l">
              <a:defRPr sz="4800"/>
            </a:lvl1pPr>
          </a:lstStyle>
          <a:p>
            <a:pPr lvl="0" algn="ctr">
              <a:defRPr sz="1800">
                <a:solidFill>
                  <a:srgbClr val="000000"/>
                </a:solidFill>
              </a:defRPr>
            </a:pPr>
            <a:r>
              <a:rPr lang="zh-CN" altLang="en-US" sz="3200" b="1" dirty="0" smtClean="0">
                <a:solidFill>
                  <a:srgbClr val="00B1AD"/>
                </a:solidFill>
                <a:latin typeface="微软雅黑" panose="020B0503020204020204" pitchFamily="34" charset="-122"/>
                <a:ea typeface="微软雅黑" panose="020B0503020204020204" pitchFamily="34" charset="-122"/>
              </a:rPr>
              <a:t>翻转课堂教学</a:t>
            </a:r>
            <a:endParaRPr sz="3200" b="1" dirty="0">
              <a:solidFill>
                <a:srgbClr val="00B1AD"/>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827584" y="915566"/>
            <a:ext cx="6984776" cy="3829555"/>
            <a:chOff x="1206319" y="1135860"/>
            <a:chExt cx="6442184" cy="3608219"/>
          </a:xfrm>
        </p:grpSpPr>
        <p:sp>
          <p:nvSpPr>
            <p:cNvPr id="5" name="Shape 87"/>
            <p:cNvSpPr/>
            <p:nvPr/>
          </p:nvSpPr>
          <p:spPr>
            <a:xfrm>
              <a:off x="1622625" y="1657208"/>
              <a:ext cx="1927830" cy="9944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轻松备课</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课程管理、微课录制</a:t>
              </a:r>
              <a:r>
                <a:rPr sz="1055" b="1" dirty="0">
                  <a:solidFill>
                    <a:srgbClr val="00B1AD"/>
                  </a:solidFill>
                  <a:latin typeface="微软雅黑" panose="020B0503020204020204" pitchFamily="34" charset="-122"/>
                  <a:ea typeface="微软雅黑" panose="020B0503020204020204" pitchFamily="34" charset="-122"/>
                </a:rPr>
                <a:t>  、</a:t>
              </a:r>
              <a:r>
                <a:rPr sz="1055" b="1" dirty="0" err="1">
                  <a:solidFill>
                    <a:srgbClr val="00B1AD"/>
                  </a:solidFill>
                  <a:latin typeface="微软雅黑" panose="020B0503020204020204" pitchFamily="34" charset="-122"/>
                  <a:ea typeface="微软雅黑" panose="020B0503020204020204" pitchFamily="34" charset="-122"/>
                </a:rPr>
                <a:t>视频课件、线上试题挑选、在线测试</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教学资源库</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公告实时推送</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p:txBody>
        </p:sp>
        <p:sp>
          <p:nvSpPr>
            <p:cNvPr id="6" name="Shape 88"/>
            <p:cNvSpPr/>
            <p:nvPr/>
          </p:nvSpPr>
          <p:spPr>
            <a:xfrm>
              <a:off x="3817887" y="1657209"/>
              <a:ext cx="1620817" cy="9944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30000"/>
                </a:lnSpc>
                <a:defRPr sz="1800">
                  <a:solidFill>
                    <a:srgbClr val="000000"/>
                  </a:solidFill>
                </a:defRPr>
              </a:pPr>
              <a:r>
                <a:rPr sz="1055" b="1" dirty="0" err="1" smtClean="0">
                  <a:solidFill>
                    <a:srgbClr val="00B1AD"/>
                  </a:solidFill>
                  <a:latin typeface="微软雅黑" panose="020B0503020204020204" pitchFamily="34" charset="-122"/>
                  <a:ea typeface="微软雅黑" panose="020B0503020204020204" pitchFamily="34" charset="-122"/>
                </a:rPr>
                <a:t>常态录播</a:t>
              </a:r>
              <a:r>
                <a:rPr lang="zh-CN" altLang="en-US" sz="1055" b="1" dirty="0" smtClean="0">
                  <a:solidFill>
                    <a:srgbClr val="00B1AD"/>
                  </a:solidFill>
                  <a:latin typeface="微软雅黑" panose="020B0503020204020204" pitchFamily="34" charset="-122"/>
                  <a:ea typeface="微软雅黑" panose="020B0503020204020204" pitchFamily="34" charset="-122"/>
                </a:rPr>
                <a:t>（</a:t>
              </a:r>
              <a:r>
                <a:rPr sz="1055" b="1" dirty="0" err="1" smtClean="0">
                  <a:solidFill>
                    <a:srgbClr val="00B1AD"/>
                  </a:solidFill>
                  <a:latin typeface="微软雅黑" panose="020B0503020204020204" pitchFamily="34" charset="-122"/>
                  <a:ea typeface="微软雅黑" panose="020B0503020204020204" pitchFamily="34" charset="-122"/>
                </a:rPr>
                <a:t>iLesson</a:t>
              </a:r>
              <a:r>
                <a:rPr lang="zh-CN" altLang="en-US" sz="1055" b="1" dirty="0" smtClean="0">
                  <a:solidFill>
                    <a:srgbClr val="00B1AD"/>
                  </a:solidFill>
                  <a:latin typeface="微软雅黑" panose="020B0503020204020204" pitchFamily="34" charset="-122"/>
                  <a:ea typeface="微软雅黑" panose="020B0503020204020204" pitchFamily="34" charset="-122"/>
                </a:rPr>
                <a:t>）</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互动式教学</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随堂测验</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分组学习</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smtClean="0">
                  <a:solidFill>
                    <a:srgbClr val="00B1AD"/>
                  </a:solidFill>
                  <a:latin typeface="微软雅黑" panose="020B0503020204020204" pitchFamily="34" charset="-122"/>
                  <a:ea typeface="微软雅黑" panose="020B0503020204020204" pitchFamily="34" charset="-122"/>
                </a:rPr>
                <a:t>雷达点名</a:t>
              </a:r>
              <a:r>
                <a:rPr lang="zh-CN" altLang="en-US" sz="1055" b="1" dirty="0" smtClean="0">
                  <a:solidFill>
                    <a:srgbClr val="00B1AD"/>
                  </a:solidFill>
                  <a:latin typeface="微软雅黑" panose="020B0503020204020204" pitchFamily="34" charset="-122"/>
                  <a:ea typeface="微软雅黑" panose="020B0503020204020204" pitchFamily="34" charset="-122"/>
                </a:rPr>
                <a:t>（</a:t>
              </a:r>
              <a:r>
                <a:rPr sz="1055" b="1" dirty="0" err="1" smtClean="0">
                  <a:solidFill>
                    <a:srgbClr val="00B1AD"/>
                  </a:solidFill>
                  <a:latin typeface="微软雅黑" panose="020B0503020204020204" pitchFamily="34" charset="-122"/>
                  <a:ea typeface="微软雅黑" panose="020B0503020204020204" pitchFamily="34" charset="-122"/>
                </a:rPr>
                <a:t>工具箱</a:t>
              </a:r>
              <a:r>
                <a:rPr lang="zh-CN" altLang="en-US" sz="1055" b="1" dirty="0" smtClean="0">
                  <a:solidFill>
                    <a:srgbClr val="00B1AD"/>
                  </a:solidFill>
                  <a:latin typeface="微软雅黑" panose="020B0503020204020204" pitchFamily="34" charset="-122"/>
                  <a:ea typeface="微软雅黑" panose="020B0503020204020204" pitchFamily="34" charset="-122"/>
                </a:rPr>
                <a:t>）</a:t>
              </a:r>
              <a:endParaRPr sz="1055" b="1" dirty="0">
                <a:solidFill>
                  <a:srgbClr val="00B1AD"/>
                </a:solidFill>
                <a:latin typeface="微软雅黑" panose="020B0503020204020204" pitchFamily="34" charset="-122"/>
                <a:ea typeface="微软雅黑" panose="020B0503020204020204" pitchFamily="34" charset="-122"/>
              </a:endParaRPr>
            </a:p>
          </p:txBody>
        </p:sp>
        <p:sp>
          <p:nvSpPr>
            <p:cNvPr id="7" name="Shape 89"/>
            <p:cNvSpPr/>
            <p:nvPr/>
          </p:nvSpPr>
          <p:spPr>
            <a:xfrm>
              <a:off x="5858573" y="1657209"/>
              <a:ext cx="1761008" cy="11012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作业管理</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线上批改、手机批改、学生互评</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成绩管理</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讨论答疑</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线上答疑、分组讨论</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学生学习情况分析</a:t>
              </a:r>
              <a:endParaRPr sz="1055" b="1" dirty="0">
                <a:solidFill>
                  <a:srgbClr val="00B1AD"/>
                </a:solidFill>
                <a:latin typeface="微软雅黑" panose="020B0503020204020204" pitchFamily="34" charset="-122"/>
                <a:ea typeface="微软雅黑" panose="020B0503020204020204" pitchFamily="34" charset="-122"/>
              </a:endParaRPr>
            </a:p>
          </p:txBody>
        </p:sp>
        <p:sp>
          <p:nvSpPr>
            <p:cNvPr id="8" name="Shape 90"/>
            <p:cNvSpPr/>
            <p:nvPr/>
          </p:nvSpPr>
          <p:spPr>
            <a:xfrm>
              <a:off x="1622626" y="2895386"/>
              <a:ext cx="1278884" cy="99441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线上学习</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移动学习</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闯关式学习</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随时随地访问学习资源</a:t>
              </a:r>
              <a:r>
                <a:rPr sz="1055" b="1" dirty="0">
                  <a:solidFill>
                    <a:srgbClr val="00B1AD"/>
                  </a:solidFill>
                  <a:latin typeface="微软雅黑" panose="020B0503020204020204" pitchFamily="34" charset="-122"/>
                  <a:ea typeface="微软雅黑" panose="020B0503020204020204" pitchFamily="34" charset="-122"/>
                </a:rPr>
                <a:t> </a:t>
              </a: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实时提醒</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p:txBody>
        </p:sp>
        <p:sp>
          <p:nvSpPr>
            <p:cNvPr id="9" name="Shape 91"/>
            <p:cNvSpPr/>
            <p:nvPr/>
          </p:nvSpPr>
          <p:spPr>
            <a:xfrm>
              <a:off x="3817887" y="2895386"/>
              <a:ext cx="1518915" cy="7955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分组学习讨论</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答题分析</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课堂互动</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即时反馈</a:t>
              </a:r>
              <a:endParaRPr sz="1055" b="1" dirty="0">
                <a:solidFill>
                  <a:srgbClr val="00B1AD"/>
                </a:solidFill>
                <a:latin typeface="微软雅黑" panose="020B0503020204020204" pitchFamily="34" charset="-122"/>
                <a:ea typeface="微软雅黑" panose="020B0503020204020204" pitchFamily="34" charset="-122"/>
              </a:endParaRPr>
            </a:p>
          </p:txBody>
        </p:sp>
        <p:sp>
          <p:nvSpPr>
            <p:cNvPr id="10" name="Shape 92"/>
            <p:cNvSpPr/>
            <p:nvPr/>
          </p:nvSpPr>
          <p:spPr>
            <a:xfrm>
              <a:off x="5858573" y="2895387"/>
              <a:ext cx="1761008" cy="9944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互动讨论</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线上答疑、分组讨论、组内资源分享</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cs typeface="Heiti SC Medium"/>
                  <a:sym typeface="Heiti SC Medium"/>
                </a:rPr>
                <a:t>即测即评</a:t>
              </a:r>
              <a:endParaRPr sz="1055" b="1" dirty="0">
                <a:solidFill>
                  <a:srgbClr val="00B1AD"/>
                </a:solidFill>
                <a:latin typeface="微软雅黑" panose="020B0503020204020204" pitchFamily="34" charset="-122"/>
                <a:ea typeface="微软雅黑" panose="020B0503020204020204" pitchFamily="34" charset="-122"/>
                <a:cs typeface="Heiti SC Medium"/>
                <a:sym typeface="Heiti SC Medium"/>
              </a:endParaRPr>
            </a:p>
            <a:p>
              <a:pPr lvl="0" algn="l">
                <a:lnSpc>
                  <a:spcPct val="13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成绩总结、测验分析</a:t>
              </a:r>
              <a:endParaRPr sz="1055" b="1" dirty="0">
                <a:solidFill>
                  <a:srgbClr val="00B1AD"/>
                </a:solidFill>
                <a:latin typeface="微软雅黑" panose="020B0503020204020204" pitchFamily="34" charset="-122"/>
                <a:ea typeface="微软雅黑" panose="020B0503020204020204" pitchFamily="34" charset="-122"/>
              </a:endParaRPr>
            </a:p>
          </p:txBody>
        </p:sp>
        <p:sp>
          <p:nvSpPr>
            <p:cNvPr id="11" name="Shape 93"/>
            <p:cNvSpPr/>
            <p:nvPr/>
          </p:nvSpPr>
          <p:spPr>
            <a:xfrm>
              <a:off x="1643409" y="2787014"/>
              <a:ext cx="5969773" cy="1"/>
            </a:xfrm>
            <a:prstGeom prst="line">
              <a:avLst/>
            </a:prstGeom>
            <a:ln w="12700">
              <a:solidFill>
                <a:srgbClr val="64B4E0"/>
              </a:solidFill>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12" name="Shape 94"/>
            <p:cNvSpPr/>
            <p:nvPr/>
          </p:nvSpPr>
          <p:spPr>
            <a:xfrm>
              <a:off x="1643409" y="1607576"/>
              <a:ext cx="5969773" cy="1"/>
            </a:xfrm>
            <a:prstGeom prst="line">
              <a:avLst/>
            </a:prstGeom>
            <a:ln w="25400">
              <a:solidFill>
                <a:srgbClr val="64B4E0"/>
              </a:solidFill>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13" name="Shape 95"/>
            <p:cNvSpPr/>
            <p:nvPr/>
          </p:nvSpPr>
          <p:spPr>
            <a:xfrm>
              <a:off x="1643409" y="3978210"/>
              <a:ext cx="5969773" cy="1"/>
            </a:xfrm>
            <a:prstGeom prst="line">
              <a:avLst/>
            </a:prstGeom>
            <a:ln w="12700">
              <a:solidFill>
                <a:srgbClr val="64B4E0"/>
              </a:solidFill>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14" name="Shape 96"/>
            <p:cNvSpPr/>
            <p:nvPr/>
          </p:nvSpPr>
          <p:spPr>
            <a:xfrm>
              <a:off x="1643409" y="1192752"/>
              <a:ext cx="5969773" cy="1"/>
            </a:xfrm>
            <a:prstGeom prst="line">
              <a:avLst/>
            </a:prstGeom>
            <a:ln w="25400">
              <a:solidFill>
                <a:srgbClr val="64B4E0"/>
              </a:solidFill>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15" name="Shape 97"/>
            <p:cNvSpPr/>
            <p:nvPr/>
          </p:nvSpPr>
          <p:spPr>
            <a:xfrm>
              <a:off x="1651255" y="1282909"/>
              <a:ext cx="348551" cy="23451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课前</a:t>
              </a:r>
            </a:p>
          </p:txBody>
        </p:sp>
        <p:sp>
          <p:nvSpPr>
            <p:cNvPr id="16" name="Shape 98"/>
            <p:cNvSpPr/>
            <p:nvPr/>
          </p:nvSpPr>
          <p:spPr>
            <a:xfrm>
              <a:off x="3808181" y="1282909"/>
              <a:ext cx="348551" cy="23451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课中</a:t>
              </a:r>
            </a:p>
          </p:txBody>
        </p:sp>
        <p:sp>
          <p:nvSpPr>
            <p:cNvPr id="17" name="Shape 99"/>
            <p:cNvSpPr/>
            <p:nvPr/>
          </p:nvSpPr>
          <p:spPr>
            <a:xfrm>
              <a:off x="5854424" y="1282909"/>
              <a:ext cx="348551" cy="23451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课后</a:t>
              </a:r>
            </a:p>
          </p:txBody>
        </p:sp>
        <p:sp>
          <p:nvSpPr>
            <p:cNvPr id="18" name="Shape 100"/>
            <p:cNvSpPr/>
            <p:nvPr/>
          </p:nvSpPr>
          <p:spPr>
            <a:xfrm>
              <a:off x="1206319" y="1666536"/>
              <a:ext cx="231997" cy="41805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老师</a:t>
              </a:r>
            </a:p>
          </p:txBody>
        </p:sp>
        <p:sp>
          <p:nvSpPr>
            <p:cNvPr id="19" name="Shape 101"/>
            <p:cNvSpPr/>
            <p:nvPr/>
          </p:nvSpPr>
          <p:spPr>
            <a:xfrm>
              <a:off x="1206319" y="2860477"/>
              <a:ext cx="231997" cy="41805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学生</a:t>
              </a:r>
            </a:p>
          </p:txBody>
        </p:sp>
        <p:sp>
          <p:nvSpPr>
            <p:cNvPr id="20" name="Shape 102"/>
            <p:cNvSpPr/>
            <p:nvPr/>
          </p:nvSpPr>
          <p:spPr>
            <a:xfrm>
              <a:off x="1678730" y="1135860"/>
              <a:ext cx="5969773" cy="518801"/>
            </a:xfrm>
            <a:prstGeom prst="rightArrow">
              <a:avLst>
                <a:gd name="adj1" fmla="val 68708"/>
                <a:gd name="adj2" fmla="val 43034"/>
              </a:avLst>
            </a:prstGeom>
            <a:gradFill>
              <a:gsLst>
                <a:gs pos="0">
                  <a:srgbClr val="FFFFFF">
                    <a:alpha val="26000"/>
                  </a:srgbClr>
                </a:gs>
                <a:gs pos="100000">
                  <a:srgbClr val="9CD759">
                    <a:alpha val="52999"/>
                  </a:srgbClr>
                </a:gs>
              </a:gsLst>
            </a:gradFill>
            <a:ln w="12700">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21" name="Shape 103"/>
            <p:cNvSpPr/>
            <p:nvPr/>
          </p:nvSpPr>
          <p:spPr>
            <a:xfrm>
              <a:off x="1206319" y="4121389"/>
              <a:ext cx="231997" cy="41805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defRPr sz="2400"/>
              </a:lvl1pPr>
            </a:lstStyle>
            <a:p>
              <a:pPr lvl="0">
                <a:defRPr sz="1800">
                  <a:solidFill>
                    <a:srgbClr val="000000"/>
                  </a:solidFill>
                </a:defRPr>
              </a:pPr>
              <a:r>
                <a:rPr sz="1266" b="1">
                  <a:solidFill>
                    <a:srgbClr val="00B1AD"/>
                  </a:solidFill>
                  <a:latin typeface="微软雅黑" panose="020B0503020204020204" pitchFamily="34" charset="-122"/>
                  <a:ea typeface="微软雅黑" panose="020B0503020204020204" pitchFamily="34" charset="-122"/>
                </a:rPr>
                <a:t>教务</a:t>
              </a:r>
            </a:p>
          </p:txBody>
        </p:sp>
        <p:sp>
          <p:nvSpPr>
            <p:cNvPr id="22" name="Shape 104"/>
            <p:cNvSpPr/>
            <p:nvPr/>
          </p:nvSpPr>
          <p:spPr>
            <a:xfrm>
              <a:off x="1643409" y="4744078"/>
              <a:ext cx="5969773" cy="1"/>
            </a:xfrm>
            <a:prstGeom prst="line">
              <a:avLst/>
            </a:prstGeom>
            <a:ln w="25400">
              <a:solidFill>
                <a:srgbClr val="64B4E0"/>
              </a:solidFill>
              <a:miter lim="400000"/>
            </a:ln>
          </p:spPr>
          <p:txBody>
            <a:bodyPr lIns="0" tIns="0" rIns="0" bIns="0" anchor="ctr"/>
            <a:lstStyle/>
            <a:p>
              <a:pPr lvl="0">
                <a:defRPr sz="2600"/>
              </a:pPr>
              <a:endParaRPr sz="1371" b="1">
                <a:solidFill>
                  <a:srgbClr val="00B1AD"/>
                </a:solidFill>
                <a:latin typeface="微软雅黑" panose="020B0503020204020204" pitchFamily="34" charset="-122"/>
                <a:ea typeface="微软雅黑" panose="020B0503020204020204" pitchFamily="34" charset="-122"/>
              </a:endParaRPr>
            </a:p>
          </p:txBody>
        </p:sp>
        <p:sp>
          <p:nvSpPr>
            <p:cNvPr id="23" name="Shape 105"/>
            <p:cNvSpPr/>
            <p:nvPr/>
          </p:nvSpPr>
          <p:spPr>
            <a:xfrm>
              <a:off x="3817887" y="4116360"/>
              <a:ext cx="1518915" cy="5506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院系人员课程管理</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20000"/>
                </a:lnSpc>
                <a:defRPr sz="1800">
                  <a:solidFill>
                    <a:srgbClr val="000000"/>
                  </a:solidFill>
                </a:defRPr>
              </a:pPr>
              <a:r>
                <a:rPr lang="zh-CN" altLang="en-US" sz="1055" b="1" dirty="0" smtClean="0">
                  <a:solidFill>
                    <a:srgbClr val="00B1AD"/>
                  </a:solidFill>
                  <a:latin typeface="微软雅黑" panose="020B0503020204020204" pitchFamily="34" charset="-122"/>
                  <a:ea typeface="微软雅黑" panose="020B0503020204020204" pitchFamily="34" charset="-122"/>
                </a:rPr>
                <a:t>基于大数据统计分析</a:t>
              </a:r>
              <a:endParaRPr sz="1055" b="1" dirty="0">
                <a:solidFill>
                  <a:srgbClr val="00B1AD"/>
                </a:solidFill>
                <a:latin typeface="微软雅黑" panose="020B0503020204020204" pitchFamily="34" charset="-122"/>
                <a:ea typeface="微软雅黑" panose="020B0503020204020204" pitchFamily="34" charset="-122"/>
              </a:endParaRPr>
            </a:p>
            <a:p>
              <a:pPr lvl="0" algn="l">
                <a:lnSpc>
                  <a:spcPct val="120000"/>
                </a:lnSpc>
                <a:defRPr sz="1800">
                  <a:solidFill>
                    <a:srgbClr val="000000"/>
                  </a:solidFill>
                </a:defRPr>
              </a:pPr>
              <a:r>
                <a:rPr sz="1055" b="1" dirty="0" err="1">
                  <a:solidFill>
                    <a:srgbClr val="00B1AD"/>
                  </a:solidFill>
                  <a:latin typeface="微软雅黑" panose="020B0503020204020204" pitchFamily="34" charset="-122"/>
                  <a:ea typeface="微软雅黑" panose="020B0503020204020204" pitchFamily="34" charset="-122"/>
                </a:rPr>
                <a:t>教学情况实时跟踪</a:t>
              </a:r>
              <a:endParaRPr sz="1055" b="1" dirty="0">
                <a:solidFill>
                  <a:srgbClr val="00B1AD"/>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37951101"/>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p:cNvSpPr/>
          <p:nvPr/>
        </p:nvSpPr>
        <p:spPr>
          <a:xfrm>
            <a:off x="251520" y="199434"/>
            <a:ext cx="8352928" cy="54654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lgn="l">
              <a:defRPr sz="4800"/>
            </a:lvl1pPr>
          </a:lstStyle>
          <a:p>
            <a:pPr lvl="0" algn="ctr">
              <a:defRPr sz="1800">
                <a:solidFill>
                  <a:srgbClr val="000000"/>
                </a:solidFill>
              </a:defRPr>
            </a:pPr>
            <a:r>
              <a:rPr lang="zh-CN" altLang="en-US" sz="3200" b="1" dirty="0" smtClean="0">
                <a:solidFill>
                  <a:srgbClr val="00B1AD"/>
                </a:solidFill>
                <a:latin typeface="微软雅黑" panose="020B0503020204020204" pitchFamily="34" charset="-122"/>
                <a:ea typeface="微软雅黑" panose="020B0503020204020204" pitchFamily="34" charset="-122"/>
              </a:rPr>
              <a:t>在线学习管理</a:t>
            </a:r>
            <a:endParaRPr sz="3200" b="1" dirty="0">
              <a:solidFill>
                <a:srgbClr val="00B1AD"/>
              </a:solidFill>
              <a:latin typeface="微软雅黑" panose="020B0503020204020204" pitchFamily="34" charset="-122"/>
              <a:ea typeface="微软雅黑" panose="020B0503020204020204" pitchFamily="34" charset="-122"/>
            </a:endParaRPr>
          </a:p>
        </p:txBody>
      </p:sp>
      <p:sp>
        <p:nvSpPr>
          <p:cNvPr id="10" name="Shape 149"/>
          <p:cNvSpPr/>
          <p:nvPr/>
        </p:nvSpPr>
        <p:spPr>
          <a:xfrm>
            <a:off x="6084168" y="1562292"/>
            <a:ext cx="2960988" cy="3026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700">
                <a:solidFill>
                  <a:srgbClr val="D7527D"/>
                </a:solidFill>
              </a:defRPr>
            </a:lvl1pPr>
          </a:lstStyle>
          <a:p>
            <a:pPr lvl="0">
              <a:lnSpc>
                <a:spcPct val="150000"/>
              </a:lnSpc>
              <a:defRPr sz="1800">
                <a:solidFill>
                  <a:srgbClr val="000000"/>
                </a:solidFill>
              </a:defRPr>
            </a:pPr>
            <a:r>
              <a:rPr lang="zh-CN" altLang="en-US" sz="1600" b="1" dirty="0" smtClean="0">
                <a:solidFill>
                  <a:srgbClr val="00B1AD"/>
                </a:solidFill>
                <a:latin typeface="微软雅黑" panose="020B0503020204020204" pitchFamily="34" charset="-122"/>
                <a:ea typeface="微软雅黑" panose="020B0503020204020204" pitchFamily="34" charset="-122"/>
              </a:rPr>
              <a:t>灵活、便捷的教与学控制管理</a:t>
            </a:r>
            <a:endParaRPr lang="en-US" sz="1600" b="1" dirty="0" smtClean="0">
              <a:solidFill>
                <a:srgbClr val="00B1AD"/>
              </a:solidFill>
              <a:latin typeface="微软雅黑" panose="020B0503020204020204" pitchFamily="34" charset="-122"/>
              <a:ea typeface="微软雅黑" panose="020B0503020204020204" pitchFamily="34" charset="-122"/>
            </a:endParaRPr>
          </a:p>
          <a:p>
            <a:pPr marL="285750" lvl="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批次、拖动上传课件</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按时开放权限控制</a:t>
            </a:r>
            <a:endParaRPr lang="en-US" altLang="zh-CN" sz="1400" b="1" dirty="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自动转码、影片内</a:t>
            </a:r>
            <a:r>
              <a:rPr lang="zh-CN" altLang="en-US" sz="1400" b="1" dirty="0" smtClean="0">
                <a:solidFill>
                  <a:srgbClr val="00B1AD"/>
                </a:solidFill>
                <a:latin typeface="微软雅黑" panose="020B0503020204020204" pitchFamily="34" charset="-122"/>
                <a:ea typeface="微软雅黑" panose="020B0503020204020204" pitchFamily="34" charset="-122"/>
              </a:rPr>
              <a:t>嵌</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作业、测评的灵活管理</a:t>
            </a:r>
            <a:endParaRPr lang="en-US" altLang="zh-CN" sz="1400" b="1" dirty="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教学、个人、公共资源</a:t>
            </a:r>
            <a:r>
              <a:rPr lang="zh-CN" altLang="en-US" sz="1400" b="1" dirty="0" smtClean="0">
                <a:solidFill>
                  <a:srgbClr val="00B1AD"/>
                </a:solidFill>
                <a:latin typeface="微软雅黑" panose="020B0503020204020204" pitchFamily="34" charset="-122"/>
                <a:ea typeface="微软雅黑" panose="020B0503020204020204" pitchFamily="34" charset="-122"/>
              </a:rPr>
              <a:t>库</a:t>
            </a:r>
            <a:endParaRPr lang="en-US" altLang="zh-CN" sz="1400" b="1" dirty="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spcBef>
                <a:spcPts val="800"/>
              </a:spcBef>
              <a:buClr>
                <a:schemeClr val="bg1"/>
              </a:buClr>
              <a:buSzPct val="80000"/>
              <a:buFont typeface="Wingdings" panose="05000000000000000000" pitchFamily="2" charset="2"/>
              <a:buChar char="l"/>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手机端灵活应用教与</a:t>
            </a:r>
            <a:r>
              <a:rPr lang="zh-CN" altLang="en-US" sz="1400" b="1" dirty="0" smtClean="0">
                <a:solidFill>
                  <a:srgbClr val="00B1AD"/>
                </a:solidFill>
                <a:latin typeface="微软雅黑" panose="020B0503020204020204" pitchFamily="34" charset="-122"/>
                <a:ea typeface="微软雅黑" panose="020B0503020204020204" pitchFamily="34" charset="-122"/>
              </a:rPr>
              <a:t>学</a:t>
            </a:r>
            <a:endParaRPr lang="en-US" altLang="zh-CN" sz="1400" b="1" dirty="0" smtClean="0">
              <a:solidFill>
                <a:srgbClr val="00B1AD"/>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323528" y="1493708"/>
            <a:ext cx="5401914" cy="3312368"/>
          </a:xfrm>
          <a:prstGeom prst="rect">
            <a:avLst/>
          </a:prstGeom>
        </p:spPr>
      </p:pic>
      <p:sp>
        <p:nvSpPr>
          <p:cNvPr id="6" name="文本框 5"/>
          <p:cNvSpPr txBox="1"/>
          <p:nvPr/>
        </p:nvSpPr>
        <p:spPr>
          <a:xfrm>
            <a:off x="1403648" y="989667"/>
            <a:ext cx="5904656" cy="328936"/>
          </a:xfrm>
          <a:prstGeom prst="rect">
            <a:avLst/>
          </a:prstGeom>
          <a:noFill/>
        </p:spPr>
        <p:txBody>
          <a:bodyPr wrap="square" rtlCol="0">
            <a:spAutoFit/>
          </a:bodyPr>
          <a:lstStyle/>
          <a:p>
            <a:pPr algn="ctr">
              <a:lnSpc>
                <a:spcPct val="120000"/>
              </a:lnSpc>
              <a:spcBef>
                <a:spcPts val="800"/>
              </a:spcBef>
              <a:buClr>
                <a:srgbClr val="D7527D"/>
              </a:buClr>
              <a:buSzPct val="80000"/>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创建</a:t>
            </a:r>
            <a:r>
              <a:rPr lang="zh-CN" altLang="en-US" sz="1400" b="1" dirty="0" smtClean="0">
                <a:solidFill>
                  <a:srgbClr val="00B1AD"/>
                </a:solidFill>
                <a:latin typeface="微软雅黑" panose="020B0503020204020204" pitchFamily="34" charset="-122"/>
                <a:ea typeface="微软雅黑" panose="020B0503020204020204" pitchFamily="34" charset="-122"/>
              </a:rPr>
              <a:t>课程  </a:t>
            </a:r>
            <a:r>
              <a:rPr lang="en-US" altLang="zh-CN" sz="1400" b="1" dirty="0" smtClean="0">
                <a:solidFill>
                  <a:srgbClr val="00B1AD"/>
                </a:solidFill>
                <a:latin typeface="微软雅黑" panose="020B0503020204020204" pitchFamily="34" charset="-122"/>
                <a:ea typeface="微软雅黑" panose="020B0503020204020204" pitchFamily="34" charset="-122"/>
              </a:rPr>
              <a:t>&gt;&gt;  </a:t>
            </a:r>
            <a:r>
              <a:rPr lang="zh-CN" altLang="en-US" sz="1400" b="1" dirty="0" smtClean="0">
                <a:solidFill>
                  <a:srgbClr val="00B1AD"/>
                </a:solidFill>
                <a:latin typeface="微软雅黑" panose="020B0503020204020204" pitchFamily="34" charset="-122"/>
                <a:ea typeface="微软雅黑" panose="020B0503020204020204" pitchFamily="34" charset="-122"/>
              </a:rPr>
              <a:t>章节大纲  </a:t>
            </a:r>
            <a:r>
              <a:rPr lang="en-US" altLang="zh-CN" sz="1400" b="1" dirty="0" smtClean="0">
                <a:solidFill>
                  <a:srgbClr val="00B1AD"/>
                </a:solidFill>
                <a:latin typeface="微软雅黑" panose="020B0503020204020204" pitchFamily="34" charset="-122"/>
                <a:ea typeface="微软雅黑" panose="020B0503020204020204" pitchFamily="34" charset="-122"/>
              </a:rPr>
              <a:t>&gt;&gt;  </a:t>
            </a:r>
            <a:r>
              <a:rPr lang="zh-CN" altLang="en-US" sz="1400" b="1" dirty="0" smtClean="0">
                <a:solidFill>
                  <a:srgbClr val="00B1AD"/>
                </a:solidFill>
                <a:latin typeface="微软雅黑" panose="020B0503020204020204" pitchFamily="34" charset="-122"/>
                <a:ea typeface="微软雅黑" panose="020B0503020204020204" pitchFamily="34" charset="-122"/>
              </a:rPr>
              <a:t>单元进度  </a:t>
            </a:r>
            <a:r>
              <a:rPr lang="en-US" altLang="zh-CN" sz="1400" b="1" dirty="0" smtClean="0">
                <a:solidFill>
                  <a:srgbClr val="00B1AD"/>
                </a:solidFill>
                <a:latin typeface="微软雅黑" panose="020B0503020204020204" pitchFamily="34" charset="-122"/>
                <a:ea typeface="微软雅黑" panose="020B0503020204020204" pitchFamily="34" charset="-122"/>
              </a:rPr>
              <a:t>&gt;&gt;  </a:t>
            </a:r>
            <a:r>
              <a:rPr lang="zh-CN" altLang="en-US" sz="1400" b="1" dirty="0" smtClean="0">
                <a:solidFill>
                  <a:srgbClr val="00B1AD"/>
                </a:solidFill>
                <a:latin typeface="微软雅黑" panose="020B0503020204020204" pitchFamily="34" charset="-122"/>
                <a:ea typeface="微软雅黑" panose="020B0503020204020204" pitchFamily="34" charset="-122"/>
              </a:rPr>
              <a:t>学习活动</a:t>
            </a:r>
            <a:endParaRPr lang="zh-CN" altLang="en-US" sz="1400" b="1" dirty="0">
              <a:solidFill>
                <a:srgbClr val="00B1A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5410229"/>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3"/>
          <p:cNvGrpSpPr/>
          <p:nvPr/>
        </p:nvGrpSpPr>
        <p:grpSpPr>
          <a:xfrm>
            <a:off x="350251" y="1419898"/>
            <a:ext cx="959198" cy="864732"/>
            <a:chOff x="0" y="0"/>
            <a:chExt cx="2108338" cy="2108338"/>
          </a:xfrm>
        </p:grpSpPr>
        <p:pic>
          <p:nvPicPr>
            <p:cNvPr id="7" name="测试.png"/>
            <p:cNvPicPr/>
            <p:nvPr/>
          </p:nvPicPr>
          <p:blipFill>
            <a:blip r:embed="rId3" cstate="screen">
              <a:extLst>
                <a:ext uri="{28A0092B-C50C-407E-A947-70E740481C1C}">
                  <a14:useLocalDpi xmlns:a14="http://schemas.microsoft.com/office/drawing/2010/main"/>
                </a:ext>
              </a:extLst>
            </a:blip>
            <a:stretch>
              <a:fillRect/>
            </a:stretch>
          </p:blipFill>
          <p:spPr>
            <a:xfrm>
              <a:off x="695434" y="645572"/>
              <a:ext cx="717470" cy="880194"/>
            </a:xfrm>
            <a:prstGeom prst="rect">
              <a:avLst/>
            </a:prstGeom>
            <a:solidFill>
              <a:srgbClr val="E1773D"/>
            </a:solidFill>
            <a:ln w="12700" cap="flat">
              <a:noFill/>
              <a:miter lim="400000"/>
            </a:ln>
            <a:effectLst/>
          </p:spPr>
        </p:pic>
        <p:sp>
          <p:nvSpPr>
            <p:cNvPr id="8" name="Shape 112"/>
            <p:cNvSpPr/>
            <p:nvPr/>
          </p:nvSpPr>
          <p:spPr>
            <a:xfrm>
              <a:off x="0" y="0"/>
              <a:ext cx="2108339" cy="21083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01600" cap="flat">
              <a:solidFill>
                <a:srgbClr val="E1773D"/>
              </a:solidFill>
              <a:prstDash val="solid"/>
              <a:miter lim="400000"/>
            </a:ln>
            <a:effectLst/>
          </p:spPr>
          <p:txBody>
            <a:bodyPr wrap="square" lIns="0" tIns="0" rIns="0" bIns="0" numCol="1" anchor="ctr">
              <a:noAutofit/>
            </a:bodyPr>
            <a:lstStyle/>
            <a:p>
              <a:pPr lvl="0">
                <a:defRPr sz="2600"/>
              </a:pPr>
              <a:endParaRPr>
                <a:solidFill>
                  <a:srgbClr val="00B1AD"/>
                </a:solidFill>
                <a:latin typeface="微软雅黑" panose="020B0503020204020204" pitchFamily="34" charset="-122"/>
                <a:ea typeface="微软雅黑" panose="020B0503020204020204" pitchFamily="34" charset="-122"/>
              </a:endParaRPr>
            </a:p>
          </p:txBody>
        </p:sp>
      </p:grpSp>
      <p:sp>
        <p:nvSpPr>
          <p:cNvPr id="6" name="Shape 114"/>
          <p:cNvSpPr/>
          <p:nvPr/>
        </p:nvSpPr>
        <p:spPr>
          <a:xfrm>
            <a:off x="470778" y="2450940"/>
            <a:ext cx="718145"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lgn="ctr">
              <a:defRPr sz="1800">
                <a:solidFill>
                  <a:srgbClr val="000000"/>
                </a:solidFill>
              </a:defRPr>
            </a:pPr>
            <a:r>
              <a:rPr sz="2400" b="1" dirty="0" err="1">
                <a:solidFill>
                  <a:srgbClr val="00B1AD"/>
                </a:solidFill>
                <a:latin typeface="微软雅黑" panose="020B0503020204020204" pitchFamily="34" charset="-122"/>
                <a:ea typeface="微软雅黑" panose="020B0503020204020204" pitchFamily="34" charset="-122"/>
              </a:rPr>
              <a:t>测试</a:t>
            </a:r>
            <a:endParaRPr sz="2400" b="1" dirty="0">
              <a:solidFill>
                <a:srgbClr val="00B1AD"/>
              </a:solidFill>
              <a:latin typeface="微软雅黑" panose="020B0503020204020204" pitchFamily="34" charset="-122"/>
              <a:ea typeface="微软雅黑" panose="020B0503020204020204" pitchFamily="34" charset="-122"/>
            </a:endParaRPr>
          </a:p>
        </p:txBody>
      </p:sp>
      <p:sp>
        <p:nvSpPr>
          <p:cNvPr id="10" name="Shape 116"/>
          <p:cNvSpPr/>
          <p:nvPr/>
        </p:nvSpPr>
        <p:spPr>
          <a:xfrm>
            <a:off x="1469931" y="1852264"/>
            <a:ext cx="437773" cy="0"/>
          </a:xfrm>
          <a:prstGeom prst="line">
            <a:avLst/>
          </a:prstGeom>
          <a:noFill/>
          <a:ln w="88900" cap="flat">
            <a:solidFill>
              <a:srgbClr val="FFFFFF"/>
            </a:solidFill>
            <a:prstDash val="sysDot"/>
            <a:miter lim="400000"/>
          </a:ln>
          <a:effectLst/>
        </p:spPr>
        <p:txBody>
          <a:bodyPr wrap="square" lIns="0" tIns="0" rIns="0" bIns="0" numCol="1" anchor="ctr">
            <a:noAutofit/>
          </a:bodyPr>
          <a:lstStyle/>
          <a:p>
            <a:pPr lvl="0">
              <a:defRPr sz="2600"/>
            </a:pPr>
            <a:endParaRPr>
              <a:solidFill>
                <a:srgbClr val="00B1AD"/>
              </a:solidFill>
              <a:latin typeface="微软雅黑" panose="020B0503020204020204" pitchFamily="34" charset="-122"/>
              <a:ea typeface="微软雅黑" panose="020B0503020204020204" pitchFamily="34" charset="-122"/>
            </a:endParaRPr>
          </a:p>
        </p:txBody>
      </p:sp>
      <p:grpSp>
        <p:nvGrpSpPr>
          <p:cNvPr id="12" name="Group 119"/>
          <p:cNvGrpSpPr/>
          <p:nvPr/>
        </p:nvGrpSpPr>
        <p:grpSpPr>
          <a:xfrm>
            <a:off x="2074757" y="1419898"/>
            <a:ext cx="959200" cy="864732"/>
            <a:chOff x="0" y="0"/>
            <a:chExt cx="2108338" cy="2108338"/>
          </a:xfrm>
        </p:grpSpPr>
        <p:pic>
          <p:nvPicPr>
            <p:cNvPr id="14" name="作业.png"/>
            <p:cNvPicPr/>
            <p:nvPr/>
          </p:nvPicPr>
          <p:blipFill>
            <a:blip r:embed="rId4" cstate="screen">
              <a:extLst>
                <a:ext uri="{28A0092B-C50C-407E-A947-70E740481C1C}">
                  <a14:useLocalDpi xmlns:a14="http://schemas.microsoft.com/office/drawing/2010/main"/>
                </a:ext>
              </a:extLst>
            </a:blip>
            <a:stretch>
              <a:fillRect/>
            </a:stretch>
          </p:blipFill>
          <p:spPr>
            <a:xfrm>
              <a:off x="745300" y="677073"/>
              <a:ext cx="817194" cy="817193"/>
            </a:xfrm>
            <a:prstGeom prst="rect">
              <a:avLst/>
            </a:prstGeom>
            <a:solidFill>
              <a:srgbClr val="BACD21"/>
            </a:solidFill>
            <a:ln w="12700" cap="flat">
              <a:noFill/>
              <a:miter lim="400000"/>
            </a:ln>
            <a:effectLst/>
          </p:spPr>
        </p:pic>
        <p:sp>
          <p:nvSpPr>
            <p:cNvPr id="15" name="Shape 118"/>
            <p:cNvSpPr/>
            <p:nvPr/>
          </p:nvSpPr>
          <p:spPr>
            <a:xfrm>
              <a:off x="0" y="0"/>
              <a:ext cx="2108339" cy="21083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01600" cap="flat">
              <a:solidFill>
                <a:srgbClr val="BACD21"/>
              </a:solidFill>
              <a:prstDash val="solid"/>
              <a:miter lim="400000"/>
            </a:ln>
            <a:effectLst/>
          </p:spPr>
          <p:txBody>
            <a:bodyPr wrap="square" lIns="0" tIns="0" rIns="0" bIns="0" numCol="1" anchor="ctr">
              <a:noAutofit/>
            </a:bodyPr>
            <a:lstStyle/>
            <a:p>
              <a:pPr lvl="0">
                <a:defRPr sz="2600"/>
              </a:pPr>
              <a:endParaRPr>
                <a:solidFill>
                  <a:srgbClr val="00B1AD"/>
                </a:solidFill>
                <a:latin typeface="微软雅黑" panose="020B0503020204020204" pitchFamily="34" charset="-122"/>
                <a:ea typeface="微软雅黑" panose="020B0503020204020204" pitchFamily="34" charset="-122"/>
              </a:endParaRPr>
            </a:p>
          </p:txBody>
        </p:sp>
      </p:grpSp>
      <p:sp>
        <p:nvSpPr>
          <p:cNvPr id="13" name="Shape 120"/>
          <p:cNvSpPr/>
          <p:nvPr/>
        </p:nvSpPr>
        <p:spPr>
          <a:xfrm>
            <a:off x="2195284" y="2450937"/>
            <a:ext cx="718145"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solidFill>
                  <a:srgbClr val="000000"/>
                </a:solidFill>
              </a:defRPr>
            </a:pPr>
            <a:r>
              <a:rPr sz="2400" b="1" dirty="0" err="1">
                <a:solidFill>
                  <a:srgbClr val="00B1AD"/>
                </a:solidFill>
                <a:latin typeface="微软雅黑" panose="020B0503020204020204" pitchFamily="34" charset="-122"/>
                <a:ea typeface="微软雅黑" panose="020B0503020204020204" pitchFamily="34" charset="-122"/>
              </a:rPr>
              <a:t>作业</a:t>
            </a:r>
            <a:endParaRPr sz="2400" b="1" dirty="0">
              <a:solidFill>
                <a:srgbClr val="00B1AD"/>
              </a:solidFill>
              <a:latin typeface="微软雅黑" panose="020B0503020204020204" pitchFamily="34" charset="-122"/>
              <a:ea typeface="微软雅黑" panose="020B0503020204020204" pitchFamily="34" charset="-122"/>
            </a:endParaRPr>
          </a:p>
        </p:txBody>
      </p:sp>
      <p:grpSp>
        <p:nvGrpSpPr>
          <p:cNvPr id="19" name="Group 126"/>
          <p:cNvGrpSpPr/>
          <p:nvPr/>
        </p:nvGrpSpPr>
        <p:grpSpPr>
          <a:xfrm>
            <a:off x="3795200" y="1419898"/>
            <a:ext cx="959199" cy="864732"/>
            <a:chOff x="0" y="0"/>
            <a:chExt cx="2108338" cy="2108338"/>
          </a:xfrm>
        </p:grpSpPr>
        <p:pic>
          <p:nvPicPr>
            <p:cNvPr id="21" name="成绩.png"/>
            <p:cNvPicPr/>
            <p:nvPr/>
          </p:nvPicPr>
          <p:blipFill>
            <a:blip r:embed="rId5" cstate="screen">
              <a:extLst>
                <a:ext uri="{28A0092B-C50C-407E-A947-70E740481C1C}">
                  <a14:useLocalDpi xmlns:a14="http://schemas.microsoft.com/office/drawing/2010/main"/>
                </a:ext>
              </a:extLst>
            </a:blip>
            <a:stretch>
              <a:fillRect/>
            </a:stretch>
          </p:blipFill>
          <p:spPr>
            <a:xfrm>
              <a:off x="782805" y="614072"/>
              <a:ext cx="542728" cy="880194"/>
            </a:xfrm>
            <a:prstGeom prst="rect">
              <a:avLst/>
            </a:prstGeom>
            <a:solidFill>
              <a:srgbClr val="74BFE7"/>
            </a:solidFill>
            <a:ln w="12700" cap="flat">
              <a:noFill/>
              <a:miter lim="400000"/>
            </a:ln>
            <a:effectLst/>
          </p:spPr>
        </p:pic>
        <p:sp>
          <p:nvSpPr>
            <p:cNvPr id="22" name="Shape 125"/>
            <p:cNvSpPr/>
            <p:nvPr/>
          </p:nvSpPr>
          <p:spPr>
            <a:xfrm>
              <a:off x="0" y="0"/>
              <a:ext cx="2108339" cy="21083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01600" cap="flat">
              <a:solidFill>
                <a:srgbClr val="74BFE7"/>
              </a:solidFill>
              <a:prstDash val="solid"/>
              <a:miter lim="400000"/>
            </a:ln>
            <a:effectLst/>
          </p:spPr>
          <p:txBody>
            <a:bodyPr wrap="square" lIns="0" tIns="0" rIns="0" bIns="0" numCol="1" anchor="ctr">
              <a:noAutofit/>
            </a:bodyPr>
            <a:lstStyle/>
            <a:p>
              <a:pPr lvl="0">
                <a:defRPr sz="2600"/>
              </a:pPr>
              <a:endParaRPr>
                <a:solidFill>
                  <a:srgbClr val="00B1AD"/>
                </a:solidFill>
                <a:latin typeface="微软雅黑" panose="020B0503020204020204" pitchFamily="34" charset="-122"/>
                <a:ea typeface="微软雅黑" panose="020B0503020204020204" pitchFamily="34" charset="-122"/>
              </a:endParaRPr>
            </a:p>
          </p:txBody>
        </p:sp>
      </p:grpSp>
      <p:sp>
        <p:nvSpPr>
          <p:cNvPr id="20" name="Shape 127"/>
          <p:cNvSpPr/>
          <p:nvPr/>
        </p:nvSpPr>
        <p:spPr>
          <a:xfrm>
            <a:off x="3915727" y="2450940"/>
            <a:ext cx="718145"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solidFill>
                  <a:srgbClr val="000000"/>
                </a:solidFill>
              </a:defRPr>
            </a:pPr>
            <a:r>
              <a:rPr sz="2400" b="1" dirty="0" err="1">
                <a:solidFill>
                  <a:srgbClr val="00B1AD"/>
                </a:solidFill>
                <a:latin typeface="微软雅黑" panose="020B0503020204020204" pitchFamily="34" charset="-122"/>
                <a:ea typeface="微软雅黑" panose="020B0503020204020204" pitchFamily="34" charset="-122"/>
              </a:rPr>
              <a:t>成绩</a:t>
            </a:r>
            <a:endParaRPr sz="2400" b="1" dirty="0">
              <a:solidFill>
                <a:srgbClr val="00B1AD"/>
              </a:solidFill>
              <a:latin typeface="微软雅黑" panose="020B0503020204020204" pitchFamily="34" charset="-122"/>
              <a:ea typeface="微软雅黑" panose="020B0503020204020204" pitchFamily="34" charset="-122"/>
            </a:endParaRPr>
          </a:p>
        </p:txBody>
      </p:sp>
      <p:sp>
        <p:nvSpPr>
          <p:cNvPr id="24" name="Shape 86"/>
          <p:cNvSpPr/>
          <p:nvPr/>
        </p:nvSpPr>
        <p:spPr>
          <a:xfrm>
            <a:off x="948853" y="279017"/>
            <a:ext cx="7367563" cy="54654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lgn="l">
              <a:defRPr sz="4800"/>
            </a:lvl1pPr>
          </a:lstStyle>
          <a:p>
            <a:pPr lvl="0" algn="ctr">
              <a:defRPr sz="1800">
                <a:solidFill>
                  <a:srgbClr val="000000"/>
                </a:solidFill>
              </a:defRPr>
            </a:pPr>
            <a:r>
              <a:rPr lang="zh-CN" altLang="en-US" sz="3200" b="1" dirty="0" smtClean="0">
                <a:solidFill>
                  <a:srgbClr val="00B1AD"/>
                </a:solidFill>
                <a:latin typeface="微软雅黑" panose="020B0503020204020204" pitchFamily="34" charset="-122"/>
                <a:ea typeface="微软雅黑" panose="020B0503020204020204" pitchFamily="34" charset="-122"/>
              </a:rPr>
              <a:t>过程性学习评价</a:t>
            </a:r>
            <a:endParaRPr sz="3200" b="1" dirty="0">
              <a:solidFill>
                <a:srgbClr val="00B1AD"/>
              </a:solidFill>
              <a:latin typeface="微软雅黑" panose="020B0503020204020204" pitchFamily="34" charset="-122"/>
              <a:ea typeface="微软雅黑" panose="020B0503020204020204" pitchFamily="34" charset="-122"/>
            </a:endParaRPr>
          </a:p>
        </p:txBody>
      </p:sp>
      <p:sp>
        <p:nvSpPr>
          <p:cNvPr id="25" name="Shape 146"/>
          <p:cNvSpPr/>
          <p:nvPr/>
        </p:nvSpPr>
        <p:spPr>
          <a:xfrm>
            <a:off x="65818" y="3030681"/>
            <a:ext cx="1528064" cy="1444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700">
                <a:solidFill>
                  <a:srgbClr val="77B941"/>
                </a:solidFill>
              </a:defRPr>
            </a:lvl1pPr>
          </a:lstStyle>
          <a:p>
            <a:pPr lvl="0" algn="ctr">
              <a:lnSpc>
                <a:spcPct val="120000"/>
              </a:lnSpc>
              <a:spcBef>
                <a:spcPts val="800"/>
              </a:spcBef>
              <a:buClr>
                <a:srgbClr val="77BA4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题库资源管理</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77BA4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在线即测即评</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77BA41"/>
              </a:buClr>
              <a:buSzPct val="80000"/>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错</a:t>
            </a:r>
            <a:r>
              <a:rPr lang="zh-CN" altLang="en-US" sz="1400" b="1" dirty="0" smtClean="0">
                <a:solidFill>
                  <a:srgbClr val="00B1AD"/>
                </a:solidFill>
                <a:latin typeface="微软雅黑" panose="020B0503020204020204" pitchFamily="34" charset="-122"/>
                <a:ea typeface="微软雅黑" panose="020B0503020204020204" pitchFamily="34" charset="-122"/>
              </a:rPr>
              <a:t>题及时巩固</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77BA4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手机随堂测试</a:t>
            </a:r>
            <a:endParaRPr lang="zh-CN" altLang="en-US" sz="1400" b="1" dirty="0">
              <a:solidFill>
                <a:srgbClr val="00B1AD"/>
              </a:solidFill>
              <a:latin typeface="微软雅黑" panose="020B0503020204020204" pitchFamily="34" charset="-122"/>
              <a:ea typeface="微软雅黑" panose="020B0503020204020204" pitchFamily="34" charset="-122"/>
            </a:endParaRPr>
          </a:p>
        </p:txBody>
      </p:sp>
      <p:sp>
        <p:nvSpPr>
          <p:cNvPr id="27" name="矩形 26"/>
          <p:cNvSpPr/>
          <p:nvPr/>
        </p:nvSpPr>
        <p:spPr>
          <a:xfrm>
            <a:off x="3347864" y="3040940"/>
            <a:ext cx="1853870" cy="1434239"/>
          </a:xfrm>
          <a:prstGeom prst="rect">
            <a:avLst/>
          </a:prstGeom>
        </p:spPr>
        <p:txBody>
          <a:bodyPr wrap="square">
            <a:spAutoFit/>
          </a:bodyPr>
          <a:lstStyle/>
          <a:p>
            <a:pPr lvl="0" algn="ctr">
              <a:lnSpc>
                <a:spcPct val="120000"/>
              </a:lnSpc>
              <a:spcBef>
                <a:spcPts val="800"/>
              </a:spcBef>
              <a:buClr>
                <a:srgbClr val="59B0E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多样化成绩来源</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59B0E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自动化成绩统计</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algn="ctr">
              <a:lnSpc>
                <a:spcPct val="120000"/>
              </a:lnSpc>
              <a:spcBef>
                <a:spcPts val="800"/>
              </a:spcBef>
              <a:buClr>
                <a:srgbClr val="59B0E1"/>
              </a:buClr>
              <a:buSzPct val="80000"/>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多维度成绩</a:t>
            </a:r>
            <a:r>
              <a:rPr lang="zh-CN" altLang="en-US" sz="1400" b="1" dirty="0" smtClean="0">
                <a:solidFill>
                  <a:srgbClr val="00B1AD"/>
                </a:solidFill>
                <a:latin typeface="微软雅黑" panose="020B0503020204020204" pitchFamily="34" charset="-122"/>
                <a:ea typeface="微软雅黑" panose="020B0503020204020204" pitchFamily="34" charset="-122"/>
              </a:rPr>
              <a:t>分析</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59B0E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灵活评价自动上报</a:t>
            </a:r>
            <a:endParaRPr lang="en-US" altLang="zh-CN" sz="1400" b="1" dirty="0" smtClean="0">
              <a:solidFill>
                <a:srgbClr val="00B1AD"/>
              </a:solidFill>
              <a:latin typeface="微软雅黑" panose="020B0503020204020204" pitchFamily="34" charset="-122"/>
              <a:ea typeface="微软雅黑" panose="020B0503020204020204" pitchFamily="34" charset="-122"/>
            </a:endParaRPr>
          </a:p>
        </p:txBody>
      </p:sp>
      <p:sp>
        <p:nvSpPr>
          <p:cNvPr id="28" name="Shape 146"/>
          <p:cNvSpPr/>
          <p:nvPr/>
        </p:nvSpPr>
        <p:spPr>
          <a:xfrm>
            <a:off x="1835696" y="3030681"/>
            <a:ext cx="1528064" cy="1444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2700">
                <a:solidFill>
                  <a:srgbClr val="77B941"/>
                </a:solidFill>
              </a:defRPr>
            </a:lvl1pPr>
          </a:lstStyle>
          <a:p>
            <a:pPr lvl="0" algn="ctr">
              <a:lnSpc>
                <a:spcPct val="120000"/>
              </a:lnSpc>
              <a:spcBef>
                <a:spcPts val="800"/>
              </a:spcBef>
              <a:buClr>
                <a:srgbClr val="77BA4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多种作业模式</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77BA41"/>
              </a:buClr>
              <a:buSzPct val="80000"/>
              <a:defRPr sz="1800">
                <a:solidFill>
                  <a:srgbClr val="000000"/>
                </a:solidFill>
              </a:defRPr>
            </a:pPr>
            <a:r>
              <a:rPr lang="zh-CN" altLang="en-US" sz="1400" b="1" dirty="0" smtClean="0">
                <a:solidFill>
                  <a:srgbClr val="00B1AD"/>
                </a:solidFill>
                <a:latin typeface="微软雅黑" panose="020B0503020204020204" pitchFamily="34" charset="-122"/>
                <a:ea typeface="微软雅黑" panose="020B0503020204020204" pitchFamily="34" charset="-122"/>
              </a:rPr>
              <a:t>灵活作业提交</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77BA41"/>
              </a:buClr>
              <a:buSzPct val="80000"/>
              <a:defRPr sz="1800">
                <a:solidFill>
                  <a:srgbClr val="000000"/>
                </a:solidFill>
              </a:defRPr>
            </a:pPr>
            <a:r>
              <a:rPr lang="zh-CN" altLang="en-US" sz="1400" b="1" dirty="0">
                <a:solidFill>
                  <a:srgbClr val="00B1AD"/>
                </a:solidFill>
                <a:latin typeface="微软雅黑" panose="020B0503020204020204" pitchFamily="34" charset="-122"/>
                <a:ea typeface="微软雅黑" panose="020B0503020204020204" pitchFamily="34" charset="-122"/>
              </a:rPr>
              <a:t>易</a:t>
            </a:r>
            <a:r>
              <a:rPr lang="zh-CN" altLang="en-US" sz="1400" b="1" dirty="0" smtClean="0">
                <a:solidFill>
                  <a:srgbClr val="00B1AD"/>
                </a:solidFill>
                <a:latin typeface="微软雅黑" panose="020B0503020204020204" pitchFamily="34" charset="-122"/>
                <a:ea typeface="微软雅黑" panose="020B0503020204020204" pitchFamily="34" charset="-122"/>
              </a:rPr>
              <a:t>用作业批改</a:t>
            </a:r>
            <a:endParaRPr lang="en-US" altLang="zh-CN" sz="1400" b="1" dirty="0" smtClean="0">
              <a:solidFill>
                <a:srgbClr val="00B1AD"/>
              </a:solidFill>
              <a:latin typeface="微软雅黑" panose="020B0503020204020204" pitchFamily="34" charset="-122"/>
              <a:ea typeface="微软雅黑" panose="020B0503020204020204" pitchFamily="34" charset="-122"/>
            </a:endParaRPr>
          </a:p>
          <a:p>
            <a:pPr lvl="0" algn="ctr">
              <a:lnSpc>
                <a:spcPct val="120000"/>
              </a:lnSpc>
              <a:spcBef>
                <a:spcPts val="800"/>
              </a:spcBef>
              <a:buClr>
                <a:srgbClr val="59B0E1"/>
              </a:buClr>
              <a:buSzPct val="80000"/>
              <a:defRPr sz="1800">
                <a:solidFill>
                  <a:srgbClr val="000000"/>
                </a:solidFill>
              </a:defRPr>
            </a:pPr>
            <a:r>
              <a:rPr lang="en-US" altLang="zh-CN" sz="1400" b="1" dirty="0">
                <a:solidFill>
                  <a:srgbClr val="00B1AD"/>
                </a:solidFill>
                <a:latin typeface="微软雅黑" panose="020B0503020204020204" pitchFamily="34" charset="-122"/>
                <a:ea typeface="微软雅黑" panose="020B0503020204020204" pitchFamily="34" charset="-122"/>
              </a:rPr>
              <a:t>Rubric</a:t>
            </a:r>
            <a:r>
              <a:rPr lang="zh-CN" altLang="en-US" sz="1400" b="1" dirty="0">
                <a:solidFill>
                  <a:srgbClr val="00B1AD"/>
                </a:solidFill>
                <a:latin typeface="微软雅黑" panose="020B0503020204020204" pitchFamily="34" charset="-122"/>
                <a:ea typeface="微软雅黑" panose="020B0503020204020204" pitchFamily="34" charset="-122"/>
              </a:rPr>
              <a:t>评分量规</a:t>
            </a:r>
          </a:p>
        </p:txBody>
      </p:sp>
      <p:sp>
        <p:nvSpPr>
          <p:cNvPr id="31" name="Shape 116"/>
          <p:cNvSpPr/>
          <p:nvPr/>
        </p:nvSpPr>
        <p:spPr>
          <a:xfrm>
            <a:off x="3202428" y="1852264"/>
            <a:ext cx="502582" cy="0"/>
          </a:xfrm>
          <a:prstGeom prst="line">
            <a:avLst/>
          </a:prstGeom>
          <a:noFill/>
          <a:ln w="88900" cap="flat">
            <a:solidFill>
              <a:srgbClr val="FFFFFF"/>
            </a:solidFill>
            <a:prstDash val="sysDot"/>
            <a:miter lim="400000"/>
          </a:ln>
          <a:effectLst/>
        </p:spPr>
        <p:txBody>
          <a:bodyPr wrap="square" lIns="0" tIns="0" rIns="0" bIns="0" numCol="1" anchor="ctr">
            <a:noAutofit/>
          </a:bodyPr>
          <a:lstStyle/>
          <a:p>
            <a:pPr lvl="0">
              <a:defRPr sz="2600"/>
            </a:pPr>
            <a:endParaRPr>
              <a:solidFill>
                <a:srgbClr val="00B1AD"/>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1437" y="1275606"/>
            <a:ext cx="2968278" cy="3199573"/>
          </a:xfrm>
          <a:prstGeom prst="rect">
            <a:avLst/>
          </a:prstGeom>
        </p:spPr>
      </p:pic>
    </p:spTree>
    <p:extLst>
      <p:ext uri="{BB962C8B-B14F-4D97-AF65-F5344CB8AC3E}">
        <p14:creationId xmlns:p14="http://schemas.microsoft.com/office/powerpoint/2010/main" val="2386708502"/>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3166" y="1203598"/>
            <a:ext cx="8163556" cy="7386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kumimoji="1" lang="en-US" altLang="zh-CN" sz="1400" dirty="0" smtClean="0">
                <a:solidFill>
                  <a:srgbClr val="00B1AD"/>
                </a:solidFill>
                <a:latin typeface="微软雅黑" panose="020B0503020204020204" pitchFamily="34" charset="-122"/>
                <a:ea typeface="微软雅黑" panose="020B0503020204020204" pitchFamily="34" charset="-122"/>
                <a:cs typeface="微软雅黑"/>
              </a:rPr>
              <a:t>2015</a:t>
            </a:r>
            <a:r>
              <a:rPr kumimoji="1" lang="zh-CN" altLang="en-US" sz="1400" dirty="0" smtClean="0">
                <a:solidFill>
                  <a:srgbClr val="00B1AD"/>
                </a:solidFill>
                <a:latin typeface="微软雅黑" panose="020B0503020204020204" pitchFamily="34" charset="-122"/>
                <a:ea typeface="微软雅黑" panose="020B0503020204020204" pitchFamily="34" charset="-122"/>
                <a:cs typeface="微软雅黑"/>
              </a:rPr>
              <a:t>年</a:t>
            </a:r>
            <a:r>
              <a:rPr kumimoji="1" lang="en-US" altLang="zh-CN" sz="1400" dirty="0" smtClean="0">
                <a:solidFill>
                  <a:srgbClr val="00B1AD"/>
                </a:solidFill>
                <a:latin typeface="微软雅黑" panose="020B0503020204020204" pitchFamily="34" charset="-122"/>
                <a:ea typeface="微软雅黑" panose="020B0503020204020204" pitchFamily="34" charset="-122"/>
                <a:cs typeface="微软雅黑"/>
              </a:rPr>
              <a:t>5</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月</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10</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日，首届“职业教育活动周”在北京举行了全国启动仪式，克强总理的重要批示也指出：</a:t>
            </a:r>
            <a:r>
              <a:rPr kumimoji="1" lang="zh-CN" altLang="en-US" sz="1400" dirty="0">
                <a:solidFill>
                  <a:srgbClr val="FF3300"/>
                </a:solidFill>
                <a:latin typeface="微软雅黑" panose="020B0503020204020204" pitchFamily="34" charset="-122"/>
                <a:ea typeface="微软雅黑" panose="020B0503020204020204" pitchFamily="34" charset="-122"/>
                <a:cs typeface="微软雅黑"/>
              </a:rPr>
              <a:t>加快发展现代职业教育，是发挥我国巨大人力优势、促进大众创业、万众创新的战略之举。</a:t>
            </a:r>
          </a:p>
        </p:txBody>
      </p:sp>
      <p:sp>
        <p:nvSpPr>
          <p:cNvPr id="10" name="標題 1"/>
          <p:cNvSpPr txBox="1">
            <a:spLocks/>
          </p:cNvSpPr>
          <p:nvPr/>
        </p:nvSpPr>
        <p:spPr>
          <a:xfrm>
            <a:off x="339474" y="158715"/>
            <a:ext cx="8147248" cy="857250"/>
          </a:xfrm>
          <a:prstGeom prst="rect">
            <a:avLst/>
          </a:prstGeom>
        </p:spPr>
        <p:txBody>
          <a:bodyPr anchor="ctr">
            <a:norm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信息化在现代职业教育中的应用和发展</a:t>
            </a:r>
            <a:endParaRPr lang="zh-TW" altLang="en-US" sz="3200" dirty="0">
              <a:latin typeface="微软雅黑" panose="020B0503020204020204" pitchFamily="34" charset="-122"/>
              <a:ea typeface="微软雅黑" panose="020B0503020204020204" pitchFamily="34" charset="-122"/>
            </a:endParaRPr>
          </a:p>
        </p:txBody>
      </p:sp>
      <p:sp>
        <p:nvSpPr>
          <p:cNvPr id="11" name="矩形 10"/>
          <p:cNvSpPr/>
          <p:nvPr/>
        </p:nvSpPr>
        <p:spPr>
          <a:xfrm>
            <a:off x="323166" y="3735682"/>
            <a:ext cx="8311978" cy="7386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教育部</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8</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月</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20</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日发布</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关于深化职业教育教学改革全面提高人才培养质量的若干意见</a:t>
            </a:r>
            <a:r>
              <a:rPr kumimoji="1" lang="en-US" altLang="zh-CN" sz="1400" dirty="0" smtClean="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smtClean="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既是对创新驱动发展战略的回应，</a:t>
            </a:r>
            <a:r>
              <a:rPr kumimoji="1" lang="zh-CN" altLang="en-US" sz="1400" dirty="0">
                <a:solidFill>
                  <a:srgbClr val="FF3300"/>
                </a:solidFill>
                <a:latin typeface="微软雅黑" panose="020B0503020204020204" pitchFamily="34" charset="-122"/>
                <a:ea typeface="微软雅黑" panose="020B0503020204020204" pitchFamily="34" charset="-122"/>
                <a:cs typeface="微软雅黑"/>
              </a:rPr>
              <a:t>也意味着职业教育拉开了又一轮以质量为核心的内涵发展大幕。 </a:t>
            </a:r>
          </a:p>
        </p:txBody>
      </p:sp>
      <p:sp>
        <p:nvSpPr>
          <p:cNvPr id="12" name="矩形 11"/>
          <p:cNvSpPr/>
          <p:nvPr/>
        </p:nvSpPr>
        <p:spPr>
          <a:xfrm>
            <a:off x="323166" y="2853922"/>
            <a:ext cx="8413282" cy="7386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国务院副总理刘延东则进一步指出：技术技能筑牢强国基石，职业教育成就出彩人生，要大力发展职业教育，将其摆在经济社会发展和教育综合改革的突出位置、优先支持，</a:t>
            </a:r>
            <a:r>
              <a:rPr kumimoji="1" lang="zh-CN" altLang="en-US" sz="1400" dirty="0">
                <a:solidFill>
                  <a:srgbClr val="FF3300"/>
                </a:solidFill>
                <a:latin typeface="微软雅黑" panose="020B0503020204020204" pitchFamily="34" charset="-122"/>
                <a:ea typeface="微软雅黑" panose="020B0503020204020204" pitchFamily="34" charset="-122"/>
                <a:cs typeface="微软雅黑"/>
              </a:rPr>
              <a:t>加快构建现代职业教育体系。</a:t>
            </a:r>
          </a:p>
        </p:txBody>
      </p:sp>
      <p:sp>
        <p:nvSpPr>
          <p:cNvPr id="13" name="矩形 12"/>
          <p:cNvSpPr/>
          <p:nvPr/>
        </p:nvSpPr>
        <p:spPr>
          <a:xfrm>
            <a:off x="323166" y="2004925"/>
            <a:ext cx="8311978" cy="7386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“互联网</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”行动、</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中国制造</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2025》</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、“一带一路”、京津冀协同发展、长江经济带</a:t>
            </a:r>
            <a:r>
              <a:rPr kumimoji="1" lang="en-US" altLang="zh-CN" sz="1400" dirty="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400" dirty="0">
                <a:solidFill>
                  <a:srgbClr val="00B1AD"/>
                </a:solidFill>
                <a:latin typeface="微软雅黑" panose="020B0503020204020204" pitchFamily="34" charset="-122"/>
                <a:ea typeface="微软雅黑" panose="020B0503020204020204" pitchFamily="34" charset="-122"/>
                <a:cs typeface="微软雅黑"/>
              </a:rPr>
              <a:t>围绕各类经济带、产业带和产业集群的国家战略</a:t>
            </a:r>
            <a:r>
              <a:rPr kumimoji="1" lang="zh-CN" altLang="en-US" sz="1400" dirty="0">
                <a:solidFill>
                  <a:srgbClr val="FF3300"/>
                </a:solidFill>
                <a:latin typeface="微软雅黑" panose="020B0503020204020204" pitchFamily="34" charset="-122"/>
                <a:ea typeface="微软雅黑" panose="020B0503020204020204" pitchFamily="34" charset="-122"/>
                <a:cs typeface="微软雅黑"/>
              </a:rPr>
              <a:t>不断对职业教育的人才培养提出新的要求。</a:t>
            </a:r>
          </a:p>
        </p:txBody>
      </p:sp>
    </p:spTree>
    <p:extLst>
      <p:ext uri="{BB962C8B-B14F-4D97-AF65-F5344CB8AC3E}">
        <p14:creationId xmlns:p14="http://schemas.microsoft.com/office/powerpoint/2010/main" val="1082183078"/>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12"/>
          <p:cNvSpPr/>
          <p:nvPr/>
        </p:nvSpPr>
        <p:spPr>
          <a:xfrm>
            <a:off x="1058564" y="65736"/>
            <a:ext cx="7041827" cy="530915"/>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sz="6400">
                <a:solidFill>
                  <a:srgbClr val="2C3E52"/>
                </a:solidFill>
                <a:latin typeface="Open Sans Extrabold"/>
                <a:ea typeface="Open Sans Extrabold"/>
                <a:cs typeface="Open Sans Extrabold"/>
                <a:sym typeface="Open Sans Extrabold"/>
              </a:defRPr>
            </a:lvl1pPr>
          </a:lstStyle>
          <a:p>
            <a:pPr lvl="0" algn="ctr">
              <a:defRPr sz="1800">
                <a:solidFill>
                  <a:srgbClr val="000000"/>
                </a:solidFill>
              </a:defRPr>
            </a:pPr>
            <a:r>
              <a:rPr sz="3200" b="1" dirty="0" smtClean="0">
                <a:solidFill>
                  <a:srgbClr val="00B1AD"/>
                </a:solidFill>
                <a:latin typeface="微软雅黑" panose="020B0503020204020204" pitchFamily="34" charset="-122"/>
                <a:ea typeface="微软雅黑" panose="020B0503020204020204" pitchFamily="34" charset="-122"/>
              </a:rPr>
              <a:t>教</a:t>
            </a:r>
            <a:r>
              <a:rPr lang="zh-CN" altLang="en-US" sz="3200" b="1" dirty="0" smtClean="0">
                <a:solidFill>
                  <a:srgbClr val="00B1AD"/>
                </a:solidFill>
                <a:latin typeface="微软雅黑" panose="020B0503020204020204" pitchFamily="34" charset="-122"/>
                <a:ea typeface="微软雅黑" panose="020B0503020204020204" pitchFamily="34" charset="-122"/>
              </a:rPr>
              <a:t>与</a:t>
            </a:r>
            <a:r>
              <a:rPr sz="3200" b="1" dirty="0" smtClean="0">
                <a:solidFill>
                  <a:srgbClr val="00B1AD"/>
                </a:solidFill>
                <a:latin typeface="微软雅黑" panose="020B0503020204020204" pitchFamily="34" charset="-122"/>
                <a:ea typeface="微软雅黑" panose="020B0503020204020204" pitchFamily="34" charset="-122"/>
              </a:rPr>
              <a:t>学</a:t>
            </a:r>
            <a:r>
              <a:rPr lang="zh-CN" altLang="en-US" sz="3200" b="1" dirty="0" smtClean="0">
                <a:solidFill>
                  <a:srgbClr val="00B1AD"/>
                </a:solidFill>
                <a:latin typeface="微软雅黑" panose="020B0503020204020204" pitchFamily="34" charset="-122"/>
                <a:ea typeface="微软雅黑" panose="020B0503020204020204" pitchFamily="34" charset="-122"/>
              </a:rPr>
              <a:t>情况</a:t>
            </a:r>
            <a:r>
              <a:rPr sz="3200" b="1" dirty="0" err="1" smtClean="0">
                <a:solidFill>
                  <a:srgbClr val="00B1AD"/>
                </a:solidFill>
                <a:latin typeface="微软雅黑" panose="020B0503020204020204" pitchFamily="34" charset="-122"/>
                <a:ea typeface="微软雅黑" panose="020B0503020204020204" pitchFamily="34" charset="-122"/>
              </a:rPr>
              <a:t>分析</a:t>
            </a:r>
            <a:endParaRPr sz="3200" b="1" dirty="0">
              <a:solidFill>
                <a:srgbClr val="00B1AD"/>
              </a:solidFill>
              <a:latin typeface="微软雅黑" panose="020B0503020204020204" pitchFamily="34" charset="-122"/>
              <a:ea typeface="微软雅黑" panose="020B0503020204020204" pitchFamily="34" charset="-122"/>
            </a:endParaRPr>
          </a:p>
        </p:txBody>
      </p:sp>
      <p:pic>
        <p:nvPicPr>
          <p:cNvPr id="5" name="pasted-image.pdf"/>
          <p:cNvPicPr/>
          <p:nvPr/>
        </p:nvPicPr>
        <p:blipFill>
          <a:blip r:embed="rId3" cstate="screen">
            <a:extLst>
              <a:ext uri="{28A0092B-C50C-407E-A947-70E740481C1C}">
                <a14:useLocalDpi xmlns:a14="http://schemas.microsoft.com/office/drawing/2010/main"/>
              </a:ext>
            </a:extLst>
          </a:blip>
          <a:stretch>
            <a:fillRect/>
          </a:stretch>
        </p:blipFill>
        <p:spPr>
          <a:xfrm>
            <a:off x="827584" y="1231918"/>
            <a:ext cx="461963" cy="461963"/>
          </a:xfrm>
          <a:prstGeom prst="rect">
            <a:avLst/>
          </a:prstGeom>
          <a:ln w="12700">
            <a:miter lim="400000"/>
          </a:ln>
        </p:spPr>
      </p:pic>
      <p:pic>
        <p:nvPicPr>
          <p:cNvPr id="6" name="pasted-image.pdf"/>
          <p:cNvPicPr/>
          <p:nvPr/>
        </p:nvPicPr>
        <p:blipFill>
          <a:blip r:embed="rId4" cstate="screen">
            <a:extLst>
              <a:ext uri="{28A0092B-C50C-407E-A947-70E740481C1C}">
                <a14:useLocalDpi xmlns:a14="http://schemas.microsoft.com/office/drawing/2010/main"/>
              </a:ext>
            </a:extLst>
          </a:blip>
          <a:stretch>
            <a:fillRect/>
          </a:stretch>
        </p:blipFill>
        <p:spPr>
          <a:xfrm>
            <a:off x="827584" y="2493831"/>
            <a:ext cx="461963" cy="461963"/>
          </a:xfrm>
          <a:prstGeom prst="rect">
            <a:avLst/>
          </a:prstGeom>
          <a:ln w="12700">
            <a:miter lim="400000"/>
          </a:ln>
        </p:spPr>
      </p:pic>
      <p:pic>
        <p:nvPicPr>
          <p:cNvPr id="7" name="pasted-image.pdf"/>
          <p:cNvPicPr/>
          <p:nvPr/>
        </p:nvPicPr>
        <p:blipFill>
          <a:blip r:embed="rId5" cstate="screen">
            <a:extLst>
              <a:ext uri="{28A0092B-C50C-407E-A947-70E740481C1C}">
                <a14:useLocalDpi xmlns:a14="http://schemas.microsoft.com/office/drawing/2010/main"/>
              </a:ext>
            </a:extLst>
          </a:blip>
          <a:stretch>
            <a:fillRect/>
          </a:stretch>
        </p:blipFill>
        <p:spPr>
          <a:xfrm>
            <a:off x="827584" y="3755745"/>
            <a:ext cx="461963" cy="461963"/>
          </a:xfrm>
          <a:prstGeom prst="rect">
            <a:avLst/>
          </a:prstGeom>
          <a:ln w="12700">
            <a:miter lim="400000"/>
          </a:ln>
        </p:spPr>
      </p:pic>
      <p:sp>
        <p:nvSpPr>
          <p:cNvPr id="8" name="Shape 1716"/>
          <p:cNvSpPr/>
          <p:nvPr/>
        </p:nvSpPr>
        <p:spPr>
          <a:xfrm>
            <a:off x="1692845" y="1174425"/>
            <a:ext cx="2209800" cy="30893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4100" b="1">
                <a:solidFill>
                  <a:srgbClr val="186D69"/>
                </a:solidFill>
                <a:latin typeface="Open Sans"/>
                <a:ea typeface="Open Sans"/>
                <a:cs typeface="Open Sans"/>
                <a:sym typeface="Open Sans"/>
              </a:defRPr>
            </a:lvl1pPr>
          </a:lstStyle>
          <a:p>
            <a:pPr>
              <a:lnSpc>
                <a:spcPct val="120000"/>
              </a:lnSpc>
              <a:spcBef>
                <a:spcPts val="800"/>
              </a:spcBef>
              <a:buClr>
                <a:srgbClr val="77BA41"/>
              </a:buClr>
              <a:buSzPct val="80000"/>
              <a:defRPr sz="1800">
                <a:solidFill>
                  <a:srgbClr val="000000"/>
                </a:solidFill>
              </a:defRPr>
            </a:pPr>
            <a:r>
              <a:rPr sz="1600" dirty="0" err="1">
                <a:solidFill>
                  <a:srgbClr val="00B1AD"/>
                </a:solidFill>
                <a:latin typeface="微软雅黑" panose="020B0503020204020204" pitchFamily="34" charset="-122"/>
                <a:ea typeface="微软雅黑" panose="020B0503020204020204" pitchFamily="34" charset="-122"/>
                <a:cs typeface="+mn-cs"/>
              </a:rPr>
              <a:t>实时数据分析</a:t>
            </a:r>
            <a:endParaRPr sz="1600" dirty="0">
              <a:solidFill>
                <a:srgbClr val="00B1AD"/>
              </a:solidFill>
              <a:latin typeface="微软雅黑" panose="020B0503020204020204" pitchFamily="34" charset="-122"/>
              <a:ea typeface="微软雅黑" panose="020B0503020204020204" pitchFamily="34" charset="-122"/>
              <a:cs typeface="+mn-cs"/>
            </a:endParaRPr>
          </a:p>
        </p:txBody>
      </p:sp>
      <p:sp>
        <p:nvSpPr>
          <p:cNvPr id="9" name="Shape 1717"/>
          <p:cNvSpPr/>
          <p:nvPr/>
        </p:nvSpPr>
        <p:spPr>
          <a:xfrm>
            <a:off x="1702370" y="1490815"/>
            <a:ext cx="2568195" cy="6857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lnSpc>
                <a:spcPct val="120000"/>
              </a:lnSpc>
              <a:defRPr sz="3300">
                <a:solidFill>
                  <a:srgbClr val="444444"/>
                </a:solidFill>
                <a:latin typeface="Lato Regular"/>
                <a:ea typeface="Lato Regular"/>
                <a:cs typeface="Lato Regular"/>
                <a:sym typeface="Lato Regular"/>
              </a:defRPr>
            </a:lvl1pPr>
          </a:lstStyle>
          <a:p>
            <a:pPr lvl="0">
              <a:defRPr sz="1800">
                <a:solidFill>
                  <a:srgbClr val="000000"/>
                </a:solidFill>
              </a:defRPr>
            </a:pPr>
            <a:r>
              <a:rPr sz="1238" dirty="0" err="1" smtClean="0">
                <a:solidFill>
                  <a:srgbClr val="00B1AD"/>
                </a:solidFill>
                <a:latin typeface="微软雅黑" panose="020B0503020204020204" pitchFamily="34" charset="-122"/>
                <a:ea typeface="微软雅黑" panose="020B0503020204020204" pitchFamily="34" charset="-122"/>
              </a:rPr>
              <a:t>教务和老师随时从多个维度</a:t>
            </a:r>
            <a:r>
              <a:rPr lang="zh-CN" altLang="en-US" sz="1238" dirty="0" smtClean="0">
                <a:solidFill>
                  <a:srgbClr val="00B1AD"/>
                </a:solidFill>
                <a:latin typeface="微软雅黑" panose="020B0503020204020204" pitchFamily="34" charset="-122"/>
                <a:ea typeface="微软雅黑" panose="020B0503020204020204" pitchFamily="34" charset="-122"/>
              </a:rPr>
              <a:t>（</a:t>
            </a:r>
            <a:r>
              <a:rPr sz="1238" dirty="0" err="1" smtClean="0">
                <a:solidFill>
                  <a:srgbClr val="00B1AD"/>
                </a:solidFill>
                <a:latin typeface="微软雅黑" panose="020B0503020204020204" pitchFamily="34" charset="-122"/>
                <a:ea typeface="微软雅黑" panose="020B0503020204020204" pitchFamily="34" charset="-122"/>
              </a:rPr>
              <a:t>院系</a:t>
            </a:r>
            <a:r>
              <a:rPr sz="1238" dirty="0" err="1">
                <a:solidFill>
                  <a:srgbClr val="00B1AD"/>
                </a:solidFill>
                <a:latin typeface="微软雅黑" panose="020B0503020204020204" pitchFamily="34" charset="-122"/>
                <a:ea typeface="微软雅黑" panose="020B0503020204020204" pitchFamily="34" charset="-122"/>
              </a:rPr>
              <a:t>、课程、</a:t>
            </a:r>
            <a:r>
              <a:rPr sz="1238" dirty="0" err="1" smtClean="0">
                <a:solidFill>
                  <a:srgbClr val="00B1AD"/>
                </a:solidFill>
                <a:latin typeface="微软雅黑" panose="020B0503020204020204" pitchFamily="34" charset="-122"/>
                <a:ea typeface="微软雅黑" panose="020B0503020204020204" pitchFamily="34" charset="-122"/>
              </a:rPr>
              <a:t>人员</a:t>
            </a:r>
            <a:r>
              <a:rPr lang="zh-CN" altLang="en-US" sz="1238" dirty="0" smtClean="0">
                <a:solidFill>
                  <a:srgbClr val="00B1AD"/>
                </a:solidFill>
                <a:latin typeface="微软雅黑" panose="020B0503020204020204" pitchFamily="34" charset="-122"/>
                <a:ea typeface="微软雅黑" panose="020B0503020204020204" pitchFamily="34" charset="-122"/>
              </a:rPr>
              <a:t>）</a:t>
            </a:r>
            <a:r>
              <a:rPr sz="1238" dirty="0" err="1" smtClean="0">
                <a:solidFill>
                  <a:srgbClr val="00B1AD"/>
                </a:solidFill>
                <a:latin typeface="微软雅黑" panose="020B0503020204020204" pitchFamily="34" charset="-122"/>
                <a:ea typeface="微软雅黑" panose="020B0503020204020204" pitchFamily="34" charset="-122"/>
              </a:rPr>
              <a:t>查看访问</a:t>
            </a:r>
            <a:r>
              <a:rPr sz="1238" dirty="0" err="1">
                <a:solidFill>
                  <a:srgbClr val="00B1AD"/>
                </a:solidFill>
                <a:latin typeface="微软雅黑" panose="020B0503020204020204" pitchFamily="34" charset="-122"/>
                <a:ea typeface="微软雅黑" panose="020B0503020204020204" pitchFamily="34" charset="-122"/>
              </a:rPr>
              <a:t>、教学、学习等方面的数据分析结果</a:t>
            </a:r>
            <a:endParaRPr sz="1238" dirty="0">
              <a:solidFill>
                <a:srgbClr val="00B1AD"/>
              </a:solidFill>
              <a:latin typeface="微软雅黑" panose="020B0503020204020204" pitchFamily="34" charset="-122"/>
              <a:ea typeface="微软雅黑" panose="020B0503020204020204" pitchFamily="34" charset="-122"/>
            </a:endParaRPr>
          </a:p>
        </p:txBody>
      </p:sp>
      <p:sp>
        <p:nvSpPr>
          <p:cNvPr id="10" name="Shape 1718"/>
          <p:cNvSpPr/>
          <p:nvPr/>
        </p:nvSpPr>
        <p:spPr>
          <a:xfrm>
            <a:off x="1697607" y="2423636"/>
            <a:ext cx="2209800" cy="30893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4100" b="1">
                <a:solidFill>
                  <a:srgbClr val="186D69"/>
                </a:solidFill>
                <a:latin typeface="Open Sans"/>
                <a:ea typeface="Open Sans"/>
                <a:cs typeface="Open Sans"/>
                <a:sym typeface="Open Sans"/>
              </a:defRPr>
            </a:lvl1pPr>
          </a:lstStyle>
          <a:p>
            <a:pPr lvl="0">
              <a:lnSpc>
                <a:spcPct val="120000"/>
              </a:lnSpc>
              <a:spcBef>
                <a:spcPts val="800"/>
              </a:spcBef>
              <a:buClr>
                <a:srgbClr val="77BA41"/>
              </a:buClr>
              <a:buSzPct val="80000"/>
              <a:defRPr sz="1800">
                <a:solidFill>
                  <a:srgbClr val="000000"/>
                </a:solidFill>
              </a:defRPr>
            </a:pPr>
            <a:r>
              <a:rPr sz="1600" dirty="0" err="1">
                <a:solidFill>
                  <a:srgbClr val="00B1AD"/>
                </a:solidFill>
                <a:latin typeface="微软雅黑" panose="020B0503020204020204" pitchFamily="34" charset="-122"/>
                <a:ea typeface="微软雅黑" panose="020B0503020204020204" pitchFamily="34" charset="-122"/>
                <a:cs typeface="+mn-cs"/>
              </a:rPr>
              <a:t>细粒度教学活动分析</a:t>
            </a:r>
            <a:endParaRPr sz="1600" dirty="0">
              <a:solidFill>
                <a:srgbClr val="00B1AD"/>
              </a:solidFill>
              <a:latin typeface="微软雅黑" panose="020B0503020204020204" pitchFamily="34" charset="-122"/>
              <a:ea typeface="微软雅黑" panose="020B0503020204020204" pitchFamily="34" charset="-122"/>
              <a:cs typeface="+mn-cs"/>
            </a:endParaRPr>
          </a:p>
        </p:txBody>
      </p:sp>
      <p:sp>
        <p:nvSpPr>
          <p:cNvPr id="11" name="Shape 1719"/>
          <p:cNvSpPr/>
          <p:nvPr/>
        </p:nvSpPr>
        <p:spPr>
          <a:xfrm>
            <a:off x="1707132" y="2740025"/>
            <a:ext cx="2568195" cy="6857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lnSpc>
                <a:spcPct val="120000"/>
              </a:lnSpc>
              <a:defRPr sz="3300">
                <a:solidFill>
                  <a:srgbClr val="444444"/>
                </a:solidFill>
                <a:latin typeface="Lato Regular"/>
                <a:ea typeface="Lato Regular"/>
                <a:cs typeface="Lato Regular"/>
                <a:sym typeface="Lato Regular"/>
              </a:defRPr>
            </a:lvl1pPr>
          </a:lstStyle>
          <a:p>
            <a:pPr lvl="0">
              <a:defRPr sz="1800">
                <a:solidFill>
                  <a:srgbClr val="000000"/>
                </a:solidFill>
              </a:defRPr>
            </a:pPr>
            <a:r>
              <a:rPr sz="1238" dirty="0" err="1">
                <a:solidFill>
                  <a:srgbClr val="00B1AD"/>
                </a:solidFill>
                <a:latin typeface="微软雅黑" panose="020B0503020204020204" pitchFamily="34" charset="-122"/>
                <a:ea typeface="微软雅黑" panose="020B0503020204020204" pitchFamily="34" charset="-122"/>
              </a:rPr>
              <a:t>学生学习进度例如视频观看、论坛活跃度、教材阅读、作业缴交、成绩分布、考勤、老师的参与度等</a:t>
            </a:r>
            <a:endParaRPr sz="1238" dirty="0">
              <a:solidFill>
                <a:srgbClr val="00B1AD"/>
              </a:solidFill>
              <a:latin typeface="微软雅黑" panose="020B0503020204020204" pitchFamily="34" charset="-122"/>
              <a:ea typeface="微软雅黑" panose="020B0503020204020204" pitchFamily="34" charset="-122"/>
            </a:endParaRPr>
          </a:p>
        </p:txBody>
      </p:sp>
      <p:sp>
        <p:nvSpPr>
          <p:cNvPr id="12" name="Shape 1720"/>
          <p:cNvSpPr/>
          <p:nvPr/>
        </p:nvSpPr>
        <p:spPr>
          <a:xfrm>
            <a:off x="1702370" y="3682709"/>
            <a:ext cx="2209800" cy="30893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l">
              <a:defRPr sz="4100" b="1">
                <a:solidFill>
                  <a:srgbClr val="186D69"/>
                </a:solidFill>
                <a:latin typeface="Open Sans"/>
                <a:ea typeface="Open Sans"/>
                <a:cs typeface="Open Sans"/>
                <a:sym typeface="Open Sans"/>
              </a:defRPr>
            </a:lvl1pPr>
          </a:lstStyle>
          <a:p>
            <a:pPr>
              <a:lnSpc>
                <a:spcPct val="120000"/>
              </a:lnSpc>
              <a:spcBef>
                <a:spcPts val="800"/>
              </a:spcBef>
              <a:buClr>
                <a:srgbClr val="77BA41"/>
              </a:buClr>
              <a:buSzPct val="80000"/>
              <a:defRPr sz="1800">
                <a:solidFill>
                  <a:srgbClr val="000000"/>
                </a:solidFill>
              </a:defRPr>
            </a:pPr>
            <a:r>
              <a:rPr sz="1600" dirty="0" err="1">
                <a:solidFill>
                  <a:srgbClr val="00B1AD"/>
                </a:solidFill>
                <a:latin typeface="微软雅黑" panose="020B0503020204020204" pitchFamily="34" charset="-122"/>
                <a:ea typeface="微软雅黑" panose="020B0503020204020204" pitchFamily="34" charset="-122"/>
                <a:cs typeface="+mn-cs"/>
              </a:rPr>
              <a:t>数据对比，行动指导</a:t>
            </a:r>
            <a:endParaRPr sz="1600" dirty="0">
              <a:solidFill>
                <a:srgbClr val="00B1AD"/>
              </a:solidFill>
              <a:latin typeface="微软雅黑" panose="020B0503020204020204" pitchFamily="34" charset="-122"/>
              <a:ea typeface="微软雅黑" panose="020B0503020204020204" pitchFamily="34" charset="-122"/>
              <a:cs typeface="+mn-cs"/>
            </a:endParaRPr>
          </a:p>
        </p:txBody>
      </p:sp>
      <p:sp>
        <p:nvSpPr>
          <p:cNvPr id="13" name="Shape 1721"/>
          <p:cNvSpPr/>
          <p:nvPr/>
        </p:nvSpPr>
        <p:spPr>
          <a:xfrm>
            <a:off x="1711895" y="3999099"/>
            <a:ext cx="2568195" cy="4571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lnSpc>
                <a:spcPct val="120000"/>
              </a:lnSpc>
              <a:defRPr sz="3300">
                <a:solidFill>
                  <a:srgbClr val="444444"/>
                </a:solidFill>
                <a:latin typeface="Lato Regular"/>
                <a:ea typeface="Lato Regular"/>
                <a:cs typeface="Lato Regular"/>
                <a:sym typeface="Lato Regular"/>
              </a:defRPr>
            </a:lvl1pPr>
          </a:lstStyle>
          <a:p>
            <a:pPr lvl="0">
              <a:defRPr sz="1800">
                <a:solidFill>
                  <a:srgbClr val="000000"/>
                </a:solidFill>
              </a:defRPr>
            </a:pPr>
            <a:r>
              <a:rPr sz="1238">
                <a:solidFill>
                  <a:srgbClr val="00B1AD"/>
                </a:solidFill>
                <a:latin typeface="微软雅黑" panose="020B0503020204020204" pitchFamily="34" charset="-122"/>
                <a:ea typeface="微软雅黑" panose="020B0503020204020204" pitchFamily="34" charset="-122"/>
              </a:rPr>
              <a:t>老师、学生之间，不同课程之间等多方位的对比参考，指导改进</a:t>
            </a:r>
          </a:p>
        </p:txBody>
      </p:sp>
      <p:sp>
        <p:nvSpPr>
          <p:cNvPr id="40" name="文字方塊 32"/>
          <p:cNvSpPr txBox="1"/>
          <p:nvPr/>
        </p:nvSpPr>
        <p:spPr>
          <a:xfrm>
            <a:off x="4786073" y="4269906"/>
            <a:ext cx="3804252" cy="438581"/>
          </a:xfrm>
          <a:prstGeom prst="rect">
            <a:avLst/>
          </a:prstGeom>
        </p:spPr>
        <p:txBody>
          <a:bodyPr vert="horz" lIns="68562" tIns="34281" rIns="68562" bIns="34281" rtlCol="0" anchor="ctr">
            <a:noAutofit/>
          </a:bodyPr>
          <a:lstStyle>
            <a:lvl1pPr algn="ctr">
              <a:spcBef>
                <a:spcPct val="0"/>
              </a:spcBef>
              <a:buNone/>
              <a:defRPr sz="3200" b="1">
                <a:solidFill>
                  <a:srgbClr val="00B1AD"/>
                </a:solidFill>
                <a:latin typeface="微軟正黑體" panose="020B0604030504040204" pitchFamily="34" charset="-120"/>
                <a:ea typeface="微軟正黑體" panose="020B0604030504040204" pitchFamily="34" charset="-120"/>
                <a:cs typeface="+mj-cs"/>
              </a:defRPr>
            </a:lvl1pPr>
          </a:lstStyle>
          <a:p>
            <a:r>
              <a:rPr lang="zh-CN" altLang="en-US" sz="2000" dirty="0" smtClean="0">
                <a:latin typeface="微软雅黑" panose="020B0503020204020204" pitchFamily="34" charset="-122"/>
                <a:ea typeface="微软雅黑" panose="020B0503020204020204" pitchFamily="34" charset="-122"/>
              </a:rPr>
              <a:t>学习</a:t>
            </a:r>
            <a:r>
              <a:rPr lang="zh-TW" altLang="en-US" sz="2000" dirty="0" smtClean="0">
                <a:latin typeface="微软雅黑" panose="020B0503020204020204" pitchFamily="34" charset="-122"/>
                <a:ea typeface="微软雅黑" panose="020B0503020204020204" pitchFamily="34" charset="-122"/>
              </a:rPr>
              <a:t>历程</a:t>
            </a:r>
            <a:r>
              <a:rPr lang="zh-TW" altLang="en-US" sz="2000" dirty="0">
                <a:latin typeface="微软雅黑" panose="020B0503020204020204" pitchFamily="34" charset="-122"/>
                <a:ea typeface="微软雅黑" panose="020B0503020204020204" pitchFamily="34" charset="-122"/>
              </a:rPr>
              <a:t>追踪与自动化学习引导</a:t>
            </a:r>
          </a:p>
        </p:txBody>
      </p:sp>
      <p:pic>
        <p:nvPicPr>
          <p:cNvPr id="43" name="图片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3903" y="1107932"/>
            <a:ext cx="1788245" cy="1526787"/>
          </a:xfrm>
          <a:prstGeom prst="rect">
            <a:avLst/>
          </a:prstGeom>
          <a:ln>
            <a:solidFill>
              <a:schemeClr val="bg1">
                <a:lumMod val="75000"/>
              </a:schemeClr>
            </a:solidFill>
          </a:ln>
        </p:spPr>
      </p:pic>
      <p:pic>
        <p:nvPicPr>
          <p:cNvPr id="45" name="图片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43279" y="2700985"/>
            <a:ext cx="1788245" cy="1464469"/>
          </a:xfrm>
          <a:prstGeom prst="rect">
            <a:avLst/>
          </a:prstGeom>
          <a:ln>
            <a:solidFill>
              <a:schemeClr val="bg1">
                <a:lumMod val="75000"/>
              </a:schemeClr>
            </a:solidFill>
          </a:ln>
        </p:spPr>
      </p:pic>
      <p:pic>
        <p:nvPicPr>
          <p:cNvPr id="2" name="图片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0420" y="2700986"/>
            <a:ext cx="1789906" cy="1464469"/>
          </a:xfrm>
          <a:prstGeom prst="rect">
            <a:avLst/>
          </a:prstGeom>
          <a:ln>
            <a:solidFill>
              <a:schemeClr val="bg1">
                <a:lumMod val="75000"/>
              </a:schemeClr>
            </a:solidFill>
          </a:ln>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00420" y="1107933"/>
            <a:ext cx="1789905" cy="1526786"/>
          </a:xfrm>
          <a:prstGeom prst="rect">
            <a:avLst/>
          </a:prstGeom>
          <a:ln>
            <a:solidFill>
              <a:schemeClr val="bg1">
                <a:lumMod val="75000"/>
              </a:schemeClr>
            </a:solidFill>
          </a:ln>
        </p:spPr>
      </p:pic>
      <p:sp>
        <p:nvSpPr>
          <p:cNvPr id="14" name="矩形 13"/>
          <p:cNvSpPr/>
          <p:nvPr/>
        </p:nvSpPr>
        <p:spPr>
          <a:xfrm>
            <a:off x="2087797" y="656307"/>
            <a:ext cx="4572000" cy="307777"/>
          </a:xfrm>
          <a:prstGeom prst="rect">
            <a:avLst/>
          </a:prstGeom>
        </p:spPr>
        <p:txBody>
          <a:bodyPr>
            <a:spAutoFit/>
          </a:bodyPr>
          <a:lstStyle/>
          <a:p>
            <a:pPr lvl="0" algn="ctr" fontAlgn="auto">
              <a:spcBef>
                <a:spcPts val="0"/>
              </a:spcBef>
              <a:spcAft>
                <a:spcPts val="0"/>
              </a:spcAft>
              <a:defRPr/>
            </a:pPr>
            <a:r>
              <a:rPr lang="zh-CN" altLang="en-US" sz="1400" b="1" dirty="0">
                <a:solidFill>
                  <a:srgbClr val="00B1AD"/>
                </a:solidFill>
                <a:latin typeface="微软雅黑" panose="020B0503020204020204" pitchFamily="34" charset="-122"/>
                <a:ea typeface="微软雅黑" panose="020B0503020204020204" pitchFamily="34" charset="-122"/>
              </a:rPr>
              <a:t>学生学习情况实时反馈</a:t>
            </a:r>
            <a:r>
              <a:rPr lang="en-US" altLang="zh-CN" sz="1400" b="1" dirty="0">
                <a:solidFill>
                  <a:srgbClr val="00B1AD"/>
                </a:solidFill>
                <a:latin typeface="微软雅黑" panose="020B0503020204020204" pitchFamily="34" charset="-122"/>
                <a:ea typeface="微软雅黑" panose="020B0503020204020204" pitchFamily="34" charset="-122"/>
              </a:rPr>
              <a:t>     </a:t>
            </a:r>
            <a:r>
              <a:rPr lang="zh-CN" altLang="en-US" sz="1400" b="1" dirty="0">
                <a:solidFill>
                  <a:srgbClr val="00B1AD"/>
                </a:solidFill>
                <a:latin typeface="微软雅黑" panose="020B0503020204020204" pitchFamily="34" charset="-122"/>
                <a:ea typeface="微软雅黑" panose="020B0503020204020204" pitchFamily="34" charset="-122"/>
              </a:rPr>
              <a:t>教师教学情况实时反馈</a:t>
            </a:r>
          </a:p>
        </p:txBody>
      </p:sp>
      <p:pic>
        <p:nvPicPr>
          <p:cNvPr id="18" name="图片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32241" y="1113632"/>
            <a:ext cx="3658083" cy="3051822"/>
          </a:xfrm>
          <a:prstGeom prst="rect">
            <a:avLst/>
          </a:prstGeom>
          <a:ln>
            <a:solidFill>
              <a:schemeClr val="bg1">
                <a:lumMod val="75000"/>
              </a:schemeClr>
            </a:solidFill>
          </a:ln>
        </p:spPr>
      </p:pic>
    </p:spTree>
    <p:extLst>
      <p:ext uri="{BB962C8B-B14F-4D97-AF65-F5344CB8AC3E}">
        <p14:creationId xmlns:p14="http://schemas.microsoft.com/office/powerpoint/2010/main" val="463105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oup 11.png"/>
          <p:cNvPicPr/>
          <p:nvPr/>
        </p:nvPicPr>
        <p:blipFill>
          <a:blip r:embed="rId3" cstate="screen">
            <a:extLst>
              <a:ext uri="{28A0092B-C50C-407E-A947-70E740481C1C}">
                <a14:useLocalDpi xmlns:a14="http://schemas.microsoft.com/office/drawing/2010/main"/>
              </a:ext>
            </a:extLst>
          </a:blip>
          <a:stretch>
            <a:fillRect/>
          </a:stretch>
        </p:blipFill>
        <p:spPr>
          <a:xfrm>
            <a:off x="297762" y="984581"/>
            <a:ext cx="3391693" cy="2228511"/>
          </a:xfrm>
          <a:prstGeom prst="rect">
            <a:avLst/>
          </a:prstGeom>
          <a:ln w="12700">
            <a:miter lim="400000"/>
          </a:ln>
        </p:spPr>
      </p:pic>
      <p:sp>
        <p:nvSpPr>
          <p:cNvPr id="6" name="Shape 1416"/>
          <p:cNvSpPr/>
          <p:nvPr/>
        </p:nvSpPr>
        <p:spPr>
          <a:xfrm>
            <a:off x="297762" y="3340029"/>
            <a:ext cx="3796206" cy="141404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p>
            <a:pPr marL="190500" indent="-190500" defTabSz="292100">
              <a:lnSpc>
                <a:spcPct val="120000"/>
              </a:lnSpc>
              <a:spcBef>
                <a:spcPts val="750"/>
              </a:spcBef>
              <a:buClr>
                <a:srgbClr val="77BA41"/>
              </a:buClr>
              <a:buSzPct val="80000"/>
              <a:buChar char="•"/>
              <a:defRPr sz="1800"/>
            </a:pPr>
            <a:r>
              <a:rPr sz="1400" dirty="0" err="1">
                <a:solidFill>
                  <a:srgbClr val="00B1AD"/>
                </a:solidFill>
                <a:latin typeface="微软雅黑" panose="020B0503020204020204" pitchFamily="34" charset="-122"/>
                <a:ea typeface="微软雅黑" panose="020B0503020204020204" pitchFamily="34" charset="-122"/>
                <a:cs typeface="Helvetica Light"/>
                <a:sym typeface="Helvetica Light"/>
              </a:rPr>
              <a:t>无需多余软硬件，登陆平台即开即录</a:t>
            </a:r>
            <a:endParaRPr sz="140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marL="190500" indent="-190500" defTabSz="292100">
              <a:lnSpc>
                <a:spcPct val="120000"/>
              </a:lnSpc>
              <a:spcBef>
                <a:spcPts val="750"/>
              </a:spcBef>
              <a:buClr>
                <a:srgbClr val="77BA41"/>
              </a:buClr>
              <a:buSzPct val="80000"/>
              <a:buChar char="•"/>
              <a:defRPr sz="1800"/>
            </a:pPr>
            <a:r>
              <a:rPr sz="1400" dirty="0" err="1">
                <a:solidFill>
                  <a:srgbClr val="00B1AD"/>
                </a:solidFill>
                <a:latin typeface="微软雅黑" panose="020B0503020204020204" pitchFamily="34" charset="-122"/>
                <a:ea typeface="微软雅黑" panose="020B0503020204020204" pitchFamily="34" charset="-122"/>
                <a:cs typeface="Helvetica Light"/>
                <a:sym typeface="Helvetica Light"/>
              </a:rPr>
              <a:t>自动录制到云端，海量永久储存</a:t>
            </a:r>
            <a:endParaRPr sz="140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marL="190500" indent="-190500" defTabSz="292100">
              <a:lnSpc>
                <a:spcPct val="120000"/>
              </a:lnSpc>
              <a:spcBef>
                <a:spcPts val="750"/>
              </a:spcBef>
              <a:buClr>
                <a:srgbClr val="77BA41"/>
              </a:buClr>
              <a:buSzPct val="80000"/>
              <a:buChar char="•"/>
              <a:defRPr sz="1800"/>
            </a:pPr>
            <a:r>
              <a:rPr sz="1400" dirty="0" err="1">
                <a:solidFill>
                  <a:srgbClr val="00B1AD"/>
                </a:solidFill>
                <a:latin typeface="微软雅黑" panose="020B0503020204020204" pitchFamily="34" charset="-122"/>
                <a:ea typeface="微软雅黑" panose="020B0503020204020204" pitchFamily="34" charset="-122"/>
                <a:cs typeface="Helvetica Light"/>
                <a:sym typeface="Helvetica Light"/>
              </a:rPr>
              <a:t>支持断点续录，自由编辑</a:t>
            </a:r>
            <a:endParaRPr sz="140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marL="190500" indent="-190500" defTabSz="292100">
              <a:lnSpc>
                <a:spcPct val="120000"/>
              </a:lnSpc>
              <a:spcBef>
                <a:spcPts val="750"/>
              </a:spcBef>
              <a:buClr>
                <a:srgbClr val="77BA41"/>
              </a:buClr>
              <a:buSzPct val="80000"/>
              <a:buChar char="•"/>
              <a:defRPr sz="1800"/>
            </a:pPr>
            <a:r>
              <a:rPr sz="1400" dirty="0" err="1">
                <a:solidFill>
                  <a:srgbClr val="00B1AD"/>
                </a:solidFill>
                <a:latin typeface="微软雅黑" panose="020B0503020204020204" pitchFamily="34" charset="-122"/>
                <a:ea typeface="微软雅黑" panose="020B0503020204020204" pitchFamily="34" charset="-122"/>
                <a:cs typeface="Helvetica Light"/>
                <a:sym typeface="Helvetica Light"/>
              </a:rPr>
              <a:t>多平台传播，支持手机随时观看课程</a:t>
            </a:r>
            <a:endParaRPr sz="1400" dirty="0">
              <a:solidFill>
                <a:srgbClr val="00B1AD"/>
              </a:solidFill>
              <a:latin typeface="微软雅黑" panose="020B0503020204020204" pitchFamily="34" charset="-122"/>
              <a:ea typeface="微软雅黑" panose="020B0503020204020204" pitchFamily="34" charset="-122"/>
              <a:cs typeface="Helvetica Light"/>
              <a:sym typeface="Helvetica Light"/>
            </a:endParaRPr>
          </a:p>
        </p:txBody>
      </p:sp>
      <p:pic>
        <p:nvPicPr>
          <p:cNvPr id="7"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1915" y="982197"/>
            <a:ext cx="4258536" cy="3332844"/>
          </a:xfrm>
          <a:prstGeom prst="rect">
            <a:avLst/>
          </a:prstGeom>
        </p:spPr>
      </p:pic>
      <p:sp>
        <p:nvSpPr>
          <p:cNvPr id="8" name="文字方塊 6"/>
          <p:cNvSpPr txBox="1"/>
          <p:nvPr/>
        </p:nvSpPr>
        <p:spPr>
          <a:xfrm>
            <a:off x="6874655" y="468864"/>
            <a:ext cx="1846555" cy="307777"/>
          </a:xfrm>
          <a:prstGeom prst="rect">
            <a:avLst/>
          </a:prstGeom>
          <a:noFill/>
          <a:ln w="28575">
            <a:solidFill>
              <a:srgbClr val="92D050"/>
            </a:solidFill>
          </a:ln>
        </p:spPr>
        <p:txBody>
          <a:bodyPr wrap="square" rtlCol="0">
            <a:spAutoFit/>
          </a:bodyPr>
          <a:lstStyle/>
          <a:p>
            <a:pPr algn="ctr"/>
            <a:r>
              <a:rPr lang="zh-TW" altLang="en-US" sz="1400" dirty="0" smtClean="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摄像机或计算机画面</a:t>
            </a:r>
            <a:endParaRPr lang="zh-TW" altLang="en-US"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endParaRPr>
          </a:p>
        </p:txBody>
      </p:sp>
      <p:grpSp>
        <p:nvGrpSpPr>
          <p:cNvPr id="9" name="组合 8"/>
          <p:cNvGrpSpPr/>
          <p:nvPr/>
        </p:nvGrpSpPr>
        <p:grpSpPr>
          <a:xfrm>
            <a:off x="7084773" y="842642"/>
            <a:ext cx="1435680" cy="1562828"/>
            <a:chOff x="9445537" y="1871702"/>
            <a:chExt cx="1724416" cy="1720016"/>
          </a:xfrm>
        </p:grpSpPr>
        <p:sp>
          <p:nvSpPr>
            <p:cNvPr id="10" name="向右箭號 8"/>
            <p:cNvSpPr/>
            <p:nvPr/>
          </p:nvSpPr>
          <p:spPr>
            <a:xfrm rot="16200000">
              <a:off x="10050146" y="1850465"/>
              <a:ext cx="316547" cy="35902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solidFill>
                  <a:srgbClr val="00B1AD"/>
                </a:solidFill>
                <a:latin typeface="微软雅黑" panose="020B0503020204020204" pitchFamily="34" charset="-122"/>
                <a:ea typeface="微软雅黑" panose="020B0503020204020204" pitchFamily="34" charset="-122"/>
              </a:endParaRPr>
            </a:p>
          </p:txBody>
        </p:sp>
        <p:sp>
          <p:nvSpPr>
            <p:cNvPr id="11" name="矩形 10"/>
            <p:cNvSpPr/>
            <p:nvPr/>
          </p:nvSpPr>
          <p:spPr>
            <a:xfrm rot="16200000">
              <a:off x="9634115" y="2055881"/>
              <a:ext cx="1347259" cy="172441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solidFill>
                  <a:srgbClr val="00B1AD"/>
                </a:solidFill>
                <a:latin typeface="微软雅黑" panose="020B0503020204020204" pitchFamily="34" charset="-122"/>
                <a:ea typeface="微软雅黑" panose="020B0503020204020204" pitchFamily="34" charset="-122"/>
              </a:endParaRPr>
            </a:p>
          </p:txBody>
        </p:sp>
      </p:grpSp>
      <p:sp>
        <p:nvSpPr>
          <p:cNvPr id="12" name="文字方塊 10"/>
          <p:cNvSpPr txBox="1"/>
          <p:nvPr/>
        </p:nvSpPr>
        <p:spPr>
          <a:xfrm>
            <a:off x="4254410" y="4446293"/>
            <a:ext cx="1350514" cy="307777"/>
          </a:xfrm>
          <a:prstGeom prst="rect">
            <a:avLst/>
          </a:prstGeom>
          <a:noFill/>
          <a:ln w="28575">
            <a:solidFill>
              <a:srgbClr val="FFC000"/>
            </a:solidFill>
          </a:ln>
        </p:spPr>
        <p:txBody>
          <a:bodyPr wrap="square" rtlCol="0">
            <a:spAutoFit/>
          </a:bodyPr>
          <a:lstStyle/>
          <a:p>
            <a:pPr algn="ctr"/>
            <a:r>
              <a:rPr lang="zh-TW" altLang="en-US" sz="1400" dirty="0" smtClean="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简报与图片</a:t>
            </a:r>
            <a:endParaRPr lang="zh-TW" altLang="en-US"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endParaRPr>
          </a:p>
        </p:txBody>
      </p:sp>
      <p:grpSp>
        <p:nvGrpSpPr>
          <p:cNvPr id="13" name="组合 12"/>
          <p:cNvGrpSpPr/>
          <p:nvPr/>
        </p:nvGrpSpPr>
        <p:grpSpPr>
          <a:xfrm>
            <a:off x="4348803" y="1469365"/>
            <a:ext cx="2735968" cy="2949012"/>
            <a:chOff x="5362269" y="2314094"/>
            <a:chExt cx="4123096" cy="3484964"/>
          </a:xfrm>
        </p:grpSpPr>
        <p:sp>
          <p:nvSpPr>
            <p:cNvPr id="14" name="矩形 13"/>
            <p:cNvSpPr/>
            <p:nvPr/>
          </p:nvSpPr>
          <p:spPr>
            <a:xfrm rot="16200000">
              <a:off x="5977207" y="1699156"/>
              <a:ext cx="2893220" cy="41230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rgbClr val="00B1AD"/>
                </a:solidFill>
                <a:latin typeface="微软雅黑" panose="020B0503020204020204" pitchFamily="34" charset="-122"/>
                <a:ea typeface="微软雅黑" panose="020B0503020204020204" pitchFamily="34" charset="-122"/>
              </a:endParaRPr>
            </a:p>
          </p:txBody>
        </p:sp>
        <p:sp>
          <p:nvSpPr>
            <p:cNvPr id="15" name="向右箭號 12"/>
            <p:cNvSpPr/>
            <p:nvPr/>
          </p:nvSpPr>
          <p:spPr>
            <a:xfrm rot="16200000" flipH="1">
              <a:off x="5884000" y="5273706"/>
              <a:ext cx="591744" cy="45896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rgbClr val="00B1AD"/>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7084771" y="2735171"/>
            <a:ext cx="1734685" cy="923330"/>
          </a:xfrm>
          <a:prstGeom prst="rect">
            <a:avLst/>
          </a:prstGeom>
          <a:noFill/>
        </p:spPr>
        <p:txBody>
          <a:bodyPr wrap="square" rtlCol="0">
            <a:spAutoFit/>
          </a:bodyPr>
          <a:lstStyle/>
          <a:p>
            <a:pPr>
              <a:lnSpc>
                <a:spcPct val="150000"/>
              </a:lnSpc>
            </a:pPr>
            <a:r>
              <a:rPr lang="en-US" altLang="zh-CN" sz="1200" dirty="0" smtClean="0">
                <a:solidFill>
                  <a:srgbClr val="00B1AD"/>
                </a:solidFill>
                <a:latin typeface="微软雅黑" panose="020B0503020204020204" pitchFamily="34" charset="-122"/>
                <a:ea typeface="微软雅黑" panose="020B0503020204020204" pitchFamily="34" charset="-122"/>
              </a:rPr>
              <a:t>1</a:t>
            </a:r>
            <a:r>
              <a:rPr lang="zh-CN" altLang="en-US" sz="1200" dirty="0" smtClean="0">
                <a:solidFill>
                  <a:srgbClr val="00B1AD"/>
                </a:solidFill>
                <a:latin typeface="微软雅黑" panose="020B0503020204020204" pitchFamily="34" charset="-122"/>
                <a:ea typeface="微软雅黑" panose="020B0503020204020204" pitchFamily="34" charset="-122"/>
              </a:rPr>
              <a:t>、</a:t>
            </a:r>
            <a:r>
              <a:rPr lang="en-US" altLang="zh-CN" sz="1200" dirty="0" smtClean="0">
                <a:solidFill>
                  <a:srgbClr val="00B1AD"/>
                </a:solidFill>
                <a:latin typeface="微软雅黑" panose="020B0503020204020204" pitchFamily="34" charset="-122"/>
                <a:ea typeface="微软雅黑" panose="020B0503020204020204" pitchFamily="34" charset="-122"/>
              </a:rPr>
              <a:t>3~6</a:t>
            </a:r>
            <a:r>
              <a:rPr lang="zh-CN" altLang="en-US" sz="1200" dirty="0" smtClean="0">
                <a:solidFill>
                  <a:srgbClr val="00B1AD"/>
                </a:solidFill>
                <a:latin typeface="微软雅黑" panose="020B0503020204020204" pitchFamily="34" charset="-122"/>
                <a:ea typeface="微软雅黑" panose="020B0503020204020204" pitchFamily="34" charset="-122"/>
              </a:rPr>
              <a:t>分钟预习</a:t>
            </a:r>
            <a:endParaRPr lang="en-US" altLang="zh-CN" sz="1200" dirty="0" smtClean="0">
              <a:solidFill>
                <a:srgbClr val="00B1AD"/>
              </a:solidFill>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rgbClr val="00B1AD"/>
                </a:solidFill>
                <a:latin typeface="微软雅黑" panose="020B0503020204020204" pitchFamily="34" charset="-122"/>
                <a:ea typeface="微软雅黑" panose="020B0503020204020204" pitchFamily="34" charset="-122"/>
              </a:rPr>
              <a:t>2</a:t>
            </a:r>
            <a:r>
              <a:rPr lang="zh-CN" altLang="en-US" sz="1200" dirty="0" smtClean="0">
                <a:solidFill>
                  <a:srgbClr val="00B1AD"/>
                </a:solidFill>
                <a:latin typeface="微软雅黑" panose="020B0503020204020204" pitchFamily="34" charset="-122"/>
                <a:ea typeface="微软雅黑" panose="020B0503020204020204" pitchFamily="34" charset="-122"/>
              </a:rPr>
              <a:t>、免安装在线录制</a:t>
            </a:r>
            <a:endParaRPr lang="en-US" altLang="zh-CN" sz="1200" dirty="0" smtClean="0">
              <a:solidFill>
                <a:srgbClr val="00B1AD"/>
              </a:solidFill>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rgbClr val="00B1AD"/>
                </a:solidFill>
                <a:latin typeface="微软雅黑" panose="020B0503020204020204" pitchFamily="34" charset="-122"/>
                <a:ea typeface="微软雅黑" panose="020B0503020204020204" pitchFamily="34" charset="-122"/>
              </a:rPr>
              <a:t>3</a:t>
            </a:r>
            <a:r>
              <a:rPr lang="zh-CN" altLang="en-US" sz="1200" dirty="0" smtClean="0">
                <a:solidFill>
                  <a:srgbClr val="00B1AD"/>
                </a:solidFill>
                <a:latin typeface="微软雅黑" panose="020B0503020204020204" pitchFamily="34" charset="-122"/>
                <a:ea typeface="微软雅黑" panose="020B0503020204020204" pitchFamily="34" charset="-122"/>
              </a:rPr>
              <a:t>、学生的影音作业</a:t>
            </a:r>
            <a:endParaRPr lang="zh-CN" altLang="en-US" sz="1200" dirty="0">
              <a:solidFill>
                <a:srgbClr val="00B1AD"/>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092280" y="2681899"/>
            <a:ext cx="1428171" cy="1736481"/>
            <a:chOff x="9302396" y="3895949"/>
            <a:chExt cx="2146073" cy="1911134"/>
          </a:xfrm>
        </p:grpSpPr>
        <p:sp>
          <p:nvSpPr>
            <p:cNvPr id="18" name="矩形 17"/>
            <p:cNvSpPr/>
            <p:nvPr/>
          </p:nvSpPr>
          <p:spPr>
            <a:xfrm rot="16200000">
              <a:off x="9695419" y="3502926"/>
              <a:ext cx="1360028" cy="214607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solidFill>
                  <a:srgbClr val="00B1AD"/>
                </a:solidFill>
                <a:latin typeface="微软雅黑" panose="020B0503020204020204" pitchFamily="34" charset="-122"/>
                <a:ea typeface="微软雅黑" panose="020B0503020204020204" pitchFamily="34" charset="-122"/>
              </a:endParaRPr>
            </a:p>
          </p:txBody>
        </p:sp>
        <p:sp>
          <p:nvSpPr>
            <p:cNvPr id="19" name="向右箭號 12"/>
            <p:cNvSpPr/>
            <p:nvPr/>
          </p:nvSpPr>
          <p:spPr>
            <a:xfrm rot="16200000" flipH="1">
              <a:off x="9523879" y="5302051"/>
              <a:ext cx="551104" cy="45896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rgbClr val="00B1AD"/>
                </a:solidFill>
                <a:latin typeface="微软雅黑" panose="020B0503020204020204" pitchFamily="34" charset="-122"/>
                <a:ea typeface="微软雅黑" panose="020B0503020204020204" pitchFamily="34" charset="-122"/>
              </a:endParaRPr>
            </a:p>
          </p:txBody>
        </p:sp>
      </p:grpSp>
      <p:sp>
        <p:nvSpPr>
          <p:cNvPr id="20" name="文字方塊 6"/>
          <p:cNvSpPr txBox="1"/>
          <p:nvPr/>
        </p:nvSpPr>
        <p:spPr>
          <a:xfrm>
            <a:off x="6997143" y="4446293"/>
            <a:ext cx="1741994" cy="307777"/>
          </a:xfrm>
          <a:prstGeom prst="rect">
            <a:avLst/>
          </a:prstGeom>
          <a:noFill/>
          <a:ln w="28575">
            <a:solidFill>
              <a:srgbClr val="00B0F0"/>
            </a:solidFill>
          </a:ln>
        </p:spPr>
        <p:txBody>
          <a:bodyPr wrap="square" rtlCol="0">
            <a:spAutoFit/>
          </a:bodyPr>
          <a:lstStyle/>
          <a:p>
            <a:pPr algn="ctr"/>
            <a:r>
              <a:rPr lang="zh-CN" altLang="en-US" sz="1400" dirty="0" smtClean="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教材、影音解题</a:t>
            </a:r>
            <a:endParaRPr lang="zh-TW" altLang="en-US"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endParaRPr>
          </a:p>
        </p:txBody>
      </p:sp>
      <p:sp>
        <p:nvSpPr>
          <p:cNvPr id="21" name="標題 1"/>
          <p:cNvSpPr>
            <a:spLocks noGrp="1"/>
          </p:cNvSpPr>
          <p:nvPr>
            <p:ph type="title"/>
          </p:nvPr>
        </p:nvSpPr>
        <p:spPr>
          <a:xfrm>
            <a:off x="840725" y="117519"/>
            <a:ext cx="6506486" cy="570688"/>
          </a:xfrm>
        </p:spPr>
        <p:txBody>
          <a:bodyPr>
            <a:noAutofit/>
          </a:bodyPr>
          <a:lstStyle/>
          <a:p>
            <a:pPr algn="ctr"/>
            <a:r>
              <a:rPr lang="zh-TW" altLang="en-US" sz="3200" b="1" dirty="0" smtClean="0">
                <a:latin typeface="微软雅黑" panose="020B0503020204020204" pitchFamily="34" charset="-122"/>
                <a:ea typeface="微软雅黑" panose="020B0503020204020204" pitchFamily="34" charset="-122"/>
              </a:rPr>
              <a:t>微课</a:t>
            </a:r>
            <a:r>
              <a:rPr lang="zh-CN" altLang="en-US" sz="3200" b="1" dirty="0" smtClean="0">
                <a:latin typeface="微软雅黑" panose="020B0503020204020204" pitchFamily="34" charset="-122"/>
                <a:ea typeface="微软雅黑" panose="020B0503020204020204" pitchFamily="34" charset="-122"/>
              </a:rPr>
              <a:t>教学管理</a:t>
            </a:r>
            <a:endParaRPr lang="zh-TW"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1751303"/>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67545" y="141960"/>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校内资源中心</a:t>
            </a:r>
            <a:endParaRPr lang="zh-TW" altLang="en-US" sz="32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2083515" y="940495"/>
            <a:ext cx="1800200" cy="369332"/>
          </a:xfrm>
          <a:prstGeom prst="rect">
            <a:avLst/>
          </a:prstGeom>
          <a:noFill/>
        </p:spPr>
        <p:txBody>
          <a:bodyPr wrap="square" rtlCol="0">
            <a:spAutoFit/>
          </a:bodyPr>
          <a:lstStyle/>
          <a:p>
            <a:pPr algn="ctr"/>
            <a:r>
              <a:rPr lang="zh-CN" altLang="en-US" dirty="0" smtClean="0"/>
              <a:t>个人资源库</a:t>
            </a:r>
            <a:endParaRPr lang="zh-CN" altLang="en-US" dirty="0"/>
          </a:p>
        </p:txBody>
      </p:sp>
      <p:sp>
        <p:nvSpPr>
          <p:cNvPr id="23" name="文本框 22"/>
          <p:cNvSpPr txBox="1"/>
          <p:nvPr/>
        </p:nvSpPr>
        <p:spPr>
          <a:xfrm>
            <a:off x="5055538" y="940495"/>
            <a:ext cx="1800200" cy="369332"/>
          </a:xfrm>
          <a:prstGeom prst="rect">
            <a:avLst/>
          </a:prstGeom>
          <a:noFill/>
        </p:spPr>
        <p:txBody>
          <a:bodyPr wrap="square" rtlCol="0">
            <a:spAutoFit/>
          </a:bodyPr>
          <a:lstStyle/>
          <a:p>
            <a:pPr algn="ctr"/>
            <a:r>
              <a:rPr lang="zh-CN" altLang="en-US" dirty="0" smtClean="0"/>
              <a:t>学校资源库</a:t>
            </a:r>
            <a:endParaRPr lang="zh-CN" altLang="en-US" dirty="0"/>
          </a:p>
        </p:txBody>
      </p:sp>
      <p:pic>
        <p:nvPicPr>
          <p:cNvPr id="24" name="Picture 16" descr="在线微课录制.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4009" y="952088"/>
            <a:ext cx="411529" cy="346146"/>
          </a:xfrm>
          <a:prstGeom prst="rect">
            <a:avLst/>
          </a:prstGeom>
          <a:solidFill>
            <a:schemeClr val="bg1"/>
          </a:solidFill>
        </p:spPr>
      </p:pic>
      <p:sp>
        <p:nvSpPr>
          <p:cNvPr id="25" name="KSO_Shape"/>
          <p:cNvSpPr>
            <a:spLocks/>
          </p:cNvSpPr>
          <p:nvPr/>
        </p:nvSpPr>
        <p:spPr bwMode="auto">
          <a:xfrm>
            <a:off x="1763689" y="969384"/>
            <a:ext cx="328620" cy="311554"/>
          </a:xfrm>
          <a:custGeom>
            <a:avLst/>
            <a:gdLst>
              <a:gd name="T0" fmla="*/ 1646201 w 2921000"/>
              <a:gd name="T1" fmla="*/ 1934112 h 2743200"/>
              <a:gd name="T2" fmla="*/ 1749643 w 2921000"/>
              <a:gd name="T3" fmla="*/ 1872613 h 2743200"/>
              <a:gd name="T4" fmla="*/ 2051083 w 2921000"/>
              <a:gd name="T5" fmla="*/ 2015900 h 2743200"/>
              <a:gd name="T6" fmla="*/ 2102487 w 2921000"/>
              <a:gd name="T7" fmla="*/ 2213078 h 2743200"/>
              <a:gd name="T8" fmla="*/ 1908296 w 2921000"/>
              <a:gd name="T9" fmla="*/ 2213395 h 2743200"/>
              <a:gd name="T10" fmla="*/ 1430751 w 2921000"/>
              <a:gd name="T11" fmla="*/ 2480314 h 2743200"/>
              <a:gd name="T12" fmla="*/ 1254012 w 2921000"/>
              <a:gd name="T13" fmla="*/ 2348440 h 2743200"/>
              <a:gd name="T14" fmla="*/ 1083936 w 2921000"/>
              <a:gd name="T15" fmla="*/ 2125267 h 2743200"/>
              <a:gd name="T16" fmla="*/ 1188330 w 2921000"/>
              <a:gd name="T17" fmla="*/ 1958522 h 2743200"/>
              <a:gd name="T18" fmla="*/ 1648386 w 2921000"/>
              <a:gd name="T19" fmla="*/ 1223950 h 2743200"/>
              <a:gd name="T20" fmla="*/ 1786964 w 2921000"/>
              <a:gd name="T21" fmla="*/ 1348536 h 2743200"/>
              <a:gd name="T22" fmla="*/ 1838654 w 2921000"/>
              <a:gd name="T23" fmla="*/ 1488021 h 2743200"/>
              <a:gd name="T24" fmla="*/ 1830409 w 2921000"/>
              <a:gd name="T25" fmla="*/ 1585343 h 2743200"/>
              <a:gd name="T26" fmla="*/ 1756204 w 2921000"/>
              <a:gd name="T27" fmla="*/ 1724828 h 2743200"/>
              <a:gd name="T28" fmla="*/ 1630627 w 2921000"/>
              <a:gd name="T29" fmla="*/ 1828491 h 2743200"/>
              <a:gd name="T30" fmla="*/ 1475876 w 2921000"/>
              <a:gd name="T31" fmla="*/ 1788548 h 2743200"/>
              <a:gd name="T32" fmla="*/ 1387084 w 2921000"/>
              <a:gd name="T33" fmla="*/ 1637016 h 2743200"/>
              <a:gd name="T34" fmla="*/ 1328418 w 2921000"/>
              <a:gd name="T35" fmla="*/ 1536523 h 2743200"/>
              <a:gd name="T36" fmla="*/ 1358544 w 2921000"/>
              <a:gd name="T37" fmla="*/ 1470585 h 2743200"/>
              <a:gd name="T38" fmla="*/ 1425138 w 2921000"/>
              <a:gd name="T39" fmla="*/ 1298131 h 2743200"/>
              <a:gd name="T40" fmla="*/ 1590354 w 2921000"/>
              <a:gd name="T41" fmla="*/ 1216025 h 2743200"/>
              <a:gd name="T42" fmla="*/ 604203 w 2921000"/>
              <a:gd name="T43" fmla="*/ 1090421 h 2743200"/>
              <a:gd name="T44" fmla="*/ 443230 w 2921000"/>
              <a:gd name="T45" fmla="*/ 2410422 h 2743200"/>
              <a:gd name="T46" fmla="*/ 2573655 w 2921000"/>
              <a:gd name="T47" fmla="*/ 2613963 h 2743200"/>
              <a:gd name="T48" fmla="*/ 2652077 w 2921000"/>
              <a:gd name="T49" fmla="*/ 2574271 h 2743200"/>
              <a:gd name="T50" fmla="*/ 2808605 w 2921000"/>
              <a:gd name="T51" fmla="*/ 1152341 h 2743200"/>
              <a:gd name="T52" fmla="*/ 2764790 w 2921000"/>
              <a:gd name="T53" fmla="*/ 1076132 h 2743200"/>
              <a:gd name="T54" fmla="*/ 1391618 w 2921000"/>
              <a:gd name="T55" fmla="*/ 763587 h 2743200"/>
              <a:gd name="T56" fmla="*/ 2455863 w 2921000"/>
              <a:gd name="T57" fmla="*/ 816769 h 2743200"/>
              <a:gd name="T58" fmla="*/ 1391618 w 2921000"/>
              <a:gd name="T59" fmla="*/ 869950 h 2743200"/>
              <a:gd name="T60" fmla="*/ 1338581 w 2921000"/>
              <a:gd name="T61" fmla="*/ 811387 h 2743200"/>
              <a:gd name="T62" fmla="*/ 1888758 w 2921000"/>
              <a:gd name="T63" fmla="*/ 538801 h 2743200"/>
              <a:gd name="T64" fmla="*/ 1935480 w 2921000"/>
              <a:gd name="T65" fmla="*/ 602996 h 2743200"/>
              <a:gd name="T66" fmla="*/ 1380853 w 2921000"/>
              <a:gd name="T67" fmla="*/ 644835 h 2743200"/>
              <a:gd name="T68" fmla="*/ 1340488 w 2921000"/>
              <a:gd name="T69" fmla="*/ 576168 h 2743200"/>
              <a:gd name="T70" fmla="*/ 2105660 w 2921000"/>
              <a:gd name="T71" fmla="*/ 537590 h 2743200"/>
              <a:gd name="T72" fmla="*/ 2147887 w 2921000"/>
              <a:gd name="T73" fmla="*/ 611258 h 2743200"/>
              <a:gd name="T74" fmla="*/ 2556510 w 2921000"/>
              <a:gd name="T75" fmla="*/ 602685 h 2743200"/>
              <a:gd name="T76" fmla="*/ 1286827 w 2921000"/>
              <a:gd name="T77" fmla="*/ 94944 h 2743200"/>
              <a:gd name="T78" fmla="*/ 1199833 w 2921000"/>
              <a:gd name="T79" fmla="*/ 140987 h 2743200"/>
              <a:gd name="T80" fmla="*/ 2636520 w 2921000"/>
              <a:gd name="T81" fmla="*/ 925302 h 2743200"/>
              <a:gd name="T82" fmla="*/ 2070735 w 2921000"/>
              <a:gd name="T83" fmla="*/ 676671 h 2743200"/>
              <a:gd name="T84" fmla="*/ 2008187 w 2921000"/>
              <a:gd name="T85" fmla="*/ 526476 h 2743200"/>
              <a:gd name="T86" fmla="*/ 2112327 w 2921000"/>
              <a:gd name="T87" fmla="*/ 19687 h 2743200"/>
              <a:gd name="T88" fmla="*/ 2586990 w 2921000"/>
              <a:gd name="T89" fmla="*/ 462969 h 2743200"/>
              <a:gd name="T90" fmla="*/ 2737485 w 2921000"/>
              <a:gd name="T91" fmla="*/ 686197 h 2743200"/>
              <a:gd name="T92" fmla="*/ 2856230 w 2921000"/>
              <a:gd name="T93" fmla="*/ 1017388 h 2743200"/>
              <a:gd name="T94" fmla="*/ 2920683 w 2921000"/>
              <a:gd name="T95" fmla="*/ 1179014 h 2743200"/>
              <a:gd name="T96" fmla="*/ 2725103 w 2921000"/>
              <a:gd name="T97" fmla="*/ 2656195 h 2743200"/>
              <a:gd name="T98" fmla="*/ 2528887 w 2921000"/>
              <a:gd name="T99" fmla="*/ 2743200 h 2743200"/>
              <a:gd name="T100" fmla="*/ 95250 w 2921000"/>
              <a:gd name="T101" fmla="*/ 2679693 h 2743200"/>
              <a:gd name="T102" fmla="*/ 317 w 2921000"/>
              <a:gd name="T103" fmla="*/ 2485360 h 2743200"/>
              <a:gd name="T104" fmla="*/ 67945 w 2921000"/>
              <a:gd name="T105" fmla="*/ 450267 h 2743200"/>
              <a:gd name="T106" fmla="*/ 265113 w 2921000"/>
              <a:gd name="T107" fmla="*/ 360087 h 2743200"/>
              <a:gd name="T108" fmla="*/ 162243 w 2921000"/>
              <a:gd name="T109" fmla="*/ 531874 h 2743200"/>
              <a:gd name="T110" fmla="*/ 123190 w 2921000"/>
              <a:gd name="T111" fmla="*/ 2488536 h 2743200"/>
              <a:gd name="T112" fmla="*/ 193993 w 2921000"/>
              <a:gd name="T113" fmla="*/ 2581574 h 2743200"/>
              <a:gd name="T114" fmla="*/ 302577 w 2921000"/>
              <a:gd name="T115" fmla="*/ 2508223 h 2743200"/>
              <a:gd name="T116" fmla="*/ 482917 w 2921000"/>
              <a:gd name="T117" fmla="*/ 1075497 h 2743200"/>
              <a:gd name="T118" fmla="*/ 642937 w 2921000"/>
              <a:gd name="T119" fmla="*/ 937369 h 2743200"/>
              <a:gd name="T120" fmla="*/ 1087437 w 2921000"/>
              <a:gd name="T121" fmla="*/ 125110 h 2743200"/>
              <a:gd name="T122" fmla="*/ 1221105 w 2921000"/>
              <a:gd name="T123" fmla="*/ 9844 h 274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21000" h="2743200">
                <a:moveTo>
                  <a:pt x="1429165" y="1871662"/>
                </a:moveTo>
                <a:lnTo>
                  <a:pt x="1430751" y="1884976"/>
                </a:lnTo>
                <a:lnTo>
                  <a:pt x="1434242" y="1903680"/>
                </a:lnTo>
                <a:lnTo>
                  <a:pt x="1438367" y="1927455"/>
                </a:lnTo>
                <a:lnTo>
                  <a:pt x="1443761" y="1954718"/>
                </a:lnTo>
                <a:lnTo>
                  <a:pt x="1457087" y="2018119"/>
                </a:lnTo>
                <a:lnTo>
                  <a:pt x="1471684" y="2085641"/>
                </a:lnTo>
                <a:lnTo>
                  <a:pt x="1485962" y="2151579"/>
                </a:lnTo>
                <a:lnTo>
                  <a:pt x="1498337" y="2207372"/>
                </a:lnTo>
                <a:lnTo>
                  <a:pt x="1510395" y="2260312"/>
                </a:lnTo>
                <a:lnTo>
                  <a:pt x="1555769" y="1996563"/>
                </a:lnTo>
                <a:lnTo>
                  <a:pt x="1528799" y="1934112"/>
                </a:lnTo>
                <a:lnTo>
                  <a:pt x="1572587" y="1892902"/>
                </a:lnTo>
                <a:lnTo>
                  <a:pt x="1586231" y="1892902"/>
                </a:lnTo>
                <a:lnTo>
                  <a:pt x="1589404" y="1892902"/>
                </a:lnTo>
                <a:lnTo>
                  <a:pt x="1603048" y="1892902"/>
                </a:lnTo>
                <a:lnTo>
                  <a:pt x="1646201" y="1934112"/>
                </a:lnTo>
                <a:lnTo>
                  <a:pt x="1632875" y="1965179"/>
                </a:lnTo>
                <a:lnTo>
                  <a:pt x="1623355" y="1986418"/>
                </a:lnTo>
                <a:lnTo>
                  <a:pt x="1620500" y="1993710"/>
                </a:lnTo>
                <a:lnTo>
                  <a:pt x="1619865" y="1996563"/>
                </a:lnTo>
                <a:lnTo>
                  <a:pt x="1627163" y="2038090"/>
                </a:lnTo>
                <a:lnTo>
                  <a:pt x="1642394" y="2128437"/>
                </a:lnTo>
                <a:lnTo>
                  <a:pt x="1664923" y="2260312"/>
                </a:lnTo>
                <a:lnTo>
                  <a:pt x="1676980" y="2206738"/>
                </a:lnTo>
                <a:lnTo>
                  <a:pt x="1689355" y="2151579"/>
                </a:lnTo>
                <a:lnTo>
                  <a:pt x="1703634" y="2085641"/>
                </a:lnTo>
                <a:lnTo>
                  <a:pt x="1718547" y="2017802"/>
                </a:lnTo>
                <a:lnTo>
                  <a:pt x="1731557" y="1954718"/>
                </a:lnTo>
                <a:lnTo>
                  <a:pt x="1736951" y="1927455"/>
                </a:lnTo>
                <a:lnTo>
                  <a:pt x="1741393" y="1903680"/>
                </a:lnTo>
                <a:lnTo>
                  <a:pt x="1744566" y="1884976"/>
                </a:lnTo>
                <a:lnTo>
                  <a:pt x="1746470" y="1871662"/>
                </a:lnTo>
                <a:lnTo>
                  <a:pt x="1749643" y="1872613"/>
                </a:lnTo>
                <a:lnTo>
                  <a:pt x="1753768" y="1873881"/>
                </a:lnTo>
                <a:lnTo>
                  <a:pt x="1776931" y="1881172"/>
                </a:lnTo>
                <a:lnTo>
                  <a:pt x="1807075" y="1891000"/>
                </a:lnTo>
                <a:lnTo>
                  <a:pt x="1841662" y="1902412"/>
                </a:lnTo>
                <a:lnTo>
                  <a:pt x="1878469" y="1915092"/>
                </a:lnTo>
                <a:lnTo>
                  <a:pt x="1916228" y="1929357"/>
                </a:lnTo>
                <a:lnTo>
                  <a:pt x="1934949" y="1936331"/>
                </a:lnTo>
                <a:lnTo>
                  <a:pt x="1953353" y="1943623"/>
                </a:lnTo>
                <a:lnTo>
                  <a:pt x="1970488" y="1951231"/>
                </a:lnTo>
                <a:lnTo>
                  <a:pt x="1986987" y="1958522"/>
                </a:lnTo>
                <a:lnTo>
                  <a:pt x="2002218" y="1965813"/>
                </a:lnTo>
                <a:lnTo>
                  <a:pt x="2016497" y="1973104"/>
                </a:lnTo>
                <a:lnTo>
                  <a:pt x="2026651" y="1984199"/>
                </a:lnTo>
                <a:lnTo>
                  <a:pt x="2032362" y="1990539"/>
                </a:lnTo>
                <a:lnTo>
                  <a:pt x="2038391" y="1997831"/>
                </a:lnTo>
                <a:lnTo>
                  <a:pt x="2044737" y="2006390"/>
                </a:lnTo>
                <a:lnTo>
                  <a:pt x="2051083" y="2015900"/>
                </a:lnTo>
                <a:lnTo>
                  <a:pt x="2057747" y="2026678"/>
                </a:lnTo>
                <a:lnTo>
                  <a:pt x="2063775" y="2038724"/>
                </a:lnTo>
                <a:lnTo>
                  <a:pt x="2069804" y="2052673"/>
                </a:lnTo>
                <a:lnTo>
                  <a:pt x="2075833" y="2067889"/>
                </a:lnTo>
                <a:lnTo>
                  <a:pt x="2078689" y="2076131"/>
                </a:lnTo>
                <a:lnTo>
                  <a:pt x="2081227" y="2085007"/>
                </a:lnTo>
                <a:lnTo>
                  <a:pt x="2084083" y="2094201"/>
                </a:lnTo>
                <a:lnTo>
                  <a:pt x="2086621" y="2104028"/>
                </a:lnTo>
                <a:lnTo>
                  <a:pt x="2088842" y="2114489"/>
                </a:lnTo>
                <a:lnTo>
                  <a:pt x="2091381" y="2125267"/>
                </a:lnTo>
                <a:lnTo>
                  <a:pt x="2093602" y="2136679"/>
                </a:lnTo>
                <a:lnTo>
                  <a:pt x="2095506" y="2148409"/>
                </a:lnTo>
                <a:lnTo>
                  <a:pt x="2097410" y="2161089"/>
                </a:lnTo>
                <a:lnTo>
                  <a:pt x="2098996" y="2174086"/>
                </a:lnTo>
                <a:lnTo>
                  <a:pt x="2100583" y="2187717"/>
                </a:lnTo>
                <a:lnTo>
                  <a:pt x="2101852" y="2202300"/>
                </a:lnTo>
                <a:lnTo>
                  <a:pt x="2102487" y="2213078"/>
                </a:lnTo>
                <a:lnTo>
                  <a:pt x="2102804" y="2232732"/>
                </a:lnTo>
                <a:lnTo>
                  <a:pt x="2103439" y="2293597"/>
                </a:lnTo>
                <a:lnTo>
                  <a:pt x="2105025" y="2449882"/>
                </a:lnTo>
                <a:lnTo>
                  <a:pt x="2082179" y="2452735"/>
                </a:lnTo>
                <a:lnTo>
                  <a:pt x="2059016" y="2455588"/>
                </a:lnTo>
                <a:lnTo>
                  <a:pt x="2036170" y="2457807"/>
                </a:lnTo>
                <a:lnTo>
                  <a:pt x="2013324" y="2460026"/>
                </a:lnTo>
                <a:lnTo>
                  <a:pt x="1966363" y="2464147"/>
                </a:lnTo>
                <a:lnTo>
                  <a:pt x="1915911" y="2467951"/>
                </a:lnTo>
                <a:lnTo>
                  <a:pt x="1914959" y="2345586"/>
                </a:lnTo>
                <a:lnTo>
                  <a:pt x="1914642" y="2258410"/>
                </a:lnTo>
                <a:lnTo>
                  <a:pt x="1914642" y="2252387"/>
                </a:lnTo>
                <a:lnTo>
                  <a:pt x="1914325" y="2246046"/>
                </a:lnTo>
                <a:lnTo>
                  <a:pt x="1913373" y="2240023"/>
                </a:lnTo>
                <a:lnTo>
                  <a:pt x="1912738" y="2234317"/>
                </a:lnTo>
                <a:lnTo>
                  <a:pt x="1910834" y="2223539"/>
                </a:lnTo>
                <a:lnTo>
                  <a:pt x="1908296" y="2213395"/>
                </a:lnTo>
                <a:lnTo>
                  <a:pt x="1904805" y="2203885"/>
                </a:lnTo>
                <a:lnTo>
                  <a:pt x="1900998" y="2195008"/>
                </a:lnTo>
                <a:lnTo>
                  <a:pt x="1896555" y="2187083"/>
                </a:lnTo>
                <a:lnTo>
                  <a:pt x="1892430" y="2178841"/>
                </a:lnTo>
                <a:lnTo>
                  <a:pt x="1892430" y="2473023"/>
                </a:lnTo>
                <a:lnTo>
                  <a:pt x="1857210" y="2475242"/>
                </a:lnTo>
                <a:lnTo>
                  <a:pt x="1820085" y="2477144"/>
                </a:lnTo>
                <a:lnTo>
                  <a:pt x="1782325" y="2478729"/>
                </a:lnTo>
                <a:lnTo>
                  <a:pt x="1743297" y="2480314"/>
                </a:lnTo>
                <a:lnTo>
                  <a:pt x="1703951" y="2481582"/>
                </a:lnTo>
                <a:lnTo>
                  <a:pt x="1664605" y="2482216"/>
                </a:lnTo>
                <a:lnTo>
                  <a:pt x="1625894" y="2482533"/>
                </a:lnTo>
                <a:lnTo>
                  <a:pt x="1587817" y="2482850"/>
                </a:lnTo>
                <a:lnTo>
                  <a:pt x="1549423" y="2482533"/>
                </a:lnTo>
                <a:lnTo>
                  <a:pt x="1510077" y="2482216"/>
                </a:lnTo>
                <a:lnTo>
                  <a:pt x="1470414" y="2481582"/>
                </a:lnTo>
                <a:lnTo>
                  <a:pt x="1430751" y="2480314"/>
                </a:lnTo>
                <a:lnTo>
                  <a:pt x="1391723" y="2478729"/>
                </a:lnTo>
                <a:lnTo>
                  <a:pt x="1353011" y="2477144"/>
                </a:lnTo>
                <a:lnTo>
                  <a:pt x="1315887" y="2475242"/>
                </a:lnTo>
                <a:lnTo>
                  <a:pt x="1280348" y="2473023"/>
                </a:lnTo>
                <a:lnTo>
                  <a:pt x="1280348" y="2178841"/>
                </a:lnTo>
                <a:lnTo>
                  <a:pt x="1276541" y="2187400"/>
                </a:lnTo>
                <a:lnTo>
                  <a:pt x="1272416" y="2196277"/>
                </a:lnTo>
                <a:lnTo>
                  <a:pt x="1268291" y="2205787"/>
                </a:lnTo>
                <a:lnTo>
                  <a:pt x="1263849" y="2215614"/>
                </a:lnTo>
                <a:lnTo>
                  <a:pt x="1260041" y="2226075"/>
                </a:lnTo>
                <a:lnTo>
                  <a:pt x="1258454" y="2231781"/>
                </a:lnTo>
                <a:lnTo>
                  <a:pt x="1257185" y="2237170"/>
                </a:lnTo>
                <a:lnTo>
                  <a:pt x="1255916" y="2242876"/>
                </a:lnTo>
                <a:lnTo>
                  <a:pt x="1255281" y="2248900"/>
                </a:lnTo>
                <a:lnTo>
                  <a:pt x="1254329" y="2254923"/>
                </a:lnTo>
                <a:lnTo>
                  <a:pt x="1254329" y="2261580"/>
                </a:lnTo>
                <a:lnTo>
                  <a:pt x="1254012" y="2348440"/>
                </a:lnTo>
                <a:lnTo>
                  <a:pt x="1253377" y="2471121"/>
                </a:lnTo>
                <a:lnTo>
                  <a:pt x="1227993" y="2468902"/>
                </a:lnTo>
                <a:lnTo>
                  <a:pt x="1203878" y="2466683"/>
                </a:lnTo>
                <a:lnTo>
                  <a:pt x="1181032" y="2464147"/>
                </a:lnTo>
                <a:lnTo>
                  <a:pt x="1158820" y="2461611"/>
                </a:lnTo>
                <a:lnTo>
                  <a:pt x="1115350" y="2455905"/>
                </a:lnTo>
                <a:lnTo>
                  <a:pt x="1069975" y="2449882"/>
                </a:lnTo>
                <a:lnTo>
                  <a:pt x="1071562" y="2293597"/>
                </a:lnTo>
                <a:lnTo>
                  <a:pt x="1072513" y="2232732"/>
                </a:lnTo>
                <a:lnTo>
                  <a:pt x="1072831" y="2213078"/>
                </a:lnTo>
                <a:lnTo>
                  <a:pt x="1073465" y="2202300"/>
                </a:lnTo>
                <a:lnTo>
                  <a:pt x="1074735" y="2187717"/>
                </a:lnTo>
                <a:lnTo>
                  <a:pt x="1076321" y="2174086"/>
                </a:lnTo>
                <a:lnTo>
                  <a:pt x="1077908" y="2161089"/>
                </a:lnTo>
                <a:lnTo>
                  <a:pt x="1079811" y="2148409"/>
                </a:lnTo>
                <a:lnTo>
                  <a:pt x="1082033" y="2136679"/>
                </a:lnTo>
                <a:lnTo>
                  <a:pt x="1083936" y="2125267"/>
                </a:lnTo>
                <a:lnTo>
                  <a:pt x="1086158" y="2114489"/>
                </a:lnTo>
                <a:lnTo>
                  <a:pt x="1089013" y="2104028"/>
                </a:lnTo>
                <a:lnTo>
                  <a:pt x="1091234" y="2094201"/>
                </a:lnTo>
                <a:lnTo>
                  <a:pt x="1093773" y="2085007"/>
                </a:lnTo>
                <a:lnTo>
                  <a:pt x="1096946" y="2076131"/>
                </a:lnTo>
                <a:lnTo>
                  <a:pt x="1099484" y="2067889"/>
                </a:lnTo>
                <a:lnTo>
                  <a:pt x="1105196" y="2052673"/>
                </a:lnTo>
                <a:lnTo>
                  <a:pt x="1111542" y="2038724"/>
                </a:lnTo>
                <a:lnTo>
                  <a:pt x="1117888" y="2026678"/>
                </a:lnTo>
                <a:lnTo>
                  <a:pt x="1123917" y="2015900"/>
                </a:lnTo>
                <a:lnTo>
                  <a:pt x="1130580" y="2006390"/>
                </a:lnTo>
                <a:lnTo>
                  <a:pt x="1136609" y="1997831"/>
                </a:lnTo>
                <a:lnTo>
                  <a:pt x="1142638" y="1990539"/>
                </a:lnTo>
                <a:lnTo>
                  <a:pt x="1148349" y="1984199"/>
                </a:lnTo>
                <a:lnTo>
                  <a:pt x="1159138" y="1973104"/>
                </a:lnTo>
                <a:lnTo>
                  <a:pt x="1173099" y="1965813"/>
                </a:lnTo>
                <a:lnTo>
                  <a:pt x="1188330" y="1958522"/>
                </a:lnTo>
                <a:lnTo>
                  <a:pt x="1204830" y="1951231"/>
                </a:lnTo>
                <a:lnTo>
                  <a:pt x="1222282" y="1943623"/>
                </a:lnTo>
                <a:lnTo>
                  <a:pt x="1240368" y="1936331"/>
                </a:lnTo>
                <a:lnTo>
                  <a:pt x="1259089" y="1929357"/>
                </a:lnTo>
                <a:lnTo>
                  <a:pt x="1296848" y="1915409"/>
                </a:lnTo>
                <a:lnTo>
                  <a:pt x="1333656" y="1902412"/>
                </a:lnTo>
                <a:lnTo>
                  <a:pt x="1367925" y="1891000"/>
                </a:lnTo>
                <a:lnTo>
                  <a:pt x="1398069" y="1881489"/>
                </a:lnTo>
                <a:lnTo>
                  <a:pt x="1421867" y="1873881"/>
                </a:lnTo>
                <a:lnTo>
                  <a:pt x="1426309" y="1872296"/>
                </a:lnTo>
                <a:lnTo>
                  <a:pt x="1429165" y="1871662"/>
                </a:lnTo>
                <a:close/>
                <a:moveTo>
                  <a:pt x="1590354" y="1216025"/>
                </a:moveTo>
                <a:lnTo>
                  <a:pt x="1602721" y="1216342"/>
                </a:lnTo>
                <a:lnTo>
                  <a:pt x="1614455" y="1217610"/>
                </a:lnTo>
                <a:lnTo>
                  <a:pt x="1626505" y="1219195"/>
                </a:lnTo>
                <a:lnTo>
                  <a:pt x="1637287" y="1221414"/>
                </a:lnTo>
                <a:lnTo>
                  <a:pt x="1648386" y="1223950"/>
                </a:lnTo>
                <a:lnTo>
                  <a:pt x="1659485" y="1227437"/>
                </a:lnTo>
                <a:lnTo>
                  <a:pt x="1669949" y="1231242"/>
                </a:lnTo>
                <a:lnTo>
                  <a:pt x="1680097" y="1235997"/>
                </a:lnTo>
                <a:lnTo>
                  <a:pt x="1689928" y="1240752"/>
                </a:lnTo>
                <a:lnTo>
                  <a:pt x="1699441" y="1246458"/>
                </a:lnTo>
                <a:lnTo>
                  <a:pt x="1708637" y="1252798"/>
                </a:lnTo>
                <a:lnTo>
                  <a:pt x="1717834" y="1259139"/>
                </a:lnTo>
                <a:lnTo>
                  <a:pt x="1726079" y="1266113"/>
                </a:lnTo>
                <a:lnTo>
                  <a:pt x="1734641" y="1273721"/>
                </a:lnTo>
                <a:lnTo>
                  <a:pt x="1742251" y="1281646"/>
                </a:lnTo>
                <a:lnTo>
                  <a:pt x="1749862" y="1290206"/>
                </a:lnTo>
                <a:lnTo>
                  <a:pt x="1756521" y="1298765"/>
                </a:lnTo>
                <a:lnTo>
                  <a:pt x="1763498" y="1307958"/>
                </a:lnTo>
                <a:lnTo>
                  <a:pt x="1770157" y="1317469"/>
                </a:lnTo>
                <a:lnTo>
                  <a:pt x="1775865" y="1327613"/>
                </a:lnTo>
                <a:lnTo>
                  <a:pt x="1781573" y="1337757"/>
                </a:lnTo>
                <a:lnTo>
                  <a:pt x="1786964" y="1348536"/>
                </a:lnTo>
                <a:lnTo>
                  <a:pt x="1791404" y="1359631"/>
                </a:lnTo>
                <a:lnTo>
                  <a:pt x="1796161" y="1370727"/>
                </a:lnTo>
                <a:lnTo>
                  <a:pt x="1799966" y="1382456"/>
                </a:lnTo>
                <a:lnTo>
                  <a:pt x="1803771" y="1394185"/>
                </a:lnTo>
                <a:lnTo>
                  <a:pt x="1806625" y="1406549"/>
                </a:lnTo>
                <a:lnTo>
                  <a:pt x="1809479" y="1418912"/>
                </a:lnTo>
                <a:lnTo>
                  <a:pt x="1811699" y="1431276"/>
                </a:lnTo>
                <a:lnTo>
                  <a:pt x="1813285" y="1444273"/>
                </a:lnTo>
                <a:lnTo>
                  <a:pt x="1814870" y="1457271"/>
                </a:lnTo>
                <a:lnTo>
                  <a:pt x="1815504" y="1470268"/>
                </a:lnTo>
                <a:lnTo>
                  <a:pt x="1821530" y="1473121"/>
                </a:lnTo>
                <a:lnTo>
                  <a:pt x="1827238" y="1476608"/>
                </a:lnTo>
                <a:lnTo>
                  <a:pt x="1830092" y="1478510"/>
                </a:lnTo>
                <a:lnTo>
                  <a:pt x="1832311" y="1480412"/>
                </a:lnTo>
                <a:lnTo>
                  <a:pt x="1834531" y="1482632"/>
                </a:lnTo>
                <a:lnTo>
                  <a:pt x="1836751" y="1485168"/>
                </a:lnTo>
                <a:lnTo>
                  <a:pt x="1838654" y="1488021"/>
                </a:lnTo>
                <a:lnTo>
                  <a:pt x="1840556" y="1490874"/>
                </a:lnTo>
                <a:lnTo>
                  <a:pt x="1842142" y="1494044"/>
                </a:lnTo>
                <a:lnTo>
                  <a:pt x="1843728" y="1497531"/>
                </a:lnTo>
                <a:lnTo>
                  <a:pt x="1844996" y="1501018"/>
                </a:lnTo>
                <a:lnTo>
                  <a:pt x="1845947" y="1505139"/>
                </a:lnTo>
                <a:lnTo>
                  <a:pt x="1846899" y="1508944"/>
                </a:lnTo>
                <a:lnTo>
                  <a:pt x="1847533" y="1513382"/>
                </a:lnTo>
                <a:lnTo>
                  <a:pt x="1847850" y="1520356"/>
                </a:lnTo>
                <a:lnTo>
                  <a:pt x="1847850" y="1527647"/>
                </a:lnTo>
                <a:lnTo>
                  <a:pt x="1847216" y="1534938"/>
                </a:lnTo>
                <a:lnTo>
                  <a:pt x="1846582" y="1542547"/>
                </a:lnTo>
                <a:lnTo>
                  <a:pt x="1844996" y="1550155"/>
                </a:lnTo>
                <a:lnTo>
                  <a:pt x="1842776" y="1557446"/>
                </a:lnTo>
                <a:lnTo>
                  <a:pt x="1840239" y="1564738"/>
                </a:lnTo>
                <a:lnTo>
                  <a:pt x="1837385" y="1572029"/>
                </a:lnTo>
                <a:lnTo>
                  <a:pt x="1833897" y="1578686"/>
                </a:lnTo>
                <a:lnTo>
                  <a:pt x="1830409" y="1585343"/>
                </a:lnTo>
                <a:lnTo>
                  <a:pt x="1826286" y="1591366"/>
                </a:lnTo>
                <a:lnTo>
                  <a:pt x="1821530" y="1597073"/>
                </a:lnTo>
                <a:lnTo>
                  <a:pt x="1817090" y="1602145"/>
                </a:lnTo>
                <a:lnTo>
                  <a:pt x="1811699" y="1606583"/>
                </a:lnTo>
                <a:lnTo>
                  <a:pt x="1806308" y="1610387"/>
                </a:lnTo>
                <a:lnTo>
                  <a:pt x="1800600" y="1613557"/>
                </a:lnTo>
                <a:lnTo>
                  <a:pt x="1797429" y="1624336"/>
                </a:lnTo>
                <a:lnTo>
                  <a:pt x="1794575" y="1634797"/>
                </a:lnTo>
                <a:lnTo>
                  <a:pt x="1791404" y="1645575"/>
                </a:lnTo>
                <a:lnTo>
                  <a:pt x="1787598" y="1656037"/>
                </a:lnTo>
                <a:lnTo>
                  <a:pt x="1784110" y="1666181"/>
                </a:lnTo>
                <a:lnTo>
                  <a:pt x="1779988" y="1676642"/>
                </a:lnTo>
                <a:lnTo>
                  <a:pt x="1775865" y="1686470"/>
                </a:lnTo>
                <a:lnTo>
                  <a:pt x="1771109" y="1696297"/>
                </a:lnTo>
                <a:lnTo>
                  <a:pt x="1766669" y="1706125"/>
                </a:lnTo>
                <a:lnTo>
                  <a:pt x="1761595" y="1715635"/>
                </a:lnTo>
                <a:lnTo>
                  <a:pt x="1756204" y="1724828"/>
                </a:lnTo>
                <a:lnTo>
                  <a:pt x="1750813" y="1733388"/>
                </a:lnTo>
                <a:lnTo>
                  <a:pt x="1745105" y="1742264"/>
                </a:lnTo>
                <a:lnTo>
                  <a:pt x="1739397" y="1750823"/>
                </a:lnTo>
                <a:lnTo>
                  <a:pt x="1733372" y="1758748"/>
                </a:lnTo>
                <a:lnTo>
                  <a:pt x="1726713" y="1766674"/>
                </a:lnTo>
                <a:lnTo>
                  <a:pt x="1720053" y="1773965"/>
                </a:lnTo>
                <a:lnTo>
                  <a:pt x="1713077" y="1781256"/>
                </a:lnTo>
                <a:lnTo>
                  <a:pt x="1706100" y="1787597"/>
                </a:lnTo>
                <a:lnTo>
                  <a:pt x="1698490" y="1794254"/>
                </a:lnTo>
                <a:lnTo>
                  <a:pt x="1690879" y="1799960"/>
                </a:lnTo>
                <a:lnTo>
                  <a:pt x="1683268" y="1805666"/>
                </a:lnTo>
                <a:lnTo>
                  <a:pt x="1675023" y="1810738"/>
                </a:lnTo>
                <a:lnTo>
                  <a:pt x="1666461" y="1815177"/>
                </a:lnTo>
                <a:lnTo>
                  <a:pt x="1658216" y="1819298"/>
                </a:lnTo>
                <a:lnTo>
                  <a:pt x="1649337" y="1822785"/>
                </a:lnTo>
                <a:lnTo>
                  <a:pt x="1640141" y="1825955"/>
                </a:lnTo>
                <a:lnTo>
                  <a:pt x="1630627" y="1828491"/>
                </a:lnTo>
                <a:lnTo>
                  <a:pt x="1621114" y="1831027"/>
                </a:lnTo>
                <a:lnTo>
                  <a:pt x="1610966" y="1831978"/>
                </a:lnTo>
                <a:lnTo>
                  <a:pt x="1601136" y="1833246"/>
                </a:lnTo>
                <a:lnTo>
                  <a:pt x="1590354" y="1833563"/>
                </a:lnTo>
                <a:lnTo>
                  <a:pt x="1580206" y="1833246"/>
                </a:lnTo>
                <a:lnTo>
                  <a:pt x="1570059" y="1831978"/>
                </a:lnTo>
                <a:lnTo>
                  <a:pt x="1560228" y="1831027"/>
                </a:lnTo>
                <a:lnTo>
                  <a:pt x="1550715" y="1828491"/>
                </a:lnTo>
                <a:lnTo>
                  <a:pt x="1541519" y="1826272"/>
                </a:lnTo>
                <a:lnTo>
                  <a:pt x="1532322" y="1823102"/>
                </a:lnTo>
                <a:lnTo>
                  <a:pt x="1523443" y="1819298"/>
                </a:lnTo>
                <a:lnTo>
                  <a:pt x="1514881" y="1815494"/>
                </a:lnTo>
                <a:lnTo>
                  <a:pt x="1506636" y="1811055"/>
                </a:lnTo>
                <a:lnTo>
                  <a:pt x="1498391" y="1805983"/>
                </a:lnTo>
                <a:lnTo>
                  <a:pt x="1490780" y="1800277"/>
                </a:lnTo>
                <a:lnTo>
                  <a:pt x="1483170" y="1794571"/>
                </a:lnTo>
                <a:lnTo>
                  <a:pt x="1475876" y="1788548"/>
                </a:lnTo>
                <a:lnTo>
                  <a:pt x="1468583" y="1781573"/>
                </a:lnTo>
                <a:lnTo>
                  <a:pt x="1461606" y="1774599"/>
                </a:lnTo>
                <a:lnTo>
                  <a:pt x="1455264" y="1767625"/>
                </a:lnTo>
                <a:lnTo>
                  <a:pt x="1448604" y="1759382"/>
                </a:lnTo>
                <a:lnTo>
                  <a:pt x="1442579" y="1751457"/>
                </a:lnTo>
                <a:lnTo>
                  <a:pt x="1436554" y="1743532"/>
                </a:lnTo>
                <a:lnTo>
                  <a:pt x="1430846" y="1734656"/>
                </a:lnTo>
                <a:lnTo>
                  <a:pt x="1425455" y="1725779"/>
                </a:lnTo>
                <a:lnTo>
                  <a:pt x="1420064" y="1716586"/>
                </a:lnTo>
                <a:lnTo>
                  <a:pt x="1414990" y="1707076"/>
                </a:lnTo>
                <a:lnTo>
                  <a:pt x="1410551" y="1697565"/>
                </a:lnTo>
                <a:lnTo>
                  <a:pt x="1405794" y="1688055"/>
                </a:lnTo>
                <a:lnTo>
                  <a:pt x="1401672" y="1678228"/>
                </a:lnTo>
                <a:lnTo>
                  <a:pt x="1397866" y="1667766"/>
                </a:lnTo>
                <a:lnTo>
                  <a:pt x="1394061" y="1657622"/>
                </a:lnTo>
                <a:lnTo>
                  <a:pt x="1390256" y="1647160"/>
                </a:lnTo>
                <a:lnTo>
                  <a:pt x="1387084" y="1637016"/>
                </a:lnTo>
                <a:lnTo>
                  <a:pt x="1384230" y="1626238"/>
                </a:lnTo>
                <a:lnTo>
                  <a:pt x="1381059" y="1615459"/>
                </a:lnTo>
                <a:lnTo>
                  <a:pt x="1377888" y="1614191"/>
                </a:lnTo>
                <a:lnTo>
                  <a:pt x="1374717" y="1613240"/>
                </a:lnTo>
                <a:lnTo>
                  <a:pt x="1371546" y="1611655"/>
                </a:lnTo>
                <a:lnTo>
                  <a:pt x="1368375" y="1609753"/>
                </a:lnTo>
                <a:lnTo>
                  <a:pt x="1362667" y="1605632"/>
                </a:lnTo>
                <a:lnTo>
                  <a:pt x="1357276" y="1600877"/>
                </a:lnTo>
                <a:lnTo>
                  <a:pt x="1352519" y="1595171"/>
                </a:lnTo>
                <a:lnTo>
                  <a:pt x="1347762" y="1589147"/>
                </a:lnTo>
                <a:lnTo>
                  <a:pt x="1343640" y="1582173"/>
                </a:lnTo>
                <a:lnTo>
                  <a:pt x="1339835" y="1575516"/>
                </a:lnTo>
                <a:lnTo>
                  <a:pt x="1336346" y="1567591"/>
                </a:lnTo>
                <a:lnTo>
                  <a:pt x="1333809" y="1559982"/>
                </a:lnTo>
                <a:lnTo>
                  <a:pt x="1331272" y="1552374"/>
                </a:lnTo>
                <a:lnTo>
                  <a:pt x="1329370" y="1544449"/>
                </a:lnTo>
                <a:lnTo>
                  <a:pt x="1328418" y="1536523"/>
                </a:lnTo>
                <a:lnTo>
                  <a:pt x="1327467" y="1528281"/>
                </a:lnTo>
                <a:lnTo>
                  <a:pt x="1327150" y="1520673"/>
                </a:lnTo>
                <a:lnTo>
                  <a:pt x="1328101" y="1513382"/>
                </a:lnTo>
                <a:lnTo>
                  <a:pt x="1328736" y="1508627"/>
                </a:lnTo>
                <a:lnTo>
                  <a:pt x="1329370" y="1503871"/>
                </a:lnTo>
                <a:lnTo>
                  <a:pt x="1330638" y="1499750"/>
                </a:lnTo>
                <a:lnTo>
                  <a:pt x="1332224" y="1495946"/>
                </a:lnTo>
                <a:lnTo>
                  <a:pt x="1334126" y="1492142"/>
                </a:lnTo>
                <a:lnTo>
                  <a:pt x="1336029" y="1488655"/>
                </a:lnTo>
                <a:lnTo>
                  <a:pt x="1337932" y="1485485"/>
                </a:lnTo>
                <a:lnTo>
                  <a:pt x="1340152" y="1482949"/>
                </a:lnTo>
                <a:lnTo>
                  <a:pt x="1343006" y="1480412"/>
                </a:lnTo>
                <a:lnTo>
                  <a:pt x="1345543" y="1477876"/>
                </a:lnTo>
                <a:lnTo>
                  <a:pt x="1348714" y="1475657"/>
                </a:lnTo>
                <a:lnTo>
                  <a:pt x="1351568" y="1473755"/>
                </a:lnTo>
                <a:lnTo>
                  <a:pt x="1355056" y="1472170"/>
                </a:lnTo>
                <a:lnTo>
                  <a:pt x="1358544" y="1470585"/>
                </a:lnTo>
                <a:lnTo>
                  <a:pt x="1362032" y="1469634"/>
                </a:lnTo>
                <a:lnTo>
                  <a:pt x="1365838" y="1468683"/>
                </a:lnTo>
                <a:lnTo>
                  <a:pt x="1366472" y="1455369"/>
                </a:lnTo>
                <a:lnTo>
                  <a:pt x="1368058" y="1442371"/>
                </a:lnTo>
                <a:lnTo>
                  <a:pt x="1369960" y="1430008"/>
                </a:lnTo>
                <a:lnTo>
                  <a:pt x="1372180" y="1417327"/>
                </a:lnTo>
                <a:lnTo>
                  <a:pt x="1375034" y="1404964"/>
                </a:lnTo>
                <a:lnTo>
                  <a:pt x="1377888" y="1392917"/>
                </a:lnTo>
                <a:lnTo>
                  <a:pt x="1381693" y="1380871"/>
                </a:lnTo>
                <a:lnTo>
                  <a:pt x="1385499" y="1369459"/>
                </a:lnTo>
                <a:lnTo>
                  <a:pt x="1390256" y="1358363"/>
                </a:lnTo>
                <a:lnTo>
                  <a:pt x="1394695" y="1347268"/>
                </a:lnTo>
                <a:lnTo>
                  <a:pt x="1400086" y="1337123"/>
                </a:lnTo>
                <a:lnTo>
                  <a:pt x="1405794" y="1326662"/>
                </a:lnTo>
                <a:lnTo>
                  <a:pt x="1411502" y="1316835"/>
                </a:lnTo>
                <a:lnTo>
                  <a:pt x="1418162" y="1307324"/>
                </a:lnTo>
                <a:lnTo>
                  <a:pt x="1425138" y="1298131"/>
                </a:lnTo>
                <a:lnTo>
                  <a:pt x="1432114" y="1289255"/>
                </a:lnTo>
                <a:lnTo>
                  <a:pt x="1439408" y="1281329"/>
                </a:lnTo>
                <a:lnTo>
                  <a:pt x="1447653" y="1273404"/>
                </a:lnTo>
                <a:lnTo>
                  <a:pt x="1455581" y="1265479"/>
                </a:lnTo>
                <a:lnTo>
                  <a:pt x="1463826" y="1258822"/>
                </a:lnTo>
                <a:lnTo>
                  <a:pt x="1473022" y="1252164"/>
                </a:lnTo>
                <a:lnTo>
                  <a:pt x="1482218" y="1246141"/>
                </a:lnTo>
                <a:lnTo>
                  <a:pt x="1491732" y="1240752"/>
                </a:lnTo>
                <a:lnTo>
                  <a:pt x="1501562" y="1235997"/>
                </a:lnTo>
                <a:lnTo>
                  <a:pt x="1511710" y="1231242"/>
                </a:lnTo>
                <a:lnTo>
                  <a:pt x="1522175" y="1227437"/>
                </a:lnTo>
                <a:lnTo>
                  <a:pt x="1532639" y="1223950"/>
                </a:lnTo>
                <a:lnTo>
                  <a:pt x="1543738" y="1221097"/>
                </a:lnTo>
                <a:lnTo>
                  <a:pt x="1555154" y="1219195"/>
                </a:lnTo>
                <a:lnTo>
                  <a:pt x="1566888" y="1217610"/>
                </a:lnTo>
                <a:lnTo>
                  <a:pt x="1578621" y="1216342"/>
                </a:lnTo>
                <a:lnTo>
                  <a:pt x="1590354" y="1216025"/>
                </a:lnTo>
                <a:close/>
                <a:moveTo>
                  <a:pt x="679450" y="1054222"/>
                </a:moveTo>
                <a:lnTo>
                  <a:pt x="673417" y="1054857"/>
                </a:lnTo>
                <a:lnTo>
                  <a:pt x="668337" y="1055492"/>
                </a:lnTo>
                <a:lnTo>
                  <a:pt x="662940" y="1056762"/>
                </a:lnTo>
                <a:lnTo>
                  <a:pt x="657543" y="1057715"/>
                </a:lnTo>
                <a:lnTo>
                  <a:pt x="652463" y="1059303"/>
                </a:lnTo>
                <a:lnTo>
                  <a:pt x="647700" y="1060890"/>
                </a:lnTo>
                <a:lnTo>
                  <a:pt x="642620" y="1062796"/>
                </a:lnTo>
                <a:lnTo>
                  <a:pt x="637540" y="1065018"/>
                </a:lnTo>
                <a:lnTo>
                  <a:pt x="633095" y="1067241"/>
                </a:lnTo>
                <a:lnTo>
                  <a:pt x="628333" y="1070099"/>
                </a:lnTo>
                <a:lnTo>
                  <a:pt x="624205" y="1073274"/>
                </a:lnTo>
                <a:lnTo>
                  <a:pt x="620077" y="1076132"/>
                </a:lnTo>
                <a:lnTo>
                  <a:pt x="615950" y="1079307"/>
                </a:lnTo>
                <a:lnTo>
                  <a:pt x="611505" y="1082800"/>
                </a:lnTo>
                <a:lnTo>
                  <a:pt x="607695" y="1085976"/>
                </a:lnTo>
                <a:lnTo>
                  <a:pt x="604203" y="1090421"/>
                </a:lnTo>
                <a:lnTo>
                  <a:pt x="600393" y="1094232"/>
                </a:lnTo>
                <a:lnTo>
                  <a:pt x="597535" y="1098360"/>
                </a:lnTo>
                <a:lnTo>
                  <a:pt x="594360" y="1102488"/>
                </a:lnTo>
                <a:lnTo>
                  <a:pt x="591185" y="1107251"/>
                </a:lnTo>
                <a:lnTo>
                  <a:pt x="588963" y="1111696"/>
                </a:lnTo>
                <a:lnTo>
                  <a:pt x="586423" y="1116459"/>
                </a:lnTo>
                <a:lnTo>
                  <a:pt x="584517" y="1121222"/>
                </a:lnTo>
                <a:lnTo>
                  <a:pt x="582613" y="1126303"/>
                </a:lnTo>
                <a:lnTo>
                  <a:pt x="580707" y="1131384"/>
                </a:lnTo>
                <a:lnTo>
                  <a:pt x="579120" y="1136147"/>
                </a:lnTo>
                <a:lnTo>
                  <a:pt x="577850" y="1141545"/>
                </a:lnTo>
                <a:lnTo>
                  <a:pt x="577215" y="1146943"/>
                </a:lnTo>
                <a:lnTo>
                  <a:pt x="576263" y="1152341"/>
                </a:lnTo>
                <a:lnTo>
                  <a:pt x="575945" y="1157739"/>
                </a:lnTo>
                <a:lnTo>
                  <a:pt x="575945" y="1163455"/>
                </a:lnTo>
                <a:lnTo>
                  <a:pt x="443547" y="2394227"/>
                </a:lnTo>
                <a:lnTo>
                  <a:pt x="443230" y="2410422"/>
                </a:lnTo>
                <a:lnTo>
                  <a:pt x="442595" y="2426934"/>
                </a:lnTo>
                <a:lnTo>
                  <a:pt x="441643" y="2442810"/>
                </a:lnTo>
                <a:lnTo>
                  <a:pt x="440055" y="2458370"/>
                </a:lnTo>
                <a:lnTo>
                  <a:pt x="438150" y="2473294"/>
                </a:lnTo>
                <a:lnTo>
                  <a:pt x="435927" y="2487901"/>
                </a:lnTo>
                <a:lnTo>
                  <a:pt x="433705" y="2502190"/>
                </a:lnTo>
                <a:lnTo>
                  <a:pt x="430530" y="2516161"/>
                </a:lnTo>
                <a:lnTo>
                  <a:pt x="427355" y="2529498"/>
                </a:lnTo>
                <a:lnTo>
                  <a:pt x="423863" y="2542834"/>
                </a:lnTo>
                <a:lnTo>
                  <a:pt x="420053" y="2555536"/>
                </a:lnTo>
                <a:lnTo>
                  <a:pt x="415607" y="2568237"/>
                </a:lnTo>
                <a:lnTo>
                  <a:pt x="411163" y="2579986"/>
                </a:lnTo>
                <a:lnTo>
                  <a:pt x="406400" y="2591735"/>
                </a:lnTo>
                <a:lnTo>
                  <a:pt x="401637" y="2603484"/>
                </a:lnTo>
                <a:lnTo>
                  <a:pt x="396240" y="2613963"/>
                </a:lnTo>
                <a:lnTo>
                  <a:pt x="2567940" y="2613963"/>
                </a:lnTo>
                <a:lnTo>
                  <a:pt x="2573655" y="2613963"/>
                </a:lnTo>
                <a:lnTo>
                  <a:pt x="2579053" y="2613645"/>
                </a:lnTo>
                <a:lnTo>
                  <a:pt x="2584450" y="2613010"/>
                </a:lnTo>
                <a:lnTo>
                  <a:pt x="2589847" y="2612057"/>
                </a:lnTo>
                <a:lnTo>
                  <a:pt x="2594927" y="2610470"/>
                </a:lnTo>
                <a:lnTo>
                  <a:pt x="2600007" y="2609517"/>
                </a:lnTo>
                <a:lnTo>
                  <a:pt x="2605405" y="2607612"/>
                </a:lnTo>
                <a:lnTo>
                  <a:pt x="2610485" y="2605707"/>
                </a:lnTo>
                <a:lnTo>
                  <a:pt x="2614930" y="2603484"/>
                </a:lnTo>
                <a:lnTo>
                  <a:pt x="2619693" y="2600944"/>
                </a:lnTo>
                <a:lnTo>
                  <a:pt x="2624137" y="2598403"/>
                </a:lnTo>
                <a:lnTo>
                  <a:pt x="2628583" y="2595546"/>
                </a:lnTo>
                <a:lnTo>
                  <a:pt x="2633027" y="2592688"/>
                </a:lnTo>
                <a:lnTo>
                  <a:pt x="2637155" y="2589195"/>
                </a:lnTo>
                <a:lnTo>
                  <a:pt x="2641283" y="2585702"/>
                </a:lnTo>
                <a:lnTo>
                  <a:pt x="2645093" y="2582209"/>
                </a:lnTo>
                <a:lnTo>
                  <a:pt x="2648585" y="2578399"/>
                </a:lnTo>
                <a:lnTo>
                  <a:pt x="2652077" y="2574271"/>
                </a:lnTo>
                <a:lnTo>
                  <a:pt x="2655570" y="2570460"/>
                </a:lnTo>
                <a:lnTo>
                  <a:pt x="2658427" y="2565697"/>
                </a:lnTo>
                <a:lnTo>
                  <a:pt x="2661285" y="2561569"/>
                </a:lnTo>
                <a:lnTo>
                  <a:pt x="2663825" y="2557124"/>
                </a:lnTo>
                <a:lnTo>
                  <a:pt x="2666365" y="2552361"/>
                </a:lnTo>
                <a:lnTo>
                  <a:pt x="2668587" y="2547597"/>
                </a:lnTo>
                <a:lnTo>
                  <a:pt x="2670493" y="2542517"/>
                </a:lnTo>
                <a:lnTo>
                  <a:pt x="2672080" y="2537436"/>
                </a:lnTo>
                <a:lnTo>
                  <a:pt x="2673350" y="2532673"/>
                </a:lnTo>
                <a:lnTo>
                  <a:pt x="2674620" y="2527275"/>
                </a:lnTo>
                <a:lnTo>
                  <a:pt x="2675890" y="2521877"/>
                </a:lnTo>
                <a:lnTo>
                  <a:pt x="2676525" y="2516479"/>
                </a:lnTo>
                <a:lnTo>
                  <a:pt x="2676843" y="2511081"/>
                </a:lnTo>
                <a:lnTo>
                  <a:pt x="2676843" y="2505365"/>
                </a:lnTo>
                <a:lnTo>
                  <a:pt x="2809240" y="1163455"/>
                </a:lnTo>
                <a:lnTo>
                  <a:pt x="2808923" y="1157739"/>
                </a:lnTo>
                <a:lnTo>
                  <a:pt x="2808605" y="1152341"/>
                </a:lnTo>
                <a:lnTo>
                  <a:pt x="2807653" y="1146943"/>
                </a:lnTo>
                <a:lnTo>
                  <a:pt x="2807017" y="1141545"/>
                </a:lnTo>
                <a:lnTo>
                  <a:pt x="2805747" y="1136147"/>
                </a:lnTo>
                <a:lnTo>
                  <a:pt x="2804477" y="1131384"/>
                </a:lnTo>
                <a:lnTo>
                  <a:pt x="2802255" y="1126303"/>
                </a:lnTo>
                <a:lnTo>
                  <a:pt x="2800350" y="1121222"/>
                </a:lnTo>
                <a:lnTo>
                  <a:pt x="2798127" y="1116459"/>
                </a:lnTo>
                <a:lnTo>
                  <a:pt x="2795905" y="1111696"/>
                </a:lnTo>
                <a:lnTo>
                  <a:pt x="2793365" y="1107251"/>
                </a:lnTo>
                <a:lnTo>
                  <a:pt x="2790507" y="1102488"/>
                </a:lnTo>
                <a:lnTo>
                  <a:pt x="2787650" y="1098360"/>
                </a:lnTo>
                <a:lnTo>
                  <a:pt x="2784157" y="1094232"/>
                </a:lnTo>
                <a:lnTo>
                  <a:pt x="2780665" y="1090421"/>
                </a:lnTo>
                <a:lnTo>
                  <a:pt x="2776855" y="1085976"/>
                </a:lnTo>
                <a:lnTo>
                  <a:pt x="2773045" y="1082800"/>
                </a:lnTo>
                <a:lnTo>
                  <a:pt x="2769235" y="1079307"/>
                </a:lnTo>
                <a:lnTo>
                  <a:pt x="2764790" y="1076132"/>
                </a:lnTo>
                <a:lnTo>
                  <a:pt x="2760663" y="1073274"/>
                </a:lnTo>
                <a:lnTo>
                  <a:pt x="2756535" y="1070099"/>
                </a:lnTo>
                <a:lnTo>
                  <a:pt x="2751773" y="1067241"/>
                </a:lnTo>
                <a:lnTo>
                  <a:pt x="2747327" y="1065018"/>
                </a:lnTo>
                <a:lnTo>
                  <a:pt x="2742247" y="1062796"/>
                </a:lnTo>
                <a:lnTo>
                  <a:pt x="2737485" y="1060890"/>
                </a:lnTo>
                <a:lnTo>
                  <a:pt x="2732405" y="1059303"/>
                </a:lnTo>
                <a:lnTo>
                  <a:pt x="2727325" y="1057715"/>
                </a:lnTo>
                <a:lnTo>
                  <a:pt x="2721927" y="1056762"/>
                </a:lnTo>
                <a:lnTo>
                  <a:pt x="2716847" y="1055492"/>
                </a:lnTo>
                <a:lnTo>
                  <a:pt x="2711450" y="1054857"/>
                </a:lnTo>
                <a:lnTo>
                  <a:pt x="2705735" y="1054222"/>
                </a:lnTo>
                <a:lnTo>
                  <a:pt x="2700020" y="1054222"/>
                </a:lnTo>
                <a:lnTo>
                  <a:pt x="684530" y="1054222"/>
                </a:lnTo>
                <a:lnTo>
                  <a:pt x="679450" y="1054222"/>
                </a:lnTo>
                <a:close/>
                <a:moveTo>
                  <a:pt x="1386219" y="763587"/>
                </a:moveTo>
                <a:lnTo>
                  <a:pt x="1391618" y="763587"/>
                </a:lnTo>
                <a:lnTo>
                  <a:pt x="2402190" y="763587"/>
                </a:lnTo>
                <a:lnTo>
                  <a:pt x="2407589" y="763587"/>
                </a:lnTo>
                <a:lnTo>
                  <a:pt x="2412988" y="764220"/>
                </a:lnTo>
                <a:lnTo>
                  <a:pt x="2418070" y="765803"/>
                </a:lnTo>
                <a:lnTo>
                  <a:pt x="2422834" y="767386"/>
                </a:lnTo>
                <a:lnTo>
                  <a:pt x="2427597" y="769602"/>
                </a:lnTo>
                <a:lnTo>
                  <a:pt x="2432044" y="772451"/>
                </a:lnTo>
                <a:lnTo>
                  <a:pt x="2436172" y="775300"/>
                </a:lnTo>
                <a:lnTo>
                  <a:pt x="2439983" y="778782"/>
                </a:lnTo>
                <a:lnTo>
                  <a:pt x="2443477" y="782580"/>
                </a:lnTo>
                <a:lnTo>
                  <a:pt x="2446653" y="787012"/>
                </a:lnTo>
                <a:lnTo>
                  <a:pt x="2449194" y="791444"/>
                </a:lnTo>
                <a:lnTo>
                  <a:pt x="2451734" y="795876"/>
                </a:lnTo>
                <a:lnTo>
                  <a:pt x="2453005" y="800941"/>
                </a:lnTo>
                <a:lnTo>
                  <a:pt x="2454593" y="806006"/>
                </a:lnTo>
                <a:lnTo>
                  <a:pt x="2455545" y="811387"/>
                </a:lnTo>
                <a:lnTo>
                  <a:pt x="2455863" y="816769"/>
                </a:lnTo>
                <a:lnTo>
                  <a:pt x="2455545" y="822467"/>
                </a:lnTo>
                <a:lnTo>
                  <a:pt x="2454593" y="827531"/>
                </a:lnTo>
                <a:lnTo>
                  <a:pt x="2453005" y="832596"/>
                </a:lnTo>
                <a:lnTo>
                  <a:pt x="2451734" y="837661"/>
                </a:lnTo>
                <a:lnTo>
                  <a:pt x="2449194" y="842093"/>
                </a:lnTo>
                <a:lnTo>
                  <a:pt x="2446653" y="846841"/>
                </a:lnTo>
                <a:lnTo>
                  <a:pt x="2443477" y="850640"/>
                </a:lnTo>
                <a:lnTo>
                  <a:pt x="2439983" y="854439"/>
                </a:lnTo>
                <a:lnTo>
                  <a:pt x="2436172" y="857921"/>
                </a:lnTo>
                <a:lnTo>
                  <a:pt x="2432044" y="861086"/>
                </a:lnTo>
                <a:lnTo>
                  <a:pt x="2427597" y="863619"/>
                </a:lnTo>
                <a:lnTo>
                  <a:pt x="2422834" y="865835"/>
                </a:lnTo>
                <a:lnTo>
                  <a:pt x="2418070" y="867734"/>
                </a:lnTo>
                <a:lnTo>
                  <a:pt x="2412988" y="869317"/>
                </a:lnTo>
                <a:lnTo>
                  <a:pt x="2407589" y="869950"/>
                </a:lnTo>
                <a:lnTo>
                  <a:pt x="2402190" y="869950"/>
                </a:lnTo>
                <a:lnTo>
                  <a:pt x="1391618" y="869950"/>
                </a:lnTo>
                <a:lnTo>
                  <a:pt x="1386219" y="869950"/>
                </a:lnTo>
                <a:lnTo>
                  <a:pt x="1380820" y="869317"/>
                </a:lnTo>
                <a:lnTo>
                  <a:pt x="1375739" y="867734"/>
                </a:lnTo>
                <a:lnTo>
                  <a:pt x="1370657" y="865835"/>
                </a:lnTo>
                <a:lnTo>
                  <a:pt x="1365893" y="863619"/>
                </a:lnTo>
                <a:lnTo>
                  <a:pt x="1361765" y="861086"/>
                </a:lnTo>
                <a:lnTo>
                  <a:pt x="1357636" y="857921"/>
                </a:lnTo>
                <a:lnTo>
                  <a:pt x="1353825" y="854439"/>
                </a:lnTo>
                <a:lnTo>
                  <a:pt x="1350331" y="850640"/>
                </a:lnTo>
                <a:lnTo>
                  <a:pt x="1347156" y="846841"/>
                </a:lnTo>
                <a:lnTo>
                  <a:pt x="1344615" y="842093"/>
                </a:lnTo>
                <a:lnTo>
                  <a:pt x="1342392" y="837661"/>
                </a:lnTo>
                <a:lnTo>
                  <a:pt x="1340486" y="832596"/>
                </a:lnTo>
                <a:lnTo>
                  <a:pt x="1339216" y="827531"/>
                </a:lnTo>
                <a:lnTo>
                  <a:pt x="1338581" y="822467"/>
                </a:lnTo>
                <a:lnTo>
                  <a:pt x="1338263" y="816769"/>
                </a:lnTo>
                <a:lnTo>
                  <a:pt x="1338581" y="811387"/>
                </a:lnTo>
                <a:lnTo>
                  <a:pt x="1339216" y="806006"/>
                </a:lnTo>
                <a:lnTo>
                  <a:pt x="1340486" y="800941"/>
                </a:lnTo>
                <a:lnTo>
                  <a:pt x="1342392" y="795876"/>
                </a:lnTo>
                <a:lnTo>
                  <a:pt x="1344615" y="791444"/>
                </a:lnTo>
                <a:lnTo>
                  <a:pt x="1347156" y="787012"/>
                </a:lnTo>
                <a:lnTo>
                  <a:pt x="1350331" y="782580"/>
                </a:lnTo>
                <a:lnTo>
                  <a:pt x="1353825" y="778782"/>
                </a:lnTo>
                <a:lnTo>
                  <a:pt x="1357636" y="775300"/>
                </a:lnTo>
                <a:lnTo>
                  <a:pt x="1361765" y="772451"/>
                </a:lnTo>
                <a:lnTo>
                  <a:pt x="1365893" y="769602"/>
                </a:lnTo>
                <a:lnTo>
                  <a:pt x="1370657" y="767386"/>
                </a:lnTo>
                <a:lnTo>
                  <a:pt x="1375739" y="765803"/>
                </a:lnTo>
                <a:lnTo>
                  <a:pt x="1380820" y="764220"/>
                </a:lnTo>
                <a:lnTo>
                  <a:pt x="1386219" y="763587"/>
                </a:lnTo>
                <a:close/>
                <a:moveTo>
                  <a:pt x="1391660" y="538162"/>
                </a:moveTo>
                <a:lnTo>
                  <a:pt x="1883036" y="538162"/>
                </a:lnTo>
                <a:lnTo>
                  <a:pt x="1888758" y="538801"/>
                </a:lnTo>
                <a:lnTo>
                  <a:pt x="1894161" y="539440"/>
                </a:lnTo>
                <a:lnTo>
                  <a:pt x="1899246" y="540717"/>
                </a:lnTo>
                <a:lnTo>
                  <a:pt x="1904014" y="542633"/>
                </a:lnTo>
                <a:lnTo>
                  <a:pt x="1908781" y="544869"/>
                </a:lnTo>
                <a:lnTo>
                  <a:pt x="1912913" y="547424"/>
                </a:lnTo>
                <a:lnTo>
                  <a:pt x="1917045" y="550618"/>
                </a:lnTo>
                <a:lnTo>
                  <a:pt x="1920859" y="554131"/>
                </a:lnTo>
                <a:lnTo>
                  <a:pt x="1924355" y="557964"/>
                </a:lnTo>
                <a:lnTo>
                  <a:pt x="1927534" y="561796"/>
                </a:lnTo>
                <a:lnTo>
                  <a:pt x="1930076" y="566267"/>
                </a:lnTo>
                <a:lnTo>
                  <a:pt x="1932301" y="571058"/>
                </a:lnTo>
                <a:lnTo>
                  <a:pt x="1934208" y="576168"/>
                </a:lnTo>
                <a:lnTo>
                  <a:pt x="1935480" y="580959"/>
                </a:lnTo>
                <a:lnTo>
                  <a:pt x="1936115" y="586388"/>
                </a:lnTo>
                <a:lnTo>
                  <a:pt x="1936751" y="592137"/>
                </a:lnTo>
                <a:lnTo>
                  <a:pt x="1936115" y="597567"/>
                </a:lnTo>
                <a:lnTo>
                  <a:pt x="1935480" y="602996"/>
                </a:lnTo>
                <a:lnTo>
                  <a:pt x="1934208" y="608106"/>
                </a:lnTo>
                <a:lnTo>
                  <a:pt x="1932301" y="612897"/>
                </a:lnTo>
                <a:lnTo>
                  <a:pt x="1930076" y="618007"/>
                </a:lnTo>
                <a:lnTo>
                  <a:pt x="1927534" y="622159"/>
                </a:lnTo>
                <a:lnTo>
                  <a:pt x="1924355" y="626311"/>
                </a:lnTo>
                <a:lnTo>
                  <a:pt x="1920859" y="630143"/>
                </a:lnTo>
                <a:lnTo>
                  <a:pt x="1917045" y="633656"/>
                </a:lnTo>
                <a:lnTo>
                  <a:pt x="1912913" y="636850"/>
                </a:lnTo>
                <a:lnTo>
                  <a:pt x="1908781" y="639405"/>
                </a:lnTo>
                <a:lnTo>
                  <a:pt x="1904014" y="641960"/>
                </a:lnTo>
                <a:lnTo>
                  <a:pt x="1899246" y="643877"/>
                </a:lnTo>
                <a:lnTo>
                  <a:pt x="1894161" y="644835"/>
                </a:lnTo>
                <a:lnTo>
                  <a:pt x="1888758" y="645793"/>
                </a:lnTo>
                <a:lnTo>
                  <a:pt x="1883036" y="646112"/>
                </a:lnTo>
                <a:lnTo>
                  <a:pt x="1391660" y="646112"/>
                </a:lnTo>
                <a:lnTo>
                  <a:pt x="1386256" y="645793"/>
                </a:lnTo>
                <a:lnTo>
                  <a:pt x="1380853" y="644835"/>
                </a:lnTo>
                <a:lnTo>
                  <a:pt x="1375768" y="643877"/>
                </a:lnTo>
                <a:lnTo>
                  <a:pt x="1370682" y="641960"/>
                </a:lnTo>
                <a:lnTo>
                  <a:pt x="1365915" y="639405"/>
                </a:lnTo>
                <a:lnTo>
                  <a:pt x="1361783" y="636850"/>
                </a:lnTo>
                <a:lnTo>
                  <a:pt x="1357651" y="633656"/>
                </a:lnTo>
                <a:lnTo>
                  <a:pt x="1353837" y="630143"/>
                </a:lnTo>
                <a:lnTo>
                  <a:pt x="1350341" y="626311"/>
                </a:lnTo>
                <a:lnTo>
                  <a:pt x="1347162" y="622159"/>
                </a:lnTo>
                <a:lnTo>
                  <a:pt x="1344620" y="618007"/>
                </a:lnTo>
                <a:lnTo>
                  <a:pt x="1342395" y="612897"/>
                </a:lnTo>
                <a:lnTo>
                  <a:pt x="1340488" y="608106"/>
                </a:lnTo>
                <a:lnTo>
                  <a:pt x="1339217" y="602996"/>
                </a:lnTo>
                <a:lnTo>
                  <a:pt x="1338581" y="597567"/>
                </a:lnTo>
                <a:lnTo>
                  <a:pt x="1338263" y="592137"/>
                </a:lnTo>
                <a:lnTo>
                  <a:pt x="1338581" y="586388"/>
                </a:lnTo>
                <a:lnTo>
                  <a:pt x="1339217" y="580959"/>
                </a:lnTo>
                <a:lnTo>
                  <a:pt x="1340488" y="576168"/>
                </a:lnTo>
                <a:lnTo>
                  <a:pt x="1342395" y="571058"/>
                </a:lnTo>
                <a:lnTo>
                  <a:pt x="1344620" y="566267"/>
                </a:lnTo>
                <a:lnTo>
                  <a:pt x="1347162" y="561796"/>
                </a:lnTo>
                <a:lnTo>
                  <a:pt x="1350341" y="557964"/>
                </a:lnTo>
                <a:lnTo>
                  <a:pt x="1353837" y="554131"/>
                </a:lnTo>
                <a:lnTo>
                  <a:pt x="1357651" y="550618"/>
                </a:lnTo>
                <a:lnTo>
                  <a:pt x="1361783" y="547424"/>
                </a:lnTo>
                <a:lnTo>
                  <a:pt x="1365915" y="544869"/>
                </a:lnTo>
                <a:lnTo>
                  <a:pt x="1370682" y="542633"/>
                </a:lnTo>
                <a:lnTo>
                  <a:pt x="1375768" y="540717"/>
                </a:lnTo>
                <a:lnTo>
                  <a:pt x="1380853" y="539440"/>
                </a:lnTo>
                <a:lnTo>
                  <a:pt x="1386256" y="538801"/>
                </a:lnTo>
                <a:lnTo>
                  <a:pt x="1391660" y="538162"/>
                </a:lnTo>
                <a:close/>
                <a:moveTo>
                  <a:pt x="2105025" y="156863"/>
                </a:moveTo>
                <a:lnTo>
                  <a:pt x="2105025" y="526476"/>
                </a:lnTo>
                <a:lnTo>
                  <a:pt x="2105343" y="531874"/>
                </a:lnTo>
                <a:lnTo>
                  <a:pt x="2105660" y="537590"/>
                </a:lnTo>
                <a:lnTo>
                  <a:pt x="2106613" y="542671"/>
                </a:lnTo>
                <a:lnTo>
                  <a:pt x="2107247" y="547751"/>
                </a:lnTo>
                <a:lnTo>
                  <a:pt x="2108517" y="552832"/>
                </a:lnTo>
                <a:lnTo>
                  <a:pt x="2110105" y="557912"/>
                </a:lnTo>
                <a:lnTo>
                  <a:pt x="2111693" y="562675"/>
                </a:lnTo>
                <a:lnTo>
                  <a:pt x="2113597" y="567756"/>
                </a:lnTo>
                <a:lnTo>
                  <a:pt x="2115820" y="572201"/>
                </a:lnTo>
                <a:lnTo>
                  <a:pt x="2118043" y="576965"/>
                </a:lnTo>
                <a:lnTo>
                  <a:pt x="2120583" y="581410"/>
                </a:lnTo>
                <a:lnTo>
                  <a:pt x="2123440" y="585856"/>
                </a:lnTo>
                <a:lnTo>
                  <a:pt x="2126615" y="589984"/>
                </a:lnTo>
                <a:lnTo>
                  <a:pt x="2129473" y="593794"/>
                </a:lnTo>
                <a:lnTo>
                  <a:pt x="2132647" y="597604"/>
                </a:lnTo>
                <a:lnTo>
                  <a:pt x="2136457" y="601415"/>
                </a:lnTo>
                <a:lnTo>
                  <a:pt x="2139950" y="604908"/>
                </a:lnTo>
                <a:lnTo>
                  <a:pt x="2143760" y="608401"/>
                </a:lnTo>
                <a:lnTo>
                  <a:pt x="2147887" y="611258"/>
                </a:lnTo>
                <a:lnTo>
                  <a:pt x="2152015" y="614116"/>
                </a:lnTo>
                <a:lnTo>
                  <a:pt x="2156143" y="616974"/>
                </a:lnTo>
                <a:lnTo>
                  <a:pt x="2160587" y="619514"/>
                </a:lnTo>
                <a:lnTo>
                  <a:pt x="2165033" y="621737"/>
                </a:lnTo>
                <a:lnTo>
                  <a:pt x="2170113" y="623960"/>
                </a:lnTo>
                <a:lnTo>
                  <a:pt x="2174557" y="625865"/>
                </a:lnTo>
                <a:lnTo>
                  <a:pt x="2179637" y="627453"/>
                </a:lnTo>
                <a:lnTo>
                  <a:pt x="2184717" y="629041"/>
                </a:lnTo>
                <a:lnTo>
                  <a:pt x="2189480" y="629993"/>
                </a:lnTo>
                <a:lnTo>
                  <a:pt x="2194877" y="631263"/>
                </a:lnTo>
                <a:lnTo>
                  <a:pt x="2200275" y="631581"/>
                </a:lnTo>
                <a:lnTo>
                  <a:pt x="2205673" y="631898"/>
                </a:lnTo>
                <a:lnTo>
                  <a:pt x="2211070" y="632533"/>
                </a:lnTo>
                <a:lnTo>
                  <a:pt x="2580957" y="632533"/>
                </a:lnTo>
                <a:lnTo>
                  <a:pt x="2576195" y="626183"/>
                </a:lnTo>
                <a:lnTo>
                  <a:pt x="2571750" y="620467"/>
                </a:lnTo>
                <a:lnTo>
                  <a:pt x="2556510" y="602685"/>
                </a:lnTo>
                <a:lnTo>
                  <a:pt x="2540317" y="583315"/>
                </a:lnTo>
                <a:lnTo>
                  <a:pt x="2522855" y="563628"/>
                </a:lnTo>
                <a:lnTo>
                  <a:pt x="2504123" y="542988"/>
                </a:lnTo>
                <a:lnTo>
                  <a:pt x="2484437" y="521396"/>
                </a:lnTo>
                <a:lnTo>
                  <a:pt x="2464117" y="499803"/>
                </a:lnTo>
                <a:lnTo>
                  <a:pt x="2421255" y="454078"/>
                </a:lnTo>
                <a:lnTo>
                  <a:pt x="2379663" y="411528"/>
                </a:lnTo>
                <a:lnTo>
                  <a:pt x="2337753" y="369295"/>
                </a:lnTo>
                <a:lnTo>
                  <a:pt x="2294890" y="327381"/>
                </a:lnTo>
                <a:lnTo>
                  <a:pt x="2252663" y="287371"/>
                </a:lnTo>
                <a:lnTo>
                  <a:pt x="2212023" y="249584"/>
                </a:lnTo>
                <a:lnTo>
                  <a:pt x="2173287" y="214655"/>
                </a:lnTo>
                <a:lnTo>
                  <a:pt x="2155190" y="198461"/>
                </a:lnTo>
                <a:lnTo>
                  <a:pt x="2137410" y="183219"/>
                </a:lnTo>
                <a:lnTo>
                  <a:pt x="2120583" y="169565"/>
                </a:lnTo>
                <a:lnTo>
                  <a:pt x="2105025" y="156863"/>
                </a:lnTo>
                <a:close/>
                <a:moveTo>
                  <a:pt x="1286827" y="94944"/>
                </a:moveTo>
                <a:lnTo>
                  <a:pt x="1281430" y="95261"/>
                </a:lnTo>
                <a:lnTo>
                  <a:pt x="1275715" y="95579"/>
                </a:lnTo>
                <a:lnTo>
                  <a:pt x="1270317" y="96849"/>
                </a:lnTo>
                <a:lnTo>
                  <a:pt x="1264920" y="98119"/>
                </a:lnTo>
                <a:lnTo>
                  <a:pt x="1259205" y="100024"/>
                </a:lnTo>
                <a:lnTo>
                  <a:pt x="1253807" y="101929"/>
                </a:lnTo>
                <a:lnTo>
                  <a:pt x="1248410" y="104152"/>
                </a:lnTo>
                <a:lnTo>
                  <a:pt x="1243013" y="106375"/>
                </a:lnTo>
                <a:lnTo>
                  <a:pt x="1237933" y="109550"/>
                </a:lnTo>
                <a:lnTo>
                  <a:pt x="1232853" y="112408"/>
                </a:lnTo>
                <a:lnTo>
                  <a:pt x="1227455" y="115901"/>
                </a:lnTo>
                <a:lnTo>
                  <a:pt x="1222375" y="119394"/>
                </a:lnTo>
                <a:lnTo>
                  <a:pt x="1217930" y="123204"/>
                </a:lnTo>
                <a:lnTo>
                  <a:pt x="1212850" y="127332"/>
                </a:lnTo>
                <a:lnTo>
                  <a:pt x="1208405" y="131778"/>
                </a:lnTo>
                <a:lnTo>
                  <a:pt x="1204277" y="136223"/>
                </a:lnTo>
                <a:lnTo>
                  <a:pt x="1199833" y="140987"/>
                </a:lnTo>
                <a:lnTo>
                  <a:pt x="1195705" y="145432"/>
                </a:lnTo>
                <a:lnTo>
                  <a:pt x="1191895" y="150513"/>
                </a:lnTo>
                <a:lnTo>
                  <a:pt x="1188085" y="155911"/>
                </a:lnTo>
                <a:lnTo>
                  <a:pt x="1184593" y="160674"/>
                </a:lnTo>
                <a:lnTo>
                  <a:pt x="1181735" y="166072"/>
                </a:lnTo>
                <a:lnTo>
                  <a:pt x="1178560" y="171470"/>
                </a:lnTo>
                <a:lnTo>
                  <a:pt x="1175703" y="176868"/>
                </a:lnTo>
                <a:lnTo>
                  <a:pt x="1173480" y="182266"/>
                </a:lnTo>
                <a:lnTo>
                  <a:pt x="1171257" y="187982"/>
                </a:lnTo>
                <a:lnTo>
                  <a:pt x="1169353" y="193380"/>
                </a:lnTo>
                <a:lnTo>
                  <a:pt x="1167765" y="199096"/>
                </a:lnTo>
                <a:lnTo>
                  <a:pt x="1166813" y="204494"/>
                </a:lnTo>
                <a:lnTo>
                  <a:pt x="1165543" y="210209"/>
                </a:lnTo>
                <a:lnTo>
                  <a:pt x="1165225" y="215925"/>
                </a:lnTo>
                <a:lnTo>
                  <a:pt x="1164590" y="221323"/>
                </a:lnTo>
                <a:lnTo>
                  <a:pt x="1164590" y="925302"/>
                </a:lnTo>
                <a:lnTo>
                  <a:pt x="2636520" y="925302"/>
                </a:lnTo>
                <a:lnTo>
                  <a:pt x="2636520" y="723349"/>
                </a:lnTo>
                <a:lnTo>
                  <a:pt x="2211070" y="723349"/>
                </a:lnTo>
                <a:lnTo>
                  <a:pt x="2199640" y="723031"/>
                </a:lnTo>
                <a:lnTo>
                  <a:pt x="2188527" y="722714"/>
                </a:lnTo>
                <a:lnTo>
                  <a:pt x="2177733" y="721444"/>
                </a:lnTo>
                <a:lnTo>
                  <a:pt x="2167255" y="720173"/>
                </a:lnTo>
                <a:lnTo>
                  <a:pt x="2157095" y="717951"/>
                </a:lnTo>
                <a:lnTo>
                  <a:pt x="2147253" y="715728"/>
                </a:lnTo>
                <a:lnTo>
                  <a:pt x="2137093" y="713188"/>
                </a:lnTo>
                <a:lnTo>
                  <a:pt x="2127885" y="709695"/>
                </a:lnTo>
                <a:lnTo>
                  <a:pt x="2118677" y="706202"/>
                </a:lnTo>
                <a:lnTo>
                  <a:pt x="2110105" y="702392"/>
                </a:lnTo>
                <a:lnTo>
                  <a:pt x="2101215" y="697946"/>
                </a:lnTo>
                <a:lnTo>
                  <a:pt x="2093277" y="693183"/>
                </a:lnTo>
                <a:lnTo>
                  <a:pt x="2085023" y="688420"/>
                </a:lnTo>
                <a:lnTo>
                  <a:pt x="2077720" y="683022"/>
                </a:lnTo>
                <a:lnTo>
                  <a:pt x="2070735" y="676671"/>
                </a:lnTo>
                <a:lnTo>
                  <a:pt x="2063750" y="670638"/>
                </a:lnTo>
                <a:lnTo>
                  <a:pt x="2057083" y="664287"/>
                </a:lnTo>
                <a:lnTo>
                  <a:pt x="2051050" y="657301"/>
                </a:lnTo>
                <a:lnTo>
                  <a:pt x="2045335" y="649998"/>
                </a:lnTo>
                <a:lnTo>
                  <a:pt x="2039937" y="642377"/>
                </a:lnTo>
                <a:lnTo>
                  <a:pt x="2035175" y="634756"/>
                </a:lnTo>
                <a:lnTo>
                  <a:pt x="2030413" y="626183"/>
                </a:lnTo>
                <a:lnTo>
                  <a:pt x="2026603" y="617927"/>
                </a:lnTo>
                <a:lnTo>
                  <a:pt x="2022793" y="608718"/>
                </a:lnTo>
                <a:lnTo>
                  <a:pt x="2019300" y="599510"/>
                </a:lnTo>
                <a:lnTo>
                  <a:pt x="2016443" y="589984"/>
                </a:lnTo>
                <a:lnTo>
                  <a:pt x="2013903" y="580140"/>
                </a:lnTo>
                <a:lnTo>
                  <a:pt x="2011680" y="569979"/>
                </a:lnTo>
                <a:lnTo>
                  <a:pt x="2010093" y="559817"/>
                </a:lnTo>
                <a:lnTo>
                  <a:pt x="2009140" y="549021"/>
                </a:lnTo>
                <a:lnTo>
                  <a:pt x="2008187" y="537907"/>
                </a:lnTo>
                <a:lnTo>
                  <a:pt x="2008187" y="526476"/>
                </a:lnTo>
                <a:lnTo>
                  <a:pt x="2008187" y="94944"/>
                </a:lnTo>
                <a:lnTo>
                  <a:pt x="1286827" y="94944"/>
                </a:lnTo>
                <a:close/>
                <a:moveTo>
                  <a:pt x="1275397" y="0"/>
                </a:moveTo>
                <a:lnTo>
                  <a:pt x="1286827" y="0"/>
                </a:lnTo>
                <a:lnTo>
                  <a:pt x="2047557" y="0"/>
                </a:lnTo>
                <a:lnTo>
                  <a:pt x="2047557" y="318"/>
                </a:lnTo>
                <a:lnTo>
                  <a:pt x="2051367" y="0"/>
                </a:lnTo>
                <a:lnTo>
                  <a:pt x="2054860" y="0"/>
                </a:lnTo>
                <a:lnTo>
                  <a:pt x="2060257" y="0"/>
                </a:lnTo>
                <a:lnTo>
                  <a:pt x="2065655" y="953"/>
                </a:lnTo>
                <a:lnTo>
                  <a:pt x="2070100" y="1588"/>
                </a:lnTo>
                <a:lnTo>
                  <a:pt x="2074545" y="2223"/>
                </a:lnTo>
                <a:lnTo>
                  <a:pt x="2081847" y="4763"/>
                </a:lnTo>
                <a:lnTo>
                  <a:pt x="2088515" y="6986"/>
                </a:lnTo>
                <a:lnTo>
                  <a:pt x="2094865" y="9844"/>
                </a:lnTo>
                <a:lnTo>
                  <a:pt x="2100897" y="13019"/>
                </a:lnTo>
                <a:lnTo>
                  <a:pt x="2112327" y="19687"/>
                </a:lnTo>
                <a:lnTo>
                  <a:pt x="2124075" y="26991"/>
                </a:lnTo>
                <a:lnTo>
                  <a:pt x="2136457" y="35564"/>
                </a:lnTo>
                <a:lnTo>
                  <a:pt x="2149475" y="44773"/>
                </a:lnTo>
                <a:lnTo>
                  <a:pt x="2163127" y="55252"/>
                </a:lnTo>
                <a:lnTo>
                  <a:pt x="2177415" y="66683"/>
                </a:lnTo>
                <a:lnTo>
                  <a:pt x="2192337" y="78432"/>
                </a:lnTo>
                <a:lnTo>
                  <a:pt x="2223770" y="105105"/>
                </a:lnTo>
                <a:lnTo>
                  <a:pt x="2257743" y="134953"/>
                </a:lnTo>
                <a:lnTo>
                  <a:pt x="2293303" y="167342"/>
                </a:lnTo>
                <a:lnTo>
                  <a:pt x="2329815" y="201636"/>
                </a:lnTo>
                <a:lnTo>
                  <a:pt x="2367915" y="237518"/>
                </a:lnTo>
                <a:lnTo>
                  <a:pt x="2406015" y="274670"/>
                </a:lnTo>
                <a:lnTo>
                  <a:pt x="2444433" y="313091"/>
                </a:lnTo>
                <a:lnTo>
                  <a:pt x="2481897" y="351196"/>
                </a:lnTo>
                <a:lnTo>
                  <a:pt x="2518410" y="388983"/>
                </a:lnTo>
                <a:lnTo>
                  <a:pt x="2553653" y="426452"/>
                </a:lnTo>
                <a:lnTo>
                  <a:pt x="2586990" y="462969"/>
                </a:lnTo>
                <a:lnTo>
                  <a:pt x="2607945" y="486149"/>
                </a:lnTo>
                <a:lnTo>
                  <a:pt x="2627947" y="508377"/>
                </a:lnTo>
                <a:lnTo>
                  <a:pt x="2646363" y="530287"/>
                </a:lnTo>
                <a:lnTo>
                  <a:pt x="2663507" y="550609"/>
                </a:lnTo>
                <a:lnTo>
                  <a:pt x="2679383" y="569979"/>
                </a:lnTo>
                <a:lnTo>
                  <a:pt x="2693035" y="588396"/>
                </a:lnTo>
                <a:lnTo>
                  <a:pt x="2705100" y="605543"/>
                </a:lnTo>
                <a:lnTo>
                  <a:pt x="2715577" y="621737"/>
                </a:lnTo>
                <a:lnTo>
                  <a:pt x="2720657" y="629993"/>
                </a:lnTo>
                <a:lnTo>
                  <a:pt x="2725103" y="638249"/>
                </a:lnTo>
                <a:lnTo>
                  <a:pt x="2729230" y="646823"/>
                </a:lnTo>
                <a:lnTo>
                  <a:pt x="2733040" y="656031"/>
                </a:lnTo>
                <a:lnTo>
                  <a:pt x="2734627" y="661747"/>
                </a:lnTo>
                <a:lnTo>
                  <a:pt x="2736215" y="667462"/>
                </a:lnTo>
                <a:lnTo>
                  <a:pt x="2737485" y="674766"/>
                </a:lnTo>
                <a:lnTo>
                  <a:pt x="2737803" y="683022"/>
                </a:lnTo>
                <a:lnTo>
                  <a:pt x="2737485" y="686197"/>
                </a:lnTo>
                <a:lnTo>
                  <a:pt x="2736850" y="690325"/>
                </a:lnTo>
                <a:lnTo>
                  <a:pt x="2737803" y="690325"/>
                </a:lnTo>
                <a:lnTo>
                  <a:pt x="2737803" y="938321"/>
                </a:lnTo>
                <a:lnTo>
                  <a:pt x="2747645" y="941814"/>
                </a:lnTo>
                <a:lnTo>
                  <a:pt x="2757170" y="945625"/>
                </a:lnTo>
                <a:lnTo>
                  <a:pt x="2766695" y="950070"/>
                </a:lnTo>
                <a:lnTo>
                  <a:pt x="2775903" y="954516"/>
                </a:lnTo>
                <a:lnTo>
                  <a:pt x="2785110" y="959596"/>
                </a:lnTo>
                <a:lnTo>
                  <a:pt x="2794000" y="964359"/>
                </a:lnTo>
                <a:lnTo>
                  <a:pt x="2802890" y="970075"/>
                </a:lnTo>
                <a:lnTo>
                  <a:pt x="2811145" y="975791"/>
                </a:lnTo>
                <a:lnTo>
                  <a:pt x="2819400" y="982141"/>
                </a:lnTo>
                <a:lnTo>
                  <a:pt x="2827337" y="988492"/>
                </a:lnTo>
                <a:lnTo>
                  <a:pt x="2834957" y="995478"/>
                </a:lnTo>
                <a:lnTo>
                  <a:pt x="2842260" y="1002464"/>
                </a:lnTo>
                <a:lnTo>
                  <a:pt x="2849563" y="1009767"/>
                </a:lnTo>
                <a:lnTo>
                  <a:pt x="2856230" y="1017388"/>
                </a:lnTo>
                <a:lnTo>
                  <a:pt x="2862897" y="1025326"/>
                </a:lnTo>
                <a:lnTo>
                  <a:pt x="2868930" y="1033265"/>
                </a:lnTo>
                <a:lnTo>
                  <a:pt x="2874963" y="1041838"/>
                </a:lnTo>
                <a:lnTo>
                  <a:pt x="2880677" y="1050094"/>
                </a:lnTo>
                <a:lnTo>
                  <a:pt x="2885757" y="1058985"/>
                </a:lnTo>
                <a:lnTo>
                  <a:pt x="2890837" y="1068194"/>
                </a:lnTo>
                <a:lnTo>
                  <a:pt x="2895283" y="1077402"/>
                </a:lnTo>
                <a:lnTo>
                  <a:pt x="2900045" y="1086611"/>
                </a:lnTo>
                <a:lnTo>
                  <a:pt x="2903855" y="1096454"/>
                </a:lnTo>
                <a:lnTo>
                  <a:pt x="2907347" y="1105981"/>
                </a:lnTo>
                <a:lnTo>
                  <a:pt x="2910205" y="1115824"/>
                </a:lnTo>
                <a:lnTo>
                  <a:pt x="2913063" y="1126303"/>
                </a:lnTo>
                <a:lnTo>
                  <a:pt x="2915603" y="1136464"/>
                </a:lnTo>
                <a:lnTo>
                  <a:pt x="2917507" y="1146943"/>
                </a:lnTo>
                <a:lnTo>
                  <a:pt x="2919095" y="1157739"/>
                </a:lnTo>
                <a:lnTo>
                  <a:pt x="2920365" y="1168218"/>
                </a:lnTo>
                <a:lnTo>
                  <a:pt x="2920683" y="1179014"/>
                </a:lnTo>
                <a:lnTo>
                  <a:pt x="2921000" y="1190128"/>
                </a:lnTo>
                <a:lnTo>
                  <a:pt x="2794000" y="2478374"/>
                </a:lnTo>
                <a:lnTo>
                  <a:pt x="2793683" y="2492029"/>
                </a:lnTo>
                <a:lnTo>
                  <a:pt x="2792413" y="2505365"/>
                </a:lnTo>
                <a:lnTo>
                  <a:pt x="2790825" y="2518702"/>
                </a:lnTo>
                <a:lnTo>
                  <a:pt x="2788603" y="2531721"/>
                </a:lnTo>
                <a:lnTo>
                  <a:pt x="2785427" y="2544422"/>
                </a:lnTo>
                <a:lnTo>
                  <a:pt x="2782253" y="2557124"/>
                </a:lnTo>
                <a:lnTo>
                  <a:pt x="2777807" y="2569190"/>
                </a:lnTo>
                <a:lnTo>
                  <a:pt x="2773363" y="2581574"/>
                </a:lnTo>
                <a:lnTo>
                  <a:pt x="2767965" y="2593005"/>
                </a:lnTo>
                <a:lnTo>
                  <a:pt x="2761933" y="2604437"/>
                </a:lnTo>
                <a:lnTo>
                  <a:pt x="2755900" y="2615550"/>
                </a:lnTo>
                <a:lnTo>
                  <a:pt x="2748915" y="2626347"/>
                </a:lnTo>
                <a:lnTo>
                  <a:pt x="2741295" y="2636508"/>
                </a:lnTo>
                <a:lnTo>
                  <a:pt x="2733675" y="2646669"/>
                </a:lnTo>
                <a:lnTo>
                  <a:pt x="2725103" y="2656195"/>
                </a:lnTo>
                <a:lnTo>
                  <a:pt x="2716213" y="2665721"/>
                </a:lnTo>
                <a:lnTo>
                  <a:pt x="2707005" y="2673977"/>
                </a:lnTo>
                <a:lnTo>
                  <a:pt x="2697480" y="2682551"/>
                </a:lnTo>
                <a:lnTo>
                  <a:pt x="2687637" y="2690489"/>
                </a:lnTo>
                <a:lnTo>
                  <a:pt x="2677477" y="2697792"/>
                </a:lnTo>
                <a:lnTo>
                  <a:pt x="2666683" y="2704778"/>
                </a:lnTo>
                <a:lnTo>
                  <a:pt x="2655570" y="2711129"/>
                </a:lnTo>
                <a:lnTo>
                  <a:pt x="2644140" y="2716845"/>
                </a:lnTo>
                <a:lnTo>
                  <a:pt x="2632075" y="2722243"/>
                </a:lnTo>
                <a:lnTo>
                  <a:pt x="2620327" y="2727006"/>
                </a:lnTo>
                <a:lnTo>
                  <a:pt x="2607945" y="2731134"/>
                </a:lnTo>
                <a:lnTo>
                  <a:pt x="2595563" y="2734944"/>
                </a:lnTo>
                <a:lnTo>
                  <a:pt x="2582545" y="2737484"/>
                </a:lnTo>
                <a:lnTo>
                  <a:pt x="2569527" y="2740342"/>
                </a:lnTo>
                <a:lnTo>
                  <a:pt x="2556193" y="2741930"/>
                </a:lnTo>
                <a:lnTo>
                  <a:pt x="2542540" y="2742883"/>
                </a:lnTo>
                <a:lnTo>
                  <a:pt x="2528887" y="2743200"/>
                </a:lnTo>
                <a:lnTo>
                  <a:pt x="263525" y="2743200"/>
                </a:lnTo>
                <a:lnTo>
                  <a:pt x="261937" y="2742883"/>
                </a:lnTo>
                <a:lnTo>
                  <a:pt x="260350" y="2742565"/>
                </a:lnTo>
                <a:lnTo>
                  <a:pt x="247015" y="2742248"/>
                </a:lnTo>
                <a:lnTo>
                  <a:pt x="233997" y="2740977"/>
                </a:lnTo>
                <a:lnTo>
                  <a:pt x="220980" y="2739072"/>
                </a:lnTo>
                <a:lnTo>
                  <a:pt x="207963" y="2736532"/>
                </a:lnTo>
                <a:lnTo>
                  <a:pt x="195263" y="2733356"/>
                </a:lnTo>
                <a:lnTo>
                  <a:pt x="183197" y="2729546"/>
                </a:lnTo>
                <a:lnTo>
                  <a:pt x="170815" y="2725418"/>
                </a:lnTo>
                <a:lnTo>
                  <a:pt x="159067" y="2720337"/>
                </a:lnTo>
                <a:lnTo>
                  <a:pt x="147637" y="2714939"/>
                </a:lnTo>
                <a:lnTo>
                  <a:pt x="136525" y="2708906"/>
                </a:lnTo>
                <a:lnTo>
                  <a:pt x="125413" y="2702555"/>
                </a:lnTo>
                <a:lnTo>
                  <a:pt x="114935" y="2695252"/>
                </a:lnTo>
                <a:lnTo>
                  <a:pt x="104775" y="2687949"/>
                </a:lnTo>
                <a:lnTo>
                  <a:pt x="95250" y="2679693"/>
                </a:lnTo>
                <a:lnTo>
                  <a:pt x="85725" y="2671437"/>
                </a:lnTo>
                <a:lnTo>
                  <a:pt x="76835" y="2662546"/>
                </a:lnTo>
                <a:lnTo>
                  <a:pt x="67945" y="2653020"/>
                </a:lnTo>
                <a:lnTo>
                  <a:pt x="60007" y="2643176"/>
                </a:lnTo>
                <a:lnTo>
                  <a:pt x="52070" y="2632697"/>
                </a:lnTo>
                <a:lnTo>
                  <a:pt x="44767" y="2622536"/>
                </a:lnTo>
                <a:lnTo>
                  <a:pt x="37783" y="2611422"/>
                </a:lnTo>
                <a:lnTo>
                  <a:pt x="31750" y="2599991"/>
                </a:lnTo>
                <a:lnTo>
                  <a:pt x="26035" y="2588560"/>
                </a:lnTo>
                <a:lnTo>
                  <a:pt x="20637" y="2576493"/>
                </a:lnTo>
                <a:lnTo>
                  <a:pt x="15875" y="2563792"/>
                </a:lnTo>
                <a:lnTo>
                  <a:pt x="11747" y="2551725"/>
                </a:lnTo>
                <a:lnTo>
                  <a:pt x="8255" y="2538706"/>
                </a:lnTo>
                <a:lnTo>
                  <a:pt x="5397" y="2525687"/>
                </a:lnTo>
                <a:lnTo>
                  <a:pt x="2857" y="2512668"/>
                </a:lnTo>
                <a:lnTo>
                  <a:pt x="1587" y="2499332"/>
                </a:lnTo>
                <a:lnTo>
                  <a:pt x="317" y="2485360"/>
                </a:lnTo>
                <a:lnTo>
                  <a:pt x="0" y="2471706"/>
                </a:lnTo>
                <a:lnTo>
                  <a:pt x="0" y="631263"/>
                </a:lnTo>
                <a:lnTo>
                  <a:pt x="317" y="617609"/>
                </a:lnTo>
                <a:lnTo>
                  <a:pt x="1587" y="603955"/>
                </a:lnTo>
                <a:lnTo>
                  <a:pt x="2857" y="590619"/>
                </a:lnTo>
                <a:lnTo>
                  <a:pt x="5397" y="577282"/>
                </a:lnTo>
                <a:lnTo>
                  <a:pt x="8255" y="564263"/>
                </a:lnTo>
                <a:lnTo>
                  <a:pt x="11747" y="551562"/>
                </a:lnTo>
                <a:lnTo>
                  <a:pt x="15875" y="539178"/>
                </a:lnTo>
                <a:lnTo>
                  <a:pt x="20637" y="526794"/>
                </a:lnTo>
                <a:lnTo>
                  <a:pt x="26035" y="515045"/>
                </a:lnTo>
                <a:lnTo>
                  <a:pt x="31750" y="502978"/>
                </a:lnTo>
                <a:lnTo>
                  <a:pt x="37783" y="491865"/>
                </a:lnTo>
                <a:lnTo>
                  <a:pt x="44767" y="481068"/>
                </a:lnTo>
                <a:lnTo>
                  <a:pt x="52070" y="470272"/>
                </a:lnTo>
                <a:lnTo>
                  <a:pt x="60007" y="459794"/>
                </a:lnTo>
                <a:lnTo>
                  <a:pt x="67945" y="450267"/>
                </a:lnTo>
                <a:lnTo>
                  <a:pt x="76835" y="440741"/>
                </a:lnTo>
                <a:lnTo>
                  <a:pt x="86043" y="431533"/>
                </a:lnTo>
                <a:lnTo>
                  <a:pt x="95567" y="423277"/>
                </a:lnTo>
                <a:lnTo>
                  <a:pt x="105410" y="415021"/>
                </a:lnTo>
                <a:lnTo>
                  <a:pt x="115887" y="407400"/>
                </a:lnTo>
                <a:lnTo>
                  <a:pt x="126683" y="400097"/>
                </a:lnTo>
                <a:lnTo>
                  <a:pt x="137477" y="393746"/>
                </a:lnTo>
                <a:lnTo>
                  <a:pt x="149225" y="387713"/>
                </a:lnTo>
                <a:lnTo>
                  <a:pt x="160973" y="381997"/>
                </a:lnTo>
                <a:lnTo>
                  <a:pt x="172720" y="376916"/>
                </a:lnTo>
                <a:lnTo>
                  <a:pt x="185420" y="372788"/>
                </a:lnTo>
                <a:lnTo>
                  <a:pt x="198120" y="368978"/>
                </a:lnTo>
                <a:lnTo>
                  <a:pt x="211137" y="365803"/>
                </a:lnTo>
                <a:lnTo>
                  <a:pt x="224155" y="362945"/>
                </a:lnTo>
                <a:lnTo>
                  <a:pt x="237490" y="361675"/>
                </a:lnTo>
                <a:lnTo>
                  <a:pt x="251143" y="360405"/>
                </a:lnTo>
                <a:lnTo>
                  <a:pt x="265113" y="360087"/>
                </a:lnTo>
                <a:lnTo>
                  <a:pt x="970280" y="360087"/>
                </a:lnTo>
                <a:lnTo>
                  <a:pt x="970280" y="480116"/>
                </a:lnTo>
                <a:lnTo>
                  <a:pt x="265113" y="480116"/>
                </a:lnTo>
                <a:lnTo>
                  <a:pt x="254953" y="480433"/>
                </a:lnTo>
                <a:lnTo>
                  <a:pt x="245745" y="481704"/>
                </a:lnTo>
                <a:lnTo>
                  <a:pt x="237173" y="483291"/>
                </a:lnTo>
                <a:lnTo>
                  <a:pt x="228283" y="485514"/>
                </a:lnTo>
                <a:lnTo>
                  <a:pt x="220345" y="488054"/>
                </a:lnTo>
                <a:lnTo>
                  <a:pt x="212090" y="491547"/>
                </a:lnTo>
                <a:lnTo>
                  <a:pt x="205105" y="495040"/>
                </a:lnTo>
                <a:lnTo>
                  <a:pt x="197803" y="499168"/>
                </a:lnTo>
                <a:lnTo>
                  <a:pt x="190817" y="503931"/>
                </a:lnTo>
                <a:lnTo>
                  <a:pt x="184785" y="508694"/>
                </a:lnTo>
                <a:lnTo>
                  <a:pt x="178435" y="514092"/>
                </a:lnTo>
                <a:lnTo>
                  <a:pt x="172403" y="519808"/>
                </a:lnTo>
                <a:lnTo>
                  <a:pt x="167005" y="525841"/>
                </a:lnTo>
                <a:lnTo>
                  <a:pt x="162243" y="531874"/>
                </a:lnTo>
                <a:lnTo>
                  <a:pt x="157163" y="537907"/>
                </a:lnTo>
                <a:lnTo>
                  <a:pt x="152400" y="543941"/>
                </a:lnTo>
                <a:lnTo>
                  <a:pt x="148273" y="550609"/>
                </a:lnTo>
                <a:lnTo>
                  <a:pt x="144463" y="556960"/>
                </a:lnTo>
                <a:lnTo>
                  <a:pt x="140970" y="563628"/>
                </a:lnTo>
                <a:lnTo>
                  <a:pt x="137477" y="569661"/>
                </a:lnTo>
                <a:lnTo>
                  <a:pt x="131763" y="582680"/>
                </a:lnTo>
                <a:lnTo>
                  <a:pt x="127317" y="594429"/>
                </a:lnTo>
                <a:lnTo>
                  <a:pt x="123825" y="605860"/>
                </a:lnTo>
                <a:lnTo>
                  <a:pt x="121603" y="616022"/>
                </a:lnTo>
                <a:lnTo>
                  <a:pt x="120015" y="624913"/>
                </a:lnTo>
                <a:lnTo>
                  <a:pt x="119697" y="631263"/>
                </a:lnTo>
                <a:lnTo>
                  <a:pt x="119697" y="2454559"/>
                </a:lnTo>
                <a:lnTo>
                  <a:pt x="119697" y="2460910"/>
                </a:lnTo>
                <a:lnTo>
                  <a:pt x="120333" y="2469483"/>
                </a:lnTo>
                <a:lnTo>
                  <a:pt x="121285" y="2478692"/>
                </a:lnTo>
                <a:lnTo>
                  <a:pt x="123190" y="2488536"/>
                </a:lnTo>
                <a:lnTo>
                  <a:pt x="125413" y="2499332"/>
                </a:lnTo>
                <a:lnTo>
                  <a:pt x="128905" y="2510763"/>
                </a:lnTo>
                <a:lnTo>
                  <a:pt x="130810" y="2516161"/>
                </a:lnTo>
                <a:lnTo>
                  <a:pt x="133033" y="2521877"/>
                </a:lnTo>
                <a:lnTo>
                  <a:pt x="135573" y="2527593"/>
                </a:lnTo>
                <a:lnTo>
                  <a:pt x="138430" y="2533308"/>
                </a:lnTo>
                <a:lnTo>
                  <a:pt x="141923" y="2538706"/>
                </a:lnTo>
                <a:lnTo>
                  <a:pt x="145415" y="2544105"/>
                </a:lnTo>
                <a:lnTo>
                  <a:pt x="149225" y="2549503"/>
                </a:lnTo>
                <a:lnTo>
                  <a:pt x="153353" y="2554266"/>
                </a:lnTo>
                <a:lnTo>
                  <a:pt x="157797" y="2559029"/>
                </a:lnTo>
                <a:lnTo>
                  <a:pt x="162877" y="2563474"/>
                </a:lnTo>
                <a:lnTo>
                  <a:pt x="167957" y="2567602"/>
                </a:lnTo>
                <a:lnTo>
                  <a:pt x="173990" y="2572048"/>
                </a:lnTo>
                <a:lnTo>
                  <a:pt x="180023" y="2575541"/>
                </a:lnTo>
                <a:lnTo>
                  <a:pt x="186690" y="2578716"/>
                </a:lnTo>
                <a:lnTo>
                  <a:pt x="193993" y="2581574"/>
                </a:lnTo>
                <a:lnTo>
                  <a:pt x="200977" y="2583797"/>
                </a:lnTo>
                <a:lnTo>
                  <a:pt x="209233" y="2585702"/>
                </a:lnTo>
                <a:lnTo>
                  <a:pt x="217805" y="2587290"/>
                </a:lnTo>
                <a:lnTo>
                  <a:pt x="226695" y="2587925"/>
                </a:lnTo>
                <a:lnTo>
                  <a:pt x="236855" y="2588560"/>
                </a:lnTo>
                <a:lnTo>
                  <a:pt x="241935" y="2583797"/>
                </a:lnTo>
                <a:lnTo>
                  <a:pt x="248603" y="2578399"/>
                </a:lnTo>
                <a:lnTo>
                  <a:pt x="255587" y="2572365"/>
                </a:lnTo>
                <a:lnTo>
                  <a:pt x="262573" y="2565062"/>
                </a:lnTo>
                <a:lnTo>
                  <a:pt x="269875" y="2557759"/>
                </a:lnTo>
                <a:lnTo>
                  <a:pt x="277177" y="2549820"/>
                </a:lnTo>
                <a:lnTo>
                  <a:pt x="283845" y="2541882"/>
                </a:lnTo>
                <a:lnTo>
                  <a:pt x="289560" y="2533626"/>
                </a:lnTo>
                <a:lnTo>
                  <a:pt x="293370" y="2527593"/>
                </a:lnTo>
                <a:lnTo>
                  <a:pt x="296227" y="2520924"/>
                </a:lnTo>
                <a:lnTo>
                  <a:pt x="299403" y="2514574"/>
                </a:lnTo>
                <a:lnTo>
                  <a:pt x="302577" y="2508223"/>
                </a:lnTo>
                <a:lnTo>
                  <a:pt x="304800" y="2500920"/>
                </a:lnTo>
                <a:lnTo>
                  <a:pt x="307023" y="2493299"/>
                </a:lnTo>
                <a:lnTo>
                  <a:pt x="309245" y="2484725"/>
                </a:lnTo>
                <a:lnTo>
                  <a:pt x="311785" y="2475834"/>
                </a:lnTo>
                <a:lnTo>
                  <a:pt x="315595" y="2456147"/>
                </a:lnTo>
                <a:lnTo>
                  <a:pt x="319723" y="2432332"/>
                </a:lnTo>
                <a:lnTo>
                  <a:pt x="329565" y="2371365"/>
                </a:lnTo>
                <a:lnTo>
                  <a:pt x="457200" y="1190128"/>
                </a:lnTo>
                <a:lnTo>
                  <a:pt x="457517" y="1176474"/>
                </a:lnTo>
                <a:lnTo>
                  <a:pt x="458153" y="1163137"/>
                </a:lnTo>
                <a:lnTo>
                  <a:pt x="460057" y="1150118"/>
                </a:lnTo>
                <a:lnTo>
                  <a:pt x="462280" y="1137099"/>
                </a:lnTo>
                <a:lnTo>
                  <a:pt x="465455" y="1124080"/>
                </a:lnTo>
                <a:lnTo>
                  <a:pt x="468947" y="1111379"/>
                </a:lnTo>
                <a:lnTo>
                  <a:pt x="473075" y="1098995"/>
                </a:lnTo>
                <a:lnTo>
                  <a:pt x="477837" y="1087246"/>
                </a:lnTo>
                <a:lnTo>
                  <a:pt x="482917" y="1075497"/>
                </a:lnTo>
                <a:lnTo>
                  <a:pt x="488950" y="1064066"/>
                </a:lnTo>
                <a:lnTo>
                  <a:pt x="495300" y="1052952"/>
                </a:lnTo>
                <a:lnTo>
                  <a:pt x="502285" y="1042156"/>
                </a:lnTo>
                <a:lnTo>
                  <a:pt x="509587" y="1031677"/>
                </a:lnTo>
                <a:lnTo>
                  <a:pt x="517525" y="1021833"/>
                </a:lnTo>
                <a:lnTo>
                  <a:pt x="525780" y="1012307"/>
                </a:lnTo>
                <a:lnTo>
                  <a:pt x="534353" y="1003099"/>
                </a:lnTo>
                <a:lnTo>
                  <a:pt x="543877" y="994208"/>
                </a:lnTo>
                <a:lnTo>
                  <a:pt x="553403" y="985952"/>
                </a:lnTo>
                <a:lnTo>
                  <a:pt x="563245" y="978331"/>
                </a:lnTo>
                <a:lnTo>
                  <a:pt x="573723" y="970710"/>
                </a:lnTo>
                <a:lnTo>
                  <a:pt x="584517" y="963724"/>
                </a:lnTo>
                <a:lnTo>
                  <a:pt x="595630" y="957691"/>
                </a:lnTo>
                <a:lnTo>
                  <a:pt x="607060" y="951340"/>
                </a:lnTo>
                <a:lnTo>
                  <a:pt x="618490" y="946577"/>
                </a:lnTo>
                <a:lnTo>
                  <a:pt x="630873" y="941497"/>
                </a:lnTo>
                <a:lnTo>
                  <a:pt x="642937" y="937369"/>
                </a:lnTo>
                <a:lnTo>
                  <a:pt x="655637" y="933876"/>
                </a:lnTo>
                <a:lnTo>
                  <a:pt x="668337" y="930700"/>
                </a:lnTo>
                <a:lnTo>
                  <a:pt x="681673" y="928478"/>
                </a:lnTo>
                <a:lnTo>
                  <a:pt x="694690" y="926890"/>
                </a:lnTo>
                <a:lnTo>
                  <a:pt x="708025" y="925937"/>
                </a:lnTo>
                <a:lnTo>
                  <a:pt x="721677" y="925302"/>
                </a:lnTo>
                <a:lnTo>
                  <a:pt x="1065530" y="925302"/>
                </a:lnTo>
                <a:lnTo>
                  <a:pt x="1065530" y="221323"/>
                </a:lnTo>
                <a:lnTo>
                  <a:pt x="1066165" y="209574"/>
                </a:lnTo>
                <a:lnTo>
                  <a:pt x="1066800" y="198461"/>
                </a:lnTo>
                <a:lnTo>
                  <a:pt x="1068387" y="187664"/>
                </a:lnTo>
                <a:lnTo>
                  <a:pt x="1070293" y="176551"/>
                </a:lnTo>
                <a:lnTo>
                  <a:pt x="1072515" y="165754"/>
                </a:lnTo>
                <a:lnTo>
                  <a:pt x="1075690" y="155276"/>
                </a:lnTo>
                <a:lnTo>
                  <a:pt x="1079183" y="145114"/>
                </a:lnTo>
                <a:lnTo>
                  <a:pt x="1083310" y="134953"/>
                </a:lnTo>
                <a:lnTo>
                  <a:pt x="1087437" y="125110"/>
                </a:lnTo>
                <a:lnTo>
                  <a:pt x="1092517" y="115584"/>
                </a:lnTo>
                <a:lnTo>
                  <a:pt x="1097915" y="106375"/>
                </a:lnTo>
                <a:lnTo>
                  <a:pt x="1103630" y="97166"/>
                </a:lnTo>
                <a:lnTo>
                  <a:pt x="1109663" y="88910"/>
                </a:lnTo>
                <a:lnTo>
                  <a:pt x="1116013" y="80337"/>
                </a:lnTo>
                <a:lnTo>
                  <a:pt x="1122997" y="72399"/>
                </a:lnTo>
                <a:lnTo>
                  <a:pt x="1130617" y="64778"/>
                </a:lnTo>
                <a:lnTo>
                  <a:pt x="1138237" y="57474"/>
                </a:lnTo>
                <a:lnTo>
                  <a:pt x="1146493" y="50488"/>
                </a:lnTo>
                <a:lnTo>
                  <a:pt x="1154430" y="43820"/>
                </a:lnTo>
                <a:lnTo>
                  <a:pt x="1163320" y="37469"/>
                </a:lnTo>
                <a:lnTo>
                  <a:pt x="1171893" y="31754"/>
                </a:lnTo>
                <a:lnTo>
                  <a:pt x="1181735" y="26356"/>
                </a:lnTo>
                <a:lnTo>
                  <a:pt x="1191260" y="21910"/>
                </a:lnTo>
                <a:lnTo>
                  <a:pt x="1200785" y="17147"/>
                </a:lnTo>
                <a:lnTo>
                  <a:pt x="1210627" y="13337"/>
                </a:lnTo>
                <a:lnTo>
                  <a:pt x="1221105" y="9844"/>
                </a:lnTo>
                <a:lnTo>
                  <a:pt x="1231583" y="6986"/>
                </a:lnTo>
                <a:lnTo>
                  <a:pt x="1242377" y="4128"/>
                </a:lnTo>
                <a:lnTo>
                  <a:pt x="1253173" y="2223"/>
                </a:lnTo>
                <a:lnTo>
                  <a:pt x="1264285" y="1270"/>
                </a:lnTo>
                <a:lnTo>
                  <a:pt x="1275397" y="0"/>
                </a:lnTo>
                <a:close/>
              </a:path>
            </a:pathLst>
          </a:custGeom>
          <a:solidFill>
            <a:srgbClr val="00B1AD"/>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8" name="文本框 7"/>
          <p:cNvSpPr txBox="1"/>
          <p:nvPr/>
        </p:nvSpPr>
        <p:spPr>
          <a:xfrm>
            <a:off x="2083515" y="1408189"/>
            <a:ext cx="1800200" cy="369332"/>
          </a:xfrm>
          <a:prstGeom prst="rect">
            <a:avLst/>
          </a:prstGeom>
          <a:noFill/>
        </p:spPr>
        <p:txBody>
          <a:bodyPr wrap="square" rtlCol="0">
            <a:spAutoFit/>
          </a:bodyPr>
          <a:lstStyle/>
          <a:p>
            <a:pPr algn="ctr"/>
            <a:r>
              <a:rPr lang="zh-CN" altLang="en-US" dirty="0" smtClean="0"/>
              <a:t>开放资源库</a:t>
            </a:r>
            <a:endParaRPr lang="zh-CN" altLang="en-US" dirty="0"/>
          </a:p>
        </p:txBody>
      </p:sp>
      <p:sp>
        <p:nvSpPr>
          <p:cNvPr id="9" name="文本框 8"/>
          <p:cNvSpPr txBox="1"/>
          <p:nvPr/>
        </p:nvSpPr>
        <p:spPr>
          <a:xfrm>
            <a:off x="5055537" y="1408189"/>
            <a:ext cx="2396783" cy="369332"/>
          </a:xfrm>
          <a:prstGeom prst="rect">
            <a:avLst/>
          </a:prstGeom>
          <a:noFill/>
        </p:spPr>
        <p:txBody>
          <a:bodyPr wrap="square" rtlCol="0">
            <a:spAutoFit/>
          </a:bodyPr>
          <a:lstStyle/>
          <a:p>
            <a:pPr algn="ctr"/>
            <a:r>
              <a:rPr lang="zh-CN" altLang="en-US" dirty="0" smtClean="0"/>
              <a:t>校内公开课</a:t>
            </a:r>
            <a:r>
              <a:rPr lang="en-US" altLang="zh-CN" dirty="0" smtClean="0"/>
              <a:t>SPOC</a:t>
            </a:r>
            <a:endParaRPr lang="zh-CN" altLang="en-US" dirty="0"/>
          </a:p>
        </p:txBody>
      </p:sp>
      <p:sp>
        <p:nvSpPr>
          <p:cNvPr id="12" name="KSO_Shape"/>
          <p:cNvSpPr>
            <a:spLocks/>
          </p:cNvSpPr>
          <p:nvPr/>
        </p:nvSpPr>
        <p:spPr bwMode="auto">
          <a:xfrm>
            <a:off x="1774777" y="1491630"/>
            <a:ext cx="383870" cy="288032"/>
          </a:xfrm>
          <a:custGeom>
            <a:avLst/>
            <a:gdLst>
              <a:gd name="T0" fmla="*/ 1674547 w 3133"/>
              <a:gd name="T1" fmla="*/ 538897 h 2809"/>
              <a:gd name="T2" fmla="*/ 628099 w 3133"/>
              <a:gd name="T3" fmla="*/ 538897 h 2809"/>
              <a:gd name="T4" fmla="*/ 501100 w 3133"/>
              <a:gd name="T5" fmla="*/ 642421 h 2809"/>
              <a:gd name="T6" fmla="*/ 317785 w 3133"/>
              <a:gd name="T7" fmla="*/ 1342929 h 2809"/>
              <a:gd name="T8" fmla="*/ 217795 w 3133"/>
              <a:gd name="T9" fmla="*/ 1406769 h 2809"/>
              <a:gd name="T10" fmla="*/ 160329 w 3133"/>
              <a:gd name="T11" fmla="*/ 1312447 h 2809"/>
              <a:gd name="T12" fmla="*/ 343644 w 3133"/>
              <a:gd name="T13" fmla="*/ 613089 h 2809"/>
              <a:gd name="T14" fmla="*/ 586724 w 3133"/>
              <a:gd name="T15" fmla="*/ 419270 h 2809"/>
              <a:gd name="T16" fmla="*/ 1555019 w 3133"/>
              <a:gd name="T17" fmla="*/ 419270 h 2809"/>
              <a:gd name="T18" fmla="*/ 1555019 w 3133"/>
              <a:gd name="T19" fmla="*/ 299068 h 2809"/>
              <a:gd name="T20" fmla="*/ 1435490 w 3133"/>
              <a:gd name="T21" fmla="*/ 179441 h 2809"/>
              <a:gd name="T22" fmla="*/ 662004 w 3133"/>
              <a:gd name="T23" fmla="*/ 179441 h 2809"/>
              <a:gd name="T24" fmla="*/ 578104 w 3133"/>
              <a:gd name="T25" fmla="*/ 53487 h 2809"/>
              <a:gd name="T26" fmla="*/ 478688 w 3133"/>
              <a:gd name="T27" fmla="*/ 0 h 2809"/>
              <a:gd name="T28" fmla="*/ 119528 w 3133"/>
              <a:gd name="T29" fmla="*/ 0 h 2809"/>
              <a:gd name="T30" fmla="*/ 0 w 3133"/>
              <a:gd name="T31" fmla="*/ 119627 h 2809"/>
              <a:gd name="T32" fmla="*/ 0 w 3133"/>
              <a:gd name="T33" fmla="*/ 1450479 h 2809"/>
              <a:gd name="T34" fmla="*/ 104587 w 3133"/>
              <a:gd name="T35" fmla="*/ 1569531 h 2809"/>
              <a:gd name="T36" fmla="*/ 777509 w 3133"/>
              <a:gd name="T37" fmla="*/ 1615541 h 2809"/>
              <a:gd name="T38" fmla="*/ 1450432 w 3133"/>
              <a:gd name="T39" fmla="*/ 1569531 h 2809"/>
              <a:gd name="T40" fmla="*/ 1472843 w 3133"/>
              <a:gd name="T41" fmla="*/ 1564354 h 2809"/>
              <a:gd name="T42" fmla="*/ 1562489 w 3133"/>
              <a:gd name="T43" fmla="*/ 1481536 h 2809"/>
              <a:gd name="T44" fmla="*/ 1790053 w 3133"/>
              <a:gd name="T45" fmla="*/ 691307 h 2809"/>
              <a:gd name="T46" fmla="*/ 1770515 w 3133"/>
              <a:gd name="T47" fmla="*/ 586058 h 2809"/>
              <a:gd name="T48" fmla="*/ 1674547 w 3133"/>
              <a:gd name="T49" fmla="*/ 538897 h 28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33" h="2809">
                <a:moveTo>
                  <a:pt x="2914" y="937"/>
                </a:moveTo>
                <a:cubicBezTo>
                  <a:pt x="1093" y="937"/>
                  <a:pt x="1093" y="937"/>
                  <a:pt x="1093" y="937"/>
                </a:cubicBezTo>
                <a:cubicBezTo>
                  <a:pt x="975" y="937"/>
                  <a:pt x="892" y="1039"/>
                  <a:pt x="872" y="1117"/>
                </a:cubicBezTo>
                <a:cubicBezTo>
                  <a:pt x="845" y="1225"/>
                  <a:pt x="564" y="2300"/>
                  <a:pt x="553" y="2335"/>
                </a:cubicBezTo>
                <a:cubicBezTo>
                  <a:pt x="527" y="2415"/>
                  <a:pt x="450" y="2457"/>
                  <a:pt x="379" y="2446"/>
                </a:cubicBezTo>
                <a:cubicBezTo>
                  <a:pt x="322" y="2437"/>
                  <a:pt x="253" y="2379"/>
                  <a:pt x="279" y="2282"/>
                </a:cubicBezTo>
                <a:cubicBezTo>
                  <a:pt x="304" y="2186"/>
                  <a:pt x="570" y="1174"/>
                  <a:pt x="598" y="1066"/>
                </a:cubicBezTo>
                <a:cubicBezTo>
                  <a:pt x="647" y="872"/>
                  <a:pt x="791" y="729"/>
                  <a:pt x="1021" y="729"/>
                </a:cubicBezTo>
                <a:cubicBezTo>
                  <a:pt x="2706" y="729"/>
                  <a:pt x="2706" y="729"/>
                  <a:pt x="2706" y="729"/>
                </a:cubicBezTo>
                <a:cubicBezTo>
                  <a:pt x="2706" y="520"/>
                  <a:pt x="2706" y="520"/>
                  <a:pt x="2706" y="520"/>
                </a:cubicBezTo>
                <a:cubicBezTo>
                  <a:pt x="2706" y="405"/>
                  <a:pt x="2613" y="312"/>
                  <a:pt x="2498" y="312"/>
                </a:cubicBezTo>
                <a:cubicBezTo>
                  <a:pt x="1152" y="312"/>
                  <a:pt x="1152" y="312"/>
                  <a:pt x="1152" y="312"/>
                </a:cubicBezTo>
                <a:cubicBezTo>
                  <a:pt x="1006" y="93"/>
                  <a:pt x="1006" y="93"/>
                  <a:pt x="1006" y="93"/>
                </a:cubicBezTo>
                <a:cubicBezTo>
                  <a:pt x="967" y="35"/>
                  <a:pt x="902" y="0"/>
                  <a:pt x="833" y="0"/>
                </a:cubicBezTo>
                <a:cubicBezTo>
                  <a:pt x="208" y="0"/>
                  <a:pt x="208" y="0"/>
                  <a:pt x="208" y="0"/>
                </a:cubicBezTo>
                <a:cubicBezTo>
                  <a:pt x="93" y="0"/>
                  <a:pt x="0" y="93"/>
                  <a:pt x="0" y="208"/>
                </a:cubicBezTo>
                <a:cubicBezTo>
                  <a:pt x="0" y="2522"/>
                  <a:pt x="0" y="2522"/>
                  <a:pt x="0" y="2522"/>
                </a:cubicBezTo>
                <a:cubicBezTo>
                  <a:pt x="0" y="2627"/>
                  <a:pt x="78" y="2715"/>
                  <a:pt x="182" y="2729"/>
                </a:cubicBezTo>
                <a:cubicBezTo>
                  <a:pt x="615" y="2784"/>
                  <a:pt x="987" y="2809"/>
                  <a:pt x="1353" y="2809"/>
                </a:cubicBezTo>
                <a:cubicBezTo>
                  <a:pt x="1719" y="2809"/>
                  <a:pt x="2091" y="2784"/>
                  <a:pt x="2524" y="2729"/>
                </a:cubicBezTo>
                <a:cubicBezTo>
                  <a:pt x="2538" y="2727"/>
                  <a:pt x="2551" y="2724"/>
                  <a:pt x="2563" y="2720"/>
                </a:cubicBezTo>
                <a:cubicBezTo>
                  <a:pt x="2637" y="2704"/>
                  <a:pt x="2698" y="2651"/>
                  <a:pt x="2719" y="2576"/>
                </a:cubicBezTo>
                <a:cubicBezTo>
                  <a:pt x="3115" y="1202"/>
                  <a:pt x="3115" y="1202"/>
                  <a:pt x="3115" y="1202"/>
                </a:cubicBezTo>
                <a:cubicBezTo>
                  <a:pt x="3133" y="1139"/>
                  <a:pt x="3120" y="1072"/>
                  <a:pt x="3081" y="1019"/>
                </a:cubicBezTo>
                <a:cubicBezTo>
                  <a:pt x="3041" y="967"/>
                  <a:pt x="2980" y="937"/>
                  <a:pt x="2914" y="937"/>
                </a:cubicBezTo>
                <a:close/>
              </a:path>
            </a:pathLst>
          </a:custGeom>
          <a:solidFill>
            <a:srgbClr val="00B1AD"/>
          </a:solidFill>
          <a:ln>
            <a:noFill/>
          </a:ln>
        </p:spPr>
        <p:txBody>
          <a:bodyPr anchor="ctr" anchorCtr="1"/>
          <a:lstStyle/>
          <a:p>
            <a:endParaRPr lang="zh-CN" altLang="en-US"/>
          </a:p>
        </p:txBody>
      </p:sp>
      <p:pic>
        <p:nvPicPr>
          <p:cNvPr id="13" name="Picture 3" descr="校内课程库.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6495" y="1382346"/>
            <a:ext cx="487076" cy="395175"/>
          </a:xfrm>
          <a:prstGeom prst="rect">
            <a:avLst/>
          </a:prstGeom>
        </p:spPr>
      </p:pic>
      <p:pic>
        <p:nvPicPr>
          <p:cNvPr id="14" name="2.png"/>
          <p:cNvPicPr/>
          <p:nvPr/>
        </p:nvPicPr>
        <p:blipFill>
          <a:blip r:embed="rId4" cstate="screen">
            <a:extLst>
              <a:ext uri="{28A0092B-C50C-407E-A947-70E740481C1C}">
                <a14:useLocalDpi xmlns:a14="http://schemas.microsoft.com/office/drawing/2010/main"/>
              </a:ext>
            </a:extLst>
          </a:blip>
          <a:stretch>
            <a:fillRect/>
          </a:stretch>
        </p:blipFill>
        <p:spPr>
          <a:xfrm>
            <a:off x="683568" y="1942253"/>
            <a:ext cx="7528137" cy="2880320"/>
          </a:xfrm>
          <a:prstGeom prst="rect">
            <a:avLst/>
          </a:prstGeom>
          <a:ln w="12700">
            <a:miter lim="400000"/>
          </a:ln>
        </p:spPr>
      </p:pic>
    </p:spTree>
    <p:extLst>
      <p:ext uri="{BB962C8B-B14F-4D97-AF65-F5344CB8AC3E}">
        <p14:creationId xmlns:p14="http://schemas.microsoft.com/office/powerpoint/2010/main" val="35284018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758106"/>
            <a:ext cx="7772400" cy="1021556"/>
          </a:xfrm>
        </p:spPr>
        <p:txBody>
          <a:bodyPr/>
          <a:lstStyle/>
          <a:p>
            <a:r>
              <a:rPr lang="en-US" altLang="zh-TW" dirty="0" smtClean="0">
                <a:solidFill>
                  <a:srgbClr val="00B1AD"/>
                </a:solidFill>
                <a:latin typeface="微软雅黑" panose="020B0503020204020204" pitchFamily="34" charset="-122"/>
                <a:ea typeface="微软雅黑" panose="020B0503020204020204" pitchFamily="34" charset="-122"/>
              </a:rPr>
              <a:t>Agenda</a:t>
            </a:r>
            <a:endParaRPr lang="zh-TW" altLang="en-US" dirty="0">
              <a:solidFill>
                <a:srgbClr val="00B1AD"/>
              </a:solidFill>
              <a:latin typeface="微软雅黑" panose="020B0503020204020204" pitchFamily="34" charset="-122"/>
              <a:ea typeface="微软雅黑" panose="020B0503020204020204" pitchFamily="34" charset="-122"/>
            </a:endParaRPr>
          </a:p>
        </p:txBody>
      </p:sp>
      <p:sp>
        <p:nvSpPr>
          <p:cNvPr id="7" name="文字版面配置區 7"/>
          <p:cNvSpPr txBox="1">
            <a:spLocks/>
          </p:cNvSpPr>
          <p:nvPr/>
        </p:nvSpPr>
        <p:spPr>
          <a:xfrm>
            <a:off x="611560" y="1707654"/>
            <a:ext cx="7772400" cy="3043454"/>
          </a:xfrm>
          <a:prstGeom prst="rect">
            <a:avLst/>
          </a:prstGeom>
        </p:spPr>
        <p:txBody>
          <a:bodyPr vert="horz" lIns="91416" tIns="45708" rIns="91416" bIns="45708" rtlCol="0" anchor="ctr">
            <a:noAutofit/>
          </a:bodyPr>
          <a:lstStyle>
            <a:lvl1pPr marL="0" indent="0" algn="l" defTabSz="914273" rtl="0" eaLnBrk="1" latinLnBrk="0" hangingPunct="1">
              <a:spcBef>
                <a:spcPct val="20000"/>
              </a:spcBef>
              <a:buClr>
                <a:srgbClr val="00B1AD"/>
              </a:buClr>
              <a:buFont typeface="Arial" panose="020B0604020202020204" pitchFamily="34" charset="0"/>
              <a:buNone/>
              <a:defRPr sz="220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marL="457136" indent="0" algn="l" defTabSz="914273" rtl="0" eaLnBrk="1" latinLnBrk="0" hangingPunct="1">
              <a:spcBef>
                <a:spcPct val="20000"/>
              </a:spcBef>
              <a:buClr>
                <a:srgbClr val="00B1AD"/>
              </a:buClr>
              <a:buFont typeface="Arial" panose="020B0604020202020204" pitchFamily="34" charset="0"/>
              <a:buNone/>
              <a:defRPr sz="1800" kern="1200">
                <a:solidFill>
                  <a:schemeClr val="tx1">
                    <a:tint val="75000"/>
                  </a:schemeClr>
                </a:solidFill>
                <a:latin typeface="微軟正黑體" panose="020B0604030504040204" pitchFamily="34" charset="-120"/>
                <a:ea typeface="微軟正黑體" panose="020B0604030504040204" pitchFamily="34" charset="-120"/>
                <a:cs typeface="+mn-cs"/>
              </a:defRPr>
            </a:lvl2pPr>
            <a:lvl3pPr marL="914273" indent="0" algn="l" defTabSz="914273" rtl="0" eaLnBrk="1" latinLnBrk="0" hangingPunct="1">
              <a:spcBef>
                <a:spcPct val="20000"/>
              </a:spcBef>
              <a:buClr>
                <a:srgbClr val="00B1AD"/>
              </a:buClr>
              <a:buFont typeface="Arial" panose="020B0604020202020204" pitchFamily="34" charset="0"/>
              <a:buNone/>
              <a:defRPr sz="1600" kern="1200">
                <a:solidFill>
                  <a:schemeClr val="tx1">
                    <a:tint val="75000"/>
                  </a:schemeClr>
                </a:solidFill>
                <a:latin typeface="微軟正黑體" panose="020B0604030504040204" pitchFamily="34" charset="-120"/>
                <a:ea typeface="微軟正黑體" panose="020B0604030504040204" pitchFamily="34" charset="-120"/>
                <a:cs typeface="+mn-cs"/>
              </a:defRPr>
            </a:lvl3pPr>
            <a:lvl4pPr marL="1371409"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4pPr>
            <a:lvl5pPr marL="1828545" indent="0" algn="l" defTabSz="914273" rtl="0" eaLnBrk="1" latinLnBrk="0" hangingPunct="1">
              <a:spcBef>
                <a:spcPct val="20000"/>
              </a:spcBef>
              <a:buClr>
                <a:srgbClr val="00B1AD"/>
              </a:buClr>
              <a:buFont typeface="Arial" panose="020B0604020202020204" pitchFamily="34" charset="0"/>
              <a:buNone/>
              <a:defRPr sz="1400" kern="1200">
                <a:solidFill>
                  <a:schemeClr val="tx1">
                    <a:tint val="75000"/>
                  </a:schemeClr>
                </a:solidFill>
                <a:latin typeface="微軟正黑體" panose="020B0604030504040204" pitchFamily="34" charset="-120"/>
                <a:ea typeface="微軟正黑體" panose="020B0604030504040204" pitchFamily="34" charset="-120"/>
                <a:cs typeface="+mn-cs"/>
              </a:defRPr>
            </a:lvl5pPr>
            <a:lvl6pPr marL="2285681"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818"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54"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89" indent="0" algn="l" defTabSz="91427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285750" indent="-285750">
              <a:lnSpc>
                <a:spcPct val="150000"/>
              </a:lnSpc>
              <a:buClr>
                <a:schemeClr val="bg1"/>
              </a:buClr>
              <a:buFontTx/>
              <a:buChar char="-"/>
              <a:tabLst>
                <a:tab pos="630238" algn="l"/>
              </a:tabLst>
            </a:pPr>
            <a:r>
              <a:rPr lang="zh-CN" altLang="en-US" sz="2000" dirty="0" smtClean="0">
                <a:solidFill>
                  <a:schemeClr val="bg1">
                    <a:lumMod val="85000"/>
                  </a:schemeClr>
                </a:solidFill>
                <a:latin typeface="微软雅黑" panose="020B0503020204020204" pitchFamily="34" charset="-122"/>
                <a:ea typeface="微软雅黑" panose="020B0503020204020204" pitchFamily="34" charset="-122"/>
              </a:rPr>
              <a:t>公司</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团队介绍</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285750" indent="-285750">
              <a:lnSpc>
                <a:spcPct val="150000"/>
              </a:lnSpc>
              <a:buClr>
                <a:schemeClr val="bg1"/>
              </a:buClr>
              <a:buFontTx/>
              <a:buChar char="-"/>
              <a:tabLst>
                <a:tab pos="630238" algn="l"/>
              </a:tabLst>
            </a:pPr>
            <a:r>
              <a:rPr lang="zh-CN" altLang="en-US" sz="2000" dirty="0">
                <a:solidFill>
                  <a:schemeClr val="bg1">
                    <a:lumMod val="85000"/>
                  </a:schemeClr>
                </a:solidFill>
                <a:latin typeface="微软雅黑" panose="020B0503020204020204" pitchFamily="34" charset="-122"/>
                <a:ea typeface="微软雅黑" panose="020B0503020204020204" pitchFamily="34" charset="-122"/>
              </a:rPr>
              <a:t>职业教育信息化发展</a:t>
            </a:r>
            <a:r>
              <a:rPr lang="zh-TW" altLang="en-US" sz="2000" dirty="0">
                <a:solidFill>
                  <a:schemeClr val="bg1">
                    <a:lumMod val="85000"/>
                  </a:schemeClr>
                </a:solidFill>
                <a:latin typeface="微软雅黑" panose="020B0503020204020204" pitchFamily="34" charset="-122"/>
                <a:ea typeface="微软雅黑" panose="020B0503020204020204" pitchFamily="34" charset="-122"/>
              </a:rPr>
              <a:t>建设规划</a:t>
            </a:r>
            <a:endParaRPr lang="en-US" altLang="zh-TW" sz="2000" dirty="0">
              <a:solidFill>
                <a:schemeClr val="bg1">
                  <a:lumMod val="85000"/>
                </a:schemeClr>
              </a:solidFill>
              <a:latin typeface="微软雅黑" panose="020B0503020204020204" pitchFamily="34" charset="-122"/>
              <a:ea typeface="微软雅黑" panose="020B0503020204020204" pitchFamily="34" charset="-122"/>
            </a:endParaRPr>
          </a:p>
          <a:p>
            <a:pPr marL="342900" indent="-342900">
              <a:lnSpc>
                <a:spcPct val="150000"/>
              </a:lnSpc>
              <a:buClr>
                <a:schemeClr val="bg1"/>
              </a:buClr>
              <a:buFontTx/>
              <a:buChar char="-"/>
              <a:tabLst>
                <a:tab pos="1431925" algn="l"/>
              </a:tabLst>
            </a:pPr>
            <a:r>
              <a:rPr lang="zh-TW" altLang="en-US" sz="2000" b="1" dirty="0" smtClean="0">
                <a:latin typeface="微软雅黑" panose="020B0503020204020204" pitchFamily="34" charset="-122"/>
                <a:ea typeface="微软雅黑" panose="020B0503020204020204" pitchFamily="34" charset="-122"/>
              </a:rPr>
              <a:t>智慧校园整</a:t>
            </a:r>
            <a:r>
              <a:rPr lang="zh-TW" altLang="en-US" sz="2000" b="1" dirty="0">
                <a:latin typeface="微软雅黑" panose="020B0503020204020204" pitchFamily="34" charset="-122"/>
                <a:ea typeface="微软雅黑" panose="020B0503020204020204" pitchFamily="34" charset="-122"/>
              </a:rPr>
              <a:t>体</a:t>
            </a:r>
            <a:r>
              <a:rPr lang="zh-CN" altLang="en-US" sz="2000" b="1" dirty="0">
                <a:latin typeface="微软雅黑" panose="020B0503020204020204" pitchFamily="34" charset="-122"/>
                <a:ea typeface="微软雅黑" panose="020B0503020204020204" pitchFamily="34" charset="-122"/>
              </a:rPr>
              <a:t>规划建设</a:t>
            </a:r>
            <a:r>
              <a:rPr lang="zh-TW" altLang="en-US" sz="2000" b="1" dirty="0">
                <a:latin typeface="微软雅黑" panose="020B0503020204020204" pitchFamily="34" charset="-122"/>
                <a:ea typeface="微软雅黑" panose="020B0503020204020204" pitchFamily="34" charset="-122"/>
              </a:rPr>
              <a:t>方案</a:t>
            </a:r>
            <a:endParaRPr lang="en-US" altLang="zh-TW" sz="2000" b="1" dirty="0">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基础环境建设（一期）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dirty="0">
                <a:solidFill>
                  <a:schemeClr val="bg1">
                    <a:lumMod val="85000"/>
                  </a:schemeClr>
                </a:solidFill>
                <a:latin typeface="微软雅黑" panose="020B0503020204020204" pitchFamily="34" charset="-122"/>
                <a:ea typeface="微软雅黑" panose="020B0503020204020204" pitchFamily="34" charset="-122"/>
              </a:rPr>
              <a:t>完善和深入扩建（二期）</a:t>
            </a:r>
            <a:endParaRPr lang="en-US" altLang="zh-CN" sz="1600" dirty="0">
              <a:solidFill>
                <a:schemeClr val="bg1">
                  <a:lumMod val="85000"/>
                </a:schemeClr>
              </a:solidFill>
              <a:latin typeface="微软雅黑" panose="020B0503020204020204" pitchFamily="34" charset="-122"/>
              <a:ea typeface="微软雅黑" panose="020B0503020204020204" pitchFamily="34" charset="-122"/>
            </a:endParaRPr>
          </a:p>
          <a:p>
            <a:pPr marL="742886" lvl="1" indent="-285750">
              <a:lnSpc>
                <a:spcPct val="150000"/>
              </a:lnSpc>
              <a:buClr>
                <a:schemeClr val="bg1"/>
              </a:buClr>
              <a:buFontTx/>
              <a:buChar char="-"/>
              <a:tabLst>
                <a:tab pos="630238" algn="l"/>
              </a:tabLst>
            </a:pPr>
            <a:r>
              <a:rPr lang="zh-CN" altLang="en-US" sz="1600" b="1" dirty="0">
                <a:solidFill>
                  <a:schemeClr val="bg1"/>
                </a:solidFill>
                <a:latin typeface="微软雅黑" panose="020B0503020204020204" pitchFamily="34" charset="-122"/>
                <a:ea typeface="微软雅黑" panose="020B0503020204020204" pitchFamily="34" charset="-122"/>
              </a:rPr>
              <a:t>区域应用和推广（三期）</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56561409"/>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01125" y="1093231"/>
            <a:ext cx="8076077" cy="3600986"/>
          </a:xfrm>
          <a:prstGeom prst="rect">
            <a:avLst/>
          </a:prstGeom>
          <a:noFill/>
        </p:spPr>
        <p:txBody>
          <a:bodyPr wrap="square" rtlCol="0" anchor="ctr">
            <a:spAutoFit/>
          </a:bodyPr>
          <a:lstStyle/>
          <a:p>
            <a:pPr marL="742886" lvl="1" indent="-285750">
              <a:lnSpc>
                <a:spcPct val="200000"/>
              </a:lnSpc>
              <a:buFont typeface="Wingdings" panose="05000000000000000000" pitchFamily="2" charset="2"/>
              <a:buChar char="u"/>
            </a:pPr>
            <a:r>
              <a:rPr lang="zh-CN" altLang="en-US" sz="2400" b="1" dirty="0">
                <a:solidFill>
                  <a:srgbClr val="00B1AD"/>
                </a:solidFill>
                <a:latin typeface="微软雅黑" panose="020B0503020204020204" pitchFamily="34" charset="-122"/>
                <a:ea typeface="微软雅黑" panose="020B0503020204020204" pitchFamily="34" charset="-122"/>
              </a:rPr>
              <a:t>区域应用与</a:t>
            </a:r>
            <a:r>
              <a:rPr lang="zh-CN" altLang="en-US" sz="2400" b="1" dirty="0" smtClean="0">
                <a:solidFill>
                  <a:srgbClr val="00B1AD"/>
                </a:solidFill>
                <a:latin typeface="微软雅黑" panose="020B0503020204020204" pitchFamily="34" charset="-122"/>
                <a:ea typeface="微软雅黑" panose="020B0503020204020204" pitchFamily="34" charset="-122"/>
              </a:rPr>
              <a:t>推广</a:t>
            </a:r>
            <a:endParaRPr lang="en-US" altLang="zh-CN" sz="2400" b="1"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环境咨询和建设（平台业务集成）</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ü"/>
            </a:pPr>
            <a:r>
              <a:rPr lang="zh-CN" altLang="en-US" dirty="0">
                <a:solidFill>
                  <a:srgbClr val="00B1AD"/>
                </a:solidFill>
                <a:latin typeface="微软雅黑" panose="020B0503020204020204" pitchFamily="34" charset="-122"/>
                <a:ea typeface="微软雅黑" panose="020B0503020204020204" pitchFamily="34" charset="-122"/>
              </a:rPr>
              <a:t>校务</a:t>
            </a:r>
            <a:r>
              <a:rPr lang="zh-CN" altLang="en-US" dirty="0" smtClean="0">
                <a:solidFill>
                  <a:srgbClr val="00B1AD"/>
                </a:solidFill>
                <a:latin typeface="微软雅黑" panose="020B0503020204020204" pitchFamily="34" charset="-122"/>
                <a:ea typeface="微软雅黑" panose="020B0503020204020204" pitchFamily="34" charset="-122"/>
              </a:rPr>
              <a:t>管理平台建设（数据集成服务）</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在线学习平台建设（移动端教与学、校际资源中心、数据集成服务）</a:t>
            </a:r>
            <a:endParaRPr lang="en-US" altLang="zh-CN" dirty="0" smtClean="0">
              <a:solidFill>
                <a:srgbClr val="00B1AD"/>
              </a:solidFill>
              <a:latin typeface="微软雅黑" panose="020B0503020204020204" pitchFamily="34" charset="-122"/>
              <a:ea typeface="微软雅黑" panose="020B0503020204020204" pitchFamily="34" charset="-122"/>
            </a:endParaRPr>
          </a:p>
          <a:p>
            <a:pPr marL="1200023" lvl="2" indent="-285750">
              <a:lnSpc>
                <a:spcPct val="200000"/>
              </a:lnSpc>
              <a:buFont typeface="Wingdings" panose="05000000000000000000" pitchFamily="2" charset="2"/>
              <a:buChar char="ü"/>
            </a:pPr>
            <a:r>
              <a:rPr lang="zh-CN" altLang="en-US" dirty="0" smtClean="0">
                <a:solidFill>
                  <a:srgbClr val="00B1AD"/>
                </a:solidFill>
                <a:latin typeface="微软雅黑" panose="020B0503020204020204" pitchFamily="34" charset="-122"/>
                <a:ea typeface="微软雅黑" panose="020B0503020204020204" pitchFamily="34" charset="-122"/>
              </a:rPr>
              <a:t>智慧教室平台建设（智慧教室咨询、录播教室管理、智能空间管理、数据集成服务）</a:t>
            </a:r>
            <a:endParaRPr lang="en-US" altLang="zh-CN" dirty="0" smtClean="0">
              <a:solidFill>
                <a:srgbClr val="00B1AD"/>
              </a:solidFill>
              <a:latin typeface="微软雅黑" panose="020B0503020204020204" pitchFamily="34" charset="-122"/>
              <a:ea typeface="微软雅黑" panose="020B0503020204020204" pitchFamily="34" charset="-122"/>
            </a:endParaRPr>
          </a:p>
        </p:txBody>
      </p:sp>
      <p:sp>
        <p:nvSpPr>
          <p:cNvPr id="12" name="標題 1"/>
          <p:cNvSpPr txBox="1">
            <a:spLocks/>
          </p:cNvSpPr>
          <p:nvPr/>
        </p:nvSpPr>
        <p:spPr>
          <a:xfrm>
            <a:off x="262701" y="94732"/>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区域应用和推广（三期）</a:t>
            </a:r>
            <a:endParaRPr lang="zh-TW" altLang="en-US" sz="3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96826" y="737225"/>
            <a:ext cx="6084676" cy="369332"/>
          </a:xfrm>
          <a:prstGeom prst="rect">
            <a:avLst/>
          </a:prstGeom>
          <a:solidFill>
            <a:schemeClr val="bg1"/>
          </a:solidFill>
          <a:ln>
            <a:solidFill>
              <a:schemeClr val="bg1"/>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智慧校园应用的进一步完善，并向校际间进行推广</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99171190"/>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971600" y="680499"/>
            <a:ext cx="7416824" cy="3691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標題 1"/>
          <p:cNvSpPr txBox="1">
            <a:spLocks/>
          </p:cNvSpPr>
          <p:nvPr/>
        </p:nvSpPr>
        <p:spPr>
          <a:xfrm>
            <a:off x="503547" y="49634"/>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数据集成服务</a:t>
            </a:r>
            <a:endParaRPr lang="zh-TW" altLang="en-US" sz="32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2790099" y="1338092"/>
            <a:ext cx="3945987" cy="2376264"/>
          </a:xfrm>
          <a:prstGeom prst="rect">
            <a:avLst/>
          </a:prstGeom>
          <a:ln>
            <a:solidFill>
              <a:schemeClr val="bg1"/>
            </a:solidFill>
          </a:ln>
        </p:spPr>
      </p:pic>
      <p:sp>
        <p:nvSpPr>
          <p:cNvPr id="7" name="圆柱形 6"/>
          <p:cNvSpPr/>
          <p:nvPr/>
        </p:nvSpPr>
        <p:spPr>
          <a:xfrm>
            <a:off x="323528" y="1346170"/>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统一身份认证</a:t>
            </a:r>
            <a:endParaRPr lang="zh-CN" altLang="en-US" sz="1400" dirty="0">
              <a:latin typeface="微软雅黑" panose="020B0503020204020204" pitchFamily="34" charset="-122"/>
              <a:ea typeface="微软雅黑" panose="020B0503020204020204" pitchFamily="34" charset="-122"/>
            </a:endParaRPr>
          </a:p>
        </p:txBody>
      </p:sp>
      <p:sp>
        <p:nvSpPr>
          <p:cNvPr id="8" name="圆柱形 7"/>
          <p:cNvSpPr/>
          <p:nvPr/>
        </p:nvSpPr>
        <p:spPr>
          <a:xfrm>
            <a:off x="633175" y="2971204"/>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统一</a:t>
            </a:r>
            <a:r>
              <a:rPr lang="zh-CN" altLang="en-US" sz="1400" dirty="0" smtClean="0">
                <a:latin typeface="微软雅黑" panose="020B0503020204020204" pitchFamily="34" charset="-122"/>
                <a:ea typeface="微软雅黑" panose="020B0503020204020204" pitchFamily="34" charset="-122"/>
              </a:rPr>
              <a:t>门户集成</a:t>
            </a:r>
            <a:endParaRPr lang="zh-CN" altLang="en-US" sz="1400" dirty="0">
              <a:latin typeface="微软雅黑" panose="020B0503020204020204" pitchFamily="34" charset="-122"/>
              <a:ea typeface="微软雅黑" panose="020B0503020204020204" pitchFamily="34" charset="-122"/>
            </a:endParaRPr>
          </a:p>
        </p:txBody>
      </p:sp>
      <p:sp>
        <p:nvSpPr>
          <p:cNvPr id="9" name="圆柱形 8"/>
          <p:cNvSpPr/>
          <p:nvPr/>
        </p:nvSpPr>
        <p:spPr>
          <a:xfrm>
            <a:off x="2483768" y="4083918"/>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在线学习平台</a:t>
            </a:r>
            <a:endParaRPr lang="zh-CN" altLang="en-US" sz="1400" dirty="0">
              <a:latin typeface="微软雅黑" panose="020B0503020204020204" pitchFamily="34" charset="-122"/>
              <a:ea typeface="微软雅黑" panose="020B0503020204020204" pitchFamily="34" charset="-122"/>
            </a:endParaRPr>
          </a:p>
        </p:txBody>
      </p:sp>
      <p:sp>
        <p:nvSpPr>
          <p:cNvPr id="10" name="圆柱形 9"/>
          <p:cNvSpPr/>
          <p:nvPr/>
        </p:nvSpPr>
        <p:spPr>
          <a:xfrm>
            <a:off x="5361696" y="4083918"/>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校务管理平台</a:t>
            </a:r>
            <a:endParaRPr lang="zh-CN" altLang="en-US" sz="1400" dirty="0">
              <a:latin typeface="微软雅黑" panose="020B0503020204020204" pitchFamily="34" charset="-122"/>
              <a:ea typeface="微软雅黑" panose="020B0503020204020204" pitchFamily="34" charset="-122"/>
            </a:endParaRPr>
          </a:p>
        </p:txBody>
      </p:sp>
      <p:sp>
        <p:nvSpPr>
          <p:cNvPr id="11" name="圆柱形 10"/>
          <p:cNvSpPr/>
          <p:nvPr/>
        </p:nvSpPr>
        <p:spPr>
          <a:xfrm>
            <a:off x="7092280" y="2971204"/>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智慧教室平台</a:t>
            </a:r>
            <a:endParaRPr lang="zh-CN" altLang="en-US" sz="1400" dirty="0">
              <a:latin typeface="微软雅黑" panose="020B0503020204020204" pitchFamily="34" charset="-122"/>
              <a:ea typeface="微软雅黑" panose="020B0503020204020204" pitchFamily="34" charset="-122"/>
            </a:endParaRPr>
          </a:p>
        </p:txBody>
      </p:sp>
      <p:sp>
        <p:nvSpPr>
          <p:cNvPr id="12" name="圆柱形 11"/>
          <p:cNvSpPr/>
          <p:nvPr/>
        </p:nvSpPr>
        <p:spPr>
          <a:xfrm>
            <a:off x="7452320" y="1346170"/>
            <a:ext cx="1584176" cy="703025"/>
          </a:xfrm>
          <a:prstGeom prst="can">
            <a:avLst/>
          </a:prstGeom>
          <a:solidFill>
            <a:srgbClr val="00B1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其他信息化系统</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538956" y="968760"/>
            <a:ext cx="2448272"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统一数据中心</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4029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3816" y="377379"/>
            <a:ext cx="8229600" cy="530524"/>
          </a:xfrm>
        </p:spPr>
        <p:txBody>
          <a:bodyPr vert="horz" lIns="91416" tIns="45708" rIns="91416" bIns="45708" rtlCol="0" anchor="ctr">
            <a:noAutofit/>
          </a:bodyPr>
          <a:lstStyle/>
          <a:p>
            <a:pPr algn="ctr"/>
            <a:r>
              <a:rPr lang="zh-CN" altLang="en-US" dirty="0" smtClean="0">
                <a:latin typeface="微软雅黑" panose="020B0503020204020204" pitchFamily="34" charset="-122"/>
                <a:ea typeface="微软雅黑" panose="020B0503020204020204" pitchFamily="34" charset="-122"/>
              </a:rPr>
              <a:t>在线学习平台</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手机</a:t>
            </a:r>
            <a:r>
              <a:rPr lang="zh-CN" altLang="en-US" dirty="0">
                <a:latin typeface="微软雅黑" panose="020B0503020204020204" pitchFamily="34" charset="-122"/>
                <a:ea typeface="微软雅黑" panose="020B0503020204020204" pitchFamily="34" charset="-122"/>
              </a:rPr>
              <a:t>端</a:t>
            </a:r>
            <a:r>
              <a:rPr lang="en-US" altLang="zh-CN" dirty="0" smtClean="0">
                <a:latin typeface="微软雅黑" panose="020B0503020204020204" pitchFamily="34" charset="-122"/>
                <a:ea typeface="微软雅黑" panose="020B0503020204020204" pitchFamily="34" charset="-122"/>
              </a:rPr>
              <a:t>APP</a:t>
            </a:r>
            <a:r>
              <a:rPr lang="zh-CN" altLang="en-US" dirty="0" smtClean="0">
                <a:latin typeface="微软雅黑" panose="020B0503020204020204" pitchFamily="34" charset="-122"/>
                <a:ea typeface="微软雅黑" panose="020B0503020204020204" pitchFamily="34" charset="-122"/>
              </a:rPr>
              <a:t>教与学应用</a:t>
            </a:r>
            <a:endParaRPr lang="zh-TW" altLang="en-US" dirty="0">
              <a:latin typeface="微软雅黑" panose="020B0503020204020204" pitchFamily="34" charset="-122"/>
              <a:ea typeface="微软雅黑" panose="020B0503020204020204" pitchFamily="34" charset="-122"/>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1740" y="2211710"/>
            <a:ext cx="4402070" cy="2327942"/>
          </a:xfrm>
          <a:prstGeom prst="rect">
            <a:avLst/>
          </a:prstGeom>
        </p:spPr>
      </p:pic>
      <p:sp>
        <p:nvSpPr>
          <p:cNvPr id="6" name="Rectangle 8"/>
          <p:cNvSpPr/>
          <p:nvPr/>
        </p:nvSpPr>
        <p:spPr>
          <a:xfrm>
            <a:off x="3707904" y="4641981"/>
            <a:ext cx="1558119" cy="207749"/>
          </a:xfrm>
          <a:prstGeom prst="rect">
            <a:avLst/>
          </a:prstGeom>
          <a:ln w="12700">
            <a:miter lim="400000"/>
          </a:ln>
          <a:effectLst/>
        </p:spPr>
        <p:txBody>
          <a:bodyPr wrap="none" lIns="0" tIns="0" rIns="0" bIns="0" anchor="ctr">
            <a:spAutoFit/>
          </a:bodyPr>
          <a:lstStyle/>
          <a:p>
            <a:r>
              <a:rPr lang="zh-TW" altLang="en-US" sz="1350" b="1" dirty="0">
                <a:solidFill>
                  <a:srgbClr val="00B1AD"/>
                </a:solidFill>
                <a:latin typeface="微软雅黑" panose="020B0503020204020204" pitchFamily="34" charset="-122"/>
                <a:ea typeface="微软雅黑" panose="020B0503020204020204" pitchFamily="34" charset="-122"/>
                <a:cs typeface="Open Sans"/>
              </a:rPr>
              <a:t>更多校内信息和服务</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7" name="Rectangle 9"/>
          <p:cNvSpPr/>
          <p:nvPr/>
        </p:nvSpPr>
        <p:spPr>
          <a:xfrm>
            <a:off x="1151620" y="2373729"/>
            <a:ext cx="1038746" cy="207749"/>
          </a:xfrm>
          <a:prstGeom prst="rect">
            <a:avLst/>
          </a:prstGeom>
          <a:ln w="12700">
            <a:miter lim="400000"/>
          </a:ln>
          <a:effectLst/>
        </p:spPr>
        <p:txBody>
          <a:bodyPr wrap="none" lIns="0" tIns="0" rIns="0" bIns="0" anchor="ctr">
            <a:spAutoFit/>
          </a:bodyPr>
          <a:lstStyle/>
          <a:p>
            <a:r>
              <a:rPr lang="zh-CN" altLang="en-US" sz="1350" b="1" dirty="0">
                <a:solidFill>
                  <a:srgbClr val="00B1AD"/>
                </a:solidFill>
                <a:latin typeface="微软雅黑" panose="020B0503020204020204" pitchFamily="34" charset="-122"/>
                <a:ea typeface="微软雅黑" panose="020B0503020204020204" pitchFamily="34" charset="-122"/>
                <a:cs typeface="Open Sans"/>
              </a:rPr>
              <a:t>移动在线学习</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8" name="Rectangle 11"/>
          <p:cNvSpPr/>
          <p:nvPr/>
        </p:nvSpPr>
        <p:spPr>
          <a:xfrm>
            <a:off x="827584" y="3291831"/>
            <a:ext cx="1211870" cy="207749"/>
          </a:xfrm>
          <a:prstGeom prst="rect">
            <a:avLst/>
          </a:prstGeom>
          <a:ln w="12700">
            <a:miter lim="400000"/>
          </a:ln>
          <a:effectLst/>
        </p:spPr>
        <p:txBody>
          <a:bodyPr wrap="none" lIns="0" tIns="0" rIns="0" bIns="0" anchor="ctr">
            <a:spAutoFit/>
          </a:bodyPr>
          <a:lstStyle/>
          <a:p>
            <a:r>
              <a:rPr lang="zh-CN" altLang="en-US" sz="1350" b="1" dirty="0" smtClean="0">
                <a:solidFill>
                  <a:srgbClr val="00B1AD"/>
                </a:solidFill>
                <a:latin typeface="微软雅黑" panose="020B0503020204020204" pitchFamily="34" charset="-122"/>
                <a:ea typeface="微软雅黑" panose="020B0503020204020204" pitchFamily="34" charset="-122"/>
                <a:cs typeface="Open Sans"/>
              </a:rPr>
              <a:t>丰富的课堂</a:t>
            </a:r>
            <a:r>
              <a:rPr lang="zh-CN" altLang="en-US" sz="1350" b="1" dirty="0">
                <a:solidFill>
                  <a:srgbClr val="00B1AD"/>
                </a:solidFill>
                <a:latin typeface="微软雅黑" panose="020B0503020204020204" pitchFamily="34" charset="-122"/>
                <a:ea typeface="微软雅黑" panose="020B0503020204020204" pitchFamily="34" charset="-122"/>
                <a:cs typeface="Open Sans"/>
              </a:rPr>
              <a:t>互动</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9" name="Rectangle 12"/>
          <p:cNvSpPr/>
          <p:nvPr/>
        </p:nvSpPr>
        <p:spPr>
          <a:xfrm>
            <a:off x="1313638" y="4209933"/>
            <a:ext cx="1038746" cy="207749"/>
          </a:xfrm>
          <a:prstGeom prst="rect">
            <a:avLst/>
          </a:prstGeom>
          <a:ln w="12700">
            <a:miter lim="400000"/>
          </a:ln>
          <a:effectLst/>
        </p:spPr>
        <p:txBody>
          <a:bodyPr wrap="none" lIns="0" tIns="0" rIns="0" bIns="0" anchor="ctr">
            <a:spAutoFit/>
          </a:bodyPr>
          <a:lstStyle/>
          <a:p>
            <a:r>
              <a:rPr lang="zh-CN" altLang="en-US" sz="1350" b="1" dirty="0">
                <a:solidFill>
                  <a:srgbClr val="00B1AD"/>
                </a:solidFill>
                <a:latin typeface="微软雅黑" panose="020B0503020204020204" pitchFamily="34" charset="-122"/>
                <a:ea typeface="微软雅黑" panose="020B0503020204020204" pitchFamily="34" charset="-122"/>
                <a:cs typeface="Open Sans"/>
              </a:rPr>
              <a:t>点名假勤管理</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10" name="Rectangle 13"/>
          <p:cNvSpPr/>
          <p:nvPr/>
        </p:nvSpPr>
        <p:spPr>
          <a:xfrm>
            <a:off x="6606226" y="3993909"/>
            <a:ext cx="1038746" cy="207749"/>
          </a:xfrm>
          <a:prstGeom prst="rect">
            <a:avLst/>
          </a:prstGeom>
          <a:ln w="12700">
            <a:miter lim="400000"/>
          </a:ln>
          <a:effectLst/>
        </p:spPr>
        <p:txBody>
          <a:bodyPr wrap="none" lIns="0" tIns="0" rIns="0" bIns="0" anchor="ctr">
            <a:spAutoFit/>
          </a:bodyPr>
          <a:lstStyle/>
          <a:p>
            <a:r>
              <a:rPr lang="zh-CN" altLang="en-US" sz="1350" b="1" dirty="0">
                <a:solidFill>
                  <a:srgbClr val="00B1AD"/>
                </a:solidFill>
                <a:latin typeface="微软雅黑" panose="020B0503020204020204" pitchFamily="34" charset="-122"/>
                <a:ea typeface="微软雅黑" panose="020B0503020204020204" pitchFamily="34" charset="-122"/>
                <a:cs typeface="Open Sans"/>
              </a:rPr>
              <a:t>在线互动交流</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11" name="Rectangle 14"/>
          <p:cNvSpPr/>
          <p:nvPr/>
        </p:nvSpPr>
        <p:spPr>
          <a:xfrm>
            <a:off x="6498215" y="2319723"/>
            <a:ext cx="1384995" cy="207749"/>
          </a:xfrm>
          <a:prstGeom prst="rect">
            <a:avLst/>
          </a:prstGeom>
          <a:ln w="12700">
            <a:miter lim="400000"/>
          </a:ln>
          <a:effectLst/>
        </p:spPr>
        <p:txBody>
          <a:bodyPr wrap="none" lIns="0" tIns="0" rIns="0" bIns="0" anchor="ctr">
            <a:spAutoFit/>
          </a:bodyPr>
          <a:lstStyle/>
          <a:p>
            <a:r>
              <a:rPr lang="zh-CN" altLang="en-US" sz="1350" b="1" dirty="0">
                <a:solidFill>
                  <a:srgbClr val="00B1AD"/>
                </a:solidFill>
                <a:latin typeface="微软雅黑" panose="020B0503020204020204" pitchFamily="34" charset="-122"/>
                <a:ea typeface="微软雅黑" panose="020B0503020204020204" pitchFamily="34" charset="-122"/>
                <a:cs typeface="Open Sans"/>
              </a:rPr>
              <a:t>教学动态一手掌握</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12" name="Rectangle 15"/>
          <p:cNvSpPr/>
          <p:nvPr/>
        </p:nvSpPr>
        <p:spPr>
          <a:xfrm>
            <a:off x="6768244" y="3075807"/>
            <a:ext cx="1038746" cy="207749"/>
          </a:xfrm>
          <a:prstGeom prst="rect">
            <a:avLst/>
          </a:prstGeom>
          <a:ln w="12700">
            <a:miter lim="400000"/>
          </a:ln>
          <a:effectLst/>
        </p:spPr>
        <p:txBody>
          <a:bodyPr wrap="none" lIns="0" tIns="0" rIns="0" bIns="0" anchor="ctr">
            <a:spAutoFit/>
          </a:bodyPr>
          <a:lstStyle/>
          <a:p>
            <a:r>
              <a:rPr lang="zh-CN" altLang="en-US" sz="1350" b="1" dirty="0">
                <a:solidFill>
                  <a:srgbClr val="00B1AD"/>
                </a:solidFill>
                <a:latin typeface="微软雅黑" panose="020B0503020204020204" pitchFamily="34" charset="-122"/>
                <a:ea typeface="微软雅黑" panose="020B0503020204020204" pitchFamily="34" charset="-122"/>
                <a:cs typeface="Open Sans"/>
              </a:rPr>
              <a:t>掌上课程公告</a:t>
            </a:r>
            <a:endParaRPr lang="en-US" sz="1350" b="1" dirty="0">
              <a:solidFill>
                <a:srgbClr val="00B1AD"/>
              </a:solidFill>
              <a:latin typeface="微软雅黑" panose="020B0503020204020204" pitchFamily="34" charset="-122"/>
              <a:ea typeface="微软雅黑" panose="020B0503020204020204" pitchFamily="34" charset="-122"/>
              <a:cs typeface="Open Sans"/>
            </a:endParaRPr>
          </a:p>
        </p:txBody>
      </p:sp>
      <p:sp>
        <p:nvSpPr>
          <p:cNvPr id="14" name="Shape 890"/>
          <p:cNvSpPr/>
          <p:nvPr/>
        </p:nvSpPr>
        <p:spPr>
          <a:xfrm>
            <a:off x="2566379" y="1214766"/>
            <a:ext cx="646811" cy="754533"/>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p>
            <a:pPr defTabSz="438150">
              <a:lnSpc>
                <a:spcPct val="120000"/>
              </a:lnSpc>
              <a:defRPr sz="1800"/>
            </a:pPr>
            <a:r>
              <a:rPr sz="1400" b="1" dirty="0" err="1">
                <a:solidFill>
                  <a:srgbClr val="00B1AD"/>
                </a:solidFill>
                <a:latin typeface="微软雅黑" panose="020B0503020204020204" pitchFamily="34" charset="-122"/>
                <a:ea typeface="微软雅黑" panose="020B0503020204020204" pitchFamily="34" charset="-122"/>
                <a:cs typeface="Helvetica Light"/>
                <a:sym typeface="Helvetica Light"/>
              </a:rPr>
              <a:t>查询</a:t>
            </a:r>
            <a:endParaRPr sz="1400" b="1"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通知公告</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学习进度</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p:txBody>
      </p:sp>
      <p:sp>
        <p:nvSpPr>
          <p:cNvPr id="15" name="Shape 891"/>
          <p:cNvSpPr/>
          <p:nvPr/>
        </p:nvSpPr>
        <p:spPr>
          <a:xfrm>
            <a:off x="3470484" y="1214766"/>
            <a:ext cx="916116" cy="1336231"/>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p>
            <a:pPr defTabSz="438150">
              <a:lnSpc>
                <a:spcPct val="120000"/>
              </a:lnSpc>
              <a:defRPr sz="1800"/>
            </a:pPr>
            <a:r>
              <a:rPr sz="1400" b="1" dirty="0" err="1">
                <a:solidFill>
                  <a:srgbClr val="00B1AD"/>
                </a:solidFill>
                <a:latin typeface="微软雅黑" panose="020B0503020204020204" pitchFamily="34" charset="-122"/>
                <a:ea typeface="微软雅黑" panose="020B0503020204020204" pitchFamily="34" charset="-122"/>
                <a:cs typeface="Helvetica Light"/>
                <a:sym typeface="Helvetica Light"/>
              </a:rPr>
              <a:t>学习</a:t>
            </a:r>
            <a:endParaRPr sz="1400" b="1"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查看学习资料</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观看微课</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观看iLesson</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完成作业</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随堂测</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p:txBody>
      </p:sp>
      <p:sp>
        <p:nvSpPr>
          <p:cNvPr id="16" name="Shape 892"/>
          <p:cNvSpPr/>
          <p:nvPr/>
        </p:nvSpPr>
        <p:spPr>
          <a:xfrm>
            <a:off x="4648616" y="1214766"/>
            <a:ext cx="646811" cy="948432"/>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p>
            <a:pPr defTabSz="438150">
              <a:lnSpc>
                <a:spcPct val="120000"/>
              </a:lnSpc>
              <a:defRPr sz="1800"/>
            </a:pPr>
            <a:r>
              <a:rPr sz="1400" b="1" dirty="0" err="1">
                <a:solidFill>
                  <a:srgbClr val="00B1AD"/>
                </a:solidFill>
                <a:latin typeface="微软雅黑" panose="020B0503020204020204" pitchFamily="34" charset="-122"/>
                <a:ea typeface="微软雅黑" panose="020B0503020204020204" pitchFamily="34" charset="-122"/>
                <a:cs typeface="Helvetica Light"/>
                <a:sym typeface="Helvetica Light"/>
              </a:rPr>
              <a:t>提醒</a:t>
            </a:r>
            <a:endParaRPr sz="1400" b="1"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任务提醒</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计划提醒</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通知提醒</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p:txBody>
      </p:sp>
      <p:sp>
        <p:nvSpPr>
          <p:cNvPr id="17" name="Shape 893"/>
          <p:cNvSpPr/>
          <p:nvPr/>
        </p:nvSpPr>
        <p:spPr>
          <a:xfrm>
            <a:off x="5557444" y="1214766"/>
            <a:ext cx="646811" cy="948432"/>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p>
            <a:pPr defTabSz="438150">
              <a:lnSpc>
                <a:spcPct val="120000"/>
              </a:lnSpc>
              <a:defRPr sz="1800"/>
            </a:pPr>
            <a:r>
              <a:rPr sz="1400" b="1" dirty="0" err="1">
                <a:solidFill>
                  <a:srgbClr val="00B1AD"/>
                </a:solidFill>
                <a:latin typeface="微软雅黑" panose="020B0503020204020204" pitchFamily="34" charset="-122"/>
                <a:ea typeface="微软雅黑" panose="020B0503020204020204" pitchFamily="34" charset="-122"/>
                <a:cs typeface="Helvetica Light"/>
                <a:sym typeface="Helvetica Light"/>
              </a:rPr>
              <a:t>交流</a:t>
            </a:r>
            <a:endParaRPr sz="1400" b="1"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课程答疑</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课堂互动</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a:p>
            <a:pPr defTabSz="438150">
              <a:lnSpc>
                <a:spcPct val="120000"/>
              </a:lnSpc>
              <a:defRPr sz="1800"/>
            </a:pPr>
            <a:r>
              <a:rPr sz="1050" dirty="0" err="1">
                <a:solidFill>
                  <a:srgbClr val="00B1AD"/>
                </a:solidFill>
                <a:latin typeface="微软雅黑" panose="020B0503020204020204" pitchFamily="34" charset="-122"/>
                <a:ea typeface="微软雅黑" panose="020B0503020204020204" pitchFamily="34" charset="-122"/>
                <a:cs typeface="Helvetica Light"/>
                <a:sym typeface="Helvetica Light"/>
              </a:rPr>
              <a:t>课程交流</a:t>
            </a:r>
            <a:endParaRPr sz="1050" dirty="0">
              <a:solidFill>
                <a:srgbClr val="00B1AD"/>
              </a:solidFill>
              <a:latin typeface="微软雅黑" panose="020B0503020204020204" pitchFamily="34" charset="-122"/>
              <a:ea typeface="微软雅黑" panose="020B0503020204020204" pitchFamily="34" charset="-122"/>
              <a:cs typeface="Helvetica Light"/>
              <a:sym typeface="Helvetica Light"/>
            </a:endParaRPr>
          </a:p>
        </p:txBody>
      </p:sp>
    </p:spTree>
    <p:extLst>
      <p:ext uri="{BB962C8B-B14F-4D97-AF65-F5344CB8AC3E}">
        <p14:creationId xmlns:p14="http://schemas.microsoft.com/office/powerpoint/2010/main" val="111165565"/>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p:cNvSpPr/>
          <p:nvPr/>
        </p:nvSpPr>
        <p:spPr>
          <a:xfrm>
            <a:off x="567408" y="163351"/>
            <a:ext cx="7821016" cy="54654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lgn="l">
              <a:defRPr sz="4800"/>
            </a:lvl1pPr>
          </a:lstStyle>
          <a:p>
            <a:pPr lvl="0" algn="ctr">
              <a:defRPr sz="1800">
                <a:solidFill>
                  <a:srgbClr val="000000"/>
                </a:solidFill>
              </a:defRPr>
            </a:pPr>
            <a:r>
              <a:rPr lang="zh-CN" altLang="en-US" sz="3200" b="1" dirty="0" smtClean="0">
                <a:solidFill>
                  <a:srgbClr val="00B1AD"/>
                </a:solidFill>
                <a:latin typeface="微软雅黑" panose="020B0503020204020204" pitchFamily="34" charset="-122"/>
                <a:ea typeface="微软雅黑" panose="020B0503020204020204" pitchFamily="34" charset="-122"/>
              </a:rPr>
              <a:t>在线学习平台</a:t>
            </a:r>
            <a:r>
              <a:rPr lang="en-US" altLang="zh-CN" sz="3200" b="1" dirty="0" smtClean="0">
                <a:solidFill>
                  <a:srgbClr val="00B1AD"/>
                </a:solidFill>
                <a:latin typeface="微软雅黑" panose="020B0503020204020204" pitchFamily="34" charset="-122"/>
                <a:ea typeface="微软雅黑" panose="020B0503020204020204" pitchFamily="34" charset="-122"/>
              </a:rPr>
              <a:t>-</a:t>
            </a:r>
            <a:r>
              <a:rPr lang="zh-CN" altLang="en-US" sz="3200" b="1" dirty="0" smtClean="0">
                <a:solidFill>
                  <a:srgbClr val="00B1AD"/>
                </a:solidFill>
                <a:latin typeface="微软雅黑" panose="020B0503020204020204" pitchFamily="34" charset="-122"/>
                <a:ea typeface="微软雅黑" panose="020B0503020204020204" pitchFamily="34" charset="-122"/>
              </a:rPr>
              <a:t>校内</a:t>
            </a:r>
            <a:r>
              <a:rPr lang="en-US" altLang="zh-CN" sz="3200" b="1" dirty="0" smtClean="0">
                <a:solidFill>
                  <a:srgbClr val="00B1AD"/>
                </a:solidFill>
                <a:latin typeface="微软雅黑" panose="020B0503020204020204" pitchFamily="34" charset="-122"/>
                <a:ea typeface="微软雅黑" panose="020B0503020204020204" pitchFamily="34" charset="-122"/>
              </a:rPr>
              <a:t>/</a:t>
            </a:r>
            <a:r>
              <a:rPr lang="zh-CN" altLang="en-US" sz="3200" b="1" dirty="0" smtClean="0">
                <a:solidFill>
                  <a:srgbClr val="00B1AD"/>
                </a:solidFill>
                <a:latin typeface="微软雅黑" panose="020B0503020204020204" pitchFamily="34" charset="-122"/>
                <a:ea typeface="微软雅黑" panose="020B0503020204020204" pitchFamily="34" charset="-122"/>
              </a:rPr>
              <a:t>际资源中心</a:t>
            </a:r>
            <a:endParaRPr sz="3200" b="1" dirty="0">
              <a:solidFill>
                <a:srgbClr val="00B1AD"/>
              </a:solidFill>
              <a:latin typeface="微软雅黑" panose="020B0503020204020204" pitchFamily="34" charset="-122"/>
              <a:ea typeface="微软雅黑" panose="020B0503020204020204" pitchFamily="34" charset="-122"/>
            </a:endParaRPr>
          </a:p>
        </p:txBody>
      </p:sp>
      <p:sp>
        <p:nvSpPr>
          <p:cNvPr id="3" name="Shape 182"/>
          <p:cNvSpPr/>
          <p:nvPr/>
        </p:nvSpPr>
        <p:spPr>
          <a:xfrm>
            <a:off x="292872" y="1631239"/>
            <a:ext cx="4279332" cy="16850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校级</a:t>
            </a:r>
            <a:r>
              <a:rPr lang="en-US" altLang="zh-CN" sz="1200" dirty="0">
                <a:solidFill>
                  <a:srgbClr val="00B1AD"/>
                </a:solidFill>
                <a:latin typeface="微软雅黑" panose="020B0503020204020204" pitchFamily="34" charset="-122"/>
                <a:ea typeface="微软雅黑" panose="020B0503020204020204" pitchFamily="34" charset="-122"/>
              </a:rPr>
              <a:t>MOOC</a:t>
            </a:r>
            <a:r>
              <a:rPr lang="zh-CN" altLang="en-US" sz="1200" dirty="0">
                <a:solidFill>
                  <a:srgbClr val="00B1AD"/>
                </a:solidFill>
                <a:latin typeface="微软雅黑" panose="020B0503020204020204" pitchFamily="34" charset="-122"/>
                <a:ea typeface="微软雅黑" panose="020B0503020204020204" pitchFamily="34" charset="-122"/>
              </a:rPr>
              <a:t>平台，学校可以选择是否将课程公开给校外学生</a:t>
            </a:r>
          </a:p>
          <a:p>
            <a:pPr lvl="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教学进度和过程控制融入学校的教学管理制度和学分管理体系</a:t>
            </a:r>
          </a:p>
          <a:p>
            <a:pPr lvl="0" algn="l">
              <a:lnSpc>
                <a:spcPct val="150000"/>
              </a:lnSpc>
              <a:spcBef>
                <a:spcPts val="1500"/>
              </a:spcBef>
              <a:buClr>
                <a:srgbClr val="77BA41"/>
              </a:buClr>
              <a:buSzPct val="80000"/>
              <a:defRPr sz="1800">
                <a:solidFill>
                  <a:srgbClr val="000000"/>
                </a:solidFill>
              </a:defRPr>
            </a:pPr>
            <a:r>
              <a:rPr sz="1200" dirty="0" err="1" smtClean="0">
                <a:solidFill>
                  <a:srgbClr val="00B1AD"/>
                </a:solidFill>
                <a:latin typeface="微软雅黑" panose="020B0503020204020204" pitchFamily="34" charset="-122"/>
                <a:ea typeface="微软雅黑" panose="020B0503020204020204" pitchFamily="34" charset="-122"/>
              </a:rPr>
              <a:t>学校大纲课程自动导入</a:t>
            </a:r>
            <a:r>
              <a:rPr sz="1200" dirty="0" err="1">
                <a:solidFill>
                  <a:srgbClr val="00B1AD"/>
                </a:solidFill>
                <a:latin typeface="微软雅黑" panose="020B0503020204020204" pitchFamily="34" charset="-122"/>
                <a:ea typeface="微软雅黑" panose="020B0503020204020204" pitchFamily="34" charset="-122"/>
              </a:rPr>
              <a:t>，和教务系统对接</a:t>
            </a:r>
            <a:endParaRPr sz="1200" dirty="0">
              <a:solidFill>
                <a:srgbClr val="00B1AD"/>
              </a:solidFill>
              <a:latin typeface="微软雅黑" panose="020B0503020204020204" pitchFamily="34" charset="-122"/>
              <a:ea typeface="微软雅黑" panose="020B0503020204020204" pitchFamily="34" charset="-122"/>
            </a:endParaRPr>
          </a:p>
          <a:p>
            <a:pPr lvl="0" algn="l">
              <a:lnSpc>
                <a:spcPct val="150000"/>
              </a:lnSpc>
              <a:spcBef>
                <a:spcPts val="1500"/>
              </a:spcBef>
              <a:buClr>
                <a:srgbClr val="77BA41"/>
              </a:buClr>
              <a:buSzPct val="80000"/>
              <a:defRPr sz="1800">
                <a:solidFill>
                  <a:srgbClr val="000000"/>
                </a:solidFill>
              </a:defRPr>
            </a:pPr>
            <a:r>
              <a:rPr sz="1200" dirty="0" err="1">
                <a:solidFill>
                  <a:srgbClr val="00B1AD"/>
                </a:solidFill>
                <a:latin typeface="微软雅黑" panose="020B0503020204020204" pitchFamily="34" charset="-122"/>
                <a:ea typeface="微软雅黑" panose="020B0503020204020204" pitchFamily="34" charset="-122"/>
              </a:rPr>
              <a:t>校内课程库，</a:t>
            </a:r>
            <a:r>
              <a:rPr sz="1200" dirty="0" err="1" smtClean="0">
                <a:solidFill>
                  <a:srgbClr val="00B1AD"/>
                </a:solidFill>
                <a:latin typeface="微软雅黑" panose="020B0503020204020204" pitchFamily="34" charset="-122"/>
                <a:ea typeface="微软雅黑" panose="020B0503020204020204" pitchFamily="34" charset="-122"/>
              </a:rPr>
              <a:t>所有人都可开课公开</a:t>
            </a:r>
            <a:endParaRPr sz="1200" dirty="0">
              <a:solidFill>
                <a:srgbClr val="00B1AD"/>
              </a:solidFill>
              <a:latin typeface="微软雅黑" panose="020B0503020204020204" pitchFamily="34" charset="-122"/>
              <a:ea typeface="微软雅黑" panose="020B0503020204020204" pitchFamily="34" charset="-122"/>
            </a:endParaRPr>
          </a:p>
        </p:txBody>
      </p:sp>
      <p:pic>
        <p:nvPicPr>
          <p:cNvPr id="7" name="pasted-image.tif"/>
          <p:cNvPicPr/>
          <p:nvPr/>
        </p:nvPicPr>
        <p:blipFill>
          <a:blip r:embed="rId2" cstate="screen">
            <a:extLst>
              <a:ext uri="{28A0092B-C50C-407E-A947-70E740481C1C}">
                <a14:useLocalDpi xmlns:a14="http://schemas.microsoft.com/office/drawing/2010/main"/>
              </a:ext>
            </a:extLst>
          </a:blip>
          <a:stretch>
            <a:fillRect/>
          </a:stretch>
        </p:blipFill>
        <p:spPr>
          <a:xfrm>
            <a:off x="303363" y="3445409"/>
            <a:ext cx="2273105" cy="1310113"/>
          </a:xfrm>
          <a:prstGeom prst="rect">
            <a:avLst/>
          </a:prstGeom>
          <a:ln w="12700">
            <a:solidFill>
              <a:schemeClr val="bg1"/>
            </a:solidFill>
            <a:miter lim="400000"/>
          </a:ln>
        </p:spPr>
      </p:pic>
      <p:sp>
        <p:nvSpPr>
          <p:cNvPr id="8" name="文本框 7"/>
          <p:cNvSpPr txBox="1"/>
          <p:nvPr/>
        </p:nvSpPr>
        <p:spPr>
          <a:xfrm>
            <a:off x="292872" y="1132815"/>
            <a:ext cx="2952328" cy="369332"/>
          </a:xfrm>
          <a:prstGeom prst="rect">
            <a:avLst/>
          </a:prstGeom>
          <a:noFill/>
        </p:spPr>
        <p:txBody>
          <a:bodyPr wrap="square" rtlCol="0">
            <a:spAutoFit/>
          </a:bodyPr>
          <a:lstStyle/>
          <a:p>
            <a:r>
              <a:rPr lang="zh-CN" altLang="en-US" b="1" dirty="0" smtClean="0">
                <a:solidFill>
                  <a:srgbClr val="00B1AD"/>
                </a:solidFill>
                <a:latin typeface="微软雅黑" panose="020B0503020204020204" pitchFamily="34" charset="-122"/>
                <a:ea typeface="微软雅黑" panose="020B0503020204020204" pitchFamily="34" charset="-122"/>
              </a:rPr>
              <a:t>校内</a:t>
            </a:r>
            <a:r>
              <a:rPr lang="en-US" altLang="zh-CN" b="1" dirty="0" smtClean="0">
                <a:solidFill>
                  <a:srgbClr val="00B1AD"/>
                </a:solidFill>
                <a:latin typeface="微软雅黑" panose="020B0503020204020204" pitchFamily="34" charset="-122"/>
                <a:ea typeface="微软雅黑" panose="020B0503020204020204" pitchFamily="34" charset="-122"/>
              </a:rPr>
              <a:t>SPOC</a:t>
            </a:r>
            <a:r>
              <a:rPr lang="zh-CN" altLang="en-US" b="1" dirty="0" smtClean="0">
                <a:solidFill>
                  <a:srgbClr val="00B1AD"/>
                </a:solidFill>
                <a:latin typeface="微软雅黑" panose="020B0503020204020204" pitchFamily="34" charset="-122"/>
                <a:ea typeface="微软雅黑" panose="020B0503020204020204" pitchFamily="34" charset="-122"/>
              </a:rPr>
              <a:t>和</a:t>
            </a:r>
            <a:r>
              <a:rPr lang="en-US" altLang="zh-CN" b="1" dirty="0" smtClean="0">
                <a:solidFill>
                  <a:srgbClr val="00B1AD"/>
                </a:solidFill>
                <a:latin typeface="微软雅黑" panose="020B0503020204020204" pitchFamily="34" charset="-122"/>
                <a:ea typeface="微软雅黑" panose="020B0503020204020204" pitchFamily="34" charset="-122"/>
              </a:rPr>
              <a:t>MOOC</a:t>
            </a:r>
            <a:r>
              <a:rPr lang="zh-CN" altLang="en-US" b="1" dirty="0" smtClean="0">
                <a:solidFill>
                  <a:srgbClr val="00B1AD"/>
                </a:solidFill>
                <a:latin typeface="微软雅黑" panose="020B0503020204020204" pitchFamily="34" charset="-122"/>
                <a:ea typeface="微软雅黑" panose="020B0503020204020204" pitchFamily="34" charset="-122"/>
              </a:rPr>
              <a:t>平台</a:t>
            </a:r>
            <a:endParaRPr lang="zh-CN" altLang="en-US" b="1" dirty="0">
              <a:solidFill>
                <a:srgbClr val="00B1AD"/>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372200" y="1116039"/>
            <a:ext cx="2633210" cy="369332"/>
          </a:xfrm>
          <a:prstGeom prst="rect">
            <a:avLst/>
          </a:prstGeom>
          <a:noFill/>
        </p:spPr>
        <p:txBody>
          <a:bodyPr wrap="square" rtlCol="0">
            <a:spAutoFit/>
          </a:bodyPr>
          <a:lstStyle/>
          <a:p>
            <a:r>
              <a:rPr lang="zh-CN" altLang="en-US" b="1" dirty="0" smtClean="0">
                <a:solidFill>
                  <a:srgbClr val="00B1AD"/>
                </a:solidFill>
                <a:latin typeface="微软雅黑" panose="020B0503020204020204" pitchFamily="34" charset="-122"/>
                <a:ea typeface="微软雅黑" panose="020B0503020204020204" pitchFamily="34" charset="-122"/>
              </a:rPr>
              <a:t>校际</a:t>
            </a:r>
            <a:r>
              <a:rPr lang="en-US" altLang="zh-CN" b="1" dirty="0" smtClean="0">
                <a:solidFill>
                  <a:srgbClr val="00B1AD"/>
                </a:solidFill>
                <a:latin typeface="微软雅黑" panose="020B0503020204020204" pitchFamily="34" charset="-122"/>
                <a:ea typeface="微软雅黑" panose="020B0503020204020204" pitchFamily="34" charset="-122"/>
              </a:rPr>
              <a:t>SPOC</a:t>
            </a:r>
            <a:r>
              <a:rPr lang="zh-CN" altLang="en-US" b="1" dirty="0" smtClean="0">
                <a:solidFill>
                  <a:srgbClr val="00B1AD"/>
                </a:solidFill>
                <a:latin typeface="微软雅黑" panose="020B0503020204020204" pitchFamily="34" charset="-122"/>
                <a:ea typeface="微软雅黑" panose="020B0503020204020204" pitchFamily="34" charset="-122"/>
              </a:rPr>
              <a:t>平台</a:t>
            </a:r>
            <a:endParaRPr lang="zh-CN" altLang="en-US" b="1" dirty="0">
              <a:solidFill>
                <a:srgbClr val="00B1AD"/>
              </a:solidFill>
              <a:latin typeface="微软雅黑" panose="020B0503020204020204" pitchFamily="34" charset="-122"/>
              <a:ea typeface="微软雅黑" panose="020B0503020204020204" pitchFamily="34" charset="-122"/>
            </a:endParaRPr>
          </a:p>
        </p:txBody>
      </p:sp>
      <p:sp>
        <p:nvSpPr>
          <p:cNvPr id="11" name="Shape 187"/>
          <p:cNvSpPr/>
          <p:nvPr/>
        </p:nvSpPr>
        <p:spPr>
          <a:xfrm>
            <a:off x="6372200" y="1634429"/>
            <a:ext cx="2771800" cy="309315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50000"/>
              </a:lnSpc>
              <a:spcBef>
                <a:spcPts val="1500"/>
              </a:spcBef>
              <a:buClr>
                <a:srgbClr val="77BA41"/>
              </a:buClr>
              <a:buSzPct val="80000"/>
              <a:defRPr sz="1800">
                <a:solidFill>
                  <a:srgbClr val="000000"/>
                </a:solidFill>
              </a:defRPr>
            </a:pPr>
            <a:r>
              <a:rPr sz="1200" dirty="0" err="1">
                <a:solidFill>
                  <a:srgbClr val="00B1AD"/>
                </a:solidFill>
                <a:latin typeface="微软雅黑" panose="020B0503020204020204" pitchFamily="34" charset="-122"/>
                <a:ea typeface="微软雅黑" panose="020B0503020204020204" pitchFamily="34" charset="-122"/>
              </a:rPr>
              <a:t>支持多校共建一个SPOC</a:t>
            </a:r>
            <a:r>
              <a:rPr sz="1200" dirty="0" err="1" smtClean="0">
                <a:solidFill>
                  <a:srgbClr val="00B1AD"/>
                </a:solidFill>
                <a:latin typeface="微软雅黑" panose="020B0503020204020204" pitchFamily="34" charset="-122"/>
                <a:ea typeface="微软雅黑" panose="020B0503020204020204" pitchFamily="34" charset="-122"/>
              </a:rPr>
              <a:t>平台</a:t>
            </a:r>
            <a:endParaRPr lang="en-US" sz="1200" dirty="0">
              <a:solidFill>
                <a:srgbClr val="00B1AD"/>
              </a:solidFill>
              <a:latin typeface="微软雅黑" panose="020B0503020204020204" pitchFamily="34" charset="-122"/>
              <a:ea typeface="微软雅黑" panose="020B0503020204020204" pitchFamily="34" charset="-122"/>
            </a:endParaRPr>
          </a:p>
          <a:p>
            <a:pPr>
              <a:lnSpc>
                <a:spcPct val="150000"/>
              </a:lnSpc>
              <a:spcBef>
                <a:spcPts val="1500"/>
              </a:spcBef>
              <a:buClr>
                <a:srgbClr val="77BA41"/>
              </a:buClr>
              <a:buSzPct val="80000"/>
              <a:defRPr sz="1800">
                <a:solidFill>
                  <a:srgbClr val="000000"/>
                </a:solidFill>
              </a:defRPr>
            </a:pPr>
            <a:r>
              <a:rPr sz="1200" dirty="0" err="1" smtClean="0">
                <a:solidFill>
                  <a:srgbClr val="00B1AD"/>
                </a:solidFill>
                <a:latin typeface="微软雅黑" panose="020B0503020204020204" pitchFamily="34" charset="-122"/>
                <a:ea typeface="微软雅黑" panose="020B0503020204020204" pitchFamily="34" charset="-122"/>
              </a:rPr>
              <a:t>多校共同建设课程资源和备课资源</a:t>
            </a:r>
            <a:endParaRPr sz="1200" dirty="0">
              <a:solidFill>
                <a:srgbClr val="00B1AD"/>
              </a:solidFill>
              <a:latin typeface="微软雅黑" panose="020B0503020204020204" pitchFamily="34" charset="-122"/>
              <a:ea typeface="微软雅黑" panose="020B0503020204020204" pitchFamily="34" charset="-122"/>
            </a:endParaRPr>
          </a:p>
          <a:p>
            <a:pPr defTabSz="292100">
              <a:lnSpc>
                <a:spcPct val="150000"/>
              </a:lnSpc>
              <a:spcBef>
                <a:spcPts val="1500"/>
              </a:spcBef>
              <a:buClr>
                <a:srgbClr val="77BA41"/>
              </a:buClr>
              <a:buSzPct val="80000"/>
              <a:defRPr sz="1800">
                <a:solidFill>
                  <a:srgbClr val="000000"/>
                </a:solidFill>
              </a:defRPr>
            </a:pPr>
            <a:r>
              <a:rPr sz="1200" dirty="0" err="1">
                <a:solidFill>
                  <a:srgbClr val="00B1AD"/>
                </a:solidFill>
                <a:latin typeface="微软雅黑" panose="020B0503020204020204" pitchFamily="34" charset="-122"/>
                <a:ea typeface="微软雅黑" panose="020B0503020204020204" pitchFamily="34" charset="-122"/>
              </a:rPr>
              <a:t>学生可以跨校修课</a:t>
            </a:r>
            <a:endParaRPr lang="en-US" sz="1200" dirty="0">
              <a:solidFill>
                <a:srgbClr val="00B1AD"/>
              </a:solidFill>
              <a:latin typeface="微软雅黑" panose="020B0503020204020204" pitchFamily="34" charset="-122"/>
              <a:ea typeface="微软雅黑" panose="020B0503020204020204" pitchFamily="34" charset="-122"/>
            </a:endParaRPr>
          </a:p>
          <a:p>
            <a:pPr defTabSz="29210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精品课程、新课程、专题推荐</a:t>
            </a:r>
            <a:r>
              <a:rPr lang="zh-CN" altLang="en-US" sz="1200" dirty="0" smtClean="0">
                <a:solidFill>
                  <a:srgbClr val="00B1AD"/>
                </a:solidFill>
                <a:latin typeface="微软雅黑" panose="020B0503020204020204" pitchFamily="34" charset="-122"/>
                <a:ea typeface="微软雅黑" panose="020B0503020204020204" pitchFamily="34" charset="-122"/>
              </a:rPr>
              <a:t>课程</a:t>
            </a:r>
            <a:endParaRPr lang="en-US" altLang="zh-CN" sz="1200" dirty="0" smtClean="0">
              <a:solidFill>
                <a:srgbClr val="00B1AD"/>
              </a:solidFill>
              <a:latin typeface="微软雅黑" panose="020B0503020204020204" pitchFamily="34" charset="-122"/>
              <a:ea typeface="微软雅黑" panose="020B0503020204020204" pitchFamily="34" charset="-122"/>
            </a:endParaRPr>
          </a:p>
          <a:p>
            <a:pPr defTabSz="29210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按科目信息分类</a:t>
            </a:r>
          </a:p>
          <a:p>
            <a:pPr defTabSz="29210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我的课程、公开课</a:t>
            </a:r>
          </a:p>
          <a:p>
            <a:pPr defTabSz="292100">
              <a:lnSpc>
                <a:spcPct val="150000"/>
              </a:lnSpc>
              <a:spcBef>
                <a:spcPts val="1500"/>
              </a:spcBef>
              <a:buClr>
                <a:srgbClr val="77BA41"/>
              </a:buClr>
              <a:buSzPct val="80000"/>
              <a:defRPr sz="1800">
                <a:solidFill>
                  <a:srgbClr val="000000"/>
                </a:solidFill>
              </a:defRPr>
            </a:pPr>
            <a:r>
              <a:rPr lang="zh-CN" altLang="en-US" sz="1200" dirty="0">
                <a:solidFill>
                  <a:srgbClr val="00B1AD"/>
                </a:solidFill>
                <a:latin typeface="微软雅黑" panose="020B0503020204020204" pitchFamily="34" charset="-122"/>
                <a:ea typeface="微软雅黑" panose="020B0503020204020204" pitchFamily="34" charset="-122"/>
              </a:rPr>
              <a:t>课程</a:t>
            </a:r>
            <a:r>
              <a:rPr lang="zh-CN" altLang="en-US" sz="1200" dirty="0" smtClean="0">
                <a:solidFill>
                  <a:srgbClr val="00B1AD"/>
                </a:solidFill>
                <a:latin typeface="微软雅黑" panose="020B0503020204020204" pitchFamily="34" charset="-122"/>
                <a:ea typeface="微软雅黑" panose="020B0503020204020204" pitchFamily="34" charset="-122"/>
              </a:rPr>
              <a:t>评价</a:t>
            </a:r>
            <a:r>
              <a:rPr lang="en-US" altLang="zh-CN" sz="1200" dirty="0" smtClean="0">
                <a:solidFill>
                  <a:srgbClr val="00B1AD"/>
                </a:solidFill>
                <a:latin typeface="微软雅黑" panose="020B0503020204020204" pitchFamily="34" charset="-122"/>
                <a:ea typeface="微软雅黑" panose="020B0503020204020204" pitchFamily="34" charset="-122"/>
              </a:rPr>
              <a:t>……</a:t>
            </a:r>
            <a:endParaRPr lang="zh-CN" altLang="en-US" sz="1200" dirty="0">
              <a:solidFill>
                <a:srgbClr val="00B1AD"/>
              </a:solidFill>
              <a:latin typeface="微软雅黑" panose="020B0503020204020204" pitchFamily="34" charset="-122"/>
              <a:ea typeface="微软雅黑" panose="020B0503020204020204" pitchFamily="34" charset="-122"/>
            </a:endParaRPr>
          </a:p>
        </p:txBody>
      </p:sp>
      <p:pic>
        <p:nvPicPr>
          <p:cNvPr id="12" name="pasted-image.tif"/>
          <p:cNvPicPr/>
          <p:nvPr/>
        </p:nvPicPr>
        <p:blipFill>
          <a:blip r:embed="rId3" cstate="screen">
            <a:extLst>
              <a:ext uri="{28A0092B-C50C-407E-A947-70E740481C1C}">
                <a14:useLocalDpi xmlns:a14="http://schemas.microsoft.com/office/drawing/2010/main"/>
              </a:ext>
            </a:extLst>
          </a:blip>
          <a:stretch>
            <a:fillRect/>
          </a:stretch>
        </p:blipFill>
        <p:spPr>
          <a:xfrm>
            <a:off x="2699792" y="2927384"/>
            <a:ext cx="1749088" cy="1828138"/>
          </a:xfrm>
          <a:prstGeom prst="rect">
            <a:avLst/>
          </a:prstGeom>
          <a:ln w="12700">
            <a:solidFill>
              <a:schemeClr val="bg1"/>
            </a:solidFill>
            <a:miter lim="400000"/>
          </a:ln>
        </p:spPr>
      </p:pic>
      <p:pic>
        <p:nvPicPr>
          <p:cNvPr id="13" name="New_C_课程列表_003_公开课_公开课首页.png"/>
          <p:cNvPicPr/>
          <p:nvPr/>
        </p:nvPicPr>
        <p:blipFill>
          <a:blip r:embed="rId4" cstate="screen">
            <a:extLst>
              <a:ext uri="{28A0092B-C50C-407E-A947-70E740481C1C}">
                <a14:useLocalDpi xmlns:a14="http://schemas.microsoft.com/office/drawing/2010/main"/>
              </a:ext>
            </a:extLst>
          </a:blip>
          <a:srcRect l="4857" r="4857"/>
          <a:stretch>
            <a:fillRect/>
          </a:stretch>
        </p:blipFill>
        <p:spPr>
          <a:xfrm>
            <a:off x="4592896" y="915566"/>
            <a:ext cx="1583972" cy="3839956"/>
          </a:xfrm>
          <a:prstGeom prst="rect">
            <a:avLst/>
          </a:prstGeom>
          <a:ln w="12700">
            <a:solidFill>
              <a:schemeClr val="bg1"/>
            </a:solidFill>
            <a:miter lim="400000"/>
          </a:ln>
        </p:spPr>
      </p:pic>
    </p:spTree>
    <p:extLst>
      <p:ext uri="{BB962C8B-B14F-4D97-AF65-F5344CB8AC3E}">
        <p14:creationId xmlns:p14="http://schemas.microsoft.com/office/powerpoint/2010/main" val="27958050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34815"/>
            <a:ext cx="8147248" cy="546544"/>
          </a:xfrm>
          <a:ln w="12700">
            <a:miter lim="400000"/>
          </a:ln>
        </p:spPr>
        <p:txBody>
          <a:bodyPr wrap="square" lIns="26789" tIns="26789" rIns="26789" bIns="26789" anchor="ctr">
            <a:spAutoFit/>
          </a:bodyPr>
          <a:lstStyle/>
          <a:p>
            <a:pPr algn="ctr"/>
            <a:r>
              <a:rPr lang="zh-CN" altLang="en-US" dirty="0">
                <a:latin typeface="微软雅黑" panose="020B0503020204020204" pitchFamily="34" charset="-122"/>
                <a:ea typeface="微软雅黑" panose="020B0503020204020204" pitchFamily="34" charset="-122"/>
                <a:cs typeface="+mn-cs"/>
              </a:rPr>
              <a:t>智慧教室平台</a:t>
            </a:r>
            <a:r>
              <a:rPr lang="en-US" altLang="zh-CN" dirty="0">
                <a:latin typeface="微软雅黑" panose="020B0503020204020204" pitchFamily="34" charset="-122"/>
                <a:ea typeface="微软雅黑" panose="020B0503020204020204" pitchFamily="34" charset="-122"/>
                <a:cs typeface="+mn-cs"/>
              </a:rPr>
              <a:t>-</a:t>
            </a:r>
            <a:r>
              <a:rPr lang="zh-CN" altLang="en-US" dirty="0">
                <a:latin typeface="微软雅黑" panose="020B0503020204020204" pitchFamily="34" charset="-122"/>
                <a:ea typeface="微软雅黑" panose="020B0503020204020204" pitchFamily="34" charset="-122"/>
                <a:cs typeface="+mn-cs"/>
              </a:rPr>
              <a:t>智慧教室咨询</a:t>
            </a:r>
            <a:endParaRPr lang="zh-TW" altLang="en-US" dirty="0">
              <a:latin typeface="微软雅黑" panose="020B0503020204020204" pitchFamily="34" charset="-122"/>
              <a:ea typeface="微软雅黑" panose="020B0503020204020204" pitchFamily="34" charset="-122"/>
              <a:cs typeface="+mn-cs"/>
            </a:endParaRPr>
          </a:p>
        </p:txBody>
      </p:sp>
      <p:pic>
        <p:nvPicPr>
          <p:cNvPr id="22" name="圖片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957" y="1203834"/>
            <a:ext cx="3665008" cy="3433481"/>
          </a:xfrm>
          <a:prstGeom prst="rect">
            <a:avLst/>
          </a:prstGeom>
        </p:spPr>
      </p:pic>
      <p:grpSp>
        <p:nvGrpSpPr>
          <p:cNvPr id="5" name="群組 4"/>
          <p:cNvGrpSpPr/>
          <p:nvPr/>
        </p:nvGrpSpPr>
        <p:grpSpPr>
          <a:xfrm>
            <a:off x="4019801" y="1570486"/>
            <a:ext cx="4917371" cy="1198880"/>
            <a:chOff x="5282975" y="2220564"/>
            <a:chExt cx="6822823" cy="1598924"/>
          </a:xfrm>
        </p:grpSpPr>
        <p:sp>
          <p:nvSpPr>
            <p:cNvPr id="28" name="矩形 27"/>
            <p:cNvSpPr/>
            <p:nvPr/>
          </p:nvSpPr>
          <p:spPr>
            <a:xfrm>
              <a:off x="5863224" y="2403346"/>
              <a:ext cx="5665942" cy="1416142"/>
            </a:xfrm>
            <a:prstGeom prst="rect">
              <a:avLst/>
            </a:prstGeom>
          </p:spPr>
          <p:txBody>
            <a:bodyPr wrap="square">
              <a:spAutoFit/>
            </a:bodyPr>
            <a:lstStyle/>
            <a:p>
              <a:pPr algn="just" defTabSz="685800">
                <a:lnSpc>
                  <a:spcPct val="150000"/>
                </a:lnSpc>
              </a:pPr>
              <a:r>
                <a:rPr lang="zh-TW" altLang="en-US" sz="2100"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智慧教</a:t>
              </a:r>
              <a:r>
                <a:rPr lang="zh-TW" altLang="en-US" sz="2100" spc="225"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室</a:t>
              </a:r>
              <a:r>
                <a:rPr lang="zh-TW" altLang="en-US" sz="2100" b="1"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绝不</a:t>
              </a:r>
              <a:r>
                <a:rPr lang="zh-TW" altLang="en-US" sz="2100" b="1" spc="225"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是</a:t>
              </a:r>
              <a:r>
                <a:rPr lang="zh-TW" altLang="en-US" sz="2100"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最新技术与软硬件的集合体</a:t>
              </a:r>
              <a:endParaRPr lang="zh-TW" altLang="en-US" sz="2100" dirty="0">
                <a:solidFill>
                  <a:srgbClr val="FFFFFF">
                    <a:lumMod val="65000"/>
                  </a:srgbClr>
                </a:solidFill>
                <a:latin typeface="微软雅黑" panose="020B0503020204020204" pitchFamily="34" charset="-122"/>
                <a:ea typeface="微软雅黑" panose="020B0503020204020204" pitchFamily="34" charset="-122"/>
              </a:endParaRPr>
            </a:p>
          </p:txBody>
        </p:sp>
        <p:sp>
          <p:nvSpPr>
            <p:cNvPr id="3" name="文字方塊 2"/>
            <p:cNvSpPr txBox="1"/>
            <p:nvPr/>
          </p:nvSpPr>
          <p:spPr>
            <a:xfrm>
              <a:off x="5282975" y="2220564"/>
              <a:ext cx="837564" cy="769642"/>
            </a:xfrm>
            <a:prstGeom prst="rect">
              <a:avLst/>
            </a:prstGeom>
            <a:noFill/>
          </p:spPr>
          <p:txBody>
            <a:bodyPr wrap="square" rtlCol="0">
              <a:spAutoFit/>
            </a:bodyPr>
            <a:lstStyle/>
            <a:p>
              <a:pPr algn="just" defTabSz="685800">
                <a:lnSpc>
                  <a:spcPct val="150000"/>
                </a:lnSpc>
              </a:pPr>
              <a:r>
                <a:rPr lang="en-US" altLang="zh-TW" sz="2100" dirty="0">
                  <a:solidFill>
                    <a:srgbClr val="FFFFFF">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TW" altLang="en-US" sz="2100" dirty="0">
                <a:solidFill>
                  <a:srgbClr val="FFFFFF">
                    <a:lumMod val="75000"/>
                  </a:srgbClr>
                </a:solidFill>
                <a:latin typeface="微软雅黑" panose="020B0503020204020204" pitchFamily="34" charset="-122"/>
                <a:ea typeface="微软雅黑" panose="020B0503020204020204" pitchFamily="34" charset="-122"/>
              </a:endParaRPr>
            </a:p>
          </p:txBody>
        </p:sp>
        <p:sp>
          <p:nvSpPr>
            <p:cNvPr id="8" name="文字方塊 7"/>
            <p:cNvSpPr txBox="1"/>
            <p:nvPr/>
          </p:nvSpPr>
          <p:spPr>
            <a:xfrm>
              <a:off x="11268234" y="2220564"/>
              <a:ext cx="837564" cy="769642"/>
            </a:xfrm>
            <a:prstGeom prst="rect">
              <a:avLst/>
            </a:prstGeom>
            <a:noFill/>
          </p:spPr>
          <p:txBody>
            <a:bodyPr wrap="square" rtlCol="0">
              <a:spAutoFit/>
            </a:bodyPr>
            <a:lstStyle/>
            <a:p>
              <a:pPr algn="just" defTabSz="685800">
                <a:lnSpc>
                  <a:spcPct val="150000"/>
                </a:lnSpc>
              </a:pPr>
              <a:r>
                <a:rPr lang="zh-TW" altLang="en-US" sz="2100" dirty="0">
                  <a:solidFill>
                    <a:srgbClr val="FFFFFF">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TW" altLang="en-US" sz="2100" dirty="0">
                <a:solidFill>
                  <a:srgbClr val="FFFFFF">
                    <a:lumMod val="75000"/>
                  </a:srgbClr>
                </a:solidFill>
                <a:latin typeface="微软雅黑" panose="020B0503020204020204" pitchFamily="34" charset="-122"/>
                <a:ea typeface="微软雅黑" panose="020B0503020204020204" pitchFamily="34" charset="-122"/>
              </a:endParaRPr>
            </a:p>
          </p:txBody>
        </p:sp>
      </p:grpSp>
      <p:grpSp>
        <p:nvGrpSpPr>
          <p:cNvPr id="6" name="群組 5"/>
          <p:cNvGrpSpPr/>
          <p:nvPr/>
        </p:nvGrpSpPr>
        <p:grpSpPr>
          <a:xfrm>
            <a:off x="3913001" y="3020754"/>
            <a:ext cx="5130969" cy="1677549"/>
            <a:chOff x="5282975" y="3963705"/>
            <a:chExt cx="6492623" cy="2237315"/>
          </a:xfrm>
        </p:grpSpPr>
        <p:sp>
          <p:nvSpPr>
            <p:cNvPr id="31" name="矩形 30"/>
            <p:cNvSpPr/>
            <p:nvPr/>
          </p:nvSpPr>
          <p:spPr>
            <a:xfrm>
              <a:off x="6004058" y="4138380"/>
              <a:ext cx="5468499" cy="2062640"/>
            </a:xfrm>
            <a:prstGeom prst="rect">
              <a:avLst/>
            </a:prstGeom>
          </p:spPr>
          <p:txBody>
            <a:bodyPr wrap="square">
              <a:spAutoFit/>
            </a:bodyPr>
            <a:lstStyle/>
            <a:p>
              <a:pPr defTabSz="685800">
                <a:lnSpc>
                  <a:spcPct val="150000"/>
                </a:lnSpc>
              </a:pPr>
              <a:r>
                <a:rPr lang="zh-TW" altLang="zh-TW" sz="2100"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应悉心考虑并整合教学法、技术和空间这三大要素</a:t>
              </a:r>
              <a:r>
                <a:rPr lang="en-US" altLang="zh-TW" sz="2100"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 </a:t>
              </a:r>
              <a:r>
                <a:rPr lang="zh-TW" altLang="zh-TW" sz="2100" dirty="0">
                  <a:solidFill>
                    <a:srgbClr val="7F7F7F"/>
                  </a:solidFill>
                  <a:latin typeface="微软雅黑" panose="020B0503020204020204" pitchFamily="34" charset="-122"/>
                  <a:ea typeface="微软雅黑" panose="020B0503020204020204" pitchFamily="34" charset="-122"/>
                  <a:cs typeface="Times New Roman" panose="02020603050405020304" pitchFamily="18" charset="0"/>
                </a:rPr>
                <a:t>从而形成新的教室生态系统。</a:t>
              </a:r>
              <a:endParaRPr lang="zh-TW" altLang="en-US" sz="2100" dirty="0">
                <a:solidFill>
                  <a:srgbClr val="FFFFFF">
                    <a:lumMod val="65000"/>
                  </a:srgbClr>
                </a:solidFill>
                <a:latin typeface="微软雅黑" panose="020B0503020204020204" pitchFamily="34" charset="-122"/>
                <a:ea typeface="微软雅黑" panose="020B0503020204020204" pitchFamily="34" charset="-122"/>
              </a:endParaRPr>
            </a:p>
          </p:txBody>
        </p:sp>
        <p:sp>
          <p:nvSpPr>
            <p:cNvPr id="9" name="文字方塊 8"/>
            <p:cNvSpPr txBox="1"/>
            <p:nvPr/>
          </p:nvSpPr>
          <p:spPr>
            <a:xfrm>
              <a:off x="5282975" y="3963705"/>
              <a:ext cx="837564" cy="769642"/>
            </a:xfrm>
            <a:prstGeom prst="rect">
              <a:avLst/>
            </a:prstGeom>
            <a:noFill/>
          </p:spPr>
          <p:txBody>
            <a:bodyPr wrap="square" rtlCol="0">
              <a:spAutoFit/>
            </a:bodyPr>
            <a:lstStyle/>
            <a:p>
              <a:pPr defTabSz="685800">
                <a:lnSpc>
                  <a:spcPct val="150000"/>
                </a:lnSpc>
              </a:pPr>
              <a:r>
                <a:rPr lang="en-US" altLang="zh-TW" sz="2100" dirty="0">
                  <a:solidFill>
                    <a:srgbClr val="FFFFFF">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TW" altLang="en-US" sz="2100" dirty="0">
                <a:solidFill>
                  <a:srgbClr val="FFFFFF">
                    <a:lumMod val="75000"/>
                  </a:srgbClr>
                </a:solidFill>
                <a:latin typeface="微软雅黑" panose="020B0503020204020204" pitchFamily="34" charset="-122"/>
                <a:ea typeface="微软雅黑" panose="020B0503020204020204" pitchFamily="34" charset="-122"/>
              </a:endParaRPr>
            </a:p>
          </p:txBody>
        </p:sp>
        <p:sp>
          <p:nvSpPr>
            <p:cNvPr id="10" name="文字方塊 9"/>
            <p:cNvSpPr txBox="1"/>
            <p:nvPr/>
          </p:nvSpPr>
          <p:spPr>
            <a:xfrm>
              <a:off x="10938034" y="3963705"/>
              <a:ext cx="837564" cy="769642"/>
            </a:xfrm>
            <a:prstGeom prst="rect">
              <a:avLst/>
            </a:prstGeom>
            <a:noFill/>
          </p:spPr>
          <p:txBody>
            <a:bodyPr wrap="square" rtlCol="0">
              <a:spAutoFit/>
            </a:bodyPr>
            <a:lstStyle/>
            <a:p>
              <a:pPr defTabSz="685800">
                <a:lnSpc>
                  <a:spcPct val="150000"/>
                </a:lnSpc>
              </a:pPr>
              <a:r>
                <a:rPr lang="zh-TW" altLang="en-US" sz="2100" dirty="0">
                  <a:solidFill>
                    <a:srgbClr val="FFFFFF">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TW" altLang="en-US" sz="2100" dirty="0">
                <a:solidFill>
                  <a:srgbClr val="FFFFFF">
                    <a:lumMod val="75000"/>
                  </a:srgb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38553291"/>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39553" y="134815"/>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智慧教室具备</a:t>
            </a:r>
            <a:r>
              <a:rPr lang="zh-CN" altLang="en-US" dirty="0"/>
              <a:t>基本</a:t>
            </a:r>
            <a:r>
              <a:rPr lang="zh-TW" altLang="en-US" dirty="0"/>
              <a:t>元素</a:t>
            </a:r>
          </a:p>
        </p:txBody>
      </p:sp>
      <p:sp>
        <p:nvSpPr>
          <p:cNvPr id="3" name="MH_Other_1"/>
          <p:cNvSpPr/>
          <p:nvPr>
            <p:custDataLst>
              <p:tags r:id="rId1"/>
            </p:custDataLst>
          </p:nvPr>
        </p:nvSpPr>
        <p:spPr>
          <a:xfrm>
            <a:off x="3148839" y="1270336"/>
            <a:ext cx="1381943" cy="1365879"/>
          </a:xfrm>
          <a:custGeom>
            <a:avLst/>
            <a:gdLst>
              <a:gd name="connsiteX0" fmla="*/ 1583559 w 1583559"/>
              <a:gd name="connsiteY0" fmla="*/ 0 h 1583558"/>
              <a:gd name="connsiteX1" fmla="*/ 1583559 w 1583559"/>
              <a:gd name="connsiteY1" fmla="*/ 1583558 h 1583558"/>
              <a:gd name="connsiteX2" fmla="*/ 0 w 1583559"/>
              <a:gd name="connsiteY2" fmla="*/ 1583558 h 1583558"/>
              <a:gd name="connsiteX3" fmla="*/ 1583559 w 1583559"/>
              <a:gd name="connsiteY3" fmla="*/ 0 h 1583558"/>
            </a:gdLst>
            <a:ahLst/>
            <a:cxnLst>
              <a:cxn ang="0">
                <a:pos x="connsiteX0" y="connsiteY0"/>
              </a:cxn>
              <a:cxn ang="0">
                <a:pos x="connsiteX1" y="connsiteY1"/>
              </a:cxn>
              <a:cxn ang="0">
                <a:pos x="connsiteX2" y="connsiteY2"/>
              </a:cxn>
              <a:cxn ang="0">
                <a:pos x="connsiteX3" y="connsiteY3"/>
              </a:cxn>
            </a:cxnLst>
            <a:rect l="l" t="t" r="r" b="b"/>
            <a:pathLst>
              <a:path w="1583559" h="1583558">
                <a:moveTo>
                  <a:pt x="1583559" y="0"/>
                </a:moveTo>
                <a:lnTo>
                  <a:pt x="1583559" y="1583558"/>
                </a:lnTo>
                <a:lnTo>
                  <a:pt x="0" y="1583558"/>
                </a:lnTo>
                <a:cubicBezTo>
                  <a:pt x="0" y="708983"/>
                  <a:pt x="708984" y="0"/>
                  <a:pt x="1583559" y="0"/>
                </a:cubicBezTo>
                <a:close/>
              </a:path>
            </a:pathLst>
          </a:custGeom>
          <a:solidFill>
            <a:srgbClr val="0263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FFFFF"/>
                </a:solidFill>
                <a:latin typeface="微软雅黑" panose="020B0503020204020204" pitchFamily="34" charset="-122"/>
                <a:ea typeface="微软雅黑" panose="020B0503020204020204" pitchFamily="34" charset="-122"/>
              </a:rPr>
              <a:t>T</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4" name="MH_Other_2"/>
          <p:cNvSpPr/>
          <p:nvPr>
            <p:custDataLst>
              <p:tags r:id="rId2"/>
            </p:custDataLst>
          </p:nvPr>
        </p:nvSpPr>
        <p:spPr>
          <a:xfrm>
            <a:off x="4636126" y="1270336"/>
            <a:ext cx="1383329" cy="1365879"/>
          </a:xfrm>
          <a:custGeom>
            <a:avLst/>
            <a:gdLst>
              <a:gd name="connsiteX0" fmla="*/ 0 w 1583559"/>
              <a:gd name="connsiteY0" fmla="*/ 0 h 1583558"/>
              <a:gd name="connsiteX1" fmla="*/ 1583559 w 1583559"/>
              <a:gd name="connsiteY1" fmla="*/ 1583558 h 1583558"/>
              <a:gd name="connsiteX2" fmla="*/ 0 w 1583559"/>
              <a:gd name="connsiteY2" fmla="*/ 1583558 h 1583558"/>
            </a:gdLst>
            <a:ahLst/>
            <a:cxnLst>
              <a:cxn ang="0">
                <a:pos x="connsiteX0" y="connsiteY0"/>
              </a:cxn>
              <a:cxn ang="0">
                <a:pos x="connsiteX1" y="connsiteY1"/>
              </a:cxn>
              <a:cxn ang="0">
                <a:pos x="connsiteX2" y="connsiteY2"/>
              </a:cxn>
            </a:cxnLst>
            <a:rect l="l" t="t" r="r" b="b"/>
            <a:pathLst>
              <a:path w="1583559" h="1583558">
                <a:moveTo>
                  <a:pt x="0" y="0"/>
                </a:moveTo>
                <a:cubicBezTo>
                  <a:pt x="874575" y="0"/>
                  <a:pt x="1583559" y="708983"/>
                  <a:pt x="1583559" y="1583558"/>
                </a:cubicBezTo>
                <a:lnTo>
                  <a:pt x="0" y="1583558"/>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FFFFF"/>
                </a:solidFill>
                <a:latin typeface="微软雅黑" panose="020B0503020204020204" pitchFamily="34" charset="-122"/>
                <a:ea typeface="微软雅黑" panose="020B0503020204020204" pitchFamily="34" charset="-122"/>
              </a:rPr>
              <a:t>S</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5" name="MH_Other_3"/>
          <p:cNvSpPr/>
          <p:nvPr>
            <p:custDataLst>
              <p:tags r:id="rId3"/>
            </p:custDataLst>
          </p:nvPr>
        </p:nvSpPr>
        <p:spPr>
          <a:xfrm>
            <a:off x="4636126" y="2736225"/>
            <a:ext cx="1383329" cy="1365879"/>
          </a:xfrm>
          <a:custGeom>
            <a:avLst/>
            <a:gdLst>
              <a:gd name="connsiteX0" fmla="*/ 0 w 1583559"/>
              <a:gd name="connsiteY0" fmla="*/ 0 h 1583558"/>
              <a:gd name="connsiteX1" fmla="*/ 1583559 w 1583559"/>
              <a:gd name="connsiteY1" fmla="*/ 0 h 1583558"/>
              <a:gd name="connsiteX2" fmla="*/ 0 w 1583559"/>
              <a:gd name="connsiteY2" fmla="*/ 1583558 h 1583558"/>
            </a:gdLst>
            <a:ahLst/>
            <a:cxnLst>
              <a:cxn ang="0">
                <a:pos x="connsiteX0" y="connsiteY0"/>
              </a:cxn>
              <a:cxn ang="0">
                <a:pos x="connsiteX1" y="connsiteY1"/>
              </a:cxn>
              <a:cxn ang="0">
                <a:pos x="connsiteX2" y="connsiteY2"/>
              </a:cxn>
            </a:cxnLst>
            <a:rect l="l" t="t" r="r" b="b"/>
            <a:pathLst>
              <a:path w="1583559" h="1583558">
                <a:moveTo>
                  <a:pt x="0" y="0"/>
                </a:moveTo>
                <a:lnTo>
                  <a:pt x="1583559" y="0"/>
                </a:lnTo>
                <a:cubicBezTo>
                  <a:pt x="1583559" y="874575"/>
                  <a:pt x="874575" y="1583558"/>
                  <a:pt x="0" y="1583558"/>
                </a:cubicBezTo>
                <a:close/>
              </a:path>
            </a:pathLst>
          </a:custGeom>
          <a:solidFill>
            <a:srgbClr val="0263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HK" sz="2700" dirty="0">
                <a:solidFill>
                  <a:srgbClr val="FFFFFF"/>
                </a:solidFill>
                <a:latin typeface="微软雅黑" panose="020B0503020204020204" pitchFamily="34" charset="-122"/>
                <a:ea typeface="微软雅黑" panose="020B0503020204020204" pitchFamily="34" charset="-122"/>
              </a:rPr>
              <a:t>E</a:t>
            </a:r>
            <a:endParaRPr lang="zh-HK" altLang="en-US" sz="2700" dirty="0">
              <a:solidFill>
                <a:srgbClr val="FFFFFF"/>
              </a:solidFill>
              <a:latin typeface="微软雅黑" panose="020B0503020204020204" pitchFamily="34" charset="-122"/>
              <a:ea typeface="微软雅黑" panose="020B0503020204020204" pitchFamily="34" charset="-122"/>
            </a:endParaRPr>
          </a:p>
        </p:txBody>
      </p:sp>
      <p:sp>
        <p:nvSpPr>
          <p:cNvPr id="6" name="MH_Other_4"/>
          <p:cNvSpPr/>
          <p:nvPr>
            <p:custDataLst>
              <p:tags r:id="rId4"/>
            </p:custDataLst>
          </p:nvPr>
        </p:nvSpPr>
        <p:spPr>
          <a:xfrm flipH="1">
            <a:off x="3148839" y="2736225"/>
            <a:ext cx="1381943" cy="1365879"/>
          </a:xfrm>
          <a:custGeom>
            <a:avLst/>
            <a:gdLst>
              <a:gd name="connsiteX0" fmla="*/ 1583553 w 1583553"/>
              <a:gd name="connsiteY0" fmla="*/ 0 h 1583440"/>
              <a:gd name="connsiteX1" fmla="*/ 0 w 1583553"/>
              <a:gd name="connsiteY1" fmla="*/ 0 h 1583440"/>
              <a:gd name="connsiteX2" fmla="*/ 0 w 1583553"/>
              <a:gd name="connsiteY2" fmla="*/ 1583440 h 1583440"/>
              <a:gd name="connsiteX3" fmla="*/ 1575383 w 1583553"/>
              <a:gd name="connsiteY3" fmla="*/ 161792 h 1583440"/>
            </a:gdLst>
            <a:ahLst/>
            <a:cxnLst>
              <a:cxn ang="0">
                <a:pos x="connsiteX0" y="connsiteY0"/>
              </a:cxn>
              <a:cxn ang="0">
                <a:pos x="connsiteX1" y="connsiteY1"/>
              </a:cxn>
              <a:cxn ang="0">
                <a:pos x="connsiteX2" y="connsiteY2"/>
              </a:cxn>
              <a:cxn ang="0">
                <a:pos x="connsiteX3" y="connsiteY3"/>
              </a:cxn>
            </a:cxnLst>
            <a:rect l="l" t="t" r="r" b="b"/>
            <a:pathLst>
              <a:path w="1583553" h="1583440">
                <a:moveTo>
                  <a:pt x="1583553" y="0"/>
                </a:moveTo>
                <a:lnTo>
                  <a:pt x="0" y="0"/>
                </a:lnTo>
                <a:lnTo>
                  <a:pt x="0" y="1583440"/>
                </a:lnTo>
                <a:cubicBezTo>
                  <a:pt x="819914" y="1583440"/>
                  <a:pt x="1494289" y="960311"/>
                  <a:pt x="1575383" y="161792"/>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HK" sz="2700" dirty="0">
                <a:solidFill>
                  <a:srgbClr val="FFFFFF"/>
                </a:solidFill>
                <a:latin typeface="微软雅黑" panose="020B0503020204020204" pitchFamily="34" charset="-122"/>
                <a:ea typeface="微软雅黑" panose="020B0503020204020204" pitchFamily="34" charset="-122"/>
              </a:rPr>
              <a:t>I</a:t>
            </a:r>
            <a:endParaRPr lang="zh-HK" altLang="en-US" sz="2700" dirty="0">
              <a:solidFill>
                <a:srgbClr val="FFFFFF"/>
              </a:solidFill>
              <a:latin typeface="微软雅黑" panose="020B0503020204020204" pitchFamily="34" charset="-122"/>
              <a:ea typeface="微软雅黑" panose="020B0503020204020204" pitchFamily="34" charset="-122"/>
            </a:endParaRPr>
          </a:p>
        </p:txBody>
      </p:sp>
      <p:sp>
        <p:nvSpPr>
          <p:cNvPr id="7" name="MH_Title_1"/>
          <p:cNvSpPr/>
          <p:nvPr>
            <p:custDataLst>
              <p:tags r:id="rId5"/>
            </p:custDataLst>
          </p:nvPr>
        </p:nvSpPr>
        <p:spPr>
          <a:xfrm>
            <a:off x="3857136" y="1974510"/>
            <a:ext cx="1441546" cy="1423419"/>
          </a:xfrm>
          <a:prstGeom prst="ellipse">
            <a:avLst/>
          </a:prstGeom>
          <a:solidFill>
            <a:srgbClr val="FFFFFF"/>
          </a:solidFill>
          <a:ln w="38100">
            <a:noFill/>
          </a:ln>
          <a:effectLst>
            <a:outerShdw blurRad="63500" sx="102000" sy="102000" algn="ctr" rotWithShape="0">
              <a:schemeClr val="tx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100" b="1" dirty="0">
                <a:solidFill>
                  <a:srgbClr val="02635C"/>
                </a:solidFill>
                <a:latin typeface="微软雅黑" panose="020B0503020204020204" pitchFamily="34" charset="-122"/>
                <a:ea typeface="微软雅黑" panose="020B0503020204020204" pitchFamily="34" charset="-122"/>
              </a:rPr>
              <a:t>智慧</a:t>
            </a:r>
            <a:endParaRPr lang="en-US" altLang="zh-CN" sz="2100" b="1" dirty="0">
              <a:solidFill>
                <a:srgbClr val="02635C"/>
              </a:solidFill>
              <a:latin typeface="微软雅黑" panose="020B0503020204020204" pitchFamily="34" charset="-122"/>
              <a:ea typeface="微软雅黑" panose="020B0503020204020204" pitchFamily="34" charset="-122"/>
            </a:endParaRPr>
          </a:p>
          <a:p>
            <a:pPr algn="ctr" eaLnBrk="1" hangingPunct="1">
              <a:defRPr/>
            </a:pPr>
            <a:r>
              <a:rPr lang="zh-CN" altLang="en-US" sz="2100" b="1" dirty="0">
                <a:solidFill>
                  <a:srgbClr val="02635C"/>
                </a:solidFill>
                <a:latin typeface="微软雅黑" panose="020B0503020204020204" pitchFamily="34" charset="-122"/>
                <a:ea typeface="微软雅黑" panose="020B0503020204020204" pitchFamily="34" charset="-122"/>
              </a:rPr>
              <a:t>教室</a:t>
            </a:r>
            <a:endParaRPr lang="zh-HK" altLang="en-US" sz="2100" b="1" dirty="0">
              <a:solidFill>
                <a:srgbClr val="02635C"/>
              </a:solidFill>
              <a:latin typeface="微软雅黑" panose="020B0503020204020204" pitchFamily="34" charset="-122"/>
              <a:ea typeface="微软雅黑" panose="020B0503020204020204" pitchFamily="34" charset="-122"/>
            </a:endParaRPr>
          </a:p>
        </p:txBody>
      </p:sp>
      <p:sp>
        <p:nvSpPr>
          <p:cNvPr id="8" name="MH_SubTitle_1"/>
          <p:cNvSpPr txBox="1">
            <a:spLocks noChangeArrowheads="1"/>
          </p:cNvSpPr>
          <p:nvPr>
            <p:custDataLst>
              <p:tags r:id="rId6"/>
            </p:custDataLst>
          </p:nvPr>
        </p:nvSpPr>
        <p:spPr bwMode="auto">
          <a:xfrm>
            <a:off x="1194435" y="1153885"/>
            <a:ext cx="1896187"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350" b="1" dirty="0">
                <a:solidFill>
                  <a:srgbClr val="00B1AD"/>
                </a:solidFill>
                <a:latin typeface="微软雅黑" panose="020B0503020204020204" pitchFamily="34" charset="-122"/>
                <a:ea typeface="微软雅黑" panose="020B0503020204020204" pitchFamily="34" charset="-122"/>
              </a:rPr>
              <a:t>教学辅助</a:t>
            </a:r>
            <a:endParaRPr lang="zh-HK" altLang="en-US" sz="1350" b="1" dirty="0">
              <a:solidFill>
                <a:srgbClr val="00B1AD"/>
              </a:solidFill>
              <a:latin typeface="微软雅黑" panose="020B0503020204020204" pitchFamily="34" charset="-122"/>
              <a:ea typeface="微软雅黑" panose="020B0503020204020204" pitchFamily="34" charset="-122"/>
            </a:endParaRPr>
          </a:p>
        </p:txBody>
      </p:sp>
      <p:sp>
        <p:nvSpPr>
          <p:cNvPr id="9" name="MH_Other_5"/>
          <p:cNvSpPr/>
          <p:nvPr>
            <p:custDataLst>
              <p:tags r:id="rId7"/>
            </p:custDataLst>
          </p:nvPr>
        </p:nvSpPr>
        <p:spPr>
          <a:xfrm>
            <a:off x="1278988" y="1475834"/>
            <a:ext cx="1854604" cy="39729"/>
          </a:xfrm>
          <a:prstGeom prst="rect">
            <a:avLst/>
          </a:prstGeom>
          <a:solidFill>
            <a:srgbClr val="02635C"/>
          </a:solidFill>
          <a:ln>
            <a:solidFill>
              <a:srgbClr val="02635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sz="1350">
              <a:solidFill>
                <a:srgbClr val="00B1AD"/>
              </a:solidFill>
              <a:latin typeface="微软雅黑" panose="020B0503020204020204" pitchFamily="34" charset="-122"/>
              <a:ea typeface="微软雅黑" panose="020B0503020204020204" pitchFamily="34" charset="-122"/>
            </a:endParaRPr>
          </a:p>
        </p:txBody>
      </p:sp>
      <p:sp>
        <p:nvSpPr>
          <p:cNvPr id="10" name="MH_Text_2"/>
          <p:cNvSpPr/>
          <p:nvPr>
            <p:custDataLst>
              <p:tags r:id="rId8"/>
            </p:custDataLst>
          </p:nvPr>
        </p:nvSpPr>
        <p:spPr>
          <a:xfrm>
            <a:off x="1194436" y="3611648"/>
            <a:ext cx="1847673" cy="1109692"/>
          </a:xfrm>
          <a:prstGeom prst="rect">
            <a:avLst/>
          </a:prstGeom>
        </p:spPr>
        <p:txBody>
          <a:bodyPr anchor="ctr">
            <a:normAutofit/>
          </a:bodyPr>
          <a:lstStyle/>
          <a:p>
            <a:pPr algn="just">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互动自主学习，教学模式快速切换，教学情况及时回馈</a:t>
            </a:r>
          </a:p>
        </p:txBody>
      </p:sp>
      <p:sp>
        <p:nvSpPr>
          <p:cNvPr id="11" name="MH_SubTitle_2"/>
          <p:cNvSpPr txBox="1">
            <a:spLocks noChangeArrowheads="1"/>
          </p:cNvSpPr>
          <p:nvPr>
            <p:custDataLst>
              <p:tags r:id="rId9"/>
            </p:custDataLst>
          </p:nvPr>
        </p:nvSpPr>
        <p:spPr bwMode="auto">
          <a:xfrm>
            <a:off x="1194435" y="3237641"/>
            <a:ext cx="1896187"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350" b="1" dirty="0">
                <a:solidFill>
                  <a:srgbClr val="00B1AD"/>
                </a:solidFill>
                <a:latin typeface="微软雅黑" panose="020B0503020204020204" pitchFamily="34" charset="-122"/>
                <a:ea typeface="微软雅黑" panose="020B0503020204020204" pitchFamily="34" charset="-122"/>
              </a:rPr>
              <a:t>互动讨论</a:t>
            </a:r>
            <a:endParaRPr lang="zh-HK" altLang="en-US" sz="1350" b="1" dirty="0">
              <a:solidFill>
                <a:srgbClr val="00B1AD"/>
              </a:solidFill>
              <a:latin typeface="微软雅黑" panose="020B0503020204020204" pitchFamily="34" charset="-122"/>
              <a:ea typeface="微软雅黑" panose="020B0503020204020204" pitchFamily="34" charset="-122"/>
            </a:endParaRPr>
          </a:p>
        </p:txBody>
      </p:sp>
      <p:sp>
        <p:nvSpPr>
          <p:cNvPr id="12" name="MH_Other_6"/>
          <p:cNvSpPr/>
          <p:nvPr>
            <p:custDataLst>
              <p:tags r:id="rId10"/>
            </p:custDataLst>
          </p:nvPr>
        </p:nvSpPr>
        <p:spPr>
          <a:xfrm>
            <a:off x="1278988" y="3567807"/>
            <a:ext cx="1854604" cy="39731"/>
          </a:xfrm>
          <a:prstGeom prst="rect">
            <a:avLst/>
          </a:prstGeom>
          <a:solidFill>
            <a:srgbClr val="02635C"/>
          </a:solidFill>
          <a:ln>
            <a:solidFill>
              <a:srgbClr val="02635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sz="1350">
              <a:solidFill>
                <a:srgbClr val="00B1AD"/>
              </a:solidFill>
              <a:latin typeface="微软雅黑" panose="020B0503020204020204" pitchFamily="34" charset="-122"/>
              <a:ea typeface="微软雅黑" panose="020B0503020204020204" pitchFamily="34" charset="-122"/>
            </a:endParaRPr>
          </a:p>
        </p:txBody>
      </p:sp>
      <p:sp>
        <p:nvSpPr>
          <p:cNvPr id="13" name="MH_Text_1"/>
          <p:cNvSpPr/>
          <p:nvPr>
            <p:custDataLst>
              <p:tags r:id="rId11"/>
            </p:custDataLst>
          </p:nvPr>
        </p:nvSpPr>
        <p:spPr>
          <a:xfrm>
            <a:off x="1194435" y="1526524"/>
            <a:ext cx="1946087" cy="1109692"/>
          </a:xfrm>
          <a:prstGeom prst="rect">
            <a:avLst/>
          </a:prstGeom>
        </p:spPr>
        <p:txBody>
          <a:bodyPr anchor="ctr">
            <a:normAutofit/>
          </a:bodyPr>
          <a:lstStyle/>
          <a:p>
            <a:pPr>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教室教学设备整合及控制管理，更贴合应用于现代化数字教学模式</a:t>
            </a:r>
          </a:p>
        </p:txBody>
      </p:sp>
      <p:sp>
        <p:nvSpPr>
          <p:cNvPr id="14" name="MH_Text_4"/>
          <p:cNvSpPr/>
          <p:nvPr>
            <p:custDataLst>
              <p:tags r:id="rId12"/>
            </p:custDataLst>
          </p:nvPr>
        </p:nvSpPr>
        <p:spPr>
          <a:xfrm>
            <a:off x="6056232" y="3611648"/>
            <a:ext cx="1961334" cy="1109692"/>
          </a:xfrm>
          <a:prstGeom prst="rect">
            <a:avLst/>
          </a:prstGeom>
        </p:spPr>
        <p:txBody>
          <a:bodyPr anchor="ctr">
            <a:normAutofit/>
          </a:bodyPr>
          <a:lstStyle/>
          <a:p>
            <a:pPr>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课堂点名、课堂讯息展示、课室管理、移动端、教学服务整体提升</a:t>
            </a:r>
          </a:p>
        </p:txBody>
      </p:sp>
      <p:sp>
        <p:nvSpPr>
          <p:cNvPr id="15" name="MH_SubTitle_4"/>
          <p:cNvSpPr txBox="1">
            <a:spLocks noChangeArrowheads="1"/>
          </p:cNvSpPr>
          <p:nvPr>
            <p:custDataLst>
              <p:tags r:id="rId13"/>
            </p:custDataLst>
          </p:nvPr>
        </p:nvSpPr>
        <p:spPr bwMode="auto">
          <a:xfrm>
            <a:off x="6056232" y="3237641"/>
            <a:ext cx="1896187"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350" b="1" dirty="0">
                <a:solidFill>
                  <a:srgbClr val="00B1AD"/>
                </a:solidFill>
                <a:latin typeface="微软雅黑" panose="020B0503020204020204" pitchFamily="34" charset="-122"/>
                <a:ea typeface="微软雅黑" panose="020B0503020204020204" pitchFamily="34" charset="-122"/>
              </a:rPr>
              <a:t>教务辅助</a:t>
            </a:r>
            <a:endParaRPr lang="zh-HK" altLang="en-US" sz="1350" b="1" dirty="0">
              <a:solidFill>
                <a:srgbClr val="00B1AD"/>
              </a:solidFill>
              <a:latin typeface="微软雅黑" panose="020B0503020204020204" pitchFamily="34" charset="-122"/>
              <a:ea typeface="微软雅黑" panose="020B0503020204020204" pitchFamily="34" charset="-122"/>
            </a:endParaRPr>
          </a:p>
        </p:txBody>
      </p:sp>
      <p:sp>
        <p:nvSpPr>
          <p:cNvPr id="16" name="MH_Other_7"/>
          <p:cNvSpPr/>
          <p:nvPr>
            <p:custDataLst>
              <p:tags r:id="rId14"/>
            </p:custDataLst>
          </p:nvPr>
        </p:nvSpPr>
        <p:spPr>
          <a:xfrm>
            <a:off x="6135240" y="3566438"/>
            <a:ext cx="1854604" cy="39729"/>
          </a:xfrm>
          <a:prstGeom prst="rect">
            <a:avLst/>
          </a:prstGeom>
          <a:solidFill>
            <a:srgbClr val="02635C"/>
          </a:solidFill>
          <a:ln>
            <a:solidFill>
              <a:srgbClr val="02635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sz="1350">
              <a:solidFill>
                <a:srgbClr val="00B1AD"/>
              </a:solidFill>
              <a:latin typeface="微软雅黑" panose="020B0503020204020204" pitchFamily="34" charset="-122"/>
              <a:ea typeface="微软雅黑" panose="020B0503020204020204" pitchFamily="34" charset="-122"/>
            </a:endParaRPr>
          </a:p>
        </p:txBody>
      </p:sp>
      <p:sp>
        <p:nvSpPr>
          <p:cNvPr id="17" name="MH_Text_3"/>
          <p:cNvSpPr/>
          <p:nvPr>
            <p:custDataLst>
              <p:tags r:id="rId15"/>
            </p:custDataLst>
          </p:nvPr>
        </p:nvSpPr>
        <p:spPr>
          <a:xfrm>
            <a:off x="6056233" y="1537410"/>
            <a:ext cx="1961334" cy="1109692"/>
          </a:xfrm>
          <a:prstGeom prst="rect">
            <a:avLst/>
          </a:prstGeom>
        </p:spPr>
        <p:txBody>
          <a:bodyPr anchor="ctr">
            <a:noAutofit/>
          </a:bodyPr>
          <a:lstStyle/>
          <a:p>
            <a:pPr algn="just">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课前备课预习，课中互动学习，课后作业复习，线上线下混合自主学习</a:t>
            </a:r>
          </a:p>
        </p:txBody>
      </p:sp>
      <p:sp>
        <p:nvSpPr>
          <p:cNvPr id="18" name="MH_SubTitle_3"/>
          <p:cNvSpPr txBox="1">
            <a:spLocks noChangeArrowheads="1"/>
          </p:cNvSpPr>
          <p:nvPr>
            <p:custDataLst>
              <p:tags r:id="rId16"/>
            </p:custDataLst>
          </p:nvPr>
        </p:nvSpPr>
        <p:spPr bwMode="auto">
          <a:xfrm>
            <a:off x="6056232" y="1153885"/>
            <a:ext cx="1896187"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350" b="1" dirty="0">
                <a:solidFill>
                  <a:srgbClr val="00B1AD"/>
                </a:solidFill>
                <a:latin typeface="微软雅黑" panose="020B0503020204020204" pitchFamily="34" charset="-122"/>
                <a:ea typeface="微软雅黑" panose="020B0503020204020204" pitchFamily="34" charset="-122"/>
              </a:rPr>
              <a:t>自主学习</a:t>
            </a:r>
            <a:endParaRPr lang="zh-HK" altLang="en-US" sz="1350" b="1" dirty="0">
              <a:solidFill>
                <a:srgbClr val="00B1AD"/>
              </a:solidFill>
              <a:latin typeface="微软雅黑" panose="020B0503020204020204" pitchFamily="34" charset="-122"/>
              <a:ea typeface="微软雅黑" panose="020B0503020204020204" pitchFamily="34" charset="-122"/>
            </a:endParaRPr>
          </a:p>
        </p:txBody>
      </p:sp>
      <p:sp>
        <p:nvSpPr>
          <p:cNvPr id="19" name="MH_Other_8"/>
          <p:cNvSpPr/>
          <p:nvPr>
            <p:custDataLst>
              <p:tags r:id="rId17"/>
            </p:custDataLst>
          </p:nvPr>
        </p:nvSpPr>
        <p:spPr>
          <a:xfrm>
            <a:off x="6142171" y="1475834"/>
            <a:ext cx="1854604" cy="39729"/>
          </a:xfrm>
          <a:prstGeom prst="rect">
            <a:avLst/>
          </a:prstGeom>
          <a:solidFill>
            <a:srgbClr val="02635C"/>
          </a:solidFill>
          <a:ln>
            <a:solidFill>
              <a:srgbClr val="02635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sz="1350">
              <a:solidFill>
                <a:srgbClr val="00B1A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07668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536" y="77038"/>
            <a:ext cx="7812360" cy="1077218"/>
          </a:xfrm>
          <a:prstGeom prst="rect">
            <a:avLst/>
          </a:prstGeom>
        </p:spPr>
        <p:txBody>
          <a:bodyPr vert="horz" lIns="91416" tIns="45708" rIns="91416" bIns="45708" rtlCol="0" anchor="ctr">
            <a:normAutofit/>
          </a:bodyPr>
          <a:lstStyle>
            <a:lvl1pPr algn="ctr">
              <a:spcBef>
                <a:spcPct val="0"/>
              </a:spcBef>
              <a:buNone/>
              <a:defRPr sz="3200" b="1" kern="0">
                <a:solidFill>
                  <a:srgbClr val="00B1AD"/>
                </a:solidFill>
                <a:latin typeface="微软雅黑" panose="020B0503020204020204" pitchFamily="34" charset="-122"/>
                <a:ea typeface="微软雅黑" panose="020B0503020204020204" pitchFamily="34" charset="-122"/>
                <a:cs typeface="+mj-cs"/>
              </a:defRPr>
            </a:lvl1pPr>
          </a:lstStyle>
          <a:p>
            <a:r>
              <a:rPr lang="zh-CN" altLang="en-US" dirty="0" smtClean="0"/>
              <a:t>当前职业教育</a:t>
            </a:r>
            <a:r>
              <a:rPr lang="zh-CN" altLang="en-US" dirty="0"/>
              <a:t>模式要向以学生为中心转变</a:t>
            </a:r>
          </a:p>
        </p:txBody>
      </p:sp>
      <p:sp>
        <p:nvSpPr>
          <p:cNvPr id="3" name="文本框 2"/>
          <p:cNvSpPr txBox="1"/>
          <p:nvPr/>
        </p:nvSpPr>
        <p:spPr>
          <a:xfrm>
            <a:off x="1052600" y="2166752"/>
            <a:ext cx="2024991" cy="565539"/>
          </a:xfrm>
          <a:prstGeom prst="rect">
            <a:avLst/>
          </a:prstGeom>
          <a:noFill/>
        </p:spPr>
        <p:txBody>
          <a:bodyPr wrap="square" rtlCol="0">
            <a:spAutoFit/>
          </a:bodyPr>
          <a:lstStyle/>
          <a:p>
            <a:pPr algn="ctr"/>
            <a:r>
              <a:rPr kumimoji="1" lang="zh-CN" altLang="en-US" sz="1350" dirty="0">
                <a:solidFill>
                  <a:srgbClr val="00B1AD"/>
                </a:solidFill>
                <a:latin typeface="微软雅黑" panose="020B0503020204020204" pitchFamily="34" charset="-122"/>
                <a:ea typeface="微软雅黑" panose="020B0503020204020204" pitchFamily="34" charset="-122"/>
                <a:cs typeface="微软雅黑"/>
              </a:rPr>
              <a:t>教师</a:t>
            </a:r>
            <a:r>
              <a:rPr kumimoji="1" lang="zh-CN" altLang="zh-CN" sz="1350" dirty="0">
                <a:solidFill>
                  <a:srgbClr val="00B1AD"/>
                </a:solidFill>
                <a:latin typeface="微软雅黑" panose="020B0503020204020204" pitchFamily="34" charset="-122"/>
                <a:ea typeface="微软雅黑" panose="020B0503020204020204" pitchFamily="34" charset="-122"/>
                <a:cs typeface="微软雅黑"/>
              </a:rPr>
              <a:t>、</a:t>
            </a:r>
            <a:r>
              <a:rPr kumimoji="1" lang="zh-CN" altLang="en-US" sz="1350" dirty="0">
                <a:solidFill>
                  <a:srgbClr val="00B1AD"/>
                </a:solidFill>
                <a:latin typeface="微软雅黑" panose="020B0503020204020204" pitchFamily="34" charset="-122"/>
                <a:ea typeface="微软雅黑" panose="020B0503020204020204" pitchFamily="34" charset="-122"/>
                <a:cs typeface="微软雅黑"/>
              </a:rPr>
              <a:t>教材、课堂</a:t>
            </a:r>
            <a:endParaRPr kumimoji="1" lang="en-US" altLang="zh-CN" sz="1350" dirty="0">
              <a:solidFill>
                <a:srgbClr val="00B1AD"/>
              </a:solidFill>
              <a:latin typeface="微软雅黑" panose="020B0503020204020204" pitchFamily="34" charset="-122"/>
              <a:ea typeface="微软雅黑" panose="020B0503020204020204" pitchFamily="34" charset="-122"/>
              <a:cs typeface="微软雅黑"/>
            </a:endParaRPr>
          </a:p>
          <a:p>
            <a:pPr algn="ctr"/>
            <a:endParaRPr kumimoji="1" lang="en-US" altLang="zh-CN" sz="675" dirty="0">
              <a:solidFill>
                <a:srgbClr val="00B1AD"/>
              </a:solidFill>
              <a:latin typeface="微软雅黑" panose="020B0503020204020204" pitchFamily="34" charset="-122"/>
              <a:ea typeface="微软雅黑" panose="020B0503020204020204" pitchFamily="34" charset="-122"/>
              <a:cs typeface="微软雅黑"/>
            </a:endParaRPr>
          </a:p>
          <a:p>
            <a:pPr algn="ctr"/>
            <a:r>
              <a:rPr kumimoji="1" lang="zh-CN" altLang="en-US" sz="1050" dirty="0">
                <a:solidFill>
                  <a:srgbClr val="00B1AD"/>
                </a:solidFill>
                <a:latin typeface="微软雅黑" panose="020B0503020204020204" pitchFamily="34" charset="-122"/>
                <a:ea typeface="微软雅黑" panose="020B0503020204020204" pitchFamily="34" charset="-122"/>
                <a:cs typeface="微软雅黑"/>
              </a:rPr>
              <a:t> 以教学内容和内容传输为中心</a:t>
            </a:r>
          </a:p>
        </p:txBody>
      </p:sp>
      <p:grpSp>
        <p:nvGrpSpPr>
          <p:cNvPr id="12" name="组 11"/>
          <p:cNvGrpSpPr/>
          <p:nvPr/>
        </p:nvGrpSpPr>
        <p:grpSpPr>
          <a:xfrm>
            <a:off x="5183580" y="1221756"/>
            <a:ext cx="3636891" cy="2532197"/>
            <a:chOff x="14209018" y="3546426"/>
            <a:chExt cx="9145016" cy="6753307"/>
          </a:xfrm>
        </p:grpSpPr>
        <p:sp>
          <p:nvSpPr>
            <p:cNvPr id="4" name="文本框 3"/>
            <p:cNvSpPr txBox="1"/>
            <p:nvPr/>
          </p:nvSpPr>
          <p:spPr>
            <a:xfrm>
              <a:off x="14209018" y="3546426"/>
              <a:ext cx="9145016" cy="2000778"/>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panose="020B0503020204020204" pitchFamily="34" charset="-122"/>
                  <a:ea typeface="微软雅黑" panose="020B0503020204020204" pitchFamily="34" charset="-122"/>
                  <a:cs typeface="微软雅黑"/>
                </a:rPr>
                <a:t>学生发展</a:t>
              </a:r>
              <a:endParaRPr kumimoji="1" lang="en-US" altLang="zh-CN" sz="1350" b="1" dirty="0">
                <a:solidFill>
                  <a:srgbClr val="00B1AD"/>
                </a:solidFill>
                <a:latin typeface="微软雅黑" panose="020B0503020204020204" pitchFamily="34" charset="-122"/>
                <a:ea typeface="微软雅黑" panose="020B0503020204020204" pitchFamily="34" charset="-122"/>
                <a:cs typeface="微软雅黑"/>
              </a:endParaRPr>
            </a:p>
            <a:p>
              <a:r>
                <a:rPr kumimoji="1" lang="zh-CN" altLang="en-US" sz="1125" dirty="0">
                  <a:solidFill>
                    <a:srgbClr val="00B1AD"/>
                  </a:solidFill>
                  <a:latin typeface="微软雅黑" panose="020B0503020204020204" pitchFamily="34" charset="-122"/>
                  <a:ea typeface="微软雅黑" panose="020B0503020204020204" pitchFamily="34" charset="-122"/>
                  <a:cs typeface="微软雅黑"/>
                </a:rPr>
                <a:t>以学生当前发展状态为基础，以促进学生发展为目的</a:t>
              </a:r>
            </a:p>
          </p:txBody>
        </p:sp>
        <p:sp>
          <p:nvSpPr>
            <p:cNvPr id="5" name="文本框 4"/>
            <p:cNvSpPr txBox="1"/>
            <p:nvPr/>
          </p:nvSpPr>
          <p:spPr>
            <a:xfrm>
              <a:off x="14281026" y="5850682"/>
              <a:ext cx="9073008" cy="2000778"/>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panose="020B0503020204020204" pitchFamily="34" charset="-122"/>
                  <a:ea typeface="微软雅黑" panose="020B0503020204020204" pitchFamily="34" charset="-122"/>
                  <a:cs typeface="微软雅黑"/>
                </a:rPr>
                <a:t>学生学习</a:t>
              </a:r>
              <a:endParaRPr kumimoji="1" lang="en-US" altLang="zh-CN" sz="1350" b="1" dirty="0">
                <a:solidFill>
                  <a:srgbClr val="00B1AD"/>
                </a:solidFill>
                <a:latin typeface="微软雅黑" panose="020B0503020204020204" pitchFamily="34" charset="-122"/>
                <a:ea typeface="微软雅黑" panose="020B0503020204020204" pitchFamily="34" charset="-122"/>
                <a:cs typeface="微软雅黑"/>
              </a:endParaRPr>
            </a:p>
            <a:p>
              <a:r>
                <a:rPr kumimoji="1" lang="zh-CN" altLang="en-US" sz="1125" dirty="0">
                  <a:solidFill>
                    <a:srgbClr val="00B1AD"/>
                  </a:solidFill>
                  <a:latin typeface="微软雅黑" panose="020B0503020204020204" pitchFamily="34" charset="-122"/>
                  <a:ea typeface="微软雅黑" panose="020B0503020204020204" pitchFamily="34" charset="-122"/>
                  <a:cs typeface="微软雅黑"/>
                </a:rPr>
                <a:t>教育的归属是“学”不是“教”。教师手段不是目的，两者不可倒置。学生没学习就没有教育</a:t>
              </a:r>
            </a:p>
          </p:txBody>
        </p:sp>
        <p:sp>
          <p:nvSpPr>
            <p:cNvPr id="6" name="文本框 5"/>
            <p:cNvSpPr txBox="1"/>
            <p:nvPr/>
          </p:nvSpPr>
          <p:spPr>
            <a:xfrm>
              <a:off x="14353034" y="8298955"/>
              <a:ext cx="9001000" cy="2000778"/>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panose="020B0503020204020204" pitchFamily="34" charset="-122"/>
                  <a:ea typeface="微软雅黑" panose="020B0503020204020204" pitchFamily="34" charset="-122"/>
                  <a:cs typeface="微软雅黑"/>
                </a:rPr>
                <a:t>学习效果</a:t>
              </a:r>
              <a:endParaRPr kumimoji="1" lang="en-US" altLang="zh-CN" sz="1350" b="1" dirty="0">
                <a:solidFill>
                  <a:srgbClr val="00B1AD"/>
                </a:solidFill>
                <a:latin typeface="微软雅黑" panose="020B0503020204020204" pitchFamily="34" charset="-122"/>
                <a:ea typeface="微软雅黑" panose="020B0503020204020204" pitchFamily="34" charset="-122"/>
                <a:cs typeface="微软雅黑"/>
              </a:endParaRPr>
            </a:p>
            <a:p>
              <a:r>
                <a:rPr kumimoji="1" lang="zh-CN" altLang="en-US" sz="1125" dirty="0">
                  <a:solidFill>
                    <a:srgbClr val="00B1AD"/>
                  </a:solidFill>
                  <a:latin typeface="微软雅黑" panose="020B0503020204020204" pitchFamily="34" charset="-122"/>
                  <a:ea typeface="微软雅黑" panose="020B0503020204020204" pitchFamily="34" charset="-122"/>
                  <a:cs typeface="微软雅黑"/>
                </a:rPr>
                <a:t>以学生学习效果为评价标准。不是老师教了多少，而是学生了多少</a:t>
              </a:r>
            </a:p>
          </p:txBody>
        </p:sp>
      </p:grpSp>
      <p:sp>
        <p:nvSpPr>
          <p:cNvPr id="9" name="矩形 8"/>
          <p:cNvSpPr/>
          <p:nvPr/>
        </p:nvSpPr>
        <p:spPr>
          <a:xfrm>
            <a:off x="971600" y="4029743"/>
            <a:ext cx="7451966" cy="728997"/>
          </a:xfrm>
          <a:prstGeom prst="rect">
            <a:avLst/>
          </a:prstGeom>
          <a:solidFill>
            <a:srgbClr val="47AAA8">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675">
              <a:solidFill>
                <a:srgbClr val="00B1A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186595" y="4164743"/>
            <a:ext cx="4751978" cy="507831"/>
          </a:xfrm>
          <a:prstGeom prst="rect">
            <a:avLst/>
          </a:prstGeom>
          <a:noFill/>
        </p:spPr>
        <p:txBody>
          <a:bodyPr wrap="square" rtlCol="0">
            <a:spAutoFit/>
          </a:bodyPr>
          <a:lstStyle/>
          <a:p>
            <a:pPr algn="just">
              <a:lnSpc>
                <a:spcPct val="150000"/>
              </a:lnSpc>
            </a:pP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                 信息时代，靠知识记忆没有前途，要从知识记忆转向知识运用与创造。</a:t>
            </a:r>
            <a:endParaRPr kumimoji="1" lang="en-US" altLang="zh-CN" sz="900" dirty="0">
              <a:solidFill>
                <a:srgbClr val="00B1AD"/>
              </a:solidFill>
              <a:latin typeface="微软雅黑" panose="020B0503020204020204" pitchFamily="34" charset="-122"/>
              <a:ea typeface="微软雅黑" panose="020B0503020204020204" pitchFamily="34" charset="-122"/>
              <a:cs typeface="微软雅黑"/>
            </a:endParaRPr>
          </a:p>
          <a:p>
            <a:pPr algn="just">
              <a:lnSpc>
                <a:spcPct val="150000"/>
              </a:lnSpc>
            </a:pPr>
            <a:r>
              <a:rPr kumimoji="1" lang="en-US" altLang="zh-CN" sz="900" dirty="0">
                <a:solidFill>
                  <a:srgbClr val="00B1AD"/>
                </a:solidFill>
                <a:latin typeface="微软雅黑" panose="020B0503020204020204" pitchFamily="34" charset="-122"/>
                <a:ea typeface="微软雅黑" panose="020B0503020204020204" pitchFamily="34" charset="-122"/>
                <a:cs typeface="微软雅黑"/>
              </a:rPr>
              <a:t>   </a:t>
            </a:r>
            <a:r>
              <a:rPr kumimoji="1" lang="zh-CN" altLang="en-US" sz="900" dirty="0">
                <a:solidFill>
                  <a:srgbClr val="00B1AD"/>
                </a:solidFill>
                <a:latin typeface="微软雅黑" panose="020B0503020204020204" pitchFamily="34" charset="-122"/>
                <a:ea typeface="微软雅黑" panose="020B0503020204020204" pitchFamily="34" charset="-122"/>
                <a:cs typeface="微软雅黑"/>
              </a:rPr>
              <a:t>关键是要挑战学生智力，激荡学生思想。通过挑战和激发，发展学生的思维潜力与创造力。</a:t>
            </a:r>
          </a:p>
        </p:txBody>
      </p:sp>
      <p:sp>
        <p:nvSpPr>
          <p:cNvPr id="13" name="右箭头 12"/>
          <p:cNvSpPr/>
          <p:nvPr/>
        </p:nvSpPr>
        <p:spPr>
          <a:xfrm>
            <a:off x="3860587" y="2166752"/>
            <a:ext cx="674997" cy="593997"/>
          </a:xfrm>
          <a:prstGeom prst="rightArrow">
            <a:avLst>
              <a:gd name="adj1" fmla="val 27556"/>
              <a:gd name="adj2" fmla="val 48397"/>
            </a:avLst>
          </a:prstGeom>
          <a:solidFill>
            <a:srgbClr val="AAD4D3"/>
          </a:solidFill>
          <a:ln>
            <a:noFill/>
          </a:ln>
          <a:effectLst>
            <a:outerShdw dist="23000" dir="5400000" sx="0" sy="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675">
              <a:solidFill>
                <a:srgbClr val="00B1A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03496915"/>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24739" y="26537"/>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教学辅助</a:t>
            </a:r>
          </a:p>
        </p:txBody>
      </p:sp>
      <p:sp>
        <p:nvSpPr>
          <p:cNvPr id="3" name="內容版面配置區 2"/>
          <p:cNvSpPr txBox="1">
            <a:spLocks/>
          </p:cNvSpPr>
          <p:nvPr/>
        </p:nvSpPr>
        <p:spPr>
          <a:xfrm>
            <a:off x="500079" y="665921"/>
            <a:ext cx="8147248" cy="4104000"/>
          </a:xfrm>
          <a:prstGeom prst="rect">
            <a:avLst/>
          </a:prstGeom>
        </p:spPr>
        <p:txBody>
          <a:bodyPr>
            <a:normAutofit fontScale="92500" lnSpcReduction="10000"/>
          </a:bodyPr>
          <a:lstStyle>
            <a:lvl1pPr marL="457126" indent="-457126" algn="l" defTabSz="1219000" rtl="0" eaLnBrk="1" latinLnBrk="0" hangingPunct="1">
              <a:spcBef>
                <a:spcPct val="20000"/>
              </a:spcBef>
              <a:buClr>
                <a:srgbClr val="00B1AD"/>
              </a:buClr>
              <a:buFont typeface="Arial" panose="020B0604020202020204" pitchFamily="34" charset="0"/>
              <a:buChar char="•"/>
              <a:defRPr sz="3467" kern="1200">
                <a:solidFill>
                  <a:srgbClr val="4E5A54"/>
                </a:solidFill>
                <a:latin typeface="微軟正黑體" panose="020B0604030504040204" pitchFamily="34" charset="-120"/>
                <a:ea typeface="微軟正黑體" panose="020B0604030504040204" pitchFamily="34" charset="-120"/>
                <a:cs typeface="+mn-cs"/>
              </a:defRPr>
            </a:lvl1pPr>
            <a:lvl2pPr marL="990438" indent="-380938" algn="l" defTabSz="1219000" rtl="0" eaLnBrk="1" latinLnBrk="0" hangingPunct="1">
              <a:spcBef>
                <a:spcPct val="20000"/>
              </a:spcBef>
              <a:buClr>
                <a:srgbClr val="00B1AD"/>
              </a:buClr>
              <a:buFont typeface="Arial" panose="020B0604020202020204" pitchFamily="34" charset="0"/>
              <a:buChar char="•"/>
              <a:defRPr sz="3200" kern="1200">
                <a:solidFill>
                  <a:srgbClr val="4E5A54"/>
                </a:solidFill>
                <a:latin typeface="微軟正黑體" panose="020B0604030504040204" pitchFamily="34" charset="-120"/>
                <a:ea typeface="微軟正黑體" panose="020B0604030504040204" pitchFamily="34" charset="-120"/>
                <a:cs typeface="+mn-cs"/>
              </a:defRPr>
            </a:lvl2pPr>
            <a:lvl3pPr marL="1523751" indent="-304751" algn="l" defTabSz="1219000" rtl="0" eaLnBrk="1" latinLnBrk="0" hangingPunct="1">
              <a:spcBef>
                <a:spcPct val="20000"/>
              </a:spcBef>
              <a:buClr>
                <a:srgbClr val="00B1AD"/>
              </a:buClr>
              <a:buFont typeface="Arial" panose="020B0604020202020204" pitchFamily="34" charset="0"/>
              <a:buChar char="•"/>
              <a:defRPr sz="2667" kern="1200">
                <a:solidFill>
                  <a:srgbClr val="4E5A54"/>
                </a:solidFill>
                <a:latin typeface="微軟正黑體" panose="020B0604030504040204" pitchFamily="34" charset="-120"/>
                <a:ea typeface="微軟正黑體" panose="020B0604030504040204" pitchFamily="34" charset="-120"/>
                <a:cs typeface="+mn-cs"/>
              </a:defRPr>
            </a:lvl3pPr>
            <a:lvl4pPr marL="2133249" indent="-304751" algn="l" defTabSz="1219000"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4pPr>
            <a:lvl5pPr marL="2742750" indent="-304751" algn="l" defTabSz="1219000" rtl="0" eaLnBrk="1" latinLnBrk="0" hangingPunct="1">
              <a:spcBef>
                <a:spcPct val="20000"/>
              </a:spcBef>
              <a:buClr>
                <a:srgbClr val="00B1AD"/>
              </a:buClr>
              <a:buFont typeface="Arial" panose="020B0604020202020204" pitchFamily="34" charset="0"/>
              <a:buChar char="•"/>
              <a:defRPr sz="2133" kern="1200">
                <a:solidFill>
                  <a:srgbClr val="4E5A54"/>
                </a:solidFill>
                <a:latin typeface="微軟正黑體" panose="020B0604030504040204" pitchFamily="34" charset="-120"/>
                <a:ea typeface="微軟正黑體" panose="020B0604030504040204" pitchFamily="34" charset="-120"/>
                <a:cs typeface="+mn-cs"/>
              </a:defRPr>
            </a:lvl5pPr>
            <a:lvl6pPr marL="3352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49"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99965" indent="-199965">
              <a:lnSpc>
                <a:spcPct val="120000"/>
              </a:lnSpc>
            </a:pPr>
            <a:r>
              <a:rPr lang="zh-TW" altLang="en-US" sz="1499" dirty="0">
                <a:latin typeface="微软雅黑" panose="020B0503020204020204" pitchFamily="34" charset="-122"/>
                <a:ea typeface="微软雅黑" panose="020B0503020204020204" pitchFamily="34" charset="-122"/>
              </a:rPr>
              <a:t>能够让教师提供更多样的教学方式，但操作上却相对简易。</a:t>
            </a:r>
            <a:endParaRPr lang="en-US" altLang="zh-TW" sz="1499" dirty="0">
              <a:latin typeface="微软雅黑" panose="020B0503020204020204" pitchFamily="34" charset="-122"/>
              <a:ea typeface="微软雅黑" panose="020B0503020204020204" pitchFamily="34" charset="-122"/>
            </a:endParaRPr>
          </a:p>
          <a:p>
            <a:pPr marL="199965" indent="-199965">
              <a:lnSpc>
                <a:spcPct val="120000"/>
              </a:lnSpc>
            </a:pPr>
            <a:r>
              <a:rPr lang="zh-TW" altLang="en-US" sz="1499" dirty="0">
                <a:latin typeface="微软雅黑" panose="020B0503020204020204" pitchFamily="34" charset="-122"/>
                <a:ea typeface="微软雅黑" panose="020B0503020204020204" pitchFamily="34" charset="-122"/>
              </a:rPr>
              <a:t>整合式的信息讲桌</a:t>
            </a:r>
            <a:r>
              <a:rPr lang="zh-CN" altLang="en-US" sz="1499" dirty="0">
                <a:latin typeface="微软雅黑" panose="020B0503020204020204" pitchFamily="34" charset="-122"/>
                <a:ea typeface="微软雅黑" panose="020B0503020204020204" pitchFamily="34" charset="-122"/>
              </a:rPr>
              <a:t>及简易环境控制，让老师操作教室各项</a:t>
            </a:r>
            <a:r>
              <a:rPr lang="zh-TW" altLang="en-US" sz="1499" dirty="0">
                <a:latin typeface="微软雅黑" panose="020B0503020204020204" pitchFamily="34" charset="-122"/>
                <a:ea typeface="微软雅黑" panose="020B0503020204020204" pitchFamily="34" charset="-122"/>
              </a:rPr>
              <a:t>教学及视听</a:t>
            </a:r>
            <a:r>
              <a:rPr lang="zh-CN" altLang="en-US" sz="1499" dirty="0">
                <a:latin typeface="微软雅黑" panose="020B0503020204020204" pitchFamily="34" charset="-122"/>
                <a:ea typeface="微软雅黑" panose="020B0503020204020204" pitchFamily="34" charset="-122"/>
              </a:rPr>
              <a:t>设备时没有阻碍，自然会让老师采取更多变的授课方式，提高学习成效。</a:t>
            </a:r>
            <a:endParaRPr lang="en-US" altLang="zh-CN" sz="1499" dirty="0">
              <a:latin typeface="微软雅黑" panose="020B0503020204020204" pitchFamily="34" charset="-122"/>
              <a:ea typeface="微软雅黑" panose="020B0503020204020204" pitchFamily="34" charset="-122"/>
            </a:endParaRPr>
          </a:p>
          <a:p>
            <a:pPr marL="199965" indent="-199965">
              <a:lnSpc>
                <a:spcPct val="120000"/>
              </a:lnSpc>
            </a:pPr>
            <a:r>
              <a:rPr lang="zh-TW" altLang="en-US" sz="1499" b="1" dirty="0">
                <a:latin typeface="微软雅黑" panose="020B0503020204020204" pitchFamily="34" charset="-122"/>
                <a:ea typeface="微软雅黑" panose="020B0503020204020204" pitchFamily="34" charset="-122"/>
              </a:rPr>
              <a:t>信息讲桌</a:t>
            </a:r>
            <a:endParaRPr lang="en-US" altLang="zh-TW" sz="1499" b="1" dirty="0">
              <a:latin typeface="微软雅黑" panose="020B0503020204020204" pitchFamily="34" charset="-122"/>
              <a:ea typeface="微软雅黑" panose="020B0503020204020204" pitchFamily="34" charset="-122"/>
            </a:endParaRPr>
          </a:p>
          <a:p>
            <a:pPr marL="399930" lvl="1" indent="-199965">
              <a:lnSpc>
                <a:spcPct val="140000"/>
              </a:lnSpc>
            </a:pPr>
            <a:r>
              <a:rPr lang="zh-CN" altLang="en-US" sz="1349" dirty="0">
                <a:latin typeface="微软雅黑" panose="020B0503020204020204" pitchFamily="34" charset="-122"/>
                <a:ea typeface="微软雅黑" panose="020B0503020204020204" pitchFamily="34" charset="-122"/>
              </a:rPr>
              <a:t>整合教室教学设备及视听设备。</a:t>
            </a:r>
            <a:endParaRPr lang="en-US" altLang="zh-CN" sz="1349" dirty="0">
              <a:latin typeface="微软雅黑" panose="020B0503020204020204" pitchFamily="34" charset="-122"/>
              <a:ea typeface="微软雅黑" panose="020B0503020204020204" pitchFamily="34" charset="-122"/>
            </a:endParaRPr>
          </a:p>
          <a:p>
            <a:pPr marL="542762" lvl="2" indent="-142832">
              <a:lnSpc>
                <a:spcPct val="140000"/>
              </a:lnSpc>
            </a:pPr>
            <a:r>
              <a:rPr lang="zh-TW" altLang="en-US" sz="1349" dirty="0">
                <a:latin typeface="微软雅黑" panose="020B0503020204020204" pitchFamily="34" charset="-122"/>
                <a:ea typeface="微软雅黑" panose="020B0503020204020204" pitchFamily="34" charset="-122"/>
                <a:cs typeface="Arial" panose="020B0604020202020204" pitchFamily="34" charset="0"/>
              </a:rPr>
              <a:t>信息讲桌桌面设备：</a:t>
            </a:r>
            <a:r>
              <a:rPr lang="en-US" altLang="zh-TW" sz="1349" dirty="0">
                <a:latin typeface="微软雅黑" panose="020B0503020204020204" pitchFamily="34" charset="-122"/>
                <a:ea typeface="微软雅黑" panose="020B0503020204020204" pitchFamily="34" charset="-122"/>
                <a:cs typeface="Arial" panose="020B0604020202020204" pitchFamily="34" charset="0"/>
              </a:rPr>
              <a:t>2</a:t>
            </a:r>
            <a:r>
              <a:rPr lang="en-US" altLang="zh-TW" sz="1349" spc="225" dirty="0">
                <a:latin typeface="微软雅黑" panose="020B0503020204020204" pitchFamily="34" charset="-122"/>
                <a:ea typeface="微软雅黑" panose="020B0503020204020204" pitchFamily="34" charset="-122"/>
                <a:cs typeface="Arial" panose="020B0604020202020204" pitchFamily="34" charset="0"/>
              </a:rPr>
              <a:t>2</a:t>
            </a:r>
            <a:r>
              <a:rPr lang="zh-TW" altLang="en-US" sz="1349" dirty="0">
                <a:latin typeface="微软雅黑" panose="020B0503020204020204" pitchFamily="34" charset="-122"/>
                <a:ea typeface="微软雅黑" panose="020B0503020204020204" pitchFamily="34" charset="-122"/>
              </a:rPr>
              <a:t>吋屏幕</a:t>
            </a:r>
            <a:r>
              <a:rPr lang="en-US" altLang="zh-TW" sz="1349" dirty="0">
                <a:latin typeface="微软雅黑" panose="020B0503020204020204" pitchFamily="34" charset="-122"/>
                <a:ea typeface="微软雅黑" panose="020B0503020204020204" pitchFamily="34" charset="-122"/>
              </a:rPr>
              <a:t>/</a:t>
            </a:r>
            <a:r>
              <a:rPr lang="zh-TW" altLang="en-US" sz="1349" dirty="0">
                <a:latin typeface="微软雅黑" panose="020B0503020204020204" pitchFamily="34" charset="-122"/>
                <a:ea typeface="微软雅黑" panose="020B0503020204020204" pitchFamily="34" charset="-122"/>
              </a:rPr>
              <a:t>讲桌电源开关</a:t>
            </a:r>
            <a:r>
              <a:rPr lang="en-US" altLang="zh-TW" sz="1349" dirty="0">
                <a:latin typeface="微软雅黑" panose="020B0503020204020204" pitchFamily="34" charset="-122"/>
                <a:ea typeface="微软雅黑" panose="020B0503020204020204" pitchFamily="34" charset="-122"/>
              </a:rPr>
              <a:t>/</a:t>
            </a:r>
            <a:r>
              <a:rPr lang="en-US" altLang="zh-TW" sz="1349" dirty="0">
                <a:latin typeface="微软雅黑" panose="020B0503020204020204" pitchFamily="34" charset="-122"/>
                <a:ea typeface="微软雅黑" panose="020B0503020204020204" pitchFamily="34" charset="-122"/>
                <a:cs typeface="Arial" panose="020B0604020202020204" pitchFamily="34" charset="0"/>
              </a:rPr>
              <a:t>RFI</a:t>
            </a:r>
            <a:r>
              <a:rPr lang="en-US" altLang="zh-TW" sz="1349" spc="225" dirty="0">
                <a:latin typeface="微软雅黑" panose="020B0503020204020204" pitchFamily="34" charset="-122"/>
                <a:ea typeface="微软雅黑" panose="020B0503020204020204" pitchFamily="34" charset="-122"/>
                <a:cs typeface="Arial" panose="020B0604020202020204" pitchFamily="34" charset="0"/>
              </a:rPr>
              <a:t>D</a:t>
            </a:r>
            <a:r>
              <a:rPr lang="zh-TW" altLang="en-US" sz="1349" dirty="0">
                <a:latin typeface="微软雅黑" panose="020B0503020204020204" pitchFamily="34" charset="-122"/>
                <a:ea typeface="微软雅黑" panose="020B0503020204020204" pitchFamily="34" charset="-122"/>
              </a:rPr>
              <a:t>卡片阅读机</a:t>
            </a:r>
            <a:r>
              <a:rPr lang="en-US" altLang="zh-TW" sz="1349" dirty="0">
                <a:latin typeface="微软雅黑" panose="020B0503020204020204" pitchFamily="34" charset="-122"/>
                <a:ea typeface="微软雅黑" panose="020B0503020204020204" pitchFamily="34" charset="-122"/>
              </a:rPr>
              <a:t>/</a:t>
            </a:r>
            <a:br>
              <a:rPr lang="en-US" altLang="zh-TW" sz="1349" dirty="0">
                <a:latin typeface="微软雅黑" panose="020B0503020204020204" pitchFamily="34" charset="-122"/>
                <a:ea typeface="微软雅黑" panose="020B0503020204020204" pitchFamily="34" charset="-122"/>
              </a:rPr>
            </a:br>
            <a:r>
              <a:rPr lang="zh-TW" altLang="en-US" sz="1349" dirty="0">
                <a:latin typeface="微软雅黑" panose="020B0503020204020204" pitchFamily="34" charset="-122"/>
                <a:ea typeface="微软雅黑" panose="020B0503020204020204" pitchFamily="34" charset="-122"/>
              </a:rPr>
              <a:t>嵌入式信息插座</a:t>
            </a:r>
            <a:r>
              <a:rPr lang="en-US" altLang="zh-TW" sz="1349" dirty="0">
                <a:latin typeface="微软雅黑" panose="020B0503020204020204" pitchFamily="34" charset="-122"/>
                <a:ea typeface="微软雅黑" panose="020B0503020204020204" pitchFamily="34" charset="-122"/>
                <a:cs typeface="Arial" panose="020B0604020202020204" pitchFamily="34" charset="0"/>
              </a:rPr>
              <a:t>(HDMI /VGA /Audio /USB/110V&amp;220V/RJ45)</a:t>
            </a:r>
          </a:p>
          <a:p>
            <a:pPr marL="539192" lvl="2" indent="-139262">
              <a:lnSpc>
                <a:spcPct val="140000"/>
              </a:lnSpc>
            </a:pPr>
            <a:r>
              <a:rPr lang="zh-TW" altLang="en-US" sz="1349" dirty="0">
                <a:latin typeface="微软雅黑" panose="020B0503020204020204" pitchFamily="34" charset="-122"/>
                <a:ea typeface="微软雅黑" panose="020B0503020204020204" pitchFamily="34" charset="-122"/>
              </a:rPr>
              <a:t>信息讲桌内部设备：</a:t>
            </a:r>
            <a:r>
              <a:rPr lang="zh-CN" altLang="en-US" sz="1349" dirty="0">
                <a:latin typeface="微软雅黑" panose="020B0503020204020204" pitchFamily="34" charset="-122"/>
                <a:ea typeface="微软雅黑" panose="020B0503020204020204" pitchFamily="34" charset="-122"/>
              </a:rPr>
              <a:t>键盘鼠标组</a:t>
            </a:r>
            <a:r>
              <a:rPr lang="en-US" altLang="zh-CN" sz="1349" dirty="0">
                <a:latin typeface="微软雅黑" panose="020B0503020204020204" pitchFamily="34" charset="-122"/>
                <a:ea typeface="微软雅黑" panose="020B0503020204020204" pitchFamily="34" charset="-122"/>
              </a:rPr>
              <a:t>/</a:t>
            </a:r>
            <a:r>
              <a:rPr lang="zh-CN" altLang="en-US" sz="1349" dirty="0">
                <a:latin typeface="微软雅黑" panose="020B0503020204020204" pitchFamily="34" charset="-122"/>
                <a:ea typeface="微软雅黑" panose="020B0503020204020204" pitchFamily="34" charset="-122"/>
              </a:rPr>
              <a:t>计算机</a:t>
            </a:r>
            <a:r>
              <a:rPr lang="en-US" altLang="zh-CN" sz="1349" dirty="0">
                <a:latin typeface="微软雅黑" panose="020B0503020204020204" pitchFamily="34" charset="-122"/>
                <a:ea typeface="微软雅黑" panose="020B0503020204020204" pitchFamily="34" charset="-122"/>
              </a:rPr>
              <a:t>/</a:t>
            </a:r>
            <a:r>
              <a:rPr lang="zh-CN" altLang="en-US" sz="1349" dirty="0">
                <a:latin typeface="微软雅黑" panose="020B0503020204020204" pitchFamily="34" charset="-122"/>
                <a:ea typeface="微软雅黑" panose="020B0503020204020204" pitchFamily="34" charset="-122"/>
              </a:rPr>
              <a:t>麦克风</a:t>
            </a:r>
            <a:r>
              <a:rPr lang="en-US" altLang="zh-CN" sz="1349" dirty="0">
                <a:latin typeface="微软雅黑" panose="020B0503020204020204" pitchFamily="34" charset="-122"/>
                <a:ea typeface="微软雅黑" panose="020B0503020204020204" pitchFamily="34" charset="-122"/>
              </a:rPr>
              <a:t>/</a:t>
            </a:r>
            <a:r>
              <a:rPr lang="zh-CN" altLang="en-US" sz="1349" dirty="0">
                <a:latin typeface="微软雅黑" panose="020B0503020204020204" pitchFamily="34" charset="-122"/>
                <a:ea typeface="微软雅黑" panose="020B0503020204020204" pitchFamily="34" charset="-122"/>
              </a:rPr>
              <a:t>扩音器</a:t>
            </a:r>
            <a:r>
              <a:rPr lang="en-US" altLang="zh-CN" sz="1349" dirty="0">
                <a:latin typeface="微软雅黑" panose="020B0503020204020204" pitchFamily="34" charset="-122"/>
                <a:ea typeface="微软雅黑" panose="020B0503020204020204" pitchFamily="34" charset="-122"/>
              </a:rPr>
              <a:t>/</a:t>
            </a:r>
            <a:r>
              <a:rPr lang="zh-CN" altLang="en-US" sz="1349" dirty="0">
                <a:latin typeface="微软雅黑" panose="020B0503020204020204" pitchFamily="34" charset="-122"/>
                <a:ea typeface="微软雅黑" panose="020B0503020204020204" pitchFamily="34" charset="-122"/>
              </a:rPr>
              <a:t>网络交换器</a:t>
            </a:r>
          </a:p>
          <a:p>
            <a:pPr marL="399930" lvl="1" indent="-199965">
              <a:lnSpc>
                <a:spcPct val="140000"/>
              </a:lnSpc>
            </a:pPr>
            <a:r>
              <a:rPr lang="zh-TW" altLang="en-US" sz="1349" dirty="0">
                <a:latin typeface="微软雅黑" panose="020B0503020204020204" pitchFamily="34" charset="-122"/>
                <a:ea typeface="微软雅黑" panose="020B0503020204020204" pitchFamily="34" charset="-122"/>
              </a:rPr>
              <a:t>教师通过简单的操作便可使用多种教学设备</a:t>
            </a:r>
            <a:endParaRPr lang="en-US" altLang="zh-TW" sz="1349" dirty="0">
              <a:latin typeface="微软雅黑" panose="020B0503020204020204" pitchFamily="34" charset="-122"/>
              <a:ea typeface="微软雅黑" panose="020B0503020204020204" pitchFamily="34" charset="-122"/>
            </a:endParaRPr>
          </a:p>
          <a:p>
            <a:pPr marL="399930" lvl="1" indent="-199965">
              <a:lnSpc>
                <a:spcPct val="140000"/>
              </a:lnSpc>
            </a:pPr>
            <a:r>
              <a:rPr lang="zh-TW" altLang="en-US" sz="1349" dirty="0">
                <a:latin typeface="微软雅黑" panose="020B0503020204020204" pitchFamily="34" charset="-122"/>
                <a:ea typeface="微软雅黑" panose="020B0503020204020204" pitchFamily="34" charset="-122"/>
              </a:rPr>
              <a:t>整合教师一卡通，开启学习平台该课堂进度</a:t>
            </a:r>
            <a:endParaRPr lang="en-US" altLang="zh-TW" sz="1349" dirty="0">
              <a:latin typeface="微软雅黑" panose="020B0503020204020204" pitchFamily="34" charset="-122"/>
              <a:ea typeface="微软雅黑" panose="020B0503020204020204" pitchFamily="34" charset="-122"/>
            </a:endParaRPr>
          </a:p>
          <a:p>
            <a:pPr marL="399930" lvl="1" indent="-199965">
              <a:lnSpc>
                <a:spcPct val="140000"/>
              </a:lnSpc>
            </a:pPr>
            <a:r>
              <a:rPr lang="zh-TW" altLang="en-US" sz="1349" dirty="0">
                <a:latin typeface="微软雅黑" panose="020B0503020204020204" pitchFamily="34" charset="-122"/>
                <a:ea typeface="微软雅黑" panose="020B0503020204020204" pitchFamily="34" charset="-122"/>
              </a:rPr>
              <a:t>结合教室录播系统</a:t>
            </a:r>
            <a:endParaRPr lang="en-US" altLang="zh-TW" sz="1349" dirty="0">
              <a:latin typeface="微软雅黑" panose="020B0503020204020204" pitchFamily="34" charset="-122"/>
              <a:ea typeface="微软雅黑" panose="020B0503020204020204" pitchFamily="34" charset="-122"/>
            </a:endParaRPr>
          </a:p>
          <a:p>
            <a:pPr marL="360327" lvl="1" indent="-184131">
              <a:lnSpc>
                <a:spcPct val="160000"/>
              </a:lnSpc>
            </a:pPr>
            <a:r>
              <a:rPr lang="zh-CN" altLang="en-US" sz="1350" dirty="0">
                <a:latin typeface="微软雅黑" panose="020B0503020204020204" pitchFamily="34" charset="-122"/>
                <a:ea typeface="微软雅黑" panose="020B0503020204020204" pitchFamily="34" charset="-122"/>
              </a:rPr>
              <a:t>通过移动终端进行情境切换和设备控制</a:t>
            </a:r>
            <a:endParaRPr lang="en-US" altLang="zh-CN" sz="1350" dirty="0">
              <a:latin typeface="微软雅黑" panose="020B0503020204020204" pitchFamily="34" charset="-122"/>
              <a:ea typeface="微软雅黑" panose="020B0503020204020204" pitchFamily="34" charset="-122"/>
            </a:endParaRPr>
          </a:p>
          <a:p>
            <a:pPr marL="360327" lvl="1" indent="-184131">
              <a:lnSpc>
                <a:spcPct val="160000"/>
              </a:lnSpc>
            </a:pPr>
            <a:r>
              <a:rPr lang="zh-CN" altLang="en-US" sz="1350" dirty="0">
                <a:latin typeface="微软雅黑" panose="020B0503020204020204" pitchFamily="34" charset="-122"/>
                <a:ea typeface="微软雅黑" panose="020B0503020204020204" pitchFamily="34" charset="-122"/>
              </a:rPr>
              <a:t>环控系统</a:t>
            </a:r>
            <a:r>
              <a:rPr lang="zh-TW" altLang="en-US"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灯光</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电源</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空调</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视听设备之控制可搭配使用情境快速开关</a:t>
            </a:r>
          </a:p>
          <a:p>
            <a:pPr marL="360327" lvl="1" indent="-184131">
              <a:lnSpc>
                <a:spcPct val="160000"/>
              </a:lnSpc>
            </a:pPr>
            <a:r>
              <a:rPr lang="zh-CN" altLang="en-US" sz="1350" dirty="0">
                <a:latin typeface="微软雅黑" panose="020B0503020204020204" pitchFamily="34" charset="-122"/>
                <a:ea typeface="微软雅黑" panose="020B0503020204020204" pitchFamily="34" charset="-122"/>
              </a:rPr>
              <a:t>多元操作接口</a:t>
            </a:r>
            <a:r>
              <a:rPr lang="zh-TW" altLang="en-US"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信息讲桌控制</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手持装置控制</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控制室控制</a:t>
            </a:r>
            <a:endParaRPr lang="en-US" altLang="zh-CN" sz="1350" dirty="0">
              <a:latin typeface="微软雅黑" panose="020B0503020204020204" pitchFamily="34" charset="-122"/>
              <a:ea typeface="微软雅黑" panose="020B0503020204020204" pitchFamily="34" charset="-122"/>
            </a:endParaRPr>
          </a:p>
          <a:p>
            <a:pPr marL="399930" lvl="1" indent="-199965">
              <a:lnSpc>
                <a:spcPct val="140000"/>
              </a:lnSpc>
            </a:pPr>
            <a:endParaRPr lang="en-US" altLang="zh-TW" sz="1349" dirty="0">
              <a:latin typeface="微软雅黑" panose="020B0503020204020204" pitchFamily="34" charset="-122"/>
              <a:ea typeface="微软雅黑" panose="020B0503020204020204" pitchFamily="34" charset="-122"/>
            </a:endParaRPr>
          </a:p>
          <a:p>
            <a:pPr marL="199965" indent="-199965">
              <a:lnSpc>
                <a:spcPct val="120000"/>
              </a:lnSpc>
            </a:pPr>
            <a:endParaRPr lang="zh-CN" altLang="en-US" sz="1499" dirty="0">
              <a:latin typeface="微软雅黑" panose="020B0503020204020204" pitchFamily="34" charset="-122"/>
              <a:ea typeface="微软雅黑" panose="020B0503020204020204" pitchFamily="34" charset="-122"/>
            </a:endParaRPr>
          </a:p>
        </p:txBody>
      </p:sp>
      <p:pic>
        <p:nvPicPr>
          <p:cNvPr id="4"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0163" y="1566726"/>
            <a:ext cx="2802869" cy="3219271"/>
          </a:xfrm>
          <a:prstGeom prst="rect">
            <a:avLst/>
          </a:prstGeom>
        </p:spPr>
      </p:pic>
    </p:spTree>
    <p:extLst>
      <p:ext uri="{BB962C8B-B14F-4D97-AF65-F5344CB8AC3E}">
        <p14:creationId xmlns:p14="http://schemas.microsoft.com/office/powerpoint/2010/main" val="1184480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19428" y="3223"/>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互动</a:t>
            </a:r>
            <a:r>
              <a:rPr lang="zh-CN" altLang="en-US" dirty="0"/>
              <a:t>讨论</a:t>
            </a:r>
            <a:endParaRPr lang="zh-TW" altLang="en-US" dirty="0"/>
          </a:p>
        </p:txBody>
      </p:sp>
      <p:sp>
        <p:nvSpPr>
          <p:cNvPr id="3" name="內容版面配置區 2"/>
          <p:cNvSpPr txBox="1">
            <a:spLocks/>
          </p:cNvSpPr>
          <p:nvPr/>
        </p:nvSpPr>
        <p:spPr>
          <a:xfrm>
            <a:off x="190500" y="579660"/>
            <a:ext cx="8953500" cy="4206337"/>
          </a:xfrm>
          <a:prstGeom prst="rect">
            <a:avLst/>
          </a:prstGeom>
        </p:spPr>
        <p:txBody>
          <a:bodyPr>
            <a:noAutofit/>
          </a:bodyPr>
          <a:lstStyle>
            <a:lvl1pPr marL="457126" indent="-457126" algn="l" defTabSz="1219000" rtl="0" eaLnBrk="1" latinLnBrk="0" hangingPunct="1">
              <a:spcBef>
                <a:spcPct val="20000"/>
              </a:spcBef>
              <a:buClr>
                <a:srgbClr val="00B1AD"/>
              </a:buClr>
              <a:buFont typeface="Arial" panose="020B0604020202020204" pitchFamily="34" charset="0"/>
              <a:buChar char="•"/>
              <a:defRPr sz="3467" kern="1200">
                <a:solidFill>
                  <a:srgbClr val="4E5A54"/>
                </a:solidFill>
                <a:latin typeface="微軟正黑體" panose="020B0604030504040204" pitchFamily="34" charset="-120"/>
                <a:ea typeface="微軟正黑體" panose="020B0604030504040204" pitchFamily="34" charset="-120"/>
                <a:cs typeface="+mn-cs"/>
              </a:defRPr>
            </a:lvl1pPr>
            <a:lvl2pPr marL="990438" indent="-380938" algn="l" defTabSz="1219000" rtl="0" eaLnBrk="1" latinLnBrk="0" hangingPunct="1">
              <a:spcBef>
                <a:spcPct val="20000"/>
              </a:spcBef>
              <a:buClr>
                <a:srgbClr val="00B1AD"/>
              </a:buClr>
              <a:buFont typeface="Arial" panose="020B0604020202020204" pitchFamily="34" charset="0"/>
              <a:buChar char="•"/>
              <a:defRPr sz="3200" kern="1200">
                <a:solidFill>
                  <a:srgbClr val="4E5A54"/>
                </a:solidFill>
                <a:latin typeface="微軟正黑體" panose="020B0604030504040204" pitchFamily="34" charset="-120"/>
                <a:ea typeface="微軟正黑體" panose="020B0604030504040204" pitchFamily="34" charset="-120"/>
                <a:cs typeface="+mn-cs"/>
              </a:defRPr>
            </a:lvl2pPr>
            <a:lvl3pPr marL="1523751" indent="-304751" algn="l" defTabSz="1219000" rtl="0" eaLnBrk="1" latinLnBrk="0" hangingPunct="1">
              <a:spcBef>
                <a:spcPct val="20000"/>
              </a:spcBef>
              <a:buClr>
                <a:srgbClr val="00B1AD"/>
              </a:buClr>
              <a:buFont typeface="Arial" panose="020B0604020202020204" pitchFamily="34" charset="0"/>
              <a:buChar char="•"/>
              <a:defRPr sz="2667" kern="1200">
                <a:solidFill>
                  <a:srgbClr val="4E5A54"/>
                </a:solidFill>
                <a:latin typeface="微軟正黑體" panose="020B0604030504040204" pitchFamily="34" charset="-120"/>
                <a:ea typeface="微軟正黑體" panose="020B0604030504040204" pitchFamily="34" charset="-120"/>
                <a:cs typeface="+mn-cs"/>
              </a:defRPr>
            </a:lvl3pPr>
            <a:lvl4pPr marL="2133249" indent="-304751" algn="l" defTabSz="1219000"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4pPr>
            <a:lvl5pPr marL="2742750" indent="-304751" algn="l" defTabSz="1219000" rtl="0" eaLnBrk="1" latinLnBrk="0" hangingPunct="1">
              <a:spcBef>
                <a:spcPct val="20000"/>
              </a:spcBef>
              <a:buClr>
                <a:srgbClr val="00B1AD"/>
              </a:buClr>
              <a:buFont typeface="Arial" panose="020B0604020202020204" pitchFamily="34" charset="0"/>
              <a:buChar char="•"/>
              <a:defRPr sz="2133" kern="1200">
                <a:solidFill>
                  <a:srgbClr val="4E5A54"/>
                </a:solidFill>
                <a:latin typeface="微軟正黑體" panose="020B0604030504040204" pitchFamily="34" charset="-120"/>
                <a:ea typeface="微軟正黑體" panose="020B0604030504040204" pitchFamily="34" charset="-120"/>
                <a:cs typeface="+mn-cs"/>
              </a:defRPr>
            </a:lvl5pPr>
            <a:lvl6pPr marL="3352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49"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99965" indent="-199965">
              <a:lnSpc>
                <a:spcPct val="150000"/>
              </a:lnSpc>
            </a:pPr>
            <a:r>
              <a:rPr lang="zh-CN" altLang="en-US" sz="1350" dirty="0">
                <a:latin typeface="微软雅黑" panose="020B0503020204020204" pitchFamily="34" charset="-122"/>
                <a:ea typeface="微软雅黑" panose="020B0503020204020204" pitchFamily="34" charset="-122"/>
              </a:rPr>
              <a:t>设计支持不同教学模式间的快速转换</a:t>
            </a:r>
          </a:p>
          <a:p>
            <a:pPr marL="199965" indent="-199965">
              <a:lnSpc>
                <a:spcPct val="150000"/>
              </a:lnSpc>
            </a:pPr>
            <a:r>
              <a:rPr lang="zh-CN" altLang="en-US" sz="1350" dirty="0">
                <a:latin typeface="微软雅黑" panose="020B0503020204020204" pitchFamily="34" charset="-122"/>
                <a:ea typeface="微软雅黑" panose="020B0503020204020204" pitchFamily="34" charset="-122"/>
              </a:rPr>
              <a:t>授课、小组项目、讨论等从被动听讲到积极参与的不同模式。</a:t>
            </a:r>
          </a:p>
          <a:p>
            <a:pPr marL="199965" indent="-199965">
              <a:lnSpc>
                <a:spcPct val="150000"/>
              </a:lnSpc>
            </a:pPr>
            <a:r>
              <a:rPr lang="zh-CN" altLang="en-US" sz="1350" dirty="0">
                <a:latin typeface="微软雅黑" panose="020B0503020204020204" pitchFamily="34" charset="-122"/>
                <a:ea typeface="微软雅黑" panose="020B0503020204020204" pitchFamily="34" charset="-122"/>
              </a:rPr>
              <a:t>设计支持快速转换使用者，确保教室可以适应使用者的变换，并满足不同的课堂要求。</a:t>
            </a:r>
          </a:p>
          <a:p>
            <a:pPr marL="199965" indent="-199965">
              <a:lnSpc>
                <a:spcPct val="150000"/>
              </a:lnSpc>
            </a:pPr>
            <a:r>
              <a:rPr lang="zh-CN" altLang="en-US" sz="1350" dirty="0">
                <a:latin typeface="微软雅黑" panose="020B0503020204020204" pitchFamily="34" charset="-122"/>
                <a:ea typeface="微软雅黑" panose="020B0503020204020204" pitchFamily="34" charset="-122"/>
              </a:rPr>
              <a:t>学习空间能够轻松地在不同模式间切换，比如从授课式到小组合作式，再到小组演示和讨论模式，再返回授课式等。</a:t>
            </a:r>
            <a:endParaRPr lang="en-US" altLang="zh-CN" sz="1350" dirty="0">
              <a:latin typeface="微软雅黑" panose="020B0503020204020204" pitchFamily="34" charset="-122"/>
              <a:ea typeface="微软雅黑" panose="020B0503020204020204" pitchFamily="34" charset="-122"/>
            </a:endParaRPr>
          </a:p>
          <a:p>
            <a:pPr marL="199965" indent="-199965">
              <a:lnSpc>
                <a:spcPct val="150000"/>
              </a:lnSpc>
            </a:pPr>
            <a:r>
              <a:rPr lang="zh-TW" altLang="en-US" sz="1350" dirty="0">
                <a:latin typeface="微软雅黑" panose="020B0503020204020204" pitchFamily="34" charset="-122"/>
                <a:ea typeface="微软雅黑" panose="020B0503020204020204" pitchFamily="34" charset="-122"/>
              </a:rPr>
              <a:t>弱电配置</a:t>
            </a:r>
            <a:endParaRPr lang="en-US" altLang="zh-TW" sz="1350" dirty="0">
              <a:latin typeface="微软雅黑" panose="020B0503020204020204" pitchFamily="34" charset="-122"/>
              <a:ea typeface="微软雅黑" panose="020B0503020204020204" pitchFamily="34" charset="-122"/>
            </a:endParaRPr>
          </a:p>
          <a:p>
            <a:pPr marL="360327" lvl="1" indent="-184131">
              <a:lnSpc>
                <a:spcPct val="150000"/>
              </a:lnSpc>
            </a:pPr>
            <a:r>
              <a:rPr lang="zh-TW" altLang="en-US" sz="1200" dirty="0">
                <a:latin typeface="微软雅黑" panose="020B0503020204020204" pitchFamily="34" charset="-122"/>
                <a:ea typeface="微软雅黑" panose="020B0503020204020204" pitchFamily="34" charset="-122"/>
              </a:rPr>
              <a:t>符合移动课桌椅配置，</a:t>
            </a:r>
            <a:endParaRPr lang="en-US" altLang="zh-TW" sz="1200" dirty="0">
              <a:latin typeface="微软雅黑" panose="020B0503020204020204" pitchFamily="34" charset="-122"/>
              <a:ea typeface="微软雅黑" panose="020B0503020204020204" pitchFamily="34" charset="-122"/>
            </a:endParaRPr>
          </a:p>
          <a:p>
            <a:pPr marL="360327" lvl="1" indent="-184131">
              <a:lnSpc>
                <a:spcPct val="150000"/>
              </a:lnSpc>
            </a:pPr>
            <a:r>
              <a:rPr lang="zh-TW" altLang="en-US" sz="1200" dirty="0">
                <a:latin typeface="微软雅黑" panose="020B0503020204020204" pitchFamily="34" charset="-122"/>
                <a:ea typeface="微软雅黑" panose="020B0503020204020204" pitchFamily="34" charset="-122"/>
              </a:rPr>
              <a:t>于多处位置规划弱电点位。</a:t>
            </a:r>
            <a:endParaRPr lang="en-US" altLang="zh-TW" sz="1200" dirty="0">
              <a:latin typeface="微软雅黑" panose="020B0503020204020204" pitchFamily="34" charset="-122"/>
              <a:ea typeface="微软雅黑" panose="020B0503020204020204" pitchFamily="34" charset="-122"/>
            </a:endParaRPr>
          </a:p>
          <a:p>
            <a:pPr marL="199965" indent="-199965">
              <a:lnSpc>
                <a:spcPct val="150000"/>
              </a:lnSpc>
            </a:pPr>
            <a:r>
              <a:rPr lang="zh-CN" altLang="en-US" sz="1350" dirty="0">
                <a:latin typeface="微软雅黑" panose="020B0503020204020204" pitchFamily="34" charset="-122"/>
                <a:ea typeface="微软雅黑" panose="020B0503020204020204" pitchFamily="34" charset="-122"/>
              </a:rPr>
              <a:t>短焦投影机</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大型屏幕</a:t>
            </a:r>
            <a:endParaRPr lang="en-US" altLang="zh-CN" sz="1350" dirty="0">
              <a:latin typeface="微软雅黑" panose="020B0503020204020204" pitchFamily="34" charset="-122"/>
              <a:ea typeface="微软雅黑" panose="020B0503020204020204" pitchFamily="34" charset="-122"/>
            </a:endParaRPr>
          </a:p>
          <a:p>
            <a:pPr marL="360327" lvl="1" indent="-184131">
              <a:lnSpc>
                <a:spcPct val="150000"/>
              </a:lnSpc>
            </a:pPr>
            <a:r>
              <a:rPr lang="zh-CN" altLang="en-US" sz="1125" dirty="0">
                <a:latin typeface="微软雅黑" panose="020B0503020204020204" pitchFamily="34" charset="-122"/>
                <a:ea typeface="微软雅黑" panose="020B0503020204020204" pitchFamily="34" charset="-122"/>
              </a:rPr>
              <a:t>多萤幕或分割萤幕输出</a:t>
            </a:r>
            <a:endParaRPr lang="en-US" altLang="zh-CN" sz="1125" dirty="0">
              <a:latin typeface="微软雅黑" panose="020B0503020204020204" pitchFamily="34" charset="-122"/>
              <a:ea typeface="微软雅黑" panose="020B0503020204020204" pitchFamily="34" charset="-122"/>
            </a:endParaRPr>
          </a:p>
          <a:p>
            <a:pPr marL="360327" lvl="1" indent="-184131">
              <a:lnSpc>
                <a:spcPct val="150000"/>
              </a:lnSpc>
            </a:pPr>
            <a:r>
              <a:rPr lang="zh-CN" altLang="en-US" sz="1125" dirty="0">
                <a:latin typeface="微软雅黑" panose="020B0503020204020204" pitchFamily="34" charset="-122"/>
                <a:ea typeface="微软雅黑" panose="020B0503020204020204" pitchFamily="34" charset="-122"/>
              </a:rPr>
              <a:t>无线投影：移动终端及无线实物投影机</a:t>
            </a:r>
            <a:endParaRPr lang="en-US" altLang="zh-CN" sz="1125" dirty="0">
              <a:latin typeface="微软雅黑" panose="020B0503020204020204" pitchFamily="34" charset="-122"/>
              <a:ea typeface="微软雅黑" panose="020B0503020204020204" pitchFamily="34" charset="-122"/>
            </a:endParaRPr>
          </a:p>
          <a:p>
            <a:pPr marL="360327" lvl="1" indent="-184131">
              <a:lnSpc>
                <a:spcPct val="150000"/>
              </a:lnSpc>
            </a:pPr>
            <a:r>
              <a:rPr lang="zh-CN" altLang="en-US" sz="1125" dirty="0">
                <a:latin typeface="微软雅黑" panose="020B0503020204020204" pitchFamily="34" charset="-122"/>
                <a:ea typeface="微软雅黑" panose="020B0503020204020204" pitchFamily="34" charset="-122"/>
              </a:rPr>
              <a:t>支援互动手写笔</a:t>
            </a:r>
            <a:endParaRPr lang="en-US" altLang="zh-CN" sz="1125" dirty="0">
              <a:latin typeface="微软雅黑" panose="020B0503020204020204" pitchFamily="34" charset="-122"/>
              <a:ea typeface="微软雅黑" panose="020B0503020204020204" pitchFamily="34" charset="-122"/>
            </a:endParaRPr>
          </a:p>
          <a:p>
            <a:pPr marL="360327" lvl="1" indent="-184131">
              <a:lnSpc>
                <a:spcPct val="150000"/>
              </a:lnSpc>
            </a:pPr>
            <a:r>
              <a:rPr lang="zh-CN" altLang="en-US" sz="1125" dirty="0">
                <a:latin typeface="微软雅黑" panose="020B0503020204020204" pitchFamily="34" charset="-122"/>
                <a:ea typeface="微软雅黑" panose="020B0503020204020204" pitchFamily="34" charset="-122"/>
              </a:rPr>
              <a:t>支持</a:t>
            </a:r>
            <a:r>
              <a:rPr lang="en-US" altLang="zh-TW" sz="1125" dirty="0">
                <a:latin typeface="微软雅黑" panose="020B0503020204020204" pitchFamily="34" charset="-122"/>
                <a:ea typeface="微软雅黑" panose="020B0503020204020204" pitchFamily="34" charset="-122"/>
              </a:rPr>
              <a:t>Active Learning and Project Learning</a:t>
            </a:r>
          </a:p>
          <a:p>
            <a:pPr marL="199965" indent="-199965">
              <a:lnSpc>
                <a:spcPct val="150000"/>
              </a:lnSpc>
            </a:pPr>
            <a:endParaRPr lang="en-US" altLang="zh-CN" sz="1350" dirty="0">
              <a:latin typeface="微软雅黑" panose="020B0503020204020204" pitchFamily="34" charset="-122"/>
              <a:ea typeface="微软雅黑" panose="020B0503020204020204" pitchFamily="34" charset="-122"/>
            </a:endParaRPr>
          </a:p>
          <a:p>
            <a:pPr marL="199965" indent="-199965">
              <a:lnSpc>
                <a:spcPct val="150000"/>
              </a:lnSpc>
            </a:pPr>
            <a:endParaRPr lang="zh-CN" altLang="en-US" sz="1350" dirty="0">
              <a:latin typeface="微软雅黑" panose="020B0503020204020204" pitchFamily="34" charset="-122"/>
              <a:ea typeface="微软雅黑" panose="020B0503020204020204" pitchFamily="34" charset="-122"/>
            </a:endParaRPr>
          </a:p>
          <a:p>
            <a:pPr>
              <a:lnSpc>
                <a:spcPct val="150000"/>
              </a:lnSpc>
            </a:pPr>
            <a:endParaRPr lang="zh-TW" altLang="en-US" sz="1350" dirty="0">
              <a:latin typeface="微软雅黑" panose="020B0503020204020204" pitchFamily="34" charset="-122"/>
              <a:ea typeface="微软雅黑" panose="020B0503020204020204" pitchFamily="34" charset="-122"/>
            </a:endParaRPr>
          </a:p>
        </p:txBody>
      </p:sp>
      <p:pic>
        <p:nvPicPr>
          <p:cNvPr id="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9802" y="1977684"/>
            <a:ext cx="3199057" cy="16675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3359" y="3057804"/>
            <a:ext cx="4047654" cy="18366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1343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p:nvPr/>
        </p:nvGrpSpPr>
        <p:grpSpPr>
          <a:xfrm>
            <a:off x="4428122" y="2543200"/>
            <a:ext cx="4607021" cy="2154401"/>
            <a:chOff x="842442" y="937984"/>
            <a:chExt cx="7459116" cy="3267531"/>
          </a:xfrm>
        </p:grpSpPr>
        <p:grpSp>
          <p:nvGrpSpPr>
            <p:cNvPr id="3" name="群組 5"/>
            <p:cNvGrpSpPr/>
            <p:nvPr/>
          </p:nvGrpSpPr>
          <p:grpSpPr>
            <a:xfrm>
              <a:off x="842442" y="937984"/>
              <a:ext cx="7459116" cy="3267531"/>
              <a:chOff x="842442" y="937984"/>
              <a:chExt cx="7459116" cy="3267531"/>
            </a:xfrm>
          </p:grpSpPr>
          <p:pic>
            <p:nvPicPr>
              <p:cNvPr id="5" name="圖片 7" descr="畫面剪輯"/>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2442" y="937984"/>
                <a:ext cx="7459116" cy="3267531"/>
              </a:xfrm>
              <a:prstGeom prst="rect">
                <a:avLst/>
              </a:prstGeom>
            </p:spPr>
          </p:pic>
          <p:sp>
            <p:nvSpPr>
              <p:cNvPr id="6" name="矩形 5"/>
              <p:cNvSpPr/>
              <p:nvPr/>
            </p:nvSpPr>
            <p:spPr>
              <a:xfrm>
                <a:off x="3949219" y="1192758"/>
                <a:ext cx="720080"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2400">
                  <a:latin typeface="微软雅黑" panose="020B0503020204020204" pitchFamily="34" charset="-122"/>
                  <a:ea typeface="微软雅黑" panose="020B0503020204020204" pitchFamily="34" charset="-122"/>
                </a:endParaRPr>
              </a:p>
            </p:txBody>
          </p:sp>
          <p:sp>
            <p:nvSpPr>
              <p:cNvPr id="7" name="矩形 6"/>
              <p:cNvSpPr/>
              <p:nvPr/>
            </p:nvSpPr>
            <p:spPr>
              <a:xfrm>
                <a:off x="5364088" y="1059582"/>
                <a:ext cx="2937470" cy="15121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2400">
                  <a:latin typeface="微软雅黑" panose="020B0503020204020204" pitchFamily="34" charset="-122"/>
                  <a:ea typeface="微软雅黑" panose="020B0503020204020204" pitchFamily="34" charset="-122"/>
                </a:endParaRPr>
              </a:p>
            </p:txBody>
          </p:sp>
          <p:sp>
            <p:nvSpPr>
              <p:cNvPr id="8" name="矩形 7"/>
              <p:cNvSpPr/>
              <p:nvPr/>
            </p:nvSpPr>
            <p:spPr>
              <a:xfrm>
                <a:off x="5390728" y="2916911"/>
                <a:ext cx="2781673"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2400">
                  <a:latin typeface="微软雅黑" panose="020B0503020204020204" pitchFamily="34" charset="-122"/>
                  <a:ea typeface="微软雅黑" panose="020B0503020204020204" pitchFamily="34" charset="-122"/>
                </a:endParaRPr>
              </a:p>
            </p:txBody>
          </p:sp>
          <p:sp>
            <p:nvSpPr>
              <p:cNvPr id="9" name="矩形 8"/>
              <p:cNvSpPr/>
              <p:nvPr/>
            </p:nvSpPr>
            <p:spPr>
              <a:xfrm>
                <a:off x="842442" y="3003799"/>
                <a:ext cx="849237"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zh-TW" altLang="en-US" sz="701" dirty="0">
                    <a:latin typeface="微软雅黑" panose="020B0503020204020204" pitchFamily="34" charset="-122"/>
                    <a:ea typeface="微软雅黑" panose="020B0503020204020204" pitchFamily="34" charset="-122"/>
                  </a:rPr>
                  <a:t>电子班牌</a:t>
                </a:r>
              </a:p>
            </p:txBody>
          </p:sp>
        </p:grpSp>
        <p:pic>
          <p:nvPicPr>
            <p:cNvPr id="4" name="圖片 6"/>
            <p:cNvPicPr>
              <a:picLocks noChangeAspect="1"/>
            </p:cNvPicPr>
            <p:nvPr/>
          </p:nvPicPr>
          <p:blipFill rotWithShape="1">
            <a:blip r:embed="rId3"/>
            <a:srcRect l="4975"/>
            <a:stretch/>
          </p:blipFill>
          <p:spPr>
            <a:xfrm>
              <a:off x="5363020" y="1039858"/>
              <a:ext cx="2253713" cy="1657350"/>
            </a:xfrm>
            <a:prstGeom prst="rect">
              <a:avLst/>
            </a:prstGeom>
          </p:spPr>
        </p:pic>
      </p:grpSp>
      <p:sp>
        <p:nvSpPr>
          <p:cNvPr id="10" name="標題 1"/>
          <p:cNvSpPr txBox="1">
            <a:spLocks/>
          </p:cNvSpPr>
          <p:nvPr/>
        </p:nvSpPr>
        <p:spPr>
          <a:xfrm>
            <a:off x="539553" y="84232"/>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CN" altLang="en-US" dirty="0"/>
              <a:t>自主</a:t>
            </a:r>
            <a:r>
              <a:rPr lang="zh-TW" altLang="en-US" dirty="0"/>
              <a:t>学习</a:t>
            </a:r>
          </a:p>
        </p:txBody>
      </p:sp>
      <p:sp>
        <p:nvSpPr>
          <p:cNvPr id="11" name="內容版面配置區 2"/>
          <p:cNvSpPr txBox="1">
            <a:spLocks/>
          </p:cNvSpPr>
          <p:nvPr/>
        </p:nvSpPr>
        <p:spPr>
          <a:xfrm>
            <a:off x="220464" y="431127"/>
            <a:ext cx="8414656" cy="4266474"/>
          </a:xfrm>
          <a:prstGeom prst="rect">
            <a:avLst/>
          </a:prstGeom>
        </p:spPr>
        <p:txBody>
          <a:bodyPr anchor="ctr">
            <a:normAutofit/>
          </a:bodyPr>
          <a:lstStyle>
            <a:lvl1pPr marL="457126" indent="-457126" algn="l" defTabSz="1219000" rtl="0" eaLnBrk="1" latinLnBrk="0" hangingPunct="1">
              <a:spcBef>
                <a:spcPct val="20000"/>
              </a:spcBef>
              <a:buClr>
                <a:srgbClr val="00B1AD"/>
              </a:buClr>
              <a:buFont typeface="Arial" panose="020B0604020202020204" pitchFamily="34" charset="0"/>
              <a:buChar char="•"/>
              <a:defRPr sz="3467" kern="1200">
                <a:solidFill>
                  <a:srgbClr val="4E5A54"/>
                </a:solidFill>
                <a:latin typeface="微軟正黑體" panose="020B0604030504040204" pitchFamily="34" charset="-120"/>
                <a:ea typeface="微軟正黑體" panose="020B0604030504040204" pitchFamily="34" charset="-120"/>
                <a:cs typeface="+mn-cs"/>
              </a:defRPr>
            </a:lvl1pPr>
            <a:lvl2pPr marL="990438" indent="-380938" algn="l" defTabSz="1219000" rtl="0" eaLnBrk="1" latinLnBrk="0" hangingPunct="1">
              <a:spcBef>
                <a:spcPct val="20000"/>
              </a:spcBef>
              <a:buClr>
                <a:srgbClr val="00B1AD"/>
              </a:buClr>
              <a:buFont typeface="Arial" panose="020B0604020202020204" pitchFamily="34" charset="0"/>
              <a:buChar char="•"/>
              <a:defRPr sz="3200" kern="1200">
                <a:solidFill>
                  <a:srgbClr val="4E5A54"/>
                </a:solidFill>
                <a:latin typeface="微軟正黑體" panose="020B0604030504040204" pitchFamily="34" charset="-120"/>
                <a:ea typeface="微軟正黑體" panose="020B0604030504040204" pitchFamily="34" charset="-120"/>
                <a:cs typeface="+mn-cs"/>
              </a:defRPr>
            </a:lvl2pPr>
            <a:lvl3pPr marL="1523751" indent="-304751" algn="l" defTabSz="1219000" rtl="0" eaLnBrk="1" latinLnBrk="0" hangingPunct="1">
              <a:spcBef>
                <a:spcPct val="20000"/>
              </a:spcBef>
              <a:buClr>
                <a:srgbClr val="00B1AD"/>
              </a:buClr>
              <a:buFont typeface="Arial" panose="020B0604020202020204" pitchFamily="34" charset="0"/>
              <a:buChar char="•"/>
              <a:defRPr sz="2667" kern="1200">
                <a:solidFill>
                  <a:srgbClr val="4E5A54"/>
                </a:solidFill>
                <a:latin typeface="微軟正黑體" panose="020B0604030504040204" pitchFamily="34" charset="-120"/>
                <a:ea typeface="微軟正黑體" panose="020B0604030504040204" pitchFamily="34" charset="-120"/>
                <a:cs typeface="+mn-cs"/>
              </a:defRPr>
            </a:lvl3pPr>
            <a:lvl4pPr marL="2133249" indent="-304751" algn="l" defTabSz="1219000"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4pPr>
            <a:lvl5pPr marL="2742750" indent="-304751" algn="l" defTabSz="1219000" rtl="0" eaLnBrk="1" latinLnBrk="0" hangingPunct="1">
              <a:spcBef>
                <a:spcPct val="20000"/>
              </a:spcBef>
              <a:buClr>
                <a:srgbClr val="00B1AD"/>
              </a:buClr>
              <a:buFont typeface="Arial" panose="020B0604020202020204" pitchFamily="34" charset="0"/>
              <a:buChar char="•"/>
              <a:defRPr sz="2133" kern="1200">
                <a:solidFill>
                  <a:srgbClr val="4E5A54"/>
                </a:solidFill>
                <a:latin typeface="微軟正黑體" panose="020B0604030504040204" pitchFamily="34" charset="-120"/>
                <a:ea typeface="微軟正黑體" panose="020B0604030504040204" pitchFamily="34" charset="-120"/>
                <a:cs typeface="+mn-cs"/>
              </a:defRPr>
            </a:lvl5pPr>
            <a:lvl6pPr marL="3352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49"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99965" indent="-199965">
              <a:lnSpc>
                <a:spcPct val="200000"/>
              </a:lnSpc>
            </a:pPr>
            <a:r>
              <a:rPr lang="zh-TW" altLang="en-US" sz="1499" dirty="0">
                <a:latin typeface="微软雅黑" panose="020B0503020204020204" pitchFamily="34" charset="-122"/>
                <a:ea typeface="微软雅黑" panose="020B0503020204020204" pitchFamily="34" charset="-122"/>
              </a:rPr>
              <a:t>提供适合项目形式及群组形式的讨论教室，让学生成为课堂的主角，藉由群组讨论和展示达到主动学习的目的。</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pPr>
            <a:r>
              <a:rPr lang="zh-TW" altLang="en-US" sz="1499" dirty="0">
                <a:latin typeface="微软雅黑" panose="020B0503020204020204" pitchFamily="34" charset="-122"/>
                <a:ea typeface="微软雅黑" panose="020B0503020204020204" pitchFamily="34" charset="-122"/>
              </a:rPr>
              <a:t>符合翻转课堂的智慧教室，连带能够引发学生于课前、课后通过移动和远距之方式进行主动学习</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buSzPct val="80000"/>
            </a:pPr>
            <a:r>
              <a:rPr lang="zh-CN" altLang="en-US" sz="1425" dirty="0">
                <a:latin typeface="微软雅黑" panose="020B0503020204020204" pitchFamily="34" charset="-122"/>
                <a:ea typeface="微软雅黑" panose="020B0503020204020204" pitchFamily="34" charset="-122"/>
              </a:rPr>
              <a:t>自主学习</a:t>
            </a:r>
            <a:r>
              <a:rPr lang="zh-TW" altLang="en-US" sz="1425" dirty="0">
                <a:latin typeface="微软雅黑" panose="020B0503020204020204" pitchFamily="34" charset="-122"/>
                <a:ea typeface="微软雅黑" panose="020B0503020204020204" pitchFamily="34" charset="-122"/>
              </a:rPr>
              <a:t>系统</a:t>
            </a:r>
            <a:endParaRPr lang="en-US" altLang="zh-TW" sz="1425" dirty="0">
              <a:latin typeface="微软雅黑" panose="020B0503020204020204" pitchFamily="34" charset="-122"/>
              <a:ea typeface="微软雅黑" panose="020B0503020204020204" pitchFamily="34" charset="-122"/>
            </a:endParaRPr>
          </a:p>
          <a:p>
            <a:pPr marL="599950" lvl="2" indent="-199965">
              <a:lnSpc>
                <a:spcPct val="200000"/>
              </a:lnSpc>
            </a:pPr>
            <a:r>
              <a:rPr lang="zh-CN" altLang="en-US" sz="1025" dirty="0">
                <a:latin typeface="微软雅黑" panose="020B0503020204020204" pitchFamily="34" charset="-122"/>
                <a:ea typeface="微软雅黑" panose="020B0503020204020204" pitchFamily="34" charset="-122"/>
              </a:rPr>
              <a:t>充分利用线上教学资源，随时随地进行自主学习</a:t>
            </a:r>
            <a:endParaRPr lang="en-US" altLang="zh-CN" sz="1025" dirty="0">
              <a:latin typeface="微软雅黑" panose="020B0503020204020204" pitchFamily="34" charset="-122"/>
              <a:ea typeface="微软雅黑" panose="020B0503020204020204" pitchFamily="34" charset="-122"/>
            </a:endParaRPr>
          </a:p>
          <a:p>
            <a:pPr marL="599950" lvl="2" indent="-199965">
              <a:lnSpc>
                <a:spcPct val="200000"/>
              </a:lnSpc>
            </a:pPr>
            <a:r>
              <a:rPr lang="zh-CN" altLang="en-US" sz="1025" dirty="0">
                <a:latin typeface="微软雅黑" panose="020B0503020204020204" pitchFamily="34" charset="-122"/>
                <a:ea typeface="微软雅黑" panose="020B0503020204020204" pitchFamily="34" charset="-122"/>
              </a:rPr>
              <a:t>线上线下学习有效结合，多元化沟通交流无缝契合</a:t>
            </a:r>
            <a:endParaRPr lang="en-US" altLang="zh-CN" sz="1025" dirty="0">
              <a:latin typeface="微软雅黑" panose="020B0503020204020204" pitchFamily="34" charset="-122"/>
              <a:ea typeface="微软雅黑" panose="020B0503020204020204" pitchFamily="34" charset="-122"/>
            </a:endParaRPr>
          </a:p>
          <a:p>
            <a:pPr marL="599950" lvl="2" indent="-199965">
              <a:lnSpc>
                <a:spcPct val="200000"/>
              </a:lnSpc>
            </a:pPr>
            <a:r>
              <a:rPr lang="zh-CN" altLang="en-US" sz="1025" dirty="0">
                <a:latin typeface="微软雅黑" panose="020B0503020204020204" pitchFamily="34" charset="-122"/>
                <a:ea typeface="微软雅黑" panose="020B0503020204020204" pitchFamily="34" charset="-122"/>
              </a:rPr>
              <a:t>转变固有教学模式，协作讨论，提高学生参与积极性</a:t>
            </a:r>
            <a:endParaRPr lang="en-US" altLang="zh-CN" sz="1025" dirty="0">
              <a:latin typeface="微软雅黑" panose="020B0503020204020204" pitchFamily="34" charset="-122"/>
              <a:ea typeface="微软雅黑" panose="020B0503020204020204" pitchFamily="34" charset="-122"/>
            </a:endParaRPr>
          </a:p>
          <a:p>
            <a:pPr marL="599950" lvl="2" indent="-199965">
              <a:lnSpc>
                <a:spcPct val="200000"/>
              </a:lnSpc>
            </a:pPr>
            <a:r>
              <a:rPr lang="zh-CN" altLang="en-US" sz="1025" dirty="0">
                <a:latin typeface="微软雅黑" panose="020B0503020204020204" pitchFamily="34" charset="-122"/>
                <a:ea typeface="微软雅黑" panose="020B0503020204020204" pitchFamily="34" charset="-122"/>
              </a:rPr>
              <a:t>多维度信息展示，多媒体互动教学，多形式终端支持</a:t>
            </a:r>
            <a:endParaRPr lang="en-US" altLang="zh-TW" sz="1025"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7649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39553" y="71281"/>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教务辅助</a:t>
            </a:r>
          </a:p>
        </p:txBody>
      </p:sp>
      <p:sp>
        <p:nvSpPr>
          <p:cNvPr id="3" name="內容版面配置區 2"/>
          <p:cNvSpPr txBox="1">
            <a:spLocks/>
          </p:cNvSpPr>
          <p:nvPr/>
        </p:nvSpPr>
        <p:spPr>
          <a:xfrm>
            <a:off x="539552" y="610594"/>
            <a:ext cx="8147248" cy="4104000"/>
          </a:xfrm>
          <a:prstGeom prst="rect">
            <a:avLst/>
          </a:prstGeom>
        </p:spPr>
        <p:txBody>
          <a:bodyPr>
            <a:normAutofit/>
          </a:bodyPr>
          <a:lstStyle>
            <a:lvl1pPr marL="457126" indent="-457126" algn="l" defTabSz="1219000" rtl="0" eaLnBrk="1" latinLnBrk="0" hangingPunct="1">
              <a:spcBef>
                <a:spcPct val="20000"/>
              </a:spcBef>
              <a:buClr>
                <a:srgbClr val="00B1AD"/>
              </a:buClr>
              <a:buFont typeface="Arial" panose="020B0604020202020204" pitchFamily="34" charset="0"/>
              <a:buChar char="•"/>
              <a:defRPr sz="3467" kern="1200">
                <a:solidFill>
                  <a:srgbClr val="4E5A54"/>
                </a:solidFill>
                <a:latin typeface="微軟正黑體" panose="020B0604030504040204" pitchFamily="34" charset="-120"/>
                <a:ea typeface="微軟正黑體" panose="020B0604030504040204" pitchFamily="34" charset="-120"/>
                <a:cs typeface="+mn-cs"/>
              </a:defRPr>
            </a:lvl1pPr>
            <a:lvl2pPr marL="990438" indent="-380938" algn="l" defTabSz="1219000" rtl="0" eaLnBrk="1" latinLnBrk="0" hangingPunct="1">
              <a:spcBef>
                <a:spcPct val="20000"/>
              </a:spcBef>
              <a:buClr>
                <a:srgbClr val="00B1AD"/>
              </a:buClr>
              <a:buFont typeface="Arial" panose="020B0604020202020204" pitchFamily="34" charset="0"/>
              <a:buChar char="•"/>
              <a:defRPr sz="3200" kern="1200">
                <a:solidFill>
                  <a:srgbClr val="4E5A54"/>
                </a:solidFill>
                <a:latin typeface="微軟正黑體" panose="020B0604030504040204" pitchFamily="34" charset="-120"/>
                <a:ea typeface="微軟正黑體" panose="020B0604030504040204" pitchFamily="34" charset="-120"/>
                <a:cs typeface="+mn-cs"/>
              </a:defRPr>
            </a:lvl2pPr>
            <a:lvl3pPr marL="1523751" indent="-304751" algn="l" defTabSz="1219000" rtl="0" eaLnBrk="1" latinLnBrk="0" hangingPunct="1">
              <a:spcBef>
                <a:spcPct val="20000"/>
              </a:spcBef>
              <a:buClr>
                <a:srgbClr val="00B1AD"/>
              </a:buClr>
              <a:buFont typeface="Arial" panose="020B0604020202020204" pitchFamily="34" charset="0"/>
              <a:buChar char="•"/>
              <a:defRPr sz="2667" kern="1200">
                <a:solidFill>
                  <a:srgbClr val="4E5A54"/>
                </a:solidFill>
                <a:latin typeface="微軟正黑體" panose="020B0604030504040204" pitchFamily="34" charset="-120"/>
                <a:ea typeface="微軟正黑體" panose="020B0604030504040204" pitchFamily="34" charset="-120"/>
                <a:cs typeface="+mn-cs"/>
              </a:defRPr>
            </a:lvl3pPr>
            <a:lvl4pPr marL="2133249" indent="-304751" algn="l" defTabSz="1219000"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4pPr>
            <a:lvl5pPr marL="2742750" indent="-304751" algn="l" defTabSz="1219000" rtl="0" eaLnBrk="1" latinLnBrk="0" hangingPunct="1">
              <a:spcBef>
                <a:spcPct val="20000"/>
              </a:spcBef>
              <a:buClr>
                <a:srgbClr val="00B1AD"/>
              </a:buClr>
              <a:buFont typeface="Arial" panose="020B0604020202020204" pitchFamily="34" charset="0"/>
              <a:buChar char="•"/>
              <a:defRPr sz="2133" kern="1200">
                <a:solidFill>
                  <a:srgbClr val="4E5A54"/>
                </a:solidFill>
                <a:latin typeface="微軟正黑體" panose="020B0604030504040204" pitchFamily="34" charset="-120"/>
                <a:ea typeface="微軟正黑體" panose="020B0604030504040204" pitchFamily="34" charset="-120"/>
                <a:cs typeface="+mn-cs"/>
              </a:defRPr>
            </a:lvl5pPr>
            <a:lvl6pPr marL="3352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49"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99965" indent="-199965">
              <a:lnSpc>
                <a:spcPct val="200000"/>
              </a:lnSpc>
            </a:pPr>
            <a:r>
              <a:rPr lang="zh-TW" altLang="en-US" sz="1499" dirty="0">
                <a:latin typeface="微软雅黑" panose="020B0503020204020204" pitchFamily="34" charset="-122"/>
                <a:ea typeface="微软雅黑" panose="020B0503020204020204" pitchFamily="34" charset="-122"/>
              </a:rPr>
              <a:t>智慧教室应提供教务辅助之功能，例如课堂重要信息的揭露</a:t>
            </a:r>
            <a:r>
              <a:rPr lang="en-US" altLang="zh-TW" sz="1499" dirty="0">
                <a:latin typeface="微软雅黑" panose="020B0503020204020204" pitchFamily="34" charset="-122"/>
                <a:ea typeface="微软雅黑" panose="020B0503020204020204" pitchFamily="34" charset="-122"/>
              </a:rPr>
              <a:t>、</a:t>
            </a:r>
            <a:r>
              <a:rPr lang="zh-TW" altLang="en-US" sz="1499" dirty="0">
                <a:latin typeface="微软雅黑" panose="020B0503020204020204" pitchFamily="34" charset="-122"/>
                <a:ea typeface="微软雅黑" panose="020B0503020204020204" pitchFamily="34" charset="-122"/>
              </a:rPr>
              <a:t>学生课堂点名</a:t>
            </a:r>
            <a:r>
              <a:rPr lang="en-US" altLang="zh-TW" sz="1499" dirty="0">
                <a:latin typeface="微软雅黑" panose="020B0503020204020204" pitchFamily="34" charset="-122"/>
                <a:ea typeface="微软雅黑" panose="020B0503020204020204" pitchFamily="34" charset="-122"/>
              </a:rPr>
              <a:t>、</a:t>
            </a:r>
            <a:r>
              <a:rPr lang="zh-TW" altLang="en-US" sz="1499" dirty="0">
                <a:latin typeface="微软雅黑" panose="020B0503020204020204" pitchFamily="34" charset="-122"/>
                <a:ea typeface="微软雅黑" panose="020B0503020204020204" pitchFamily="34" charset="-122"/>
              </a:rPr>
              <a:t>课室管理等。</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pPr>
            <a:r>
              <a:rPr lang="zh-TW" altLang="en-US" sz="1499" dirty="0">
                <a:latin typeface="微软雅黑" panose="020B0503020204020204" pitchFamily="34" charset="-122"/>
                <a:ea typeface="微软雅黑" panose="020B0503020204020204" pitchFamily="34" charset="-122"/>
              </a:rPr>
              <a:t>整合排课系统数据，将课堂的信息显示于电子班牌上。</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pPr>
            <a:r>
              <a:rPr lang="zh-TW" altLang="en-US" sz="1499" dirty="0">
                <a:latin typeface="微软雅黑" panose="020B0503020204020204" pitchFamily="34" charset="-122"/>
                <a:ea typeface="微软雅黑" panose="020B0503020204020204" pitchFamily="34" charset="-122"/>
              </a:rPr>
              <a:t>学生通过校园一卡通进行课堂点名。</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pPr>
            <a:r>
              <a:rPr lang="zh-TW" altLang="en-US" sz="1499" dirty="0">
                <a:latin typeface="微软雅黑" panose="020B0503020204020204" pitchFamily="34" charset="-122"/>
                <a:ea typeface="微软雅黑" panose="020B0503020204020204" pitchFamily="34" charset="-122"/>
              </a:rPr>
              <a:t>提供课室支持服务，提升教师及学生的满意度。</a:t>
            </a:r>
            <a:endParaRPr lang="en-US" altLang="zh-TW" sz="1499" dirty="0">
              <a:latin typeface="微软雅黑" panose="020B0503020204020204" pitchFamily="34" charset="-122"/>
              <a:ea typeface="微软雅黑" panose="020B0503020204020204" pitchFamily="34" charset="-122"/>
            </a:endParaRPr>
          </a:p>
          <a:p>
            <a:pPr marL="199965" indent="-199965">
              <a:lnSpc>
                <a:spcPct val="200000"/>
              </a:lnSpc>
            </a:pPr>
            <a:r>
              <a:rPr lang="zh-TW" altLang="en-US" sz="1499" dirty="0">
                <a:latin typeface="微软雅黑" panose="020B0503020204020204" pitchFamily="34" charset="-122"/>
                <a:ea typeface="微软雅黑" panose="020B0503020204020204" pitchFamily="34" charset="-122"/>
              </a:rPr>
              <a:t>电子班牌系统</a:t>
            </a:r>
            <a:endParaRPr lang="en-US" altLang="zh-TW" sz="1499" dirty="0">
              <a:latin typeface="微软雅黑" panose="020B0503020204020204" pitchFamily="34" charset="-122"/>
              <a:ea typeface="微软雅黑" panose="020B0503020204020204" pitchFamily="34" charset="-122"/>
            </a:endParaRPr>
          </a:p>
          <a:p>
            <a:pPr marL="599950" lvl="2" indent="-199965">
              <a:lnSpc>
                <a:spcPct val="200000"/>
              </a:lnSpc>
            </a:pPr>
            <a:r>
              <a:rPr lang="zh-TW" altLang="en-US" sz="1100" dirty="0">
                <a:latin typeface="微软雅黑" panose="020B0503020204020204" pitchFamily="34" charset="-122"/>
                <a:ea typeface="微软雅黑" panose="020B0503020204020204" pitchFamily="34" charset="-122"/>
              </a:rPr>
              <a:t>一般门禁管制</a:t>
            </a:r>
            <a:endParaRPr lang="en-US" altLang="zh-TW" sz="1100" dirty="0">
              <a:latin typeface="微软雅黑" panose="020B0503020204020204" pitchFamily="34" charset="-122"/>
              <a:ea typeface="微软雅黑" panose="020B0503020204020204" pitchFamily="34" charset="-122"/>
            </a:endParaRPr>
          </a:p>
          <a:p>
            <a:pPr marL="599950" lvl="2" indent="-199965">
              <a:lnSpc>
                <a:spcPct val="200000"/>
              </a:lnSpc>
            </a:pPr>
            <a:r>
              <a:rPr lang="zh-TW" altLang="en-US" sz="1100" dirty="0">
                <a:latin typeface="微软雅黑" panose="020B0503020204020204" pitchFamily="34" charset="-122"/>
                <a:ea typeface="微软雅黑" panose="020B0503020204020204" pitchFamily="34" charset="-122"/>
              </a:rPr>
              <a:t>空间租借管理</a:t>
            </a:r>
            <a:endParaRPr lang="en-US" altLang="zh-TW" sz="1100" dirty="0">
              <a:latin typeface="微软雅黑" panose="020B0503020204020204" pitchFamily="34" charset="-122"/>
              <a:ea typeface="微软雅黑" panose="020B0503020204020204" pitchFamily="34" charset="-122"/>
            </a:endParaRPr>
          </a:p>
          <a:p>
            <a:pPr marL="599950" lvl="2" indent="-199965">
              <a:lnSpc>
                <a:spcPct val="200000"/>
              </a:lnSpc>
            </a:pPr>
            <a:r>
              <a:rPr lang="zh-CN" altLang="en-US" sz="1100" dirty="0">
                <a:latin typeface="微软雅黑" panose="020B0503020204020204" pitchFamily="34" charset="-122"/>
                <a:ea typeface="微软雅黑" panose="020B0503020204020204" pitchFamily="34" charset="-122"/>
              </a:rPr>
              <a:t>课程</a:t>
            </a:r>
            <a:r>
              <a:rPr lang="zh-TW" altLang="en-US" sz="1100" dirty="0">
                <a:latin typeface="微软雅黑" panose="020B0503020204020204" pitchFamily="34" charset="-122"/>
                <a:ea typeface="微软雅黑" panose="020B0503020204020204" pitchFamily="34" charset="-122"/>
              </a:rPr>
              <a:t>点名管理</a:t>
            </a:r>
            <a:endParaRPr lang="en-US" altLang="zh-TW" sz="1100" dirty="0">
              <a:latin typeface="微软雅黑" panose="020B0503020204020204" pitchFamily="34" charset="-122"/>
              <a:ea typeface="微软雅黑" panose="020B0503020204020204" pitchFamily="34" charset="-122"/>
            </a:endParaRPr>
          </a:p>
          <a:p>
            <a:pPr marL="599950" lvl="2" indent="-199965">
              <a:lnSpc>
                <a:spcPct val="200000"/>
              </a:lnSpc>
            </a:pPr>
            <a:r>
              <a:rPr lang="zh-TW" altLang="en-US" sz="1100" dirty="0">
                <a:latin typeface="微软雅黑" panose="020B0503020204020204" pitchFamily="34" charset="-122"/>
                <a:ea typeface="微软雅黑" panose="020B0503020204020204" pitchFamily="34" charset="-122"/>
              </a:rPr>
              <a:t>服务追踪管理</a:t>
            </a:r>
            <a:endParaRPr lang="en-US" altLang="zh-TW" sz="1100" dirty="0">
              <a:latin typeface="微软雅黑" panose="020B0503020204020204" pitchFamily="34" charset="-122"/>
              <a:ea typeface="微软雅黑" panose="020B0503020204020204" pitchFamily="34" charset="-122"/>
            </a:endParaRPr>
          </a:p>
        </p:txBody>
      </p:sp>
      <p:sp>
        <p:nvSpPr>
          <p:cNvPr id="4" name="投影片編號版面配置區 3"/>
          <p:cNvSpPr txBox="1">
            <a:spLocks/>
          </p:cNvSpPr>
          <p:nvPr/>
        </p:nvSpPr>
        <p:spPr>
          <a:xfrm>
            <a:off x="8726402" y="4922100"/>
            <a:ext cx="333400" cy="273844"/>
          </a:xfrm>
          <a:prstGeom prst="rect">
            <a:avLst/>
          </a:prstGeom>
        </p:spPr>
        <p:txBody>
          <a:bodyPr/>
          <a:lstStyle>
            <a:defPPr>
              <a:defRPr lang="zh-TW"/>
            </a:defPPr>
            <a:lvl1pPr marL="0" algn="l" defTabSz="1219000" rtl="0" eaLnBrk="1" latinLnBrk="0" hangingPunct="1">
              <a:defRPr sz="2400" kern="1200">
                <a:solidFill>
                  <a:schemeClr val="tx1"/>
                </a:solidFill>
                <a:latin typeface="+mn-lt"/>
                <a:ea typeface="+mn-ea"/>
                <a:cs typeface="+mn-cs"/>
              </a:defRPr>
            </a:lvl1pPr>
            <a:lvl2pPr marL="609499" algn="l" defTabSz="1219000" rtl="0" eaLnBrk="1" latinLnBrk="0" hangingPunct="1">
              <a:defRPr sz="2400" kern="1200">
                <a:solidFill>
                  <a:schemeClr val="tx1"/>
                </a:solidFill>
                <a:latin typeface="+mn-lt"/>
                <a:ea typeface="+mn-ea"/>
                <a:cs typeface="+mn-cs"/>
              </a:defRPr>
            </a:lvl2pPr>
            <a:lvl3pPr marL="1219000" algn="l" defTabSz="1219000" rtl="0" eaLnBrk="1" latinLnBrk="0" hangingPunct="1">
              <a:defRPr sz="2400" kern="1200">
                <a:solidFill>
                  <a:schemeClr val="tx1"/>
                </a:solidFill>
                <a:latin typeface="+mn-lt"/>
                <a:ea typeface="+mn-ea"/>
                <a:cs typeface="+mn-cs"/>
              </a:defRPr>
            </a:lvl3pPr>
            <a:lvl4pPr marL="1828500" algn="l" defTabSz="1219000" rtl="0" eaLnBrk="1" latinLnBrk="0" hangingPunct="1">
              <a:defRPr sz="2400" kern="1200">
                <a:solidFill>
                  <a:schemeClr val="tx1"/>
                </a:solidFill>
                <a:latin typeface="+mn-lt"/>
                <a:ea typeface="+mn-ea"/>
                <a:cs typeface="+mn-cs"/>
              </a:defRPr>
            </a:lvl4pPr>
            <a:lvl5pPr marL="2437999" algn="l" defTabSz="1219000" rtl="0" eaLnBrk="1" latinLnBrk="0" hangingPunct="1">
              <a:defRPr sz="2400" kern="1200">
                <a:solidFill>
                  <a:schemeClr val="tx1"/>
                </a:solidFill>
                <a:latin typeface="+mn-lt"/>
                <a:ea typeface="+mn-ea"/>
                <a:cs typeface="+mn-cs"/>
              </a:defRPr>
            </a:lvl5pPr>
            <a:lvl6pPr marL="3047498" algn="l" defTabSz="1219000" rtl="0" eaLnBrk="1" latinLnBrk="0" hangingPunct="1">
              <a:defRPr sz="2400" kern="1200">
                <a:solidFill>
                  <a:schemeClr val="tx1"/>
                </a:solidFill>
                <a:latin typeface="+mn-lt"/>
                <a:ea typeface="+mn-ea"/>
                <a:cs typeface="+mn-cs"/>
              </a:defRPr>
            </a:lvl6pPr>
            <a:lvl7pPr marL="3656999" algn="l" defTabSz="1219000" rtl="0" eaLnBrk="1" latinLnBrk="0" hangingPunct="1">
              <a:defRPr sz="2400" kern="1200">
                <a:solidFill>
                  <a:schemeClr val="tx1"/>
                </a:solidFill>
                <a:latin typeface="+mn-lt"/>
                <a:ea typeface="+mn-ea"/>
                <a:cs typeface="+mn-cs"/>
              </a:defRPr>
            </a:lvl7pPr>
            <a:lvl8pPr marL="4266499" algn="l" defTabSz="1219000" rtl="0" eaLnBrk="1" latinLnBrk="0" hangingPunct="1">
              <a:defRPr sz="2400" kern="1200">
                <a:solidFill>
                  <a:schemeClr val="tx1"/>
                </a:solidFill>
                <a:latin typeface="+mn-lt"/>
                <a:ea typeface="+mn-ea"/>
                <a:cs typeface="+mn-cs"/>
              </a:defRPr>
            </a:lvl8pPr>
            <a:lvl9pPr marL="4875997" algn="l" defTabSz="1219000" rtl="0" eaLnBrk="1" latinLnBrk="0" hangingPunct="1">
              <a:defRPr sz="2400" kern="1200">
                <a:solidFill>
                  <a:schemeClr val="tx1"/>
                </a:solidFill>
                <a:latin typeface="+mn-lt"/>
                <a:ea typeface="+mn-ea"/>
                <a:cs typeface="+mn-cs"/>
              </a:defRPr>
            </a:lvl9pPr>
          </a:lstStyle>
          <a:p>
            <a:fld id="{05CF8F9E-3148-42CF-BB7B-1503A2D3434D}" type="slidenum">
              <a:rPr lang="zh-TW" altLang="en-US" sz="1800">
                <a:latin typeface="微软雅黑" panose="020B0503020204020204" pitchFamily="34" charset="-122"/>
                <a:ea typeface="微软雅黑" panose="020B0503020204020204" pitchFamily="34" charset="-122"/>
              </a:rPr>
              <a:pPr/>
              <a:t>53</a:t>
            </a:fld>
            <a:endParaRPr lang="zh-TW" altLang="en-US" sz="1800" dirty="0">
              <a:latin typeface="微软雅黑" panose="020B0503020204020204" pitchFamily="34" charset="-122"/>
              <a:ea typeface="微软雅黑" panose="020B0503020204020204" pitchFamily="34" charset="-122"/>
            </a:endParaRPr>
          </a:p>
        </p:txBody>
      </p:sp>
      <p:grpSp>
        <p:nvGrpSpPr>
          <p:cNvPr id="5" name="群組 4"/>
          <p:cNvGrpSpPr/>
          <p:nvPr/>
        </p:nvGrpSpPr>
        <p:grpSpPr>
          <a:xfrm>
            <a:off x="4463988" y="1340776"/>
            <a:ext cx="3887420" cy="3577708"/>
            <a:chOff x="3060565" y="344614"/>
            <a:chExt cx="6750185" cy="6212396"/>
          </a:xfrm>
        </p:grpSpPr>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0565" y="344614"/>
              <a:ext cx="6750185" cy="6212396"/>
            </a:xfrm>
            <a:prstGeom prst="rect">
              <a:avLst/>
            </a:prstGeom>
          </p:spPr>
        </p:pic>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440" y="2808287"/>
              <a:ext cx="93345" cy="220028"/>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8113" y="5001643"/>
              <a:ext cx="413385" cy="920115"/>
            </a:xfrm>
            <a:prstGeom prst="rect">
              <a:avLst/>
            </a:prstGeom>
          </p:spPr>
        </p:pic>
        <p:pic>
          <p:nvPicPr>
            <p:cNvPr id="9" name="圖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7266" y="5310761"/>
              <a:ext cx="480060" cy="920115"/>
            </a:xfrm>
            <a:prstGeom prst="rect">
              <a:avLst/>
            </a:prstGeom>
          </p:spPr>
        </p:pic>
        <p:pic>
          <p:nvPicPr>
            <p:cNvPr id="10" name="圖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7266" y="2295525"/>
              <a:ext cx="620078" cy="913448"/>
            </a:xfrm>
            <a:prstGeom prst="rect">
              <a:avLst/>
            </a:prstGeom>
          </p:spPr>
        </p:pic>
        <p:pic>
          <p:nvPicPr>
            <p:cNvPr id="11" name="圖片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7055" y="2066297"/>
              <a:ext cx="346710" cy="500062"/>
            </a:xfrm>
            <a:prstGeom prst="rect">
              <a:avLst/>
            </a:prstGeom>
          </p:spPr>
        </p:pic>
        <p:pic>
          <p:nvPicPr>
            <p:cNvPr id="12" name="圖片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1453" y="2596592"/>
              <a:ext cx="186690" cy="146685"/>
            </a:xfrm>
            <a:prstGeom prst="rect">
              <a:avLst/>
            </a:prstGeom>
          </p:spPr>
        </p:pic>
        <p:pic>
          <p:nvPicPr>
            <p:cNvPr id="13" name="圖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6336" y="5560290"/>
              <a:ext cx="413385" cy="920115"/>
            </a:xfrm>
            <a:prstGeom prst="rect">
              <a:avLst/>
            </a:prstGeom>
          </p:spPr>
        </p:pic>
        <p:pic>
          <p:nvPicPr>
            <p:cNvPr id="14" name="圖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7063" y="1861424"/>
              <a:ext cx="346710" cy="500062"/>
            </a:xfrm>
            <a:prstGeom prst="rect">
              <a:avLst/>
            </a:prstGeom>
          </p:spPr>
        </p:pic>
        <p:pic>
          <p:nvPicPr>
            <p:cNvPr id="15" name="圖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7511" y="3855895"/>
              <a:ext cx="186690" cy="146685"/>
            </a:xfrm>
            <a:prstGeom prst="rect">
              <a:avLst/>
            </a:prstGeom>
          </p:spPr>
        </p:pic>
        <p:pic>
          <p:nvPicPr>
            <p:cNvPr id="16" name="圖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76132" y="5035791"/>
              <a:ext cx="99748" cy="175871"/>
            </a:xfrm>
            <a:prstGeom prst="rect">
              <a:avLst/>
            </a:prstGeom>
          </p:spPr>
        </p:pic>
        <p:pic>
          <p:nvPicPr>
            <p:cNvPr id="17" name="圖片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53899" y="3769645"/>
              <a:ext cx="99748" cy="175871"/>
            </a:xfrm>
            <a:prstGeom prst="rect">
              <a:avLst/>
            </a:prstGeom>
          </p:spPr>
        </p:pic>
        <p:pic>
          <p:nvPicPr>
            <p:cNvPr id="18" name="圖片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73277" y="3817332"/>
              <a:ext cx="493395" cy="946785"/>
            </a:xfrm>
            <a:prstGeom prst="rect">
              <a:avLst/>
            </a:prstGeom>
          </p:spPr>
        </p:pic>
      </p:grpSp>
    </p:spTree>
    <p:extLst>
      <p:ext uri="{BB962C8B-B14F-4D97-AF65-F5344CB8AC3E}">
        <p14:creationId xmlns:p14="http://schemas.microsoft.com/office/powerpoint/2010/main" val="1031957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39553" y="134815"/>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CN" altLang="en-US" dirty="0"/>
              <a:t>智慧教室平台</a:t>
            </a:r>
            <a:r>
              <a:rPr lang="en-US" altLang="zh-CN" dirty="0"/>
              <a:t>-</a:t>
            </a:r>
            <a:r>
              <a:rPr lang="zh-CN" altLang="en-US" dirty="0"/>
              <a:t>录播教室管理</a:t>
            </a:r>
            <a:endParaRPr lang="zh-TW" altLang="en-US" dirty="0"/>
          </a:p>
        </p:txBody>
      </p:sp>
      <p:sp>
        <p:nvSpPr>
          <p:cNvPr id="3" name="內容版面配置區 2"/>
          <p:cNvSpPr txBox="1">
            <a:spLocks/>
          </p:cNvSpPr>
          <p:nvPr/>
        </p:nvSpPr>
        <p:spPr>
          <a:xfrm>
            <a:off x="4247964" y="4083918"/>
            <a:ext cx="4752528" cy="739236"/>
          </a:xfrm>
          <a:prstGeom prst="rect">
            <a:avLst/>
          </a:prstGeom>
        </p:spPr>
        <p:txBody>
          <a:bodyPr vert="horz" lIns="68580" tIns="34290" rIns="68580" bIns="34290" rtlCol="0">
            <a:normAutofit/>
          </a:bodyPr>
          <a:lstStyle>
            <a:lvl1pPr marL="457126" indent="-457126" algn="l" defTabSz="1219000" rtl="0" eaLnBrk="1" latinLnBrk="0" hangingPunct="1">
              <a:spcBef>
                <a:spcPct val="20000"/>
              </a:spcBef>
              <a:buClr>
                <a:srgbClr val="00B1AD"/>
              </a:buClr>
              <a:buFont typeface="Arial" panose="020B0604020202020204" pitchFamily="34" charset="0"/>
              <a:buChar char="•"/>
              <a:defRPr sz="3467" kern="1200">
                <a:solidFill>
                  <a:srgbClr val="4E5A54"/>
                </a:solidFill>
                <a:latin typeface="微軟正黑體" panose="020B0604030504040204" pitchFamily="34" charset="-120"/>
                <a:ea typeface="微軟正黑體" panose="020B0604030504040204" pitchFamily="34" charset="-120"/>
                <a:cs typeface="+mn-cs"/>
              </a:defRPr>
            </a:lvl1pPr>
            <a:lvl2pPr marL="990438" indent="-380938" algn="l" defTabSz="1219000" rtl="0" eaLnBrk="1" latinLnBrk="0" hangingPunct="1">
              <a:spcBef>
                <a:spcPct val="20000"/>
              </a:spcBef>
              <a:buClr>
                <a:srgbClr val="00B1AD"/>
              </a:buClr>
              <a:buFont typeface="Arial" panose="020B0604020202020204" pitchFamily="34" charset="0"/>
              <a:buChar char="•"/>
              <a:defRPr sz="3200" kern="1200">
                <a:solidFill>
                  <a:srgbClr val="4E5A54"/>
                </a:solidFill>
                <a:latin typeface="微軟正黑體" panose="020B0604030504040204" pitchFamily="34" charset="-120"/>
                <a:ea typeface="微軟正黑體" panose="020B0604030504040204" pitchFamily="34" charset="-120"/>
                <a:cs typeface="+mn-cs"/>
              </a:defRPr>
            </a:lvl2pPr>
            <a:lvl3pPr marL="1523751" indent="-304751" algn="l" defTabSz="1219000" rtl="0" eaLnBrk="1" latinLnBrk="0" hangingPunct="1">
              <a:spcBef>
                <a:spcPct val="20000"/>
              </a:spcBef>
              <a:buClr>
                <a:srgbClr val="00B1AD"/>
              </a:buClr>
              <a:buFont typeface="Arial" panose="020B0604020202020204" pitchFamily="34" charset="0"/>
              <a:buChar char="•"/>
              <a:defRPr sz="2667" kern="1200">
                <a:solidFill>
                  <a:srgbClr val="4E5A54"/>
                </a:solidFill>
                <a:latin typeface="微軟正黑體" panose="020B0604030504040204" pitchFamily="34" charset="-120"/>
                <a:ea typeface="微軟正黑體" panose="020B0604030504040204" pitchFamily="34" charset="-120"/>
                <a:cs typeface="+mn-cs"/>
              </a:defRPr>
            </a:lvl3pPr>
            <a:lvl4pPr marL="2133249" indent="-304751" algn="l" defTabSz="1219000" rtl="0" eaLnBrk="1" latinLnBrk="0" hangingPunct="1">
              <a:spcBef>
                <a:spcPct val="20000"/>
              </a:spcBef>
              <a:buClr>
                <a:srgbClr val="00B1AD"/>
              </a:buClr>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4pPr>
            <a:lvl5pPr marL="2742750" indent="-304751" algn="l" defTabSz="1219000" rtl="0" eaLnBrk="1" latinLnBrk="0" hangingPunct="1">
              <a:spcBef>
                <a:spcPct val="20000"/>
              </a:spcBef>
              <a:buClr>
                <a:srgbClr val="00B1AD"/>
              </a:buClr>
              <a:buFont typeface="Arial" panose="020B0604020202020204" pitchFamily="34" charset="0"/>
              <a:buChar char="•"/>
              <a:defRPr sz="2133" kern="1200">
                <a:solidFill>
                  <a:srgbClr val="4E5A54"/>
                </a:solidFill>
                <a:latin typeface="微軟正黑體" panose="020B0604030504040204" pitchFamily="34" charset="-120"/>
                <a:ea typeface="微軟正黑體" panose="020B0604030504040204" pitchFamily="34" charset="-120"/>
                <a:cs typeface="+mn-cs"/>
              </a:defRPr>
            </a:lvl5pPr>
            <a:lvl6pPr marL="3352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49"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48" indent="-304751" algn="l" defTabSz="121900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28588" indent="-128588" defTabSz="514350">
              <a:lnSpc>
                <a:spcPct val="90000"/>
              </a:lnSpc>
              <a:spcBef>
                <a:spcPts val="900"/>
              </a:spcBef>
            </a:pPr>
            <a:r>
              <a:rPr lang="zh-TW" altLang="en-US" sz="1350">
                <a:solidFill>
                  <a:schemeClr val="tx1">
                    <a:lumMod val="65000"/>
                    <a:lumOff val="35000"/>
                  </a:schemeClr>
                </a:solidFill>
                <a:latin typeface="微软雅黑" panose="020B0503020204020204" pitchFamily="34" charset="-122"/>
                <a:ea typeface="微软雅黑" panose="020B0503020204020204" pitchFamily="34" charset="-122"/>
              </a:rPr>
              <a:t>全自动录制课堂教材内容</a:t>
            </a:r>
            <a:r>
              <a:rPr lang="zh-CN" altLang="en-US" sz="1350">
                <a:solidFill>
                  <a:schemeClr val="tx1">
                    <a:lumMod val="65000"/>
                    <a:lumOff val="35000"/>
                  </a:schemeClr>
                </a:solidFill>
                <a:latin typeface="微软雅黑" panose="020B0503020204020204" pitchFamily="34" charset="-122"/>
                <a:ea typeface="微软雅黑" panose="020B0503020204020204" pitchFamily="34" charset="-122"/>
              </a:rPr>
              <a:t>，无需任何人工干预</a:t>
            </a:r>
            <a:endParaRPr lang="en-US" altLang="zh-TW" sz="1350">
              <a:solidFill>
                <a:schemeClr val="tx1">
                  <a:lumMod val="65000"/>
                  <a:lumOff val="35000"/>
                </a:schemeClr>
              </a:solidFill>
              <a:latin typeface="微软雅黑" panose="020B0503020204020204" pitchFamily="34" charset="-122"/>
              <a:ea typeface="微软雅黑" panose="020B0503020204020204" pitchFamily="34" charset="-122"/>
            </a:endParaRPr>
          </a:p>
          <a:p>
            <a:pPr marL="128588" indent="-128588" defTabSz="514350">
              <a:lnSpc>
                <a:spcPct val="90000"/>
              </a:lnSpc>
              <a:spcBef>
                <a:spcPts val="900"/>
              </a:spcBef>
            </a:pPr>
            <a:r>
              <a:rPr lang="zh-CN" altLang="en-US" sz="1350">
                <a:solidFill>
                  <a:schemeClr val="tx1">
                    <a:lumMod val="65000"/>
                    <a:lumOff val="35000"/>
                  </a:schemeClr>
                </a:solidFill>
                <a:latin typeface="微软雅黑" panose="020B0503020204020204" pitchFamily="34" charset="-122"/>
                <a:ea typeface="微软雅黑" panose="020B0503020204020204" pitchFamily="34" charset="-122"/>
              </a:rPr>
              <a:t>允许老师控制访问权限，还可以公开至</a:t>
            </a:r>
            <a:r>
              <a:rPr lang="en-US" altLang="zh-CN" sz="1350">
                <a:solidFill>
                  <a:schemeClr val="tx1">
                    <a:lumMod val="65000"/>
                    <a:lumOff val="35000"/>
                  </a:schemeClr>
                </a:solidFill>
                <a:latin typeface="微软雅黑" panose="020B0503020204020204" pitchFamily="34" charset="-122"/>
                <a:ea typeface="微软雅黑" panose="020B0503020204020204" pitchFamily="34" charset="-122"/>
              </a:rPr>
              <a:t>MOOC</a:t>
            </a:r>
            <a:r>
              <a:rPr lang="zh-CN" altLang="en-US" sz="1350">
                <a:solidFill>
                  <a:schemeClr val="tx1">
                    <a:lumMod val="65000"/>
                    <a:lumOff val="35000"/>
                  </a:schemeClr>
                </a:solidFill>
                <a:latin typeface="微软雅黑" panose="020B0503020204020204" pitchFamily="34" charset="-122"/>
                <a:ea typeface="微软雅黑" panose="020B0503020204020204" pitchFamily="34" charset="-122"/>
              </a:rPr>
              <a:t>平台</a:t>
            </a:r>
            <a:endPar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內容版面配置區 2"/>
          <p:cNvSpPr txBox="1">
            <a:spLocks/>
          </p:cNvSpPr>
          <p:nvPr/>
        </p:nvSpPr>
        <p:spPr>
          <a:xfrm>
            <a:off x="593559" y="4063380"/>
            <a:ext cx="3654406" cy="75977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900"/>
              </a:spcBef>
            </a:pPr>
            <a:r>
              <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rPr>
              <a:t>高画质</a:t>
            </a: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（高至</a:t>
            </a: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1080p</a:t>
            </a: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rPr>
              <a:t>，一次纪录</a:t>
            </a: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反复</a:t>
            </a:r>
            <a:r>
              <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rPr>
              <a:t>观看</a:t>
            </a:r>
          </a:p>
          <a:p>
            <a:pPr>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多设备播放</a:t>
            </a:r>
            <a:r>
              <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TW" sz="135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rPr>
              <a:t>计算机、平板、手机</a:t>
            </a:r>
            <a:r>
              <a:rPr lang="en-US" altLang="zh-TW" sz="135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538" y="1383618"/>
            <a:ext cx="3069763" cy="2199310"/>
          </a:xfrm>
          <a:prstGeom prst="rect">
            <a:avLst/>
          </a:prstGeom>
        </p:spPr>
      </p:pic>
      <p:sp>
        <p:nvSpPr>
          <p:cNvPr id="6" name="Right Arrow 45"/>
          <p:cNvSpPr/>
          <p:nvPr/>
        </p:nvSpPr>
        <p:spPr>
          <a:xfrm>
            <a:off x="3545886" y="1869672"/>
            <a:ext cx="1404156" cy="432048"/>
          </a:xfrm>
          <a:prstGeom prst="rightArrow">
            <a:avLst>
              <a:gd name="adj1" fmla="val 73206"/>
              <a:gd name="adj2" fmla="val 43249"/>
            </a:avLst>
          </a:prstGeom>
          <a:solidFill>
            <a:srgbClr val="8AD3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solidFill>
                  <a:schemeClr val="tx1"/>
                </a:solidFill>
                <a:latin typeface="微软雅黑" panose="020B0503020204020204" pitchFamily="34" charset="-122"/>
                <a:ea typeface="微软雅黑" panose="020B0503020204020204" pitchFamily="34" charset="-122"/>
                <a:cs typeface="Heiti TC Light"/>
              </a:rPr>
              <a:t>高清音视频信号</a:t>
            </a:r>
            <a:endParaRPr lang="en-US" sz="1200" dirty="0">
              <a:solidFill>
                <a:schemeClr val="tx1"/>
              </a:solidFill>
              <a:latin typeface="微软雅黑" panose="020B0503020204020204" pitchFamily="34" charset="-122"/>
              <a:ea typeface="微软雅黑" panose="020B0503020204020204" pitchFamily="34" charset="-122"/>
              <a:cs typeface="Heiti TC Light"/>
            </a:endParaRPr>
          </a:p>
        </p:txBody>
      </p:sp>
      <p:pic>
        <p:nvPicPr>
          <p:cNvPr id="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2887" y="1815666"/>
            <a:ext cx="529233" cy="529233"/>
          </a:xfrm>
          <a:prstGeom prst="rect">
            <a:avLst/>
          </a:prstGeom>
          <a:ln w="28575" cmpd="sng">
            <a:solidFill>
              <a:srgbClr val="2CB1BC"/>
            </a:solidFill>
          </a:ln>
        </p:spPr>
      </p:pic>
      <p:sp>
        <p:nvSpPr>
          <p:cNvPr id="8" name="TextBox 47"/>
          <p:cNvSpPr txBox="1"/>
          <p:nvPr/>
        </p:nvSpPr>
        <p:spPr>
          <a:xfrm>
            <a:off x="5058055" y="2337930"/>
            <a:ext cx="795411" cy="300082"/>
          </a:xfrm>
          <a:prstGeom prst="rect">
            <a:avLst/>
          </a:prstGeom>
          <a:noFill/>
        </p:spPr>
        <p:txBody>
          <a:bodyPr wrap="none" rtlCol="0">
            <a:spAutoFit/>
          </a:bodyPr>
          <a:lstStyle/>
          <a:p>
            <a:r>
              <a:rPr lang="en-US" altLang="zh-CN" sz="1350" dirty="0" err="1">
                <a:solidFill>
                  <a:srgbClr val="2CB1BC"/>
                </a:solidFill>
                <a:latin typeface="微软雅黑" panose="020B0503020204020204" pitchFamily="34" charset="-122"/>
                <a:ea typeface="微软雅黑" panose="020B0503020204020204" pitchFamily="34" charset="-122"/>
              </a:rPr>
              <a:t>iLesson</a:t>
            </a:r>
            <a:endParaRPr lang="en-US" sz="1350" dirty="0">
              <a:solidFill>
                <a:srgbClr val="2CB1BC"/>
              </a:solidFill>
              <a:latin typeface="微软雅黑" panose="020B0503020204020204" pitchFamily="34" charset="-122"/>
              <a:ea typeface="微软雅黑" panose="020B0503020204020204" pitchFamily="34" charset="-122"/>
            </a:endParaRPr>
          </a:p>
        </p:txBody>
      </p:sp>
      <p:sp>
        <p:nvSpPr>
          <p:cNvPr id="9" name="Right Arrow 51"/>
          <p:cNvSpPr/>
          <p:nvPr/>
        </p:nvSpPr>
        <p:spPr>
          <a:xfrm>
            <a:off x="5814138" y="1869672"/>
            <a:ext cx="702078" cy="432048"/>
          </a:xfrm>
          <a:prstGeom prst="rightArrow">
            <a:avLst>
              <a:gd name="adj1" fmla="val 73206"/>
              <a:gd name="adj2" fmla="val 43249"/>
            </a:avLst>
          </a:prstGeom>
          <a:solidFill>
            <a:srgbClr val="8AD3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微软雅黑" panose="020B0503020204020204" pitchFamily="34" charset="-122"/>
              <a:ea typeface="微软雅黑" panose="020B0503020204020204" pitchFamily="34" charset="-122"/>
              <a:cs typeface="Heiti TC Light"/>
            </a:endParaRPr>
          </a:p>
        </p:txBody>
      </p:sp>
      <p:pic>
        <p:nvPicPr>
          <p:cNvPr id="10" name="Picture 52"/>
          <p:cNvPicPr>
            <a:picLocks noChangeAspect="1"/>
          </p:cNvPicPr>
          <p:nvPr/>
        </p:nvPicPr>
        <p:blipFill>
          <a:blip r:embed="rId4"/>
          <a:stretch>
            <a:fillRect/>
          </a:stretch>
        </p:blipFill>
        <p:spPr>
          <a:xfrm>
            <a:off x="6840252" y="1869672"/>
            <a:ext cx="1428750" cy="514350"/>
          </a:xfrm>
          <a:prstGeom prst="rect">
            <a:avLst/>
          </a:prstGeom>
        </p:spPr>
      </p:pic>
      <p:sp>
        <p:nvSpPr>
          <p:cNvPr id="11" name="TextBox 53"/>
          <p:cNvSpPr txBox="1"/>
          <p:nvPr/>
        </p:nvSpPr>
        <p:spPr>
          <a:xfrm>
            <a:off x="7380312" y="1923678"/>
            <a:ext cx="312906" cy="300082"/>
          </a:xfrm>
          <a:prstGeom prst="rect">
            <a:avLst/>
          </a:prstGeom>
          <a:noFill/>
        </p:spPr>
        <p:txBody>
          <a:bodyPr wrap="none" rtlCol="0">
            <a:spAutoFit/>
          </a:bodyPr>
          <a:lstStyle/>
          <a:p>
            <a:r>
              <a:rPr lang="en-US" altLang="zh-CN" sz="1350" dirty="0">
                <a:latin typeface="微软雅黑" panose="020B0503020204020204" pitchFamily="34" charset="-122"/>
                <a:ea typeface="微软雅黑" panose="020B0503020204020204" pitchFamily="34" charset="-122"/>
              </a:rPr>
              <a:t>+</a:t>
            </a:r>
            <a:endParaRPr lang="en-US" sz="13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1813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39553" y="134815"/>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CN" altLang="en-US" dirty="0"/>
              <a:t>录播视频播放</a:t>
            </a:r>
            <a:endParaRPr lang="zh-TW" altLang="en-US" dirty="0"/>
          </a:p>
        </p:txBody>
      </p:sp>
      <p:sp>
        <p:nvSpPr>
          <p:cNvPr id="3" name="投影片編號版面配置區 3"/>
          <p:cNvSpPr>
            <a:spLocks noGrp="1"/>
          </p:cNvSpPr>
          <p:nvPr>
            <p:ph type="sldNum" sz="quarter" idx="12"/>
          </p:nvPr>
        </p:nvSpPr>
        <p:spPr>
          <a:xfrm>
            <a:off x="8726402" y="4922100"/>
            <a:ext cx="333400" cy="273844"/>
          </a:xfrm>
        </p:spPr>
        <p:txBody>
          <a:bodyPr anchor="ctr"/>
          <a:lstStyle/>
          <a:p>
            <a:fld id="{86CB4B4D-7CA3-9044-876B-883B54F8677D}" type="slidenum">
              <a:rPr lang="en-US" altLang="zh-TW" smtClean="0">
                <a:latin typeface="微软雅黑" panose="020B0503020204020204" pitchFamily="34" charset="-122"/>
                <a:ea typeface="微软雅黑" panose="020B0503020204020204" pitchFamily="34" charset="-122"/>
              </a:rPr>
              <a:pPr/>
              <a:t>55</a:t>
            </a:fld>
            <a:endParaRPr lang="en-US" altLang="zh-TW"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806032" y="951570"/>
            <a:ext cx="7869761" cy="3510390"/>
          </a:xfrm>
          <a:prstGeom prst="rect">
            <a:avLst/>
          </a:prstGeom>
        </p:spPr>
      </p:pic>
    </p:spTree>
    <p:extLst>
      <p:ext uri="{BB962C8B-B14F-4D97-AF65-F5344CB8AC3E}">
        <p14:creationId xmlns:p14="http://schemas.microsoft.com/office/powerpoint/2010/main" val="9680321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24564" y="155353"/>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播放窗格弹性设定</a:t>
            </a:r>
          </a:p>
        </p:txBody>
      </p:sp>
      <p:sp>
        <p:nvSpPr>
          <p:cNvPr id="3" name="投影片編號版面配置區 3"/>
          <p:cNvSpPr>
            <a:spLocks noGrp="1"/>
          </p:cNvSpPr>
          <p:nvPr>
            <p:ph type="sldNum" sz="quarter" idx="12"/>
          </p:nvPr>
        </p:nvSpPr>
        <p:spPr>
          <a:xfrm>
            <a:off x="8726402" y="4922100"/>
            <a:ext cx="333400" cy="273844"/>
          </a:xfrm>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56</a:t>
            </a:fld>
            <a:endParaRPr lang="zh-TW" altLang="en-US" dirty="0">
              <a:latin typeface="微软雅黑" panose="020B0503020204020204" pitchFamily="34" charset="-122"/>
              <a:ea typeface="微软雅黑" panose="020B0503020204020204" pitchFamily="34" charset="-122"/>
            </a:endParaRPr>
          </a:p>
        </p:txBody>
      </p:sp>
      <p:grpSp>
        <p:nvGrpSpPr>
          <p:cNvPr id="4" name="群組 39"/>
          <p:cNvGrpSpPr/>
          <p:nvPr/>
        </p:nvGrpSpPr>
        <p:grpSpPr>
          <a:xfrm>
            <a:off x="845586" y="1545636"/>
            <a:ext cx="1836204" cy="1080120"/>
            <a:chOff x="1127448" y="1268760"/>
            <a:chExt cx="2448272" cy="1440160"/>
          </a:xfrm>
        </p:grpSpPr>
        <p:sp>
          <p:nvSpPr>
            <p:cNvPr id="5" name="矩形 4"/>
            <p:cNvSpPr/>
            <p:nvPr/>
          </p:nvSpPr>
          <p:spPr>
            <a:xfrm>
              <a:off x="1127448" y="1268760"/>
              <a:ext cx="2448272" cy="1440160"/>
            </a:xfrm>
            <a:prstGeom prst="rect">
              <a:avLst/>
            </a:prstGeom>
            <a:solidFill>
              <a:schemeClr val="bg1">
                <a:lumMod val="85000"/>
              </a:schemeClr>
            </a:solidFill>
            <a:ln>
              <a:solidFill>
                <a:srgbClr val="2CB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6" name="文字方塊 26"/>
            <p:cNvSpPr txBox="1"/>
            <p:nvPr/>
          </p:nvSpPr>
          <p:spPr>
            <a:xfrm>
              <a:off x="1919536" y="1807875"/>
              <a:ext cx="938719"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摄像机</a:t>
              </a:r>
            </a:p>
          </p:txBody>
        </p:sp>
      </p:grpSp>
      <p:grpSp>
        <p:nvGrpSpPr>
          <p:cNvPr id="7" name="群組 40"/>
          <p:cNvGrpSpPr/>
          <p:nvPr/>
        </p:nvGrpSpPr>
        <p:grpSpPr>
          <a:xfrm>
            <a:off x="845586" y="3057804"/>
            <a:ext cx="1836204" cy="1080120"/>
            <a:chOff x="4926765" y="1268760"/>
            <a:chExt cx="2448272" cy="1440160"/>
          </a:xfrm>
        </p:grpSpPr>
        <p:sp>
          <p:nvSpPr>
            <p:cNvPr id="8" name="矩形 7"/>
            <p:cNvSpPr/>
            <p:nvPr/>
          </p:nvSpPr>
          <p:spPr>
            <a:xfrm>
              <a:off x="4926765" y="1268760"/>
              <a:ext cx="2448272" cy="1440160"/>
            </a:xfrm>
            <a:prstGeom prst="rect">
              <a:avLst/>
            </a:prstGeom>
            <a:solidFill>
              <a:schemeClr val="bg1">
                <a:lumMod val="75000"/>
              </a:schemeClr>
            </a:solidFill>
            <a:ln>
              <a:solidFill>
                <a:srgbClr val="2CB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9" name="文字方塊 27"/>
            <p:cNvSpPr txBox="1"/>
            <p:nvPr/>
          </p:nvSpPr>
          <p:spPr>
            <a:xfrm>
              <a:off x="5606498" y="1800593"/>
              <a:ext cx="1169551"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投影画面</a:t>
              </a:r>
            </a:p>
          </p:txBody>
        </p:sp>
      </p:grpSp>
      <p:grpSp>
        <p:nvGrpSpPr>
          <p:cNvPr id="10" name="群組 41"/>
          <p:cNvGrpSpPr/>
          <p:nvPr/>
        </p:nvGrpSpPr>
        <p:grpSpPr>
          <a:xfrm>
            <a:off x="3113838" y="1545636"/>
            <a:ext cx="1846015" cy="1080120"/>
            <a:chOff x="8443020" y="1268760"/>
            <a:chExt cx="2461353" cy="1440160"/>
          </a:xfrm>
        </p:grpSpPr>
        <p:sp>
          <p:nvSpPr>
            <p:cNvPr id="11" name="矩形 10"/>
            <p:cNvSpPr/>
            <p:nvPr/>
          </p:nvSpPr>
          <p:spPr>
            <a:xfrm>
              <a:off x="8462210" y="1268760"/>
              <a:ext cx="1210615" cy="1427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12" name="矩形 11"/>
            <p:cNvSpPr/>
            <p:nvPr/>
          </p:nvSpPr>
          <p:spPr>
            <a:xfrm>
              <a:off x="9667157" y="1273797"/>
              <a:ext cx="1224136" cy="14229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13" name="矩形 12"/>
            <p:cNvSpPr/>
            <p:nvPr/>
          </p:nvSpPr>
          <p:spPr>
            <a:xfrm>
              <a:off x="8443020" y="1268760"/>
              <a:ext cx="2448272" cy="1440160"/>
            </a:xfrm>
            <a:prstGeom prst="rect">
              <a:avLst/>
            </a:prstGeom>
            <a:noFill/>
            <a:ln>
              <a:solidFill>
                <a:srgbClr val="2CB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cxnSp>
          <p:nvCxnSpPr>
            <p:cNvPr id="14" name="直線接點 7"/>
            <p:cNvCxnSpPr>
              <a:stCxn id="13" idx="0"/>
              <a:endCxn id="13" idx="2"/>
            </p:cNvCxnSpPr>
            <p:nvPr/>
          </p:nvCxnSpPr>
          <p:spPr>
            <a:xfrm>
              <a:off x="9667156" y="1268760"/>
              <a:ext cx="0" cy="1440160"/>
            </a:xfrm>
            <a:prstGeom prst="line">
              <a:avLst/>
            </a:prstGeom>
            <a:ln w="28575">
              <a:solidFill>
                <a:srgbClr val="2CB1BC"/>
              </a:solidFill>
            </a:ln>
          </p:spPr>
          <p:style>
            <a:lnRef idx="1">
              <a:schemeClr val="accent1"/>
            </a:lnRef>
            <a:fillRef idx="0">
              <a:schemeClr val="accent1"/>
            </a:fillRef>
            <a:effectRef idx="0">
              <a:schemeClr val="accent1"/>
            </a:effectRef>
            <a:fontRef idx="minor">
              <a:schemeClr val="tx1"/>
            </a:fontRef>
          </p:style>
        </p:cxnSp>
        <p:sp>
          <p:nvSpPr>
            <p:cNvPr id="15" name="文字方塊 28"/>
            <p:cNvSpPr txBox="1"/>
            <p:nvPr/>
          </p:nvSpPr>
          <p:spPr>
            <a:xfrm>
              <a:off x="8587036" y="1800593"/>
              <a:ext cx="938719"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摄像机</a:t>
              </a:r>
            </a:p>
          </p:txBody>
        </p:sp>
        <p:sp>
          <p:nvSpPr>
            <p:cNvPr id="16" name="文字方塊 29"/>
            <p:cNvSpPr txBox="1"/>
            <p:nvPr/>
          </p:nvSpPr>
          <p:spPr>
            <a:xfrm>
              <a:off x="9734822" y="1795832"/>
              <a:ext cx="1169551"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投影画面</a:t>
              </a:r>
            </a:p>
          </p:txBody>
        </p:sp>
      </p:grpSp>
      <p:grpSp>
        <p:nvGrpSpPr>
          <p:cNvPr id="17" name="群組 41"/>
          <p:cNvGrpSpPr/>
          <p:nvPr/>
        </p:nvGrpSpPr>
        <p:grpSpPr>
          <a:xfrm>
            <a:off x="3113838" y="3057804"/>
            <a:ext cx="1836205" cy="1080120"/>
            <a:chOff x="8443020" y="1268760"/>
            <a:chExt cx="2448273" cy="1440160"/>
          </a:xfrm>
        </p:grpSpPr>
        <p:sp>
          <p:nvSpPr>
            <p:cNvPr id="18" name="矩形 8"/>
            <p:cNvSpPr/>
            <p:nvPr/>
          </p:nvSpPr>
          <p:spPr>
            <a:xfrm>
              <a:off x="8462210" y="1268760"/>
              <a:ext cx="1210615" cy="1427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19" name="矩形 9"/>
            <p:cNvSpPr/>
            <p:nvPr/>
          </p:nvSpPr>
          <p:spPr>
            <a:xfrm>
              <a:off x="9667157" y="1273797"/>
              <a:ext cx="1224136" cy="14229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20" name="矩形 5"/>
            <p:cNvSpPr/>
            <p:nvPr/>
          </p:nvSpPr>
          <p:spPr>
            <a:xfrm>
              <a:off x="8443020" y="1268760"/>
              <a:ext cx="2448272" cy="1440160"/>
            </a:xfrm>
            <a:prstGeom prst="rect">
              <a:avLst/>
            </a:prstGeom>
            <a:noFill/>
            <a:ln>
              <a:solidFill>
                <a:srgbClr val="2CB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cxnSp>
          <p:nvCxnSpPr>
            <p:cNvPr id="21" name="直線接點 7"/>
            <p:cNvCxnSpPr>
              <a:stCxn id="20" idx="0"/>
              <a:endCxn id="20" idx="2"/>
            </p:cNvCxnSpPr>
            <p:nvPr/>
          </p:nvCxnSpPr>
          <p:spPr>
            <a:xfrm>
              <a:off x="9667156" y="1268760"/>
              <a:ext cx="0" cy="1440160"/>
            </a:xfrm>
            <a:prstGeom prst="line">
              <a:avLst/>
            </a:prstGeom>
            <a:ln w="28575">
              <a:solidFill>
                <a:srgbClr val="2CB1BC"/>
              </a:solidFill>
            </a:ln>
          </p:spPr>
          <p:style>
            <a:lnRef idx="1">
              <a:schemeClr val="accent1"/>
            </a:lnRef>
            <a:fillRef idx="0">
              <a:schemeClr val="accent1"/>
            </a:fillRef>
            <a:effectRef idx="0">
              <a:schemeClr val="accent1"/>
            </a:effectRef>
            <a:fontRef idx="minor">
              <a:schemeClr val="tx1"/>
            </a:fontRef>
          </p:style>
        </p:cxnSp>
        <p:sp>
          <p:nvSpPr>
            <p:cNvPr id="22" name="文字方塊 28"/>
            <p:cNvSpPr txBox="1"/>
            <p:nvPr/>
          </p:nvSpPr>
          <p:spPr>
            <a:xfrm>
              <a:off x="9811172" y="1403484"/>
              <a:ext cx="938719"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摄像机</a:t>
              </a:r>
            </a:p>
          </p:txBody>
        </p:sp>
        <p:sp>
          <p:nvSpPr>
            <p:cNvPr id="23" name="文字方塊 29"/>
            <p:cNvSpPr txBox="1"/>
            <p:nvPr/>
          </p:nvSpPr>
          <p:spPr>
            <a:xfrm>
              <a:off x="8515028" y="1772816"/>
              <a:ext cx="1169551"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投影画面</a:t>
              </a:r>
            </a:p>
          </p:txBody>
        </p:sp>
        <p:sp>
          <p:nvSpPr>
            <p:cNvPr id="24" name="文字方塊 28"/>
            <p:cNvSpPr txBox="1"/>
            <p:nvPr/>
          </p:nvSpPr>
          <p:spPr>
            <a:xfrm>
              <a:off x="9811172" y="2132856"/>
              <a:ext cx="938719" cy="400109"/>
            </a:xfrm>
            <a:prstGeom prst="rect">
              <a:avLst/>
            </a:prstGeom>
            <a:noFill/>
          </p:spPr>
          <p:txBody>
            <a:bodyPr wrap="none" rtlCol="0">
              <a:spAutoFit/>
            </a:bodyPr>
            <a:lstStyle/>
            <a:p>
              <a:r>
                <a:rPr lang="zh-TW" altLang="en-US" sz="1350" dirty="0">
                  <a:solidFill>
                    <a:schemeClr val="tx1">
                      <a:lumMod val="85000"/>
                      <a:lumOff val="15000"/>
                    </a:schemeClr>
                  </a:solidFill>
                  <a:latin typeface="微软雅黑" panose="020B0503020204020204" pitchFamily="34" charset="-122"/>
                  <a:ea typeface="微软雅黑" panose="020B0503020204020204" pitchFamily="34" charset="-122"/>
                </a:rPr>
                <a:t>摄像机</a:t>
              </a:r>
            </a:p>
          </p:txBody>
        </p:sp>
      </p:grpSp>
      <p:cxnSp>
        <p:nvCxnSpPr>
          <p:cNvPr id="25" name="直線接點 7"/>
          <p:cNvCxnSpPr>
            <a:stCxn id="19" idx="1"/>
            <a:endCxn id="20" idx="3"/>
          </p:cNvCxnSpPr>
          <p:nvPr/>
        </p:nvCxnSpPr>
        <p:spPr>
          <a:xfrm>
            <a:off x="4031941" y="3595179"/>
            <a:ext cx="918101" cy="2685"/>
          </a:xfrm>
          <a:prstGeom prst="line">
            <a:avLst/>
          </a:prstGeom>
          <a:ln w="28575">
            <a:solidFill>
              <a:srgbClr val="2CB1BC"/>
            </a:solidFill>
          </a:ln>
        </p:spPr>
        <p:style>
          <a:lnRef idx="1">
            <a:schemeClr val="accent1"/>
          </a:lnRef>
          <a:fillRef idx="0">
            <a:schemeClr val="accent1"/>
          </a:fillRef>
          <a:effectRef idx="0">
            <a:schemeClr val="accent1"/>
          </a:effectRef>
          <a:fontRef idx="minor">
            <a:schemeClr val="tx1"/>
          </a:fontRef>
        </p:style>
      </p:cxnSp>
      <p:sp>
        <p:nvSpPr>
          <p:cNvPr id="26" name="文字方塊 90"/>
          <p:cNvSpPr txBox="1"/>
          <p:nvPr/>
        </p:nvSpPr>
        <p:spPr>
          <a:xfrm>
            <a:off x="5540048" y="1605301"/>
            <a:ext cx="3186354" cy="2400657"/>
          </a:xfrm>
          <a:prstGeom prst="rect">
            <a:avLst/>
          </a:prstGeom>
          <a:noFill/>
        </p:spPr>
        <p:txBody>
          <a:bodyPr wrap="square" rtlCol="0">
            <a:spAutoFit/>
          </a:bodyPr>
          <a:lstStyle/>
          <a:p>
            <a:pPr marL="214313" indent="-214313">
              <a:lnSpc>
                <a:spcPct val="200000"/>
              </a:lnSpc>
              <a:buFont typeface="Arial" panose="020B0604020202020204" pitchFamily="34" charset="0"/>
              <a:buChar char="•"/>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支持多路视频流，可以灵活选择记录观看，并设置观看布局</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14313" indent="-214313">
              <a:lnSpc>
                <a:spcPct val="200000"/>
              </a:lnSpc>
              <a:buFont typeface="Arial" panose="020B0604020202020204" pitchFamily="34" charset="0"/>
              <a:buChar char="•"/>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单路全屏和多路全屏模式</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14313" indent="-214313">
              <a:lnSpc>
                <a:spcPct val="200000"/>
              </a:lnSpc>
              <a:buFont typeface="Arial" panose="020B0604020202020204" pitchFamily="34" charset="0"/>
              <a:buChar char="•"/>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支持多路音频同时播放，灵活控制音频的开闭</a:t>
            </a:r>
            <a:endParaRPr lang="en-US" altLang="zh-TW"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851011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914199" y="173659"/>
            <a:ext cx="4978903"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TW" altLang="en-US" dirty="0"/>
              <a:t>通过手机观看课堂录播内容</a:t>
            </a:r>
          </a:p>
        </p:txBody>
      </p:sp>
      <p:sp>
        <p:nvSpPr>
          <p:cNvPr id="3" name="投影片編號版面配置區 3"/>
          <p:cNvSpPr>
            <a:spLocks noGrp="1"/>
          </p:cNvSpPr>
          <p:nvPr>
            <p:ph type="sldNum" sz="quarter" idx="12"/>
          </p:nvPr>
        </p:nvSpPr>
        <p:spPr>
          <a:xfrm>
            <a:off x="8726402" y="4922100"/>
            <a:ext cx="333400" cy="273844"/>
          </a:xfrm>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57</a:t>
            </a:fld>
            <a:endParaRPr lang="zh-TW" altLang="en-US" dirty="0">
              <a:latin typeface="微软雅黑" panose="020B0503020204020204" pitchFamily="34" charset="-122"/>
              <a:ea typeface="微软雅黑" panose="020B0503020204020204" pitchFamily="34" charset="-122"/>
            </a:endParaRPr>
          </a:p>
        </p:txBody>
      </p:sp>
      <p:pic>
        <p:nvPicPr>
          <p:cNvPr id="4" name="pasted-image.tif"/>
          <p:cNvPicPr/>
          <p:nvPr/>
        </p:nvPicPr>
        <p:blipFill>
          <a:blip r:embed="rId2" cstate="screen">
            <a:extLst>
              <a:ext uri="{28A0092B-C50C-407E-A947-70E740481C1C}">
                <a14:useLocalDpi xmlns:a14="http://schemas.microsoft.com/office/drawing/2010/main"/>
              </a:ext>
            </a:extLst>
          </a:blip>
          <a:stretch>
            <a:fillRect/>
          </a:stretch>
        </p:blipFill>
        <p:spPr>
          <a:xfrm>
            <a:off x="-892497" y="-36065"/>
            <a:ext cx="4600394" cy="5164683"/>
          </a:xfrm>
          <a:prstGeom prst="rect">
            <a:avLst/>
          </a:prstGeom>
          <a:ln w="12700">
            <a:miter lim="400000"/>
          </a:ln>
        </p:spPr>
      </p:pic>
      <p:grpSp>
        <p:nvGrpSpPr>
          <p:cNvPr id="5" name="群組 8"/>
          <p:cNvGrpSpPr/>
          <p:nvPr/>
        </p:nvGrpSpPr>
        <p:grpSpPr>
          <a:xfrm>
            <a:off x="4470116" y="2463738"/>
            <a:ext cx="4526555" cy="2160240"/>
            <a:chOff x="5591944" y="2780928"/>
            <a:chExt cx="4279114" cy="2042152"/>
          </a:xfrm>
        </p:grpSpPr>
        <p:grpSp>
          <p:nvGrpSpPr>
            <p:cNvPr id="6" name="群組 5"/>
            <p:cNvGrpSpPr/>
            <p:nvPr/>
          </p:nvGrpSpPr>
          <p:grpSpPr>
            <a:xfrm>
              <a:off x="5591944" y="2780928"/>
              <a:ext cx="4279114" cy="2042152"/>
              <a:chOff x="5973437" y="3068960"/>
              <a:chExt cx="4279114" cy="2042152"/>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7091918" y="1950479"/>
                <a:ext cx="2042152" cy="42791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圖片 21"/>
              <p:cNvPicPr>
                <a:picLocks noChangeAspect="1"/>
              </p:cNvPicPr>
              <p:nvPr/>
            </p:nvPicPr>
            <p:blipFill rotWithShape="1">
              <a:blip r:embed="rId4" cstate="screen">
                <a:extLst>
                  <a:ext uri="{28A0092B-C50C-407E-A947-70E740481C1C}">
                    <a14:useLocalDpi xmlns:a14="http://schemas.microsoft.com/office/drawing/2010/main"/>
                  </a:ext>
                </a:extLst>
              </a:blip>
              <a:srcRect t="22429" r="49851" b="15007"/>
              <a:stretch/>
            </p:blipFill>
            <p:spPr>
              <a:xfrm>
                <a:off x="6574298" y="3191914"/>
                <a:ext cx="3084858" cy="1821261"/>
              </a:xfrm>
              <a:prstGeom prst="rect">
                <a:avLst/>
              </a:prstGeom>
            </p:spPr>
          </p:pic>
        </p:grpSp>
        <p:sp>
          <p:nvSpPr>
            <p:cNvPr id="7" name="橢圓 6"/>
            <p:cNvSpPr/>
            <p:nvPr/>
          </p:nvSpPr>
          <p:spPr>
            <a:xfrm>
              <a:off x="7479473" y="3562484"/>
              <a:ext cx="504056" cy="504056"/>
            </a:xfrm>
            <a:prstGeom prst="ellipse">
              <a:avLst/>
            </a:prstGeom>
            <a:solidFill>
              <a:srgbClr val="7F7F7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sp>
          <p:nvSpPr>
            <p:cNvPr id="8" name="等腰三角形 7"/>
            <p:cNvSpPr/>
            <p:nvPr/>
          </p:nvSpPr>
          <p:spPr>
            <a:xfrm rot="5400000">
              <a:off x="7634579" y="3712056"/>
              <a:ext cx="278868" cy="240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软雅黑" panose="020B0503020204020204" pitchFamily="34" charset="-122"/>
                <a:ea typeface="微软雅黑" panose="020B0503020204020204" pitchFamily="34" charset="-122"/>
              </a:endParaRPr>
            </a:p>
          </p:txBody>
        </p:sp>
      </p:grpSp>
      <p:cxnSp>
        <p:nvCxnSpPr>
          <p:cNvPr id="11" name="直線接點 10"/>
          <p:cNvCxnSpPr/>
          <p:nvPr/>
        </p:nvCxnSpPr>
        <p:spPr>
          <a:xfrm>
            <a:off x="2487721" y="2787774"/>
            <a:ext cx="1868255" cy="0"/>
          </a:xfrm>
          <a:prstGeom prst="line">
            <a:avLst/>
          </a:prstGeom>
          <a:ln w="28575">
            <a:solidFill>
              <a:srgbClr val="2CB1BC"/>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12" name="文字方塊 25"/>
          <p:cNvSpPr txBox="1"/>
          <p:nvPr/>
        </p:nvSpPr>
        <p:spPr>
          <a:xfrm>
            <a:off x="5062636" y="1102837"/>
            <a:ext cx="2808312" cy="784830"/>
          </a:xfrm>
          <a:prstGeom prst="rect">
            <a:avLst/>
          </a:prstGeom>
          <a:noFill/>
        </p:spPr>
        <p:txBody>
          <a:bodyPr wrap="square" rtlCol="0">
            <a:spAutoFit/>
          </a:bodyPr>
          <a:lstStyle/>
          <a:p>
            <a:pPr algn="ctr">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可灵活切换视频流（投影片或者某一路音频），控制音频流</a:t>
            </a:r>
            <a:endParaRPr lang="en-US" altLang="zh-TW"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924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39553" y="134815"/>
            <a:ext cx="8147248" cy="546544"/>
          </a:xfrm>
          <a:prstGeom prst="rect">
            <a:avLst/>
          </a:prstGeom>
          <a:ln w="12700">
            <a:miter lim="400000"/>
          </a:ln>
        </p:spPr>
        <p:txBody>
          <a:bodyPr wrap="square" lIns="26789" tIns="26789" rIns="26789" bIns="26789" anchor="ctr">
            <a:spAutoFit/>
          </a:bodyPr>
          <a:lstStyle>
            <a:defPPr>
              <a:defRPr lang="zh-TW"/>
            </a:defPPr>
            <a:lvl1pPr lvl="0" algn="ctr">
              <a:defRPr sz="3200" b="1">
                <a:solidFill>
                  <a:srgbClr val="00B1AD"/>
                </a:solidFill>
                <a:latin typeface="微软雅黑" panose="020B0503020204020204" pitchFamily="34" charset="-122"/>
                <a:ea typeface="微软雅黑" panose="020B0503020204020204" pitchFamily="34" charset="-122"/>
              </a:defRPr>
            </a:lvl1pPr>
          </a:lstStyle>
          <a:p>
            <a:r>
              <a:rPr lang="zh-CN" altLang="en-US" dirty="0"/>
              <a:t>和课堂数据无缝对接</a:t>
            </a:r>
            <a:endParaRPr lang="zh-TW" altLang="en-US" dirty="0"/>
          </a:p>
        </p:txBody>
      </p:sp>
      <p:sp>
        <p:nvSpPr>
          <p:cNvPr id="3" name="投影片編號版面配置區 3"/>
          <p:cNvSpPr>
            <a:spLocks noGrp="1"/>
          </p:cNvSpPr>
          <p:nvPr>
            <p:ph type="sldNum" sz="quarter" idx="12"/>
          </p:nvPr>
        </p:nvSpPr>
        <p:spPr>
          <a:xfrm>
            <a:off x="8726402" y="4922100"/>
            <a:ext cx="333400" cy="273844"/>
          </a:xfrm>
        </p:spPr>
        <p:txBody>
          <a:bodyPr anchor="ctr"/>
          <a:lstStyle/>
          <a:p>
            <a:fld id="{86CB4B4D-7CA3-9044-876B-883B54F8677D}" type="slidenum">
              <a:rPr lang="en-US" altLang="zh-TW" smtClean="0">
                <a:latin typeface="微软雅黑" panose="020B0503020204020204" pitchFamily="34" charset="-122"/>
                <a:ea typeface="微软雅黑" panose="020B0503020204020204" pitchFamily="34" charset="-122"/>
              </a:rPr>
              <a:pPr/>
              <a:t>58</a:t>
            </a:fld>
            <a:endParaRPr lang="en-US" altLang="zh-TW" dirty="0">
              <a:latin typeface="微软雅黑" panose="020B0503020204020204" pitchFamily="34" charset="-122"/>
              <a:ea typeface="微软雅黑" panose="020B0503020204020204" pitchFamily="34" charset="-122"/>
            </a:endParaRPr>
          </a:p>
        </p:txBody>
      </p:sp>
      <p:sp>
        <p:nvSpPr>
          <p:cNvPr id="4" name="內容版面配置區 2"/>
          <p:cNvSpPr txBox="1">
            <a:spLocks/>
          </p:cNvSpPr>
          <p:nvPr/>
        </p:nvSpPr>
        <p:spPr>
          <a:xfrm>
            <a:off x="5544108" y="1113588"/>
            <a:ext cx="3222358" cy="3564396"/>
          </a:xfrm>
          <a:prstGeom prst="rect">
            <a:avLst/>
          </a:prstGeom>
        </p:spPr>
        <p:txBody>
          <a:bodyPr vert="horz" lIns="68580" tIns="34290" rIns="68580" bIns="3429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后台自动对接课程、班级、排课、校历等信息，录播视频自动归入到相应课程和班级，只有本班学生和老师可以访问</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对接学校的统一身份认证和公共数据平台，同一个账号即可登陆畅课平台</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支持调课，老师可以设定修改后的课堂时间段，系统自动调整音视频完成匹配</a:t>
            </a:r>
            <a:endParaRPr lang="zh-TW" altLang="en-US"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5" name="Picture 13" descr="1447306108.png"/>
          <p:cNvPicPr>
            <a:picLocks noChangeAspect="1"/>
          </p:cNvPicPr>
          <p:nvPr/>
        </p:nvPicPr>
        <p:blipFill rotWithShape="1">
          <a:blip r:embed="rId2" cstate="screen">
            <a:extLst>
              <a:ext uri="{28A0092B-C50C-407E-A947-70E740481C1C}">
                <a14:useLocalDpi xmlns:a14="http://schemas.microsoft.com/office/drawing/2010/main"/>
              </a:ext>
            </a:extLst>
          </a:blip>
          <a:srcRect l="5152" r="6215" b="20858"/>
          <a:stretch/>
        </p:blipFill>
        <p:spPr>
          <a:xfrm>
            <a:off x="251520" y="1059582"/>
            <a:ext cx="5130570" cy="3560703"/>
          </a:xfrm>
          <a:prstGeom prst="rect">
            <a:avLst/>
          </a:prstGeom>
          <a:ln>
            <a:solidFill>
              <a:srgbClr val="2CB1BC"/>
            </a:solidFill>
          </a:ln>
        </p:spPr>
      </p:pic>
    </p:spTree>
    <p:extLst>
      <p:ext uri="{BB962C8B-B14F-4D97-AF65-F5344CB8AC3E}">
        <p14:creationId xmlns:p14="http://schemas.microsoft.com/office/powerpoint/2010/main" val="39278509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549921" y="70181"/>
            <a:ext cx="8147248" cy="546544"/>
          </a:xfrm>
          <a:ln w="12700">
            <a:miter lim="400000"/>
          </a:ln>
        </p:spPr>
        <p:txBody>
          <a:bodyPr wrap="square" lIns="26789" tIns="26789" rIns="26789" bIns="26789" anchor="ctr">
            <a:spAutoFit/>
          </a:bodyPr>
          <a:lstStyle/>
          <a:p>
            <a:pPr algn="ctr"/>
            <a:r>
              <a:rPr lang="en-US" altLang="zh-TW" dirty="0" err="1">
                <a:latin typeface="微软雅黑" panose="020B0503020204020204" pitchFamily="34" charset="-122"/>
                <a:ea typeface="微软雅黑" panose="020B0503020204020204" pitchFamily="34" charset="-122"/>
                <a:cs typeface="+mn-cs"/>
              </a:rPr>
              <a:t>iLesson</a:t>
            </a:r>
            <a:r>
              <a:rPr lang="zh-CN" altLang="en-US" dirty="0">
                <a:latin typeface="微软雅黑" panose="020B0503020204020204" pitchFamily="34" charset="-122"/>
                <a:ea typeface="微软雅黑" panose="020B0503020204020204" pitchFamily="34" charset="-122"/>
                <a:cs typeface="+mn-cs"/>
              </a:rPr>
              <a:t>考勤管理</a:t>
            </a:r>
            <a:endParaRPr lang="zh-TW" altLang="en-US" dirty="0">
              <a:latin typeface="微软雅黑" panose="020B0503020204020204" pitchFamily="34" charset="-122"/>
              <a:ea typeface="微软雅黑" panose="020B0503020204020204" pitchFamily="34" charset="-122"/>
              <a:cs typeface="+mn-cs"/>
            </a:endParaRPr>
          </a:p>
        </p:txBody>
      </p:sp>
      <p:sp>
        <p:nvSpPr>
          <p:cNvPr id="4" name="投影片編號版面配置區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59</a:t>
            </a:fld>
            <a:endParaRPr lang="zh-TW" altLang="en-US" dirty="0">
              <a:latin typeface="微软雅黑" panose="020B0503020204020204" pitchFamily="34" charset="-122"/>
              <a:ea typeface="微软雅黑" panose="020B0503020204020204" pitchFamily="34" charset="-122"/>
            </a:endParaRPr>
          </a:p>
        </p:txBody>
      </p:sp>
      <p:pic>
        <p:nvPicPr>
          <p:cNvPr id="7" name="Picture 6" descr="E_点名003_点名详情_开始点名.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532" y="1113588"/>
            <a:ext cx="2052228" cy="3642705"/>
          </a:xfrm>
          <a:prstGeom prst="rect">
            <a:avLst/>
          </a:prstGeom>
        </p:spPr>
      </p:pic>
      <p:pic>
        <p:nvPicPr>
          <p:cNvPr id="8" name="Picture 7" descr="E_点名009_雷达点名002_老师_开启后.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9802" y="1113589"/>
            <a:ext cx="2038536" cy="3618401"/>
          </a:xfrm>
          <a:prstGeom prst="rect">
            <a:avLst/>
          </a:prstGeom>
        </p:spPr>
      </p:pic>
      <p:sp>
        <p:nvSpPr>
          <p:cNvPr id="10" name="文字方塊 8"/>
          <p:cNvSpPr txBox="1"/>
          <p:nvPr/>
        </p:nvSpPr>
        <p:spPr>
          <a:xfrm>
            <a:off x="3453994" y="681541"/>
            <a:ext cx="2339103" cy="276999"/>
          </a:xfrm>
          <a:prstGeom prst="rect">
            <a:avLst/>
          </a:prstGeom>
          <a:noFill/>
        </p:spPr>
        <p:txBody>
          <a:bodyPr wrap="none" rtlCol="0">
            <a:spAutoFit/>
          </a:bodyPr>
          <a:lstStyle/>
          <a:p>
            <a:pPr algn="ctr"/>
            <a:r>
              <a:rPr lang="zh-CN" altLang="en-US" sz="1200" dirty="0">
                <a:solidFill>
                  <a:srgbClr val="2CB1BC"/>
                </a:solidFill>
                <a:latin typeface="微软雅黑" panose="020B0503020204020204" pitchFamily="34" charset="-122"/>
                <a:ea typeface="微软雅黑" panose="020B0503020204020204" pitchFamily="34" charset="-122"/>
              </a:rPr>
              <a:t>多维度考勤解决方案、雷达点名</a:t>
            </a:r>
            <a:endParaRPr lang="en-US" altLang="zh-TW" sz="1200" dirty="0">
              <a:solidFill>
                <a:srgbClr val="2CB1BC"/>
              </a:solidFill>
              <a:latin typeface="微软雅黑" panose="020B0503020204020204" pitchFamily="34" charset="-122"/>
              <a:ea typeface="微软雅黑" panose="020B0503020204020204" pitchFamily="34" charset="-122"/>
            </a:endParaRPr>
          </a:p>
        </p:txBody>
      </p:sp>
      <p:sp>
        <p:nvSpPr>
          <p:cNvPr id="11" name="內容版面配置區 2"/>
          <p:cNvSpPr txBox="1">
            <a:spLocks/>
          </p:cNvSpPr>
          <p:nvPr/>
        </p:nvSpPr>
        <p:spPr>
          <a:xfrm>
            <a:off x="5255568" y="3010991"/>
            <a:ext cx="3888432" cy="1728192"/>
          </a:xfrm>
          <a:prstGeom prst="rect">
            <a:avLst/>
          </a:prstGeom>
        </p:spPr>
        <p:txBody>
          <a:bodyPr vert="horz" lIns="68580" tIns="34290" rIns="68580" bIns="3429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多种考勤方式和终端，支持迟到、缺勤、请假</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除了按照课堂考勤，老师可以随时自主发起</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考勤成绩和课程总成绩挂钩，老师灵活设定</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教室范围内通过移动设备定位自动扫描</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自动点名和老师抽点相配合，快速完成点名</a:t>
            </a:r>
            <a:endParaRPr lang="en-US" altLang="zh-TW"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706126" y="1006720"/>
            <a:ext cx="2469141" cy="1821353"/>
            <a:chOff x="7233027" y="1988840"/>
            <a:chExt cx="3846626" cy="2972817"/>
          </a:xfrm>
        </p:grpSpPr>
        <p:pic>
          <p:nvPicPr>
            <p:cNvPr id="22" name="Picture 1" descr="雷达点名.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9091" y="1988840"/>
              <a:ext cx="720080" cy="720080"/>
            </a:xfrm>
            <a:prstGeom prst="rect">
              <a:avLst/>
            </a:prstGeom>
          </p:spPr>
        </p:pic>
        <p:sp>
          <p:nvSpPr>
            <p:cNvPr id="23" name="Rectangle 2"/>
            <p:cNvSpPr/>
            <p:nvPr/>
          </p:nvSpPr>
          <p:spPr>
            <a:xfrm>
              <a:off x="7233027" y="2780928"/>
              <a:ext cx="2031325" cy="484748"/>
            </a:xfrm>
            <a:prstGeom prst="rect">
              <a:avLst/>
            </a:prstGeom>
          </p:spPr>
          <p:txBody>
            <a:bodyPr vert="horz" lIns="68580" tIns="34290" rIns="68580" bIns="34290" rtlCol="0">
              <a:normAutofit fontScale="85000" lnSpcReduction="2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手机雷达自动点名</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Rectangle 12"/>
            <p:cNvSpPr/>
            <p:nvPr/>
          </p:nvSpPr>
          <p:spPr>
            <a:xfrm>
              <a:off x="9048328" y="2780928"/>
              <a:ext cx="2031325" cy="484748"/>
            </a:xfrm>
            <a:prstGeom prst="rect">
              <a:avLst/>
            </a:prstGeom>
          </p:spPr>
          <p:txBody>
            <a:bodyPr vert="horz" lIns="68580" tIns="34290" rIns="68580" bIns="34290" rtlCol="0">
              <a:normAutofit fontScale="85000" lnSpcReduction="2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考勤机</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Rectangle 14"/>
            <p:cNvSpPr/>
            <p:nvPr/>
          </p:nvSpPr>
          <p:spPr>
            <a:xfrm>
              <a:off x="7233027" y="4476909"/>
              <a:ext cx="2031325" cy="484748"/>
            </a:xfrm>
            <a:prstGeom prst="rect">
              <a:avLst/>
            </a:prstGeom>
          </p:spPr>
          <p:txBody>
            <a:bodyPr vert="horz" lIns="68580" tIns="34290" rIns="68580" bIns="34290" rtlCol="0">
              <a:normAutofit fontScale="85000" lnSpcReduction="2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蓝牙</a:t>
              </a: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beacon</a:t>
              </a:r>
            </a:p>
          </p:txBody>
        </p:sp>
        <p:sp>
          <p:nvSpPr>
            <p:cNvPr id="26" name="Rectangle 16"/>
            <p:cNvSpPr/>
            <p:nvPr/>
          </p:nvSpPr>
          <p:spPr>
            <a:xfrm>
              <a:off x="9048328" y="4476909"/>
              <a:ext cx="2031325" cy="484748"/>
            </a:xfrm>
            <a:prstGeom prst="rect">
              <a:avLst/>
            </a:prstGeom>
          </p:spPr>
          <p:txBody>
            <a:bodyPr vert="horz" lIns="68580" tIns="34290" rIns="68580" bIns="34290" rtlCol="0">
              <a:normAutofit fontScale="85000" lnSpcReduction="20000"/>
            </a:bodyPr>
            <a:lstStyle/>
            <a:p>
              <a:pPr algn="ctr" defTabSz="514350">
                <a:lnSpc>
                  <a:spcPct val="150000"/>
                </a:lnSpc>
                <a:spcBef>
                  <a:spcPts val="900"/>
                </a:spcBef>
              </a:pP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ROOMIS</a:t>
              </a:r>
            </a:p>
          </p:txBody>
        </p:sp>
        <p:pic>
          <p:nvPicPr>
            <p:cNvPr id="27" name="Picture 17" descr="课程动态.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37083" y="3756829"/>
              <a:ext cx="979513" cy="442243"/>
            </a:xfrm>
            <a:prstGeom prst="rect">
              <a:avLst/>
            </a:prstGeom>
          </p:spPr>
        </p:pic>
        <p:pic>
          <p:nvPicPr>
            <p:cNvPr id="28" name="Picture 5" descr="ROOMI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6366" y="3645024"/>
              <a:ext cx="578106" cy="607157"/>
            </a:xfrm>
            <a:prstGeom prst="rect">
              <a:avLst/>
            </a:prstGeom>
          </p:spPr>
        </p:pic>
        <p:pic>
          <p:nvPicPr>
            <p:cNvPr id="29" name="Picture 6" descr="考勤机.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32975" y="2060848"/>
              <a:ext cx="611497" cy="590818"/>
            </a:xfrm>
            <a:prstGeom prst="rect">
              <a:avLst/>
            </a:prstGeom>
          </p:spPr>
        </p:pic>
      </p:grpSp>
    </p:spTree>
    <p:extLst>
      <p:ext uri="{BB962C8B-B14F-4D97-AF65-F5344CB8AC3E}">
        <p14:creationId xmlns:p14="http://schemas.microsoft.com/office/powerpoint/2010/main" val="2365098326"/>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434" y="0"/>
            <a:ext cx="9175434" cy="692918"/>
          </a:xfrm>
          <a:prstGeom prst="rect">
            <a:avLst/>
          </a:prstGeom>
        </p:spPr>
        <p:txBody>
          <a:bodyPr vert="horz" lIns="91416" tIns="45708" rIns="91416" bIns="45708" rtlCol="0" anchor="ctr">
            <a:normAutofit/>
          </a:bodyPr>
          <a:lstStyle>
            <a:defPPr>
              <a:defRPr lang="zh-TW"/>
            </a:defPPr>
            <a:lvl1pPr algn="ctr">
              <a:spcBef>
                <a:spcPct val="0"/>
              </a:spcBef>
              <a:buNone/>
              <a:defRPr sz="3200" b="1" kern="0">
                <a:solidFill>
                  <a:srgbClr val="00B1AD"/>
                </a:solidFill>
                <a:latin typeface="微软雅黑" panose="020B0503020204020204" pitchFamily="34" charset="-122"/>
                <a:ea typeface="微软雅黑" panose="020B0503020204020204" pitchFamily="34" charset="-122"/>
                <a:cs typeface="+mj-cs"/>
              </a:defRPr>
            </a:lvl1pPr>
          </a:lstStyle>
          <a:p>
            <a:r>
              <a:rPr lang="zh-CN" altLang="en-US" dirty="0" smtClean="0"/>
              <a:t>未来职业教育</a:t>
            </a:r>
            <a:r>
              <a:rPr lang="zh-CN" altLang="en-US" dirty="0"/>
              <a:t>的提供方式</a:t>
            </a:r>
            <a:endParaRPr lang="en-US" altLang="zh-CN" dirty="0"/>
          </a:p>
        </p:txBody>
      </p:sp>
      <p:sp>
        <p:nvSpPr>
          <p:cNvPr id="12" name="文本框 11"/>
          <p:cNvSpPr txBox="1"/>
          <p:nvPr/>
        </p:nvSpPr>
        <p:spPr>
          <a:xfrm>
            <a:off x="2997730" y="730941"/>
            <a:ext cx="2808312" cy="307777"/>
          </a:xfrm>
          <a:prstGeom prst="rect">
            <a:avLst/>
          </a:prstGeom>
          <a:noFill/>
        </p:spPr>
        <p:txBody>
          <a:bodyPr wrap="square" rtlCol="0">
            <a:spAutoFit/>
          </a:bodyPr>
          <a:lstStyle/>
          <a:p>
            <a:pPr algn="ctr"/>
            <a:r>
              <a:rPr kumimoji="1" lang="zh-CN" altLang="en-US" sz="1400" dirty="0">
                <a:solidFill>
                  <a:srgbClr val="00B1AD"/>
                </a:solidFill>
                <a:latin typeface="微软雅黑"/>
                <a:ea typeface="微软雅黑"/>
                <a:cs typeface="微软雅黑"/>
              </a:rPr>
              <a:t>传统课堂教育与线上教育的融合</a:t>
            </a:r>
          </a:p>
        </p:txBody>
      </p:sp>
      <p:grpSp>
        <p:nvGrpSpPr>
          <p:cNvPr id="16" name="组 15"/>
          <p:cNvGrpSpPr/>
          <p:nvPr/>
        </p:nvGrpSpPr>
        <p:grpSpPr>
          <a:xfrm>
            <a:off x="2412010" y="3729896"/>
            <a:ext cx="5831973" cy="957955"/>
            <a:chOff x="6576170" y="9883130"/>
            <a:chExt cx="15553728" cy="2554843"/>
          </a:xfrm>
        </p:grpSpPr>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6170" y="10143391"/>
              <a:ext cx="1562100" cy="1562100"/>
            </a:xfrm>
            <a:prstGeom prst="rect">
              <a:avLst/>
            </a:prstGeom>
          </p:spPr>
        </p:pic>
        <p:sp>
          <p:nvSpPr>
            <p:cNvPr id="13" name="文本框 12"/>
            <p:cNvSpPr txBox="1"/>
            <p:nvPr/>
          </p:nvSpPr>
          <p:spPr>
            <a:xfrm>
              <a:off x="9312473" y="9883130"/>
              <a:ext cx="12817425" cy="2554843"/>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a:ea typeface="微软雅黑"/>
                  <a:cs typeface="微软雅黑"/>
                </a:rPr>
                <a:t>大规模在线课程</a:t>
              </a:r>
              <a:r>
                <a:rPr kumimoji="1" lang="en-US" altLang="zh-CN" sz="1350" b="1" dirty="0">
                  <a:solidFill>
                    <a:srgbClr val="00B1AD"/>
                  </a:solidFill>
                  <a:latin typeface="微软雅黑"/>
                  <a:ea typeface="微软雅黑"/>
                  <a:cs typeface="微软雅黑"/>
                </a:rPr>
                <a:t>MOOC</a:t>
              </a:r>
            </a:p>
            <a:p>
              <a:pPr>
                <a:lnSpc>
                  <a:spcPct val="150000"/>
                </a:lnSpc>
              </a:pPr>
              <a:r>
                <a:rPr kumimoji="1" lang="zh-CN" altLang="en-US" sz="1200" dirty="0">
                  <a:solidFill>
                    <a:srgbClr val="00B1AD"/>
                  </a:solidFill>
                  <a:latin typeface="微软雅黑"/>
                  <a:ea typeface="微软雅黑"/>
                  <a:cs typeface="微软雅黑"/>
                </a:rPr>
                <a:t>学校利用</a:t>
              </a:r>
              <a:r>
                <a:rPr kumimoji="1" lang="en-US" altLang="zh-CN" sz="1200" dirty="0">
                  <a:solidFill>
                    <a:srgbClr val="00B1AD"/>
                  </a:solidFill>
                  <a:latin typeface="微软雅黑"/>
                  <a:ea typeface="微软雅黑"/>
                  <a:cs typeface="微软雅黑"/>
                </a:rPr>
                <a:t>MOOC</a:t>
              </a:r>
              <a:r>
                <a:rPr kumimoji="1" lang="zh-CN" altLang="en-US" sz="1200" dirty="0">
                  <a:solidFill>
                    <a:srgbClr val="00B1AD"/>
                  </a:solidFill>
                  <a:latin typeface="微软雅黑"/>
                  <a:ea typeface="微软雅黑"/>
                  <a:cs typeface="微软雅黑"/>
                </a:rPr>
                <a:t>，不仅可以向大众提供优秀的受教育机会，同时可以提升学校的知名度及时把握市场的需求</a:t>
              </a:r>
            </a:p>
          </p:txBody>
        </p:sp>
      </p:grpSp>
      <p:grpSp>
        <p:nvGrpSpPr>
          <p:cNvPr id="17" name="组 16"/>
          <p:cNvGrpSpPr/>
          <p:nvPr/>
        </p:nvGrpSpPr>
        <p:grpSpPr>
          <a:xfrm>
            <a:off x="2412010" y="2463751"/>
            <a:ext cx="5750973" cy="957955"/>
            <a:chOff x="6648178" y="6210722"/>
            <a:chExt cx="15337704" cy="255484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8178" y="6470983"/>
              <a:ext cx="1562100" cy="1562100"/>
            </a:xfrm>
            <a:prstGeom prst="rect">
              <a:avLst/>
            </a:prstGeom>
          </p:spPr>
        </p:pic>
        <p:sp>
          <p:nvSpPr>
            <p:cNvPr id="14" name="文本框 13"/>
            <p:cNvSpPr txBox="1"/>
            <p:nvPr/>
          </p:nvSpPr>
          <p:spPr>
            <a:xfrm>
              <a:off x="9384482" y="6210722"/>
              <a:ext cx="12601400" cy="2554843"/>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a:ea typeface="微软雅黑"/>
                  <a:cs typeface="微软雅黑"/>
                </a:rPr>
                <a:t>小规模在线教育</a:t>
              </a:r>
              <a:r>
                <a:rPr kumimoji="1" lang="en-US" altLang="zh-CN" sz="1350" b="1" dirty="0">
                  <a:solidFill>
                    <a:srgbClr val="00B1AD"/>
                  </a:solidFill>
                  <a:latin typeface="微软雅黑"/>
                  <a:ea typeface="微软雅黑"/>
                  <a:cs typeface="微软雅黑"/>
                </a:rPr>
                <a:t>SPOC</a:t>
              </a:r>
            </a:p>
            <a:p>
              <a:pPr>
                <a:lnSpc>
                  <a:spcPct val="150000"/>
                </a:lnSpc>
              </a:pPr>
              <a:r>
                <a:rPr kumimoji="1" lang="zh-CN" altLang="en-US" sz="1200" dirty="0">
                  <a:solidFill>
                    <a:srgbClr val="00B1AD"/>
                  </a:solidFill>
                  <a:latin typeface="微软雅黑"/>
                  <a:ea typeface="微软雅黑"/>
                  <a:cs typeface="微软雅黑"/>
                </a:rPr>
                <a:t>对于学校的注册学生，学校利用线上教育为他们提供学分课程甚至全线上学习，扩大学校的生源范围，满足学生多样化的需求</a:t>
              </a:r>
            </a:p>
          </p:txBody>
        </p:sp>
      </p:grpSp>
      <p:grpSp>
        <p:nvGrpSpPr>
          <p:cNvPr id="18" name="组 17"/>
          <p:cNvGrpSpPr/>
          <p:nvPr/>
        </p:nvGrpSpPr>
        <p:grpSpPr>
          <a:xfrm>
            <a:off x="2412010" y="1275756"/>
            <a:ext cx="5858973" cy="957955"/>
            <a:chOff x="6432154" y="3402410"/>
            <a:chExt cx="15625736" cy="2554843"/>
          </a:xfrm>
        </p:grpSpPr>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2154" y="3662671"/>
              <a:ext cx="1562100" cy="1562100"/>
            </a:xfrm>
            <a:prstGeom prst="rect">
              <a:avLst/>
            </a:prstGeom>
          </p:spPr>
        </p:pic>
        <p:sp>
          <p:nvSpPr>
            <p:cNvPr id="15" name="文本框 14"/>
            <p:cNvSpPr txBox="1"/>
            <p:nvPr/>
          </p:nvSpPr>
          <p:spPr>
            <a:xfrm>
              <a:off x="9168457" y="3402410"/>
              <a:ext cx="12889433" cy="2554843"/>
            </a:xfrm>
            <a:prstGeom prst="rect">
              <a:avLst/>
            </a:prstGeom>
            <a:noFill/>
          </p:spPr>
          <p:txBody>
            <a:bodyPr wrap="square" rtlCol="0">
              <a:spAutoFit/>
            </a:bodyPr>
            <a:lstStyle/>
            <a:p>
              <a:pPr>
                <a:lnSpc>
                  <a:spcPct val="150000"/>
                </a:lnSpc>
              </a:pPr>
              <a:r>
                <a:rPr kumimoji="1" lang="zh-CN" altLang="en-US" sz="1350" b="1" dirty="0">
                  <a:solidFill>
                    <a:srgbClr val="00B1AD"/>
                  </a:solidFill>
                  <a:latin typeface="微软雅黑"/>
                  <a:ea typeface="微软雅黑"/>
                  <a:cs typeface="微软雅黑"/>
                </a:rPr>
                <a:t>混合式课程</a:t>
              </a:r>
              <a:endParaRPr kumimoji="1" lang="en-US" altLang="zh-CN" sz="1350" b="1" dirty="0">
                <a:solidFill>
                  <a:srgbClr val="00B1AD"/>
                </a:solidFill>
                <a:latin typeface="微软雅黑"/>
                <a:ea typeface="微软雅黑"/>
                <a:cs typeface="微软雅黑"/>
              </a:endParaRPr>
            </a:p>
            <a:p>
              <a:pPr>
                <a:lnSpc>
                  <a:spcPct val="150000"/>
                </a:lnSpc>
              </a:pPr>
              <a:r>
                <a:rPr kumimoji="1" lang="zh-CN" altLang="en-US" sz="1200" dirty="0">
                  <a:solidFill>
                    <a:srgbClr val="00B1AD"/>
                  </a:solidFill>
                  <a:latin typeface="微软雅黑"/>
                  <a:ea typeface="微软雅黑"/>
                  <a:cs typeface="微软雅黑"/>
                </a:rPr>
                <a:t>利用现有学校的教育资源，结合线上教育，通过混合式学习、翻转课堂等新的教学方法改善学生的在校学习体验的学习效果</a:t>
              </a:r>
              <a:endParaRPr kumimoji="1" lang="en-US" altLang="zh-CN" sz="1200" dirty="0">
                <a:solidFill>
                  <a:srgbClr val="00B1AD"/>
                </a:solidFill>
                <a:latin typeface="微软雅黑"/>
                <a:ea typeface="微软雅黑"/>
                <a:cs typeface="微软雅黑"/>
              </a:endParaRPr>
            </a:p>
          </p:txBody>
        </p:sp>
      </p:grpSp>
      <p:grpSp>
        <p:nvGrpSpPr>
          <p:cNvPr id="47" name="组 46"/>
          <p:cNvGrpSpPr/>
          <p:nvPr/>
        </p:nvGrpSpPr>
        <p:grpSpPr>
          <a:xfrm>
            <a:off x="1926012" y="1626754"/>
            <a:ext cx="350998" cy="1241994"/>
            <a:chOff x="4919986" y="4338514"/>
            <a:chExt cx="1512168" cy="3312368"/>
          </a:xfrm>
        </p:grpSpPr>
        <p:cxnSp>
          <p:nvCxnSpPr>
            <p:cNvPr id="31" name="直线连接符 30"/>
            <p:cNvCxnSpPr/>
            <p:nvPr/>
          </p:nvCxnSpPr>
          <p:spPr>
            <a:xfrm flipH="1">
              <a:off x="4919986" y="4338514"/>
              <a:ext cx="1512168" cy="0"/>
            </a:xfrm>
            <a:prstGeom prst="line">
              <a:avLst/>
            </a:prstGeom>
            <a:ln w="22225">
              <a:solidFill>
                <a:srgbClr val="06BDC6"/>
              </a:solidFill>
            </a:ln>
          </p:spPr>
          <p:style>
            <a:lnRef idx="2">
              <a:schemeClr val="accent1"/>
            </a:lnRef>
            <a:fillRef idx="0">
              <a:schemeClr val="accent1"/>
            </a:fillRef>
            <a:effectRef idx="1">
              <a:schemeClr val="accent1"/>
            </a:effectRef>
            <a:fontRef idx="minor">
              <a:schemeClr val="tx1"/>
            </a:fontRef>
          </p:style>
        </p:cxnSp>
        <p:cxnSp>
          <p:nvCxnSpPr>
            <p:cNvPr id="38" name="直线连接符 37"/>
            <p:cNvCxnSpPr/>
            <p:nvPr/>
          </p:nvCxnSpPr>
          <p:spPr>
            <a:xfrm>
              <a:off x="4919986" y="4338514"/>
              <a:ext cx="0" cy="3312368"/>
            </a:xfrm>
            <a:prstGeom prst="line">
              <a:avLst/>
            </a:prstGeom>
            <a:ln w="22225">
              <a:solidFill>
                <a:srgbClr val="06BDC6"/>
              </a:solidFill>
            </a:ln>
          </p:spPr>
          <p:style>
            <a:lnRef idx="2">
              <a:schemeClr val="accent1"/>
            </a:lnRef>
            <a:fillRef idx="0">
              <a:schemeClr val="accent1"/>
            </a:fillRef>
            <a:effectRef idx="1">
              <a:schemeClr val="accent1"/>
            </a:effectRef>
            <a:fontRef idx="minor">
              <a:schemeClr val="tx1"/>
            </a:fontRef>
          </p:style>
        </p:cxnSp>
        <p:cxnSp>
          <p:nvCxnSpPr>
            <p:cNvPr id="41" name="直线连接符 40"/>
            <p:cNvCxnSpPr/>
            <p:nvPr/>
          </p:nvCxnSpPr>
          <p:spPr>
            <a:xfrm flipH="1">
              <a:off x="4919986" y="7650882"/>
              <a:ext cx="1512168" cy="0"/>
            </a:xfrm>
            <a:prstGeom prst="line">
              <a:avLst/>
            </a:prstGeom>
            <a:ln w="22225">
              <a:solidFill>
                <a:srgbClr val="06BDC6"/>
              </a:solidFill>
            </a:ln>
          </p:spPr>
          <p:style>
            <a:lnRef idx="2">
              <a:schemeClr val="accent1"/>
            </a:lnRef>
            <a:fillRef idx="0">
              <a:schemeClr val="accent1"/>
            </a:fillRef>
            <a:effectRef idx="1">
              <a:schemeClr val="accent1"/>
            </a:effectRef>
            <a:fontRef idx="minor">
              <a:schemeClr val="tx1"/>
            </a:fontRef>
          </p:style>
        </p:cxnSp>
      </p:grpSp>
      <p:sp>
        <p:nvSpPr>
          <p:cNvPr id="48" name="文本框 47"/>
          <p:cNvSpPr txBox="1"/>
          <p:nvPr/>
        </p:nvSpPr>
        <p:spPr>
          <a:xfrm>
            <a:off x="387019" y="1788754"/>
            <a:ext cx="1457993" cy="1131079"/>
          </a:xfrm>
          <a:prstGeom prst="rect">
            <a:avLst/>
          </a:prstGeom>
          <a:noFill/>
        </p:spPr>
        <p:txBody>
          <a:bodyPr wrap="square" rtlCol="0">
            <a:spAutoFit/>
          </a:bodyPr>
          <a:lstStyle/>
          <a:p>
            <a:pPr>
              <a:lnSpc>
                <a:spcPct val="150000"/>
              </a:lnSpc>
            </a:pPr>
            <a:r>
              <a:rPr kumimoji="1" lang="zh-CN" altLang="en-US" sz="900" dirty="0" smtClean="0">
                <a:solidFill>
                  <a:srgbClr val="00B1AD"/>
                </a:solidFill>
                <a:latin typeface="微软雅黑"/>
                <a:ea typeface="微软雅黑"/>
                <a:cs typeface="微软雅黑"/>
              </a:rPr>
              <a:t>对于中国当前教育</a:t>
            </a:r>
            <a:r>
              <a:rPr kumimoji="1" lang="zh-CN" altLang="en-US" sz="900" dirty="0">
                <a:solidFill>
                  <a:srgbClr val="00B1AD"/>
                </a:solidFill>
                <a:latin typeface="微软雅黑"/>
                <a:ea typeface="微软雅黑"/>
                <a:cs typeface="微软雅黑"/>
              </a:rPr>
              <a:t>来说，课程面授和混合式课程，辅以小部分校内在线课程，是比较符合现实需求的教学形式</a:t>
            </a:r>
          </a:p>
        </p:txBody>
      </p:sp>
      <p:sp>
        <p:nvSpPr>
          <p:cNvPr id="49" name="文本框 48"/>
          <p:cNvSpPr txBox="1"/>
          <p:nvPr/>
        </p:nvSpPr>
        <p:spPr>
          <a:xfrm>
            <a:off x="441019" y="3797214"/>
            <a:ext cx="1376994" cy="715581"/>
          </a:xfrm>
          <a:prstGeom prst="rect">
            <a:avLst/>
          </a:prstGeom>
          <a:noFill/>
        </p:spPr>
        <p:txBody>
          <a:bodyPr wrap="square" rtlCol="0">
            <a:spAutoFit/>
          </a:bodyPr>
          <a:lstStyle/>
          <a:p>
            <a:pPr>
              <a:lnSpc>
                <a:spcPct val="150000"/>
              </a:lnSpc>
            </a:pPr>
            <a:r>
              <a:rPr kumimoji="1" lang="en-US" altLang="zh-CN" sz="900" dirty="0">
                <a:solidFill>
                  <a:srgbClr val="00B1AD"/>
                </a:solidFill>
                <a:latin typeface="微软雅黑"/>
                <a:ea typeface="微软雅黑"/>
                <a:cs typeface="微软雅黑"/>
              </a:rPr>
              <a:t>MOOC</a:t>
            </a:r>
            <a:r>
              <a:rPr kumimoji="1" lang="zh-CN" altLang="en-US" sz="900" dirty="0" smtClean="0">
                <a:solidFill>
                  <a:srgbClr val="00B1AD"/>
                </a:solidFill>
                <a:latin typeface="微软雅黑"/>
                <a:ea typeface="微软雅黑"/>
                <a:cs typeface="微软雅黑"/>
              </a:rPr>
              <a:t>对于</a:t>
            </a:r>
            <a:r>
              <a:rPr kumimoji="1" lang="zh-CN" altLang="en-US" sz="900" dirty="0">
                <a:solidFill>
                  <a:srgbClr val="00B1AD"/>
                </a:solidFill>
                <a:latin typeface="微软雅黑"/>
                <a:ea typeface="微软雅黑"/>
                <a:cs typeface="微软雅黑"/>
              </a:rPr>
              <a:t>学校</a:t>
            </a:r>
            <a:r>
              <a:rPr kumimoji="1" lang="zh-CN" altLang="en-US" sz="900" dirty="0" smtClean="0">
                <a:solidFill>
                  <a:srgbClr val="00B1AD"/>
                </a:solidFill>
                <a:latin typeface="微软雅黑"/>
                <a:ea typeface="微软雅黑"/>
                <a:cs typeface="微软雅黑"/>
              </a:rPr>
              <a:t>来说</a:t>
            </a:r>
            <a:r>
              <a:rPr kumimoji="1" lang="zh-CN" altLang="en-US" sz="900" dirty="0">
                <a:solidFill>
                  <a:srgbClr val="00B1AD"/>
                </a:solidFill>
                <a:latin typeface="微软雅黑"/>
                <a:ea typeface="微软雅黑"/>
                <a:cs typeface="微软雅黑"/>
              </a:rPr>
              <a:t>，目前尚不能作为主要的教学形式</a:t>
            </a:r>
          </a:p>
        </p:txBody>
      </p:sp>
    </p:spTree>
    <p:extLst>
      <p:ext uri="{BB962C8B-B14F-4D97-AF65-F5344CB8AC3E}">
        <p14:creationId xmlns:p14="http://schemas.microsoft.com/office/powerpoint/2010/main" val="930774722"/>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539552" y="134815"/>
            <a:ext cx="8147248" cy="546544"/>
          </a:xfrm>
          <a:ln w="12700">
            <a:miter lim="400000"/>
          </a:ln>
        </p:spPr>
        <p:txBody>
          <a:bodyPr wrap="square" lIns="26789" tIns="26789" rIns="26789" bIns="26789" anchor="ctr">
            <a:spAutoFit/>
          </a:bodyPr>
          <a:lstStyle/>
          <a:p>
            <a:pPr algn="ctr"/>
            <a:r>
              <a:rPr lang="en-US" altLang="zh-TW" dirty="0" err="1">
                <a:latin typeface="微软雅黑" panose="020B0503020204020204" pitchFamily="34" charset="-122"/>
                <a:ea typeface="微软雅黑" panose="020B0503020204020204" pitchFamily="34" charset="-122"/>
                <a:cs typeface="+mn-cs"/>
              </a:rPr>
              <a:t>iLesson</a:t>
            </a:r>
            <a:r>
              <a:rPr lang="en-US" altLang="zh-TW" dirty="0">
                <a:latin typeface="微软雅黑" panose="020B0503020204020204" pitchFamily="34" charset="-122"/>
                <a:ea typeface="微软雅黑" panose="020B0503020204020204" pitchFamily="34" charset="-122"/>
                <a:cs typeface="+mn-cs"/>
              </a:rPr>
              <a:t> </a:t>
            </a:r>
            <a:r>
              <a:rPr lang="zh-TW" altLang="en-US" dirty="0">
                <a:latin typeface="微软雅黑" panose="020B0503020204020204" pitchFamily="34" charset="-122"/>
                <a:ea typeface="微软雅黑" panose="020B0503020204020204" pitchFamily="34" charset="-122"/>
                <a:cs typeface="+mn-cs"/>
              </a:rPr>
              <a:t>课堂录播系统 </a:t>
            </a:r>
            <a:r>
              <a:rPr lang="en-US" altLang="zh-TW" dirty="0">
                <a:latin typeface="微软雅黑" panose="020B0503020204020204" pitchFamily="34" charset="-122"/>
                <a:ea typeface="微软雅黑" panose="020B0503020204020204" pitchFamily="34" charset="-122"/>
                <a:cs typeface="+mn-cs"/>
              </a:rPr>
              <a:t>- </a:t>
            </a:r>
            <a:r>
              <a:rPr lang="zh-TW" altLang="en-US" dirty="0">
                <a:latin typeface="微软雅黑" panose="020B0503020204020204" pitchFamily="34" charset="-122"/>
                <a:ea typeface="微软雅黑" panose="020B0503020204020204" pitchFamily="34" charset="-122"/>
                <a:cs typeface="+mn-cs"/>
              </a:rPr>
              <a:t>后台管理</a:t>
            </a:r>
          </a:p>
        </p:txBody>
      </p:sp>
      <p:sp>
        <p:nvSpPr>
          <p:cNvPr id="4" name="投影片編號版面配置區 3"/>
          <p:cNvSpPr>
            <a:spLocks noGrp="1"/>
          </p:cNvSpPr>
          <p:nvPr>
            <p:ph type="sldNum" sz="quarter" idx="12"/>
          </p:nvPr>
        </p:nvSpPr>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60</a:t>
            </a:fld>
            <a:endParaRPr lang="zh-TW" altLang="en-US" dirty="0">
              <a:latin typeface="微软雅黑" panose="020B0503020204020204" pitchFamily="34" charset="-122"/>
              <a:ea typeface="微软雅黑" panose="020B0503020204020204" pitchFamily="34" charset="-122"/>
            </a:endParaRPr>
          </a:p>
        </p:txBody>
      </p:sp>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532" y="1094420"/>
            <a:ext cx="5577534" cy="3802647"/>
          </a:xfrm>
          <a:prstGeom prst="rect">
            <a:avLst/>
          </a:prstGeom>
        </p:spPr>
      </p:pic>
      <p:sp>
        <p:nvSpPr>
          <p:cNvPr id="8" name="文字方塊 7"/>
          <p:cNvSpPr txBox="1"/>
          <p:nvPr/>
        </p:nvSpPr>
        <p:spPr>
          <a:xfrm>
            <a:off x="6134920" y="1094420"/>
            <a:ext cx="2758181" cy="3416320"/>
          </a:xfrm>
          <a:prstGeom prst="rect">
            <a:avLst/>
          </a:prstGeom>
          <a:noFill/>
        </p:spPr>
        <p:txBody>
          <a:bodyPr wrap="square" rtlCol="0">
            <a:spAutoFit/>
          </a:bodyPr>
          <a:lstStyle/>
          <a:p>
            <a:pPr>
              <a:lnSpc>
                <a:spcPct val="150000"/>
              </a:lnSpc>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设备管理 </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集中管理所有教室设备</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a:t>
            </a: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可设定设备休眠时间</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可自动侦测设备是否正常运作</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可预览设备录制的内容</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可设定视讯串流来源</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录影管理</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可设定录像排程</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可自动侦测录制排程是否设定正常</a:t>
            </a:r>
            <a:endPar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可设定录像质量，可达</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1080P</a:t>
            </a:r>
          </a:p>
          <a:p>
            <a:pPr marL="257175" indent="-257175">
              <a:lnSpc>
                <a:spcPct val="150000"/>
              </a:lnSpc>
              <a:buFont typeface="Arial" panose="020B0604020202020204" pitchFamily="34" charset="0"/>
              <a:buChar char="•"/>
            </a:pP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可预览现场录像情况 </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(VGA</a:t>
            </a: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CAM</a:t>
            </a:r>
            <a:r>
              <a:rPr lang="zh-TW"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TW" sz="1200" dirty="0">
                <a:solidFill>
                  <a:schemeClr val="tx1">
                    <a:lumMod val="75000"/>
                    <a:lumOff val="25000"/>
                  </a:schemeClr>
                </a:solidFill>
                <a:latin typeface="微软雅黑" panose="020B0503020204020204" pitchFamily="34" charset="-122"/>
                <a:ea typeface="微软雅黑" panose="020B0503020204020204" pitchFamily="34" charset="-122"/>
              </a:rPr>
              <a:t>MIC)</a:t>
            </a:r>
          </a:p>
        </p:txBody>
      </p:sp>
      <p:sp>
        <p:nvSpPr>
          <p:cNvPr id="9" name="文字方塊 8"/>
          <p:cNvSpPr txBox="1"/>
          <p:nvPr/>
        </p:nvSpPr>
        <p:spPr>
          <a:xfrm>
            <a:off x="4031940" y="687798"/>
            <a:ext cx="1877437" cy="276999"/>
          </a:xfrm>
          <a:prstGeom prst="rect">
            <a:avLst/>
          </a:prstGeom>
          <a:noFill/>
        </p:spPr>
        <p:txBody>
          <a:bodyPr wrap="none" rtlCol="0">
            <a:spAutoFit/>
          </a:bodyPr>
          <a:lstStyle/>
          <a:p>
            <a:r>
              <a:rPr lang="zh-TW" altLang="en-US" sz="1200" dirty="0">
                <a:solidFill>
                  <a:srgbClr val="2CB1BC"/>
                </a:solidFill>
                <a:latin typeface="微软雅黑" panose="020B0503020204020204" pitchFamily="34" charset="-122"/>
                <a:ea typeface="微软雅黑" panose="020B0503020204020204" pitchFamily="34" charset="-122"/>
              </a:rPr>
              <a:t>集中管理，节省维运人力</a:t>
            </a:r>
            <a:endParaRPr lang="en-US" altLang="zh-TW" sz="1200" dirty="0">
              <a:solidFill>
                <a:srgbClr val="2CB1B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8956240"/>
      </p:ext>
    </p:extLst>
  </p:cSld>
  <p:clrMapOvr>
    <a:masterClrMapping/>
  </p:clrMapOvr>
  <p:transition spd="slow">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3" y="62006"/>
            <a:ext cx="8147248" cy="546544"/>
          </a:xfrm>
          <a:ln w="12700">
            <a:miter lim="400000"/>
          </a:ln>
        </p:spPr>
        <p:txBody>
          <a:bodyPr wrap="square" lIns="26789" tIns="26789" rIns="26789" bIns="26789" anchor="ctr">
            <a:spAutoFit/>
          </a:bodyPr>
          <a:lstStyle/>
          <a:p>
            <a:pPr algn="ctr"/>
            <a:r>
              <a:rPr lang="zh-CN" altLang="en-US" dirty="0" smtClean="0">
                <a:latin typeface="微软雅黑" panose="020B0503020204020204" pitchFamily="34" charset="-122"/>
                <a:ea typeface="微软雅黑" panose="020B0503020204020204" pitchFamily="34" charset="-122"/>
                <a:cs typeface="+mn-cs"/>
              </a:rPr>
              <a:t>录</a:t>
            </a:r>
            <a:r>
              <a:rPr lang="zh-CN" altLang="en-US" dirty="0">
                <a:latin typeface="微软雅黑" panose="020B0503020204020204" pitchFamily="34" charset="-122"/>
                <a:ea typeface="微软雅黑" panose="020B0503020204020204" pitchFamily="34" charset="-122"/>
                <a:cs typeface="+mn-cs"/>
              </a:rPr>
              <a:t>播技术架构</a:t>
            </a:r>
            <a:endParaRPr lang="zh-TW" altLang="en-US" dirty="0">
              <a:latin typeface="微软雅黑" panose="020B0503020204020204" pitchFamily="34" charset="-122"/>
              <a:ea typeface="微软雅黑" panose="020B0503020204020204" pitchFamily="34" charset="-122"/>
              <a:cs typeface="+mn-cs"/>
            </a:endParaRPr>
          </a:p>
        </p:txBody>
      </p:sp>
      <p:sp>
        <p:nvSpPr>
          <p:cNvPr id="4" name="投影片編號版面配置區 3"/>
          <p:cNvSpPr>
            <a:spLocks noGrp="1"/>
          </p:cNvSpPr>
          <p:nvPr>
            <p:ph type="sldNum" sz="quarter" idx="12"/>
          </p:nvPr>
        </p:nvSpPr>
        <p:spPr/>
        <p:txBody>
          <a:bodyPr/>
          <a:lstStyle/>
          <a:p>
            <a:fld id="{86CB4B4D-7CA3-9044-876B-883B54F8677D}" type="slidenum">
              <a:rPr lang="en-US" altLang="zh-TW" smtClean="0">
                <a:latin typeface="微软雅黑" panose="020B0503020204020204" pitchFamily="34" charset="-122"/>
                <a:ea typeface="微软雅黑" panose="020B0503020204020204" pitchFamily="34" charset="-122"/>
              </a:rPr>
              <a:pPr/>
              <a:t>61</a:t>
            </a:fld>
            <a:endParaRPr lang="en-US" altLang="zh-TW" dirty="0">
              <a:latin typeface="微软雅黑" panose="020B0503020204020204" pitchFamily="34" charset="-122"/>
              <a:ea typeface="微软雅黑" panose="020B0503020204020204" pitchFamily="34" charset="-122"/>
            </a:endParaRPr>
          </a:p>
        </p:txBody>
      </p:sp>
      <p:sp>
        <p:nvSpPr>
          <p:cNvPr id="7" name="TextBox 6"/>
          <p:cNvSpPr txBox="1"/>
          <p:nvPr/>
        </p:nvSpPr>
        <p:spPr>
          <a:xfrm>
            <a:off x="3850578" y="688127"/>
            <a:ext cx="1569660" cy="276999"/>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Heiti TC Light"/>
              </a:rPr>
              <a:t>安防录课一体化架构</a:t>
            </a:r>
            <a:endParaRPr lang="en-US" sz="1200" dirty="0">
              <a:latin typeface="微软雅黑" panose="020B0503020204020204" pitchFamily="34" charset="-122"/>
              <a:ea typeface="微软雅黑" panose="020B0503020204020204" pitchFamily="34" charset="-122"/>
              <a:cs typeface="Heiti TC Light"/>
            </a:endParaRPr>
          </a:p>
        </p:txBody>
      </p:sp>
      <p:sp>
        <p:nvSpPr>
          <p:cNvPr id="8" name="內容版面配置區 2"/>
          <p:cNvSpPr txBox="1">
            <a:spLocks/>
          </p:cNvSpPr>
          <p:nvPr/>
        </p:nvSpPr>
        <p:spPr>
          <a:xfrm>
            <a:off x="5544108" y="1113588"/>
            <a:ext cx="3222358" cy="270030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900"/>
              </a:spcBef>
            </a:pP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IP</a:t>
            </a: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摄像头视频直接转入后台存储，和</a:t>
            </a:r>
            <a:r>
              <a:rPr lang="en-US" altLang="zh-CN" sz="1350" dirty="0" err="1">
                <a:solidFill>
                  <a:schemeClr val="tx1">
                    <a:lumMod val="65000"/>
                    <a:lumOff val="35000"/>
                  </a:schemeClr>
                </a:solidFill>
                <a:latin typeface="微软雅黑" panose="020B0503020204020204" pitchFamily="34" charset="-122"/>
                <a:ea typeface="微软雅黑" panose="020B0503020204020204" pitchFamily="34" charset="-122"/>
              </a:rPr>
              <a:t>iLesson</a:t>
            </a: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系统集成</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摄像头同时可以作为安防用途，无额外建置成本</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全高清多路音视频支持</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rPr>
              <a:t>提供灵活地设备管理和录影管理控制</a:t>
            </a:r>
            <a:endParaRPr lang="en-US" altLang="zh-CN" sz="1350" dirty="0">
              <a:solidFill>
                <a:schemeClr val="tx1">
                  <a:lumMod val="65000"/>
                  <a:lumOff val="35000"/>
                </a:schemeClr>
              </a:solidFill>
            </a:endParaRPr>
          </a:p>
        </p:txBody>
      </p:sp>
      <p:grpSp>
        <p:nvGrpSpPr>
          <p:cNvPr id="12" name="组 1"/>
          <p:cNvGrpSpPr/>
          <p:nvPr/>
        </p:nvGrpSpPr>
        <p:grpSpPr>
          <a:xfrm>
            <a:off x="388630" y="1167594"/>
            <a:ext cx="4831442" cy="3480513"/>
            <a:chOff x="630866" y="612372"/>
            <a:chExt cx="8052783" cy="5801128"/>
          </a:xfrm>
        </p:grpSpPr>
        <p:sp>
          <p:nvSpPr>
            <p:cNvPr id="13" name="同侧圆角矩形 3"/>
            <p:cNvSpPr/>
            <p:nvPr/>
          </p:nvSpPr>
          <p:spPr>
            <a:xfrm>
              <a:off x="3162604" y="5354564"/>
              <a:ext cx="3499094" cy="725141"/>
            </a:xfrm>
            <a:prstGeom prst="round2SameRect">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sp>
          <p:nvSpPr>
            <p:cNvPr id="15" name="多文档 4"/>
            <p:cNvSpPr/>
            <p:nvPr/>
          </p:nvSpPr>
          <p:spPr>
            <a:xfrm>
              <a:off x="3368143" y="5515706"/>
              <a:ext cx="1012894" cy="437387"/>
            </a:xfrm>
            <a:prstGeom prst="flowChartMulti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600" dirty="0">
                  <a:solidFill>
                    <a:srgbClr val="000000"/>
                  </a:solidFill>
                  <a:latin typeface="微软雅黑" panose="020B0503020204020204" pitchFamily="34" charset="-122"/>
                  <a:ea typeface="微软雅黑" panose="020B0503020204020204" pitchFamily="34" charset="-122"/>
                </a:rPr>
                <a:t>提取视频</a:t>
              </a:r>
            </a:p>
          </p:txBody>
        </p:sp>
        <p:sp>
          <p:nvSpPr>
            <p:cNvPr id="16" name="多文档 5"/>
            <p:cNvSpPr/>
            <p:nvPr/>
          </p:nvSpPr>
          <p:spPr>
            <a:xfrm>
              <a:off x="5499170" y="5515706"/>
              <a:ext cx="955345" cy="437387"/>
            </a:xfrm>
            <a:prstGeom prst="flowChartMultidocument">
              <a:avLst/>
            </a:prstGeom>
            <a:solidFill>
              <a:schemeClr val="bg1"/>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600" dirty="0">
                  <a:solidFill>
                    <a:srgbClr val="000000"/>
                  </a:solidFill>
                  <a:latin typeface="微软雅黑" panose="020B0503020204020204" pitchFamily="34" charset="-122"/>
                  <a:ea typeface="微软雅黑" panose="020B0503020204020204" pitchFamily="34" charset="-122"/>
                </a:rPr>
                <a:t>原始视频</a:t>
              </a:r>
            </a:p>
          </p:txBody>
        </p:sp>
        <p:cxnSp>
          <p:nvCxnSpPr>
            <p:cNvPr id="17" name="直线连接符 9"/>
            <p:cNvCxnSpPr/>
            <p:nvPr/>
          </p:nvCxnSpPr>
          <p:spPr>
            <a:xfrm>
              <a:off x="4937638" y="704454"/>
              <a:ext cx="0" cy="4592556"/>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18" name="矩形 10"/>
            <p:cNvSpPr/>
            <p:nvPr/>
          </p:nvSpPr>
          <p:spPr>
            <a:xfrm>
              <a:off x="3162604" y="3720119"/>
              <a:ext cx="1243099" cy="8402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900" dirty="0">
                  <a:latin typeface="微软雅黑" panose="020B0503020204020204" pitchFamily="34" charset="-122"/>
                  <a:ea typeface="微软雅黑" panose="020B0503020204020204" pitchFamily="34" charset="-122"/>
                </a:rPr>
                <a:t>iLesson</a:t>
              </a:r>
            </a:p>
            <a:p>
              <a:pPr algn="ctr"/>
              <a:r>
                <a:rPr kumimoji="1" lang="zh-CN" altLang="en-US" sz="900" dirty="0">
                  <a:latin typeface="微软雅黑" panose="020B0503020204020204" pitchFamily="34" charset="-122"/>
                  <a:ea typeface="微软雅黑" panose="020B0503020204020204" pitchFamily="34" charset="-122"/>
                </a:rPr>
                <a:t>服务器</a:t>
              </a:r>
              <a:endParaRPr kumimoji="1" lang="en-US" altLang="zh-CN" sz="900" dirty="0">
                <a:latin typeface="微软雅黑" panose="020B0503020204020204" pitchFamily="34" charset="-122"/>
                <a:ea typeface="微软雅黑" panose="020B0503020204020204" pitchFamily="34" charset="-122"/>
              </a:endParaRPr>
            </a:p>
          </p:txBody>
        </p:sp>
        <p:sp>
          <p:nvSpPr>
            <p:cNvPr id="19" name="矩形 11"/>
            <p:cNvSpPr/>
            <p:nvPr/>
          </p:nvSpPr>
          <p:spPr>
            <a:xfrm>
              <a:off x="3162604" y="1376647"/>
              <a:ext cx="1243099" cy="840242"/>
            </a:xfrm>
            <a:prstGeom prst="rect">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latin typeface="微软雅黑" panose="020B0503020204020204" pitchFamily="34" charset="-122"/>
                  <a:ea typeface="微软雅黑" panose="020B0503020204020204" pitchFamily="34" charset="-122"/>
                </a:rPr>
                <a:t>畅课</a:t>
              </a:r>
              <a:endParaRPr kumimoji="1" lang="en-US" altLang="zh-CN" sz="900" dirty="0">
                <a:latin typeface="微软雅黑" panose="020B0503020204020204" pitchFamily="34" charset="-122"/>
                <a:ea typeface="微软雅黑" panose="020B0503020204020204" pitchFamily="34" charset="-122"/>
              </a:endParaRPr>
            </a:p>
            <a:p>
              <a:pPr algn="ctr"/>
              <a:r>
                <a:rPr kumimoji="1" lang="zh-CN" altLang="en-US" sz="900" dirty="0">
                  <a:latin typeface="微软雅黑" panose="020B0503020204020204" pitchFamily="34" charset="-122"/>
                  <a:ea typeface="微软雅黑" panose="020B0503020204020204" pitchFamily="34" charset="-122"/>
                </a:rPr>
                <a:t>服务器</a:t>
              </a:r>
            </a:p>
          </p:txBody>
        </p:sp>
        <p:grpSp>
          <p:nvGrpSpPr>
            <p:cNvPr id="20" name="组 16"/>
            <p:cNvGrpSpPr/>
            <p:nvPr/>
          </p:nvGrpSpPr>
          <p:grpSpPr>
            <a:xfrm>
              <a:off x="687915" y="2654262"/>
              <a:ext cx="373851" cy="490343"/>
              <a:chOff x="687915" y="2618314"/>
              <a:chExt cx="343747" cy="450859"/>
            </a:xfrm>
            <a:solidFill>
              <a:schemeClr val="accent6">
                <a:lumMod val="75000"/>
              </a:schemeClr>
            </a:solidFill>
          </p:grpSpPr>
          <p:sp>
            <p:nvSpPr>
              <p:cNvPr id="51" name="等腰三角形 15"/>
              <p:cNvSpPr/>
              <p:nvPr/>
            </p:nvSpPr>
            <p:spPr>
              <a:xfrm>
                <a:off x="687915" y="2772839"/>
                <a:ext cx="343747" cy="296334"/>
              </a:xfrm>
              <a:prstGeom prst="triangle">
                <a:avLst/>
              </a:prstGeom>
              <a:gr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sp>
            <p:nvSpPr>
              <p:cNvPr id="52" name="椭圆 14"/>
              <p:cNvSpPr/>
              <p:nvPr/>
            </p:nvSpPr>
            <p:spPr>
              <a:xfrm>
                <a:off x="762000" y="2618314"/>
                <a:ext cx="201083" cy="201083"/>
              </a:xfrm>
              <a:prstGeom prst="ellipse">
                <a:avLst/>
              </a:prstGeom>
              <a:gr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grpSp>
        <p:sp>
          <p:nvSpPr>
            <p:cNvPr id="21" name="矩形 17"/>
            <p:cNvSpPr/>
            <p:nvPr/>
          </p:nvSpPr>
          <p:spPr>
            <a:xfrm>
              <a:off x="2483504" y="612372"/>
              <a:ext cx="6200145" cy="5801128"/>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sp>
          <p:nvSpPr>
            <p:cNvPr id="22" name="矩形 20"/>
            <p:cNvSpPr/>
            <p:nvPr/>
          </p:nvSpPr>
          <p:spPr>
            <a:xfrm>
              <a:off x="5418599" y="3720119"/>
              <a:ext cx="1243099" cy="840242"/>
            </a:xfrm>
            <a:prstGeom prst="rect">
              <a:avLst/>
            </a:prstGeom>
            <a:solidFill>
              <a:schemeClr val="tx1">
                <a:lumMod val="65000"/>
                <a:lumOff val="3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latin typeface="微软雅黑" panose="020B0503020204020204" pitchFamily="34" charset="-122"/>
                  <a:ea typeface="微软雅黑" panose="020B0503020204020204" pitchFamily="34" charset="-122"/>
                </a:rPr>
                <a:t>网络</a:t>
              </a:r>
              <a:endParaRPr kumimoji="1" lang="en-US" altLang="zh-CN" sz="900" dirty="0">
                <a:latin typeface="微软雅黑" panose="020B0503020204020204" pitchFamily="34" charset="-122"/>
                <a:ea typeface="微软雅黑" panose="020B0503020204020204" pitchFamily="34" charset="-122"/>
              </a:endParaRPr>
            </a:p>
            <a:p>
              <a:pPr algn="ctr"/>
              <a:r>
                <a:rPr kumimoji="1" lang="zh-CN" altLang="en-US" sz="900" dirty="0">
                  <a:latin typeface="微软雅黑" panose="020B0503020204020204" pitchFamily="34" charset="-122"/>
                  <a:ea typeface="微软雅黑" panose="020B0503020204020204" pitchFamily="34" charset="-122"/>
                </a:rPr>
                <a:t>交换机</a:t>
              </a:r>
              <a:endParaRPr kumimoji="1" lang="en-US" altLang="zh-CN" sz="900" dirty="0">
                <a:latin typeface="微软雅黑" panose="020B0503020204020204" pitchFamily="34" charset="-122"/>
                <a:ea typeface="微软雅黑" panose="020B0503020204020204" pitchFamily="34" charset="-122"/>
              </a:endParaRPr>
            </a:p>
          </p:txBody>
        </p:sp>
        <p:grpSp>
          <p:nvGrpSpPr>
            <p:cNvPr id="23" name="组 47"/>
            <p:cNvGrpSpPr/>
            <p:nvPr/>
          </p:nvGrpSpPr>
          <p:grpSpPr>
            <a:xfrm>
              <a:off x="5949852" y="1377800"/>
              <a:ext cx="778088" cy="1086562"/>
              <a:chOff x="5767917" y="1670049"/>
              <a:chExt cx="715433" cy="999068"/>
            </a:xfrm>
          </p:grpSpPr>
          <p:pic>
            <p:nvPicPr>
              <p:cNvPr id="45" name="图片 24"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1670049"/>
                <a:ext cx="300566" cy="300566"/>
              </a:xfrm>
              <a:prstGeom prst="rect">
                <a:avLst/>
              </a:prstGeom>
            </p:spPr>
          </p:pic>
          <p:pic>
            <p:nvPicPr>
              <p:cNvPr id="46" name="图片 25"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2019303"/>
                <a:ext cx="300566" cy="300566"/>
              </a:xfrm>
              <a:prstGeom prst="rect">
                <a:avLst/>
              </a:prstGeom>
            </p:spPr>
          </p:pic>
          <p:pic>
            <p:nvPicPr>
              <p:cNvPr id="47" name="图片 26"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2368551"/>
                <a:ext cx="300566" cy="300566"/>
              </a:xfrm>
              <a:prstGeom prst="rect">
                <a:avLst/>
              </a:prstGeom>
            </p:spPr>
          </p:pic>
          <p:cxnSp>
            <p:nvCxnSpPr>
              <p:cNvPr id="48" name="直线连接符 28"/>
              <p:cNvCxnSpPr>
                <a:stCxn id="47" idx="1"/>
              </p:cNvCxnSpPr>
              <p:nvPr/>
            </p:nvCxnSpPr>
            <p:spPr>
              <a:xfrm flipH="1" flipV="1">
                <a:off x="5767917" y="2169586"/>
                <a:ext cx="414867" cy="349248"/>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9" name="直线连接符 35"/>
              <p:cNvCxnSpPr>
                <a:stCxn id="45" idx="1"/>
              </p:cNvCxnSpPr>
              <p:nvPr/>
            </p:nvCxnSpPr>
            <p:spPr>
              <a:xfrm flipH="1">
                <a:off x="5767917" y="1820332"/>
                <a:ext cx="414867" cy="349254"/>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0" name="直线连接符 37"/>
              <p:cNvCxnSpPr>
                <a:stCxn id="46" idx="1"/>
              </p:cNvCxnSpPr>
              <p:nvPr/>
            </p:nvCxnSpPr>
            <p:spPr>
              <a:xfrm flipH="1">
                <a:off x="5767917" y="2169586"/>
                <a:ext cx="414867" cy="0"/>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24" name="组 48"/>
            <p:cNvGrpSpPr/>
            <p:nvPr/>
          </p:nvGrpSpPr>
          <p:grpSpPr>
            <a:xfrm>
              <a:off x="7469716" y="2279039"/>
              <a:ext cx="778088" cy="1086562"/>
              <a:chOff x="5767917" y="1670049"/>
              <a:chExt cx="715433" cy="999068"/>
            </a:xfrm>
          </p:grpSpPr>
          <p:pic>
            <p:nvPicPr>
              <p:cNvPr id="39" name="图片 50"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1670049"/>
                <a:ext cx="300566" cy="300566"/>
              </a:xfrm>
              <a:prstGeom prst="rect">
                <a:avLst/>
              </a:prstGeom>
            </p:spPr>
          </p:pic>
          <p:pic>
            <p:nvPicPr>
              <p:cNvPr id="40" name="图片 51"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2019303"/>
                <a:ext cx="300566" cy="300566"/>
              </a:xfrm>
              <a:prstGeom prst="rect">
                <a:avLst/>
              </a:prstGeom>
            </p:spPr>
          </p:pic>
          <p:pic>
            <p:nvPicPr>
              <p:cNvPr id="41" name="图片 52" descr="camera.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784" y="2368551"/>
                <a:ext cx="300566" cy="300566"/>
              </a:xfrm>
              <a:prstGeom prst="rect">
                <a:avLst/>
              </a:prstGeom>
            </p:spPr>
          </p:pic>
          <p:cxnSp>
            <p:nvCxnSpPr>
              <p:cNvPr id="42" name="直线连接符 53"/>
              <p:cNvCxnSpPr>
                <a:stCxn id="41" idx="1"/>
              </p:cNvCxnSpPr>
              <p:nvPr/>
            </p:nvCxnSpPr>
            <p:spPr>
              <a:xfrm flipH="1" flipV="1">
                <a:off x="5767917" y="2169586"/>
                <a:ext cx="414867" cy="349248"/>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3" name="直线连接符 54"/>
              <p:cNvCxnSpPr>
                <a:stCxn id="39" idx="1"/>
              </p:cNvCxnSpPr>
              <p:nvPr/>
            </p:nvCxnSpPr>
            <p:spPr>
              <a:xfrm flipH="1">
                <a:off x="5767917" y="1820332"/>
                <a:ext cx="414867" cy="349254"/>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直线连接符 55"/>
              <p:cNvCxnSpPr>
                <a:stCxn id="40" idx="1"/>
              </p:cNvCxnSpPr>
              <p:nvPr/>
            </p:nvCxnSpPr>
            <p:spPr>
              <a:xfrm flipH="1">
                <a:off x="5767917" y="2169586"/>
                <a:ext cx="414867" cy="0"/>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cxnSp>
          <p:nvCxnSpPr>
            <p:cNvPr id="25" name="直线箭头连接符 61"/>
            <p:cNvCxnSpPr>
              <a:endCxn id="22" idx="0"/>
            </p:cNvCxnSpPr>
            <p:nvPr/>
          </p:nvCxnSpPr>
          <p:spPr>
            <a:xfrm>
              <a:off x="5949852" y="1921084"/>
              <a:ext cx="90297" cy="1799035"/>
            </a:xfrm>
            <a:prstGeom prst="straightConnector1">
              <a:avLst/>
            </a:prstGeom>
            <a:ln w="19050">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直线箭头连接符 63"/>
            <p:cNvCxnSpPr>
              <a:endCxn id="22" idx="0"/>
            </p:cNvCxnSpPr>
            <p:nvPr/>
          </p:nvCxnSpPr>
          <p:spPr>
            <a:xfrm flipH="1">
              <a:off x="6040149" y="2822320"/>
              <a:ext cx="1429567" cy="897799"/>
            </a:xfrm>
            <a:prstGeom prst="straightConnector1">
              <a:avLst/>
            </a:prstGeom>
            <a:ln w="19050">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文本框 64"/>
            <p:cNvSpPr txBox="1"/>
            <p:nvPr/>
          </p:nvSpPr>
          <p:spPr>
            <a:xfrm>
              <a:off x="6212801" y="2523060"/>
              <a:ext cx="633058" cy="365502"/>
            </a:xfrm>
            <a:prstGeom prst="rect">
              <a:avLst/>
            </a:prstGeom>
            <a:noFill/>
          </p:spPr>
          <p:txBody>
            <a:bodyPr wrap="square" rtlCol="0">
              <a:spAutoFit/>
            </a:bodyPr>
            <a:lstStyle/>
            <a:p>
              <a:r>
                <a:rPr kumimoji="1" lang="en-US" altLang="zh-CN" sz="825" b="1" dirty="0">
                  <a:latin typeface="微软雅黑" panose="020B0503020204020204" pitchFamily="34" charset="-122"/>
                  <a:ea typeface="微软雅黑" panose="020B0503020204020204" pitchFamily="34" charset="-122"/>
                </a:rPr>
                <a:t>. . .</a:t>
              </a:r>
              <a:endParaRPr kumimoji="1" lang="zh-CN" altLang="en-US" sz="825" b="1" dirty="0">
                <a:latin typeface="微软雅黑" panose="020B0503020204020204" pitchFamily="34" charset="-122"/>
                <a:ea typeface="微软雅黑" panose="020B0503020204020204" pitchFamily="34" charset="-122"/>
              </a:endParaRPr>
            </a:p>
          </p:txBody>
        </p:sp>
        <p:sp>
          <p:nvSpPr>
            <p:cNvPr id="28" name="下箭头 65"/>
            <p:cNvSpPr/>
            <p:nvPr/>
          </p:nvSpPr>
          <p:spPr>
            <a:xfrm>
              <a:off x="5870949" y="4652443"/>
              <a:ext cx="338399" cy="621546"/>
            </a:xfrm>
            <a:prstGeom prst="downArrow">
              <a:avLst/>
            </a:prstGeom>
            <a:no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sp>
          <p:nvSpPr>
            <p:cNvPr id="29" name="下箭头 66"/>
            <p:cNvSpPr/>
            <p:nvPr/>
          </p:nvSpPr>
          <p:spPr>
            <a:xfrm rot="10800000">
              <a:off x="3631070" y="4652443"/>
              <a:ext cx="338399" cy="621546"/>
            </a:xfrm>
            <a:prstGeom prst="downArrow">
              <a:avLst/>
            </a:prstGeom>
            <a:no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cxnSp>
          <p:nvCxnSpPr>
            <p:cNvPr id="30" name="直线箭头连接符 68"/>
            <p:cNvCxnSpPr>
              <a:stCxn id="19" idx="2"/>
              <a:endCxn id="18" idx="0"/>
            </p:cNvCxnSpPr>
            <p:nvPr/>
          </p:nvCxnSpPr>
          <p:spPr>
            <a:xfrm>
              <a:off x="3784154" y="2216890"/>
              <a:ext cx="0" cy="1503230"/>
            </a:xfrm>
            <a:prstGeom prst="straightConnector1">
              <a:avLst/>
            </a:prstGeom>
            <a:ln w="15875">
              <a:headEnd type="arrow"/>
              <a:tailEnd type="arrow"/>
            </a:ln>
          </p:spPr>
          <p:style>
            <a:lnRef idx="2">
              <a:schemeClr val="accent1"/>
            </a:lnRef>
            <a:fillRef idx="0">
              <a:schemeClr val="accent1"/>
            </a:fillRef>
            <a:effectRef idx="1">
              <a:schemeClr val="accent1"/>
            </a:effectRef>
            <a:fontRef idx="minor">
              <a:schemeClr val="tx1"/>
            </a:fontRef>
          </p:style>
        </p:cxnSp>
        <p:sp>
          <p:nvSpPr>
            <p:cNvPr id="31" name="文本框 69"/>
            <p:cNvSpPr txBox="1"/>
            <p:nvPr/>
          </p:nvSpPr>
          <p:spPr>
            <a:xfrm>
              <a:off x="3762290" y="2824639"/>
              <a:ext cx="539825" cy="307791"/>
            </a:xfrm>
            <a:prstGeom prst="rect">
              <a:avLst/>
            </a:prstGeom>
            <a:noFill/>
          </p:spPr>
          <p:txBody>
            <a:bodyPr wrap="square" rtlCol="0">
              <a:spAutoFit/>
            </a:bodyPr>
            <a:lstStyle/>
            <a:p>
              <a:r>
                <a:rPr kumimoji="1" lang="en-US" altLang="zh-CN" sz="600" dirty="0">
                  <a:latin typeface="微软雅黑" panose="020B0503020204020204" pitchFamily="34" charset="-122"/>
                  <a:ea typeface="微软雅黑" panose="020B0503020204020204" pitchFamily="34" charset="-122"/>
                </a:rPr>
                <a:t>API</a:t>
              </a:r>
              <a:endParaRPr kumimoji="1" lang="zh-CN" altLang="en-US" sz="600" dirty="0">
                <a:latin typeface="微软雅黑" panose="020B0503020204020204" pitchFamily="34" charset="-122"/>
                <a:ea typeface="微软雅黑" panose="020B0503020204020204" pitchFamily="34" charset="-122"/>
              </a:endParaRPr>
            </a:p>
          </p:txBody>
        </p:sp>
        <p:sp>
          <p:nvSpPr>
            <p:cNvPr id="32" name="文本框 70"/>
            <p:cNvSpPr txBox="1"/>
            <p:nvPr/>
          </p:nvSpPr>
          <p:spPr>
            <a:xfrm>
              <a:off x="4623888" y="5642319"/>
              <a:ext cx="633058" cy="346265"/>
            </a:xfrm>
            <a:prstGeom prst="rect">
              <a:avLst/>
            </a:prstGeom>
            <a:noFill/>
          </p:spPr>
          <p:txBody>
            <a:bodyPr wrap="square" rtlCol="0">
              <a:spAutoFit/>
            </a:bodyPr>
            <a:lstStyle/>
            <a:p>
              <a:r>
                <a:rPr kumimoji="1" lang="zh-CN" altLang="en-US" sz="750" dirty="0">
                  <a:latin typeface="微软雅黑" panose="020B0503020204020204" pitchFamily="34" charset="-122"/>
                  <a:ea typeface="微软雅黑" panose="020B0503020204020204" pitchFamily="34" charset="-122"/>
                </a:rPr>
                <a:t>存储</a:t>
              </a:r>
              <a:endParaRPr kumimoji="1" lang="en-US" altLang="zh-CN" sz="750" dirty="0">
                <a:latin typeface="微软雅黑" panose="020B0503020204020204" pitchFamily="34" charset="-122"/>
                <a:ea typeface="微软雅黑" panose="020B0503020204020204" pitchFamily="34" charset="-122"/>
              </a:endParaRPr>
            </a:p>
          </p:txBody>
        </p:sp>
        <p:cxnSp>
          <p:nvCxnSpPr>
            <p:cNvPr id="33" name="直线箭头连接符 72"/>
            <p:cNvCxnSpPr>
              <a:endCxn id="19" idx="1"/>
            </p:cNvCxnSpPr>
            <p:nvPr/>
          </p:nvCxnSpPr>
          <p:spPr>
            <a:xfrm flipV="1">
              <a:off x="1160694" y="1796769"/>
              <a:ext cx="2001910" cy="1025551"/>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4" name="任意形状 78"/>
            <p:cNvSpPr/>
            <p:nvPr/>
          </p:nvSpPr>
          <p:spPr>
            <a:xfrm>
              <a:off x="1629338" y="2014312"/>
              <a:ext cx="1516924" cy="1987362"/>
            </a:xfrm>
            <a:custGeom>
              <a:avLst/>
              <a:gdLst>
                <a:gd name="connsiteX0" fmla="*/ 1133981 w 1156661"/>
                <a:gd name="connsiteY0" fmla="*/ 0 h 1837117"/>
                <a:gd name="connsiteX1" fmla="*/ 18 w 1156661"/>
                <a:gd name="connsiteY1" fmla="*/ 895878 h 1837117"/>
                <a:gd name="connsiteX2" fmla="*/ 1156661 w 1156661"/>
                <a:gd name="connsiteY2" fmla="*/ 1837117 h 1837117"/>
              </a:gdLst>
              <a:ahLst/>
              <a:cxnLst>
                <a:cxn ang="0">
                  <a:pos x="connsiteX0" y="connsiteY0"/>
                </a:cxn>
                <a:cxn ang="0">
                  <a:pos x="connsiteX1" y="connsiteY1"/>
                </a:cxn>
                <a:cxn ang="0">
                  <a:pos x="connsiteX2" y="connsiteY2"/>
                </a:cxn>
              </a:cxnLst>
              <a:rect l="l" t="t" r="r" b="b"/>
              <a:pathLst>
                <a:path w="1156661" h="1837117">
                  <a:moveTo>
                    <a:pt x="1133981" y="0"/>
                  </a:moveTo>
                  <a:cubicBezTo>
                    <a:pt x="565109" y="294846"/>
                    <a:pt x="-3762" y="589692"/>
                    <a:pt x="18" y="895878"/>
                  </a:cubicBezTo>
                  <a:cubicBezTo>
                    <a:pt x="3798" y="1202064"/>
                    <a:pt x="1011136" y="1602752"/>
                    <a:pt x="1156661" y="1837117"/>
                  </a:cubicBezTo>
                </a:path>
              </a:pathLst>
            </a:custGeom>
            <a:ln>
              <a:solidFill>
                <a:schemeClr val="accent6">
                  <a:lumMod val="75000"/>
                  <a:alpha val="55000"/>
                </a:schemeClr>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sz="900">
                <a:latin typeface="微软雅黑" panose="020B0503020204020204" pitchFamily="34" charset="-122"/>
                <a:ea typeface="微软雅黑" panose="020B0503020204020204" pitchFamily="34" charset="-122"/>
              </a:endParaRPr>
            </a:p>
          </p:txBody>
        </p:sp>
        <p:cxnSp>
          <p:nvCxnSpPr>
            <p:cNvPr id="35" name="直线箭头连接符 79"/>
            <p:cNvCxnSpPr>
              <a:stCxn id="18" idx="1"/>
            </p:cNvCxnSpPr>
            <p:nvPr/>
          </p:nvCxnSpPr>
          <p:spPr>
            <a:xfrm flipH="1" flipV="1">
              <a:off x="1160694" y="3144606"/>
              <a:ext cx="2001910" cy="995635"/>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文本框 82"/>
            <p:cNvSpPr txBox="1"/>
            <p:nvPr/>
          </p:nvSpPr>
          <p:spPr>
            <a:xfrm>
              <a:off x="1419687" y="1970413"/>
              <a:ext cx="986617" cy="327029"/>
            </a:xfrm>
            <a:prstGeom prst="rect">
              <a:avLst/>
            </a:prstGeom>
            <a:noFill/>
          </p:spPr>
          <p:txBody>
            <a:bodyPr wrap="square" rtlCol="0">
              <a:spAutoFit/>
            </a:bodyPr>
            <a:lstStyle/>
            <a:p>
              <a:r>
                <a:rPr kumimoji="1" lang="zh-CN" altLang="en-US" sz="675" dirty="0">
                  <a:latin typeface="微软雅黑" panose="020B0503020204020204" pitchFamily="34" charset="-122"/>
                  <a:ea typeface="微软雅黑" panose="020B0503020204020204" pitchFamily="34" charset="-122"/>
                </a:rPr>
                <a:t>页面请求</a:t>
              </a:r>
            </a:p>
          </p:txBody>
        </p:sp>
        <p:sp>
          <p:nvSpPr>
            <p:cNvPr id="37" name="文本框 83"/>
            <p:cNvSpPr txBox="1"/>
            <p:nvPr/>
          </p:nvSpPr>
          <p:spPr>
            <a:xfrm>
              <a:off x="1419687" y="3644388"/>
              <a:ext cx="986617" cy="327029"/>
            </a:xfrm>
            <a:prstGeom prst="rect">
              <a:avLst/>
            </a:prstGeom>
            <a:noFill/>
          </p:spPr>
          <p:txBody>
            <a:bodyPr wrap="square" rtlCol="0">
              <a:spAutoFit/>
            </a:bodyPr>
            <a:lstStyle/>
            <a:p>
              <a:r>
                <a:rPr kumimoji="1" lang="zh-CN" altLang="en-US" sz="675" dirty="0">
                  <a:latin typeface="微软雅黑" panose="020B0503020204020204" pitchFamily="34" charset="-122"/>
                  <a:ea typeface="微软雅黑" panose="020B0503020204020204" pitchFamily="34" charset="-122"/>
                </a:rPr>
                <a:t>视频播放</a:t>
              </a:r>
              <a:endParaRPr kumimoji="1" lang="en-US" altLang="zh-CN" sz="675" dirty="0">
                <a:latin typeface="微软雅黑" panose="020B0503020204020204" pitchFamily="34" charset="-122"/>
                <a:ea typeface="微软雅黑" panose="020B0503020204020204" pitchFamily="34" charset="-122"/>
              </a:endParaRPr>
            </a:p>
          </p:txBody>
        </p:sp>
        <p:sp>
          <p:nvSpPr>
            <p:cNvPr id="38" name="文本框 42"/>
            <p:cNvSpPr txBox="1"/>
            <p:nvPr/>
          </p:nvSpPr>
          <p:spPr>
            <a:xfrm>
              <a:off x="630866" y="3184430"/>
              <a:ext cx="627833" cy="327029"/>
            </a:xfrm>
            <a:prstGeom prst="rect">
              <a:avLst/>
            </a:prstGeom>
            <a:noFill/>
          </p:spPr>
          <p:txBody>
            <a:bodyPr wrap="square" rtlCol="0">
              <a:spAutoFit/>
            </a:bodyPr>
            <a:lstStyle/>
            <a:p>
              <a:r>
                <a:rPr kumimoji="1" lang="zh-CN" altLang="en-US" sz="675" dirty="0">
                  <a:solidFill>
                    <a:schemeClr val="accent6">
                      <a:lumMod val="75000"/>
                    </a:schemeClr>
                  </a:solidFill>
                  <a:latin typeface="微软雅黑" panose="020B0503020204020204" pitchFamily="34" charset="-122"/>
                  <a:ea typeface="微软雅黑" panose="020B0503020204020204" pitchFamily="34" charset="-122"/>
                </a:rPr>
                <a:t>用户</a:t>
              </a:r>
              <a:endParaRPr kumimoji="1" lang="en-US" altLang="zh-CN" sz="675" dirty="0">
                <a:solidFill>
                  <a:schemeClr val="accent6">
                    <a:lumMod val="7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94014733"/>
      </p:ext>
    </p:extLst>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5536" y="339502"/>
            <a:ext cx="7992888" cy="584775"/>
          </a:xfrm>
          <a:prstGeom prst="rect">
            <a:avLst/>
          </a:prstGeom>
        </p:spPr>
        <p:txBody>
          <a:bodyPr wrap="square">
            <a:spAutoFit/>
          </a:bodyPr>
          <a:lstStyle/>
          <a:p>
            <a:pPr algn="ct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门禁管控管理</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414" y="1419622"/>
            <a:ext cx="5493898" cy="3241661"/>
          </a:xfrm>
          <a:prstGeom prst="rect">
            <a:avLst/>
          </a:prstGeom>
        </p:spPr>
      </p:pic>
      <p:sp>
        <p:nvSpPr>
          <p:cNvPr id="5" name="矩形 4"/>
          <p:cNvSpPr/>
          <p:nvPr/>
        </p:nvSpPr>
        <p:spPr>
          <a:xfrm>
            <a:off x="5612296" y="1707654"/>
            <a:ext cx="3168352" cy="2400657"/>
          </a:xfrm>
          <a:prstGeom prst="rect">
            <a:avLst/>
          </a:prstGeom>
        </p:spPr>
        <p:txBody>
          <a:bodyPr wrap="square">
            <a:spAutoFit/>
          </a:bodyPr>
          <a:lstStyle/>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轻松刷卡解开门禁</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依据排程自动开关门</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完善的进入权限设定</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及时</a:t>
            </a:r>
            <a:r>
              <a:rPr lang="zh-CN" altLang="en-US" sz="1500" dirty="0" smtClean="0">
                <a:solidFill>
                  <a:srgbClr val="00B1AD"/>
                </a:solidFill>
                <a:ea typeface="微软雅黑" panose="020B0503020204020204" pitchFamily="34" charset="-122"/>
              </a:rPr>
              <a:t>获取影像记录</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完整</a:t>
            </a:r>
            <a:r>
              <a:rPr lang="zh-CN" altLang="en-US" sz="1500" dirty="0" smtClean="0">
                <a:solidFill>
                  <a:srgbClr val="00B1AD"/>
                </a:solidFill>
                <a:ea typeface="微软雅黑" panose="020B0503020204020204" pitchFamily="34" charset="-122"/>
              </a:rPr>
              <a:t>记录出入日志</a:t>
            </a:r>
            <a:endParaRPr lang="en-US" altLang="zh-CN" sz="1500" dirty="0">
              <a:solidFill>
                <a:srgbClr val="00B1AD"/>
              </a:solidFill>
              <a:ea typeface="微软雅黑" panose="020B0503020204020204" pitchFamily="34" charset="-122"/>
            </a:endParaRPr>
          </a:p>
        </p:txBody>
      </p:sp>
    </p:spTree>
    <p:extLst>
      <p:ext uri="{BB962C8B-B14F-4D97-AF65-F5344CB8AC3E}">
        <p14:creationId xmlns:p14="http://schemas.microsoft.com/office/powerpoint/2010/main" val="3509419265"/>
      </p:ext>
    </p:extLst>
  </p:cSld>
  <p:clrMapOvr>
    <a:masterClrMapping/>
  </p:clrMapOvr>
  <p:transition spd="slow">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vert="horz" lIns="91416" tIns="45708" rIns="91416" bIns="45708" rtlCol="0" anchor="ctr">
            <a:noAutofit/>
          </a:bodyPr>
          <a:lstStyle/>
          <a:p>
            <a:pPr algn="ctr"/>
            <a:r>
              <a:rPr lang="zh-CN" altLang="en-US" dirty="0" smtClean="0">
                <a:latin typeface="微软雅黑" panose="020B0503020204020204" pitchFamily="34" charset="-122"/>
                <a:ea typeface="微软雅黑" panose="020B0503020204020204" pitchFamily="34" charset="-122"/>
              </a:rPr>
              <a:t>课堂考勤</a:t>
            </a:r>
            <a:r>
              <a:rPr lang="zh-CN" altLang="en-US" dirty="0">
                <a:latin typeface="微软雅黑" panose="020B0503020204020204" pitchFamily="34" charset="-122"/>
                <a:ea typeface="微软雅黑" panose="020B0503020204020204" pitchFamily="34" charset="-122"/>
              </a:rPr>
              <a:t>管理</a:t>
            </a:r>
            <a:endParaRPr lang="zh-TW" altLang="en-US" dirty="0">
              <a:latin typeface="微软雅黑" panose="020B0503020204020204" pitchFamily="34" charset="-122"/>
              <a:ea typeface="微软雅黑" panose="020B0503020204020204" pitchFamily="34" charset="-122"/>
            </a:endParaRPr>
          </a:p>
        </p:txBody>
      </p:sp>
      <p:sp>
        <p:nvSpPr>
          <p:cNvPr id="4" name="投影片編號版面配置區 3"/>
          <p:cNvSpPr>
            <a:spLocks noGrp="1"/>
          </p:cNvSpPr>
          <p:nvPr>
            <p:ph type="sldNum" sz="quarter" idx="12"/>
          </p:nvPr>
        </p:nvSpPr>
        <p:spPr>
          <a:xfrm>
            <a:off x="9050438" y="4274028"/>
            <a:ext cx="333400" cy="273844"/>
          </a:xfrm>
        </p:spPr>
        <p:txBody>
          <a:bodyPr/>
          <a:lstStyle/>
          <a:p>
            <a:fld id="{05CF8F9E-3148-42CF-BB7B-1503A2D3434D}" type="slidenum">
              <a:rPr lang="zh-TW" altLang="en-US" smtClean="0">
                <a:latin typeface="微软雅黑" panose="020B0503020204020204" pitchFamily="34" charset="-122"/>
                <a:ea typeface="微软雅黑" panose="020B0503020204020204" pitchFamily="34" charset="-122"/>
              </a:rPr>
              <a:pPr/>
              <a:t>63</a:t>
            </a:fld>
            <a:endParaRPr lang="zh-TW" altLang="en-US" dirty="0">
              <a:latin typeface="微软雅黑" panose="020B0503020204020204" pitchFamily="34" charset="-122"/>
              <a:ea typeface="微软雅黑" panose="020B0503020204020204" pitchFamily="34" charset="-122"/>
            </a:endParaRPr>
          </a:p>
        </p:txBody>
      </p:sp>
      <p:sp>
        <p:nvSpPr>
          <p:cNvPr id="9" name="文字方塊 8"/>
          <p:cNvSpPr txBox="1"/>
          <p:nvPr/>
        </p:nvSpPr>
        <p:spPr>
          <a:xfrm>
            <a:off x="3992602" y="681541"/>
            <a:ext cx="1261885" cy="276999"/>
          </a:xfrm>
          <a:prstGeom prst="rect">
            <a:avLst/>
          </a:prstGeom>
          <a:noFill/>
        </p:spPr>
        <p:txBody>
          <a:bodyPr wrap="none" rtlCol="0">
            <a:spAutoFit/>
          </a:bodyPr>
          <a:lstStyle/>
          <a:p>
            <a:pPr algn="ctr"/>
            <a:r>
              <a:rPr lang="zh-CN" altLang="en-US" sz="1200" dirty="0">
                <a:solidFill>
                  <a:srgbClr val="2CB1BC"/>
                </a:solidFill>
                <a:latin typeface="微软雅黑" panose="020B0503020204020204" pitchFamily="34" charset="-122"/>
                <a:ea typeface="微软雅黑" panose="020B0503020204020204" pitchFamily="34" charset="-122"/>
              </a:rPr>
              <a:t>多维度</a:t>
            </a:r>
            <a:r>
              <a:rPr lang="zh-CN" altLang="en-US" sz="1200" dirty="0" smtClean="0">
                <a:solidFill>
                  <a:srgbClr val="2CB1BC"/>
                </a:solidFill>
                <a:latin typeface="微软雅黑" panose="020B0503020204020204" pitchFamily="34" charset="-122"/>
                <a:ea typeface="微软雅黑" panose="020B0503020204020204" pitchFamily="34" charset="-122"/>
              </a:rPr>
              <a:t>考勤管理</a:t>
            </a:r>
            <a:endParaRPr lang="en-US" altLang="zh-TW" sz="1200" dirty="0">
              <a:solidFill>
                <a:srgbClr val="2CB1BC"/>
              </a:solidFill>
              <a:latin typeface="微软雅黑" panose="020B0503020204020204" pitchFamily="34" charset="-122"/>
              <a:ea typeface="微软雅黑" panose="020B0503020204020204" pitchFamily="34" charset="-122"/>
            </a:endParaRPr>
          </a:p>
        </p:txBody>
      </p:sp>
      <p:sp>
        <p:nvSpPr>
          <p:cNvPr id="11" name="內容版面配置區 2"/>
          <p:cNvSpPr txBox="1">
            <a:spLocks/>
          </p:cNvSpPr>
          <p:nvPr/>
        </p:nvSpPr>
        <p:spPr>
          <a:xfrm>
            <a:off x="505971" y="977798"/>
            <a:ext cx="3888432" cy="1728192"/>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多种考勤方式和终端</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支持迟到、缺勤、请假</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除了按照课堂考勤，老师可以随时自主发起</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考勤成绩和课程总成绩挂钩，老师灵活设定</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900"/>
              </a:spcBef>
            </a:pP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 name="Picture 1" descr="雷达点名.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294" y="2748930"/>
            <a:ext cx="540060" cy="540060"/>
          </a:xfrm>
          <a:prstGeom prst="rect">
            <a:avLst/>
          </a:prstGeom>
        </p:spPr>
      </p:pic>
      <p:sp>
        <p:nvSpPr>
          <p:cNvPr id="3" name="Rectangle 2"/>
          <p:cNvSpPr/>
          <p:nvPr/>
        </p:nvSpPr>
        <p:spPr>
          <a:xfrm>
            <a:off x="368246" y="3342996"/>
            <a:ext cx="1523494" cy="363561"/>
          </a:xfrm>
          <a:prstGeom prst="rect">
            <a:avLst/>
          </a:prstGeom>
        </p:spPr>
        <p:txBody>
          <a:bodyPr vert="horz" lIns="68580" tIns="34290" rIns="68580" bIns="34290" rtlCol="0">
            <a:normAutofit lnSpcReduction="1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手机雷达自动点名</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Rectangle 12"/>
          <p:cNvSpPr/>
          <p:nvPr/>
        </p:nvSpPr>
        <p:spPr>
          <a:xfrm>
            <a:off x="2258456" y="3342996"/>
            <a:ext cx="1523494" cy="363561"/>
          </a:xfrm>
          <a:prstGeom prst="rect">
            <a:avLst/>
          </a:prstGeom>
        </p:spPr>
        <p:txBody>
          <a:bodyPr vert="horz" lIns="68580" tIns="34290" rIns="68580" bIns="34290" rtlCol="0">
            <a:normAutofit lnSpcReduction="1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考勤机</a:t>
            </a:r>
            <a:endPar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Rectangle 14"/>
          <p:cNvSpPr/>
          <p:nvPr/>
        </p:nvSpPr>
        <p:spPr>
          <a:xfrm>
            <a:off x="389469" y="4581038"/>
            <a:ext cx="1523494" cy="363561"/>
          </a:xfrm>
          <a:prstGeom prst="rect">
            <a:avLst/>
          </a:prstGeom>
        </p:spPr>
        <p:txBody>
          <a:bodyPr vert="horz" lIns="68580" tIns="34290" rIns="68580" bIns="34290" rtlCol="0">
            <a:normAutofit lnSpcReduction="10000"/>
          </a:bodyPr>
          <a:lstStyle/>
          <a:p>
            <a:pPr algn="ctr" defTabSz="514350">
              <a:lnSpc>
                <a:spcPct val="150000"/>
              </a:lnSpc>
              <a:spcBef>
                <a:spcPts val="900"/>
              </a:spcBef>
            </a:pPr>
            <a:r>
              <a:rPr lang="zh-CN" altLang="en-US" sz="1350" dirty="0">
                <a:solidFill>
                  <a:schemeClr val="tx1">
                    <a:lumMod val="65000"/>
                    <a:lumOff val="35000"/>
                  </a:schemeClr>
                </a:solidFill>
                <a:latin typeface="微软雅黑" panose="020B0503020204020204" pitchFamily="34" charset="-122"/>
                <a:ea typeface="微软雅黑" panose="020B0503020204020204" pitchFamily="34" charset="-122"/>
              </a:rPr>
              <a:t>蓝牙</a:t>
            </a: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beacon</a:t>
            </a:r>
          </a:p>
        </p:txBody>
      </p:sp>
      <p:sp>
        <p:nvSpPr>
          <p:cNvPr id="17" name="Rectangle 16"/>
          <p:cNvSpPr/>
          <p:nvPr/>
        </p:nvSpPr>
        <p:spPr>
          <a:xfrm>
            <a:off x="2279679" y="4581038"/>
            <a:ext cx="1523494" cy="363561"/>
          </a:xfrm>
          <a:prstGeom prst="rect">
            <a:avLst/>
          </a:prstGeom>
        </p:spPr>
        <p:txBody>
          <a:bodyPr vert="horz" lIns="68580" tIns="34290" rIns="68580" bIns="34290" rtlCol="0">
            <a:normAutofit lnSpcReduction="10000"/>
          </a:bodyPr>
          <a:lstStyle/>
          <a:p>
            <a:pPr algn="ctr" defTabSz="514350">
              <a:lnSpc>
                <a:spcPct val="150000"/>
              </a:lnSpc>
              <a:spcBef>
                <a:spcPts val="900"/>
              </a:spcBef>
            </a:pPr>
            <a:r>
              <a:rPr lang="en-US" altLang="zh-CN" sz="1350" dirty="0">
                <a:solidFill>
                  <a:schemeClr val="tx1">
                    <a:lumMod val="65000"/>
                    <a:lumOff val="35000"/>
                  </a:schemeClr>
                </a:solidFill>
                <a:latin typeface="微软雅黑" panose="020B0503020204020204" pitchFamily="34" charset="-122"/>
                <a:ea typeface="微软雅黑" panose="020B0503020204020204" pitchFamily="34" charset="-122"/>
              </a:rPr>
              <a:t>ROOMIS</a:t>
            </a:r>
          </a:p>
        </p:txBody>
      </p:sp>
      <p:pic>
        <p:nvPicPr>
          <p:cNvPr id="18" name="Picture 17" descr="课程动态.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511" y="4040979"/>
            <a:ext cx="734635" cy="331682"/>
          </a:xfrm>
          <a:prstGeom prst="rect">
            <a:avLst/>
          </a:prstGeom>
        </p:spPr>
      </p:pic>
      <p:pic>
        <p:nvPicPr>
          <p:cNvPr id="6" name="Picture 5" descr="ROOMI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8207" y="3957125"/>
            <a:ext cx="433580" cy="455368"/>
          </a:xfrm>
          <a:prstGeom prst="rect">
            <a:avLst/>
          </a:prstGeom>
        </p:spPr>
      </p:pic>
      <p:pic>
        <p:nvPicPr>
          <p:cNvPr id="7" name="Picture 6" descr="考勤机.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1942" y="2802936"/>
            <a:ext cx="458623" cy="443114"/>
          </a:xfrm>
          <a:prstGeom prst="rect">
            <a:avLst/>
          </a:prstGeom>
        </p:spPr>
      </p:pic>
      <p:pic>
        <p:nvPicPr>
          <p:cNvPr id="19" name="Picture 6" descr="E_点名003_点名详情_开始点名.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1171" y="1059581"/>
            <a:ext cx="2052228" cy="3642705"/>
          </a:xfrm>
          <a:prstGeom prst="rect">
            <a:avLst/>
          </a:prstGeom>
        </p:spPr>
      </p:pic>
      <p:pic>
        <p:nvPicPr>
          <p:cNvPr id="20" name="Picture 7" descr="E_点名009_雷达点名002_老师_开启后.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41441" y="1059582"/>
            <a:ext cx="2038536" cy="3618401"/>
          </a:xfrm>
          <a:prstGeom prst="rect">
            <a:avLst/>
          </a:prstGeom>
        </p:spPr>
      </p:pic>
    </p:spTree>
    <p:extLst>
      <p:ext uri="{BB962C8B-B14F-4D97-AF65-F5344CB8AC3E}">
        <p14:creationId xmlns:p14="http://schemas.microsoft.com/office/powerpoint/2010/main" val="3901957807"/>
      </p:ext>
    </p:extLst>
  </p:cSld>
  <p:clrMapOvr>
    <a:masterClrMapping/>
  </p:clrMapOvr>
  <p:transition spd="slow">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5CF8F9E-3148-42CF-BB7B-1503A2D3434D}" type="slidenum">
              <a:rPr lang="zh-TW" altLang="en-US" smtClean="0"/>
              <a:pPr/>
              <a:t>64</a:t>
            </a:fld>
            <a:endParaRPr lang="zh-TW" altLang="en-US" dirty="0"/>
          </a:p>
        </p:txBody>
      </p:sp>
      <p:sp>
        <p:nvSpPr>
          <p:cNvPr id="5" name="標題 1"/>
          <p:cNvSpPr txBox="1">
            <a:spLocks/>
          </p:cNvSpPr>
          <p:nvPr/>
        </p:nvSpPr>
        <p:spPr>
          <a:xfrm>
            <a:off x="335495" y="114740"/>
            <a:ext cx="8229600" cy="478318"/>
          </a:xfrm>
          <a:prstGeom prst="rect">
            <a:avLst/>
          </a:prstGeom>
        </p:spPr>
        <p:txBody>
          <a:bodyPr vert="horz" lIns="91416" tIns="45708" rIns="91416" bIns="45708" rtlCol="0" anchor="ctr">
            <a:noAutofit/>
          </a:bodyPr>
          <a:lstStyle>
            <a:lvl1pPr algn="l" defTabSz="914273" rtl="0" eaLnBrk="1" latinLnBrk="0" hangingPunct="1">
              <a:spcBef>
                <a:spcPct val="0"/>
              </a:spcBef>
              <a:buNone/>
              <a:defRPr sz="32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dirty="0" smtClean="0">
                <a:latin typeface="微软雅黑" panose="020B0503020204020204" pitchFamily="34" charset="-122"/>
                <a:ea typeface="微软雅黑" panose="020B0503020204020204" pitchFamily="34" charset="-122"/>
              </a:rPr>
              <a:t>多媒体智能录播</a:t>
            </a:r>
            <a:r>
              <a:rPr lang="zh-TW" altLang="en-US" dirty="0" smtClean="0">
                <a:latin typeface="微软雅黑" panose="020B0503020204020204" pitchFamily="34" charset="-122"/>
                <a:ea typeface="微软雅黑" panose="020B0503020204020204" pitchFamily="34" charset="-122"/>
              </a:rPr>
              <a:t>课堂</a:t>
            </a:r>
            <a:endParaRPr lang="zh-TW" altLang="en-US" dirty="0">
              <a:latin typeface="微软雅黑" panose="020B0503020204020204" pitchFamily="34" charset="-122"/>
              <a:ea typeface="微软雅黑" panose="020B0503020204020204" pitchFamily="34" charset="-122"/>
            </a:endParaRPr>
          </a:p>
        </p:txBody>
      </p:sp>
      <p:sp>
        <p:nvSpPr>
          <p:cNvPr id="6" name="內容版面配置區 2"/>
          <p:cNvSpPr txBox="1">
            <a:spLocks/>
          </p:cNvSpPr>
          <p:nvPr/>
        </p:nvSpPr>
        <p:spPr>
          <a:xfrm>
            <a:off x="4193958" y="712079"/>
            <a:ext cx="4492842" cy="552549"/>
          </a:xfrm>
          <a:prstGeom prst="rect">
            <a:avLst/>
          </a:prstGeom>
        </p:spPr>
        <p:txBody>
          <a:bodyPr vert="horz" wrap="square" lIns="68580" tIns="34290" rIns="68580" bIns="34290" numCol="1" rtlCol="0" anchor="t" anchorCtr="0" compatLnSpc="1">
            <a:prstTxWarp prst="textNoShape">
              <a:avLst/>
            </a:prstTxWarp>
            <a:normAutofit lnSpcReduction="10000"/>
          </a:bodyPr>
          <a:lstStyle>
            <a:lvl1pPr marL="342853" indent="-342853" algn="l" defTabSz="914273" rtl="0" eaLnBrk="1" latinLnBrk="0" hangingPunct="1">
              <a:spcBef>
                <a:spcPct val="20000"/>
              </a:spcBef>
              <a:buClr>
                <a:srgbClr val="00B1AD"/>
              </a:buClr>
              <a:buSzPct val="100000"/>
              <a:buFont typeface="Arial" panose="020B0604020202020204" pitchFamily="34" charset="0"/>
              <a:buChar char="•"/>
              <a:defRPr sz="2600" kern="1200">
                <a:solidFill>
                  <a:srgbClr val="4E5A54"/>
                </a:solidFill>
                <a:latin typeface="微軟正黑體" panose="020B0604030504040204" pitchFamily="34" charset="-120"/>
                <a:ea typeface="微軟正黑體" panose="020B0604030504040204" pitchFamily="34" charset="-120"/>
                <a:cs typeface="+mn-cs"/>
              </a:defRPr>
            </a:lvl1pPr>
            <a:lvl2pPr marL="742847" indent="-285711" algn="l" defTabSz="914273" rtl="0" eaLnBrk="1" latinLnBrk="0" hangingPunct="1">
              <a:spcBef>
                <a:spcPct val="20000"/>
              </a:spcBef>
              <a:buClr>
                <a:srgbClr val="00B1AD"/>
              </a:buClr>
              <a:buSzPct val="100000"/>
              <a:buFont typeface="Arial" panose="020B0604020202020204" pitchFamily="34" charset="0"/>
              <a:buChar char="•"/>
              <a:defRPr sz="2400" kern="1200">
                <a:solidFill>
                  <a:srgbClr val="4E5A54"/>
                </a:solidFill>
                <a:latin typeface="微軟正黑體" panose="020B0604030504040204" pitchFamily="34" charset="-120"/>
                <a:ea typeface="微軟正黑體" panose="020B0604030504040204" pitchFamily="34" charset="-120"/>
                <a:cs typeface="+mn-cs"/>
              </a:defRPr>
            </a:lvl2pPr>
            <a:lvl3pPr marL="1142842" indent="-228569" algn="l" defTabSz="914273" rtl="0" eaLnBrk="1" latinLnBrk="0" hangingPunct="1">
              <a:spcBef>
                <a:spcPct val="20000"/>
              </a:spcBef>
              <a:buClr>
                <a:srgbClr val="00B1AD"/>
              </a:buClr>
              <a:buSzPct val="100000"/>
              <a:buFont typeface="Arial" panose="020B0604020202020204" pitchFamily="34" charset="0"/>
              <a:buChar char="•"/>
              <a:defRPr sz="2000" kern="1200">
                <a:solidFill>
                  <a:srgbClr val="4E5A54"/>
                </a:solidFill>
                <a:latin typeface="微軟正黑體" panose="020B0604030504040204" pitchFamily="34" charset="-120"/>
                <a:ea typeface="微軟正黑體" panose="020B0604030504040204" pitchFamily="34" charset="-120"/>
                <a:cs typeface="+mn-cs"/>
              </a:defRPr>
            </a:lvl3pPr>
            <a:lvl4pPr marL="1599977" indent="-228569" algn="l" defTabSz="914273" rtl="0" eaLnBrk="1" latinLnBrk="0" hangingPunct="1">
              <a:spcBef>
                <a:spcPct val="20000"/>
              </a:spcBef>
              <a:buClr>
                <a:srgbClr val="00B1AD"/>
              </a:buClr>
              <a:buSzPct val="100000"/>
              <a:buFont typeface="Arial" panose="020B0604020202020204" pitchFamily="34" charset="0"/>
              <a:buChar char="•"/>
              <a:defRPr sz="1800" kern="1200">
                <a:solidFill>
                  <a:srgbClr val="4E5A54"/>
                </a:solidFill>
                <a:latin typeface="微軟正黑體" panose="020B0604030504040204" pitchFamily="34" charset="-120"/>
                <a:ea typeface="微軟正黑體" panose="020B0604030504040204" pitchFamily="34" charset="-120"/>
                <a:cs typeface="+mn-cs"/>
              </a:defRPr>
            </a:lvl4pPr>
            <a:lvl5pPr marL="2057114" indent="-228569" algn="l" defTabSz="914273" rtl="0" eaLnBrk="1" latinLnBrk="0" hangingPunct="1">
              <a:spcBef>
                <a:spcPct val="20000"/>
              </a:spcBef>
              <a:buClr>
                <a:srgbClr val="00B1AD"/>
              </a:buClr>
              <a:buSzPct val="100000"/>
              <a:buFont typeface="Arial" panose="020B0604020202020204" pitchFamily="34" charset="0"/>
              <a:buChar char="•"/>
              <a:defRPr sz="1600" kern="1200">
                <a:solidFill>
                  <a:srgbClr val="4E5A54"/>
                </a:solidFill>
                <a:latin typeface="微軟正黑體" panose="020B0604030504040204" pitchFamily="34" charset="-120"/>
                <a:ea typeface="微軟正黑體" panose="020B0604030504040204" pitchFamily="34" charset="-120"/>
                <a:cs typeface="+mn-cs"/>
              </a:defRPr>
            </a:lvl5pPr>
            <a:lvl6pPr marL="2514249"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86"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22"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58" indent="-228569" algn="l" defTabSz="91427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8588" indent="-128588" defTabSz="514350">
              <a:lnSpc>
                <a:spcPct val="90000"/>
              </a:lnSpc>
              <a:spcBef>
                <a:spcPts val="900"/>
              </a:spcBef>
            </a:pPr>
            <a:r>
              <a:rPr lang="zh-TW" altLang="en-US" sz="1350" smtClean="0">
                <a:solidFill>
                  <a:srgbClr val="00B1AD"/>
                </a:solidFill>
                <a:latin typeface="微软雅黑" panose="020B0503020204020204" pitchFamily="34" charset="-122"/>
                <a:ea typeface="微软雅黑" panose="020B0503020204020204" pitchFamily="34" charset="-122"/>
              </a:rPr>
              <a:t>全自动录制数字内容</a:t>
            </a:r>
            <a:r>
              <a:rPr lang="en-US" altLang="zh-TW" sz="1350" smtClean="0">
                <a:solidFill>
                  <a:srgbClr val="00B1AD"/>
                </a:solidFill>
                <a:latin typeface="微软雅黑" panose="020B0503020204020204" pitchFamily="34" charset="-122"/>
                <a:ea typeface="微软雅黑" panose="020B0503020204020204" pitchFamily="34" charset="-122"/>
              </a:rPr>
              <a:t>	</a:t>
            </a:r>
          </a:p>
          <a:p>
            <a:pPr marL="128588" indent="-128588" defTabSz="514350">
              <a:lnSpc>
                <a:spcPct val="90000"/>
              </a:lnSpc>
              <a:spcBef>
                <a:spcPts val="900"/>
              </a:spcBef>
            </a:pPr>
            <a:r>
              <a:rPr lang="zh-TW" altLang="en-US" sz="1350" smtClean="0">
                <a:solidFill>
                  <a:srgbClr val="00B1AD"/>
                </a:solidFill>
                <a:latin typeface="微软雅黑" panose="020B0503020204020204" pitchFamily="34" charset="-122"/>
                <a:ea typeface="微软雅黑" panose="020B0503020204020204" pitchFamily="34" charset="-122"/>
              </a:rPr>
              <a:t>自行决定开放至 </a:t>
            </a:r>
            <a:r>
              <a:rPr lang="en-US" altLang="zh-TW" sz="1350" smtClean="0">
                <a:solidFill>
                  <a:srgbClr val="00B1AD"/>
                </a:solidFill>
                <a:latin typeface="微软雅黑" panose="020B0503020204020204" pitchFamily="34" charset="-122"/>
                <a:ea typeface="微软雅黑" panose="020B0503020204020204" pitchFamily="34" charset="-122"/>
              </a:rPr>
              <a:t>MOOC</a:t>
            </a:r>
            <a:r>
              <a:rPr lang="zh-CN" altLang="en-US" sz="1350" smtClean="0">
                <a:solidFill>
                  <a:srgbClr val="00B1AD"/>
                </a:solidFill>
                <a:latin typeface="微软雅黑" panose="020B0503020204020204" pitchFamily="34" charset="-122"/>
                <a:ea typeface="微软雅黑" panose="020B0503020204020204" pitchFamily="34" charset="-122"/>
              </a:rPr>
              <a:t>或</a:t>
            </a:r>
            <a:r>
              <a:rPr lang="en-US" altLang="zh-CN" sz="1350" smtClean="0">
                <a:solidFill>
                  <a:srgbClr val="00B1AD"/>
                </a:solidFill>
                <a:latin typeface="微软雅黑" panose="020B0503020204020204" pitchFamily="34" charset="-122"/>
                <a:ea typeface="微软雅黑" panose="020B0503020204020204" pitchFamily="34" charset="-122"/>
              </a:rPr>
              <a:t>SPOC</a:t>
            </a:r>
            <a:r>
              <a:rPr lang="en-US" altLang="zh-TW" sz="1350" smtClean="0">
                <a:solidFill>
                  <a:srgbClr val="00B1AD"/>
                </a:solidFill>
                <a:latin typeface="微软雅黑" panose="020B0503020204020204" pitchFamily="34" charset="-122"/>
                <a:ea typeface="微软雅黑" panose="020B0503020204020204" pitchFamily="34" charset="-122"/>
              </a:rPr>
              <a:t> </a:t>
            </a:r>
            <a:r>
              <a:rPr lang="zh-TW" altLang="en-US" sz="1350" smtClean="0">
                <a:solidFill>
                  <a:srgbClr val="00B1AD"/>
                </a:solidFill>
                <a:latin typeface="微软雅黑" panose="020B0503020204020204" pitchFamily="34" charset="-122"/>
                <a:ea typeface="微软雅黑" panose="020B0503020204020204" pitchFamily="34" charset="-122"/>
              </a:rPr>
              <a:t>平台</a:t>
            </a:r>
            <a:endParaRPr lang="zh-TW" altLang="en-US" sz="1350" dirty="0">
              <a:solidFill>
                <a:srgbClr val="00B1AD"/>
              </a:solidFill>
              <a:latin typeface="微软雅黑" panose="020B0503020204020204" pitchFamily="34" charset="-122"/>
              <a:ea typeface="微软雅黑" panose="020B0503020204020204" pitchFamily="34" charset="-122"/>
            </a:endParaRPr>
          </a:p>
        </p:txBody>
      </p:sp>
      <p:sp>
        <p:nvSpPr>
          <p:cNvPr id="7" name="內容版面配置區 2"/>
          <p:cNvSpPr txBox="1">
            <a:spLocks/>
          </p:cNvSpPr>
          <p:nvPr/>
        </p:nvSpPr>
        <p:spPr>
          <a:xfrm>
            <a:off x="539553" y="702874"/>
            <a:ext cx="6068417" cy="583342"/>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900"/>
              </a:spcBef>
            </a:pPr>
            <a:r>
              <a:rPr lang="zh-CN" altLang="en-US" sz="1350" dirty="0" smtClean="0">
                <a:solidFill>
                  <a:srgbClr val="00B1AD"/>
                </a:solidFill>
                <a:latin typeface="微软雅黑" panose="020B0503020204020204" pitchFamily="34" charset="-122"/>
                <a:ea typeface="微软雅黑" panose="020B0503020204020204" pitchFamily="34" charset="-122"/>
              </a:rPr>
              <a:t>高画质，</a:t>
            </a:r>
            <a:r>
              <a:rPr lang="zh-TW" altLang="en-US" sz="1350" dirty="0" smtClean="0">
                <a:solidFill>
                  <a:srgbClr val="00B1AD"/>
                </a:solidFill>
                <a:latin typeface="微软雅黑" panose="020B0503020204020204" pitchFamily="34" charset="-122"/>
                <a:ea typeface="微软雅黑" panose="020B0503020204020204" pitchFamily="34" charset="-122"/>
              </a:rPr>
              <a:t>一</a:t>
            </a:r>
            <a:r>
              <a:rPr lang="zh-TW" altLang="en-US" sz="1350" dirty="0">
                <a:solidFill>
                  <a:srgbClr val="00B1AD"/>
                </a:solidFill>
                <a:latin typeface="微软雅黑" panose="020B0503020204020204" pitchFamily="34" charset="-122"/>
                <a:ea typeface="微软雅黑" panose="020B0503020204020204" pitchFamily="34" charset="-122"/>
              </a:rPr>
              <a:t>次纪录，多次观看</a:t>
            </a:r>
          </a:p>
          <a:p>
            <a:pPr>
              <a:spcBef>
                <a:spcPts val="900"/>
              </a:spcBef>
            </a:pPr>
            <a:r>
              <a:rPr lang="zh-TW" altLang="en-US" sz="1350" dirty="0">
                <a:solidFill>
                  <a:srgbClr val="00B1AD"/>
                </a:solidFill>
                <a:latin typeface="微软雅黑" panose="020B0503020204020204" pitchFamily="34" charset="-122"/>
                <a:ea typeface="微软雅黑" panose="020B0503020204020204" pitchFamily="34" charset="-122"/>
              </a:rPr>
              <a:t>多元</a:t>
            </a:r>
            <a:r>
              <a:rPr lang="zh-TW" altLang="en-US" sz="1350" dirty="0" smtClean="0">
                <a:solidFill>
                  <a:srgbClr val="00B1AD"/>
                </a:solidFill>
                <a:latin typeface="微软雅黑" panose="020B0503020204020204" pitchFamily="34" charset="-122"/>
                <a:ea typeface="微软雅黑" panose="020B0503020204020204" pitchFamily="34" charset="-122"/>
              </a:rPr>
              <a:t>管道</a:t>
            </a:r>
            <a:r>
              <a:rPr lang="zh-CN" altLang="en-US" sz="1350" dirty="0" smtClean="0">
                <a:solidFill>
                  <a:srgbClr val="00B1AD"/>
                </a:solidFill>
                <a:latin typeface="微软雅黑" panose="020B0503020204020204" pitchFamily="34" charset="-122"/>
                <a:ea typeface="微软雅黑" panose="020B0503020204020204" pitchFamily="34" charset="-122"/>
              </a:rPr>
              <a:t>无缝连接</a:t>
            </a:r>
            <a:r>
              <a:rPr lang="zh-TW" altLang="en-US" sz="1350" dirty="0" smtClean="0">
                <a:solidFill>
                  <a:srgbClr val="00B1AD"/>
                </a:solidFill>
                <a:latin typeface="微软雅黑" panose="020B0503020204020204" pitchFamily="34" charset="-122"/>
                <a:ea typeface="微软雅黑" panose="020B0503020204020204" pitchFamily="34" charset="-122"/>
              </a:rPr>
              <a:t> （计算机</a:t>
            </a:r>
            <a:r>
              <a:rPr lang="zh-TW" altLang="en-US" sz="1350" dirty="0">
                <a:solidFill>
                  <a:srgbClr val="00B1AD"/>
                </a:solidFill>
                <a:latin typeface="微软雅黑" panose="020B0503020204020204" pitchFamily="34" charset="-122"/>
                <a:ea typeface="微软雅黑" panose="020B0503020204020204" pitchFamily="34" charset="-122"/>
              </a:rPr>
              <a:t>、平板、</a:t>
            </a:r>
            <a:r>
              <a:rPr lang="zh-TW" altLang="en-US" sz="1350" dirty="0" smtClean="0">
                <a:solidFill>
                  <a:srgbClr val="00B1AD"/>
                </a:solidFill>
                <a:latin typeface="微软雅黑" panose="020B0503020204020204" pitchFamily="34" charset="-122"/>
                <a:ea typeface="微软雅黑" panose="020B0503020204020204" pitchFamily="34" charset="-122"/>
              </a:rPr>
              <a:t>手机）</a:t>
            </a:r>
            <a:endParaRPr lang="zh-TW" altLang="en-US" sz="1350" dirty="0">
              <a:solidFill>
                <a:srgbClr val="00B1AD"/>
              </a:solidFill>
              <a:latin typeface="微软雅黑" panose="020B0503020204020204" pitchFamily="34" charset="-122"/>
              <a:ea typeface="微软雅黑" panose="020B0503020204020204" pitchFamily="34" charset="-122"/>
            </a:endParaRPr>
          </a:p>
        </p:txBody>
      </p:sp>
      <p:pic>
        <p:nvPicPr>
          <p:cNvPr id="8"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145" y="1334719"/>
            <a:ext cx="7685113" cy="3458301"/>
          </a:xfrm>
          <a:prstGeom prst="rect">
            <a:avLst/>
          </a:prstGeom>
        </p:spPr>
      </p:pic>
      <p:sp>
        <p:nvSpPr>
          <p:cNvPr id="9" name="矩形 8"/>
          <p:cNvSpPr/>
          <p:nvPr/>
        </p:nvSpPr>
        <p:spPr>
          <a:xfrm>
            <a:off x="502799" y="2051079"/>
            <a:ext cx="3950329" cy="227327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00B1AD"/>
              </a:solidFill>
              <a:latin typeface="微软雅黑" panose="020B0503020204020204" pitchFamily="34" charset="-122"/>
              <a:ea typeface="微软雅黑" panose="020B0503020204020204" pitchFamily="34" charset="-122"/>
            </a:endParaRPr>
          </a:p>
        </p:txBody>
      </p:sp>
      <p:sp>
        <p:nvSpPr>
          <p:cNvPr id="10" name="文字方塊 8"/>
          <p:cNvSpPr txBox="1"/>
          <p:nvPr/>
        </p:nvSpPr>
        <p:spPr>
          <a:xfrm>
            <a:off x="2555776" y="1347850"/>
            <a:ext cx="1420419" cy="307777"/>
          </a:xfrm>
          <a:prstGeom prst="rect">
            <a:avLst/>
          </a:prstGeom>
          <a:noFill/>
          <a:ln w="28575">
            <a:solidFill>
              <a:srgbClr val="FFC000"/>
            </a:solidFill>
          </a:ln>
        </p:spPr>
        <p:txBody>
          <a:bodyPr wrap="square" rtlCol="0">
            <a:spAutoFit/>
          </a:bodyPr>
          <a:lstStyle/>
          <a:p>
            <a:pPr algn="ctr"/>
            <a:r>
              <a:rPr lang="en-US" altLang="zh-TW"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IP CAM </a:t>
            </a:r>
            <a:r>
              <a:rPr lang="zh-TW" altLang="en-US"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录制</a:t>
            </a:r>
          </a:p>
        </p:txBody>
      </p:sp>
      <p:sp>
        <p:nvSpPr>
          <p:cNvPr id="11" name="矩形 10"/>
          <p:cNvSpPr/>
          <p:nvPr/>
        </p:nvSpPr>
        <p:spPr>
          <a:xfrm>
            <a:off x="4517016" y="2038502"/>
            <a:ext cx="3740016" cy="228585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rgbClr val="00B1AD"/>
              </a:solidFill>
              <a:latin typeface="微软雅黑" panose="020B0503020204020204" pitchFamily="34" charset="-122"/>
              <a:ea typeface="微软雅黑" panose="020B0503020204020204" pitchFamily="34" charset="-122"/>
            </a:endParaRPr>
          </a:p>
        </p:txBody>
      </p:sp>
      <p:sp>
        <p:nvSpPr>
          <p:cNvPr id="12" name="向右箭號 10"/>
          <p:cNvSpPr/>
          <p:nvPr/>
        </p:nvSpPr>
        <p:spPr>
          <a:xfrm rot="16200000">
            <a:off x="5063375" y="1711344"/>
            <a:ext cx="360275" cy="261053"/>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rgbClr val="00B1AD"/>
              </a:solidFill>
              <a:latin typeface="微软雅黑" panose="020B0503020204020204" pitchFamily="34" charset="-122"/>
              <a:ea typeface="微软雅黑" panose="020B0503020204020204" pitchFamily="34" charset="-122"/>
            </a:endParaRPr>
          </a:p>
        </p:txBody>
      </p:sp>
      <p:sp>
        <p:nvSpPr>
          <p:cNvPr id="13" name="向右箭號 11"/>
          <p:cNvSpPr/>
          <p:nvPr/>
        </p:nvSpPr>
        <p:spPr>
          <a:xfrm rot="16200000">
            <a:off x="3115592" y="1711345"/>
            <a:ext cx="360275" cy="26105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rgbClr val="00B1AD"/>
              </a:solidFill>
              <a:latin typeface="微软雅黑" panose="020B0503020204020204" pitchFamily="34" charset="-122"/>
              <a:ea typeface="微软雅黑" panose="020B0503020204020204" pitchFamily="34" charset="-122"/>
            </a:endParaRPr>
          </a:p>
        </p:txBody>
      </p:sp>
      <p:sp>
        <p:nvSpPr>
          <p:cNvPr id="14" name="文字方塊 12"/>
          <p:cNvSpPr txBox="1"/>
          <p:nvPr/>
        </p:nvSpPr>
        <p:spPr>
          <a:xfrm>
            <a:off x="4613177" y="1344338"/>
            <a:ext cx="1201240" cy="307777"/>
          </a:xfrm>
          <a:prstGeom prst="rect">
            <a:avLst/>
          </a:prstGeom>
          <a:noFill/>
          <a:ln w="28575">
            <a:solidFill>
              <a:srgbClr val="78BE19"/>
            </a:solidFill>
          </a:ln>
        </p:spPr>
        <p:txBody>
          <a:bodyPr wrap="square" rtlCol="0">
            <a:spAutoFit/>
          </a:bodyPr>
          <a:lstStyle/>
          <a:p>
            <a:pPr algn="ctr"/>
            <a:r>
              <a:rPr lang="zh-TW" altLang="en-US" sz="1400" dirty="0">
                <a:solidFill>
                  <a:srgbClr val="00B1AD"/>
                </a:solidFill>
                <a:latin typeface="微软雅黑" panose="020B0503020204020204" pitchFamily="34" charset="-122"/>
                <a:ea typeface="微软雅黑" panose="020B0503020204020204" pitchFamily="34" charset="-122"/>
                <a:cs typeface="Segoe UI Light" panose="020B0502040204020203" pitchFamily="34" charset="0"/>
              </a:rPr>
              <a:t>计算机画面</a:t>
            </a:r>
          </a:p>
        </p:txBody>
      </p:sp>
    </p:spTree>
    <p:extLst>
      <p:ext uri="{BB962C8B-B14F-4D97-AF65-F5344CB8AC3E}">
        <p14:creationId xmlns:p14="http://schemas.microsoft.com/office/powerpoint/2010/main" val="154377874"/>
      </p:ext>
    </p:extLst>
  </p:cSld>
  <p:clrMapOvr>
    <a:masterClrMapping/>
  </p:clrMapOvr>
  <p:transition spd="slow">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606" y="1992392"/>
            <a:ext cx="3170811" cy="2494607"/>
          </a:xfrm>
          <a:prstGeom prst="rect">
            <a:avLst/>
          </a:prstGeom>
        </p:spPr>
      </p:pic>
      <p:pic>
        <p:nvPicPr>
          <p:cNvPr id="3" name="圖片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1035" y="3106454"/>
            <a:ext cx="815176" cy="1605569"/>
          </a:xfrm>
          <a:prstGeom prst="rect">
            <a:avLst/>
          </a:prstGeom>
        </p:spPr>
      </p:pic>
      <p:pic>
        <p:nvPicPr>
          <p:cNvPr id="6" name="圖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109" y="1820933"/>
            <a:ext cx="2594097" cy="3329453"/>
          </a:xfrm>
          <a:prstGeom prst="rect">
            <a:avLst/>
          </a:prstGeom>
        </p:spPr>
      </p:pic>
      <p:pic>
        <p:nvPicPr>
          <p:cNvPr id="7" name="圖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0663" y="2780713"/>
            <a:ext cx="2192642" cy="1978806"/>
          </a:xfrm>
          <a:prstGeom prst="rect">
            <a:avLst/>
          </a:prstGeom>
        </p:spPr>
      </p:pic>
      <p:sp>
        <p:nvSpPr>
          <p:cNvPr id="9" name="文字方塊 10"/>
          <p:cNvSpPr txBox="1"/>
          <p:nvPr/>
        </p:nvSpPr>
        <p:spPr>
          <a:xfrm>
            <a:off x="274372" y="2444504"/>
            <a:ext cx="370848" cy="923330"/>
          </a:xfrm>
          <a:prstGeom prst="rect">
            <a:avLst/>
          </a:prstGeom>
          <a:noFill/>
        </p:spPr>
        <p:txBody>
          <a:bodyPr wrap="square" rtlCol="0">
            <a:spAutoFit/>
          </a:bodyPr>
          <a:lstStyle/>
          <a:p>
            <a:r>
              <a:rPr lang="zh-TW" altLang="en-US" sz="1350" b="1" dirty="0" smtClean="0">
                <a:solidFill>
                  <a:srgbClr val="00B1AD"/>
                </a:solidFill>
                <a:latin typeface="微软雅黑" panose="020B0503020204020204" pitchFamily="34" charset="-122"/>
                <a:ea typeface="微软雅黑" panose="020B0503020204020204" pitchFamily="34" charset="-122"/>
                <a:cs typeface="Arial" panose="020B0604020202020204" pitchFamily="34" charset="0"/>
              </a:rPr>
              <a:t>智能</a:t>
            </a:r>
            <a:r>
              <a:rPr lang="zh-CN" altLang="en-US" sz="1350" b="1" dirty="0" smtClean="0">
                <a:solidFill>
                  <a:srgbClr val="00B1AD"/>
                </a:solidFill>
                <a:latin typeface="微软雅黑" panose="020B0503020204020204" pitchFamily="34" charset="-122"/>
                <a:ea typeface="微软雅黑" panose="020B0503020204020204" pitchFamily="34" charset="-122"/>
                <a:cs typeface="Arial" panose="020B0604020202020204" pitchFamily="34" charset="0"/>
              </a:rPr>
              <a:t>终端</a:t>
            </a:r>
            <a:endParaRPr lang="en-US" altLang="zh-TW" sz="1350" b="1" dirty="0">
              <a:solidFill>
                <a:srgbClr val="00B1AD"/>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圓角矩形 22"/>
          <p:cNvSpPr/>
          <p:nvPr/>
        </p:nvSpPr>
        <p:spPr>
          <a:xfrm>
            <a:off x="353672" y="4306401"/>
            <a:ext cx="1241447" cy="2749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err="1">
                <a:solidFill>
                  <a:srgbClr val="00B1AD"/>
                </a:solidFill>
                <a:latin typeface="微软雅黑" panose="020B0503020204020204" pitchFamily="34" charset="-122"/>
                <a:ea typeface="微软雅黑" panose="020B0503020204020204" pitchFamily="34" charset="-122"/>
                <a:cs typeface="Arial" panose="020B0604020202020204" pitchFamily="34" charset="0"/>
              </a:rPr>
              <a:t>Roomis</a:t>
            </a:r>
            <a:r>
              <a:rPr lang="en-US" altLang="zh-TW" sz="1200" dirty="0">
                <a:solidFill>
                  <a:srgbClr val="00B1AD"/>
                </a:solidFill>
                <a:latin typeface="微软雅黑" panose="020B0503020204020204" pitchFamily="34" charset="-122"/>
                <a:ea typeface="微软雅黑" panose="020B0503020204020204" pitchFamily="34" charset="-122"/>
                <a:cs typeface="Arial" panose="020B0604020202020204" pitchFamily="34" charset="0"/>
              </a:rPr>
              <a:t> 1.0</a:t>
            </a:r>
            <a:endParaRPr lang="zh-TW" altLang="en-US" sz="1200" dirty="0">
              <a:solidFill>
                <a:srgbClr val="00B1AD"/>
              </a:solidFill>
              <a:latin typeface="微软雅黑" panose="020B0503020204020204" pitchFamily="34" charset="-122"/>
              <a:ea typeface="微软雅黑" panose="020B0503020204020204" pitchFamily="34" charset="-122"/>
            </a:endParaRPr>
          </a:p>
        </p:txBody>
      </p:sp>
      <p:sp>
        <p:nvSpPr>
          <p:cNvPr id="15" name="圓角矩形 37"/>
          <p:cNvSpPr/>
          <p:nvPr/>
        </p:nvSpPr>
        <p:spPr>
          <a:xfrm>
            <a:off x="1989687" y="4574322"/>
            <a:ext cx="1241447" cy="2749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err="1">
                <a:solidFill>
                  <a:srgbClr val="00B1AD"/>
                </a:solidFill>
                <a:latin typeface="微软雅黑" panose="020B0503020204020204" pitchFamily="34" charset="-122"/>
                <a:ea typeface="微软雅黑" panose="020B0503020204020204" pitchFamily="34" charset="-122"/>
                <a:cs typeface="Arial" panose="020B0604020202020204" pitchFamily="34" charset="0"/>
              </a:rPr>
              <a:t>Roomis</a:t>
            </a:r>
            <a:r>
              <a:rPr lang="en-US" altLang="zh-TW" sz="1200" dirty="0">
                <a:solidFill>
                  <a:srgbClr val="00B1AD"/>
                </a:solidFill>
                <a:latin typeface="微软雅黑" panose="020B0503020204020204" pitchFamily="34" charset="-122"/>
                <a:ea typeface="微软雅黑" panose="020B0503020204020204" pitchFamily="34" charset="-122"/>
                <a:cs typeface="Arial" panose="020B0604020202020204" pitchFamily="34" charset="0"/>
              </a:rPr>
              <a:t> Q</a:t>
            </a:r>
            <a:endParaRPr lang="zh-TW" altLang="en-US" sz="1200" dirty="0">
              <a:solidFill>
                <a:srgbClr val="00B1AD"/>
              </a:solidFill>
              <a:latin typeface="微软雅黑" panose="020B0503020204020204" pitchFamily="34" charset="-122"/>
              <a:ea typeface="微软雅黑" panose="020B0503020204020204" pitchFamily="34" charset="-122"/>
            </a:endParaRPr>
          </a:p>
        </p:txBody>
      </p:sp>
      <p:sp>
        <p:nvSpPr>
          <p:cNvPr id="16" name="圓角矩形 38"/>
          <p:cNvSpPr/>
          <p:nvPr/>
        </p:nvSpPr>
        <p:spPr>
          <a:xfrm>
            <a:off x="4648603" y="4659438"/>
            <a:ext cx="1241447" cy="2749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B1AD"/>
                </a:solidFill>
                <a:latin typeface="微软雅黑" panose="020B0503020204020204" pitchFamily="34" charset="-122"/>
                <a:ea typeface="微软雅黑" panose="020B0503020204020204" pitchFamily="34" charset="-122"/>
                <a:cs typeface="Arial" panose="020B0604020202020204" pitchFamily="34" charset="0"/>
              </a:rPr>
              <a:t>App</a:t>
            </a:r>
            <a:endParaRPr lang="zh-TW" altLang="en-US" sz="1200" dirty="0">
              <a:solidFill>
                <a:srgbClr val="00B1AD"/>
              </a:solidFill>
              <a:latin typeface="微软雅黑" panose="020B0503020204020204" pitchFamily="34" charset="-122"/>
              <a:ea typeface="微软雅黑" panose="020B0503020204020204" pitchFamily="34" charset="-122"/>
            </a:endParaRPr>
          </a:p>
        </p:txBody>
      </p:sp>
      <p:sp>
        <p:nvSpPr>
          <p:cNvPr id="17" name="圓角矩形 39"/>
          <p:cNvSpPr/>
          <p:nvPr/>
        </p:nvSpPr>
        <p:spPr>
          <a:xfrm>
            <a:off x="7135826" y="4252509"/>
            <a:ext cx="1241447" cy="2749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err="1">
                <a:solidFill>
                  <a:srgbClr val="00B1AD"/>
                </a:solidFill>
                <a:latin typeface="微软雅黑" panose="020B0503020204020204" pitchFamily="34" charset="-122"/>
                <a:ea typeface="微软雅黑" panose="020B0503020204020204" pitchFamily="34" charset="-122"/>
                <a:cs typeface="Arial" panose="020B0604020202020204" pitchFamily="34" charset="0"/>
              </a:rPr>
              <a:t>Roomis</a:t>
            </a:r>
            <a:r>
              <a:rPr lang="en-US" altLang="zh-TW" sz="1200" dirty="0">
                <a:solidFill>
                  <a:srgbClr val="00B1AD"/>
                </a:solidFill>
                <a:latin typeface="微软雅黑" panose="020B0503020204020204" pitchFamily="34" charset="-122"/>
                <a:ea typeface="微软雅黑" panose="020B0503020204020204" pitchFamily="34" charset="-122"/>
                <a:cs typeface="Arial" panose="020B0604020202020204" pitchFamily="34" charset="0"/>
              </a:rPr>
              <a:t> Tag</a:t>
            </a:r>
            <a:endParaRPr lang="zh-TW" altLang="en-US" sz="1200" dirty="0">
              <a:solidFill>
                <a:srgbClr val="00B1AD"/>
              </a:solidFill>
              <a:latin typeface="微软雅黑" panose="020B0503020204020204" pitchFamily="34" charset="-122"/>
              <a:ea typeface="微软雅黑" panose="020B0503020204020204" pitchFamily="34" charset="-122"/>
            </a:endParaRPr>
          </a:p>
        </p:txBody>
      </p:sp>
      <p:sp>
        <p:nvSpPr>
          <p:cNvPr id="18" name="圓角矩形 40"/>
          <p:cNvSpPr/>
          <p:nvPr/>
        </p:nvSpPr>
        <p:spPr>
          <a:xfrm>
            <a:off x="7753184" y="3656616"/>
            <a:ext cx="1241447" cy="2749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B1AD"/>
                </a:solidFill>
                <a:latin typeface="微软雅黑" panose="020B0503020204020204" pitchFamily="34" charset="-122"/>
                <a:ea typeface="微软雅黑" panose="020B0503020204020204" pitchFamily="34" charset="-122"/>
                <a:cs typeface="Arial" panose="020B0604020202020204" pitchFamily="34" charset="0"/>
              </a:rPr>
              <a:t>Server</a:t>
            </a:r>
            <a:endParaRPr lang="zh-TW" altLang="en-US" sz="1200" dirty="0">
              <a:solidFill>
                <a:srgbClr val="00B1AD"/>
              </a:solidFill>
              <a:latin typeface="微软雅黑" panose="020B0503020204020204" pitchFamily="34" charset="-122"/>
              <a:ea typeface="微软雅黑" panose="020B0503020204020204" pitchFamily="34" charset="-122"/>
            </a:endParaRPr>
          </a:p>
        </p:txBody>
      </p:sp>
      <p:pic>
        <p:nvPicPr>
          <p:cNvPr id="22" name="圖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4062" y="3405507"/>
            <a:ext cx="1344310" cy="1242299"/>
          </a:xfrm>
          <a:prstGeom prst="rect">
            <a:avLst/>
          </a:prstGeom>
        </p:spPr>
      </p:pic>
      <p:sp>
        <p:nvSpPr>
          <p:cNvPr id="24" name="矩形 23"/>
          <p:cNvSpPr/>
          <p:nvPr/>
        </p:nvSpPr>
        <p:spPr>
          <a:xfrm>
            <a:off x="1573593" y="78889"/>
            <a:ext cx="5288627" cy="584775"/>
          </a:xfrm>
          <a:prstGeom prst="rect">
            <a:avLst/>
          </a:prstGeom>
        </p:spPr>
        <p:txBody>
          <a:bodyPr wrap="none">
            <a:spAutoFit/>
          </a:bodyPr>
          <a:lstStyle/>
          <a:p>
            <a:pPr algn="ct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智慧教室平台</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智慧空间管理</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sp>
        <p:nvSpPr>
          <p:cNvPr id="23" name="文字方塊 10"/>
          <p:cNvSpPr txBox="1"/>
          <p:nvPr/>
        </p:nvSpPr>
        <p:spPr>
          <a:xfrm>
            <a:off x="8600140" y="2444504"/>
            <a:ext cx="370848" cy="923330"/>
          </a:xfrm>
          <a:prstGeom prst="rect">
            <a:avLst/>
          </a:prstGeom>
          <a:noFill/>
        </p:spPr>
        <p:txBody>
          <a:bodyPr wrap="square" rtlCol="0">
            <a:spAutoFit/>
          </a:bodyPr>
          <a:lstStyle/>
          <a:p>
            <a:r>
              <a:rPr lang="zh-CN" altLang="en-US" sz="1350" b="1" dirty="0" smtClean="0">
                <a:solidFill>
                  <a:srgbClr val="00B1AD"/>
                </a:solidFill>
                <a:latin typeface="微软雅黑" panose="020B0503020204020204" pitchFamily="34" charset="-122"/>
                <a:ea typeface="微软雅黑" panose="020B0503020204020204" pitchFamily="34" charset="-122"/>
                <a:cs typeface="Arial" panose="020B0604020202020204" pitchFamily="34" charset="0"/>
              </a:rPr>
              <a:t>服务管理</a:t>
            </a:r>
            <a:r>
              <a:rPr lang="zh-TW" altLang="en-US" sz="1350" b="1" dirty="0" smtClean="0">
                <a:solidFill>
                  <a:srgbClr val="00B1AD"/>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TW" sz="1350" b="1" dirty="0">
              <a:solidFill>
                <a:srgbClr val="00B1AD"/>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 name="组合 3"/>
          <p:cNvGrpSpPr/>
          <p:nvPr/>
        </p:nvGrpSpPr>
        <p:grpSpPr>
          <a:xfrm>
            <a:off x="580826" y="885289"/>
            <a:ext cx="8019314" cy="936104"/>
            <a:chOff x="586687" y="1042957"/>
            <a:chExt cx="8019314" cy="936104"/>
          </a:xfrm>
        </p:grpSpPr>
        <p:sp>
          <p:nvSpPr>
            <p:cNvPr id="25" name="文本框 24"/>
            <p:cNvSpPr txBox="1"/>
            <p:nvPr/>
          </p:nvSpPr>
          <p:spPr>
            <a:xfrm>
              <a:off x="778084"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安防管控</a:t>
              </a:r>
              <a:endParaRPr lang="zh-CN" altLang="en-US" sz="1400" dirty="0">
                <a:solidFill>
                  <a:srgbClr val="00B1AD"/>
                </a:solidFill>
              </a:endParaRPr>
            </a:p>
          </p:txBody>
        </p:sp>
        <p:sp>
          <p:nvSpPr>
            <p:cNvPr id="26" name="文本框 25"/>
            <p:cNvSpPr txBox="1"/>
            <p:nvPr/>
          </p:nvSpPr>
          <p:spPr>
            <a:xfrm>
              <a:off x="2059403"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en-US" altLang="zh-CN" sz="1400" dirty="0" smtClean="0">
                  <a:solidFill>
                    <a:srgbClr val="00B1AD"/>
                  </a:solidFill>
                </a:rPr>
                <a:t>CPF</a:t>
              </a:r>
              <a:r>
                <a:rPr lang="zh-CN" altLang="en-US" sz="1400" dirty="0" smtClean="0">
                  <a:solidFill>
                    <a:srgbClr val="00B1AD"/>
                  </a:solidFill>
                </a:rPr>
                <a:t>服务</a:t>
              </a:r>
              <a:endParaRPr lang="zh-CN" altLang="en-US" sz="1400" dirty="0">
                <a:solidFill>
                  <a:srgbClr val="00B1AD"/>
                </a:solidFill>
              </a:endParaRPr>
            </a:p>
          </p:txBody>
        </p:sp>
        <p:sp>
          <p:nvSpPr>
            <p:cNvPr id="27" name="文本框 26"/>
            <p:cNvSpPr txBox="1"/>
            <p:nvPr/>
          </p:nvSpPr>
          <p:spPr>
            <a:xfrm>
              <a:off x="3275917"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a:solidFill>
                    <a:srgbClr val="00B1AD"/>
                  </a:solidFill>
                </a:rPr>
                <a:t>空间预约</a:t>
              </a:r>
            </a:p>
          </p:txBody>
        </p:sp>
        <p:sp>
          <p:nvSpPr>
            <p:cNvPr id="28" name="文本框 27"/>
            <p:cNvSpPr txBox="1"/>
            <p:nvPr/>
          </p:nvSpPr>
          <p:spPr>
            <a:xfrm>
              <a:off x="4580558"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实时对讲</a:t>
              </a:r>
              <a:endParaRPr lang="zh-CN" altLang="en-US" sz="1400" dirty="0">
                <a:solidFill>
                  <a:srgbClr val="00B1AD"/>
                </a:solidFill>
              </a:endParaRPr>
            </a:p>
          </p:txBody>
        </p:sp>
        <p:sp>
          <p:nvSpPr>
            <p:cNvPr id="29" name="文本框 28"/>
            <p:cNvSpPr txBox="1"/>
            <p:nvPr/>
          </p:nvSpPr>
          <p:spPr>
            <a:xfrm>
              <a:off x="5851927"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电子课表</a:t>
              </a:r>
              <a:endParaRPr lang="zh-CN" altLang="en-US" sz="1400" dirty="0">
                <a:solidFill>
                  <a:srgbClr val="00B1AD"/>
                </a:solidFill>
              </a:endParaRPr>
            </a:p>
          </p:txBody>
        </p:sp>
        <p:sp>
          <p:nvSpPr>
            <p:cNvPr id="31" name="文本框 30"/>
            <p:cNvSpPr txBox="1"/>
            <p:nvPr/>
          </p:nvSpPr>
          <p:spPr>
            <a:xfrm>
              <a:off x="778084"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巡班管理</a:t>
              </a:r>
              <a:endParaRPr lang="zh-CN" altLang="en-US" sz="1400" dirty="0">
                <a:solidFill>
                  <a:srgbClr val="00B1AD"/>
                </a:solidFill>
              </a:endParaRPr>
            </a:p>
          </p:txBody>
        </p:sp>
        <p:sp>
          <p:nvSpPr>
            <p:cNvPr id="32" name="文本框 31"/>
            <p:cNvSpPr txBox="1"/>
            <p:nvPr/>
          </p:nvSpPr>
          <p:spPr>
            <a:xfrm>
              <a:off x="2059403"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a:solidFill>
                    <a:srgbClr val="00B1AD"/>
                  </a:solidFill>
                </a:rPr>
                <a:t>媒体公播</a:t>
              </a:r>
            </a:p>
          </p:txBody>
        </p:sp>
        <p:sp>
          <p:nvSpPr>
            <p:cNvPr id="33" name="文本框 32"/>
            <p:cNvSpPr txBox="1"/>
            <p:nvPr/>
          </p:nvSpPr>
          <p:spPr>
            <a:xfrm>
              <a:off x="3275917"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信息管理</a:t>
              </a:r>
              <a:endParaRPr lang="zh-CN" altLang="en-US" sz="1400" dirty="0">
                <a:solidFill>
                  <a:srgbClr val="00B1AD"/>
                </a:solidFill>
              </a:endParaRPr>
            </a:p>
          </p:txBody>
        </p:sp>
        <p:sp>
          <p:nvSpPr>
            <p:cNvPr id="34" name="文本框 33"/>
            <p:cNvSpPr txBox="1"/>
            <p:nvPr/>
          </p:nvSpPr>
          <p:spPr>
            <a:xfrm>
              <a:off x="4580558"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节能环保</a:t>
              </a:r>
              <a:endParaRPr lang="zh-CN" altLang="en-US" sz="1400" dirty="0">
                <a:solidFill>
                  <a:srgbClr val="00B1AD"/>
                </a:solidFill>
              </a:endParaRPr>
            </a:p>
          </p:txBody>
        </p:sp>
        <p:sp>
          <p:nvSpPr>
            <p:cNvPr id="35" name="文本框 34"/>
            <p:cNvSpPr txBox="1"/>
            <p:nvPr/>
          </p:nvSpPr>
          <p:spPr>
            <a:xfrm>
              <a:off x="5851927"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定制集成</a:t>
              </a:r>
              <a:endParaRPr lang="zh-CN" altLang="en-US" sz="1400" dirty="0">
                <a:solidFill>
                  <a:srgbClr val="00B1AD"/>
                </a:solidFill>
              </a:endParaRPr>
            </a:p>
          </p:txBody>
        </p:sp>
        <p:sp>
          <p:nvSpPr>
            <p:cNvPr id="37" name="圆角矩形 36"/>
            <p:cNvSpPr/>
            <p:nvPr/>
          </p:nvSpPr>
          <p:spPr>
            <a:xfrm>
              <a:off x="586687" y="1042957"/>
              <a:ext cx="8019314" cy="936104"/>
            </a:xfrm>
            <a:prstGeom prst="roundRect">
              <a:avLst/>
            </a:prstGeom>
            <a:noFill/>
            <a:ln w="12700">
              <a:solidFill>
                <a:srgbClr val="8DB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1AD"/>
                </a:solidFill>
              </a:endParaRPr>
            </a:p>
          </p:txBody>
        </p:sp>
        <p:sp>
          <p:nvSpPr>
            <p:cNvPr id="30" name="文本框 29"/>
            <p:cNvSpPr txBox="1"/>
            <p:nvPr/>
          </p:nvSpPr>
          <p:spPr>
            <a:xfrm>
              <a:off x="7169987" y="1186973"/>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smtClean="0">
                  <a:solidFill>
                    <a:srgbClr val="00B1AD"/>
                  </a:solidFill>
                </a:rPr>
                <a:t>点名签到</a:t>
              </a:r>
              <a:endParaRPr lang="zh-CN" altLang="en-US" sz="1400" dirty="0">
                <a:solidFill>
                  <a:srgbClr val="00B1AD"/>
                </a:solidFill>
              </a:endParaRPr>
            </a:p>
          </p:txBody>
        </p:sp>
        <p:sp>
          <p:nvSpPr>
            <p:cNvPr id="36" name="文本框 35"/>
            <p:cNvSpPr txBox="1"/>
            <p:nvPr/>
          </p:nvSpPr>
          <p:spPr>
            <a:xfrm>
              <a:off x="7169987" y="1512507"/>
              <a:ext cx="1215480" cy="307777"/>
            </a:xfrm>
            <a:prstGeom prst="rect">
              <a:avLst/>
            </a:prstGeom>
            <a:noFill/>
          </p:spPr>
          <p:txBody>
            <a:bodyPr wrap="square" rtlCol="0">
              <a:spAutoFit/>
            </a:bodyPr>
            <a:lstStyle/>
            <a:p>
              <a:pPr marL="285750" indent="-285750" algn="ctr">
                <a:buFont typeface="Wingdings" panose="05000000000000000000" pitchFamily="2" charset="2"/>
                <a:buChar char="l"/>
              </a:pPr>
              <a:r>
                <a:rPr lang="zh-CN" altLang="en-US" sz="1400" dirty="0">
                  <a:solidFill>
                    <a:srgbClr val="00B1AD"/>
                  </a:solidFill>
                </a:rPr>
                <a:t>中央</a:t>
              </a:r>
              <a:r>
                <a:rPr lang="zh-CN" altLang="en-US" sz="1400" dirty="0" smtClean="0">
                  <a:solidFill>
                    <a:srgbClr val="00B1AD"/>
                  </a:solidFill>
                </a:rPr>
                <a:t>管控</a:t>
              </a:r>
              <a:endParaRPr lang="zh-CN" altLang="en-US" sz="1400" dirty="0">
                <a:solidFill>
                  <a:srgbClr val="00B1AD"/>
                </a:solidFill>
              </a:endParaRPr>
            </a:p>
          </p:txBody>
        </p:sp>
      </p:grpSp>
    </p:spTree>
    <p:extLst>
      <p:ext uri="{BB962C8B-B14F-4D97-AF65-F5344CB8AC3E}">
        <p14:creationId xmlns:p14="http://schemas.microsoft.com/office/powerpoint/2010/main" val="3666735717"/>
      </p:ext>
    </p:extLst>
  </p:cSld>
  <p:clrMapOvr>
    <a:masterClrMapping/>
  </p:clrMapOvr>
  <p:transition spd="slow">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5536" y="339502"/>
            <a:ext cx="8406468"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安防管控</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安全、无钥匙、即时捕捉影像记录</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414" y="1419622"/>
            <a:ext cx="5493898" cy="3241661"/>
          </a:xfrm>
          <a:prstGeom prst="rect">
            <a:avLst/>
          </a:prstGeom>
        </p:spPr>
      </p:pic>
      <p:sp>
        <p:nvSpPr>
          <p:cNvPr id="5" name="矩形 4"/>
          <p:cNvSpPr/>
          <p:nvPr/>
        </p:nvSpPr>
        <p:spPr>
          <a:xfrm>
            <a:off x="5612296" y="1707654"/>
            <a:ext cx="3168352" cy="2400657"/>
          </a:xfrm>
          <a:prstGeom prst="rect">
            <a:avLst/>
          </a:prstGeom>
        </p:spPr>
        <p:txBody>
          <a:bodyPr wrap="square">
            <a:spAutoFit/>
          </a:bodyPr>
          <a:lstStyle/>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轻松刷卡解开门禁</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依据排程自动开关门</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完善的进入权限设定</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及时</a:t>
            </a:r>
            <a:r>
              <a:rPr lang="zh-CN" altLang="en-US" sz="1500" dirty="0" smtClean="0">
                <a:solidFill>
                  <a:srgbClr val="00B1AD"/>
                </a:solidFill>
                <a:ea typeface="微软雅黑" panose="020B0503020204020204" pitchFamily="34" charset="-122"/>
              </a:rPr>
              <a:t>获取影像记录</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完整</a:t>
            </a:r>
            <a:r>
              <a:rPr lang="zh-CN" altLang="en-US" sz="1500" dirty="0" smtClean="0">
                <a:solidFill>
                  <a:srgbClr val="00B1AD"/>
                </a:solidFill>
                <a:ea typeface="微软雅黑" panose="020B0503020204020204" pitchFamily="34" charset="-122"/>
              </a:rPr>
              <a:t>记录出入日志</a:t>
            </a:r>
            <a:endParaRPr lang="en-US" altLang="zh-CN" sz="1500" dirty="0">
              <a:solidFill>
                <a:srgbClr val="00B1AD"/>
              </a:solidFill>
              <a:ea typeface="微软雅黑" panose="020B0503020204020204" pitchFamily="34" charset="-122"/>
            </a:endParaRPr>
          </a:p>
        </p:txBody>
      </p:sp>
    </p:spTree>
    <p:extLst>
      <p:ext uri="{BB962C8B-B14F-4D97-AF65-F5344CB8AC3E}">
        <p14:creationId xmlns:p14="http://schemas.microsoft.com/office/powerpoint/2010/main" val="3169555143"/>
      </p:ext>
    </p:extLst>
  </p:cSld>
  <p:clrMapOvr>
    <a:masterClrMapping/>
  </p:clrMapOvr>
  <p:transition spd="slow">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99992" y="3066835"/>
            <a:ext cx="4176464" cy="1809172"/>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圖片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616" y="843558"/>
            <a:ext cx="3826740" cy="5437000"/>
          </a:xfrm>
          <a:prstGeom prst="rect">
            <a:avLst/>
          </a:prstGeom>
        </p:spPr>
      </p:pic>
      <p:pic>
        <p:nvPicPr>
          <p:cNvPr id="103" name="图片 10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43" y="1287040"/>
            <a:ext cx="3067026" cy="1780893"/>
          </a:xfrm>
          <a:prstGeom prst="rect">
            <a:avLst/>
          </a:prstGeom>
          <a:ln>
            <a:solidFill>
              <a:schemeClr val="bg1">
                <a:lumMod val="75000"/>
              </a:schemeClr>
            </a:solidFill>
          </a:ln>
        </p:spPr>
      </p:pic>
      <p:pic>
        <p:nvPicPr>
          <p:cNvPr id="30" name="圖片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0315" y="3276161"/>
            <a:ext cx="3838868" cy="2712019"/>
          </a:xfrm>
          <a:prstGeom prst="rect">
            <a:avLst/>
          </a:prstGeom>
        </p:spPr>
      </p:pic>
      <p:sp>
        <p:nvSpPr>
          <p:cNvPr id="40" name="矩形 39"/>
          <p:cNvSpPr/>
          <p:nvPr/>
        </p:nvSpPr>
        <p:spPr>
          <a:xfrm>
            <a:off x="567043" y="217846"/>
            <a:ext cx="7949612" cy="584775"/>
          </a:xfrm>
          <a:prstGeom prst="rect">
            <a:avLst/>
          </a:prstGeom>
        </p:spPr>
        <p:txBody>
          <a:bodyPr wrap="none">
            <a:spAutoFit/>
          </a:bodyPr>
          <a:lstStyle/>
          <a:p>
            <a:pPr>
              <a:spcBef>
                <a:spcPct val="0"/>
              </a:spcBef>
            </a:pP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CPF</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服务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多样化、人性化服务和过程追踪</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grpSp>
        <p:nvGrpSpPr>
          <p:cNvPr id="6" name="组合 5"/>
          <p:cNvGrpSpPr/>
          <p:nvPr/>
        </p:nvGrpSpPr>
        <p:grpSpPr>
          <a:xfrm>
            <a:off x="4499992" y="3182129"/>
            <a:ext cx="4017014" cy="1632756"/>
            <a:chOff x="4572000" y="3387266"/>
            <a:chExt cx="4017014" cy="1632756"/>
          </a:xfrm>
        </p:grpSpPr>
        <p:grpSp>
          <p:nvGrpSpPr>
            <p:cNvPr id="85" name="群組 46"/>
            <p:cNvGrpSpPr/>
            <p:nvPr/>
          </p:nvGrpSpPr>
          <p:grpSpPr>
            <a:xfrm>
              <a:off x="4572000" y="3695187"/>
              <a:ext cx="811271" cy="748271"/>
              <a:chOff x="465173" y="2428112"/>
              <a:chExt cx="2305878" cy="2408685"/>
            </a:xfrm>
          </p:grpSpPr>
          <p:pic>
            <p:nvPicPr>
              <p:cNvPr id="86" name="圖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349" y="2428112"/>
                <a:ext cx="1481627" cy="1496798"/>
              </a:xfrm>
              <a:prstGeom prst="rect">
                <a:avLst/>
              </a:prstGeom>
            </p:spPr>
          </p:pic>
          <p:sp>
            <p:nvSpPr>
              <p:cNvPr id="87" name="文字方塊 11"/>
              <p:cNvSpPr txBox="1"/>
              <p:nvPr/>
            </p:nvSpPr>
            <p:spPr>
              <a:xfrm>
                <a:off x="465173" y="3945137"/>
                <a:ext cx="2305878" cy="891660"/>
              </a:xfrm>
              <a:prstGeom prst="rect">
                <a:avLst/>
              </a:prstGeom>
              <a:noFill/>
            </p:spPr>
            <p:txBody>
              <a:bodyPr wrap="square" rtlCol="0">
                <a:spAutoFit/>
              </a:bodyPr>
              <a:lstStyle/>
              <a:p>
                <a:pPr algn="ctr"/>
                <a:r>
                  <a:rPr lang="zh-TW" altLang="en-US" sz="1200" b="1" dirty="0" smtClean="0">
                    <a:solidFill>
                      <a:schemeClr val="bg1"/>
                    </a:solidFill>
                    <a:latin typeface="微软雅黑" panose="020B0503020204020204" pitchFamily="34" charset="-122"/>
                    <a:ea typeface="微软雅黑" panose="020B0503020204020204" pitchFamily="34" charset="-122"/>
                  </a:rPr>
                  <a:t>呼叫</a:t>
                </a:r>
                <a:r>
                  <a:rPr lang="zh-CN" altLang="en-US" sz="1200" b="1" dirty="0" smtClean="0">
                    <a:solidFill>
                      <a:schemeClr val="bg1"/>
                    </a:solidFill>
                    <a:latin typeface="微软雅黑" panose="020B0503020204020204" pitchFamily="34" charset="-122"/>
                    <a:ea typeface="微软雅黑" panose="020B0503020204020204" pitchFamily="34" charset="-122"/>
                  </a:rPr>
                  <a:t>服务</a:t>
                </a:r>
                <a:endParaRPr lang="zh-TW"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88" name="群組 82"/>
            <p:cNvGrpSpPr/>
            <p:nvPr/>
          </p:nvGrpSpPr>
          <p:grpSpPr>
            <a:xfrm>
              <a:off x="7664984" y="3682885"/>
              <a:ext cx="924030" cy="752824"/>
              <a:chOff x="9253802" y="2390400"/>
              <a:chExt cx="2626376" cy="2423344"/>
            </a:xfrm>
          </p:grpSpPr>
          <p:pic>
            <p:nvPicPr>
              <p:cNvPr id="89" name="圖片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0800" y="2390400"/>
                <a:ext cx="1410833" cy="1537252"/>
              </a:xfrm>
              <a:prstGeom prst="rect">
                <a:avLst/>
              </a:prstGeom>
            </p:spPr>
          </p:pic>
          <p:sp>
            <p:nvSpPr>
              <p:cNvPr id="90" name="文字方塊 81"/>
              <p:cNvSpPr txBox="1"/>
              <p:nvPr/>
            </p:nvSpPr>
            <p:spPr>
              <a:xfrm>
                <a:off x="9253802" y="3922083"/>
                <a:ext cx="2626376" cy="891661"/>
              </a:xfrm>
              <a:prstGeom prst="rect">
                <a:avLst/>
              </a:prstGeom>
              <a:noFill/>
            </p:spPr>
            <p:txBody>
              <a:bodyPr wrap="square" rtlCol="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服务完成</a:t>
                </a:r>
                <a:endParaRPr lang="zh-TW"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91" name="群組 37"/>
            <p:cNvGrpSpPr/>
            <p:nvPr/>
          </p:nvGrpSpPr>
          <p:grpSpPr>
            <a:xfrm>
              <a:off x="5452792" y="4053940"/>
              <a:ext cx="2227234" cy="152938"/>
              <a:chOff x="1977276" y="3462865"/>
              <a:chExt cx="6330477" cy="492307"/>
            </a:xfrm>
          </p:grpSpPr>
          <p:sp>
            <p:nvSpPr>
              <p:cNvPr id="92" name="等腰三角形 91"/>
              <p:cNvSpPr/>
              <p:nvPr/>
            </p:nvSpPr>
            <p:spPr>
              <a:xfrm rot="5400000">
                <a:off x="7786784" y="3434203"/>
                <a:ext cx="492307" cy="5496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bg1"/>
                  </a:solidFill>
                  <a:latin typeface="微软雅黑" panose="020B0503020204020204" pitchFamily="34" charset="-122"/>
                  <a:ea typeface="微软雅黑" panose="020B0503020204020204" pitchFamily="34" charset="-122"/>
                </a:endParaRPr>
              </a:p>
            </p:txBody>
          </p:sp>
          <p:sp>
            <p:nvSpPr>
              <p:cNvPr id="93" name="矩形 92"/>
              <p:cNvSpPr/>
              <p:nvPr/>
            </p:nvSpPr>
            <p:spPr>
              <a:xfrm>
                <a:off x="1977276" y="3625156"/>
                <a:ext cx="5983857" cy="16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bg1"/>
                  </a:solidFill>
                  <a:latin typeface="微软雅黑" panose="020B0503020204020204" pitchFamily="34" charset="-122"/>
                  <a:ea typeface="微软雅黑" panose="020B0503020204020204" pitchFamily="34" charset="-122"/>
                </a:endParaRPr>
              </a:p>
            </p:txBody>
          </p:sp>
        </p:grpSp>
        <p:grpSp>
          <p:nvGrpSpPr>
            <p:cNvPr id="94" name="群組 83"/>
            <p:cNvGrpSpPr/>
            <p:nvPr/>
          </p:nvGrpSpPr>
          <p:grpSpPr>
            <a:xfrm>
              <a:off x="6134204" y="3387266"/>
              <a:ext cx="811271" cy="706210"/>
              <a:chOff x="4904659" y="1438802"/>
              <a:chExt cx="2305878" cy="2273293"/>
            </a:xfrm>
          </p:grpSpPr>
          <p:sp>
            <p:nvSpPr>
              <p:cNvPr id="95" name="文字方塊 13"/>
              <p:cNvSpPr txBox="1"/>
              <p:nvPr/>
            </p:nvSpPr>
            <p:spPr>
              <a:xfrm>
                <a:off x="4904659" y="2820434"/>
                <a:ext cx="2305878" cy="891661"/>
              </a:xfrm>
              <a:prstGeom prst="rect">
                <a:avLst/>
              </a:prstGeom>
              <a:noFill/>
            </p:spPr>
            <p:txBody>
              <a:bodyPr wrap="square" rtlCol="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记录时间</a:t>
                </a:r>
                <a:endParaRPr lang="zh-TW" altLang="en-US" sz="1200" b="1" dirty="0">
                  <a:solidFill>
                    <a:schemeClr val="bg1"/>
                  </a:solidFill>
                  <a:latin typeface="微软雅黑" panose="020B0503020204020204" pitchFamily="34" charset="-122"/>
                  <a:ea typeface="微软雅黑" panose="020B0503020204020204" pitchFamily="34" charset="-122"/>
                </a:endParaRPr>
              </a:p>
            </p:txBody>
          </p:sp>
          <p:pic>
            <p:nvPicPr>
              <p:cNvPr id="96" name="圖片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13575" y="1438802"/>
                <a:ext cx="1888046" cy="1357979"/>
              </a:xfrm>
              <a:prstGeom prst="rect">
                <a:avLst/>
              </a:prstGeom>
            </p:spPr>
          </p:pic>
        </p:grpSp>
        <p:grpSp>
          <p:nvGrpSpPr>
            <p:cNvPr id="98" name="群組 10"/>
            <p:cNvGrpSpPr/>
            <p:nvPr/>
          </p:nvGrpSpPr>
          <p:grpSpPr>
            <a:xfrm>
              <a:off x="5924719" y="4305302"/>
              <a:ext cx="1309508" cy="714720"/>
              <a:chOff x="4309238" y="3698225"/>
              <a:chExt cx="3722019" cy="2300685"/>
            </a:xfrm>
          </p:grpSpPr>
          <p:pic>
            <p:nvPicPr>
              <p:cNvPr id="99" name="圖片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02256" y="3698225"/>
                <a:ext cx="2356915" cy="1409025"/>
              </a:xfrm>
              <a:prstGeom prst="rect">
                <a:avLst/>
              </a:prstGeom>
            </p:spPr>
          </p:pic>
          <p:sp>
            <p:nvSpPr>
              <p:cNvPr id="100" name="文字方塊 9"/>
              <p:cNvSpPr txBox="1"/>
              <p:nvPr/>
            </p:nvSpPr>
            <p:spPr>
              <a:xfrm>
                <a:off x="4309238" y="5107250"/>
                <a:ext cx="3722019" cy="891660"/>
              </a:xfrm>
              <a:prstGeom prst="rect">
                <a:avLst/>
              </a:prstGeom>
              <a:noFill/>
            </p:spPr>
            <p:txBody>
              <a:bodyPr wrap="square" rtlCol="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服务状态监控</a:t>
                </a:r>
                <a:endParaRPr lang="zh-TW" altLang="en-US" sz="1200" b="1" dirty="0">
                  <a:solidFill>
                    <a:schemeClr val="bg1"/>
                  </a:solidFill>
                  <a:latin typeface="微软雅黑" panose="020B0503020204020204" pitchFamily="34" charset="-122"/>
                  <a:ea typeface="微软雅黑" panose="020B0503020204020204" pitchFamily="34" charset="-122"/>
                </a:endParaRPr>
              </a:p>
            </p:txBody>
          </p:sp>
        </p:grpSp>
      </p:grpSp>
      <p:sp>
        <p:nvSpPr>
          <p:cNvPr id="58" name="文本框 57"/>
          <p:cNvSpPr txBox="1"/>
          <p:nvPr/>
        </p:nvSpPr>
        <p:spPr>
          <a:xfrm>
            <a:off x="4848239" y="1358501"/>
            <a:ext cx="3232254" cy="338554"/>
          </a:xfrm>
          <a:prstGeom prst="rect">
            <a:avLst/>
          </a:prstGeom>
          <a:noFill/>
        </p:spPr>
        <p:txBody>
          <a:bodyPr wrap="square" rtlCol="0">
            <a:spAutoFit/>
          </a:bodyPr>
          <a:lstStyle/>
          <a:p>
            <a:pPr marL="285750" indent="-285750">
              <a:buFont typeface="Wingdings" panose="05000000000000000000" pitchFamily="2" charset="2"/>
              <a:buChar char="l"/>
            </a:pPr>
            <a:r>
              <a:rPr lang="en-US" altLang="zh-CN" sz="1600" b="1" dirty="0" smtClean="0">
                <a:solidFill>
                  <a:srgbClr val="00B1AD"/>
                </a:solidFill>
                <a:latin typeface="微软雅黑" panose="020B0503020204020204" pitchFamily="34" charset="-122"/>
                <a:ea typeface="微软雅黑" panose="020B0503020204020204" pitchFamily="34" charset="-122"/>
              </a:rPr>
              <a:t>Call</a:t>
            </a:r>
            <a:r>
              <a:rPr lang="zh-CN" altLang="en-US" sz="1600" b="1" dirty="0" smtClean="0">
                <a:solidFill>
                  <a:srgbClr val="00B1AD"/>
                </a:solidFill>
                <a:latin typeface="微软雅黑" panose="020B0503020204020204" pitchFamily="34" charset="-122"/>
                <a:ea typeface="微软雅黑" panose="020B0503020204020204" pitchFamily="34" charset="-122"/>
              </a:rPr>
              <a:t>：</a:t>
            </a:r>
            <a:r>
              <a:rPr lang="zh-CN" altLang="en-US" sz="1600" dirty="0" smtClean="0">
                <a:solidFill>
                  <a:srgbClr val="00B1AD"/>
                </a:solidFill>
                <a:latin typeface="微软雅黑" panose="020B0503020204020204" pitchFamily="34" charset="-122"/>
                <a:ea typeface="微软雅黑" panose="020B0503020204020204" pitchFamily="34" charset="-122"/>
              </a:rPr>
              <a:t>选择需求呼叫服务</a:t>
            </a:r>
            <a:endParaRPr lang="zh-CN" altLang="en-US" sz="1600" dirty="0">
              <a:solidFill>
                <a:srgbClr val="00B1AD"/>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4848240" y="1911351"/>
            <a:ext cx="3396168" cy="338554"/>
          </a:xfrm>
          <a:prstGeom prst="rect">
            <a:avLst/>
          </a:prstGeom>
          <a:noFill/>
        </p:spPr>
        <p:txBody>
          <a:bodyPr wrap="square" rtlCol="0">
            <a:spAutoFit/>
          </a:bodyPr>
          <a:lstStyle/>
          <a:p>
            <a:pPr marL="285750" indent="-285750">
              <a:buFont typeface="Wingdings" panose="05000000000000000000" pitchFamily="2" charset="2"/>
              <a:buChar char="l"/>
            </a:pPr>
            <a:r>
              <a:rPr lang="en-US" altLang="zh-CN" sz="1600" b="1" dirty="0" smtClean="0">
                <a:solidFill>
                  <a:srgbClr val="00B1AD"/>
                </a:solidFill>
                <a:latin typeface="微软雅黑" panose="020B0503020204020204" pitchFamily="34" charset="-122"/>
                <a:ea typeface="微软雅黑" panose="020B0503020204020204" pitchFamily="34" charset="-122"/>
              </a:rPr>
              <a:t>Process</a:t>
            </a:r>
            <a:r>
              <a:rPr lang="zh-CN" altLang="en-US" sz="1600" b="1" dirty="0" smtClean="0">
                <a:solidFill>
                  <a:srgbClr val="00B1AD"/>
                </a:solidFill>
                <a:latin typeface="微软雅黑" panose="020B0503020204020204" pitchFamily="34" charset="-122"/>
                <a:ea typeface="微软雅黑" panose="020B0503020204020204" pitchFamily="34" charset="-122"/>
              </a:rPr>
              <a:t>：</a:t>
            </a:r>
            <a:r>
              <a:rPr lang="zh-CN" altLang="en-US" sz="1600" dirty="0" smtClean="0">
                <a:solidFill>
                  <a:srgbClr val="00B1AD"/>
                </a:solidFill>
                <a:latin typeface="微软雅黑" panose="020B0503020204020204" pitchFamily="34" charset="-122"/>
                <a:ea typeface="微软雅黑" panose="020B0503020204020204" pitchFamily="34" charset="-122"/>
              </a:rPr>
              <a:t>刷卡报到服务处理</a:t>
            </a:r>
            <a:endParaRPr lang="zh-CN" altLang="en-US" sz="1600" dirty="0">
              <a:solidFill>
                <a:srgbClr val="00B1AD"/>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4848240" y="2460959"/>
            <a:ext cx="3540184" cy="338554"/>
          </a:xfrm>
          <a:prstGeom prst="rect">
            <a:avLst/>
          </a:prstGeom>
          <a:noFill/>
        </p:spPr>
        <p:txBody>
          <a:bodyPr wrap="square" rtlCol="0">
            <a:spAutoFit/>
          </a:bodyPr>
          <a:lstStyle/>
          <a:p>
            <a:pPr marL="285750" indent="-285750">
              <a:buFont typeface="Wingdings" panose="05000000000000000000" pitchFamily="2" charset="2"/>
              <a:buChar char="l"/>
            </a:pPr>
            <a:r>
              <a:rPr lang="en-US" altLang="zh-CN" sz="1600" b="1" dirty="0" smtClean="0">
                <a:solidFill>
                  <a:srgbClr val="00B1AD"/>
                </a:solidFill>
                <a:latin typeface="微软雅黑" panose="020B0503020204020204" pitchFamily="34" charset="-122"/>
                <a:ea typeface="微软雅黑" panose="020B0503020204020204" pitchFamily="34" charset="-122"/>
              </a:rPr>
              <a:t>Finish</a:t>
            </a:r>
            <a:r>
              <a:rPr lang="zh-CN" altLang="en-US" sz="1600" b="1" dirty="0" smtClean="0">
                <a:solidFill>
                  <a:srgbClr val="00B1AD"/>
                </a:solidFill>
                <a:latin typeface="微软雅黑" panose="020B0503020204020204" pitchFamily="34" charset="-122"/>
                <a:ea typeface="微软雅黑" panose="020B0503020204020204" pitchFamily="34" charset="-122"/>
              </a:rPr>
              <a:t>：</a:t>
            </a:r>
            <a:r>
              <a:rPr lang="zh-CN" altLang="en-US" sz="1600" dirty="0" smtClean="0">
                <a:solidFill>
                  <a:srgbClr val="00B1AD"/>
                </a:solidFill>
                <a:latin typeface="微软雅黑" panose="020B0503020204020204" pitchFamily="34" charset="-122"/>
                <a:ea typeface="微软雅黑" panose="020B0503020204020204" pitchFamily="34" charset="-122"/>
              </a:rPr>
              <a:t>服务完成刷卡确认</a:t>
            </a:r>
            <a:endParaRPr lang="zh-CN" altLang="en-US" sz="1600" dirty="0">
              <a:solidFill>
                <a:srgbClr val="00B1AD"/>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0787" y="1286493"/>
            <a:ext cx="3069938" cy="1781986"/>
          </a:xfrm>
          <a:prstGeom prst="rect">
            <a:avLst/>
          </a:prstGeom>
          <a:ln>
            <a:solidFill>
              <a:schemeClr val="bg1">
                <a:lumMod val="95000"/>
              </a:schemeClr>
            </a:solidFill>
          </a:ln>
        </p:spPr>
      </p:pic>
      <p:pic>
        <p:nvPicPr>
          <p:cNvPr id="44" name="圖片 5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8312" y="1288138"/>
            <a:ext cx="3094888" cy="1778696"/>
          </a:xfrm>
          <a:prstGeom prst="rect">
            <a:avLst/>
          </a:prstGeom>
          <a:ln>
            <a:solidFill>
              <a:schemeClr val="bg1">
                <a:lumMod val="75000"/>
              </a:schemeClr>
            </a:solidFill>
          </a:ln>
        </p:spPr>
      </p:pic>
    </p:spTree>
    <p:extLst>
      <p:ext uri="{BB962C8B-B14F-4D97-AF65-F5344CB8AC3E}">
        <p14:creationId xmlns:p14="http://schemas.microsoft.com/office/powerpoint/2010/main" val="1718666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500"/>
                            </p:stCondLst>
                            <p:childTnLst>
                              <p:par>
                                <p:cTn id="25" presetID="1" presetClass="exit" presetSubtype="0" fill="hold" nodeType="afterEffect">
                                  <p:stCondLst>
                                    <p:cond delay="50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01" grpId="0"/>
      <p:bldP spid="10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80356" y="274039"/>
            <a:ext cx="7996100"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空间预约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随时随地预约您想要空间并选位</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sp>
        <p:nvSpPr>
          <p:cNvPr id="26" name="文本框 25"/>
          <p:cNvSpPr txBox="1"/>
          <p:nvPr/>
        </p:nvSpPr>
        <p:spPr>
          <a:xfrm>
            <a:off x="3923928" y="1418191"/>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空间查询</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076056" y="1418191"/>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预约选位</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6199114" y="1418191"/>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刷卡报到</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3923928" y="1903933"/>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空间续借</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5076056" y="1903933"/>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提前释放</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6199114" y="1903933"/>
            <a:ext cx="1325214"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自动释放</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7" name="圆角矩形 6"/>
          <p:cNvSpPr/>
          <p:nvPr/>
        </p:nvSpPr>
        <p:spPr>
          <a:xfrm>
            <a:off x="3766394" y="1347614"/>
            <a:ext cx="4910062" cy="921376"/>
          </a:xfrm>
          <a:prstGeom prst="roundRect">
            <a:avLst/>
          </a:prstGeom>
          <a:noFill/>
          <a:ln w="9525">
            <a:solidFill>
              <a:srgbClr val="B8C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1AD"/>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2569" y="2445524"/>
            <a:ext cx="4497401" cy="2653680"/>
          </a:xfrm>
          <a:prstGeom prst="rect">
            <a:avLst/>
          </a:prstGeom>
        </p:spPr>
      </p:pic>
      <p:sp>
        <p:nvSpPr>
          <p:cNvPr id="23" name="文本框 22"/>
          <p:cNvSpPr txBox="1"/>
          <p:nvPr/>
        </p:nvSpPr>
        <p:spPr>
          <a:xfrm>
            <a:off x="7351242" y="1419622"/>
            <a:ext cx="1482748"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多终端预约</a:t>
            </a:r>
            <a:endParaRPr lang="zh-CN" altLang="en-US" sz="1400" dirty="0">
              <a:solidFill>
                <a:srgbClr val="00B1AD"/>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7351242" y="1905364"/>
            <a:ext cx="1482748" cy="307777"/>
          </a:xfrm>
          <a:prstGeom prst="rect">
            <a:avLst/>
          </a:prstGeom>
          <a:noFill/>
        </p:spPr>
        <p:txBody>
          <a:bodyPr wrap="square" rtlCol="0">
            <a:spAutoFit/>
          </a:bodyPr>
          <a:lstStyle/>
          <a:p>
            <a:pPr marL="285750" indent="-285750">
              <a:buFont typeface="Wingdings" panose="05000000000000000000" pitchFamily="2" charset="2"/>
              <a:buChar char="l"/>
            </a:pPr>
            <a:r>
              <a:rPr lang="zh-CN" altLang="en-US" sz="1400" dirty="0" smtClean="0">
                <a:solidFill>
                  <a:srgbClr val="00B1AD"/>
                </a:solidFill>
                <a:latin typeface="微软雅黑" panose="020B0503020204020204" pitchFamily="34" charset="-122"/>
                <a:ea typeface="微软雅黑" panose="020B0503020204020204" pitchFamily="34" charset="-122"/>
              </a:rPr>
              <a:t>大数据分析</a:t>
            </a:r>
            <a:endParaRPr lang="zh-CN" altLang="en-US" sz="1400" dirty="0">
              <a:solidFill>
                <a:srgbClr val="00B1AD"/>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01182" y="987574"/>
            <a:ext cx="3390698" cy="4817474"/>
            <a:chOff x="101182" y="987574"/>
            <a:chExt cx="3390698" cy="4817474"/>
          </a:xfrm>
        </p:grpSpPr>
        <p:pic>
          <p:nvPicPr>
            <p:cNvPr id="43" name="圖片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182" y="987574"/>
              <a:ext cx="3390698" cy="4817474"/>
            </a:xfrm>
            <a:prstGeom prst="rect">
              <a:avLst/>
            </a:prstGeom>
          </p:spPr>
        </p:pic>
        <p:pic>
          <p:nvPicPr>
            <p:cNvPr id="4" name="图片 3"/>
            <p:cNvPicPr>
              <a:picLocks noChangeAspect="1"/>
            </p:cNvPicPr>
            <p:nvPr/>
          </p:nvPicPr>
          <p:blipFill>
            <a:blip r:embed="rId5"/>
            <a:stretch>
              <a:fillRect/>
            </a:stretch>
          </p:blipFill>
          <p:spPr>
            <a:xfrm>
              <a:off x="528528" y="1380399"/>
              <a:ext cx="2602409" cy="1623399"/>
            </a:xfrm>
            <a:prstGeom prst="rect">
              <a:avLst/>
            </a:prstGeom>
            <a:ln>
              <a:solidFill>
                <a:schemeClr val="bg1">
                  <a:lumMod val="75000"/>
                </a:schemeClr>
              </a:solidFill>
            </a:ln>
          </p:spPr>
        </p:pic>
      </p:grpSp>
    </p:spTree>
    <p:extLst>
      <p:ext uri="{BB962C8B-B14F-4D97-AF65-F5344CB8AC3E}">
        <p14:creationId xmlns:p14="http://schemas.microsoft.com/office/powerpoint/2010/main" val="2871811324"/>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044" y="987574"/>
            <a:ext cx="3390698" cy="4817474"/>
          </a:xfrm>
          <a:prstGeom prst="rect">
            <a:avLst/>
          </a:prstGeom>
        </p:spPr>
      </p:pic>
      <p:sp>
        <p:nvSpPr>
          <p:cNvPr id="4" name="文本框 3"/>
          <p:cNvSpPr txBox="1"/>
          <p:nvPr/>
        </p:nvSpPr>
        <p:spPr>
          <a:xfrm>
            <a:off x="3802453" y="1184917"/>
            <a:ext cx="5162035" cy="3323987"/>
          </a:xfrm>
          <a:prstGeom prst="rect">
            <a:avLst/>
          </a:prstGeom>
          <a:noFill/>
        </p:spPr>
        <p:txBody>
          <a:bodyPr wrap="square" rtlCol="0">
            <a:spAutoFit/>
          </a:bodyPr>
          <a:lstStyle/>
          <a:p>
            <a:pPr>
              <a:lnSpc>
                <a:spcPct val="200000"/>
              </a:lnSpc>
            </a:pPr>
            <a:r>
              <a:rPr lang="zh-CN" altLang="en-US" sz="1500" dirty="0">
                <a:solidFill>
                  <a:srgbClr val="00B1AD"/>
                </a:solidFill>
                <a:ea typeface="微软雅黑" panose="020B0503020204020204" pitchFamily="34" charset="-122"/>
              </a:rPr>
              <a:t>通过智能终端内置麦克风实现实时对讲</a:t>
            </a:r>
            <a:r>
              <a:rPr lang="zh-CN" altLang="en-US" sz="1500" dirty="0" smtClean="0">
                <a:solidFill>
                  <a:srgbClr val="00B1AD"/>
                </a:solidFill>
                <a:ea typeface="微软雅黑" panose="020B0503020204020204" pitchFamily="34" charset="-122"/>
              </a:rPr>
              <a:t>，最短时间获得服务和处理事务：</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选择人员并实时呼叫服务，如咖啡、外卖等</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呼叫</a:t>
            </a:r>
            <a:r>
              <a:rPr lang="zh-CN" altLang="en-US" sz="1500" dirty="0">
                <a:solidFill>
                  <a:srgbClr val="00B1AD"/>
                </a:solidFill>
                <a:ea typeface="微软雅黑" panose="020B0503020204020204" pitchFamily="34" charset="-122"/>
              </a:rPr>
              <a:t>教师、保安、医护人员</a:t>
            </a:r>
            <a:r>
              <a:rPr lang="zh-CN" altLang="en-US" sz="1500" dirty="0" smtClean="0">
                <a:solidFill>
                  <a:srgbClr val="00B1AD"/>
                </a:solidFill>
                <a:ea typeface="微软雅黑" panose="020B0503020204020204" pitchFamily="34" charset="-122"/>
              </a:rPr>
              <a:t>等到现场处理</a:t>
            </a:r>
            <a:r>
              <a:rPr lang="zh-CN" altLang="en-US" sz="1500" dirty="0">
                <a:solidFill>
                  <a:srgbClr val="00B1AD"/>
                </a:solidFill>
                <a:ea typeface="微软雅黑" panose="020B0503020204020204" pitchFamily="34" charset="-122"/>
              </a:rPr>
              <a:t>突发问题，如</a:t>
            </a:r>
            <a:r>
              <a:rPr lang="zh-CN" altLang="en-US" sz="1500" dirty="0" smtClean="0">
                <a:solidFill>
                  <a:srgbClr val="00B1AD"/>
                </a:solidFill>
                <a:ea typeface="微软雅黑" panose="020B0503020204020204" pitchFamily="34" charset="-122"/>
              </a:rPr>
              <a:t>打架、违纪等</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通过内置摄像头或集成学校摄像头获取现场</a:t>
            </a:r>
            <a:r>
              <a:rPr lang="zh-CN" altLang="en-US" sz="1500" dirty="0" smtClean="0">
                <a:solidFill>
                  <a:srgbClr val="00B1AD"/>
                </a:solidFill>
                <a:ea typeface="微软雅黑" panose="020B0503020204020204" pitchFamily="34" charset="-122"/>
              </a:rPr>
              <a:t>影像</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呼叫对象可通过后台系统进行配置</a:t>
            </a:r>
            <a:endParaRPr lang="en-US" altLang="zh-CN" sz="1500" dirty="0">
              <a:solidFill>
                <a:srgbClr val="00B1AD"/>
              </a:solidFill>
              <a:ea typeface="微软雅黑" panose="020B0503020204020204" pitchFamily="34" charset="-122"/>
            </a:endParaRPr>
          </a:p>
        </p:txBody>
      </p:sp>
      <p:sp>
        <p:nvSpPr>
          <p:cNvPr id="5" name="矩形 4"/>
          <p:cNvSpPr/>
          <p:nvPr/>
        </p:nvSpPr>
        <p:spPr>
          <a:xfrm>
            <a:off x="1115616" y="283391"/>
            <a:ext cx="6764993"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实时对讲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及时获得服务和处理事务</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642" y="1412560"/>
            <a:ext cx="2734238" cy="1656184"/>
          </a:xfrm>
          <a:prstGeom prst="rect">
            <a:avLst/>
          </a:prstGeom>
          <a:ln>
            <a:solidFill>
              <a:schemeClr val="bg1">
                <a:lumMod val="50000"/>
              </a:schemeClr>
            </a:solidFill>
          </a:ln>
        </p:spPr>
      </p:pic>
    </p:spTree>
    <p:extLst>
      <p:ext uri="{BB962C8B-B14F-4D97-AF65-F5344CB8AC3E}">
        <p14:creationId xmlns:p14="http://schemas.microsoft.com/office/powerpoint/2010/main" val="898236017"/>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907704" y="770394"/>
            <a:ext cx="5103702" cy="557021"/>
          </a:xfrm>
          <a:prstGeom prst="rect">
            <a:avLst/>
          </a:prstGeom>
        </p:spPr>
        <p:txBody>
          <a:bodyPr anchor="ct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1600" dirty="0">
                <a:latin typeface="微软雅黑" panose="020B0503020204020204" pitchFamily="34" charset="-122"/>
                <a:ea typeface="微软雅黑" panose="020B0503020204020204" pitchFamily="34" charset="-122"/>
              </a:rPr>
              <a:t>以</a:t>
            </a:r>
            <a:r>
              <a:rPr lang="zh-CN" altLang="en-US" sz="1600" dirty="0" smtClean="0">
                <a:latin typeface="微软雅黑" panose="020B0503020204020204" pitchFamily="34" charset="-122"/>
                <a:ea typeface="微软雅黑" panose="020B0503020204020204" pitchFamily="34" charset="-122"/>
              </a:rPr>
              <a:t>“顶层设计”理念为指导进行统筹规划</a:t>
            </a:r>
            <a:endParaRPr lang="zh-TW" altLang="en-US" sz="16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79512" y="1487959"/>
            <a:ext cx="2743053" cy="2940015"/>
            <a:chOff x="769901" y="1344531"/>
            <a:chExt cx="2743053" cy="2940015"/>
          </a:xfrm>
        </p:grpSpPr>
        <p:grpSp>
          <p:nvGrpSpPr>
            <p:cNvPr id="4" name="组合 3"/>
            <p:cNvGrpSpPr/>
            <p:nvPr/>
          </p:nvGrpSpPr>
          <p:grpSpPr>
            <a:xfrm>
              <a:off x="769901" y="1344531"/>
              <a:ext cx="2743053" cy="2940015"/>
              <a:chOff x="1008310" y="1511986"/>
              <a:chExt cx="2065735" cy="2809875"/>
            </a:xfrm>
          </p:grpSpPr>
          <p:sp>
            <p:nvSpPr>
              <p:cNvPr id="6" name="MH_Other_1"/>
              <p:cNvSpPr/>
              <p:nvPr>
                <p:custDataLst>
                  <p:tags r:id="rId1"/>
                </p:custDataLst>
              </p:nvPr>
            </p:nvSpPr>
            <p:spPr>
              <a:xfrm>
                <a:off x="1505992" y="1511986"/>
                <a:ext cx="1031081" cy="887016"/>
              </a:xfrm>
              <a:custGeom>
                <a:avLst/>
                <a:gdLst>
                  <a:gd name="connsiteX0" fmla="*/ 546547 w 1093094"/>
                  <a:gd name="connsiteY0" fmla="*/ 0 h 691313"/>
                  <a:gd name="connsiteX1" fmla="*/ 1090371 w 1093094"/>
                  <a:gd name="connsiteY1" fmla="*/ 651595 h 691313"/>
                  <a:gd name="connsiteX2" fmla="*/ 1093094 w 1093094"/>
                  <a:gd name="connsiteY2" fmla="*/ 691313 h 691313"/>
                  <a:gd name="connsiteX3" fmla="*/ 0 w 1093094"/>
                  <a:gd name="connsiteY3" fmla="*/ 691313 h 691313"/>
                  <a:gd name="connsiteX4" fmla="*/ 2724 w 1093094"/>
                  <a:gd name="connsiteY4" fmla="*/ 651595 h 691313"/>
                  <a:gd name="connsiteX5" fmla="*/ 546547 w 1093094"/>
                  <a:gd name="connsiteY5" fmla="*/ 0 h 691313"/>
                  <a:gd name="connsiteX0" fmla="*/ 1093094 w 1184534"/>
                  <a:gd name="connsiteY0" fmla="*/ 691313 h 782753"/>
                  <a:gd name="connsiteX1" fmla="*/ 0 w 1184534"/>
                  <a:gd name="connsiteY1" fmla="*/ 691313 h 782753"/>
                  <a:gd name="connsiteX2" fmla="*/ 2724 w 1184534"/>
                  <a:gd name="connsiteY2" fmla="*/ 651595 h 782753"/>
                  <a:gd name="connsiteX3" fmla="*/ 546547 w 1184534"/>
                  <a:gd name="connsiteY3" fmla="*/ 0 h 782753"/>
                  <a:gd name="connsiteX4" fmla="*/ 1090371 w 1184534"/>
                  <a:gd name="connsiteY4" fmla="*/ 651595 h 782753"/>
                  <a:gd name="connsiteX5" fmla="*/ 1184534 w 1184534"/>
                  <a:gd name="connsiteY5" fmla="*/ 782753 h 782753"/>
                  <a:gd name="connsiteX0" fmla="*/ 0 w 1184534"/>
                  <a:gd name="connsiteY0" fmla="*/ 691313 h 782753"/>
                  <a:gd name="connsiteX1" fmla="*/ 2724 w 1184534"/>
                  <a:gd name="connsiteY1" fmla="*/ 651595 h 782753"/>
                  <a:gd name="connsiteX2" fmla="*/ 546547 w 1184534"/>
                  <a:gd name="connsiteY2" fmla="*/ 0 h 782753"/>
                  <a:gd name="connsiteX3" fmla="*/ 1090371 w 1184534"/>
                  <a:gd name="connsiteY3" fmla="*/ 651595 h 782753"/>
                  <a:gd name="connsiteX4" fmla="*/ 1184534 w 1184534"/>
                  <a:gd name="connsiteY4" fmla="*/ 782753 h 782753"/>
                  <a:gd name="connsiteX0" fmla="*/ 0 w 1090371"/>
                  <a:gd name="connsiteY0" fmla="*/ 691313 h 691313"/>
                  <a:gd name="connsiteX1" fmla="*/ 2724 w 1090371"/>
                  <a:gd name="connsiteY1" fmla="*/ 651595 h 691313"/>
                  <a:gd name="connsiteX2" fmla="*/ 546547 w 1090371"/>
                  <a:gd name="connsiteY2" fmla="*/ 0 h 691313"/>
                  <a:gd name="connsiteX3" fmla="*/ 1090371 w 1090371"/>
                  <a:gd name="connsiteY3" fmla="*/ 651595 h 691313"/>
                </a:gdLst>
                <a:ahLst/>
                <a:cxnLst>
                  <a:cxn ang="0">
                    <a:pos x="connsiteX0" y="connsiteY0"/>
                  </a:cxn>
                  <a:cxn ang="0">
                    <a:pos x="connsiteX1" y="connsiteY1"/>
                  </a:cxn>
                  <a:cxn ang="0">
                    <a:pos x="connsiteX2" y="connsiteY2"/>
                  </a:cxn>
                  <a:cxn ang="0">
                    <a:pos x="connsiteX3" y="connsiteY3"/>
                  </a:cxn>
                </a:cxnLst>
                <a:rect l="l" t="t" r="r" b="b"/>
                <a:pathLst>
                  <a:path w="1090371" h="691313">
                    <a:moveTo>
                      <a:pt x="0" y="691313"/>
                    </a:moveTo>
                    <a:lnTo>
                      <a:pt x="2724" y="651595"/>
                    </a:lnTo>
                    <a:cubicBezTo>
                      <a:pt x="54485" y="279730"/>
                      <a:pt x="278295" y="0"/>
                      <a:pt x="546547" y="0"/>
                    </a:cubicBezTo>
                    <a:cubicBezTo>
                      <a:pt x="814800" y="0"/>
                      <a:pt x="1038610" y="279730"/>
                      <a:pt x="1090371" y="651595"/>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latin typeface="微软雅黑" panose="020B0503020204020204" pitchFamily="34" charset="-122"/>
                  <a:ea typeface="微软雅黑" panose="020B0503020204020204" pitchFamily="34" charset="-122"/>
                </a:endParaRPr>
              </a:p>
            </p:txBody>
          </p:sp>
          <p:sp>
            <p:nvSpPr>
              <p:cNvPr id="7" name="MH_Other_2"/>
              <p:cNvSpPr/>
              <p:nvPr>
                <p:custDataLst>
                  <p:tags r:id="rId2"/>
                </p:custDataLst>
              </p:nvPr>
            </p:nvSpPr>
            <p:spPr>
              <a:xfrm>
                <a:off x="1547664" y="1511986"/>
                <a:ext cx="1031081" cy="887016"/>
              </a:xfrm>
              <a:custGeom>
                <a:avLst/>
                <a:gdLst>
                  <a:gd name="connsiteX0" fmla="*/ 546547 w 1093094"/>
                  <a:gd name="connsiteY0" fmla="*/ 0 h 691313"/>
                  <a:gd name="connsiteX1" fmla="*/ 1090371 w 1093094"/>
                  <a:gd name="connsiteY1" fmla="*/ 651595 h 691313"/>
                  <a:gd name="connsiteX2" fmla="*/ 1093094 w 1093094"/>
                  <a:gd name="connsiteY2" fmla="*/ 691313 h 691313"/>
                  <a:gd name="connsiteX3" fmla="*/ 0 w 1093094"/>
                  <a:gd name="connsiteY3" fmla="*/ 691313 h 691313"/>
                  <a:gd name="connsiteX4" fmla="*/ 2724 w 1093094"/>
                  <a:gd name="connsiteY4" fmla="*/ 651595 h 691313"/>
                  <a:gd name="connsiteX5" fmla="*/ 546547 w 1093094"/>
                  <a:gd name="connsiteY5" fmla="*/ 0 h 691313"/>
                  <a:gd name="connsiteX0" fmla="*/ 1093094 w 1184534"/>
                  <a:gd name="connsiteY0" fmla="*/ 691313 h 782753"/>
                  <a:gd name="connsiteX1" fmla="*/ 0 w 1184534"/>
                  <a:gd name="connsiteY1" fmla="*/ 691313 h 782753"/>
                  <a:gd name="connsiteX2" fmla="*/ 2724 w 1184534"/>
                  <a:gd name="connsiteY2" fmla="*/ 651595 h 782753"/>
                  <a:gd name="connsiteX3" fmla="*/ 546547 w 1184534"/>
                  <a:gd name="connsiteY3" fmla="*/ 0 h 782753"/>
                  <a:gd name="connsiteX4" fmla="*/ 1090371 w 1184534"/>
                  <a:gd name="connsiteY4" fmla="*/ 651595 h 782753"/>
                  <a:gd name="connsiteX5" fmla="*/ 1184534 w 1184534"/>
                  <a:gd name="connsiteY5" fmla="*/ 782753 h 782753"/>
                  <a:gd name="connsiteX0" fmla="*/ 0 w 1184534"/>
                  <a:gd name="connsiteY0" fmla="*/ 691313 h 782753"/>
                  <a:gd name="connsiteX1" fmla="*/ 2724 w 1184534"/>
                  <a:gd name="connsiteY1" fmla="*/ 651595 h 782753"/>
                  <a:gd name="connsiteX2" fmla="*/ 546547 w 1184534"/>
                  <a:gd name="connsiteY2" fmla="*/ 0 h 782753"/>
                  <a:gd name="connsiteX3" fmla="*/ 1090371 w 1184534"/>
                  <a:gd name="connsiteY3" fmla="*/ 651595 h 782753"/>
                  <a:gd name="connsiteX4" fmla="*/ 1184534 w 1184534"/>
                  <a:gd name="connsiteY4" fmla="*/ 782753 h 782753"/>
                  <a:gd name="connsiteX0" fmla="*/ 0 w 1090371"/>
                  <a:gd name="connsiteY0" fmla="*/ 691313 h 691313"/>
                  <a:gd name="connsiteX1" fmla="*/ 2724 w 1090371"/>
                  <a:gd name="connsiteY1" fmla="*/ 651595 h 691313"/>
                  <a:gd name="connsiteX2" fmla="*/ 546547 w 1090371"/>
                  <a:gd name="connsiteY2" fmla="*/ 0 h 691313"/>
                  <a:gd name="connsiteX3" fmla="*/ 1090371 w 1090371"/>
                  <a:gd name="connsiteY3" fmla="*/ 651595 h 691313"/>
                </a:gdLst>
                <a:ahLst/>
                <a:cxnLst>
                  <a:cxn ang="0">
                    <a:pos x="connsiteX0" y="connsiteY0"/>
                  </a:cxn>
                  <a:cxn ang="0">
                    <a:pos x="connsiteX1" y="connsiteY1"/>
                  </a:cxn>
                  <a:cxn ang="0">
                    <a:pos x="connsiteX2" y="connsiteY2"/>
                  </a:cxn>
                  <a:cxn ang="0">
                    <a:pos x="connsiteX3" y="connsiteY3"/>
                  </a:cxn>
                </a:cxnLst>
                <a:rect l="l" t="t" r="r" b="b"/>
                <a:pathLst>
                  <a:path w="1090371" h="691313">
                    <a:moveTo>
                      <a:pt x="0" y="691313"/>
                    </a:moveTo>
                    <a:lnTo>
                      <a:pt x="2724" y="651595"/>
                    </a:lnTo>
                    <a:cubicBezTo>
                      <a:pt x="54485" y="279730"/>
                      <a:pt x="278295" y="0"/>
                      <a:pt x="546547" y="0"/>
                    </a:cubicBezTo>
                    <a:cubicBezTo>
                      <a:pt x="814800" y="0"/>
                      <a:pt x="1038610" y="279730"/>
                      <a:pt x="1090371" y="651595"/>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latin typeface="微软雅黑" panose="020B0503020204020204" pitchFamily="34" charset="-122"/>
                  <a:ea typeface="微软雅黑" panose="020B0503020204020204" pitchFamily="34" charset="-122"/>
                </a:endParaRPr>
              </a:p>
            </p:txBody>
          </p:sp>
          <p:sp>
            <p:nvSpPr>
              <p:cNvPr id="8" name="MH_SubTitle_1"/>
              <p:cNvSpPr/>
              <p:nvPr>
                <p:custDataLst>
                  <p:tags r:id="rId3"/>
                </p:custDataLst>
              </p:nvPr>
            </p:nvSpPr>
            <p:spPr>
              <a:xfrm>
                <a:off x="1082128" y="2314467"/>
                <a:ext cx="947738" cy="1076325"/>
              </a:xfrm>
              <a:custGeom>
                <a:avLst/>
                <a:gdLst>
                  <a:gd name="connsiteX0" fmla="*/ 87920 w 978669"/>
                  <a:gd name="connsiteY0" fmla="*/ 0 h 1110572"/>
                  <a:gd name="connsiteX1" fmla="*/ 978669 w 978669"/>
                  <a:gd name="connsiteY1" fmla="*/ 0 h 1110572"/>
                  <a:gd name="connsiteX2" fmla="*/ 978669 w 978669"/>
                  <a:gd name="connsiteY2" fmla="*/ 1110572 h 1110572"/>
                  <a:gd name="connsiteX3" fmla="*/ 0 w 978669"/>
                  <a:gd name="connsiteY3" fmla="*/ 1110572 h 1110572"/>
                  <a:gd name="connsiteX4" fmla="*/ 87920 w 978669"/>
                  <a:gd name="connsiteY4" fmla="*/ 0 h 111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69" h="1110572">
                    <a:moveTo>
                      <a:pt x="87920" y="0"/>
                    </a:moveTo>
                    <a:lnTo>
                      <a:pt x="978669" y="0"/>
                    </a:lnTo>
                    <a:lnTo>
                      <a:pt x="978669" y="1110572"/>
                    </a:lnTo>
                    <a:lnTo>
                      <a:pt x="0" y="1110572"/>
                    </a:lnTo>
                    <a:lnTo>
                      <a:pt x="8792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350" dirty="0" smtClean="0">
                    <a:solidFill>
                      <a:srgbClr val="FFFFFF"/>
                    </a:solidFill>
                    <a:latin typeface="微软雅黑" panose="020B0503020204020204" pitchFamily="34" charset="-122"/>
                    <a:ea typeface="微软雅黑" panose="020B0503020204020204" pitchFamily="34" charset="-122"/>
                  </a:rPr>
                  <a:t>教育理念</a:t>
                </a:r>
                <a:endParaRPr lang="zh-CN" altLang="en-US" sz="1350" dirty="0">
                  <a:solidFill>
                    <a:srgbClr val="FFFFFF"/>
                  </a:solidFill>
                  <a:latin typeface="微软雅黑" panose="020B0503020204020204" pitchFamily="34" charset="-122"/>
                  <a:ea typeface="微软雅黑" panose="020B0503020204020204" pitchFamily="34" charset="-122"/>
                </a:endParaRPr>
              </a:p>
            </p:txBody>
          </p:sp>
          <p:sp>
            <p:nvSpPr>
              <p:cNvPr id="9" name="MH_SubTitle_2"/>
              <p:cNvSpPr/>
              <p:nvPr>
                <p:custDataLst>
                  <p:tags r:id="rId4"/>
                </p:custDataLst>
              </p:nvPr>
            </p:nvSpPr>
            <p:spPr>
              <a:xfrm>
                <a:off x="2103685" y="2314467"/>
                <a:ext cx="896541" cy="1076325"/>
              </a:xfrm>
              <a:custGeom>
                <a:avLst/>
                <a:gdLst>
                  <a:gd name="connsiteX0" fmla="*/ 0 w 923892"/>
                  <a:gd name="connsiteY0" fmla="*/ 0 h 1110572"/>
                  <a:gd name="connsiteX1" fmla="*/ 835971 w 923892"/>
                  <a:gd name="connsiteY1" fmla="*/ 0 h 1110572"/>
                  <a:gd name="connsiteX2" fmla="*/ 923892 w 923892"/>
                  <a:gd name="connsiteY2" fmla="*/ 1110572 h 1110572"/>
                  <a:gd name="connsiteX3" fmla="*/ 0 w 923892"/>
                  <a:gd name="connsiteY3" fmla="*/ 1110572 h 1110572"/>
                  <a:gd name="connsiteX4" fmla="*/ 0 w 923892"/>
                  <a:gd name="connsiteY4" fmla="*/ 0 h 111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2" h="1110572">
                    <a:moveTo>
                      <a:pt x="0" y="0"/>
                    </a:moveTo>
                    <a:lnTo>
                      <a:pt x="835971" y="0"/>
                    </a:lnTo>
                    <a:lnTo>
                      <a:pt x="923892" y="1110572"/>
                    </a:lnTo>
                    <a:lnTo>
                      <a:pt x="0" y="111057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350" dirty="0" smtClean="0">
                    <a:solidFill>
                      <a:srgbClr val="FFFFFF"/>
                    </a:solidFill>
                    <a:latin typeface="微软雅黑" panose="020B0503020204020204" pitchFamily="34" charset="-122"/>
                    <a:ea typeface="微软雅黑" panose="020B0503020204020204" pitchFamily="34" charset="-122"/>
                  </a:rPr>
                  <a:t>发展策略</a:t>
                </a:r>
                <a:endParaRPr lang="zh-CN" altLang="en-US" sz="1350" dirty="0">
                  <a:solidFill>
                    <a:srgbClr val="FFFFFF"/>
                  </a:solidFill>
                  <a:latin typeface="微软雅黑" panose="020B0503020204020204" pitchFamily="34" charset="-122"/>
                  <a:ea typeface="微软雅黑" panose="020B0503020204020204" pitchFamily="34" charset="-122"/>
                </a:endParaRPr>
              </a:p>
            </p:txBody>
          </p:sp>
          <p:sp>
            <p:nvSpPr>
              <p:cNvPr id="10" name="MH_SubTitle_4"/>
              <p:cNvSpPr/>
              <p:nvPr>
                <p:custDataLst>
                  <p:tags r:id="rId5"/>
                </p:custDataLst>
              </p:nvPr>
            </p:nvSpPr>
            <p:spPr>
              <a:xfrm>
                <a:off x="1008310" y="3464611"/>
                <a:ext cx="1021556" cy="857250"/>
              </a:xfrm>
              <a:custGeom>
                <a:avLst/>
                <a:gdLst>
                  <a:gd name="connsiteX0" fmla="*/ 69949 w 1054651"/>
                  <a:gd name="connsiteY0" fmla="*/ 0 h 883567"/>
                  <a:gd name="connsiteX1" fmla="*/ 1054651 w 1054651"/>
                  <a:gd name="connsiteY1" fmla="*/ 0 h 883567"/>
                  <a:gd name="connsiteX2" fmla="*/ 1054651 w 1054651"/>
                  <a:gd name="connsiteY2" fmla="*/ 883567 h 883567"/>
                  <a:gd name="connsiteX3" fmla="*/ 0 w 1054651"/>
                  <a:gd name="connsiteY3" fmla="*/ 883567 h 883567"/>
                  <a:gd name="connsiteX4" fmla="*/ 69949 w 1054651"/>
                  <a:gd name="connsiteY4" fmla="*/ 0 h 8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651" h="883567">
                    <a:moveTo>
                      <a:pt x="69949" y="0"/>
                    </a:moveTo>
                    <a:lnTo>
                      <a:pt x="1054651" y="0"/>
                    </a:lnTo>
                    <a:lnTo>
                      <a:pt x="1054651" y="883567"/>
                    </a:lnTo>
                    <a:lnTo>
                      <a:pt x="0" y="883567"/>
                    </a:lnTo>
                    <a:lnTo>
                      <a:pt x="6994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350" dirty="0">
                    <a:solidFill>
                      <a:srgbClr val="FFFFFF"/>
                    </a:solidFill>
                    <a:latin typeface="微软雅黑" panose="020B0503020204020204" pitchFamily="34" charset="-122"/>
                    <a:ea typeface="微软雅黑" panose="020B0503020204020204" pitchFamily="34" charset="-122"/>
                  </a:rPr>
                  <a:t>总体</a:t>
                </a:r>
                <a:r>
                  <a:rPr lang="zh-CN" altLang="en-US" sz="1350" dirty="0" smtClean="0">
                    <a:solidFill>
                      <a:srgbClr val="FFFFFF"/>
                    </a:solidFill>
                    <a:latin typeface="微软雅黑" panose="020B0503020204020204" pitchFamily="34" charset="-122"/>
                    <a:ea typeface="微软雅黑" panose="020B0503020204020204" pitchFamily="34" charset="-122"/>
                  </a:rPr>
                  <a:t>目标</a:t>
                </a:r>
                <a:endParaRPr lang="zh-CN" altLang="en-US" sz="1350" dirty="0">
                  <a:solidFill>
                    <a:srgbClr val="FFFFFF"/>
                  </a:solidFill>
                  <a:latin typeface="微软雅黑" panose="020B0503020204020204" pitchFamily="34" charset="-122"/>
                  <a:ea typeface="微软雅黑" panose="020B0503020204020204" pitchFamily="34" charset="-122"/>
                </a:endParaRPr>
              </a:p>
            </p:txBody>
          </p:sp>
          <p:sp>
            <p:nvSpPr>
              <p:cNvPr id="11" name="MH_SubTitle_3"/>
              <p:cNvSpPr/>
              <p:nvPr>
                <p:custDataLst>
                  <p:tags r:id="rId6"/>
                </p:custDataLst>
              </p:nvPr>
            </p:nvSpPr>
            <p:spPr>
              <a:xfrm>
                <a:off x="2103685" y="3464611"/>
                <a:ext cx="970360" cy="857250"/>
              </a:xfrm>
              <a:custGeom>
                <a:avLst/>
                <a:gdLst>
                  <a:gd name="connsiteX0" fmla="*/ 0 w 999873"/>
                  <a:gd name="connsiteY0" fmla="*/ 0 h 883567"/>
                  <a:gd name="connsiteX1" fmla="*/ 929924 w 999873"/>
                  <a:gd name="connsiteY1" fmla="*/ 0 h 883567"/>
                  <a:gd name="connsiteX2" fmla="*/ 999873 w 999873"/>
                  <a:gd name="connsiteY2" fmla="*/ 883567 h 883567"/>
                  <a:gd name="connsiteX3" fmla="*/ 0 w 999873"/>
                  <a:gd name="connsiteY3" fmla="*/ 883567 h 883567"/>
                  <a:gd name="connsiteX4" fmla="*/ 0 w 999873"/>
                  <a:gd name="connsiteY4" fmla="*/ 0 h 8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873" h="883567">
                    <a:moveTo>
                      <a:pt x="0" y="0"/>
                    </a:moveTo>
                    <a:lnTo>
                      <a:pt x="929924" y="0"/>
                    </a:lnTo>
                    <a:lnTo>
                      <a:pt x="999873" y="883567"/>
                    </a:lnTo>
                    <a:lnTo>
                      <a:pt x="0" y="883567"/>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350" dirty="0" smtClean="0">
                    <a:solidFill>
                      <a:srgbClr val="FFFFFF"/>
                    </a:solidFill>
                    <a:latin typeface="微软雅黑" panose="020B0503020204020204" pitchFamily="34" charset="-122"/>
                    <a:ea typeface="微软雅黑" panose="020B0503020204020204" pitchFamily="34" charset="-122"/>
                  </a:rPr>
                  <a:t>核心技术</a:t>
                </a:r>
                <a:endParaRPr lang="zh-CN" altLang="en-US" sz="1350" dirty="0">
                  <a:solidFill>
                    <a:srgbClr val="FFFFFF"/>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1570856" y="1655986"/>
              <a:ext cx="1224136" cy="338554"/>
            </a:xfrm>
            <a:prstGeom prst="rect">
              <a:avLst/>
            </a:prstGeom>
            <a:noFill/>
          </p:spPr>
          <p:txBody>
            <a:bodyPr wrap="square" rtlCol="0">
              <a:spAutoFit/>
            </a:bodyPr>
            <a:lstStyle/>
            <a:p>
              <a:pPr algn="ctr"/>
              <a:r>
                <a:rPr lang="zh-CN" altLang="en-US" sz="1600" b="1" dirty="0" smtClean="0">
                  <a:solidFill>
                    <a:srgbClr val="19A8AF"/>
                  </a:solidFill>
                  <a:latin typeface="微软雅黑" panose="020B0503020204020204" pitchFamily="34" charset="-122"/>
                  <a:ea typeface="微软雅黑" panose="020B0503020204020204" pitchFamily="34" charset="-122"/>
                </a:rPr>
                <a:t>顶层设计</a:t>
              </a:r>
              <a:endParaRPr lang="zh-CN" altLang="en-US" sz="1600" b="1" dirty="0">
                <a:solidFill>
                  <a:srgbClr val="19A8AF"/>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3923928" y="1640556"/>
            <a:ext cx="4968552" cy="412421"/>
          </a:xfrm>
          <a:prstGeom prst="rect">
            <a:avLst/>
          </a:prstGeom>
          <a:noFill/>
        </p:spPr>
        <p:txBody>
          <a:bodyPr wrap="square" rtlCol="0" anchor="ctr">
            <a:spAutoFit/>
          </a:bodyPr>
          <a:lstStyle/>
          <a:p>
            <a:pPr>
              <a:lnSpc>
                <a:spcPct val="130000"/>
              </a:lnSpc>
            </a:pPr>
            <a:r>
              <a:rPr lang="zh-CN" altLang="en-US" sz="1600" dirty="0" smtClean="0"/>
              <a:t>教育为学习服务、个性化教育、基于技术学习</a:t>
            </a:r>
            <a:endParaRPr lang="zh-CN" altLang="en-US" sz="1600" dirty="0"/>
          </a:p>
        </p:txBody>
      </p:sp>
      <p:sp>
        <p:nvSpPr>
          <p:cNvPr id="13" name="文本框 12"/>
          <p:cNvSpPr txBox="1"/>
          <p:nvPr/>
        </p:nvSpPr>
        <p:spPr>
          <a:xfrm>
            <a:off x="3923928" y="2181012"/>
            <a:ext cx="4968552" cy="732508"/>
          </a:xfrm>
          <a:prstGeom prst="rect">
            <a:avLst/>
          </a:prstGeom>
          <a:noFill/>
        </p:spPr>
        <p:txBody>
          <a:bodyPr wrap="square" rtlCol="0" anchor="ctr">
            <a:spAutoFit/>
          </a:bodyPr>
          <a:lstStyle/>
          <a:p>
            <a:pPr>
              <a:lnSpc>
                <a:spcPct val="130000"/>
              </a:lnSpc>
            </a:pPr>
            <a:r>
              <a:rPr lang="zh-CN" altLang="en-US" sz="1600" dirty="0" smtClean="0"/>
              <a:t>理论先导、应用驱动、技术引领、以人为本、融合创新、持续发展</a:t>
            </a:r>
            <a:endParaRPr lang="zh-CN" altLang="en-US" sz="1600" dirty="0"/>
          </a:p>
        </p:txBody>
      </p:sp>
      <p:sp>
        <p:nvSpPr>
          <p:cNvPr id="14" name="文本框 13"/>
          <p:cNvSpPr txBox="1"/>
          <p:nvPr/>
        </p:nvSpPr>
        <p:spPr>
          <a:xfrm>
            <a:off x="3923928" y="3090549"/>
            <a:ext cx="4968552" cy="732508"/>
          </a:xfrm>
          <a:prstGeom prst="rect">
            <a:avLst/>
          </a:prstGeom>
          <a:noFill/>
        </p:spPr>
        <p:txBody>
          <a:bodyPr wrap="square" rtlCol="0" anchor="ctr">
            <a:spAutoFit/>
          </a:bodyPr>
          <a:lstStyle/>
          <a:p>
            <a:pPr>
              <a:lnSpc>
                <a:spcPct val="130000"/>
              </a:lnSpc>
            </a:pPr>
            <a:r>
              <a:rPr lang="zh-CN" altLang="en-US" sz="1600" dirty="0" smtClean="0"/>
              <a:t>与学科内容融合、与学生学习融合、与教学教研融合、与学校管理融合、与校园文化融合</a:t>
            </a:r>
            <a:endParaRPr lang="zh-CN" altLang="en-US" sz="1600" dirty="0"/>
          </a:p>
        </p:txBody>
      </p:sp>
      <p:sp>
        <p:nvSpPr>
          <p:cNvPr id="15" name="文本框 14"/>
          <p:cNvSpPr txBox="1"/>
          <p:nvPr/>
        </p:nvSpPr>
        <p:spPr>
          <a:xfrm>
            <a:off x="3923928" y="4100772"/>
            <a:ext cx="4968552" cy="412421"/>
          </a:xfrm>
          <a:prstGeom prst="rect">
            <a:avLst/>
          </a:prstGeom>
          <a:noFill/>
        </p:spPr>
        <p:txBody>
          <a:bodyPr wrap="square" rtlCol="0" anchor="ctr">
            <a:spAutoFit/>
          </a:bodyPr>
          <a:lstStyle/>
          <a:p>
            <a:pPr>
              <a:lnSpc>
                <a:spcPct val="130000"/>
              </a:lnSpc>
            </a:pPr>
            <a:r>
              <a:rPr lang="zh-CN" altLang="en-US" sz="1600" dirty="0" smtClean="0"/>
              <a:t>“中心、平台、系统、空间”四位一体核心技术策略</a:t>
            </a:r>
            <a:endParaRPr lang="zh-CN" altLang="en-US" sz="1600" dirty="0"/>
          </a:p>
        </p:txBody>
      </p:sp>
      <p:sp>
        <p:nvSpPr>
          <p:cNvPr id="16" name="矩形 15"/>
          <p:cNvSpPr/>
          <p:nvPr/>
        </p:nvSpPr>
        <p:spPr>
          <a:xfrm>
            <a:off x="3431618" y="1728576"/>
            <a:ext cx="432048" cy="236381"/>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nvSpPr>
        <p:spPr>
          <a:xfrm>
            <a:off x="3431618" y="2429075"/>
            <a:ext cx="432048" cy="236381"/>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430640" y="3338612"/>
            <a:ext cx="432048" cy="236381"/>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430640" y="4188792"/>
            <a:ext cx="432048" cy="236381"/>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標題 1"/>
          <p:cNvSpPr txBox="1">
            <a:spLocks/>
          </p:cNvSpPr>
          <p:nvPr/>
        </p:nvSpPr>
        <p:spPr>
          <a:xfrm>
            <a:off x="395536" y="113997"/>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职业教育信息化建设与发展规划</a:t>
            </a:r>
            <a:endParaRPr lang="zh-TW"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91497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097240" y="3115740"/>
            <a:ext cx="2094490" cy="1824122"/>
            <a:chOff x="8129653" y="4154487"/>
            <a:chExt cx="2792653" cy="2432163"/>
          </a:xfrm>
        </p:grpSpPr>
        <p:pic>
          <p:nvPicPr>
            <p:cNvPr id="14" name="圖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9653" y="4154487"/>
              <a:ext cx="2792653" cy="2432163"/>
            </a:xfrm>
            <a:prstGeom prst="rect">
              <a:avLst/>
            </a:prstGeom>
          </p:spPr>
        </p:pic>
        <p:pic>
          <p:nvPicPr>
            <p:cNvPr id="15" name="图片 14"/>
            <p:cNvPicPr>
              <a:picLocks noChangeAspect="1"/>
            </p:cNvPicPr>
            <p:nvPr/>
          </p:nvPicPr>
          <p:blipFill>
            <a:blip r:embed="rId4"/>
            <a:stretch>
              <a:fillRect/>
            </a:stretch>
          </p:blipFill>
          <p:spPr>
            <a:xfrm>
              <a:off x="8306391" y="4312508"/>
              <a:ext cx="2439173" cy="1285103"/>
            </a:xfrm>
            <a:prstGeom prst="rect">
              <a:avLst/>
            </a:prstGeom>
          </p:spPr>
        </p:pic>
      </p:grpSp>
      <p:pic>
        <p:nvPicPr>
          <p:cNvPr id="16" name="圖片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158" y="850620"/>
            <a:ext cx="3390698" cy="4817474"/>
          </a:xfrm>
          <a:prstGeom prst="rect">
            <a:avLst/>
          </a:prstGeom>
        </p:spPr>
      </p:pic>
      <p:sp>
        <p:nvSpPr>
          <p:cNvPr id="17" name="文本框 16"/>
          <p:cNvSpPr txBox="1"/>
          <p:nvPr/>
        </p:nvSpPr>
        <p:spPr>
          <a:xfrm>
            <a:off x="3784005" y="1034048"/>
            <a:ext cx="5036467" cy="1938992"/>
          </a:xfrm>
          <a:prstGeom prst="rect">
            <a:avLst/>
          </a:prstGeom>
          <a:noFill/>
        </p:spPr>
        <p:txBody>
          <a:bodyPr wrap="square" rtlCol="0">
            <a:spAutoFit/>
          </a:bodyPr>
          <a:lstStyle/>
          <a:p>
            <a:pPr>
              <a:lnSpc>
                <a:spcPct val="200000"/>
              </a:lnSpc>
            </a:pPr>
            <a:r>
              <a:rPr lang="zh-CN" altLang="en-US" sz="1500" dirty="0">
                <a:solidFill>
                  <a:srgbClr val="00B1AD"/>
                </a:solidFill>
                <a:latin typeface="微软雅黑" panose="020B0503020204020204" pitchFamily="34" charset="-122"/>
                <a:ea typeface="微软雅黑" panose="020B0503020204020204" pitchFamily="34" charset="-122"/>
              </a:rPr>
              <a:t>通过智能终端</a:t>
            </a:r>
            <a:r>
              <a:rPr lang="zh-CN" altLang="en-US" sz="1500" dirty="0" smtClean="0">
                <a:solidFill>
                  <a:srgbClr val="00B1AD"/>
                </a:solidFill>
                <a:latin typeface="微软雅黑" panose="020B0503020204020204" pitchFamily="34" charset="-122"/>
                <a:ea typeface="微软雅黑" panose="020B0503020204020204" pitchFamily="34" charset="-122"/>
              </a:rPr>
              <a:t>展示和查询课程表</a:t>
            </a:r>
            <a:r>
              <a:rPr lang="zh-CN" altLang="en-US" sz="1500" dirty="0">
                <a:solidFill>
                  <a:srgbClr val="00B1AD"/>
                </a:solidFill>
                <a:latin typeface="微软雅黑" panose="020B0503020204020204" pitchFamily="34" charset="-122"/>
                <a:ea typeface="微软雅黑" panose="020B0503020204020204" pitchFamily="34" charset="-122"/>
              </a:rPr>
              <a:t>信息：</a:t>
            </a:r>
            <a:endParaRPr lang="en-US" altLang="zh-CN" sz="1500" dirty="0">
              <a:solidFill>
                <a:srgbClr val="00B1AD"/>
              </a:solidFill>
              <a:latin typeface="微软雅黑" panose="020B0503020204020204" pitchFamily="34" charset="-122"/>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latin typeface="微软雅黑" panose="020B0503020204020204" pitchFamily="34" charset="-122"/>
                <a:ea typeface="微软雅黑" panose="020B0503020204020204" pitchFamily="34" charset="-122"/>
              </a:rPr>
              <a:t>与校务管理系统集成</a:t>
            </a:r>
            <a:r>
              <a:rPr lang="zh-CN" altLang="en-US" sz="1500" dirty="0">
                <a:solidFill>
                  <a:srgbClr val="00B1AD"/>
                </a:solidFill>
                <a:latin typeface="微软雅黑" panose="020B0503020204020204" pitchFamily="34" charset="-122"/>
                <a:ea typeface="微软雅黑" panose="020B0503020204020204" pitchFamily="34" charset="-122"/>
              </a:rPr>
              <a:t>获取课程表数据</a:t>
            </a:r>
            <a:endParaRPr lang="en-US" altLang="zh-CN" sz="1500" dirty="0">
              <a:solidFill>
                <a:srgbClr val="00B1AD"/>
              </a:solidFill>
              <a:latin typeface="微软雅黑" panose="020B0503020204020204" pitchFamily="34" charset="-122"/>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后台设置</a:t>
            </a:r>
            <a:r>
              <a:rPr lang="zh-CN" altLang="en-US" sz="1500" dirty="0" smtClean="0">
                <a:solidFill>
                  <a:srgbClr val="00B1AD"/>
                </a:solidFill>
                <a:latin typeface="微软雅黑" panose="020B0503020204020204" pitchFamily="34" charset="-122"/>
                <a:ea typeface="微软雅黑" panose="020B0503020204020204" pitchFamily="34" charset="-122"/>
              </a:rPr>
              <a:t>教室自动关联匹配</a:t>
            </a:r>
            <a:r>
              <a:rPr lang="zh-CN" altLang="en-US" sz="1500" dirty="0">
                <a:solidFill>
                  <a:srgbClr val="00B1AD"/>
                </a:solidFill>
                <a:latin typeface="微软雅黑" panose="020B0503020204020204" pitchFamily="34" charset="-122"/>
                <a:ea typeface="微软雅黑" panose="020B0503020204020204" pitchFamily="34" charset="-122"/>
              </a:rPr>
              <a:t>课表信息</a:t>
            </a:r>
            <a:endParaRPr lang="en-US" altLang="zh-CN" sz="1500" dirty="0">
              <a:solidFill>
                <a:srgbClr val="00B1AD"/>
              </a:solidFill>
              <a:latin typeface="微软雅黑" panose="020B0503020204020204" pitchFamily="34" charset="-122"/>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智能终端展示当前教室课表</a:t>
            </a:r>
            <a:r>
              <a:rPr lang="zh-CN" altLang="en-US" sz="1500" dirty="0" smtClean="0">
                <a:solidFill>
                  <a:srgbClr val="00B1AD"/>
                </a:solidFill>
                <a:latin typeface="微软雅黑" panose="020B0503020204020204" pitchFamily="34" charset="-122"/>
                <a:ea typeface="微软雅黑" panose="020B0503020204020204" pitchFamily="34" charset="-122"/>
              </a:rPr>
              <a:t>信息</a:t>
            </a:r>
            <a:endParaRPr lang="en-US" altLang="zh-CN" sz="1500" dirty="0" smtClean="0">
              <a:solidFill>
                <a:srgbClr val="00B1AD"/>
              </a:solidFill>
              <a:latin typeface="微软雅黑" panose="020B0503020204020204" pitchFamily="34" charset="-122"/>
              <a:ea typeface="微软雅黑" panose="020B0503020204020204" pitchFamily="34" charset="-122"/>
            </a:endParaRPr>
          </a:p>
        </p:txBody>
      </p:sp>
      <p:sp>
        <p:nvSpPr>
          <p:cNvPr id="18" name="圓角矩形 40"/>
          <p:cNvSpPr/>
          <p:nvPr/>
        </p:nvSpPr>
        <p:spPr>
          <a:xfrm>
            <a:off x="6229794" y="4503497"/>
            <a:ext cx="1829380" cy="279607"/>
          </a:xfrm>
          <a:prstGeom prst="round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99" dirty="0" smtClean="0">
                <a:solidFill>
                  <a:srgbClr val="00B1AD"/>
                </a:solidFill>
                <a:latin typeface="微软雅黑" panose="020B0503020204020204" pitchFamily="34" charset="-122"/>
                <a:ea typeface="微软雅黑" panose="020B0503020204020204" pitchFamily="34" charset="-122"/>
              </a:rPr>
              <a:t>Server</a:t>
            </a:r>
            <a:endParaRPr lang="zh-TW" altLang="en-US" sz="1499" dirty="0">
              <a:solidFill>
                <a:srgbClr val="00B1AD"/>
              </a:solidFill>
              <a:latin typeface="微软雅黑" panose="020B0503020204020204" pitchFamily="34" charset="-122"/>
              <a:ea typeface="微软雅黑" panose="020B0503020204020204" pitchFamily="34" charset="-122"/>
            </a:endParaRPr>
          </a:p>
        </p:txBody>
      </p:sp>
      <p:cxnSp>
        <p:nvCxnSpPr>
          <p:cNvPr id="19" name="直接箭头连接符 18"/>
          <p:cNvCxnSpPr/>
          <p:nvPr/>
        </p:nvCxnSpPr>
        <p:spPr>
          <a:xfrm flipH="1" flipV="1">
            <a:off x="3696409" y="3781041"/>
            <a:ext cx="2103738" cy="9269"/>
          </a:xfrm>
          <a:prstGeom prst="straightConnector1">
            <a:avLst/>
          </a:prstGeom>
          <a:ln w="57150">
            <a:prstDash val="lgDash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248578" y="3933010"/>
            <a:ext cx="1163939" cy="281937"/>
          </a:xfrm>
          <a:prstGeom prst="rect">
            <a:avLst/>
          </a:prstGeom>
          <a:noFill/>
        </p:spPr>
        <p:txBody>
          <a:bodyPr wrap="square" rtlCol="0">
            <a:spAutoFit/>
          </a:bodyPr>
          <a:lstStyle/>
          <a:p>
            <a:pPr algn="ctr">
              <a:lnSpc>
                <a:spcPct val="130000"/>
              </a:lnSpc>
            </a:pPr>
            <a:r>
              <a:rPr lang="zh-CN" altLang="en-US" sz="1050" dirty="0">
                <a:solidFill>
                  <a:srgbClr val="00B1AD"/>
                </a:solidFill>
                <a:latin typeface="微软雅黑" panose="020B0503020204020204" pitchFamily="34" charset="-122"/>
                <a:ea typeface="微软雅黑" panose="020B0503020204020204" pitchFamily="34" charset="-122"/>
              </a:rPr>
              <a:t>电子课表展示</a:t>
            </a:r>
          </a:p>
        </p:txBody>
      </p:sp>
      <p:sp>
        <p:nvSpPr>
          <p:cNvPr id="21" name="矩形 20"/>
          <p:cNvSpPr/>
          <p:nvPr/>
        </p:nvSpPr>
        <p:spPr>
          <a:xfrm>
            <a:off x="608348" y="199259"/>
            <a:ext cx="7996100"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电子课表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实时更新和展示教室课程表信息</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22" name="图片 21"/>
          <p:cNvPicPr>
            <a:picLocks noChangeAspect="1"/>
          </p:cNvPicPr>
          <p:nvPr/>
        </p:nvPicPr>
        <p:blipFill>
          <a:blip r:embed="rId6"/>
          <a:stretch>
            <a:fillRect/>
          </a:stretch>
        </p:blipFill>
        <p:spPr>
          <a:xfrm>
            <a:off x="539552" y="1275606"/>
            <a:ext cx="2736304" cy="1652372"/>
          </a:xfrm>
          <a:prstGeom prst="rect">
            <a:avLst/>
          </a:prstGeom>
          <a:ln>
            <a:solidFill>
              <a:schemeClr val="bg1">
                <a:lumMod val="75000"/>
              </a:schemeClr>
            </a:solidFill>
          </a:ln>
        </p:spPr>
      </p:pic>
    </p:spTree>
    <p:extLst>
      <p:ext uri="{BB962C8B-B14F-4D97-AF65-F5344CB8AC3E}">
        <p14:creationId xmlns:p14="http://schemas.microsoft.com/office/powerpoint/2010/main" val="363633103"/>
      </p:ext>
    </p:extLst>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604448" y="4674170"/>
            <a:ext cx="504056" cy="273844"/>
          </a:xfrm>
        </p:spPr>
        <p:txBody>
          <a:bodyPr/>
          <a:lstStyle/>
          <a:p>
            <a:fld id="{05CF8F9E-3148-42CF-BB7B-1503A2D3434D}" type="slidenum">
              <a:rPr lang="zh-TW" altLang="en-US" smtClean="0"/>
              <a:t>71</a:t>
            </a:fld>
            <a:endParaRPr lang="zh-TW" altLang="en-US"/>
          </a:p>
        </p:txBody>
      </p:sp>
      <p:sp>
        <p:nvSpPr>
          <p:cNvPr id="3" name="矩形 2"/>
          <p:cNvSpPr/>
          <p:nvPr/>
        </p:nvSpPr>
        <p:spPr>
          <a:xfrm>
            <a:off x="1259632" y="379604"/>
            <a:ext cx="5944256"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点名签到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刷卡签到、方便快捷</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2656" y="1440160"/>
            <a:ext cx="5605689" cy="3507854"/>
          </a:xfrm>
          <a:prstGeom prst="rect">
            <a:avLst/>
          </a:prstGeom>
        </p:spPr>
      </p:pic>
      <p:sp>
        <p:nvSpPr>
          <p:cNvPr id="5" name="矩形 4"/>
          <p:cNvSpPr/>
          <p:nvPr/>
        </p:nvSpPr>
        <p:spPr>
          <a:xfrm>
            <a:off x="4411193" y="1301365"/>
            <a:ext cx="3672408" cy="1477328"/>
          </a:xfrm>
          <a:prstGeom prst="rect">
            <a:avLst/>
          </a:prstGeom>
        </p:spPr>
        <p:txBody>
          <a:bodyPr wrap="square">
            <a:spAutoFit/>
          </a:bodyPr>
          <a:lstStyle/>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刷卡即完成</a:t>
            </a:r>
            <a:r>
              <a:rPr lang="zh-CN" altLang="en-US" sz="1500" dirty="0" smtClean="0">
                <a:solidFill>
                  <a:srgbClr val="00B1AD"/>
                </a:solidFill>
                <a:latin typeface="微软雅黑" panose="020B0503020204020204" pitchFamily="34" charset="-122"/>
                <a:ea typeface="微软雅黑" panose="020B0503020204020204" pitchFamily="34" charset="-122"/>
              </a:rPr>
              <a:t>点名、显示签到信息</a:t>
            </a:r>
            <a:endParaRPr lang="zh-CN" altLang="en-US" sz="1500" dirty="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完整签到</a:t>
            </a:r>
            <a:r>
              <a:rPr lang="zh-CN" altLang="en-US" sz="1500" dirty="0" smtClean="0">
                <a:solidFill>
                  <a:srgbClr val="00B1AD"/>
                </a:solidFill>
                <a:latin typeface="微软雅黑" panose="020B0503020204020204" pitchFamily="34" charset="-122"/>
                <a:ea typeface="微软雅黑" panose="020B0503020204020204" pitchFamily="34" charset="-122"/>
              </a:rPr>
              <a:t>记录</a:t>
            </a:r>
            <a:r>
              <a:rPr lang="zh-CN" altLang="en-US" sz="1500" dirty="0">
                <a:solidFill>
                  <a:srgbClr val="00B1AD"/>
                </a:solidFill>
                <a:latin typeface="微软雅黑" panose="020B0503020204020204" pitchFamily="34" charset="-122"/>
                <a:ea typeface="微软雅黑" panose="020B0503020204020204" pitchFamily="34" charset="-122"/>
              </a:rPr>
              <a:t>、</a:t>
            </a:r>
            <a:r>
              <a:rPr lang="zh-CN" altLang="en-US" sz="1500" dirty="0" smtClean="0">
                <a:solidFill>
                  <a:srgbClr val="00B1AD"/>
                </a:solidFill>
                <a:latin typeface="微软雅黑" panose="020B0503020204020204" pitchFamily="34" charset="-122"/>
                <a:ea typeface="微软雅黑" panose="020B0503020204020204" pitchFamily="34" charset="-122"/>
              </a:rPr>
              <a:t>实时同步至后台</a:t>
            </a:r>
            <a:endParaRPr lang="en-US" altLang="zh-CN" sz="1500" dirty="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smtClean="0">
                <a:solidFill>
                  <a:srgbClr val="00B1AD"/>
                </a:solidFill>
                <a:latin typeface="微软雅黑" panose="020B0503020204020204" pitchFamily="34" charset="-122"/>
                <a:ea typeface="微软雅黑" panose="020B0503020204020204" pitchFamily="34" charset="-122"/>
              </a:rPr>
              <a:t>签到结果可通过报表</a:t>
            </a:r>
            <a:r>
              <a:rPr lang="zh-CN" altLang="en-US" sz="1500" dirty="0">
                <a:solidFill>
                  <a:srgbClr val="00B1AD"/>
                </a:solidFill>
                <a:latin typeface="微软雅黑" panose="020B0503020204020204" pitchFamily="34" charset="-122"/>
                <a:ea typeface="微软雅黑" panose="020B0503020204020204" pitchFamily="34" charset="-122"/>
              </a:rPr>
              <a:t>呈现</a:t>
            </a:r>
          </a:p>
        </p:txBody>
      </p:sp>
      <p:grpSp>
        <p:nvGrpSpPr>
          <p:cNvPr id="6" name="组合 5"/>
          <p:cNvGrpSpPr/>
          <p:nvPr/>
        </p:nvGrpSpPr>
        <p:grpSpPr>
          <a:xfrm>
            <a:off x="6372200" y="2939425"/>
            <a:ext cx="2094490" cy="1824122"/>
            <a:chOff x="8129653" y="4154487"/>
            <a:chExt cx="2792653" cy="2432163"/>
          </a:xfrm>
        </p:grpSpPr>
        <p:pic>
          <p:nvPicPr>
            <p:cNvPr id="7" name="圖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9653" y="4154487"/>
              <a:ext cx="2792653" cy="2432163"/>
            </a:xfrm>
            <a:prstGeom prst="rect">
              <a:avLst/>
            </a:prstGeom>
          </p:spPr>
        </p:pic>
        <p:pic>
          <p:nvPicPr>
            <p:cNvPr id="8" name="图片 7"/>
            <p:cNvPicPr>
              <a:picLocks noChangeAspect="1"/>
            </p:cNvPicPr>
            <p:nvPr/>
          </p:nvPicPr>
          <p:blipFill>
            <a:blip r:embed="rId4"/>
            <a:stretch>
              <a:fillRect/>
            </a:stretch>
          </p:blipFill>
          <p:spPr>
            <a:xfrm>
              <a:off x="8306391" y="4312508"/>
              <a:ext cx="2439173" cy="1285103"/>
            </a:xfrm>
            <a:prstGeom prst="rect">
              <a:avLst/>
            </a:prstGeom>
          </p:spPr>
        </p:pic>
      </p:grpSp>
      <p:sp>
        <p:nvSpPr>
          <p:cNvPr id="9" name="圓角矩形 40"/>
          <p:cNvSpPr/>
          <p:nvPr/>
        </p:nvSpPr>
        <p:spPr>
          <a:xfrm>
            <a:off x="6504754" y="4327182"/>
            <a:ext cx="1829380" cy="279607"/>
          </a:xfrm>
          <a:prstGeom prst="round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99" dirty="0" smtClean="0">
                <a:solidFill>
                  <a:srgbClr val="00B1AD"/>
                </a:solidFill>
                <a:latin typeface="微软雅黑" panose="020B0503020204020204" pitchFamily="34" charset="-122"/>
                <a:ea typeface="微软雅黑" panose="020B0503020204020204" pitchFamily="34" charset="-122"/>
              </a:rPr>
              <a:t>Server</a:t>
            </a:r>
            <a:endParaRPr lang="zh-TW" altLang="en-US" sz="1499" dirty="0">
              <a:solidFill>
                <a:srgbClr val="00B1AD"/>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812087" y="3403940"/>
            <a:ext cx="1163939" cy="281937"/>
          </a:xfrm>
          <a:prstGeom prst="rect">
            <a:avLst/>
          </a:prstGeom>
          <a:noFill/>
        </p:spPr>
        <p:txBody>
          <a:bodyPr wrap="square" rtlCol="0">
            <a:spAutoFit/>
          </a:bodyPr>
          <a:lstStyle/>
          <a:p>
            <a:pPr algn="ctr">
              <a:lnSpc>
                <a:spcPct val="130000"/>
              </a:lnSpc>
            </a:pPr>
            <a:r>
              <a:rPr lang="zh-CN" altLang="en-US" sz="1050" dirty="0" smtClean="0">
                <a:solidFill>
                  <a:srgbClr val="00B1AD"/>
                </a:solidFill>
                <a:latin typeface="微软雅黑" panose="020B0503020204020204" pitchFamily="34" charset="-122"/>
                <a:ea typeface="微软雅黑" panose="020B0503020204020204" pitchFamily="34" charset="-122"/>
              </a:rPr>
              <a:t>签到数据同步</a:t>
            </a:r>
            <a:endParaRPr lang="zh-CN" altLang="en-US" sz="1050" dirty="0">
              <a:solidFill>
                <a:srgbClr val="00B1AD"/>
              </a:solidFill>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a:off x="4533435" y="3788129"/>
            <a:ext cx="1640678" cy="7454"/>
          </a:xfrm>
          <a:prstGeom prst="straightConnector1">
            <a:avLst/>
          </a:prstGeom>
          <a:ln w="57150">
            <a:prstDash val="lgDash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010339"/>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03648" y="123478"/>
            <a:ext cx="6354625"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巡班管理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实时反馈教室上课情况</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4" name="圖片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857" y="940029"/>
            <a:ext cx="3390698" cy="4817474"/>
          </a:xfrm>
          <a:prstGeom prst="rect">
            <a:avLst/>
          </a:prstGeom>
        </p:spPr>
      </p:pic>
      <p:sp>
        <p:nvSpPr>
          <p:cNvPr id="5" name="文本框 4"/>
          <p:cNvSpPr txBox="1"/>
          <p:nvPr/>
        </p:nvSpPr>
        <p:spPr>
          <a:xfrm>
            <a:off x="323528" y="3526807"/>
            <a:ext cx="4392488" cy="1477328"/>
          </a:xfrm>
          <a:prstGeom prst="rect">
            <a:avLst/>
          </a:prstGeom>
          <a:noFill/>
        </p:spPr>
        <p:txBody>
          <a:bodyPr wrap="square" rtlCol="0">
            <a:spAutoFit/>
          </a:bodyPr>
          <a:lstStyle/>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集成教室</a:t>
            </a:r>
            <a:r>
              <a:rPr lang="zh-CN" altLang="en-US" sz="1500" dirty="0" smtClean="0">
                <a:solidFill>
                  <a:srgbClr val="00B1AD"/>
                </a:solidFill>
                <a:latin typeface="微软雅黑" panose="020B0503020204020204" pitchFamily="34" charset="-122"/>
                <a:ea typeface="微软雅黑" panose="020B0503020204020204" pitchFamily="34" charset="-122"/>
              </a:rPr>
              <a:t>摄像头，实时获取教室上课情况</a:t>
            </a:r>
            <a:endParaRPr lang="en-US" altLang="zh-CN" sz="1500" dirty="0" smtClean="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巡</a:t>
            </a:r>
            <a:r>
              <a:rPr lang="zh-CN" altLang="en-US" sz="1500" dirty="0" smtClean="0">
                <a:solidFill>
                  <a:srgbClr val="00B1AD"/>
                </a:solidFill>
                <a:latin typeface="微软雅黑" panose="020B0503020204020204" pitchFamily="34" charset="-122"/>
                <a:ea typeface="微软雅黑" panose="020B0503020204020204" pitchFamily="34" charset="-122"/>
              </a:rPr>
              <a:t>班教师不用进入教室即可完成巡班</a:t>
            </a:r>
            <a:endParaRPr lang="en-US" altLang="zh-CN" sz="1500" dirty="0" smtClean="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既</a:t>
            </a:r>
            <a:r>
              <a:rPr lang="zh-CN" altLang="en-US" sz="1500" dirty="0" smtClean="0">
                <a:solidFill>
                  <a:srgbClr val="00B1AD"/>
                </a:solidFill>
                <a:latin typeface="微软雅黑" panose="020B0503020204020204" pitchFamily="34" charset="-122"/>
                <a:ea typeface="微软雅黑" panose="020B0503020204020204" pitchFamily="34" charset="-122"/>
              </a:rPr>
              <a:t>不影响正常上课，又能获取授课真实情况</a:t>
            </a:r>
            <a:endParaRPr lang="zh-CN" altLang="en-US" sz="1500" dirty="0">
              <a:solidFill>
                <a:srgbClr val="00B1AD"/>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4078" y="1403581"/>
            <a:ext cx="2653408" cy="1614539"/>
          </a:xfrm>
          <a:prstGeom prst="rect">
            <a:avLst/>
          </a:prstGeom>
          <a:ln>
            <a:solidFill>
              <a:schemeClr val="bg1">
                <a:lumMod val="75000"/>
              </a:schemeClr>
            </a:solidFill>
          </a:ln>
        </p:spPr>
      </p:pic>
      <p:pic>
        <p:nvPicPr>
          <p:cNvPr id="7" name="图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7797" y="999639"/>
            <a:ext cx="4077968" cy="2527168"/>
          </a:xfrm>
          <a:prstGeom prst="rect">
            <a:avLst/>
          </a:prstGeom>
          <a:solidFill>
            <a:srgbClr val="00B1AD"/>
          </a:solidFill>
        </p:spPr>
      </p:pic>
    </p:spTree>
    <p:extLst>
      <p:ext uri="{BB962C8B-B14F-4D97-AF65-F5344CB8AC3E}">
        <p14:creationId xmlns:p14="http://schemas.microsoft.com/office/powerpoint/2010/main" val="2417126484"/>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25699" y="886501"/>
            <a:ext cx="4716016" cy="1815882"/>
          </a:xfrm>
          <a:prstGeom prst="rect">
            <a:avLst/>
          </a:prstGeom>
          <a:noFill/>
        </p:spPr>
        <p:txBody>
          <a:bodyPr wrap="square" rtlCol="0">
            <a:spAutoFit/>
          </a:bodyPr>
          <a:lstStyle/>
          <a:p>
            <a:pPr>
              <a:lnSpc>
                <a:spcPct val="200000"/>
              </a:lnSpc>
            </a:pPr>
            <a:r>
              <a:rPr lang="zh-CN" altLang="en-US" sz="1400" dirty="0">
                <a:solidFill>
                  <a:srgbClr val="00B1AD"/>
                </a:solidFill>
                <a:ea typeface="微软雅黑" panose="020B0503020204020204" pitchFamily="34" charset="-122"/>
              </a:rPr>
              <a:t>通过智能终端播放学校通知、宣传片、视频媒体等信息：</a:t>
            </a:r>
            <a:endParaRPr lang="en-US" altLang="zh-CN" sz="14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400" dirty="0" smtClean="0">
                <a:solidFill>
                  <a:srgbClr val="00B1AD"/>
                </a:solidFill>
                <a:ea typeface="微软雅黑" panose="020B0503020204020204" pitchFamily="34" charset="-122"/>
              </a:rPr>
              <a:t>支持图片格式、多种影片等类型信息</a:t>
            </a:r>
            <a:endParaRPr lang="en-US" altLang="zh-CN" sz="14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400" dirty="0" smtClean="0">
                <a:solidFill>
                  <a:srgbClr val="00B1AD"/>
                </a:solidFill>
                <a:ea typeface="微软雅黑" panose="020B0503020204020204" pitchFamily="34" charset="-122"/>
              </a:rPr>
              <a:t>支持</a:t>
            </a:r>
            <a:r>
              <a:rPr lang="zh-CN" altLang="en-US" sz="1400" dirty="0">
                <a:solidFill>
                  <a:srgbClr val="00B1AD"/>
                </a:solidFill>
                <a:ea typeface="微软雅黑" panose="020B0503020204020204" pitchFamily="34" charset="-122"/>
              </a:rPr>
              <a:t>通知、</a:t>
            </a:r>
            <a:r>
              <a:rPr lang="zh-CN" altLang="en-US" sz="1400" dirty="0" smtClean="0">
                <a:solidFill>
                  <a:srgbClr val="00B1AD"/>
                </a:solidFill>
                <a:ea typeface="微软雅黑" panose="020B0503020204020204" pitchFamily="34" charset="-122"/>
              </a:rPr>
              <a:t>公告、各类教学资讯信息播放</a:t>
            </a:r>
            <a:endParaRPr lang="en-US" altLang="zh-CN" sz="14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400" dirty="0" smtClean="0">
                <a:solidFill>
                  <a:srgbClr val="00B1AD"/>
                </a:solidFill>
                <a:ea typeface="微软雅黑" panose="020B0503020204020204" pitchFamily="34" charset="-122"/>
              </a:rPr>
              <a:t>可根据</a:t>
            </a:r>
            <a:r>
              <a:rPr lang="zh-CN" altLang="en-US" sz="1400" dirty="0">
                <a:solidFill>
                  <a:srgbClr val="00B1AD"/>
                </a:solidFill>
                <a:ea typeface="微软雅黑" panose="020B0503020204020204" pitchFamily="34" charset="-122"/>
              </a:rPr>
              <a:t>需要控制和选择播放内容，可设置自动</a:t>
            </a:r>
            <a:r>
              <a:rPr lang="zh-CN" altLang="en-US" sz="1400" dirty="0" smtClean="0">
                <a:solidFill>
                  <a:srgbClr val="00B1AD"/>
                </a:solidFill>
                <a:ea typeface="微软雅黑" panose="020B0503020204020204" pitchFamily="34" charset="-122"/>
              </a:rPr>
              <a:t>播放</a:t>
            </a:r>
            <a:endParaRPr lang="en-US" altLang="zh-CN" sz="1400" dirty="0">
              <a:solidFill>
                <a:srgbClr val="00B1AD"/>
              </a:solidFill>
              <a:ea typeface="微软雅黑" panose="020B0503020204020204" pitchFamily="34" charset="-122"/>
            </a:endParaRPr>
          </a:p>
        </p:txBody>
      </p:sp>
      <p:cxnSp>
        <p:nvCxnSpPr>
          <p:cNvPr id="4" name="直接箭头连接符 3"/>
          <p:cNvCxnSpPr/>
          <p:nvPr/>
        </p:nvCxnSpPr>
        <p:spPr>
          <a:xfrm>
            <a:off x="3505360" y="4340525"/>
            <a:ext cx="1640678" cy="7454"/>
          </a:xfrm>
          <a:prstGeom prst="straightConnector1">
            <a:avLst/>
          </a:prstGeom>
          <a:ln w="57150">
            <a:prstDash val="lgDash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743729" y="4481584"/>
            <a:ext cx="1163939" cy="284630"/>
          </a:xfrm>
          <a:prstGeom prst="rect">
            <a:avLst/>
          </a:prstGeom>
          <a:noFill/>
        </p:spPr>
        <p:txBody>
          <a:bodyPr wrap="square" rtlCol="0">
            <a:spAutoFit/>
          </a:bodyPr>
          <a:lstStyle/>
          <a:p>
            <a:pPr algn="ctr">
              <a:lnSpc>
                <a:spcPct val="130000"/>
              </a:lnSpc>
            </a:pPr>
            <a:r>
              <a:rPr lang="zh-CN" altLang="en-US" sz="1050" dirty="0" smtClean="0">
                <a:solidFill>
                  <a:srgbClr val="00B1AD"/>
                </a:solidFill>
                <a:ea typeface="微软雅黑" panose="020B0503020204020204" pitchFamily="34" charset="-122"/>
              </a:rPr>
              <a:t>多媒体</a:t>
            </a:r>
            <a:r>
              <a:rPr lang="zh-CN" altLang="en-US" sz="1050" dirty="0">
                <a:solidFill>
                  <a:srgbClr val="00B1AD"/>
                </a:solidFill>
                <a:ea typeface="微软雅黑" panose="020B0503020204020204" pitchFamily="34" charset="-122"/>
              </a:rPr>
              <a:t>信息公播</a:t>
            </a:r>
          </a:p>
        </p:txBody>
      </p:sp>
      <p:sp>
        <p:nvSpPr>
          <p:cNvPr id="6" name="矩形 5"/>
          <p:cNvSpPr/>
          <p:nvPr/>
        </p:nvSpPr>
        <p:spPr>
          <a:xfrm>
            <a:off x="1547664" y="234923"/>
            <a:ext cx="6354625"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媒体公播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校园资讯实时公播展示</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7" name="图片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8111"/>
            <a:ext cx="4744462" cy="2799458"/>
          </a:xfrm>
          <a:prstGeom prst="rect">
            <a:avLst/>
          </a:prstGeom>
        </p:spPr>
      </p:pic>
      <p:grpSp>
        <p:nvGrpSpPr>
          <p:cNvPr id="8" name="组合 7"/>
          <p:cNvGrpSpPr/>
          <p:nvPr/>
        </p:nvGrpSpPr>
        <p:grpSpPr>
          <a:xfrm>
            <a:off x="5405819" y="2625996"/>
            <a:ext cx="3149844" cy="2157978"/>
            <a:chOff x="5508104" y="2873445"/>
            <a:chExt cx="3149844" cy="2157978"/>
          </a:xfrm>
        </p:grpSpPr>
        <p:pic>
          <p:nvPicPr>
            <p:cNvPr id="9" name="图片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2873445"/>
              <a:ext cx="3149844" cy="2157978"/>
            </a:xfrm>
            <a:prstGeom prst="rect">
              <a:avLst/>
            </a:prstGeom>
          </p:spPr>
        </p:pic>
        <p:pic>
          <p:nvPicPr>
            <p:cNvPr id="10" name="图片 9"/>
            <p:cNvPicPr>
              <a:picLocks noChangeAspect="1"/>
            </p:cNvPicPr>
            <p:nvPr/>
          </p:nvPicPr>
          <p:blipFill>
            <a:blip r:embed="rId5"/>
            <a:stretch>
              <a:fillRect/>
            </a:stretch>
          </p:blipFill>
          <p:spPr>
            <a:xfrm>
              <a:off x="5796136" y="3161477"/>
              <a:ext cx="2538544" cy="1527850"/>
            </a:xfrm>
            <a:prstGeom prst="rect">
              <a:avLst/>
            </a:prstGeom>
            <a:ln>
              <a:solidFill>
                <a:schemeClr val="bg1">
                  <a:lumMod val="75000"/>
                </a:schemeClr>
              </a:solidFill>
            </a:ln>
          </p:spPr>
        </p:pic>
      </p:grpSp>
    </p:spTree>
    <p:extLst>
      <p:ext uri="{BB962C8B-B14F-4D97-AF65-F5344CB8AC3E}">
        <p14:creationId xmlns:p14="http://schemas.microsoft.com/office/powerpoint/2010/main" val="132466660"/>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5CF8F9E-3148-42CF-BB7B-1503A2D3434D}" type="slidenum">
              <a:rPr lang="zh-TW" altLang="en-US" smtClean="0"/>
              <a:t>74</a:t>
            </a:fld>
            <a:endParaRPr lang="zh-TW" altLang="en-US"/>
          </a:p>
        </p:txBody>
      </p:sp>
      <p:sp>
        <p:nvSpPr>
          <p:cNvPr id="3" name="文本框 2"/>
          <p:cNvSpPr txBox="1"/>
          <p:nvPr/>
        </p:nvSpPr>
        <p:spPr>
          <a:xfrm>
            <a:off x="4106390" y="1347614"/>
            <a:ext cx="4688819" cy="3323987"/>
          </a:xfrm>
          <a:prstGeom prst="rect">
            <a:avLst/>
          </a:prstGeom>
          <a:noFill/>
        </p:spPr>
        <p:txBody>
          <a:bodyPr wrap="square" rtlCol="0" anchor="ctr">
            <a:spAutoFit/>
          </a:bodyPr>
          <a:lstStyle/>
          <a:p>
            <a:pPr>
              <a:lnSpc>
                <a:spcPct val="200000"/>
              </a:lnSpc>
            </a:pPr>
            <a:r>
              <a:rPr lang="zh-CN" altLang="en-US" sz="1500" dirty="0" smtClean="0">
                <a:solidFill>
                  <a:srgbClr val="00B1AD"/>
                </a:solidFill>
                <a:ea typeface="微软雅黑" panose="020B0503020204020204" pitchFamily="34" charset="-122"/>
              </a:rPr>
              <a:t>整合学校一卡通数据，</a:t>
            </a:r>
            <a:r>
              <a:rPr lang="zh-TW" altLang="zh-CN" sz="1500" dirty="0" smtClean="0">
                <a:solidFill>
                  <a:srgbClr val="00B1AD"/>
                </a:solidFill>
                <a:ea typeface="微软雅黑" panose="020B0503020204020204" pitchFamily="34" charset="-122"/>
              </a:rPr>
              <a:t>依据</a:t>
            </a:r>
            <a:r>
              <a:rPr lang="zh-TW" altLang="zh-CN" sz="1500" dirty="0">
                <a:solidFill>
                  <a:srgbClr val="00B1AD"/>
                </a:solidFill>
                <a:ea typeface="微软雅黑" panose="020B0503020204020204" pitchFamily="34" charset="-122"/>
              </a:rPr>
              <a:t>需求可界接不同信息</a:t>
            </a:r>
            <a:r>
              <a:rPr lang="zh-TW" altLang="zh-CN" sz="1500" dirty="0" smtClean="0">
                <a:solidFill>
                  <a:srgbClr val="00B1AD"/>
                </a:solidFill>
                <a:ea typeface="微软雅黑" panose="020B0503020204020204" pitchFamily="34" charset="-122"/>
              </a:rPr>
              <a:t>来源</a:t>
            </a:r>
            <a:r>
              <a:rPr lang="zh-CN" altLang="en-US" sz="1500" dirty="0" smtClean="0">
                <a:solidFill>
                  <a:srgbClr val="00B1AD"/>
                </a:solidFill>
                <a:ea typeface="微软雅黑" panose="020B0503020204020204" pitchFamily="34" charset="-122"/>
              </a:rPr>
              <a:t>，查询个人、环境资讯信息</a:t>
            </a:r>
            <a:endParaRPr lang="en-US" altLang="zh-TW" sz="1500" dirty="0">
              <a:solidFill>
                <a:srgbClr val="00B1AD"/>
              </a:solidFill>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内建</a:t>
            </a:r>
            <a:r>
              <a:rPr lang="en-US" altLang="zh-CN" sz="1500" dirty="0">
                <a:solidFill>
                  <a:srgbClr val="00B1AD"/>
                </a:solidFill>
                <a:latin typeface="微软雅黑" panose="020B0503020204020204" pitchFamily="34" charset="-122"/>
                <a:ea typeface="微软雅黑" panose="020B0503020204020204" pitchFamily="34" charset="-122"/>
              </a:rPr>
              <a:t>RFID</a:t>
            </a:r>
            <a:r>
              <a:rPr lang="zh-CN" altLang="en-US" sz="1500" dirty="0">
                <a:solidFill>
                  <a:srgbClr val="00B1AD"/>
                </a:solidFill>
                <a:latin typeface="微软雅黑" panose="020B0503020204020204" pitchFamily="34" charset="-122"/>
                <a:ea typeface="微软雅黑" panose="020B0503020204020204" pitchFamily="34" charset="-122"/>
              </a:rPr>
              <a:t>读卡机</a:t>
            </a:r>
            <a:endParaRPr lang="en-US" altLang="zh-CN" sz="1500" dirty="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自定义资讯信息</a:t>
            </a:r>
            <a:endParaRPr lang="en-US" altLang="zh-CN" sz="1500" dirty="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a:solidFill>
                  <a:srgbClr val="00B1AD"/>
                </a:solidFill>
                <a:latin typeface="微软雅黑" panose="020B0503020204020204" pitchFamily="34" charset="-122"/>
                <a:ea typeface="微软雅黑" panose="020B0503020204020204" pitchFamily="34" charset="-122"/>
              </a:rPr>
              <a:t>资讯信息随时查询，包括教室、预约、课程、通知、余额</a:t>
            </a:r>
            <a:r>
              <a:rPr lang="zh-CN" altLang="en-US" sz="1500" dirty="0" smtClean="0">
                <a:solidFill>
                  <a:srgbClr val="00B1AD"/>
                </a:solidFill>
                <a:latin typeface="微软雅黑" panose="020B0503020204020204" pitchFamily="34" charset="-122"/>
                <a:ea typeface="微软雅黑" panose="020B0503020204020204" pitchFamily="34" charset="-122"/>
              </a:rPr>
              <a:t>等</a:t>
            </a:r>
            <a:endParaRPr lang="en-US" altLang="zh-CN" sz="1500" dirty="0" smtClean="0">
              <a:solidFill>
                <a:srgbClr val="00B1AD"/>
              </a:solidFill>
              <a:latin typeface="微软雅黑" panose="020B0503020204020204" pitchFamily="34" charset="-122"/>
              <a:ea typeface="微软雅黑" panose="020B0503020204020204" pitchFamily="34" charset="-122"/>
            </a:endParaRPr>
          </a:p>
          <a:p>
            <a:pPr marL="557213" lvl="1" indent="-214313">
              <a:lnSpc>
                <a:spcPct val="200000"/>
              </a:lnSpc>
              <a:buFont typeface="Wingdings" panose="05000000000000000000" pitchFamily="2" charset="2"/>
              <a:buChar char="p"/>
            </a:pPr>
            <a:r>
              <a:rPr lang="zh-CN" altLang="en-US" sz="1500" dirty="0" smtClean="0">
                <a:solidFill>
                  <a:srgbClr val="00B1AD"/>
                </a:solidFill>
                <a:latin typeface="微软雅黑" panose="020B0503020204020204" pitchFamily="34" charset="-122"/>
                <a:ea typeface="微软雅黑" panose="020B0503020204020204" pitchFamily="34" charset="-122"/>
              </a:rPr>
              <a:t>查询周边环境资讯，如温度、湿度、</a:t>
            </a:r>
            <a:r>
              <a:rPr lang="en-US" altLang="zh-CN" sz="1500" dirty="0" smtClean="0">
                <a:solidFill>
                  <a:srgbClr val="00B1AD"/>
                </a:solidFill>
                <a:latin typeface="微软雅黑" panose="020B0503020204020204" pitchFamily="34" charset="-122"/>
                <a:ea typeface="微软雅黑" panose="020B0503020204020204" pitchFamily="34" charset="-122"/>
              </a:rPr>
              <a:t>PM2.5</a:t>
            </a:r>
            <a:r>
              <a:rPr lang="zh-CN" altLang="en-US" sz="1500" dirty="0" smtClean="0">
                <a:solidFill>
                  <a:srgbClr val="00B1AD"/>
                </a:solidFill>
                <a:latin typeface="微软雅黑" panose="020B0503020204020204" pitchFamily="34" charset="-122"/>
                <a:ea typeface="微软雅黑" panose="020B0503020204020204" pitchFamily="34" charset="-122"/>
              </a:rPr>
              <a:t>等</a:t>
            </a:r>
            <a:endParaRPr lang="en-US" altLang="zh-CN" sz="1500" dirty="0">
              <a:solidFill>
                <a:srgbClr val="00B1AD"/>
              </a:solidFill>
              <a:latin typeface="微软雅黑" panose="020B0503020204020204" pitchFamily="34" charset="-122"/>
              <a:ea typeface="微软雅黑" panose="020B0503020204020204" pitchFamily="34" charset="-122"/>
            </a:endParaRPr>
          </a:p>
        </p:txBody>
      </p:sp>
      <p:pic>
        <p:nvPicPr>
          <p:cNvPr id="4" name="圖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203598"/>
            <a:ext cx="3390698" cy="4817474"/>
          </a:xfrm>
          <a:prstGeom prst="rect">
            <a:avLst/>
          </a:prstGeom>
        </p:spPr>
      </p:pic>
      <p:sp>
        <p:nvSpPr>
          <p:cNvPr id="5" name="矩形 4"/>
          <p:cNvSpPr/>
          <p:nvPr/>
        </p:nvSpPr>
        <p:spPr>
          <a:xfrm>
            <a:off x="1403648" y="368324"/>
            <a:ext cx="6354625"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信息管理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a:solidFill>
                  <a:srgbClr val="00B1AD"/>
                </a:solidFill>
                <a:latin typeface="微软雅黑" panose="020B0503020204020204" pitchFamily="34" charset="-122"/>
                <a:ea typeface="微软雅黑" panose="020B0503020204020204" pitchFamily="34" charset="-122"/>
                <a:cs typeface="+mj-cs"/>
              </a:rPr>
              <a:t>各类</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资讯信息实时查询</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6" name="图片 5"/>
          <p:cNvPicPr>
            <a:picLocks noChangeAspect="1"/>
          </p:cNvPicPr>
          <p:nvPr/>
        </p:nvPicPr>
        <p:blipFill>
          <a:blip r:embed="rId4"/>
          <a:stretch>
            <a:fillRect/>
          </a:stretch>
        </p:blipFill>
        <p:spPr>
          <a:xfrm>
            <a:off x="755576" y="1635646"/>
            <a:ext cx="2620117" cy="1584176"/>
          </a:xfrm>
          <a:prstGeom prst="rect">
            <a:avLst/>
          </a:prstGeom>
          <a:ln>
            <a:solidFill>
              <a:schemeClr val="bg1">
                <a:lumMod val="75000"/>
              </a:schemeClr>
            </a:solidFill>
          </a:ln>
        </p:spPr>
      </p:pic>
    </p:spTree>
    <p:extLst>
      <p:ext uri="{BB962C8B-B14F-4D97-AF65-F5344CB8AC3E}">
        <p14:creationId xmlns:p14="http://schemas.microsoft.com/office/powerpoint/2010/main" val="1021047181"/>
      </p:ext>
    </p:extLst>
  </p:cSld>
  <p:clrMapOvr>
    <a:masterClrMapping/>
  </p:clrMapOvr>
  <p:transition spd="slow">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79806" y="1283911"/>
            <a:ext cx="4032448" cy="2862322"/>
          </a:xfrm>
          <a:prstGeom prst="rect">
            <a:avLst/>
          </a:prstGeom>
          <a:noFill/>
        </p:spPr>
        <p:txBody>
          <a:bodyPr wrap="square" rtlCol="0">
            <a:spAutoFit/>
          </a:bodyPr>
          <a:lstStyle/>
          <a:p>
            <a:pPr marL="257175"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可</a:t>
            </a:r>
            <a:r>
              <a:rPr lang="zh-CN" altLang="en-US" sz="1500" dirty="0">
                <a:solidFill>
                  <a:srgbClr val="00B1AD"/>
                </a:solidFill>
                <a:ea typeface="微软雅黑" panose="020B0503020204020204" pitchFamily="34" charset="-122"/>
              </a:rPr>
              <a:t>集成</a:t>
            </a:r>
            <a:r>
              <a:rPr lang="zh-CN" altLang="en-US" sz="1500" dirty="0" smtClean="0">
                <a:solidFill>
                  <a:srgbClr val="00B1AD"/>
                </a:solidFill>
                <a:ea typeface="微软雅黑" panose="020B0503020204020204" pitchFamily="34" charset="-122"/>
              </a:rPr>
              <a:t>学校摄像头</a:t>
            </a:r>
            <a:r>
              <a:rPr lang="zh-CN" altLang="en-US" sz="1500" dirty="0">
                <a:solidFill>
                  <a:srgbClr val="00B1AD"/>
                </a:solidFill>
                <a:ea typeface="微软雅黑" panose="020B0503020204020204" pitchFamily="34" charset="-122"/>
              </a:rPr>
              <a:t>实时</a:t>
            </a:r>
            <a:r>
              <a:rPr lang="zh-CN" altLang="en-US" sz="1500" dirty="0" smtClean="0">
                <a:solidFill>
                  <a:srgbClr val="00B1AD"/>
                </a:solidFill>
                <a:ea typeface="微软雅黑" panose="020B0503020204020204" pitchFamily="34" charset="-122"/>
              </a:rPr>
              <a:t>查看周边环境状况，如温度、湿度、天气等</a:t>
            </a:r>
            <a:endParaRPr lang="en-US" altLang="zh-CN" sz="1500" dirty="0">
              <a:solidFill>
                <a:srgbClr val="00B1AD"/>
              </a:solidFill>
              <a:ea typeface="微软雅黑" panose="020B0503020204020204" pitchFamily="34" charset="-122"/>
            </a:endParaRPr>
          </a:p>
          <a:p>
            <a:pPr marL="257175"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集成传感器设备监测</a:t>
            </a:r>
            <a:r>
              <a:rPr lang="en-US" altLang="zh-CN" sz="1500" dirty="0" smtClean="0">
                <a:solidFill>
                  <a:srgbClr val="00B1AD"/>
                </a:solidFill>
                <a:ea typeface="微软雅黑" panose="020B0503020204020204" pitchFamily="34" charset="-122"/>
              </a:rPr>
              <a:t>CO</a:t>
            </a:r>
            <a:r>
              <a:rPr lang="zh-CN" altLang="en-US" sz="1500" dirty="0" smtClean="0">
                <a:solidFill>
                  <a:srgbClr val="00B1AD"/>
                </a:solidFill>
                <a:ea typeface="微软雅黑" panose="020B0503020204020204" pitchFamily="34" charset="-122"/>
              </a:rPr>
              <a:t>、</a:t>
            </a:r>
            <a:r>
              <a:rPr lang="en-US" altLang="zh-CN" sz="1500" dirty="0" smtClean="0">
                <a:solidFill>
                  <a:srgbClr val="00B1AD"/>
                </a:solidFill>
                <a:ea typeface="微软雅黑" panose="020B0503020204020204" pitchFamily="34" charset="-122"/>
              </a:rPr>
              <a:t>CO2</a:t>
            </a:r>
            <a:r>
              <a:rPr lang="zh-CN" altLang="en-US" sz="1500" dirty="0" smtClean="0">
                <a:solidFill>
                  <a:srgbClr val="00B1AD"/>
                </a:solidFill>
                <a:ea typeface="微软雅黑" panose="020B0503020204020204" pitchFamily="34" charset="-122"/>
              </a:rPr>
              <a:t>、</a:t>
            </a:r>
            <a:r>
              <a:rPr lang="en-US" altLang="zh-CN" sz="1500" dirty="0" smtClean="0">
                <a:solidFill>
                  <a:srgbClr val="00B1AD"/>
                </a:solidFill>
                <a:ea typeface="微软雅黑" panose="020B0503020204020204" pitchFamily="34" charset="-122"/>
              </a:rPr>
              <a:t>PM2.5</a:t>
            </a:r>
            <a:r>
              <a:rPr lang="zh-CN" altLang="en-US" sz="1500" dirty="0" smtClean="0">
                <a:solidFill>
                  <a:srgbClr val="00B1AD"/>
                </a:solidFill>
                <a:ea typeface="微软雅黑" panose="020B0503020204020204" pitchFamily="34" charset="-122"/>
              </a:rPr>
              <a:t>浓度等</a:t>
            </a:r>
            <a:endParaRPr lang="en-US" altLang="zh-CN" sz="1500" dirty="0" smtClean="0">
              <a:solidFill>
                <a:srgbClr val="00B1AD"/>
              </a:solidFill>
              <a:ea typeface="微软雅黑" panose="020B0503020204020204" pitchFamily="34" charset="-122"/>
            </a:endParaRPr>
          </a:p>
          <a:p>
            <a:pPr marL="257175"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与其他设备联动，课程期间系统自开启，课程结束自动关闭设备，如空调、灯光</a:t>
            </a:r>
            <a:endParaRPr lang="en-US" altLang="zh-CN" sz="1500" dirty="0" smtClean="0">
              <a:solidFill>
                <a:srgbClr val="00B1AD"/>
              </a:solidFill>
              <a:ea typeface="微软雅黑" panose="020B0503020204020204" pitchFamily="34" charset="-122"/>
            </a:endParaRPr>
          </a:p>
        </p:txBody>
      </p:sp>
      <p:sp>
        <p:nvSpPr>
          <p:cNvPr id="4" name="矩形 3"/>
          <p:cNvSpPr/>
          <p:nvPr/>
        </p:nvSpPr>
        <p:spPr>
          <a:xfrm>
            <a:off x="826523" y="194773"/>
            <a:ext cx="7585731"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节能环保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环境实时监测与节能环保控制</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grpSp>
        <p:nvGrpSpPr>
          <p:cNvPr id="5" name="组合 4"/>
          <p:cNvGrpSpPr/>
          <p:nvPr/>
        </p:nvGrpSpPr>
        <p:grpSpPr>
          <a:xfrm>
            <a:off x="540030" y="975961"/>
            <a:ext cx="3390698" cy="4817474"/>
            <a:chOff x="561762" y="1059582"/>
            <a:chExt cx="3390698" cy="4817474"/>
          </a:xfrm>
        </p:grpSpPr>
        <p:grpSp>
          <p:nvGrpSpPr>
            <p:cNvPr id="6" name="组合 5"/>
            <p:cNvGrpSpPr/>
            <p:nvPr/>
          </p:nvGrpSpPr>
          <p:grpSpPr>
            <a:xfrm>
              <a:off x="561762" y="1059582"/>
              <a:ext cx="3390698" cy="4817474"/>
              <a:chOff x="101182" y="987574"/>
              <a:chExt cx="3390698" cy="4817474"/>
            </a:xfrm>
          </p:grpSpPr>
          <p:pic>
            <p:nvPicPr>
              <p:cNvPr id="8" name="圖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182" y="987574"/>
                <a:ext cx="3390698" cy="4817474"/>
              </a:xfrm>
              <a:prstGeom prst="rect">
                <a:avLst/>
              </a:prstGeom>
            </p:spPr>
          </p:pic>
          <p:pic>
            <p:nvPicPr>
              <p:cNvPr id="9" name="图片 8"/>
              <p:cNvPicPr>
                <a:picLocks noChangeAspect="1"/>
              </p:cNvPicPr>
              <p:nvPr/>
            </p:nvPicPr>
            <p:blipFill>
              <a:blip r:embed="rId4"/>
              <a:stretch>
                <a:fillRect/>
              </a:stretch>
            </p:blipFill>
            <p:spPr>
              <a:xfrm>
                <a:off x="528528" y="1380399"/>
                <a:ext cx="2602409" cy="1623399"/>
              </a:xfrm>
              <a:prstGeom prst="rect">
                <a:avLst/>
              </a:prstGeom>
              <a:ln>
                <a:solidFill>
                  <a:schemeClr val="bg1">
                    <a:lumMod val="75000"/>
                  </a:schemeClr>
                </a:solidFill>
              </a:ln>
            </p:spPr>
          </p:pic>
        </p:grpSp>
        <p:pic>
          <p:nvPicPr>
            <p:cNvPr id="7" name="图片 6"/>
            <p:cNvPicPr>
              <a:picLocks noChangeAspect="1"/>
            </p:cNvPicPr>
            <p:nvPr/>
          </p:nvPicPr>
          <p:blipFill>
            <a:blip r:embed="rId5"/>
            <a:stretch>
              <a:fillRect/>
            </a:stretch>
          </p:blipFill>
          <p:spPr>
            <a:xfrm>
              <a:off x="989108" y="1460004"/>
              <a:ext cx="2602409" cy="1609664"/>
            </a:xfrm>
            <a:prstGeom prst="rect">
              <a:avLst/>
            </a:prstGeom>
          </p:spPr>
        </p:pic>
      </p:grpSp>
    </p:spTree>
    <p:extLst>
      <p:ext uri="{BB962C8B-B14F-4D97-AF65-F5344CB8AC3E}">
        <p14:creationId xmlns:p14="http://schemas.microsoft.com/office/powerpoint/2010/main" val="2445550846"/>
      </p:ext>
    </p:extLst>
  </p:cSld>
  <p:clrMapOvr>
    <a:masterClrMapping/>
  </p:clrMapOvr>
  <p:transition spd="slow">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766395" y="892522"/>
            <a:ext cx="5270101" cy="3785652"/>
          </a:xfrm>
          <a:prstGeom prst="rect">
            <a:avLst/>
          </a:prstGeom>
          <a:noFill/>
        </p:spPr>
        <p:txBody>
          <a:bodyPr wrap="square" rtlCol="0">
            <a:spAutoFit/>
          </a:bodyPr>
          <a:lstStyle/>
          <a:p>
            <a:pPr>
              <a:lnSpc>
                <a:spcPct val="200000"/>
              </a:lnSpc>
            </a:pPr>
            <a:r>
              <a:rPr lang="zh-CN" altLang="en-US" sz="1500" dirty="0">
                <a:solidFill>
                  <a:srgbClr val="00B1AD"/>
                </a:solidFill>
                <a:ea typeface="微软雅黑" panose="020B0503020204020204" pitchFamily="34" charset="-122"/>
              </a:rPr>
              <a:t>智能客户端提供开放的信息接口，能够与学校其他系统集成，从而更好的为学校服务，提供更</a:t>
            </a:r>
            <a:r>
              <a:rPr lang="zh-CN" altLang="en-US" sz="1500" dirty="0" smtClean="0">
                <a:solidFill>
                  <a:srgbClr val="00B1AD"/>
                </a:solidFill>
                <a:ea typeface="微软雅黑" panose="020B0503020204020204" pitchFamily="34" charset="-122"/>
              </a:rPr>
              <a:t>人性化服务</a:t>
            </a:r>
            <a:r>
              <a:rPr lang="zh-CN" altLang="en-US" sz="1500" dirty="0">
                <a:solidFill>
                  <a:srgbClr val="00B1AD"/>
                </a:solidFill>
                <a:ea typeface="微软雅黑" panose="020B0503020204020204" pitchFamily="34" charset="-122"/>
              </a:rPr>
              <a:t>管理：</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集成教务系统实现电子课表功能</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集成服务管理系统实现</a:t>
            </a:r>
            <a:r>
              <a:rPr lang="en-US" altLang="zh-CN" sz="1500" dirty="0">
                <a:solidFill>
                  <a:srgbClr val="00B1AD"/>
                </a:solidFill>
                <a:ea typeface="微软雅黑" panose="020B0503020204020204" pitchFamily="34" charset="-122"/>
              </a:rPr>
              <a:t>CPF</a:t>
            </a:r>
            <a:r>
              <a:rPr lang="zh-CN" altLang="en-US" sz="1500" dirty="0">
                <a:solidFill>
                  <a:srgbClr val="00B1AD"/>
                </a:solidFill>
                <a:ea typeface="微软雅黑" panose="020B0503020204020204" pitchFamily="34" charset="-122"/>
              </a:rPr>
              <a:t>服务的全过程管理</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集成环境及校园安防系统实现安防服务管控</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集成一卡通实现预约、服务、资讯以及其他相关服务</a:t>
            </a:r>
            <a:endParaRPr lang="en-US" altLang="zh-CN" sz="1500" dirty="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a:solidFill>
                  <a:srgbClr val="00B1AD"/>
                </a:solidFill>
                <a:ea typeface="微软雅黑" panose="020B0503020204020204" pitchFamily="34" charset="-122"/>
              </a:rPr>
              <a:t>根据学校的实际需要集成其他相关</a:t>
            </a:r>
            <a:r>
              <a:rPr lang="zh-CN" altLang="en-US" sz="1500" dirty="0" smtClean="0">
                <a:solidFill>
                  <a:srgbClr val="00B1AD"/>
                </a:solidFill>
                <a:ea typeface="微软雅黑" panose="020B0503020204020204" pitchFamily="34" charset="-122"/>
              </a:rPr>
              <a:t>系统</a:t>
            </a:r>
            <a:endParaRPr lang="en-US" altLang="zh-CN" sz="1500" dirty="0" smtClean="0">
              <a:solidFill>
                <a:srgbClr val="00B1AD"/>
              </a:solidFill>
              <a:ea typeface="微软雅黑" panose="020B0503020204020204" pitchFamily="34" charset="-122"/>
            </a:endParaRPr>
          </a:p>
          <a:p>
            <a:pPr marL="600075" lvl="1" indent="-257175">
              <a:lnSpc>
                <a:spcPct val="200000"/>
              </a:lnSpc>
              <a:buFont typeface="Wingdings" panose="05000000000000000000" pitchFamily="2" charset="2"/>
              <a:buChar char="p"/>
            </a:pPr>
            <a:r>
              <a:rPr lang="zh-CN" altLang="en-US" sz="1500" dirty="0" smtClean="0">
                <a:solidFill>
                  <a:srgbClr val="00B1AD"/>
                </a:solidFill>
                <a:ea typeface="微软雅黑" panose="020B0503020204020204" pitchFamily="34" charset="-122"/>
              </a:rPr>
              <a:t>其他个性需求定制化开发</a:t>
            </a:r>
            <a:r>
              <a:rPr lang="en-US" altLang="zh-CN" sz="1500" dirty="0" smtClean="0">
                <a:solidFill>
                  <a:srgbClr val="00B1AD"/>
                </a:solidFill>
                <a:ea typeface="微软雅黑" panose="020B0503020204020204" pitchFamily="34" charset="-122"/>
              </a:rPr>
              <a:t>……</a:t>
            </a:r>
            <a:endParaRPr lang="en-US" altLang="zh-CN" sz="1500" dirty="0">
              <a:solidFill>
                <a:srgbClr val="00B1AD"/>
              </a:solidFill>
              <a:ea typeface="微软雅黑" panose="020B0503020204020204" pitchFamily="34" charset="-122"/>
            </a:endParaRPr>
          </a:p>
        </p:txBody>
      </p:sp>
      <p:sp>
        <p:nvSpPr>
          <p:cNvPr id="4" name="矩形 3"/>
          <p:cNvSpPr/>
          <p:nvPr/>
        </p:nvSpPr>
        <p:spPr>
          <a:xfrm>
            <a:off x="827584" y="229736"/>
            <a:ext cx="7175362"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定制集成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开放接口、个性化定制开发</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grpSp>
        <p:nvGrpSpPr>
          <p:cNvPr id="5" name="组合 4"/>
          <p:cNvGrpSpPr/>
          <p:nvPr/>
        </p:nvGrpSpPr>
        <p:grpSpPr>
          <a:xfrm>
            <a:off x="179512" y="892522"/>
            <a:ext cx="3390698" cy="4817474"/>
            <a:chOff x="179512" y="1192167"/>
            <a:chExt cx="3390698" cy="4817474"/>
          </a:xfrm>
        </p:grpSpPr>
        <p:pic>
          <p:nvPicPr>
            <p:cNvPr id="6" name="圖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192167"/>
              <a:ext cx="3390698" cy="4817474"/>
            </a:xfrm>
            <a:prstGeom prst="rect">
              <a:avLst/>
            </a:prstGeom>
          </p:spPr>
        </p:pic>
        <p:pic>
          <p:nvPicPr>
            <p:cNvPr id="7" name="图片 6"/>
            <p:cNvPicPr>
              <a:picLocks noChangeAspect="1"/>
            </p:cNvPicPr>
            <p:nvPr/>
          </p:nvPicPr>
          <p:blipFill>
            <a:blip r:embed="rId4"/>
            <a:stretch>
              <a:fillRect/>
            </a:stretch>
          </p:blipFill>
          <p:spPr>
            <a:xfrm>
              <a:off x="611560" y="1623814"/>
              <a:ext cx="2592288" cy="1596008"/>
            </a:xfrm>
            <a:prstGeom prst="rect">
              <a:avLst/>
            </a:prstGeom>
            <a:ln>
              <a:solidFill>
                <a:schemeClr val="bg1">
                  <a:lumMod val="75000"/>
                </a:schemeClr>
              </a:solidFill>
            </a:ln>
          </p:spPr>
        </p:pic>
      </p:grpSp>
    </p:spTree>
    <p:extLst>
      <p:ext uri="{BB962C8B-B14F-4D97-AF65-F5344CB8AC3E}">
        <p14:creationId xmlns:p14="http://schemas.microsoft.com/office/powerpoint/2010/main" val="3079006529"/>
      </p:ext>
    </p:extLst>
  </p:cSld>
  <p:clrMapOvr>
    <a:masterClrMapping/>
  </p:clrMapOvr>
  <p:transition spd="slow">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908" y="915566"/>
            <a:ext cx="3390698" cy="4817474"/>
          </a:xfrm>
          <a:prstGeom prst="rect">
            <a:avLst/>
          </a:prstGeom>
        </p:spPr>
      </p:pic>
      <p:grpSp>
        <p:nvGrpSpPr>
          <p:cNvPr id="4" name="组合 3"/>
          <p:cNvGrpSpPr/>
          <p:nvPr/>
        </p:nvGrpSpPr>
        <p:grpSpPr>
          <a:xfrm>
            <a:off x="4582656" y="2134836"/>
            <a:ext cx="3564733" cy="2853035"/>
            <a:chOff x="439581" y="1941645"/>
            <a:chExt cx="5108603" cy="4449158"/>
          </a:xfrm>
        </p:grpSpPr>
        <p:pic>
          <p:nvPicPr>
            <p:cNvPr id="5" name="圖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581" y="1941645"/>
              <a:ext cx="5108603" cy="4449158"/>
            </a:xfrm>
            <a:prstGeom prst="rect">
              <a:avLst/>
            </a:prstGeom>
          </p:spPr>
        </p:pic>
        <p:pic>
          <p:nvPicPr>
            <p:cNvPr id="6" name="圖片 2"/>
            <p:cNvPicPr/>
            <p:nvPr/>
          </p:nvPicPr>
          <p:blipFill>
            <a:blip r:embed="rId5" cstate="screen">
              <a:extLst>
                <a:ext uri="{28A0092B-C50C-407E-A947-70E740481C1C}">
                  <a14:useLocalDpi xmlns:a14="http://schemas.microsoft.com/office/drawing/2010/main"/>
                </a:ext>
              </a:extLst>
            </a:blip>
            <a:stretch>
              <a:fillRect/>
            </a:stretch>
          </p:blipFill>
          <p:spPr>
            <a:xfrm>
              <a:off x="721497" y="2228761"/>
              <a:ext cx="4567195" cy="2491520"/>
            </a:xfrm>
            <a:prstGeom prst="rect">
              <a:avLst/>
            </a:prstGeom>
          </p:spPr>
        </p:pic>
      </p:grpSp>
      <p:sp>
        <p:nvSpPr>
          <p:cNvPr id="7" name="矩形 6"/>
          <p:cNvSpPr/>
          <p:nvPr/>
        </p:nvSpPr>
        <p:spPr>
          <a:xfrm>
            <a:off x="781324" y="227368"/>
            <a:ext cx="7996100" cy="584775"/>
          </a:xfrm>
          <a:prstGeom prst="rect">
            <a:avLst/>
          </a:prstGeom>
        </p:spPr>
        <p:txBody>
          <a:bodyPr wrap="none">
            <a:spAutoFit/>
          </a:bodyPr>
          <a:lstStyle/>
          <a:p>
            <a:pPr>
              <a:spcBef>
                <a:spcPct val="0"/>
              </a:spcBef>
            </a:pP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中央管控 </a:t>
            </a:r>
            <a:r>
              <a:rPr lang="en-US" altLang="zh-CN" sz="3200" b="1" dirty="0" smtClean="0">
                <a:solidFill>
                  <a:srgbClr val="00B1AD"/>
                </a:solidFill>
                <a:latin typeface="微软雅黑" panose="020B0503020204020204" pitchFamily="34" charset="-122"/>
                <a:ea typeface="微软雅黑" panose="020B0503020204020204" pitchFamily="34" charset="-122"/>
                <a:cs typeface="+mj-cs"/>
              </a:rPr>
              <a:t>· </a:t>
            </a:r>
            <a:r>
              <a:rPr lang="zh-CN" altLang="en-US" sz="3200" b="1" dirty="0" smtClean="0">
                <a:solidFill>
                  <a:srgbClr val="00B1AD"/>
                </a:solidFill>
                <a:latin typeface="微软雅黑" panose="020B0503020204020204" pitchFamily="34" charset="-122"/>
                <a:ea typeface="微软雅黑" panose="020B0503020204020204" pitchFamily="34" charset="-122"/>
                <a:cs typeface="+mj-cs"/>
              </a:rPr>
              <a:t>灵活、可定制的统一配置和管理</a:t>
            </a:r>
            <a:endParaRPr lang="zh-CN" altLang="en-US" sz="3200" b="1" dirty="0">
              <a:solidFill>
                <a:srgbClr val="00B1AD"/>
              </a:solidFill>
              <a:latin typeface="微软雅黑" panose="020B0503020204020204" pitchFamily="34" charset="-122"/>
              <a:ea typeface="微软雅黑" panose="020B0503020204020204" pitchFamily="34" charset="-122"/>
              <a:cs typeface="+mj-cs"/>
            </a:endParaRPr>
          </a:p>
        </p:txBody>
      </p:sp>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584" y="1408009"/>
            <a:ext cx="2721347" cy="1584176"/>
          </a:xfrm>
          <a:prstGeom prst="rect">
            <a:avLst/>
          </a:prstGeom>
          <a:ln>
            <a:solidFill>
              <a:srgbClr val="FFFFFF"/>
            </a:solidFill>
          </a:ln>
        </p:spPr>
      </p:pic>
      <p:sp>
        <p:nvSpPr>
          <p:cNvPr id="9" name="圓角矩形 40"/>
          <p:cNvSpPr/>
          <p:nvPr/>
        </p:nvSpPr>
        <p:spPr>
          <a:xfrm>
            <a:off x="5458156" y="4312454"/>
            <a:ext cx="1829380" cy="279607"/>
          </a:xfrm>
          <a:prstGeom prst="round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00B1AD"/>
                </a:solidFill>
                <a:latin typeface="微软雅黑" panose="020B0503020204020204" pitchFamily="34" charset="-122"/>
                <a:ea typeface="微软雅黑" panose="020B0503020204020204" pitchFamily="34" charset="-122"/>
                <a:cs typeface="Arial" panose="020B0604020202020204" pitchFamily="34" charset="0"/>
              </a:rPr>
              <a:t>Server</a:t>
            </a:r>
            <a:endParaRPr lang="zh-TW" altLang="en-US" sz="1600" dirty="0">
              <a:solidFill>
                <a:srgbClr val="00B1AD"/>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499992" y="1153076"/>
            <a:ext cx="3888432" cy="83099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smtClean="0">
                <a:solidFill>
                  <a:srgbClr val="00B1AD"/>
                </a:solidFill>
                <a:latin typeface="微软雅黑" panose="020B0503020204020204" pitchFamily="34" charset="-122"/>
                <a:ea typeface="微软雅黑" panose="020B0503020204020204" pitchFamily="34" charset="-122"/>
              </a:rPr>
              <a:t>后台</a:t>
            </a:r>
            <a:r>
              <a:rPr lang="en-US" altLang="zh-CN" sz="1600" dirty="0" smtClean="0">
                <a:solidFill>
                  <a:srgbClr val="00B1AD"/>
                </a:solidFill>
                <a:latin typeface="微软雅黑" panose="020B0503020204020204" pitchFamily="34" charset="-122"/>
                <a:ea typeface="微软雅黑" panose="020B0503020204020204" pitchFamily="34" charset="-122"/>
              </a:rPr>
              <a:t>Server</a:t>
            </a:r>
            <a:r>
              <a:rPr lang="zh-CN" altLang="en-US" sz="1600" dirty="0" smtClean="0">
                <a:solidFill>
                  <a:srgbClr val="00B1AD"/>
                </a:solidFill>
                <a:latin typeface="微软雅黑" panose="020B0503020204020204" pitchFamily="34" charset="-122"/>
                <a:ea typeface="微软雅黑" panose="020B0503020204020204" pitchFamily="34" charset="-122"/>
              </a:rPr>
              <a:t>、客户端统一配置和管理</a:t>
            </a:r>
            <a:endParaRPr lang="en-US" altLang="zh-CN" sz="1600" dirty="0" smtClean="0">
              <a:solidFill>
                <a:srgbClr val="00B1AD"/>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dirty="0">
                <a:solidFill>
                  <a:srgbClr val="00B1AD"/>
                </a:solidFill>
                <a:latin typeface="微软雅黑" panose="020B0503020204020204" pitchFamily="34" charset="-122"/>
                <a:ea typeface="微软雅黑" panose="020B0503020204020204" pitchFamily="34" charset="-122"/>
              </a:rPr>
              <a:t>可</a:t>
            </a:r>
            <a:r>
              <a:rPr lang="zh-CN" altLang="en-US" sz="1600" dirty="0" smtClean="0">
                <a:solidFill>
                  <a:srgbClr val="00B1AD"/>
                </a:solidFill>
                <a:latin typeface="微软雅黑" panose="020B0503020204020204" pitchFamily="34" charset="-122"/>
                <a:ea typeface="微软雅黑" panose="020B0503020204020204" pitchFamily="34" charset="-122"/>
              </a:rPr>
              <a:t>根据需求定制内容</a:t>
            </a:r>
            <a:endParaRPr lang="zh-CN" altLang="en-US" sz="1600" dirty="0">
              <a:solidFill>
                <a:srgbClr val="00B1A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83592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95536" y="113997"/>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职业教育信息化建设与发展规划</a:t>
            </a:r>
            <a:endParaRPr lang="zh-TW" altLang="en-US" sz="3200" dirty="0">
              <a:latin typeface="微软雅黑" panose="020B0503020204020204" pitchFamily="34" charset="-122"/>
              <a:ea typeface="微软雅黑" panose="020B0503020204020204" pitchFamily="34" charset="-122"/>
            </a:endParaRPr>
          </a:p>
        </p:txBody>
      </p:sp>
      <p:sp>
        <p:nvSpPr>
          <p:cNvPr id="3" name="MH_SubTitle_1"/>
          <p:cNvSpPr/>
          <p:nvPr>
            <p:custDataLst>
              <p:tags r:id="rId1"/>
            </p:custDataLst>
          </p:nvPr>
        </p:nvSpPr>
        <p:spPr>
          <a:xfrm>
            <a:off x="1989470" y="1131590"/>
            <a:ext cx="1658278" cy="989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575" b="1" dirty="0">
                <a:solidFill>
                  <a:schemeClr val="bg1"/>
                </a:solidFill>
                <a:latin typeface="微软雅黑" panose="020B0503020204020204" pitchFamily="34" charset="-122"/>
                <a:ea typeface="微软雅黑" panose="020B0503020204020204" pitchFamily="34" charset="-122"/>
              </a:rPr>
              <a:t>需求把控</a:t>
            </a:r>
          </a:p>
        </p:txBody>
      </p:sp>
      <p:sp>
        <p:nvSpPr>
          <p:cNvPr id="4" name="MH_SubTitle_2"/>
          <p:cNvSpPr/>
          <p:nvPr>
            <p:custDataLst>
              <p:tags r:id="rId2"/>
            </p:custDataLst>
          </p:nvPr>
        </p:nvSpPr>
        <p:spPr>
          <a:xfrm>
            <a:off x="3937707" y="1131590"/>
            <a:ext cx="1658278" cy="989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575" b="1" dirty="0">
                <a:solidFill>
                  <a:schemeClr val="bg1"/>
                </a:solidFill>
                <a:latin typeface="微软雅黑" panose="020B0503020204020204" pitchFamily="34" charset="-122"/>
                <a:ea typeface="微软雅黑" panose="020B0503020204020204" pitchFamily="34" charset="-122"/>
              </a:rPr>
              <a:t>环境改造</a:t>
            </a:r>
          </a:p>
        </p:txBody>
      </p:sp>
      <p:sp>
        <p:nvSpPr>
          <p:cNvPr id="5" name="MH_SubTitle_3"/>
          <p:cNvSpPr/>
          <p:nvPr>
            <p:custDataLst>
              <p:tags r:id="rId3"/>
            </p:custDataLst>
          </p:nvPr>
        </p:nvSpPr>
        <p:spPr>
          <a:xfrm>
            <a:off x="5811657" y="1146331"/>
            <a:ext cx="1658278" cy="989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575" b="1" dirty="0">
                <a:solidFill>
                  <a:schemeClr val="bg1"/>
                </a:solidFill>
                <a:latin typeface="微软雅黑" panose="020B0503020204020204" pitchFamily="34" charset="-122"/>
                <a:ea typeface="微软雅黑" panose="020B0503020204020204" pitchFamily="34" charset="-122"/>
              </a:rPr>
              <a:t>持续发展</a:t>
            </a:r>
          </a:p>
        </p:txBody>
      </p:sp>
      <p:sp>
        <p:nvSpPr>
          <p:cNvPr id="6" name="MH_Desc_1"/>
          <p:cNvSpPr/>
          <p:nvPr>
            <p:custDataLst>
              <p:tags r:id="rId4"/>
            </p:custDataLst>
          </p:nvPr>
        </p:nvSpPr>
        <p:spPr>
          <a:xfrm>
            <a:off x="899592" y="3634362"/>
            <a:ext cx="7663543" cy="1002430"/>
          </a:xfrm>
          <a:prstGeom prst="rect">
            <a:avLst/>
          </a:prstGeom>
          <a:noFill/>
          <a:ln w="3175" cmpd="thinThick">
            <a:solidFill>
              <a:srgbClr val="C2C2C2"/>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54000" anchor="b">
            <a:noAutofit/>
          </a:bodyPr>
          <a:lstStyle/>
          <a:p>
            <a:pPr>
              <a:lnSpc>
                <a:spcPct val="150000"/>
              </a:lnSpc>
              <a:defRPr/>
            </a:pPr>
            <a:r>
              <a:rPr lang="zh-CN" altLang="en-US" sz="1350" dirty="0" smtClean="0">
                <a:solidFill>
                  <a:srgbClr val="00B1AD"/>
                </a:solidFill>
                <a:latin typeface="微软雅黑" panose="020B0503020204020204" pitchFamily="34" charset="-122"/>
                <a:ea typeface="微软雅黑" panose="020B0503020204020204" pitchFamily="34" charset="-122"/>
              </a:rPr>
              <a:t>学院需求</a:t>
            </a:r>
            <a:r>
              <a:rPr lang="zh-CN" altLang="en-US" sz="1350" dirty="0">
                <a:solidFill>
                  <a:srgbClr val="00B1AD"/>
                </a:solidFill>
                <a:latin typeface="微软雅黑" panose="020B0503020204020204" pitchFamily="34" charset="-122"/>
                <a:ea typeface="微软雅黑" panose="020B0503020204020204" pitchFamily="34" charset="-122"/>
              </a:rPr>
              <a:t>全面把控，</a:t>
            </a:r>
            <a:r>
              <a:rPr lang="zh-CN" altLang="en-US" sz="1350" dirty="0" smtClean="0">
                <a:solidFill>
                  <a:srgbClr val="00B1AD"/>
                </a:solidFill>
                <a:latin typeface="微软雅黑" panose="020B0503020204020204" pitchFamily="34" charset="-122"/>
                <a:ea typeface="微软雅黑" panose="020B0503020204020204" pitchFamily="34" charset="-122"/>
              </a:rPr>
              <a:t>从</a:t>
            </a:r>
            <a:r>
              <a:rPr lang="zh-CN" altLang="en-US" sz="1350" dirty="0">
                <a:solidFill>
                  <a:srgbClr val="00B1AD"/>
                </a:solidFill>
                <a:latin typeface="微软雅黑" panose="020B0503020204020204" pitchFamily="34" charset="-122"/>
                <a:ea typeface="微软雅黑" panose="020B0503020204020204" pitchFamily="34" charset="-122"/>
              </a:rPr>
              <a:t>学院</a:t>
            </a:r>
            <a:r>
              <a:rPr lang="zh-CN" altLang="en-US" sz="1350" dirty="0" smtClean="0">
                <a:solidFill>
                  <a:srgbClr val="00B1AD"/>
                </a:solidFill>
                <a:latin typeface="微软雅黑" panose="020B0503020204020204" pitchFamily="34" charset="-122"/>
                <a:ea typeface="微软雅黑" panose="020B0503020204020204" pitchFamily="34" charset="-122"/>
              </a:rPr>
              <a:t>最根本实际</a:t>
            </a:r>
            <a:r>
              <a:rPr lang="zh-CN" altLang="en-US" sz="1350" dirty="0">
                <a:solidFill>
                  <a:srgbClr val="00B1AD"/>
                </a:solidFill>
                <a:latin typeface="微软雅黑" panose="020B0503020204020204" pitchFamily="34" charset="-122"/>
                <a:ea typeface="微软雅黑" panose="020B0503020204020204" pitchFamily="34" charset="-122"/>
              </a:rPr>
              <a:t>需求出发，充分</a:t>
            </a:r>
            <a:r>
              <a:rPr lang="zh-CN" altLang="en-US" sz="1350" dirty="0" smtClean="0">
                <a:solidFill>
                  <a:srgbClr val="00B1AD"/>
                </a:solidFill>
                <a:latin typeface="微软雅黑" panose="020B0503020204020204" pitchFamily="34" charset="-122"/>
                <a:ea typeface="微软雅黑" panose="020B0503020204020204" pitchFamily="34" charset="-122"/>
              </a:rPr>
              <a:t>体现学校特色</a:t>
            </a:r>
            <a:r>
              <a:rPr lang="zh-CN" altLang="en-US" sz="1350" dirty="0">
                <a:solidFill>
                  <a:srgbClr val="00B1AD"/>
                </a:solidFill>
                <a:latin typeface="微软雅黑" panose="020B0503020204020204" pitchFamily="34" charset="-122"/>
                <a:ea typeface="微软雅黑" panose="020B0503020204020204" pitchFamily="34" charset="-122"/>
              </a:rPr>
              <a:t>，解决当前</a:t>
            </a:r>
            <a:r>
              <a:rPr lang="zh-CN" altLang="en-US" sz="1350" dirty="0" smtClean="0">
                <a:solidFill>
                  <a:srgbClr val="00B1AD"/>
                </a:solidFill>
                <a:latin typeface="微软雅黑" panose="020B0503020204020204" pitchFamily="34" charset="-122"/>
                <a:ea typeface="微软雅黑" panose="020B0503020204020204" pitchFamily="34" charset="-122"/>
              </a:rPr>
              <a:t>面临信息化建设问题</a:t>
            </a:r>
            <a:endParaRPr lang="en-US" altLang="zh-CN" sz="1350" dirty="0">
              <a:solidFill>
                <a:srgbClr val="00B1AD"/>
              </a:solidFill>
              <a:latin typeface="微软雅黑" panose="020B0503020204020204" pitchFamily="34" charset="-122"/>
              <a:ea typeface="微软雅黑" panose="020B0503020204020204" pitchFamily="34" charset="-122"/>
            </a:endParaRPr>
          </a:p>
          <a:p>
            <a:pPr>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环境改造整体规划，依托目前现状，充分利用已有资源进行整体规划改造，使其符合信息化建设要求</a:t>
            </a:r>
            <a:endParaRPr lang="en-US" altLang="zh-CN" sz="1350" dirty="0">
              <a:solidFill>
                <a:srgbClr val="00B1AD"/>
              </a:solidFill>
              <a:latin typeface="微软雅黑" panose="020B0503020204020204" pitchFamily="34" charset="-122"/>
              <a:ea typeface="微软雅黑" panose="020B0503020204020204" pitchFamily="34" charset="-122"/>
            </a:endParaRPr>
          </a:p>
          <a:p>
            <a:pPr>
              <a:lnSpc>
                <a:spcPct val="150000"/>
              </a:lnSpc>
              <a:defRPr/>
            </a:pPr>
            <a:r>
              <a:rPr lang="zh-CN" altLang="en-US" sz="1350" dirty="0">
                <a:solidFill>
                  <a:srgbClr val="00B1AD"/>
                </a:solidFill>
                <a:latin typeface="微软雅黑" panose="020B0503020204020204" pitchFamily="34" charset="-122"/>
                <a:ea typeface="微软雅黑" panose="020B0503020204020204" pitchFamily="34" charset="-122"/>
              </a:rPr>
              <a:t>系统建设持续发展，充分</a:t>
            </a:r>
            <a:r>
              <a:rPr lang="zh-CN" altLang="en-US" sz="1350" dirty="0" smtClean="0">
                <a:solidFill>
                  <a:srgbClr val="00B1AD"/>
                </a:solidFill>
                <a:latin typeface="微软雅黑" panose="020B0503020204020204" pitchFamily="34" charset="-122"/>
                <a:ea typeface="微软雅黑" panose="020B0503020204020204" pitchFamily="34" charset="-122"/>
              </a:rPr>
              <a:t>考虑与其</a:t>
            </a:r>
            <a:r>
              <a:rPr lang="zh-CN" altLang="en-US" sz="1350" dirty="0">
                <a:solidFill>
                  <a:srgbClr val="00B1AD"/>
                </a:solidFill>
                <a:latin typeface="微软雅黑" panose="020B0503020204020204" pitchFamily="34" charset="-122"/>
                <a:ea typeface="微软雅黑" panose="020B0503020204020204" pitchFamily="34" charset="-122"/>
              </a:rPr>
              <a:t>他信息化系统对接机制</a:t>
            </a:r>
            <a:r>
              <a:rPr lang="zh-CN" altLang="en-US" sz="1350" dirty="0" smtClean="0">
                <a:solidFill>
                  <a:srgbClr val="00B1AD"/>
                </a:solidFill>
                <a:latin typeface="微软雅黑" panose="020B0503020204020204" pitchFamily="34" charset="-122"/>
                <a:ea typeface="微软雅黑" panose="020B0503020204020204" pitchFamily="34" charset="-122"/>
              </a:rPr>
              <a:t>和未来</a:t>
            </a:r>
            <a:r>
              <a:rPr lang="zh-CN" altLang="en-US" sz="1350" dirty="0">
                <a:solidFill>
                  <a:srgbClr val="00B1AD"/>
                </a:solidFill>
                <a:latin typeface="微软雅黑" panose="020B0503020204020204" pitchFamily="34" charset="-122"/>
                <a:ea typeface="微软雅黑" panose="020B0503020204020204" pitchFamily="34" charset="-122"/>
              </a:rPr>
              <a:t>可持续发展规划，</a:t>
            </a:r>
            <a:r>
              <a:rPr lang="zh-CN" altLang="en-US" sz="1350" dirty="0" smtClean="0">
                <a:solidFill>
                  <a:srgbClr val="00B1AD"/>
                </a:solidFill>
                <a:latin typeface="微软雅黑" panose="020B0503020204020204" pitchFamily="34" charset="-122"/>
                <a:ea typeface="微软雅黑" panose="020B0503020204020204" pitchFamily="34" charset="-122"/>
              </a:rPr>
              <a:t>构建智慧校园环境</a:t>
            </a:r>
            <a:endParaRPr lang="en-US" altLang="zh-CN" sz="1350" dirty="0">
              <a:solidFill>
                <a:srgbClr val="00B1AD"/>
              </a:solidFill>
              <a:latin typeface="微软雅黑" panose="020B0503020204020204" pitchFamily="34" charset="-122"/>
              <a:ea typeface="微软雅黑" panose="020B0503020204020204" pitchFamily="34" charset="-122"/>
            </a:endParaRPr>
          </a:p>
        </p:txBody>
      </p:sp>
      <p:cxnSp>
        <p:nvCxnSpPr>
          <p:cNvPr id="7" name="MH_Other_1"/>
          <p:cNvCxnSpPr/>
          <p:nvPr>
            <p:custDataLst>
              <p:tags r:id="rId5"/>
            </p:custDataLst>
          </p:nvPr>
        </p:nvCxnSpPr>
        <p:spPr>
          <a:xfrm rot="16200000" flipH="1">
            <a:off x="2971517" y="1967843"/>
            <a:ext cx="1067294" cy="1373112"/>
          </a:xfrm>
          <a:prstGeom prst="bentConnector3">
            <a:avLst/>
          </a:prstGeom>
          <a:ln w="15875">
            <a:solidFill>
              <a:srgbClr val="C4C4C4"/>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8" name="MH_Other_2"/>
          <p:cNvCxnSpPr/>
          <p:nvPr>
            <p:custDataLst>
              <p:tags r:id="rId6"/>
            </p:custDataLst>
          </p:nvPr>
        </p:nvCxnSpPr>
        <p:spPr>
          <a:xfrm rot="5400000">
            <a:off x="5364742" y="2023697"/>
            <a:ext cx="1068767" cy="1262880"/>
          </a:xfrm>
          <a:prstGeom prst="bentConnector3">
            <a:avLst/>
          </a:prstGeom>
          <a:ln w="15875">
            <a:solidFill>
              <a:srgbClr val="C4C4C4"/>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 name="MH_Other_3"/>
          <p:cNvCxnSpPr/>
          <p:nvPr>
            <p:custDataLst>
              <p:tags r:id="rId7"/>
            </p:custDataLst>
          </p:nvPr>
        </p:nvCxnSpPr>
        <p:spPr>
          <a:xfrm>
            <a:off x="4766848" y="2112948"/>
            <a:ext cx="11981" cy="1067294"/>
          </a:xfrm>
          <a:prstGeom prst="straightConnector1">
            <a:avLst/>
          </a:prstGeom>
          <a:ln w="15875">
            <a:solidFill>
              <a:srgbClr val="C4C4C4"/>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MH_Title_1"/>
          <p:cNvSpPr/>
          <p:nvPr>
            <p:custDataLst>
              <p:tags r:id="rId8"/>
            </p:custDataLst>
          </p:nvPr>
        </p:nvSpPr>
        <p:spPr>
          <a:xfrm>
            <a:off x="2658054" y="3188047"/>
            <a:ext cx="4198414" cy="350851"/>
          </a:xfrm>
          <a:prstGeom prst="rect">
            <a:avLst/>
          </a:prstGeom>
          <a:solidFill>
            <a:srgbClr val="02635C"/>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noAutofit/>
          </a:bodyPr>
          <a:lstStyle/>
          <a:p>
            <a:pPr algn="ctr">
              <a:defRPr/>
            </a:pPr>
            <a:r>
              <a:rPr lang="zh-CN" altLang="en-US" sz="2100" b="1" dirty="0" smtClean="0">
                <a:solidFill>
                  <a:schemeClr val="bg1"/>
                </a:solidFill>
                <a:latin typeface="微软雅黑" panose="020B0503020204020204" pitchFamily="34" charset="-122"/>
                <a:ea typeface="微软雅黑" panose="020B0503020204020204" pitchFamily="34" charset="-122"/>
              </a:rPr>
              <a:t>智慧校园建设</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28070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73920" y="90767"/>
            <a:ext cx="8352928" cy="557021"/>
          </a:xfrm>
          <a:prstGeom prst="rect">
            <a:avLst/>
          </a:prstGeom>
        </p:spPr>
        <p:txBody>
          <a:bodyPr>
            <a:noAutofit/>
          </a:bodyPr>
          <a:lstStyle>
            <a:lvl1pPr algn="l" defTabSz="914273" rtl="0" eaLnBrk="1" latinLnBrk="0" hangingPunct="1">
              <a:spcBef>
                <a:spcPct val="0"/>
              </a:spcBef>
              <a:buNone/>
              <a:defRPr sz="3000" b="1" kern="1200">
                <a:solidFill>
                  <a:srgbClr val="00B1AD"/>
                </a:solidFill>
                <a:latin typeface="微軟正黑體" panose="020B0604030504040204" pitchFamily="34" charset="-120"/>
                <a:ea typeface="微軟正黑體" panose="020B0604030504040204" pitchFamily="34" charset="-120"/>
                <a:cs typeface="+mj-cs"/>
              </a:defRPr>
            </a:lvl1pPr>
          </a:lstStyle>
          <a:p>
            <a:pPr algn="ctr"/>
            <a:r>
              <a:rPr lang="zh-CN" altLang="en-US" sz="3200" dirty="0" smtClean="0">
                <a:latin typeface="微软雅黑" panose="020B0503020204020204" pitchFamily="34" charset="-122"/>
                <a:ea typeface="微软雅黑" panose="020B0503020204020204" pitchFamily="34" charset="-122"/>
              </a:rPr>
              <a:t>“智慧校园” 建设与发展规划</a:t>
            </a:r>
            <a:endParaRPr lang="zh-TW" altLang="en-US" sz="3200" dirty="0">
              <a:latin typeface="微软雅黑" panose="020B0503020204020204" pitchFamily="34" charset="-122"/>
              <a:ea typeface="微软雅黑" panose="020B0503020204020204" pitchFamily="34" charset="-122"/>
            </a:endParaRPr>
          </a:p>
        </p:txBody>
      </p:sp>
      <p:cxnSp>
        <p:nvCxnSpPr>
          <p:cNvPr id="3" name="MH_Other_1"/>
          <p:cNvCxnSpPr>
            <a:cxnSpLocks noChangeShapeType="1"/>
          </p:cNvCxnSpPr>
          <p:nvPr>
            <p:custDataLst>
              <p:tags r:id="rId1"/>
            </p:custDataLst>
          </p:nvPr>
        </p:nvCxnSpPr>
        <p:spPr bwMode="auto">
          <a:xfrm>
            <a:off x="1863034" y="1487016"/>
            <a:ext cx="2768" cy="266700"/>
          </a:xfrm>
          <a:prstGeom prst="line">
            <a:avLst/>
          </a:prstGeom>
          <a:noFill/>
          <a:ln w="41275" algn="ctr">
            <a:solidFill>
              <a:schemeClr val="accent1"/>
            </a:solidFill>
            <a:prstDash val="sysDot"/>
            <a:round/>
            <a:headEnd/>
            <a:tailEnd/>
          </a:ln>
          <a:extLst>
            <a:ext uri="{909E8E84-426E-40DD-AFC4-6F175D3DCCD1}">
              <a14:hiddenFill xmlns:a14="http://schemas.microsoft.com/office/drawing/2010/main">
                <a:noFill/>
              </a14:hiddenFill>
            </a:ext>
          </a:extLst>
        </p:spPr>
      </p:cxnSp>
      <p:sp>
        <p:nvSpPr>
          <p:cNvPr id="4" name="MH_Other_2"/>
          <p:cNvSpPr/>
          <p:nvPr>
            <p:custDataLst>
              <p:tags r:id="rId2"/>
            </p:custDataLst>
          </p:nvPr>
        </p:nvSpPr>
        <p:spPr bwMode="auto">
          <a:xfrm>
            <a:off x="1148937" y="1314376"/>
            <a:ext cx="1432344" cy="2481509"/>
          </a:xfrm>
          <a:prstGeom prst="rect">
            <a:avLst/>
          </a:prstGeom>
          <a:noFill/>
          <a:ln w="25400" cap="flat" cmpd="sng" algn="ctr">
            <a:solidFill>
              <a:sysClr val="window" lastClr="FFFFFF">
                <a:lumMod val="85000"/>
              </a:sysClr>
            </a:solidFill>
            <a:prstDash val="solid"/>
            <a:headEnd type="none" w="med" len="med"/>
            <a:tailEnd type="none" w="med" len="med"/>
          </a:ln>
          <a:effectLst/>
        </p:spPr>
        <p:txBody>
          <a:bodyPr wrap="none"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TW" altLang="en-US" sz="1350" b="1">
              <a:solidFill>
                <a:srgbClr val="000000"/>
              </a:solidFill>
              <a:latin typeface="微软雅黑" panose="020B0503020204020204" pitchFamily="34" charset="-122"/>
              <a:ea typeface="微软雅黑" panose="020B0503020204020204" pitchFamily="34" charset="-122"/>
            </a:endParaRPr>
          </a:p>
        </p:txBody>
      </p:sp>
      <p:cxnSp>
        <p:nvCxnSpPr>
          <p:cNvPr id="5" name="MH_Other_3"/>
          <p:cNvCxnSpPr/>
          <p:nvPr>
            <p:custDataLst>
              <p:tags r:id="rId3"/>
            </p:custDataLst>
          </p:nvPr>
        </p:nvCxnSpPr>
        <p:spPr bwMode="auto">
          <a:xfrm>
            <a:off x="1148937" y="1306041"/>
            <a:ext cx="1432344" cy="1191"/>
          </a:xfrm>
          <a:prstGeom prst="line">
            <a:avLst/>
          </a:prstGeom>
          <a:noFill/>
          <a:ln w="38100" cap="flat" cmpd="sng" algn="ctr">
            <a:solidFill>
              <a:schemeClr val="accent1"/>
            </a:solidFill>
            <a:prstDash val="solid"/>
            <a:headEnd type="none" w="med" len="med"/>
            <a:tailEnd type="none" w="med" len="med"/>
          </a:ln>
          <a:effectLst>
            <a:outerShdw blurRad="57150" dist="38100" dir="5400000" algn="ctr" rotWithShape="0">
              <a:srgbClr val="F0AD00">
                <a:shade val="9000"/>
                <a:satMod val="105000"/>
                <a:alpha val="48000"/>
              </a:srgbClr>
            </a:outerShdw>
          </a:effectLst>
        </p:spPr>
      </p:cxnSp>
      <p:sp>
        <p:nvSpPr>
          <p:cNvPr id="6" name="MH_SubTitle_1"/>
          <p:cNvSpPr/>
          <p:nvPr>
            <p:custDataLst>
              <p:tags r:id="rId4"/>
            </p:custDataLst>
          </p:nvPr>
        </p:nvSpPr>
        <p:spPr bwMode="auto">
          <a:xfrm>
            <a:off x="1126796" y="1753716"/>
            <a:ext cx="1453102" cy="602010"/>
          </a:xfrm>
          <a:prstGeom prst="rect">
            <a:avLst/>
          </a:prstGeom>
          <a:solidFill>
            <a:schemeClr val="accent1"/>
          </a:solidFill>
          <a:ln w="38100"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p>
            <a:pPr algn="ctr" eaLnBrk="1" hangingPunct="1">
              <a:lnSpc>
                <a:spcPct val="120000"/>
              </a:lnSpc>
              <a:defRPr/>
            </a:pPr>
            <a:r>
              <a:rPr lang="zh-CN" altLang="en-US" sz="1350" b="1" kern="0" dirty="0" smtClean="0">
                <a:solidFill>
                  <a:srgbClr val="FFFFFF"/>
                </a:solidFill>
                <a:latin typeface="微软雅黑" panose="020B0503020204020204" pitchFamily="34" charset="-122"/>
                <a:ea typeface="微软雅黑" panose="020B0503020204020204" pitchFamily="34" charset="-122"/>
              </a:rPr>
              <a:t>一个平台</a:t>
            </a:r>
            <a:endParaRPr lang="da-DK" altLang="zh-CN" sz="1350" b="1" kern="0" dirty="0">
              <a:solidFill>
                <a:srgbClr val="FFFFFF"/>
              </a:solidFill>
              <a:latin typeface="微软雅黑" panose="020B0503020204020204" pitchFamily="34" charset="-122"/>
              <a:ea typeface="微软雅黑" panose="020B0503020204020204" pitchFamily="34" charset="-122"/>
            </a:endParaRPr>
          </a:p>
        </p:txBody>
      </p:sp>
      <p:sp>
        <p:nvSpPr>
          <p:cNvPr id="7" name="MH_Other_4"/>
          <p:cNvSpPr/>
          <p:nvPr>
            <p:custDataLst>
              <p:tags r:id="rId5"/>
            </p:custDataLst>
          </p:nvPr>
        </p:nvSpPr>
        <p:spPr bwMode="auto">
          <a:xfrm>
            <a:off x="1616698" y="1059582"/>
            <a:ext cx="496822" cy="427434"/>
          </a:xfrm>
          <a:prstGeom prst="ellipse">
            <a:avLst/>
          </a:prstGeom>
          <a:solidFill>
            <a:schemeClr val="accent1"/>
          </a:solidFill>
          <a:ln w="38100"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dirty="0">
                <a:solidFill>
                  <a:srgbClr val="FFFFFF"/>
                </a:solidFill>
                <a:latin typeface="微软雅黑" panose="020B0503020204020204" pitchFamily="34" charset="-122"/>
                <a:ea typeface="微软雅黑" panose="020B0503020204020204" pitchFamily="34" charset="-122"/>
                <a:cs typeface="Verdana" panose="020B0604030504040204" pitchFamily="34" charset="0"/>
              </a:rPr>
              <a:t>一</a:t>
            </a:r>
            <a:endParaRPr lang="zh-TW" altLang="en-US" sz="1500" b="1" dirty="0">
              <a:solidFill>
                <a:srgbClr val="FFFFFF"/>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8" name="MH_Text_1"/>
          <p:cNvSpPr txBox="1"/>
          <p:nvPr>
            <p:custDataLst>
              <p:tags r:id="rId6"/>
            </p:custDataLst>
          </p:nvPr>
        </p:nvSpPr>
        <p:spPr>
          <a:xfrm>
            <a:off x="1139249" y="2389930"/>
            <a:ext cx="1450335" cy="1557263"/>
          </a:xfrm>
          <a:prstGeom prst="rect">
            <a:avLst/>
          </a:prstGeom>
          <a:noFill/>
        </p:spPr>
        <p:txBody>
          <a:bodyPr lIns="54000" tIns="0" rIns="54000" bIns="0" anchor="ctr">
            <a:normAutofit/>
          </a:bodyPr>
          <a:lstStyle/>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“智慧校园”平台</a:t>
            </a:r>
            <a:endParaRPr lang="da-DK"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9" name="MH_Other_5"/>
          <p:cNvCxnSpPr>
            <a:cxnSpLocks noChangeShapeType="1"/>
          </p:cNvCxnSpPr>
          <p:nvPr>
            <p:custDataLst>
              <p:tags r:id="rId7"/>
            </p:custDataLst>
          </p:nvPr>
        </p:nvCxnSpPr>
        <p:spPr bwMode="auto">
          <a:xfrm>
            <a:off x="3651041" y="1487016"/>
            <a:ext cx="5536" cy="266700"/>
          </a:xfrm>
          <a:prstGeom prst="line">
            <a:avLst/>
          </a:prstGeom>
          <a:noFill/>
          <a:ln w="41275" algn="ctr">
            <a:solidFill>
              <a:schemeClr val="accent2"/>
            </a:solidFill>
            <a:prstDash val="sysDot"/>
            <a:round/>
            <a:headEnd/>
            <a:tailEnd/>
          </a:ln>
          <a:extLst>
            <a:ext uri="{909E8E84-426E-40DD-AFC4-6F175D3DCCD1}">
              <a14:hiddenFill xmlns:a14="http://schemas.microsoft.com/office/drawing/2010/main">
                <a:noFill/>
              </a14:hiddenFill>
            </a:ext>
          </a:extLst>
        </p:spPr>
      </p:cxnSp>
      <p:sp>
        <p:nvSpPr>
          <p:cNvPr id="10" name="MH_Other_6"/>
          <p:cNvSpPr/>
          <p:nvPr>
            <p:custDataLst>
              <p:tags r:id="rId8"/>
            </p:custDataLst>
          </p:nvPr>
        </p:nvSpPr>
        <p:spPr bwMode="auto">
          <a:xfrm>
            <a:off x="2938329" y="1314376"/>
            <a:ext cx="1430960" cy="2481509"/>
          </a:xfrm>
          <a:prstGeom prst="rect">
            <a:avLst/>
          </a:prstGeom>
          <a:noFill/>
          <a:ln w="25400" cap="flat" cmpd="sng" algn="ctr">
            <a:solidFill>
              <a:sysClr val="window" lastClr="FFFFFF">
                <a:lumMod val="85000"/>
              </a:sysClr>
            </a:solidFill>
            <a:prstDash val="solid"/>
            <a:headEnd type="none" w="med" len="med"/>
            <a:tailEnd type="none" w="med" len="med"/>
          </a:ln>
          <a:effectLst/>
        </p:spPr>
        <p:txBody>
          <a:bodyPr wrap="none"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TW" altLang="en-US" sz="1350" b="1">
              <a:solidFill>
                <a:srgbClr val="000000"/>
              </a:solidFill>
              <a:latin typeface="微软雅黑" panose="020B0503020204020204" pitchFamily="34" charset="-122"/>
              <a:ea typeface="微软雅黑" panose="020B0503020204020204" pitchFamily="34" charset="-122"/>
            </a:endParaRPr>
          </a:p>
        </p:txBody>
      </p:sp>
      <p:cxnSp>
        <p:nvCxnSpPr>
          <p:cNvPr id="11" name="MH_Other_7"/>
          <p:cNvCxnSpPr/>
          <p:nvPr>
            <p:custDataLst>
              <p:tags r:id="rId9"/>
            </p:custDataLst>
          </p:nvPr>
        </p:nvCxnSpPr>
        <p:spPr bwMode="auto">
          <a:xfrm>
            <a:off x="2938329" y="1306041"/>
            <a:ext cx="1430960" cy="1191"/>
          </a:xfrm>
          <a:prstGeom prst="line">
            <a:avLst/>
          </a:prstGeom>
          <a:noFill/>
          <a:ln w="38100" cap="flat" cmpd="sng" algn="ctr">
            <a:solidFill>
              <a:schemeClr val="accent2"/>
            </a:solidFill>
            <a:prstDash val="solid"/>
            <a:headEnd type="none" w="med" len="med"/>
            <a:tailEnd type="none" w="med" len="med"/>
          </a:ln>
          <a:effectLst>
            <a:outerShdw blurRad="57150" dist="38100" dir="5400000" algn="ctr" rotWithShape="0">
              <a:srgbClr val="60B5CC">
                <a:shade val="9000"/>
                <a:satMod val="105000"/>
                <a:alpha val="48000"/>
              </a:srgbClr>
            </a:outerShdw>
          </a:effectLst>
        </p:spPr>
      </p:cxnSp>
      <p:sp>
        <p:nvSpPr>
          <p:cNvPr id="12" name="MH_Other_8"/>
          <p:cNvSpPr/>
          <p:nvPr>
            <p:custDataLst>
              <p:tags r:id="rId10"/>
            </p:custDataLst>
          </p:nvPr>
        </p:nvSpPr>
        <p:spPr bwMode="auto">
          <a:xfrm>
            <a:off x="3404706" y="1059582"/>
            <a:ext cx="496822" cy="427434"/>
          </a:xfrm>
          <a:prstGeom prst="ellipse">
            <a:avLst/>
          </a:prstGeom>
          <a:solidFill>
            <a:schemeClr val="accent2"/>
          </a:solidFill>
          <a:ln w="38100" cap="flat" cmpd="sng" algn="ctr">
            <a:solidFill>
              <a:sysClr val="window" lastClr="FFFFFF"/>
            </a:solidFill>
            <a:prstDash val="solid"/>
            <a:headEnd type="none" w="med" len="med"/>
            <a:tailEnd type="none" w="med" len="med"/>
          </a:ln>
          <a:effectLst>
            <a:outerShdw blurRad="57150" dist="38100" dir="5400000" algn="ctr" rotWithShape="0">
              <a:srgbClr val="60B5CC">
                <a:shade val="9000"/>
                <a:satMod val="105000"/>
                <a:alpha val="48000"/>
              </a:srgbClr>
            </a:outerShdw>
          </a:effec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dirty="0" smtClean="0">
                <a:solidFill>
                  <a:srgbClr val="FFFFFF"/>
                </a:solidFill>
                <a:latin typeface="微软雅黑" panose="020B0503020204020204" pitchFamily="34" charset="-122"/>
                <a:ea typeface="微软雅黑" panose="020B0503020204020204" pitchFamily="34" charset="-122"/>
                <a:cs typeface="Verdana" panose="020B0604030504040204" pitchFamily="34" charset="0"/>
              </a:rPr>
              <a:t>二</a:t>
            </a:r>
            <a:endParaRPr lang="zh-TW" altLang="en-US" sz="1500" b="1" dirty="0">
              <a:solidFill>
                <a:srgbClr val="FFFFFF"/>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13" name="MH_SubTitle_2"/>
          <p:cNvSpPr/>
          <p:nvPr>
            <p:custDataLst>
              <p:tags r:id="rId11"/>
            </p:custDataLst>
          </p:nvPr>
        </p:nvSpPr>
        <p:spPr bwMode="auto">
          <a:xfrm>
            <a:off x="2916187" y="1753716"/>
            <a:ext cx="1453102" cy="602010"/>
          </a:xfrm>
          <a:prstGeom prst="rect">
            <a:avLst/>
          </a:prstGeom>
          <a:solidFill>
            <a:schemeClr val="accent2"/>
          </a:solidFill>
          <a:ln w="38100" cap="flat" cmpd="sng" algn="ctr">
            <a:solidFill>
              <a:sysClr val="window" lastClr="FFFFFF"/>
            </a:solidFill>
            <a:prstDash val="solid"/>
            <a:headEnd type="none" w="med" len="med"/>
            <a:tailEnd type="none" w="med" len="med"/>
          </a:ln>
          <a:effectLst>
            <a:outerShdw blurRad="57150" dist="38100" dir="5400000" algn="ctr" rotWithShape="0">
              <a:srgbClr val="60B5CC">
                <a:shade val="9000"/>
                <a:satMod val="105000"/>
                <a:alpha val="48000"/>
              </a:srgbClr>
            </a:outerShdw>
          </a:effectLst>
        </p:spPr>
        <p:txBody>
          <a:bodyPr wrap="none" anchor="ctr"/>
          <a:lstStyle/>
          <a:p>
            <a:pPr algn="ctr" eaLnBrk="1" hangingPunct="1">
              <a:lnSpc>
                <a:spcPct val="120000"/>
              </a:lnSpc>
              <a:defRPr/>
            </a:pPr>
            <a:r>
              <a:rPr lang="zh-CN" altLang="en-US" sz="1350" b="1" kern="0" dirty="0" smtClean="0">
                <a:solidFill>
                  <a:srgbClr val="FFFFFF"/>
                </a:solidFill>
                <a:latin typeface="微软雅黑" panose="020B0503020204020204" pitchFamily="34" charset="-122"/>
                <a:ea typeface="微软雅黑" panose="020B0503020204020204" pitchFamily="34" charset="-122"/>
              </a:rPr>
              <a:t>二种环境</a:t>
            </a:r>
            <a:endParaRPr lang="da-DK" altLang="zh-CN" sz="1350" b="1" kern="0" dirty="0">
              <a:solidFill>
                <a:srgbClr val="FFFFFF"/>
              </a:solidFill>
              <a:latin typeface="微软雅黑" panose="020B0503020204020204" pitchFamily="34" charset="-122"/>
              <a:ea typeface="微软雅黑" panose="020B0503020204020204" pitchFamily="34" charset="-122"/>
            </a:endParaRPr>
          </a:p>
        </p:txBody>
      </p:sp>
      <p:sp>
        <p:nvSpPr>
          <p:cNvPr id="14" name="MH_Text_2"/>
          <p:cNvSpPr txBox="1"/>
          <p:nvPr>
            <p:custDataLst>
              <p:tags r:id="rId12"/>
            </p:custDataLst>
          </p:nvPr>
        </p:nvSpPr>
        <p:spPr>
          <a:xfrm>
            <a:off x="2928642" y="2389930"/>
            <a:ext cx="1450335" cy="1557263"/>
          </a:xfrm>
          <a:prstGeom prst="rect">
            <a:avLst/>
          </a:prstGeom>
          <a:noFill/>
        </p:spPr>
        <p:txBody>
          <a:bodyPr lIns="54000" tIns="0" rIns="54000" bIns="0" anchor="ctr">
            <a:normAutofit/>
          </a:bodyPr>
          <a:lstStyle/>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硬件环境</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软件环境</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5" name="MH_Other_9"/>
          <p:cNvCxnSpPr/>
          <p:nvPr>
            <p:custDataLst>
              <p:tags r:id="rId13"/>
            </p:custDataLst>
          </p:nvPr>
        </p:nvCxnSpPr>
        <p:spPr bwMode="auto">
          <a:xfrm>
            <a:off x="5440433" y="1487016"/>
            <a:ext cx="4152" cy="266700"/>
          </a:xfrm>
          <a:prstGeom prst="line">
            <a:avLst/>
          </a:prstGeom>
          <a:noFill/>
          <a:ln w="41275" cap="flat" cmpd="sng" algn="ctr">
            <a:solidFill>
              <a:schemeClr val="accent3"/>
            </a:solidFill>
            <a:prstDash val="sysDot"/>
            <a:headEnd type="none" w="med" len="med"/>
            <a:tailEnd type="none" w="med" len="med"/>
          </a:ln>
          <a:effectLst/>
        </p:spPr>
      </p:cxnSp>
      <p:sp>
        <p:nvSpPr>
          <p:cNvPr id="16" name="MH_Other_10"/>
          <p:cNvSpPr/>
          <p:nvPr>
            <p:custDataLst>
              <p:tags r:id="rId14"/>
            </p:custDataLst>
          </p:nvPr>
        </p:nvSpPr>
        <p:spPr bwMode="auto">
          <a:xfrm>
            <a:off x="4727722" y="1314376"/>
            <a:ext cx="1430960" cy="2481509"/>
          </a:xfrm>
          <a:prstGeom prst="rect">
            <a:avLst/>
          </a:prstGeom>
          <a:noFill/>
          <a:ln w="25400" cap="flat" cmpd="sng" algn="ctr">
            <a:solidFill>
              <a:sysClr val="window" lastClr="FFFFFF">
                <a:lumMod val="85000"/>
              </a:sysClr>
            </a:solidFill>
            <a:prstDash val="solid"/>
            <a:headEnd type="none" w="med" len="med"/>
            <a:tailEnd type="none" w="med" len="med"/>
          </a:ln>
          <a:effectLst/>
        </p:spPr>
        <p:txBody>
          <a:bodyPr wrap="none"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TW" altLang="en-US" sz="1350" b="1">
              <a:solidFill>
                <a:srgbClr val="000000"/>
              </a:solidFill>
              <a:latin typeface="微软雅黑" panose="020B0503020204020204" pitchFamily="34" charset="-122"/>
              <a:ea typeface="微软雅黑" panose="020B0503020204020204" pitchFamily="34" charset="-122"/>
            </a:endParaRPr>
          </a:p>
        </p:txBody>
      </p:sp>
      <p:cxnSp>
        <p:nvCxnSpPr>
          <p:cNvPr id="17" name="MH_Other_11"/>
          <p:cNvCxnSpPr/>
          <p:nvPr>
            <p:custDataLst>
              <p:tags r:id="rId15"/>
            </p:custDataLst>
          </p:nvPr>
        </p:nvCxnSpPr>
        <p:spPr bwMode="auto">
          <a:xfrm>
            <a:off x="4727722" y="1306041"/>
            <a:ext cx="1430960" cy="1191"/>
          </a:xfrm>
          <a:prstGeom prst="line">
            <a:avLst/>
          </a:prstGeom>
          <a:noFill/>
          <a:ln w="38100" cap="flat" cmpd="sng" algn="ctr">
            <a:solidFill>
              <a:schemeClr val="accent3"/>
            </a:solidFill>
            <a:prstDash val="solid"/>
            <a:headEnd type="none" w="med" len="med"/>
            <a:tailEnd type="none" w="med" len="med"/>
          </a:ln>
          <a:effectLst>
            <a:outerShdw blurRad="57150" dist="38100" dir="5400000" algn="ctr" rotWithShape="0">
              <a:srgbClr val="6BB76D">
                <a:shade val="9000"/>
                <a:satMod val="105000"/>
                <a:alpha val="48000"/>
              </a:srgbClr>
            </a:outerShdw>
          </a:effectLst>
        </p:spPr>
      </p:cxnSp>
      <p:sp>
        <p:nvSpPr>
          <p:cNvPr id="18" name="MH_Other_12"/>
          <p:cNvSpPr/>
          <p:nvPr>
            <p:custDataLst>
              <p:tags r:id="rId16"/>
            </p:custDataLst>
          </p:nvPr>
        </p:nvSpPr>
        <p:spPr bwMode="auto">
          <a:xfrm>
            <a:off x="5194098" y="1059582"/>
            <a:ext cx="498207" cy="427434"/>
          </a:xfrm>
          <a:prstGeom prst="ellipse">
            <a:avLst/>
          </a:prstGeom>
          <a:solidFill>
            <a:schemeClr val="accent3"/>
          </a:solidFill>
          <a:ln w="38100" cap="flat" cmpd="sng" algn="ctr">
            <a:solidFill>
              <a:sysClr val="window" lastClr="FFFFFF"/>
            </a:solidFill>
            <a:prstDash val="solid"/>
            <a:headEnd type="none" w="med" len="med"/>
            <a:tailEnd type="none" w="med" len="med"/>
          </a:ln>
          <a:effectLst>
            <a:outerShdw blurRad="57150" dist="38100" dir="5400000" algn="ctr" rotWithShape="0">
              <a:srgbClr val="6BB76D">
                <a:shade val="9000"/>
                <a:satMod val="105000"/>
                <a:alpha val="48000"/>
              </a:srgbClr>
            </a:outerShdw>
          </a:effec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dirty="0" smtClean="0">
                <a:solidFill>
                  <a:srgbClr val="FFFFFF"/>
                </a:solidFill>
                <a:latin typeface="微软雅黑" panose="020B0503020204020204" pitchFamily="34" charset="-122"/>
                <a:ea typeface="微软雅黑" panose="020B0503020204020204" pitchFamily="34" charset="-122"/>
                <a:cs typeface="Verdana" panose="020B0604030504040204" pitchFamily="34" charset="0"/>
              </a:rPr>
              <a:t>三</a:t>
            </a:r>
            <a:endParaRPr lang="zh-TW" altLang="en-US" sz="1500" b="1" dirty="0">
              <a:solidFill>
                <a:srgbClr val="FFFFFF"/>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19" name="MH_SubTitle_3"/>
          <p:cNvSpPr/>
          <p:nvPr>
            <p:custDataLst>
              <p:tags r:id="rId17"/>
            </p:custDataLst>
          </p:nvPr>
        </p:nvSpPr>
        <p:spPr bwMode="auto">
          <a:xfrm>
            <a:off x="4705580" y="1753716"/>
            <a:ext cx="1453102" cy="602010"/>
          </a:xfrm>
          <a:prstGeom prst="rect">
            <a:avLst/>
          </a:prstGeom>
          <a:solidFill>
            <a:schemeClr val="accent3"/>
          </a:solidFill>
          <a:ln w="38100" cap="flat" cmpd="sng" algn="ctr">
            <a:solidFill>
              <a:sysClr val="window" lastClr="FFFFFF"/>
            </a:solidFill>
            <a:prstDash val="solid"/>
            <a:headEnd type="none" w="med" len="med"/>
            <a:tailEnd type="none" w="med" len="med"/>
          </a:ln>
          <a:effectLst>
            <a:outerShdw blurRad="57150" dist="38100" dir="5400000" algn="ctr" rotWithShape="0">
              <a:srgbClr val="6BB76D">
                <a:shade val="9000"/>
                <a:satMod val="105000"/>
                <a:alpha val="48000"/>
              </a:srgbClr>
            </a:outerShdw>
          </a:effectLst>
        </p:spPr>
        <p:txBody>
          <a:bodyPr wrap="none" anchor="ctr"/>
          <a:lstStyle/>
          <a:p>
            <a:pPr algn="ctr" eaLnBrk="1" hangingPunct="1">
              <a:lnSpc>
                <a:spcPct val="120000"/>
              </a:lnSpc>
              <a:defRPr/>
            </a:pPr>
            <a:r>
              <a:rPr lang="zh-CN" altLang="en-US" sz="1350" b="1" kern="0" dirty="0" smtClean="0">
                <a:solidFill>
                  <a:srgbClr val="FFFFFF"/>
                </a:solidFill>
                <a:latin typeface="微软雅黑" panose="020B0503020204020204" pitchFamily="34" charset="-122"/>
                <a:ea typeface="微软雅黑" panose="020B0503020204020204" pitchFamily="34" charset="-122"/>
              </a:rPr>
              <a:t>三类用户</a:t>
            </a:r>
            <a:endParaRPr lang="da-DK" altLang="zh-CN" sz="1350" b="1" kern="0" dirty="0">
              <a:solidFill>
                <a:srgbClr val="FFFFFF"/>
              </a:solidFill>
              <a:latin typeface="微软雅黑" panose="020B0503020204020204" pitchFamily="34" charset="-122"/>
              <a:ea typeface="微软雅黑" panose="020B0503020204020204" pitchFamily="34" charset="-122"/>
            </a:endParaRPr>
          </a:p>
        </p:txBody>
      </p:sp>
      <p:sp>
        <p:nvSpPr>
          <p:cNvPr id="20" name="MH_Text_3"/>
          <p:cNvSpPr txBox="1"/>
          <p:nvPr>
            <p:custDataLst>
              <p:tags r:id="rId18"/>
            </p:custDataLst>
          </p:nvPr>
        </p:nvSpPr>
        <p:spPr>
          <a:xfrm>
            <a:off x="4718034" y="2389930"/>
            <a:ext cx="1450335" cy="1557263"/>
          </a:xfrm>
          <a:prstGeom prst="rect">
            <a:avLst/>
          </a:prstGeom>
          <a:noFill/>
        </p:spPr>
        <p:txBody>
          <a:bodyPr lIns="54000" tIns="0" rIns="54000" bIns="0" anchor="ctr">
            <a:normAutofit/>
          </a:bodyPr>
          <a:lstStyle/>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学生</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教师</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管理人员</a:t>
            </a:r>
            <a:endParaRPr lang="da-DK" altLang="zh-CN"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1" name="MH_Other_13"/>
          <p:cNvCxnSpPr/>
          <p:nvPr>
            <p:custDataLst>
              <p:tags r:id="rId19"/>
            </p:custDataLst>
          </p:nvPr>
        </p:nvCxnSpPr>
        <p:spPr bwMode="auto">
          <a:xfrm>
            <a:off x="7229825" y="1487016"/>
            <a:ext cx="4152" cy="266700"/>
          </a:xfrm>
          <a:prstGeom prst="line">
            <a:avLst/>
          </a:prstGeom>
          <a:noFill/>
          <a:ln w="41275" cap="flat" cmpd="sng" algn="ctr">
            <a:solidFill>
              <a:schemeClr val="accent4"/>
            </a:solidFill>
            <a:prstDash val="sysDot"/>
            <a:headEnd type="none" w="med" len="med"/>
            <a:tailEnd type="none" w="med" len="med"/>
          </a:ln>
          <a:effectLst/>
        </p:spPr>
      </p:cxnSp>
      <p:sp>
        <p:nvSpPr>
          <p:cNvPr id="22" name="MH_Other_14"/>
          <p:cNvSpPr/>
          <p:nvPr>
            <p:custDataLst>
              <p:tags r:id="rId20"/>
            </p:custDataLst>
          </p:nvPr>
        </p:nvSpPr>
        <p:spPr bwMode="auto">
          <a:xfrm>
            <a:off x="6515729" y="1314376"/>
            <a:ext cx="1430960" cy="2481509"/>
          </a:xfrm>
          <a:prstGeom prst="rect">
            <a:avLst/>
          </a:prstGeom>
          <a:noFill/>
          <a:ln w="25400" cap="flat" cmpd="sng" algn="ctr">
            <a:solidFill>
              <a:sysClr val="window" lastClr="FFFFFF">
                <a:lumMod val="85000"/>
              </a:sysClr>
            </a:solidFill>
            <a:prstDash val="solid"/>
            <a:headEnd type="none" w="med" len="med"/>
            <a:tailEnd type="none" w="med" len="med"/>
          </a:ln>
          <a:effectLst/>
        </p:spPr>
        <p:txBody>
          <a:bodyPr wrap="none"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TW" altLang="en-US" sz="1350" b="1">
              <a:solidFill>
                <a:srgbClr val="000000"/>
              </a:solidFill>
              <a:latin typeface="微软雅黑" panose="020B0503020204020204" pitchFamily="34" charset="-122"/>
              <a:ea typeface="微软雅黑" panose="020B0503020204020204" pitchFamily="34" charset="-122"/>
            </a:endParaRPr>
          </a:p>
        </p:txBody>
      </p:sp>
      <p:cxnSp>
        <p:nvCxnSpPr>
          <p:cNvPr id="23" name="MH_Other_15"/>
          <p:cNvCxnSpPr/>
          <p:nvPr>
            <p:custDataLst>
              <p:tags r:id="rId21"/>
            </p:custDataLst>
          </p:nvPr>
        </p:nvCxnSpPr>
        <p:spPr bwMode="auto">
          <a:xfrm>
            <a:off x="6515729" y="1306041"/>
            <a:ext cx="1430960" cy="1191"/>
          </a:xfrm>
          <a:prstGeom prst="line">
            <a:avLst/>
          </a:prstGeom>
          <a:noFill/>
          <a:ln w="38100" cap="flat" cmpd="sng" algn="ctr">
            <a:solidFill>
              <a:schemeClr val="accent4"/>
            </a:solidFill>
            <a:prstDash val="solid"/>
            <a:headEnd type="none" w="med" len="med"/>
            <a:tailEnd type="none" w="med" len="med"/>
          </a:ln>
          <a:effectLst>
            <a:outerShdw blurRad="57150" dist="38100" dir="5400000" algn="ctr" rotWithShape="0">
              <a:srgbClr val="9966FF">
                <a:shade val="9000"/>
                <a:satMod val="105000"/>
                <a:alpha val="48000"/>
              </a:srgbClr>
            </a:outerShdw>
          </a:effectLst>
        </p:spPr>
      </p:cxnSp>
      <p:sp>
        <p:nvSpPr>
          <p:cNvPr id="24" name="MH_Other_16"/>
          <p:cNvSpPr/>
          <p:nvPr>
            <p:custDataLst>
              <p:tags r:id="rId22"/>
            </p:custDataLst>
          </p:nvPr>
        </p:nvSpPr>
        <p:spPr bwMode="auto">
          <a:xfrm>
            <a:off x="6983490" y="1059582"/>
            <a:ext cx="496822" cy="427434"/>
          </a:xfrm>
          <a:prstGeom prst="ellipse">
            <a:avLst/>
          </a:prstGeom>
          <a:solidFill>
            <a:schemeClr val="accent4"/>
          </a:solidFill>
          <a:ln w="38100" cap="flat" cmpd="sng" algn="ctr">
            <a:solidFill>
              <a:sysClr val="window" lastClr="FFFFFF"/>
            </a:solidFill>
            <a:prstDash val="solid"/>
            <a:headEnd type="none" w="med" len="med"/>
            <a:tailEnd type="none" w="med" len="med"/>
          </a:ln>
          <a:effectLst>
            <a:outerShdw blurRad="57150" dist="38100" dir="5400000" algn="ctr" rotWithShape="0">
              <a:srgbClr val="9966FF">
                <a:shade val="9000"/>
                <a:satMod val="105000"/>
                <a:alpha val="48000"/>
              </a:srgbClr>
            </a:outerShdw>
          </a:effec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500" b="1" dirty="0" smtClean="0">
                <a:solidFill>
                  <a:srgbClr val="FFFFFF"/>
                </a:solidFill>
                <a:latin typeface="微软雅黑" panose="020B0503020204020204" pitchFamily="34" charset="-122"/>
                <a:ea typeface="微软雅黑" panose="020B0503020204020204" pitchFamily="34" charset="-122"/>
                <a:cs typeface="Verdana" panose="020B0604030504040204" pitchFamily="34" charset="0"/>
              </a:rPr>
              <a:t>四</a:t>
            </a:r>
            <a:endParaRPr lang="zh-TW" altLang="en-US" sz="1500" b="1" dirty="0">
              <a:solidFill>
                <a:srgbClr val="FFFFFF"/>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25" name="MH_SubTitle_4"/>
          <p:cNvSpPr/>
          <p:nvPr>
            <p:custDataLst>
              <p:tags r:id="rId23"/>
            </p:custDataLst>
          </p:nvPr>
        </p:nvSpPr>
        <p:spPr bwMode="auto">
          <a:xfrm>
            <a:off x="6493587" y="1753716"/>
            <a:ext cx="1453102" cy="602010"/>
          </a:xfrm>
          <a:prstGeom prst="rect">
            <a:avLst/>
          </a:prstGeom>
          <a:solidFill>
            <a:schemeClr val="accent4"/>
          </a:solidFill>
          <a:ln w="38100" cap="flat" cmpd="sng" algn="ctr">
            <a:solidFill>
              <a:sysClr val="window" lastClr="FFFFFF"/>
            </a:solidFill>
            <a:prstDash val="solid"/>
            <a:headEnd type="none" w="med" len="med"/>
            <a:tailEnd type="none" w="med" len="med"/>
          </a:ln>
          <a:effectLst>
            <a:outerShdw blurRad="57150" dist="38100" dir="5400000" algn="ctr" rotWithShape="0">
              <a:srgbClr val="9966FF">
                <a:shade val="9000"/>
                <a:satMod val="105000"/>
                <a:alpha val="48000"/>
              </a:srgbClr>
            </a:outerShdw>
          </a:effectLst>
        </p:spPr>
        <p:txBody>
          <a:bodyPr wrap="none" anchor="ctr"/>
          <a:lstStyle/>
          <a:p>
            <a:pPr algn="ctr" eaLnBrk="1" hangingPunct="1">
              <a:lnSpc>
                <a:spcPct val="120000"/>
              </a:lnSpc>
              <a:defRPr/>
            </a:pPr>
            <a:r>
              <a:rPr lang="zh-CN" altLang="en-US" sz="1350" b="1" kern="0" dirty="0" smtClean="0">
                <a:solidFill>
                  <a:srgbClr val="FFFFFF"/>
                </a:solidFill>
                <a:latin typeface="微软雅黑" panose="020B0503020204020204" pitchFamily="34" charset="-122"/>
                <a:ea typeface="微软雅黑" panose="020B0503020204020204" pitchFamily="34" charset="-122"/>
              </a:rPr>
              <a:t>四项业务</a:t>
            </a:r>
            <a:endParaRPr lang="da-DK" altLang="zh-CN" sz="1350" b="1" kern="0" dirty="0">
              <a:solidFill>
                <a:srgbClr val="FFFFFF"/>
              </a:solidFill>
              <a:latin typeface="微软雅黑" panose="020B0503020204020204" pitchFamily="34" charset="-122"/>
              <a:ea typeface="微软雅黑" panose="020B0503020204020204" pitchFamily="34" charset="-122"/>
            </a:endParaRPr>
          </a:p>
        </p:txBody>
      </p:sp>
      <p:sp>
        <p:nvSpPr>
          <p:cNvPr id="26" name="MH_Text_4"/>
          <p:cNvSpPr txBox="1"/>
          <p:nvPr>
            <p:custDataLst>
              <p:tags r:id="rId24"/>
            </p:custDataLst>
          </p:nvPr>
        </p:nvSpPr>
        <p:spPr>
          <a:xfrm>
            <a:off x="6506041" y="2355727"/>
            <a:ext cx="1450335" cy="1440158"/>
          </a:xfrm>
          <a:prstGeom prst="rect">
            <a:avLst/>
          </a:prstGeom>
          <a:noFill/>
        </p:spPr>
        <p:txBody>
          <a:bodyPr lIns="54000" tIns="0" rIns="54000" bIns="0" anchor="ctr">
            <a:normAutofit/>
          </a:bodyPr>
          <a:lstStyle/>
          <a:p>
            <a:pPr algn="ctr">
              <a:lnSpc>
                <a:spcPct val="150000"/>
              </a:lnSpc>
              <a:defRPr/>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基础环境咨询建设</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校务</a:t>
            </a: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管理平台建设</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在线</a:t>
            </a: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学习平台建设</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智慧</a:t>
            </a: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rPr>
              <a:t>教室平台建设</a:t>
            </a: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089202" y="4155926"/>
            <a:ext cx="6840760"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整体</a:t>
            </a:r>
            <a:r>
              <a:rPr lang="zh-CN" altLang="en-US" dirty="0" smtClean="0">
                <a:latin typeface="微软雅黑" panose="020B0503020204020204" pitchFamily="34" charset="-122"/>
                <a:ea typeface="微软雅黑" panose="020B0503020204020204" pitchFamily="34" charset="-122"/>
              </a:rPr>
              <a:t>规划、分期实施，逐步完成“智慧校园”平台建设</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05275209"/>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_SECTIONID" val="1017,1018,1019,1020,"/>
  <p:tag name="MH_CONTENTSID" val="1021"/>
</p:tagLst>
</file>

<file path=ppt/tags/tag10.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SubTitle"/>
  <p:tag name="MH_ORDER" val="3"/>
</p:tagLst>
</file>

<file path=ppt/tags/tag100.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Other"/>
  <p:tag name="MH_ORDER" val="3"/>
</p:tagLst>
</file>

<file path=ppt/tags/tag101.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Other"/>
  <p:tag name="MH_ORDER" val="4"/>
</p:tagLst>
</file>

<file path=ppt/tags/tag102.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Other"/>
  <p:tag name="MH_ORDER" val="5"/>
</p:tagLst>
</file>

<file path=ppt/tags/tag103.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Desc"/>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2"/>
</p:tagLst>
</file>

<file path=ppt/tags/tag106.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3"/>
</p:tagLst>
</file>

<file path=ppt/tags/tag107.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4"/>
</p:tagLst>
</file>

<file path=ppt/tags/tag108.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5"/>
</p:tagLst>
</file>

<file path=ppt/tags/tag109.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6"/>
</p:tagLst>
</file>

<file path=ppt/tags/tag11.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Desc"/>
  <p:tag name="MH_ORDER" val="1"/>
</p:tagLst>
</file>

<file path=ppt/tags/tag110.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7"/>
</p:tagLst>
</file>

<file path=ppt/tags/tag111.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8"/>
</p:tagLst>
</file>

<file path=ppt/tags/tag112.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1"/>
</p:tagLst>
</file>

<file path=ppt/tags/tag113.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2"/>
</p:tagLst>
</file>

<file path=ppt/tags/tag114.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3"/>
</p:tagLst>
</file>

<file path=ppt/tags/tag115.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4"/>
</p:tagLst>
</file>

<file path=ppt/tags/tag116.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9"/>
</p:tagLst>
</file>

<file path=ppt/tags/tag117.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Title"/>
  <p:tag name="MH_ORDER" val="1"/>
</p:tagLst>
</file>

<file path=ppt/tags/tag118.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1"/>
</p:tagLst>
</file>

<file path=ppt/tags/tag119.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Other"/>
  <p:tag name="MH_ORDER" val="1"/>
</p:tagLst>
</file>

<file path=ppt/tags/tag120.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3"/>
</p:tagLst>
</file>

<file path=ppt/tags/tag121.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4"/>
</p:tagLst>
</file>

<file path=ppt/tags/tag122.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Title"/>
  <p:tag name="MH_ORDER" val="1"/>
</p:tagLst>
</file>

<file path=ppt/tags/tag123.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SubTitle"/>
  <p:tag name="MH_ORDER" val="1"/>
</p:tagLst>
</file>

<file path=ppt/tags/tag124.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5"/>
</p:tagLst>
</file>

<file path=ppt/tags/tag125.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Text"/>
  <p:tag name="MH_ORDER" val="2"/>
</p:tagLst>
</file>

<file path=ppt/tags/tag126.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SubTitle"/>
  <p:tag name="MH_ORDER" val="2"/>
</p:tagLst>
</file>

<file path=ppt/tags/tag127.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6"/>
</p:tagLst>
</file>

<file path=ppt/tags/tag128.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Text"/>
  <p:tag name="MH_ORDER" val="1"/>
</p:tagLst>
</file>

<file path=ppt/tags/tag129.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Text"/>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Other"/>
  <p:tag name="MH_ORDER" val="2"/>
</p:tagLst>
</file>

<file path=ppt/tags/tag130.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SubTitle"/>
  <p:tag name="MH_ORDER" val="4"/>
</p:tagLst>
</file>

<file path=ppt/tags/tag131.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7"/>
</p:tagLst>
</file>

<file path=ppt/tags/tag132.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Text"/>
  <p:tag name="MH_ORDER" val="3"/>
</p:tagLst>
</file>

<file path=ppt/tags/tag133.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SubTitle"/>
  <p:tag name="MH_ORDER" val="3"/>
</p:tagLst>
</file>

<file path=ppt/tags/tag134.xml><?xml version="1.0" encoding="utf-8"?>
<p:tagLst xmlns:a="http://schemas.openxmlformats.org/drawingml/2006/main" xmlns:r="http://schemas.openxmlformats.org/officeDocument/2006/relationships" xmlns:p="http://schemas.openxmlformats.org/presentationml/2006/main">
  <p:tag name="MH" val="20150811132237"/>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Text"/>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5"/>
</p:tagLst>
</file>

<file path=ppt/tags/tag23.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6"/>
</p:tagLst>
</file>

<file path=ppt/tags/tag24.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7"/>
</p:tagLst>
</file>

<file path=ppt/tags/tag25.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8"/>
</p:tagLst>
</file>

<file path=ppt/tags/tag26.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SubTitle"/>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Text"/>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9"/>
</p:tagLst>
</file>

<file path=ppt/tags/tag29.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0"/>
</p:tagLst>
</file>

<file path=ppt/tags/tag3.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Other"/>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1"/>
</p:tagLst>
</file>

<file path=ppt/tags/tag31.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2"/>
</p:tagLst>
</file>

<file path=ppt/tags/tag32.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SubTitle"/>
  <p:tag name="MH_ORDER" val="3"/>
</p:tagLst>
</file>

<file path=ppt/tags/tag33.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Text"/>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3"/>
</p:tagLst>
</file>

<file path=ppt/tags/tag35.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4"/>
</p:tagLst>
</file>

<file path=ppt/tags/tag36.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5"/>
</p:tagLst>
</file>

<file path=ppt/tags/tag37.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Other"/>
  <p:tag name="MH_ORDER" val="16"/>
</p:tagLst>
</file>

<file path=ppt/tags/tag38.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SubTitle"/>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51117235040"/>
  <p:tag name="MH_LIBRARY" val="GRAPHIC"/>
  <p:tag name="MH_TYPE" val="Text"/>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3"/>
</p:tagLst>
</file>

<file path=ppt/tags/tag43.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5"/>
</p:tagLst>
</file>

<file path=ppt/tags/tag45.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6"/>
</p:tagLst>
</file>

<file path=ppt/tags/tag46.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7"/>
</p:tagLst>
</file>

<file path=ppt/tags/tag47.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Title"/>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Other"/>
  <p:tag name="MH_ORDER" val="8"/>
</p:tagLst>
</file>

<file path=ppt/tags/tag49.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SubTitle"/>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SubTitle"/>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SubTitle"/>
  <p:tag name="MH_ORDER" val="2"/>
</p:tagLst>
</file>

<file path=ppt/tags/tag52.xml><?xml version="1.0" encoding="utf-8"?>
<p:tagLst xmlns:a="http://schemas.openxmlformats.org/drawingml/2006/main" xmlns:r="http://schemas.openxmlformats.org/officeDocument/2006/relationships" xmlns:p="http://schemas.openxmlformats.org/presentationml/2006/main">
  <p:tag name="MH" val="20151123210519"/>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2"/>
</p:tagLst>
</file>

<file path=ppt/tags/tag55.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3"/>
</p:tagLst>
</file>

<file path=ppt/tags/tag56.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5"/>
</p:tagLst>
</file>

<file path=ppt/tags/tag58.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6"/>
</p:tagLst>
</file>

<file path=ppt/tags/tag59.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SubTitle"/>
  <p:tag name="MH_ORDER" val="4"/>
</p:tagLst>
</file>

<file path=ppt/tags/tag60.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8"/>
</p:tagLst>
</file>

<file path=ppt/tags/tag61.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SubTitle"/>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SubTitle"/>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SubTitle"/>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SubTitle"/>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Other"/>
  <p:tag name="MH_ORDER" val="9"/>
</p:tagLst>
</file>

<file path=ppt/tags/tag66.xml><?xml version="1.0" encoding="utf-8"?>
<p:tagLst xmlns:a="http://schemas.openxmlformats.org/drawingml/2006/main" xmlns:r="http://schemas.openxmlformats.org/officeDocument/2006/relationships" xmlns:p="http://schemas.openxmlformats.org/presentationml/2006/main">
  <p:tag name="MH" val="20150813143537"/>
  <p:tag name="MH_LIBRARY" val="GRAPHIC"/>
  <p:tag name="MH_TYPE" val="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2"/>
</p:tagLst>
</file>

<file path=ppt/tags/tag69.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5111000"/>
  <p:tag name="MH_LIBRARY" val="GRAPHIC"/>
  <p:tag name="MH_TYPE" val="SubTitle"/>
  <p:tag name="MH_ORDER" val="3"/>
</p:tagLst>
</file>

<file path=ppt/tags/tag70.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SubTitle"/>
  <p:tag name="MH_ORDER" val="4"/>
</p:tagLst>
</file>

<file path=ppt/tags/tag72.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SubTitle"/>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SubTitle"/>
  <p:tag name="MH_ORDER" val="2"/>
</p:tagLst>
</file>

<file path=ppt/tags/tag74.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SubTitle"/>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Title"/>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5"/>
</p:tagLst>
</file>

<file path=ppt/tags/tag77.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6"/>
</p:tagLst>
</file>

<file path=ppt/tags/tag78.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7"/>
</p:tagLst>
</file>

<file path=ppt/tags/tag79.xml><?xml version="1.0" encoding="utf-8"?>
<p:tagLst xmlns:a="http://schemas.openxmlformats.org/drawingml/2006/main" xmlns:r="http://schemas.openxmlformats.org/officeDocument/2006/relationships" xmlns:p="http://schemas.openxmlformats.org/presentationml/2006/main">
  <p:tag name="MH" val="20150831095619"/>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SubTitle"/>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2"/>
</p:tagLst>
</file>

<file path=ppt/tags/tag82.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3"/>
</p:tagLst>
</file>

<file path=ppt/tags/tag83.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4"/>
</p:tagLst>
</file>

<file path=ppt/tags/tag84.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5"/>
</p:tagLst>
</file>

<file path=ppt/tags/tag85.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6"/>
</p:tagLst>
</file>

<file path=ppt/tags/tag86.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7"/>
</p:tagLst>
</file>

<file path=ppt/tags/tag87.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8"/>
</p:tagLst>
</file>

<file path=ppt/tags/tag88.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50811143819"/>
  <p:tag name="MH_LIBRARY" val="GRAPHIC"/>
  <p:tag name="MH_TYPE" val="SubTitle"/>
  <p:tag name="MH_ORDER" val="2"/>
</p:tagLst>
</file>

<file path=ppt/tags/tag90.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3"/>
</p:tagLst>
</file>

<file path=ppt/tags/tag91.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SubTitle"/>
  <p:tag name="MH_ORDER" val="4"/>
</p:tagLst>
</file>

<file path=ppt/tags/tag92.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Other"/>
  <p:tag name="MH_ORDER" val="9"/>
</p:tagLst>
</file>

<file path=ppt/tags/tag93.xml><?xml version="1.0" encoding="utf-8"?>
<p:tagLst xmlns:a="http://schemas.openxmlformats.org/drawingml/2006/main" xmlns:r="http://schemas.openxmlformats.org/officeDocument/2006/relationships" xmlns:p="http://schemas.openxmlformats.org/presentationml/2006/main">
  <p:tag name="MH" val="20150831153250"/>
  <p:tag name="MH_LIBRARY" val="GRAPHIC"/>
  <p:tag name="MH_TYPE" val="Title"/>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SubTitle"/>
  <p:tag name="MH_ORDER" val="1"/>
</p:tagLst>
</file>

<file path=ppt/tags/tag95.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SubTitle"/>
  <p:tag name="MH_ORDER" val="2"/>
</p:tagLst>
</file>

<file path=ppt/tags/tag96.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SubTitle"/>
  <p:tag name="MH_ORDER" val="4"/>
</p:tagLst>
</file>

<file path=ppt/tags/tag97.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SubTitle"/>
  <p:tag name="MH_ORDER" val="3"/>
</p:tagLst>
</file>

<file path=ppt/tags/tag98.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Other"/>
  <p:tag name="MH_ORDER" val="1"/>
</p:tagLst>
</file>

<file path=ppt/tags/tag99.xml><?xml version="1.0" encoding="utf-8"?>
<p:tagLst xmlns:a="http://schemas.openxmlformats.org/drawingml/2006/main" xmlns:r="http://schemas.openxmlformats.org/officeDocument/2006/relationships" xmlns:p="http://schemas.openxmlformats.org/presentationml/2006/main">
  <p:tag name="MH" val="20150813174728"/>
  <p:tag name="MH_LIBRARY" val="GRAPHIC"/>
  <p:tag name="MH_TYPE" val="Other"/>
  <p:tag name="MH_ORDER" val="2"/>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華東師範大學匯報V1.0" id="{DB36D7A4-06FD-4721-B9A9-3228E17913BC}" vid="{1A0BD0F3-F05C-40BB-ADF4-DB1209C5ABCF}"/>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華東師範大學匯報V1.0" id="{DB36D7A4-06FD-4721-B9A9-3228E17913BC}" vid="{79D2392B-556B-437C-AE56-1C75367DCFDD}"/>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華東師範大學匯報V1.0</Template>
  <TotalTime>12902</TotalTime>
  <Words>13287</Words>
  <Application>Microsoft Office PowerPoint</Application>
  <PresentationFormat>On-screen Show (16:9)</PresentationFormat>
  <Paragraphs>843</Paragraphs>
  <Slides>77</Slides>
  <Notes>41</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77</vt:i4>
      </vt:variant>
    </vt:vector>
  </HeadingPairs>
  <TitlesOfParts>
    <vt:vector size="100" baseType="lpstr">
      <vt:lpstr>Andalus</vt:lpstr>
      <vt:lpstr>Heiti SC Medium</vt:lpstr>
      <vt:lpstr>Heiti TC Light</vt:lpstr>
      <vt:lpstr>Helvetica Light</vt:lpstr>
      <vt:lpstr>Lato Regular</vt:lpstr>
      <vt:lpstr>맑은 고딕</vt:lpstr>
      <vt:lpstr>微軟正黑體</vt:lpstr>
      <vt:lpstr>Open Sans</vt:lpstr>
      <vt:lpstr>Open Sans Extrabold</vt:lpstr>
      <vt:lpstr>新細明體</vt:lpstr>
      <vt:lpstr>ヒラギノ角ゴ Pro W3</vt:lpstr>
      <vt:lpstr>宋体</vt:lpstr>
      <vt:lpstr>微软雅黑</vt:lpstr>
      <vt:lpstr>Arial</vt:lpstr>
      <vt:lpstr>Arial Narrow</vt:lpstr>
      <vt:lpstr>Calibri</vt:lpstr>
      <vt:lpstr>Helvetica</vt:lpstr>
      <vt:lpstr>Segoe UI Light</vt:lpstr>
      <vt:lpstr>Times New Roman</vt:lpstr>
      <vt:lpstr>Verdana</vt:lpstr>
      <vt:lpstr>Wingdings</vt:lpstr>
      <vt:lpstr>Office 佈景主題</vt:lpstr>
      <vt:lpstr>自訂設計</vt:lpstr>
      <vt:lpstr>职业院校智慧校园规划方案</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校务管理-智慧迎新</vt:lpstr>
      <vt:lpstr>统一化管理</vt:lpstr>
      <vt:lpstr>个性化定制</vt:lpstr>
      <vt:lpstr>人性化服务</vt:lpstr>
      <vt:lpstr>校务管理-人才培养方案</vt:lpstr>
      <vt:lpstr>培养方案-毕业标准、核心能力与专业雷达图</vt:lpstr>
      <vt:lpstr>培养方案-课程规划与课程雷达图</vt:lpstr>
      <vt:lpstr>内容制定-专业核心能力发展雷达图</vt:lpstr>
      <vt:lpstr>PowerPoint Presentation</vt:lpstr>
      <vt:lpstr>课程规划-设定课程领域、课程类型、科目</vt:lpstr>
      <vt:lpstr>课程规划-弹性设定修习标准</vt:lpstr>
      <vt:lpstr>课程规划-详实的课程表规划</vt:lpstr>
      <vt:lpstr>培养方案-课程表</vt:lpstr>
      <vt:lpstr>Agenda</vt:lpstr>
      <vt:lpstr>PowerPoint Presentation</vt:lpstr>
      <vt:lpstr>PowerPoint Presentation</vt:lpstr>
      <vt:lpstr>PowerPoint Presentation</vt:lpstr>
      <vt:lpstr>校务管理-排课管理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微课教学管理</vt:lpstr>
      <vt:lpstr>PowerPoint Presentation</vt:lpstr>
      <vt:lpstr>Agenda</vt:lpstr>
      <vt:lpstr>PowerPoint Presentation</vt:lpstr>
      <vt:lpstr>PowerPoint Presentation</vt:lpstr>
      <vt:lpstr>在线学习平台-手机端APP教与学应用</vt:lpstr>
      <vt:lpstr>PowerPoint Presentation</vt:lpstr>
      <vt:lpstr>智慧教室平台-智慧教室咨询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iLesson考勤管理</vt:lpstr>
      <vt:lpstr>iLesson 课堂录播系统 - 后台管理</vt:lpstr>
      <vt:lpstr>录播技术架构</vt:lpstr>
      <vt:lpstr>PowerPoint Presentation</vt:lpstr>
      <vt:lpstr>课堂考勤管理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高等教育管理解决方案介绍</dc:title>
  <dc:creator>User</dc:creator>
  <cp:lastModifiedBy>Rob</cp:lastModifiedBy>
  <cp:revision>532</cp:revision>
  <dcterms:created xsi:type="dcterms:W3CDTF">2015-08-27T08:01:32Z</dcterms:created>
  <dcterms:modified xsi:type="dcterms:W3CDTF">2017-09-28T14:47:46Z</dcterms:modified>
</cp:coreProperties>
</file>