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5"/>
  </p:notesMasterIdLst>
  <p:handoutMasterIdLst>
    <p:handoutMasterId r:id="rId26"/>
  </p:handoutMasterIdLst>
  <p:sldIdLst>
    <p:sldId id="1355" r:id="rId2"/>
    <p:sldId id="1565" r:id="rId3"/>
    <p:sldId id="1557" r:id="rId4"/>
    <p:sldId id="1556" r:id="rId5"/>
    <p:sldId id="1587" r:id="rId6"/>
    <p:sldId id="1574" r:id="rId7"/>
    <p:sldId id="1566" r:id="rId8"/>
    <p:sldId id="1577" r:id="rId9"/>
    <p:sldId id="1576" r:id="rId10"/>
    <p:sldId id="1580" r:id="rId11"/>
    <p:sldId id="1545" r:id="rId12"/>
    <p:sldId id="1531" r:id="rId13"/>
    <p:sldId id="1579" r:id="rId14"/>
    <p:sldId id="1573" r:id="rId15"/>
    <p:sldId id="1569" r:id="rId16"/>
    <p:sldId id="1535" r:id="rId17"/>
    <p:sldId id="1542" r:id="rId18"/>
    <p:sldId id="1585" r:id="rId19"/>
    <p:sldId id="1570" r:id="rId20"/>
    <p:sldId id="1543" r:id="rId21"/>
    <p:sldId id="1586" r:id="rId22"/>
    <p:sldId id="1529" r:id="rId23"/>
    <p:sldId id="1571" r:id="rId24"/>
  </p:sldIdLst>
  <p:sldSz cx="12192000" cy="6858000"/>
  <p:notesSz cx="7099300" cy="10234613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" userDrawn="1">
          <p15:clr>
            <a:srgbClr val="A4A3A4"/>
          </p15:clr>
        </p15:guide>
        <p15:guide id="2" pos="409" userDrawn="1">
          <p15:clr>
            <a:srgbClr val="A4A3A4"/>
          </p15:clr>
        </p15:guide>
        <p15:guide id="3" pos="7236" userDrawn="1">
          <p15:clr>
            <a:srgbClr val="A4A3A4"/>
          </p15:clr>
        </p15:guide>
        <p15:guide id="4" pos="33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5"/>
    <a:srgbClr val="FCC700"/>
    <a:srgbClr val="4BACC6"/>
    <a:srgbClr val="8EB507"/>
    <a:srgbClr val="4F81BD"/>
    <a:srgbClr val="FFFFFF"/>
    <a:srgbClr val="F0F9F9"/>
    <a:srgbClr val="404040"/>
    <a:srgbClr val="EC870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88647" autoAdjust="0"/>
  </p:normalViewPr>
  <p:slideViewPr>
    <p:cSldViewPr snapToGrid="0">
      <p:cViewPr varScale="1">
        <p:scale>
          <a:sx n="62" d="100"/>
          <a:sy n="62" d="100"/>
        </p:scale>
        <p:origin x="432" y="48"/>
      </p:cViewPr>
      <p:guideLst>
        <p:guide orient="horz" pos="52"/>
        <p:guide pos="409"/>
        <p:guide pos="7236"/>
        <p:guide pos="3313"/>
      </p:guideLst>
    </p:cSldViewPr>
  </p:slideViewPr>
  <p:outlineViewPr>
    <p:cViewPr>
      <p:scale>
        <a:sx n="33" d="100"/>
        <a:sy n="33" d="100"/>
      </p:scale>
      <p:origin x="0" y="3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450"/>
    </p:cViewPr>
  </p:sorterViewPr>
  <p:notesViewPr>
    <p:cSldViewPr snapToGrid="0">
      <p:cViewPr varScale="1">
        <p:scale>
          <a:sx n="49" d="100"/>
          <a:sy n="49" d="100"/>
        </p:scale>
        <p:origin x="-1956" y="-102"/>
      </p:cViewPr>
      <p:guideLst>
        <p:guide orient="horz" pos="3221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41" cy="5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3" tIns="48510" rIns="97023" bIns="48510" numCol="1" anchor="t" anchorCtr="0" compatLnSpc="1">
            <a:prstTxWarp prst="textNoShape">
              <a:avLst/>
            </a:prstTxWarp>
          </a:bodyPr>
          <a:lstStyle>
            <a:lvl1pPr defTabSz="968436"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59" y="0"/>
            <a:ext cx="3076641" cy="5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3" tIns="48510" rIns="97023" bIns="48510" numCol="1" anchor="t" anchorCtr="0" compatLnSpc="1">
            <a:prstTxWarp prst="textNoShape">
              <a:avLst/>
            </a:prstTxWarp>
          </a:bodyPr>
          <a:lstStyle>
            <a:lvl1pPr algn="r" defTabSz="968436" eaLnBrk="1" hangingPunct="1">
              <a:defRPr sz="1300" smtClean="0"/>
            </a:lvl1pPr>
          </a:lstStyle>
          <a:p>
            <a:pPr>
              <a:defRPr/>
            </a:pPr>
            <a:fld id="{0E639A8A-8F15-48AC-A7B2-AE5710213AF5}" type="datetime1">
              <a:rPr lang="zh-CN" altLang="en-US"/>
              <a:pPr>
                <a:defRPr/>
              </a:pPr>
              <a:t>2016/1/28</a:t>
            </a:fld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824"/>
            <a:ext cx="3076641" cy="5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3" tIns="48510" rIns="97023" bIns="48510" numCol="1" anchor="b" anchorCtr="0" compatLnSpc="1">
            <a:prstTxWarp prst="textNoShape">
              <a:avLst/>
            </a:prstTxWarp>
          </a:bodyPr>
          <a:lstStyle>
            <a:lvl1pPr defTabSz="968436"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59" y="9720824"/>
            <a:ext cx="3076641" cy="5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3" tIns="48510" rIns="97023" bIns="48510" numCol="1" anchor="b" anchorCtr="0" compatLnSpc="1">
            <a:prstTxWarp prst="textNoShape">
              <a:avLst/>
            </a:prstTxWarp>
          </a:bodyPr>
          <a:lstStyle>
            <a:lvl1pPr algn="r" defTabSz="968436" eaLnBrk="1" hangingPunct="1">
              <a:defRPr sz="1300" smtClean="0"/>
            </a:lvl1pPr>
          </a:lstStyle>
          <a:p>
            <a:pPr>
              <a:defRPr/>
            </a:pPr>
            <a:fld id="{938EACBC-6CC9-4D94-B838-EE5984464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5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8321" cy="5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5" tIns="48007" rIns="96015" bIns="48007" numCol="1" anchor="t" anchorCtr="0" compatLnSpc="1">
            <a:prstTxWarp prst="textNoShape">
              <a:avLst/>
            </a:prstTxWarp>
          </a:bodyPr>
          <a:lstStyle>
            <a:lvl1pPr defTabSz="958503" eaLnBrk="1" hangingPunct="1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7653" y="0"/>
            <a:ext cx="3088321" cy="5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5" tIns="48007" rIns="96015" bIns="48007" numCol="1" anchor="t" anchorCtr="0" compatLnSpc="1">
            <a:prstTxWarp prst="textNoShape">
              <a:avLst/>
            </a:prstTxWarp>
          </a:bodyPr>
          <a:lstStyle>
            <a:lvl1pPr algn="r" defTabSz="958503" eaLnBrk="1" hangingPunct="1">
              <a:defRPr sz="1300" smtClean="0"/>
            </a:lvl1pPr>
          </a:lstStyle>
          <a:p>
            <a:pPr>
              <a:defRPr/>
            </a:pPr>
            <a:fld id="{2FF24276-7E6D-40D3-BF9C-2B7B831A510B}" type="datetime1">
              <a:rPr lang="zh-CN" altLang="en-US"/>
              <a:pPr>
                <a:defRPr/>
              </a:pPr>
              <a:t>2016/1/28</a:t>
            </a:fld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6688" y="758825"/>
            <a:ext cx="6767512" cy="380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664" y="4902405"/>
            <a:ext cx="5250646" cy="456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5" tIns="48007" rIns="96015" bIns="48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4117"/>
            <a:ext cx="3088321" cy="5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5" tIns="48007" rIns="96015" bIns="48007" numCol="1" anchor="b" anchorCtr="0" compatLnSpc="1">
            <a:prstTxWarp prst="textNoShape">
              <a:avLst/>
            </a:prstTxWarp>
          </a:bodyPr>
          <a:lstStyle>
            <a:lvl1pPr defTabSz="958503" eaLnBrk="1" hangingPunct="1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7653" y="9724117"/>
            <a:ext cx="3088321" cy="5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5" tIns="48007" rIns="96015" bIns="48007" numCol="1" anchor="b" anchorCtr="0" compatLnSpc="1">
            <a:prstTxWarp prst="textNoShape">
              <a:avLst/>
            </a:prstTxWarp>
          </a:bodyPr>
          <a:lstStyle>
            <a:lvl1pPr algn="r" defTabSz="958503" eaLnBrk="1" hangingPunct="1">
              <a:defRPr sz="1300" smtClean="0"/>
            </a:lvl1pPr>
          </a:lstStyle>
          <a:p>
            <a:pPr>
              <a:defRPr/>
            </a:pPr>
            <a:fld id="{B312E322-DA56-4FA2-A048-4A8C8B5F84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12316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1D0DCF-4E7C-4C21-AE02-DB67C5A2979D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2016/1/28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B6EF54-54B1-4308-82B0-438FFB8742C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0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8148-8D94-4AA1-AED9-B7946739F9F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2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MIS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系统异构整合的技术体系架构已不合时宜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业务部门管理驱动而不是师生端价值驱动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运营数据缺失导致效率监管及优化依据体系缺失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外部增值服务的接入受阻导致服务内容的提供过于局限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FF24276-7E6D-40D3-BF9C-2B7B831A510B}" type="datetime1">
              <a:rPr lang="zh-CN" altLang="en-US" smtClean="0"/>
              <a:pPr>
                <a:defRPr/>
              </a:pPr>
              <a:t>2016/1/28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12E322-DA56-4FA2-A048-4A8C8B5F8467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09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口碑 专注 极致 口碑 快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FF24276-7E6D-40D3-BF9C-2B7B831A510B}" type="datetime1">
              <a:rPr lang="zh-CN" altLang="en-US" smtClean="0"/>
              <a:pPr>
                <a:defRPr/>
              </a:pPr>
              <a:t>2016/1/28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12E322-DA56-4FA2-A048-4A8C8B5F8467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268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这张图，给人的直接感觉，就是二种收入来源：交易流水佣金、年运营服务费，</a:t>
            </a:r>
            <a:r>
              <a:rPr lang="en-US" altLang="zh-CN" dirty="0" smtClean="0"/>
              <a:t>“</a:t>
            </a:r>
            <a:r>
              <a:rPr lang="zh-CN" altLang="en-US" dirty="0" smtClean="0"/>
              <a:t>产品销售收入</a:t>
            </a:r>
            <a:r>
              <a:rPr lang="en-US" altLang="zh-CN" dirty="0" smtClean="0"/>
              <a:t>”</a:t>
            </a:r>
            <a:r>
              <a:rPr lang="en-US" altLang="zh-CN" dirty="0" err="1" smtClean="0"/>
              <a:t>怎么表达更直接</a:t>
            </a:r>
            <a:r>
              <a:rPr lang="en-US" altLang="zh-CN" dirty="0" smtClean="0"/>
              <a:t>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CA345-26D2-44E1-A137-D370EB996D9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67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CA345-26D2-44E1-A137-D370EB996D9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378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FF24276-7E6D-40D3-BF9C-2B7B831A510B}" type="datetime1">
              <a:rPr lang="zh-CN" altLang="en-US" smtClean="0"/>
              <a:pPr>
                <a:defRPr/>
              </a:pPr>
              <a:t>2016/1/28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12E322-DA56-4FA2-A048-4A8C8B5F8467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40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zh-CN" altLang="en-US" dirty="0" smtClean="0"/>
              <a:t>共性模块工具化</a:t>
            </a:r>
            <a:endParaRPr lang="en-US" altLang="zh-CN" dirty="0" smtClean="0"/>
          </a:p>
          <a:p>
            <a:pPr>
              <a:spcBef>
                <a:spcPct val="30000"/>
              </a:spcBef>
              <a:defRPr/>
            </a:pPr>
            <a:r>
              <a:rPr lang="zh-CN" altLang="en-US" dirty="0" smtClean="0"/>
              <a:t>培训服务线上化</a:t>
            </a:r>
            <a:endParaRPr lang="en-US" altLang="zh-CN" dirty="0" smtClean="0"/>
          </a:p>
          <a:p>
            <a:pPr>
              <a:spcBef>
                <a:spcPct val="30000"/>
              </a:spcBef>
              <a:defRPr/>
            </a:pPr>
            <a:r>
              <a:rPr lang="zh-CN" altLang="en-US" dirty="0" smtClean="0"/>
              <a:t>分包过程标准化</a:t>
            </a:r>
            <a:endParaRPr lang="en-US" altLang="zh-CN" dirty="0" smtClean="0"/>
          </a:p>
          <a:p>
            <a:pPr>
              <a:spcBef>
                <a:spcPct val="30000"/>
              </a:spcBef>
              <a:defRPr/>
            </a:pPr>
            <a:r>
              <a:rPr lang="zh-CN" altLang="en-US" dirty="0" smtClean="0"/>
              <a:t>开发者标签化</a:t>
            </a:r>
            <a:endParaRPr lang="en-US" altLang="zh-CN" dirty="0" smtClean="0"/>
          </a:p>
          <a:p>
            <a:pPr>
              <a:spcBef>
                <a:spcPct val="30000"/>
              </a:spcBef>
              <a:defRPr/>
            </a:pPr>
            <a:r>
              <a:rPr lang="zh-CN" altLang="en-US" dirty="0" smtClean="0"/>
              <a:t>分包匹配智能化</a:t>
            </a:r>
            <a:endParaRPr lang="en-US" altLang="zh-CN" dirty="0" smtClean="0"/>
          </a:p>
          <a:p>
            <a:r>
              <a:rPr lang="zh-CN" altLang="en-US" dirty="0" smtClean="0"/>
              <a:t>质控流程标准化</a:t>
            </a:r>
            <a:endParaRPr lang="en-US" altLang="zh-CN" dirty="0" smtClean="0"/>
          </a:p>
          <a:p>
            <a:r>
              <a:rPr lang="zh-CN" altLang="en-US" dirty="0" smtClean="0"/>
              <a:t>过程管理规范化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CA345-26D2-44E1-A137-D370EB996D99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125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如果采用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MIS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系统来做，几十个系统；而采用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MIS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的方式，那是成百上千的服务。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如果没有解决建设模式的问题，采用碎片化服务的方式，不是把学校坑了吗？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外部的诉求：我们提出云化的方式，内外的诉求。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95%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的都无法把这套生态体系来维护好。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内部的诉求是：希望把所有的数据沉淀下来。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FF24276-7E6D-40D3-BF9C-2B7B831A510B}" type="datetime1">
              <a:rPr lang="zh-CN" altLang="en-US" smtClean="0"/>
              <a:pPr>
                <a:defRPr/>
              </a:pPr>
              <a:t>2016/1/28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12E322-DA56-4FA2-A048-4A8C8B5F8467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85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FF24276-7E6D-40D3-BF9C-2B7B831A510B}" type="datetime1">
              <a:rPr lang="zh-CN" altLang="en-US" smtClean="0"/>
              <a:pPr>
                <a:defRPr/>
              </a:pPr>
              <a:t>2016/1/28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12E322-DA56-4FA2-A048-4A8C8B5F8467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91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7577" y="6341685"/>
            <a:ext cx="1429289" cy="3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8870" y="441873"/>
            <a:ext cx="10533529" cy="480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609600" y="1277472"/>
            <a:ext cx="10972799" cy="5096434"/>
          </a:xfrm>
          <a:prstGeom prst="rect">
            <a:avLst/>
          </a:prstGeom>
        </p:spPr>
        <p:txBody>
          <a:bodyPr>
            <a:normAutofit/>
          </a:bodyPr>
          <a:lstStyle>
            <a:lvl1pPr marL="422041" indent="-422041">
              <a:lnSpc>
                <a:spcPct val="150000"/>
              </a:lnSpc>
              <a:buFont typeface="Wingdings" panose="05000000000000000000" pitchFamily="2" charset="2"/>
              <a:buChar char="ü"/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7577" y="6341685"/>
            <a:ext cx="1429289" cy="3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1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B4F6B-A5C1-47CA-B885-46A8D62178F3}" type="datetimeFigureOut">
              <a:rPr lang="zh-CN" altLang="en-US" smtClean="0"/>
              <a:t>2016/1/28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AB510-CEAB-41CE-B53B-DEA36AD5DE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7577" y="6341685"/>
            <a:ext cx="1429289" cy="3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878540" y="734645"/>
            <a:ext cx="1972235" cy="384268"/>
          </a:xfrm>
          <a:prstGeom prst="rect">
            <a:avLst/>
          </a:prstGeom>
          <a:solidFill>
            <a:srgbClr val="0172B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7577" y="6341685"/>
            <a:ext cx="1429289" cy="3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6" r:id="rId2"/>
    <p:sldLayoutId id="2147483695" r:id="rId3"/>
    <p:sldLayoutId id="2147483698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62722" rtl="0" eaLnBrk="1" latinLnBrk="0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562722" rtl="0" eaLnBrk="1" latinLnBrk="0" hangingPunct="1">
        <a:spcBef>
          <a:spcPct val="20000"/>
        </a:spcBef>
        <a:buFont typeface="Arial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562722" rtl="0" eaLnBrk="1" latinLnBrk="0" hangingPunct="1">
        <a:spcBef>
          <a:spcPct val="20000"/>
        </a:spcBef>
        <a:buFont typeface="Arial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562722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562722" rtl="0" eaLnBrk="1" latinLnBrk="0" hangingPunct="1">
        <a:spcBef>
          <a:spcPct val="20000"/>
        </a:spcBef>
        <a:buFont typeface="Arial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562722" rtl="0" eaLnBrk="1" latinLnBrk="0" hangingPunct="1">
        <a:spcBef>
          <a:spcPct val="20000"/>
        </a:spcBef>
        <a:buFont typeface="Arial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" y="2321680"/>
            <a:ext cx="2660516" cy="5771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4249" y="2893215"/>
            <a:ext cx="6340197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智慧</a:t>
            </a: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校园服务及运营</a:t>
            </a:r>
            <a:r>
              <a:rPr lang="zh-CN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平台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发展</a:t>
            </a:r>
            <a:r>
              <a:rPr lang="zh-CN" altLang="en-US" sz="3200" b="1" dirty="0">
                <a:solidFill>
                  <a:schemeClr val="bg1"/>
                </a:solidFill>
              </a:rPr>
              <a:t>报告</a:t>
            </a:r>
            <a:endParaRPr lang="zh-CN" alt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82482" y="2574018"/>
            <a:ext cx="0" cy="15740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4116" y="3772291"/>
            <a:ext cx="3592835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>
                <a:solidFill>
                  <a:prstClr val="white"/>
                </a:solidFill>
              </a:rPr>
              <a:t>PRESENTED</a:t>
            </a:r>
            <a:r>
              <a:rPr kumimoji="1" lang="zh-CN" altLang="en-US" sz="2000" dirty="0">
                <a:solidFill>
                  <a:prstClr val="white"/>
                </a:solidFill>
              </a:rPr>
              <a:t> </a:t>
            </a:r>
            <a:r>
              <a:rPr kumimoji="1" lang="en-US" altLang="zh-CN" sz="2000" dirty="0">
                <a:solidFill>
                  <a:prstClr val="white"/>
                </a:solidFill>
              </a:rPr>
              <a:t>BY</a:t>
            </a:r>
            <a:r>
              <a:rPr kumimoji="1" lang="zh-CN" altLang="en-US" sz="2000" dirty="0">
                <a:solidFill>
                  <a:prstClr val="white"/>
                </a:solidFill>
              </a:rPr>
              <a:t>  </a:t>
            </a:r>
            <a:r>
              <a:rPr kumimoji="1" lang="zh-CN" altLang="en-US" sz="2000" dirty="0" smtClean="0">
                <a:solidFill>
                  <a:prstClr val="white"/>
                </a:solidFill>
              </a:rPr>
              <a:t>黄坚</a:t>
            </a:r>
            <a:r>
              <a:rPr kumimoji="1" lang="zh-CN" altLang="en-US" dirty="0" smtClean="0">
                <a:solidFill>
                  <a:prstClr val="white"/>
                </a:solidFill>
              </a:rPr>
              <a:t> </a:t>
            </a:r>
            <a:r>
              <a:rPr kumimoji="1" lang="en-US" altLang="zh-CN" sz="2000" dirty="0">
                <a:solidFill>
                  <a:prstClr val="white"/>
                </a:solidFill>
              </a:rPr>
              <a:t>| </a:t>
            </a:r>
            <a:r>
              <a:rPr kumimoji="1" lang="en-US" altLang="zh-CN" sz="2000" dirty="0" smtClean="0">
                <a:solidFill>
                  <a:prstClr val="white"/>
                </a:solidFill>
              </a:rPr>
              <a:t>2016</a:t>
            </a:r>
            <a:endParaRPr kumimoji="1" lang="zh-CN" altLang="en-US" sz="2000" dirty="0">
              <a:solidFill>
                <a:prstClr val="whit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15241" y="3724212"/>
            <a:ext cx="676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60481" y="2259266"/>
            <a:ext cx="1532293" cy="2047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14734" y="4549045"/>
            <a:ext cx="47500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</a:rPr>
              <a:t>海量“</a:t>
            </a:r>
            <a:r>
              <a:rPr lang="zh-CN" altLang="en-US" sz="3200" dirty="0" smtClean="0">
                <a:solidFill>
                  <a:srgbClr val="FCC700"/>
                </a:solidFill>
              </a:rPr>
              <a:t>小</a:t>
            </a:r>
            <a:r>
              <a:rPr lang="zh-CN" altLang="en-US" sz="5400" dirty="0" smtClean="0">
                <a:solidFill>
                  <a:schemeClr val="bg1"/>
                </a:solidFill>
              </a:rPr>
              <a:t>”应用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9248" y="1093449"/>
            <a:ext cx="581441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</a:rPr>
              <a:t>统一“</a:t>
            </a:r>
            <a:r>
              <a:rPr lang="zh-CN" altLang="en-US" sz="11500" b="1" dirty="0" smtClean="0">
                <a:solidFill>
                  <a:srgbClr val="FCC700"/>
                </a:solidFill>
              </a:rPr>
              <a:t>大</a:t>
            </a:r>
            <a:r>
              <a:rPr lang="zh-CN" altLang="en-US" sz="5400" b="1" dirty="0">
                <a:solidFill>
                  <a:schemeClr val="bg1"/>
                </a:solidFill>
              </a:rPr>
              <a:t>”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平台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134" y="2913580"/>
            <a:ext cx="285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（互联网的操作系统）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 bwMode="auto">
          <a:xfrm>
            <a:off x="329957" y="2291449"/>
            <a:ext cx="4130261" cy="249669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132580" y="3021312"/>
            <a:ext cx="2361544" cy="338554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校园应用集成平台</a:t>
            </a:r>
            <a:r>
              <a:rPr lang="en-US" altLang="zh-CN" sz="1600" b="1" dirty="0">
                <a:solidFill>
                  <a:schemeClr val="bg1"/>
                </a:solidFill>
                <a:cs typeface="Arial" panose="020B0604020202020204" pitchFamily="34" charset="0"/>
              </a:rPr>
              <a:t>WEAI</a:t>
            </a:r>
            <a:endParaRPr lang="zh-CN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3085" y="3773975"/>
            <a:ext cx="1044000" cy="30777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altLang="zh-CN" sz="1600" dirty="0" smtClean="0">
                <a:solidFill>
                  <a:schemeClr val="bg1"/>
                </a:solidFill>
              </a:rPr>
              <a:t>MIS</a:t>
            </a:r>
            <a:r>
              <a:rPr lang="zh-CN" altLang="en-US" sz="1600" dirty="0" smtClean="0">
                <a:solidFill>
                  <a:schemeClr val="bg1"/>
                </a:solidFill>
              </a:rPr>
              <a:t>系统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29081" y="1491957"/>
            <a:ext cx="288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项目交付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35233" y="3773975"/>
            <a:ext cx="1044000" cy="30777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altLang="zh-CN" sz="1600" dirty="0" smtClean="0">
                <a:solidFill>
                  <a:schemeClr val="bg1"/>
                </a:solidFill>
              </a:rPr>
              <a:t>MIS</a:t>
            </a:r>
            <a:r>
              <a:rPr lang="zh-CN" altLang="en-US" sz="1600" dirty="0" smtClean="0">
                <a:solidFill>
                  <a:schemeClr val="bg1"/>
                </a:solidFill>
              </a:rPr>
              <a:t>系统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57381" y="3773975"/>
            <a:ext cx="1044000" cy="30777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altLang="zh-CN" sz="1600" dirty="0" smtClean="0">
                <a:solidFill>
                  <a:schemeClr val="bg1"/>
                </a:solidFill>
              </a:rPr>
              <a:t>MIS</a:t>
            </a:r>
            <a:r>
              <a:rPr lang="zh-CN" altLang="en-US" sz="1600" dirty="0" smtClean="0">
                <a:solidFill>
                  <a:schemeClr val="bg1"/>
                </a:solidFill>
              </a:rPr>
              <a:t>系统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6" name="Shape 271"/>
          <p:cNvSpPr/>
          <p:nvPr/>
        </p:nvSpPr>
        <p:spPr>
          <a:xfrm>
            <a:off x="13976" y="0"/>
            <a:ext cx="4754141" cy="6845301"/>
          </a:xfrm>
          <a:prstGeom prst="rect">
            <a:avLst/>
          </a:prstGeom>
          <a:solidFill>
            <a:srgbClr val="000000">
              <a:alpha val="7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" name="Shape 330"/>
          <p:cNvSpPr/>
          <p:nvPr/>
        </p:nvSpPr>
        <p:spPr>
          <a:xfrm>
            <a:off x="1007208" y="2957089"/>
            <a:ext cx="213776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zh-CN" altLang="en-US" dirty="0" smtClean="0">
                <a:solidFill>
                  <a:srgbClr val="FFFFFF"/>
                </a:solidFill>
              </a:rPr>
              <a:t>建设模式</a:t>
            </a:r>
            <a:r>
              <a:rPr lang="en-US" dirty="0" smtClean="0">
                <a:solidFill>
                  <a:srgbClr val="FFFFFF"/>
                </a:solidFill>
              </a:rPr>
              <a:t>&gt;&gt;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93489" y="1080184"/>
            <a:ext cx="7115578" cy="4559363"/>
            <a:chOff x="4908968" y="895267"/>
            <a:chExt cx="7115578" cy="4559363"/>
          </a:xfrm>
        </p:grpSpPr>
        <p:grpSp>
          <p:nvGrpSpPr>
            <p:cNvPr id="12" name="组合 11"/>
            <p:cNvGrpSpPr/>
            <p:nvPr/>
          </p:nvGrpSpPr>
          <p:grpSpPr>
            <a:xfrm>
              <a:off x="4908968" y="966115"/>
              <a:ext cx="7115578" cy="4268277"/>
              <a:chOff x="4908968" y="966115"/>
              <a:chExt cx="7115578" cy="426827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949609" y="1450223"/>
                <a:ext cx="167866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Campuscrowd</a:t>
                </a:r>
                <a:endParaRPr lang="en-US" altLang="zh-CN" sz="1600" b="1" dirty="0" smtClean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智慧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校园云</a:t>
                </a: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工场</a:t>
                </a:r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13975" y="1384887"/>
                <a:ext cx="167866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Campuscare</a:t>
                </a:r>
                <a:endParaRPr lang="en-US" altLang="zh-CN" sz="1600" b="1" dirty="0" smtClean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智慧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校园云</a:t>
                </a:r>
                <a:r>
                  <a:rPr lang="zh-CN" altLang="en-US" sz="1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守护</a:t>
                </a:r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cxnSp>
            <p:nvCxnSpPr>
              <p:cNvPr id="19" name="直接箭头连接符 18"/>
              <p:cNvCxnSpPr/>
              <p:nvPr/>
            </p:nvCxnSpPr>
            <p:spPr bwMode="auto">
              <a:xfrm>
                <a:off x="7260668" y="3234088"/>
                <a:ext cx="364926" cy="30570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直接箭头连接符 19"/>
              <p:cNvCxnSpPr/>
              <p:nvPr/>
            </p:nvCxnSpPr>
            <p:spPr bwMode="auto">
              <a:xfrm flipV="1">
                <a:off x="9699321" y="3190589"/>
                <a:ext cx="377755" cy="30228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矩形 28"/>
              <p:cNvSpPr/>
              <p:nvPr/>
            </p:nvSpPr>
            <p:spPr bwMode="auto">
              <a:xfrm>
                <a:off x="7240504" y="4062749"/>
                <a:ext cx="2646878" cy="830997"/>
              </a:xfrm>
              <a:prstGeom prst="rect">
                <a:avLst/>
              </a:prstGeom>
              <a:ex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Campusphere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zh-CN" sz="1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智慧校园信息服务开放平台</a:t>
                </a:r>
                <a:endParaRPr lang="zh-CN" altLang="en-US" sz="16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975395" y="4895838"/>
                <a:ext cx="3093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校园私有云平台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695288" y="3277030"/>
                <a:ext cx="1634818" cy="344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chemeClr val="bg1"/>
                    </a:solidFill>
                  </a:rPr>
                  <a:t>提供应用服务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0168528" y="3283018"/>
                <a:ext cx="1536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chemeClr val="bg1"/>
                    </a:solidFill>
                  </a:rPr>
                  <a:t>沉淀运营数据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473767" y="2385552"/>
                <a:ext cx="1640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</a:rPr>
                  <a:t>运行 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| 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运营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5426768" y="2354040"/>
                <a:ext cx="2921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</a:rPr>
                  <a:t>生产 </a:t>
                </a:r>
                <a:r>
                  <a:rPr lang="en-US" altLang="zh-CN" dirty="0" smtClean="0">
                    <a:solidFill>
                      <a:schemeClr val="bg1"/>
                    </a:solidFill>
                  </a:rPr>
                  <a:t>| 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交易 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| </a:t>
                </a:r>
                <a:r>
                  <a:rPr lang="en-US" altLang="zh-CN" dirty="0" err="1" smtClean="0">
                    <a:solidFill>
                      <a:schemeClr val="bg1"/>
                    </a:solidFill>
                  </a:rPr>
                  <a:t>APPstore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riginal cloud"/>
              <p:cNvSpPr>
                <a:spLocks noChangeAspect="1"/>
              </p:cNvSpPr>
              <p:nvPr/>
            </p:nvSpPr>
            <p:spPr bwMode="black">
              <a:xfrm>
                <a:off x="4908968" y="989764"/>
                <a:ext cx="3439255" cy="1952766"/>
              </a:xfrm>
              <a:custGeom>
                <a:avLst/>
                <a:gdLst>
                  <a:gd name="T0" fmla="*/ 396 w 509"/>
                  <a:gd name="T1" fmla="*/ 281 h 281"/>
                  <a:gd name="T2" fmla="*/ 57 w 509"/>
                  <a:gd name="T3" fmla="*/ 281 h 281"/>
                  <a:gd name="T4" fmla="*/ 0 w 509"/>
                  <a:gd name="T5" fmla="*/ 223 h 281"/>
                  <a:gd name="T6" fmla="*/ 43 w 509"/>
                  <a:gd name="T7" fmla="*/ 168 h 281"/>
                  <a:gd name="T8" fmla="*/ 110 w 509"/>
                  <a:gd name="T9" fmla="*/ 116 h 281"/>
                  <a:gd name="T10" fmla="*/ 232 w 509"/>
                  <a:gd name="T11" fmla="*/ 0 h 281"/>
                  <a:gd name="T12" fmla="*/ 343 w 509"/>
                  <a:gd name="T13" fmla="*/ 70 h 281"/>
                  <a:gd name="T14" fmla="*/ 396 w 509"/>
                  <a:gd name="T15" fmla="*/ 56 h 281"/>
                  <a:gd name="T16" fmla="*/ 509 w 509"/>
                  <a:gd name="T17" fmla="*/ 169 h 281"/>
                  <a:gd name="T18" fmla="*/ 396 w 509"/>
                  <a:gd name="T1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9" h="281">
                    <a:moveTo>
                      <a:pt x="396" y="281"/>
                    </a:moveTo>
                    <a:cubicBezTo>
                      <a:pt x="57" y="281"/>
                      <a:pt x="57" y="281"/>
                      <a:pt x="57" y="281"/>
                    </a:cubicBezTo>
                    <a:cubicBezTo>
                      <a:pt x="26" y="281"/>
                      <a:pt x="0" y="255"/>
                      <a:pt x="0" y="223"/>
                    </a:cubicBezTo>
                    <a:cubicBezTo>
                      <a:pt x="0" y="196"/>
                      <a:pt x="18" y="174"/>
                      <a:pt x="43" y="168"/>
                    </a:cubicBezTo>
                    <a:cubicBezTo>
                      <a:pt x="55" y="140"/>
                      <a:pt x="80" y="120"/>
                      <a:pt x="110" y="116"/>
                    </a:cubicBezTo>
                    <a:cubicBezTo>
                      <a:pt x="113" y="52"/>
                      <a:pt x="167" y="0"/>
                      <a:pt x="232" y="0"/>
                    </a:cubicBezTo>
                    <a:cubicBezTo>
                      <a:pt x="280" y="0"/>
                      <a:pt x="323" y="28"/>
                      <a:pt x="343" y="70"/>
                    </a:cubicBezTo>
                    <a:cubicBezTo>
                      <a:pt x="359" y="61"/>
                      <a:pt x="377" y="56"/>
                      <a:pt x="396" y="56"/>
                    </a:cubicBezTo>
                    <a:cubicBezTo>
                      <a:pt x="458" y="56"/>
                      <a:pt x="509" y="107"/>
                      <a:pt x="509" y="169"/>
                    </a:cubicBezTo>
                    <a:cubicBezTo>
                      <a:pt x="509" y="230"/>
                      <a:pt x="458" y="281"/>
                      <a:pt x="396" y="281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68570" tIns="34286" rIns="68570" bIns="34286" numCol="1" anchor="t" anchorCtr="0" compatLnSpc="1">
                <a:prstTxWarp prst="textNoShape">
                  <a:avLst/>
                </a:prstTxWarp>
              </a:bodyPr>
              <a:lstStyle/>
              <a:p>
                <a:pPr defTabSz="582668"/>
                <a:endParaRPr lang="en-US" sz="196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original cloud"/>
              <p:cNvSpPr>
                <a:spLocks noChangeAspect="1"/>
              </p:cNvSpPr>
              <p:nvPr/>
            </p:nvSpPr>
            <p:spPr bwMode="black">
              <a:xfrm>
                <a:off x="8585291" y="966115"/>
                <a:ext cx="3439255" cy="1952766"/>
              </a:xfrm>
              <a:custGeom>
                <a:avLst/>
                <a:gdLst>
                  <a:gd name="T0" fmla="*/ 396 w 509"/>
                  <a:gd name="T1" fmla="*/ 281 h 281"/>
                  <a:gd name="T2" fmla="*/ 57 w 509"/>
                  <a:gd name="T3" fmla="*/ 281 h 281"/>
                  <a:gd name="T4" fmla="*/ 0 w 509"/>
                  <a:gd name="T5" fmla="*/ 223 h 281"/>
                  <a:gd name="T6" fmla="*/ 43 w 509"/>
                  <a:gd name="T7" fmla="*/ 168 h 281"/>
                  <a:gd name="T8" fmla="*/ 110 w 509"/>
                  <a:gd name="T9" fmla="*/ 116 h 281"/>
                  <a:gd name="T10" fmla="*/ 232 w 509"/>
                  <a:gd name="T11" fmla="*/ 0 h 281"/>
                  <a:gd name="T12" fmla="*/ 343 w 509"/>
                  <a:gd name="T13" fmla="*/ 70 h 281"/>
                  <a:gd name="T14" fmla="*/ 396 w 509"/>
                  <a:gd name="T15" fmla="*/ 56 h 281"/>
                  <a:gd name="T16" fmla="*/ 509 w 509"/>
                  <a:gd name="T17" fmla="*/ 169 h 281"/>
                  <a:gd name="T18" fmla="*/ 396 w 509"/>
                  <a:gd name="T1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9" h="281">
                    <a:moveTo>
                      <a:pt x="396" y="281"/>
                    </a:moveTo>
                    <a:cubicBezTo>
                      <a:pt x="57" y="281"/>
                      <a:pt x="57" y="281"/>
                      <a:pt x="57" y="281"/>
                    </a:cubicBezTo>
                    <a:cubicBezTo>
                      <a:pt x="26" y="281"/>
                      <a:pt x="0" y="255"/>
                      <a:pt x="0" y="223"/>
                    </a:cubicBezTo>
                    <a:cubicBezTo>
                      <a:pt x="0" y="196"/>
                      <a:pt x="18" y="174"/>
                      <a:pt x="43" y="168"/>
                    </a:cubicBezTo>
                    <a:cubicBezTo>
                      <a:pt x="55" y="140"/>
                      <a:pt x="80" y="120"/>
                      <a:pt x="110" y="116"/>
                    </a:cubicBezTo>
                    <a:cubicBezTo>
                      <a:pt x="113" y="52"/>
                      <a:pt x="167" y="0"/>
                      <a:pt x="232" y="0"/>
                    </a:cubicBezTo>
                    <a:cubicBezTo>
                      <a:pt x="280" y="0"/>
                      <a:pt x="323" y="28"/>
                      <a:pt x="343" y="70"/>
                    </a:cubicBezTo>
                    <a:cubicBezTo>
                      <a:pt x="359" y="61"/>
                      <a:pt x="377" y="56"/>
                      <a:pt x="396" y="56"/>
                    </a:cubicBezTo>
                    <a:cubicBezTo>
                      <a:pt x="458" y="56"/>
                      <a:pt x="509" y="107"/>
                      <a:pt x="509" y="169"/>
                    </a:cubicBezTo>
                    <a:cubicBezTo>
                      <a:pt x="509" y="230"/>
                      <a:pt x="458" y="281"/>
                      <a:pt x="396" y="281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68570" tIns="34286" rIns="68570" bIns="34286" numCol="1" anchor="t" anchorCtr="0" compatLnSpc="1">
                <a:prstTxWarp prst="textNoShape">
                  <a:avLst/>
                </a:prstTxWarp>
              </a:bodyPr>
              <a:lstStyle/>
              <a:p>
                <a:pPr defTabSz="582668"/>
                <a:endParaRPr lang="en-US" sz="196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original cloud"/>
            <p:cNvSpPr>
              <a:spLocks noChangeAspect="1"/>
            </p:cNvSpPr>
            <p:nvPr/>
          </p:nvSpPr>
          <p:spPr bwMode="black">
            <a:xfrm>
              <a:off x="6844315" y="3501864"/>
              <a:ext cx="3439255" cy="1952766"/>
            </a:xfrm>
            <a:custGeom>
              <a:avLst/>
              <a:gdLst>
                <a:gd name="T0" fmla="*/ 396 w 509"/>
                <a:gd name="T1" fmla="*/ 281 h 281"/>
                <a:gd name="T2" fmla="*/ 57 w 509"/>
                <a:gd name="T3" fmla="*/ 281 h 281"/>
                <a:gd name="T4" fmla="*/ 0 w 509"/>
                <a:gd name="T5" fmla="*/ 223 h 281"/>
                <a:gd name="T6" fmla="*/ 43 w 509"/>
                <a:gd name="T7" fmla="*/ 168 h 281"/>
                <a:gd name="T8" fmla="*/ 110 w 509"/>
                <a:gd name="T9" fmla="*/ 116 h 281"/>
                <a:gd name="T10" fmla="*/ 232 w 509"/>
                <a:gd name="T11" fmla="*/ 0 h 281"/>
                <a:gd name="T12" fmla="*/ 343 w 509"/>
                <a:gd name="T13" fmla="*/ 70 h 281"/>
                <a:gd name="T14" fmla="*/ 396 w 509"/>
                <a:gd name="T15" fmla="*/ 56 h 281"/>
                <a:gd name="T16" fmla="*/ 509 w 509"/>
                <a:gd name="T17" fmla="*/ 169 h 281"/>
                <a:gd name="T18" fmla="*/ 396 w 509"/>
                <a:gd name="T1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9" h="281">
                  <a:moveTo>
                    <a:pt x="396" y="281"/>
                  </a:moveTo>
                  <a:cubicBezTo>
                    <a:pt x="57" y="281"/>
                    <a:pt x="57" y="281"/>
                    <a:pt x="57" y="281"/>
                  </a:cubicBezTo>
                  <a:cubicBezTo>
                    <a:pt x="26" y="281"/>
                    <a:pt x="0" y="255"/>
                    <a:pt x="0" y="223"/>
                  </a:cubicBezTo>
                  <a:cubicBezTo>
                    <a:pt x="0" y="196"/>
                    <a:pt x="18" y="174"/>
                    <a:pt x="43" y="168"/>
                  </a:cubicBezTo>
                  <a:cubicBezTo>
                    <a:pt x="55" y="140"/>
                    <a:pt x="80" y="120"/>
                    <a:pt x="110" y="116"/>
                  </a:cubicBezTo>
                  <a:cubicBezTo>
                    <a:pt x="113" y="52"/>
                    <a:pt x="167" y="0"/>
                    <a:pt x="232" y="0"/>
                  </a:cubicBezTo>
                  <a:cubicBezTo>
                    <a:pt x="280" y="0"/>
                    <a:pt x="323" y="28"/>
                    <a:pt x="343" y="70"/>
                  </a:cubicBezTo>
                  <a:cubicBezTo>
                    <a:pt x="359" y="61"/>
                    <a:pt x="377" y="56"/>
                    <a:pt x="396" y="56"/>
                  </a:cubicBezTo>
                  <a:cubicBezTo>
                    <a:pt x="458" y="56"/>
                    <a:pt x="509" y="107"/>
                    <a:pt x="509" y="169"/>
                  </a:cubicBezTo>
                  <a:cubicBezTo>
                    <a:pt x="509" y="230"/>
                    <a:pt x="458" y="281"/>
                    <a:pt x="396" y="28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68570" tIns="34286" rIns="68570" bIns="34286" numCol="1" anchor="t" anchorCtr="0" compatLnSpc="1">
              <a:prstTxWarp prst="textNoShape">
                <a:avLst/>
              </a:prstTxWarp>
            </a:bodyPr>
            <a:lstStyle/>
            <a:p>
              <a:pPr defTabSz="582668"/>
              <a:endParaRPr lang="en-US" sz="1961" dirty="0">
                <a:solidFill>
                  <a:schemeClr val="tx2"/>
                </a:solidFill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 bwMode="auto">
            <a:xfrm flipH="1">
              <a:off x="8348223" y="1450223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文本框 29"/>
            <p:cNvSpPr txBox="1"/>
            <p:nvPr/>
          </p:nvSpPr>
          <p:spPr>
            <a:xfrm>
              <a:off x="7625594" y="895267"/>
              <a:ext cx="19206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</a:rPr>
                <a:t>推送部分运营数据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7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dvAuto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56084" y="3373392"/>
            <a:ext cx="357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Campusphere</a:t>
            </a:r>
            <a:endParaRPr lang="zh-CN" altLang="en-US" sz="36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14425" y="1919907"/>
            <a:ext cx="1869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Campuscrowd</a:t>
            </a:r>
            <a:endParaRPr lang="en-US" altLang="zh-CN" b="1" dirty="0" smtClean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智慧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校园云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工场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60873" y="1943273"/>
            <a:ext cx="1869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Campuscare</a:t>
            </a:r>
            <a:endParaRPr lang="en-US" altLang="zh-CN" b="1" dirty="0" smtClean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智慧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校园云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守护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7194054" y="3373392"/>
            <a:ext cx="337297" cy="2825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/>
          <p:nvPr/>
        </p:nvCxnSpPr>
        <p:spPr bwMode="auto">
          <a:xfrm flipV="1">
            <a:off x="9448073" y="3333187"/>
            <a:ext cx="349155" cy="279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riginal cloud"/>
          <p:cNvSpPr>
            <a:spLocks noChangeAspect="1"/>
          </p:cNvSpPr>
          <p:nvPr/>
        </p:nvSpPr>
        <p:spPr bwMode="black">
          <a:xfrm>
            <a:off x="5058504" y="1298989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0" name="original cloud"/>
          <p:cNvSpPr>
            <a:spLocks noChangeAspect="1"/>
          </p:cNvSpPr>
          <p:nvPr/>
        </p:nvSpPr>
        <p:spPr bwMode="black">
          <a:xfrm>
            <a:off x="8532688" y="1277131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3" name="Shape 228"/>
          <p:cNvSpPr/>
          <p:nvPr/>
        </p:nvSpPr>
        <p:spPr>
          <a:xfrm>
            <a:off x="13167" y="0"/>
            <a:ext cx="4729458" cy="6845301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original cloud"/>
          <p:cNvSpPr>
            <a:spLocks noChangeAspect="1"/>
          </p:cNvSpPr>
          <p:nvPr/>
        </p:nvSpPr>
        <p:spPr bwMode="black">
          <a:xfrm>
            <a:off x="6881604" y="3758783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105813" y="4280621"/>
            <a:ext cx="2954654" cy="92333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Campusphere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智慧校园信息服务开放平台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>
            <a:off x="8332744" y="1635140"/>
            <a:ext cx="648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矩形 1"/>
          <p:cNvSpPr/>
          <p:nvPr/>
        </p:nvSpPr>
        <p:spPr>
          <a:xfrm>
            <a:off x="1787062" y="2072640"/>
            <a:ext cx="973510" cy="1009410"/>
          </a:xfrm>
          <a:prstGeom prst="rect">
            <a:avLst/>
          </a:prstGeom>
          <a:noFill/>
          <a:ln>
            <a:solidFill>
              <a:srgbClr val="FFFF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1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998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20" grpId="0" animBg="1"/>
      <p:bldP spid="23" grpId="0" animBg="1"/>
      <p:bldP spid="1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67892" y="1030516"/>
            <a:ext cx="6346609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CC700"/>
                </a:solidFill>
                <a:latin typeface="+mn-ea"/>
                <a:cs typeface="Times New Roman" panose="02020603050405020304" pitchFamily="18" charset="0"/>
              </a:rPr>
              <a:t>搭建</a:t>
            </a:r>
            <a:r>
              <a:rPr lang="zh-CN" altLang="en-US" sz="2800" b="1" dirty="0">
                <a:solidFill>
                  <a:srgbClr val="FCC700"/>
                </a:solidFill>
                <a:latin typeface="+mn-ea"/>
                <a:cs typeface="Times New Roman" panose="02020603050405020304" pitchFamily="18" charset="0"/>
              </a:rPr>
              <a:t>大</a:t>
            </a:r>
            <a:r>
              <a:rPr lang="zh-CN" altLang="en-US" sz="2800" b="1" dirty="0" smtClean="0">
                <a:solidFill>
                  <a:srgbClr val="FCC700"/>
                </a:solidFill>
                <a:latin typeface="+mn-ea"/>
                <a:cs typeface="Times New Roman" panose="02020603050405020304" pitchFamily="18" charset="0"/>
              </a:rPr>
              <a:t>平台</a:t>
            </a:r>
            <a:r>
              <a:rPr lang="en-US" altLang="zh-CN" sz="2800" b="1" dirty="0" smtClean="0">
                <a:solidFill>
                  <a:srgbClr val="FCC700"/>
                </a:solidFill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zh-CN" sz="2800" b="1" dirty="0" smtClean="0">
                <a:solidFill>
                  <a:srgbClr val="FCC700"/>
                </a:solidFill>
                <a:latin typeface="+mn-ea"/>
                <a:cs typeface="Times New Roman" panose="02020603050405020304" pitchFamily="18" charset="0"/>
              </a:rPr>
              <a:t>校园</a:t>
            </a:r>
            <a:r>
              <a:rPr lang="zh-CN" altLang="zh-CN" sz="2800" b="1" dirty="0">
                <a:solidFill>
                  <a:srgbClr val="FCC700"/>
                </a:solidFill>
                <a:latin typeface="+mn-ea"/>
                <a:cs typeface="Times New Roman" panose="02020603050405020304" pitchFamily="18" charset="0"/>
              </a:rPr>
              <a:t>私有云的运行平台</a:t>
            </a:r>
            <a:endParaRPr lang="zh-CN" altLang="en-US" sz="2800" b="1" dirty="0">
              <a:solidFill>
                <a:srgbClr val="FCC700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48" y="1877146"/>
            <a:ext cx="2365057" cy="4349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0" y="2330707"/>
            <a:ext cx="3442315" cy="3442315"/>
          </a:xfrm>
          <a:prstGeom prst="rect">
            <a:avLst/>
          </a:prstGeom>
        </p:spPr>
      </p:pic>
      <p:sp>
        <p:nvSpPr>
          <p:cNvPr id="15" name="Shape 228"/>
          <p:cNvSpPr/>
          <p:nvPr/>
        </p:nvSpPr>
        <p:spPr>
          <a:xfrm>
            <a:off x="7642" y="0"/>
            <a:ext cx="3967193" cy="6845301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hape 330"/>
          <p:cNvSpPr/>
          <p:nvPr/>
        </p:nvSpPr>
        <p:spPr>
          <a:xfrm>
            <a:off x="338002" y="2839920"/>
            <a:ext cx="3636833" cy="1362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zh-CN" altLang="en-US" dirty="0" smtClean="0">
                <a:solidFill>
                  <a:srgbClr val="FFFFFF"/>
                </a:solidFill>
              </a:rPr>
              <a:t>体系架构重构</a:t>
            </a:r>
            <a:r>
              <a:rPr lang="en-US" altLang="zh-CN" dirty="0" smtClean="0">
                <a:solidFill>
                  <a:srgbClr val="FFFFFF"/>
                </a:solidFill>
              </a:rPr>
              <a:t/>
            </a:r>
            <a:br>
              <a:rPr lang="en-US" altLang="zh-CN" dirty="0" smtClean="0">
                <a:solidFill>
                  <a:srgbClr val="FFFFFF"/>
                </a:solidFill>
              </a:rPr>
            </a:br>
            <a:r>
              <a:rPr lang="zh-CN" altLang="en-US" sz="2800" dirty="0">
                <a:solidFill>
                  <a:schemeClr val="bg1"/>
                </a:solidFill>
              </a:rPr>
              <a:t>从功能机到智能</a:t>
            </a:r>
            <a:r>
              <a:rPr lang="zh-CN" altLang="en-US" sz="2800" dirty="0" smtClean="0">
                <a:solidFill>
                  <a:schemeClr val="bg1"/>
                </a:solidFill>
              </a:rPr>
              <a:t>机</a:t>
            </a:r>
            <a:r>
              <a:rPr lang="en-US" sz="2800" dirty="0" smtClean="0">
                <a:solidFill>
                  <a:srgbClr val="FFFFFF"/>
                </a:solidFill>
              </a:rPr>
              <a:t>&gt;&gt;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33719" y="4217070"/>
            <a:ext cx="417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与服务进行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分离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端用户需求进行重新设计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33719" y="2330707"/>
            <a:ext cx="4451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业务系统的构建模式发生了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dirty="0" smtClean="0">
                <a:solidFill>
                  <a:srgbClr val="FCC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SOA</a:t>
            </a:r>
            <a:r>
              <a:rPr lang="zh-CN" altLang="en-US" dirty="0">
                <a:solidFill>
                  <a:srgbClr val="FCC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solidFill>
                  <a:srgbClr val="FCC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每个已经建设应用都成为</a:t>
            </a:r>
            <a:r>
              <a:rPr lang="zh-CN" altLang="en-US" dirty="0" smtClean="0">
                <a:solidFill>
                  <a:srgbClr val="FCC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可用的资产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而无需重新建设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82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9" grpId="0" animBg="1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966584" y="2538661"/>
            <a:ext cx="2260076" cy="465231"/>
          </a:xfrm>
          <a:prstGeom prst="snip1Rect">
            <a:avLst/>
          </a:prstGeom>
          <a:noFill/>
          <a:ln>
            <a:solidFill>
              <a:srgbClr val="C5E1A5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 smtClean="0">
                <a:solidFill>
                  <a:srgbClr val="C5E1A5"/>
                </a:solidFill>
                <a:latin typeface="微软雅黑"/>
                <a:ea typeface="微软雅黑"/>
              </a:rPr>
              <a:t>主数据平台</a:t>
            </a:r>
            <a:endParaRPr lang="zh-CN" altLang="en-US" sz="1600" dirty="0">
              <a:solidFill>
                <a:srgbClr val="C5E1A5"/>
              </a:solidFill>
              <a:latin typeface="微软雅黑"/>
              <a:ea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9162" y="3237175"/>
            <a:ext cx="1908981" cy="465231"/>
          </a:xfrm>
          <a:prstGeom prst="snip1Rect">
            <a:avLst/>
          </a:prstGeom>
          <a:noFill/>
          <a:ln>
            <a:solidFill>
              <a:srgbClr val="FFFF80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>
                <a:solidFill>
                  <a:srgbClr val="FFFF80"/>
                </a:solidFill>
                <a:latin typeface="微软雅黑"/>
                <a:ea typeface="微软雅黑"/>
              </a:rPr>
              <a:t>服务总线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89162" y="4122968"/>
            <a:ext cx="3615689" cy="465231"/>
          </a:xfrm>
          <a:prstGeom prst="snip1Rect">
            <a:avLst/>
          </a:prstGeom>
          <a:noFill/>
          <a:ln>
            <a:solidFill>
              <a:srgbClr val="FAA19B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 smtClean="0">
                <a:solidFill>
                  <a:srgbClr val="FAA19B"/>
                </a:solidFill>
                <a:latin typeface="微软雅黑"/>
                <a:ea typeface="微软雅黑"/>
              </a:rPr>
              <a:t>身份管理平台</a:t>
            </a:r>
            <a:endParaRPr lang="zh-CN" altLang="en-US" sz="1600" dirty="0">
              <a:solidFill>
                <a:srgbClr val="FAA19B"/>
              </a:solidFill>
              <a:latin typeface="微软雅黑"/>
              <a:ea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28434" y="4122967"/>
            <a:ext cx="3714976" cy="465231"/>
          </a:xfrm>
          <a:prstGeom prst="snip1Rect">
            <a:avLst/>
          </a:prstGeom>
          <a:noFill/>
          <a:ln>
            <a:solidFill>
              <a:srgbClr val="FFD080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 smtClean="0">
                <a:solidFill>
                  <a:srgbClr val="FFD080"/>
                </a:solidFill>
                <a:latin typeface="微软雅黑"/>
                <a:ea typeface="微软雅黑"/>
              </a:rPr>
              <a:t>支付平台</a:t>
            </a:r>
            <a:endParaRPr lang="zh-CN" altLang="en-US" sz="1600" dirty="0">
              <a:solidFill>
                <a:srgbClr val="FFD080"/>
              </a:solidFill>
              <a:latin typeface="微软雅黑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66584" y="3254108"/>
            <a:ext cx="2076826" cy="465231"/>
          </a:xfrm>
          <a:prstGeom prst="snip1Rect">
            <a:avLst/>
          </a:prstGeom>
          <a:noFill/>
          <a:ln>
            <a:solidFill>
              <a:srgbClr val="80E6CC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 smtClean="0">
                <a:solidFill>
                  <a:srgbClr val="80E6CC"/>
                </a:solidFill>
                <a:latin typeface="微软雅黑"/>
                <a:ea typeface="微软雅黑"/>
              </a:rPr>
              <a:t>自助服务平台</a:t>
            </a:r>
            <a:endParaRPr lang="zh-CN" altLang="en-US" sz="1600" dirty="0">
              <a:solidFill>
                <a:srgbClr val="80E6CC"/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6226" y="3119378"/>
            <a:ext cx="2370642" cy="465231"/>
          </a:xfrm>
          <a:prstGeom prst="snip1Rect">
            <a:avLst/>
          </a:prstGeom>
          <a:noFill/>
          <a:ln>
            <a:solidFill>
              <a:srgbClr val="90CBF9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 smtClean="0">
                <a:solidFill>
                  <a:srgbClr val="90CBF9"/>
                </a:solidFill>
                <a:latin typeface="微软雅黑"/>
                <a:ea typeface="微软雅黑"/>
              </a:rPr>
              <a:t>应用管理平台</a:t>
            </a:r>
            <a:endParaRPr lang="zh-CN" altLang="en-US" sz="1600" dirty="0">
              <a:solidFill>
                <a:srgbClr val="90CBF9"/>
              </a:solidFill>
              <a:latin typeface="微软雅黑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3235" y="984605"/>
            <a:ext cx="1365758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应用</a:t>
            </a:r>
            <a:r>
              <a:rPr lang="zh-CN" altLang="en-US" sz="1400" dirty="0">
                <a:solidFill>
                  <a:srgbClr val="90CBF9"/>
                </a:solidFill>
                <a:latin typeface="微软雅黑"/>
                <a:ea typeface="微软雅黑"/>
              </a:rPr>
              <a:t>门户</a:t>
            </a: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组件</a:t>
            </a:r>
            <a:endParaRPr lang="en-US" altLang="zh-CN" sz="1400" dirty="0" smtClean="0">
              <a:solidFill>
                <a:srgbClr val="90CBF9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公共</a:t>
            </a:r>
            <a:r>
              <a:rPr lang="zh-CN" altLang="en-US" sz="1400" dirty="0">
                <a:solidFill>
                  <a:srgbClr val="90CBF9"/>
                </a:solidFill>
                <a:latin typeface="微软雅黑"/>
                <a:ea typeface="微软雅黑"/>
              </a:rPr>
              <a:t>应用</a:t>
            </a: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组件</a:t>
            </a:r>
            <a:endParaRPr lang="en-US" altLang="zh-CN" sz="1400" dirty="0" smtClean="0">
              <a:solidFill>
                <a:srgbClr val="90CBF9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管理中心</a:t>
            </a:r>
            <a:endParaRPr lang="en-US" altLang="zh-CN" sz="1400" dirty="0" smtClean="0">
              <a:solidFill>
                <a:srgbClr val="90CBF9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运营</a:t>
            </a:r>
            <a:r>
              <a:rPr lang="zh-CN" altLang="en-US" sz="1400" dirty="0">
                <a:solidFill>
                  <a:srgbClr val="90CBF9"/>
                </a:solidFill>
                <a:latin typeface="微软雅黑"/>
                <a:ea typeface="微软雅黑"/>
              </a:rPr>
              <a:t>分析</a:t>
            </a:r>
            <a:endParaRPr lang="en-US" altLang="zh-CN" sz="1400" dirty="0">
              <a:solidFill>
                <a:srgbClr val="90CBF9"/>
              </a:solidFill>
              <a:latin typeface="微软雅黑"/>
              <a:ea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12088" y="583242"/>
            <a:ext cx="1724831" cy="1615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元数据</a:t>
            </a: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管理</a:t>
            </a: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工具</a:t>
            </a:r>
            <a:endParaRPr lang="en-US" altLang="zh-CN" sz="1400" dirty="0" smtClean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代码</a:t>
            </a: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标准管理</a:t>
            </a: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工具</a:t>
            </a:r>
            <a:endParaRPr lang="en-US" altLang="zh-CN" sz="1400" dirty="0" smtClean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数据流</a:t>
            </a: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向规划</a:t>
            </a: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工具</a:t>
            </a:r>
            <a:endParaRPr lang="en-US" altLang="zh-CN" sz="1400" dirty="0" smtClean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主</a:t>
            </a: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数据管理</a:t>
            </a: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工具</a:t>
            </a:r>
            <a:endParaRPr lang="en-US" altLang="zh-CN" sz="1400" dirty="0" smtClean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>
              <a:solidFill>
                <a:srgbClr val="C5E1A5"/>
              </a:solidFill>
              <a:latin typeface="微软雅黑"/>
              <a:ea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4841" y="3290721"/>
            <a:ext cx="1365758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80E6CC"/>
                </a:solidFill>
                <a:latin typeface="微软雅黑"/>
                <a:ea typeface="微软雅黑"/>
              </a:rPr>
              <a:t>自助</a:t>
            </a:r>
            <a:r>
              <a:rPr lang="zh-CN" altLang="en-US" sz="1400" dirty="0">
                <a:solidFill>
                  <a:srgbClr val="80E6CC"/>
                </a:solidFill>
                <a:latin typeface="微软雅黑"/>
                <a:ea typeface="微软雅黑"/>
              </a:rPr>
              <a:t>终端</a:t>
            </a:r>
            <a:r>
              <a:rPr lang="zh-CN" altLang="en-US" sz="1400" dirty="0" smtClean="0">
                <a:solidFill>
                  <a:srgbClr val="80E6CC"/>
                </a:solidFill>
                <a:latin typeface="微软雅黑"/>
                <a:ea typeface="微软雅黑"/>
              </a:rPr>
              <a:t>管理</a:t>
            </a:r>
            <a:endParaRPr lang="en-US" altLang="zh-CN" sz="1400" dirty="0" smtClean="0">
              <a:solidFill>
                <a:srgbClr val="80E6CC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80E6CC"/>
                </a:solidFill>
                <a:latin typeface="微软雅黑"/>
                <a:ea typeface="微软雅黑"/>
              </a:rPr>
              <a:t>管理</a:t>
            </a:r>
            <a:r>
              <a:rPr lang="zh-CN" altLang="en-US" sz="1400" dirty="0">
                <a:solidFill>
                  <a:srgbClr val="80E6CC"/>
                </a:solidFill>
                <a:latin typeface="微软雅黑"/>
                <a:ea typeface="微软雅黑"/>
              </a:rPr>
              <a:t>端</a:t>
            </a:r>
            <a:r>
              <a:rPr lang="zh-CN" altLang="en-US" sz="1400" dirty="0" smtClean="0">
                <a:solidFill>
                  <a:srgbClr val="80E6CC"/>
                </a:solidFill>
                <a:latin typeface="微软雅黑"/>
                <a:ea typeface="微软雅黑"/>
              </a:rPr>
              <a:t>服务</a:t>
            </a:r>
            <a:endParaRPr lang="en-US" altLang="zh-CN" sz="1400" dirty="0" smtClean="0">
              <a:solidFill>
                <a:srgbClr val="80E6CC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80E6CC"/>
                </a:solidFill>
                <a:latin typeface="微软雅黑"/>
                <a:ea typeface="微软雅黑"/>
              </a:rPr>
              <a:t>报表</a:t>
            </a:r>
            <a:r>
              <a:rPr lang="zh-CN" altLang="en-US" sz="1400" dirty="0">
                <a:solidFill>
                  <a:srgbClr val="80E6CC"/>
                </a:solidFill>
                <a:latin typeface="微软雅黑"/>
                <a:ea typeface="微软雅黑"/>
              </a:rPr>
              <a:t>集成</a:t>
            </a:r>
            <a:r>
              <a:rPr lang="zh-CN" altLang="en-US" sz="1400" dirty="0" smtClean="0">
                <a:solidFill>
                  <a:srgbClr val="80E6CC"/>
                </a:solidFill>
                <a:latin typeface="微软雅黑"/>
                <a:ea typeface="微软雅黑"/>
              </a:rPr>
              <a:t>管理</a:t>
            </a:r>
            <a:endParaRPr lang="en-US" altLang="zh-CN" sz="1400" dirty="0" smtClean="0">
              <a:solidFill>
                <a:srgbClr val="80E6CC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80E6CC"/>
                </a:solidFill>
                <a:latin typeface="微软雅黑"/>
                <a:ea typeface="微软雅黑"/>
              </a:rPr>
              <a:t>智能管理</a:t>
            </a:r>
            <a:endParaRPr lang="en-US" altLang="zh-CN" sz="1400" dirty="0">
              <a:solidFill>
                <a:srgbClr val="80E6CC"/>
              </a:solidFill>
              <a:latin typeface="微软雅黑"/>
              <a:ea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4762" y="4710649"/>
            <a:ext cx="1365758" cy="19389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收费项目管理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对</a:t>
            </a:r>
            <a:r>
              <a:rPr lang="zh-CN" altLang="en-US" sz="1400" dirty="0">
                <a:solidFill>
                  <a:srgbClr val="FFD080"/>
                </a:solidFill>
                <a:latin typeface="微软雅黑"/>
                <a:ea typeface="微软雅黑"/>
              </a:rPr>
              <a:t>账</a:t>
            </a: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管理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退款管理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票据打印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进度监控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数据</a:t>
            </a:r>
            <a:r>
              <a:rPr lang="zh-CN" altLang="en-US" sz="1400" dirty="0">
                <a:solidFill>
                  <a:srgbClr val="FFD080"/>
                </a:solidFill>
                <a:latin typeface="微软雅黑"/>
                <a:ea typeface="微软雅黑"/>
              </a:rPr>
              <a:t>统计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5837" y="3581144"/>
            <a:ext cx="1365758" cy="1615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服务</a:t>
            </a:r>
            <a:r>
              <a:rPr lang="zh-CN" altLang="en-US" sz="1400" dirty="0">
                <a:solidFill>
                  <a:srgbClr val="FFFF80"/>
                </a:solidFill>
                <a:latin typeface="微软雅黑"/>
                <a:ea typeface="微软雅黑"/>
              </a:rPr>
              <a:t>注册</a:t>
            </a: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管理</a:t>
            </a:r>
            <a:endParaRPr lang="en-US" altLang="zh-CN" sz="1400" dirty="0" smtClean="0">
              <a:solidFill>
                <a:srgbClr val="FFFF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OSB</a:t>
            </a: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集群</a:t>
            </a:r>
            <a:endParaRPr lang="en-US" altLang="zh-CN" sz="1400" dirty="0" smtClean="0">
              <a:solidFill>
                <a:srgbClr val="FFFF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服务</a:t>
            </a:r>
            <a:r>
              <a:rPr lang="zh-CN" altLang="en-US" sz="1400" dirty="0">
                <a:solidFill>
                  <a:srgbClr val="FFFF80"/>
                </a:solidFill>
                <a:latin typeface="微软雅黑"/>
                <a:ea typeface="微软雅黑"/>
              </a:rPr>
              <a:t>授权</a:t>
            </a: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管理</a:t>
            </a:r>
            <a:endParaRPr lang="en-US" altLang="zh-CN" sz="1400" dirty="0" smtClean="0">
              <a:solidFill>
                <a:srgbClr val="FFFF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服务</a:t>
            </a:r>
            <a:r>
              <a:rPr lang="zh-CN" altLang="en-US" sz="1400" dirty="0">
                <a:solidFill>
                  <a:srgbClr val="FFFF80"/>
                </a:solidFill>
                <a:latin typeface="微软雅黑"/>
                <a:ea typeface="微软雅黑"/>
              </a:rPr>
              <a:t>授权</a:t>
            </a: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管理</a:t>
            </a:r>
            <a:endParaRPr lang="en-US" altLang="zh-CN" sz="1400" dirty="0" smtClean="0">
              <a:solidFill>
                <a:srgbClr val="FFFF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服务</a:t>
            </a:r>
            <a:r>
              <a:rPr lang="zh-CN" altLang="en-US" sz="1400" dirty="0">
                <a:solidFill>
                  <a:srgbClr val="FFFF80"/>
                </a:solidFill>
                <a:latin typeface="微软雅黑"/>
                <a:ea typeface="微软雅黑"/>
              </a:rPr>
              <a:t>调用接口</a:t>
            </a:r>
            <a:endParaRPr lang="en-US" altLang="zh-CN" sz="1400" dirty="0">
              <a:solidFill>
                <a:srgbClr val="FFFF80"/>
              </a:solidFill>
              <a:latin typeface="微软雅黑"/>
              <a:ea typeface="微软雅黑"/>
            </a:endParaRPr>
          </a:p>
        </p:txBody>
      </p:sp>
      <p:cxnSp>
        <p:nvCxnSpPr>
          <p:cNvPr id="17" name="肘形连接符 16"/>
          <p:cNvCxnSpPr/>
          <p:nvPr/>
        </p:nvCxnSpPr>
        <p:spPr>
          <a:xfrm rot="16200000" flipH="1">
            <a:off x="1446480" y="1811683"/>
            <a:ext cx="1512000" cy="144000"/>
          </a:xfrm>
          <a:prstGeom prst="bentConnector2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肘形连接符 17"/>
          <p:cNvCxnSpPr/>
          <p:nvPr/>
        </p:nvCxnSpPr>
        <p:spPr>
          <a:xfrm rot="5400000">
            <a:off x="9194730" y="1569088"/>
            <a:ext cx="2232000" cy="123690"/>
          </a:xfrm>
          <a:prstGeom prst="bentConnector2">
            <a:avLst/>
          </a:prstGeom>
          <a:noFill/>
          <a:ln w="12700" cap="flat">
            <a:solidFill>
              <a:srgbClr val="C5E1A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肘形连接符 18"/>
          <p:cNvCxnSpPr/>
          <p:nvPr/>
        </p:nvCxnSpPr>
        <p:spPr>
          <a:xfrm>
            <a:off x="10076968" y="3422457"/>
            <a:ext cx="337160" cy="1491696"/>
          </a:xfrm>
          <a:prstGeom prst="bentConnector2">
            <a:avLst/>
          </a:prstGeom>
          <a:noFill/>
          <a:ln w="12700" cap="flat">
            <a:solidFill>
              <a:srgbClr val="80E6C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肘形连接符 19"/>
          <p:cNvCxnSpPr/>
          <p:nvPr/>
        </p:nvCxnSpPr>
        <p:spPr>
          <a:xfrm rot="10800000" flipV="1">
            <a:off x="6177721" y="4437519"/>
            <a:ext cx="142180" cy="2124000"/>
          </a:xfrm>
          <a:prstGeom prst="bentConnector2">
            <a:avLst/>
          </a:prstGeom>
          <a:noFill/>
          <a:ln w="12700" cap="flat">
            <a:solidFill>
              <a:srgbClr val="FFD08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肘形连接符 20"/>
          <p:cNvCxnSpPr/>
          <p:nvPr/>
        </p:nvCxnSpPr>
        <p:spPr>
          <a:xfrm rot="10800000" flipV="1">
            <a:off x="2106697" y="4391615"/>
            <a:ext cx="156617" cy="1836000"/>
          </a:xfrm>
          <a:prstGeom prst="bentConnector2">
            <a:avLst/>
          </a:prstGeom>
          <a:noFill/>
          <a:ln w="12700" cap="flat">
            <a:solidFill>
              <a:srgbClr val="FAA19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肘形连接符 21"/>
          <p:cNvCxnSpPr/>
          <p:nvPr/>
        </p:nvCxnSpPr>
        <p:spPr>
          <a:xfrm rot="10800000" flipV="1">
            <a:off x="167992" y="3469205"/>
            <a:ext cx="2106488" cy="1027141"/>
          </a:xfrm>
          <a:prstGeom prst="bentConnector3">
            <a:avLst>
              <a:gd name="adj1" fmla="val 99102"/>
            </a:avLst>
          </a:prstGeom>
          <a:noFill/>
          <a:ln w="12700" cap="flat">
            <a:solidFill>
              <a:srgbClr val="FFFF8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矩形 22"/>
          <p:cNvSpPr/>
          <p:nvPr/>
        </p:nvSpPr>
        <p:spPr>
          <a:xfrm>
            <a:off x="8124152" y="532766"/>
            <a:ext cx="2083904" cy="1615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</a:rPr>
              <a:t>数据集成工具</a:t>
            </a:r>
            <a:endParaRPr lang="en-US" altLang="zh-CN" sz="1400" dirty="0">
              <a:solidFill>
                <a:srgbClr val="C5E1A5"/>
              </a:solidFill>
              <a:latin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数据共享</a:t>
            </a: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接口发布工具</a:t>
            </a:r>
            <a:endParaRPr lang="en-US" altLang="zh-CN" sz="1400" dirty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数据质量检查工具</a:t>
            </a:r>
            <a:endParaRPr lang="en-US" altLang="zh-CN" sz="1400" dirty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数据备份工具</a:t>
            </a:r>
            <a:endParaRPr lang="en-US" altLang="zh-CN" sz="1400" dirty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运行监控管理工具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458379" y="4925345"/>
            <a:ext cx="2926421" cy="1354296"/>
            <a:chOff x="2458379" y="4734845"/>
            <a:chExt cx="2926421" cy="1354296"/>
          </a:xfrm>
        </p:grpSpPr>
        <p:sp>
          <p:nvSpPr>
            <p:cNvPr id="15" name="文本框 14"/>
            <p:cNvSpPr txBox="1"/>
            <p:nvPr/>
          </p:nvSpPr>
          <p:spPr>
            <a:xfrm>
              <a:off x="2458379" y="4796479"/>
              <a:ext cx="1365758" cy="12926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 smtClean="0">
                  <a:solidFill>
                    <a:srgbClr val="FAA19B"/>
                  </a:solidFill>
                  <a:latin typeface="微软雅黑"/>
                  <a:ea typeface="微软雅黑"/>
                </a:rPr>
                <a:t>身份管理</a:t>
              </a:r>
              <a:endParaRPr lang="en-US" altLang="zh-CN" sz="1400" dirty="0" smtClean="0">
                <a:solidFill>
                  <a:srgbClr val="FAA19B"/>
                </a:solidFill>
                <a:latin typeface="微软雅黑"/>
                <a:ea typeface="微软雅黑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 smtClean="0">
                  <a:solidFill>
                    <a:srgbClr val="FAA19B"/>
                  </a:solidFill>
                  <a:latin typeface="微软雅黑"/>
                  <a:ea typeface="微软雅黑"/>
                </a:rPr>
                <a:t>审计管理</a:t>
              </a:r>
              <a:endParaRPr lang="en-US" altLang="zh-CN" sz="1400" dirty="0" smtClean="0">
                <a:solidFill>
                  <a:srgbClr val="FAA19B"/>
                </a:solidFill>
                <a:latin typeface="微软雅黑"/>
                <a:ea typeface="微软雅黑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 smtClean="0">
                  <a:solidFill>
                    <a:srgbClr val="FAA19B"/>
                  </a:solidFill>
                  <a:latin typeface="微软雅黑"/>
                  <a:ea typeface="微软雅黑"/>
                </a:rPr>
                <a:t>监控管理</a:t>
              </a:r>
              <a:endParaRPr lang="en-US" altLang="zh-CN" sz="1400" dirty="0" smtClean="0">
                <a:solidFill>
                  <a:srgbClr val="FAA19B"/>
                </a:solidFill>
                <a:latin typeface="微软雅黑"/>
                <a:ea typeface="微软雅黑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 smtClean="0">
                  <a:solidFill>
                    <a:srgbClr val="FAA19B"/>
                  </a:solidFill>
                  <a:latin typeface="微软雅黑"/>
                  <a:ea typeface="微软雅黑"/>
                </a:rPr>
                <a:t>分级</a:t>
              </a:r>
              <a:r>
                <a:rPr lang="zh-CN" altLang="en-US" sz="1400" dirty="0">
                  <a:solidFill>
                    <a:srgbClr val="FAA19B"/>
                  </a:solidFill>
                  <a:latin typeface="微软雅黑"/>
                  <a:ea typeface="微软雅黑"/>
                </a:rPr>
                <a:t>密码</a:t>
              </a:r>
              <a:r>
                <a:rPr lang="zh-CN" altLang="en-US" sz="1400" dirty="0" smtClean="0">
                  <a:solidFill>
                    <a:srgbClr val="FAA19B"/>
                  </a:solidFill>
                  <a:latin typeface="微软雅黑"/>
                  <a:ea typeface="微软雅黑"/>
                </a:rPr>
                <a:t>管理</a:t>
              </a:r>
              <a:endParaRPr lang="en-US" altLang="zh-CN" sz="1400" dirty="0" smtClean="0">
                <a:solidFill>
                  <a:srgbClr val="FAA19B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019202" y="4734845"/>
              <a:ext cx="136559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AA19B"/>
                  </a:solidFill>
                  <a:latin typeface="微软雅黑"/>
                  <a:ea typeface="微软雅黑"/>
                </a:rPr>
                <a:t>数据存储</a:t>
              </a:r>
              <a:endParaRPr lang="en-US" altLang="zh-CN" sz="1400" dirty="0">
                <a:solidFill>
                  <a:srgbClr val="FAA19B"/>
                </a:solidFill>
                <a:latin typeface="微软雅黑"/>
                <a:ea typeface="微软雅黑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AA19B"/>
                  </a:solidFill>
                  <a:latin typeface="微软雅黑"/>
                  <a:ea typeface="微软雅黑"/>
                </a:rPr>
                <a:t>身份认证</a:t>
              </a:r>
              <a:endParaRPr lang="en-US" altLang="zh-CN" sz="1400" dirty="0">
                <a:solidFill>
                  <a:srgbClr val="FAA19B"/>
                </a:solidFill>
                <a:latin typeface="微软雅黑"/>
                <a:ea typeface="微软雅黑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AA19B"/>
                  </a:solidFill>
                  <a:latin typeface="微软雅黑"/>
                  <a:ea typeface="微软雅黑"/>
                </a:rPr>
                <a:t>对外服务</a:t>
              </a:r>
              <a:endParaRPr lang="zh-CN" altLang="en-US" sz="1400" dirty="0"/>
            </a:p>
          </p:txBody>
        </p:sp>
      </p:grpSp>
      <p:sp>
        <p:nvSpPr>
          <p:cNvPr id="24" name="original cloud"/>
          <p:cNvSpPr>
            <a:spLocks noChangeAspect="1"/>
          </p:cNvSpPr>
          <p:nvPr/>
        </p:nvSpPr>
        <p:spPr bwMode="black">
          <a:xfrm>
            <a:off x="4443204" y="2101433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667413" y="2623271"/>
            <a:ext cx="2954654" cy="92333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Campusphere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智慧校园信息服务开放平台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20781 -0.094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474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35 0.08981 L -3.75E-6 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4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8 -0.0162 L 1.45833E-6 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57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09 -0.0037 L 1.04167E-6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2 -0.14328 L 2.08333E-6 -1.48148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699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9 -0.14004 L 0.00131 -0.0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6" grpId="0"/>
      <p:bldP spid="23" grpId="0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787062" y="2072640"/>
            <a:ext cx="973510" cy="1009410"/>
          </a:xfrm>
          <a:prstGeom prst="rect">
            <a:avLst/>
          </a:prstGeom>
          <a:noFill/>
          <a:ln>
            <a:solidFill>
              <a:srgbClr val="FFFF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2</a:t>
            </a:r>
            <a:endParaRPr lang="zh-CN" altLang="en-US" sz="4800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86278" y="3373392"/>
            <a:ext cx="357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Campuscrowd</a:t>
            </a:r>
            <a:endParaRPr lang="zh-CN" altLang="en-US" sz="36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228"/>
          <p:cNvSpPr/>
          <p:nvPr/>
        </p:nvSpPr>
        <p:spPr>
          <a:xfrm>
            <a:off x="15293" y="27939"/>
            <a:ext cx="4729458" cy="6845301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矩形 13"/>
          <p:cNvSpPr/>
          <p:nvPr/>
        </p:nvSpPr>
        <p:spPr>
          <a:xfrm>
            <a:off x="9160873" y="1943273"/>
            <a:ext cx="1869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Campuscare</a:t>
            </a:r>
            <a:endParaRPr lang="en-US" altLang="zh-CN" b="1" dirty="0" smtClean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智慧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校园云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守护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7194054" y="3373392"/>
            <a:ext cx="337297" cy="2825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箭头连接符 15"/>
          <p:cNvCxnSpPr/>
          <p:nvPr/>
        </p:nvCxnSpPr>
        <p:spPr bwMode="auto">
          <a:xfrm flipV="1">
            <a:off x="9448073" y="3333187"/>
            <a:ext cx="349155" cy="279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riginal cloud"/>
          <p:cNvSpPr>
            <a:spLocks noChangeAspect="1"/>
          </p:cNvSpPr>
          <p:nvPr/>
        </p:nvSpPr>
        <p:spPr bwMode="black">
          <a:xfrm>
            <a:off x="5058504" y="1298989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8" name="original cloud"/>
          <p:cNvSpPr>
            <a:spLocks noChangeAspect="1"/>
          </p:cNvSpPr>
          <p:nvPr/>
        </p:nvSpPr>
        <p:spPr bwMode="black">
          <a:xfrm>
            <a:off x="8532688" y="1277131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2" name="original cloud"/>
          <p:cNvSpPr>
            <a:spLocks noChangeAspect="1"/>
          </p:cNvSpPr>
          <p:nvPr/>
        </p:nvSpPr>
        <p:spPr bwMode="black">
          <a:xfrm>
            <a:off x="6881604" y="3758783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105813" y="4280621"/>
            <a:ext cx="2954654" cy="92333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Campusphere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智慧校园信息服务开放平台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14425" y="1919907"/>
            <a:ext cx="1869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Campuscrowd</a:t>
            </a:r>
            <a:endParaRPr lang="en-US" altLang="zh-CN" b="1" dirty="0" smtClean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智慧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校园云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工场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H="1">
            <a:off x="8332744" y="1635140"/>
            <a:ext cx="648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7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17" grpId="0" animBg="1"/>
      <p:bldP spid="18" grpId="0" animBg="1"/>
      <p:bldP spid="22" grpId="0" animBg="1"/>
      <p:bldP spid="2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23120" y="3115161"/>
            <a:ext cx="937097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zh-CN" altLang="en-US" b="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7675" y="107135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当前开发及交易模式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295" y="3115161"/>
            <a:ext cx="880533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高校</a:t>
            </a:r>
          </a:p>
        </p:txBody>
      </p:sp>
      <p:sp>
        <p:nvSpPr>
          <p:cNvPr id="7" name="矩形 6"/>
          <p:cNvSpPr/>
          <p:nvPr/>
        </p:nvSpPr>
        <p:spPr>
          <a:xfrm>
            <a:off x="417393" y="3899229"/>
            <a:ext cx="1792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了解其他的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学校的建设情况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需求难以一次梳理清晰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4077" y="3975422"/>
            <a:ext cx="1416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需求的边界不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兜底一切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64" y="1988697"/>
            <a:ext cx="2687282" cy="268728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890877" y="610989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供需双方一起玩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转软件众包平台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Shape 228"/>
          <p:cNvSpPr/>
          <p:nvPr/>
        </p:nvSpPr>
        <p:spPr>
          <a:xfrm>
            <a:off x="41233" y="-452"/>
            <a:ext cx="4983202" cy="6845301"/>
          </a:xfrm>
          <a:prstGeom prst="rect">
            <a:avLst/>
          </a:prstGeom>
          <a:solidFill>
            <a:srgbClr val="000000">
              <a:alpha val="8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Shape 330"/>
          <p:cNvSpPr/>
          <p:nvPr/>
        </p:nvSpPr>
        <p:spPr>
          <a:xfrm>
            <a:off x="1296113" y="2716210"/>
            <a:ext cx="290720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zh-CN" altLang="en-US" dirty="0" smtClean="0">
                <a:solidFill>
                  <a:srgbClr val="FFFFFF"/>
                </a:solidFill>
              </a:rPr>
              <a:t>采购模式变革</a:t>
            </a:r>
            <a:r>
              <a:rPr lang="en-US" dirty="0" smtClean="0">
                <a:solidFill>
                  <a:srgbClr val="FFFFFF"/>
                </a:solidFill>
              </a:rPr>
              <a:t>&gt;&gt;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96792" y="3019803"/>
            <a:ext cx="1067697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963205" y="3019803"/>
            <a:ext cx="106982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81535" y="3191367"/>
            <a:ext cx="30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Campuscrowd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470378" y="3017252"/>
            <a:ext cx="272132" cy="500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 flipH="1">
            <a:off x="10498808" y="2999424"/>
            <a:ext cx="293262" cy="500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59205" y="5793949"/>
            <a:ext cx="1217354" cy="371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金智</a:t>
            </a:r>
            <a:endParaRPr lang="zh-CN" altLang="en-US" b="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66933" y="3825783"/>
            <a:ext cx="4069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高校信息化垂直的软件众包平台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 rot="16200000">
            <a:off x="8422834" y="5220625"/>
            <a:ext cx="272132" cy="500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8" name="original cloud"/>
          <p:cNvSpPr>
            <a:spLocks noChangeAspect="1"/>
          </p:cNvSpPr>
          <p:nvPr/>
        </p:nvSpPr>
        <p:spPr bwMode="black">
          <a:xfrm>
            <a:off x="6671433" y="2261584"/>
            <a:ext cx="3700051" cy="2100844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/>
            <a:endParaRPr lang="en-US" sz="1961" dirty="0">
              <a:solidFill>
                <a:schemeClr val="tx2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80334" y="3733606"/>
            <a:ext cx="1245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发布需求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选购产品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928420" y="3792803"/>
            <a:ext cx="1245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承接服务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28237" y="4612869"/>
            <a:ext cx="2948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需求梳理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原型、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设计、程序开发、产品测试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 rot="5400000" flipH="1">
            <a:off x="8236652" y="1780601"/>
            <a:ext cx="293262" cy="5002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41919" y="1558851"/>
            <a:ext cx="128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师生用户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95164" y="3874601"/>
            <a:ext cx="2918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</a:rPr>
              <a:t>服务</a:t>
            </a:r>
            <a:r>
              <a:rPr lang="zh-CN" altLang="en-US" sz="1600" dirty="0">
                <a:solidFill>
                  <a:schemeClr val="bg1"/>
                </a:solidFill>
              </a:rPr>
              <a:t>应用的开发</a:t>
            </a:r>
            <a:r>
              <a:rPr lang="zh-CN" altLang="en-US" sz="1600" dirty="0" smtClean="0">
                <a:solidFill>
                  <a:schemeClr val="bg1"/>
                </a:solidFill>
              </a:rPr>
              <a:t>需求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C000"/>
                </a:solidFill>
              </a:rPr>
              <a:t>600-1000 </a:t>
            </a:r>
            <a:r>
              <a:rPr lang="en-US" altLang="zh-CN" sz="1600" dirty="0">
                <a:solidFill>
                  <a:schemeClr val="bg1"/>
                </a:solidFill>
              </a:rPr>
              <a:t>/ </a:t>
            </a:r>
            <a:r>
              <a:rPr lang="zh-CN" altLang="en-US" sz="1600" dirty="0">
                <a:solidFill>
                  <a:schemeClr val="bg1"/>
                </a:solidFill>
              </a:rPr>
              <a:t>每所</a:t>
            </a:r>
            <a:r>
              <a:rPr lang="zh-CN" altLang="en-US" sz="1600" dirty="0" smtClean="0">
                <a:solidFill>
                  <a:schemeClr val="bg1"/>
                </a:solidFill>
              </a:rPr>
              <a:t>高校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2500</a:t>
            </a:r>
            <a:r>
              <a:rPr lang="zh-CN" altLang="en-US" sz="1600" dirty="0" smtClean="0">
                <a:solidFill>
                  <a:schemeClr val="bg1"/>
                </a:solidFill>
              </a:rPr>
              <a:t>所高校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</a:rPr>
              <a:t>累计</a:t>
            </a:r>
            <a:r>
              <a:rPr lang="en-US" altLang="zh-CN" sz="1600" dirty="0" smtClean="0">
                <a:solidFill>
                  <a:srgbClr val="FFC000"/>
                </a:solidFill>
              </a:rPr>
              <a:t>2000</a:t>
            </a:r>
            <a:r>
              <a:rPr lang="zh-CN" altLang="en-US" sz="1600" dirty="0" smtClean="0">
                <a:solidFill>
                  <a:srgbClr val="FFC000"/>
                </a:solidFill>
              </a:rPr>
              <a:t>万</a:t>
            </a:r>
            <a:r>
              <a:rPr lang="zh-CN" altLang="en-US" sz="1600" dirty="0" smtClean="0">
                <a:solidFill>
                  <a:schemeClr val="bg1"/>
                </a:solidFill>
              </a:rPr>
              <a:t>个服务开发需求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33" grpId="0" animBg="1"/>
      <p:bldP spid="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258027" y="498005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服务交易跟踪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07926" y="49786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开发者服务中心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52284" y="498136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EMAP</a:t>
            </a:r>
            <a:r>
              <a:rPr lang="zh-CN" altLang="en-US" b="1" dirty="0" smtClean="0">
                <a:solidFill>
                  <a:schemeClr val="bg1"/>
                </a:solidFill>
              </a:rPr>
              <a:t>快速开发平台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461534" y="4982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应用注册接入控制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834200" y="3833199"/>
            <a:ext cx="1008000" cy="1008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1105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4554009" y="3790467"/>
            <a:ext cx="1008000" cy="1008000"/>
          </a:xfrm>
          <a:prstGeom prst="ellipse">
            <a:avLst/>
          </a:prstGeom>
          <a:solidFill>
            <a:srgbClr val="F8625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1105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7416768" y="3815749"/>
            <a:ext cx="1008000" cy="1008000"/>
          </a:xfrm>
          <a:prstGeom prst="ellipse">
            <a:avLst/>
          </a:prstGeom>
          <a:solidFill>
            <a:srgbClr val="92E2D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1105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934326" y="3885948"/>
            <a:ext cx="1008000" cy="1008000"/>
          </a:xfrm>
          <a:prstGeom prst="ellipse">
            <a:avLst/>
          </a:prstGeom>
          <a:solidFill>
            <a:srgbClr val="7EA7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1105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2" name="Freeform 69"/>
          <p:cNvSpPr>
            <a:spLocks noEditPoints="1"/>
          </p:cNvSpPr>
          <p:nvPr/>
        </p:nvSpPr>
        <p:spPr bwMode="auto">
          <a:xfrm>
            <a:off x="2149414" y="4039617"/>
            <a:ext cx="442251" cy="651216"/>
          </a:xfrm>
          <a:custGeom>
            <a:avLst/>
            <a:gdLst>
              <a:gd name="T0" fmla="*/ 207 w 281"/>
              <a:gd name="T1" fmla="*/ 0 h 414"/>
              <a:gd name="T2" fmla="*/ 74 w 281"/>
              <a:gd name="T3" fmla="*/ 0 h 414"/>
              <a:gd name="T4" fmla="*/ 0 w 281"/>
              <a:gd name="T5" fmla="*/ 75 h 414"/>
              <a:gd name="T6" fmla="*/ 0 w 281"/>
              <a:gd name="T7" fmla="*/ 340 h 414"/>
              <a:gd name="T8" fmla="*/ 74 w 281"/>
              <a:gd name="T9" fmla="*/ 414 h 414"/>
              <a:gd name="T10" fmla="*/ 207 w 281"/>
              <a:gd name="T11" fmla="*/ 414 h 414"/>
              <a:gd name="T12" fmla="*/ 281 w 281"/>
              <a:gd name="T13" fmla="*/ 340 h 414"/>
              <a:gd name="T14" fmla="*/ 281 w 281"/>
              <a:gd name="T15" fmla="*/ 75 h 414"/>
              <a:gd name="T16" fmla="*/ 207 w 281"/>
              <a:gd name="T17" fmla="*/ 0 h 414"/>
              <a:gd name="T18" fmla="*/ 141 w 281"/>
              <a:gd name="T19" fmla="*/ 151 h 414"/>
              <a:gd name="T20" fmla="*/ 126 w 281"/>
              <a:gd name="T21" fmla="*/ 137 h 414"/>
              <a:gd name="T22" fmla="*/ 126 w 281"/>
              <a:gd name="T23" fmla="*/ 92 h 414"/>
              <a:gd name="T24" fmla="*/ 141 w 281"/>
              <a:gd name="T25" fmla="*/ 78 h 414"/>
              <a:gd name="T26" fmla="*/ 155 w 281"/>
              <a:gd name="T27" fmla="*/ 92 h 414"/>
              <a:gd name="T28" fmla="*/ 155 w 281"/>
              <a:gd name="T29" fmla="*/ 137 h 414"/>
              <a:gd name="T30" fmla="*/ 141 w 281"/>
              <a:gd name="T31" fmla="*/ 151 h 414"/>
              <a:gd name="T32" fmla="*/ 266 w 281"/>
              <a:gd name="T33" fmla="*/ 340 h 414"/>
              <a:gd name="T34" fmla="*/ 207 w 281"/>
              <a:gd name="T35" fmla="*/ 399 h 414"/>
              <a:gd name="T36" fmla="*/ 74 w 281"/>
              <a:gd name="T37" fmla="*/ 399 h 414"/>
              <a:gd name="T38" fmla="*/ 15 w 281"/>
              <a:gd name="T39" fmla="*/ 340 h 414"/>
              <a:gd name="T40" fmla="*/ 15 w 281"/>
              <a:gd name="T41" fmla="*/ 75 h 414"/>
              <a:gd name="T42" fmla="*/ 74 w 281"/>
              <a:gd name="T43" fmla="*/ 15 h 414"/>
              <a:gd name="T44" fmla="*/ 133 w 281"/>
              <a:gd name="T45" fmla="*/ 15 h 414"/>
              <a:gd name="T46" fmla="*/ 133 w 281"/>
              <a:gd name="T47" fmla="*/ 64 h 414"/>
              <a:gd name="T48" fmla="*/ 111 w 281"/>
              <a:gd name="T49" fmla="*/ 92 h 414"/>
              <a:gd name="T50" fmla="*/ 111 w 281"/>
              <a:gd name="T51" fmla="*/ 137 h 414"/>
              <a:gd name="T52" fmla="*/ 133 w 281"/>
              <a:gd name="T53" fmla="*/ 165 h 414"/>
              <a:gd name="T54" fmla="*/ 133 w 281"/>
              <a:gd name="T55" fmla="*/ 208 h 414"/>
              <a:gd name="T56" fmla="*/ 148 w 281"/>
              <a:gd name="T57" fmla="*/ 208 h 414"/>
              <a:gd name="T58" fmla="*/ 148 w 281"/>
              <a:gd name="T59" fmla="*/ 165 h 414"/>
              <a:gd name="T60" fmla="*/ 170 w 281"/>
              <a:gd name="T61" fmla="*/ 137 h 414"/>
              <a:gd name="T62" fmla="*/ 170 w 281"/>
              <a:gd name="T63" fmla="*/ 92 h 414"/>
              <a:gd name="T64" fmla="*/ 148 w 281"/>
              <a:gd name="T65" fmla="*/ 64 h 414"/>
              <a:gd name="T66" fmla="*/ 148 w 281"/>
              <a:gd name="T67" fmla="*/ 15 h 414"/>
              <a:gd name="T68" fmla="*/ 207 w 281"/>
              <a:gd name="T69" fmla="*/ 15 h 414"/>
              <a:gd name="T70" fmla="*/ 266 w 281"/>
              <a:gd name="T71" fmla="*/ 75 h 414"/>
              <a:gd name="T72" fmla="*/ 266 w 281"/>
              <a:gd name="T73" fmla="*/ 3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414">
                <a:moveTo>
                  <a:pt x="207" y="0"/>
                </a:moveTo>
                <a:cubicBezTo>
                  <a:pt x="74" y="0"/>
                  <a:pt x="74" y="0"/>
                  <a:pt x="74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81"/>
                  <a:pt x="34" y="414"/>
                  <a:pt x="74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48" y="414"/>
                  <a:pt x="281" y="381"/>
                  <a:pt x="281" y="340"/>
                </a:cubicBezTo>
                <a:cubicBezTo>
                  <a:pt x="281" y="75"/>
                  <a:pt x="281" y="75"/>
                  <a:pt x="281" y="75"/>
                </a:cubicBezTo>
                <a:cubicBezTo>
                  <a:pt x="281" y="34"/>
                  <a:pt x="248" y="0"/>
                  <a:pt x="207" y="0"/>
                </a:cubicBezTo>
                <a:close/>
                <a:moveTo>
                  <a:pt x="141" y="151"/>
                </a:moveTo>
                <a:cubicBezTo>
                  <a:pt x="133" y="151"/>
                  <a:pt x="126" y="145"/>
                  <a:pt x="126" y="137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84"/>
                  <a:pt x="133" y="78"/>
                  <a:pt x="141" y="78"/>
                </a:cubicBezTo>
                <a:cubicBezTo>
                  <a:pt x="149" y="78"/>
                  <a:pt x="155" y="84"/>
                  <a:pt x="155" y="92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49" y="151"/>
                  <a:pt x="141" y="151"/>
                </a:cubicBezTo>
                <a:close/>
                <a:moveTo>
                  <a:pt x="266" y="340"/>
                </a:moveTo>
                <a:cubicBezTo>
                  <a:pt x="266" y="373"/>
                  <a:pt x="239" y="399"/>
                  <a:pt x="207" y="399"/>
                </a:cubicBezTo>
                <a:cubicBezTo>
                  <a:pt x="74" y="399"/>
                  <a:pt x="74" y="399"/>
                  <a:pt x="74" y="399"/>
                </a:cubicBezTo>
                <a:cubicBezTo>
                  <a:pt x="42" y="399"/>
                  <a:pt x="15" y="373"/>
                  <a:pt x="15" y="340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42"/>
                  <a:pt x="42" y="15"/>
                  <a:pt x="74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1" y="68"/>
                  <a:pt x="111" y="79"/>
                  <a:pt x="111" y="92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50"/>
                  <a:pt x="121" y="162"/>
                  <a:pt x="133" y="165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8" y="165"/>
                  <a:pt x="148" y="165"/>
                  <a:pt x="148" y="165"/>
                </a:cubicBezTo>
                <a:cubicBezTo>
                  <a:pt x="160" y="162"/>
                  <a:pt x="170" y="150"/>
                  <a:pt x="170" y="13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79"/>
                  <a:pt x="160" y="68"/>
                  <a:pt x="148" y="6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39" y="15"/>
                  <a:pt x="266" y="42"/>
                  <a:pt x="266" y="75"/>
                </a:cubicBezTo>
                <a:lnTo>
                  <a:pt x="266" y="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Freeform 73"/>
          <p:cNvSpPr>
            <a:spLocks noEditPoints="1"/>
          </p:cNvSpPr>
          <p:nvPr/>
        </p:nvSpPr>
        <p:spPr bwMode="auto">
          <a:xfrm>
            <a:off x="7598763" y="4077096"/>
            <a:ext cx="646723" cy="541349"/>
          </a:xfrm>
          <a:custGeom>
            <a:avLst/>
            <a:gdLst>
              <a:gd name="T0" fmla="*/ 339 w 411"/>
              <a:gd name="T1" fmla="*/ 344 h 344"/>
              <a:gd name="T2" fmla="*/ 334 w 411"/>
              <a:gd name="T3" fmla="*/ 342 h 344"/>
              <a:gd name="T4" fmla="*/ 270 w 411"/>
              <a:gd name="T5" fmla="*/ 277 h 344"/>
              <a:gd name="T6" fmla="*/ 74 w 411"/>
              <a:gd name="T7" fmla="*/ 277 h 344"/>
              <a:gd name="T8" fmla="*/ 0 w 411"/>
              <a:gd name="T9" fmla="*/ 203 h 344"/>
              <a:gd name="T10" fmla="*/ 0 w 411"/>
              <a:gd name="T11" fmla="*/ 74 h 344"/>
              <a:gd name="T12" fmla="*/ 74 w 411"/>
              <a:gd name="T13" fmla="*/ 0 h 344"/>
              <a:gd name="T14" fmla="*/ 338 w 411"/>
              <a:gd name="T15" fmla="*/ 0 h 344"/>
              <a:gd name="T16" fmla="*/ 411 w 411"/>
              <a:gd name="T17" fmla="*/ 74 h 344"/>
              <a:gd name="T18" fmla="*/ 411 w 411"/>
              <a:gd name="T19" fmla="*/ 203 h 344"/>
              <a:gd name="T20" fmla="*/ 347 w 411"/>
              <a:gd name="T21" fmla="*/ 277 h 344"/>
              <a:gd name="T22" fmla="*/ 347 w 411"/>
              <a:gd name="T23" fmla="*/ 337 h 344"/>
              <a:gd name="T24" fmla="*/ 342 w 411"/>
              <a:gd name="T25" fmla="*/ 344 h 344"/>
              <a:gd name="T26" fmla="*/ 339 w 411"/>
              <a:gd name="T27" fmla="*/ 344 h 344"/>
              <a:gd name="T28" fmla="*/ 74 w 411"/>
              <a:gd name="T29" fmla="*/ 15 h 344"/>
              <a:gd name="T30" fmla="*/ 14 w 411"/>
              <a:gd name="T31" fmla="*/ 74 h 344"/>
              <a:gd name="T32" fmla="*/ 14 w 411"/>
              <a:gd name="T33" fmla="*/ 203 h 344"/>
              <a:gd name="T34" fmla="*/ 74 w 411"/>
              <a:gd name="T35" fmla="*/ 262 h 344"/>
              <a:gd name="T36" fmla="*/ 273 w 411"/>
              <a:gd name="T37" fmla="*/ 262 h 344"/>
              <a:gd name="T38" fmla="*/ 278 w 411"/>
              <a:gd name="T39" fmla="*/ 264 h 344"/>
              <a:gd name="T40" fmla="*/ 332 w 411"/>
              <a:gd name="T41" fmla="*/ 319 h 344"/>
              <a:gd name="T42" fmla="*/ 332 w 411"/>
              <a:gd name="T43" fmla="*/ 270 h 344"/>
              <a:gd name="T44" fmla="*/ 339 w 411"/>
              <a:gd name="T45" fmla="*/ 262 h 344"/>
              <a:gd name="T46" fmla="*/ 397 w 411"/>
              <a:gd name="T47" fmla="*/ 203 h 344"/>
              <a:gd name="T48" fmla="*/ 397 w 411"/>
              <a:gd name="T49" fmla="*/ 74 h 344"/>
              <a:gd name="T50" fmla="*/ 338 w 411"/>
              <a:gd name="T51" fmla="*/ 15 h 344"/>
              <a:gd name="T52" fmla="*/ 74 w 411"/>
              <a:gd name="T53" fmla="*/ 1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1" h="344">
                <a:moveTo>
                  <a:pt x="339" y="344"/>
                </a:moveTo>
                <a:cubicBezTo>
                  <a:pt x="337" y="344"/>
                  <a:pt x="336" y="343"/>
                  <a:pt x="334" y="342"/>
                </a:cubicBezTo>
                <a:cubicBezTo>
                  <a:pt x="270" y="277"/>
                  <a:pt x="270" y="277"/>
                  <a:pt x="270" y="277"/>
                </a:cubicBezTo>
                <a:cubicBezTo>
                  <a:pt x="74" y="277"/>
                  <a:pt x="74" y="277"/>
                  <a:pt x="74" y="277"/>
                </a:cubicBezTo>
                <a:cubicBezTo>
                  <a:pt x="33" y="277"/>
                  <a:pt x="0" y="244"/>
                  <a:pt x="0" y="20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78" y="0"/>
                  <a:pt x="411" y="33"/>
                  <a:pt x="411" y="74"/>
                </a:cubicBezTo>
                <a:cubicBezTo>
                  <a:pt x="411" y="203"/>
                  <a:pt x="411" y="203"/>
                  <a:pt x="411" y="203"/>
                </a:cubicBezTo>
                <a:cubicBezTo>
                  <a:pt x="411" y="242"/>
                  <a:pt x="384" y="273"/>
                  <a:pt x="347" y="277"/>
                </a:cubicBezTo>
                <a:cubicBezTo>
                  <a:pt x="347" y="337"/>
                  <a:pt x="347" y="337"/>
                  <a:pt x="347" y="337"/>
                </a:cubicBezTo>
                <a:cubicBezTo>
                  <a:pt x="347" y="340"/>
                  <a:pt x="345" y="342"/>
                  <a:pt x="342" y="344"/>
                </a:cubicBezTo>
                <a:cubicBezTo>
                  <a:pt x="341" y="344"/>
                  <a:pt x="340" y="344"/>
                  <a:pt x="339" y="344"/>
                </a:cubicBezTo>
                <a:close/>
                <a:moveTo>
                  <a:pt x="74" y="15"/>
                </a:moveTo>
                <a:cubicBezTo>
                  <a:pt x="41" y="15"/>
                  <a:pt x="14" y="41"/>
                  <a:pt x="14" y="74"/>
                </a:cubicBezTo>
                <a:cubicBezTo>
                  <a:pt x="14" y="203"/>
                  <a:pt x="14" y="203"/>
                  <a:pt x="14" y="203"/>
                </a:cubicBezTo>
                <a:cubicBezTo>
                  <a:pt x="14" y="236"/>
                  <a:pt x="41" y="262"/>
                  <a:pt x="74" y="262"/>
                </a:cubicBezTo>
                <a:cubicBezTo>
                  <a:pt x="273" y="262"/>
                  <a:pt x="273" y="262"/>
                  <a:pt x="273" y="262"/>
                </a:cubicBezTo>
                <a:cubicBezTo>
                  <a:pt x="275" y="262"/>
                  <a:pt x="277" y="263"/>
                  <a:pt x="278" y="264"/>
                </a:cubicBezTo>
                <a:cubicBezTo>
                  <a:pt x="332" y="319"/>
                  <a:pt x="332" y="319"/>
                  <a:pt x="332" y="319"/>
                </a:cubicBezTo>
                <a:cubicBezTo>
                  <a:pt x="332" y="270"/>
                  <a:pt x="332" y="270"/>
                  <a:pt x="332" y="270"/>
                </a:cubicBezTo>
                <a:cubicBezTo>
                  <a:pt x="332" y="266"/>
                  <a:pt x="335" y="262"/>
                  <a:pt x="339" y="262"/>
                </a:cubicBezTo>
                <a:cubicBezTo>
                  <a:pt x="371" y="262"/>
                  <a:pt x="397" y="236"/>
                  <a:pt x="397" y="203"/>
                </a:cubicBezTo>
                <a:cubicBezTo>
                  <a:pt x="397" y="74"/>
                  <a:pt x="397" y="74"/>
                  <a:pt x="397" y="74"/>
                </a:cubicBezTo>
                <a:cubicBezTo>
                  <a:pt x="397" y="41"/>
                  <a:pt x="370" y="15"/>
                  <a:pt x="338" y="15"/>
                </a:cubicBezTo>
                <a:lnTo>
                  <a:pt x="74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5" name="Freeform 77"/>
          <p:cNvSpPr>
            <a:spLocks noEditPoints="1"/>
          </p:cNvSpPr>
          <p:nvPr/>
        </p:nvSpPr>
        <p:spPr bwMode="auto">
          <a:xfrm>
            <a:off x="10130880" y="4103935"/>
            <a:ext cx="649968" cy="445864"/>
          </a:xfrm>
          <a:custGeom>
            <a:avLst/>
            <a:gdLst>
              <a:gd name="T0" fmla="*/ 340 w 413"/>
              <a:gd name="T1" fmla="*/ 283 h 283"/>
              <a:gd name="T2" fmla="*/ 73 w 413"/>
              <a:gd name="T3" fmla="*/ 283 h 283"/>
              <a:gd name="T4" fmla="*/ 72 w 413"/>
              <a:gd name="T5" fmla="*/ 283 h 283"/>
              <a:gd name="T6" fmla="*/ 0 w 413"/>
              <a:gd name="T7" fmla="*/ 209 h 283"/>
              <a:gd name="T8" fmla="*/ 70 w 413"/>
              <a:gd name="T9" fmla="*/ 135 h 283"/>
              <a:gd name="T10" fmla="*/ 66 w 413"/>
              <a:gd name="T11" fmla="*/ 107 h 283"/>
              <a:gd name="T12" fmla="*/ 173 w 413"/>
              <a:gd name="T13" fmla="*/ 0 h 283"/>
              <a:gd name="T14" fmla="*/ 273 w 413"/>
              <a:gd name="T15" fmla="*/ 69 h 283"/>
              <a:gd name="T16" fmla="*/ 273 w 413"/>
              <a:gd name="T17" fmla="*/ 69 h 283"/>
              <a:gd name="T18" fmla="*/ 346 w 413"/>
              <a:gd name="T19" fmla="*/ 135 h 283"/>
              <a:gd name="T20" fmla="*/ 413 w 413"/>
              <a:gd name="T21" fmla="*/ 209 h 283"/>
              <a:gd name="T22" fmla="*/ 341 w 413"/>
              <a:gd name="T23" fmla="*/ 283 h 283"/>
              <a:gd name="T24" fmla="*/ 340 w 413"/>
              <a:gd name="T25" fmla="*/ 283 h 283"/>
              <a:gd name="T26" fmla="*/ 73 w 413"/>
              <a:gd name="T27" fmla="*/ 268 h 283"/>
              <a:gd name="T28" fmla="*/ 339 w 413"/>
              <a:gd name="T29" fmla="*/ 268 h 283"/>
              <a:gd name="T30" fmla="*/ 340 w 413"/>
              <a:gd name="T31" fmla="*/ 268 h 283"/>
              <a:gd name="T32" fmla="*/ 398 w 413"/>
              <a:gd name="T33" fmla="*/ 209 h 283"/>
              <a:gd name="T34" fmla="*/ 339 w 413"/>
              <a:gd name="T35" fmla="*/ 150 h 283"/>
              <a:gd name="T36" fmla="*/ 332 w 413"/>
              <a:gd name="T37" fmla="*/ 142 h 283"/>
              <a:gd name="T38" fmla="*/ 273 w 413"/>
              <a:gd name="T39" fmla="*/ 83 h 283"/>
              <a:gd name="T40" fmla="*/ 268 w 413"/>
              <a:gd name="T41" fmla="*/ 84 h 283"/>
              <a:gd name="T42" fmla="*/ 261 w 413"/>
              <a:gd name="T43" fmla="*/ 79 h 283"/>
              <a:gd name="T44" fmla="*/ 173 w 413"/>
              <a:gd name="T45" fmla="*/ 15 h 283"/>
              <a:gd name="T46" fmla="*/ 81 w 413"/>
              <a:gd name="T47" fmla="*/ 107 h 283"/>
              <a:gd name="T48" fmla="*/ 87 w 413"/>
              <a:gd name="T49" fmla="*/ 140 h 283"/>
              <a:gd name="T50" fmla="*/ 86 w 413"/>
              <a:gd name="T51" fmla="*/ 147 h 283"/>
              <a:gd name="T52" fmla="*/ 79 w 413"/>
              <a:gd name="T53" fmla="*/ 150 h 283"/>
              <a:gd name="T54" fmla="*/ 73 w 413"/>
              <a:gd name="T55" fmla="*/ 150 h 283"/>
              <a:gd name="T56" fmla="*/ 14 w 413"/>
              <a:gd name="T57" fmla="*/ 209 h 283"/>
              <a:gd name="T58" fmla="*/ 73 w 413"/>
              <a:gd name="T59" fmla="*/ 268 h 283"/>
              <a:gd name="T60" fmla="*/ 73 w 413"/>
              <a:gd name="T61" fmla="*/ 26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4849361" y="3869026"/>
            <a:ext cx="417297" cy="769187"/>
          </a:xfrm>
          <a:custGeom>
            <a:avLst/>
            <a:gdLst>
              <a:gd name="T0" fmla="*/ 2 w 122"/>
              <a:gd name="T1" fmla="*/ 65 h 225"/>
              <a:gd name="T2" fmla="*/ 14 w 122"/>
              <a:gd name="T3" fmla="*/ 77 h 225"/>
              <a:gd name="T4" fmla="*/ 17 w 122"/>
              <a:gd name="T5" fmla="*/ 76 h 225"/>
              <a:gd name="T6" fmla="*/ 119 w 122"/>
              <a:gd name="T7" fmla="*/ 42 h 225"/>
              <a:gd name="T8" fmla="*/ 119 w 122"/>
              <a:gd name="T9" fmla="*/ 30 h 225"/>
              <a:gd name="T10" fmla="*/ 105 w 122"/>
              <a:gd name="T11" fmla="*/ 23 h 225"/>
              <a:gd name="T12" fmla="*/ 3 w 122"/>
              <a:gd name="T13" fmla="*/ 57 h 225"/>
              <a:gd name="T14" fmla="*/ 108 w 122"/>
              <a:gd name="T15" fmla="*/ 28 h 225"/>
              <a:gd name="T16" fmla="*/ 114 w 122"/>
              <a:gd name="T17" fmla="*/ 35 h 225"/>
              <a:gd name="T18" fmla="*/ 111 w 122"/>
              <a:gd name="T19" fmla="*/ 42 h 225"/>
              <a:gd name="T20" fmla="*/ 14 w 122"/>
              <a:gd name="T21" fmla="*/ 71 h 225"/>
              <a:gd name="T22" fmla="*/ 9 w 122"/>
              <a:gd name="T23" fmla="*/ 67 h 225"/>
              <a:gd name="T24" fmla="*/ 8 w 122"/>
              <a:gd name="T25" fmla="*/ 59 h 225"/>
              <a:gd name="T26" fmla="*/ 106 w 122"/>
              <a:gd name="T27" fmla="*/ 28 h 225"/>
              <a:gd name="T28" fmla="*/ 14 w 122"/>
              <a:gd name="T29" fmla="*/ 43 h 225"/>
              <a:gd name="T30" fmla="*/ 66 w 122"/>
              <a:gd name="T31" fmla="*/ 28 h 225"/>
              <a:gd name="T32" fmla="*/ 73 w 122"/>
              <a:gd name="T33" fmla="*/ 10 h 225"/>
              <a:gd name="T34" fmla="*/ 9 w 122"/>
              <a:gd name="T35" fmla="*/ 17 h 225"/>
              <a:gd name="T36" fmla="*/ 3 w 122"/>
              <a:gd name="T37" fmla="*/ 35 h 225"/>
              <a:gd name="T38" fmla="*/ 61 w 122"/>
              <a:gd name="T39" fmla="*/ 8 h 225"/>
              <a:gd name="T40" fmla="*/ 67 w 122"/>
              <a:gd name="T41" fmla="*/ 12 h 225"/>
              <a:gd name="T42" fmla="*/ 65 w 122"/>
              <a:gd name="T43" fmla="*/ 22 h 225"/>
              <a:gd name="T44" fmla="*/ 14 w 122"/>
              <a:gd name="T45" fmla="*/ 37 h 225"/>
              <a:gd name="T46" fmla="*/ 8 w 122"/>
              <a:gd name="T47" fmla="*/ 30 h 225"/>
              <a:gd name="T48" fmla="*/ 120 w 122"/>
              <a:gd name="T49" fmla="*/ 101 h 225"/>
              <a:gd name="T50" fmla="*/ 105 w 122"/>
              <a:gd name="T51" fmla="*/ 90 h 225"/>
              <a:gd name="T52" fmla="*/ 72 w 122"/>
              <a:gd name="T53" fmla="*/ 110 h 225"/>
              <a:gd name="T54" fmla="*/ 55 w 122"/>
              <a:gd name="T55" fmla="*/ 138 h 225"/>
              <a:gd name="T56" fmla="*/ 53 w 122"/>
              <a:gd name="T57" fmla="*/ 99 h 225"/>
              <a:gd name="T58" fmla="*/ 119 w 122"/>
              <a:gd name="T59" fmla="*/ 76 h 225"/>
              <a:gd name="T60" fmla="*/ 119 w 122"/>
              <a:gd name="T61" fmla="*/ 64 h 225"/>
              <a:gd name="T62" fmla="*/ 9 w 122"/>
              <a:gd name="T63" fmla="*/ 85 h 225"/>
              <a:gd name="T64" fmla="*/ 1 w 122"/>
              <a:gd name="T65" fmla="*/ 97 h 225"/>
              <a:gd name="T66" fmla="*/ 3 w 122"/>
              <a:gd name="T67" fmla="*/ 102 h 225"/>
              <a:gd name="T68" fmla="*/ 11 w 122"/>
              <a:gd name="T69" fmla="*/ 110 h 225"/>
              <a:gd name="T70" fmla="*/ 28 w 122"/>
              <a:gd name="T71" fmla="*/ 121 h 225"/>
              <a:gd name="T72" fmla="*/ 17 w 122"/>
              <a:gd name="T73" fmla="*/ 138 h 225"/>
              <a:gd name="T74" fmla="*/ 40 w 122"/>
              <a:gd name="T75" fmla="*/ 209 h 225"/>
              <a:gd name="T76" fmla="*/ 53 w 122"/>
              <a:gd name="T77" fmla="*/ 225 h 225"/>
              <a:gd name="T78" fmla="*/ 87 w 122"/>
              <a:gd name="T79" fmla="*/ 214 h 225"/>
              <a:gd name="T80" fmla="*/ 110 w 122"/>
              <a:gd name="T81" fmla="*/ 187 h 225"/>
              <a:gd name="T82" fmla="*/ 99 w 122"/>
              <a:gd name="T83" fmla="*/ 138 h 225"/>
              <a:gd name="T84" fmla="*/ 104 w 122"/>
              <a:gd name="T85" fmla="*/ 117 h 225"/>
              <a:gd name="T86" fmla="*/ 120 w 122"/>
              <a:gd name="T87" fmla="*/ 101 h 225"/>
              <a:gd name="T88" fmla="*/ 47 w 122"/>
              <a:gd name="T89" fmla="*/ 101 h 225"/>
              <a:gd name="T90" fmla="*/ 49 w 122"/>
              <a:gd name="T91" fmla="*/ 138 h 225"/>
              <a:gd name="T92" fmla="*/ 35 w 122"/>
              <a:gd name="T93" fmla="*/ 121 h 225"/>
              <a:gd name="T94" fmla="*/ 24 w 122"/>
              <a:gd name="T95" fmla="*/ 108 h 225"/>
              <a:gd name="T96" fmla="*/ 12 w 122"/>
              <a:gd name="T97" fmla="*/ 104 h 225"/>
              <a:gd name="T98" fmla="*/ 8 w 122"/>
              <a:gd name="T99" fmla="*/ 97 h 225"/>
              <a:gd name="T100" fmla="*/ 8 w 122"/>
              <a:gd name="T101" fmla="*/ 93 h 225"/>
              <a:gd name="T102" fmla="*/ 12 w 122"/>
              <a:gd name="T103" fmla="*/ 90 h 225"/>
              <a:gd name="T104" fmla="*/ 24 w 122"/>
              <a:gd name="T105" fmla="*/ 86 h 225"/>
              <a:gd name="T106" fmla="*/ 108 w 122"/>
              <a:gd name="T107" fmla="*/ 62 h 225"/>
              <a:gd name="T108" fmla="*/ 114 w 122"/>
              <a:gd name="T109" fmla="*/ 69 h 225"/>
              <a:gd name="T110" fmla="*/ 111 w 122"/>
              <a:gd name="T111" fmla="*/ 76 h 225"/>
              <a:gd name="T112" fmla="*/ 43 w 122"/>
              <a:gd name="T113" fmla="*/ 98 h 225"/>
              <a:gd name="T114" fmla="*/ 103 w 122"/>
              <a:gd name="T115" fmla="*/ 111 h 225"/>
              <a:gd name="T116" fmla="*/ 92 w 122"/>
              <a:gd name="T117" fmla="*/ 138 h 225"/>
              <a:gd name="T118" fmla="*/ 78 w 122"/>
              <a:gd name="T119" fmla="*/ 110 h 225"/>
              <a:gd name="T120" fmla="*/ 106 w 122"/>
              <a:gd name="T121" fmla="*/ 96 h 225"/>
              <a:gd name="T122" fmla="*/ 114 w 122"/>
              <a:gd name="T123" fmla="*/ 10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" name="original cloud"/>
          <p:cNvSpPr>
            <a:spLocks noChangeAspect="1"/>
          </p:cNvSpPr>
          <p:nvPr/>
        </p:nvSpPr>
        <p:spPr bwMode="black">
          <a:xfrm>
            <a:off x="4327785" y="534214"/>
            <a:ext cx="3666453" cy="2081766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/>
            <a:endParaRPr lang="en-US" sz="1961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18197" y="1403370"/>
            <a:ext cx="3096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智慧校园云工场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Campuscrowd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58028" y="5445541"/>
            <a:ext cx="1783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订单、需求交互、结项、支付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56185" y="5441097"/>
            <a:ext cx="1752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培训、资格认定、服务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00544" y="5443850"/>
            <a:ext cx="1959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降低开发成本，保证质量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461534" y="5447612"/>
            <a:ext cx="2265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代码及配置管理、安全审查、接入配置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5800" y="3040407"/>
            <a:ext cx="142589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CC700"/>
                </a:solidFill>
              </a:rPr>
              <a:t>技术工具</a:t>
            </a:r>
            <a:endParaRPr lang="zh-CN" altLang="en-US" sz="2400" b="1" dirty="0">
              <a:solidFill>
                <a:srgbClr val="FCC7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27785" y="3040407"/>
            <a:ext cx="142589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CC700"/>
                </a:solidFill>
              </a:rPr>
              <a:t>人</a:t>
            </a:r>
            <a:endParaRPr lang="zh-CN" altLang="en-US" sz="2400" b="1" dirty="0">
              <a:solidFill>
                <a:srgbClr val="FCC7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64536" y="2992578"/>
            <a:ext cx="43364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CC700"/>
                </a:solidFill>
              </a:rPr>
              <a:t>方法论及知识库</a:t>
            </a:r>
            <a:endParaRPr lang="zh-CN" altLang="en-US" sz="2400" b="1" dirty="0">
              <a:solidFill>
                <a:srgbClr val="FCC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/>
      <p:bldP spid="54" grpId="0"/>
      <p:bldP spid="60" grpId="0"/>
      <p:bldP spid="26" grpId="0" animBg="1"/>
      <p:bldP spid="27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23" grpId="0"/>
      <p:bldP spid="24" grpId="0"/>
      <p:bldP spid="25" grpId="0"/>
      <p:bldP spid="31" grpId="0"/>
      <p:bldP spid="2" grpId="0" animBg="1"/>
      <p:bldP spid="28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0" y="6332343"/>
            <a:ext cx="1118280" cy="24261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474525" y="3275597"/>
            <a:ext cx="9273485" cy="599057"/>
          </a:xfrm>
          <a:prstGeom prst="snip1Rect">
            <a:avLst/>
          </a:prstGeom>
          <a:solidFill>
            <a:srgbClr val="E69400"/>
          </a:solidFill>
          <a:ln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</a:rPr>
              <a:t>智慧校园云工场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</a:rPr>
              <a:t>CAMPUSCROWD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84785" y="2670916"/>
            <a:ext cx="3261443" cy="465231"/>
          </a:xfrm>
          <a:prstGeom prst="snip1Rect">
            <a:avLst/>
          </a:prstGeom>
          <a:noFill/>
          <a:ln>
            <a:solidFill>
              <a:srgbClr val="90CBF9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EMAP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快速开发平台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043051" y="2654606"/>
            <a:ext cx="3246956" cy="465231"/>
          </a:xfrm>
          <a:prstGeom prst="snip1Rect">
            <a:avLst/>
          </a:prstGeom>
          <a:noFill/>
          <a:ln>
            <a:solidFill>
              <a:srgbClr val="C5E1A5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开发者服务中心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78835" y="4022132"/>
            <a:ext cx="3267394" cy="465231"/>
          </a:xfrm>
          <a:prstGeom prst="snip1Rect">
            <a:avLst/>
          </a:prstGeom>
          <a:noFill/>
          <a:ln>
            <a:solidFill>
              <a:srgbClr val="FAA19B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应用（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APP)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注册接入控制台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43051" y="4022132"/>
            <a:ext cx="3246956" cy="465231"/>
          </a:xfrm>
          <a:prstGeom prst="snip1Rect">
            <a:avLst/>
          </a:prstGeom>
          <a:noFill/>
          <a:ln>
            <a:solidFill>
              <a:srgbClr val="FFD080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E083"/>
                </a:solidFill>
                <a:effectLst/>
                <a:uLnTx/>
                <a:uFillTx/>
                <a:latin typeface="微软雅黑"/>
                <a:ea typeface="微软雅黑"/>
              </a:rPr>
              <a:t>APP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E083"/>
                </a:solidFill>
                <a:effectLst/>
                <a:uLnTx/>
                <a:uFillTx/>
                <a:latin typeface="微软雅黑"/>
                <a:ea typeface="微软雅黑"/>
              </a:rPr>
              <a:t>交易跟踪服务台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D08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74525" y="1217253"/>
            <a:ext cx="3161122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表单、流程、业务逻辑快速开发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工具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90CBF9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行业公共组件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库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90CBF9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API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库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90CBF9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0CBF9"/>
                </a:solidFill>
                <a:effectLst/>
                <a:uLnTx/>
                <a:uFillTx/>
                <a:latin typeface="微软雅黑"/>
                <a:ea typeface="微软雅黑"/>
              </a:rPr>
              <a:t>前端交互模板库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108716" y="1218586"/>
            <a:ext cx="2083904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在线课程与实训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系统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C5E1A5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开发者资格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认定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C5E1A5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开发者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论坛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C5E1A5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5E1A5"/>
                </a:solidFill>
                <a:effectLst/>
                <a:uLnTx/>
                <a:uFillTx/>
                <a:latin typeface="微软雅黑"/>
                <a:ea typeface="微软雅黑"/>
              </a:rPr>
              <a:t>开发平台在线升级中心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08716" y="4581744"/>
            <a:ext cx="1904367" cy="1615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订单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管理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FFD08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需求交互协作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系统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FFD08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开发里程碑发布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管理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FFD08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结项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管理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FFD08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D080"/>
                </a:solidFill>
                <a:effectLst/>
                <a:uLnTx/>
                <a:uFillTx/>
                <a:latin typeface="微软雅黑"/>
                <a:ea typeface="微软雅黑"/>
              </a:rPr>
              <a:t>支付管理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40194" y="4581786"/>
            <a:ext cx="2733121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代码、文档版本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配置管理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FAA19B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代码安全审查（增值服务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）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FAA19B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接入资源配置与注册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管理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FAA19B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特定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API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AA19B"/>
                </a:solidFill>
                <a:effectLst/>
                <a:uLnTx/>
                <a:uFillTx/>
                <a:latin typeface="微软雅黑"/>
                <a:ea typeface="微软雅黑"/>
              </a:rPr>
              <a:t>适配提供（增值服务）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24234" y="4014104"/>
            <a:ext cx="2123776" cy="465231"/>
          </a:xfrm>
          <a:prstGeom prst="snip1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/>
                <a:ea typeface="微软雅黑"/>
              </a:rPr>
              <a:t>运营平台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16200000" flipH="1">
            <a:off x="612527" y="2033506"/>
            <a:ext cx="1563126" cy="160870"/>
          </a:xfrm>
          <a:prstGeom prst="bentConnector3">
            <a:avLst>
              <a:gd name="adj1" fmla="val 100066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4219295" y="2071747"/>
            <a:ext cx="1563127" cy="84385"/>
          </a:xfrm>
          <a:prstGeom prst="bentConnector2">
            <a:avLst/>
          </a:prstGeom>
          <a:noFill/>
          <a:ln w="12700" cap="flat">
            <a:solidFill>
              <a:srgbClr val="C5E1A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肘形连接符 55"/>
          <p:cNvCxnSpPr/>
          <p:nvPr/>
        </p:nvCxnSpPr>
        <p:spPr>
          <a:xfrm rot="10800000" flipV="1">
            <a:off x="4900871" y="4258909"/>
            <a:ext cx="142180" cy="1859647"/>
          </a:xfrm>
          <a:prstGeom prst="bentConnector2">
            <a:avLst/>
          </a:prstGeom>
          <a:noFill/>
          <a:ln w="12700" cap="flat">
            <a:solidFill>
              <a:srgbClr val="FFD08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肘形连接符 59"/>
          <p:cNvCxnSpPr/>
          <p:nvPr/>
        </p:nvCxnSpPr>
        <p:spPr>
          <a:xfrm rot="5400000">
            <a:off x="645385" y="4936731"/>
            <a:ext cx="1506965" cy="151322"/>
          </a:xfrm>
          <a:prstGeom prst="bentConnector3">
            <a:avLst>
              <a:gd name="adj1" fmla="val -565"/>
            </a:avLst>
          </a:prstGeom>
          <a:noFill/>
          <a:ln w="12700" cap="flat">
            <a:solidFill>
              <a:srgbClr val="FAA19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文本框 16"/>
          <p:cNvSpPr txBox="1"/>
          <p:nvPr/>
        </p:nvSpPr>
        <p:spPr>
          <a:xfrm>
            <a:off x="8689899" y="4735298"/>
            <a:ext cx="1545295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 smtClean="0">
                <a:solidFill>
                  <a:schemeClr val="accent2"/>
                </a:solidFill>
                <a:latin typeface="微软雅黑"/>
                <a:ea typeface="微软雅黑"/>
              </a:rPr>
              <a:t>应用超市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>
                <a:solidFill>
                  <a:schemeClr val="accent2"/>
                </a:solidFill>
                <a:latin typeface="微软雅黑"/>
                <a:ea typeface="微软雅黑"/>
              </a:rPr>
              <a:t>开发</a:t>
            </a:r>
            <a:r>
              <a:rPr lang="zh-CN" altLang="en-US" sz="1400" dirty="0" smtClean="0">
                <a:solidFill>
                  <a:schemeClr val="accent2"/>
                </a:solidFill>
                <a:latin typeface="微软雅黑"/>
                <a:ea typeface="微软雅黑"/>
              </a:rPr>
              <a:t>者运营分析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/>
                <a:ea typeface="微软雅黑"/>
              </a:rPr>
              <a:t>交易分析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1400" dirty="0" smtClean="0">
                <a:solidFill>
                  <a:schemeClr val="accent2"/>
                </a:solidFill>
                <a:latin typeface="微软雅黑"/>
                <a:ea typeface="微软雅黑"/>
              </a:rPr>
              <a:t>C</a:t>
            </a:r>
            <a:r>
              <a:rPr lang="zh-CN" altLang="en-US" sz="1400" dirty="0" smtClean="0">
                <a:solidFill>
                  <a:schemeClr val="accent2"/>
                </a:solidFill>
                <a:latin typeface="微软雅黑"/>
                <a:ea typeface="微软雅黑"/>
              </a:rPr>
              <a:t>端用户评价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cxnSp>
        <p:nvCxnSpPr>
          <p:cNvPr id="18" name="肘形连接符 17"/>
          <p:cNvCxnSpPr/>
          <p:nvPr/>
        </p:nvCxnSpPr>
        <p:spPr>
          <a:xfrm rot="10800000" flipV="1">
            <a:off x="8482054" y="4250881"/>
            <a:ext cx="142180" cy="1859647"/>
          </a:xfrm>
          <a:prstGeom prst="bentConnector2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21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9" grpId="0"/>
      <p:bldP spid="42" grpId="0"/>
      <p:bldP spid="44" grpId="0"/>
      <p:bldP spid="4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787062" y="2072640"/>
            <a:ext cx="973510" cy="1009410"/>
          </a:xfrm>
          <a:prstGeom prst="rect">
            <a:avLst/>
          </a:prstGeom>
          <a:noFill/>
          <a:ln>
            <a:solidFill>
              <a:srgbClr val="FFFF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3</a:t>
            </a:r>
            <a:endParaRPr lang="zh-CN" altLang="en-US" sz="4800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38783" y="3754271"/>
            <a:ext cx="357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Campuscare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228"/>
          <p:cNvSpPr/>
          <p:nvPr/>
        </p:nvSpPr>
        <p:spPr>
          <a:xfrm>
            <a:off x="0" y="15510"/>
            <a:ext cx="4729458" cy="6845301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7194054" y="3373392"/>
            <a:ext cx="337297" cy="2825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/>
          <p:cNvCxnSpPr/>
          <p:nvPr/>
        </p:nvCxnSpPr>
        <p:spPr bwMode="auto">
          <a:xfrm flipV="1">
            <a:off x="9448073" y="3333187"/>
            <a:ext cx="349155" cy="279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riginal cloud"/>
          <p:cNvSpPr>
            <a:spLocks noChangeAspect="1"/>
          </p:cNvSpPr>
          <p:nvPr/>
        </p:nvSpPr>
        <p:spPr bwMode="black">
          <a:xfrm>
            <a:off x="5058504" y="1298989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7" name="original cloud"/>
          <p:cNvSpPr>
            <a:spLocks noChangeAspect="1"/>
          </p:cNvSpPr>
          <p:nvPr/>
        </p:nvSpPr>
        <p:spPr bwMode="black">
          <a:xfrm>
            <a:off x="8532688" y="1277131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8" name="original cloud"/>
          <p:cNvSpPr>
            <a:spLocks noChangeAspect="1"/>
          </p:cNvSpPr>
          <p:nvPr/>
        </p:nvSpPr>
        <p:spPr bwMode="black">
          <a:xfrm>
            <a:off x="6881604" y="3758783"/>
            <a:ext cx="3178863" cy="1804919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105813" y="4280621"/>
            <a:ext cx="2954654" cy="92333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Campusphere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智慧校园信息服务开放平台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14425" y="1919907"/>
            <a:ext cx="1869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Campuscrowd</a:t>
            </a:r>
            <a:endParaRPr lang="en-US" altLang="zh-CN" b="1" dirty="0" smtClean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智慧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校园云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工场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60873" y="1943273"/>
            <a:ext cx="1869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Campuscare</a:t>
            </a:r>
            <a:endParaRPr lang="en-US" altLang="zh-CN" b="1" dirty="0" smtClean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智慧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校园云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守护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 flipH="1">
            <a:off x="8332744" y="1635140"/>
            <a:ext cx="648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56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22" grpId="0"/>
      <p:bldP spid="2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34427" y="2201222"/>
            <a:ext cx="5941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关于未来</a:t>
            </a:r>
            <a:endParaRPr lang="en-US" altLang="zh-CN" sz="6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the future</a:t>
            </a:r>
            <a:endParaRPr lang="zh-CN" altLang="en-US" sz="4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86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92718" y="4608753"/>
            <a:ext cx="31127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实现</a:t>
            </a:r>
            <a:r>
              <a:rPr lang="en-US" altLang="zh-CN" dirty="0" smtClean="0">
                <a:solidFill>
                  <a:schemeClr val="bg1"/>
                </a:solidFill>
              </a:rPr>
              <a:t>IT</a:t>
            </a:r>
            <a:r>
              <a:rPr lang="zh-CN" altLang="en-US" dirty="0" smtClean="0">
                <a:solidFill>
                  <a:schemeClr val="bg1"/>
                </a:solidFill>
              </a:rPr>
              <a:t>基础运行环境、应用、平台</a:t>
            </a:r>
            <a:r>
              <a:rPr lang="zh-CN" altLang="en-US" dirty="0">
                <a:solidFill>
                  <a:schemeClr val="bg1"/>
                </a:solidFill>
              </a:rPr>
              <a:t>与应用运行监控与</a:t>
            </a:r>
            <a:r>
              <a:rPr lang="zh-CN" altLang="en-US" dirty="0" smtClean="0">
                <a:solidFill>
                  <a:schemeClr val="bg1"/>
                </a:solidFill>
              </a:rPr>
              <a:t>分析，完成配置管理</a:t>
            </a:r>
            <a:r>
              <a:rPr lang="zh-CN" altLang="en-US" dirty="0">
                <a:solidFill>
                  <a:schemeClr val="bg1"/>
                </a:solidFill>
              </a:rPr>
              <a:t>与</a:t>
            </a:r>
            <a:r>
              <a:rPr lang="zh-CN" altLang="en-US" dirty="0" smtClean="0">
                <a:solidFill>
                  <a:schemeClr val="bg1"/>
                </a:solidFill>
              </a:rPr>
              <a:t>升级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41903" y="4744919"/>
            <a:ext cx="247176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沉淀</a:t>
            </a:r>
            <a:r>
              <a:rPr lang="zh-CN" altLang="en-US" dirty="0" smtClean="0">
                <a:solidFill>
                  <a:schemeClr val="bg1"/>
                </a:solidFill>
              </a:rPr>
              <a:t>用户行为数据，业务流程执行效率透明化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3198" y="1420423"/>
            <a:ext cx="1980029" cy="961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Campuscare</a:t>
            </a:r>
            <a:r>
              <a:rPr lang="en-US" altLang="zh-CN" sz="20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智慧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校园云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守护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original cloud"/>
          <p:cNvSpPr>
            <a:spLocks noChangeAspect="1"/>
          </p:cNvSpPr>
          <p:nvPr/>
        </p:nvSpPr>
        <p:spPr bwMode="black">
          <a:xfrm>
            <a:off x="4244435" y="438799"/>
            <a:ext cx="3835478" cy="2177736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68570" tIns="34286" rIns="68570" bIns="34286" numCol="1" anchor="t" anchorCtr="0" compatLnSpc="1">
            <a:prstTxWarp prst="textNoShape">
              <a:avLst/>
            </a:prstTxWarp>
          </a:bodyPr>
          <a:lstStyle/>
          <a:p>
            <a:pPr defTabSz="582668"/>
            <a:endParaRPr lang="en-US" sz="1961" dirty="0">
              <a:solidFill>
                <a:schemeClr val="tx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1138158" y="4732024"/>
            <a:ext cx="1008000" cy="1008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1105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7071913" y="4732024"/>
            <a:ext cx="1008000" cy="1008000"/>
          </a:xfrm>
          <a:prstGeom prst="ellipse">
            <a:avLst/>
          </a:prstGeom>
          <a:solidFill>
            <a:srgbClr val="F8625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11052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Freeform 69"/>
          <p:cNvSpPr>
            <a:spLocks noEditPoints="1"/>
          </p:cNvSpPr>
          <p:nvPr/>
        </p:nvSpPr>
        <p:spPr bwMode="auto">
          <a:xfrm>
            <a:off x="1453372" y="4938442"/>
            <a:ext cx="442251" cy="651216"/>
          </a:xfrm>
          <a:custGeom>
            <a:avLst/>
            <a:gdLst>
              <a:gd name="T0" fmla="*/ 207 w 281"/>
              <a:gd name="T1" fmla="*/ 0 h 414"/>
              <a:gd name="T2" fmla="*/ 74 w 281"/>
              <a:gd name="T3" fmla="*/ 0 h 414"/>
              <a:gd name="T4" fmla="*/ 0 w 281"/>
              <a:gd name="T5" fmla="*/ 75 h 414"/>
              <a:gd name="T6" fmla="*/ 0 w 281"/>
              <a:gd name="T7" fmla="*/ 340 h 414"/>
              <a:gd name="T8" fmla="*/ 74 w 281"/>
              <a:gd name="T9" fmla="*/ 414 h 414"/>
              <a:gd name="T10" fmla="*/ 207 w 281"/>
              <a:gd name="T11" fmla="*/ 414 h 414"/>
              <a:gd name="T12" fmla="*/ 281 w 281"/>
              <a:gd name="T13" fmla="*/ 340 h 414"/>
              <a:gd name="T14" fmla="*/ 281 w 281"/>
              <a:gd name="T15" fmla="*/ 75 h 414"/>
              <a:gd name="T16" fmla="*/ 207 w 281"/>
              <a:gd name="T17" fmla="*/ 0 h 414"/>
              <a:gd name="T18" fmla="*/ 141 w 281"/>
              <a:gd name="T19" fmla="*/ 151 h 414"/>
              <a:gd name="T20" fmla="*/ 126 w 281"/>
              <a:gd name="T21" fmla="*/ 137 h 414"/>
              <a:gd name="T22" fmla="*/ 126 w 281"/>
              <a:gd name="T23" fmla="*/ 92 h 414"/>
              <a:gd name="T24" fmla="*/ 141 w 281"/>
              <a:gd name="T25" fmla="*/ 78 h 414"/>
              <a:gd name="T26" fmla="*/ 155 w 281"/>
              <a:gd name="T27" fmla="*/ 92 h 414"/>
              <a:gd name="T28" fmla="*/ 155 w 281"/>
              <a:gd name="T29" fmla="*/ 137 h 414"/>
              <a:gd name="T30" fmla="*/ 141 w 281"/>
              <a:gd name="T31" fmla="*/ 151 h 414"/>
              <a:gd name="T32" fmla="*/ 266 w 281"/>
              <a:gd name="T33" fmla="*/ 340 h 414"/>
              <a:gd name="T34" fmla="*/ 207 w 281"/>
              <a:gd name="T35" fmla="*/ 399 h 414"/>
              <a:gd name="T36" fmla="*/ 74 w 281"/>
              <a:gd name="T37" fmla="*/ 399 h 414"/>
              <a:gd name="T38" fmla="*/ 15 w 281"/>
              <a:gd name="T39" fmla="*/ 340 h 414"/>
              <a:gd name="T40" fmla="*/ 15 w 281"/>
              <a:gd name="T41" fmla="*/ 75 h 414"/>
              <a:gd name="T42" fmla="*/ 74 w 281"/>
              <a:gd name="T43" fmla="*/ 15 h 414"/>
              <a:gd name="T44" fmla="*/ 133 w 281"/>
              <a:gd name="T45" fmla="*/ 15 h 414"/>
              <a:gd name="T46" fmla="*/ 133 w 281"/>
              <a:gd name="T47" fmla="*/ 64 h 414"/>
              <a:gd name="T48" fmla="*/ 111 w 281"/>
              <a:gd name="T49" fmla="*/ 92 h 414"/>
              <a:gd name="T50" fmla="*/ 111 w 281"/>
              <a:gd name="T51" fmla="*/ 137 h 414"/>
              <a:gd name="T52" fmla="*/ 133 w 281"/>
              <a:gd name="T53" fmla="*/ 165 h 414"/>
              <a:gd name="T54" fmla="*/ 133 w 281"/>
              <a:gd name="T55" fmla="*/ 208 h 414"/>
              <a:gd name="T56" fmla="*/ 148 w 281"/>
              <a:gd name="T57" fmla="*/ 208 h 414"/>
              <a:gd name="T58" fmla="*/ 148 w 281"/>
              <a:gd name="T59" fmla="*/ 165 h 414"/>
              <a:gd name="T60" fmla="*/ 170 w 281"/>
              <a:gd name="T61" fmla="*/ 137 h 414"/>
              <a:gd name="T62" fmla="*/ 170 w 281"/>
              <a:gd name="T63" fmla="*/ 92 h 414"/>
              <a:gd name="T64" fmla="*/ 148 w 281"/>
              <a:gd name="T65" fmla="*/ 64 h 414"/>
              <a:gd name="T66" fmla="*/ 148 w 281"/>
              <a:gd name="T67" fmla="*/ 15 h 414"/>
              <a:gd name="T68" fmla="*/ 207 w 281"/>
              <a:gd name="T69" fmla="*/ 15 h 414"/>
              <a:gd name="T70" fmla="*/ 266 w 281"/>
              <a:gd name="T71" fmla="*/ 75 h 414"/>
              <a:gd name="T72" fmla="*/ 266 w 281"/>
              <a:gd name="T73" fmla="*/ 3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414">
                <a:moveTo>
                  <a:pt x="207" y="0"/>
                </a:moveTo>
                <a:cubicBezTo>
                  <a:pt x="74" y="0"/>
                  <a:pt x="74" y="0"/>
                  <a:pt x="74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81"/>
                  <a:pt x="34" y="414"/>
                  <a:pt x="74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48" y="414"/>
                  <a:pt x="281" y="381"/>
                  <a:pt x="281" y="340"/>
                </a:cubicBezTo>
                <a:cubicBezTo>
                  <a:pt x="281" y="75"/>
                  <a:pt x="281" y="75"/>
                  <a:pt x="281" y="75"/>
                </a:cubicBezTo>
                <a:cubicBezTo>
                  <a:pt x="281" y="34"/>
                  <a:pt x="248" y="0"/>
                  <a:pt x="207" y="0"/>
                </a:cubicBezTo>
                <a:close/>
                <a:moveTo>
                  <a:pt x="141" y="151"/>
                </a:moveTo>
                <a:cubicBezTo>
                  <a:pt x="133" y="151"/>
                  <a:pt x="126" y="145"/>
                  <a:pt x="126" y="137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84"/>
                  <a:pt x="133" y="78"/>
                  <a:pt x="141" y="78"/>
                </a:cubicBezTo>
                <a:cubicBezTo>
                  <a:pt x="149" y="78"/>
                  <a:pt x="155" y="84"/>
                  <a:pt x="155" y="92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49" y="151"/>
                  <a:pt x="141" y="151"/>
                </a:cubicBezTo>
                <a:close/>
                <a:moveTo>
                  <a:pt x="266" y="340"/>
                </a:moveTo>
                <a:cubicBezTo>
                  <a:pt x="266" y="373"/>
                  <a:pt x="239" y="399"/>
                  <a:pt x="207" y="399"/>
                </a:cubicBezTo>
                <a:cubicBezTo>
                  <a:pt x="74" y="399"/>
                  <a:pt x="74" y="399"/>
                  <a:pt x="74" y="399"/>
                </a:cubicBezTo>
                <a:cubicBezTo>
                  <a:pt x="42" y="399"/>
                  <a:pt x="15" y="373"/>
                  <a:pt x="15" y="340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42"/>
                  <a:pt x="42" y="15"/>
                  <a:pt x="74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1" y="68"/>
                  <a:pt x="111" y="79"/>
                  <a:pt x="111" y="92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50"/>
                  <a:pt x="121" y="162"/>
                  <a:pt x="133" y="165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8" y="165"/>
                  <a:pt x="148" y="165"/>
                  <a:pt x="148" y="165"/>
                </a:cubicBezTo>
                <a:cubicBezTo>
                  <a:pt x="160" y="162"/>
                  <a:pt x="170" y="150"/>
                  <a:pt x="170" y="13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79"/>
                  <a:pt x="160" y="68"/>
                  <a:pt x="148" y="6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39" y="15"/>
                  <a:pt x="266" y="42"/>
                  <a:pt x="266" y="75"/>
                </a:cubicBezTo>
                <a:lnTo>
                  <a:pt x="266" y="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7367265" y="4810583"/>
            <a:ext cx="417297" cy="769187"/>
          </a:xfrm>
          <a:custGeom>
            <a:avLst/>
            <a:gdLst>
              <a:gd name="T0" fmla="*/ 2 w 122"/>
              <a:gd name="T1" fmla="*/ 65 h 225"/>
              <a:gd name="T2" fmla="*/ 14 w 122"/>
              <a:gd name="T3" fmla="*/ 77 h 225"/>
              <a:gd name="T4" fmla="*/ 17 w 122"/>
              <a:gd name="T5" fmla="*/ 76 h 225"/>
              <a:gd name="T6" fmla="*/ 119 w 122"/>
              <a:gd name="T7" fmla="*/ 42 h 225"/>
              <a:gd name="T8" fmla="*/ 119 w 122"/>
              <a:gd name="T9" fmla="*/ 30 h 225"/>
              <a:gd name="T10" fmla="*/ 105 w 122"/>
              <a:gd name="T11" fmla="*/ 23 h 225"/>
              <a:gd name="T12" fmla="*/ 3 w 122"/>
              <a:gd name="T13" fmla="*/ 57 h 225"/>
              <a:gd name="T14" fmla="*/ 108 w 122"/>
              <a:gd name="T15" fmla="*/ 28 h 225"/>
              <a:gd name="T16" fmla="*/ 114 w 122"/>
              <a:gd name="T17" fmla="*/ 35 h 225"/>
              <a:gd name="T18" fmla="*/ 111 w 122"/>
              <a:gd name="T19" fmla="*/ 42 h 225"/>
              <a:gd name="T20" fmla="*/ 14 w 122"/>
              <a:gd name="T21" fmla="*/ 71 h 225"/>
              <a:gd name="T22" fmla="*/ 9 w 122"/>
              <a:gd name="T23" fmla="*/ 67 h 225"/>
              <a:gd name="T24" fmla="*/ 8 w 122"/>
              <a:gd name="T25" fmla="*/ 59 h 225"/>
              <a:gd name="T26" fmla="*/ 106 w 122"/>
              <a:gd name="T27" fmla="*/ 28 h 225"/>
              <a:gd name="T28" fmla="*/ 14 w 122"/>
              <a:gd name="T29" fmla="*/ 43 h 225"/>
              <a:gd name="T30" fmla="*/ 66 w 122"/>
              <a:gd name="T31" fmla="*/ 28 h 225"/>
              <a:gd name="T32" fmla="*/ 73 w 122"/>
              <a:gd name="T33" fmla="*/ 10 h 225"/>
              <a:gd name="T34" fmla="*/ 9 w 122"/>
              <a:gd name="T35" fmla="*/ 17 h 225"/>
              <a:gd name="T36" fmla="*/ 3 w 122"/>
              <a:gd name="T37" fmla="*/ 35 h 225"/>
              <a:gd name="T38" fmla="*/ 61 w 122"/>
              <a:gd name="T39" fmla="*/ 8 h 225"/>
              <a:gd name="T40" fmla="*/ 67 w 122"/>
              <a:gd name="T41" fmla="*/ 12 h 225"/>
              <a:gd name="T42" fmla="*/ 65 w 122"/>
              <a:gd name="T43" fmla="*/ 22 h 225"/>
              <a:gd name="T44" fmla="*/ 14 w 122"/>
              <a:gd name="T45" fmla="*/ 37 h 225"/>
              <a:gd name="T46" fmla="*/ 8 w 122"/>
              <a:gd name="T47" fmla="*/ 30 h 225"/>
              <a:gd name="T48" fmla="*/ 120 w 122"/>
              <a:gd name="T49" fmla="*/ 101 h 225"/>
              <a:gd name="T50" fmla="*/ 105 w 122"/>
              <a:gd name="T51" fmla="*/ 90 h 225"/>
              <a:gd name="T52" fmla="*/ 72 w 122"/>
              <a:gd name="T53" fmla="*/ 110 h 225"/>
              <a:gd name="T54" fmla="*/ 55 w 122"/>
              <a:gd name="T55" fmla="*/ 138 h 225"/>
              <a:gd name="T56" fmla="*/ 53 w 122"/>
              <a:gd name="T57" fmla="*/ 99 h 225"/>
              <a:gd name="T58" fmla="*/ 119 w 122"/>
              <a:gd name="T59" fmla="*/ 76 h 225"/>
              <a:gd name="T60" fmla="*/ 119 w 122"/>
              <a:gd name="T61" fmla="*/ 64 h 225"/>
              <a:gd name="T62" fmla="*/ 9 w 122"/>
              <a:gd name="T63" fmla="*/ 85 h 225"/>
              <a:gd name="T64" fmla="*/ 1 w 122"/>
              <a:gd name="T65" fmla="*/ 97 h 225"/>
              <a:gd name="T66" fmla="*/ 3 w 122"/>
              <a:gd name="T67" fmla="*/ 102 h 225"/>
              <a:gd name="T68" fmla="*/ 11 w 122"/>
              <a:gd name="T69" fmla="*/ 110 h 225"/>
              <a:gd name="T70" fmla="*/ 28 w 122"/>
              <a:gd name="T71" fmla="*/ 121 h 225"/>
              <a:gd name="T72" fmla="*/ 17 w 122"/>
              <a:gd name="T73" fmla="*/ 138 h 225"/>
              <a:gd name="T74" fmla="*/ 40 w 122"/>
              <a:gd name="T75" fmla="*/ 209 h 225"/>
              <a:gd name="T76" fmla="*/ 53 w 122"/>
              <a:gd name="T77" fmla="*/ 225 h 225"/>
              <a:gd name="T78" fmla="*/ 87 w 122"/>
              <a:gd name="T79" fmla="*/ 214 h 225"/>
              <a:gd name="T80" fmla="*/ 110 w 122"/>
              <a:gd name="T81" fmla="*/ 187 h 225"/>
              <a:gd name="T82" fmla="*/ 99 w 122"/>
              <a:gd name="T83" fmla="*/ 138 h 225"/>
              <a:gd name="T84" fmla="*/ 104 w 122"/>
              <a:gd name="T85" fmla="*/ 117 h 225"/>
              <a:gd name="T86" fmla="*/ 120 w 122"/>
              <a:gd name="T87" fmla="*/ 101 h 225"/>
              <a:gd name="T88" fmla="*/ 47 w 122"/>
              <a:gd name="T89" fmla="*/ 101 h 225"/>
              <a:gd name="T90" fmla="*/ 49 w 122"/>
              <a:gd name="T91" fmla="*/ 138 h 225"/>
              <a:gd name="T92" fmla="*/ 35 w 122"/>
              <a:gd name="T93" fmla="*/ 121 h 225"/>
              <a:gd name="T94" fmla="*/ 24 w 122"/>
              <a:gd name="T95" fmla="*/ 108 h 225"/>
              <a:gd name="T96" fmla="*/ 12 w 122"/>
              <a:gd name="T97" fmla="*/ 104 h 225"/>
              <a:gd name="T98" fmla="*/ 8 w 122"/>
              <a:gd name="T99" fmla="*/ 97 h 225"/>
              <a:gd name="T100" fmla="*/ 8 w 122"/>
              <a:gd name="T101" fmla="*/ 93 h 225"/>
              <a:gd name="T102" fmla="*/ 12 w 122"/>
              <a:gd name="T103" fmla="*/ 90 h 225"/>
              <a:gd name="T104" fmla="*/ 24 w 122"/>
              <a:gd name="T105" fmla="*/ 86 h 225"/>
              <a:gd name="T106" fmla="*/ 108 w 122"/>
              <a:gd name="T107" fmla="*/ 62 h 225"/>
              <a:gd name="T108" fmla="*/ 114 w 122"/>
              <a:gd name="T109" fmla="*/ 69 h 225"/>
              <a:gd name="T110" fmla="*/ 111 w 122"/>
              <a:gd name="T111" fmla="*/ 76 h 225"/>
              <a:gd name="T112" fmla="*/ 43 w 122"/>
              <a:gd name="T113" fmla="*/ 98 h 225"/>
              <a:gd name="T114" fmla="*/ 103 w 122"/>
              <a:gd name="T115" fmla="*/ 111 h 225"/>
              <a:gd name="T116" fmla="*/ 92 w 122"/>
              <a:gd name="T117" fmla="*/ 138 h 225"/>
              <a:gd name="T118" fmla="*/ 78 w 122"/>
              <a:gd name="T119" fmla="*/ 110 h 225"/>
              <a:gd name="T120" fmla="*/ 106 w 122"/>
              <a:gd name="T121" fmla="*/ 96 h 225"/>
              <a:gd name="T122" fmla="*/ 114 w 122"/>
              <a:gd name="T123" fmla="*/ 10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22981" y="3564589"/>
            <a:ext cx="5203352" cy="651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FCC700"/>
                </a:solidFill>
              </a:rPr>
              <a:t>基于量化数据，支持科学决策</a:t>
            </a:r>
            <a:endParaRPr lang="zh-CN" altLang="en-US" sz="2400" b="1" dirty="0">
              <a:solidFill>
                <a:srgbClr val="FCC7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8783" y="3576269"/>
            <a:ext cx="4823220" cy="651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FCC700"/>
                </a:solidFill>
              </a:rPr>
              <a:t>可用性、流畅性</a:t>
            </a:r>
            <a:r>
              <a:rPr lang="en-US" altLang="zh-CN" sz="2400" b="1" dirty="0" smtClean="0">
                <a:solidFill>
                  <a:srgbClr val="FCC7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400" b="1" dirty="0" smtClean="0">
                <a:solidFill>
                  <a:srgbClr val="FCC700"/>
                </a:solidFill>
              </a:rPr>
              <a:t>自动化运维</a:t>
            </a:r>
            <a:endParaRPr lang="zh-CN" altLang="en-US" sz="2400" b="1" dirty="0">
              <a:solidFill>
                <a:srgbClr val="FCC700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9819576" y="1527667"/>
            <a:ext cx="1706757" cy="1298377"/>
          </a:xfrm>
          <a:prstGeom prst="wedgeEllipseCallout">
            <a:avLst>
              <a:gd name="adj1" fmla="val -24181"/>
              <a:gd name="adj2" fmla="val 84509"/>
            </a:avLst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不再以专家的评价作为标准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0352" y="2862655"/>
            <a:ext cx="96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能用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44616" y="2862655"/>
            <a:ext cx="96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用好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 animBg="1"/>
      <p:bldP spid="22" grpId="0" animBg="1"/>
      <p:bldP spid="23" grpId="0" animBg="1"/>
      <p:bldP spid="24" grpId="0" animBg="1"/>
      <p:bldP spid="3" grpId="0" animBg="1"/>
      <p:bldP spid="25" grpId="0" animBg="1"/>
      <p:bldP spid="14" grpId="0" animBg="1"/>
      <p:bldP spid="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6530463"/>
            <a:ext cx="1118280" cy="242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43549" y="3048000"/>
            <a:ext cx="2520903" cy="745067"/>
          </a:xfrm>
          <a:prstGeom prst="snip1Rect">
            <a:avLst/>
          </a:prstGeom>
          <a:solidFill>
            <a:srgbClr val="F04C49"/>
          </a:solidFill>
          <a:ln>
            <a:noFill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微软雅黑"/>
                <a:ea typeface="微软雅黑"/>
              </a:rPr>
              <a:t>智慧校园云</a:t>
            </a:r>
            <a:r>
              <a:rPr lang="zh-CN" altLang="en-US" sz="2000" b="1" dirty="0" smtClean="0">
                <a:solidFill>
                  <a:prstClr val="white"/>
                </a:solidFill>
                <a:latin typeface="微软雅黑"/>
                <a:ea typeface="微软雅黑"/>
              </a:rPr>
              <a:t>守护</a:t>
            </a:r>
            <a:endParaRPr lang="en-US" altLang="zh-CN" sz="2000" b="1" dirty="0" smtClean="0">
              <a:solidFill>
                <a:prstClr val="white"/>
              </a:solidFill>
              <a:latin typeface="微软雅黑"/>
              <a:ea typeface="微软雅黑"/>
            </a:endParaRPr>
          </a:p>
          <a:p>
            <a:pPr algn="ctr">
              <a:lnSpc>
                <a:spcPts val="2400"/>
              </a:lnSpc>
            </a:pPr>
            <a:r>
              <a:rPr lang="en-US" altLang="zh-CN" sz="1600" dirty="0" smtClean="0">
                <a:solidFill>
                  <a:prstClr val="white"/>
                </a:solidFill>
                <a:latin typeface="微软雅黑"/>
                <a:ea typeface="微软雅黑"/>
              </a:rPr>
              <a:t>CAMPUSCARE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09889" y="3192370"/>
            <a:ext cx="3267394" cy="465231"/>
          </a:xfrm>
          <a:prstGeom prst="snip1Rect">
            <a:avLst/>
          </a:prstGeom>
          <a:noFill/>
          <a:ln>
            <a:solidFill>
              <a:srgbClr val="90CBF9"/>
            </a:solidFill>
          </a:ln>
        </p:spPr>
        <p:txBody>
          <a:bodyPr wrap="none" lIns="180000" tIns="108000" rIns="180000" bIns="72000" rtlCol="0" anchor="ctr" anchorCtr="1">
            <a:spAutoFit/>
          </a:bodyPr>
          <a:lstStyle/>
          <a:p>
            <a:r>
              <a:rPr lang="zh-CN" altLang="en-US" sz="1600" dirty="0">
                <a:solidFill>
                  <a:srgbClr val="90CBF9"/>
                </a:solidFill>
                <a:latin typeface="微软雅黑"/>
                <a:ea typeface="微软雅黑"/>
              </a:rPr>
              <a:t>平台与应用运行监控与分析系统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96007" y="3200400"/>
            <a:ext cx="3246956" cy="465231"/>
          </a:xfrm>
          <a:prstGeom prst="snip1Rect">
            <a:avLst/>
          </a:prstGeom>
          <a:noFill/>
          <a:ln>
            <a:solidFill>
              <a:srgbClr val="C5E1A5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>
                <a:solidFill>
                  <a:srgbClr val="C5E1A5"/>
                </a:solidFill>
                <a:latin typeface="微软雅黑"/>
                <a:ea typeface="微软雅黑"/>
              </a:rPr>
              <a:t>应用运营监控与分析系统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85246" y="3208429"/>
            <a:ext cx="3267394" cy="465231"/>
          </a:xfrm>
          <a:prstGeom prst="snip1Rect">
            <a:avLst/>
          </a:prstGeom>
          <a:noFill/>
          <a:ln>
            <a:solidFill>
              <a:srgbClr val="FAA19B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>
                <a:solidFill>
                  <a:srgbClr val="FAA19B"/>
                </a:solidFill>
                <a:latin typeface="微软雅黑"/>
                <a:ea typeface="微软雅黑"/>
              </a:rPr>
              <a:t>平台与应用产品升级服务中心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53788" y="3208430"/>
            <a:ext cx="3246956" cy="465231"/>
          </a:xfrm>
          <a:prstGeom prst="snip1Rect">
            <a:avLst/>
          </a:prstGeom>
          <a:noFill/>
          <a:ln>
            <a:solidFill>
              <a:srgbClr val="FFD080"/>
            </a:solidFill>
          </a:ln>
        </p:spPr>
        <p:txBody>
          <a:bodyPr wrap="square" lIns="180000" tIns="108000" rIns="180000" bIns="72000" rtlCol="0" anchor="ctr" anchorCtr="1">
            <a:spAutoFit/>
          </a:bodyPr>
          <a:lstStyle/>
          <a:p>
            <a:r>
              <a:rPr lang="zh-CN" altLang="en-US" sz="1600" dirty="0">
                <a:solidFill>
                  <a:srgbClr val="FFE083"/>
                </a:solidFill>
                <a:latin typeface="微软雅黑"/>
                <a:ea typeface="微软雅黑"/>
              </a:rPr>
              <a:t>基础运行环境</a:t>
            </a:r>
            <a:r>
              <a:rPr lang="zh-CN" altLang="en-US" sz="1600" dirty="0">
                <a:solidFill>
                  <a:srgbClr val="FFD080"/>
                </a:solidFill>
                <a:latin typeface="微软雅黑"/>
                <a:ea typeface="微软雅黑"/>
              </a:rPr>
              <a:t>监控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31395" y="3188457"/>
            <a:ext cx="2024381" cy="465231"/>
          </a:xfrm>
          <a:prstGeom prst="snip1Rect">
            <a:avLst/>
          </a:prstGeom>
          <a:noFill/>
          <a:ln>
            <a:solidFill>
              <a:srgbClr val="FFFF80"/>
            </a:solidFill>
          </a:ln>
        </p:spPr>
        <p:txBody>
          <a:bodyPr wrap="none" lIns="180000" tIns="108000" rIns="180000" bIns="72000" rtlCol="0" anchor="ctr" anchorCtr="1">
            <a:spAutoFit/>
          </a:bodyPr>
          <a:lstStyle/>
          <a:p>
            <a:r>
              <a:rPr lang="zh-CN" altLang="en-US" sz="1600" dirty="0">
                <a:solidFill>
                  <a:srgbClr val="FFFF80"/>
                </a:solidFill>
                <a:latin typeface="微软雅黑"/>
                <a:ea typeface="微软雅黑"/>
              </a:rPr>
              <a:t>系统配置服务中心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67822" y="1411443"/>
            <a:ext cx="1835439" cy="9694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90CBF9"/>
                </a:solidFill>
                <a:latin typeface="微软雅黑"/>
                <a:ea typeface="微软雅黑"/>
              </a:rPr>
              <a:t>API</a:t>
            </a:r>
            <a:r>
              <a:rPr lang="zh-CN" altLang="en-US" sz="1400" dirty="0">
                <a:solidFill>
                  <a:srgbClr val="90CBF9"/>
                </a:solidFill>
                <a:latin typeface="微软雅黑"/>
                <a:ea typeface="微软雅黑"/>
              </a:rPr>
              <a:t>调度分布、</a:t>
            </a: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效率</a:t>
            </a:r>
            <a:endParaRPr lang="en-US" altLang="zh-CN" sz="1400" dirty="0" smtClean="0">
              <a:solidFill>
                <a:srgbClr val="90CBF9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90CBF9"/>
                </a:solidFill>
                <a:latin typeface="微软雅黑"/>
                <a:ea typeface="微软雅黑"/>
              </a:rPr>
              <a:t>数据连接效率</a:t>
            </a:r>
            <a:endParaRPr lang="en-US" altLang="zh-CN" sz="1400" dirty="0">
              <a:solidFill>
                <a:srgbClr val="90CBF9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90CBF9"/>
                </a:solidFill>
                <a:latin typeface="微软雅黑"/>
                <a:ea typeface="微软雅黑"/>
              </a:rPr>
              <a:t>组件运行性能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27331" y="1072461"/>
            <a:ext cx="1724831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用户评价与</a:t>
            </a: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反馈</a:t>
            </a:r>
            <a:endParaRPr lang="en-US" altLang="zh-CN" sz="1400" dirty="0" smtClean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用户使用行为</a:t>
            </a: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数据</a:t>
            </a:r>
            <a:endParaRPr lang="en-US" altLang="zh-CN" sz="1400" dirty="0" smtClean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流程运转</a:t>
            </a:r>
            <a:r>
              <a:rPr lang="zh-CN" altLang="en-US" sz="1400" dirty="0" smtClean="0">
                <a:solidFill>
                  <a:srgbClr val="C5E1A5"/>
                </a:solidFill>
                <a:latin typeface="微软雅黑"/>
                <a:ea typeface="微软雅黑"/>
              </a:rPr>
              <a:t>效率</a:t>
            </a:r>
            <a:endParaRPr lang="en-US" altLang="zh-CN" sz="1400" dirty="0" smtClean="0">
              <a:solidFill>
                <a:srgbClr val="C5E1A5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5E1A5"/>
                </a:solidFill>
                <a:latin typeface="微软雅黑"/>
                <a:ea typeface="微软雅黑"/>
              </a:rPr>
              <a:t>满意度排行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27331" y="4435661"/>
            <a:ext cx="1724831" cy="161582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网络硬件设备监控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主机操作系统监控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中间件数据库监控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安全层面监控</a:t>
            </a:r>
            <a:endParaRPr lang="en-US" altLang="zh-CN" sz="1400" dirty="0" smtClean="0">
              <a:solidFill>
                <a:srgbClr val="FFD0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D080"/>
                </a:solidFill>
                <a:latin typeface="微软雅黑"/>
                <a:ea typeface="微软雅黑"/>
              </a:rPr>
              <a:t>自动化报告输出</a:t>
            </a:r>
            <a:endParaRPr lang="zh-CN" altLang="en-US" sz="1400" dirty="0">
              <a:solidFill>
                <a:srgbClr val="FFD080"/>
              </a:solidFill>
              <a:latin typeface="微软雅黑"/>
              <a:ea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89263" y="4416618"/>
            <a:ext cx="1006686" cy="3231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FAA19B"/>
                </a:solidFill>
                <a:latin typeface="微软雅黑"/>
                <a:ea typeface="微软雅黑"/>
              </a:rPr>
              <a:t>在线升级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82259" y="3473496"/>
            <a:ext cx="1724831" cy="9694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源代码</a:t>
            </a:r>
            <a:endParaRPr lang="en-US" altLang="zh-CN" sz="1400" dirty="0" smtClean="0">
              <a:solidFill>
                <a:srgbClr val="FFFF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FFFF80"/>
                </a:solidFill>
                <a:latin typeface="微软雅黑"/>
                <a:ea typeface="微软雅黑"/>
              </a:rPr>
              <a:t>版本</a:t>
            </a:r>
            <a:r>
              <a:rPr lang="zh-CN" altLang="en-US" sz="1400" dirty="0" smtClean="0">
                <a:solidFill>
                  <a:srgbClr val="FFFF80"/>
                </a:solidFill>
                <a:latin typeface="微软雅黑"/>
                <a:ea typeface="微软雅黑"/>
              </a:rPr>
              <a:t>管理</a:t>
            </a:r>
            <a:endParaRPr lang="en-US" altLang="zh-CN" sz="1400" dirty="0" smtClean="0">
              <a:solidFill>
                <a:srgbClr val="FFFF80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FFFF80"/>
                </a:solidFill>
                <a:latin typeface="微软雅黑"/>
                <a:ea typeface="微软雅黑"/>
              </a:rPr>
              <a:t>系统配置参数管理</a:t>
            </a:r>
          </a:p>
        </p:txBody>
      </p:sp>
      <p:cxnSp>
        <p:nvCxnSpPr>
          <p:cNvPr id="16" name="肘形连接符 15"/>
          <p:cNvCxnSpPr/>
          <p:nvPr/>
        </p:nvCxnSpPr>
        <p:spPr>
          <a:xfrm rot="16200000" flipH="1">
            <a:off x="2370009" y="2026247"/>
            <a:ext cx="1208904" cy="237359"/>
          </a:xfrm>
          <a:prstGeom prst="bentConnector2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肘形连接符 16"/>
          <p:cNvCxnSpPr/>
          <p:nvPr/>
        </p:nvCxnSpPr>
        <p:spPr>
          <a:xfrm rot="16200000" flipH="1">
            <a:off x="5837910" y="1925622"/>
            <a:ext cx="1563127" cy="84385"/>
          </a:xfrm>
          <a:prstGeom prst="bentConnector2">
            <a:avLst/>
          </a:prstGeom>
          <a:noFill/>
          <a:ln w="12700" cap="flat">
            <a:solidFill>
              <a:srgbClr val="C5E1A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肘形连接符 17"/>
          <p:cNvCxnSpPr/>
          <p:nvPr/>
        </p:nvCxnSpPr>
        <p:spPr>
          <a:xfrm rot="10800000" flipV="1">
            <a:off x="6519486" y="4112784"/>
            <a:ext cx="142180" cy="1859647"/>
          </a:xfrm>
          <a:prstGeom prst="bentConnector2">
            <a:avLst/>
          </a:prstGeom>
          <a:noFill/>
          <a:ln w="12700" cap="flat">
            <a:solidFill>
              <a:srgbClr val="FFD08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肘形连接符 18"/>
          <p:cNvCxnSpPr/>
          <p:nvPr/>
        </p:nvCxnSpPr>
        <p:spPr>
          <a:xfrm rot="10800000" flipV="1">
            <a:off x="2936525" y="4112785"/>
            <a:ext cx="156617" cy="626998"/>
          </a:xfrm>
          <a:prstGeom prst="bentConnector2">
            <a:avLst/>
          </a:prstGeom>
          <a:noFill/>
          <a:ln w="12700" cap="flat">
            <a:solidFill>
              <a:srgbClr val="FAA19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肘形连接符 19"/>
          <p:cNvCxnSpPr/>
          <p:nvPr/>
        </p:nvCxnSpPr>
        <p:spPr>
          <a:xfrm rot="10800000" flipV="1">
            <a:off x="788087" y="3429001"/>
            <a:ext cx="2305055" cy="1006660"/>
          </a:xfrm>
          <a:prstGeom prst="bentConnector3">
            <a:avLst>
              <a:gd name="adj1" fmla="val 100033"/>
            </a:avLst>
          </a:prstGeom>
          <a:noFill/>
          <a:ln w="12700" cap="flat">
            <a:solidFill>
              <a:srgbClr val="FFFF8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43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14727 -0.099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49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8333E-6 -2.96296E-6 L 0.14557 -0.0990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49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6.25E-7 -3.7037E-7 L 0.12435 0.0974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486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45833E-6 -3.7037E-7 L -0.15573 0.0974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486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-2.59259E-6 L -0.20052 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>
            <a:endCxn id="53" idx="2"/>
          </p:cNvCxnSpPr>
          <p:nvPr/>
        </p:nvCxnSpPr>
        <p:spPr>
          <a:xfrm flipH="1">
            <a:off x="4364473" y="677333"/>
            <a:ext cx="0" cy="536166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9005239" y="677331"/>
            <a:ext cx="0" cy="536166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185"/>
          <p:cNvGrpSpPr/>
          <p:nvPr/>
        </p:nvGrpSpPr>
        <p:grpSpPr>
          <a:xfrm>
            <a:off x="2023527" y="5626194"/>
            <a:ext cx="4681892" cy="412808"/>
            <a:chOff x="0" y="51563"/>
            <a:chExt cx="1995235" cy="267714"/>
          </a:xfrm>
        </p:grpSpPr>
        <p:sp>
          <p:nvSpPr>
            <p:cNvPr id="53" name="Shape 183"/>
            <p:cNvSpPr/>
            <p:nvPr/>
          </p:nvSpPr>
          <p:spPr>
            <a:xfrm>
              <a:off x="0" y="51563"/>
              <a:ext cx="1995235" cy="267714"/>
            </a:xfrm>
            <a:prstGeom prst="rect">
              <a:avLst/>
            </a:prstGeom>
            <a:solidFill>
              <a:srgbClr val="92D050">
                <a:alpha val="94116"/>
              </a:srgbClr>
            </a:solidFill>
            <a:ln w="15875" cap="flat">
              <a:noFill/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77825">
                <a:defRPr sz="1800" b="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ea typeface="+mn-ea"/>
                </a:rPr>
                <a:t>产品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孵化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ea typeface="+mn-ea"/>
                </a:rPr>
                <a:t>及市场验证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Shape 184"/>
            <p:cNvSpPr/>
            <p:nvPr/>
          </p:nvSpPr>
          <p:spPr>
            <a:xfrm>
              <a:off x="1258410" y="105485"/>
              <a:ext cx="34" cy="159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377825">
                <a:defRPr sz="1800" b="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5" name="Group 194"/>
          <p:cNvGrpSpPr/>
          <p:nvPr/>
        </p:nvGrpSpPr>
        <p:grpSpPr>
          <a:xfrm>
            <a:off x="6719934" y="5643321"/>
            <a:ext cx="4348737" cy="396000"/>
            <a:chOff x="0" y="0"/>
            <a:chExt cx="1995235" cy="384279"/>
          </a:xfrm>
        </p:grpSpPr>
        <p:sp>
          <p:nvSpPr>
            <p:cNvPr id="56" name="Shape 192"/>
            <p:cNvSpPr/>
            <p:nvPr/>
          </p:nvSpPr>
          <p:spPr>
            <a:xfrm>
              <a:off x="0" y="0"/>
              <a:ext cx="1995235" cy="384279"/>
            </a:xfrm>
            <a:prstGeom prst="rect">
              <a:avLst/>
            </a:prstGeom>
            <a:solidFill>
              <a:srgbClr val="FFC000">
                <a:alpha val="94116"/>
              </a:srgbClr>
            </a:solidFill>
            <a:ln w="15875" cap="flat">
              <a:noFill/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77825">
                <a:defRPr sz="1800" b="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  <a:ea typeface="+mn-ea"/>
                  <a:cs typeface="华文楷体"/>
                  <a:sym typeface="华文楷体"/>
                </a:rPr>
                <a:t>市场扩张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  <a:cs typeface="华文楷体"/>
                <a:sym typeface="华文楷体"/>
              </a:endParaRPr>
            </a:p>
          </p:txBody>
        </p:sp>
        <p:sp>
          <p:nvSpPr>
            <p:cNvPr id="57" name="Shape 193"/>
            <p:cNvSpPr/>
            <p:nvPr/>
          </p:nvSpPr>
          <p:spPr>
            <a:xfrm>
              <a:off x="1057478" y="112845"/>
              <a:ext cx="34" cy="17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377825">
                <a:defRPr sz="1800" b="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endParaRPr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5248" y="2093018"/>
            <a:ext cx="149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Campuscrowd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8002" y="3353150"/>
            <a:ext cx="1167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6</a:t>
            </a:r>
            <a:r>
              <a:rPr lang="zh-CN" altLang="en-US" sz="1600" dirty="0" smtClean="0">
                <a:solidFill>
                  <a:schemeClr val="bg1"/>
                </a:solidFill>
              </a:rPr>
              <a:t>月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平台发布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rot="5400000" flipH="1" flipV="1">
            <a:off x="-530355" y="3063535"/>
            <a:ext cx="5112000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025645" y="5626069"/>
            <a:ext cx="9648000" cy="188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745369" y="6082292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Q1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99294" y="6082292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Q2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052219" y="4108063"/>
            <a:ext cx="920115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054316" y="2952040"/>
            <a:ext cx="920115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54316" y="1614308"/>
            <a:ext cx="920115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944165" y="447942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应用</a:t>
            </a:r>
            <a:r>
              <a:rPr lang="zh-CN" altLang="en-US" sz="1600" dirty="0" smtClean="0">
                <a:solidFill>
                  <a:schemeClr val="bg1"/>
                </a:solidFill>
              </a:rPr>
              <a:t>服务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2724" y="3264286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</a:rPr>
              <a:t>Campuscare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77690" y="827655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>
                <a:solidFill>
                  <a:schemeClr val="bg1"/>
                </a:solidFill>
              </a:rPr>
              <a:t>Campusphere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488323" y="4311046"/>
            <a:ext cx="1875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bg1"/>
                </a:solidFill>
              </a:rPr>
              <a:t>迎新</a:t>
            </a:r>
            <a:r>
              <a:rPr lang="zh-CN" altLang="en-US" sz="1600" dirty="0">
                <a:solidFill>
                  <a:schemeClr val="bg1"/>
                </a:solidFill>
              </a:rPr>
              <a:t>、就业、宿舍、离校</a:t>
            </a:r>
          </a:p>
        </p:txBody>
      </p:sp>
      <p:sp>
        <p:nvSpPr>
          <p:cNvPr id="72" name="矩形 71"/>
          <p:cNvSpPr/>
          <p:nvPr/>
        </p:nvSpPr>
        <p:spPr>
          <a:xfrm>
            <a:off x="4415513" y="2051770"/>
            <a:ext cx="1327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</a:rPr>
              <a:t>月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平台发布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404814" y="787485"/>
            <a:ext cx="1337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</a:rPr>
              <a:t>月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产品发布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098726" y="4306112"/>
            <a:ext cx="2180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zh-CN" sz="1600" dirty="0" smtClean="0">
                <a:solidFill>
                  <a:schemeClr val="bg1"/>
                </a:solidFill>
              </a:rPr>
              <a:t>学</a:t>
            </a:r>
            <a:r>
              <a:rPr lang="zh-CN" altLang="en-US" sz="1600" dirty="0" smtClean="0">
                <a:solidFill>
                  <a:schemeClr val="bg1"/>
                </a:solidFill>
              </a:rPr>
              <a:t>生</a:t>
            </a:r>
            <a:r>
              <a:rPr lang="zh-CN" altLang="en-US" sz="1600" dirty="0">
                <a:solidFill>
                  <a:schemeClr val="bg1"/>
                </a:solidFill>
              </a:rPr>
              <a:t>服务</a:t>
            </a:r>
            <a:r>
              <a:rPr lang="zh-CN" altLang="zh-CN" sz="1600" dirty="0">
                <a:solidFill>
                  <a:schemeClr val="bg1"/>
                </a:solidFill>
              </a:rPr>
              <a:t>基本</a:t>
            </a:r>
            <a:r>
              <a:rPr lang="zh-CN" altLang="zh-CN" sz="1600" dirty="0" smtClean="0">
                <a:solidFill>
                  <a:schemeClr val="bg1"/>
                </a:solidFill>
              </a:rPr>
              <a:t>模块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bg1"/>
                </a:solidFill>
              </a:rPr>
              <a:t>教职工</a:t>
            </a:r>
            <a:r>
              <a:rPr lang="zh-CN" altLang="en-US" sz="1600" dirty="0">
                <a:solidFill>
                  <a:schemeClr val="bg1"/>
                </a:solidFill>
              </a:rPr>
              <a:t>报到注册、档案管理</a:t>
            </a:r>
            <a:r>
              <a:rPr lang="zh-CN" altLang="en-US" sz="1600" dirty="0" smtClean="0">
                <a:solidFill>
                  <a:schemeClr val="bg1"/>
                </a:solidFill>
              </a:rPr>
              <a:t>、年度考核评审</a:t>
            </a:r>
            <a:r>
              <a:rPr lang="zh-CN" altLang="en-US" sz="1600" dirty="0">
                <a:solidFill>
                  <a:schemeClr val="bg1"/>
                </a:solidFill>
              </a:rPr>
              <a:t>等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453219" y="6110315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Q3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807144" y="6110315"/>
            <a:ext cx="6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85" name="矩形 84"/>
          <p:cNvSpPr/>
          <p:nvPr/>
        </p:nvSpPr>
        <p:spPr>
          <a:xfrm>
            <a:off x="6688487" y="4234175"/>
            <a:ext cx="2316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bg1"/>
                </a:solidFill>
              </a:rPr>
              <a:t>学生服务扩展模块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bg1"/>
                </a:solidFill>
              </a:rPr>
              <a:t>教职工招聘</a:t>
            </a:r>
            <a:r>
              <a:rPr lang="zh-CN" altLang="en-US" sz="1600" dirty="0">
                <a:solidFill>
                  <a:schemeClr val="bg1"/>
                </a:solidFill>
              </a:rPr>
              <a:t>管理、薪酬、福利管理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bg1"/>
                </a:solidFill>
              </a:rPr>
              <a:t>教务服务、毕业审核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007951" y="4923269"/>
            <a:ext cx="2245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bg1"/>
                </a:solidFill>
              </a:rPr>
              <a:t>招生</a:t>
            </a:r>
            <a:r>
              <a:rPr lang="zh-CN" altLang="en-US" sz="1600" dirty="0">
                <a:solidFill>
                  <a:schemeClr val="bg1"/>
                </a:solidFill>
              </a:rPr>
              <a:t>、教务其他模块服务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014845" y="4169264"/>
            <a:ext cx="223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bg1"/>
                </a:solidFill>
              </a:rPr>
              <a:t>教职工</a:t>
            </a:r>
            <a:r>
              <a:rPr lang="zh-CN" altLang="en-US" sz="1600" dirty="0">
                <a:solidFill>
                  <a:schemeClr val="bg1"/>
                </a:solidFill>
              </a:rPr>
              <a:t>上报报表、</a:t>
            </a:r>
            <a:r>
              <a:rPr lang="zh-CN" altLang="en-US" sz="1600" dirty="0" smtClean="0">
                <a:solidFill>
                  <a:schemeClr val="bg1"/>
                </a:solidFill>
              </a:rPr>
              <a:t>教职工进修请假考勤、岗位聘用等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6703001" y="677332"/>
            <a:ext cx="0" cy="536166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301724" y="2321307"/>
            <a:ext cx="113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持续迭代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603961" y="1034108"/>
            <a:ext cx="113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持续迭代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01724" y="1034108"/>
            <a:ext cx="113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持续迭代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603961" y="2343056"/>
            <a:ext cx="113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持续迭代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01724" y="3356233"/>
            <a:ext cx="113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持续迭代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603961" y="3377982"/>
            <a:ext cx="113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持续迭代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10112" y="2863660"/>
            <a:ext cx="4771775" cy="797311"/>
          </a:xfrm>
          <a:prstGeom prst="rect">
            <a:avLst/>
          </a:prstGeom>
          <a:noFill/>
          <a:ln>
            <a:noFill/>
          </a:ln>
        </p:spPr>
        <p:txBody>
          <a:bodyPr wrap="none" lIns="180000" tIns="108000" rIns="180000" bIns="72000" rtlCol="0" anchor="ctr" anchorCtr="1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感谢聆听  请多指正</a:t>
            </a:r>
            <a:endParaRPr lang="zh-CN" altLang="en-US" sz="4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2" name="直接连接符 11"/>
          <p:cNvCxnSpPr>
            <a:stCxn id="11" idx="1"/>
          </p:cNvCxnSpPr>
          <p:nvPr/>
        </p:nvCxnSpPr>
        <p:spPr>
          <a:xfrm flipH="1">
            <a:off x="27" y="3262316"/>
            <a:ext cx="3710085" cy="5308"/>
          </a:xfrm>
          <a:prstGeom prst="line">
            <a:avLst/>
          </a:prstGeom>
          <a:ln>
            <a:solidFill>
              <a:schemeClr val="bg1"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11" idx="3"/>
          </p:cNvCxnSpPr>
          <p:nvPr/>
        </p:nvCxnSpPr>
        <p:spPr>
          <a:xfrm flipH="1">
            <a:off x="8481887" y="3262316"/>
            <a:ext cx="3710114" cy="0"/>
          </a:xfrm>
          <a:prstGeom prst="line">
            <a:avLst/>
          </a:prstGeom>
          <a:ln>
            <a:solidFill>
              <a:schemeClr val="bg1"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34" y="2104862"/>
            <a:ext cx="2331728" cy="5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22993" y="934485"/>
            <a:ext cx="359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</a:rPr>
              <a:t>使用</a:t>
            </a:r>
            <a:r>
              <a:rPr lang="zh-CN" altLang="en-US" sz="4000" dirty="0" smtClean="0">
                <a:solidFill>
                  <a:schemeClr val="bg1"/>
                </a:solidFill>
              </a:rPr>
              <a:t>过程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6661" y="2849253"/>
            <a:ext cx="2917320" cy="712165"/>
          </a:xfrm>
          <a:prstGeom prst="rect">
            <a:avLst/>
          </a:prstGeom>
          <a:solidFill>
            <a:srgbClr val="FCC70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000" dirty="0" smtClean="0"/>
              <a:t>使用体验良好</a:t>
            </a:r>
            <a:endParaRPr lang="zh-CN" altLang="en-US" sz="20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0477841" y="648735"/>
            <a:ext cx="0" cy="16647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1229325" y="1737654"/>
            <a:ext cx="99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915024" y="657646"/>
            <a:ext cx="0" cy="16647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40"/>
          <p:cNvGrpSpPr/>
          <p:nvPr/>
        </p:nvGrpSpPr>
        <p:grpSpPr>
          <a:xfrm>
            <a:off x="490485" y="4617984"/>
            <a:ext cx="3268284" cy="1577609"/>
            <a:chOff x="102766" y="6648"/>
            <a:chExt cx="3268283" cy="1577608"/>
          </a:xfrm>
        </p:grpSpPr>
        <p:pic>
          <p:nvPicPr>
            <p:cNvPr id="18" name="0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766" y="6648"/>
              <a:ext cx="1295963" cy="129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Shape 338"/>
            <p:cNvSpPr/>
            <p:nvPr/>
          </p:nvSpPr>
          <p:spPr>
            <a:xfrm>
              <a:off x="1432060" y="187370"/>
              <a:ext cx="193898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>
                  <a:latin typeface="+mn-ea"/>
                </a:rPr>
                <a:t>教学、科研事务支撑</a:t>
              </a:r>
              <a:endParaRPr dirty="0">
                <a:latin typeface="+mn-ea"/>
                <a:cs typeface="Arial"/>
                <a:sym typeface="Arial"/>
              </a:endParaRPr>
            </a:p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>
                  <a:latin typeface="+mn-ea"/>
                </a:rPr>
                <a:t>生活服务</a:t>
              </a:r>
              <a:endParaRPr dirty="0">
                <a:latin typeface="+mn-ea"/>
                <a:cs typeface="Arial"/>
                <a:sym typeface="Arial"/>
              </a:endParaRPr>
            </a:p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 smtClean="0">
                  <a:latin typeface="+mn-ea"/>
                </a:rPr>
                <a:t>信息化支撑服务</a:t>
              </a:r>
              <a:endParaRPr dirty="0">
                <a:latin typeface="+mn-ea"/>
                <a:cs typeface="Arial"/>
                <a:sym typeface="Arial"/>
              </a:endParaRPr>
            </a:p>
          </p:txBody>
        </p:sp>
        <p:sp>
          <p:nvSpPr>
            <p:cNvPr id="20" name="Shape 339"/>
            <p:cNvSpPr/>
            <p:nvPr/>
          </p:nvSpPr>
          <p:spPr>
            <a:xfrm>
              <a:off x="545110" y="1245704"/>
              <a:ext cx="50270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sz="1600"/>
                <a:t>教师</a:t>
              </a:r>
            </a:p>
          </p:txBody>
        </p:sp>
      </p:grpSp>
      <p:grpSp>
        <p:nvGrpSpPr>
          <p:cNvPr id="21" name="Group 348"/>
          <p:cNvGrpSpPr/>
          <p:nvPr/>
        </p:nvGrpSpPr>
        <p:grpSpPr>
          <a:xfrm>
            <a:off x="4069707" y="4540905"/>
            <a:ext cx="3388141" cy="1755296"/>
            <a:chOff x="76200" y="0"/>
            <a:chExt cx="3388140" cy="1755294"/>
          </a:xfrm>
        </p:grpSpPr>
        <p:sp>
          <p:nvSpPr>
            <p:cNvPr id="22" name="Shape 345"/>
            <p:cNvSpPr/>
            <p:nvPr/>
          </p:nvSpPr>
          <p:spPr>
            <a:xfrm>
              <a:off x="1525351" y="252576"/>
              <a:ext cx="193898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学习及相关事务办理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生活服务支撑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实践、就业、创业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346"/>
            <p:cNvSpPr/>
            <p:nvPr/>
          </p:nvSpPr>
          <p:spPr>
            <a:xfrm>
              <a:off x="527843" y="1416742"/>
              <a:ext cx="50270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sz="1600"/>
                <a:t>学生</a:t>
              </a:r>
            </a:p>
          </p:txBody>
        </p:sp>
        <p:pic>
          <p:nvPicPr>
            <p:cNvPr id="24" name="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200" y="0"/>
              <a:ext cx="1363027" cy="1363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" name="矩形 24"/>
          <p:cNvSpPr/>
          <p:nvPr/>
        </p:nvSpPr>
        <p:spPr>
          <a:xfrm>
            <a:off x="4944019" y="2849253"/>
            <a:ext cx="2622481" cy="712165"/>
          </a:xfrm>
          <a:prstGeom prst="rect">
            <a:avLst/>
          </a:prstGeom>
          <a:solidFill>
            <a:srgbClr val="FCC70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000" dirty="0" smtClean="0"/>
              <a:t>方便的</a:t>
            </a:r>
            <a:r>
              <a:rPr lang="zh-CN" altLang="en-US" sz="2000" dirty="0"/>
              <a:t>找到</a:t>
            </a:r>
          </a:p>
        </p:txBody>
      </p:sp>
      <p:sp>
        <p:nvSpPr>
          <p:cNvPr id="26" name="矩形 25"/>
          <p:cNvSpPr/>
          <p:nvPr/>
        </p:nvSpPr>
        <p:spPr>
          <a:xfrm>
            <a:off x="1666537" y="2849253"/>
            <a:ext cx="2917320" cy="712165"/>
          </a:xfrm>
          <a:prstGeom prst="rect">
            <a:avLst/>
          </a:prstGeom>
          <a:solidFill>
            <a:srgbClr val="FCC70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000" dirty="0"/>
              <a:t>多元的服务</a:t>
            </a:r>
          </a:p>
        </p:txBody>
      </p:sp>
      <p:grpSp>
        <p:nvGrpSpPr>
          <p:cNvPr id="27" name="Group 335"/>
          <p:cNvGrpSpPr/>
          <p:nvPr/>
        </p:nvGrpSpPr>
        <p:grpSpPr>
          <a:xfrm>
            <a:off x="7819191" y="4673016"/>
            <a:ext cx="3848853" cy="1480283"/>
            <a:chOff x="-180" y="0"/>
            <a:chExt cx="3848851" cy="1480281"/>
          </a:xfrm>
        </p:grpSpPr>
        <p:pic>
          <p:nvPicPr>
            <p:cNvPr id="28" name="0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956" t="8970" r="8965" b="8965"/>
            <a:stretch>
              <a:fillRect/>
            </a:stretch>
          </p:blipFill>
          <p:spPr>
            <a:xfrm>
              <a:off x="-180" y="0"/>
              <a:ext cx="1088195" cy="108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4" y="0"/>
                  </a:moveTo>
                  <a:cubicBezTo>
                    <a:pt x="7326" y="0"/>
                    <a:pt x="4803" y="1002"/>
                    <a:pt x="2882" y="3012"/>
                  </a:cubicBezTo>
                  <a:cubicBezTo>
                    <a:pt x="-960" y="7034"/>
                    <a:pt x="-960" y="13558"/>
                    <a:pt x="2882" y="17579"/>
                  </a:cubicBezTo>
                  <a:cubicBezTo>
                    <a:pt x="6723" y="21600"/>
                    <a:pt x="12957" y="21600"/>
                    <a:pt x="16798" y="17579"/>
                  </a:cubicBezTo>
                  <a:cubicBezTo>
                    <a:pt x="20640" y="13558"/>
                    <a:pt x="20640" y="7034"/>
                    <a:pt x="16798" y="3012"/>
                  </a:cubicBezTo>
                  <a:cubicBezTo>
                    <a:pt x="14877" y="1002"/>
                    <a:pt x="12361" y="0"/>
                    <a:pt x="9844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9" name="Shape 333"/>
            <p:cNvSpPr/>
            <p:nvPr/>
          </p:nvSpPr>
          <p:spPr>
            <a:xfrm>
              <a:off x="1294129" y="83396"/>
              <a:ext cx="2554542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流程数字化：效率、透明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数据决策支持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indent="-285750" defTabSz="457200"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dirty="0" err="1"/>
                <a:t>师生满意度：教学研、生活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34"/>
            <p:cNvSpPr/>
            <p:nvPr/>
          </p:nvSpPr>
          <p:spPr>
            <a:xfrm>
              <a:off x="225147" y="1141729"/>
              <a:ext cx="707884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sz="1600"/>
                <a:t>管理者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7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051300" y="940847"/>
            <a:ext cx="408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建设</a:t>
            </a:r>
            <a:r>
              <a:rPr lang="zh-CN" altLang="en-US" dirty="0" smtClean="0"/>
              <a:t>过程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9556931" y="996475"/>
            <a:ext cx="0" cy="16647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1581018" y="1828833"/>
            <a:ext cx="9128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61353" y="934485"/>
            <a:ext cx="0" cy="16647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51"/>
          <p:cNvGrpSpPr/>
          <p:nvPr/>
        </p:nvGrpSpPr>
        <p:grpSpPr>
          <a:xfrm>
            <a:off x="2933407" y="2233173"/>
            <a:ext cx="1283264" cy="546084"/>
            <a:chOff x="0" y="0"/>
            <a:chExt cx="1283263" cy="546082"/>
          </a:xfrm>
        </p:grpSpPr>
        <p:sp>
          <p:nvSpPr>
            <p:cNvPr id="19" name="Shape 349"/>
            <p:cNvSpPr/>
            <p:nvPr/>
          </p:nvSpPr>
          <p:spPr>
            <a:xfrm>
              <a:off x="0" y="0"/>
              <a:ext cx="1283263" cy="546082"/>
            </a:xfrm>
            <a:prstGeom prst="roundRect">
              <a:avLst>
                <a:gd name="adj" fmla="val 18119"/>
              </a:avLst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0" name="Shape 350"/>
            <p:cNvSpPr/>
            <p:nvPr/>
          </p:nvSpPr>
          <p:spPr>
            <a:xfrm>
              <a:off x="132361" y="68570"/>
              <a:ext cx="111825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2000" dirty="0" err="1"/>
                <a:t>开发环境</a:t>
              </a:r>
              <a:endParaRPr sz="2000" dirty="0"/>
            </a:p>
          </p:txBody>
        </p:sp>
      </p:grpSp>
      <p:grpSp>
        <p:nvGrpSpPr>
          <p:cNvPr id="21" name="Group 354"/>
          <p:cNvGrpSpPr/>
          <p:nvPr/>
        </p:nvGrpSpPr>
        <p:grpSpPr>
          <a:xfrm>
            <a:off x="4533607" y="2233173"/>
            <a:ext cx="1283264" cy="546084"/>
            <a:chOff x="0" y="0"/>
            <a:chExt cx="1283263" cy="546082"/>
          </a:xfrm>
        </p:grpSpPr>
        <p:sp>
          <p:nvSpPr>
            <p:cNvPr id="22" name="Shape 352"/>
            <p:cNvSpPr/>
            <p:nvPr/>
          </p:nvSpPr>
          <p:spPr>
            <a:xfrm>
              <a:off x="0" y="0"/>
              <a:ext cx="1283263" cy="546082"/>
            </a:xfrm>
            <a:prstGeom prst="roundRect">
              <a:avLst>
                <a:gd name="adj" fmla="val 18119"/>
              </a:avLst>
            </a:prstGeom>
            <a:noFill/>
            <a:ln w="12700" cap="flat">
              <a:solidFill>
                <a:srgbClr val="00D0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3" name="Shape 353"/>
            <p:cNvSpPr/>
            <p:nvPr/>
          </p:nvSpPr>
          <p:spPr>
            <a:xfrm>
              <a:off x="132361" y="68570"/>
              <a:ext cx="111825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2000" dirty="0" err="1"/>
                <a:t>运行支撑</a:t>
              </a:r>
              <a:endParaRPr sz="2000" dirty="0"/>
            </a:p>
          </p:txBody>
        </p:sp>
      </p:grpSp>
      <p:grpSp>
        <p:nvGrpSpPr>
          <p:cNvPr id="24" name="Group 357"/>
          <p:cNvGrpSpPr/>
          <p:nvPr/>
        </p:nvGrpSpPr>
        <p:grpSpPr>
          <a:xfrm>
            <a:off x="6220651" y="2227901"/>
            <a:ext cx="1283264" cy="546084"/>
            <a:chOff x="0" y="0"/>
            <a:chExt cx="1283263" cy="546082"/>
          </a:xfrm>
        </p:grpSpPr>
        <p:sp>
          <p:nvSpPr>
            <p:cNvPr id="25" name="Shape 355"/>
            <p:cNvSpPr/>
            <p:nvPr/>
          </p:nvSpPr>
          <p:spPr>
            <a:xfrm>
              <a:off x="0" y="0"/>
              <a:ext cx="1283263" cy="546082"/>
            </a:xfrm>
            <a:prstGeom prst="roundRect">
              <a:avLst>
                <a:gd name="adj" fmla="val 18119"/>
              </a:avLst>
            </a:prstGeom>
            <a:noFill/>
            <a:ln w="12700" cap="flat">
              <a:solidFill>
                <a:srgbClr val="D7482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6" name="Shape 356"/>
            <p:cNvSpPr/>
            <p:nvPr/>
          </p:nvSpPr>
          <p:spPr>
            <a:xfrm>
              <a:off x="132361" y="68570"/>
              <a:ext cx="111825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2000" dirty="0" err="1"/>
                <a:t>运维服务</a:t>
              </a:r>
              <a:endParaRPr sz="2000" dirty="0"/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7820851" y="2227901"/>
            <a:ext cx="1283264" cy="546084"/>
            <a:chOff x="0" y="0"/>
            <a:chExt cx="1283263" cy="546082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1283263" cy="546082"/>
            </a:xfrm>
            <a:prstGeom prst="roundRect">
              <a:avLst>
                <a:gd name="adj" fmla="val 18119"/>
              </a:avLst>
            </a:prstGeom>
            <a:noFill/>
            <a:ln w="12700" cap="flat">
              <a:solidFill>
                <a:srgbClr val="E3DE5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29" name="Shape 359"/>
            <p:cNvSpPr/>
            <p:nvPr/>
          </p:nvSpPr>
          <p:spPr>
            <a:xfrm>
              <a:off x="132361" y="68570"/>
              <a:ext cx="111825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2000" dirty="0" err="1"/>
                <a:t>运营推广</a:t>
              </a:r>
              <a:endParaRPr sz="2000" dirty="0"/>
            </a:p>
          </p:txBody>
        </p:sp>
      </p:grpSp>
      <p:sp>
        <p:nvSpPr>
          <p:cNvPr id="32" name="Shape 364"/>
          <p:cNvSpPr/>
          <p:nvPr/>
        </p:nvSpPr>
        <p:spPr>
          <a:xfrm>
            <a:off x="2130093" y="4081371"/>
            <a:ext cx="439084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50000"/>
              </a:lnSpc>
            </a:pPr>
            <a:r>
              <a:rPr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开放的支撑平台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，不被某个厂商绑架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丰富的应用与开发者，可见的应用界面及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自身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从业人员技能的提升，行业的交流学习平台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Shape 365"/>
          <p:cNvSpPr/>
          <p:nvPr/>
        </p:nvSpPr>
        <p:spPr>
          <a:xfrm>
            <a:off x="2125100" y="4522570"/>
            <a:ext cx="92396" cy="45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50000"/>
              </a:lnSpc>
            </a:pPr>
            <a:endParaRPr sz="1800" dirty="0">
              <a:latin typeface="+mn-ea"/>
              <a:ea typeface="+mn-ea"/>
            </a:endParaRPr>
          </a:p>
        </p:txBody>
      </p:sp>
      <p:sp>
        <p:nvSpPr>
          <p:cNvPr id="34" name="Shape 366"/>
          <p:cNvSpPr/>
          <p:nvPr/>
        </p:nvSpPr>
        <p:spPr>
          <a:xfrm>
            <a:off x="2125100" y="4952997"/>
            <a:ext cx="92396" cy="45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50000"/>
              </a:lnSpc>
            </a:pPr>
            <a:endParaRPr lang="zh-CN" altLang="en-US" sz="1800" dirty="0">
              <a:latin typeface="+mn-ea"/>
            </a:endParaRPr>
          </a:p>
        </p:txBody>
      </p:sp>
      <p:sp>
        <p:nvSpPr>
          <p:cNvPr id="35" name="Shape 367"/>
          <p:cNvSpPr/>
          <p:nvPr/>
        </p:nvSpPr>
        <p:spPr>
          <a:xfrm>
            <a:off x="7252461" y="4938674"/>
            <a:ext cx="92396" cy="58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150000"/>
              </a:lnSpc>
            </a:pPr>
            <a:endParaRPr sz="2400" dirty="0">
              <a:solidFill>
                <a:srgbClr val="FFFFFF"/>
              </a:solidFill>
              <a:latin typeface="+mn-ea"/>
              <a:cs typeface="+mj-cs"/>
            </a:endParaRPr>
          </a:p>
        </p:txBody>
      </p:sp>
      <p:grpSp>
        <p:nvGrpSpPr>
          <p:cNvPr id="36" name="Group 344"/>
          <p:cNvGrpSpPr/>
          <p:nvPr/>
        </p:nvGrpSpPr>
        <p:grpSpPr>
          <a:xfrm>
            <a:off x="6938331" y="4056028"/>
            <a:ext cx="4836923" cy="1718303"/>
            <a:chOff x="0" y="0"/>
            <a:chExt cx="4836920" cy="1718302"/>
          </a:xfrm>
        </p:grpSpPr>
        <p:sp>
          <p:nvSpPr>
            <p:cNvPr id="37" name="Shape 341"/>
            <p:cNvSpPr/>
            <p:nvPr/>
          </p:nvSpPr>
          <p:spPr>
            <a:xfrm>
              <a:off x="1620721" y="7915"/>
              <a:ext cx="3216199" cy="1569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清晰的需求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透明的</a:t>
              </a:r>
              <a:r>
                <a:rPr lang="zh-CN" altLang="en-US" sz="1600" dirty="0" smtClean="0">
                  <a:solidFill>
                    <a:schemeClr val="bg1"/>
                  </a:solidFill>
                </a:rPr>
                <a:t>开发过程</a:t>
              </a:r>
              <a:r>
                <a:rPr lang="zh-CN" altLang="en-US" sz="1600" dirty="0">
                  <a:solidFill>
                    <a:schemeClr val="bg1"/>
                  </a:solidFill>
                </a:rPr>
                <a:t>，</a:t>
              </a:r>
              <a:r>
                <a:rPr lang="zh-CN" altLang="en-US" sz="1600" dirty="0" smtClean="0">
                  <a:solidFill>
                    <a:schemeClr val="bg1"/>
                  </a:solidFill>
                </a:rPr>
                <a:t>规范</a:t>
              </a:r>
              <a:r>
                <a:rPr lang="zh-CN" altLang="en-US" sz="1600" dirty="0">
                  <a:solidFill>
                    <a:schemeClr val="bg1"/>
                  </a:solidFill>
                </a:rPr>
                <a:t>的交付</a:t>
              </a:r>
            </a:p>
            <a:p>
              <a:pPr marL="285750" indent="-285750" defTabSz="457200">
                <a:lnSpc>
                  <a:spcPct val="150000"/>
                </a:lnSpc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 err="1" smtClean="0"/>
                <a:t>产品或增值服务接入</a:t>
              </a:r>
              <a:endParaRPr sz="1600"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indent="-285750" defTabSz="457200">
                <a:lnSpc>
                  <a:spcPct val="150000"/>
                </a:lnSpc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 err="1"/>
                <a:t>本地运维服务支撑</a:t>
              </a:r>
              <a:endParaRPr sz="16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42"/>
            <p:cNvSpPr/>
            <p:nvPr/>
          </p:nvSpPr>
          <p:spPr>
            <a:xfrm>
              <a:off x="210835" y="1372861"/>
              <a:ext cx="993141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服务提供商</a:t>
              </a:r>
            </a:p>
          </p:txBody>
        </p:sp>
        <p:pic>
          <p:nvPicPr>
            <p:cNvPr id="39" name="1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63027" cy="1363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" name="08.png"/>
          <p:cNvPicPr>
            <a:picLocks noChangeAspect="1"/>
          </p:cNvPicPr>
          <p:nvPr/>
        </p:nvPicPr>
        <p:blipFill>
          <a:blip r:embed="rId4">
            <a:extLst/>
          </a:blip>
          <a:srcRect l="8956" t="8970" r="8965" b="8965"/>
          <a:stretch>
            <a:fillRect/>
          </a:stretch>
        </p:blipFill>
        <p:spPr>
          <a:xfrm>
            <a:off x="730716" y="4073917"/>
            <a:ext cx="1088196" cy="108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4" y="0"/>
                </a:moveTo>
                <a:cubicBezTo>
                  <a:pt x="7326" y="0"/>
                  <a:pt x="4803" y="1002"/>
                  <a:pt x="2882" y="3012"/>
                </a:cubicBezTo>
                <a:cubicBezTo>
                  <a:pt x="-960" y="7034"/>
                  <a:pt x="-960" y="13558"/>
                  <a:pt x="2882" y="17579"/>
                </a:cubicBezTo>
                <a:cubicBezTo>
                  <a:pt x="6723" y="21600"/>
                  <a:pt x="12957" y="21600"/>
                  <a:pt x="16798" y="17579"/>
                </a:cubicBezTo>
                <a:cubicBezTo>
                  <a:pt x="20640" y="13558"/>
                  <a:pt x="20640" y="7034"/>
                  <a:pt x="16798" y="3012"/>
                </a:cubicBezTo>
                <a:cubicBezTo>
                  <a:pt x="14877" y="1002"/>
                  <a:pt x="12361" y="0"/>
                  <a:pt x="9844" y="0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sp>
        <p:nvSpPr>
          <p:cNvPr id="45" name="Shape 334"/>
          <p:cNvSpPr/>
          <p:nvPr/>
        </p:nvSpPr>
        <p:spPr>
          <a:xfrm>
            <a:off x="471424" y="5251113"/>
            <a:ext cx="152482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ctr"/>
            <a:r>
              <a:rPr lang="zh-CN" altLang="en-US" dirty="0" smtClean="0"/>
              <a:t>信息化主管部门及业务部门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6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 animBg="1"/>
      <p:bldP spid="33" grpId="0" animBg="1"/>
      <p:bldP spid="34" grpId="0" animBg="1"/>
      <p:bldP spid="35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19187" y="2351539"/>
            <a:ext cx="5941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sz="6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</a:t>
            </a:r>
            <a:endParaRPr lang="en-US" altLang="zh-CN" sz="66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the past</a:t>
            </a:r>
            <a:endParaRPr lang="zh-CN" altLang="en-US" sz="4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55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40199" y="4536940"/>
            <a:ext cx="497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数据缺失导致效率监管及优化依据体系缺失</a:t>
            </a:r>
          </a:p>
          <a:p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95451"/>
            <a:ext cx="12192000" cy="1679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77183" y="539662"/>
            <a:ext cx="966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然而，我们忍了很久了，</a:t>
            </a:r>
            <a:endParaRPr lang="en-US" altLang="zh-CN" sz="36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这些问题，我们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真的</a:t>
            </a:r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已经讨论太多次了</a:t>
            </a:r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2865" y="2356982"/>
            <a:ext cx="410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MIS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系统异构整合的技术体系架构已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不合时宜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8338" y="2511634"/>
            <a:ext cx="501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chemeClr val="bg1">
                    <a:alpha val="5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流程、数据、服务整合牵强、事实割裂</a:t>
            </a:r>
            <a:endParaRPr lang="en-US" altLang="zh-CN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91419" y="5384417"/>
            <a:ext cx="4368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流程割裂</a:t>
            </a:r>
            <a:endParaRPr lang="en-US" altLang="zh-CN" sz="5400" b="1" dirty="0" smtClean="0">
              <a:solidFill>
                <a:schemeClr val="bg1">
                  <a:alpha val="2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82954" y="3940776"/>
            <a:ext cx="3098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800" b="1" dirty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、服务整合牵强、事实割裂</a:t>
            </a:r>
            <a:endParaRPr lang="en-US" altLang="zh-CN" sz="2800" b="1" dirty="0">
              <a:solidFill>
                <a:schemeClr val="bg1">
                  <a:alpha val="2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30487" y="4344276"/>
            <a:ext cx="5610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lang="zh-CN" altLang="en-US" sz="3200" b="1" dirty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数据缺失导致效率监管及优化依据体系缺失</a:t>
            </a:r>
          </a:p>
          <a:p>
            <a:endParaRPr lang="en-US" altLang="zh-CN" sz="3200" b="1" dirty="0">
              <a:solidFill>
                <a:schemeClr val="bg1">
                  <a:alpha val="2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54117" y="2825405"/>
            <a:ext cx="4368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alpha val="5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业务部</a:t>
            </a:r>
            <a:r>
              <a:rPr lang="zh-CN" altLang="en-US" sz="3200" b="1" dirty="0">
                <a:solidFill>
                  <a:schemeClr val="bg1">
                    <a:alpha val="5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门管理驱动而不是师生端价值</a:t>
            </a:r>
            <a:r>
              <a:rPr lang="zh-CN" altLang="en-US" sz="3200" b="1" dirty="0" smtClean="0">
                <a:solidFill>
                  <a:schemeClr val="bg1">
                    <a:alpha val="5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</a:t>
            </a:r>
            <a:endParaRPr lang="zh-CN" altLang="en-US" sz="3200" b="1" dirty="0">
              <a:solidFill>
                <a:schemeClr val="bg1">
                  <a:alpha val="5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562093" y="5402240"/>
            <a:ext cx="71840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外部增值服务的接入受阻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solidFill>
                  <a:schemeClr val="bg1">
                    <a:alpha val="5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</a:t>
            </a:r>
            <a:r>
              <a:rPr lang="zh-CN" altLang="en-US" sz="3600" b="1" dirty="0">
                <a:solidFill>
                  <a:schemeClr val="bg1">
                    <a:alpha val="5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服务内容的提供过于局限</a:t>
            </a:r>
          </a:p>
          <a:p>
            <a:endParaRPr lang="en-US" altLang="zh-CN" sz="3600" b="1" dirty="0">
              <a:solidFill>
                <a:schemeClr val="bg1">
                  <a:alpha val="5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60883" y="3499989"/>
            <a:ext cx="404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zh-CN" altLang="en-US" sz="24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业务部</a:t>
            </a:r>
            <a:r>
              <a:rPr lang="zh-CN" altLang="en-US" sz="2400" b="1" dirty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门管理</a:t>
            </a:r>
            <a:r>
              <a:rPr lang="zh-CN" altLang="en-US" sz="24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</a:t>
            </a:r>
            <a:r>
              <a:rPr lang="en-US" altLang="zh-CN" sz="24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而非师生端</a:t>
            </a:r>
            <a:r>
              <a:rPr lang="zh-CN" altLang="en-US" sz="2400" b="1" dirty="0">
                <a:solidFill>
                  <a:schemeClr val="bg1">
                    <a:alpha val="2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价值驱动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195718" y="3762626"/>
            <a:ext cx="355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流程、数据、服务整合牵强、事实割裂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627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  <p:bldP spid="16" grpId="0"/>
      <p:bldP spid="18" grpId="0"/>
      <p:bldP spid="20" grpId="0"/>
      <p:bldP spid="26" grpId="0"/>
      <p:bldP spid="30" grpId="0"/>
      <p:bldP spid="3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00291" y="2779418"/>
            <a:ext cx="816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这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次我们要彻底解决！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708671" y="1106933"/>
            <a:ext cx="85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系统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89665" y="4786799"/>
            <a:ext cx="4490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部门的职责边界是会持续变化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的，业务系统边界是不清晰的。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98828" y="549587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CC700"/>
                </a:solidFill>
              </a:rPr>
              <a:t>极致</a:t>
            </a:r>
            <a:endParaRPr lang="zh-CN" altLang="en-US" sz="4000" b="1" dirty="0">
              <a:solidFill>
                <a:srgbClr val="FCC7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93393" y="4048377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CC700"/>
                </a:solidFill>
              </a:rPr>
              <a:t>有明确的</a:t>
            </a:r>
            <a:r>
              <a:rPr lang="en-US" altLang="zh-CN" sz="4000" b="1" dirty="0" smtClean="0">
                <a:solidFill>
                  <a:srgbClr val="FCC700"/>
                </a:solidFill>
              </a:rPr>
              <a:t>C</a:t>
            </a:r>
            <a:endParaRPr lang="zh-CN" altLang="en-US" sz="4000" b="1" dirty="0">
              <a:solidFill>
                <a:srgbClr val="FCC7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52895" y="1703763"/>
            <a:ext cx="2408603" cy="144560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人事管理系统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66833" y="2083992"/>
            <a:ext cx="2408603" cy="30543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教职工年度考核填报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83296" y="40178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CC700"/>
                </a:solidFill>
              </a:rPr>
              <a:t>边界清晰</a:t>
            </a:r>
            <a:endParaRPr lang="zh-CN" altLang="en-US" sz="4000" b="1" dirty="0">
              <a:solidFill>
                <a:srgbClr val="FCC700"/>
              </a:solidFill>
            </a:endParaRPr>
          </a:p>
        </p:txBody>
      </p:sp>
      <p:sp>
        <p:nvSpPr>
          <p:cNvPr id="22" name="乘号 21"/>
          <p:cNvSpPr/>
          <p:nvPr/>
        </p:nvSpPr>
        <p:spPr>
          <a:xfrm>
            <a:off x="793961" y="44462"/>
            <a:ext cx="4685762" cy="4774100"/>
          </a:xfrm>
          <a:prstGeom prst="mathMultiply">
            <a:avLst>
              <a:gd name="adj1" fmla="val 1223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8362516" y="1291599"/>
            <a:ext cx="2144950" cy="2838431"/>
            <a:chOff x="2702545" y="1501923"/>
            <a:chExt cx="2313514" cy="3061495"/>
          </a:xfrm>
        </p:grpSpPr>
        <p:sp>
          <p:nvSpPr>
            <p:cNvPr id="23" name="矩形 22"/>
            <p:cNvSpPr/>
            <p:nvPr/>
          </p:nvSpPr>
          <p:spPr>
            <a:xfrm rot="18888594">
              <a:off x="3248180" y="2824117"/>
              <a:ext cx="458822" cy="15500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8888594">
              <a:off x="3215441" y="2762801"/>
              <a:ext cx="3061495" cy="5397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362516" y="1015461"/>
            <a:ext cx="85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服务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241584" y="549587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CC700"/>
                </a:solidFill>
              </a:rPr>
              <a:t>快</a:t>
            </a:r>
            <a:endParaRPr lang="zh-CN" altLang="en-US" sz="4000" b="1" dirty="0">
              <a:solidFill>
                <a:srgbClr val="FCC700"/>
              </a:solidFill>
            </a:endParaRPr>
          </a:p>
        </p:txBody>
      </p:sp>
      <p:sp>
        <p:nvSpPr>
          <p:cNvPr id="19" name="Shape 271"/>
          <p:cNvSpPr/>
          <p:nvPr/>
        </p:nvSpPr>
        <p:spPr>
          <a:xfrm>
            <a:off x="26725" y="12699"/>
            <a:ext cx="6000681" cy="6845301"/>
          </a:xfrm>
          <a:prstGeom prst="rect">
            <a:avLst/>
          </a:prstGeom>
          <a:solidFill>
            <a:srgbClr val="000000">
              <a:alpha val="7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Shape 330"/>
          <p:cNvSpPr/>
          <p:nvPr/>
        </p:nvSpPr>
        <p:spPr>
          <a:xfrm>
            <a:off x="1631945" y="2179821"/>
            <a:ext cx="3009796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zh-CN" altLang="en-US" sz="3600" dirty="0" smtClean="0">
                <a:solidFill>
                  <a:schemeClr val="bg1"/>
                </a:solidFill>
              </a:rPr>
              <a:t>业务流程梳理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zh-CN" altLang="en-US" sz="3600" dirty="0" smtClean="0">
                <a:solidFill>
                  <a:schemeClr val="bg1"/>
                </a:solidFill>
              </a:rPr>
              <a:t>服务碎片化</a:t>
            </a:r>
            <a:r>
              <a:rPr lang="en-US" sz="3600" dirty="0" smtClean="0">
                <a:solidFill>
                  <a:srgbClr val="FFFFFF"/>
                </a:solidFill>
              </a:rPr>
              <a:t>&gt;&gt;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34" name="椭圆形标注 33"/>
          <p:cNvSpPr/>
          <p:nvPr/>
        </p:nvSpPr>
        <p:spPr>
          <a:xfrm>
            <a:off x="9483296" y="344633"/>
            <a:ext cx="1623274" cy="1341656"/>
          </a:xfrm>
          <a:prstGeom prst="wedgeEllipseCallout">
            <a:avLst>
              <a:gd name="adj1" fmla="val -56058"/>
              <a:gd name="adj2" fmla="val 65673"/>
            </a:avLst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每个“服务”都仅解决用户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rgbClr val="FCC7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迫切需求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12521" y="4765864"/>
            <a:ext cx="318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需求精准定位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积累用户数据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95146" y="4781891"/>
            <a:ext cx="276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拒绝模糊概念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只做边界清晰的服务应用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90557" y="6177446"/>
            <a:ext cx="1888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不盲目追求数量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只追求单点极致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507849" y="6177446"/>
            <a:ext cx="1370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小步</a:t>
            </a:r>
            <a:r>
              <a:rPr lang="zh-CN" altLang="en-US" sz="1600" dirty="0" smtClean="0">
                <a:solidFill>
                  <a:schemeClr val="bg1"/>
                </a:solidFill>
              </a:rPr>
              <a:t>快跑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快速迭代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4" grpId="0"/>
      <p:bldP spid="22" grpId="0" animBg="1"/>
      <p:bldP spid="28" grpId="0"/>
      <p:bldP spid="29" grpId="0"/>
      <p:bldP spid="19" grpId="0" animBg="1"/>
      <p:bldP spid="30" grpId="0" animBg="1"/>
      <p:bldP spid="34" grpId="0" animBg="1"/>
      <p:bldP spid="18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7718" y="4661723"/>
            <a:ext cx="2024740" cy="144560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教务系统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17398" y="4754338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学生选课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17398" y="5052740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排课管理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17398" y="5351142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课程统计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17398" y="5649544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考试安排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7720" y="1549114"/>
            <a:ext cx="2024740" cy="144560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人事系统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7719" y="3110462"/>
            <a:ext cx="2024740" cy="144560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迎新系统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17398" y="3236160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迎新注册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17398" y="3534562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迎新流程管理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17398" y="3832964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现场进度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17398" y="4131366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统计分析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17398" y="1670426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教职工报到注册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17398" y="1968828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教职工信息管理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417398" y="2267230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考核填报服务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17398" y="2565632"/>
            <a:ext cx="1620000" cy="25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教职工信息统计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354773" y="1439768"/>
            <a:ext cx="1829530" cy="4786392"/>
          </a:xfrm>
          <a:prstGeom prst="rect">
            <a:avLst/>
          </a:prstGeom>
          <a:noFill/>
          <a:ln>
            <a:solidFill>
              <a:srgbClr val="FCC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4863552" y="461933"/>
            <a:ext cx="6952338" cy="634375"/>
            <a:chOff x="4863552" y="461933"/>
            <a:chExt cx="6952338" cy="634375"/>
          </a:xfrm>
        </p:grpSpPr>
        <p:sp>
          <p:nvSpPr>
            <p:cNvPr id="46" name="文本框 45"/>
            <p:cNvSpPr txBox="1"/>
            <p:nvPr/>
          </p:nvSpPr>
          <p:spPr>
            <a:xfrm>
              <a:off x="4863552" y="461933"/>
              <a:ext cx="725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学生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22980" y="461933"/>
              <a:ext cx="725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教师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506635" y="476447"/>
              <a:ext cx="1233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业务部门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582175" y="461933"/>
              <a:ext cx="1233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校领导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右箭头 50"/>
            <p:cNvSpPr/>
            <p:nvPr/>
          </p:nvSpPr>
          <p:spPr>
            <a:xfrm rot="16200000">
              <a:off x="5108401" y="783071"/>
              <a:ext cx="265043" cy="36143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右箭头 51"/>
            <p:cNvSpPr/>
            <p:nvPr/>
          </p:nvSpPr>
          <p:spPr>
            <a:xfrm rot="16200000">
              <a:off x="7074970" y="783071"/>
              <a:ext cx="265043" cy="36143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右箭头 52"/>
            <p:cNvSpPr/>
            <p:nvPr/>
          </p:nvSpPr>
          <p:spPr>
            <a:xfrm rot="16200000">
              <a:off x="9019998" y="783070"/>
              <a:ext cx="265043" cy="36143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右箭头 53"/>
            <p:cNvSpPr/>
            <p:nvPr/>
          </p:nvSpPr>
          <p:spPr>
            <a:xfrm rot="16200000">
              <a:off x="11080161" y="783070"/>
              <a:ext cx="265043" cy="36143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6342825" y="1439768"/>
            <a:ext cx="1829530" cy="4786392"/>
          </a:xfrm>
          <a:prstGeom prst="rect">
            <a:avLst/>
          </a:prstGeom>
          <a:noFill/>
          <a:ln>
            <a:solidFill>
              <a:srgbClr val="FCC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8330877" y="1439768"/>
            <a:ext cx="1829530" cy="4786392"/>
          </a:xfrm>
          <a:prstGeom prst="rect">
            <a:avLst/>
          </a:prstGeom>
          <a:noFill/>
          <a:ln>
            <a:solidFill>
              <a:srgbClr val="FCC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0318928" y="1439768"/>
            <a:ext cx="1829530" cy="4786392"/>
          </a:xfrm>
          <a:prstGeom prst="rect">
            <a:avLst/>
          </a:prstGeom>
          <a:noFill/>
          <a:ln>
            <a:solidFill>
              <a:srgbClr val="FCC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Shape 228"/>
          <p:cNvSpPr/>
          <p:nvPr/>
        </p:nvSpPr>
        <p:spPr>
          <a:xfrm>
            <a:off x="25210" y="0"/>
            <a:ext cx="2409756" cy="6845301"/>
          </a:xfrm>
          <a:prstGeom prst="rect">
            <a:avLst/>
          </a:prstGeom>
          <a:solidFill>
            <a:srgbClr val="000000">
              <a:alpha val="5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Shape 330"/>
          <p:cNvSpPr/>
          <p:nvPr/>
        </p:nvSpPr>
        <p:spPr>
          <a:xfrm>
            <a:off x="96003" y="3302749"/>
            <a:ext cx="203837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zh-CN" altLang="en-US" sz="2400" dirty="0" smtClean="0">
                <a:solidFill>
                  <a:srgbClr val="FCC700"/>
                </a:solidFill>
              </a:rPr>
              <a:t>业务流程梳理</a:t>
            </a:r>
            <a:endParaRPr lang="en-US" altLang="zh-CN" sz="2400" dirty="0" smtClean="0">
              <a:solidFill>
                <a:srgbClr val="FCC700"/>
              </a:solidFill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zh-CN" altLang="en-US" sz="2400" dirty="0" smtClean="0">
                <a:solidFill>
                  <a:srgbClr val="FCC700"/>
                </a:solidFill>
              </a:rPr>
              <a:t>服务碎片化</a:t>
            </a:r>
            <a:r>
              <a:rPr lang="en-US" altLang="zh-CN" sz="2400" dirty="0" smtClean="0">
                <a:solidFill>
                  <a:srgbClr val="FCC700"/>
                </a:solidFill>
              </a:rPr>
              <a:t>&gt;&gt;</a:t>
            </a:r>
            <a:endParaRPr sz="2400" dirty="0">
              <a:solidFill>
                <a:srgbClr val="FCC70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063287" y="599034"/>
            <a:ext cx="1205122" cy="236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r>
              <a:rPr lang="zh-CN" altLang="en-US" dirty="0" smtClean="0"/>
              <a:t>端用户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1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2943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48295 0.00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32943 -2.59259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1158 L 0.65313 0.018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34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08 L 0.16862 0.000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-6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48373 0.014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0" y="7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65313 0.018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92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6556 0.0185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92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16394 -0.003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0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48295 -0.008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44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48646 -0.000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48894 -0.000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0" grpId="0" animBg="1"/>
      <p:bldP spid="55" grpId="0" animBg="1"/>
      <p:bldP spid="56" grpId="0" animBg="1"/>
      <p:bldP spid="58" grpId="0" animBg="1"/>
      <p:bldP spid="60" grpId="0" animBg="1"/>
      <p:bldP spid="61" grpId="0" animBg="1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1"/>
</p:tagLst>
</file>

<file path=ppt/theme/theme1.xml><?xml version="1.0" encoding="utf-8"?>
<a:theme xmlns:a="http://schemas.openxmlformats.org/drawingml/2006/main" name="Office 主题">
  <a:themeElements>
    <a:clrScheme name="金智教育配色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金智标准字体">
      <a:majorFont>
        <a:latin typeface="Arial Black"/>
        <a:ea typeface="微软雅黑"/>
        <a:cs typeface=""/>
      </a:majorFont>
      <a:minorFont>
        <a:latin typeface="Arial Unicode MS"/>
        <a:ea typeface="微软雅黑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东莞市教育信息化建设方案V2</Template>
  <TotalTime>64175</TotalTime>
  <Words>1391</Words>
  <Application>Microsoft Office PowerPoint</Application>
  <PresentationFormat>宽屏</PresentationFormat>
  <Paragraphs>350</Paragraphs>
  <Slides>23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 Unicode MS</vt:lpstr>
      <vt:lpstr>华文楷体</vt:lpstr>
      <vt:lpstr>宋体</vt:lpstr>
      <vt:lpstr>微软雅黑</vt:lpstr>
      <vt:lpstr>微软雅黑 Light</vt:lpstr>
      <vt:lpstr>Arial</vt:lpstr>
      <vt:lpstr>Arial Black</vt:lpstr>
      <vt:lpstr>Helvetica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</dc:title>
  <dc:subject>Syngenta</dc:subject>
  <dc:creator>zzh</dc:creator>
  <cp:lastModifiedBy>dell</cp:lastModifiedBy>
  <cp:revision>5631</cp:revision>
  <dcterms:created xsi:type="dcterms:W3CDTF">2002-08-28T14:32:09Z</dcterms:created>
  <dcterms:modified xsi:type="dcterms:W3CDTF">2016-01-28T12:36:05Z</dcterms:modified>
</cp:coreProperties>
</file>