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79300" cy="6858000"/>
  <p:notesSz cx="121793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209" y="2125980"/>
            <a:ext cx="10361041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419" y="3840480"/>
            <a:ext cx="8532621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17576" y="765809"/>
            <a:ext cx="704748" cy="0"/>
          </a:xfrm>
          <a:custGeom>
            <a:avLst/>
            <a:gdLst/>
            <a:ahLst/>
            <a:cxnLst/>
            <a:rect l="l" t="t" r="r" b="b"/>
            <a:pathLst>
              <a:path w="704748" h="0">
                <a:moveTo>
                  <a:pt x="0" y="0"/>
                </a:moveTo>
                <a:lnTo>
                  <a:pt x="704748" y="0"/>
                </a:lnTo>
              </a:path>
            </a:pathLst>
          </a:custGeom>
          <a:ln w="38100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93419"/>
            <a:ext cx="417576" cy="143255"/>
          </a:xfrm>
          <a:custGeom>
            <a:avLst/>
            <a:gdLst/>
            <a:ahLst/>
            <a:cxnLst/>
            <a:rect l="l" t="t" r="r" b="b"/>
            <a:pathLst>
              <a:path w="417576" h="143255">
                <a:moveTo>
                  <a:pt x="0" y="143255"/>
                </a:moveTo>
                <a:lnTo>
                  <a:pt x="417576" y="143255"/>
                </a:lnTo>
                <a:lnTo>
                  <a:pt x="417576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93419"/>
            <a:ext cx="417576" cy="143255"/>
          </a:xfrm>
          <a:custGeom>
            <a:avLst/>
            <a:gdLst/>
            <a:ahLst/>
            <a:cxnLst/>
            <a:rect l="l" t="t" r="r" b="b"/>
            <a:pathLst>
              <a:path w="417576" h="143255">
                <a:moveTo>
                  <a:pt x="0" y="143255"/>
                </a:moveTo>
                <a:lnTo>
                  <a:pt x="417576" y="143255"/>
                </a:lnTo>
                <a:lnTo>
                  <a:pt x="417576" y="0"/>
                </a:lnTo>
                <a:lnTo>
                  <a:pt x="0" y="0"/>
                </a:lnTo>
              </a:path>
            </a:pathLst>
          </a:custGeom>
          <a:ln w="12191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17576" y="765809"/>
            <a:ext cx="704748" cy="0"/>
          </a:xfrm>
          <a:custGeom>
            <a:avLst/>
            <a:gdLst/>
            <a:ahLst/>
            <a:cxnLst/>
            <a:rect l="l" t="t" r="r" b="b"/>
            <a:pathLst>
              <a:path w="704748" h="0">
                <a:moveTo>
                  <a:pt x="0" y="0"/>
                </a:moveTo>
                <a:lnTo>
                  <a:pt x="704748" y="0"/>
                </a:lnTo>
              </a:path>
            </a:pathLst>
          </a:custGeom>
          <a:ln w="38100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93419"/>
            <a:ext cx="417576" cy="143255"/>
          </a:xfrm>
          <a:custGeom>
            <a:avLst/>
            <a:gdLst/>
            <a:ahLst/>
            <a:cxnLst/>
            <a:rect l="l" t="t" r="r" b="b"/>
            <a:pathLst>
              <a:path w="417576" h="143255">
                <a:moveTo>
                  <a:pt x="0" y="143255"/>
                </a:moveTo>
                <a:lnTo>
                  <a:pt x="417576" y="143255"/>
                </a:lnTo>
                <a:lnTo>
                  <a:pt x="417576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93419"/>
            <a:ext cx="417576" cy="143255"/>
          </a:xfrm>
          <a:custGeom>
            <a:avLst/>
            <a:gdLst/>
            <a:ahLst/>
            <a:cxnLst/>
            <a:rect l="l" t="t" r="r" b="b"/>
            <a:pathLst>
              <a:path w="417576" h="143255">
                <a:moveTo>
                  <a:pt x="0" y="143255"/>
                </a:moveTo>
                <a:lnTo>
                  <a:pt x="417576" y="143255"/>
                </a:lnTo>
                <a:lnTo>
                  <a:pt x="417576" y="0"/>
                </a:lnTo>
                <a:lnTo>
                  <a:pt x="0" y="0"/>
                </a:lnTo>
              </a:path>
            </a:pathLst>
          </a:custGeom>
          <a:ln w="12191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473" y="1577340"/>
            <a:ext cx="5302415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7571" y="1577340"/>
            <a:ext cx="5302415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5051" y="117347"/>
            <a:ext cx="5922264" cy="530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33" y="221107"/>
            <a:ext cx="11219992" cy="4321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635" y="2391155"/>
            <a:ext cx="10356189" cy="22069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4416" y="6377940"/>
            <a:ext cx="3900627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473" y="6377940"/>
            <a:ext cx="2803575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6411" y="6377940"/>
            <a:ext cx="2803575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141.png"/><Relationship Id="rId30" Type="http://schemas.openxmlformats.org/officeDocument/2006/relationships/image" Target="../media/image142.png"/><Relationship Id="rId31" Type="http://schemas.openxmlformats.org/officeDocument/2006/relationships/image" Target="../media/image143.png"/><Relationship Id="rId32" Type="http://schemas.openxmlformats.org/officeDocument/2006/relationships/image" Target="../media/image144.png"/><Relationship Id="rId33" Type="http://schemas.openxmlformats.org/officeDocument/2006/relationships/image" Target="../media/image145.png"/><Relationship Id="rId34" Type="http://schemas.openxmlformats.org/officeDocument/2006/relationships/image" Target="../media/image146.png"/><Relationship Id="rId35" Type="http://schemas.openxmlformats.org/officeDocument/2006/relationships/image" Target="../media/image147.png"/><Relationship Id="rId36" Type="http://schemas.openxmlformats.org/officeDocument/2006/relationships/image" Target="../media/image148.png"/><Relationship Id="rId37" Type="http://schemas.openxmlformats.org/officeDocument/2006/relationships/image" Target="../media/image149.png"/><Relationship Id="rId38" Type="http://schemas.openxmlformats.org/officeDocument/2006/relationships/image" Target="../media/image150.png"/><Relationship Id="rId39" Type="http://schemas.openxmlformats.org/officeDocument/2006/relationships/image" Target="../media/image151.png"/><Relationship Id="rId40" Type="http://schemas.openxmlformats.org/officeDocument/2006/relationships/image" Target="../media/image152.png"/><Relationship Id="rId41" Type="http://schemas.openxmlformats.org/officeDocument/2006/relationships/image" Target="../media/image153.png"/><Relationship Id="rId42" Type="http://schemas.openxmlformats.org/officeDocument/2006/relationships/image" Target="../media/image154.png"/><Relationship Id="rId43" Type="http://schemas.openxmlformats.org/officeDocument/2006/relationships/image" Target="../media/image155.png"/><Relationship Id="rId44" Type="http://schemas.openxmlformats.org/officeDocument/2006/relationships/image" Target="../media/image156.png"/><Relationship Id="rId45" Type="http://schemas.openxmlformats.org/officeDocument/2006/relationships/image" Target="../media/image157.png"/><Relationship Id="rId46" Type="http://schemas.openxmlformats.org/officeDocument/2006/relationships/image" Target="../media/image158.png"/><Relationship Id="rId47" Type="http://schemas.openxmlformats.org/officeDocument/2006/relationships/image" Target="../media/image159.png"/><Relationship Id="rId48" Type="http://schemas.openxmlformats.org/officeDocument/2006/relationships/image" Target="../media/image160.png"/><Relationship Id="rId49" Type="http://schemas.openxmlformats.org/officeDocument/2006/relationships/image" Target="../media/image161.png"/><Relationship Id="rId50" Type="http://schemas.openxmlformats.org/officeDocument/2006/relationships/image" Target="../media/image162.png"/><Relationship Id="rId51" Type="http://schemas.openxmlformats.org/officeDocument/2006/relationships/image" Target="../media/image163.png"/><Relationship Id="rId52" Type="http://schemas.openxmlformats.org/officeDocument/2006/relationships/image" Target="../media/image164.png"/><Relationship Id="rId53" Type="http://schemas.openxmlformats.org/officeDocument/2006/relationships/image" Target="../media/image165.png"/><Relationship Id="rId54" Type="http://schemas.openxmlformats.org/officeDocument/2006/relationships/image" Target="../media/image166.png"/><Relationship Id="rId55" Type="http://schemas.openxmlformats.org/officeDocument/2006/relationships/image" Target="../media/image167.png"/><Relationship Id="rId56" Type="http://schemas.openxmlformats.org/officeDocument/2006/relationships/image" Target="../media/image168.png"/><Relationship Id="rId57" Type="http://schemas.openxmlformats.org/officeDocument/2006/relationships/image" Target="../media/image169.png"/><Relationship Id="rId58" Type="http://schemas.openxmlformats.org/officeDocument/2006/relationships/image" Target="../media/image170.png"/><Relationship Id="rId59" Type="http://schemas.openxmlformats.org/officeDocument/2006/relationships/image" Target="../media/image171.png"/><Relationship Id="rId60" Type="http://schemas.openxmlformats.org/officeDocument/2006/relationships/image" Target="../media/image172.png"/><Relationship Id="rId61" Type="http://schemas.openxmlformats.org/officeDocument/2006/relationships/image" Target="../media/image173.png"/><Relationship Id="rId62" Type="http://schemas.openxmlformats.org/officeDocument/2006/relationships/image" Target="../media/image17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image" Target="../media/image190.png"/><Relationship Id="rId18" Type="http://schemas.openxmlformats.org/officeDocument/2006/relationships/image" Target="../media/image191.png"/><Relationship Id="rId19" Type="http://schemas.openxmlformats.org/officeDocument/2006/relationships/image" Target="../media/image192.png"/><Relationship Id="rId20" Type="http://schemas.openxmlformats.org/officeDocument/2006/relationships/image" Target="../media/image193.png"/><Relationship Id="rId21" Type="http://schemas.openxmlformats.org/officeDocument/2006/relationships/image" Target="../media/image194.png"/><Relationship Id="rId22" Type="http://schemas.openxmlformats.org/officeDocument/2006/relationships/image" Target="../media/image195.png"/><Relationship Id="rId23" Type="http://schemas.openxmlformats.org/officeDocument/2006/relationships/image" Target="../media/image19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0749" y="2660650"/>
            <a:ext cx="9747250" cy="1884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solidFill>
                  <a:srgbClr val="2B569A"/>
                </a:solidFill>
                <a:latin typeface="Microsoft JhengHei"/>
                <a:cs typeface="Microsoft JhengHei"/>
              </a:rPr>
              <a:t>高等院校</a:t>
            </a:r>
            <a:r>
              <a:rPr dirty="0" smtClean="0" sz="7200">
                <a:solidFill>
                  <a:srgbClr val="2B569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7200" spc="10">
                <a:solidFill>
                  <a:srgbClr val="2B569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7200" spc="0">
                <a:solidFill>
                  <a:srgbClr val="2B569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7200" spc="10">
                <a:solidFill>
                  <a:srgbClr val="2B569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7200" spc="0">
                <a:solidFill>
                  <a:srgbClr val="2B569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7200" spc="25">
                <a:solidFill>
                  <a:srgbClr val="2B569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7200" spc="0">
                <a:solidFill>
                  <a:srgbClr val="2B569A"/>
                </a:solidFill>
                <a:latin typeface="Microsoft JhengHei"/>
                <a:cs typeface="Microsoft JhengHei"/>
              </a:rPr>
              <a:t>设</a:t>
            </a:r>
            <a:endParaRPr sz="7200">
              <a:latin typeface="Microsoft JhengHei"/>
              <a:cs typeface="Microsoft JhengHei"/>
            </a:endParaRPr>
          </a:p>
          <a:p>
            <a:pPr>
              <a:lnSpc>
                <a:spcPts val="800"/>
              </a:lnSpc>
              <a:spcBef>
                <a:spcPts val="20"/>
              </a:spcBef>
            </a:pPr>
            <a:endParaRPr sz="800"/>
          </a:p>
          <a:p>
            <a:pPr marL="4700270">
              <a:lnSpc>
                <a:spcPct val="100000"/>
              </a:lnSpc>
            </a:pPr>
            <a:r>
              <a:rPr dirty="0" smtClean="0" sz="4400">
                <a:solidFill>
                  <a:srgbClr val="2B569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4400" spc="-5">
                <a:solidFill>
                  <a:srgbClr val="2B569A"/>
                </a:solidFill>
                <a:latin typeface="Microsoft JhengHei"/>
                <a:cs typeface="Microsoft JhengHei"/>
              </a:rPr>
              <a:t>状分析与趋势展望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0421" y="5800648"/>
            <a:ext cx="1411605" cy="372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535353"/>
                </a:solidFill>
                <a:latin typeface="Century Gothic"/>
                <a:cs typeface="Century Gothic"/>
              </a:rPr>
              <a:t>2015</a:t>
            </a:r>
            <a:r>
              <a:rPr dirty="0" smtClean="0" sz="2400" spc="-10">
                <a:solidFill>
                  <a:srgbClr val="535353"/>
                </a:solidFill>
                <a:latin typeface="Century Gothic"/>
                <a:cs typeface="Century Gothic"/>
              </a:rPr>
              <a:t>-</a:t>
            </a:r>
            <a:r>
              <a:rPr dirty="0" smtClean="0" sz="24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2400" spc="-10">
                <a:solidFill>
                  <a:srgbClr val="535353"/>
                </a:solidFill>
                <a:latin typeface="Century Gothic"/>
                <a:cs typeface="Century Gothic"/>
              </a:rPr>
              <a:t>-</a:t>
            </a:r>
            <a:r>
              <a:rPr dirty="0" smtClean="0" sz="2400" spc="0">
                <a:solidFill>
                  <a:srgbClr val="535353"/>
                </a:solidFill>
                <a:latin typeface="Century Gothic"/>
                <a:cs typeface="Century Gothic"/>
              </a:rPr>
              <a:t>22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704" y="1594865"/>
            <a:ext cx="4052570" cy="866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495" marR="581025">
              <a:lnSpc>
                <a:spcPct val="100000"/>
              </a:lnSpc>
            </a:pP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绝大多数学校认为信息化投入较高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或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很</a:t>
            </a:r>
            <a:r>
              <a:rPr dirty="0" smtClean="0" sz="1600" spc="-15" b="1">
                <a:solidFill>
                  <a:srgbClr val="244060"/>
                </a:solidFill>
                <a:latin typeface="Microsoft JhengHei"/>
                <a:cs typeface="Microsoft JhengHei"/>
              </a:rPr>
              <a:t> 高，认为很少的仅</a:t>
            </a:r>
            <a:r>
              <a:rPr dirty="0" smtClean="0" sz="1600" spc="65" b="1">
                <a:solidFill>
                  <a:srgbClr val="244060"/>
                </a:solidFill>
                <a:latin typeface="Arial"/>
                <a:cs typeface="Arial"/>
              </a:rPr>
              <a:t>4%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相比较而言</a:t>
            </a:r>
            <a:r>
              <a:rPr dirty="0" smtClean="0" sz="1600" spc="-30" b="1">
                <a:solidFill>
                  <a:srgbClr val="244060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600" spc="80" b="1">
                <a:solidFill>
                  <a:srgbClr val="244060"/>
                </a:solidFill>
                <a:latin typeface="Arial"/>
                <a:cs typeface="Arial"/>
              </a:rPr>
              <a:t>21</a:t>
            </a:r>
            <a:r>
              <a:rPr dirty="0" smtClean="0" sz="1600" spc="85" b="1">
                <a:solidFill>
                  <a:srgbClr val="244060"/>
                </a:solidFill>
                <a:latin typeface="Arial"/>
                <a:cs typeface="Arial"/>
              </a:rPr>
              <a:t>1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院校的信息化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程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度投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入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更高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6895" y="978408"/>
            <a:ext cx="2439924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595372" y="952500"/>
            <a:ext cx="24384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622804" y="1004316"/>
            <a:ext cx="2333244" cy="368808"/>
          </a:xfrm>
          <a:custGeom>
            <a:avLst/>
            <a:gdLst/>
            <a:ahLst/>
            <a:cxnLst/>
            <a:rect l="l" t="t" r="r" b="b"/>
            <a:pathLst>
              <a:path w="2333244" h="368808">
                <a:moveTo>
                  <a:pt x="0" y="368808"/>
                </a:moveTo>
                <a:lnTo>
                  <a:pt x="2333244" y="368808"/>
                </a:lnTo>
                <a:lnTo>
                  <a:pt x="23332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47264" y="1040638"/>
            <a:ext cx="20828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信息化部门投入情况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2676" y="1557527"/>
            <a:ext cx="4498848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902195" y="1629155"/>
            <a:ext cx="4483608" cy="163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58583" y="1583436"/>
            <a:ext cx="4392168" cy="1569720"/>
          </a:xfrm>
          <a:custGeom>
            <a:avLst/>
            <a:gdLst/>
            <a:ahLst/>
            <a:cxnLst/>
            <a:rect l="l" t="t" r="r" b="b"/>
            <a:pathLst>
              <a:path w="4392168" h="1569720">
                <a:moveTo>
                  <a:pt x="0" y="1569720"/>
                </a:moveTo>
                <a:lnTo>
                  <a:pt x="4392168" y="1569720"/>
                </a:lnTo>
                <a:lnTo>
                  <a:pt x="439216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38213" y="1586611"/>
            <a:ext cx="4159250" cy="1475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dirty="0" smtClean="0" sz="1600" spc="80" b="1">
                <a:solidFill>
                  <a:srgbClr val="FFC000"/>
                </a:solidFill>
                <a:latin typeface="Arial"/>
                <a:cs typeface="Arial"/>
              </a:rPr>
              <a:t>65</a:t>
            </a:r>
            <a:r>
              <a:rPr dirty="0" smtClean="0" sz="1600" spc="35" b="1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dirty="0" smtClean="0" sz="1600" spc="70" b="1">
                <a:solidFill>
                  <a:srgbClr val="FFC000"/>
                </a:solidFill>
                <a:latin typeface="Arial"/>
                <a:cs typeface="Arial"/>
              </a:rPr>
              <a:t>87</a:t>
            </a:r>
            <a:r>
              <a:rPr dirty="0" smtClean="0" sz="1600" spc="10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5" b="1">
                <a:solidFill>
                  <a:srgbClr val="FFC000"/>
                </a:solidFill>
                <a:latin typeface="Microsoft JhengHei"/>
                <a:cs typeface="Microsoft JhengHei"/>
              </a:rPr>
              <a:t>普通全日制高校</a:t>
            </a:r>
            <a:r>
              <a:rPr dirty="0" smtClean="0" sz="1600" spc="-20" b="1">
                <a:solidFill>
                  <a:srgbClr val="FFC000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1600" spc="80" b="1">
                <a:solidFill>
                  <a:srgbClr val="FFC000"/>
                </a:solidFill>
                <a:latin typeface="Arial"/>
                <a:cs typeface="Arial"/>
              </a:rPr>
              <a:t>63</a:t>
            </a:r>
            <a:r>
              <a:rPr dirty="0" smtClean="0" sz="1600" spc="45" b="1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dirty="0" smtClean="0" sz="1600" spc="70" b="1">
                <a:solidFill>
                  <a:srgbClr val="FFC000"/>
                </a:solidFill>
                <a:latin typeface="Arial"/>
                <a:cs typeface="Arial"/>
              </a:rPr>
              <a:t>46</a:t>
            </a:r>
            <a:r>
              <a:rPr dirty="0" smtClean="0" sz="1600" spc="10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15" b="1">
                <a:solidFill>
                  <a:srgbClr val="FFC000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600" spc="-20" b="1">
                <a:solidFill>
                  <a:srgbClr val="FFC000"/>
                </a:solidFill>
                <a:latin typeface="Microsoft JhengHei"/>
                <a:cs typeface="Microsoft JhengHei"/>
              </a:rPr>
              <a:t>职</a:t>
            </a:r>
            <a:r>
              <a:rPr dirty="0" smtClean="0" sz="1600" spc="-25" b="1">
                <a:solidFill>
                  <a:srgbClr val="FFC000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600" spc="-10" b="1">
                <a:solidFill>
                  <a:srgbClr val="FFC000"/>
                </a:solidFill>
                <a:latin typeface="Microsoft JhengHei"/>
                <a:cs typeface="Microsoft JhengHei"/>
              </a:rPr>
              <a:t>专</a:t>
            </a:r>
            <a:r>
              <a:rPr dirty="0" smtClean="0" sz="1600" spc="-20" b="1">
                <a:solidFill>
                  <a:srgbClr val="FFC000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1600" spc="-10" b="1">
                <a:solidFill>
                  <a:srgbClr val="FFC000"/>
                </a:solidFill>
                <a:latin typeface="Microsoft JhengHei"/>
                <a:cs typeface="Microsoft JhengHei"/>
              </a:rPr>
              <a:t> 校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认为主要问题是资金投入不足</a:t>
            </a:r>
            <a:r>
              <a:rPr dirty="0" smtClean="0" sz="1600" spc="-5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600" spc="-20" b="1">
                <a:solidFill>
                  <a:srgbClr val="FFC000"/>
                </a:solidFill>
                <a:latin typeface="Microsoft JhengHei"/>
                <a:cs typeface="Microsoft JhengHei"/>
              </a:rPr>
              <a:t>超过</a:t>
            </a: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60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80" b="1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dirty="0" smtClean="0" sz="1600" spc="8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院校认为部门间缺乏</a:t>
            </a:r>
            <a:r>
              <a:rPr dirty="0" smtClean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筹协</a:t>
            </a:r>
            <a:r>
              <a:rPr dirty="0" smtClean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调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及</a:t>
            </a:r>
            <a:r>
              <a:rPr dirty="0" smtClean="0" sz="1600" spc="-15" b="1">
                <a:solidFill>
                  <a:srgbClr val="FFFFFF"/>
                </a:solidFill>
                <a:latin typeface="Microsoft JhengHei"/>
                <a:cs typeface="Microsoft JhengHei"/>
              </a:rPr>
              <a:t> 系统整合不够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4284" y="1088135"/>
            <a:ext cx="276987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244060"/>
                </a:solidFill>
                <a:latin typeface="Microsoft JhengHei"/>
                <a:cs typeface="Microsoft JhengHei"/>
              </a:rPr>
              <a:t>制约信息化建设的主要问题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0016" y="4553711"/>
            <a:ext cx="3268979" cy="1708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594103" y="4369308"/>
            <a:ext cx="769620" cy="210312"/>
          </a:xfrm>
          <a:custGeom>
            <a:avLst/>
            <a:gdLst/>
            <a:ahLst/>
            <a:cxnLst/>
            <a:rect l="l" t="t" r="r" b="b"/>
            <a:pathLst>
              <a:path w="769620" h="210312">
                <a:moveTo>
                  <a:pt x="769620" y="210312"/>
                </a:moveTo>
                <a:lnTo>
                  <a:pt x="56388" y="0"/>
                </a:lnTo>
                <a:lnTo>
                  <a:pt x="0" y="0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56635" y="4710810"/>
            <a:ext cx="281940" cy="327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很高</a:t>
            </a:r>
            <a:endParaRPr sz="1000">
              <a:latin typeface="Microsoft JhengHei"/>
              <a:cs typeface="Microsoft JhengHei"/>
            </a:endParaRPr>
          </a:p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33%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8657" y="5568188"/>
            <a:ext cx="281940" cy="327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较高</a:t>
            </a:r>
            <a:endParaRPr sz="1000">
              <a:latin typeface="Microsoft JhengHei"/>
              <a:cs typeface="Microsoft JhengHei"/>
            </a:endParaRPr>
          </a:p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39%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7980" y="4739385"/>
            <a:ext cx="281940" cy="327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一般</a:t>
            </a:r>
            <a:endParaRPr sz="1000">
              <a:latin typeface="Microsoft JhengHei"/>
              <a:cs typeface="Microsoft JhengHei"/>
            </a:endParaRPr>
          </a:p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24%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1882" y="4072508"/>
            <a:ext cx="281940" cy="327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很少</a:t>
            </a:r>
            <a:endParaRPr sz="1000">
              <a:latin typeface="Microsoft JhengHei"/>
              <a:cs typeface="Microsoft JhengHei"/>
            </a:endParaRPr>
          </a:p>
          <a:p>
            <a:pPr marL="55244">
              <a:lnSpc>
                <a:spcPct val="100000"/>
              </a:lnSpc>
              <a:spcBef>
                <a:spcPts val="95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8785" y="3958717"/>
            <a:ext cx="1630045" cy="282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投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入程度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3754" y="2625978"/>
            <a:ext cx="4083050" cy="744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高校信息化建设资金来源主要学校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下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拨的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 化经费和学校信息化常规经费，高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职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高专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大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 部分经费都来自于信息化部门之外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45479" y="4919471"/>
            <a:ext cx="461772" cy="1606295"/>
          </a:xfrm>
          <a:custGeom>
            <a:avLst/>
            <a:gdLst/>
            <a:ahLst/>
            <a:cxnLst/>
            <a:rect l="l" t="t" r="r" b="b"/>
            <a:pathLst>
              <a:path w="461772" h="1606296">
                <a:moveTo>
                  <a:pt x="461772" y="0"/>
                </a:moveTo>
                <a:lnTo>
                  <a:pt x="0" y="0"/>
                </a:lnTo>
                <a:lnTo>
                  <a:pt x="0" y="1606295"/>
                </a:lnTo>
                <a:lnTo>
                  <a:pt x="461772" y="1606295"/>
                </a:lnTo>
                <a:lnTo>
                  <a:pt x="46177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825740" y="5210555"/>
            <a:ext cx="461771" cy="1315212"/>
          </a:xfrm>
          <a:custGeom>
            <a:avLst/>
            <a:gdLst/>
            <a:ahLst/>
            <a:cxnLst/>
            <a:rect l="l" t="t" r="r" b="b"/>
            <a:pathLst>
              <a:path w="461771" h="1315211">
                <a:moveTo>
                  <a:pt x="461771" y="0"/>
                </a:moveTo>
                <a:lnTo>
                  <a:pt x="0" y="0"/>
                </a:lnTo>
                <a:lnTo>
                  <a:pt x="0" y="1315212"/>
                </a:lnTo>
                <a:lnTo>
                  <a:pt x="461771" y="1315212"/>
                </a:lnTo>
                <a:lnTo>
                  <a:pt x="461771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906000" y="5591555"/>
            <a:ext cx="461772" cy="934212"/>
          </a:xfrm>
          <a:custGeom>
            <a:avLst/>
            <a:gdLst/>
            <a:ahLst/>
            <a:cxnLst/>
            <a:rect l="l" t="t" r="r" b="b"/>
            <a:pathLst>
              <a:path w="461772" h="934211">
                <a:moveTo>
                  <a:pt x="461772" y="0"/>
                </a:moveTo>
                <a:lnTo>
                  <a:pt x="0" y="0"/>
                </a:lnTo>
                <a:lnTo>
                  <a:pt x="0" y="934212"/>
                </a:lnTo>
                <a:lnTo>
                  <a:pt x="461772" y="934212"/>
                </a:lnTo>
                <a:lnTo>
                  <a:pt x="46177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207252" y="4881371"/>
            <a:ext cx="463296" cy="1644395"/>
          </a:xfrm>
          <a:custGeom>
            <a:avLst/>
            <a:gdLst/>
            <a:ahLst/>
            <a:cxnLst/>
            <a:rect l="l" t="t" r="r" b="b"/>
            <a:pathLst>
              <a:path w="463296" h="1644396">
                <a:moveTo>
                  <a:pt x="463296" y="0"/>
                </a:moveTo>
                <a:lnTo>
                  <a:pt x="0" y="0"/>
                </a:lnTo>
                <a:lnTo>
                  <a:pt x="0" y="1644395"/>
                </a:lnTo>
                <a:lnTo>
                  <a:pt x="463296" y="1644395"/>
                </a:lnTo>
                <a:lnTo>
                  <a:pt x="463296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287511" y="5538215"/>
            <a:ext cx="461772" cy="987552"/>
          </a:xfrm>
          <a:custGeom>
            <a:avLst/>
            <a:gdLst/>
            <a:ahLst/>
            <a:cxnLst/>
            <a:rect l="l" t="t" r="r" b="b"/>
            <a:pathLst>
              <a:path w="461772" h="987551">
                <a:moveTo>
                  <a:pt x="461772" y="0"/>
                </a:moveTo>
                <a:lnTo>
                  <a:pt x="0" y="0"/>
                </a:lnTo>
                <a:lnTo>
                  <a:pt x="0" y="987552"/>
                </a:lnTo>
                <a:lnTo>
                  <a:pt x="461772" y="987552"/>
                </a:lnTo>
                <a:lnTo>
                  <a:pt x="461772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367771" y="5301996"/>
            <a:ext cx="461772" cy="1223772"/>
          </a:xfrm>
          <a:custGeom>
            <a:avLst/>
            <a:gdLst/>
            <a:ahLst/>
            <a:cxnLst/>
            <a:rect l="l" t="t" r="r" b="b"/>
            <a:pathLst>
              <a:path w="461772" h="1223772">
                <a:moveTo>
                  <a:pt x="461772" y="0"/>
                </a:moveTo>
                <a:lnTo>
                  <a:pt x="0" y="0"/>
                </a:lnTo>
                <a:lnTo>
                  <a:pt x="0" y="1223771"/>
                </a:lnTo>
                <a:lnTo>
                  <a:pt x="461772" y="1223771"/>
                </a:lnTo>
                <a:lnTo>
                  <a:pt x="461772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670547" y="5324855"/>
            <a:ext cx="461772" cy="1200912"/>
          </a:xfrm>
          <a:custGeom>
            <a:avLst/>
            <a:gdLst/>
            <a:ahLst/>
            <a:cxnLst/>
            <a:rect l="l" t="t" r="r" b="b"/>
            <a:pathLst>
              <a:path w="461772" h="1200911">
                <a:moveTo>
                  <a:pt x="461772" y="0"/>
                </a:moveTo>
                <a:lnTo>
                  <a:pt x="0" y="0"/>
                </a:lnTo>
                <a:lnTo>
                  <a:pt x="0" y="1200912"/>
                </a:lnTo>
                <a:lnTo>
                  <a:pt x="461772" y="1200912"/>
                </a:lnTo>
                <a:lnTo>
                  <a:pt x="461772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749283" y="6036564"/>
            <a:ext cx="463296" cy="489204"/>
          </a:xfrm>
          <a:custGeom>
            <a:avLst/>
            <a:gdLst/>
            <a:ahLst/>
            <a:cxnLst/>
            <a:rect l="l" t="t" r="r" b="b"/>
            <a:pathLst>
              <a:path w="463296" h="489203">
                <a:moveTo>
                  <a:pt x="463296" y="0"/>
                </a:moveTo>
                <a:lnTo>
                  <a:pt x="0" y="0"/>
                </a:lnTo>
                <a:lnTo>
                  <a:pt x="0" y="489204"/>
                </a:lnTo>
                <a:lnTo>
                  <a:pt x="463296" y="489204"/>
                </a:lnTo>
                <a:lnTo>
                  <a:pt x="463296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829543" y="4360164"/>
            <a:ext cx="463296" cy="2165604"/>
          </a:xfrm>
          <a:custGeom>
            <a:avLst/>
            <a:gdLst/>
            <a:ahLst/>
            <a:cxnLst/>
            <a:rect l="l" t="t" r="r" b="b"/>
            <a:pathLst>
              <a:path w="463296" h="2165604">
                <a:moveTo>
                  <a:pt x="463296" y="0"/>
                </a:moveTo>
                <a:lnTo>
                  <a:pt x="0" y="0"/>
                </a:lnTo>
                <a:lnTo>
                  <a:pt x="0" y="2165604"/>
                </a:lnTo>
                <a:lnTo>
                  <a:pt x="463296" y="2165604"/>
                </a:lnTo>
                <a:lnTo>
                  <a:pt x="463296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398008" y="4212335"/>
            <a:ext cx="0" cy="2313432"/>
          </a:xfrm>
          <a:custGeom>
            <a:avLst/>
            <a:gdLst/>
            <a:ahLst/>
            <a:cxnLst/>
            <a:rect l="l" t="t" r="r" b="b"/>
            <a:pathLst>
              <a:path w="0" h="2313431">
                <a:moveTo>
                  <a:pt x="0" y="2313432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398008" y="6525768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 h="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744336" y="4662042"/>
            <a:ext cx="927100" cy="208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5873" sz="1575">
                <a:solidFill>
                  <a:srgbClr val="535353"/>
                </a:solidFill>
                <a:latin typeface="Century Gothic"/>
                <a:cs typeface="Century Gothic"/>
              </a:rPr>
              <a:t>41</a:t>
            </a:r>
            <a:r>
              <a:rPr dirty="0" smtClean="0" baseline="-15873" sz="1575" spc="-7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baseline="-15873" sz="1575" spc="0">
                <a:solidFill>
                  <a:srgbClr val="535353"/>
                </a:solidFill>
                <a:latin typeface="Century Gothic"/>
                <a:cs typeface="Century Gothic"/>
              </a:rPr>
              <a:t>65%</a:t>
            </a:r>
            <a:r>
              <a:rPr dirty="0" smtClean="0" baseline="-15873" sz="1575" spc="-165">
                <a:solidFill>
                  <a:srgbClr val="535353"/>
                </a:solidFill>
                <a:latin typeface="Century Gothic"/>
                <a:cs typeface="Century Gothic"/>
              </a:rPr>
              <a:t> 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42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66%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24596" y="4991227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34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12%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04856" y="5373116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24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22%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87004" y="5320157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25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60%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67264" y="5083047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31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74%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68769" y="5106796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31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13%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49410" y="5817565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12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70%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29670" y="4141216"/>
            <a:ext cx="46482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56</a:t>
            </a:r>
            <a:r>
              <a:rPr dirty="0" smtClean="0" sz="1050" spc="-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17%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40402" y="6407099"/>
            <a:ext cx="508634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0.0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41850" y="6021527"/>
            <a:ext cx="60706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1850" y="5635955"/>
            <a:ext cx="60706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2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41850" y="5250053"/>
            <a:ext cx="607695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3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41850" y="4864480"/>
            <a:ext cx="60706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41850" y="4478908"/>
            <a:ext cx="60706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41850" y="4093336"/>
            <a:ext cx="60706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6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.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26100" y="6644233"/>
            <a:ext cx="162560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学校下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拨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信息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经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费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06359" y="6644233"/>
            <a:ext cx="162560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学校信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化常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经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费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98228" y="6644233"/>
            <a:ext cx="1804035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信息化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息部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外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经费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79081" y="3516629"/>
            <a:ext cx="2320925" cy="312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10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2000" spc="0">
                <a:solidFill>
                  <a:srgbClr val="535353"/>
                </a:solidFill>
                <a:latin typeface="Microsoft JhengHei"/>
                <a:cs typeface="Microsoft JhengHei"/>
              </a:rPr>
              <a:t>校信</a:t>
            </a:r>
            <a:r>
              <a:rPr dirty="0" smtClean="0" sz="2000" spc="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000" spc="0">
                <a:solidFill>
                  <a:srgbClr val="535353"/>
                </a:solidFill>
                <a:latin typeface="Microsoft JhengHei"/>
                <a:cs typeface="Microsoft JhengHei"/>
              </a:rPr>
              <a:t>化经</a:t>
            </a:r>
            <a:r>
              <a:rPr dirty="0" smtClean="0" sz="2000" spc="5">
                <a:solidFill>
                  <a:srgbClr val="535353"/>
                </a:solidFill>
                <a:latin typeface="Microsoft JhengHei"/>
                <a:cs typeface="Microsoft JhengHei"/>
              </a:rPr>
              <a:t>费</a:t>
            </a:r>
            <a:r>
              <a:rPr dirty="0" smtClean="0" sz="2000" spc="0">
                <a:solidFill>
                  <a:srgbClr val="535353"/>
                </a:solidFill>
                <a:latin typeface="Microsoft JhengHei"/>
                <a:cs typeface="Microsoft JhengHei"/>
              </a:rPr>
              <a:t>来源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510016" y="4204715"/>
            <a:ext cx="94488" cy="94487"/>
          </a:xfrm>
          <a:custGeom>
            <a:avLst/>
            <a:gdLst/>
            <a:ahLst/>
            <a:cxnLst/>
            <a:rect l="l" t="t" r="r" b="b"/>
            <a:pathLst>
              <a:path w="94488" h="94487">
                <a:moveTo>
                  <a:pt x="0" y="94487"/>
                </a:moveTo>
                <a:lnTo>
                  <a:pt x="94488" y="94487"/>
                </a:lnTo>
                <a:lnTo>
                  <a:pt x="94488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636254" y="4130802"/>
            <a:ext cx="682625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Century Gothic"/>
                <a:cs typeface="Century Gothic"/>
              </a:rPr>
              <a:t>211</a:t>
            </a:r>
            <a:r>
              <a:rPr dirty="0" smtClean="0" sz="1400" spc="5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510016" y="4477511"/>
            <a:ext cx="94488" cy="96012"/>
          </a:xfrm>
          <a:custGeom>
            <a:avLst/>
            <a:gdLst/>
            <a:ahLst/>
            <a:cxnLst/>
            <a:rect l="l" t="t" r="r" b="b"/>
            <a:pathLst>
              <a:path w="94488" h="96012">
                <a:moveTo>
                  <a:pt x="0" y="96012"/>
                </a:moveTo>
                <a:lnTo>
                  <a:pt x="94488" y="96012"/>
                </a:lnTo>
                <a:lnTo>
                  <a:pt x="94488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510016" y="4751832"/>
            <a:ext cx="94488" cy="96012"/>
          </a:xfrm>
          <a:custGeom>
            <a:avLst/>
            <a:gdLst/>
            <a:ahLst/>
            <a:cxnLst/>
            <a:rect l="l" t="t" r="r" b="b"/>
            <a:pathLst>
              <a:path w="94488" h="96012">
                <a:moveTo>
                  <a:pt x="0" y="96012"/>
                </a:moveTo>
                <a:lnTo>
                  <a:pt x="94488" y="96012"/>
                </a:lnTo>
                <a:lnTo>
                  <a:pt x="94488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8636254" y="4344487"/>
            <a:ext cx="1272540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8299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一般全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日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制高校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高职高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专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保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障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0" y="1455419"/>
            <a:ext cx="2674620" cy="1988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1868" y="3233165"/>
            <a:ext cx="112458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5" b="1">
                <a:solidFill>
                  <a:srgbClr val="244060"/>
                </a:solidFill>
                <a:latin typeface="Arial"/>
                <a:cs typeface="Arial"/>
              </a:rPr>
              <a:t>16</a:t>
            </a:r>
            <a:r>
              <a:rPr dirty="0" smtClean="0" sz="1400" spc="9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400" spc="95" b="1">
                <a:solidFill>
                  <a:srgbClr val="244060"/>
                </a:solidFill>
                <a:latin typeface="Microsoft JhengHei"/>
                <a:cs typeface="Microsoft JhengHei"/>
              </a:rPr>
              <a:t>不知如何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1868" y="3446526"/>
            <a:ext cx="109537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244060"/>
                </a:solidFill>
                <a:latin typeface="Microsoft JhengHei"/>
                <a:cs typeface="Microsoft JhengHei"/>
              </a:rPr>
              <a:t>查询相关标准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7527" y="1051560"/>
            <a:ext cx="2663952" cy="368808"/>
          </a:xfrm>
          <a:custGeom>
            <a:avLst/>
            <a:gdLst/>
            <a:ahLst/>
            <a:cxnLst/>
            <a:rect l="l" t="t" r="r" b="b"/>
            <a:pathLst>
              <a:path w="2663952" h="368808">
                <a:moveTo>
                  <a:pt x="0" y="368808"/>
                </a:moveTo>
                <a:lnTo>
                  <a:pt x="2663952" y="368808"/>
                </a:lnTo>
                <a:lnTo>
                  <a:pt x="266395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34439" y="1087882"/>
            <a:ext cx="23114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信息化资金和设备情况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6211" y="936371"/>
            <a:ext cx="11684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244060"/>
                </a:solidFill>
                <a:latin typeface="Microsoft JhengHei"/>
                <a:cs typeface="Microsoft JhengHei"/>
              </a:rPr>
              <a:t>问题和需求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0080" y="6320028"/>
            <a:ext cx="96012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260080" y="5923788"/>
            <a:ext cx="1411224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260080" y="5526023"/>
            <a:ext cx="2055876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260080" y="5129784"/>
            <a:ext cx="2153412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260080" y="4733544"/>
            <a:ext cx="2237232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282178" y="6335267"/>
            <a:ext cx="0" cy="198119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42418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261604" y="5939028"/>
            <a:ext cx="1356359" cy="198120"/>
          </a:xfrm>
          <a:custGeom>
            <a:avLst/>
            <a:gdLst/>
            <a:ahLst/>
            <a:cxnLst/>
            <a:rect l="l" t="t" r="r" b="b"/>
            <a:pathLst>
              <a:path w="1356359" h="198120">
                <a:moveTo>
                  <a:pt x="0" y="198120"/>
                </a:moveTo>
                <a:lnTo>
                  <a:pt x="1356359" y="198120"/>
                </a:lnTo>
                <a:lnTo>
                  <a:pt x="1356359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261604" y="5541264"/>
            <a:ext cx="2001011" cy="198119"/>
          </a:xfrm>
          <a:custGeom>
            <a:avLst/>
            <a:gdLst/>
            <a:ahLst/>
            <a:cxnLst/>
            <a:rect l="l" t="t" r="r" b="b"/>
            <a:pathLst>
              <a:path w="2001011" h="198120">
                <a:moveTo>
                  <a:pt x="0" y="198120"/>
                </a:moveTo>
                <a:lnTo>
                  <a:pt x="2001011" y="198120"/>
                </a:lnTo>
                <a:lnTo>
                  <a:pt x="2001011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261604" y="5145023"/>
            <a:ext cx="2098548" cy="198119"/>
          </a:xfrm>
          <a:custGeom>
            <a:avLst/>
            <a:gdLst/>
            <a:ahLst/>
            <a:cxnLst/>
            <a:rect l="l" t="t" r="r" b="b"/>
            <a:pathLst>
              <a:path w="2098548" h="198120">
                <a:moveTo>
                  <a:pt x="0" y="198119"/>
                </a:moveTo>
                <a:lnTo>
                  <a:pt x="2098548" y="198119"/>
                </a:lnTo>
                <a:lnTo>
                  <a:pt x="2098548" y="0"/>
                </a:lnTo>
                <a:lnTo>
                  <a:pt x="0" y="0"/>
                </a:lnTo>
                <a:lnTo>
                  <a:pt x="0" y="198119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261604" y="4748784"/>
            <a:ext cx="2182368" cy="198119"/>
          </a:xfrm>
          <a:custGeom>
            <a:avLst/>
            <a:gdLst/>
            <a:ahLst/>
            <a:cxnLst/>
            <a:rect l="l" t="t" r="r" b="b"/>
            <a:pathLst>
              <a:path w="2182368" h="198120">
                <a:moveTo>
                  <a:pt x="0" y="198119"/>
                </a:moveTo>
                <a:lnTo>
                  <a:pt x="2182368" y="198119"/>
                </a:lnTo>
                <a:lnTo>
                  <a:pt x="2182368" y="0"/>
                </a:lnTo>
                <a:lnTo>
                  <a:pt x="0" y="0"/>
                </a:lnTo>
                <a:lnTo>
                  <a:pt x="0" y="198119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261604" y="4649723"/>
            <a:ext cx="0" cy="1982724"/>
          </a:xfrm>
          <a:custGeom>
            <a:avLst/>
            <a:gdLst/>
            <a:ahLst/>
            <a:cxnLst/>
            <a:rect l="l" t="t" r="r" b="b"/>
            <a:pathLst>
              <a:path w="0" h="1982724">
                <a:moveTo>
                  <a:pt x="0" y="1982724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261604" y="663244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261604" y="623620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261604" y="583996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261604" y="544220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261604" y="504596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261604" y="464972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367776" y="6358838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83242" y="5961989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97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27005" y="5565444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143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24921" y="5168646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150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08995" y="4771770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156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9926" y="6332524"/>
            <a:ext cx="3302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535353"/>
                </a:solidFill>
                <a:latin typeface="Microsoft JhengHei"/>
                <a:cs typeface="Microsoft JhengHei"/>
              </a:rPr>
              <a:t>其他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80326" y="5935675"/>
            <a:ext cx="9398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535353"/>
                </a:solidFill>
                <a:latin typeface="Microsoft JhengHei"/>
                <a:cs typeface="Microsoft JhengHei"/>
              </a:rPr>
              <a:t>项目管理培训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99909" y="5538825"/>
            <a:ext cx="134429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535353"/>
                </a:solidFill>
                <a:latin typeface="Microsoft JhengHei"/>
                <a:cs typeface="Microsoft JhengHei"/>
              </a:rPr>
              <a:t>协会</a:t>
            </a:r>
            <a:r>
              <a:rPr dirty="0" smtClean="0" sz="1200" spc="160">
                <a:solidFill>
                  <a:srgbClr val="535353"/>
                </a:solidFill>
                <a:latin typeface="Arial"/>
                <a:cs typeface="Arial"/>
              </a:rPr>
              <a:t>\</a:t>
            </a:r>
            <a:r>
              <a:rPr dirty="0" smtClean="0" sz="1200" spc="160">
                <a:solidFill>
                  <a:srgbClr val="535353"/>
                </a:solidFill>
                <a:latin typeface="Microsoft JhengHei"/>
                <a:cs typeface="Microsoft JhengHei"/>
              </a:rPr>
              <a:t>机构</a:t>
            </a:r>
            <a:r>
              <a:rPr dirty="0" smtClean="0" sz="1200" spc="160">
                <a:solidFill>
                  <a:srgbClr val="535353"/>
                </a:solidFill>
                <a:latin typeface="Arial"/>
                <a:cs typeface="Arial"/>
              </a:rPr>
              <a:t>\</a:t>
            </a:r>
            <a:r>
              <a:rPr dirty="0" smtClean="0" sz="1200" spc="160">
                <a:solidFill>
                  <a:srgbClr val="535353"/>
                </a:solidFill>
                <a:latin typeface="Microsoft JhengHei"/>
                <a:cs typeface="Microsoft JhengHei"/>
              </a:rPr>
              <a:t>单位交</a:t>
            </a:r>
            <a:r>
              <a:rPr dirty="0" smtClean="0" sz="1200" spc="35">
                <a:solidFill>
                  <a:srgbClr val="535353"/>
                </a:solidFill>
                <a:latin typeface="Microsoft JhengHei"/>
                <a:cs typeface="Microsoft JhengHei"/>
              </a:rPr>
              <a:t>…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27926" y="5141976"/>
            <a:ext cx="10922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535353"/>
                </a:solidFill>
                <a:latin typeface="Microsoft JhengHei"/>
                <a:cs typeface="Microsoft JhengHei"/>
              </a:rPr>
              <a:t>信息化规划培训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85126" y="4745101"/>
            <a:ext cx="6350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solidFill>
                  <a:srgbClr val="535353"/>
                </a:solidFill>
                <a:latin typeface="Microsoft JhengHei"/>
                <a:cs typeface="Microsoft JhengHei"/>
              </a:rPr>
              <a:t>技术培训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62518" y="4221733"/>
            <a:ext cx="1808480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535353"/>
                </a:solidFill>
                <a:latin typeface="Microsoft JhengHei"/>
                <a:cs typeface="Microsoft JhengHei"/>
              </a:rPr>
              <a:t>所需的外部支持与服务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90444" y="2156460"/>
            <a:ext cx="1594104" cy="1840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790444" y="2005583"/>
            <a:ext cx="1714500" cy="1840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790444" y="3765803"/>
            <a:ext cx="670559" cy="150875"/>
          </a:xfrm>
          <a:custGeom>
            <a:avLst/>
            <a:gdLst/>
            <a:ahLst/>
            <a:cxnLst/>
            <a:rect l="l" t="t" r="r" b="b"/>
            <a:pathLst>
              <a:path w="670559" h="150875">
                <a:moveTo>
                  <a:pt x="670559" y="0"/>
                </a:moveTo>
                <a:lnTo>
                  <a:pt x="0" y="0"/>
                </a:lnTo>
                <a:lnTo>
                  <a:pt x="0" y="150876"/>
                </a:lnTo>
                <a:lnTo>
                  <a:pt x="670559" y="150876"/>
                </a:lnTo>
                <a:lnTo>
                  <a:pt x="67055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790444" y="3238500"/>
            <a:ext cx="867156" cy="150875"/>
          </a:xfrm>
          <a:custGeom>
            <a:avLst/>
            <a:gdLst/>
            <a:ahLst/>
            <a:cxnLst/>
            <a:rect l="l" t="t" r="r" b="b"/>
            <a:pathLst>
              <a:path w="867155" h="150875">
                <a:moveTo>
                  <a:pt x="867156" y="0"/>
                </a:moveTo>
                <a:lnTo>
                  <a:pt x="0" y="0"/>
                </a:lnTo>
                <a:lnTo>
                  <a:pt x="0" y="150875"/>
                </a:lnTo>
                <a:lnTo>
                  <a:pt x="867156" y="150875"/>
                </a:lnTo>
                <a:lnTo>
                  <a:pt x="86715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790444" y="2709672"/>
            <a:ext cx="470916" cy="150875"/>
          </a:xfrm>
          <a:custGeom>
            <a:avLst/>
            <a:gdLst/>
            <a:ahLst/>
            <a:cxnLst/>
            <a:rect l="l" t="t" r="r" b="b"/>
            <a:pathLst>
              <a:path w="470916" h="150875">
                <a:moveTo>
                  <a:pt x="470916" y="0"/>
                </a:moveTo>
                <a:lnTo>
                  <a:pt x="0" y="0"/>
                </a:lnTo>
                <a:lnTo>
                  <a:pt x="0" y="150875"/>
                </a:lnTo>
                <a:lnTo>
                  <a:pt x="470916" y="150875"/>
                </a:lnTo>
                <a:lnTo>
                  <a:pt x="47091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790444" y="2182367"/>
            <a:ext cx="1513332" cy="150876"/>
          </a:xfrm>
          <a:custGeom>
            <a:avLst/>
            <a:gdLst/>
            <a:ahLst/>
            <a:cxnLst/>
            <a:rect l="l" t="t" r="r" b="b"/>
            <a:pathLst>
              <a:path w="1513331" h="150876">
                <a:moveTo>
                  <a:pt x="1513332" y="0"/>
                </a:moveTo>
                <a:lnTo>
                  <a:pt x="0" y="0"/>
                </a:lnTo>
                <a:lnTo>
                  <a:pt x="0" y="150876"/>
                </a:lnTo>
                <a:lnTo>
                  <a:pt x="1513332" y="150876"/>
                </a:lnTo>
                <a:lnTo>
                  <a:pt x="151333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790444" y="3614928"/>
            <a:ext cx="637032" cy="150876"/>
          </a:xfrm>
          <a:custGeom>
            <a:avLst/>
            <a:gdLst/>
            <a:ahLst/>
            <a:cxnLst/>
            <a:rect l="l" t="t" r="r" b="b"/>
            <a:pathLst>
              <a:path w="637031" h="150875">
                <a:moveTo>
                  <a:pt x="637032" y="0"/>
                </a:moveTo>
                <a:lnTo>
                  <a:pt x="0" y="0"/>
                </a:lnTo>
                <a:lnTo>
                  <a:pt x="0" y="150876"/>
                </a:lnTo>
                <a:lnTo>
                  <a:pt x="637032" y="150876"/>
                </a:lnTo>
                <a:lnTo>
                  <a:pt x="637032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790444" y="3087623"/>
            <a:ext cx="829056" cy="150875"/>
          </a:xfrm>
          <a:custGeom>
            <a:avLst/>
            <a:gdLst/>
            <a:ahLst/>
            <a:cxnLst/>
            <a:rect l="l" t="t" r="r" b="b"/>
            <a:pathLst>
              <a:path w="829055" h="150875">
                <a:moveTo>
                  <a:pt x="829056" y="0"/>
                </a:moveTo>
                <a:lnTo>
                  <a:pt x="0" y="0"/>
                </a:lnTo>
                <a:lnTo>
                  <a:pt x="0" y="150875"/>
                </a:lnTo>
                <a:lnTo>
                  <a:pt x="829056" y="150875"/>
                </a:lnTo>
                <a:lnTo>
                  <a:pt x="829056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790444" y="2558795"/>
            <a:ext cx="601980" cy="150875"/>
          </a:xfrm>
          <a:custGeom>
            <a:avLst/>
            <a:gdLst/>
            <a:ahLst/>
            <a:cxnLst/>
            <a:rect l="l" t="t" r="r" b="b"/>
            <a:pathLst>
              <a:path w="601979" h="150875">
                <a:moveTo>
                  <a:pt x="601980" y="0"/>
                </a:moveTo>
                <a:lnTo>
                  <a:pt x="0" y="0"/>
                </a:lnTo>
                <a:lnTo>
                  <a:pt x="0" y="150875"/>
                </a:lnTo>
                <a:lnTo>
                  <a:pt x="601980" y="150875"/>
                </a:lnTo>
                <a:lnTo>
                  <a:pt x="601980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790444" y="2031492"/>
            <a:ext cx="1633728" cy="150875"/>
          </a:xfrm>
          <a:custGeom>
            <a:avLst/>
            <a:gdLst/>
            <a:ahLst/>
            <a:cxnLst/>
            <a:rect l="l" t="t" r="r" b="b"/>
            <a:pathLst>
              <a:path w="1633727" h="150875">
                <a:moveTo>
                  <a:pt x="1633728" y="0"/>
                </a:moveTo>
                <a:lnTo>
                  <a:pt x="0" y="0"/>
                </a:lnTo>
                <a:lnTo>
                  <a:pt x="0" y="150875"/>
                </a:lnTo>
                <a:lnTo>
                  <a:pt x="1633728" y="150875"/>
                </a:lnTo>
                <a:lnTo>
                  <a:pt x="1633728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790444" y="1918716"/>
            <a:ext cx="0" cy="2110740"/>
          </a:xfrm>
          <a:custGeom>
            <a:avLst/>
            <a:gdLst/>
            <a:ahLst/>
            <a:cxnLst/>
            <a:rect l="l" t="t" r="r" b="b"/>
            <a:pathLst>
              <a:path w="0" h="2110740">
                <a:moveTo>
                  <a:pt x="0" y="2110740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790444" y="4029455"/>
            <a:ext cx="47243" cy="0"/>
          </a:xfrm>
          <a:custGeom>
            <a:avLst/>
            <a:gdLst/>
            <a:ahLst/>
            <a:cxnLst/>
            <a:rect l="l" t="t" r="r" b="b"/>
            <a:pathLst>
              <a:path w="47243" h="0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790444" y="3502152"/>
            <a:ext cx="47243" cy="0"/>
          </a:xfrm>
          <a:custGeom>
            <a:avLst/>
            <a:gdLst/>
            <a:ahLst/>
            <a:cxnLst/>
            <a:rect l="l" t="t" r="r" b="b"/>
            <a:pathLst>
              <a:path w="47243" h="0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790444" y="2973323"/>
            <a:ext cx="47243" cy="0"/>
          </a:xfrm>
          <a:custGeom>
            <a:avLst/>
            <a:gdLst/>
            <a:ahLst/>
            <a:cxnLst/>
            <a:rect l="l" t="t" r="r" b="b"/>
            <a:pathLst>
              <a:path w="47243" h="0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790444" y="2446020"/>
            <a:ext cx="47243" cy="0"/>
          </a:xfrm>
          <a:custGeom>
            <a:avLst/>
            <a:gdLst/>
            <a:ahLst/>
            <a:cxnLst/>
            <a:rect l="l" t="t" r="r" b="b"/>
            <a:pathLst>
              <a:path w="47243" h="0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790444" y="1918716"/>
            <a:ext cx="47243" cy="0"/>
          </a:xfrm>
          <a:custGeom>
            <a:avLst/>
            <a:gdLst/>
            <a:ahLst/>
            <a:cxnLst/>
            <a:rect l="l" t="t" r="r" b="b"/>
            <a:pathLst>
              <a:path w="47243" h="0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492500" y="3614420"/>
            <a:ext cx="441959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49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250</a:t>
            </a:r>
            <a:endParaRPr sz="1000">
              <a:latin typeface="Century Gothic"/>
              <a:cs typeface="Century Gothic"/>
            </a:endParaRPr>
          </a:p>
          <a:p>
            <a:pPr marL="44450">
              <a:lnSpc>
                <a:spcPts val="119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51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757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22623" y="3237357"/>
            <a:ext cx="4095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67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031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25114" y="2709164"/>
            <a:ext cx="41020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36</a:t>
            </a:r>
            <a:r>
              <a:rPr dirty="0" smtClean="0" sz="1000" spc="-25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323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68800" y="2181225"/>
            <a:ext cx="48005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116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958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83634" y="3086480"/>
            <a:ext cx="4095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64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029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56813" y="2558541"/>
            <a:ext cx="4095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46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499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89196" y="2030348"/>
            <a:ext cx="48005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126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270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2769" y="3675760"/>
            <a:ext cx="189865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学校信息化部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门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常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规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运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行经费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2769" y="3147821"/>
            <a:ext cx="189865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学校下拨的信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度经费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06194" y="2619883"/>
            <a:ext cx="136398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信息化部门计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划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外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收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入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74773" y="2091944"/>
            <a:ext cx="294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合计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96441" y="1631188"/>
            <a:ext cx="383222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80" b="1">
                <a:solidFill>
                  <a:srgbClr val="535353"/>
                </a:solidFill>
                <a:latin typeface="Arial"/>
                <a:cs typeface="Arial"/>
              </a:rPr>
              <a:t>2012</a:t>
            </a:r>
            <a:r>
              <a:rPr dirty="0" smtClean="0" sz="1400" spc="135" b="1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400" spc="80" b="1">
                <a:solidFill>
                  <a:srgbClr val="535353"/>
                </a:solidFill>
                <a:latin typeface="Arial"/>
                <a:cs typeface="Arial"/>
              </a:rPr>
              <a:t>201</a:t>
            </a:r>
            <a:r>
              <a:rPr dirty="0" smtClean="0" sz="1400" spc="75" b="1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400" spc="-5" b="1">
                <a:solidFill>
                  <a:srgbClr val="535353"/>
                </a:solidFill>
                <a:latin typeface="Microsoft JhengHei"/>
                <a:cs typeface="Microsoft JhengHei"/>
              </a:rPr>
              <a:t>年信息化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部</a:t>
            </a:r>
            <a:r>
              <a:rPr dirty="0" smtClean="0" sz="1400" spc="-5" b="1">
                <a:solidFill>
                  <a:srgbClr val="535353"/>
                </a:solidFill>
                <a:latin typeface="Microsoft JhengHei"/>
                <a:cs typeface="Microsoft JhengHei"/>
              </a:rPr>
              <a:t>门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1400" spc="-5" b="1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投</a:t>
            </a:r>
            <a:r>
              <a:rPr dirty="0" smtClean="0" sz="1400" spc="-20" b="1">
                <a:solidFill>
                  <a:srgbClr val="535353"/>
                </a:solidFill>
                <a:latin typeface="Microsoft JhengHei"/>
                <a:cs typeface="Microsoft JhengHei"/>
              </a:rPr>
              <a:t>入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-5" b="1">
                <a:solidFill>
                  <a:srgbClr val="535353"/>
                </a:solidFill>
                <a:latin typeface="Microsoft JhengHei"/>
                <a:cs typeface="Microsoft JhengHei"/>
              </a:rPr>
              <a:t>金</a:t>
            </a:r>
            <a:r>
              <a:rPr dirty="0" smtClean="0" sz="1400" spc="-15" b="1">
                <a:solidFill>
                  <a:srgbClr val="535353"/>
                </a:solidFill>
                <a:latin typeface="Microsoft JhengHei"/>
                <a:cs typeface="Microsoft JhengHei"/>
              </a:rPr>
              <a:t>分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类</a:t>
            </a:r>
            <a:r>
              <a:rPr dirty="0" smtClean="0" sz="1400" spc="-5" b="1">
                <a:solidFill>
                  <a:srgbClr val="535353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计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72000" y="3518915"/>
            <a:ext cx="67055" cy="67055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5"/>
                </a:moveTo>
                <a:lnTo>
                  <a:pt x="67055" y="67055"/>
                </a:lnTo>
                <a:lnTo>
                  <a:pt x="67055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4656582" y="3465703"/>
            <a:ext cx="94615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2013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年（万元）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72000" y="3831335"/>
            <a:ext cx="67055" cy="67056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6"/>
                </a:moveTo>
                <a:lnTo>
                  <a:pt x="67055" y="67056"/>
                </a:lnTo>
                <a:lnTo>
                  <a:pt x="67055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4656582" y="3778122"/>
            <a:ext cx="94615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2012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年（万元）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01623" y="5905500"/>
            <a:ext cx="4469892" cy="403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103375" y="6128003"/>
            <a:ext cx="4468368" cy="181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403603" y="4751832"/>
            <a:ext cx="4468368" cy="1557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827532" y="6214871"/>
            <a:ext cx="301752" cy="85343"/>
          </a:xfrm>
          <a:custGeom>
            <a:avLst/>
            <a:gdLst/>
            <a:ahLst/>
            <a:cxnLst/>
            <a:rect l="l" t="t" r="r" b="b"/>
            <a:pathLst>
              <a:path w="301752" h="85344">
                <a:moveTo>
                  <a:pt x="301752" y="0"/>
                </a:moveTo>
                <a:lnTo>
                  <a:pt x="0" y="0"/>
                </a:lnTo>
                <a:lnTo>
                  <a:pt x="0" y="85343"/>
                </a:lnTo>
                <a:lnTo>
                  <a:pt x="301752" y="85343"/>
                </a:lnTo>
                <a:lnTo>
                  <a:pt x="3017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182367" y="6233159"/>
            <a:ext cx="300227" cy="67056"/>
          </a:xfrm>
          <a:custGeom>
            <a:avLst/>
            <a:gdLst/>
            <a:ahLst/>
            <a:cxnLst/>
            <a:rect l="l" t="t" r="r" b="b"/>
            <a:pathLst>
              <a:path w="300227" h="67055">
                <a:moveTo>
                  <a:pt x="300227" y="0"/>
                </a:moveTo>
                <a:lnTo>
                  <a:pt x="0" y="0"/>
                </a:lnTo>
                <a:lnTo>
                  <a:pt x="0" y="67055"/>
                </a:lnTo>
                <a:lnTo>
                  <a:pt x="300227" y="67055"/>
                </a:lnTo>
                <a:lnTo>
                  <a:pt x="30022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535679" y="5931408"/>
            <a:ext cx="300228" cy="368807"/>
          </a:xfrm>
          <a:custGeom>
            <a:avLst/>
            <a:gdLst/>
            <a:ahLst/>
            <a:cxnLst/>
            <a:rect l="l" t="t" r="r" b="b"/>
            <a:pathLst>
              <a:path w="300228" h="368807">
                <a:moveTo>
                  <a:pt x="300228" y="0"/>
                </a:moveTo>
                <a:lnTo>
                  <a:pt x="0" y="0"/>
                </a:lnTo>
                <a:lnTo>
                  <a:pt x="0" y="368807"/>
                </a:lnTo>
                <a:lnTo>
                  <a:pt x="300228" y="368807"/>
                </a:lnTo>
                <a:lnTo>
                  <a:pt x="30022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888991" y="5996940"/>
            <a:ext cx="301752" cy="303275"/>
          </a:xfrm>
          <a:custGeom>
            <a:avLst/>
            <a:gdLst/>
            <a:ahLst/>
            <a:cxnLst/>
            <a:rect l="l" t="t" r="r" b="b"/>
            <a:pathLst>
              <a:path w="301752" h="303275">
                <a:moveTo>
                  <a:pt x="301752" y="0"/>
                </a:moveTo>
                <a:lnTo>
                  <a:pt x="0" y="0"/>
                </a:lnTo>
                <a:lnTo>
                  <a:pt x="0" y="303276"/>
                </a:lnTo>
                <a:lnTo>
                  <a:pt x="301752" y="303276"/>
                </a:lnTo>
                <a:lnTo>
                  <a:pt x="3017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129283" y="6292596"/>
            <a:ext cx="300228" cy="0"/>
          </a:xfrm>
          <a:custGeom>
            <a:avLst/>
            <a:gdLst/>
            <a:ahLst/>
            <a:cxnLst/>
            <a:rect l="l" t="t" r="r" b="b"/>
            <a:pathLst>
              <a:path w="300228" h="0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16509">
            <a:solidFill>
              <a:srgbClr val="F9B8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482595" y="6298691"/>
            <a:ext cx="300228" cy="0"/>
          </a:xfrm>
          <a:custGeom>
            <a:avLst/>
            <a:gdLst/>
            <a:ahLst/>
            <a:cxnLst/>
            <a:rect l="l" t="t" r="r" b="b"/>
            <a:pathLst>
              <a:path w="300228" h="0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4317">
            <a:solidFill>
              <a:srgbClr val="F9B8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835908" y="6153911"/>
            <a:ext cx="301751" cy="146303"/>
          </a:xfrm>
          <a:custGeom>
            <a:avLst/>
            <a:gdLst/>
            <a:ahLst/>
            <a:cxnLst/>
            <a:rect l="l" t="t" r="r" b="b"/>
            <a:pathLst>
              <a:path w="301751" h="146303">
                <a:moveTo>
                  <a:pt x="301751" y="0"/>
                </a:moveTo>
                <a:lnTo>
                  <a:pt x="0" y="0"/>
                </a:lnTo>
                <a:lnTo>
                  <a:pt x="0" y="146303"/>
                </a:lnTo>
                <a:lnTo>
                  <a:pt x="301751" y="146303"/>
                </a:lnTo>
                <a:lnTo>
                  <a:pt x="301751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190744" y="6196584"/>
            <a:ext cx="300227" cy="103631"/>
          </a:xfrm>
          <a:custGeom>
            <a:avLst/>
            <a:gdLst/>
            <a:ahLst/>
            <a:cxnLst/>
            <a:rect l="l" t="t" r="r" b="b"/>
            <a:pathLst>
              <a:path w="300227" h="103631">
                <a:moveTo>
                  <a:pt x="300227" y="0"/>
                </a:moveTo>
                <a:lnTo>
                  <a:pt x="0" y="0"/>
                </a:lnTo>
                <a:lnTo>
                  <a:pt x="0" y="103631"/>
                </a:lnTo>
                <a:lnTo>
                  <a:pt x="300227" y="103631"/>
                </a:lnTo>
                <a:lnTo>
                  <a:pt x="300227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429511" y="5969508"/>
            <a:ext cx="301751" cy="330707"/>
          </a:xfrm>
          <a:custGeom>
            <a:avLst/>
            <a:gdLst/>
            <a:ahLst/>
            <a:cxnLst/>
            <a:rect l="l" t="t" r="r" b="b"/>
            <a:pathLst>
              <a:path w="301751" h="330707">
                <a:moveTo>
                  <a:pt x="301751" y="0"/>
                </a:moveTo>
                <a:lnTo>
                  <a:pt x="0" y="0"/>
                </a:lnTo>
                <a:lnTo>
                  <a:pt x="0" y="330707"/>
                </a:lnTo>
                <a:lnTo>
                  <a:pt x="301751" y="330707"/>
                </a:lnTo>
                <a:lnTo>
                  <a:pt x="301751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782823" y="6106667"/>
            <a:ext cx="301751" cy="193547"/>
          </a:xfrm>
          <a:custGeom>
            <a:avLst/>
            <a:gdLst/>
            <a:ahLst/>
            <a:cxnLst/>
            <a:rect l="l" t="t" r="r" b="b"/>
            <a:pathLst>
              <a:path w="301751" h="193548">
                <a:moveTo>
                  <a:pt x="301751" y="0"/>
                </a:moveTo>
                <a:lnTo>
                  <a:pt x="0" y="0"/>
                </a:lnTo>
                <a:lnTo>
                  <a:pt x="0" y="193547"/>
                </a:lnTo>
                <a:lnTo>
                  <a:pt x="301751" y="193547"/>
                </a:lnTo>
                <a:lnTo>
                  <a:pt x="301751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137659" y="4777740"/>
            <a:ext cx="300227" cy="1522476"/>
          </a:xfrm>
          <a:custGeom>
            <a:avLst/>
            <a:gdLst/>
            <a:ahLst/>
            <a:cxnLst/>
            <a:rect l="l" t="t" r="r" b="b"/>
            <a:pathLst>
              <a:path w="300227" h="1522476">
                <a:moveTo>
                  <a:pt x="300227" y="0"/>
                </a:moveTo>
                <a:lnTo>
                  <a:pt x="0" y="0"/>
                </a:lnTo>
                <a:lnTo>
                  <a:pt x="0" y="1522476"/>
                </a:lnTo>
                <a:lnTo>
                  <a:pt x="300227" y="1522476"/>
                </a:lnTo>
                <a:lnTo>
                  <a:pt x="300227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490971" y="5018532"/>
            <a:ext cx="300227" cy="1281684"/>
          </a:xfrm>
          <a:custGeom>
            <a:avLst/>
            <a:gdLst/>
            <a:ahLst/>
            <a:cxnLst/>
            <a:rect l="l" t="t" r="r" b="b"/>
            <a:pathLst>
              <a:path w="300227" h="1281684">
                <a:moveTo>
                  <a:pt x="300227" y="0"/>
                </a:moveTo>
                <a:lnTo>
                  <a:pt x="0" y="0"/>
                </a:lnTo>
                <a:lnTo>
                  <a:pt x="0" y="1281684"/>
                </a:lnTo>
                <a:lnTo>
                  <a:pt x="300227" y="1281684"/>
                </a:lnTo>
                <a:lnTo>
                  <a:pt x="300227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01980" y="6300215"/>
            <a:ext cx="5414772" cy="0"/>
          </a:xfrm>
          <a:custGeom>
            <a:avLst/>
            <a:gdLst/>
            <a:ahLst/>
            <a:cxnLst/>
            <a:rect l="l" t="t" r="r" b="b"/>
            <a:pathLst>
              <a:path w="5414772" h="0">
                <a:moveTo>
                  <a:pt x="0" y="0"/>
                </a:moveTo>
                <a:lnTo>
                  <a:pt x="541477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01980" y="6252971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956816" y="6252971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310128" y="6252971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663440" y="6252971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016752" y="6252971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831596" y="5991758"/>
            <a:ext cx="594995" cy="220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7477</a:t>
            </a:r>
            <a:r>
              <a:rPr dirty="0" smtClean="0" sz="900" spc="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-33950" sz="1350" spc="37">
                <a:solidFill>
                  <a:srgbClr val="535353"/>
                </a:solidFill>
                <a:latin typeface="Arial"/>
                <a:cs typeface="Arial"/>
              </a:rPr>
              <a:t>1387</a:t>
            </a:r>
            <a:endParaRPr baseline="-33950" sz="13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185161" y="6010351"/>
            <a:ext cx="561340" cy="213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5864</a:t>
            </a: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-30864" sz="1350" spc="37">
                <a:solidFill>
                  <a:srgbClr val="535353"/>
                </a:solidFill>
                <a:latin typeface="Arial"/>
                <a:cs typeface="Arial"/>
              </a:rPr>
              <a:t>367</a:t>
            </a:r>
            <a:endParaRPr baseline="-30864" sz="13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05580" y="5708903"/>
            <a:ext cx="36131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32091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859528" y="5773826"/>
            <a:ext cx="36131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26433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06444" y="5930493"/>
            <a:ext cx="36131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12812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193919" y="5973775"/>
            <a:ext cx="29400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9047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99794" y="5746089"/>
            <a:ext cx="36131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28868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53614" y="5884164"/>
            <a:ext cx="36131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0">
                <a:solidFill>
                  <a:srgbClr val="535353"/>
                </a:solidFill>
                <a:latin typeface="Arial"/>
                <a:cs typeface="Arial"/>
              </a:rPr>
              <a:t>16827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73778" y="4554346"/>
            <a:ext cx="42862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132572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27726" y="4795392"/>
            <a:ext cx="42862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111579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65377" y="6430517"/>
            <a:ext cx="42799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服务器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285238" y="6430517"/>
            <a:ext cx="69596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大容量存储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572002" y="6430517"/>
            <a:ext cx="83058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高性能计算机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26304" y="6430517"/>
            <a:ext cx="123126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平板电脑等移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动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设备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941067" y="4219575"/>
            <a:ext cx="276415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80" b="1">
                <a:solidFill>
                  <a:srgbClr val="535353"/>
                </a:solidFill>
                <a:latin typeface="Arial"/>
                <a:cs typeface="Arial"/>
              </a:rPr>
              <a:t>2012</a:t>
            </a:r>
            <a:r>
              <a:rPr dirty="0" smtClean="0" sz="1400" spc="135" b="1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400" spc="80" b="1">
                <a:solidFill>
                  <a:srgbClr val="535353"/>
                </a:solidFill>
                <a:latin typeface="Arial"/>
                <a:cs typeface="Arial"/>
              </a:rPr>
              <a:t>2013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年信息化设备更新情况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25652" y="4651247"/>
            <a:ext cx="79247" cy="79248"/>
          </a:xfrm>
          <a:custGeom>
            <a:avLst/>
            <a:gdLst/>
            <a:ahLst/>
            <a:cxnLst/>
            <a:rect l="l" t="t" r="r" b="b"/>
            <a:pathLst>
              <a:path w="79247" h="79248">
                <a:moveTo>
                  <a:pt x="0" y="79247"/>
                </a:moveTo>
                <a:lnTo>
                  <a:pt x="79247" y="79247"/>
                </a:lnTo>
                <a:lnTo>
                  <a:pt x="7924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1127252" y="4600447"/>
            <a:ext cx="294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新增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025652" y="4960620"/>
            <a:ext cx="79247" cy="79248"/>
          </a:xfrm>
          <a:custGeom>
            <a:avLst/>
            <a:gdLst/>
            <a:ahLst/>
            <a:cxnLst/>
            <a:rect l="l" t="t" r="r" b="b"/>
            <a:pathLst>
              <a:path w="79247" h="79248">
                <a:moveTo>
                  <a:pt x="0" y="79247"/>
                </a:moveTo>
                <a:lnTo>
                  <a:pt x="79247" y="79247"/>
                </a:lnTo>
                <a:lnTo>
                  <a:pt x="7924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1127252" y="4910454"/>
            <a:ext cx="294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淘汰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25652" y="5269991"/>
            <a:ext cx="79247" cy="79247"/>
          </a:xfrm>
          <a:custGeom>
            <a:avLst/>
            <a:gdLst/>
            <a:ahLst/>
            <a:cxnLst/>
            <a:rect l="l" t="t" r="r" b="b"/>
            <a:pathLst>
              <a:path w="79247" h="79248">
                <a:moveTo>
                  <a:pt x="0" y="79247"/>
                </a:moveTo>
                <a:lnTo>
                  <a:pt x="79247" y="79247"/>
                </a:lnTo>
                <a:lnTo>
                  <a:pt x="7924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1127252" y="5220716"/>
            <a:ext cx="69596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登记拥有量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075931" y="1277111"/>
            <a:ext cx="3275076" cy="27843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65847" y="1353311"/>
            <a:ext cx="2377440" cy="2727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01840" y="1303019"/>
            <a:ext cx="3168396" cy="2677667"/>
          </a:xfrm>
          <a:custGeom>
            <a:avLst/>
            <a:gdLst/>
            <a:ahLst/>
            <a:cxnLst/>
            <a:rect l="l" t="t" r="r" b="b"/>
            <a:pathLst>
              <a:path w="3168396" h="2677667">
                <a:moveTo>
                  <a:pt x="0" y="2677667"/>
                </a:moveTo>
                <a:lnTo>
                  <a:pt x="3168396" y="2677667"/>
                </a:lnTo>
                <a:lnTo>
                  <a:pt x="3168396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7302500" y="1311401"/>
            <a:ext cx="1849755" cy="1109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缺乏顶层设计</a:t>
            </a:r>
            <a:r>
              <a:rPr dirty="0" smtClean="0" sz="1600" spc="-15" b="1">
                <a:solidFill>
                  <a:srgbClr val="FFFFFF"/>
                </a:solidFill>
                <a:latin typeface="Microsoft JhengHei"/>
                <a:cs typeface="Microsoft JhengHei"/>
              </a:rPr>
              <a:t> 院校资金投入不足</a:t>
            </a:r>
            <a:r>
              <a:rPr dirty="0" smtClean="0" sz="1600" spc="-15" b="1">
                <a:solidFill>
                  <a:srgbClr val="FFFFFF"/>
                </a:solidFill>
                <a:latin typeface="Microsoft JhengHei"/>
                <a:cs typeface="Microsoft JhengHei"/>
              </a:rPr>
              <a:t> 缺乏政策性保障措施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302500" y="2774695"/>
            <a:ext cx="2052955" cy="1109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缺乏专业人才</a:t>
            </a:r>
            <a:r>
              <a:rPr dirty="0" smtClean="0" sz="1600" spc="-15" b="1">
                <a:solidFill>
                  <a:srgbClr val="FFFFFF"/>
                </a:solidFill>
                <a:latin typeface="Microsoft JhengHei"/>
                <a:cs typeface="Microsoft JhengHei"/>
              </a:rPr>
              <a:t> 应用软件跟不上需求</a:t>
            </a:r>
            <a:r>
              <a:rPr dirty="0" smtClean="0" sz="1600" spc="-15" b="1">
                <a:solidFill>
                  <a:srgbClr val="FFFFFF"/>
                </a:solidFill>
                <a:latin typeface="Microsoft JhengHei"/>
                <a:cs typeface="Microsoft JhengHei"/>
              </a:rPr>
              <a:t> 信息化未采用国家标准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263633" y="3674364"/>
            <a:ext cx="2016252" cy="86868"/>
          </a:xfrm>
          <a:custGeom>
            <a:avLst/>
            <a:gdLst/>
            <a:ahLst/>
            <a:cxnLst/>
            <a:rect l="l" t="t" r="r" b="b"/>
            <a:pathLst>
              <a:path w="2016252" h="86868">
                <a:moveTo>
                  <a:pt x="1929384" y="0"/>
                </a:moveTo>
                <a:lnTo>
                  <a:pt x="1929384" y="86868"/>
                </a:lnTo>
                <a:lnTo>
                  <a:pt x="1987296" y="57912"/>
                </a:lnTo>
                <a:lnTo>
                  <a:pt x="1943862" y="57912"/>
                </a:lnTo>
                <a:lnTo>
                  <a:pt x="1943862" y="28956"/>
                </a:lnTo>
                <a:lnTo>
                  <a:pt x="1987296" y="28956"/>
                </a:lnTo>
                <a:lnTo>
                  <a:pt x="1929384" y="0"/>
                </a:lnTo>
                <a:close/>
              </a:path>
              <a:path w="2016252" h="86868">
                <a:moveTo>
                  <a:pt x="1929384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929384" y="57912"/>
                </a:lnTo>
                <a:lnTo>
                  <a:pt x="1929384" y="28956"/>
                </a:lnTo>
                <a:close/>
              </a:path>
              <a:path w="2016252" h="86868">
                <a:moveTo>
                  <a:pt x="1987296" y="28956"/>
                </a:moveTo>
                <a:lnTo>
                  <a:pt x="1943862" y="28956"/>
                </a:lnTo>
                <a:lnTo>
                  <a:pt x="1943862" y="57912"/>
                </a:lnTo>
                <a:lnTo>
                  <a:pt x="1987296" y="57912"/>
                </a:lnTo>
                <a:lnTo>
                  <a:pt x="2016252" y="43434"/>
                </a:lnTo>
                <a:lnTo>
                  <a:pt x="1987296" y="28956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415016" y="4869179"/>
            <a:ext cx="1482852" cy="1482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454140" y="3980688"/>
            <a:ext cx="5262371" cy="2877308"/>
          </a:xfrm>
          <a:custGeom>
            <a:avLst/>
            <a:gdLst/>
            <a:ahLst/>
            <a:cxnLst/>
            <a:rect l="l" t="t" r="r" b="b"/>
            <a:pathLst>
              <a:path w="5262371" h="2877308">
                <a:moveTo>
                  <a:pt x="0" y="479551"/>
                </a:moveTo>
                <a:lnTo>
                  <a:pt x="1590" y="440228"/>
                </a:lnTo>
                <a:lnTo>
                  <a:pt x="6277" y="401779"/>
                </a:lnTo>
                <a:lnTo>
                  <a:pt x="13940" y="364327"/>
                </a:lnTo>
                <a:lnTo>
                  <a:pt x="37693" y="292911"/>
                </a:lnTo>
                <a:lnTo>
                  <a:pt x="71860" y="226968"/>
                </a:lnTo>
                <a:lnTo>
                  <a:pt x="115454" y="167486"/>
                </a:lnTo>
                <a:lnTo>
                  <a:pt x="167486" y="115454"/>
                </a:lnTo>
                <a:lnTo>
                  <a:pt x="226968" y="71860"/>
                </a:lnTo>
                <a:lnTo>
                  <a:pt x="292911" y="37693"/>
                </a:lnTo>
                <a:lnTo>
                  <a:pt x="364327" y="13940"/>
                </a:lnTo>
                <a:lnTo>
                  <a:pt x="401779" y="6277"/>
                </a:lnTo>
                <a:lnTo>
                  <a:pt x="440228" y="1590"/>
                </a:lnTo>
                <a:lnTo>
                  <a:pt x="479552" y="0"/>
                </a:lnTo>
                <a:lnTo>
                  <a:pt x="4782820" y="0"/>
                </a:lnTo>
                <a:lnTo>
                  <a:pt x="4822143" y="1590"/>
                </a:lnTo>
                <a:lnTo>
                  <a:pt x="4860592" y="6277"/>
                </a:lnTo>
                <a:lnTo>
                  <a:pt x="4898044" y="13940"/>
                </a:lnTo>
                <a:lnTo>
                  <a:pt x="4969460" y="37693"/>
                </a:lnTo>
                <a:lnTo>
                  <a:pt x="5035403" y="71860"/>
                </a:lnTo>
                <a:lnTo>
                  <a:pt x="5094885" y="115454"/>
                </a:lnTo>
                <a:lnTo>
                  <a:pt x="5146917" y="167486"/>
                </a:lnTo>
                <a:lnTo>
                  <a:pt x="5190511" y="226968"/>
                </a:lnTo>
                <a:lnTo>
                  <a:pt x="5224678" y="292911"/>
                </a:lnTo>
                <a:lnTo>
                  <a:pt x="5248431" y="364327"/>
                </a:lnTo>
                <a:lnTo>
                  <a:pt x="5256094" y="401779"/>
                </a:lnTo>
                <a:lnTo>
                  <a:pt x="5260781" y="440228"/>
                </a:lnTo>
                <a:lnTo>
                  <a:pt x="5262371" y="479551"/>
                </a:lnTo>
                <a:lnTo>
                  <a:pt x="5262371" y="2397747"/>
                </a:lnTo>
                <a:lnTo>
                  <a:pt x="5260781" y="2437079"/>
                </a:lnTo>
                <a:lnTo>
                  <a:pt x="5256094" y="2475535"/>
                </a:lnTo>
                <a:lnTo>
                  <a:pt x="5248431" y="2512992"/>
                </a:lnTo>
                <a:lnTo>
                  <a:pt x="5224678" y="2584416"/>
                </a:lnTo>
                <a:lnTo>
                  <a:pt x="5190511" y="2650362"/>
                </a:lnTo>
                <a:lnTo>
                  <a:pt x="5146917" y="2709843"/>
                </a:lnTo>
                <a:lnTo>
                  <a:pt x="5094885" y="2761872"/>
                </a:lnTo>
                <a:lnTo>
                  <a:pt x="5035403" y="2805462"/>
                </a:lnTo>
                <a:lnTo>
                  <a:pt x="4969460" y="2839625"/>
                </a:lnTo>
                <a:lnTo>
                  <a:pt x="4898044" y="2863373"/>
                </a:lnTo>
                <a:lnTo>
                  <a:pt x="4860592" y="2871034"/>
                </a:lnTo>
                <a:lnTo>
                  <a:pt x="4822143" y="2875721"/>
                </a:lnTo>
                <a:lnTo>
                  <a:pt x="4782877" y="2877308"/>
                </a:lnTo>
              </a:path>
              <a:path w="5262371" h="2877308">
                <a:moveTo>
                  <a:pt x="479494" y="2877308"/>
                </a:moveTo>
                <a:lnTo>
                  <a:pt x="440228" y="2875721"/>
                </a:lnTo>
                <a:lnTo>
                  <a:pt x="401779" y="2871034"/>
                </a:lnTo>
                <a:lnTo>
                  <a:pt x="364327" y="2863373"/>
                </a:lnTo>
                <a:lnTo>
                  <a:pt x="292911" y="2839625"/>
                </a:lnTo>
                <a:lnTo>
                  <a:pt x="226968" y="2805462"/>
                </a:lnTo>
                <a:lnTo>
                  <a:pt x="167486" y="2761872"/>
                </a:lnTo>
                <a:lnTo>
                  <a:pt x="115454" y="2709843"/>
                </a:lnTo>
                <a:lnTo>
                  <a:pt x="71860" y="2650362"/>
                </a:lnTo>
                <a:lnTo>
                  <a:pt x="37693" y="2584416"/>
                </a:lnTo>
                <a:lnTo>
                  <a:pt x="13940" y="2512992"/>
                </a:lnTo>
                <a:lnTo>
                  <a:pt x="6277" y="2475535"/>
                </a:lnTo>
                <a:lnTo>
                  <a:pt x="1590" y="2437079"/>
                </a:lnTo>
                <a:lnTo>
                  <a:pt x="0" y="2397747"/>
                </a:lnTo>
                <a:lnTo>
                  <a:pt x="0" y="479551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318247" y="4581144"/>
            <a:ext cx="3601211" cy="431292"/>
          </a:xfrm>
          <a:custGeom>
            <a:avLst/>
            <a:gdLst/>
            <a:ahLst/>
            <a:cxnLst/>
            <a:rect l="l" t="t" r="r" b="b"/>
            <a:pathLst>
              <a:path w="3601211" h="431292">
                <a:moveTo>
                  <a:pt x="0" y="215645"/>
                </a:moveTo>
                <a:lnTo>
                  <a:pt x="23567" y="180660"/>
                </a:lnTo>
                <a:lnTo>
                  <a:pt x="91799" y="147474"/>
                </a:lnTo>
                <a:lnTo>
                  <a:pt x="141505" y="131695"/>
                </a:lnTo>
                <a:lnTo>
                  <a:pt x="200987" y="116531"/>
                </a:lnTo>
                <a:lnTo>
                  <a:pt x="269781" y="102040"/>
                </a:lnTo>
                <a:lnTo>
                  <a:pt x="347423" y="88276"/>
                </a:lnTo>
                <a:lnTo>
                  <a:pt x="433450" y="75294"/>
                </a:lnTo>
                <a:lnTo>
                  <a:pt x="527399" y="63150"/>
                </a:lnTo>
                <a:lnTo>
                  <a:pt x="628806" y="51900"/>
                </a:lnTo>
                <a:lnTo>
                  <a:pt x="737207" y="41599"/>
                </a:lnTo>
                <a:lnTo>
                  <a:pt x="852140" y="32302"/>
                </a:lnTo>
                <a:lnTo>
                  <a:pt x="973140" y="24064"/>
                </a:lnTo>
                <a:lnTo>
                  <a:pt x="1099744" y="16942"/>
                </a:lnTo>
                <a:lnTo>
                  <a:pt x="1231489" y="10991"/>
                </a:lnTo>
                <a:lnTo>
                  <a:pt x="1367911" y="6265"/>
                </a:lnTo>
                <a:lnTo>
                  <a:pt x="1508547" y="2821"/>
                </a:lnTo>
                <a:lnTo>
                  <a:pt x="1652933" y="714"/>
                </a:lnTo>
                <a:lnTo>
                  <a:pt x="1800605" y="0"/>
                </a:lnTo>
                <a:lnTo>
                  <a:pt x="1948278" y="714"/>
                </a:lnTo>
                <a:lnTo>
                  <a:pt x="2092664" y="2821"/>
                </a:lnTo>
                <a:lnTo>
                  <a:pt x="2233300" y="6265"/>
                </a:lnTo>
                <a:lnTo>
                  <a:pt x="2369722" y="10991"/>
                </a:lnTo>
                <a:lnTo>
                  <a:pt x="2501467" y="16942"/>
                </a:lnTo>
                <a:lnTo>
                  <a:pt x="2628071" y="24064"/>
                </a:lnTo>
                <a:lnTo>
                  <a:pt x="2749071" y="32302"/>
                </a:lnTo>
                <a:lnTo>
                  <a:pt x="2864004" y="41599"/>
                </a:lnTo>
                <a:lnTo>
                  <a:pt x="2972405" y="51900"/>
                </a:lnTo>
                <a:lnTo>
                  <a:pt x="3073812" y="63150"/>
                </a:lnTo>
                <a:lnTo>
                  <a:pt x="3167761" y="75294"/>
                </a:lnTo>
                <a:lnTo>
                  <a:pt x="3253788" y="88276"/>
                </a:lnTo>
                <a:lnTo>
                  <a:pt x="3331430" y="102040"/>
                </a:lnTo>
                <a:lnTo>
                  <a:pt x="3400224" y="116531"/>
                </a:lnTo>
                <a:lnTo>
                  <a:pt x="3459706" y="131695"/>
                </a:lnTo>
                <a:lnTo>
                  <a:pt x="3509412" y="147474"/>
                </a:lnTo>
                <a:lnTo>
                  <a:pt x="3548879" y="163814"/>
                </a:lnTo>
                <a:lnTo>
                  <a:pt x="3595242" y="197955"/>
                </a:lnTo>
                <a:lnTo>
                  <a:pt x="3601211" y="215645"/>
                </a:lnTo>
                <a:lnTo>
                  <a:pt x="3595242" y="233336"/>
                </a:lnTo>
                <a:lnTo>
                  <a:pt x="3548879" y="267477"/>
                </a:lnTo>
                <a:lnTo>
                  <a:pt x="3509412" y="283817"/>
                </a:lnTo>
                <a:lnTo>
                  <a:pt x="3459706" y="299596"/>
                </a:lnTo>
                <a:lnTo>
                  <a:pt x="3400224" y="314760"/>
                </a:lnTo>
                <a:lnTo>
                  <a:pt x="3331430" y="329251"/>
                </a:lnTo>
                <a:lnTo>
                  <a:pt x="3253788" y="343015"/>
                </a:lnTo>
                <a:lnTo>
                  <a:pt x="3167761" y="355997"/>
                </a:lnTo>
                <a:lnTo>
                  <a:pt x="3073812" y="368141"/>
                </a:lnTo>
                <a:lnTo>
                  <a:pt x="2972405" y="379391"/>
                </a:lnTo>
                <a:lnTo>
                  <a:pt x="2864004" y="389692"/>
                </a:lnTo>
                <a:lnTo>
                  <a:pt x="2749071" y="398989"/>
                </a:lnTo>
                <a:lnTo>
                  <a:pt x="2628071" y="407227"/>
                </a:lnTo>
                <a:lnTo>
                  <a:pt x="2501467" y="414349"/>
                </a:lnTo>
                <a:lnTo>
                  <a:pt x="2369722" y="420300"/>
                </a:lnTo>
                <a:lnTo>
                  <a:pt x="2233300" y="425026"/>
                </a:lnTo>
                <a:lnTo>
                  <a:pt x="2092664" y="428470"/>
                </a:lnTo>
                <a:lnTo>
                  <a:pt x="1948278" y="430577"/>
                </a:lnTo>
                <a:lnTo>
                  <a:pt x="1800605" y="431291"/>
                </a:lnTo>
                <a:lnTo>
                  <a:pt x="1652933" y="430577"/>
                </a:lnTo>
                <a:lnTo>
                  <a:pt x="1508547" y="428470"/>
                </a:lnTo>
                <a:lnTo>
                  <a:pt x="1367911" y="425026"/>
                </a:lnTo>
                <a:lnTo>
                  <a:pt x="1231489" y="420300"/>
                </a:lnTo>
                <a:lnTo>
                  <a:pt x="1099744" y="414349"/>
                </a:lnTo>
                <a:lnTo>
                  <a:pt x="973140" y="407227"/>
                </a:lnTo>
                <a:lnTo>
                  <a:pt x="852140" y="398989"/>
                </a:lnTo>
                <a:lnTo>
                  <a:pt x="737207" y="389692"/>
                </a:lnTo>
                <a:lnTo>
                  <a:pt x="628806" y="379391"/>
                </a:lnTo>
                <a:lnTo>
                  <a:pt x="527399" y="368141"/>
                </a:lnTo>
                <a:lnTo>
                  <a:pt x="433450" y="355997"/>
                </a:lnTo>
                <a:lnTo>
                  <a:pt x="347423" y="343015"/>
                </a:lnTo>
                <a:lnTo>
                  <a:pt x="269781" y="329251"/>
                </a:lnTo>
                <a:lnTo>
                  <a:pt x="200987" y="314760"/>
                </a:lnTo>
                <a:lnTo>
                  <a:pt x="141505" y="299596"/>
                </a:lnTo>
                <a:lnTo>
                  <a:pt x="91799" y="283817"/>
                </a:lnTo>
                <a:lnTo>
                  <a:pt x="52332" y="267477"/>
                </a:lnTo>
                <a:lnTo>
                  <a:pt x="5969" y="233336"/>
                </a:lnTo>
                <a:lnTo>
                  <a:pt x="0" y="21564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保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障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二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与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536" y="1059180"/>
            <a:ext cx="2663952" cy="370332"/>
          </a:xfrm>
          <a:custGeom>
            <a:avLst/>
            <a:gdLst/>
            <a:ahLst/>
            <a:cxnLst/>
            <a:rect l="l" t="t" r="r" b="b"/>
            <a:pathLst>
              <a:path w="2663952" h="370332">
                <a:moveTo>
                  <a:pt x="0" y="370332"/>
                </a:moveTo>
                <a:lnTo>
                  <a:pt x="2663952" y="370332"/>
                </a:lnTo>
                <a:lnTo>
                  <a:pt x="2663952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1342" y="1096390"/>
            <a:ext cx="235712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800" spc="-5" b="1">
                <a:solidFill>
                  <a:srgbClr val="FFFFFF"/>
                </a:solidFill>
                <a:latin typeface="Microsoft JhengHei"/>
                <a:cs typeface="Microsoft JhengHei"/>
              </a:rPr>
              <a:t>园</a:t>
            </a:r>
            <a:r>
              <a:rPr dirty="0" smtClean="0" sz="1800" spc="0" b="1">
                <a:solidFill>
                  <a:srgbClr val="FFFFFF"/>
                </a:solidFill>
                <a:latin typeface="Microsoft JhengHei"/>
                <a:cs typeface="Microsoft JhengHei"/>
              </a:rPr>
              <a:t>信息化支持服务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400" y="5419342"/>
            <a:ext cx="1368552" cy="137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846307" y="5445252"/>
            <a:ext cx="1267968" cy="126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92240" y="5955791"/>
            <a:ext cx="1569720" cy="298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92240" y="4797552"/>
            <a:ext cx="1536192" cy="1071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492240" y="5981700"/>
            <a:ext cx="1488947" cy="192023"/>
          </a:xfrm>
          <a:custGeom>
            <a:avLst/>
            <a:gdLst/>
            <a:ahLst/>
            <a:cxnLst/>
            <a:rect l="l" t="t" r="r" b="b"/>
            <a:pathLst>
              <a:path w="1488948" h="192024">
                <a:moveTo>
                  <a:pt x="0" y="192023"/>
                </a:moveTo>
                <a:lnTo>
                  <a:pt x="1488947" y="192023"/>
                </a:lnTo>
                <a:lnTo>
                  <a:pt x="1488947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492240" y="5596128"/>
            <a:ext cx="120395" cy="192024"/>
          </a:xfrm>
          <a:custGeom>
            <a:avLst/>
            <a:gdLst/>
            <a:ahLst/>
            <a:cxnLst/>
            <a:rect l="l" t="t" r="r" b="b"/>
            <a:pathLst>
              <a:path w="120396" h="192024">
                <a:moveTo>
                  <a:pt x="120395" y="0"/>
                </a:moveTo>
                <a:lnTo>
                  <a:pt x="0" y="0"/>
                </a:lnTo>
                <a:lnTo>
                  <a:pt x="0" y="192024"/>
                </a:lnTo>
                <a:lnTo>
                  <a:pt x="120395" y="192024"/>
                </a:lnTo>
                <a:lnTo>
                  <a:pt x="12039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92240" y="5210555"/>
            <a:ext cx="480060" cy="192024"/>
          </a:xfrm>
          <a:custGeom>
            <a:avLst/>
            <a:gdLst/>
            <a:ahLst/>
            <a:cxnLst/>
            <a:rect l="l" t="t" r="r" b="b"/>
            <a:pathLst>
              <a:path w="480059" h="192024">
                <a:moveTo>
                  <a:pt x="480060" y="0"/>
                </a:moveTo>
                <a:lnTo>
                  <a:pt x="0" y="0"/>
                </a:lnTo>
                <a:lnTo>
                  <a:pt x="0" y="192024"/>
                </a:lnTo>
                <a:lnTo>
                  <a:pt x="480060" y="192024"/>
                </a:lnTo>
                <a:lnTo>
                  <a:pt x="48006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492240" y="4823459"/>
            <a:ext cx="1455419" cy="193547"/>
          </a:xfrm>
          <a:custGeom>
            <a:avLst/>
            <a:gdLst/>
            <a:ahLst/>
            <a:cxnLst/>
            <a:rect l="l" t="t" r="r" b="b"/>
            <a:pathLst>
              <a:path w="1455419" h="193548">
                <a:moveTo>
                  <a:pt x="1455419" y="0"/>
                </a:moveTo>
                <a:lnTo>
                  <a:pt x="0" y="0"/>
                </a:lnTo>
                <a:lnTo>
                  <a:pt x="0" y="193547"/>
                </a:lnTo>
                <a:lnTo>
                  <a:pt x="1455419" y="193547"/>
                </a:lnTo>
                <a:lnTo>
                  <a:pt x="145541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492240" y="4727447"/>
            <a:ext cx="0" cy="1542288"/>
          </a:xfrm>
          <a:custGeom>
            <a:avLst/>
            <a:gdLst/>
            <a:ahLst/>
            <a:cxnLst/>
            <a:rect l="l" t="t" r="r" b="b"/>
            <a:pathLst>
              <a:path w="0" h="1542288">
                <a:moveTo>
                  <a:pt x="0" y="1542288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045322" y="6002223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5881" y="5616346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35545" y="523049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1159" y="484492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5528" y="5992774"/>
            <a:ext cx="1001394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不提供这类服务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2689" y="5607202"/>
            <a:ext cx="86360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5">
                <a:solidFill>
                  <a:srgbClr val="535353"/>
                </a:solidFill>
                <a:latin typeface="Arial"/>
                <a:cs typeface="Arial"/>
              </a:rPr>
              <a:t>B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提供收费服务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5116" y="5221351"/>
            <a:ext cx="201295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5">
                <a:solidFill>
                  <a:srgbClr val="535353"/>
                </a:solidFill>
                <a:latin typeface="Arial"/>
                <a:cs typeface="Arial"/>
              </a:rPr>
              <a:t>C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个别院系信息化人员提供这类服务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1416" y="4835397"/>
            <a:ext cx="113347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免费提供有限服务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79467" y="4410075"/>
            <a:ext cx="35236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b="1">
                <a:solidFill>
                  <a:srgbClr val="535353"/>
                </a:solidFill>
                <a:latin typeface="Microsoft JhengHei"/>
                <a:cs typeface="Microsoft JhengHei"/>
              </a:rPr>
              <a:t>对师生自用电脑提供维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护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支持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服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务（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如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重装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系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统、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杀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毒）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94103" y="2496311"/>
            <a:ext cx="1674876" cy="1699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275125" y="2527300"/>
            <a:ext cx="993854" cy="1594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938147" y="3534790"/>
            <a:ext cx="624552" cy="119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226819" y="2176272"/>
            <a:ext cx="1479804" cy="1744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96311" y="2194560"/>
            <a:ext cx="562356" cy="615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625726" y="2527300"/>
            <a:ext cx="1558925" cy="1594167"/>
          </a:xfrm>
          <a:custGeom>
            <a:avLst/>
            <a:gdLst/>
            <a:ahLst/>
            <a:cxnLst/>
            <a:rect l="l" t="t" r="r" b="b"/>
            <a:pathLst>
              <a:path w="1558925" h="1594167">
                <a:moveTo>
                  <a:pt x="312420" y="1007490"/>
                </a:moveTo>
                <a:lnTo>
                  <a:pt x="0" y="1354582"/>
                </a:lnTo>
                <a:lnTo>
                  <a:pt x="56794" y="1401851"/>
                </a:lnTo>
                <a:lnTo>
                  <a:pt x="116218" y="1443918"/>
                </a:lnTo>
                <a:lnTo>
                  <a:pt x="177963" y="1480791"/>
                </a:lnTo>
                <a:lnTo>
                  <a:pt x="241723" y="1512479"/>
                </a:lnTo>
                <a:lnTo>
                  <a:pt x="307191" y="1538989"/>
                </a:lnTo>
                <a:lnTo>
                  <a:pt x="374059" y="1560331"/>
                </a:lnTo>
                <a:lnTo>
                  <a:pt x="442021" y="1576511"/>
                </a:lnTo>
                <a:lnTo>
                  <a:pt x="510769" y="1587538"/>
                </a:lnTo>
                <a:lnTo>
                  <a:pt x="579997" y="1593421"/>
                </a:lnTo>
                <a:lnTo>
                  <a:pt x="649398" y="1594167"/>
                </a:lnTo>
                <a:lnTo>
                  <a:pt x="718665" y="1589785"/>
                </a:lnTo>
                <a:lnTo>
                  <a:pt x="787490" y="1580283"/>
                </a:lnTo>
                <a:lnTo>
                  <a:pt x="855567" y="1565669"/>
                </a:lnTo>
                <a:lnTo>
                  <a:pt x="922589" y="1545951"/>
                </a:lnTo>
                <a:lnTo>
                  <a:pt x="988248" y="1521138"/>
                </a:lnTo>
                <a:lnTo>
                  <a:pt x="1052238" y="1491238"/>
                </a:lnTo>
                <a:lnTo>
                  <a:pt x="1114252" y="1456258"/>
                </a:lnTo>
                <a:lnTo>
                  <a:pt x="1173983" y="1416207"/>
                </a:lnTo>
                <a:lnTo>
                  <a:pt x="1231123" y="1371094"/>
                </a:lnTo>
                <a:lnTo>
                  <a:pt x="1285367" y="1320927"/>
                </a:lnTo>
                <a:lnTo>
                  <a:pt x="1337343" y="1264571"/>
                </a:lnTo>
                <a:lnTo>
                  <a:pt x="1383847" y="1205156"/>
                </a:lnTo>
                <a:lnTo>
                  <a:pt x="1424881" y="1143020"/>
                </a:lnTo>
                <a:lnTo>
                  <a:pt x="1433537" y="1127316"/>
                </a:lnTo>
                <a:lnTo>
                  <a:pt x="613471" y="1127316"/>
                </a:lnTo>
                <a:lnTo>
                  <a:pt x="577650" y="1125084"/>
                </a:lnTo>
                <a:lnTo>
                  <a:pt x="506768" y="1112363"/>
                </a:lnTo>
                <a:lnTo>
                  <a:pt x="438031" y="1088571"/>
                </a:lnTo>
                <a:lnTo>
                  <a:pt x="372795" y="1053638"/>
                </a:lnTo>
                <a:lnTo>
                  <a:pt x="341915" y="1031970"/>
                </a:lnTo>
                <a:lnTo>
                  <a:pt x="312420" y="1007490"/>
                </a:lnTo>
                <a:close/>
              </a:path>
              <a:path w="1558925" h="1594167">
                <a:moveTo>
                  <a:pt x="1285367" y="0"/>
                </a:moveTo>
                <a:lnTo>
                  <a:pt x="955167" y="330200"/>
                </a:lnTo>
                <a:lnTo>
                  <a:pt x="980250" y="357321"/>
                </a:lnTo>
                <a:lnTo>
                  <a:pt x="1002805" y="385891"/>
                </a:lnTo>
                <a:lnTo>
                  <a:pt x="1040356" y="446852"/>
                </a:lnTo>
                <a:lnTo>
                  <a:pt x="1067665" y="511590"/>
                </a:lnTo>
                <a:lnTo>
                  <a:pt x="1084822" y="579142"/>
                </a:lnTo>
                <a:lnTo>
                  <a:pt x="1091755" y="648192"/>
                </a:lnTo>
                <a:lnTo>
                  <a:pt x="1091377" y="682895"/>
                </a:lnTo>
                <a:lnTo>
                  <a:pt x="1082913" y="751890"/>
                </a:lnTo>
                <a:lnTo>
                  <a:pt x="1064144" y="819314"/>
                </a:lnTo>
                <a:lnTo>
                  <a:pt x="1035039" y="883940"/>
                </a:lnTo>
                <a:lnTo>
                  <a:pt x="995566" y="944540"/>
                </a:lnTo>
                <a:lnTo>
                  <a:pt x="945150" y="1000370"/>
                </a:lnTo>
                <a:lnTo>
                  <a:pt x="886746" y="1047256"/>
                </a:lnTo>
                <a:lnTo>
                  <a:pt x="823019" y="1083464"/>
                </a:lnTo>
                <a:lnTo>
                  <a:pt x="755325" y="1108925"/>
                </a:lnTo>
                <a:lnTo>
                  <a:pt x="685023" y="1123566"/>
                </a:lnTo>
                <a:lnTo>
                  <a:pt x="613471" y="1127316"/>
                </a:lnTo>
                <a:lnTo>
                  <a:pt x="1433537" y="1127316"/>
                </a:lnTo>
                <a:lnTo>
                  <a:pt x="1460444" y="1078504"/>
                </a:lnTo>
                <a:lnTo>
                  <a:pt x="1490535" y="1011947"/>
                </a:lnTo>
                <a:lnTo>
                  <a:pt x="1515155" y="943691"/>
                </a:lnTo>
                <a:lnTo>
                  <a:pt x="1534304" y="874074"/>
                </a:lnTo>
                <a:lnTo>
                  <a:pt x="1547982" y="803437"/>
                </a:lnTo>
                <a:lnTo>
                  <a:pt x="1556189" y="732120"/>
                </a:lnTo>
                <a:lnTo>
                  <a:pt x="1558925" y="660463"/>
                </a:lnTo>
                <a:lnTo>
                  <a:pt x="1556189" y="588806"/>
                </a:lnTo>
                <a:lnTo>
                  <a:pt x="1547982" y="517489"/>
                </a:lnTo>
                <a:lnTo>
                  <a:pt x="1534280" y="446764"/>
                </a:lnTo>
                <a:lnTo>
                  <a:pt x="1515155" y="377235"/>
                </a:lnTo>
                <a:lnTo>
                  <a:pt x="1490535" y="308979"/>
                </a:lnTo>
                <a:lnTo>
                  <a:pt x="1460444" y="242422"/>
                </a:lnTo>
                <a:lnTo>
                  <a:pt x="1424881" y="177906"/>
                </a:lnTo>
                <a:lnTo>
                  <a:pt x="1383847" y="115770"/>
                </a:lnTo>
                <a:lnTo>
                  <a:pt x="1337343" y="56355"/>
                </a:lnTo>
                <a:lnTo>
                  <a:pt x="128536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625726" y="2527300"/>
            <a:ext cx="1558925" cy="1594167"/>
          </a:xfrm>
          <a:custGeom>
            <a:avLst/>
            <a:gdLst/>
            <a:ahLst/>
            <a:cxnLst/>
            <a:rect l="l" t="t" r="r" b="b"/>
            <a:pathLst>
              <a:path w="1558925" h="1594167">
                <a:moveTo>
                  <a:pt x="1285367" y="0"/>
                </a:moveTo>
                <a:lnTo>
                  <a:pt x="1337343" y="56355"/>
                </a:lnTo>
                <a:lnTo>
                  <a:pt x="1383847" y="115770"/>
                </a:lnTo>
                <a:lnTo>
                  <a:pt x="1424881" y="177906"/>
                </a:lnTo>
                <a:lnTo>
                  <a:pt x="1460444" y="242422"/>
                </a:lnTo>
                <a:lnTo>
                  <a:pt x="1490535" y="308979"/>
                </a:lnTo>
                <a:lnTo>
                  <a:pt x="1515155" y="377235"/>
                </a:lnTo>
                <a:lnTo>
                  <a:pt x="1534304" y="446852"/>
                </a:lnTo>
                <a:lnTo>
                  <a:pt x="1547982" y="517489"/>
                </a:lnTo>
                <a:lnTo>
                  <a:pt x="1556189" y="588806"/>
                </a:lnTo>
                <a:lnTo>
                  <a:pt x="1558925" y="660463"/>
                </a:lnTo>
                <a:lnTo>
                  <a:pt x="1556189" y="732120"/>
                </a:lnTo>
                <a:lnTo>
                  <a:pt x="1547982" y="803437"/>
                </a:lnTo>
                <a:lnTo>
                  <a:pt x="1534304" y="874074"/>
                </a:lnTo>
                <a:lnTo>
                  <a:pt x="1515155" y="943691"/>
                </a:lnTo>
                <a:lnTo>
                  <a:pt x="1490535" y="1011947"/>
                </a:lnTo>
                <a:lnTo>
                  <a:pt x="1460444" y="1078504"/>
                </a:lnTo>
                <a:lnTo>
                  <a:pt x="1424881" y="1143020"/>
                </a:lnTo>
                <a:lnTo>
                  <a:pt x="1383847" y="1205156"/>
                </a:lnTo>
                <a:lnTo>
                  <a:pt x="1337343" y="1264571"/>
                </a:lnTo>
                <a:lnTo>
                  <a:pt x="1285367" y="1320927"/>
                </a:lnTo>
                <a:lnTo>
                  <a:pt x="1231123" y="1371094"/>
                </a:lnTo>
                <a:lnTo>
                  <a:pt x="1173983" y="1416207"/>
                </a:lnTo>
                <a:lnTo>
                  <a:pt x="1114252" y="1456258"/>
                </a:lnTo>
                <a:lnTo>
                  <a:pt x="1052238" y="1491238"/>
                </a:lnTo>
                <a:lnTo>
                  <a:pt x="988248" y="1521138"/>
                </a:lnTo>
                <a:lnTo>
                  <a:pt x="922589" y="1545951"/>
                </a:lnTo>
                <a:lnTo>
                  <a:pt x="855567" y="1565669"/>
                </a:lnTo>
                <a:lnTo>
                  <a:pt x="787490" y="1580283"/>
                </a:lnTo>
                <a:lnTo>
                  <a:pt x="718665" y="1589785"/>
                </a:lnTo>
                <a:lnTo>
                  <a:pt x="649398" y="1594167"/>
                </a:lnTo>
                <a:lnTo>
                  <a:pt x="579997" y="1593421"/>
                </a:lnTo>
                <a:lnTo>
                  <a:pt x="510769" y="1587538"/>
                </a:lnTo>
                <a:lnTo>
                  <a:pt x="442021" y="1576511"/>
                </a:lnTo>
                <a:lnTo>
                  <a:pt x="374059" y="1560331"/>
                </a:lnTo>
                <a:lnTo>
                  <a:pt x="307191" y="1538989"/>
                </a:lnTo>
                <a:lnTo>
                  <a:pt x="241723" y="1512479"/>
                </a:lnTo>
                <a:lnTo>
                  <a:pt x="177963" y="1480791"/>
                </a:lnTo>
                <a:lnTo>
                  <a:pt x="116218" y="1443918"/>
                </a:lnTo>
                <a:lnTo>
                  <a:pt x="56794" y="1401851"/>
                </a:lnTo>
                <a:lnTo>
                  <a:pt x="0" y="1354582"/>
                </a:lnTo>
                <a:lnTo>
                  <a:pt x="312420" y="1007490"/>
                </a:lnTo>
                <a:lnTo>
                  <a:pt x="341915" y="1031970"/>
                </a:lnTo>
                <a:lnTo>
                  <a:pt x="372795" y="1053638"/>
                </a:lnTo>
                <a:lnTo>
                  <a:pt x="438031" y="1088571"/>
                </a:lnTo>
                <a:lnTo>
                  <a:pt x="506768" y="1112363"/>
                </a:lnTo>
                <a:lnTo>
                  <a:pt x="577650" y="1125084"/>
                </a:lnTo>
                <a:lnTo>
                  <a:pt x="613471" y="1127316"/>
                </a:lnTo>
                <a:lnTo>
                  <a:pt x="649319" y="1126807"/>
                </a:lnTo>
                <a:lnTo>
                  <a:pt x="720416" y="1117603"/>
                </a:lnTo>
                <a:lnTo>
                  <a:pt x="789583" y="1097543"/>
                </a:lnTo>
                <a:lnTo>
                  <a:pt x="855463" y="1066699"/>
                </a:lnTo>
                <a:lnTo>
                  <a:pt x="916698" y="1025143"/>
                </a:lnTo>
                <a:lnTo>
                  <a:pt x="971931" y="972947"/>
                </a:lnTo>
                <a:lnTo>
                  <a:pt x="1016600" y="914820"/>
                </a:lnTo>
                <a:lnTo>
                  <a:pt x="1050886" y="852054"/>
                </a:lnTo>
                <a:lnTo>
                  <a:pt x="1074819" y="785875"/>
                </a:lnTo>
                <a:lnTo>
                  <a:pt x="1088431" y="717512"/>
                </a:lnTo>
                <a:lnTo>
                  <a:pt x="1091755" y="648192"/>
                </a:lnTo>
                <a:lnTo>
                  <a:pt x="1089569" y="613556"/>
                </a:lnTo>
                <a:lnTo>
                  <a:pt x="1077520" y="545102"/>
                </a:lnTo>
                <a:lnTo>
                  <a:pt x="1055262" y="478760"/>
                </a:lnTo>
                <a:lnTo>
                  <a:pt x="1022828" y="415757"/>
                </a:lnTo>
                <a:lnTo>
                  <a:pt x="980250" y="357321"/>
                </a:lnTo>
                <a:lnTo>
                  <a:pt x="955167" y="330200"/>
                </a:lnTo>
                <a:lnTo>
                  <a:pt x="1285367" y="0"/>
                </a:lnTo>
                <a:close/>
              </a:path>
            </a:pathLst>
          </a:custGeom>
          <a:ln w="9144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258128" y="2207926"/>
            <a:ext cx="1363024" cy="1628108"/>
          </a:xfrm>
          <a:custGeom>
            <a:avLst/>
            <a:gdLst/>
            <a:ahLst/>
            <a:cxnLst/>
            <a:rect l="l" t="t" r="r" b="b"/>
            <a:pathLst>
              <a:path w="1363024" h="1628108">
                <a:moveTo>
                  <a:pt x="946976" y="0"/>
                </a:moveTo>
                <a:lnTo>
                  <a:pt x="886411" y="1134"/>
                </a:lnTo>
                <a:lnTo>
                  <a:pt x="826151" y="6174"/>
                </a:lnTo>
                <a:lnTo>
                  <a:pt x="766394" y="15081"/>
                </a:lnTo>
                <a:lnTo>
                  <a:pt x="707335" y="27822"/>
                </a:lnTo>
                <a:lnTo>
                  <a:pt x="649171" y="44359"/>
                </a:lnTo>
                <a:lnTo>
                  <a:pt x="592096" y="64658"/>
                </a:lnTo>
                <a:lnTo>
                  <a:pt x="536309" y="88684"/>
                </a:lnTo>
                <a:lnTo>
                  <a:pt x="482004" y="116399"/>
                </a:lnTo>
                <a:lnTo>
                  <a:pt x="429377" y="147770"/>
                </a:lnTo>
                <a:lnTo>
                  <a:pt x="378626" y="182759"/>
                </a:lnTo>
                <a:lnTo>
                  <a:pt x="329946" y="221332"/>
                </a:lnTo>
                <a:lnTo>
                  <a:pt x="283532" y="263453"/>
                </a:lnTo>
                <a:lnTo>
                  <a:pt x="239582" y="309086"/>
                </a:lnTo>
                <a:lnTo>
                  <a:pt x="190634" y="368077"/>
                </a:lnTo>
                <a:lnTo>
                  <a:pt x="147309" y="429837"/>
                </a:lnTo>
                <a:lnTo>
                  <a:pt x="109589" y="494027"/>
                </a:lnTo>
                <a:lnTo>
                  <a:pt x="77458" y="560308"/>
                </a:lnTo>
                <a:lnTo>
                  <a:pt x="50897" y="628340"/>
                </a:lnTo>
                <a:lnTo>
                  <a:pt x="29889" y="697784"/>
                </a:lnTo>
                <a:lnTo>
                  <a:pt x="14415" y="768299"/>
                </a:lnTo>
                <a:lnTo>
                  <a:pt x="4458" y="839548"/>
                </a:lnTo>
                <a:lnTo>
                  <a:pt x="0" y="911189"/>
                </a:lnTo>
                <a:lnTo>
                  <a:pt x="1022" y="982885"/>
                </a:lnTo>
                <a:lnTo>
                  <a:pt x="7509" y="1054294"/>
                </a:lnTo>
                <a:lnTo>
                  <a:pt x="19441" y="1125078"/>
                </a:lnTo>
                <a:lnTo>
                  <a:pt x="36800" y="1194898"/>
                </a:lnTo>
                <a:lnTo>
                  <a:pt x="59570" y="1263413"/>
                </a:lnTo>
                <a:lnTo>
                  <a:pt x="87731" y="1330285"/>
                </a:lnTo>
                <a:lnTo>
                  <a:pt x="121267" y="1395174"/>
                </a:lnTo>
                <a:lnTo>
                  <a:pt x="160160" y="1457740"/>
                </a:lnTo>
                <a:lnTo>
                  <a:pt x="204391" y="1517644"/>
                </a:lnTo>
                <a:lnTo>
                  <a:pt x="253943" y="1574547"/>
                </a:lnTo>
                <a:lnTo>
                  <a:pt x="308797" y="1628108"/>
                </a:lnTo>
                <a:lnTo>
                  <a:pt x="621344" y="1281017"/>
                </a:lnTo>
                <a:lnTo>
                  <a:pt x="598519" y="1259051"/>
                </a:lnTo>
                <a:lnTo>
                  <a:pt x="577450" y="1235851"/>
                </a:lnTo>
                <a:lnTo>
                  <a:pt x="540656" y="1186145"/>
                </a:lnTo>
                <a:lnTo>
                  <a:pt x="511103" y="1132685"/>
                </a:lnTo>
                <a:lnTo>
                  <a:pt x="488935" y="1076259"/>
                </a:lnTo>
                <a:lnTo>
                  <a:pt x="474294" y="1017651"/>
                </a:lnTo>
                <a:lnTo>
                  <a:pt x="467323" y="957649"/>
                </a:lnTo>
                <a:lnTo>
                  <a:pt x="466758" y="927370"/>
                </a:lnTo>
                <a:lnTo>
                  <a:pt x="468164" y="897038"/>
                </a:lnTo>
                <a:lnTo>
                  <a:pt x="476959" y="836607"/>
                </a:lnTo>
                <a:lnTo>
                  <a:pt x="493851" y="777139"/>
                </a:lnTo>
                <a:lnTo>
                  <a:pt x="518982" y="719423"/>
                </a:lnTo>
                <a:lnTo>
                  <a:pt x="537954" y="686111"/>
                </a:lnTo>
                <a:lnTo>
                  <a:pt x="582599" y="625969"/>
                </a:lnTo>
                <a:lnTo>
                  <a:pt x="635098" y="574812"/>
                </a:lnTo>
                <a:lnTo>
                  <a:pt x="694157" y="533052"/>
                </a:lnTo>
                <a:lnTo>
                  <a:pt x="758478" y="501102"/>
                </a:lnTo>
                <a:lnTo>
                  <a:pt x="826766" y="479373"/>
                </a:lnTo>
                <a:lnTo>
                  <a:pt x="897724" y="468279"/>
                </a:lnTo>
                <a:lnTo>
                  <a:pt x="933800" y="466848"/>
                </a:lnTo>
                <a:lnTo>
                  <a:pt x="1175455" y="466848"/>
                </a:lnTo>
                <a:lnTo>
                  <a:pt x="1363024" y="104362"/>
                </a:lnTo>
                <a:lnTo>
                  <a:pt x="1305809" y="77171"/>
                </a:lnTo>
                <a:lnTo>
                  <a:pt x="1247527" y="54133"/>
                </a:lnTo>
                <a:lnTo>
                  <a:pt x="1188374" y="35213"/>
                </a:lnTo>
                <a:lnTo>
                  <a:pt x="1128546" y="20375"/>
                </a:lnTo>
                <a:lnTo>
                  <a:pt x="1068240" y="9584"/>
                </a:lnTo>
                <a:lnTo>
                  <a:pt x="1007651" y="2804"/>
                </a:lnTo>
                <a:lnTo>
                  <a:pt x="946976" y="0"/>
                </a:lnTo>
                <a:close/>
              </a:path>
              <a:path w="1363024" h="1628108">
                <a:moveTo>
                  <a:pt x="1175455" y="466848"/>
                </a:moveTo>
                <a:lnTo>
                  <a:pt x="933800" y="466848"/>
                </a:lnTo>
                <a:lnTo>
                  <a:pt x="970057" y="468231"/>
                </a:lnTo>
                <a:lnTo>
                  <a:pt x="1006333" y="472478"/>
                </a:lnTo>
                <a:lnTo>
                  <a:pt x="1042467" y="479642"/>
                </a:lnTo>
                <a:lnTo>
                  <a:pt x="1078297" y="489773"/>
                </a:lnTo>
                <a:lnTo>
                  <a:pt x="1113660" y="502923"/>
                </a:lnTo>
                <a:lnTo>
                  <a:pt x="1148394" y="519144"/>
                </a:lnTo>
                <a:lnTo>
                  <a:pt x="1175455" y="466848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258128" y="2207926"/>
            <a:ext cx="1363024" cy="1628108"/>
          </a:xfrm>
          <a:custGeom>
            <a:avLst/>
            <a:gdLst/>
            <a:ahLst/>
            <a:cxnLst/>
            <a:rect l="l" t="t" r="r" b="b"/>
            <a:pathLst>
              <a:path w="1363024" h="1628108">
                <a:moveTo>
                  <a:pt x="308797" y="1628108"/>
                </a:moveTo>
                <a:lnTo>
                  <a:pt x="253943" y="1574547"/>
                </a:lnTo>
                <a:lnTo>
                  <a:pt x="204391" y="1517644"/>
                </a:lnTo>
                <a:lnTo>
                  <a:pt x="160160" y="1457740"/>
                </a:lnTo>
                <a:lnTo>
                  <a:pt x="121267" y="1395174"/>
                </a:lnTo>
                <a:lnTo>
                  <a:pt x="87731" y="1330285"/>
                </a:lnTo>
                <a:lnTo>
                  <a:pt x="59570" y="1263413"/>
                </a:lnTo>
                <a:lnTo>
                  <a:pt x="36800" y="1194898"/>
                </a:lnTo>
                <a:lnTo>
                  <a:pt x="19441" y="1125078"/>
                </a:lnTo>
                <a:lnTo>
                  <a:pt x="7509" y="1054294"/>
                </a:lnTo>
                <a:lnTo>
                  <a:pt x="1022" y="982885"/>
                </a:lnTo>
                <a:lnTo>
                  <a:pt x="0" y="911189"/>
                </a:lnTo>
                <a:lnTo>
                  <a:pt x="4458" y="839548"/>
                </a:lnTo>
                <a:lnTo>
                  <a:pt x="14415" y="768299"/>
                </a:lnTo>
                <a:lnTo>
                  <a:pt x="29889" y="697784"/>
                </a:lnTo>
                <a:lnTo>
                  <a:pt x="50897" y="628340"/>
                </a:lnTo>
                <a:lnTo>
                  <a:pt x="77458" y="560308"/>
                </a:lnTo>
                <a:lnTo>
                  <a:pt x="109589" y="494027"/>
                </a:lnTo>
                <a:lnTo>
                  <a:pt x="147309" y="429837"/>
                </a:lnTo>
                <a:lnTo>
                  <a:pt x="190634" y="368077"/>
                </a:lnTo>
                <a:lnTo>
                  <a:pt x="239582" y="309086"/>
                </a:lnTo>
                <a:lnTo>
                  <a:pt x="283532" y="263453"/>
                </a:lnTo>
                <a:lnTo>
                  <a:pt x="329946" y="221332"/>
                </a:lnTo>
                <a:lnTo>
                  <a:pt x="378626" y="182759"/>
                </a:lnTo>
                <a:lnTo>
                  <a:pt x="429377" y="147770"/>
                </a:lnTo>
                <a:lnTo>
                  <a:pt x="482004" y="116399"/>
                </a:lnTo>
                <a:lnTo>
                  <a:pt x="536309" y="88684"/>
                </a:lnTo>
                <a:lnTo>
                  <a:pt x="592096" y="64658"/>
                </a:lnTo>
                <a:lnTo>
                  <a:pt x="649171" y="44359"/>
                </a:lnTo>
                <a:lnTo>
                  <a:pt x="707335" y="27822"/>
                </a:lnTo>
                <a:lnTo>
                  <a:pt x="766394" y="15081"/>
                </a:lnTo>
                <a:lnTo>
                  <a:pt x="826151" y="6174"/>
                </a:lnTo>
                <a:lnTo>
                  <a:pt x="886411" y="1134"/>
                </a:lnTo>
                <a:lnTo>
                  <a:pt x="946976" y="0"/>
                </a:lnTo>
                <a:lnTo>
                  <a:pt x="1007651" y="2804"/>
                </a:lnTo>
                <a:lnTo>
                  <a:pt x="1068240" y="9584"/>
                </a:lnTo>
                <a:lnTo>
                  <a:pt x="1128546" y="20375"/>
                </a:lnTo>
                <a:lnTo>
                  <a:pt x="1188374" y="35213"/>
                </a:lnTo>
                <a:lnTo>
                  <a:pt x="1247527" y="54133"/>
                </a:lnTo>
                <a:lnTo>
                  <a:pt x="1305809" y="77171"/>
                </a:lnTo>
                <a:lnTo>
                  <a:pt x="1363024" y="104362"/>
                </a:lnTo>
                <a:lnTo>
                  <a:pt x="1148394" y="519144"/>
                </a:lnTo>
                <a:lnTo>
                  <a:pt x="1113660" y="502923"/>
                </a:lnTo>
                <a:lnTo>
                  <a:pt x="1078297" y="489773"/>
                </a:lnTo>
                <a:lnTo>
                  <a:pt x="1042467" y="479642"/>
                </a:lnTo>
                <a:lnTo>
                  <a:pt x="1006333" y="472478"/>
                </a:lnTo>
                <a:lnTo>
                  <a:pt x="970057" y="468231"/>
                </a:lnTo>
                <a:lnTo>
                  <a:pt x="933800" y="466848"/>
                </a:lnTo>
                <a:lnTo>
                  <a:pt x="897724" y="468279"/>
                </a:lnTo>
                <a:lnTo>
                  <a:pt x="826766" y="479373"/>
                </a:lnTo>
                <a:lnTo>
                  <a:pt x="758478" y="501102"/>
                </a:lnTo>
                <a:lnTo>
                  <a:pt x="694157" y="533052"/>
                </a:lnTo>
                <a:lnTo>
                  <a:pt x="635098" y="574812"/>
                </a:lnTo>
                <a:lnTo>
                  <a:pt x="582599" y="625969"/>
                </a:lnTo>
                <a:lnTo>
                  <a:pt x="537954" y="686111"/>
                </a:lnTo>
                <a:lnTo>
                  <a:pt x="518982" y="719423"/>
                </a:lnTo>
                <a:lnTo>
                  <a:pt x="493851" y="777139"/>
                </a:lnTo>
                <a:lnTo>
                  <a:pt x="476959" y="836607"/>
                </a:lnTo>
                <a:lnTo>
                  <a:pt x="468164" y="897038"/>
                </a:lnTo>
                <a:lnTo>
                  <a:pt x="466758" y="927370"/>
                </a:lnTo>
                <a:lnTo>
                  <a:pt x="467323" y="957649"/>
                </a:lnTo>
                <a:lnTo>
                  <a:pt x="474294" y="1017651"/>
                </a:lnTo>
                <a:lnTo>
                  <a:pt x="488935" y="1076259"/>
                </a:lnTo>
                <a:lnTo>
                  <a:pt x="511103" y="1132685"/>
                </a:lnTo>
                <a:lnTo>
                  <a:pt x="540656" y="1186145"/>
                </a:lnTo>
                <a:lnTo>
                  <a:pt x="577450" y="1235851"/>
                </a:lnTo>
                <a:lnTo>
                  <a:pt x="621344" y="1281017"/>
                </a:lnTo>
                <a:lnTo>
                  <a:pt x="308797" y="1628108"/>
                </a:lnTo>
                <a:close/>
              </a:path>
            </a:pathLst>
          </a:custGeom>
          <a:ln w="9144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530778" y="2225801"/>
            <a:ext cx="442672" cy="499363"/>
          </a:xfrm>
          <a:custGeom>
            <a:avLst/>
            <a:gdLst/>
            <a:ahLst/>
            <a:cxnLst/>
            <a:rect l="l" t="t" r="r" b="b"/>
            <a:pathLst>
              <a:path w="442672" h="499363">
                <a:moveTo>
                  <a:pt x="211405" y="0"/>
                </a:moveTo>
                <a:lnTo>
                  <a:pt x="0" y="416467"/>
                </a:lnTo>
                <a:lnTo>
                  <a:pt x="11206" y="422580"/>
                </a:lnTo>
                <a:lnTo>
                  <a:pt x="22231" y="428991"/>
                </a:lnTo>
                <a:lnTo>
                  <a:pt x="54173" y="449972"/>
                </a:lnTo>
                <a:lnTo>
                  <a:pt x="84301" y="473472"/>
                </a:lnTo>
                <a:lnTo>
                  <a:pt x="112472" y="499363"/>
                </a:lnTo>
                <a:lnTo>
                  <a:pt x="442672" y="169163"/>
                </a:lnTo>
                <a:lnTo>
                  <a:pt x="411429" y="139332"/>
                </a:lnTo>
                <a:lnTo>
                  <a:pt x="378885" y="111013"/>
                </a:lnTo>
                <a:lnTo>
                  <a:pt x="345095" y="84246"/>
                </a:lnTo>
                <a:lnTo>
                  <a:pt x="310112" y="59070"/>
                </a:lnTo>
                <a:lnTo>
                  <a:pt x="273990" y="35522"/>
                </a:lnTo>
                <a:lnTo>
                  <a:pt x="236785" y="13641"/>
                </a:lnTo>
                <a:lnTo>
                  <a:pt x="224151" y="6725"/>
                </a:lnTo>
                <a:lnTo>
                  <a:pt x="211405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530778" y="2225801"/>
            <a:ext cx="442672" cy="499363"/>
          </a:xfrm>
          <a:custGeom>
            <a:avLst/>
            <a:gdLst/>
            <a:ahLst/>
            <a:cxnLst/>
            <a:rect l="l" t="t" r="r" b="b"/>
            <a:pathLst>
              <a:path w="442672" h="499363">
                <a:moveTo>
                  <a:pt x="211405" y="0"/>
                </a:moveTo>
                <a:lnTo>
                  <a:pt x="249304" y="20747"/>
                </a:lnTo>
                <a:lnTo>
                  <a:pt x="286154" y="43188"/>
                </a:lnTo>
                <a:lnTo>
                  <a:pt x="321902" y="67283"/>
                </a:lnTo>
                <a:lnTo>
                  <a:pt x="356493" y="92994"/>
                </a:lnTo>
                <a:lnTo>
                  <a:pt x="389874" y="120282"/>
                </a:lnTo>
                <a:lnTo>
                  <a:pt x="421990" y="149110"/>
                </a:lnTo>
                <a:lnTo>
                  <a:pt x="442672" y="169163"/>
                </a:lnTo>
                <a:lnTo>
                  <a:pt x="112472" y="499363"/>
                </a:lnTo>
                <a:lnTo>
                  <a:pt x="103308" y="490475"/>
                </a:lnTo>
                <a:lnTo>
                  <a:pt x="93916" y="481844"/>
                </a:lnTo>
                <a:lnTo>
                  <a:pt x="64425" y="457532"/>
                </a:lnTo>
                <a:lnTo>
                  <a:pt x="33071" y="435697"/>
                </a:lnTo>
                <a:lnTo>
                  <a:pt x="0" y="416467"/>
                </a:lnTo>
                <a:lnTo>
                  <a:pt x="211405" y="0"/>
                </a:lnTo>
                <a:close/>
              </a:path>
            </a:pathLst>
          </a:custGeom>
          <a:ln w="9144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229739" y="3770503"/>
            <a:ext cx="61087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增加</a:t>
            </a:r>
            <a:r>
              <a:rPr dirty="0" smtClean="0" sz="1050" spc="35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25">
                <a:solidFill>
                  <a:srgbClr val="2A2A2A"/>
                </a:solidFill>
                <a:latin typeface="Arial"/>
                <a:cs typeface="Arial"/>
              </a:rPr>
              <a:t>49%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2357" y="2663825"/>
            <a:ext cx="56896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不变</a:t>
            </a:r>
            <a:r>
              <a:rPr dirty="0" smtClean="0" sz="1050" spc="25">
                <a:solidFill>
                  <a:srgbClr val="2A2A2A"/>
                </a:solidFill>
                <a:latin typeface="Arial"/>
                <a:cs typeface="Arial"/>
              </a:rPr>
              <a:t>46</a:t>
            </a:r>
            <a:r>
              <a:rPr dirty="0" smtClean="0" sz="1050" spc="0">
                <a:solidFill>
                  <a:srgbClr val="2A2A2A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30245" y="2360167"/>
            <a:ext cx="492759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减少</a:t>
            </a:r>
            <a:r>
              <a:rPr dirty="0" smtClean="0" sz="1050" spc="35">
                <a:solidFill>
                  <a:srgbClr val="2A2A2A"/>
                </a:solidFill>
                <a:latin typeface="Arial"/>
                <a:cs typeface="Arial"/>
              </a:rPr>
              <a:t>5</a:t>
            </a:r>
            <a:r>
              <a:rPr dirty="0" smtClean="0" sz="1050" spc="35">
                <a:solidFill>
                  <a:srgbClr val="2A2A2A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408" y="1892680"/>
            <a:ext cx="310388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b="1">
                <a:solidFill>
                  <a:srgbClr val="535353"/>
                </a:solidFill>
                <a:latin typeface="Microsoft JhengHei"/>
                <a:cs typeface="Microsoft JhengHei"/>
              </a:rPr>
              <a:t>提供给学生的公共计算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装备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情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况和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发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展预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期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需求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88107" y="4911852"/>
            <a:ext cx="457200" cy="9951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32459" y="5480303"/>
            <a:ext cx="3089148" cy="426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414016" y="4937759"/>
            <a:ext cx="350519" cy="960119"/>
          </a:xfrm>
          <a:custGeom>
            <a:avLst/>
            <a:gdLst/>
            <a:ahLst/>
            <a:cxnLst/>
            <a:rect l="l" t="t" r="r" b="b"/>
            <a:pathLst>
              <a:path w="350519" h="960120">
                <a:moveTo>
                  <a:pt x="0" y="960119"/>
                </a:moveTo>
                <a:lnTo>
                  <a:pt x="350519" y="960119"/>
                </a:lnTo>
                <a:lnTo>
                  <a:pt x="350519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58368" y="5891021"/>
            <a:ext cx="352044" cy="0"/>
          </a:xfrm>
          <a:custGeom>
            <a:avLst/>
            <a:gdLst/>
            <a:ahLst/>
            <a:cxnLst/>
            <a:rect l="l" t="t" r="r" b="b"/>
            <a:pathLst>
              <a:path w="352044" h="0">
                <a:moveTo>
                  <a:pt x="0" y="0"/>
                </a:moveTo>
                <a:lnTo>
                  <a:pt x="352044" y="0"/>
                </a:lnTo>
              </a:path>
            </a:pathLst>
          </a:custGeom>
          <a:ln w="14986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536191" y="5753100"/>
            <a:ext cx="350520" cy="144780"/>
          </a:xfrm>
          <a:custGeom>
            <a:avLst/>
            <a:gdLst/>
            <a:ahLst/>
            <a:cxnLst/>
            <a:rect l="l" t="t" r="r" b="b"/>
            <a:pathLst>
              <a:path w="350520" h="144779">
                <a:moveTo>
                  <a:pt x="350520" y="0"/>
                </a:moveTo>
                <a:lnTo>
                  <a:pt x="0" y="0"/>
                </a:lnTo>
                <a:lnTo>
                  <a:pt x="0" y="144780"/>
                </a:lnTo>
                <a:lnTo>
                  <a:pt x="350520" y="144780"/>
                </a:lnTo>
                <a:lnTo>
                  <a:pt x="35052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290315" y="5506211"/>
            <a:ext cx="350520" cy="391668"/>
          </a:xfrm>
          <a:custGeom>
            <a:avLst/>
            <a:gdLst/>
            <a:ahLst/>
            <a:cxnLst/>
            <a:rect l="l" t="t" r="r" b="b"/>
            <a:pathLst>
              <a:path w="350520" h="391668">
                <a:moveTo>
                  <a:pt x="350520" y="0"/>
                </a:moveTo>
                <a:lnTo>
                  <a:pt x="0" y="0"/>
                </a:lnTo>
                <a:lnTo>
                  <a:pt x="0" y="391668"/>
                </a:lnTo>
                <a:lnTo>
                  <a:pt x="350520" y="391668"/>
                </a:lnTo>
                <a:lnTo>
                  <a:pt x="35052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96240" y="5897879"/>
            <a:ext cx="3508248" cy="0"/>
          </a:xfrm>
          <a:custGeom>
            <a:avLst/>
            <a:gdLst/>
            <a:ahLst/>
            <a:cxnLst/>
            <a:rect l="l" t="t" r="r" b="b"/>
            <a:pathLst>
              <a:path w="3508248" h="0">
                <a:moveTo>
                  <a:pt x="0" y="0"/>
                </a:moveTo>
                <a:lnTo>
                  <a:pt x="35082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86180" y="5673344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82771" y="5295138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9999" y="6028182"/>
            <a:ext cx="1675764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dirty="0" smtClean="0" sz="1050" spc="40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35">
                <a:solidFill>
                  <a:srgbClr val="535353"/>
                </a:solidFill>
                <a:latin typeface="Microsoft JhengHei"/>
                <a:cs typeface="Microsoft JhengHei"/>
              </a:rPr>
              <a:t>小时以下  </a:t>
            </a:r>
            <a:r>
              <a:rPr dirty="0" smtClean="0" sz="1050" spc="20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50">
                <a:solidFill>
                  <a:srgbClr val="535353"/>
                </a:solidFill>
                <a:latin typeface="Arial"/>
                <a:cs typeface="Arial"/>
              </a:rPr>
              <a:t>B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10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050" spc="35">
                <a:solidFill>
                  <a:srgbClr val="535353"/>
                </a:solidFill>
                <a:latin typeface="Microsoft JhengHei"/>
                <a:cs typeface="Microsoft JhengHei"/>
              </a:rPr>
              <a:t>小时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23007" y="6028182"/>
            <a:ext cx="168338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55">
                <a:solidFill>
                  <a:srgbClr val="535353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050" spc="10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小时  </a:t>
            </a:r>
            <a:r>
              <a:rPr dirty="0" smtClean="0" sz="1050" spc="-30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小时以上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8631" y="4352797"/>
            <a:ext cx="28251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b="1">
                <a:solidFill>
                  <a:srgbClr val="535353"/>
                </a:solidFill>
                <a:latin typeface="Microsoft JhengHei"/>
                <a:cs typeface="Microsoft JhengHei"/>
              </a:rPr>
              <a:t>公共机房平均每台电脑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每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天利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时间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小时）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05371" y="2404872"/>
            <a:ext cx="1286255" cy="295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405371" y="2026920"/>
            <a:ext cx="978407" cy="18074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405371" y="2430779"/>
            <a:ext cx="1205483" cy="188975"/>
          </a:xfrm>
          <a:custGeom>
            <a:avLst/>
            <a:gdLst/>
            <a:ahLst/>
            <a:cxnLst/>
            <a:rect l="l" t="t" r="r" b="b"/>
            <a:pathLst>
              <a:path w="1205483" h="188975">
                <a:moveTo>
                  <a:pt x="0" y="188975"/>
                </a:moveTo>
                <a:lnTo>
                  <a:pt x="1205483" y="188975"/>
                </a:lnTo>
                <a:lnTo>
                  <a:pt x="1205483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420611" y="3564635"/>
            <a:ext cx="0" cy="188975"/>
          </a:xfrm>
          <a:custGeom>
            <a:avLst/>
            <a:gdLst/>
            <a:ahLst/>
            <a:cxnLst/>
            <a:rect l="l" t="t" r="r" b="b"/>
            <a:pathLst>
              <a:path w="0" h="188975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31749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405371" y="3186683"/>
            <a:ext cx="185927" cy="188975"/>
          </a:xfrm>
          <a:custGeom>
            <a:avLst/>
            <a:gdLst/>
            <a:ahLst/>
            <a:cxnLst/>
            <a:rect l="l" t="t" r="r" b="b"/>
            <a:pathLst>
              <a:path w="185927" h="188975">
                <a:moveTo>
                  <a:pt x="185927" y="0"/>
                </a:moveTo>
                <a:lnTo>
                  <a:pt x="0" y="0"/>
                </a:lnTo>
                <a:lnTo>
                  <a:pt x="0" y="188975"/>
                </a:lnTo>
                <a:lnTo>
                  <a:pt x="185927" y="188975"/>
                </a:lnTo>
                <a:lnTo>
                  <a:pt x="18592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405371" y="2808732"/>
            <a:ext cx="772668" cy="188975"/>
          </a:xfrm>
          <a:custGeom>
            <a:avLst/>
            <a:gdLst/>
            <a:ahLst/>
            <a:cxnLst/>
            <a:rect l="l" t="t" r="r" b="b"/>
            <a:pathLst>
              <a:path w="772668" h="188975">
                <a:moveTo>
                  <a:pt x="772668" y="0"/>
                </a:moveTo>
                <a:lnTo>
                  <a:pt x="0" y="0"/>
                </a:lnTo>
                <a:lnTo>
                  <a:pt x="0" y="188975"/>
                </a:lnTo>
                <a:lnTo>
                  <a:pt x="772668" y="188975"/>
                </a:lnTo>
                <a:lnTo>
                  <a:pt x="77266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405371" y="2052827"/>
            <a:ext cx="897635" cy="188975"/>
          </a:xfrm>
          <a:custGeom>
            <a:avLst/>
            <a:gdLst/>
            <a:ahLst/>
            <a:cxnLst/>
            <a:rect l="l" t="t" r="r" b="b"/>
            <a:pathLst>
              <a:path w="897635" h="188975">
                <a:moveTo>
                  <a:pt x="897635" y="0"/>
                </a:moveTo>
                <a:lnTo>
                  <a:pt x="0" y="0"/>
                </a:lnTo>
                <a:lnTo>
                  <a:pt x="0" y="188975"/>
                </a:lnTo>
                <a:lnTo>
                  <a:pt x="897635" y="188975"/>
                </a:lnTo>
                <a:lnTo>
                  <a:pt x="89763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405371" y="1959864"/>
            <a:ext cx="0" cy="1888236"/>
          </a:xfrm>
          <a:custGeom>
            <a:avLst/>
            <a:gdLst/>
            <a:ahLst/>
            <a:cxnLst/>
            <a:rect l="l" t="t" r="r" b="b"/>
            <a:pathLst>
              <a:path w="0" h="1888236">
                <a:moveTo>
                  <a:pt x="0" y="1888236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500621" y="3583685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535353"/>
                </a:solidFill>
                <a:latin typeface="Arial"/>
                <a:cs typeface="Arial"/>
              </a:rPr>
              <a:t>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55054" y="3205988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535353"/>
                </a:solidFill>
                <a:latin typeface="Arial"/>
                <a:cs typeface="Arial"/>
              </a:rPr>
              <a:t>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41793" y="2828035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25%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74609" y="2450338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39%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65618" y="2072385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31585" y="3563873"/>
            <a:ext cx="44640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535353"/>
                </a:solidFill>
                <a:latin typeface="Microsoft JhengHei"/>
                <a:cs typeface="Microsoft JhengHei"/>
              </a:rPr>
              <a:t>三年内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86450" y="3186303"/>
            <a:ext cx="39116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100" spc="10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49290" y="2808604"/>
            <a:ext cx="5283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年以上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11470" y="2430653"/>
            <a:ext cx="86677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没有正式规定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13223" y="2053082"/>
            <a:ext cx="15678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不同计算机更换周期不同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63285" y="1680209"/>
            <a:ext cx="1986914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b="1">
                <a:solidFill>
                  <a:srgbClr val="535353"/>
                </a:solidFill>
                <a:latin typeface="Microsoft JhengHei"/>
                <a:cs typeface="Microsoft JhengHei"/>
              </a:rPr>
              <a:t>公共计算机类设施更新</a:t>
            </a:r>
            <a:r>
              <a:rPr dirty="0" smtClean="0" sz="1100" spc="-15" b="1">
                <a:solidFill>
                  <a:srgbClr val="535353"/>
                </a:solidFill>
                <a:latin typeface="Microsoft JhengHei"/>
                <a:cs typeface="Microsoft JhengHei"/>
              </a:rPr>
              <a:t>频</a:t>
            </a:r>
            <a:r>
              <a:rPr dirty="0" smtClean="0" sz="1100" spc="0" b="1">
                <a:solidFill>
                  <a:srgbClr val="535353"/>
                </a:solidFill>
                <a:latin typeface="Microsoft JhengHei"/>
                <a:cs typeface="Microsoft JhengHei"/>
              </a:rPr>
              <a:t>度政策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25977" y="2605151"/>
            <a:ext cx="111823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0" b="1">
                <a:solidFill>
                  <a:srgbClr val="244060"/>
                </a:solidFill>
                <a:latin typeface="Arial"/>
                <a:cs typeface="Arial"/>
              </a:rPr>
              <a:t>69</a:t>
            </a:r>
            <a:r>
              <a:rPr dirty="0" smtClean="0" sz="1200" spc="80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200" spc="0" b="1">
                <a:solidFill>
                  <a:srgbClr val="244060"/>
                </a:solidFill>
                <a:latin typeface="Microsoft JhengHei"/>
                <a:cs typeface="Microsoft JhengHei"/>
              </a:rPr>
              <a:t>由院系提供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546347" y="2852927"/>
            <a:ext cx="1251457" cy="0"/>
          </a:xfrm>
          <a:custGeom>
            <a:avLst/>
            <a:gdLst/>
            <a:ahLst/>
            <a:cxnLst/>
            <a:rect l="l" t="t" r="r" b="b"/>
            <a:pathLst>
              <a:path w="1251457" h="0">
                <a:moveTo>
                  <a:pt x="0" y="0"/>
                </a:moveTo>
                <a:lnTo>
                  <a:pt x="1251457" y="0"/>
                </a:lnTo>
              </a:path>
            </a:pathLst>
          </a:custGeom>
          <a:ln w="12192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250692" y="2119883"/>
            <a:ext cx="295529" cy="732408"/>
          </a:xfrm>
          <a:custGeom>
            <a:avLst/>
            <a:gdLst/>
            <a:ahLst/>
            <a:cxnLst/>
            <a:rect l="l" t="t" r="r" b="b"/>
            <a:pathLst>
              <a:path w="295528" h="732408">
                <a:moveTo>
                  <a:pt x="0" y="0"/>
                </a:moveTo>
                <a:lnTo>
                  <a:pt x="295529" y="732408"/>
                </a:lnTo>
              </a:path>
            </a:pathLst>
          </a:custGeom>
          <a:ln w="12192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9982200" y="2263139"/>
            <a:ext cx="1525524" cy="356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9982200" y="2761488"/>
            <a:ext cx="1284732" cy="28453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982200" y="2289048"/>
            <a:ext cx="1444752" cy="249936"/>
          </a:xfrm>
          <a:custGeom>
            <a:avLst/>
            <a:gdLst/>
            <a:ahLst/>
            <a:cxnLst/>
            <a:rect l="l" t="t" r="r" b="b"/>
            <a:pathLst>
              <a:path w="1444752" h="249936">
                <a:moveTo>
                  <a:pt x="0" y="249936"/>
                </a:moveTo>
                <a:lnTo>
                  <a:pt x="1444752" y="249936"/>
                </a:lnTo>
                <a:lnTo>
                  <a:pt x="1444752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9982200" y="2787395"/>
            <a:ext cx="80772" cy="248412"/>
          </a:xfrm>
          <a:custGeom>
            <a:avLst/>
            <a:gdLst/>
            <a:ahLst/>
            <a:cxnLst/>
            <a:rect l="l" t="t" r="r" b="b"/>
            <a:pathLst>
              <a:path w="80772" h="248412">
                <a:moveTo>
                  <a:pt x="80772" y="0"/>
                </a:moveTo>
                <a:lnTo>
                  <a:pt x="0" y="0"/>
                </a:lnTo>
                <a:lnTo>
                  <a:pt x="0" y="248412"/>
                </a:lnTo>
                <a:lnTo>
                  <a:pt x="80772" y="248412"/>
                </a:lnTo>
                <a:lnTo>
                  <a:pt x="8077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982200" y="3285744"/>
            <a:ext cx="192024" cy="248411"/>
          </a:xfrm>
          <a:custGeom>
            <a:avLst/>
            <a:gdLst/>
            <a:ahLst/>
            <a:cxnLst/>
            <a:rect l="l" t="t" r="r" b="b"/>
            <a:pathLst>
              <a:path w="192024" h="248411">
                <a:moveTo>
                  <a:pt x="192024" y="0"/>
                </a:moveTo>
                <a:lnTo>
                  <a:pt x="0" y="0"/>
                </a:lnTo>
                <a:lnTo>
                  <a:pt x="0" y="248411"/>
                </a:lnTo>
                <a:lnTo>
                  <a:pt x="192024" y="248411"/>
                </a:lnTo>
                <a:lnTo>
                  <a:pt x="19202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9990581" y="3782567"/>
            <a:ext cx="0" cy="249936"/>
          </a:xfrm>
          <a:custGeom>
            <a:avLst/>
            <a:gdLst/>
            <a:ahLst/>
            <a:cxnLst/>
            <a:rect l="l" t="t" r="r" b="b"/>
            <a:pathLst>
              <a:path w="0" h="249936">
                <a:moveTo>
                  <a:pt x="0" y="0"/>
                </a:moveTo>
                <a:lnTo>
                  <a:pt x="0" y="249935"/>
                </a:lnTo>
              </a:path>
            </a:pathLst>
          </a:custGeom>
          <a:ln w="18034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9982200" y="4280915"/>
            <a:ext cx="466344" cy="248411"/>
          </a:xfrm>
          <a:custGeom>
            <a:avLst/>
            <a:gdLst/>
            <a:ahLst/>
            <a:cxnLst/>
            <a:rect l="l" t="t" r="r" b="b"/>
            <a:pathLst>
              <a:path w="466344" h="248411">
                <a:moveTo>
                  <a:pt x="466344" y="0"/>
                </a:moveTo>
                <a:lnTo>
                  <a:pt x="0" y="0"/>
                </a:lnTo>
                <a:lnTo>
                  <a:pt x="0" y="248411"/>
                </a:lnTo>
                <a:lnTo>
                  <a:pt x="466344" y="248411"/>
                </a:lnTo>
                <a:lnTo>
                  <a:pt x="4663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9982200" y="4779264"/>
            <a:ext cx="1203959" cy="248412"/>
          </a:xfrm>
          <a:custGeom>
            <a:avLst/>
            <a:gdLst/>
            <a:ahLst/>
            <a:cxnLst/>
            <a:rect l="l" t="t" r="r" b="b"/>
            <a:pathLst>
              <a:path w="1203959" h="248412">
                <a:moveTo>
                  <a:pt x="1203959" y="0"/>
                </a:moveTo>
                <a:lnTo>
                  <a:pt x="0" y="0"/>
                </a:lnTo>
                <a:lnTo>
                  <a:pt x="0" y="248412"/>
                </a:lnTo>
                <a:lnTo>
                  <a:pt x="1203959" y="248412"/>
                </a:lnTo>
                <a:lnTo>
                  <a:pt x="120395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9982200" y="5276088"/>
            <a:ext cx="641603" cy="249936"/>
          </a:xfrm>
          <a:custGeom>
            <a:avLst/>
            <a:gdLst/>
            <a:ahLst/>
            <a:cxnLst/>
            <a:rect l="l" t="t" r="r" b="b"/>
            <a:pathLst>
              <a:path w="641603" h="249936">
                <a:moveTo>
                  <a:pt x="641603" y="0"/>
                </a:moveTo>
                <a:lnTo>
                  <a:pt x="0" y="0"/>
                </a:lnTo>
                <a:lnTo>
                  <a:pt x="0" y="249936"/>
                </a:lnTo>
                <a:lnTo>
                  <a:pt x="641603" y="249936"/>
                </a:lnTo>
                <a:lnTo>
                  <a:pt x="64160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9982200" y="2165604"/>
            <a:ext cx="0" cy="3483864"/>
          </a:xfrm>
          <a:custGeom>
            <a:avLst/>
            <a:gdLst/>
            <a:ahLst/>
            <a:cxnLst/>
            <a:rect l="l" t="t" r="r" b="b"/>
            <a:pathLst>
              <a:path w="0" h="3483864">
                <a:moveTo>
                  <a:pt x="0" y="0"/>
                </a:moveTo>
                <a:lnTo>
                  <a:pt x="0" y="3483864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1421618" y="2337942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36%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127360" y="2835655"/>
            <a:ext cx="1936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239882" y="3333750"/>
            <a:ext cx="1936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848725" y="3819017"/>
            <a:ext cx="1408430" cy="1752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26820" algn="l"/>
              </a:tabLst>
            </a:pPr>
            <a:r>
              <a:rPr dirty="0" smtClean="0" baseline="2525" sz="1650">
                <a:solidFill>
                  <a:srgbClr val="535353"/>
                </a:solidFill>
                <a:latin typeface="Microsoft JhengHei"/>
                <a:cs typeface="Microsoft JhengHei"/>
              </a:rPr>
              <a:t>签约某政府机构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512932" y="4329429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11%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251438" y="4827523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689717" y="5325617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16%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28990" y="2319146"/>
            <a:ext cx="142748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多个数据中心提供冗余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290686" y="2817114"/>
            <a:ext cx="15678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签约其他学校做异地备份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848725" y="3314953"/>
            <a:ext cx="100711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签约某商业机构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428990" y="4311015"/>
            <a:ext cx="142748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去年做过灾难恢复测试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48876" y="4808728"/>
            <a:ext cx="30607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535353"/>
                </a:solidFill>
                <a:latin typeface="Microsoft JhengHei"/>
                <a:cs typeface="Microsoft JhengHei"/>
              </a:rPr>
              <a:t>其他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128886" y="5306821"/>
            <a:ext cx="7264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无防范措施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786876" y="1674748"/>
            <a:ext cx="2164080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535353"/>
                </a:solidFill>
                <a:latin typeface="Microsoft JhengHei"/>
                <a:cs typeface="Microsoft JhengHei"/>
              </a:rPr>
              <a:t>数据中心灾难恢复防范</a:t>
            </a:r>
            <a:r>
              <a:rPr dirty="0" smtClean="0" sz="1400" spc="-15" b="1">
                <a:solidFill>
                  <a:srgbClr val="535353"/>
                </a:solidFill>
                <a:latin typeface="Microsoft JhengHei"/>
                <a:cs typeface="Microsoft JhengHei"/>
              </a:rPr>
              <a:t>措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施</a:t>
            </a:r>
            <a:endParaRPr sz="1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二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与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627" y="1033272"/>
            <a:ext cx="2770632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80059" y="1008888"/>
            <a:ext cx="2712719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8536" y="1059180"/>
            <a:ext cx="2663952" cy="370332"/>
          </a:xfrm>
          <a:custGeom>
            <a:avLst/>
            <a:gdLst/>
            <a:ahLst/>
            <a:cxnLst/>
            <a:rect l="l" t="t" r="r" b="b"/>
            <a:pathLst>
              <a:path w="2663952" h="370332">
                <a:moveTo>
                  <a:pt x="0" y="370332"/>
                </a:moveTo>
                <a:lnTo>
                  <a:pt x="2663952" y="370332"/>
                </a:lnTo>
                <a:lnTo>
                  <a:pt x="2663952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1342" y="1096390"/>
            <a:ext cx="2359025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Microsoft JhengHei"/>
                <a:cs typeface="Microsoft JhengHei"/>
              </a:rPr>
              <a:t>信息</a:t>
            </a:r>
            <a:r>
              <a:rPr dirty="0" smtClean="0" sz="1800" spc="-5" b="1">
                <a:solidFill>
                  <a:srgbClr val="FFFFFF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800" spc="0" b="1">
                <a:solidFill>
                  <a:srgbClr val="FFFFFF"/>
                </a:solidFill>
                <a:latin typeface="Microsoft JhengHei"/>
                <a:cs typeface="Microsoft JhengHei"/>
              </a:rPr>
              <a:t>应用系统建设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0364" y="2019300"/>
            <a:ext cx="990600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176272" y="2775204"/>
            <a:ext cx="949451" cy="1178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23772" y="2394204"/>
            <a:ext cx="1127760" cy="1568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21891" y="2060448"/>
            <a:ext cx="810768" cy="72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181732" y="2050288"/>
            <a:ext cx="874649" cy="803528"/>
          </a:xfrm>
          <a:custGeom>
            <a:avLst/>
            <a:gdLst/>
            <a:ahLst/>
            <a:cxnLst/>
            <a:rect l="l" t="t" r="r" b="b"/>
            <a:pathLst>
              <a:path w="874649" h="803528">
                <a:moveTo>
                  <a:pt x="0" y="0"/>
                </a:moveTo>
                <a:lnTo>
                  <a:pt x="0" y="446277"/>
                </a:lnTo>
                <a:lnTo>
                  <a:pt x="31597" y="447386"/>
                </a:lnTo>
                <a:lnTo>
                  <a:pt x="62670" y="450667"/>
                </a:lnTo>
                <a:lnTo>
                  <a:pt x="122907" y="463473"/>
                </a:lnTo>
                <a:lnTo>
                  <a:pt x="180046" y="484151"/>
                </a:lnTo>
                <a:lnTo>
                  <a:pt x="233421" y="512155"/>
                </a:lnTo>
                <a:lnTo>
                  <a:pt x="282368" y="546941"/>
                </a:lnTo>
                <a:lnTo>
                  <a:pt x="326221" y="587964"/>
                </a:lnTo>
                <a:lnTo>
                  <a:pt x="364314" y="634679"/>
                </a:lnTo>
                <a:lnTo>
                  <a:pt x="395983" y="686541"/>
                </a:lnTo>
                <a:lnTo>
                  <a:pt x="420563" y="743006"/>
                </a:lnTo>
                <a:lnTo>
                  <a:pt x="437388" y="803528"/>
                </a:lnTo>
                <a:lnTo>
                  <a:pt x="874649" y="714375"/>
                </a:lnTo>
                <a:lnTo>
                  <a:pt x="859863" y="652907"/>
                </a:lnTo>
                <a:lnTo>
                  <a:pt x="841030" y="593333"/>
                </a:lnTo>
                <a:lnTo>
                  <a:pt x="818317" y="535790"/>
                </a:lnTo>
                <a:lnTo>
                  <a:pt x="791890" y="480413"/>
                </a:lnTo>
                <a:lnTo>
                  <a:pt x="761916" y="427339"/>
                </a:lnTo>
                <a:lnTo>
                  <a:pt x="728562" y="376703"/>
                </a:lnTo>
                <a:lnTo>
                  <a:pt x="691993" y="328641"/>
                </a:lnTo>
                <a:lnTo>
                  <a:pt x="652378" y="283290"/>
                </a:lnTo>
                <a:lnTo>
                  <a:pt x="609883" y="240785"/>
                </a:lnTo>
                <a:lnTo>
                  <a:pt x="564673" y="201263"/>
                </a:lnTo>
                <a:lnTo>
                  <a:pt x="516917" y="164859"/>
                </a:lnTo>
                <a:lnTo>
                  <a:pt x="466780" y="131710"/>
                </a:lnTo>
                <a:lnTo>
                  <a:pt x="414430" y="101951"/>
                </a:lnTo>
                <a:lnTo>
                  <a:pt x="360033" y="75719"/>
                </a:lnTo>
                <a:lnTo>
                  <a:pt x="303756" y="53149"/>
                </a:lnTo>
                <a:lnTo>
                  <a:pt x="245765" y="34378"/>
                </a:lnTo>
                <a:lnTo>
                  <a:pt x="186227" y="19541"/>
                </a:lnTo>
                <a:lnTo>
                  <a:pt x="125309" y="8775"/>
                </a:lnTo>
                <a:lnTo>
                  <a:pt x="63178" y="2216"/>
                </a:lnTo>
                <a:lnTo>
                  <a:pt x="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181732" y="2050288"/>
            <a:ext cx="874649" cy="803528"/>
          </a:xfrm>
          <a:custGeom>
            <a:avLst/>
            <a:gdLst/>
            <a:ahLst/>
            <a:cxnLst/>
            <a:rect l="l" t="t" r="r" b="b"/>
            <a:pathLst>
              <a:path w="874649" h="803528">
                <a:moveTo>
                  <a:pt x="0" y="0"/>
                </a:moveTo>
                <a:lnTo>
                  <a:pt x="63178" y="2216"/>
                </a:lnTo>
                <a:lnTo>
                  <a:pt x="125309" y="8775"/>
                </a:lnTo>
                <a:lnTo>
                  <a:pt x="186227" y="19541"/>
                </a:lnTo>
                <a:lnTo>
                  <a:pt x="245765" y="34378"/>
                </a:lnTo>
                <a:lnTo>
                  <a:pt x="303756" y="53149"/>
                </a:lnTo>
                <a:lnTo>
                  <a:pt x="360033" y="75719"/>
                </a:lnTo>
                <a:lnTo>
                  <a:pt x="414430" y="101951"/>
                </a:lnTo>
                <a:lnTo>
                  <a:pt x="466780" y="131710"/>
                </a:lnTo>
                <a:lnTo>
                  <a:pt x="516917" y="164859"/>
                </a:lnTo>
                <a:lnTo>
                  <a:pt x="564673" y="201263"/>
                </a:lnTo>
                <a:lnTo>
                  <a:pt x="609883" y="240785"/>
                </a:lnTo>
                <a:lnTo>
                  <a:pt x="652378" y="283290"/>
                </a:lnTo>
                <a:lnTo>
                  <a:pt x="691993" y="328641"/>
                </a:lnTo>
                <a:lnTo>
                  <a:pt x="728562" y="376703"/>
                </a:lnTo>
                <a:lnTo>
                  <a:pt x="761916" y="427339"/>
                </a:lnTo>
                <a:lnTo>
                  <a:pt x="791890" y="480413"/>
                </a:lnTo>
                <a:lnTo>
                  <a:pt x="818317" y="535790"/>
                </a:lnTo>
                <a:lnTo>
                  <a:pt x="841030" y="593333"/>
                </a:lnTo>
                <a:lnTo>
                  <a:pt x="859863" y="652907"/>
                </a:lnTo>
                <a:lnTo>
                  <a:pt x="874649" y="714375"/>
                </a:lnTo>
                <a:lnTo>
                  <a:pt x="437388" y="803528"/>
                </a:lnTo>
                <a:lnTo>
                  <a:pt x="429986" y="772794"/>
                </a:lnTo>
                <a:lnTo>
                  <a:pt x="420563" y="743006"/>
                </a:lnTo>
                <a:lnTo>
                  <a:pt x="395983" y="686541"/>
                </a:lnTo>
                <a:lnTo>
                  <a:pt x="364314" y="634679"/>
                </a:lnTo>
                <a:lnTo>
                  <a:pt x="326221" y="587964"/>
                </a:lnTo>
                <a:lnTo>
                  <a:pt x="282368" y="546941"/>
                </a:lnTo>
                <a:lnTo>
                  <a:pt x="233421" y="512155"/>
                </a:lnTo>
                <a:lnTo>
                  <a:pt x="180046" y="484151"/>
                </a:lnTo>
                <a:lnTo>
                  <a:pt x="122907" y="463473"/>
                </a:lnTo>
                <a:lnTo>
                  <a:pt x="62670" y="450667"/>
                </a:lnTo>
                <a:lnTo>
                  <a:pt x="0" y="44627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07514" y="2806192"/>
            <a:ext cx="832542" cy="1061595"/>
          </a:xfrm>
          <a:custGeom>
            <a:avLst/>
            <a:gdLst/>
            <a:ahLst/>
            <a:cxnLst/>
            <a:rect l="l" t="t" r="r" b="b"/>
            <a:pathLst>
              <a:path w="832542" h="1061595">
                <a:moveTo>
                  <a:pt x="815086" y="0"/>
                </a:moveTo>
                <a:lnTo>
                  <a:pt x="378585" y="93431"/>
                </a:lnTo>
                <a:lnTo>
                  <a:pt x="380824" y="105971"/>
                </a:lnTo>
                <a:lnTo>
                  <a:pt x="382650" y="118491"/>
                </a:lnTo>
                <a:lnTo>
                  <a:pt x="386086" y="154974"/>
                </a:lnTo>
                <a:lnTo>
                  <a:pt x="386554" y="191032"/>
                </a:lnTo>
                <a:lnTo>
                  <a:pt x="384152" y="226538"/>
                </a:lnTo>
                <a:lnTo>
                  <a:pt x="371135" y="295374"/>
                </a:lnTo>
                <a:lnTo>
                  <a:pt x="347825" y="360449"/>
                </a:lnTo>
                <a:lnTo>
                  <a:pt x="315013" y="420732"/>
                </a:lnTo>
                <a:lnTo>
                  <a:pt x="273488" y="475191"/>
                </a:lnTo>
                <a:lnTo>
                  <a:pt x="224042" y="522794"/>
                </a:lnTo>
                <a:lnTo>
                  <a:pt x="167463" y="562510"/>
                </a:lnTo>
                <a:lnTo>
                  <a:pt x="104542" y="593307"/>
                </a:lnTo>
                <a:lnTo>
                  <a:pt x="36070" y="614153"/>
                </a:lnTo>
                <a:lnTo>
                  <a:pt x="0" y="620522"/>
                </a:lnTo>
                <a:lnTo>
                  <a:pt x="68584" y="1061595"/>
                </a:lnTo>
                <a:lnTo>
                  <a:pt x="106161" y="1055263"/>
                </a:lnTo>
                <a:lnTo>
                  <a:pt x="189752" y="1035313"/>
                </a:lnTo>
                <a:lnTo>
                  <a:pt x="258140" y="1012473"/>
                </a:lnTo>
                <a:lnTo>
                  <a:pt x="323604" y="984581"/>
                </a:lnTo>
                <a:lnTo>
                  <a:pt x="385964" y="951906"/>
                </a:lnTo>
                <a:lnTo>
                  <a:pt x="445039" y="914721"/>
                </a:lnTo>
                <a:lnTo>
                  <a:pt x="500652" y="873296"/>
                </a:lnTo>
                <a:lnTo>
                  <a:pt x="552621" y="827903"/>
                </a:lnTo>
                <a:lnTo>
                  <a:pt x="600768" y="778812"/>
                </a:lnTo>
                <a:lnTo>
                  <a:pt x="644914" y="726295"/>
                </a:lnTo>
                <a:lnTo>
                  <a:pt x="684879" y="670623"/>
                </a:lnTo>
                <a:lnTo>
                  <a:pt x="720483" y="612067"/>
                </a:lnTo>
                <a:lnTo>
                  <a:pt x="751547" y="550897"/>
                </a:lnTo>
                <a:lnTo>
                  <a:pt x="777892" y="487386"/>
                </a:lnTo>
                <a:lnTo>
                  <a:pt x="799337" y="421803"/>
                </a:lnTo>
                <a:lnTo>
                  <a:pt x="815705" y="354421"/>
                </a:lnTo>
                <a:lnTo>
                  <a:pt x="826814" y="285510"/>
                </a:lnTo>
                <a:lnTo>
                  <a:pt x="832487" y="215341"/>
                </a:lnTo>
                <a:lnTo>
                  <a:pt x="832542" y="144186"/>
                </a:lnTo>
                <a:lnTo>
                  <a:pt x="826802" y="72315"/>
                </a:lnTo>
                <a:lnTo>
                  <a:pt x="815086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07514" y="2806192"/>
            <a:ext cx="832542" cy="1061595"/>
          </a:xfrm>
          <a:custGeom>
            <a:avLst/>
            <a:gdLst/>
            <a:ahLst/>
            <a:cxnLst/>
            <a:rect l="l" t="t" r="r" b="b"/>
            <a:pathLst>
              <a:path w="832542" h="1061595">
                <a:moveTo>
                  <a:pt x="815086" y="0"/>
                </a:moveTo>
                <a:lnTo>
                  <a:pt x="826802" y="72315"/>
                </a:lnTo>
                <a:lnTo>
                  <a:pt x="832542" y="144186"/>
                </a:lnTo>
                <a:lnTo>
                  <a:pt x="832487" y="215341"/>
                </a:lnTo>
                <a:lnTo>
                  <a:pt x="826814" y="285510"/>
                </a:lnTo>
                <a:lnTo>
                  <a:pt x="815705" y="354421"/>
                </a:lnTo>
                <a:lnTo>
                  <a:pt x="799337" y="421803"/>
                </a:lnTo>
                <a:lnTo>
                  <a:pt x="777892" y="487386"/>
                </a:lnTo>
                <a:lnTo>
                  <a:pt x="751547" y="550897"/>
                </a:lnTo>
                <a:lnTo>
                  <a:pt x="720483" y="612067"/>
                </a:lnTo>
                <a:lnTo>
                  <a:pt x="684879" y="670623"/>
                </a:lnTo>
                <a:lnTo>
                  <a:pt x="644914" y="726295"/>
                </a:lnTo>
                <a:lnTo>
                  <a:pt x="600768" y="778812"/>
                </a:lnTo>
                <a:lnTo>
                  <a:pt x="552621" y="827903"/>
                </a:lnTo>
                <a:lnTo>
                  <a:pt x="500652" y="873296"/>
                </a:lnTo>
                <a:lnTo>
                  <a:pt x="445039" y="914721"/>
                </a:lnTo>
                <a:lnTo>
                  <a:pt x="385964" y="951906"/>
                </a:lnTo>
                <a:lnTo>
                  <a:pt x="323604" y="984581"/>
                </a:lnTo>
                <a:lnTo>
                  <a:pt x="258140" y="1012473"/>
                </a:lnTo>
                <a:lnTo>
                  <a:pt x="189752" y="1035313"/>
                </a:lnTo>
                <a:lnTo>
                  <a:pt x="118618" y="1052830"/>
                </a:lnTo>
                <a:lnTo>
                  <a:pt x="68584" y="1061595"/>
                </a:lnTo>
                <a:lnTo>
                  <a:pt x="0" y="620522"/>
                </a:lnTo>
                <a:lnTo>
                  <a:pt x="36070" y="614153"/>
                </a:lnTo>
                <a:lnTo>
                  <a:pt x="70951" y="605038"/>
                </a:lnTo>
                <a:lnTo>
                  <a:pt x="136746" y="579088"/>
                </a:lnTo>
                <a:lnTo>
                  <a:pt x="196594" y="543703"/>
                </a:lnTo>
                <a:lnTo>
                  <a:pt x="249706" y="499914"/>
                </a:lnTo>
                <a:lnTo>
                  <a:pt x="295290" y="448754"/>
                </a:lnTo>
                <a:lnTo>
                  <a:pt x="332558" y="391254"/>
                </a:lnTo>
                <a:lnTo>
                  <a:pt x="360717" y="328446"/>
                </a:lnTo>
                <a:lnTo>
                  <a:pt x="378980" y="261361"/>
                </a:lnTo>
                <a:lnTo>
                  <a:pt x="386554" y="191032"/>
                </a:lnTo>
                <a:lnTo>
                  <a:pt x="386086" y="154974"/>
                </a:lnTo>
                <a:lnTo>
                  <a:pt x="382650" y="118491"/>
                </a:lnTo>
                <a:lnTo>
                  <a:pt x="380824" y="105971"/>
                </a:lnTo>
                <a:lnTo>
                  <a:pt x="378585" y="93431"/>
                </a:lnTo>
                <a:lnTo>
                  <a:pt x="815086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255286" y="2424810"/>
            <a:ext cx="1011790" cy="1451989"/>
          </a:xfrm>
          <a:custGeom>
            <a:avLst/>
            <a:gdLst/>
            <a:ahLst/>
            <a:cxnLst/>
            <a:rect l="l" t="t" r="r" b="b"/>
            <a:pathLst>
              <a:path w="1011790" h="1451989">
                <a:moveTo>
                  <a:pt x="197085" y="0"/>
                </a:moveTo>
                <a:lnTo>
                  <a:pt x="153626" y="58810"/>
                </a:lnTo>
                <a:lnTo>
                  <a:pt x="115363" y="120559"/>
                </a:lnTo>
                <a:lnTo>
                  <a:pt x="82393" y="184900"/>
                </a:lnTo>
                <a:lnTo>
                  <a:pt x="54813" y="251488"/>
                </a:lnTo>
                <a:lnTo>
                  <a:pt x="32720" y="319976"/>
                </a:lnTo>
                <a:lnTo>
                  <a:pt x="16210" y="390019"/>
                </a:lnTo>
                <a:lnTo>
                  <a:pt x="5381" y="461270"/>
                </a:lnTo>
                <a:lnTo>
                  <a:pt x="329" y="533383"/>
                </a:lnTo>
                <a:lnTo>
                  <a:pt x="0" y="569655"/>
                </a:lnTo>
                <a:lnTo>
                  <a:pt x="1151" y="606014"/>
                </a:lnTo>
                <a:lnTo>
                  <a:pt x="7944" y="678814"/>
                </a:lnTo>
                <a:lnTo>
                  <a:pt x="20652" y="750973"/>
                </a:lnTo>
                <a:lnTo>
                  <a:pt x="38855" y="820745"/>
                </a:lnTo>
                <a:lnTo>
                  <a:pt x="62297" y="887935"/>
                </a:lnTo>
                <a:lnTo>
                  <a:pt x="90718" y="952345"/>
                </a:lnTo>
                <a:lnTo>
                  <a:pt x="123859" y="1013779"/>
                </a:lnTo>
                <a:lnTo>
                  <a:pt x="161463" y="1072040"/>
                </a:lnTo>
                <a:lnTo>
                  <a:pt x="203272" y="1126930"/>
                </a:lnTo>
                <a:lnTo>
                  <a:pt x="249026" y="1178254"/>
                </a:lnTo>
                <a:lnTo>
                  <a:pt x="298467" y="1225813"/>
                </a:lnTo>
                <a:lnTo>
                  <a:pt x="351338" y="1269412"/>
                </a:lnTo>
                <a:lnTo>
                  <a:pt x="407378" y="1308853"/>
                </a:lnTo>
                <a:lnTo>
                  <a:pt x="466332" y="1343940"/>
                </a:lnTo>
                <a:lnTo>
                  <a:pt x="527939" y="1374475"/>
                </a:lnTo>
                <a:lnTo>
                  <a:pt x="591941" y="1400262"/>
                </a:lnTo>
                <a:lnTo>
                  <a:pt x="658080" y="1421104"/>
                </a:lnTo>
                <a:lnTo>
                  <a:pt x="726099" y="1436803"/>
                </a:lnTo>
                <a:lnTo>
                  <a:pt x="795737" y="1447164"/>
                </a:lnTo>
                <a:lnTo>
                  <a:pt x="866737" y="1451989"/>
                </a:lnTo>
                <a:lnTo>
                  <a:pt x="938841" y="1451081"/>
                </a:lnTo>
                <a:lnTo>
                  <a:pt x="1011790" y="1444244"/>
                </a:lnTo>
                <a:lnTo>
                  <a:pt x="952757" y="1005841"/>
                </a:lnTo>
                <a:lnTo>
                  <a:pt x="897651" y="1005841"/>
                </a:lnTo>
                <a:lnTo>
                  <a:pt x="879518" y="1005669"/>
                </a:lnTo>
                <a:lnTo>
                  <a:pt x="825595" y="1000780"/>
                </a:lnTo>
                <a:lnTo>
                  <a:pt x="772839" y="989457"/>
                </a:lnTo>
                <a:lnTo>
                  <a:pt x="721833" y="971858"/>
                </a:lnTo>
                <a:lnTo>
                  <a:pt x="673156" y="948144"/>
                </a:lnTo>
                <a:lnTo>
                  <a:pt x="627391" y="918474"/>
                </a:lnTo>
                <a:lnTo>
                  <a:pt x="585277" y="883200"/>
                </a:lnTo>
                <a:lnTo>
                  <a:pt x="537414" y="829974"/>
                </a:lnTo>
                <a:lnTo>
                  <a:pt x="499466" y="771092"/>
                </a:lnTo>
                <a:lnTo>
                  <a:pt x="471571" y="707847"/>
                </a:lnTo>
                <a:lnTo>
                  <a:pt x="453866" y="641534"/>
                </a:lnTo>
                <a:lnTo>
                  <a:pt x="446490" y="573446"/>
                </a:lnTo>
                <a:lnTo>
                  <a:pt x="446718" y="539141"/>
                </a:lnTo>
                <a:lnTo>
                  <a:pt x="455093" y="470817"/>
                </a:lnTo>
                <a:lnTo>
                  <a:pt x="474142" y="403953"/>
                </a:lnTo>
                <a:lnTo>
                  <a:pt x="504002" y="339843"/>
                </a:lnTo>
                <a:lnTo>
                  <a:pt x="544811" y="279780"/>
                </a:lnTo>
                <a:lnTo>
                  <a:pt x="197085" y="0"/>
                </a:lnTo>
                <a:close/>
              </a:path>
              <a:path w="1011790" h="1451989">
                <a:moveTo>
                  <a:pt x="952227" y="1001902"/>
                </a:moveTo>
                <a:lnTo>
                  <a:pt x="934027" y="1003964"/>
                </a:lnTo>
                <a:lnTo>
                  <a:pt x="915828" y="1005275"/>
                </a:lnTo>
                <a:lnTo>
                  <a:pt x="897651" y="1005841"/>
                </a:lnTo>
                <a:lnTo>
                  <a:pt x="952757" y="1005841"/>
                </a:lnTo>
                <a:lnTo>
                  <a:pt x="952227" y="1001902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255286" y="2424810"/>
            <a:ext cx="1011790" cy="1451989"/>
          </a:xfrm>
          <a:custGeom>
            <a:avLst/>
            <a:gdLst/>
            <a:ahLst/>
            <a:cxnLst/>
            <a:rect l="l" t="t" r="r" b="b"/>
            <a:pathLst>
              <a:path w="1011790" h="1451989">
                <a:moveTo>
                  <a:pt x="1011790" y="1444244"/>
                </a:moveTo>
                <a:lnTo>
                  <a:pt x="938841" y="1451081"/>
                </a:lnTo>
                <a:lnTo>
                  <a:pt x="866737" y="1451989"/>
                </a:lnTo>
                <a:lnTo>
                  <a:pt x="795737" y="1447164"/>
                </a:lnTo>
                <a:lnTo>
                  <a:pt x="726099" y="1436803"/>
                </a:lnTo>
                <a:lnTo>
                  <a:pt x="658080" y="1421104"/>
                </a:lnTo>
                <a:lnTo>
                  <a:pt x="591941" y="1400262"/>
                </a:lnTo>
                <a:lnTo>
                  <a:pt x="527939" y="1374475"/>
                </a:lnTo>
                <a:lnTo>
                  <a:pt x="466332" y="1343940"/>
                </a:lnTo>
                <a:lnTo>
                  <a:pt x="407378" y="1308853"/>
                </a:lnTo>
                <a:lnTo>
                  <a:pt x="351338" y="1269412"/>
                </a:lnTo>
                <a:lnTo>
                  <a:pt x="298467" y="1225813"/>
                </a:lnTo>
                <a:lnTo>
                  <a:pt x="249026" y="1178254"/>
                </a:lnTo>
                <a:lnTo>
                  <a:pt x="203272" y="1126930"/>
                </a:lnTo>
                <a:lnTo>
                  <a:pt x="161463" y="1072040"/>
                </a:lnTo>
                <a:lnTo>
                  <a:pt x="123859" y="1013779"/>
                </a:lnTo>
                <a:lnTo>
                  <a:pt x="90718" y="952345"/>
                </a:lnTo>
                <a:lnTo>
                  <a:pt x="62297" y="887935"/>
                </a:lnTo>
                <a:lnTo>
                  <a:pt x="38855" y="820745"/>
                </a:lnTo>
                <a:lnTo>
                  <a:pt x="20652" y="750973"/>
                </a:lnTo>
                <a:lnTo>
                  <a:pt x="7944" y="678814"/>
                </a:lnTo>
                <a:lnTo>
                  <a:pt x="1151" y="606014"/>
                </a:lnTo>
                <a:lnTo>
                  <a:pt x="0" y="569655"/>
                </a:lnTo>
                <a:lnTo>
                  <a:pt x="329" y="533383"/>
                </a:lnTo>
                <a:lnTo>
                  <a:pt x="5381" y="461270"/>
                </a:lnTo>
                <a:lnTo>
                  <a:pt x="16210" y="390019"/>
                </a:lnTo>
                <a:lnTo>
                  <a:pt x="32720" y="319976"/>
                </a:lnTo>
                <a:lnTo>
                  <a:pt x="54813" y="251488"/>
                </a:lnTo>
                <a:lnTo>
                  <a:pt x="82393" y="184900"/>
                </a:lnTo>
                <a:lnTo>
                  <a:pt x="115363" y="120559"/>
                </a:lnTo>
                <a:lnTo>
                  <a:pt x="153626" y="58810"/>
                </a:lnTo>
                <a:lnTo>
                  <a:pt x="197085" y="0"/>
                </a:lnTo>
                <a:lnTo>
                  <a:pt x="544811" y="279780"/>
                </a:lnTo>
                <a:lnTo>
                  <a:pt x="523029" y="309225"/>
                </a:lnTo>
                <a:lnTo>
                  <a:pt x="504002" y="339843"/>
                </a:lnTo>
                <a:lnTo>
                  <a:pt x="474142" y="403953"/>
                </a:lnTo>
                <a:lnTo>
                  <a:pt x="455093" y="470817"/>
                </a:lnTo>
                <a:lnTo>
                  <a:pt x="446718" y="539141"/>
                </a:lnTo>
                <a:lnTo>
                  <a:pt x="446490" y="573446"/>
                </a:lnTo>
                <a:lnTo>
                  <a:pt x="448878" y="607631"/>
                </a:lnTo>
                <a:lnTo>
                  <a:pt x="461436" y="674993"/>
                </a:lnTo>
                <a:lnTo>
                  <a:pt x="484253" y="739934"/>
                </a:lnTo>
                <a:lnTo>
                  <a:pt x="517192" y="801159"/>
                </a:lnTo>
                <a:lnTo>
                  <a:pt x="560115" y="857375"/>
                </a:lnTo>
                <a:lnTo>
                  <a:pt x="612883" y="907288"/>
                </a:lnTo>
                <a:lnTo>
                  <a:pt x="657549" y="938908"/>
                </a:lnTo>
                <a:lnTo>
                  <a:pt x="705320" y="964625"/>
                </a:lnTo>
                <a:lnTo>
                  <a:pt x="755614" y="984280"/>
                </a:lnTo>
                <a:lnTo>
                  <a:pt x="807851" y="997713"/>
                </a:lnTo>
                <a:lnTo>
                  <a:pt x="861450" y="1004764"/>
                </a:lnTo>
                <a:lnTo>
                  <a:pt x="897651" y="1005841"/>
                </a:lnTo>
                <a:lnTo>
                  <a:pt x="915828" y="1005275"/>
                </a:lnTo>
                <a:lnTo>
                  <a:pt x="934027" y="1003964"/>
                </a:lnTo>
                <a:lnTo>
                  <a:pt x="952227" y="1001902"/>
                </a:lnTo>
                <a:lnTo>
                  <a:pt x="1011790" y="14442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452372" y="2091689"/>
            <a:ext cx="695452" cy="612901"/>
          </a:xfrm>
          <a:custGeom>
            <a:avLst/>
            <a:gdLst/>
            <a:ahLst/>
            <a:cxnLst/>
            <a:rect l="l" t="t" r="r" b="b"/>
            <a:pathLst>
              <a:path w="695451" h="612901">
                <a:moveTo>
                  <a:pt x="695452" y="0"/>
                </a:moveTo>
                <a:lnTo>
                  <a:pt x="655031" y="914"/>
                </a:lnTo>
                <a:lnTo>
                  <a:pt x="614881" y="3642"/>
                </a:lnTo>
                <a:lnTo>
                  <a:pt x="575056" y="8155"/>
                </a:lnTo>
                <a:lnTo>
                  <a:pt x="535610" y="14430"/>
                </a:lnTo>
                <a:lnTo>
                  <a:pt x="496597" y="22439"/>
                </a:lnTo>
                <a:lnTo>
                  <a:pt x="458071" y="32157"/>
                </a:lnTo>
                <a:lnTo>
                  <a:pt x="420085" y="43557"/>
                </a:lnTo>
                <a:lnTo>
                  <a:pt x="382694" y="56615"/>
                </a:lnTo>
                <a:lnTo>
                  <a:pt x="345952" y="71304"/>
                </a:lnTo>
                <a:lnTo>
                  <a:pt x="309911" y="87598"/>
                </a:lnTo>
                <a:lnTo>
                  <a:pt x="274627" y="105471"/>
                </a:lnTo>
                <a:lnTo>
                  <a:pt x="240153" y="124897"/>
                </a:lnTo>
                <a:lnTo>
                  <a:pt x="206544" y="145851"/>
                </a:lnTo>
                <a:lnTo>
                  <a:pt x="173852" y="168307"/>
                </a:lnTo>
                <a:lnTo>
                  <a:pt x="142132" y="192238"/>
                </a:lnTo>
                <a:lnTo>
                  <a:pt x="111438" y="217619"/>
                </a:lnTo>
                <a:lnTo>
                  <a:pt x="81824" y="244423"/>
                </a:lnTo>
                <a:lnTo>
                  <a:pt x="53344" y="272626"/>
                </a:lnTo>
                <a:lnTo>
                  <a:pt x="26051" y="302200"/>
                </a:lnTo>
                <a:lnTo>
                  <a:pt x="0" y="333121"/>
                </a:lnTo>
                <a:lnTo>
                  <a:pt x="347726" y="612901"/>
                </a:lnTo>
                <a:lnTo>
                  <a:pt x="360751" y="597442"/>
                </a:lnTo>
                <a:lnTo>
                  <a:pt x="374398" y="582656"/>
                </a:lnTo>
                <a:lnTo>
                  <a:pt x="403445" y="555157"/>
                </a:lnTo>
                <a:lnTo>
                  <a:pt x="434652" y="530508"/>
                </a:lnTo>
                <a:lnTo>
                  <a:pt x="467802" y="508812"/>
                </a:lnTo>
                <a:lnTo>
                  <a:pt x="502681" y="490172"/>
                </a:lnTo>
                <a:lnTo>
                  <a:pt x="539073" y="474690"/>
                </a:lnTo>
                <a:lnTo>
                  <a:pt x="576761" y="462469"/>
                </a:lnTo>
                <a:lnTo>
                  <a:pt x="615531" y="453613"/>
                </a:lnTo>
                <a:lnTo>
                  <a:pt x="655166" y="448224"/>
                </a:lnTo>
                <a:lnTo>
                  <a:pt x="695452" y="446405"/>
                </a:lnTo>
                <a:lnTo>
                  <a:pt x="695452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452372" y="2091689"/>
            <a:ext cx="695452" cy="612901"/>
          </a:xfrm>
          <a:custGeom>
            <a:avLst/>
            <a:gdLst/>
            <a:ahLst/>
            <a:cxnLst/>
            <a:rect l="l" t="t" r="r" b="b"/>
            <a:pathLst>
              <a:path w="695451" h="612901">
                <a:moveTo>
                  <a:pt x="0" y="333121"/>
                </a:moveTo>
                <a:lnTo>
                  <a:pt x="26051" y="302200"/>
                </a:lnTo>
                <a:lnTo>
                  <a:pt x="53344" y="272626"/>
                </a:lnTo>
                <a:lnTo>
                  <a:pt x="81824" y="244423"/>
                </a:lnTo>
                <a:lnTo>
                  <a:pt x="111438" y="217619"/>
                </a:lnTo>
                <a:lnTo>
                  <a:pt x="142132" y="192238"/>
                </a:lnTo>
                <a:lnTo>
                  <a:pt x="173852" y="168307"/>
                </a:lnTo>
                <a:lnTo>
                  <a:pt x="206544" y="145851"/>
                </a:lnTo>
                <a:lnTo>
                  <a:pt x="240153" y="124897"/>
                </a:lnTo>
                <a:lnTo>
                  <a:pt x="274627" y="105471"/>
                </a:lnTo>
                <a:lnTo>
                  <a:pt x="309911" y="87598"/>
                </a:lnTo>
                <a:lnTo>
                  <a:pt x="345952" y="71304"/>
                </a:lnTo>
                <a:lnTo>
                  <a:pt x="382694" y="56615"/>
                </a:lnTo>
                <a:lnTo>
                  <a:pt x="420085" y="43557"/>
                </a:lnTo>
                <a:lnTo>
                  <a:pt x="458071" y="32157"/>
                </a:lnTo>
                <a:lnTo>
                  <a:pt x="496597" y="22439"/>
                </a:lnTo>
                <a:lnTo>
                  <a:pt x="535610" y="14430"/>
                </a:lnTo>
                <a:lnTo>
                  <a:pt x="575056" y="8155"/>
                </a:lnTo>
                <a:lnTo>
                  <a:pt x="614881" y="3642"/>
                </a:lnTo>
                <a:lnTo>
                  <a:pt x="655031" y="914"/>
                </a:lnTo>
                <a:lnTo>
                  <a:pt x="695452" y="0"/>
                </a:lnTo>
                <a:lnTo>
                  <a:pt x="695452" y="446405"/>
                </a:lnTo>
                <a:lnTo>
                  <a:pt x="675241" y="446861"/>
                </a:lnTo>
                <a:lnTo>
                  <a:pt x="655166" y="448224"/>
                </a:lnTo>
                <a:lnTo>
                  <a:pt x="615531" y="453613"/>
                </a:lnTo>
                <a:lnTo>
                  <a:pt x="576761" y="462469"/>
                </a:lnTo>
                <a:lnTo>
                  <a:pt x="539073" y="474690"/>
                </a:lnTo>
                <a:lnTo>
                  <a:pt x="502681" y="490172"/>
                </a:lnTo>
                <a:lnTo>
                  <a:pt x="467802" y="508812"/>
                </a:lnTo>
                <a:lnTo>
                  <a:pt x="434652" y="530508"/>
                </a:lnTo>
                <a:lnTo>
                  <a:pt x="403445" y="555157"/>
                </a:lnTo>
                <a:lnTo>
                  <a:pt x="374398" y="582656"/>
                </a:lnTo>
                <a:lnTo>
                  <a:pt x="347726" y="612901"/>
                </a:lnTo>
                <a:lnTo>
                  <a:pt x="0" y="333121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226945" y="2135378"/>
            <a:ext cx="635000" cy="4959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已经完成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algn="ctr" marL="8255">
              <a:lnSpc>
                <a:spcPct val="100000"/>
              </a:lnSpc>
            </a:pPr>
            <a:r>
              <a:rPr dirty="0" smtClean="0" sz="1200" spc="-5">
                <a:solidFill>
                  <a:srgbClr val="2A2A2A"/>
                </a:solidFill>
                <a:latin typeface="Century Gothic"/>
                <a:cs typeface="Century Gothic"/>
              </a:rPr>
              <a:t>22%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5958" y="3473830"/>
            <a:ext cx="311150" cy="193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>
                <a:solidFill>
                  <a:srgbClr val="2A2A2A"/>
                </a:solidFill>
                <a:latin typeface="Century Gothic"/>
                <a:cs typeface="Century Gothic"/>
              </a:rPr>
              <a:t>26%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86305" y="3480816"/>
            <a:ext cx="311785" cy="193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solidFill>
                  <a:srgbClr val="2A2A2A"/>
                </a:solidFill>
                <a:latin typeface="Century Gothic"/>
                <a:cs typeface="Century Gothic"/>
              </a:rPr>
              <a:t>38%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3594" y="2086609"/>
            <a:ext cx="866775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solidFill>
                  <a:srgbClr val="2A2A2A"/>
                </a:solidFill>
                <a:latin typeface="Microsoft JhengHei"/>
                <a:cs typeface="Microsoft JhengHei"/>
              </a:rPr>
              <a:t>尚在起步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567690">
              <a:lnSpc>
                <a:spcPct val="100000"/>
              </a:lnSpc>
            </a:pPr>
            <a:r>
              <a:rPr dirty="0" smtClean="0" sz="1200" spc="-5">
                <a:solidFill>
                  <a:srgbClr val="2A2A2A"/>
                </a:solidFill>
                <a:latin typeface="Century Gothic"/>
                <a:cs typeface="Century Gothic"/>
              </a:rPr>
              <a:t>14%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1920" y="1638934"/>
            <a:ext cx="23114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高等院校信息系统的具体应用情况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7113" y="3138551"/>
            <a:ext cx="6350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基本实现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2712" y="3138551"/>
            <a:ext cx="6350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正在建设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21227" y="2068829"/>
            <a:ext cx="2286000" cy="1735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4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4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已有</a:t>
            </a:r>
            <a:r>
              <a:rPr dirty="0" smtClean="0" sz="1400" spc="25">
                <a:solidFill>
                  <a:srgbClr val="535353"/>
                </a:solidFill>
                <a:latin typeface="Arial"/>
                <a:cs typeface="Arial"/>
              </a:rPr>
              <a:t>48</a:t>
            </a:r>
            <a:r>
              <a:rPr dirty="0" smtClean="0" sz="1400" spc="30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的院校完成了建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立开发工作；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4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4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400" spc="40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400" spc="35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400" spc="-5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的院校正在建立；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4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4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400" spc="35">
                <a:solidFill>
                  <a:srgbClr val="535353"/>
                </a:solidFill>
                <a:latin typeface="Arial"/>
                <a:cs typeface="Arial"/>
              </a:rPr>
              <a:t>14</a:t>
            </a:r>
            <a:r>
              <a:rPr dirty="0" smtClean="0" sz="1400" spc="-5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的院校也已处在起步</a:t>
            </a:r>
            <a:endParaRPr sz="1400">
              <a:latin typeface="Microsoft JhengHei"/>
              <a:cs typeface="Microsoft JhengHei"/>
            </a:endParaRPr>
          </a:p>
          <a:p>
            <a:pPr marL="299085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阶段；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299085" marR="24130" indent="-28702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4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4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所有参评院校均已开始进</a:t>
            </a: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 行信息系统的建设。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04900" y="4767071"/>
            <a:ext cx="597407" cy="1077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330195" y="5312664"/>
            <a:ext cx="3048000" cy="53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130808" y="4792979"/>
            <a:ext cx="490728" cy="1042416"/>
          </a:xfrm>
          <a:custGeom>
            <a:avLst/>
            <a:gdLst/>
            <a:ahLst/>
            <a:cxnLst/>
            <a:rect l="l" t="t" r="r" b="b"/>
            <a:pathLst>
              <a:path w="490728" h="1042415">
                <a:moveTo>
                  <a:pt x="0" y="1042416"/>
                </a:moveTo>
                <a:lnTo>
                  <a:pt x="490728" y="1042416"/>
                </a:lnTo>
                <a:lnTo>
                  <a:pt x="490728" y="0"/>
                </a:lnTo>
                <a:lnTo>
                  <a:pt x="0" y="0"/>
                </a:lnTo>
                <a:lnTo>
                  <a:pt x="0" y="1042416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356104" y="5338571"/>
            <a:ext cx="490727" cy="496824"/>
          </a:xfrm>
          <a:custGeom>
            <a:avLst/>
            <a:gdLst/>
            <a:ahLst/>
            <a:cxnLst/>
            <a:rect l="l" t="t" r="r" b="b"/>
            <a:pathLst>
              <a:path w="490727" h="496824">
                <a:moveTo>
                  <a:pt x="490727" y="0"/>
                </a:moveTo>
                <a:lnTo>
                  <a:pt x="0" y="0"/>
                </a:lnTo>
                <a:lnTo>
                  <a:pt x="0" y="496823"/>
                </a:lnTo>
                <a:lnTo>
                  <a:pt x="490727" y="496823"/>
                </a:lnTo>
                <a:lnTo>
                  <a:pt x="49072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581400" y="5728715"/>
            <a:ext cx="490727" cy="106680"/>
          </a:xfrm>
          <a:custGeom>
            <a:avLst/>
            <a:gdLst/>
            <a:ahLst/>
            <a:cxnLst/>
            <a:rect l="l" t="t" r="r" b="b"/>
            <a:pathLst>
              <a:path w="490727" h="106679">
                <a:moveTo>
                  <a:pt x="490727" y="0"/>
                </a:moveTo>
                <a:lnTo>
                  <a:pt x="0" y="0"/>
                </a:lnTo>
                <a:lnTo>
                  <a:pt x="0" y="106680"/>
                </a:lnTo>
                <a:lnTo>
                  <a:pt x="490727" y="106680"/>
                </a:lnTo>
                <a:lnTo>
                  <a:pt x="49072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806696" y="5670803"/>
            <a:ext cx="490727" cy="164592"/>
          </a:xfrm>
          <a:custGeom>
            <a:avLst/>
            <a:gdLst/>
            <a:ahLst/>
            <a:cxnLst/>
            <a:rect l="l" t="t" r="r" b="b"/>
            <a:pathLst>
              <a:path w="490727" h="164592">
                <a:moveTo>
                  <a:pt x="490727" y="0"/>
                </a:moveTo>
                <a:lnTo>
                  <a:pt x="0" y="0"/>
                </a:lnTo>
                <a:lnTo>
                  <a:pt x="0" y="164592"/>
                </a:lnTo>
                <a:lnTo>
                  <a:pt x="490727" y="164592"/>
                </a:lnTo>
                <a:lnTo>
                  <a:pt x="49072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63523" y="5835396"/>
            <a:ext cx="4901184" cy="0"/>
          </a:xfrm>
          <a:custGeom>
            <a:avLst/>
            <a:gdLst/>
            <a:ahLst/>
            <a:cxnLst/>
            <a:rect l="l" t="t" r="r" b="b"/>
            <a:pathLst>
              <a:path w="4901184" h="0">
                <a:moveTo>
                  <a:pt x="0" y="0"/>
                </a:moveTo>
                <a:lnTo>
                  <a:pt x="4901184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63523" y="5792723"/>
            <a:ext cx="0" cy="42671"/>
          </a:xfrm>
          <a:custGeom>
            <a:avLst/>
            <a:gdLst/>
            <a:ahLst/>
            <a:cxnLst/>
            <a:rect l="l" t="t" r="r" b="b"/>
            <a:pathLst>
              <a:path w="0" h="42672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988820" y="5792723"/>
            <a:ext cx="0" cy="42671"/>
          </a:xfrm>
          <a:custGeom>
            <a:avLst/>
            <a:gdLst/>
            <a:ahLst/>
            <a:cxnLst/>
            <a:rect l="l" t="t" r="r" b="b"/>
            <a:pathLst>
              <a:path w="0" h="42672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214116" y="5792723"/>
            <a:ext cx="0" cy="42671"/>
          </a:xfrm>
          <a:custGeom>
            <a:avLst/>
            <a:gdLst/>
            <a:ahLst/>
            <a:cxnLst/>
            <a:rect l="l" t="t" r="r" b="b"/>
            <a:pathLst>
              <a:path w="0" h="42672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9411" y="5792723"/>
            <a:ext cx="0" cy="42671"/>
          </a:xfrm>
          <a:custGeom>
            <a:avLst/>
            <a:gdLst/>
            <a:ahLst/>
            <a:cxnLst/>
            <a:rect l="l" t="t" r="r" b="b"/>
            <a:pathLst>
              <a:path w="0" h="42672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664708" y="5792723"/>
            <a:ext cx="0" cy="42671"/>
          </a:xfrm>
          <a:custGeom>
            <a:avLst/>
            <a:gdLst/>
            <a:ahLst/>
            <a:cxnLst/>
            <a:rect l="l" t="t" r="r" b="b"/>
            <a:pathLst>
              <a:path w="0" h="42672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245819" y="4287011"/>
            <a:ext cx="3536315" cy="1392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4020">
              <a:lnSpc>
                <a:spcPct val="100000"/>
              </a:lnSpc>
            </a:pPr>
            <a:r>
              <a:rPr dirty="0" smtClean="0" sz="1200" spc="65" b="1">
                <a:solidFill>
                  <a:srgbClr val="535353"/>
                </a:solidFill>
                <a:latin typeface="Arial"/>
                <a:cs typeface="Arial"/>
              </a:rPr>
              <a:t>201</a:t>
            </a:r>
            <a:r>
              <a:rPr dirty="0" smtClean="0" sz="1200" spc="70" b="1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200" spc="120" b="1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200" spc="65" b="1">
                <a:solidFill>
                  <a:srgbClr val="535353"/>
                </a:solidFill>
                <a:latin typeface="Arial"/>
                <a:cs typeface="Arial"/>
              </a:rPr>
              <a:t>201</a:t>
            </a:r>
            <a:r>
              <a:rPr dirty="0" smtClean="0" sz="1200" spc="70" b="1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200" spc="0" b="1">
                <a:solidFill>
                  <a:srgbClr val="535353"/>
                </a:solidFill>
                <a:latin typeface="Microsoft JhengHei"/>
                <a:cs typeface="Microsoft JhengHei"/>
              </a:rPr>
              <a:t>信息化应用系统建设投入资金累计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Century Gothic"/>
                <a:cs typeface="Century Gothic"/>
              </a:rPr>
              <a:t>107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ts val="950"/>
              </a:lnSpc>
              <a:spcBef>
                <a:spcPts val="25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R="823594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Century Gothic"/>
                <a:cs typeface="Century Gothic"/>
              </a:rPr>
              <a:t>51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r" marR="8763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Century Gothic"/>
                <a:cs typeface="Century Gothic"/>
              </a:rPr>
              <a:t>11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62525" y="5443346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Century Gothic"/>
                <a:cs typeface="Century Gothic"/>
              </a:rPr>
              <a:t>17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93393" y="5919368"/>
            <a:ext cx="366395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0-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00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08098" y="5919368"/>
            <a:ext cx="587375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0-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96817" y="5919368"/>
            <a:ext cx="661670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-1</a:t>
            </a:r>
            <a:r>
              <a:rPr dirty="0" smtClean="0" sz="1050" spc="-10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050" spc="0">
                <a:solidFill>
                  <a:srgbClr val="535353"/>
                </a:solidFill>
                <a:latin typeface="Century Gothic"/>
                <a:cs typeface="Century Gothic"/>
              </a:rPr>
              <a:t>00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56784" y="5923940"/>
            <a:ext cx="592455" cy="170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Century Gothic"/>
                <a:cs typeface="Century Gothic"/>
              </a:rPr>
              <a:t>1500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以上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95701" y="6167729"/>
            <a:ext cx="10375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资金金额（万元）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668511" y="4052315"/>
            <a:ext cx="865632" cy="102107"/>
          </a:xfrm>
          <a:custGeom>
            <a:avLst/>
            <a:gdLst/>
            <a:ahLst/>
            <a:cxnLst/>
            <a:rect l="l" t="t" r="r" b="b"/>
            <a:pathLst>
              <a:path w="865632" h="102107">
                <a:moveTo>
                  <a:pt x="865632" y="0"/>
                </a:moveTo>
                <a:lnTo>
                  <a:pt x="0" y="0"/>
                </a:lnTo>
                <a:lnTo>
                  <a:pt x="0" y="102107"/>
                </a:lnTo>
                <a:lnTo>
                  <a:pt x="865632" y="102107"/>
                </a:lnTo>
                <a:lnTo>
                  <a:pt x="86563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668511" y="3595115"/>
            <a:ext cx="1533144" cy="102108"/>
          </a:xfrm>
          <a:custGeom>
            <a:avLst/>
            <a:gdLst/>
            <a:ahLst/>
            <a:cxnLst/>
            <a:rect l="l" t="t" r="r" b="b"/>
            <a:pathLst>
              <a:path w="1533144" h="102108">
                <a:moveTo>
                  <a:pt x="1533144" y="0"/>
                </a:moveTo>
                <a:lnTo>
                  <a:pt x="0" y="0"/>
                </a:lnTo>
                <a:lnTo>
                  <a:pt x="0" y="102108"/>
                </a:lnTo>
                <a:lnTo>
                  <a:pt x="1533144" y="102108"/>
                </a:lnTo>
                <a:lnTo>
                  <a:pt x="15331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668511" y="3137916"/>
            <a:ext cx="1100328" cy="102108"/>
          </a:xfrm>
          <a:custGeom>
            <a:avLst/>
            <a:gdLst/>
            <a:ahLst/>
            <a:cxnLst/>
            <a:rect l="l" t="t" r="r" b="b"/>
            <a:pathLst>
              <a:path w="1100328" h="102108">
                <a:moveTo>
                  <a:pt x="1100328" y="0"/>
                </a:moveTo>
                <a:lnTo>
                  <a:pt x="0" y="0"/>
                </a:lnTo>
                <a:lnTo>
                  <a:pt x="0" y="102108"/>
                </a:lnTo>
                <a:lnTo>
                  <a:pt x="1100328" y="102108"/>
                </a:lnTo>
                <a:lnTo>
                  <a:pt x="110032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668511" y="2680716"/>
            <a:ext cx="920496" cy="102108"/>
          </a:xfrm>
          <a:custGeom>
            <a:avLst/>
            <a:gdLst/>
            <a:ahLst/>
            <a:cxnLst/>
            <a:rect l="l" t="t" r="r" b="b"/>
            <a:pathLst>
              <a:path w="920496" h="102108">
                <a:moveTo>
                  <a:pt x="920496" y="0"/>
                </a:moveTo>
                <a:lnTo>
                  <a:pt x="0" y="0"/>
                </a:lnTo>
                <a:lnTo>
                  <a:pt x="0" y="102108"/>
                </a:lnTo>
                <a:lnTo>
                  <a:pt x="920496" y="102108"/>
                </a:lnTo>
                <a:lnTo>
                  <a:pt x="92049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668511" y="2223516"/>
            <a:ext cx="2075688" cy="102108"/>
          </a:xfrm>
          <a:custGeom>
            <a:avLst/>
            <a:gdLst/>
            <a:ahLst/>
            <a:cxnLst/>
            <a:rect l="l" t="t" r="r" b="b"/>
            <a:pathLst>
              <a:path w="2075688" h="102108">
                <a:moveTo>
                  <a:pt x="2075688" y="0"/>
                </a:moveTo>
                <a:lnTo>
                  <a:pt x="0" y="0"/>
                </a:lnTo>
                <a:lnTo>
                  <a:pt x="0" y="102108"/>
                </a:lnTo>
                <a:lnTo>
                  <a:pt x="2075688" y="102108"/>
                </a:lnTo>
                <a:lnTo>
                  <a:pt x="207568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668511" y="3950208"/>
            <a:ext cx="1155192" cy="102108"/>
          </a:xfrm>
          <a:custGeom>
            <a:avLst/>
            <a:gdLst/>
            <a:ahLst/>
            <a:cxnLst/>
            <a:rect l="l" t="t" r="r" b="b"/>
            <a:pathLst>
              <a:path w="1155192" h="102108">
                <a:moveTo>
                  <a:pt x="1155192" y="0"/>
                </a:moveTo>
                <a:lnTo>
                  <a:pt x="0" y="0"/>
                </a:lnTo>
                <a:lnTo>
                  <a:pt x="0" y="102108"/>
                </a:lnTo>
                <a:lnTo>
                  <a:pt x="1155192" y="102108"/>
                </a:lnTo>
                <a:lnTo>
                  <a:pt x="1155192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668511" y="3493008"/>
            <a:ext cx="1677924" cy="102107"/>
          </a:xfrm>
          <a:custGeom>
            <a:avLst/>
            <a:gdLst/>
            <a:ahLst/>
            <a:cxnLst/>
            <a:rect l="l" t="t" r="r" b="b"/>
            <a:pathLst>
              <a:path w="1677924" h="102107">
                <a:moveTo>
                  <a:pt x="1677924" y="0"/>
                </a:moveTo>
                <a:lnTo>
                  <a:pt x="0" y="0"/>
                </a:lnTo>
                <a:lnTo>
                  <a:pt x="0" y="102107"/>
                </a:lnTo>
                <a:lnTo>
                  <a:pt x="1677924" y="102107"/>
                </a:lnTo>
                <a:lnTo>
                  <a:pt x="1677924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668511" y="3035807"/>
            <a:ext cx="1226820" cy="102107"/>
          </a:xfrm>
          <a:custGeom>
            <a:avLst/>
            <a:gdLst/>
            <a:ahLst/>
            <a:cxnLst/>
            <a:rect l="l" t="t" r="r" b="b"/>
            <a:pathLst>
              <a:path w="1226820" h="102107">
                <a:moveTo>
                  <a:pt x="1226820" y="0"/>
                </a:moveTo>
                <a:lnTo>
                  <a:pt x="0" y="0"/>
                </a:lnTo>
                <a:lnTo>
                  <a:pt x="0" y="102107"/>
                </a:lnTo>
                <a:lnTo>
                  <a:pt x="1226820" y="102107"/>
                </a:lnTo>
                <a:lnTo>
                  <a:pt x="1226820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8668511" y="2578607"/>
            <a:ext cx="865632" cy="102107"/>
          </a:xfrm>
          <a:custGeom>
            <a:avLst/>
            <a:gdLst/>
            <a:ahLst/>
            <a:cxnLst/>
            <a:rect l="l" t="t" r="r" b="b"/>
            <a:pathLst>
              <a:path w="865632" h="102107">
                <a:moveTo>
                  <a:pt x="865632" y="0"/>
                </a:moveTo>
                <a:lnTo>
                  <a:pt x="0" y="0"/>
                </a:lnTo>
                <a:lnTo>
                  <a:pt x="0" y="102107"/>
                </a:lnTo>
                <a:lnTo>
                  <a:pt x="865632" y="102107"/>
                </a:lnTo>
                <a:lnTo>
                  <a:pt x="865632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668511" y="2121407"/>
            <a:ext cx="920496" cy="102107"/>
          </a:xfrm>
          <a:custGeom>
            <a:avLst/>
            <a:gdLst/>
            <a:ahLst/>
            <a:cxnLst/>
            <a:rect l="l" t="t" r="r" b="b"/>
            <a:pathLst>
              <a:path w="920496" h="102107">
                <a:moveTo>
                  <a:pt x="920496" y="0"/>
                </a:moveTo>
                <a:lnTo>
                  <a:pt x="0" y="0"/>
                </a:lnTo>
                <a:lnTo>
                  <a:pt x="0" y="102107"/>
                </a:lnTo>
                <a:lnTo>
                  <a:pt x="920496" y="102107"/>
                </a:lnTo>
                <a:lnTo>
                  <a:pt x="920496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668511" y="3849623"/>
            <a:ext cx="722376" cy="100583"/>
          </a:xfrm>
          <a:custGeom>
            <a:avLst/>
            <a:gdLst/>
            <a:ahLst/>
            <a:cxnLst/>
            <a:rect l="l" t="t" r="r" b="b"/>
            <a:pathLst>
              <a:path w="722376" h="100583">
                <a:moveTo>
                  <a:pt x="722376" y="0"/>
                </a:moveTo>
                <a:lnTo>
                  <a:pt x="0" y="0"/>
                </a:lnTo>
                <a:lnTo>
                  <a:pt x="0" y="100583"/>
                </a:lnTo>
                <a:lnTo>
                  <a:pt x="722376" y="100583"/>
                </a:lnTo>
                <a:lnTo>
                  <a:pt x="722376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668511" y="3392423"/>
            <a:ext cx="361188" cy="100584"/>
          </a:xfrm>
          <a:custGeom>
            <a:avLst/>
            <a:gdLst/>
            <a:ahLst/>
            <a:cxnLst/>
            <a:rect l="l" t="t" r="r" b="b"/>
            <a:pathLst>
              <a:path w="361188" h="100584">
                <a:moveTo>
                  <a:pt x="361188" y="0"/>
                </a:moveTo>
                <a:lnTo>
                  <a:pt x="0" y="0"/>
                </a:lnTo>
                <a:lnTo>
                  <a:pt x="0" y="100584"/>
                </a:lnTo>
                <a:lnTo>
                  <a:pt x="361188" y="100584"/>
                </a:lnTo>
                <a:lnTo>
                  <a:pt x="361188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668511" y="2935223"/>
            <a:ext cx="504444" cy="100584"/>
          </a:xfrm>
          <a:custGeom>
            <a:avLst/>
            <a:gdLst/>
            <a:ahLst/>
            <a:cxnLst/>
            <a:rect l="l" t="t" r="r" b="b"/>
            <a:pathLst>
              <a:path w="504444" h="100584">
                <a:moveTo>
                  <a:pt x="504444" y="0"/>
                </a:moveTo>
                <a:lnTo>
                  <a:pt x="0" y="0"/>
                </a:lnTo>
                <a:lnTo>
                  <a:pt x="0" y="100584"/>
                </a:lnTo>
                <a:lnTo>
                  <a:pt x="504444" y="100584"/>
                </a:lnTo>
                <a:lnTo>
                  <a:pt x="504444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668511" y="2478023"/>
            <a:ext cx="794004" cy="100584"/>
          </a:xfrm>
          <a:custGeom>
            <a:avLst/>
            <a:gdLst/>
            <a:ahLst/>
            <a:cxnLst/>
            <a:rect l="l" t="t" r="r" b="b"/>
            <a:pathLst>
              <a:path w="794004" h="100584">
                <a:moveTo>
                  <a:pt x="794004" y="0"/>
                </a:moveTo>
                <a:lnTo>
                  <a:pt x="0" y="0"/>
                </a:lnTo>
                <a:lnTo>
                  <a:pt x="0" y="100584"/>
                </a:lnTo>
                <a:lnTo>
                  <a:pt x="794004" y="100584"/>
                </a:lnTo>
                <a:lnTo>
                  <a:pt x="794004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668511" y="2020823"/>
            <a:ext cx="324612" cy="100584"/>
          </a:xfrm>
          <a:custGeom>
            <a:avLst/>
            <a:gdLst/>
            <a:ahLst/>
            <a:cxnLst/>
            <a:rect l="l" t="t" r="r" b="b"/>
            <a:pathLst>
              <a:path w="324612" h="100584">
                <a:moveTo>
                  <a:pt x="324612" y="0"/>
                </a:moveTo>
                <a:lnTo>
                  <a:pt x="0" y="0"/>
                </a:lnTo>
                <a:lnTo>
                  <a:pt x="0" y="100584"/>
                </a:lnTo>
                <a:lnTo>
                  <a:pt x="324612" y="100584"/>
                </a:lnTo>
                <a:lnTo>
                  <a:pt x="324612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8668511" y="4230623"/>
            <a:ext cx="2526792" cy="0"/>
          </a:xfrm>
          <a:custGeom>
            <a:avLst/>
            <a:gdLst/>
            <a:ahLst/>
            <a:cxnLst/>
            <a:rect l="l" t="t" r="r" b="b"/>
            <a:pathLst>
              <a:path w="2526792" h="0">
                <a:moveTo>
                  <a:pt x="0" y="0"/>
                </a:moveTo>
                <a:lnTo>
                  <a:pt x="25267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8668511" y="1944623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2286000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9599803" y="40271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267568" y="35699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834498" y="31127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653778" y="26555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09223" y="2197989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888473" y="39255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412094" y="34683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93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960609" y="301091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599803" y="255371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653778" y="209651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455277" y="382384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40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094469" y="336664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238615" y="290944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527540" y="245224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58147" y="199504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21394" y="4309617"/>
            <a:ext cx="12141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37820" algn="l"/>
                <a:tab pos="699135" algn="l"/>
                <a:tab pos="1060450" algn="l"/>
              </a:tabLst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030206" y="4309617"/>
            <a:ext cx="128397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37820" algn="l"/>
                <a:tab pos="699135" algn="l"/>
                <a:tab pos="1060450" algn="l"/>
              </a:tabLst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100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140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009638" y="3906773"/>
            <a:ext cx="153416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自己编程开发（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15</a:t>
            </a:r>
            <a:r>
              <a:rPr dirty="0" smtClean="0" sz="11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所）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729476" y="3449573"/>
            <a:ext cx="181356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与供应商合作开发（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100" spc="1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所）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51219" y="2992373"/>
            <a:ext cx="209105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用外包系统，少量定制</a:t>
            </a:r>
            <a:r>
              <a:rPr dirty="0" smtClean="0" sz="1100" spc="-15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12</a:t>
            </a:r>
            <a:r>
              <a:rPr dirty="0" smtClean="0" sz="1100" spc="2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100" spc="-10">
                <a:solidFill>
                  <a:srgbClr val="535353"/>
                </a:solidFill>
                <a:latin typeface="Microsoft JhengHei"/>
                <a:cs typeface="Microsoft JhengHei"/>
              </a:rPr>
              <a:t>所）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451219" y="2534920"/>
            <a:ext cx="209105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535353"/>
                </a:solidFill>
                <a:latin typeface="Microsoft JhengHei"/>
                <a:cs typeface="Microsoft JhengHei"/>
              </a:rPr>
              <a:t>用外包系统，很多定制</a:t>
            </a:r>
            <a:r>
              <a:rPr dirty="0" smtClean="0" sz="1100" spc="-15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123</a:t>
            </a:r>
            <a:r>
              <a:rPr dirty="0" smtClean="0" sz="1100" spc="-15">
                <a:solidFill>
                  <a:srgbClr val="535353"/>
                </a:solidFill>
                <a:latin typeface="Microsoft JhengHei"/>
                <a:cs typeface="Microsoft JhengHei"/>
              </a:rPr>
              <a:t>所）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29476" y="2077720"/>
            <a:ext cx="181356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购买成套软件产品（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100" spc="15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7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所）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27163" y="1563878"/>
            <a:ext cx="27686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高等院校信息系统建设的策略和未来打算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542276" y="4625340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7628381" y="4572380"/>
            <a:ext cx="787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未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采纳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此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策略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569452" y="4625340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8654922" y="4572380"/>
            <a:ext cx="913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未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来三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内做法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9723119" y="4625340"/>
            <a:ext cx="67055" cy="67056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6"/>
                </a:moveTo>
                <a:lnTo>
                  <a:pt x="67055" y="67056"/>
                </a:lnTo>
                <a:lnTo>
                  <a:pt x="67055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9808591" y="4572380"/>
            <a:ext cx="532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当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前做法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716268" y="4986528"/>
            <a:ext cx="4860035" cy="938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685788" y="5050535"/>
            <a:ext cx="4919472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742176" y="5012435"/>
            <a:ext cx="4753356" cy="832104"/>
          </a:xfrm>
          <a:custGeom>
            <a:avLst/>
            <a:gdLst/>
            <a:ahLst/>
            <a:cxnLst/>
            <a:rect l="l" t="t" r="r" b="b"/>
            <a:pathLst>
              <a:path w="4753356" h="832103">
                <a:moveTo>
                  <a:pt x="0" y="832104"/>
                </a:moveTo>
                <a:lnTo>
                  <a:pt x="4753356" y="832104"/>
                </a:lnTo>
                <a:lnTo>
                  <a:pt x="4753356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822185" y="5009133"/>
            <a:ext cx="4592955" cy="744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41935">
              <a:lnSpc>
                <a:spcPct val="150000"/>
              </a:lnSpc>
            </a:pP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多数院校以</a:t>
            </a:r>
            <a:r>
              <a:rPr dirty="0" smtClean="0" sz="1600" spc="15" b="1">
                <a:solidFill>
                  <a:srgbClr val="FFFFFF"/>
                </a:solidFill>
                <a:latin typeface="Microsoft JhengHei"/>
                <a:cs typeface="Microsoft JhengHei"/>
              </a:rPr>
              <a:t>购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买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成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套</a:t>
            </a:r>
            <a:r>
              <a:rPr dirty="0" smtClean="0" sz="1600" spc="15" b="1">
                <a:solidFill>
                  <a:srgbClr val="FFFFFF"/>
                </a:solidFill>
                <a:latin typeface="Microsoft JhengHei"/>
                <a:cs typeface="Microsoft JhengHei"/>
              </a:rPr>
              <a:t>软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件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产</a:t>
            </a:r>
            <a:r>
              <a:rPr dirty="0" smtClean="0" sz="1600" spc="15" b="1">
                <a:solidFill>
                  <a:srgbClr val="FFFFFF"/>
                </a:solidFill>
                <a:latin typeface="Microsoft JhengHei"/>
                <a:cs typeface="Microsoft JhengHei"/>
              </a:rPr>
              <a:t>品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1600" spc="15" b="1">
                <a:solidFill>
                  <a:srgbClr val="FFFFFF"/>
                </a:solidFill>
                <a:latin typeface="Microsoft JhengHei"/>
                <a:cs typeface="Microsoft JhengHei"/>
              </a:rPr>
              <a:t>主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而</a:t>
            </a:r>
            <a:r>
              <a:rPr dirty="0" smtClean="0" sz="1600" spc="15" b="1">
                <a:solidFill>
                  <a:srgbClr val="FFFFFF"/>
                </a:solidFill>
                <a:latin typeface="Microsoft JhengHei"/>
                <a:cs typeface="Microsoft JhengHei"/>
              </a:rPr>
              <a:t>在</a:t>
            </a:r>
            <a:r>
              <a:rPr dirty="0" smtClean="0" sz="1600" spc="0" b="1">
                <a:solidFill>
                  <a:srgbClr val="FFFFFF"/>
                </a:solidFill>
                <a:latin typeface="Microsoft JhengHei"/>
                <a:cs typeface="Microsoft JhengHei"/>
              </a:rPr>
              <a:t>未</a:t>
            </a:r>
            <a:r>
              <a:rPr dirty="0" smtClean="0" sz="1600" spc="15" b="1">
                <a:solidFill>
                  <a:srgbClr val="FFFFFF"/>
                </a:solidFill>
                <a:latin typeface="Microsoft JhengHei"/>
                <a:cs typeface="Microsoft JhengHei"/>
              </a:rPr>
              <a:t>来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三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 年内，则会倾向于外包、合作开发</a:t>
            </a:r>
            <a:r>
              <a:rPr dirty="0" smtClean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自行</a:t>
            </a:r>
            <a:r>
              <a:rPr dirty="0" smtClean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开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发。</a:t>
            </a:r>
            <a:endParaRPr sz="16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二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与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091" y="1129919"/>
            <a:ext cx="3272154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0" b="1">
                <a:solidFill>
                  <a:srgbClr val="244060"/>
                </a:solidFill>
                <a:latin typeface="Arial"/>
                <a:cs typeface="Arial"/>
              </a:rPr>
              <a:t>3</a:t>
            </a:r>
            <a:r>
              <a:rPr dirty="0" smtClean="0" sz="1800" spc="10" b="1">
                <a:solidFill>
                  <a:srgbClr val="244060"/>
                </a:solidFill>
                <a:latin typeface="Arial"/>
                <a:cs typeface="Arial"/>
              </a:rPr>
              <a:t>.</a:t>
            </a:r>
            <a:r>
              <a:rPr dirty="0" smtClean="0" sz="1800" spc="30" b="1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244060"/>
                </a:solidFill>
                <a:latin typeface="Microsoft JhengHei"/>
                <a:cs typeface="Microsoft JhengHei"/>
              </a:rPr>
              <a:t>信息化应用系统建设具体情况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268" y="1982723"/>
            <a:ext cx="3870959" cy="35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08788" y="2063495"/>
            <a:ext cx="3627120" cy="3459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65175" y="2008632"/>
            <a:ext cx="3764279" cy="3416808"/>
          </a:xfrm>
          <a:custGeom>
            <a:avLst/>
            <a:gdLst/>
            <a:ahLst/>
            <a:cxnLst/>
            <a:rect l="l" t="t" r="r" b="b"/>
            <a:pathLst>
              <a:path w="3764279" h="3416808">
                <a:moveTo>
                  <a:pt x="0" y="3416808"/>
                </a:moveTo>
                <a:lnTo>
                  <a:pt x="3764279" y="3416808"/>
                </a:lnTo>
                <a:lnTo>
                  <a:pt x="3764279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3915" y="2142490"/>
            <a:ext cx="3302635" cy="3183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65" b="1">
                <a:solidFill>
                  <a:srgbClr val="FFC000"/>
                </a:solidFill>
                <a:latin typeface="Arial"/>
                <a:cs typeface="Arial"/>
              </a:rPr>
              <a:t>90</a:t>
            </a:r>
            <a:r>
              <a:rPr dirty="0" smtClean="0" sz="1600" spc="110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建立校园一卡通系统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88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覆盖全校校园安全监控系统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82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提供带校名后缀的电子邮件系统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74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院校建立了统一的身份认证系统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65" b="1">
                <a:solidFill>
                  <a:srgbClr val="FFC000"/>
                </a:solidFill>
                <a:latin typeface="Arial"/>
                <a:cs typeface="Arial"/>
              </a:rPr>
              <a:t>74</a:t>
            </a:r>
            <a:r>
              <a:rPr dirty="0" smtClean="0" sz="1600" spc="110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建立科研管理数据库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63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建立统一的公共数据交换系统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65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院校建立了校园信息门户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58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在社会化网络上开通官方帐号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80" b="1">
                <a:solidFill>
                  <a:srgbClr val="FFC000"/>
                </a:solidFill>
                <a:latin typeface="Arial"/>
                <a:cs typeface="Arial"/>
              </a:rPr>
              <a:t>53</a:t>
            </a:r>
            <a:r>
              <a:rPr dirty="0" smtClean="0" sz="1600" spc="50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配备可交互网络视频会议系统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1083" y="1615694"/>
            <a:ext cx="3056890" cy="1781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2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2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身份管理与认证系</a:t>
            </a:r>
            <a:r>
              <a:rPr dirty="0" smtClean="0" sz="1200" spc="60">
                <a:solidFill>
                  <a:srgbClr val="535353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基本已经普及整个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校园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2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2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200" spc="30">
                <a:solidFill>
                  <a:srgbClr val="535353"/>
                </a:solidFill>
                <a:latin typeface="Arial"/>
                <a:cs typeface="Arial"/>
              </a:rPr>
              <a:t>75</a:t>
            </a:r>
            <a:r>
              <a:rPr dirty="0" smtClean="0" sz="1200" spc="-5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200" spc="-5">
                <a:solidFill>
                  <a:srgbClr val="535353"/>
                </a:solidFill>
                <a:latin typeface="Microsoft JhengHei"/>
                <a:cs typeface="Microsoft JhengHei"/>
              </a:rPr>
              <a:t>身份认证系统支持跨校区访问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299085" marR="20955" indent="-28702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2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2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200" spc="30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200" spc="20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200" spc="70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身份认证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系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200" spc="55">
                <a:solidFill>
                  <a:srgbClr val="535353"/>
                </a:solidFill>
                <a:latin typeface="Microsoft JhengHei"/>
                <a:cs typeface="Microsoft JhengHei"/>
              </a:rPr>
              <a:t>支</a:t>
            </a:r>
            <a:r>
              <a:rPr dirty="0" smtClean="0" sz="1200" spc="75">
                <a:solidFill>
                  <a:srgbClr val="535353"/>
                </a:solidFill>
                <a:latin typeface="Microsoft JhengHei"/>
                <a:cs typeface="Microsoft JhengHei"/>
              </a:rPr>
              <a:t>持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跨学校访</a:t>
            </a:r>
            <a:r>
              <a:rPr dirty="0" smtClean="0" sz="1200" spc="75">
                <a:solidFill>
                  <a:srgbClr val="535353"/>
                </a:solidFill>
                <a:latin typeface="Microsoft JhengHei"/>
                <a:cs typeface="Microsoft JhengHei"/>
              </a:rPr>
              <a:t>问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跨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 区域的联邦认证）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2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2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200" spc="30">
                <a:solidFill>
                  <a:srgbClr val="535353"/>
                </a:solidFill>
                <a:latin typeface="Arial"/>
                <a:cs typeface="Arial"/>
              </a:rPr>
              <a:t>65</a:t>
            </a:r>
            <a:r>
              <a:rPr dirty="0" smtClean="0" sz="1200" spc="30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200" spc="30">
                <a:solidFill>
                  <a:srgbClr val="535353"/>
                </a:solidFill>
                <a:latin typeface="Microsoft JhengHei"/>
                <a:cs typeface="Microsoft JhengHei"/>
              </a:rPr>
              <a:t>身份认证系统支持移动信息平台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299085" marR="23495" indent="-28702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200">
                <a:solidFill>
                  <a:srgbClr val="244060"/>
                </a:solidFill>
                <a:latin typeface="Wingdings"/>
                <a:cs typeface="Wingdings"/>
              </a:rPr>
              <a:t></a:t>
            </a:r>
            <a:r>
              <a:rPr dirty="0" smtClean="0" sz="1200">
                <a:solidFill>
                  <a:srgbClr val="244060"/>
                </a:solidFill>
                <a:latin typeface="Times New Roman"/>
                <a:cs typeface="Times New Roman"/>
              </a:rPr>
              <a:t>	</a:t>
            </a:r>
            <a:r>
              <a:rPr dirty="0" smtClean="0" sz="1200" spc="30">
                <a:solidFill>
                  <a:srgbClr val="535353"/>
                </a:solidFill>
                <a:latin typeface="Arial"/>
                <a:cs typeface="Arial"/>
              </a:rPr>
              <a:t>6</a:t>
            </a:r>
            <a:r>
              <a:rPr dirty="0" smtClean="0" sz="1200" spc="20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200" spc="70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提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供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个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账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号</a:t>
            </a:r>
            <a:r>
              <a:rPr dirty="0" smtClean="0" sz="1200" spc="55">
                <a:solidFill>
                  <a:srgbClr val="535353"/>
                </a:solidFill>
                <a:latin typeface="Microsoft JhengHei"/>
                <a:cs typeface="Microsoft JhengHei"/>
              </a:rPr>
              <a:t>支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持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两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个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或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多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个</a:t>
            </a:r>
            <a:r>
              <a:rPr dirty="0" smtClean="0" sz="1200" spc="70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备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 上网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79892" y="1496567"/>
            <a:ext cx="3275076" cy="2415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249411" y="1571244"/>
            <a:ext cx="3221736" cy="23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305800" y="1522475"/>
            <a:ext cx="3168396" cy="2308860"/>
          </a:xfrm>
          <a:custGeom>
            <a:avLst/>
            <a:gdLst/>
            <a:ahLst/>
            <a:cxnLst/>
            <a:rect l="l" t="t" r="r" b="b"/>
            <a:pathLst>
              <a:path w="3168396" h="2308860">
                <a:moveTo>
                  <a:pt x="0" y="2308860"/>
                </a:moveTo>
                <a:lnTo>
                  <a:pt x="3168396" y="2308860"/>
                </a:lnTo>
                <a:lnTo>
                  <a:pt x="3168396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386064" y="1529344"/>
            <a:ext cx="2896870" cy="2207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01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42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仪器设备开放共享服务使用</a:t>
            </a:r>
            <a:r>
              <a:rPr dirty="0" smtClean="0" sz="1600" spc="-5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网络化信息管理系统</a:t>
            </a:r>
            <a:r>
              <a:rPr dirty="0" smtClean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600" spc="80" b="1">
                <a:solidFill>
                  <a:srgbClr val="FFC000"/>
                </a:solidFill>
                <a:latin typeface="Arial"/>
                <a:cs typeface="Arial"/>
              </a:rPr>
              <a:t>4</a:t>
            </a:r>
            <a:r>
              <a:rPr dirty="0" smtClean="0" sz="1600" spc="85" b="1">
                <a:solidFill>
                  <a:srgbClr val="FFC000"/>
                </a:solidFill>
                <a:latin typeface="Arial"/>
                <a:cs typeface="Arial"/>
              </a:rPr>
              <a:t>0</a:t>
            </a: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教室</a:t>
            </a:r>
            <a:r>
              <a:rPr dirty="0" smtClean="0" sz="1600" spc="305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会议室预约系统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39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建立移动信息服务系统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26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建立科研项目交流平台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65" b="1">
                <a:solidFill>
                  <a:srgbClr val="FFC000"/>
                </a:solidFill>
                <a:latin typeface="Arial"/>
                <a:cs typeface="Arial"/>
              </a:rPr>
              <a:t>20</a:t>
            </a:r>
            <a:r>
              <a:rPr dirty="0" smtClean="0" sz="1600" spc="110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建立科研知识共享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平台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0391" y="4821935"/>
            <a:ext cx="268224" cy="826007"/>
          </a:xfrm>
          <a:custGeom>
            <a:avLst/>
            <a:gdLst/>
            <a:ahLst/>
            <a:cxnLst/>
            <a:rect l="l" t="t" r="r" b="b"/>
            <a:pathLst>
              <a:path w="268224" h="826007">
                <a:moveTo>
                  <a:pt x="0" y="826007"/>
                </a:moveTo>
                <a:lnTo>
                  <a:pt x="268224" y="826007"/>
                </a:lnTo>
                <a:lnTo>
                  <a:pt x="268224" y="0"/>
                </a:lnTo>
                <a:lnTo>
                  <a:pt x="0" y="0"/>
                </a:lnTo>
                <a:lnTo>
                  <a:pt x="0" y="826007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329428" y="4716779"/>
            <a:ext cx="266700" cy="931163"/>
          </a:xfrm>
          <a:custGeom>
            <a:avLst/>
            <a:gdLst/>
            <a:ahLst/>
            <a:cxnLst/>
            <a:rect l="l" t="t" r="r" b="b"/>
            <a:pathLst>
              <a:path w="266700" h="931163">
                <a:moveTo>
                  <a:pt x="0" y="931164"/>
                </a:moveTo>
                <a:lnTo>
                  <a:pt x="266700" y="931164"/>
                </a:lnTo>
                <a:lnTo>
                  <a:pt x="266700" y="0"/>
                </a:lnTo>
                <a:lnTo>
                  <a:pt x="0" y="0"/>
                </a:lnTo>
                <a:lnTo>
                  <a:pt x="0" y="931164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996940" y="4808220"/>
            <a:ext cx="266700" cy="839724"/>
          </a:xfrm>
          <a:custGeom>
            <a:avLst/>
            <a:gdLst/>
            <a:ahLst/>
            <a:cxnLst/>
            <a:rect l="l" t="t" r="r" b="b"/>
            <a:pathLst>
              <a:path w="266700" h="839724">
                <a:moveTo>
                  <a:pt x="0" y="839723"/>
                </a:moveTo>
                <a:lnTo>
                  <a:pt x="266700" y="839723"/>
                </a:lnTo>
                <a:lnTo>
                  <a:pt x="266700" y="0"/>
                </a:lnTo>
                <a:lnTo>
                  <a:pt x="0" y="0"/>
                </a:lnTo>
                <a:lnTo>
                  <a:pt x="0" y="839723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664452" y="5390388"/>
            <a:ext cx="268224" cy="257556"/>
          </a:xfrm>
          <a:custGeom>
            <a:avLst/>
            <a:gdLst/>
            <a:ahLst/>
            <a:cxnLst/>
            <a:rect l="l" t="t" r="r" b="b"/>
            <a:pathLst>
              <a:path w="268224" h="257555">
                <a:moveTo>
                  <a:pt x="268224" y="0"/>
                </a:moveTo>
                <a:lnTo>
                  <a:pt x="0" y="0"/>
                </a:lnTo>
                <a:lnTo>
                  <a:pt x="0" y="257556"/>
                </a:lnTo>
                <a:lnTo>
                  <a:pt x="268224" y="257556"/>
                </a:lnTo>
                <a:lnTo>
                  <a:pt x="26822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333488" y="562813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40894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460747" y="5647944"/>
            <a:ext cx="3339083" cy="0"/>
          </a:xfrm>
          <a:custGeom>
            <a:avLst/>
            <a:gdLst/>
            <a:ahLst/>
            <a:cxnLst/>
            <a:rect l="l" t="t" r="r" b="b"/>
            <a:pathLst>
              <a:path w="3339083" h="0">
                <a:moveTo>
                  <a:pt x="0" y="0"/>
                </a:moveTo>
                <a:lnTo>
                  <a:pt x="333908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460747" y="5647944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128259" y="5647944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795771" y="5647944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464808" y="5647944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132319" y="5647944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799831" y="5647944"/>
            <a:ext cx="0" cy="47243"/>
          </a:xfrm>
          <a:custGeom>
            <a:avLst/>
            <a:gdLst/>
            <a:ahLst/>
            <a:cxnLst/>
            <a:rect l="l" t="t" r="r" b="b"/>
            <a:pathLst>
              <a:path w="0" h="47244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676394" y="4611116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4414" y="4505325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141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12560" y="4597654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15759" y="5179314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18958" y="5397500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93920" y="5776315"/>
            <a:ext cx="160020" cy="28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招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生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2066" y="5774791"/>
            <a:ext cx="160020" cy="817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重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要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新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闻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发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布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30214" y="5774791"/>
            <a:ext cx="160020" cy="817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园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文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化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展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示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8360" y="5776010"/>
            <a:ext cx="160020" cy="415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可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转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载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66381" y="5776315"/>
            <a:ext cx="160020" cy="28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其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他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23179" y="4102607"/>
            <a:ext cx="2014220" cy="193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10">
                <a:solidFill>
                  <a:srgbClr val="535353"/>
                </a:solidFill>
                <a:latin typeface="Microsoft JhengHei"/>
                <a:cs typeface="Microsoft JhengHei"/>
              </a:rPr>
              <a:t>社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交网</a:t>
            </a:r>
            <a:r>
              <a:rPr dirty="0" smtClean="0" sz="1200" spc="10">
                <a:solidFill>
                  <a:srgbClr val="535353"/>
                </a:solidFill>
                <a:latin typeface="Microsoft JhengHei"/>
                <a:cs typeface="Microsoft JhengHei"/>
              </a:rPr>
              <a:t>络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账</a:t>
            </a:r>
            <a:r>
              <a:rPr dirty="0" smtClean="0" sz="1200" spc="10">
                <a:solidFill>
                  <a:srgbClr val="535353"/>
                </a:solidFill>
                <a:latin typeface="Microsoft JhengHei"/>
                <a:cs typeface="Microsoft JhengHei"/>
              </a:rPr>
              <a:t>号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提供</a:t>
            </a:r>
            <a:r>
              <a:rPr dirty="0" smtClean="0" sz="1200" spc="10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内</a:t>
            </a:r>
            <a:r>
              <a:rPr dirty="0" smtClean="0" sz="1200" spc="15">
                <a:solidFill>
                  <a:srgbClr val="535353"/>
                </a:solidFill>
                <a:latin typeface="Microsoft JhengHei"/>
                <a:cs typeface="Microsoft JhengHei"/>
              </a:rPr>
              <a:t>容</a:t>
            </a:r>
            <a:r>
              <a:rPr dirty="0" smtClean="0" sz="1200" spc="0">
                <a:solidFill>
                  <a:srgbClr val="535353"/>
                </a:solidFill>
                <a:latin typeface="Microsoft JhengHei"/>
                <a:cs typeface="Microsoft JhengHei"/>
              </a:rPr>
              <a:t>服务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42103" y="3429000"/>
            <a:ext cx="2965069" cy="0"/>
          </a:xfrm>
          <a:custGeom>
            <a:avLst/>
            <a:gdLst/>
            <a:ahLst/>
            <a:cxnLst/>
            <a:rect l="l" t="t" r="r" b="b"/>
            <a:pathLst>
              <a:path w="2965069" h="0">
                <a:moveTo>
                  <a:pt x="0" y="0"/>
                </a:moveTo>
                <a:lnTo>
                  <a:pt x="2965069" y="0"/>
                </a:lnTo>
              </a:path>
            </a:pathLst>
          </a:custGeom>
          <a:ln w="12192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941064" y="2029967"/>
            <a:ext cx="700024" cy="1398524"/>
          </a:xfrm>
          <a:custGeom>
            <a:avLst/>
            <a:gdLst/>
            <a:ahLst/>
            <a:cxnLst/>
            <a:rect l="l" t="t" r="r" b="b"/>
            <a:pathLst>
              <a:path w="700024" h="1398524">
                <a:moveTo>
                  <a:pt x="0" y="0"/>
                </a:moveTo>
                <a:lnTo>
                  <a:pt x="700024" y="1398524"/>
                </a:lnTo>
              </a:path>
            </a:pathLst>
          </a:custGeom>
          <a:ln w="12192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526279" y="3831335"/>
            <a:ext cx="3080004" cy="0"/>
          </a:xfrm>
          <a:custGeom>
            <a:avLst/>
            <a:gdLst/>
            <a:ahLst/>
            <a:cxnLst/>
            <a:rect l="l" t="t" r="r" b="b"/>
            <a:pathLst>
              <a:path w="3080004" h="0">
                <a:moveTo>
                  <a:pt x="0" y="0"/>
                </a:moveTo>
                <a:lnTo>
                  <a:pt x="3080004" y="0"/>
                </a:lnTo>
              </a:path>
            </a:pathLst>
          </a:custGeom>
          <a:ln w="12192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941064" y="3831335"/>
            <a:ext cx="585215" cy="1593595"/>
          </a:xfrm>
          <a:custGeom>
            <a:avLst/>
            <a:gdLst/>
            <a:ahLst/>
            <a:cxnLst/>
            <a:rect l="l" t="t" r="r" b="b"/>
            <a:pathLst>
              <a:path w="585215" h="1593596">
                <a:moveTo>
                  <a:pt x="585215" y="0"/>
                </a:moveTo>
                <a:lnTo>
                  <a:pt x="0" y="1593595"/>
                </a:lnTo>
              </a:path>
            </a:pathLst>
          </a:custGeom>
          <a:ln w="12192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059923" y="5247132"/>
            <a:ext cx="1013459" cy="179831"/>
          </a:xfrm>
          <a:custGeom>
            <a:avLst/>
            <a:gdLst/>
            <a:ahLst/>
            <a:cxnLst/>
            <a:rect l="l" t="t" r="r" b="b"/>
            <a:pathLst>
              <a:path w="1013459" h="179831">
                <a:moveTo>
                  <a:pt x="0" y="179832"/>
                </a:moveTo>
                <a:lnTo>
                  <a:pt x="1013459" y="179832"/>
                </a:lnTo>
                <a:lnTo>
                  <a:pt x="1013459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059923" y="4527803"/>
            <a:ext cx="475487" cy="179831"/>
          </a:xfrm>
          <a:custGeom>
            <a:avLst/>
            <a:gdLst/>
            <a:ahLst/>
            <a:cxnLst/>
            <a:rect l="l" t="t" r="r" b="b"/>
            <a:pathLst>
              <a:path w="475487" h="179831">
                <a:moveTo>
                  <a:pt x="475487" y="0"/>
                </a:moveTo>
                <a:lnTo>
                  <a:pt x="0" y="0"/>
                </a:lnTo>
                <a:lnTo>
                  <a:pt x="0" y="179832"/>
                </a:lnTo>
                <a:lnTo>
                  <a:pt x="475487" y="179832"/>
                </a:lnTo>
                <a:lnTo>
                  <a:pt x="47548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059923" y="4887467"/>
            <a:ext cx="839724" cy="179831"/>
          </a:xfrm>
          <a:custGeom>
            <a:avLst/>
            <a:gdLst/>
            <a:ahLst/>
            <a:cxnLst/>
            <a:rect l="l" t="t" r="r" b="b"/>
            <a:pathLst>
              <a:path w="839724" h="179831">
                <a:moveTo>
                  <a:pt x="839724" y="0"/>
                </a:moveTo>
                <a:lnTo>
                  <a:pt x="0" y="0"/>
                </a:lnTo>
                <a:lnTo>
                  <a:pt x="0" y="179831"/>
                </a:lnTo>
                <a:lnTo>
                  <a:pt x="839724" y="179831"/>
                </a:lnTo>
                <a:lnTo>
                  <a:pt x="83972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059923" y="5606796"/>
            <a:ext cx="428244" cy="179831"/>
          </a:xfrm>
          <a:custGeom>
            <a:avLst/>
            <a:gdLst/>
            <a:ahLst/>
            <a:cxnLst/>
            <a:rect l="l" t="t" r="r" b="b"/>
            <a:pathLst>
              <a:path w="428244" h="179831">
                <a:moveTo>
                  <a:pt x="428244" y="0"/>
                </a:moveTo>
                <a:lnTo>
                  <a:pt x="0" y="0"/>
                </a:lnTo>
                <a:lnTo>
                  <a:pt x="0" y="179831"/>
                </a:lnTo>
                <a:lnTo>
                  <a:pt x="428244" y="179831"/>
                </a:lnTo>
                <a:lnTo>
                  <a:pt x="4282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059923" y="5966459"/>
            <a:ext cx="175259" cy="179832"/>
          </a:xfrm>
          <a:custGeom>
            <a:avLst/>
            <a:gdLst/>
            <a:ahLst/>
            <a:cxnLst/>
            <a:rect l="l" t="t" r="r" b="b"/>
            <a:pathLst>
              <a:path w="175259" h="179832">
                <a:moveTo>
                  <a:pt x="175259" y="0"/>
                </a:moveTo>
                <a:lnTo>
                  <a:pt x="0" y="0"/>
                </a:lnTo>
                <a:lnTo>
                  <a:pt x="0" y="179831"/>
                </a:lnTo>
                <a:lnTo>
                  <a:pt x="175259" y="179831"/>
                </a:lnTo>
                <a:lnTo>
                  <a:pt x="17525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059923" y="6326123"/>
            <a:ext cx="460248" cy="179832"/>
          </a:xfrm>
          <a:custGeom>
            <a:avLst/>
            <a:gdLst/>
            <a:ahLst/>
            <a:cxnLst/>
            <a:rect l="l" t="t" r="r" b="b"/>
            <a:pathLst>
              <a:path w="460248" h="179831">
                <a:moveTo>
                  <a:pt x="460248" y="0"/>
                </a:moveTo>
                <a:lnTo>
                  <a:pt x="0" y="0"/>
                </a:lnTo>
                <a:lnTo>
                  <a:pt x="0" y="179831"/>
                </a:lnTo>
                <a:lnTo>
                  <a:pt x="460248" y="179831"/>
                </a:lnTo>
                <a:lnTo>
                  <a:pt x="46024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059923" y="4437888"/>
            <a:ext cx="0" cy="2157984"/>
          </a:xfrm>
          <a:custGeom>
            <a:avLst/>
            <a:gdLst/>
            <a:ahLst/>
            <a:cxnLst/>
            <a:rect l="l" t="t" r="r" b="b"/>
            <a:pathLst>
              <a:path w="0" h="2157984">
                <a:moveTo>
                  <a:pt x="0" y="0"/>
                </a:moveTo>
                <a:lnTo>
                  <a:pt x="0" y="2157984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059923" y="4437888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059923" y="4797552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059923" y="5157215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059923" y="5516879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059923" y="5876544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059923" y="6236208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059923" y="6595871"/>
            <a:ext cx="50292" cy="0"/>
          </a:xfrm>
          <a:custGeom>
            <a:avLst/>
            <a:gdLst/>
            <a:ahLst/>
            <a:cxnLst/>
            <a:rect l="l" t="t" r="r" b="b"/>
            <a:pathLst>
              <a:path w="50292" h="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0600690" y="454253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964926" y="490220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139043" y="5261609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553192" y="5621223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299954" y="5980887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84942" y="634055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68181" y="4523740"/>
            <a:ext cx="86677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课程学习资源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27972" y="4883404"/>
            <a:ext cx="10090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图书馆数字资源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68181" y="5243067"/>
            <a:ext cx="86677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校园新闻资讯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68181" y="5602427"/>
            <a:ext cx="86677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问题交流咨询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68410" y="5962091"/>
            <a:ext cx="15678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整合加工的网络学习资源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628123" y="6321755"/>
            <a:ext cx="30607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其他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497314" y="4128134"/>
            <a:ext cx="114744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 b="1">
                <a:solidFill>
                  <a:srgbClr val="535353"/>
                </a:solidFill>
                <a:latin typeface="Microsoft JhengHei"/>
                <a:cs typeface="Microsoft JhengHei"/>
              </a:rPr>
              <a:t>移动信息服务系统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86064" y="1166876"/>
            <a:ext cx="1457325" cy="2527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0">
                <a:solidFill>
                  <a:srgbClr val="244060"/>
                </a:solidFill>
                <a:latin typeface="Microsoft JhengHei"/>
                <a:cs typeface="Microsoft JhengHei"/>
              </a:rPr>
              <a:t>需</a:t>
            </a:r>
            <a:r>
              <a:rPr dirty="0" smtClean="0" sz="1600" spc="-10">
                <a:solidFill>
                  <a:srgbClr val="244060"/>
                </a:solidFill>
                <a:latin typeface="Microsoft JhengHei"/>
                <a:cs typeface="Microsoft JhengHei"/>
              </a:rPr>
              <a:t>要</a:t>
            </a:r>
            <a:r>
              <a:rPr dirty="0" smtClean="0" sz="1600" spc="-10">
                <a:solidFill>
                  <a:srgbClr val="244060"/>
                </a:solidFill>
                <a:latin typeface="Microsoft JhengHei"/>
                <a:cs typeface="Microsoft JhengHei"/>
              </a:rPr>
              <a:t>继</a:t>
            </a:r>
            <a:r>
              <a:rPr dirty="0" smtClean="0" sz="1600" spc="0">
                <a:solidFill>
                  <a:srgbClr val="244060"/>
                </a:solidFill>
                <a:latin typeface="Microsoft JhengHei"/>
                <a:cs typeface="Microsoft JhengHei"/>
              </a:rPr>
              <a:t>续</a:t>
            </a:r>
            <a:r>
              <a:rPr dirty="0" smtClean="0" sz="1600" spc="-10">
                <a:solidFill>
                  <a:srgbClr val="244060"/>
                </a:solidFill>
                <a:latin typeface="Microsoft JhengHei"/>
                <a:cs typeface="Microsoft JhengHei"/>
              </a:rPr>
              <a:t>推</a:t>
            </a:r>
            <a:r>
              <a:rPr dirty="0" smtClean="0" sz="1600" spc="0">
                <a:solidFill>
                  <a:srgbClr val="244060"/>
                </a:solidFill>
                <a:latin typeface="Microsoft JhengHei"/>
                <a:cs typeface="Microsoft JhengHei"/>
              </a:rPr>
              <a:t>进</a:t>
            </a:r>
            <a:r>
              <a:rPr dirty="0" smtClean="0" sz="1600" spc="-20">
                <a:solidFill>
                  <a:srgbClr val="244060"/>
                </a:solidFill>
                <a:latin typeface="Microsoft JhengHei"/>
                <a:cs typeface="Microsoft JhengHei"/>
              </a:rPr>
              <a:t>：</a:t>
            </a:r>
            <a:endParaRPr sz="16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三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施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" y="1008888"/>
            <a:ext cx="2596895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92124" y="984503"/>
            <a:ext cx="20955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8095" y="1034796"/>
            <a:ext cx="2490216" cy="370332"/>
          </a:xfrm>
          <a:custGeom>
            <a:avLst/>
            <a:gdLst/>
            <a:ahLst/>
            <a:cxnLst/>
            <a:rect l="l" t="t" r="r" b="b"/>
            <a:pathLst>
              <a:path w="2490216" h="370332">
                <a:moveTo>
                  <a:pt x="0" y="370332"/>
                </a:moveTo>
                <a:lnTo>
                  <a:pt x="2490216" y="370332"/>
                </a:lnTo>
                <a:lnTo>
                  <a:pt x="2490216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3711" y="1072260"/>
            <a:ext cx="1740535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1800" spc="10" b="1">
                <a:solidFill>
                  <a:srgbClr val="FFFFFF"/>
                </a:solidFill>
                <a:latin typeface="Microsoft JhengHei"/>
                <a:cs typeface="Microsoft JhengHei"/>
              </a:rPr>
              <a:t>网络管理情况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9469" y="1704594"/>
            <a:ext cx="2086610" cy="256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244060"/>
                </a:solidFill>
                <a:latin typeface="Arial"/>
                <a:cs typeface="Arial"/>
              </a:rPr>
              <a:t>85</a:t>
            </a:r>
            <a:r>
              <a:rPr dirty="0" smtClean="0" sz="1600" spc="9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提供无线网络服务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8467" y="4892040"/>
            <a:ext cx="973836" cy="89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72083" y="5260847"/>
            <a:ext cx="1627631" cy="973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59308" y="4367784"/>
            <a:ext cx="1005840" cy="1371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484375" y="4312920"/>
            <a:ext cx="899160" cy="972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85011" y="4918583"/>
            <a:ext cx="866361" cy="783361"/>
          </a:xfrm>
          <a:custGeom>
            <a:avLst/>
            <a:gdLst/>
            <a:ahLst/>
            <a:cxnLst/>
            <a:rect l="l" t="t" r="r" b="b"/>
            <a:pathLst>
              <a:path w="866361" h="783361">
                <a:moveTo>
                  <a:pt x="791463" y="0"/>
                </a:moveTo>
                <a:lnTo>
                  <a:pt x="0" y="352425"/>
                </a:lnTo>
                <a:lnTo>
                  <a:pt x="751586" y="783361"/>
                </a:lnTo>
                <a:lnTo>
                  <a:pt x="771295" y="747017"/>
                </a:lnTo>
                <a:lnTo>
                  <a:pt x="789159" y="709972"/>
                </a:lnTo>
                <a:lnTo>
                  <a:pt x="805175" y="672292"/>
                </a:lnTo>
                <a:lnTo>
                  <a:pt x="819338" y="634045"/>
                </a:lnTo>
                <a:lnTo>
                  <a:pt x="831647" y="595299"/>
                </a:lnTo>
                <a:lnTo>
                  <a:pt x="842097" y="556120"/>
                </a:lnTo>
                <a:lnTo>
                  <a:pt x="850686" y="516577"/>
                </a:lnTo>
                <a:lnTo>
                  <a:pt x="857410" y="476737"/>
                </a:lnTo>
                <a:lnTo>
                  <a:pt x="862266" y="436666"/>
                </a:lnTo>
                <a:lnTo>
                  <a:pt x="865251" y="396433"/>
                </a:lnTo>
                <a:lnTo>
                  <a:pt x="866361" y="356105"/>
                </a:lnTo>
                <a:lnTo>
                  <a:pt x="865593" y="315750"/>
                </a:lnTo>
                <a:lnTo>
                  <a:pt x="862944" y="275434"/>
                </a:lnTo>
                <a:lnTo>
                  <a:pt x="858411" y="235225"/>
                </a:lnTo>
                <a:lnTo>
                  <a:pt x="851991" y="195191"/>
                </a:lnTo>
                <a:lnTo>
                  <a:pt x="843680" y="155399"/>
                </a:lnTo>
                <a:lnTo>
                  <a:pt x="833475" y="115916"/>
                </a:lnTo>
                <a:lnTo>
                  <a:pt x="821373" y="76811"/>
                </a:lnTo>
                <a:lnTo>
                  <a:pt x="807370" y="38149"/>
                </a:lnTo>
                <a:lnTo>
                  <a:pt x="79146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97852" y="5287390"/>
            <a:ext cx="1521091" cy="866013"/>
          </a:xfrm>
          <a:custGeom>
            <a:avLst/>
            <a:gdLst/>
            <a:ahLst/>
            <a:cxnLst/>
            <a:rect l="l" t="t" r="r" b="b"/>
            <a:pathLst>
              <a:path w="1521091" h="866013">
                <a:moveTo>
                  <a:pt x="769505" y="0"/>
                </a:moveTo>
                <a:lnTo>
                  <a:pt x="0" y="398233"/>
                </a:lnTo>
                <a:lnTo>
                  <a:pt x="11785" y="420223"/>
                </a:lnTo>
                <a:lnTo>
                  <a:pt x="24174" y="441823"/>
                </a:lnTo>
                <a:lnTo>
                  <a:pt x="50722" y="483812"/>
                </a:lnTo>
                <a:lnTo>
                  <a:pt x="79559" y="524114"/>
                </a:lnTo>
                <a:lnTo>
                  <a:pt x="110602" y="562640"/>
                </a:lnTo>
                <a:lnTo>
                  <a:pt x="143767" y="599303"/>
                </a:lnTo>
                <a:lnTo>
                  <a:pt x="178968" y="634014"/>
                </a:lnTo>
                <a:lnTo>
                  <a:pt x="216121" y="666686"/>
                </a:lnTo>
                <a:lnTo>
                  <a:pt x="255143" y="697230"/>
                </a:lnTo>
                <a:lnTo>
                  <a:pt x="295949" y="725560"/>
                </a:lnTo>
                <a:lnTo>
                  <a:pt x="338455" y="751586"/>
                </a:lnTo>
                <a:lnTo>
                  <a:pt x="401519" y="784443"/>
                </a:lnTo>
                <a:lnTo>
                  <a:pt x="465996" y="811659"/>
                </a:lnTo>
                <a:lnTo>
                  <a:pt x="531580" y="833317"/>
                </a:lnTo>
                <a:lnTo>
                  <a:pt x="597967" y="849499"/>
                </a:lnTo>
                <a:lnTo>
                  <a:pt x="664854" y="860287"/>
                </a:lnTo>
                <a:lnTo>
                  <a:pt x="731935" y="865764"/>
                </a:lnTo>
                <a:lnTo>
                  <a:pt x="798906" y="866013"/>
                </a:lnTo>
                <a:lnTo>
                  <a:pt x="865464" y="861116"/>
                </a:lnTo>
                <a:lnTo>
                  <a:pt x="931303" y="851155"/>
                </a:lnTo>
                <a:lnTo>
                  <a:pt x="996119" y="836214"/>
                </a:lnTo>
                <a:lnTo>
                  <a:pt x="1059609" y="816374"/>
                </a:lnTo>
                <a:lnTo>
                  <a:pt x="1121467" y="791718"/>
                </a:lnTo>
                <a:lnTo>
                  <a:pt x="1181390" y="762328"/>
                </a:lnTo>
                <a:lnTo>
                  <a:pt x="1239073" y="728288"/>
                </a:lnTo>
                <a:lnTo>
                  <a:pt x="1294211" y="689680"/>
                </a:lnTo>
                <a:lnTo>
                  <a:pt x="1346502" y="646585"/>
                </a:lnTo>
                <a:lnTo>
                  <a:pt x="1395639" y="599087"/>
                </a:lnTo>
                <a:lnTo>
                  <a:pt x="1441319" y="547269"/>
                </a:lnTo>
                <a:lnTo>
                  <a:pt x="1483238" y="491212"/>
                </a:lnTo>
                <a:lnTo>
                  <a:pt x="1521091" y="430999"/>
                </a:lnTo>
                <a:lnTo>
                  <a:pt x="769505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86461" y="4394432"/>
            <a:ext cx="897914" cy="1264598"/>
          </a:xfrm>
          <a:custGeom>
            <a:avLst/>
            <a:gdLst/>
            <a:ahLst/>
            <a:cxnLst/>
            <a:rect l="l" t="t" r="r" b="b"/>
            <a:pathLst>
              <a:path w="897914" h="1264598">
                <a:moveTo>
                  <a:pt x="875559" y="0"/>
                </a:moveTo>
                <a:lnTo>
                  <a:pt x="830944" y="674"/>
                </a:lnTo>
                <a:lnTo>
                  <a:pt x="786526" y="3642"/>
                </a:lnTo>
                <a:lnTo>
                  <a:pt x="742390" y="8883"/>
                </a:lnTo>
                <a:lnTo>
                  <a:pt x="698623" y="16375"/>
                </a:lnTo>
                <a:lnTo>
                  <a:pt x="655311" y="26099"/>
                </a:lnTo>
                <a:lnTo>
                  <a:pt x="612539" y="38035"/>
                </a:lnTo>
                <a:lnTo>
                  <a:pt x="570394" y="52160"/>
                </a:lnTo>
                <a:lnTo>
                  <a:pt x="528961" y="68455"/>
                </a:lnTo>
                <a:lnTo>
                  <a:pt x="488327" y="86900"/>
                </a:lnTo>
                <a:lnTo>
                  <a:pt x="406550" y="132137"/>
                </a:lnTo>
                <a:lnTo>
                  <a:pt x="348740" y="171593"/>
                </a:lnTo>
                <a:lnTo>
                  <a:pt x="295003" y="214990"/>
                </a:lnTo>
                <a:lnTo>
                  <a:pt x="245434" y="262028"/>
                </a:lnTo>
                <a:lnTo>
                  <a:pt x="200128" y="312405"/>
                </a:lnTo>
                <a:lnTo>
                  <a:pt x="159182" y="365822"/>
                </a:lnTo>
                <a:lnTo>
                  <a:pt x="122690" y="421979"/>
                </a:lnTo>
                <a:lnTo>
                  <a:pt x="90748" y="480574"/>
                </a:lnTo>
                <a:lnTo>
                  <a:pt x="63452" y="541307"/>
                </a:lnTo>
                <a:lnTo>
                  <a:pt x="40897" y="603879"/>
                </a:lnTo>
                <a:lnTo>
                  <a:pt x="23179" y="667988"/>
                </a:lnTo>
                <a:lnTo>
                  <a:pt x="10393" y="733334"/>
                </a:lnTo>
                <a:lnTo>
                  <a:pt x="2634" y="799617"/>
                </a:lnTo>
                <a:lnTo>
                  <a:pt x="0" y="866537"/>
                </a:lnTo>
                <a:lnTo>
                  <a:pt x="2583" y="933792"/>
                </a:lnTo>
                <a:lnTo>
                  <a:pt x="10481" y="1001084"/>
                </a:lnTo>
                <a:lnTo>
                  <a:pt x="23789" y="1068110"/>
                </a:lnTo>
                <a:lnTo>
                  <a:pt x="42603" y="1134572"/>
                </a:lnTo>
                <a:lnTo>
                  <a:pt x="67017" y="1200168"/>
                </a:lnTo>
                <a:lnTo>
                  <a:pt x="97128" y="1264598"/>
                </a:lnTo>
                <a:lnTo>
                  <a:pt x="866545" y="866415"/>
                </a:lnTo>
                <a:lnTo>
                  <a:pt x="897914" y="529"/>
                </a:lnTo>
                <a:lnTo>
                  <a:pt x="875559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511300" y="4339590"/>
            <a:ext cx="791463" cy="865886"/>
          </a:xfrm>
          <a:custGeom>
            <a:avLst/>
            <a:gdLst/>
            <a:ahLst/>
            <a:cxnLst/>
            <a:rect l="l" t="t" r="r" b="b"/>
            <a:pathLst>
              <a:path w="791463" h="865886">
                <a:moveTo>
                  <a:pt x="31368" y="0"/>
                </a:moveTo>
                <a:lnTo>
                  <a:pt x="0" y="865886"/>
                </a:lnTo>
                <a:lnTo>
                  <a:pt x="791463" y="513461"/>
                </a:lnTo>
                <a:lnTo>
                  <a:pt x="770101" y="468905"/>
                </a:lnTo>
                <a:lnTo>
                  <a:pt x="746425" y="425960"/>
                </a:lnTo>
                <a:lnTo>
                  <a:pt x="720528" y="384688"/>
                </a:lnTo>
                <a:lnTo>
                  <a:pt x="692504" y="345151"/>
                </a:lnTo>
                <a:lnTo>
                  <a:pt x="662447" y="307413"/>
                </a:lnTo>
                <a:lnTo>
                  <a:pt x="630451" y="271537"/>
                </a:lnTo>
                <a:lnTo>
                  <a:pt x="596610" y="237585"/>
                </a:lnTo>
                <a:lnTo>
                  <a:pt x="561016" y="205621"/>
                </a:lnTo>
                <a:lnTo>
                  <a:pt x="523765" y="175707"/>
                </a:lnTo>
                <a:lnTo>
                  <a:pt x="484949" y="147907"/>
                </a:lnTo>
                <a:lnTo>
                  <a:pt x="444662" y="122283"/>
                </a:lnTo>
                <a:lnTo>
                  <a:pt x="402999" y="98899"/>
                </a:lnTo>
                <a:lnTo>
                  <a:pt x="360052" y="77817"/>
                </a:lnTo>
                <a:lnTo>
                  <a:pt x="315916" y="59101"/>
                </a:lnTo>
                <a:lnTo>
                  <a:pt x="270684" y="42812"/>
                </a:lnTo>
                <a:lnTo>
                  <a:pt x="224450" y="29015"/>
                </a:lnTo>
                <a:lnTo>
                  <a:pt x="177308" y="17773"/>
                </a:lnTo>
                <a:lnTo>
                  <a:pt x="129351" y="9147"/>
                </a:lnTo>
                <a:lnTo>
                  <a:pt x="80673" y="3202"/>
                </a:lnTo>
                <a:lnTo>
                  <a:pt x="31368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996567" y="5255514"/>
            <a:ext cx="30416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3E3E3E"/>
                </a:solidFill>
                <a:latin typeface="Arial"/>
                <a:cs typeface="Arial"/>
              </a:rPr>
              <a:t>15%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8386" y="5652363"/>
            <a:ext cx="30416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3E3E3E"/>
                </a:solidFill>
                <a:latin typeface="Arial"/>
                <a:cs typeface="Arial"/>
              </a:rPr>
              <a:t>34%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2731" y="4915661"/>
            <a:ext cx="30543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3E3E3E"/>
                </a:solidFill>
                <a:latin typeface="Arial"/>
                <a:cs typeface="Arial"/>
              </a:rPr>
              <a:t>33%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9867" y="4607814"/>
            <a:ext cx="30416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3E3E3E"/>
                </a:solidFill>
                <a:latin typeface="Arial"/>
                <a:cs typeface="Arial"/>
              </a:rPr>
              <a:t>18%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22247" y="3860292"/>
            <a:ext cx="12446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无线网络建设模式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39567" y="4480559"/>
            <a:ext cx="83819" cy="82295"/>
          </a:xfrm>
          <a:custGeom>
            <a:avLst/>
            <a:gdLst/>
            <a:ahLst/>
            <a:cxnLst/>
            <a:rect l="l" t="t" r="r" b="b"/>
            <a:pathLst>
              <a:path w="83819" h="82296">
                <a:moveTo>
                  <a:pt x="0" y="82295"/>
                </a:moveTo>
                <a:lnTo>
                  <a:pt x="83819" y="82295"/>
                </a:lnTo>
                <a:lnTo>
                  <a:pt x="83819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747264" y="4427092"/>
            <a:ext cx="7264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交给运营商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39567" y="4974335"/>
            <a:ext cx="83819" cy="82295"/>
          </a:xfrm>
          <a:custGeom>
            <a:avLst/>
            <a:gdLst/>
            <a:ahLst/>
            <a:cxnLst/>
            <a:rect l="l" t="t" r="r" b="b"/>
            <a:pathLst>
              <a:path w="83819" h="82296">
                <a:moveTo>
                  <a:pt x="0" y="82295"/>
                </a:moveTo>
                <a:lnTo>
                  <a:pt x="83819" y="82295"/>
                </a:lnTo>
                <a:lnTo>
                  <a:pt x="83819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639567" y="5466588"/>
            <a:ext cx="83819" cy="83819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20"/>
                </a:moveTo>
                <a:lnTo>
                  <a:pt x="83819" y="83820"/>
                </a:lnTo>
                <a:lnTo>
                  <a:pt x="8381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747264" y="4841488"/>
            <a:ext cx="1287780" cy="753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72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学校与运营商共建，</a:t>
            </a: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 学校主导</a:t>
            </a: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100" spc="-5">
                <a:solidFill>
                  <a:srgbClr val="535353"/>
                </a:solidFill>
                <a:latin typeface="Microsoft JhengHei"/>
                <a:cs typeface="Microsoft JhengHei"/>
              </a:rPr>
              <a:t>学校自建自维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39567" y="5960364"/>
            <a:ext cx="83819" cy="83819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20"/>
                </a:moveTo>
                <a:lnTo>
                  <a:pt x="83819" y="83820"/>
                </a:lnTo>
                <a:lnTo>
                  <a:pt x="8381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747264" y="5834745"/>
            <a:ext cx="1287780" cy="494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36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尚未建立全校网络覆</a:t>
            </a: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 盖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05088" y="2260092"/>
            <a:ext cx="2345436" cy="1418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943843" y="2002535"/>
            <a:ext cx="301751" cy="167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900159" y="2138172"/>
            <a:ext cx="1664207" cy="15407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730995" y="3063239"/>
            <a:ext cx="195072" cy="606552"/>
          </a:xfrm>
          <a:custGeom>
            <a:avLst/>
            <a:gdLst/>
            <a:ahLst/>
            <a:cxnLst/>
            <a:rect l="l" t="t" r="r" b="b"/>
            <a:pathLst>
              <a:path w="195072" h="606551">
                <a:moveTo>
                  <a:pt x="195072" y="0"/>
                </a:moveTo>
                <a:lnTo>
                  <a:pt x="0" y="0"/>
                </a:lnTo>
                <a:lnTo>
                  <a:pt x="0" y="606552"/>
                </a:lnTo>
                <a:lnTo>
                  <a:pt x="195072" y="606552"/>
                </a:lnTo>
                <a:lnTo>
                  <a:pt x="195072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412223" y="2286000"/>
            <a:ext cx="195072" cy="1383792"/>
          </a:xfrm>
          <a:custGeom>
            <a:avLst/>
            <a:gdLst/>
            <a:ahLst/>
            <a:cxnLst/>
            <a:rect l="l" t="t" r="r" b="b"/>
            <a:pathLst>
              <a:path w="195072" h="1383792">
                <a:moveTo>
                  <a:pt x="195072" y="0"/>
                </a:moveTo>
                <a:lnTo>
                  <a:pt x="0" y="0"/>
                </a:lnTo>
                <a:lnTo>
                  <a:pt x="0" y="1383792"/>
                </a:lnTo>
                <a:lnTo>
                  <a:pt x="195072" y="1383792"/>
                </a:lnTo>
                <a:lnTo>
                  <a:pt x="195072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093452" y="2324100"/>
            <a:ext cx="195072" cy="1345692"/>
          </a:xfrm>
          <a:custGeom>
            <a:avLst/>
            <a:gdLst/>
            <a:ahLst/>
            <a:cxnLst/>
            <a:rect l="l" t="t" r="r" b="b"/>
            <a:pathLst>
              <a:path w="195072" h="1345692">
                <a:moveTo>
                  <a:pt x="195072" y="0"/>
                </a:moveTo>
                <a:lnTo>
                  <a:pt x="0" y="0"/>
                </a:lnTo>
                <a:lnTo>
                  <a:pt x="0" y="1345692"/>
                </a:lnTo>
                <a:lnTo>
                  <a:pt x="195072" y="1345692"/>
                </a:lnTo>
                <a:lnTo>
                  <a:pt x="195072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774680" y="2950464"/>
            <a:ext cx="195072" cy="719328"/>
          </a:xfrm>
          <a:custGeom>
            <a:avLst/>
            <a:gdLst/>
            <a:ahLst/>
            <a:cxnLst/>
            <a:rect l="l" t="t" r="r" b="b"/>
            <a:pathLst>
              <a:path w="195072" h="719327">
                <a:moveTo>
                  <a:pt x="195072" y="0"/>
                </a:moveTo>
                <a:lnTo>
                  <a:pt x="0" y="0"/>
                </a:lnTo>
                <a:lnTo>
                  <a:pt x="0" y="719328"/>
                </a:lnTo>
                <a:lnTo>
                  <a:pt x="195072" y="719328"/>
                </a:lnTo>
                <a:lnTo>
                  <a:pt x="195072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969752" y="2028444"/>
            <a:ext cx="195072" cy="1641347"/>
          </a:xfrm>
          <a:custGeom>
            <a:avLst/>
            <a:gdLst/>
            <a:ahLst/>
            <a:cxnLst/>
            <a:rect l="l" t="t" r="r" b="b"/>
            <a:pathLst>
              <a:path w="195072" h="1641348">
                <a:moveTo>
                  <a:pt x="0" y="1641347"/>
                </a:moveTo>
                <a:lnTo>
                  <a:pt x="195072" y="1641347"/>
                </a:lnTo>
                <a:lnTo>
                  <a:pt x="195072" y="0"/>
                </a:lnTo>
                <a:lnTo>
                  <a:pt x="0" y="0"/>
                </a:lnTo>
                <a:lnTo>
                  <a:pt x="0" y="164134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926068" y="2164079"/>
            <a:ext cx="195072" cy="1505712"/>
          </a:xfrm>
          <a:custGeom>
            <a:avLst/>
            <a:gdLst/>
            <a:ahLst/>
            <a:cxnLst/>
            <a:rect l="l" t="t" r="r" b="b"/>
            <a:pathLst>
              <a:path w="195072" h="1505712">
                <a:moveTo>
                  <a:pt x="195072" y="0"/>
                </a:moveTo>
                <a:lnTo>
                  <a:pt x="0" y="0"/>
                </a:lnTo>
                <a:lnTo>
                  <a:pt x="0" y="1505712"/>
                </a:lnTo>
                <a:lnTo>
                  <a:pt x="195072" y="1505712"/>
                </a:lnTo>
                <a:lnTo>
                  <a:pt x="195072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607295" y="3244595"/>
            <a:ext cx="195072" cy="425195"/>
          </a:xfrm>
          <a:custGeom>
            <a:avLst/>
            <a:gdLst/>
            <a:ahLst/>
            <a:cxnLst/>
            <a:rect l="l" t="t" r="r" b="b"/>
            <a:pathLst>
              <a:path w="195072" h="425196">
                <a:moveTo>
                  <a:pt x="195072" y="0"/>
                </a:moveTo>
                <a:lnTo>
                  <a:pt x="0" y="0"/>
                </a:lnTo>
                <a:lnTo>
                  <a:pt x="0" y="425195"/>
                </a:lnTo>
                <a:lnTo>
                  <a:pt x="195072" y="425195"/>
                </a:lnTo>
                <a:lnTo>
                  <a:pt x="195072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288523" y="3186683"/>
            <a:ext cx="195072" cy="483107"/>
          </a:xfrm>
          <a:custGeom>
            <a:avLst/>
            <a:gdLst/>
            <a:ahLst/>
            <a:cxnLst/>
            <a:rect l="l" t="t" r="r" b="b"/>
            <a:pathLst>
              <a:path w="195072" h="483107">
                <a:moveTo>
                  <a:pt x="195072" y="0"/>
                </a:moveTo>
                <a:lnTo>
                  <a:pt x="0" y="0"/>
                </a:lnTo>
                <a:lnTo>
                  <a:pt x="0" y="483107"/>
                </a:lnTo>
                <a:lnTo>
                  <a:pt x="195072" y="483107"/>
                </a:lnTo>
                <a:lnTo>
                  <a:pt x="195072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84692" y="3669791"/>
            <a:ext cx="2726435" cy="0"/>
          </a:xfrm>
          <a:custGeom>
            <a:avLst/>
            <a:gdLst/>
            <a:ahLst/>
            <a:cxnLst/>
            <a:rect l="l" t="t" r="r" b="b"/>
            <a:pathLst>
              <a:path w="2726435" h="0">
                <a:moveTo>
                  <a:pt x="0" y="0"/>
                </a:moveTo>
                <a:lnTo>
                  <a:pt x="2726435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684768" y="2822194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15%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66250" y="2044700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47478" y="2082800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33%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729086" y="2708275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18%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79585" y="1921890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37%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60814" y="3003550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42295" y="2945638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75593" y="1907794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25865" y="3797300"/>
            <a:ext cx="160020" cy="683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交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给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运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营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商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07346" y="3796459"/>
            <a:ext cx="160020" cy="1083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837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校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与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运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营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商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共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建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88575" y="3796919"/>
            <a:ext cx="160020" cy="817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校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自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建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自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维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70056" y="3796283"/>
            <a:ext cx="160020" cy="951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尚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未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建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成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或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进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行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00058" y="1260094"/>
            <a:ext cx="27686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无线网络建设和有线电视数字化改造模式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267443" y="5085588"/>
            <a:ext cx="82296" cy="82295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9374885" y="5032502"/>
            <a:ext cx="114744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无线网络建设模式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267443" y="5405628"/>
            <a:ext cx="82296" cy="82296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9374885" y="5352160"/>
            <a:ext cx="184658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有线电视数字化改造建</a:t>
            </a:r>
            <a:r>
              <a:rPr dirty="0" smtClean="0" sz="1100" spc="-15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模式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783579" y="3432047"/>
            <a:ext cx="1627631" cy="295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783579" y="1912620"/>
            <a:ext cx="682752" cy="14356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783579" y="3457955"/>
            <a:ext cx="1546859" cy="188976"/>
          </a:xfrm>
          <a:custGeom>
            <a:avLst/>
            <a:gdLst/>
            <a:ahLst/>
            <a:cxnLst/>
            <a:rect l="l" t="t" r="r" b="b"/>
            <a:pathLst>
              <a:path w="1546859" h="188975">
                <a:moveTo>
                  <a:pt x="0" y="188976"/>
                </a:moveTo>
                <a:lnTo>
                  <a:pt x="1546859" y="188976"/>
                </a:lnTo>
                <a:lnTo>
                  <a:pt x="1546859" y="0"/>
                </a:lnTo>
                <a:lnTo>
                  <a:pt x="0" y="0"/>
                </a:lnTo>
                <a:lnTo>
                  <a:pt x="0" y="18897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783579" y="3078479"/>
            <a:ext cx="205740" cy="188975"/>
          </a:xfrm>
          <a:custGeom>
            <a:avLst/>
            <a:gdLst/>
            <a:ahLst/>
            <a:cxnLst/>
            <a:rect l="l" t="t" r="r" b="b"/>
            <a:pathLst>
              <a:path w="205740" h="188975">
                <a:moveTo>
                  <a:pt x="205740" y="0"/>
                </a:moveTo>
                <a:lnTo>
                  <a:pt x="0" y="0"/>
                </a:lnTo>
                <a:lnTo>
                  <a:pt x="0" y="188975"/>
                </a:lnTo>
                <a:lnTo>
                  <a:pt x="205740" y="188975"/>
                </a:lnTo>
                <a:lnTo>
                  <a:pt x="2057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783579" y="2697479"/>
            <a:ext cx="326136" cy="190500"/>
          </a:xfrm>
          <a:custGeom>
            <a:avLst/>
            <a:gdLst/>
            <a:ahLst/>
            <a:cxnLst/>
            <a:rect l="l" t="t" r="r" b="b"/>
            <a:pathLst>
              <a:path w="326136" h="190500">
                <a:moveTo>
                  <a:pt x="326136" y="0"/>
                </a:moveTo>
                <a:lnTo>
                  <a:pt x="0" y="0"/>
                </a:lnTo>
                <a:lnTo>
                  <a:pt x="0" y="190500"/>
                </a:lnTo>
                <a:lnTo>
                  <a:pt x="326136" y="190500"/>
                </a:lnTo>
                <a:lnTo>
                  <a:pt x="32613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783579" y="2318004"/>
            <a:ext cx="103632" cy="190500"/>
          </a:xfrm>
          <a:custGeom>
            <a:avLst/>
            <a:gdLst/>
            <a:ahLst/>
            <a:cxnLst/>
            <a:rect l="l" t="t" r="r" b="b"/>
            <a:pathLst>
              <a:path w="103632" h="190500">
                <a:moveTo>
                  <a:pt x="103632" y="0"/>
                </a:moveTo>
                <a:lnTo>
                  <a:pt x="0" y="0"/>
                </a:lnTo>
                <a:lnTo>
                  <a:pt x="0" y="190500"/>
                </a:lnTo>
                <a:lnTo>
                  <a:pt x="103632" y="190500"/>
                </a:lnTo>
                <a:lnTo>
                  <a:pt x="10363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783579" y="1938527"/>
            <a:ext cx="601980" cy="190500"/>
          </a:xfrm>
          <a:custGeom>
            <a:avLst/>
            <a:gdLst/>
            <a:ahLst/>
            <a:cxnLst/>
            <a:rect l="l" t="t" r="r" b="b"/>
            <a:pathLst>
              <a:path w="601980" h="190500">
                <a:moveTo>
                  <a:pt x="601980" y="0"/>
                </a:moveTo>
                <a:lnTo>
                  <a:pt x="0" y="0"/>
                </a:lnTo>
                <a:lnTo>
                  <a:pt x="0" y="190500"/>
                </a:lnTo>
                <a:lnTo>
                  <a:pt x="601980" y="190500"/>
                </a:lnTo>
                <a:lnTo>
                  <a:pt x="60198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5783579" y="1844039"/>
            <a:ext cx="0" cy="1898904"/>
          </a:xfrm>
          <a:custGeom>
            <a:avLst/>
            <a:gdLst/>
            <a:ahLst/>
            <a:cxnLst/>
            <a:rect l="l" t="t" r="r" b="b"/>
            <a:pathLst>
              <a:path w="0" h="1898903">
                <a:moveTo>
                  <a:pt x="0" y="1898904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7395464" y="3476625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55%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54344" y="3096895"/>
            <a:ext cx="1936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74740" y="2716784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51346" y="2337053"/>
            <a:ext cx="1936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49948" y="1957196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22%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349621" y="3457828"/>
            <a:ext cx="30607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免费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983860" y="3078098"/>
            <a:ext cx="6731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100" spc="10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10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元</a:t>
            </a:r>
            <a:r>
              <a:rPr dirty="0" smtClean="0" sz="1100" spc="16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月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01565" y="2698241"/>
            <a:ext cx="75565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11</a:t>
            </a:r>
            <a:r>
              <a:rPr dirty="0" smtClean="0" sz="1100" spc="10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30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元</a:t>
            </a:r>
            <a:r>
              <a:rPr dirty="0" smtClean="0" sz="1100" spc="16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月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6701" y="2318258"/>
            <a:ext cx="81089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30</a:t>
            </a:r>
            <a:r>
              <a:rPr dirty="0" smtClean="0" sz="1100" spc="30">
                <a:solidFill>
                  <a:srgbClr val="535353"/>
                </a:solidFill>
                <a:latin typeface="Microsoft JhengHei"/>
                <a:cs typeface="Microsoft JhengHei"/>
              </a:rPr>
              <a:t>元以上</a:t>
            </a:r>
            <a:r>
              <a:rPr dirty="0" smtClean="0" sz="1100" spc="16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月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929632" y="1938401"/>
            <a:ext cx="7264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535353"/>
                </a:solidFill>
                <a:latin typeface="Microsoft JhengHei"/>
                <a:cs typeface="Microsoft JhengHei"/>
              </a:rPr>
              <a:t>按流量计费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44692" y="1260094"/>
            <a:ext cx="124714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无线网络资费标准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052059" y="4684776"/>
            <a:ext cx="390143" cy="1266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759196" y="5109971"/>
            <a:ext cx="2513076" cy="8412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077967" y="4710684"/>
            <a:ext cx="283463" cy="1231391"/>
          </a:xfrm>
          <a:custGeom>
            <a:avLst/>
            <a:gdLst/>
            <a:ahLst/>
            <a:cxnLst/>
            <a:rect l="l" t="t" r="r" b="b"/>
            <a:pathLst>
              <a:path w="283463" h="1231391">
                <a:moveTo>
                  <a:pt x="0" y="1231391"/>
                </a:moveTo>
                <a:lnTo>
                  <a:pt x="283463" y="1231391"/>
                </a:lnTo>
                <a:lnTo>
                  <a:pt x="283463" y="0"/>
                </a:lnTo>
                <a:lnTo>
                  <a:pt x="0" y="0"/>
                </a:lnTo>
                <a:lnTo>
                  <a:pt x="0" y="1231391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785103" y="5135879"/>
            <a:ext cx="283463" cy="806195"/>
          </a:xfrm>
          <a:custGeom>
            <a:avLst/>
            <a:gdLst/>
            <a:ahLst/>
            <a:cxnLst/>
            <a:rect l="l" t="t" r="r" b="b"/>
            <a:pathLst>
              <a:path w="283463" h="806196">
                <a:moveTo>
                  <a:pt x="283463" y="0"/>
                </a:moveTo>
                <a:lnTo>
                  <a:pt x="0" y="0"/>
                </a:lnTo>
                <a:lnTo>
                  <a:pt x="0" y="806196"/>
                </a:lnTo>
                <a:lnTo>
                  <a:pt x="283463" y="806196"/>
                </a:lnTo>
                <a:lnTo>
                  <a:pt x="28346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492240" y="5609844"/>
            <a:ext cx="283463" cy="332231"/>
          </a:xfrm>
          <a:custGeom>
            <a:avLst/>
            <a:gdLst/>
            <a:ahLst/>
            <a:cxnLst/>
            <a:rect l="l" t="t" r="r" b="b"/>
            <a:pathLst>
              <a:path w="283463" h="332231">
                <a:moveTo>
                  <a:pt x="283463" y="0"/>
                </a:moveTo>
                <a:lnTo>
                  <a:pt x="0" y="0"/>
                </a:lnTo>
                <a:lnTo>
                  <a:pt x="0" y="332231"/>
                </a:lnTo>
                <a:lnTo>
                  <a:pt x="283463" y="332231"/>
                </a:lnTo>
                <a:lnTo>
                  <a:pt x="28346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200900" y="5681471"/>
            <a:ext cx="281940" cy="260603"/>
          </a:xfrm>
          <a:custGeom>
            <a:avLst/>
            <a:gdLst/>
            <a:ahLst/>
            <a:cxnLst/>
            <a:rect l="l" t="t" r="r" b="b"/>
            <a:pathLst>
              <a:path w="281940" h="260603">
                <a:moveTo>
                  <a:pt x="281940" y="0"/>
                </a:moveTo>
                <a:lnTo>
                  <a:pt x="0" y="0"/>
                </a:lnTo>
                <a:lnTo>
                  <a:pt x="0" y="260603"/>
                </a:lnTo>
                <a:lnTo>
                  <a:pt x="281940" y="260603"/>
                </a:lnTo>
                <a:lnTo>
                  <a:pt x="2819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908035" y="5728715"/>
            <a:ext cx="283464" cy="213359"/>
          </a:xfrm>
          <a:custGeom>
            <a:avLst/>
            <a:gdLst/>
            <a:ahLst/>
            <a:cxnLst/>
            <a:rect l="l" t="t" r="r" b="b"/>
            <a:pathLst>
              <a:path w="283464" h="213360">
                <a:moveTo>
                  <a:pt x="283464" y="0"/>
                </a:moveTo>
                <a:lnTo>
                  <a:pt x="0" y="0"/>
                </a:lnTo>
                <a:lnTo>
                  <a:pt x="0" y="213360"/>
                </a:lnTo>
                <a:lnTo>
                  <a:pt x="283464" y="213360"/>
                </a:lnTo>
                <a:lnTo>
                  <a:pt x="28346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866132" y="5942076"/>
            <a:ext cx="3537203" cy="0"/>
          </a:xfrm>
          <a:custGeom>
            <a:avLst/>
            <a:gdLst/>
            <a:ahLst/>
            <a:cxnLst/>
            <a:rect l="l" t="t" r="r" b="b"/>
            <a:pathLst>
              <a:path w="3537204" h="0">
                <a:moveTo>
                  <a:pt x="0" y="0"/>
                </a:moveTo>
                <a:lnTo>
                  <a:pt x="353720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5136896" y="4499229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44285" y="4925948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51803" y="5399913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259193" y="5470956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02016" y="5518505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31104" y="6040323"/>
            <a:ext cx="3784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10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-2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38621" y="6040323"/>
            <a:ext cx="3784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20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-3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446011" y="6040323"/>
            <a:ext cx="3784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30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-4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53782" y="6040323"/>
            <a:ext cx="3784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40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-5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16036" y="6040323"/>
            <a:ext cx="26987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70">
                <a:solidFill>
                  <a:srgbClr val="535353"/>
                </a:solidFill>
                <a:latin typeface="Arial"/>
                <a:cs typeface="Arial"/>
              </a:rPr>
              <a:t>&gt;50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96915" y="4127880"/>
            <a:ext cx="284099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大多数学生的宿舍上网平均费用（元</a:t>
            </a:r>
            <a:r>
              <a:rPr dirty="0" smtClean="0" sz="1200" spc="225" b="1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1200" spc="0" b="1">
                <a:solidFill>
                  <a:srgbClr val="535353"/>
                </a:solidFill>
                <a:latin typeface="Microsoft JhengHei"/>
                <a:cs typeface="Microsoft JhengHei"/>
              </a:rPr>
              <a:t>月）</a:t>
            </a:r>
            <a:endParaRPr sz="1200">
              <a:latin typeface="Microsoft JhengHei"/>
              <a:cs typeface="Microsoft JhengHei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985392" y="2161894"/>
          <a:ext cx="3676267" cy="1488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422"/>
                <a:gridCol w="72879"/>
                <a:gridCol w="121871"/>
                <a:gridCol w="207302"/>
                <a:gridCol w="115798"/>
                <a:gridCol w="2473868"/>
              </a:tblGrid>
              <a:tr h="294819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3416">
                      <a:solidFill>
                        <a:srgbClr val="000000"/>
                      </a:solidFill>
                      <a:prstDash val="solid"/>
                    </a:lnL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dirty="0" smtClean="0" sz="1350" spc="-10">
                          <a:solidFill>
                            <a:srgbClr val="585858"/>
                          </a:solidFill>
                          <a:latin typeface="Microsoft JhengHei"/>
                          <a:cs typeface="Microsoft JhengHei"/>
                        </a:rPr>
                        <a:t>是开放的网络</a:t>
                      </a:r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FFFFFF"/>
                      </a:solidFill>
                      <a:prstDash val="solid"/>
                    </a:lnL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4819">
                <a:tc gridSpan="5"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78%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3416">
                      <a:solidFill>
                        <a:srgbClr val="000000"/>
                      </a:solidFill>
                      <a:prstDash val="solid"/>
                    </a:lnL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dirty="0" smtClean="0" sz="1350" spc="-10">
                          <a:solidFill>
                            <a:srgbClr val="585858"/>
                          </a:solidFill>
                          <a:latin typeface="Microsoft JhengHei"/>
                          <a:cs typeface="Microsoft JhengHei"/>
                        </a:rPr>
                        <a:t>无线网络速度流畅</a:t>
                      </a:r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FFFFFF"/>
                      </a:solidFill>
                      <a:prstDash val="solid"/>
                    </a:lnL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4819">
                <a:tc gridSpan="4"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3416">
                      <a:solidFill>
                        <a:srgbClr val="000000"/>
                      </a:solidFill>
                      <a:prstDash val="solid"/>
                    </a:lnL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dirty="0" smtClean="0" sz="1350" spc="-10">
                          <a:solidFill>
                            <a:srgbClr val="585858"/>
                          </a:solidFill>
                          <a:latin typeface="Microsoft JhengHei"/>
                          <a:cs typeface="Microsoft JhengHei"/>
                        </a:rPr>
                        <a:t>已经实现统一身份认证</a:t>
                      </a:r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FFFFFF"/>
                      </a:solidFill>
                      <a:prstDash val="solid"/>
                    </a:lnL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4819">
                <a:tc gridSpan="2">
                  <a:txBody>
                    <a:bodyPr/>
                    <a:lstStyle/>
                    <a:p>
                      <a:pPr/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000000"/>
                      </a:solidFill>
                      <a:prstDash val="solid"/>
                    </a:lnL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49%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dirty="0" smtClean="0" sz="1350" spc="-10">
                          <a:solidFill>
                            <a:srgbClr val="585858"/>
                          </a:solidFill>
                          <a:latin typeface="Microsoft JhengHei"/>
                          <a:cs typeface="Microsoft JhengHei"/>
                        </a:rPr>
                        <a:t>收费</a:t>
                      </a:r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FFFFFF"/>
                      </a:solidFill>
                      <a:prstDash val="solid"/>
                    </a:lnL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4814">
                <a:tc>
                  <a:txBody>
                    <a:bodyPr/>
                    <a:lstStyle/>
                    <a:p>
                      <a:pPr/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000000"/>
                      </a:solidFill>
                      <a:prstDash val="solid"/>
                    </a:lnL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1350" spc="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44%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dirty="0" smtClean="0" sz="1350" spc="-10">
                          <a:solidFill>
                            <a:srgbClr val="585858"/>
                          </a:solidFill>
                          <a:latin typeface="Microsoft JhengHei"/>
                          <a:cs typeface="Microsoft JhengHei"/>
                        </a:rPr>
                        <a:t>有补贴</a:t>
                      </a:r>
                      <a:endParaRPr sz="13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3416">
                      <a:solidFill>
                        <a:srgbClr val="FFFFFF"/>
                      </a:solidFill>
                      <a:prstDash val="solid"/>
                    </a:lnL>
                    <a:lnR w="13416">
                      <a:solidFill>
                        <a:srgbClr val="FFFFFF"/>
                      </a:solidFill>
                      <a:prstDash val="solid"/>
                    </a:lnR>
                    <a:lnT w="14550">
                      <a:solidFill>
                        <a:srgbClr val="FFFFFF"/>
                      </a:solidFill>
                      <a:prstDash val="solid"/>
                    </a:lnT>
                    <a:lnB w="145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三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施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" y="1008888"/>
            <a:ext cx="2596895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92124" y="984503"/>
            <a:ext cx="20955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8095" y="1034796"/>
            <a:ext cx="2490216" cy="370332"/>
          </a:xfrm>
          <a:custGeom>
            <a:avLst/>
            <a:gdLst/>
            <a:ahLst/>
            <a:cxnLst/>
            <a:rect l="l" t="t" r="r" b="b"/>
            <a:pathLst>
              <a:path w="2490216" h="370332">
                <a:moveTo>
                  <a:pt x="0" y="370332"/>
                </a:moveTo>
                <a:lnTo>
                  <a:pt x="2490216" y="370332"/>
                </a:lnTo>
                <a:lnTo>
                  <a:pt x="2490216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3711" y="1072260"/>
            <a:ext cx="1740535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1800" spc="10" b="1">
                <a:solidFill>
                  <a:srgbClr val="FFFFFF"/>
                </a:solidFill>
                <a:latin typeface="Microsoft JhengHei"/>
                <a:cs typeface="Microsoft JhengHei"/>
              </a:rPr>
              <a:t>网络建设水平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2992" y="2246376"/>
            <a:ext cx="338328" cy="946403"/>
          </a:xfrm>
          <a:custGeom>
            <a:avLst/>
            <a:gdLst/>
            <a:ahLst/>
            <a:cxnLst/>
            <a:rect l="l" t="t" r="r" b="b"/>
            <a:pathLst>
              <a:path w="338328" h="946403">
                <a:moveTo>
                  <a:pt x="0" y="946403"/>
                </a:moveTo>
                <a:lnTo>
                  <a:pt x="338328" y="946403"/>
                </a:lnTo>
                <a:lnTo>
                  <a:pt x="338328" y="0"/>
                </a:lnTo>
                <a:lnTo>
                  <a:pt x="0" y="0"/>
                </a:lnTo>
                <a:lnTo>
                  <a:pt x="0" y="94640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05255" y="2763011"/>
            <a:ext cx="339852" cy="429767"/>
          </a:xfrm>
          <a:custGeom>
            <a:avLst/>
            <a:gdLst/>
            <a:ahLst/>
            <a:cxnLst/>
            <a:rect l="l" t="t" r="r" b="b"/>
            <a:pathLst>
              <a:path w="339852" h="429767">
                <a:moveTo>
                  <a:pt x="339852" y="0"/>
                </a:moveTo>
                <a:lnTo>
                  <a:pt x="0" y="0"/>
                </a:lnTo>
                <a:lnTo>
                  <a:pt x="0" y="429767"/>
                </a:lnTo>
                <a:lnTo>
                  <a:pt x="339852" y="429767"/>
                </a:lnTo>
                <a:lnTo>
                  <a:pt x="3398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754123" y="2741676"/>
            <a:ext cx="339851" cy="451103"/>
          </a:xfrm>
          <a:custGeom>
            <a:avLst/>
            <a:gdLst/>
            <a:ahLst/>
            <a:cxnLst/>
            <a:rect l="l" t="t" r="r" b="b"/>
            <a:pathLst>
              <a:path w="339851" h="451103">
                <a:moveTo>
                  <a:pt x="339851" y="0"/>
                </a:moveTo>
                <a:lnTo>
                  <a:pt x="0" y="0"/>
                </a:lnTo>
                <a:lnTo>
                  <a:pt x="0" y="451103"/>
                </a:lnTo>
                <a:lnTo>
                  <a:pt x="339851" y="451103"/>
                </a:lnTo>
                <a:lnTo>
                  <a:pt x="339851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450335" y="2837688"/>
            <a:ext cx="339851" cy="355091"/>
          </a:xfrm>
          <a:custGeom>
            <a:avLst/>
            <a:gdLst/>
            <a:ahLst/>
            <a:cxnLst/>
            <a:rect l="l" t="t" r="r" b="b"/>
            <a:pathLst>
              <a:path w="339851" h="355091">
                <a:moveTo>
                  <a:pt x="339851" y="0"/>
                </a:moveTo>
                <a:lnTo>
                  <a:pt x="0" y="0"/>
                </a:lnTo>
                <a:lnTo>
                  <a:pt x="0" y="355091"/>
                </a:lnTo>
                <a:lnTo>
                  <a:pt x="339851" y="355091"/>
                </a:lnTo>
                <a:lnTo>
                  <a:pt x="339851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50748" y="3192779"/>
            <a:ext cx="3393948" cy="0"/>
          </a:xfrm>
          <a:custGeom>
            <a:avLst/>
            <a:gdLst/>
            <a:ahLst/>
            <a:cxnLst/>
            <a:rect l="l" t="t" r="r" b="b"/>
            <a:pathLst>
              <a:path w="3393948" h="0">
                <a:moveTo>
                  <a:pt x="0" y="0"/>
                </a:moveTo>
                <a:lnTo>
                  <a:pt x="33939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2225" y="2551557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0738" y="253022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9098" y="2034666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7584" y="2626867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33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352" y="3316985"/>
            <a:ext cx="57721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5000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以下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7169" y="3291078"/>
            <a:ext cx="2349500" cy="191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5001</a:t>
            </a:r>
            <a:r>
              <a:rPr dirty="0" smtClean="0" sz="1000" spc="4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00" spc="6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0000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   </a:t>
            </a:r>
            <a:r>
              <a:rPr dirty="0" smtClean="0" sz="1000" spc="-13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1000</a:t>
            </a:r>
            <a:r>
              <a:rPr dirty="0" smtClean="0" sz="1000" spc="1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-3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0000</a:t>
            </a:r>
            <a:r>
              <a:rPr dirty="0" smtClean="0" sz="1000" spc="12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-11111" sz="1500" spc="37">
                <a:solidFill>
                  <a:srgbClr val="535353"/>
                </a:solidFill>
                <a:latin typeface="Arial"/>
                <a:cs typeface="Arial"/>
              </a:rPr>
              <a:t>30001</a:t>
            </a:r>
            <a:r>
              <a:rPr dirty="0" smtClean="0" baseline="-11111" sz="1500" spc="-15">
                <a:solidFill>
                  <a:srgbClr val="535353"/>
                </a:solidFill>
                <a:latin typeface="Microsoft JhengHei"/>
                <a:cs typeface="Microsoft JhengHei"/>
              </a:rPr>
              <a:t>以上</a:t>
            </a:r>
            <a:endParaRPr baseline="-11111" sz="15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571" y="1705355"/>
            <a:ext cx="32258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全校网络接口（布线的网络接入点）总数（个）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8972" y="4125467"/>
            <a:ext cx="20193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814827" y="4802123"/>
            <a:ext cx="774192" cy="181356"/>
          </a:xfrm>
          <a:custGeom>
            <a:avLst/>
            <a:gdLst/>
            <a:ahLst/>
            <a:cxnLst/>
            <a:rect l="l" t="t" r="r" b="b"/>
            <a:pathLst>
              <a:path w="774192" h="181355">
                <a:moveTo>
                  <a:pt x="0" y="0"/>
                </a:moveTo>
                <a:lnTo>
                  <a:pt x="717804" y="181356"/>
                </a:lnTo>
                <a:lnTo>
                  <a:pt x="774192" y="181356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500883" y="4262628"/>
            <a:ext cx="106680" cy="332232"/>
          </a:xfrm>
          <a:custGeom>
            <a:avLst/>
            <a:gdLst/>
            <a:ahLst/>
            <a:cxnLst/>
            <a:rect l="l" t="t" r="r" b="b"/>
            <a:pathLst>
              <a:path w="106680" h="332232">
                <a:moveTo>
                  <a:pt x="0" y="332232"/>
                </a:moveTo>
                <a:lnTo>
                  <a:pt x="50292" y="0"/>
                </a:lnTo>
                <a:lnTo>
                  <a:pt x="106680" y="0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691383" y="4671059"/>
            <a:ext cx="199644" cy="16763"/>
          </a:xfrm>
          <a:custGeom>
            <a:avLst/>
            <a:gdLst/>
            <a:ahLst/>
            <a:cxnLst/>
            <a:rect l="l" t="t" r="r" b="b"/>
            <a:pathLst>
              <a:path w="199644" h="16763">
                <a:moveTo>
                  <a:pt x="0" y="16763"/>
                </a:moveTo>
                <a:lnTo>
                  <a:pt x="141732" y="0"/>
                </a:lnTo>
                <a:lnTo>
                  <a:pt x="199644" y="0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69107" y="4750308"/>
            <a:ext cx="585216" cy="62484"/>
          </a:xfrm>
          <a:custGeom>
            <a:avLst/>
            <a:gdLst/>
            <a:ahLst/>
            <a:cxnLst/>
            <a:rect l="l" t="t" r="r" b="b"/>
            <a:pathLst>
              <a:path w="585216" h="62484">
                <a:moveTo>
                  <a:pt x="0" y="0"/>
                </a:moveTo>
                <a:lnTo>
                  <a:pt x="528828" y="62484"/>
                </a:lnTo>
                <a:lnTo>
                  <a:pt x="585216" y="62484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594861" y="4860163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2A2A2A"/>
                </a:solidFill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8077" y="4843653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2A2A2A"/>
                </a:solidFill>
                <a:latin typeface="Arial"/>
                <a:cs typeface="Arial"/>
              </a:rPr>
              <a:t>77%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84907" y="4278883"/>
            <a:ext cx="2882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2A2A2A"/>
                </a:solidFill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13786" y="4136263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2A2A2A"/>
                </a:solidFill>
                <a:latin typeface="Arial"/>
                <a:cs typeface="Arial"/>
              </a:rPr>
              <a:t>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4864" y="4431538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2A2A2A"/>
                </a:solidFill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89885" y="4545838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2A2A2A"/>
                </a:solidFill>
                <a:latin typeface="Arial"/>
                <a:cs typeface="Arial"/>
              </a:rPr>
              <a:t>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6864" y="4688840"/>
            <a:ext cx="2133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2A2A2A"/>
                </a:solidFill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84502" y="3780790"/>
            <a:ext cx="21590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各档终端用户网络连接点数总计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5809" y="5859017"/>
            <a:ext cx="82296" cy="82296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65809" y="5859017"/>
            <a:ext cx="82296" cy="82296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526029" y="5859017"/>
            <a:ext cx="82295" cy="82296"/>
          </a:xfrm>
          <a:custGeom>
            <a:avLst/>
            <a:gdLst/>
            <a:ahLst/>
            <a:cxnLst/>
            <a:rect l="l" t="t" r="r" b="b"/>
            <a:pathLst>
              <a:path w="82295" h="82296">
                <a:moveTo>
                  <a:pt x="0" y="82296"/>
                </a:moveTo>
                <a:lnTo>
                  <a:pt x="82295" y="82296"/>
                </a:lnTo>
                <a:lnTo>
                  <a:pt x="82295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DDA2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526029" y="5859017"/>
            <a:ext cx="82295" cy="82296"/>
          </a:xfrm>
          <a:custGeom>
            <a:avLst/>
            <a:gdLst/>
            <a:ahLst/>
            <a:cxnLst/>
            <a:rect l="l" t="t" r="r" b="b"/>
            <a:pathLst>
              <a:path w="82295" h="82296">
                <a:moveTo>
                  <a:pt x="0" y="82296"/>
                </a:moveTo>
                <a:lnTo>
                  <a:pt x="82295" y="82296"/>
                </a:lnTo>
                <a:lnTo>
                  <a:pt x="82295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65809" y="6058661"/>
            <a:ext cx="82296" cy="82295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65809" y="6058661"/>
            <a:ext cx="82296" cy="82295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526029" y="6058661"/>
            <a:ext cx="82295" cy="82295"/>
          </a:xfrm>
          <a:custGeom>
            <a:avLst/>
            <a:gdLst/>
            <a:ahLst/>
            <a:cxnLst/>
            <a:rect l="l" t="t" r="r" b="b"/>
            <a:pathLst>
              <a:path w="82295" h="82296">
                <a:moveTo>
                  <a:pt x="0" y="82295"/>
                </a:moveTo>
                <a:lnTo>
                  <a:pt x="82295" y="82295"/>
                </a:lnTo>
                <a:lnTo>
                  <a:pt x="82295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D261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26029" y="6058661"/>
            <a:ext cx="82295" cy="82295"/>
          </a:xfrm>
          <a:custGeom>
            <a:avLst/>
            <a:gdLst/>
            <a:ahLst/>
            <a:cxnLst/>
            <a:rect l="l" t="t" r="r" b="b"/>
            <a:pathLst>
              <a:path w="82295" h="82296">
                <a:moveTo>
                  <a:pt x="0" y="82295"/>
                </a:moveTo>
                <a:lnTo>
                  <a:pt x="82295" y="82295"/>
                </a:lnTo>
                <a:lnTo>
                  <a:pt x="82295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65809" y="6258305"/>
            <a:ext cx="82296" cy="83820"/>
          </a:xfrm>
          <a:custGeom>
            <a:avLst/>
            <a:gdLst/>
            <a:ahLst/>
            <a:cxnLst/>
            <a:rect l="l" t="t" r="r" b="b"/>
            <a:pathLst>
              <a:path w="82296" h="83820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69E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65809" y="6258305"/>
            <a:ext cx="82296" cy="83820"/>
          </a:xfrm>
          <a:custGeom>
            <a:avLst/>
            <a:gdLst/>
            <a:ahLst/>
            <a:cxnLst/>
            <a:rect l="l" t="t" r="r" b="b"/>
            <a:pathLst>
              <a:path w="82296" h="83820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526029" y="6258305"/>
            <a:ext cx="82295" cy="83820"/>
          </a:xfrm>
          <a:custGeom>
            <a:avLst/>
            <a:gdLst/>
            <a:ahLst/>
            <a:cxnLst/>
            <a:rect l="l" t="t" r="r" b="b"/>
            <a:pathLst>
              <a:path w="82295" h="83820">
                <a:moveTo>
                  <a:pt x="0" y="83820"/>
                </a:moveTo>
                <a:lnTo>
                  <a:pt x="82295" y="83820"/>
                </a:lnTo>
                <a:lnTo>
                  <a:pt x="8229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526029" y="6258305"/>
            <a:ext cx="82295" cy="83820"/>
          </a:xfrm>
          <a:custGeom>
            <a:avLst/>
            <a:gdLst/>
            <a:ahLst/>
            <a:cxnLst/>
            <a:rect l="l" t="t" r="r" b="b"/>
            <a:pathLst>
              <a:path w="82295" h="83820">
                <a:moveTo>
                  <a:pt x="0" y="83820"/>
                </a:moveTo>
                <a:lnTo>
                  <a:pt x="82295" y="83820"/>
                </a:lnTo>
                <a:lnTo>
                  <a:pt x="8229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65809" y="6457950"/>
            <a:ext cx="82296" cy="83820"/>
          </a:xfrm>
          <a:custGeom>
            <a:avLst/>
            <a:gdLst/>
            <a:ahLst/>
            <a:cxnLst/>
            <a:rect l="l" t="t" r="r" b="b"/>
            <a:pathLst>
              <a:path w="82296" h="83820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765809" y="6457950"/>
            <a:ext cx="82296" cy="83820"/>
          </a:xfrm>
          <a:custGeom>
            <a:avLst/>
            <a:gdLst/>
            <a:ahLst/>
            <a:cxnLst/>
            <a:rect l="l" t="t" r="r" b="b"/>
            <a:pathLst>
              <a:path w="82296" h="83820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72744" y="5773374"/>
            <a:ext cx="1305560" cy="812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300"/>
              </a:lnSpc>
            </a:pP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10</a:t>
            </a:r>
            <a:r>
              <a:rPr dirty="0" smtClean="0" sz="1100" spc="155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sz="1100" spc="90">
                <a:solidFill>
                  <a:srgbClr val="535353"/>
                </a:solidFill>
                <a:latin typeface="Arial"/>
                <a:cs typeface="Arial"/>
              </a:rPr>
              <a:t>bp</a:t>
            </a:r>
            <a:r>
              <a:rPr dirty="0" smtClean="0" sz="1100" spc="-45">
                <a:solidFill>
                  <a:srgbClr val="535353"/>
                </a:solidFill>
                <a:latin typeface="Arial"/>
                <a:cs typeface="Arial"/>
              </a:rPr>
              <a:t>s</a:t>
            </a:r>
            <a:r>
              <a:rPr dirty="0" smtClean="0" sz="1100" spc="-45">
                <a:solidFill>
                  <a:srgbClr val="535353"/>
                </a:solidFill>
                <a:latin typeface="Microsoft JhengHei"/>
                <a:cs typeface="Microsoft JhengHei"/>
              </a:rPr>
              <a:t>以太网</a:t>
            </a:r>
            <a:r>
              <a:rPr dirty="0" smtClean="0" sz="1100" spc="-15">
                <a:solidFill>
                  <a:srgbClr val="535353"/>
                </a:solidFill>
                <a:latin typeface="Microsoft JhengHei"/>
                <a:cs typeface="Microsoft JhengHei"/>
              </a:rPr>
              <a:t>端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口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100" spc="50">
                <a:solidFill>
                  <a:srgbClr val="535353"/>
                </a:solidFill>
                <a:latin typeface="Arial"/>
                <a:cs typeface="Arial"/>
              </a:rPr>
              <a:t>Gb</a:t>
            </a:r>
            <a:r>
              <a:rPr dirty="0" smtClean="0" sz="1100" spc="45">
                <a:solidFill>
                  <a:srgbClr val="535353"/>
                </a:solidFill>
                <a:latin typeface="Arial"/>
                <a:cs typeface="Arial"/>
              </a:rPr>
              <a:t>p</a:t>
            </a:r>
            <a:r>
              <a:rPr dirty="0" smtClean="0" sz="1100" spc="-45">
                <a:solidFill>
                  <a:srgbClr val="535353"/>
                </a:solidFill>
                <a:latin typeface="Arial"/>
                <a:cs typeface="Arial"/>
              </a:rPr>
              <a:t>s</a:t>
            </a:r>
            <a:r>
              <a:rPr dirty="0" smtClean="0" sz="1100" spc="-45">
                <a:solidFill>
                  <a:srgbClr val="535353"/>
                </a:solidFill>
                <a:latin typeface="Microsoft JhengHei"/>
                <a:cs typeface="Microsoft JhengHei"/>
              </a:rPr>
              <a:t>以太网端口</a:t>
            </a:r>
            <a:r>
              <a:rPr dirty="0" smtClean="0" sz="1100" spc="-4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802</a:t>
            </a:r>
            <a:r>
              <a:rPr dirty="0" smtClean="0" sz="1100" spc="10">
                <a:solidFill>
                  <a:srgbClr val="535353"/>
                </a:solidFill>
                <a:latin typeface="Arial"/>
                <a:cs typeface="Arial"/>
              </a:rPr>
              <a:t>.11</a:t>
            </a:r>
            <a:r>
              <a:rPr dirty="0" smtClean="0" sz="1100" spc="-15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100" spc="80">
                <a:solidFill>
                  <a:srgbClr val="535353"/>
                </a:solidFill>
                <a:latin typeface="Arial"/>
                <a:cs typeface="Arial"/>
              </a:rPr>
              <a:t>W</a:t>
            </a:r>
            <a:r>
              <a:rPr dirty="0" smtClean="0" sz="1100" spc="35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100" spc="-30">
                <a:solidFill>
                  <a:srgbClr val="535353"/>
                </a:solidFill>
                <a:latin typeface="Arial"/>
                <a:cs typeface="Arial"/>
              </a:rPr>
              <a:t>F</a:t>
            </a:r>
            <a:r>
              <a:rPr dirty="0" smtClean="0" sz="1100" spc="-15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）</a:t>
            </a:r>
            <a:r>
              <a:rPr dirty="0" smtClean="0" sz="1100" spc="-15">
                <a:solidFill>
                  <a:srgbClr val="535353"/>
                </a:solidFill>
                <a:latin typeface="Arial"/>
                <a:cs typeface="Arial"/>
              </a:rPr>
              <a:t>AP</a:t>
            </a:r>
            <a:r>
              <a:rPr dirty="0" smtClean="0" sz="1100" spc="-1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100" spc="-55">
                <a:solidFill>
                  <a:srgbClr val="535353"/>
                </a:solidFill>
                <a:latin typeface="Arial"/>
                <a:cs typeface="Arial"/>
              </a:rPr>
              <a:t>POE</a:t>
            </a:r>
            <a:r>
              <a:rPr dirty="0" smtClean="0" sz="1100" spc="-55">
                <a:solidFill>
                  <a:srgbClr val="535353"/>
                </a:solidFill>
                <a:latin typeface="Microsoft JhengHei"/>
                <a:cs typeface="Microsoft JhengHei"/>
              </a:rPr>
              <a:t>端口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32710" y="5805728"/>
            <a:ext cx="1565910" cy="581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60">
                <a:solidFill>
                  <a:srgbClr val="535353"/>
                </a:solidFill>
                <a:latin typeface="Arial"/>
                <a:cs typeface="Arial"/>
              </a:rPr>
              <a:t>100M</a:t>
            </a:r>
            <a:r>
              <a:rPr dirty="0" smtClean="0" sz="1100" spc="90">
                <a:solidFill>
                  <a:srgbClr val="535353"/>
                </a:solidFill>
                <a:latin typeface="Arial"/>
                <a:cs typeface="Arial"/>
              </a:rPr>
              <a:t>b</a:t>
            </a:r>
            <a:r>
              <a:rPr dirty="0" smtClean="0" sz="1100" spc="95">
                <a:solidFill>
                  <a:srgbClr val="535353"/>
                </a:solidFill>
                <a:latin typeface="Arial"/>
                <a:cs typeface="Arial"/>
              </a:rPr>
              <a:t>p</a:t>
            </a:r>
            <a:r>
              <a:rPr dirty="0" smtClean="0" sz="1100" spc="-40">
                <a:solidFill>
                  <a:srgbClr val="535353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以太</a:t>
            </a:r>
            <a:r>
              <a:rPr dirty="0" smtClean="0" sz="1100" spc="-15">
                <a:solidFill>
                  <a:srgbClr val="535353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端口</a:t>
            </a:r>
            <a:endParaRPr sz="11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mtClean="0" sz="1100" spc="25">
                <a:solidFill>
                  <a:srgbClr val="535353"/>
                </a:solidFill>
                <a:latin typeface="Arial"/>
                <a:cs typeface="Arial"/>
              </a:rPr>
              <a:t>10Gbp</a:t>
            </a:r>
            <a:r>
              <a:rPr dirty="0" smtClean="0" sz="1100" spc="25">
                <a:solidFill>
                  <a:srgbClr val="535353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以太网端口</a:t>
            </a:r>
            <a:endParaRPr sz="11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mtClean="0" sz="1100" spc="25">
                <a:solidFill>
                  <a:srgbClr val="535353"/>
                </a:solidFill>
                <a:latin typeface="Arial"/>
                <a:cs typeface="Arial"/>
              </a:rPr>
              <a:t>802.11n</a:t>
            </a:r>
            <a:r>
              <a:rPr dirty="0" smtClean="0" sz="1100" spc="25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100" spc="80">
                <a:solidFill>
                  <a:srgbClr val="535353"/>
                </a:solidFill>
                <a:latin typeface="Arial"/>
                <a:cs typeface="Arial"/>
              </a:rPr>
              <a:t>W</a:t>
            </a:r>
            <a:r>
              <a:rPr dirty="0" smtClean="0" sz="1100" spc="35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100" spc="70">
                <a:solidFill>
                  <a:srgbClr val="535353"/>
                </a:solidFill>
                <a:latin typeface="Arial"/>
                <a:cs typeface="Arial"/>
              </a:rPr>
              <a:t>f</a:t>
            </a:r>
            <a:r>
              <a:rPr dirty="0" smtClean="0" sz="1100" spc="50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535353"/>
                </a:solidFill>
                <a:latin typeface="Microsoft JhengHei"/>
                <a:cs typeface="Microsoft JhengHei"/>
              </a:rPr>
              <a:t>）无</a:t>
            </a:r>
            <a:r>
              <a:rPr dirty="0" smtClean="0" sz="1100" spc="-5">
                <a:solidFill>
                  <a:srgbClr val="535353"/>
                </a:solidFill>
                <a:latin typeface="Microsoft JhengHei"/>
                <a:cs typeface="Microsoft JhengHei"/>
              </a:rPr>
              <a:t>线</a:t>
            </a:r>
            <a:r>
              <a:rPr dirty="0" smtClean="0" sz="1100" spc="-25">
                <a:solidFill>
                  <a:srgbClr val="535353"/>
                </a:solidFill>
                <a:latin typeface="Arial"/>
                <a:cs typeface="Arial"/>
              </a:rPr>
              <a:t>AP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18303" y="2113788"/>
            <a:ext cx="283463" cy="1066800"/>
          </a:xfrm>
          <a:custGeom>
            <a:avLst/>
            <a:gdLst/>
            <a:ahLst/>
            <a:cxnLst/>
            <a:rect l="l" t="t" r="r" b="b"/>
            <a:pathLst>
              <a:path w="283463" h="1066800">
                <a:moveTo>
                  <a:pt x="0" y="1066800"/>
                </a:moveTo>
                <a:lnTo>
                  <a:pt x="283463" y="1066800"/>
                </a:lnTo>
                <a:lnTo>
                  <a:pt x="283463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425440" y="2877311"/>
            <a:ext cx="283463" cy="303275"/>
          </a:xfrm>
          <a:custGeom>
            <a:avLst/>
            <a:gdLst/>
            <a:ahLst/>
            <a:cxnLst/>
            <a:rect l="l" t="t" r="r" b="b"/>
            <a:pathLst>
              <a:path w="283463" h="303275">
                <a:moveTo>
                  <a:pt x="283463" y="0"/>
                </a:moveTo>
                <a:lnTo>
                  <a:pt x="0" y="0"/>
                </a:lnTo>
                <a:lnTo>
                  <a:pt x="0" y="303275"/>
                </a:lnTo>
                <a:lnTo>
                  <a:pt x="283463" y="303275"/>
                </a:lnTo>
                <a:lnTo>
                  <a:pt x="28346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132576" y="2945892"/>
            <a:ext cx="283463" cy="234696"/>
          </a:xfrm>
          <a:custGeom>
            <a:avLst/>
            <a:gdLst/>
            <a:ahLst/>
            <a:cxnLst/>
            <a:rect l="l" t="t" r="r" b="b"/>
            <a:pathLst>
              <a:path w="283463" h="234696">
                <a:moveTo>
                  <a:pt x="283463" y="0"/>
                </a:moveTo>
                <a:lnTo>
                  <a:pt x="0" y="0"/>
                </a:lnTo>
                <a:lnTo>
                  <a:pt x="0" y="234696"/>
                </a:lnTo>
                <a:lnTo>
                  <a:pt x="283463" y="234696"/>
                </a:lnTo>
                <a:lnTo>
                  <a:pt x="28346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839711" y="3153155"/>
            <a:ext cx="283464" cy="0"/>
          </a:xfrm>
          <a:custGeom>
            <a:avLst/>
            <a:gdLst/>
            <a:ahLst/>
            <a:cxnLst/>
            <a:rect l="l" t="t" r="r" b="b"/>
            <a:pathLst>
              <a:path w="283464" h="0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56133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7548371" y="3063239"/>
            <a:ext cx="281939" cy="117348"/>
          </a:xfrm>
          <a:custGeom>
            <a:avLst/>
            <a:gdLst/>
            <a:ahLst/>
            <a:cxnLst/>
            <a:rect l="l" t="t" r="r" b="b"/>
            <a:pathLst>
              <a:path w="281939" h="117348">
                <a:moveTo>
                  <a:pt x="281939" y="0"/>
                </a:moveTo>
                <a:lnTo>
                  <a:pt x="0" y="0"/>
                </a:lnTo>
                <a:lnTo>
                  <a:pt x="0" y="117348"/>
                </a:lnTo>
                <a:lnTo>
                  <a:pt x="281939" y="117348"/>
                </a:lnTo>
                <a:lnTo>
                  <a:pt x="28193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06467" y="3180588"/>
            <a:ext cx="3537204" cy="0"/>
          </a:xfrm>
          <a:custGeom>
            <a:avLst/>
            <a:gdLst/>
            <a:ahLst/>
            <a:cxnLst/>
            <a:rect l="l" t="t" r="r" b="b"/>
            <a:pathLst>
              <a:path w="3537204" h="0">
                <a:moveTo>
                  <a:pt x="0" y="0"/>
                </a:moveTo>
                <a:lnTo>
                  <a:pt x="3537204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741545" y="1902967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155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84367" y="266649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91758" y="273507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34327" y="2914015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06665" y="285216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32705" y="3267455"/>
            <a:ext cx="45529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70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900" spc="3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900" spc="50">
                <a:solidFill>
                  <a:srgbClr val="535353"/>
                </a:solidFill>
                <a:latin typeface="Arial"/>
                <a:cs typeface="Arial"/>
              </a:rPr>
              <a:t>500M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39639" y="3267455"/>
            <a:ext cx="276669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45">
                <a:solidFill>
                  <a:srgbClr val="535353"/>
                </a:solidFill>
                <a:latin typeface="Arial"/>
                <a:cs typeface="Arial"/>
              </a:rPr>
              <a:t>500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100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900" spc="125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sz="900" spc="9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100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900" spc="7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150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900" spc="125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sz="900" spc="-17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150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900" spc="75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900" spc="25">
                <a:solidFill>
                  <a:srgbClr val="535353"/>
                </a:solidFill>
                <a:latin typeface="Arial"/>
                <a:cs typeface="Arial"/>
              </a:rPr>
              <a:t>200</a:t>
            </a:r>
            <a:r>
              <a:rPr dirty="0" smtClean="0" sz="900" spc="1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900" spc="125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sz="900" spc="12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900" spc="-7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-12345" sz="1350" spc="52">
                <a:solidFill>
                  <a:srgbClr val="535353"/>
                </a:solidFill>
                <a:latin typeface="Arial"/>
                <a:cs typeface="Arial"/>
              </a:rPr>
              <a:t>2000</a:t>
            </a:r>
            <a:r>
              <a:rPr dirty="0" smtClean="0" baseline="-12345" sz="1350" spc="75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baseline="-12345" sz="1350" spc="-7">
                <a:solidFill>
                  <a:srgbClr val="535353"/>
                </a:solidFill>
                <a:latin typeface="Microsoft JhengHei"/>
                <a:cs typeface="Microsoft JhengHei"/>
              </a:rPr>
              <a:t>以上</a:t>
            </a:r>
            <a:endParaRPr baseline="-12345" sz="1350">
              <a:latin typeface="Microsoft JhengHei"/>
              <a:cs typeface="Microsoft JhengHe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37453" y="1641602"/>
            <a:ext cx="17018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校园网的接入教育网带宽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614916" y="1616963"/>
            <a:ext cx="288035" cy="269748"/>
          </a:xfrm>
          <a:custGeom>
            <a:avLst/>
            <a:gdLst/>
            <a:ahLst/>
            <a:cxnLst/>
            <a:rect l="l" t="t" r="r" b="b"/>
            <a:pathLst>
              <a:path w="288035" h="269748">
                <a:moveTo>
                  <a:pt x="0" y="269748"/>
                </a:moveTo>
                <a:lnTo>
                  <a:pt x="288035" y="269748"/>
                </a:lnTo>
                <a:lnTo>
                  <a:pt x="288035" y="0"/>
                </a:lnTo>
                <a:lnTo>
                  <a:pt x="0" y="0"/>
                </a:lnTo>
                <a:lnTo>
                  <a:pt x="0" y="26974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8897111" y="1773935"/>
            <a:ext cx="288036" cy="112775"/>
          </a:xfrm>
          <a:custGeom>
            <a:avLst/>
            <a:gdLst/>
            <a:ahLst/>
            <a:cxnLst/>
            <a:rect l="l" t="t" r="r" b="b"/>
            <a:pathLst>
              <a:path w="288036" h="112775">
                <a:moveTo>
                  <a:pt x="288036" y="0"/>
                </a:moveTo>
                <a:lnTo>
                  <a:pt x="0" y="0"/>
                </a:lnTo>
                <a:lnTo>
                  <a:pt x="0" y="112775"/>
                </a:lnTo>
                <a:lnTo>
                  <a:pt x="288036" y="112775"/>
                </a:lnTo>
                <a:lnTo>
                  <a:pt x="28803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332719" y="1706879"/>
            <a:ext cx="288035" cy="179832"/>
          </a:xfrm>
          <a:custGeom>
            <a:avLst/>
            <a:gdLst/>
            <a:ahLst/>
            <a:cxnLst/>
            <a:rect l="l" t="t" r="r" b="b"/>
            <a:pathLst>
              <a:path w="288035" h="179832">
                <a:moveTo>
                  <a:pt x="288035" y="0"/>
                </a:moveTo>
                <a:lnTo>
                  <a:pt x="0" y="0"/>
                </a:lnTo>
                <a:lnTo>
                  <a:pt x="0" y="179832"/>
                </a:lnTo>
                <a:lnTo>
                  <a:pt x="288035" y="179832"/>
                </a:lnTo>
                <a:lnTo>
                  <a:pt x="28803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050523" y="1641348"/>
            <a:ext cx="288035" cy="245363"/>
          </a:xfrm>
          <a:custGeom>
            <a:avLst/>
            <a:gdLst/>
            <a:ahLst/>
            <a:cxnLst/>
            <a:rect l="l" t="t" r="r" b="b"/>
            <a:pathLst>
              <a:path w="288035" h="245363">
                <a:moveTo>
                  <a:pt x="288035" y="0"/>
                </a:moveTo>
                <a:lnTo>
                  <a:pt x="0" y="0"/>
                </a:lnTo>
                <a:lnTo>
                  <a:pt x="0" y="245363"/>
                </a:lnTo>
                <a:lnTo>
                  <a:pt x="288035" y="245363"/>
                </a:lnTo>
                <a:lnTo>
                  <a:pt x="28803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8682228" y="1886711"/>
            <a:ext cx="2871216" cy="0"/>
          </a:xfrm>
          <a:custGeom>
            <a:avLst/>
            <a:gdLst/>
            <a:ahLst/>
            <a:cxnLst/>
            <a:rect l="l" t="t" r="r" b="b"/>
            <a:pathLst>
              <a:path w="2871216" h="0">
                <a:moveTo>
                  <a:pt x="0" y="0"/>
                </a:moveTo>
                <a:lnTo>
                  <a:pt x="2871216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8958453" y="1562227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676256" y="140589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394060" y="149580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111865" y="1429258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71381" y="2009902"/>
            <a:ext cx="54102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30%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以下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458070" y="1983994"/>
            <a:ext cx="60388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30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%-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00" spc="-10">
                <a:solidFill>
                  <a:srgbClr val="53535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175875" y="1983994"/>
            <a:ext cx="60388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60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%-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7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00" spc="-10">
                <a:solidFill>
                  <a:srgbClr val="53535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924793" y="2009902"/>
            <a:ext cx="54102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80%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以上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268459" y="1115821"/>
            <a:ext cx="17018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校园网的主干带宽利用率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248400" y="6188964"/>
            <a:ext cx="176784" cy="153923"/>
          </a:xfrm>
          <a:custGeom>
            <a:avLst/>
            <a:gdLst/>
            <a:ahLst/>
            <a:cxnLst/>
            <a:rect l="l" t="t" r="r" b="b"/>
            <a:pathLst>
              <a:path w="176784" h="153924">
                <a:moveTo>
                  <a:pt x="176784" y="0"/>
                </a:moveTo>
                <a:lnTo>
                  <a:pt x="0" y="0"/>
                </a:lnTo>
                <a:lnTo>
                  <a:pt x="0" y="153924"/>
                </a:lnTo>
                <a:lnTo>
                  <a:pt x="176784" y="153924"/>
                </a:lnTo>
                <a:lnTo>
                  <a:pt x="17678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248400" y="5806440"/>
            <a:ext cx="1080516" cy="153923"/>
          </a:xfrm>
          <a:custGeom>
            <a:avLst/>
            <a:gdLst/>
            <a:ahLst/>
            <a:cxnLst/>
            <a:rect l="l" t="t" r="r" b="b"/>
            <a:pathLst>
              <a:path w="1080516" h="153924">
                <a:moveTo>
                  <a:pt x="1080516" y="0"/>
                </a:moveTo>
                <a:lnTo>
                  <a:pt x="0" y="0"/>
                </a:lnTo>
                <a:lnTo>
                  <a:pt x="0" y="153924"/>
                </a:lnTo>
                <a:lnTo>
                  <a:pt x="1080516" y="153924"/>
                </a:lnTo>
                <a:lnTo>
                  <a:pt x="108051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248400" y="5423915"/>
            <a:ext cx="803148" cy="152400"/>
          </a:xfrm>
          <a:custGeom>
            <a:avLst/>
            <a:gdLst/>
            <a:ahLst/>
            <a:cxnLst/>
            <a:rect l="l" t="t" r="r" b="b"/>
            <a:pathLst>
              <a:path w="803148" h="152400">
                <a:moveTo>
                  <a:pt x="803148" y="0"/>
                </a:moveTo>
                <a:lnTo>
                  <a:pt x="0" y="0"/>
                </a:lnTo>
                <a:lnTo>
                  <a:pt x="0" y="152400"/>
                </a:lnTo>
                <a:lnTo>
                  <a:pt x="803148" y="152400"/>
                </a:lnTo>
                <a:lnTo>
                  <a:pt x="80314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248400" y="5041391"/>
            <a:ext cx="1205483" cy="152400"/>
          </a:xfrm>
          <a:custGeom>
            <a:avLst/>
            <a:gdLst/>
            <a:ahLst/>
            <a:cxnLst/>
            <a:rect l="l" t="t" r="r" b="b"/>
            <a:pathLst>
              <a:path w="1205483" h="152400">
                <a:moveTo>
                  <a:pt x="1205483" y="0"/>
                </a:moveTo>
                <a:lnTo>
                  <a:pt x="0" y="0"/>
                </a:lnTo>
                <a:lnTo>
                  <a:pt x="0" y="152399"/>
                </a:lnTo>
                <a:lnTo>
                  <a:pt x="1205483" y="152399"/>
                </a:lnTo>
                <a:lnTo>
                  <a:pt x="120548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248400" y="4658867"/>
            <a:ext cx="1330452" cy="152400"/>
          </a:xfrm>
          <a:custGeom>
            <a:avLst/>
            <a:gdLst/>
            <a:ahLst/>
            <a:cxnLst/>
            <a:rect l="l" t="t" r="r" b="b"/>
            <a:pathLst>
              <a:path w="1330452" h="152400">
                <a:moveTo>
                  <a:pt x="1330452" y="0"/>
                </a:moveTo>
                <a:lnTo>
                  <a:pt x="0" y="0"/>
                </a:lnTo>
                <a:lnTo>
                  <a:pt x="0" y="152399"/>
                </a:lnTo>
                <a:lnTo>
                  <a:pt x="1330452" y="152399"/>
                </a:lnTo>
                <a:lnTo>
                  <a:pt x="13304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248400" y="4274820"/>
            <a:ext cx="752855" cy="153924"/>
          </a:xfrm>
          <a:custGeom>
            <a:avLst/>
            <a:gdLst/>
            <a:ahLst/>
            <a:cxnLst/>
            <a:rect l="l" t="t" r="r" b="b"/>
            <a:pathLst>
              <a:path w="752855" h="153924">
                <a:moveTo>
                  <a:pt x="752855" y="0"/>
                </a:moveTo>
                <a:lnTo>
                  <a:pt x="0" y="0"/>
                </a:lnTo>
                <a:lnTo>
                  <a:pt x="0" y="153923"/>
                </a:lnTo>
                <a:lnTo>
                  <a:pt x="752855" y="153923"/>
                </a:lnTo>
                <a:lnTo>
                  <a:pt x="75285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248400" y="4160520"/>
            <a:ext cx="0" cy="2296668"/>
          </a:xfrm>
          <a:custGeom>
            <a:avLst/>
            <a:gdLst/>
            <a:ahLst/>
            <a:cxnLst/>
            <a:rect l="l" t="t" r="r" b="b"/>
            <a:pathLst>
              <a:path w="0" h="2296668">
                <a:moveTo>
                  <a:pt x="0" y="2296667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6488048" y="6190589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391781" y="580776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115682" y="542493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517383" y="504177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642986" y="465899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065644" y="427609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467858" y="6176619"/>
            <a:ext cx="66294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60">
                <a:solidFill>
                  <a:srgbClr val="535353"/>
                </a:solidFill>
                <a:latin typeface="Arial"/>
                <a:cs typeface="Arial"/>
              </a:rPr>
              <a:t>100</a:t>
            </a:r>
            <a:r>
              <a:rPr dirty="0" smtClean="0" sz="1050" spc="85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sz="1050" spc="85">
                <a:solidFill>
                  <a:srgbClr val="535353"/>
                </a:solidFill>
                <a:latin typeface="Microsoft JhengHei"/>
                <a:cs typeface="Microsoft JhengHei"/>
              </a:rPr>
              <a:t>以下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444997" y="5794400"/>
            <a:ext cx="68389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5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75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50" spc="145">
                <a:solidFill>
                  <a:srgbClr val="535353"/>
                </a:solidFill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14569" y="5411216"/>
            <a:ext cx="81343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130">
                <a:solidFill>
                  <a:srgbClr val="535353"/>
                </a:solidFill>
                <a:latin typeface="Arial"/>
                <a:cs typeface="Arial"/>
              </a:rPr>
              <a:t>M</a:t>
            </a:r>
            <a:r>
              <a:rPr dirty="0" smtClean="0" sz="1050" spc="70">
                <a:solidFill>
                  <a:srgbClr val="535353"/>
                </a:solidFill>
                <a:latin typeface="Arial"/>
                <a:cs typeface="Arial"/>
              </a:rPr>
              <a:t>-9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50" spc="145">
                <a:solidFill>
                  <a:srgbClr val="535353"/>
                </a:solidFill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53914" y="5027803"/>
            <a:ext cx="975994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10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-4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不含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-4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21733" y="4645025"/>
            <a:ext cx="140843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-1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10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-4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含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-4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535353"/>
                </a:solidFill>
                <a:latin typeface="Arial"/>
                <a:cs typeface="Arial"/>
              </a:rPr>
              <a:t>,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不含</a:t>
            </a:r>
            <a:r>
              <a:rPr dirty="0" smtClean="0" sz="1050" spc="-10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）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522467" y="4261866"/>
            <a:ext cx="60642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-10">
                <a:solidFill>
                  <a:srgbClr val="535353"/>
                </a:solidFill>
                <a:latin typeface="Arial"/>
                <a:cs typeface="Arial"/>
              </a:rPr>
              <a:t>G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及以上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28208" y="3780790"/>
            <a:ext cx="109283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校园网出口带宽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1041380" y="2973323"/>
            <a:ext cx="277368" cy="137160"/>
          </a:xfrm>
          <a:custGeom>
            <a:avLst/>
            <a:gdLst/>
            <a:ahLst/>
            <a:cxnLst/>
            <a:rect l="l" t="t" r="r" b="b"/>
            <a:pathLst>
              <a:path w="277368" h="137160">
                <a:moveTo>
                  <a:pt x="0" y="137160"/>
                </a:moveTo>
                <a:lnTo>
                  <a:pt x="277368" y="137160"/>
                </a:lnTo>
                <a:lnTo>
                  <a:pt x="27736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8962643" y="3106673"/>
            <a:ext cx="277367" cy="0"/>
          </a:xfrm>
          <a:custGeom>
            <a:avLst/>
            <a:gdLst/>
            <a:ahLst/>
            <a:cxnLst/>
            <a:rect l="l" t="t" r="r" b="b"/>
            <a:pathLst>
              <a:path w="277367" h="0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8890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9654540" y="3092195"/>
            <a:ext cx="277367" cy="0"/>
          </a:xfrm>
          <a:custGeom>
            <a:avLst/>
            <a:gdLst/>
            <a:ahLst/>
            <a:cxnLst/>
            <a:rect l="l" t="t" r="r" b="b"/>
            <a:pathLst>
              <a:path w="277367" h="0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37845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0347959" y="3032760"/>
            <a:ext cx="277368" cy="77724"/>
          </a:xfrm>
          <a:custGeom>
            <a:avLst/>
            <a:gdLst/>
            <a:ahLst/>
            <a:cxnLst/>
            <a:rect l="l" t="t" r="r" b="b"/>
            <a:pathLst>
              <a:path w="277368" h="77724">
                <a:moveTo>
                  <a:pt x="277368" y="0"/>
                </a:moveTo>
                <a:lnTo>
                  <a:pt x="0" y="0"/>
                </a:lnTo>
                <a:lnTo>
                  <a:pt x="0" y="77724"/>
                </a:lnTo>
                <a:lnTo>
                  <a:pt x="277368" y="77724"/>
                </a:lnTo>
                <a:lnTo>
                  <a:pt x="27736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8753856" y="3110483"/>
            <a:ext cx="2772155" cy="0"/>
          </a:xfrm>
          <a:custGeom>
            <a:avLst/>
            <a:gdLst/>
            <a:ahLst/>
            <a:cxnLst/>
            <a:rect l="l" t="t" r="r" b="b"/>
            <a:pathLst>
              <a:path w="2772155" h="0">
                <a:moveTo>
                  <a:pt x="0" y="0"/>
                </a:moveTo>
                <a:lnTo>
                  <a:pt x="2772155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9053830" y="2892297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711943" y="2862834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404729" y="282105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062461" y="2761615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831071" y="3234309"/>
            <a:ext cx="54102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30%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以下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492742" y="3208401"/>
            <a:ext cx="129667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30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%-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00" spc="-10">
                <a:solidFill>
                  <a:srgbClr val="535353"/>
                </a:solidFill>
                <a:latin typeface="Arial"/>
                <a:cs typeface="Arial"/>
              </a:rPr>
              <a:t>%</a:t>
            </a:r>
            <a:r>
              <a:rPr dirty="0" smtClean="0" sz="1000" spc="-10">
                <a:solidFill>
                  <a:srgbClr val="535353"/>
                </a:solidFill>
                <a:latin typeface="Arial"/>
                <a:cs typeface="Arial"/>
              </a:rPr>
              <a:t>  </a:t>
            </a:r>
            <a:r>
              <a:rPr dirty="0" smtClean="0" sz="1000" spc="6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60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%-</a:t>
            </a:r>
            <a:r>
              <a:rPr dirty="0" smtClean="0" sz="1000" spc="35">
                <a:solidFill>
                  <a:srgbClr val="535353"/>
                </a:solidFill>
                <a:latin typeface="Arial"/>
                <a:cs typeface="Arial"/>
              </a:rPr>
              <a:t>7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00" spc="-10">
                <a:solidFill>
                  <a:srgbClr val="53535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910061" y="3234309"/>
            <a:ext cx="54102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>
                <a:solidFill>
                  <a:srgbClr val="535353"/>
                </a:solidFill>
                <a:latin typeface="Arial"/>
                <a:cs typeface="Arial"/>
              </a:rPr>
              <a:t>80%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以上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138284" y="2484373"/>
            <a:ext cx="20066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校园网出口总带宽平均利用率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268711" y="4428744"/>
            <a:ext cx="1062227" cy="1527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9276588" y="5195315"/>
            <a:ext cx="1885188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9287256" y="4690871"/>
            <a:ext cx="1033272" cy="798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9563100" y="4463796"/>
            <a:ext cx="769620" cy="10134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9930383" y="4410455"/>
            <a:ext cx="416051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300334" y="4459096"/>
            <a:ext cx="946150" cy="1411173"/>
          </a:xfrm>
          <a:custGeom>
            <a:avLst/>
            <a:gdLst/>
            <a:ahLst/>
            <a:cxnLst/>
            <a:rect l="l" t="t" r="r" b="b"/>
            <a:pathLst>
              <a:path w="946150" h="1411173">
                <a:moveTo>
                  <a:pt x="0" y="0"/>
                </a:moveTo>
                <a:lnTo>
                  <a:pt x="0" y="946149"/>
                </a:lnTo>
                <a:lnTo>
                  <a:pt x="823976" y="1411173"/>
                </a:lnTo>
                <a:lnTo>
                  <a:pt x="846839" y="1368070"/>
                </a:lnTo>
                <a:lnTo>
                  <a:pt x="867405" y="1323964"/>
                </a:lnTo>
                <a:lnTo>
                  <a:pt x="885649" y="1278947"/>
                </a:lnTo>
                <a:lnTo>
                  <a:pt x="901545" y="1233112"/>
                </a:lnTo>
                <a:lnTo>
                  <a:pt x="915066" y="1186553"/>
                </a:lnTo>
                <a:lnTo>
                  <a:pt x="926187" y="1139362"/>
                </a:lnTo>
                <a:lnTo>
                  <a:pt x="934882" y="1091633"/>
                </a:lnTo>
                <a:lnTo>
                  <a:pt x="941124" y="1043459"/>
                </a:lnTo>
                <a:lnTo>
                  <a:pt x="944889" y="994934"/>
                </a:lnTo>
                <a:lnTo>
                  <a:pt x="946150" y="946149"/>
                </a:lnTo>
                <a:lnTo>
                  <a:pt x="943013" y="868542"/>
                </a:lnTo>
                <a:lnTo>
                  <a:pt x="933764" y="792664"/>
                </a:lnTo>
                <a:lnTo>
                  <a:pt x="918648" y="718759"/>
                </a:lnTo>
                <a:lnTo>
                  <a:pt x="897908" y="647070"/>
                </a:lnTo>
                <a:lnTo>
                  <a:pt x="871787" y="577840"/>
                </a:lnTo>
                <a:lnTo>
                  <a:pt x="840529" y="511312"/>
                </a:lnTo>
                <a:lnTo>
                  <a:pt x="804379" y="447731"/>
                </a:lnTo>
                <a:lnTo>
                  <a:pt x="763578" y="387339"/>
                </a:lnTo>
                <a:lnTo>
                  <a:pt x="718372" y="330380"/>
                </a:lnTo>
                <a:lnTo>
                  <a:pt x="669004" y="277098"/>
                </a:lnTo>
                <a:lnTo>
                  <a:pt x="615717" y="227734"/>
                </a:lnTo>
                <a:lnTo>
                  <a:pt x="558755" y="182534"/>
                </a:lnTo>
                <a:lnTo>
                  <a:pt x="498362" y="141740"/>
                </a:lnTo>
                <a:lnTo>
                  <a:pt x="434781" y="105596"/>
                </a:lnTo>
                <a:lnTo>
                  <a:pt x="368256" y="74344"/>
                </a:lnTo>
                <a:lnTo>
                  <a:pt x="299031" y="48229"/>
                </a:lnTo>
                <a:lnTo>
                  <a:pt x="227349" y="27494"/>
                </a:lnTo>
                <a:lnTo>
                  <a:pt x="153454" y="12381"/>
                </a:lnTo>
                <a:lnTo>
                  <a:pt x="77590" y="3136"/>
                </a:lnTo>
                <a:lnTo>
                  <a:pt x="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300334" y="4459096"/>
            <a:ext cx="946150" cy="1411173"/>
          </a:xfrm>
          <a:custGeom>
            <a:avLst/>
            <a:gdLst/>
            <a:ahLst/>
            <a:cxnLst/>
            <a:rect l="l" t="t" r="r" b="b"/>
            <a:pathLst>
              <a:path w="946150" h="1411173">
                <a:moveTo>
                  <a:pt x="0" y="0"/>
                </a:moveTo>
                <a:lnTo>
                  <a:pt x="77590" y="3136"/>
                </a:lnTo>
                <a:lnTo>
                  <a:pt x="153454" y="12381"/>
                </a:lnTo>
                <a:lnTo>
                  <a:pt x="227349" y="27494"/>
                </a:lnTo>
                <a:lnTo>
                  <a:pt x="299031" y="48229"/>
                </a:lnTo>
                <a:lnTo>
                  <a:pt x="368256" y="74344"/>
                </a:lnTo>
                <a:lnTo>
                  <a:pt x="434781" y="105596"/>
                </a:lnTo>
                <a:lnTo>
                  <a:pt x="498362" y="141740"/>
                </a:lnTo>
                <a:lnTo>
                  <a:pt x="558755" y="182534"/>
                </a:lnTo>
                <a:lnTo>
                  <a:pt x="615717" y="227734"/>
                </a:lnTo>
                <a:lnTo>
                  <a:pt x="669004" y="277098"/>
                </a:lnTo>
                <a:lnTo>
                  <a:pt x="718372" y="330380"/>
                </a:lnTo>
                <a:lnTo>
                  <a:pt x="763578" y="387339"/>
                </a:lnTo>
                <a:lnTo>
                  <a:pt x="804379" y="447731"/>
                </a:lnTo>
                <a:lnTo>
                  <a:pt x="840529" y="511312"/>
                </a:lnTo>
                <a:lnTo>
                  <a:pt x="871787" y="577840"/>
                </a:lnTo>
                <a:lnTo>
                  <a:pt x="897908" y="647070"/>
                </a:lnTo>
                <a:lnTo>
                  <a:pt x="918648" y="718759"/>
                </a:lnTo>
                <a:lnTo>
                  <a:pt x="933764" y="792664"/>
                </a:lnTo>
                <a:lnTo>
                  <a:pt x="943013" y="868542"/>
                </a:lnTo>
                <a:lnTo>
                  <a:pt x="946150" y="946149"/>
                </a:lnTo>
                <a:lnTo>
                  <a:pt x="945834" y="970568"/>
                </a:lnTo>
                <a:lnTo>
                  <a:pt x="943318" y="1019235"/>
                </a:lnTo>
                <a:lnTo>
                  <a:pt x="938311" y="1067596"/>
                </a:lnTo>
                <a:lnTo>
                  <a:pt x="930839" y="1115559"/>
                </a:lnTo>
                <a:lnTo>
                  <a:pt x="920928" y="1163030"/>
                </a:lnTo>
                <a:lnTo>
                  <a:pt x="908604" y="1209917"/>
                </a:lnTo>
                <a:lnTo>
                  <a:pt x="893892" y="1256126"/>
                </a:lnTo>
                <a:lnTo>
                  <a:pt x="876819" y="1301564"/>
                </a:lnTo>
                <a:lnTo>
                  <a:pt x="857411" y="1346137"/>
                </a:lnTo>
                <a:lnTo>
                  <a:pt x="835693" y="1389753"/>
                </a:lnTo>
                <a:lnTo>
                  <a:pt x="823976" y="1411173"/>
                </a:lnTo>
                <a:lnTo>
                  <a:pt x="0" y="94614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9307392" y="5225796"/>
            <a:ext cx="1770055" cy="1179369"/>
          </a:xfrm>
          <a:custGeom>
            <a:avLst/>
            <a:gdLst/>
            <a:ahLst/>
            <a:cxnLst/>
            <a:rect l="l" t="t" r="r" b="b"/>
            <a:pathLst>
              <a:path w="1770055" h="1179369">
                <a:moveTo>
                  <a:pt x="29266" y="0"/>
                </a:moveTo>
                <a:lnTo>
                  <a:pt x="15603" y="62229"/>
                </a:lnTo>
                <a:lnTo>
                  <a:pt x="6223" y="124567"/>
                </a:lnTo>
                <a:lnTo>
                  <a:pt x="1047" y="186832"/>
                </a:lnTo>
                <a:lnTo>
                  <a:pt x="0" y="248840"/>
                </a:lnTo>
                <a:lnTo>
                  <a:pt x="3001" y="310412"/>
                </a:lnTo>
                <a:lnTo>
                  <a:pt x="9975" y="371363"/>
                </a:lnTo>
                <a:lnTo>
                  <a:pt x="20843" y="431513"/>
                </a:lnTo>
                <a:lnTo>
                  <a:pt x="35527" y="490678"/>
                </a:lnTo>
                <a:lnTo>
                  <a:pt x="53950" y="548678"/>
                </a:lnTo>
                <a:lnTo>
                  <a:pt x="76034" y="605329"/>
                </a:lnTo>
                <a:lnTo>
                  <a:pt x="101702" y="660450"/>
                </a:lnTo>
                <a:lnTo>
                  <a:pt x="130875" y="713859"/>
                </a:lnTo>
                <a:lnTo>
                  <a:pt x="163475" y="765373"/>
                </a:lnTo>
                <a:lnTo>
                  <a:pt x="199426" y="814810"/>
                </a:lnTo>
                <a:lnTo>
                  <a:pt x="238650" y="861989"/>
                </a:lnTo>
                <a:lnTo>
                  <a:pt x="281068" y="906727"/>
                </a:lnTo>
                <a:lnTo>
                  <a:pt x="326603" y="948843"/>
                </a:lnTo>
                <a:lnTo>
                  <a:pt x="375177" y="988153"/>
                </a:lnTo>
                <a:lnTo>
                  <a:pt x="426713" y="1024476"/>
                </a:lnTo>
                <a:lnTo>
                  <a:pt x="481132" y="1057630"/>
                </a:lnTo>
                <a:lnTo>
                  <a:pt x="550249" y="1093039"/>
                </a:lnTo>
                <a:lnTo>
                  <a:pt x="620864" y="1122277"/>
                </a:lnTo>
                <a:lnTo>
                  <a:pt x="692646" y="1145436"/>
                </a:lnTo>
                <a:lnTo>
                  <a:pt x="765264" y="1162610"/>
                </a:lnTo>
                <a:lnTo>
                  <a:pt x="838385" y="1173890"/>
                </a:lnTo>
                <a:lnTo>
                  <a:pt x="911679" y="1179369"/>
                </a:lnTo>
                <a:lnTo>
                  <a:pt x="984812" y="1179139"/>
                </a:lnTo>
                <a:lnTo>
                  <a:pt x="1057454" y="1173293"/>
                </a:lnTo>
                <a:lnTo>
                  <a:pt x="1129273" y="1161923"/>
                </a:lnTo>
                <a:lnTo>
                  <a:pt x="1199937" y="1145120"/>
                </a:lnTo>
                <a:lnTo>
                  <a:pt x="1269113" y="1122979"/>
                </a:lnTo>
                <a:lnTo>
                  <a:pt x="1336471" y="1095591"/>
                </a:lnTo>
                <a:lnTo>
                  <a:pt x="1401679" y="1063047"/>
                </a:lnTo>
                <a:lnTo>
                  <a:pt x="1464405" y="1025442"/>
                </a:lnTo>
                <a:lnTo>
                  <a:pt x="1524316" y="982867"/>
                </a:lnTo>
                <a:lnTo>
                  <a:pt x="1581082" y="935415"/>
                </a:lnTo>
                <a:lnTo>
                  <a:pt x="1634371" y="883177"/>
                </a:lnTo>
                <a:lnTo>
                  <a:pt x="1683851" y="826247"/>
                </a:lnTo>
                <a:lnTo>
                  <a:pt x="1729189" y="764716"/>
                </a:lnTo>
                <a:lnTo>
                  <a:pt x="1770055" y="698677"/>
                </a:lnTo>
                <a:lnTo>
                  <a:pt x="946079" y="233679"/>
                </a:lnTo>
                <a:lnTo>
                  <a:pt x="29266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9307392" y="5225796"/>
            <a:ext cx="1770055" cy="1179369"/>
          </a:xfrm>
          <a:custGeom>
            <a:avLst/>
            <a:gdLst/>
            <a:ahLst/>
            <a:cxnLst/>
            <a:rect l="l" t="t" r="r" b="b"/>
            <a:pathLst>
              <a:path w="1770055" h="1179369">
                <a:moveTo>
                  <a:pt x="1770055" y="698677"/>
                </a:moveTo>
                <a:lnTo>
                  <a:pt x="1729189" y="764716"/>
                </a:lnTo>
                <a:lnTo>
                  <a:pt x="1683851" y="826247"/>
                </a:lnTo>
                <a:lnTo>
                  <a:pt x="1634371" y="883177"/>
                </a:lnTo>
                <a:lnTo>
                  <a:pt x="1581082" y="935415"/>
                </a:lnTo>
                <a:lnTo>
                  <a:pt x="1524316" y="982867"/>
                </a:lnTo>
                <a:lnTo>
                  <a:pt x="1464405" y="1025442"/>
                </a:lnTo>
                <a:lnTo>
                  <a:pt x="1401679" y="1063047"/>
                </a:lnTo>
                <a:lnTo>
                  <a:pt x="1336471" y="1095591"/>
                </a:lnTo>
                <a:lnTo>
                  <a:pt x="1269113" y="1122979"/>
                </a:lnTo>
                <a:lnTo>
                  <a:pt x="1199937" y="1145120"/>
                </a:lnTo>
                <a:lnTo>
                  <a:pt x="1129273" y="1161923"/>
                </a:lnTo>
                <a:lnTo>
                  <a:pt x="1057454" y="1173293"/>
                </a:lnTo>
                <a:lnTo>
                  <a:pt x="984812" y="1179139"/>
                </a:lnTo>
                <a:lnTo>
                  <a:pt x="911679" y="1179369"/>
                </a:lnTo>
                <a:lnTo>
                  <a:pt x="838385" y="1173890"/>
                </a:lnTo>
                <a:lnTo>
                  <a:pt x="765264" y="1162610"/>
                </a:lnTo>
                <a:lnTo>
                  <a:pt x="692646" y="1145436"/>
                </a:lnTo>
                <a:lnTo>
                  <a:pt x="620864" y="1122277"/>
                </a:lnTo>
                <a:lnTo>
                  <a:pt x="550249" y="1093039"/>
                </a:lnTo>
                <a:lnTo>
                  <a:pt x="481132" y="1057630"/>
                </a:lnTo>
                <a:lnTo>
                  <a:pt x="426713" y="1024476"/>
                </a:lnTo>
                <a:lnTo>
                  <a:pt x="375177" y="988153"/>
                </a:lnTo>
                <a:lnTo>
                  <a:pt x="326603" y="948843"/>
                </a:lnTo>
                <a:lnTo>
                  <a:pt x="281068" y="906727"/>
                </a:lnTo>
                <a:lnTo>
                  <a:pt x="238650" y="861989"/>
                </a:lnTo>
                <a:lnTo>
                  <a:pt x="199426" y="814810"/>
                </a:lnTo>
                <a:lnTo>
                  <a:pt x="163475" y="765373"/>
                </a:lnTo>
                <a:lnTo>
                  <a:pt x="130875" y="713859"/>
                </a:lnTo>
                <a:lnTo>
                  <a:pt x="101702" y="660450"/>
                </a:lnTo>
                <a:lnTo>
                  <a:pt x="76034" y="605329"/>
                </a:lnTo>
                <a:lnTo>
                  <a:pt x="53950" y="548678"/>
                </a:lnTo>
                <a:lnTo>
                  <a:pt x="35527" y="490678"/>
                </a:lnTo>
                <a:lnTo>
                  <a:pt x="20843" y="431513"/>
                </a:lnTo>
                <a:lnTo>
                  <a:pt x="9975" y="371363"/>
                </a:lnTo>
                <a:lnTo>
                  <a:pt x="3001" y="310412"/>
                </a:lnTo>
                <a:lnTo>
                  <a:pt x="0" y="248840"/>
                </a:lnTo>
                <a:lnTo>
                  <a:pt x="1047" y="186832"/>
                </a:lnTo>
                <a:lnTo>
                  <a:pt x="6223" y="124567"/>
                </a:lnTo>
                <a:lnTo>
                  <a:pt x="15603" y="62229"/>
                </a:lnTo>
                <a:lnTo>
                  <a:pt x="29266" y="0"/>
                </a:lnTo>
                <a:lnTo>
                  <a:pt x="946079" y="233679"/>
                </a:lnTo>
                <a:lnTo>
                  <a:pt x="1770055" y="69867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9318117" y="4721605"/>
            <a:ext cx="916812" cy="683641"/>
          </a:xfrm>
          <a:custGeom>
            <a:avLst/>
            <a:gdLst/>
            <a:ahLst/>
            <a:cxnLst/>
            <a:rect l="l" t="t" r="r" b="b"/>
            <a:pathLst>
              <a:path w="916812" h="683640">
                <a:moveTo>
                  <a:pt x="262635" y="0"/>
                </a:moveTo>
                <a:lnTo>
                  <a:pt x="225384" y="37716"/>
                </a:lnTo>
                <a:lnTo>
                  <a:pt x="190406" y="77336"/>
                </a:lnTo>
                <a:lnTo>
                  <a:pt x="157764" y="118754"/>
                </a:lnTo>
                <a:lnTo>
                  <a:pt x="127522" y="161860"/>
                </a:lnTo>
                <a:lnTo>
                  <a:pt x="99742" y="206549"/>
                </a:lnTo>
                <a:lnTo>
                  <a:pt x="74489" y="252712"/>
                </a:lnTo>
                <a:lnTo>
                  <a:pt x="51824" y="300242"/>
                </a:lnTo>
                <a:lnTo>
                  <a:pt x="31812" y="349032"/>
                </a:lnTo>
                <a:lnTo>
                  <a:pt x="14516" y="398974"/>
                </a:lnTo>
                <a:lnTo>
                  <a:pt x="0" y="449961"/>
                </a:lnTo>
                <a:lnTo>
                  <a:pt x="916812" y="683641"/>
                </a:lnTo>
                <a:lnTo>
                  <a:pt x="262635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9318117" y="4721605"/>
            <a:ext cx="916812" cy="683641"/>
          </a:xfrm>
          <a:custGeom>
            <a:avLst/>
            <a:gdLst/>
            <a:ahLst/>
            <a:cxnLst/>
            <a:rect l="l" t="t" r="r" b="b"/>
            <a:pathLst>
              <a:path w="916812" h="683640">
                <a:moveTo>
                  <a:pt x="0" y="449961"/>
                </a:moveTo>
                <a:lnTo>
                  <a:pt x="14516" y="398974"/>
                </a:lnTo>
                <a:lnTo>
                  <a:pt x="31812" y="349032"/>
                </a:lnTo>
                <a:lnTo>
                  <a:pt x="51824" y="300242"/>
                </a:lnTo>
                <a:lnTo>
                  <a:pt x="74489" y="252712"/>
                </a:lnTo>
                <a:lnTo>
                  <a:pt x="99742" y="206549"/>
                </a:lnTo>
                <a:lnTo>
                  <a:pt x="127522" y="161860"/>
                </a:lnTo>
                <a:lnTo>
                  <a:pt x="157764" y="118754"/>
                </a:lnTo>
                <a:lnTo>
                  <a:pt x="190406" y="77336"/>
                </a:lnTo>
                <a:lnTo>
                  <a:pt x="225384" y="37716"/>
                </a:lnTo>
                <a:lnTo>
                  <a:pt x="262635" y="0"/>
                </a:lnTo>
                <a:lnTo>
                  <a:pt x="916812" y="683641"/>
                </a:lnTo>
                <a:lnTo>
                  <a:pt x="0" y="44996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593960" y="4494657"/>
            <a:ext cx="654050" cy="897255"/>
          </a:xfrm>
          <a:custGeom>
            <a:avLst/>
            <a:gdLst/>
            <a:ahLst/>
            <a:cxnLst/>
            <a:rect l="l" t="t" r="r" b="b"/>
            <a:pathLst>
              <a:path w="654050" h="897254">
                <a:moveTo>
                  <a:pt x="353822" y="0"/>
                </a:moveTo>
                <a:lnTo>
                  <a:pt x="314477" y="14149"/>
                </a:lnTo>
                <a:lnTo>
                  <a:pt x="275876" y="29982"/>
                </a:lnTo>
                <a:lnTo>
                  <a:pt x="238071" y="47468"/>
                </a:lnTo>
                <a:lnTo>
                  <a:pt x="201113" y="66578"/>
                </a:lnTo>
                <a:lnTo>
                  <a:pt x="165052" y="87280"/>
                </a:lnTo>
                <a:lnTo>
                  <a:pt x="129940" y="109545"/>
                </a:lnTo>
                <a:lnTo>
                  <a:pt x="95827" y="133341"/>
                </a:lnTo>
                <a:lnTo>
                  <a:pt x="62766" y="158638"/>
                </a:lnTo>
                <a:lnTo>
                  <a:pt x="30806" y="185406"/>
                </a:lnTo>
                <a:lnTo>
                  <a:pt x="0" y="213614"/>
                </a:lnTo>
                <a:lnTo>
                  <a:pt x="654050" y="897255"/>
                </a:lnTo>
                <a:lnTo>
                  <a:pt x="353822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9593960" y="4494657"/>
            <a:ext cx="654050" cy="897255"/>
          </a:xfrm>
          <a:custGeom>
            <a:avLst/>
            <a:gdLst/>
            <a:ahLst/>
            <a:cxnLst/>
            <a:rect l="l" t="t" r="r" b="b"/>
            <a:pathLst>
              <a:path w="654050" h="897254">
                <a:moveTo>
                  <a:pt x="0" y="213614"/>
                </a:moveTo>
                <a:lnTo>
                  <a:pt x="30806" y="185406"/>
                </a:lnTo>
                <a:lnTo>
                  <a:pt x="62766" y="158638"/>
                </a:lnTo>
                <a:lnTo>
                  <a:pt x="95827" y="133341"/>
                </a:lnTo>
                <a:lnTo>
                  <a:pt x="129940" y="109545"/>
                </a:lnTo>
                <a:lnTo>
                  <a:pt x="165052" y="87280"/>
                </a:lnTo>
                <a:lnTo>
                  <a:pt x="201113" y="66578"/>
                </a:lnTo>
                <a:lnTo>
                  <a:pt x="238071" y="47468"/>
                </a:lnTo>
                <a:lnTo>
                  <a:pt x="275876" y="29982"/>
                </a:lnTo>
                <a:lnTo>
                  <a:pt x="314477" y="14149"/>
                </a:lnTo>
                <a:lnTo>
                  <a:pt x="353822" y="0"/>
                </a:lnTo>
                <a:lnTo>
                  <a:pt x="654050" y="897255"/>
                </a:lnTo>
                <a:lnTo>
                  <a:pt x="0" y="21361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9961244" y="4440809"/>
            <a:ext cx="300227" cy="946150"/>
          </a:xfrm>
          <a:custGeom>
            <a:avLst/>
            <a:gdLst/>
            <a:ahLst/>
            <a:cxnLst/>
            <a:rect l="l" t="t" r="r" b="b"/>
            <a:pathLst>
              <a:path w="300227" h="946150">
                <a:moveTo>
                  <a:pt x="300227" y="0"/>
                </a:moveTo>
                <a:lnTo>
                  <a:pt x="254384" y="1112"/>
                </a:lnTo>
                <a:lnTo>
                  <a:pt x="208695" y="4440"/>
                </a:lnTo>
                <a:lnTo>
                  <a:pt x="163244" y="9971"/>
                </a:lnTo>
                <a:lnTo>
                  <a:pt x="118116" y="17693"/>
                </a:lnTo>
                <a:lnTo>
                  <a:pt x="73396" y="27592"/>
                </a:lnTo>
                <a:lnTo>
                  <a:pt x="29168" y="39656"/>
                </a:lnTo>
                <a:lnTo>
                  <a:pt x="0" y="48895"/>
                </a:lnTo>
                <a:lnTo>
                  <a:pt x="300227" y="946150"/>
                </a:lnTo>
                <a:lnTo>
                  <a:pt x="300227" y="0"/>
                </a:lnTo>
                <a:close/>
              </a:path>
            </a:pathLst>
          </a:custGeom>
          <a:solidFill>
            <a:srgbClr val="1AB3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9961244" y="4440809"/>
            <a:ext cx="300227" cy="946150"/>
          </a:xfrm>
          <a:custGeom>
            <a:avLst/>
            <a:gdLst/>
            <a:ahLst/>
            <a:cxnLst/>
            <a:rect l="l" t="t" r="r" b="b"/>
            <a:pathLst>
              <a:path w="300227" h="946150">
                <a:moveTo>
                  <a:pt x="0" y="48895"/>
                </a:moveTo>
                <a:lnTo>
                  <a:pt x="43851" y="35395"/>
                </a:lnTo>
                <a:lnTo>
                  <a:pt x="88252" y="24051"/>
                </a:lnTo>
                <a:lnTo>
                  <a:pt x="133117" y="14877"/>
                </a:lnTo>
                <a:lnTo>
                  <a:pt x="178362" y="7884"/>
                </a:lnTo>
                <a:lnTo>
                  <a:pt x="223902" y="3085"/>
                </a:lnTo>
                <a:lnTo>
                  <a:pt x="269653" y="494"/>
                </a:lnTo>
                <a:lnTo>
                  <a:pt x="300227" y="0"/>
                </a:lnTo>
                <a:lnTo>
                  <a:pt x="300227" y="946150"/>
                </a:lnTo>
                <a:lnTo>
                  <a:pt x="0" y="4889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10442193" y="4921435"/>
            <a:ext cx="560705" cy="46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0335" marR="12700" indent="-128270">
              <a:lnSpc>
                <a:spcPct val="1429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非常</a:t>
            </a:r>
            <a:r>
              <a:rPr dirty="0" smtClean="0" sz="1050" spc="-15">
                <a:solidFill>
                  <a:srgbClr val="2A2A2A"/>
                </a:solidFill>
                <a:latin typeface="Microsoft JhengHei"/>
                <a:cs typeface="Microsoft JhengHei"/>
              </a:rPr>
              <a:t>需</a:t>
            </a:r>
            <a:r>
              <a:rPr dirty="0" smtClean="0" sz="1050" spc="0">
                <a:solidFill>
                  <a:srgbClr val="2A2A2A"/>
                </a:solidFill>
                <a:latin typeface="Microsoft JhengHei"/>
                <a:cs typeface="Microsoft JhengHei"/>
              </a:rPr>
              <a:t>要</a:t>
            </a:r>
            <a:r>
              <a:rPr dirty="0" smtClean="0" sz="1050" spc="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25">
                <a:solidFill>
                  <a:srgbClr val="2A2A2A"/>
                </a:solidFill>
                <a:latin typeface="Arial"/>
                <a:cs typeface="Arial"/>
              </a:rPr>
              <a:t>33%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932669" y="5725447"/>
            <a:ext cx="304165" cy="46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429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需要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25">
                <a:solidFill>
                  <a:srgbClr val="2A2A2A"/>
                </a:solidFill>
                <a:latin typeface="Arial"/>
                <a:cs typeface="Arial"/>
              </a:rPr>
              <a:t>46%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782557" y="4500811"/>
            <a:ext cx="561975" cy="46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1610" marR="12700" indent="-169545">
              <a:lnSpc>
                <a:spcPct val="1429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说不清楚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20">
                <a:solidFill>
                  <a:srgbClr val="2A2A2A"/>
                </a:solidFill>
                <a:latin typeface="Arial"/>
                <a:cs typeface="Arial"/>
              </a:rPr>
              <a:t>9%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182606" y="4039293"/>
            <a:ext cx="964565" cy="46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82905" marR="12700" indent="-370840">
              <a:lnSpc>
                <a:spcPct val="1429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已经够用不需要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20">
                <a:solidFill>
                  <a:srgbClr val="2A2A2A"/>
                </a:solidFill>
                <a:latin typeface="Arial"/>
                <a:cs typeface="Arial"/>
              </a:rPr>
              <a:t>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224009" y="4055422"/>
            <a:ext cx="561975" cy="46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1610" marR="12700" indent="-169545">
              <a:lnSpc>
                <a:spcPct val="1429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不太需要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20">
                <a:solidFill>
                  <a:srgbClr val="2A2A2A"/>
                </a:solidFill>
                <a:latin typeface="Arial"/>
                <a:cs typeface="Arial"/>
              </a:rPr>
              <a:t>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223375" y="3780790"/>
            <a:ext cx="185483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未</a:t>
            </a: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来</a:t>
            </a:r>
            <a:r>
              <a:rPr dirty="0" smtClean="0" sz="1200" spc="0" b="1">
                <a:solidFill>
                  <a:srgbClr val="535353"/>
                </a:solidFill>
                <a:latin typeface="Microsoft JhengHei"/>
                <a:cs typeface="Microsoft JhengHei"/>
              </a:rPr>
              <a:t>两年内是带宽升级需求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622535" y="4509515"/>
            <a:ext cx="216027" cy="144017"/>
          </a:xfrm>
          <a:custGeom>
            <a:avLst/>
            <a:gdLst/>
            <a:ahLst/>
            <a:cxnLst/>
            <a:rect l="l" t="t" r="r" b="b"/>
            <a:pathLst>
              <a:path w="216027" h="144017">
                <a:moveTo>
                  <a:pt x="216027" y="144017"/>
                </a:moveTo>
                <a:lnTo>
                  <a:pt x="0" y="0"/>
                </a:lnTo>
              </a:path>
            </a:pathLst>
          </a:custGeom>
          <a:ln w="9144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9262871" y="4869179"/>
            <a:ext cx="266826" cy="122808"/>
          </a:xfrm>
          <a:custGeom>
            <a:avLst/>
            <a:gdLst/>
            <a:ahLst/>
            <a:cxnLst/>
            <a:rect l="l" t="t" r="r" b="b"/>
            <a:pathLst>
              <a:path w="266826" h="122808">
                <a:moveTo>
                  <a:pt x="266826" y="122809"/>
                </a:moveTo>
                <a:lnTo>
                  <a:pt x="0" y="0"/>
                </a:lnTo>
              </a:path>
            </a:pathLst>
          </a:custGeom>
          <a:ln w="9143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126980" y="4293108"/>
            <a:ext cx="144018" cy="216027"/>
          </a:xfrm>
          <a:custGeom>
            <a:avLst/>
            <a:gdLst/>
            <a:ahLst/>
            <a:cxnLst/>
            <a:rect l="l" t="t" r="r" b="b"/>
            <a:pathLst>
              <a:path w="144018" h="216026">
                <a:moveTo>
                  <a:pt x="0" y="216027"/>
                </a:moveTo>
                <a:lnTo>
                  <a:pt x="144018" y="0"/>
                </a:lnTo>
              </a:path>
            </a:pathLst>
          </a:custGeom>
          <a:ln w="9144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三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施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" y="1008888"/>
            <a:ext cx="2596895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92124" y="984503"/>
            <a:ext cx="20955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8095" y="1034796"/>
            <a:ext cx="2490216" cy="370332"/>
          </a:xfrm>
          <a:custGeom>
            <a:avLst/>
            <a:gdLst/>
            <a:ahLst/>
            <a:cxnLst/>
            <a:rect l="l" t="t" r="r" b="b"/>
            <a:pathLst>
              <a:path w="2490216" h="370332">
                <a:moveTo>
                  <a:pt x="0" y="370332"/>
                </a:moveTo>
                <a:lnTo>
                  <a:pt x="2490216" y="370332"/>
                </a:lnTo>
                <a:lnTo>
                  <a:pt x="2490216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3711" y="1072260"/>
            <a:ext cx="1740535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1800" spc="10" b="1">
                <a:solidFill>
                  <a:srgbClr val="FFFFFF"/>
                </a:solidFill>
                <a:latin typeface="Microsoft JhengHei"/>
                <a:cs typeface="Microsoft JhengHei"/>
              </a:rPr>
              <a:t>网络建设水平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70619" y="1668779"/>
            <a:ext cx="1194816" cy="218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26323" y="2747772"/>
            <a:ext cx="1379220" cy="1194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691628" y="2115311"/>
            <a:ext cx="1194816" cy="1418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897368" y="1801367"/>
            <a:ext cx="989076" cy="1062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252459" y="1668779"/>
            <a:ext cx="633983" cy="1194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801989" y="1700022"/>
            <a:ext cx="1078991" cy="2073528"/>
          </a:xfrm>
          <a:custGeom>
            <a:avLst/>
            <a:gdLst/>
            <a:ahLst/>
            <a:cxnLst/>
            <a:rect l="l" t="t" r="r" b="b"/>
            <a:pathLst>
              <a:path w="1078991" h="2073528">
                <a:moveTo>
                  <a:pt x="0" y="0"/>
                </a:moveTo>
                <a:lnTo>
                  <a:pt x="0" y="1078991"/>
                </a:lnTo>
                <a:lnTo>
                  <a:pt x="418464" y="2073528"/>
                </a:lnTo>
                <a:lnTo>
                  <a:pt x="477444" y="2046614"/>
                </a:lnTo>
                <a:lnTo>
                  <a:pt x="534233" y="2016484"/>
                </a:lnTo>
                <a:lnTo>
                  <a:pt x="588740" y="1983272"/>
                </a:lnTo>
                <a:lnTo>
                  <a:pt x="640876" y="1947115"/>
                </a:lnTo>
                <a:lnTo>
                  <a:pt x="690550" y="1908149"/>
                </a:lnTo>
                <a:lnTo>
                  <a:pt x="737672" y="1866509"/>
                </a:lnTo>
                <a:lnTo>
                  <a:pt x="782153" y="1822333"/>
                </a:lnTo>
                <a:lnTo>
                  <a:pt x="823901" y="1775755"/>
                </a:lnTo>
                <a:lnTo>
                  <a:pt x="862828" y="1726912"/>
                </a:lnTo>
                <a:lnTo>
                  <a:pt x="898842" y="1675939"/>
                </a:lnTo>
                <a:lnTo>
                  <a:pt x="931854" y="1622973"/>
                </a:lnTo>
                <a:lnTo>
                  <a:pt x="961774" y="1568149"/>
                </a:lnTo>
                <a:lnTo>
                  <a:pt x="988511" y="1511603"/>
                </a:lnTo>
                <a:lnTo>
                  <a:pt x="1011975" y="1453471"/>
                </a:lnTo>
                <a:lnTo>
                  <a:pt x="1032077" y="1393890"/>
                </a:lnTo>
                <a:lnTo>
                  <a:pt x="1048726" y="1332995"/>
                </a:lnTo>
                <a:lnTo>
                  <a:pt x="1061832" y="1270921"/>
                </a:lnTo>
                <a:lnTo>
                  <a:pt x="1071305" y="1207805"/>
                </a:lnTo>
                <a:lnTo>
                  <a:pt x="1077055" y="1143784"/>
                </a:lnTo>
                <a:lnTo>
                  <a:pt x="1078991" y="1078991"/>
                </a:lnTo>
                <a:lnTo>
                  <a:pt x="1075415" y="990501"/>
                </a:lnTo>
                <a:lnTo>
                  <a:pt x="1064872" y="903980"/>
                </a:lnTo>
                <a:lnTo>
                  <a:pt x="1047639" y="819706"/>
                </a:lnTo>
                <a:lnTo>
                  <a:pt x="1023993" y="737957"/>
                </a:lnTo>
                <a:lnTo>
                  <a:pt x="994213" y="659010"/>
                </a:lnTo>
                <a:lnTo>
                  <a:pt x="958575" y="583144"/>
                </a:lnTo>
                <a:lnTo>
                  <a:pt x="917358" y="510636"/>
                </a:lnTo>
                <a:lnTo>
                  <a:pt x="870837" y="441764"/>
                </a:lnTo>
                <a:lnTo>
                  <a:pt x="819292" y="376806"/>
                </a:lnTo>
                <a:lnTo>
                  <a:pt x="763000" y="316039"/>
                </a:lnTo>
                <a:lnTo>
                  <a:pt x="702237" y="259741"/>
                </a:lnTo>
                <a:lnTo>
                  <a:pt x="637281" y="208190"/>
                </a:lnTo>
                <a:lnTo>
                  <a:pt x="568411" y="161664"/>
                </a:lnTo>
                <a:lnTo>
                  <a:pt x="495903" y="120440"/>
                </a:lnTo>
                <a:lnTo>
                  <a:pt x="420034" y="84796"/>
                </a:lnTo>
                <a:lnTo>
                  <a:pt x="341083" y="55010"/>
                </a:lnTo>
                <a:lnTo>
                  <a:pt x="259326" y="31359"/>
                </a:lnTo>
                <a:lnTo>
                  <a:pt x="175042" y="14122"/>
                </a:lnTo>
                <a:lnTo>
                  <a:pt x="88507" y="3577"/>
                </a:lnTo>
                <a:lnTo>
                  <a:pt x="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801989" y="1700022"/>
            <a:ext cx="1078991" cy="2073528"/>
          </a:xfrm>
          <a:custGeom>
            <a:avLst/>
            <a:gdLst/>
            <a:ahLst/>
            <a:cxnLst/>
            <a:rect l="l" t="t" r="r" b="b"/>
            <a:pathLst>
              <a:path w="1078991" h="2073528">
                <a:moveTo>
                  <a:pt x="0" y="0"/>
                </a:moveTo>
                <a:lnTo>
                  <a:pt x="88507" y="3577"/>
                </a:lnTo>
                <a:lnTo>
                  <a:pt x="175042" y="14122"/>
                </a:lnTo>
                <a:lnTo>
                  <a:pt x="259326" y="31359"/>
                </a:lnTo>
                <a:lnTo>
                  <a:pt x="341083" y="55010"/>
                </a:lnTo>
                <a:lnTo>
                  <a:pt x="420034" y="84796"/>
                </a:lnTo>
                <a:lnTo>
                  <a:pt x="495903" y="120440"/>
                </a:lnTo>
                <a:lnTo>
                  <a:pt x="568411" y="161664"/>
                </a:lnTo>
                <a:lnTo>
                  <a:pt x="637281" y="208190"/>
                </a:lnTo>
                <a:lnTo>
                  <a:pt x="702237" y="259741"/>
                </a:lnTo>
                <a:lnTo>
                  <a:pt x="763000" y="316039"/>
                </a:lnTo>
                <a:lnTo>
                  <a:pt x="819292" y="376806"/>
                </a:lnTo>
                <a:lnTo>
                  <a:pt x="870837" y="441764"/>
                </a:lnTo>
                <a:lnTo>
                  <a:pt x="917358" y="510636"/>
                </a:lnTo>
                <a:lnTo>
                  <a:pt x="958575" y="583144"/>
                </a:lnTo>
                <a:lnTo>
                  <a:pt x="994213" y="659010"/>
                </a:lnTo>
                <a:lnTo>
                  <a:pt x="1023993" y="737957"/>
                </a:lnTo>
                <a:lnTo>
                  <a:pt x="1047639" y="819706"/>
                </a:lnTo>
                <a:lnTo>
                  <a:pt x="1064872" y="903980"/>
                </a:lnTo>
                <a:lnTo>
                  <a:pt x="1075415" y="990501"/>
                </a:lnTo>
                <a:lnTo>
                  <a:pt x="1078991" y="1078991"/>
                </a:lnTo>
                <a:lnTo>
                  <a:pt x="1077055" y="1143784"/>
                </a:lnTo>
                <a:lnTo>
                  <a:pt x="1071305" y="1207805"/>
                </a:lnTo>
                <a:lnTo>
                  <a:pt x="1061832" y="1270921"/>
                </a:lnTo>
                <a:lnTo>
                  <a:pt x="1048726" y="1332995"/>
                </a:lnTo>
                <a:lnTo>
                  <a:pt x="1032077" y="1393890"/>
                </a:lnTo>
                <a:lnTo>
                  <a:pt x="1011975" y="1453471"/>
                </a:lnTo>
                <a:lnTo>
                  <a:pt x="988511" y="1511603"/>
                </a:lnTo>
                <a:lnTo>
                  <a:pt x="961774" y="1568149"/>
                </a:lnTo>
                <a:lnTo>
                  <a:pt x="931854" y="1622973"/>
                </a:lnTo>
                <a:lnTo>
                  <a:pt x="898842" y="1675939"/>
                </a:lnTo>
                <a:lnTo>
                  <a:pt x="862828" y="1726912"/>
                </a:lnTo>
                <a:lnTo>
                  <a:pt x="823901" y="1775755"/>
                </a:lnTo>
                <a:lnTo>
                  <a:pt x="782153" y="1822333"/>
                </a:lnTo>
                <a:lnTo>
                  <a:pt x="737672" y="1866509"/>
                </a:lnTo>
                <a:lnTo>
                  <a:pt x="690550" y="1908149"/>
                </a:lnTo>
                <a:lnTo>
                  <a:pt x="640876" y="1947115"/>
                </a:lnTo>
                <a:lnTo>
                  <a:pt x="588740" y="1983272"/>
                </a:lnTo>
                <a:lnTo>
                  <a:pt x="534233" y="2016484"/>
                </a:lnTo>
                <a:lnTo>
                  <a:pt x="477444" y="2046614"/>
                </a:lnTo>
                <a:lnTo>
                  <a:pt x="418464" y="2073528"/>
                </a:lnTo>
                <a:lnTo>
                  <a:pt x="0" y="107899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957057" y="2779014"/>
            <a:ext cx="1263396" cy="1079043"/>
          </a:xfrm>
          <a:custGeom>
            <a:avLst/>
            <a:gdLst/>
            <a:ahLst/>
            <a:cxnLst/>
            <a:rect l="l" t="t" r="r" b="b"/>
            <a:pathLst>
              <a:path w="1263396" h="1079043">
                <a:moveTo>
                  <a:pt x="844931" y="0"/>
                </a:moveTo>
                <a:lnTo>
                  <a:pt x="0" y="670940"/>
                </a:lnTo>
                <a:lnTo>
                  <a:pt x="46711" y="725927"/>
                </a:lnTo>
                <a:lnTo>
                  <a:pt x="96442" y="777158"/>
                </a:lnTo>
                <a:lnTo>
                  <a:pt x="148978" y="824581"/>
                </a:lnTo>
                <a:lnTo>
                  <a:pt x="204106" y="868138"/>
                </a:lnTo>
                <a:lnTo>
                  <a:pt x="261610" y="907776"/>
                </a:lnTo>
                <a:lnTo>
                  <a:pt x="321275" y="943439"/>
                </a:lnTo>
                <a:lnTo>
                  <a:pt x="382888" y="975072"/>
                </a:lnTo>
                <a:lnTo>
                  <a:pt x="446233" y="1002620"/>
                </a:lnTo>
                <a:lnTo>
                  <a:pt x="511096" y="1026028"/>
                </a:lnTo>
                <a:lnTo>
                  <a:pt x="577262" y="1045241"/>
                </a:lnTo>
                <a:lnTo>
                  <a:pt x="644517" y="1060204"/>
                </a:lnTo>
                <a:lnTo>
                  <a:pt x="712646" y="1070862"/>
                </a:lnTo>
                <a:lnTo>
                  <a:pt x="781435" y="1077160"/>
                </a:lnTo>
                <a:lnTo>
                  <a:pt x="850668" y="1079043"/>
                </a:lnTo>
                <a:lnTo>
                  <a:pt x="920132" y="1076455"/>
                </a:lnTo>
                <a:lnTo>
                  <a:pt x="989612" y="1069343"/>
                </a:lnTo>
                <a:lnTo>
                  <a:pt x="1058893" y="1057649"/>
                </a:lnTo>
                <a:lnTo>
                  <a:pt x="1127760" y="1041321"/>
                </a:lnTo>
                <a:lnTo>
                  <a:pt x="1195999" y="1020301"/>
                </a:lnTo>
                <a:lnTo>
                  <a:pt x="1263396" y="994537"/>
                </a:lnTo>
                <a:lnTo>
                  <a:pt x="844931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957057" y="2779014"/>
            <a:ext cx="1263396" cy="1079043"/>
          </a:xfrm>
          <a:custGeom>
            <a:avLst/>
            <a:gdLst/>
            <a:ahLst/>
            <a:cxnLst/>
            <a:rect l="l" t="t" r="r" b="b"/>
            <a:pathLst>
              <a:path w="1263396" h="1079043">
                <a:moveTo>
                  <a:pt x="1263396" y="994537"/>
                </a:moveTo>
                <a:lnTo>
                  <a:pt x="1195999" y="1020301"/>
                </a:lnTo>
                <a:lnTo>
                  <a:pt x="1127760" y="1041321"/>
                </a:lnTo>
                <a:lnTo>
                  <a:pt x="1058893" y="1057649"/>
                </a:lnTo>
                <a:lnTo>
                  <a:pt x="989612" y="1069343"/>
                </a:lnTo>
                <a:lnTo>
                  <a:pt x="920132" y="1076455"/>
                </a:lnTo>
                <a:lnTo>
                  <a:pt x="850668" y="1079043"/>
                </a:lnTo>
                <a:lnTo>
                  <a:pt x="781435" y="1077160"/>
                </a:lnTo>
                <a:lnTo>
                  <a:pt x="712646" y="1070862"/>
                </a:lnTo>
                <a:lnTo>
                  <a:pt x="644517" y="1060204"/>
                </a:lnTo>
                <a:lnTo>
                  <a:pt x="577262" y="1045241"/>
                </a:lnTo>
                <a:lnTo>
                  <a:pt x="511096" y="1026028"/>
                </a:lnTo>
                <a:lnTo>
                  <a:pt x="446233" y="1002620"/>
                </a:lnTo>
                <a:lnTo>
                  <a:pt x="382888" y="975072"/>
                </a:lnTo>
                <a:lnTo>
                  <a:pt x="321275" y="943439"/>
                </a:lnTo>
                <a:lnTo>
                  <a:pt x="261610" y="907776"/>
                </a:lnTo>
                <a:lnTo>
                  <a:pt x="204106" y="868138"/>
                </a:lnTo>
                <a:lnTo>
                  <a:pt x="148978" y="824581"/>
                </a:lnTo>
                <a:lnTo>
                  <a:pt x="96442" y="777158"/>
                </a:lnTo>
                <a:lnTo>
                  <a:pt x="46711" y="725927"/>
                </a:lnTo>
                <a:lnTo>
                  <a:pt x="0" y="670940"/>
                </a:lnTo>
                <a:lnTo>
                  <a:pt x="844931" y="0"/>
                </a:lnTo>
                <a:lnTo>
                  <a:pt x="1263396" y="99453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23282" y="2146045"/>
            <a:ext cx="1078706" cy="1303908"/>
          </a:xfrm>
          <a:custGeom>
            <a:avLst/>
            <a:gdLst/>
            <a:ahLst/>
            <a:cxnLst/>
            <a:rect l="l" t="t" r="r" b="b"/>
            <a:pathLst>
              <a:path w="1078706" h="1303908">
                <a:moveTo>
                  <a:pt x="204946" y="0"/>
                </a:moveTo>
                <a:lnTo>
                  <a:pt x="164567" y="59809"/>
                </a:lnTo>
                <a:lnTo>
                  <a:pt x="128621" y="121514"/>
                </a:lnTo>
                <a:lnTo>
                  <a:pt x="97101" y="184892"/>
                </a:lnTo>
                <a:lnTo>
                  <a:pt x="70004" y="249723"/>
                </a:lnTo>
                <a:lnTo>
                  <a:pt x="47323" y="315785"/>
                </a:lnTo>
                <a:lnTo>
                  <a:pt x="29054" y="382856"/>
                </a:lnTo>
                <a:lnTo>
                  <a:pt x="15192" y="450716"/>
                </a:lnTo>
                <a:lnTo>
                  <a:pt x="5733" y="519143"/>
                </a:lnTo>
                <a:lnTo>
                  <a:pt x="670" y="587915"/>
                </a:lnTo>
                <a:lnTo>
                  <a:pt x="0" y="656812"/>
                </a:lnTo>
                <a:lnTo>
                  <a:pt x="3716" y="725611"/>
                </a:lnTo>
                <a:lnTo>
                  <a:pt x="11815" y="794092"/>
                </a:lnTo>
                <a:lnTo>
                  <a:pt x="24292" y="862033"/>
                </a:lnTo>
                <a:lnTo>
                  <a:pt x="41140" y="929213"/>
                </a:lnTo>
                <a:lnTo>
                  <a:pt x="62356" y="995410"/>
                </a:lnTo>
                <a:lnTo>
                  <a:pt x="87935" y="1060403"/>
                </a:lnTo>
                <a:lnTo>
                  <a:pt x="117871" y="1123971"/>
                </a:lnTo>
                <a:lnTo>
                  <a:pt x="152160" y="1185892"/>
                </a:lnTo>
                <a:lnTo>
                  <a:pt x="190796" y="1245945"/>
                </a:lnTo>
                <a:lnTo>
                  <a:pt x="233775" y="1303908"/>
                </a:lnTo>
                <a:lnTo>
                  <a:pt x="1078706" y="632967"/>
                </a:lnTo>
                <a:lnTo>
                  <a:pt x="204946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723282" y="2146045"/>
            <a:ext cx="1078706" cy="1303908"/>
          </a:xfrm>
          <a:custGeom>
            <a:avLst/>
            <a:gdLst/>
            <a:ahLst/>
            <a:cxnLst/>
            <a:rect l="l" t="t" r="r" b="b"/>
            <a:pathLst>
              <a:path w="1078706" h="1303908">
                <a:moveTo>
                  <a:pt x="233775" y="1303908"/>
                </a:moveTo>
                <a:lnTo>
                  <a:pt x="190796" y="1245945"/>
                </a:lnTo>
                <a:lnTo>
                  <a:pt x="152160" y="1185892"/>
                </a:lnTo>
                <a:lnTo>
                  <a:pt x="117871" y="1123971"/>
                </a:lnTo>
                <a:lnTo>
                  <a:pt x="87935" y="1060403"/>
                </a:lnTo>
                <a:lnTo>
                  <a:pt x="62356" y="995410"/>
                </a:lnTo>
                <a:lnTo>
                  <a:pt x="41140" y="929213"/>
                </a:lnTo>
                <a:lnTo>
                  <a:pt x="24292" y="862033"/>
                </a:lnTo>
                <a:lnTo>
                  <a:pt x="11815" y="794092"/>
                </a:lnTo>
                <a:lnTo>
                  <a:pt x="3716" y="725611"/>
                </a:lnTo>
                <a:lnTo>
                  <a:pt x="0" y="656812"/>
                </a:lnTo>
                <a:lnTo>
                  <a:pt x="670" y="587915"/>
                </a:lnTo>
                <a:lnTo>
                  <a:pt x="5733" y="519143"/>
                </a:lnTo>
                <a:lnTo>
                  <a:pt x="15192" y="450716"/>
                </a:lnTo>
                <a:lnTo>
                  <a:pt x="29054" y="382856"/>
                </a:lnTo>
                <a:lnTo>
                  <a:pt x="47323" y="315785"/>
                </a:lnTo>
                <a:lnTo>
                  <a:pt x="70004" y="249723"/>
                </a:lnTo>
                <a:lnTo>
                  <a:pt x="97101" y="184892"/>
                </a:lnTo>
                <a:lnTo>
                  <a:pt x="128621" y="121514"/>
                </a:lnTo>
                <a:lnTo>
                  <a:pt x="164567" y="59809"/>
                </a:lnTo>
                <a:lnTo>
                  <a:pt x="204946" y="0"/>
                </a:lnTo>
                <a:lnTo>
                  <a:pt x="1078706" y="632967"/>
                </a:lnTo>
                <a:lnTo>
                  <a:pt x="233775" y="130390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928229" y="1832864"/>
            <a:ext cx="873760" cy="946150"/>
          </a:xfrm>
          <a:custGeom>
            <a:avLst/>
            <a:gdLst/>
            <a:ahLst/>
            <a:cxnLst/>
            <a:rect l="l" t="t" r="r" b="b"/>
            <a:pathLst>
              <a:path w="873760" h="946150">
                <a:moveTo>
                  <a:pt x="355092" y="0"/>
                </a:moveTo>
                <a:lnTo>
                  <a:pt x="313640" y="23945"/>
                </a:lnTo>
                <a:lnTo>
                  <a:pt x="273369" y="49651"/>
                </a:lnTo>
                <a:lnTo>
                  <a:pt x="234330" y="77072"/>
                </a:lnTo>
                <a:lnTo>
                  <a:pt x="196577" y="106161"/>
                </a:lnTo>
                <a:lnTo>
                  <a:pt x="160162" y="136874"/>
                </a:lnTo>
                <a:lnTo>
                  <a:pt x="125138" y="169163"/>
                </a:lnTo>
                <a:lnTo>
                  <a:pt x="91557" y="202985"/>
                </a:lnTo>
                <a:lnTo>
                  <a:pt x="59472" y="238292"/>
                </a:lnTo>
                <a:lnTo>
                  <a:pt x="28935" y="275040"/>
                </a:lnTo>
                <a:lnTo>
                  <a:pt x="0" y="313182"/>
                </a:lnTo>
                <a:lnTo>
                  <a:pt x="873760" y="946150"/>
                </a:lnTo>
                <a:lnTo>
                  <a:pt x="355092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928229" y="1832864"/>
            <a:ext cx="873760" cy="946150"/>
          </a:xfrm>
          <a:custGeom>
            <a:avLst/>
            <a:gdLst/>
            <a:ahLst/>
            <a:cxnLst/>
            <a:rect l="l" t="t" r="r" b="b"/>
            <a:pathLst>
              <a:path w="873760" h="946150">
                <a:moveTo>
                  <a:pt x="0" y="313182"/>
                </a:moveTo>
                <a:lnTo>
                  <a:pt x="28935" y="275040"/>
                </a:lnTo>
                <a:lnTo>
                  <a:pt x="59472" y="238292"/>
                </a:lnTo>
                <a:lnTo>
                  <a:pt x="91557" y="202985"/>
                </a:lnTo>
                <a:lnTo>
                  <a:pt x="125138" y="169163"/>
                </a:lnTo>
                <a:lnTo>
                  <a:pt x="160162" y="136874"/>
                </a:lnTo>
                <a:lnTo>
                  <a:pt x="196577" y="106161"/>
                </a:lnTo>
                <a:lnTo>
                  <a:pt x="234330" y="77072"/>
                </a:lnTo>
                <a:lnTo>
                  <a:pt x="273369" y="49651"/>
                </a:lnTo>
                <a:lnTo>
                  <a:pt x="313640" y="23945"/>
                </a:lnTo>
                <a:lnTo>
                  <a:pt x="355092" y="0"/>
                </a:lnTo>
                <a:lnTo>
                  <a:pt x="873760" y="946150"/>
                </a:lnTo>
                <a:lnTo>
                  <a:pt x="0" y="31318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283320" y="1700022"/>
            <a:ext cx="518668" cy="1078991"/>
          </a:xfrm>
          <a:custGeom>
            <a:avLst/>
            <a:gdLst/>
            <a:ahLst/>
            <a:cxnLst/>
            <a:rect l="l" t="t" r="r" b="b"/>
            <a:pathLst>
              <a:path w="518668" h="1078991">
                <a:moveTo>
                  <a:pt x="518668" y="0"/>
                </a:moveTo>
                <a:lnTo>
                  <a:pt x="464399" y="1367"/>
                </a:lnTo>
                <a:lnTo>
                  <a:pt x="410398" y="5451"/>
                </a:lnTo>
                <a:lnTo>
                  <a:pt x="356765" y="12227"/>
                </a:lnTo>
                <a:lnTo>
                  <a:pt x="303599" y="21669"/>
                </a:lnTo>
                <a:lnTo>
                  <a:pt x="250999" y="33750"/>
                </a:lnTo>
                <a:lnTo>
                  <a:pt x="199066" y="48444"/>
                </a:lnTo>
                <a:lnTo>
                  <a:pt x="147900" y="65727"/>
                </a:lnTo>
                <a:lnTo>
                  <a:pt x="97601" y="85571"/>
                </a:lnTo>
                <a:lnTo>
                  <a:pt x="48267" y="107951"/>
                </a:lnTo>
                <a:lnTo>
                  <a:pt x="0" y="132841"/>
                </a:lnTo>
                <a:lnTo>
                  <a:pt x="518668" y="1078991"/>
                </a:lnTo>
                <a:lnTo>
                  <a:pt x="518668" y="0"/>
                </a:lnTo>
                <a:close/>
              </a:path>
            </a:pathLst>
          </a:custGeom>
          <a:solidFill>
            <a:srgbClr val="1AB3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283320" y="1700022"/>
            <a:ext cx="518668" cy="1078991"/>
          </a:xfrm>
          <a:custGeom>
            <a:avLst/>
            <a:gdLst/>
            <a:ahLst/>
            <a:cxnLst/>
            <a:rect l="l" t="t" r="r" b="b"/>
            <a:pathLst>
              <a:path w="518668" h="1078991">
                <a:moveTo>
                  <a:pt x="0" y="132841"/>
                </a:moveTo>
                <a:lnTo>
                  <a:pt x="48267" y="107951"/>
                </a:lnTo>
                <a:lnTo>
                  <a:pt x="97601" y="85571"/>
                </a:lnTo>
                <a:lnTo>
                  <a:pt x="147900" y="65727"/>
                </a:lnTo>
                <a:lnTo>
                  <a:pt x="199066" y="48444"/>
                </a:lnTo>
                <a:lnTo>
                  <a:pt x="250999" y="33750"/>
                </a:lnTo>
                <a:lnTo>
                  <a:pt x="303599" y="21669"/>
                </a:lnTo>
                <a:lnTo>
                  <a:pt x="356765" y="12227"/>
                </a:lnTo>
                <a:lnTo>
                  <a:pt x="410398" y="5451"/>
                </a:lnTo>
                <a:lnTo>
                  <a:pt x="464399" y="1367"/>
                </a:lnTo>
                <a:lnTo>
                  <a:pt x="518668" y="0"/>
                </a:lnTo>
                <a:lnTo>
                  <a:pt x="518668" y="1078991"/>
                </a:lnTo>
                <a:lnTo>
                  <a:pt x="0" y="13284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426956" y="2443226"/>
            <a:ext cx="482600" cy="534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3820" marR="12700" indent="-71755">
              <a:lnSpc>
                <a:spcPct val="1425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已部署</a:t>
            </a: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200" spc="20">
                <a:solidFill>
                  <a:srgbClr val="2A2A2A"/>
                </a:solidFill>
                <a:latin typeface="Arial"/>
                <a:cs typeface="Arial"/>
              </a:rPr>
              <a:t>44%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04072" y="2985516"/>
            <a:ext cx="482600" cy="534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3820" marR="12700" indent="-71755">
              <a:lnSpc>
                <a:spcPct val="1425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规划中</a:t>
            </a: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200" spc="20">
                <a:solidFill>
                  <a:srgbClr val="2A2A2A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2825" y="2513965"/>
            <a:ext cx="482600" cy="534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2550" marR="12700" indent="-70485">
              <a:lnSpc>
                <a:spcPct val="1425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考虑中</a:t>
            </a: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200" spc="20">
                <a:solidFill>
                  <a:srgbClr val="2A2A2A"/>
                </a:solidFill>
                <a:latin typeface="Arial"/>
                <a:cs typeface="Arial"/>
              </a:rPr>
              <a:t>21%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7781" y="1619122"/>
            <a:ext cx="131889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考虑，并未支持</a:t>
            </a:r>
            <a:r>
              <a:rPr dirty="0" smtClean="0" sz="1200" spc="15">
                <a:solidFill>
                  <a:srgbClr val="2A2A2A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8832" y="1483486"/>
            <a:ext cx="70929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2A2A2A"/>
                </a:solidFill>
                <a:latin typeface="Microsoft JhengHei"/>
                <a:cs typeface="Microsoft JhengHei"/>
              </a:rPr>
              <a:t>没考虑</a:t>
            </a:r>
            <a:r>
              <a:rPr dirty="0" smtClean="0" sz="1200" spc="15">
                <a:solidFill>
                  <a:srgbClr val="2A2A2A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4305" y="1077721"/>
            <a:ext cx="1732914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校园网统一部署</a:t>
            </a:r>
            <a:r>
              <a:rPr dirty="0" smtClean="0" sz="1200" spc="65" b="1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200" spc="-20" b="1">
                <a:solidFill>
                  <a:srgbClr val="535353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535353"/>
                </a:solidFill>
                <a:latin typeface="Arial"/>
                <a:cs typeface="Arial"/>
              </a:rPr>
              <a:t>v</a:t>
            </a:r>
            <a:r>
              <a:rPr dirty="0" smtClean="0" sz="1200" spc="65" b="1">
                <a:solidFill>
                  <a:srgbClr val="535353"/>
                </a:solidFill>
                <a:latin typeface="Arial"/>
                <a:cs typeface="Arial"/>
              </a:rPr>
              <a:t>6</a:t>
            </a:r>
            <a:r>
              <a:rPr dirty="0" smtClean="0" sz="1200" spc="65" b="1">
                <a:solidFill>
                  <a:srgbClr val="535353"/>
                </a:solidFill>
                <a:latin typeface="Microsoft JhengHei"/>
                <a:cs typeface="Microsoft JhengHei"/>
              </a:rPr>
              <a:t>情况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66709" y="1884426"/>
            <a:ext cx="288036" cy="175260"/>
          </a:xfrm>
          <a:custGeom>
            <a:avLst/>
            <a:gdLst/>
            <a:ahLst/>
            <a:cxnLst/>
            <a:rect l="l" t="t" r="r" b="b"/>
            <a:pathLst>
              <a:path w="288036" h="175260">
                <a:moveTo>
                  <a:pt x="288036" y="175260"/>
                </a:moveTo>
                <a:lnTo>
                  <a:pt x="0" y="0"/>
                </a:lnTo>
              </a:path>
            </a:pathLst>
          </a:custGeom>
          <a:ln w="25908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46531" y="1654809"/>
            <a:ext cx="3138170" cy="256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244060"/>
                </a:solidFill>
                <a:latin typeface="Arial"/>
                <a:cs typeface="Arial"/>
              </a:rPr>
              <a:t>47</a:t>
            </a:r>
            <a:r>
              <a:rPr dirty="0" smtClean="0" sz="1600" spc="9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校园网出口使用私有</a:t>
            </a:r>
            <a:r>
              <a:rPr dirty="0" smtClean="0" sz="1600" spc="85" b="1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dirty="0" smtClean="0" sz="1600" spc="25" b="1">
                <a:solidFill>
                  <a:srgbClr val="244060"/>
                </a:solidFill>
                <a:latin typeface="Arial"/>
                <a:cs typeface="Arial"/>
              </a:rPr>
              <a:t>Pv4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地址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05355" y="2691383"/>
            <a:ext cx="528828" cy="8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763011" y="3374135"/>
            <a:ext cx="2644140" cy="149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731264" y="2717292"/>
            <a:ext cx="422148" cy="797051"/>
          </a:xfrm>
          <a:custGeom>
            <a:avLst/>
            <a:gdLst/>
            <a:ahLst/>
            <a:cxnLst/>
            <a:rect l="l" t="t" r="r" b="b"/>
            <a:pathLst>
              <a:path w="422148" h="797051">
                <a:moveTo>
                  <a:pt x="0" y="797051"/>
                </a:moveTo>
                <a:lnTo>
                  <a:pt x="422148" y="797051"/>
                </a:lnTo>
                <a:lnTo>
                  <a:pt x="422148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788920" y="3400044"/>
            <a:ext cx="422148" cy="114300"/>
          </a:xfrm>
          <a:custGeom>
            <a:avLst/>
            <a:gdLst/>
            <a:ahLst/>
            <a:cxnLst/>
            <a:rect l="l" t="t" r="r" b="b"/>
            <a:pathLst>
              <a:path w="422148" h="114300">
                <a:moveTo>
                  <a:pt x="422148" y="0"/>
                </a:moveTo>
                <a:lnTo>
                  <a:pt x="0" y="0"/>
                </a:lnTo>
                <a:lnTo>
                  <a:pt x="0" y="114300"/>
                </a:lnTo>
                <a:lnTo>
                  <a:pt x="422148" y="114300"/>
                </a:lnTo>
                <a:lnTo>
                  <a:pt x="42214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845052" y="3493008"/>
            <a:ext cx="423672" cy="0"/>
          </a:xfrm>
          <a:custGeom>
            <a:avLst/>
            <a:gdLst/>
            <a:ahLst/>
            <a:cxnLst/>
            <a:rect l="l" t="t" r="r" b="b"/>
            <a:pathLst>
              <a:path w="423672" h="0">
                <a:moveTo>
                  <a:pt x="0" y="0"/>
                </a:moveTo>
                <a:lnTo>
                  <a:pt x="423672" y="0"/>
                </a:lnTo>
              </a:path>
            </a:pathLst>
          </a:custGeom>
          <a:ln w="43942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902708" y="3495294"/>
            <a:ext cx="423671" cy="0"/>
          </a:xfrm>
          <a:custGeom>
            <a:avLst/>
            <a:gdLst/>
            <a:ahLst/>
            <a:cxnLst/>
            <a:rect l="l" t="t" r="r" b="b"/>
            <a:pathLst>
              <a:path w="423671" h="0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39370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414272" y="3514344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 h="0">
                <a:moveTo>
                  <a:pt x="0" y="0"/>
                </a:moveTo>
                <a:lnTo>
                  <a:pt x="422910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811273" y="2466340"/>
            <a:ext cx="26352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145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08173" y="3148457"/>
            <a:ext cx="18478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05453" y="3220084"/>
            <a:ext cx="104139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62854" y="3225546"/>
            <a:ext cx="104139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44726" y="3618103"/>
            <a:ext cx="39687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5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7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24150" y="3618103"/>
            <a:ext cx="55245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5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7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2182" y="3618103"/>
            <a:ext cx="63182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5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dirty="0" smtClean="0" sz="1050" spc="7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9490" y="3644010"/>
            <a:ext cx="6115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100</a:t>
            </a:r>
            <a:r>
              <a:rPr dirty="0" smtClean="0" sz="1050" spc="30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以上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20873" y="2170810"/>
            <a:ext cx="203708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校园网目前拥有</a:t>
            </a:r>
            <a:r>
              <a:rPr dirty="0" smtClean="0" sz="1200" spc="65" b="1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200" spc="-20" b="1">
                <a:solidFill>
                  <a:srgbClr val="535353"/>
                </a:solidFill>
                <a:latin typeface="Arial"/>
                <a:cs typeface="Arial"/>
              </a:rPr>
              <a:t>P</a:t>
            </a:r>
            <a:r>
              <a:rPr dirty="0" smtClean="0" sz="1200" spc="45" b="1">
                <a:solidFill>
                  <a:srgbClr val="535353"/>
                </a:solidFill>
                <a:latin typeface="Arial"/>
                <a:cs typeface="Arial"/>
              </a:rPr>
              <a:t>v</a:t>
            </a:r>
            <a:r>
              <a:rPr dirty="0" smtClean="0" sz="1200" spc="50" b="1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200" spc="0" b="1">
                <a:solidFill>
                  <a:srgbClr val="535353"/>
                </a:solidFill>
                <a:latin typeface="Microsoft JhengHei"/>
                <a:cs typeface="Microsoft JhengHei"/>
              </a:rPr>
              <a:t>地址数量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67471" y="5638800"/>
            <a:ext cx="2403348" cy="245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967471" y="4597908"/>
            <a:ext cx="2584704" cy="198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967471" y="6359652"/>
            <a:ext cx="1365503" cy="138684"/>
          </a:xfrm>
          <a:custGeom>
            <a:avLst/>
            <a:gdLst/>
            <a:ahLst/>
            <a:cxnLst/>
            <a:rect l="l" t="t" r="r" b="b"/>
            <a:pathLst>
              <a:path w="1365503" h="138684">
                <a:moveTo>
                  <a:pt x="1365503" y="0"/>
                </a:moveTo>
                <a:lnTo>
                  <a:pt x="0" y="0"/>
                </a:lnTo>
                <a:lnTo>
                  <a:pt x="0" y="138684"/>
                </a:lnTo>
                <a:lnTo>
                  <a:pt x="1365503" y="138684"/>
                </a:lnTo>
                <a:lnTo>
                  <a:pt x="136550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967471" y="6012179"/>
            <a:ext cx="1046987" cy="138683"/>
          </a:xfrm>
          <a:custGeom>
            <a:avLst/>
            <a:gdLst/>
            <a:ahLst/>
            <a:cxnLst/>
            <a:rect l="l" t="t" r="r" b="b"/>
            <a:pathLst>
              <a:path w="1046987" h="138684">
                <a:moveTo>
                  <a:pt x="1046987" y="0"/>
                </a:moveTo>
                <a:lnTo>
                  <a:pt x="0" y="0"/>
                </a:lnTo>
                <a:lnTo>
                  <a:pt x="0" y="138684"/>
                </a:lnTo>
                <a:lnTo>
                  <a:pt x="1046987" y="138684"/>
                </a:lnTo>
                <a:lnTo>
                  <a:pt x="104698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967471" y="4518659"/>
            <a:ext cx="0" cy="2083308"/>
          </a:xfrm>
          <a:custGeom>
            <a:avLst/>
            <a:gdLst/>
            <a:ahLst/>
            <a:cxnLst/>
            <a:rect l="l" t="t" r="r" b="b"/>
            <a:pathLst>
              <a:path w="0" h="2083307">
                <a:moveTo>
                  <a:pt x="0" y="2083308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9398254" y="6353047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79738" y="600588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92771" y="6326428"/>
            <a:ext cx="6350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535353"/>
                </a:solidFill>
                <a:latin typeface="Microsoft JhengHei"/>
                <a:cs typeface="Microsoft JhengHei"/>
              </a:rPr>
              <a:t>管理系统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87971" y="5979261"/>
            <a:ext cx="9398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535353"/>
                </a:solidFill>
                <a:latin typeface="Microsoft JhengHei"/>
                <a:cs typeface="Microsoft JhengHei"/>
              </a:rPr>
              <a:t>网络教学平台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972806" y="4140707"/>
            <a:ext cx="173228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已经支持</a:t>
            </a:r>
            <a:r>
              <a:rPr dirty="0" smtClean="0" sz="1200" spc="65" b="1">
                <a:solidFill>
                  <a:srgbClr val="535353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535353"/>
                </a:solidFill>
                <a:latin typeface="Arial"/>
                <a:cs typeface="Arial"/>
              </a:rPr>
              <a:t>Pv</a:t>
            </a:r>
            <a:r>
              <a:rPr dirty="0" smtClean="0" sz="1200" spc="70" b="1">
                <a:solidFill>
                  <a:srgbClr val="535353"/>
                </a:solidFill>
                <a:latin typeface="Arial"/>
                <a:cs typeface="Arial"/>
              </a:rPr>
              <a:t>6</a:t>
            </a: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的应用系统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91027" y="4398264"/>
            <a:ext cx="1048512" cy="18257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892807" y="4415028"/>
            <a:ext cx="1586483" cy="19766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916808" y="4425315"/>
            <a:ext cx="943102" cy="1718691"/>
          </a:xfrm>
          <a:custGeom>
            <a:avLst/>
            <a:gdLst/>
            <a:ahLst/>
            <a:cxnLst/>
            <a:rect l="l" t="t" r="r" b="b"/>
            <a:pathLst>
              <a:path w="943101" h="1718691">
                <a:moveTo>
                  <a:pt x="0" y="0"/>
                </a:moveTo>
                <a:lnTo>
                  <a:pt x="0" y="471551"/>
                </a:lnTo>
                <a:lnTo>
                  <a:pt x="23159" y="472117"/>
                </a:lnTo>
                <a:lnTo>
                  <a:pt x="46134" y="473804"/>
                </a:lnTo>
                <a:lnTo>
                  <a:pt x="91385" y="480468"/>
                </a:lnTo>
                <a:lnTo>
                  <a:pt x="135471" y="491394"/>
                </a:lnTo>
                <a:lnTo>
                  <a:pt x="178112" y="506436"/>
                </a:lnTo>
                <a:lnTo>
                  <a:pt x="219027" y="525446"/>
                </a:lnTo>
                <a:lnTo>
                  <a:pt x="257933" y="548278"/>
                </a:lnTo>
                <a:lnTo>
                  <a:pt x="294551" y="574784"/>
                </a:lnTo>
                <a:lnTo>
                  <a:pt x="328598" y="604817"/>
                </a:lnTo>
                <a:lnTo>
                  <a:pt x="359794" y="638231"/>
                </a:lnTo>
                <a:lnTo>
                  <a:pt x="387857" y="674878"/>
                </a:lnTo>
                <a:lnTo>
                  <a:pt x="408562" y="707565"/>
                </a:lnTo>
                <a:lnTo>
                  <a:pt x="441020" y="775847"/>
                </a:lnTo>
                <a:lnTo>
                  <a:pt x="461748" y="846879"/>
                </a:lnTo>
                <a:lnTo>
                  <a:pt x="470992" y="919310"/>
                </a:lnTo>
                <a:lnTo>
                  <a:pt x="471385" y="955628"/>
                </a:lnTo>
                <a:lnTo>
                  <a:pt x="469000" y="991788"/>
                </a:lnTo>
                <a:lnTo>
                  <a:pt x="456018" y="1062960"/>
                </a:lnTo>
                <a:lnTo>
                  <a:pt x="432293" y="1131476"/>
                </a:lnTo>
                <a:lnTo>
                  <a:pt x="398073" y="1195984"/>
                </a:lnTo>
                <a:lnTo>
                  <a:pt x="353604" y="1255131"/>
                </a:lnTo>
                <a:lnTo>
                  <a:pt x="299133" y="1307567"/>
                </a:lnTo>
                <a:lnTo>
                  <a:pt x="268224" y="1330845"/>
                </a:lnTo>
                <a:lnTo>
                  <a:pt x="536320" y="1718691"/>
                </a:lnTo>
                <a:lnTo>
                  <a:pt x="573758" y="1691434"/>
                </a:lnTo>
                <a:lnTo>
                  <a:pt x="609618" y="1662540"/>
                </a:lnTo>
                <a:lnTo>
                  <a:pt x="643862" y="1632080"/>
                </a:lnTo>
                <a:lnTo>
                  <a:pt x="676454" y="1600125"/>
                </a:lnTo>
                <a:lnTo>
                  <a:pt x="707358" y="1566744"/>
                </a:lnTo>
                <a:lnTo>
                  <a:pt x="736535" y="1532008"/>
                </a:lnTo>
                <a:lnTo>
                  <a:pt x="763950" y="1495988"/>
                </a:lnTo>
                <a:lnTo>
                  <a:pt x="789565" y="1458755"/>
                </a:lnTo>
                <a:lnTo>
                  <a:pt x="813343" y="1420378"/>
                </a:lnTo>
                <a:lnTo>
                  <a:pt x="835247" y="1380929"/>
                </a:lnTo>
                <a:lnTo>
                  <a:pt x="855240" y="1340478"/>
                </a:lnTo>
                <a:lnTo>
                  <a:pt x="873286" y="1299096"/>
                </a:lnTo>
                <a:lnTo>
                  <a:pt x="889347" y="1256853"/>
                </a:lnTo>
                <a:lnTo>
                  <a:pt x="903387" y="1213820"/>
                </a:lnTo>
                <a:lnTo>
                  <a:pt x="915368" y="1170067"/>
                </a:lnTo>
                <a:lnTo>
                  <a:pt x="925253" y="1125664"/>
                </a:lnTo>
                <a:lnTo>
                  <a:pt x="933007" y="1080683"/>
                </a:lnTo>
                <a:lnTo>
                  <a:pt x="938590" y="1035194"/>
                </a:lnTo>
                <a:lnTo>
                  <a:pt x="941968" y="989268"/>
                </a:lnTo>
                <a:lnTo>
                  <a:pt x="943102" y="942975"/>
                </a:lnTo>
                <a:lnTo>
                  <a:pt x="939975" y="865631"/>
                </a:lnTo>
                <a:lnTo>
                  <a:pt x="930757" y="790010"/>
                </a:lnTo>
                <a:lnTo>
                  <a:pt x="915691" y="716355"/>
                </a:lnTo>
                <a:lnTo>
                  <a:pt x="895018" y="644908"/>
                </a:lnTo>
                <a:lnTo>
                  <a:pt x="868983" y="575911"/>
                </a:lnTo>
                <a:lnTo>
                  <a:pt x="837828" y="509607"/>
                </a:lnTo>
                <a:lnTo>
                  <a:pt x="801795" y="446239"/>
                </a:lnTo>
                <a:lnTo>
                  <a:pt x="761128" y="386050"/>
                </a:lnTo>
                <a:lnTo>
                  <a:pt x="716069" y="329282"/>
                </a:lnTo>
                <a:lnTo>
                  <a:pt x="666861" y="276177"/>
                </a:lnTo>
                <a:lnTo>
                  <a:pt x="613746" y="226978"/>
                </a:lnTo>
                <a:lnTo>
                  <a:pt x="556969" y="181929"/>
                </a:lnTo>
                <a:lnTo>
                  <a:pt x="496770" y="141270"/>
                </a:lnTo>
                <a:lnTo>
                  <a:pt x="433394" y="105246"/>
                </a:lnTo>
                <a:lnTo>
                  <a:pt x="367083" y="74098"/>
                </a:lnTo>
                <a:lnTo>
                  <a:pt x="298080" y="48070"/>
                </a:lnTo>
                <a:lnTo>
                  <a:pt x="226627" y="27403"/>
                </a:lnTo>
                <a:lnTo>
                  <a:pt x="152967" y="12340"/>
                </a:lnTo>
                <a:lnTo>
                  <a:pt x="77344" y="3125"/>
                </a:lnTo>
                <a:lnTo>
                  <a:pt x="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20071" y="4442205"/>
            <a:ext cx="1479083" cy="1885707"/>
          </a:xfrm>
          <a:custGeom>
            <a:avLst/>
            <a:gdLst/>
            <a:ahLst/>
            <a:cxnLst/>
            <a:rect l="l" t="t" r="r" b="b"/>
            <a:pathLst>
              <a:path w="1479083" h="1885707">
                <a:moveTo>
                  <a:pt x="942762" y="0"/>
                </a:moveTo>
                <a:lnTo>
                  <a:pt x="885431" y="1741"/>
                </a:lnTo>
                <a:lnTo>
                  <a:pt x="828524" y="6934"/>
                </a:lnTo>
                <a:lnTo>
                  <a:pt x="772190" y="15533"/>
                </a:lnTo>
                <a:lnTo>
                  <a:pt x="716578" y="27492"/>
                </a:lnTo>
                <a:lnTo>
                  <a:pt x="661838" y="42767"/>
                </a:lnTo>
                <a:lnTo>
                  <a:pt x="608119" y="61310"/>
                </a:lnTo>
                <a:lnTo>
                  <a:pt x="555571" y="83077"/>
                </a:lnTo>
                <a:lnTo>
                  <a:pt x="504342" y="108021"/>
                </a:lnTo>
                <a:lnTo>
                  <a:pt x="454582" y="136097"/>
                </a:lnTo>
                <a:lnTo>
                  <a:pt x="406441" y="167259"/>
                </a:lnTo>
                <a:lnTo>
                  <a:pt x="344605" y="213811"/>
                </a:lnTo>
                <a:lnTo>
                  <a:pt x="287648" y="264394"/>
                </a:lnTo>
                <a:lnTo>
                  <a:pt x="235631" y="318670"/>
                </a:lnTo>
                <a:lnTo>
                  <a:pt x="188618" y="376301"/>
                </a:lnTo>
                <a:lnTo>
                  <a:pt x="146669" y="436950"/>
                </a:lnTo>
                <a:lnTo>
                  <a:pt x="109845" y="500279"/>
                </a:lnTo>
                <a:lnTo>
                  <a:pt x="78209" y="565950"/>
                </a:lnTo>
                <a:lnTo>
                  <a:pt x="51823" y="633627"/>
                </a:lnTo>
                <a:lnTo>
                  <a:pt x="30747" y="702971"/>
                </a:lnTo>
                <a:lnTo>
                  <a:pt x="15043" y="773644"/>
                </a:lnTo>
                <a:lnTo>
                  <a:pt x="4773" y="845309"/>
                </a:lnTo>
                <a:lnTo>
                  <a:pt x="0" y="917629"/>
                </a:lnTo>
                <a:lnTo>
                  <a:pt x="783" y="990265"/>
                </a:lnTo>
                <a:lnTo>
                  <a:pt x="7185" y="1062881"/>
                </a:lnTo>
                <a:lnTo>
                  <a:pt x="19268" y="1135138"/>
                </a:lnTo>
                <a:lnTo>
                  <a:pt x="37093" y="1206700"/>
                </a:lnTo>
                <a:lnTo>
                  <a:pt x="60721" y="1277227"/>
                </a:lnTo>
                <a:lnTo>
                  <a:pt x="90218" y="1346389"/>
                </a:lnTo>
                <a:lnTo>
                  <a:pt x="125636" y="1413831"/>
                </a:lnTo>
                <a:lnTo>
                  <a:pt x="167046" y="1479232"/>
                </a:lnTo>
                <a:lnTo>
                  <a:pt x="213599" y="1541074"/>
                </a:lnTo>
                <a:lnTo>
                  <a:pt x="264185" y="1598036"/>
                </a:lnTo>
                <a:lnTo>
                  <a:pt x="318465" y="1650056"/>
                </a:lnTo>
                <a:lnTo>
                  <a:pt x="376101" y="1697074"/>
                </a:lnTo>
                <a:lnTo>
                  <a:pt x="436756" y="1739026"/>
                </a:lnTo>
                <a:lnTo>
                  <a:pt x="500092" y="1775853"/>
                </a:lnTo>
                <a:lnTo>
                  <a:pt x="565771" y="1807491"/>
                </a:lnTo>
                <a:lnTo>
                  <a:pt x="633455" y="1833880"/>
                </a:lnTo>
                <a:lnTo>
                  <a:pt x="702806" y="1854957"/>
                </a:lnTo>
                <a:lnTo>
                  <a:pt x="773487" y="1870662"/>
                </a:lnTo>
                <a:lnTo>
                  <a:pt x="845159" y="1880932"/>
                </a:lnTo>
                <a:lnTo>
                  <a:pt x="917485" y="1885707"/>
                </a:lnTo>
                <a:lnTo>
                  <a:pt x="990127" y="1884923"/>
                </a:lnTo>
                <a:lnTo>
                  <a:pt x="1062747" y="1878521"/>
                </a:lnTo>
                <a:lnTo>
                  <a:pt x="1135006" y="1866438"/>
                </a:lnTo>
                <a:lnTo>
                  <a:pt x="1206569" y="1848612"/>
                </a:lnTo>
                <a:lnTo>
                  <a:pt x="1277095" y="1824982"/>
                </a:lnTo>
                <a:lnTo>
                  <a:pt x="1346248" y="1795487"/>
                </a:lnTo>
                <a:lnTo>
                  <a:pt x="1413690" y="1760064"/>
                </a:lnTo>
                <a:lnTo>
                  <a:pt x="1479083" y="1718652"/>
                </a:lnTo>
                <a:lnTo>
                  <a:pt x="1268722" y="1414475"/>
                </a:lnTo>
                <a:lnTo>
                  <a:pt x="942762" y="1414475"/>
                </a:lnTo>
                <a:lnTo>
                  <a:pt x="904099" y="1412912"/>
                </a:lnTo>
                <a:lnTo>
                  <a:pt x="829469" y="1400771"/>
                </a:lnTo>
                <a:lnTo>
                  <a:pt x="759247" y="1377420"/>
                </a:lnTo>
                <a:lnTo>
                  <a:pt x="694405" y="1343830"/>
                </a:lnTo>
                <a:lnTo>
                  <a:pt x="635915" y="1300971"/>
                </a:lnTo>
                <a:lnTo>
                  <a:pt x="584749" y="1249816"/>
                </a:lnTo>
                <a:lnTo>
                  <a:pt x="541880" y="1191334"/>
                </a:lnTo>
                <a:lnTo>
                  <a:pt x="508279" y="1126498"/>
                </a:lnTo>
                <a:lnTo>
                  <a:pt x="484920" y="1056277"/>
                </a:lnTo>
                <a:lnTo>
                  <a:pt x="472775" y="981643"/>
                </a:lnTo>
                <a:lnTo>
                  <a:pt x="471211" y="942975"/>
                </a:lnTo>
                <a:lnTo>
                  <a:pt x="472775" y="904294"/>
                </a:lnTo>
                <a:lnTo>
                  <a:pt x="484920" y="829640"/>
                </a:lnTo>
                <a:lnTo>
                  <a:pt x="508279" y="759406"/>
                </a:lnTo>
                <a:lnTo>
                  <a:pt x="541880" y="694561"/>
                </a:lnTo>
                <a:lnTo>
                  <a:pt x="584749" y="636075"/>
                </a:lnTo>
                <a:lnTo>
                  <a:pt x="635915" y="584919"/>
                </a:lnTo>
                <a:lnTo>
                  <a:pt x="694405" y="542062"/>
                </a:lnTo>
                <a:lnTo>
                  <a:pt x="759247" y="508474"/>
                </a:lnTo>
                <a:lnTo>
                  <a:pt x="829469" y="485125"/>
                </a:lnTo>
                <a:lnTo>
                  <a:pt x="904099" y="472986"/>
                </a:lnTo>
                <a:lnTo>
                  <a:pt x="942762" y="471424"/>
                </a:lnTo>
                <a:lnTo>
                  <a:pt x="942762" y="0"/>
                </a:lnTo>
                <a:close/>
              </a:path>
              <a:path w="1479083" h="1885707">
                <a:moveTo>
                  <a:pt x="1210859" y="1330807"/>
                </a:moveTo>
                <a:lnTo>
                  <a:pt x="1174466" y="1353604"/>
                </a:lnTo>
                <a:lnTo>
                  <a:pt x="1136324" y="1372906"/>
                </a:lnTo>
                <a:lnTo>
                  <a:pt x="1096691" y="1388636"/>
                </a:lnTo>
                <a:lnTo>
                  <a:pt x="1055823" y="1400715"/>
                </a:lnTo>
                <a:lnTo>
                  <a:pt x="1013977" y="1409063"/>
                </a:lnTo>
                <a:lnTo>
                  <a:pt x="971412" y="1413603"/>
                </a:lnTo>
                <a:lnTo>
                  <a:pt x="942762" y="1414475"/>
                </a:lnTo>
                <a:lnTo>
                  <a:pt x="1268722" y="1414475"/>
                </a:lnTo>
                <a:lnTo>
                  <a:pt x="1210859" y="1330807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230879" y="5157215"/>
            <a:ext cx="361187" cy="54863"/>
          </a:xfrm>
          <a:custGeom>
            <a:avLst/>
            <a:gdLst/>
            <a:ahLst/>
            <a:cxnLst/>
            <a:rect l="l" t="t" r="r" b="b"/>
            <a:pathLst>
              <a:path w="361187" h="54863">
                <a:moveTo>
                  <a:pt x="361187" y="0"/>
                </a:moveTo>
                <a:lnTo>
                  <a:pt x="56387" y="54863"/>
                </a:lnTo>
                <a:lnTo>
                  <a:pt x="0" y="54863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186939" y="5451347"/>
            <a:ext cx="376428" cy="144780"/>
          </a:xfrm>
          <a:custGeom>
            <a:avLst/>
            <a:gdLst/>
            <a:ahLst/>
            <a:cxnLst/>
            <a:rect l="l" t="t" r="r" b="b"/>
            <a:pathLst>
              <a:path w="376428" h="144779">
                <a:moveTo>
                  <a:pt x="0" y="144779"/>
                </a:moveTo>
                <a:lnTo>
                  <a:pt x="320040" y="0"/>
                </a:lnTo>
                <a:lnTo>
                  <a:pt x="376428" y="0"/>
                </a:lnTo>
              </a:path>
            </a:pathLst>
          </a:custGeom>
          <a:ln w="6096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940557" y="5136896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2A2A2A"/>
                </a:solidFill>
                <a:latin typeface="Century Gothic"/>
                <a:cs typeface="Century Gothic"/>
              </a:rPr>
              <a:t>40%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89402" y="5375275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2A2A2A"/>
                </a:solidFill>
                <a:latin typeface="Century Gothic"/>
                <a:cs typeface="Century Gothic"/>
              </a:rPr>
              <a:t>60%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65958" y="4066920"/>
            <a:ext cx="7874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给用户分配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854196" y="5608320"/>
            <a:ext cx="79248" cy="79247"/>
          </a:xfrm>
          <a:custGeom>
            <a:avLst/>
            <a:gdLst/>
            <a:ahLst/>
            <a:cxnLst/>
            <a:rect l="l" t="t" r="r" b="b"/>
            <a:pathLst>
              <a:path w="79248" h="79248">
                <a:moveTo>
                  <a:pt x="0" y="79247"/>
                </a:moveTo>
                <a:lnTo>
                  <a:pt x="79248" y="79247"/>
                </a:lnTo>
                <a:lnTo>
                  <a:pt x="7924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854196" y="5858255"/>
            <a:ext cx="79248" cy="79247"/>
          </a:xfrm>
          <a:custGeom>
            <a:avLst/>
            <a:gdLst/>
            <a:ahLst/>
            <a:cxnLst/>
            <a:rect l="l" t="t" r="r" b="b"/>
            <a:pathLst>
              <a:path w="79248" h="79248">
                <a:moveTo>
                  <a:pt x="0" y="79248"/>
                </a:moveTo>
                <a:lnTo>
                  <a:pt x="79248" y="79248"/>
                </a:lnTo>
                <a:lnTo>
                  <a:pt x="79248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956684" y="5467304"/>
            <a:ext cx="160020" cy="514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66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公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私</a:t>
            </a:r>
            <a:endParaRPr sz="1050">
              <a:latin typeface="Microsoft JhengHei"/>
              <a:cs typeface="Microsoft JhengHei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6417817" y="4623815"/>
          <a:ext cx="4296968" cy="1210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317"/>
                <a:gridCol w="364236"/>
                <a:gridCol w="455675"/>
                <a:gridCol w="238086"/>
                <a:gridCol w="186651"/>
              </a:tblGrid>
              <a:tr h="345947">
                <a:tc>
                  <a:txBody>
                    <a:bodyPr/>
                    <a:lstStyle/>
                    <a:p>
                      <a:pPr algn="ctr" marR="559435">
                        <a:lnSpc>
                          <a:spcPct val="100000"/>
                        </a:lnSpc>
                      </a:pPr>
                      <a:r>
                        <a:rPr dirty="0" smtClean="0" sz="1200">
                          <a:solidFill>
                            <a:srgbClr val="535353"/>
                          </a:solidFill>
                          <a:latin typeface="Microsoft JhengHei"/>
                          <a:cs typeface="Microsoft JhengHei"/>
                        </a:rPr>
                        <a:t>其他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R w="6096">
                      <a:solidFill>
                        <a:srgbClr val="9999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6096">
                      <a:solidFill>
                        <a:srgbClr val="999999"/>
                      </a:solidFill>
                      <a:prstDash val="solid"/>
                    </a:lnL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dirty="0" smtClean="0" sz="1000">
                          <a:solidFill>
                            <a:srgbClr val="535353"/>
                          </a:solidFill>
                          <a:latin typeface="Century Gothic"/>
                          <a:cs typeface="Century Gothic"/>
                        </a:rPr>
                        <a:t>55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</a:tr>
              <a:tr h="347472"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</a:pPr>
                      <a:r>
                        <a:rPr dirty="0" smtClean="0" sz="1200">
                          <a:solidFill>
                            <a:srgbClr val="535353"/>
                          </a:solidFill>
                          <a:latin typeface="Microsoft JhengHei"/>
                          <a:cs typeface="Microsoft JhengHei"/>
                        </a:rPr>
                        <a:t>邮件系统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R w="6096">
                      <a:solidFill>
                        <a:srgbClr val="9999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6096">
                      <a:solidFill>
                        <a:srgbClr val="99999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mtClean="0" sz="1000">
                          <a:solidFill>
                            <a:srgbClr val="535353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</a:tr>
              <a:tr h="347471"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dirty="0" smtClean="0" sz="1200">
                          <a:solidFill>
                            <a:srgbClr val="535353"/>
                          </a:solidFill>
                          <a:latin typeface="Microsoft JhengHei"/>
                          <a:cs typeface="Microsoft JhengHei"/>
                        </a:rPr>
                        <a:t>视频服务系统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R w="6096">
                      <a:solidFill>
                        <a:srgbClr val="9999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mtClean="0" sz="1000">
                          <a:solidFill>
                            <a:srgbClr val="535353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096">
                      <a:solidFill>
                        <a:srgbClr val="99999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</a:tr>
              <a:tr h="16954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1200">
                          <a:solidFill>
                            <a:srgbClr val="535353"/>
                          </a:solidFill>
                          <a:latin typeface="Microsoft JhengHei"/>
                          <a:cs typeface="Microsoft JhengHei"/>
                        </a:rPr>
                        <a:t>信息门户网站及站群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R w="6096">
                      <a:solidFill>
                        <a:srgbClr val="9999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6096">
                      <a:solidFill>
                        <a:srgbClr val="999999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000">
                          <a:solidFill>
                            <a:srgbClr val="535353"/>
                          </a:solidFill>
                          <a:latin typeface="Century Gothic"/>
                          <a:cs typeface="Century Gothic"/>
                        </a:rPr>
                        <a:t>51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ts val="33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三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施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663" y="882396"/>
            <a:ext cx="276910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33044" y="858011"/>
            <a:ext cx="27813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6572" y="908303"/>
            <a:ext cx="2662428" cy="370332"/>
          </a:xfrm>
          <a:custGeom>
            <a:avLst/>
            <a:gdLst/>
            <a:ahLst/>
            <a:cxnLst/>
            <a:rect l="l" t="t" r="r" b="b"/>
            <a:pathLst>
              <a:path w="2662428" h="370332">
                <a:moveTo>
                  <a:pt x="0" y="370332"/>
                </a:moveTo>
                <a:lnTo>
                  <a:pt x="2662428" y="370332"/>
                </a:lnTo>
                <a:lnTo>
                  <a:pt x="266242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84326" y="945515"/>
            <a:ext cx="2425700" cy="274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155"/>
              </a:lnSpc>
              <a:tabLst>
                <a:tab pos="354965" algn="l"/>
              </a:tabLst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1800" spc="10" b="1">
                <a:solidFill>
                  <a:srgbClr val="FFFFFF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800" spc="-5" b="1">
                <a:solidFill>
                  <a:srgbClr val="FFFFFF"/>
                </a:solidFill>
                <a:latin typeface="Microsoft JhengHei"/>
                <a:cs typeface="Microsoft JhengHei"/>
              </a:rPr>
              <a:t>络</a:t>
            </a:r>
            <a:r>
              <a:rPr dirty="0" smtClean="0" sz="1800" spc="0" b="1">
                <a:solidFill>
                  <a:srgbClr val="FFFFFF"/>
                </a:solidFill>
                <a:latin typeface="Microsoft JhengHei"/>
                <a:cs typeface="Microsoft JhengHei"/>
              </a:rPr>
              <a:t>与信息安全建设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980" y="5039867"/>
            <a:ext cx="256032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71727" y="4194047"/>
            <a:ext cx="256031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39952" y="4553711"/>
            <a:ext cx="256031" cy="847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09700" y="4072128"/>
            <a:ext cx="256031" cy="1328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679448" y="4597908"/>
            <a:ext cx="256031" cy="803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947672" y="4739640"/>
            <a:ext cx="256031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17420" y="4604003"/>
            <a:ext cx="256031" cy="797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485644" y="4937759"/>
            <a:ext cx="257556" cy="463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755392" y="4521708"/>
            <a:ext cx="256031" cy="879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25139" y="5021579"/>
            <a:ext cx="256032" cy="3794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293364" y="5141976"/>
            <a:ext cx="256032" cy="2590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563111" y="4649723"/>
            <a:ext cx="256032" cy="7513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832859" y="4809744"/>
            <a:ext cx="256032" cy="591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101084" y="5283708"/>
            <a:ext cx="256032" cy="117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370832" y="5257800"/>
            <a:ext cx="256032" cy="1432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639055" y="4732020"/>
            <a:ext cx="257555" cy="6690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908803" y="5231891"/>
            <a:ext cx="256032" cy="169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178552" y="4975859"/>
            <a:ext cx="256032" cy="4251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446776" y="5059679"/>
            <a:ext cx="256032" cy="341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716523" y="4591811"/>
            <a:ext cx="256032" cy="8092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986271" y="4585715"/>
            <a:ext cx="256032" cy="8153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254496" y="5277611"/>
            <a:ext cx="256031" cy="1234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524243" y="4853940"/>
            <a:ext cx="256031" cy="5471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792468" y="5257800"/>
            <a:ext cx="257555" cy="1432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062216" y="4905755"/>
            <a:ext cx="243839" cy="495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27887" y="5065776"/>
            <a:ext cx="149351" cy="3276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97636" y="4219955"/>
            <a:ext cx="149352" cy="1173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165860" y="4579620"/>
            <a:ext cx="149352" cy="8138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435608" y="4098035"/>
            <a:ext cx="149352" cy="12954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705355" y="4623815"/>
            <a:ext cx="149351" cy="7696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973579" y="4765547"/>
            <a:ext cx="149351" cy="6278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243327" y="4629911"/>
            <a:ext cx="149351" cy="7635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11551" y="4963667"/>
            <a:ext cx="150875" cy="4297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781300" y="4547615"/>
            <a:ext cx="149351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51048" y="5047488"/>
            <a:ext cx="149351" cy="3459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319271" y="5167884"/>
            <a:ext cx="149351" cy="2255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589020" y="4675632"/>
            <a:ext cx="149351" cy="7178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858767" y="4835652"/>
            <a:ext cx="149351" cy="55778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26991" y="5309615"/>
            <a:ext cx="149351" cy="838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396740" y="5283708"/>
            <a:ext cx="149351" cy="10972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664964" y="4757928"/>
            <a:ext cx="150875" cy="6355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934711" y="5257800"/>
            <a:ext cx="149351" cy="1356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204459" y="5001767"/>
            <a:ext cx="149351" cy="39166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472684" y="5085588"/>
            <a:ext cx="149351" cy="3078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742432" y="4617720"/>
            <a:ext cx="149351" cy="7757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012179" y="4611623"/>
            <a:ext cx="149351" cy="7818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280403" y="5303520"/>
            <a:ext cx="149351" cy="899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550152" y="4879847"/>
            <a:ext cx="149351" cy="5135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818376" y="5283708"/>
            <a:ext cx="150875" cy="1097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088123" y="4931664"/>
            <a:ext cx="149351" cy="4617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68451" y="5393435"/>
            <a:ext cx="6728459" cy="0"/>
          </a:xfrm>
          <a:custGeom>
            <a:avLst/>
            <a:gdLst/>
            <a:ahLst/>
            <a:cxnLst/>
            <a:rect l="l" t="t" r="r" b="b"/>
            <a:pathLst>
              <a:path w="6728459" h="0">
                <a:moveTo>
                  <a:pt x="0" y="0"/>
                </a:moveTo>
                <a:lnTo>
                  <a:pt x="6728459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22503" y="4843017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51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8113" y="3996817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183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7556" y="4355845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127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96746" y="3875278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202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65858" y="4400677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68500" y="4541520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98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04085" y="4407154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07107" y="4740275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67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42692" y="4323588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132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45332" y="4823459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0">
                <a:solidFill>
                  <a:srgbClr val="2A2A2A"/>
                </a:solidFill>
                <a:latin typeface="Arial"/>
                <a:cs typeface="Arial"/>
              </a:rPr>
              <a:t>54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14446" y="4945379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50411" y="4451857"/>
            <a:ext cx="227329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112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53053" y="4612258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87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22165" y="5086477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91405" y="5060569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0">
                <a:solidFill>
                  <a:srgbClr val="2A2A2A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60519" y="4535170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99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29885" y="5035042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199126" y="4778629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61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468239" y="4862195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48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703823" y="4394327"/>
            <a:ext cx="49657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121</a:t>
            </a: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mtClean="0" sz="900" spc="35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mtClean="0" baseline="3086" sz="1350" spc="37">
                <a:solidFill>
                  <a:srgbClr val="2A2A2A"/>
                </a:solidFill>
                <a:latin typeface="Arial"/>
                <a:cs typeface="Arial"/>
              </a:rPr>
              <a:t>122</a:t>
            </a:r>
            <a:endParaRPr baseline="3086"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75959" y="5080127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545071" y="4657090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814184" y="5060569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0">
                <a:solidFill>
                  <a:srgbClr val="2A2A2A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083297" y="4708270"/>
            <a:ext cx="160020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2A2A2A"/>
                </a:solidFill>
                <a:latin typeface="Arial"/>
                <a:cs typeface="Arial"/>
              </a:rPr>
              <a:t>72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1687" y="5520552"/>
            <a:ext cx="6082665" cy="1083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12700" marR="12700">
              <a:lnSpc>
                <a:spcPct val="83800"/>
              </a:lnSpc>
              <a:tabLst>
                <a:tab pos="281940" algn="l"/>
                <a:tab pos="551180" algn="l"/>
                <a:tab pos="819785" algn="l"/>
                <a:tab pos="1089025" algn="l"/>
                <a:tab pos="1358265" algn="l"/>
                <a:tab pos="1627505" algn="l"/>
                <a:tab pos="1896745" algn="l"/>
                <a:tab pos="2165985" algn="l"/>
                <a:tab pos="2435225" algn="l"/>
                <a:tab pos="2704465" algn="l"/>
                <a:tab pos="2973705" algn="l"/>
                <a:tab pos="3242945" algn="l"/>
                <a:tab pos="3512185" algn="l"/>
                <a:tab pos="3781425" algn="l"/>
                <a:tab pos="4050665" algn="l"/>
                <a:tab pos="4319270" algn="l"/>
                <a:tab pos="4589145" algn="l"/>
                <a:tab pos="4857750" algn="l"/>
                <a:tab pos="5126990" algn="l"/>
                <a:tab pos="5396230" algn="l"/>
                <a:tab pos="5665470" algn="l"/>
                <a:tab pos="5934710" algn="l"/>
              </a:tabLst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数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身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授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防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入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漏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防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系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审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重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电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备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恶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移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数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国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网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信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恶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网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网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科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保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字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份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权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火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侵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洞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病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统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计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要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子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份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意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动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字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家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上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息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意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络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络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研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密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证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认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访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墙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检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扫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毒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安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日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数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签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容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邮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设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权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法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安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过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软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实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分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项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书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证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问	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测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描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及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全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志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据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章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灭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件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备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限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规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全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滤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件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施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段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目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 几			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软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加	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加		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处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加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保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落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支	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清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监	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安	</a:t>
            </a:r>
            <a:r>
              <a:rPr dirty="0" smtClean="0" sz="1050" spc="-260">
                <a:solidFill>
                  <a:srgbClr val="2A2A2A"/>
                </a:solidFill>
                <a:latin typeface="Microsoft JhengHei"/>
                <a:cs typeface="Microsoft JhengHei"/>
              </a:rPr>
              <a:t>培</a:t>
            </a:r>
            <a:endParaRPr sz="1050">
              <a:latin typeface="Microsoft JhengHei"/>
              <a:cs typeface="Microsoft JhengHei"/>
            </a:endParaRPr>
          </a:p>
          <a:p>
            <a:pPr marL="551180" marR="12700">
              <a:lnSpc>
                <a:spcPts val="1060"/>
              </a:lnSpc>
              <a:tabLst>
                <a:tab pos="1627505" algn="l"/>
                <a:tab pos="1896745" algn="l"/>
                <a:tab pos="2435225" algn="l"/>
                <a:tab pos="3242945" algn="l"/>
                <a:tab pos="3512185" algn="l"/>
                <a:tab pos="3781425" algn="l"/>
                <a:tab pos="4050665" algn="l"/>
                <a:tab pos="4319905" algn="l"/>
                <a:tab pos="4857750" algn="l"/>
                <a:tab pos="5127625" algn="l"/>
                <a:tab pos="5665470" algn="l"/>
                <a:tab pos="5934710" algn="l"/>
              </a:tabLst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个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件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固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密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理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密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护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实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付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除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测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全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训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级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挑									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协</a:t>
            </a:r>
            <a:endParaRPr sz="1050">
              <a:latin typeface="Microsoft JhengHei"/>
              <a:cs typeface="Microsoft JhengHei"/>
            </a:endParaRPr>
          </a:p>
          <a:p>
            <a:pPr marL="551180">
              <a:lnSpc>
                <a:spcPts val="1040"/>
              </a:lnSpc>
              <a:tabLst>
                <a:tab pos="1627505" algn="l"/>
                <a:tab pos="5665470" algn="l"/>
              </a:tabLst>
            </a:pPr>
            <a:r>
              <a:rPr dirty="0" smtClean="0" sz="1050" spc="235">
                <a:solidFill>
                  <a:srgbClr val="2A2A2A"/>
                </a:solidFill>
                <a:latin typeface="Microsoft JhengHei"/>
                <a:cs typeface="Microsoft JhengHei"/>
              </a:rPr>
              <a:t>…</a:t>
            </a:r>
            <a:r>
              <a:rPr dirty="0" smtClean="0" sz="1050" spc="235">
                <a:solidFill>
                  <a:srgbClr val="2A2A2A"/>
                </a:solidFill>
                <a:latin typeface="Microsoft JhengHei"/>
                <a:cs typeface="Microsoft JhengHei"/>
              </a:rPr>
              <a:t>	</a:t>
            </a:r>
            <a:r>
              <a:rPr dirty="0" smtClean="0" sz="1050" spc="235">
                <a:solidFill>
                  <a:srgbClr val="2A2A2A"/>
                </a:solidFill>
                <a:latin typeface="Microsoft JhengHei"/>
                <a:cs typeface="Microsoft JhengHei"/>
              </a:rPr>
              <a:t>选	</a:t>
            </a:r>
            <a:r>
              <a:rPr dirty="0" smtClean="0" sz="1050" spc="235">
                <a:solidFill>
                  <a:srgbClr val="2A2A2A"/>
                </a:solidFill>
                <a:latin typeface="Microsoft JhengHei"/>
                <a:cs typeface="Microsoft JhengHei"/>
              </a:rPr>
              <a:t>…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01942" y="5472176"/>
            <a:ext cx="172720" cy="142240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Arial"/>
                <a:cs typeface="Arial"/>
              </a:rPr>
              <a:t>IT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93356" y="5634888"/>
            <a:ext cx="160020" cy="817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采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购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安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全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审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查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62851" y="5519978"/>
            <a:ext cx="160020" cy="1083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服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务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器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和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台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式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机</a:t>
            </a:r>
            <a:endParaRPr sz="1050">
              <a:latin typeface="Microsoft JhengHei"/>
              <a:cs typeface="Microsoft JhengHei"/>
            </a:endParaRPr>
          </a:p>
          <a:p>
            <a:pPr algn="just" marL="12700" marR="12700">
              <a:lnSpc>
                <a:spcPts val="1030"/>
              </a:lnSpc>
            </a:pPr>
            <a:r>
              <a:rPr dirty="0" smtClean="0" sz="1050" spc="235">
                <a:solidFill>
                  <a:srgbClr val="2A2A2A"/>
                </a:solidFill>
                <a:latin typeface="Microsoft JhengHei"/>
                <a:cs typeface="Microsoft JhengHei"/>
              </a:rPr>
              <a:t>…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58971" y="3864609"/>
            <a:ext cx="1400175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信息化安全管理工作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024628" y="2159507"/>
            <a:ext cx="362712" cy="8061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304788" y="2168651"/>
            <a:ext cx="362712" cy="7970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384547" y="2400300"/>
            <a:ext cx="2924555" cy="56540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050535" y="2185416"/>
            <a:ext cx="256032" cy="771143"/>
          </a:xfrm>
          <a:custGeom>
            <a:avLst/>
            <a:gdLst/>
            <a:ahLst/>
            <a:cxnLst/>
            <a:rect l="l" t="t" r="r" b="b"/>
            <a:pathLst>
              <a:path w="256032" h="771143">
                <a:moveTo>
                  <a:pt x="0" y="771143"/>
                </a:moveTo>
                <a:lnTo>
                  <a:pt x="256032" y="771143"/>
                </a:lnTo>
                <a:lnTo>
                  <a:pt x="256032" y="0"/>
                </a:lnTo>
                <a:lnTo>
                  <a:pt x="0" y="0"/>
                </a:lnTo>
                <a:lnTo>
                  <a:pt x="0" y="7711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330696" y="2194560"/>
            <a:ext cx="256031" cy="762000"/>
          </a:xfrm>
          <a:custGeom>
            <a:avLst/>
            <a:gdLst/>
            <a:ahLst/>
            <a:cxnLst/>
            <a:rect l="l" t="t" r="r" b="b"/>
            <a:pathLst>
              <a:path w="256031" h="762000">
                <a:moveTo>
                  <a:pt x="0" y="762000"/>
                </a:moveTo>
                <a:lnTo>
                  <a:pt x="256031" y="762000"/>
                </a:lnTo>
                <a:lnTo>
                  <a:pt x="256031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410455" y="2660904"/>
            <a:ext cx="256032" cy="295656"/>
          </a:xfrm>
          <a:custGeom>
            <a:avLst/>
            <a:gdLst/>
            <a:ahLst/>
            <a:cxnLst/>
            <a:rect l="l" t="t" r="r" b="b"/>
            <a:pathLst>
              <a:path w="256032" h="295656">
                <a:moveTo>
                  <a:pt x="256032" y="0"/>
                </a:moveTo>
                <a:lnTo>
                  <a:pt x="0" y="0"/>
                </a:lnTo>
                <a:lnTo>
                  <a:pt x="0" y="295656"/>
                </a:lnTo>
                <a:lnTo>
                  <a:pt x="256032" y="295656"/>
                </a:lnTo>
                <a:lnTo>
                  <a:pt x="25603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690615" y="2525267"/>
            <a:ext cx="256032" cy="431292"/>
          </a:xfrm>
          <a:custGeom>
            <a:avLst/>
            <a:gdLst/>
            <a:ahLst/>
            <a:cxnLst/>
            <a:rect l="l" t="t" r="r" b="b"/>
            <a:pathLst>
              <a:path w="256032" h="431292">
                <a:moveTo>
                  <a:pt x="256032" y="0"/>
                </a:moveTo>
                <a:lnTo>
                  <a:pt x="0" y="0"/>
                </a:lnTo>
                <a:lnTo>
                  <a:pt x="0" y="431292"/>
                </a:lnTo>
                <a:lnTo>
                  <a:pt x="256032" y="431292"/>
                </a:lnTo>
                <a:lnTo>
                  <a:pt x="25603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972300" y="2426207"/>
            <a:ext cx="256031" cy="530351"/>
          </a:xfrm>
          <a:custGeom>
            <a:avLst/>
            <a:gdLst/>
            <a:ahLst/>
            <a:cxnLst/>
            <a:rect l="l" t="t" r="r" b="b"/>
            <a:pathLst>
              <a:path w="256031" h="530351">
                <a:moveTo>
                  <a:pt x="256031" y="0"/>
                </a:moveTo>
                <a:lnTo>
                  <a:pt x="0" y="0"/>
                </a:lnTo>
                <a:lnTo>
                  <a:pt x="0" y="530351"/>
                </a:lnTo>
                <a:lnTo>
                  <a:pt x="256031" y="530351"/>
                </a:lnTo>
                <a:lnTo>
                  <a:pt x="256031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218432" y="2956560"/>
            <a:ext cx="3201923" cy="0"/>
          </a:xfrm>
          <a:custGeom>
            <a:avLst/>
            <a:gdLst/>
            <a:ahLst/>
            <a:cxnLst/>
            <a:rect l="l" t="t" r="r" b="b"/>
            <a:pathLst>
              <a:path w="3201923" h="0">
                <a:moveTo>
                  <a:pt x="0" y="0"/>
                </a:moveTo>
                <a:lnTo>
                  <a:pt x="3201923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4450841" y="2419350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86478" y="1413383"/>
            <a:ext cx="2616200" cy="705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当前校园使用的网络管理产品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algn="ctr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（产品设备，不包括自配搭建的系统）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ts val="750"/>
              </a:lnSpc>
              <a:spcBef>
                <a:spcPts val="11"/>
              </a:spcBef>
            </a:pPr>
            <a:endParaRPr sz="750"/>
          </a:p>
          <a:p>
            <a:pPr marL="480695">
              <a:lnSpc>
                <a:spcPct val="100000"/>
              </a:lnSpc>
              <a:tabLst>
                <a:tab pos="1761489" algn="l"/>
              </a:tabLst>
            </a:pPr>
            <a:r>
              <a:rPr dirty="0" smtClean="0" baseline="5555" sz="1500" spc="37">
                <a:solidFill>
                  <a:srgbClr val="535353"/>
                </a:solidFill>
                <a:latin typeface="Arial"/>
                <a:cs typeface="Arial"/>
              </a:rPr>
              <a:t>154</a:t>
            </a:r>
            <a:r>
              <a:rPr dirty="0" smtClean="0" baseline="5555" sz="1500" spc="37">
                <a:solidFill>
                  <a:srgbClr val="535353"/>
                </a:solidFill>
                <a:latin typeface="Arial"/>
                <a:cs typeface="Arial"/>
              </a:rPr>
              <a:t>	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731890" y="228422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76109" y="2184019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437634" y="3082798"/>
            <a:ext cx="160020" cy="28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只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能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446091" y="3304159"/>
            <a:ext cx="172720" cy="31559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dirty="0" smtClean="0" sz="1050" spc="5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077967" y="3083432"/>
            <a:ext cx="160020" cy="549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流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量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管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理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27267" y="3035045"/>
            <a:ext cx="172720" cy="501650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Arial"/>
                <a:cs typeface="Arial"/>
              </a:rPr>
              <a:t>IDS</a:t>
            </a:r>
            <a:r>
              <a:rPr dirty="0" smtClean="0" sz="105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1050">
                <a:solidFill>
                  <a:srgbClr val="535353"/>
                </a:solidFill>
                <a:latin typeface="Arial"/>
                <a:cs typeface="Arial"/>
              </a:rPr>
              <a:t>IP</a:t>
            </a:r>
            <a:r>
              <a:rPr dirty="0" smtClean="0" sz="1050">
                <a:solidFill>
                  <a:srgbClr val="53535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359016" y="3082798"/>
            <a:ext cx="160020" cy="817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上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网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认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证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系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统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999478" y="3083432"/>
            <a:ext cx="160020" cy="549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06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络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监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 控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686543" y="1588007"/>
            <a:ext cx="2034540" cy="382219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9686543" y="1694688"/>
            <a:ext cx="815339" cy="382219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9686543" y="1799843"/>
            <a:ext cx="1225295" cy="382219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9686543" y="1906523"/>
            <a:ext cx="280415" cy="29199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9686543" y="2118360"/>
            <a:ext cx="217931" cy="382219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9686543" y="2225039"/>
            <a:ext cx="606551" cy="382219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9686543" y="1613916"/>
            <a:ext cx="1953767" cy="106680"/>
          </a:xfrm>
          <a:custGeom>
            <a:avLst/>
            <a:gdLst/>
            <a:ahLst/>
            <a:cxnLst/>
            <a:rect l="l" t="t" r="r" b="b"/>
            <a:pathLst>
              <a:path w="1953767" h="106680">
                <a:moveTo>
                  <a:pt x="1953767" y="0"/>
                </a:moveTo>
                <a:lnTo>
                  <a:pt x="0" y="0"/>
                </a:lnTo>
                <a:lnTo>
                  <a:pt x="0" y="106680"/>
                </a:lnTo>
                <a:lnTo>
                  <a:pt x="1953767" y="106680"/>
                </a:lnTo>
                <a:lnTo>
                  <a:pt x="1953767" y="0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9686543" y="2516123"/>
            <a:ext cx="1344167" cy="106679"/>
          </a:xfrm>
          <a:custGeom>
            <a:avLst/>
            <a:gdLst/>
            <a:ahLst/>
            <a:cxnLst/>
            <a:rect l="l" t="t" r="r" b="b"/>
            <a:pathLst>
              <a:path w="1344167" h="106679">
                <a:moveTo>
                  <a:pt x="1344167" y="0"/>
                </a:moveTo>
                <a:lnTo>
                  <a:pt x="0" y="0"/>
                </a:lnTo>
                <a:lnTo>
                  <a:pt x="0" y="106679"/>
                </a:lnTo>
                <a:lnTo>
                  <a:pt x="1344167" y="106679"/>
                </a:lnTo>
                <a:lnTo>
                  <a:pt x="1344167" y="0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9686543" y="3418332"/>
            <a:ext cx="798576" cy="106679"/>
          </a:xfrm>
          <a:custGeom>
            <a:avLst/>
            <a:gdLst/>
            <a:ahLst/>
            <a:cxnLst/>
            <a:rect l="l" t="t" r="r" b="b"/>
            <a:pathLst>
              <a:path w="798576" h="106679">
                <a:moveTo>
                  <a:pt x="798576" y="0"/>
                </a:moveTo>
                <a:lnTo>
                  <a:pt x="0" y="0"/>
                </a:lnTo>
                <a:lnTo>
                  <a:pt x="0" y="106679"/>
                </a:lnTo>
                <a:lnTo>
                  <a:pt x="798576" y="106679"/>
                </a:lnTo>
                <a:lnTo>
                  <a:pt x="798576" y="0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9686543" y="4320540"/>
            <a:ext cx="504444" cy="106680"/>
          </a:xfrm>
          <a:custGeom>
            <a:avLst/>
            <a:gdLst/>
            <a:ahLst/>
            <a:cxnLst/>
            <a:rect l="l" t="t" r="r" b="b"/>
            <a:pathLst>
              <a:path w="504444" h="106679">
                <a:moveTo>
                  <a:pt x="504444" y="0"/>
                </a:moveTo>
                <a:lnTo>
                  <a:pt x="0" y="0"/>
                </a:lnTo>
                <a:lnTo>
                  <a:pt x="0" y="106680"/>
                </a:lnTo>
                <a:lnTo>
                  <a:pt x="504444" y="106680"/>
                </a:lnTo>
                <a:lnTo>
                  <a:pt x="504444" y="0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9686543" y="5222747"/>
            <a:ext cx="147827" cy="106679"/>
          </a:xfrm>
          <a:custGeom>
            <a:avLst/>
            <a:gdLst/>
            <a:ahLst/>
            <a:cxnLst/>
            <a:rect l="l" t="t" r="r" b="b"/>
            <a:pathLst>
              <a:path w="147827" h="106679">
                <a:moveTo>
                  <a:pt x="147827" y="0"/>
                </a:moveTo>
                <a:lnTo>
                  <a:pt x="0" y="0"/>
                </a:lnTo>
                <a:lnTo>
                  <a:pt x="0" y="106679"/>
                </a:lnTo>
                <a:lnTo>
                  <a:pt x="147827" y="106679"/>
                </a:lnTo>
                <a:lnTo>
                  <a:pt x="147827" y="0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9686543" y="1720595"/>
            <a:ext cx="620267" cy="105155"/>
          </a:xfrm>
          <a:custGeom>
            <a:avLst/>
            <a:gdLst/>
            <a:ahLst/>
            <a:cxnLst/>
            <a:rect l="l" t="t" r="r" b="b"/>
            <a:pathLst>
              <a:path w="620267" h="105155">
                <a:moveTo>
                  <a:pt x="620267" y="0"/>
                </a:moveTo>
                <a:lnTo>
                  <a:pt x="0" y="0"/>
                </a:lnTo>
                <a:lnTo>
                  <a:pt x="0" y="105155"/>
                </a:lnTo>
                <a:lnTo>
                  <a:pt x="620267" y="105155"/>
                </a:lnTo>
                <a:lnTo>
                  <a:pt x="620267" y="0"/>
                </a:lnTo>
                <a:close/>
              </a:path>
            </a:pathLst>
          </a:custGeom>
          <a:solidFill>
            <a:srgbClr val="DDA2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9686543" y="2622804"/>
            <a:ext cx="734567" cy="105156"/>
          </a:xfrm>
          <a:custGeom>
            <a:avLst/>
            <a:gdLst/>
            <a:ahLst/>
            <a:cxnLst/>
            <a:rect l="l" t="t" r="r" b="b"/>
            <a:pathLst>
              <a:path w="734567" h="105156">
                <a:moveTo>
                  <a:pt x="734567" y="0"/>
                </a:moveTo>
                <a:lnTo>
                  <a:pt x="0" y="0"/>
                </a:lnTo>
                <a:lnTo>
                  <a:pt x="0" y="105156"/>
                </a:lnTo>
                <a:lnTo>
                  <a:pt x="734567" y="105156"/>
                </a:lnTo>
                <a:lnTo>
                  <a:pt x="734567" y="0"/>
                </a:lnTo>
                <a:close/>
              </a:path>
            </a:pathLst>
          </a:custGeom>
          <a:solidFill>
            <a:srgbClr val="DDA2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9686543" y="3525011"/>
            <a:ext cx="188975" cy="106680"/>
          </a:xfrm>
          <a:custGeom>
            <a:avLst/>
            <a:gdLst/>
            <a:ahLst/>
            <a:cxnLst/>
            <a:rect l="l" t="t" r="r" b="b"/>
            <a:pathLst>
              <a:path w="188975" h="106679">
                <a:moveTo>
                  <a:pt x="188975" y="0"/>
                </a:moveTo>
                <a:lnTo>
                  <a:pt x="0" y="0"/>
                </a:lnTo>
                <a:lnTo>
                  <a:pt x="0" y="106680"/>
                </a:lnTo>
                <a:lnTo>
                  <a:pt x="188975" y="106680"/>
                </a:lnTo>
                <a:lnTo>
                  <a:pt x="188975" y="0"/>
                </a:lnTo>
                <a:close/>
              </a:path>
            </a:pathLst>
          </a:custGeom>
          <a:solidFill>
            <a:srgbClr val="DDA2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686543" y="4427220"/>
            <a:ext cx="83820" cy="106680"/>
          </a:xfrm>
          <a:custGeom>
            <a:avLst/>
            <a:gdLst/>
            <a:ahLst/>
            <a:cxnLst/>
            <a:rect l="l" t="t" r="r" b="b"/>
            <a:pathLst>
              <a:path w="83820" h="106679">
                <a:moveTo>
                  <a:pt x="83820" y="0"/>
                </a:moveTo>
                <a:lnTo>
                  <a:pt x="0" y="0"/>
                </a:lnTo>
                <a:lnTo>
                  <a:pt x="0" y="106679"/>
                </a:lnTo>
                <a:lnTo>
                  <a:pt x="83820" y="106679"/>
                </a:lnTo>
                <a:lnTo>
                  <a:pt x="83820" y="0"/>
                </a:lnTo>
                <a:close/>
              </a:path>
            </a:pathLst>
          </a:custGeom>
          <a:solidFill>
            <a:srgbClr val="DDA2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9697211" y="5329428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2605">
            <a:solidFill>
              <a:srgbClr val="DDA2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9686543" y="1825751"/>
            <a:ext cx="1144524" cy="106680"/>
          </a:xfrm>
          <a:custGeom>
            <a:avLst/>
            <a:gdLst/>
            <a:ahLst/>
            <a:cxnLst/>
            <a:rect l="l" t="t" r="r" b="b"/>
            <a:pathLst>
              <a:path w="1144524" h="106680">
                <a:moveTo>
                  <a:pt x="1144524" y="0"/>
                </a:moveTo>
                <a:lnTo>
                  <a:pt x="0" y="0"/>
                </a:lnTo>
                <a:lnTo>
                  <a:pt x="0" y="106680"/>
                </a:lnTo>
                <a:lnTo>
                  <a:pt x="1144524" y="106680"/>
                </a:lnTo>
                <a:lnTo>
                  <a:pt x="1144524" y="0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9686543" y="2727960"/>
            <a:ext cx="925067" cy="106679"/>
          </a:xfrm>
          <a:custGeom>
            <a:avLst/>
            <a:gdLst/>
            <a:ahLst/>
            <a:cxnLst/>
            <a:rect l="l" t="t" r="r" b="b"/>
            <a:pathLst>
              <a:path w="925067" h="106679">
                <a:moveTo>
                  <a:pt x="925067" y="0"/>
                </a:moveTo>
                <a:lnTo>
                  <a:pt x="0" y="0"/>
                </a:lnTo>
                <a:lnTo>
                  <a:pt x="0" y="106679"/>
                </a:lnTo>
                <a:lnTo>
                  <a:pt x="925067" y="106679"/>
                </a:lnTo>
                <a:lnTo>
                  <a:pt x="925067" y="0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9686543" y="3631691"/>
            <a:ext cx="640079" cy="105156"/>
          </a:xfrm>
          <a:custGeom>
            <a:avLst/>
            <a:gdLst/>
            <a:ahLst/>
            <a:cxnLst/>
            <a:rect l="l" t="t" r="r" b="b"/>
            <a:pathLst>
              <a:path w="640079" h="105155">
                <a:moveTo>
                  <a:pt x="640079" y="0"/>
                </a:moveTo>
                <a:lnTo>
                  <a:pt x="0" y="0"/>
                </a:lnTo>
                <a:lnTo>
                  <a:pt x="0" y="105155"/>
                </a:lnTo>
                <a:lnTo>
                  <a:pt x="640079" y="105155"/>
                </a:lnTo>
                <a:lnTo>
                  <a:pt x="640079" y="0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9686543" y="4533900"/>
            <a:ext cx="451103" cy="105156"/>
          </a:xfrm>
          <a:custGeom>
            <a:avLst/>
            <a:gdLst/>
            <a:ahLst/>
            <a:cxnLst/>
            <a:rect l="l" t="t" r="r" b="b"/>
            <a:pathLst>
              <a:path w="451103" h="105155">
                <a:moveTo>
                  <a:pt x="451103" y="0"/>
                </a:moveTo>
                <a:lnTo>
                  <a:pt x="0" y="0"/>
                </a:lnTo>
                <a:lnTo>
                  <a:pt x="0" y="105156"/>
                </a:lnTo>
                <a:lnTo>
                  <a:pt x="451103" y="105156"/>
                </a:lnTo>
                <a:lnTo>
                  <a:pt x="451103" y="0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9686543" y="5436108"/>
            <a:ext cx="167639" cy="105155"/>
          </a:xfrm>
          <a:custGeom>
            <a:avLst/>
            <a:gdLst/>
            <a:ahLst/>
            <a:cxnLst/>
            <a:rect l="l" t="t" r="r" b="b"/>
            <a:pathLst>
              <a:path w="167639" h="105155">
                <a:moveTo>
                  <a:pt x="167639" y="0"/>
                </a:moveTo>
                <a:lnTo>
                  <a:pt x="0" y="0"/>
                </a:lnTo>
                <a:lnTo>
                  <a:pt x="0" y="105155"/>
                </a:lnTo>
                <a:lnTo>
                  <a:pt x="167639" y="105155"/>
                </a:lnTo>
                <a:lnTo>
                  <a:pt x="167639" y="0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9686543" y="1932432"/>
            <a:ext cx="199644" cy="106679"/>
          </a:xfrm>
          <a:custGeom>
            <a:avLst/>
            <a:gdLst/>
            <a:ahLst/>
            <a:cxnLst/>
            <a:rect l="l" t="t" r="r" b="b"/>
            <a:pathLst>
              <a:path w="199644" h="106679">
                <a:moveTo>
                  <a:pt x="199644" y="0"/>
                </a:moveTo>
                <a:lnTo>
                  <a:pt x="0" y="0"/>
                </a:lnTo>
                <a:lnTo>
                  <a:pt x="0" y="106679"/>
                </a:lnTo>
                <a:lnTo>
                  <a:pt x="199644" y="106679"/>
                </a:lnTo>
                <a:lnTo>
                  <a:pt x="199644" y="0"/>
                </a:lnTo>
                <a:close/>
              </a:path>
            </a:pathLst>
          </a:custGeom>
          <a:solidFill>
            <a:srgbClr val="D261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9686543" y="2834639"/>
            <a:ext cx="188975" cy="106680"/>
          </a:xfrm>
          <a:custGeom>
            <a:avLst/>
            <a:gdLst/>
            <a:ahLst/>
            <a:cxnLst/>
            <a:rect l="l" t="t" r="r" b="b"/>
            <a:pathLst>
              <a:path w="188975" h="106680">
                <a:moveTo>
                  <a:pt x="188975" y="0"/>
                </a:moveTo>
                <a:lnTo>
                  <a:pt x="0" y="0"/>
                </a:lnTo>
                <a:lnTo>
                  <a:pt x="0" y="106680"/>
                </a:lnTo>
                <a:lnTo>
                  <a:pt x="188975" y="106680"/>
                </a:lnTo>
                <a:lnTo>
                  <a:pt x="188975" y="0"/>
                </a:lnTo>
                <a:close/>
              </a:path>
            </a:pathLst>
          </a:custGeom>
          <a:solidFill>
            <a:srgbClr val="D261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9702545" y="3736847"/>
            <a:ext cx="0" cy="106679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33273">
            <a:solidFill>
              <a:srgbClr val="D2610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9702545" y="4639055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33273">
            <a:solidFill>
              <a:srgbClr val="D2610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9691878" y="2039111"/>
            <a:ext cx="0" cy="105155"/>
          </a:xfrm>
          <a:custGeom>
            <a:avLst/>
            <a:gdLst/>
            <a:ahLst/>
            <a:cxnLst/>
            <a:rect l="l" t="t" r="r" b="b"/>
            <a:pathLst>
              <a:path w="0" h="105155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11937">
            <a:solidFill>
              <a:srgbClr val="169E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9691878" y="2941320"/>
            <a:ext cx="0" cy="105155"/>
          </a:xfrm>
          <a:custGeom>
            <a:avLst/>
            <a:gdLst/>
            <a:ahLst/>
            <a:cxnLst/>
            <a:rect l="l" t="t" r="r" b="b"/>
            <a:pathLst>
              <a:path w="0" h="105155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11937">
            <a:solidFill>
              <a:srgbClr val="169E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9691878" y="4745735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11937">
            <a:solidFill>
              <a:srgbClr val="169E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9686543" y="2144267"/>
            <a:ext cx="126491" cy="106680"/>
          </a:xfrm>
          <a:custGeom>
            <a:avLst/>
            <a:gdLst/>
            <a:ahLst/>
            <a:cxnLst/>
            <a:rect l="l" t="t" r="r" b="b"/>
            <a:pathLst>
              <a:path w="126491" h="106680">
                <a:moveTo>
                  <a:pt x="126491" y="0"/>
                </a:moveTo>
                <a:lnTo>
                  <a:pt x="0" y="0"/>
                </a:lnTo>
                <a:lnTo>
                  <a:pt x="0" y="106680"/>
                </a:lnTo>
                <a:lnTo>
                  <a:pt x="126491" y="106680"/>
                </a:lnTo>
                <a:lnTo>
                  <a:pt x="126491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9686543" y="3046476"/>
            <a:ext cx="115824" cy="106679"/>
          </a:xfrm>
          <a:custGeom>
            <a:avLst/>
            <a:gdLst/>
            <a:ahLst/>
            <a:cxnLst/>
            <a:rect l="l" t="t" r="r" b="b"/>
            <a:pathLst>
              <a:path w="115824" h="106679">
                <a:moveTo>
                  <a:pt x="115824" y="0"/>
                </a:moveTo>
                <a:lnTo>
                  <a:pt x="0" y="0"/>
                </a:lnTo>
                <a:lnTo>
                  <a:pt x="0" y="106679"/>
                </a:lnTo>
                <a:lnTo>
                  <a:pt x="115824" y="106679"/>
                </a:lnTo>
                <a:lnTo>
                  <a:pt x="115824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9686543" y="3950208"/>
            <a:ext cx="73151" cy="105156"/>
          </a:xfrm>
          <a:custGeom>
            <a:avLst/>
            <a:gdLst/>
            <a:ahLst/>
            <a:cxnLst/>
            <a:rect l="l" t="t" r="r" b="b"/>
            <a:pathLst>
              <a:path w="73151" h="105155">
                <a:moveTo>
                  <a:pt x="73151" y="0"/>
                </a:moveTo>
                <a:lnTo>
                  <a:pt x="0" y="0"/>
                </a:lnTo>
                <a:lnTo>
                  <a:pt x="0" y="105156"/>
                </a:lnTo>
                <a:lnTo>
                  <a:pt x="73151" y="105156"/>
                </a:lnTo>
                <a:lnTo>
                  <a:pt x="73151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9686543" y="4852415"/>
            <a:ext cx="137159" cy="105156"/>
          </a:xfrm>
          <a:custGeom>
            <a:avLst/>
            <a:gdLst/>
            <a:ahLst/>
            <a:cxnLst/>
            <a:rect l="l" t="t" r="r" b="b"/>
            <a:pathLst>
              <a:path w="137159" h="105155">
                <a:moveTo>
                  <a:pt x="137159" y="0"/>
                </a:moveTo>
                <a:lnTo>
                  <a:pt x="0" y="0"/>
                </a:lnTo>
                <a:lnTo>
                  <a:pt x="0" y="105155"/>
                </a:lnTo>
                <a:lnTo>
                  <a:pt x="137159" y="105155"/>
                </a:lnTo>
                <a:lnTo>
                  <a:pt x="137159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9691878" y="5754623"/>
            <a:ext cx="0" cy="105156"/>
          </a:xfrm>
          <a:custGeom>
            <a:avLst/>
            <a:gdLst/>
            <a:ahLst/>
            <a:cxnLst/>
            <a:rect l="l" t="t" r="r" b="b"/>
            <a:pathLst>
              <a:path w="0" h="105155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11937">
            <a:solidFill>
              <a:srgbClr val="BB303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9686543" y="2250948"/>
            <a:ext cx="62483" cy="106679"/>
          </a:xfrm>
          <a:custGeom>
            <a:avLst/>
            <a:gdLst/>
            <a:ahLst/>
            <a:cxnLst/>
            <a:rect l="l" t="t" r="r" b="b"/>
            <a:pathLst>
              <a:path w="62483" h="106679">
                <a:moveTo>
                  <a:pt x="62483" y="0"/>
                </a:moveTo>
                <a:lnTo>
                  <a:pt x="0" y="0"/>
                </a:lnTo>
                <a:lnTo>
                  <a:pt x="0" y="106679"/>
                </a:lnTo>
                <a:lnTo>
                  <a:pt x="62483" y="106679"/>
                </a:lnTo>
                <a:lnTo>
                  <a:pt x="62483" y="0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9686543" y="3153155"/>
            <a:ext cx="210311" cy="106680"/>
          </a:xfrm>
          <a:custGeom>
            <a:avLst/>
            <a:gdLst/>
            <a:ahLst/>
            <a:cxnLst/>
            <a:rect l="l" t="t" r="r" b="b"/>
            <a:pathLst>
              <a:path w="210311" h="106680">
                <a:moveTo>
                  <a:pt x="210311" y="0"/>
                </a:moveTo>
                <a:lnTo>
                  <a:pt x="0" y="0"/>
                </a:lnTo>
                <a:lnTo>
                  <a:pt x="0" y="106680"/>
                </a:lnTo>
                <a:lnTo>
                  <a:pt x="210311" y="106680"/>
                </a:lnTo>
                <a:lnTo>
                  <a:pt x="210311" y="0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9686543" y="4055364"/>
            <a:ext cx="388620" cy="106680"/>
          </a:xfrm>
          <a:custGeom>
            <a:avLst/>
            <a:gdLst/>
            <a:ahLst/>
            <a:cxnLst/>
            <a:rect l="l" t="t" r="r" b="b"/>
            <a:pathLst>
              <a:path w="388620" h="106679">
                <a:moveTo>
                  <a:pt x="388620" y="0"/>
                </a:moveTo>
                <a:lnTo>
                  <a:pt x="0" y="0"/>
                </a:lnTo>
                <a:lnTo>
                  <a:pt x="0" y="106680"/>
                </a:lnTo>
                <a:lnTo>
                  <a:pt x="388620" y="106680"/>
                </a:lnTo>
                <a:lnTo>
                  <a:pt x="388620" y="0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9686543" y="4957571"/>
            <a:ext cx="525779" cy="106679"/>
          </a:xfrm>
          <a:custGeom>
            <a:avLst/>
            <a:gdLst/>
            <a:ahLst/>
            <a:cxnLst/>
            <a:rect l="l" t="t" r="r" b="b"/>
            <a:pathLst>
              <a:path w="525779" h="106679">
                <a:moveTo>
                  <a:pt x="525779" y="0"/>
                </a:moveTo>
                <a:lnTo>
                  <a:pt x="0" y="0"/>
                </a:lnTo>
                <a:lnTo>
                  <a:pt x="0" y="106679"/>
                </a:lnTo>
                <a:lnTo>
                  <a:pt x="525779" y="106679"/>
                </a:lnTo>
                <a:lnTo>
                  <a:pt x="525779" y="0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9686543" y="5859779"/>
            <a:ext cx="283463" cy="106679"/>
          </a:xfrm>
          <a:custGeom>
            <a:avLst/>
            <a:gdLst/>
            <a:ahLst/>
            <a:cxnLst/>
            <a:rect l="l" t="t" r="r" b="b"/>
            <a:pathLst>
              <a:path w="283463" h="106679">
                <a:moveTo>
                  <a:pt x="283463" y="0"/>
                </a:moveTo>
                <a:lnTo>
                  <a:pt x="0" y="0"/>
                </a:lnTo>
                <a:lnTo>
                  <a:pt x="0" y="106680"/>
                </a:lnTo>
                <a:lnTo>
                  <a:pt x="283463" y="106680"/>
                </a:lnTo>
                <a:lnTo>
                  <a:pt x="283463" y="0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9686543" y="1534667"/>
            <a:ext cx="0" cy="4511040"/>
          </a:xfrm>
          <a:custGeom>
            <a:avLst/>
            <a:gdLst/>
            <a:ahLst/>
            <a:cxnLst/>
            <a:rect l="l" t="t" r="r" b="b"/>
            <a:pathLst>
              <a:path w="0" h="4511040">
                <a:moveTo>
                  <a:pt x="0" y="0"/>
                </a:moveTo>
                <a:lnTo>
                  <a:pt x="0" y="451104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 txBox="1"/>
          <p:nvPr/>
        </p:nvSpPr>
        <p:spPr>
          <a:xfrm>
            <a:off x="11653519" y="1591436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186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1095101" y="2494026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549890" y="339648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0203560" y="4299330"/>
            <a:ext cx="227329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4769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9898506" y="5201792"/>
            <a:ext cx="18732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465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0371201" y="169748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0486770" y="260032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940543" y="350291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9834753" y="4405376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771633" y="5307838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0896981" y="1803019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109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676381" y="270548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88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392536" y="3608070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878059" y="1909953"/>
            <a:ext cx="24828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09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867392" y="2812541"/>
            <a:ext cx="24828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725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751821" y="3715004"/>
            <a:ext cx="16954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3180">
              <a:lnSpc>
                <a:spcPts val="1105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35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endParaRPr sz="1000">
              <a:latin typeface="Century Gothic"/>
              <a:cs typeface="Century Gothic"/>
            </a:endParaRPr>
          </a:p>
          <a:p>
            <a:pPr marL="85725">
              <a:lnSpc>
                <a:spcPts val="925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762235" y="4617846"/>
            <a:ext cx="120014" cy="267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2384">
              <a:lnSpc>
                <a:spcPts val="1105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750679" y="5520334"/>
            <a:ext cx="107314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105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ts val="835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endParaRPr sz="1000">
              <a:latin typeface="Century Gothic"/>
              <a:cs typeface="Century Gothic"/>
            </a:endParaRPr>
          </a:p>
          <a:p>
            <a:pPr marL="24130">
              <a:lnSpc>
                <a:spcPts val="925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762235" y="2015490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9762235" y="2917952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888473" y="4829302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814686" y="2227579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961880" y="313004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20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0140442" y="4032884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0277093" y="4935473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0035667" y="583793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8546083" y="1895094"/>
            <a:ext cx="102171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外网连接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20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746872" y="2797555"/>
            <a:ext cx="1821814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高度保密服务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器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或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050" spc="-5">
                <a:solidFill>
                  <a:srgbClr val="535353"/>
                </a:solidFill>
                <a:latin typeface="Microsoft JhengHei"/>
                <a:cs typeface="Microsoft JhengHei"/>
              </a:rPr>
              <a:t>络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546083" y="3700145"/>
            <a:ext cx="102171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5">
                <a:solidFill>
                  <a:srgbClr val="535353"/>
                </a:solidFill>
                <a:latin typeface="Microsoft JhengHei"/>
                <a:cs typeface="Microsoft JhengHei"/>
              </a:rPr>
              <a:t>院系机构</a:t>
            </a:r>
            <a:r>
              <a:rPr dirty="0" smtClean="0" sz="1050" spc="-10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15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-5">
                <a:solidFill>
                  <a:srgbClr val="535353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414131" y="4602988"/>
            <a:ext cx="115379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个人工作站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5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9</a:t>
            </a:r>
            <a:r>
              <a:rPr dirty="0" smtClean="0" sz="1050" spc="-15">
                <a:solidFill>
                  <a:srgbClr val="535353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8892285" y="5505450"/>
            <a:ext cx="67564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其他</a:t>
            </a:r>
            <a:r>
              <a:rPr dirty="0" smtClean="0" sz="1050" spc="-5">
                <a:solidFill>
                  <a:srgbClr val="535353"/>
                </a:solidFill>
                <a:latin typeface="Arial"/>
                <a:cs typeface="Arial"/>
              </a:rPr>
              <a:t>(</a:t>
            </a:r>
            <a:r>
              <a:rPr dirty="0" smtClean="0" sz="1050" spc="3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50" spc="40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050" spc="0">
                <a:solidFill>
                  <a:srgbClr val="535353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050" spc="0">
                <a:solidFill>
                  <a:srgbClr val="535353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648192" y="1153921"/>
            <a:ext cx="23114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对于以下数据区域采用的安全方案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961376" y="6265164"/>
            <a:ext cx="67055" cy="67056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6"/>
                </a:moveTo>
                <a:lnTo>
                  <a:pt x="67055" y="67056"/>
                </a:lnTo>
                <a:lnTo>
                  <a:pt x="67055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38A3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8046211" y="6212535"/>
            <a:ext cx="51308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: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防火墙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8609076" y="6265164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DDA2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8695181" y="6212535"/>
            <a:ext cx="39179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：</a:t>
            </a:r>
            <a:r>
              <a:rPr dirty="0" smtClean="0" sz="1000" spc="5">
                <a:solidFill>
                  <a:srgbClr val="535353"/>
                </a:solidFill>
                <a:latin typeface="Century Gothic"/>
                <a:cs typeface="Century Gothic"/>
              </a:rPr>
              <a:t>I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PS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9136380" y="6265164"/>
            <a:ext cx="67055" cy="67056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6"/>
                </a:moveTo>
                <a:lnTo>
                  <a:pt x="67055" y="67056"/>
                </a:lnTo>
                <a:lnTo>
                  <a:pt x="67055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7EA41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9221851" y="6214973"/>
            <a:ext cx="38735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3: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A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C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9659111" y="6265164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D261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 txBox="1"/>
          <p:nvPr/>
        </p:nvSpPr>
        <p:spPr>
          <a:xfrm>
            <a:off x="9745471" y="6214973"/>
            <a:ext cx="3841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4: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U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T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0181843" y="6265164"/>
            <a:ext cx="67055" cy="67056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6"/>
                </a:moveTo>
                <a:lnTo>
                  <a:pt x="67055" y="67056"/>
                </a:lnTo>
                <a:lnTo>
                  <a:pt x="67055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169E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 txBox="1"/>
          <p:nvPr/>
        </p:nvSpPr>
        <p:spPr>
          <a:xfrm>
            <a:off x="10267315" y="6214973"/>
            <a:ext cx="35941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5:D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L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P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0677143" y="6265164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 txBox="1"/>
          <p:nvPr/>
        </p:nvSpPr>
        <p:spPr>
          <a:xfrm>
            <a:off x="10763504" y="6214973"/>
            <a:ext cx="42227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6: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N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A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C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1236452" y="6265164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8EC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 txBox="1"/>
          <p:nvPr/>
        </p:nvSpPr>
        <p:spPr>
          <a:xfrm>
            <a:off x="11322557" y="6212535"/>
            <a:ext cx="38544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</a:t>
            </a: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: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没有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858136" y="2226182"/>
            <a:ext cx="718317" cy="1273302"/>
          </a:xfrm>
          <a:custGeom>
            <a:avLst/>
            <a:gdLst/>
            <a:ahLst/>
            <a:cxnLst/>
            <a:rect l="l" t="t" r="r" b="b"/>
            <a:pathLst>
              <a:path w="718317" h="1273302">
                <a:moveTo>
                  <a:pt x="0" y="0"/>
                </a:moveTo>
                <a:lnTo>
                  <a:pt x="0" y="718438"/>
                </a:lnTo>
                <a:lnTo>
                  <a:pt x="456311" y="1273302"/>
                </a:lnTo>
                <a:lnTo>
                  <a:pt x="500307" y="1234044"/>
                </a:lnTo>
                <a:lnTo>
                  <a:pt x="540344" y="1192035"/>
                </a:lnTo>
                <a:lnTo>
                  <a:pt x="576397" y="1147534"/>
                </a:lnTo>
                <a:lnTo>
                  <a:pt x="608439" y="1100803"/>
                </a:lnTo>
                <a:lnTo>
                  <a:pt x="636446" y="1052101"/>
                </a:lnTo>
                <a:lnTo>
                  <a:pt x="660392" y="1001689"/>
                </a:lnTo>
                <a:lnTo>
                  <a:pt x="680251" y="949827"/>
                </a:lnTo>
                <a:lnTo>
                  <a:pt x="695999" y="896776"/>
                </a:lnTo>
                <a:lnTo>
                  <a:pt x="707609" y="842795"/>
                </a:lnTo>
                <a:lnTo>
                  <a:pt x="715057" y="788146"/>
                </a:lnTo>
                <a:lnTo>
                  <a:pt x="718317" y="733087"/>
                </a:lnTo>
                <a:lnTo>
                  <a:pt x="717363" y="677881"/>
                </a:lnTo>
                <a:lnTo>
                  <a:pt x="712169" y="622786"/>
                </a:lnTo>
                <a:lnTo>
                  <a:pt x="702712" y="568064"/>
                </a:lnTo>
                <a:lnTo>
                  <a:pt x="688965" y="513974"/>
                </a:lnTo>
                <a:lnTo>
                  <a:pt x="670902" y="460778"/>
                </a:lnTo>
                <a:lnTo>
                  <a:pt x="648498" y="408735"/>
                </a:lnTo>
                <a:lnTo>
                  <a:pt x="621729" y="358105"/>
                </a:lnTo>
                <a:lnTo>
                  <a:pt x="590568" y="309149"/>
                </a:lnTo>
                <a:lnTo>
                  <a:pt x="554989" y="262127"/>
                </a:lnTo>
                <a:lnTo>
                  <a:pt x="512076" y="214453"/>
                </a:lnTo>
                <a:lnTo>
                  <a:pt x="465474" y="171126"/>
                </a:lnTo>
                <a:lnTo>
                  <a:pt x="415517" y="132307"/>
                </a:lnTo>
                <a:lnTo>
                  <a:pt x="362541" y="98151"/>
                </a:lnTo>
                <a:lnTo>
                  <a:pt x="306879" y="68818"/>
                </a:lnTo>
                <a:lnTo>
                  <a:pt x="248867" y="44464"/>
                </a:lnTo>
                <a:lnTo>
                  <a:pt x="188838" y="25247"/>
                </a:lnTo>
                <a:lnTo>
                  <a:pt x="127128" y="11326"/>
                </a:lnTo>
                <a:lnTo>
                  <a:pt x="64070" y="2857"/>
                </a:lnTo>
                <a:lnTo>
                  <a:pt x="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1858136" y="2226182"/>
            <a:ext cx="718317" cy="1273302"/>
          </a:xfrm>
          <a:custGeom>
            <a:avLst/>
            <a:gdLst/>
            <a:ahLst/>
            <a:cxnLst/>
            <a:rect l="l" t="t" r="r" b="b"/>
            <a:pathLst>
              <a:path w="718317" h="1273302">
                <a:moveTo>
                  <a:pt x="0" y="718438"/>
                </a:moveTo>
                <a:lnTo>
                  <a:pt x="456311" y="1273302"/>
                </a:lnTo>
                <a:lnTo>
                  <a:pt x="500307" y="1234044"/>
                </a:lnTo>
                <a:lnTo>
                  <a:pt x="540344" y="1192035"/>
                </a:lnTo>
                <a:lnTo>
                  <a:pt x="576397" y="1147534"/>
                </a:lnTo>
                <a:lnTo>
                  <a:pt x="608439" y="1100803"/>
                </a:lnTo>
                <a:lnTo>
                  <a:pt x="636446" y="1052101"/>
                </a:lnTo>
                <a:lnTo>
                  <a:pt x="660392" y="1001689"/>
                </a:lnTo>
                <a:lnTo>
                  <a:pt x="680251" y="949827"/>
                </a:lnTo>
                <a:lnTo>
                  <a:pt x="695999" y="896776"/>
                </a:lnTo>
                <a:lnTo>
                  <a:pt x="707609" y="842795"/>
                </a:lnTo>
                <a:lnTo>
                  <a:pt x="715057" y="788146"/>
                </a:lnTo>
                <a:lnTo>
                  <a:pt x="718317" y="733087"/>
                </a:lnTo>
                <a:lnTo>
                  <a:pt x="717363" y="677881"/>
                </a:lnTo>
                <a:lnTo>
                  <a:pt x="712169" y="622786"/>
                </a:lnTo>
                <a:lnTo>
                  <a:pt x="702712" y="568064"/>
                </a:lnTo>
                <a:lnTo>
                  <a:pt x="688965" y="513974"/>
                </a:lnTo>
                <a:lnTo>
                  <a:pt x="670902" y="460778"/>
                </a:lnTo>
                <a:lnTo>
                  <a:pt x="648498" y="408735"/>
                </a:lnTo>
                <a:lnTo>
                  <a:pt x="621729" y="358105"/>
                </a:lnTo>
                <a:lnTo>
                  <a:pt x="590568" y="309149"/>
                </a:lnTo>
                <a:lnTo>
                  <a:pt x="554989" y="262127"/>
                </a:lnTo>
                <a:lnTo>
                  <a:pt x="512076" y="214453"/>
                </a:lnTo>
                <a:lnTo>
                  <a:pt x="465474" y="171126"/>
                </a:lnTo>
                <a:lnTo>
                  <a:pt x="415517" y="132307"/>
                </a:lnTo>
                <a:lnTo>
                  <a:pt x="362541" y="98151"/>
                </a:lnTo>
                <a:lnTo>
                  <a:pt x="306879" y="68818"/>
                </a:lnTo>
                <a:lnTo>
                  <a:pt x="248867" y="44464"/>
                </a:lnTo>
                <a:lnTo>
                  <a:pt x="188838" y="25247"/>
                </a:lnTo>
                <a:lnTo>
                  <a:pt x="127128" y="11326"/>
                </a:lnTo>
                <a:lnTo>
                  <a:pt x="64070" y="2857"/>
                </a:lnTo>
                <a:lnTo>
                  <a:pt x="0" y="0"/>
                </a:lnTo>
                <a:lnTo>
                  <a:pt x="0" y="71843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1139980" y="2805810"/>
            <a:ext cx="1174468" cy="857115"/>
          </a:xfrm>
          <a:custGeom>
            <a:avLst/>
            <a:gdLst/>
            <a:ahLst/>
            <a:cxnLst/>
            <a:rect l="l" t="t" r="r" b="b"/>
            <a:pathLst>
              <a:path w="1174468" h="857115">
                <a:moveTo>
                  <a:pt x="13294" y="0"/>
                </a:moveTo>
                <a:lnTo>
                  <a:pt x="4243" y="58265"/>
                </a:lnTo>
                <a:lnTo>
                  <a:pt x="0" y="116140"/>
                </a:lnTo>
                <a:lnTo>
                  <a:pt x="417" y="173407"/>
                </a:lnTo>
                <a:lnTo>
                  <a:pt x="5349" y="229850"/>
                </a:lnTo>
                <a:lnTo>
                  <a:pt x="14650" y="285251"/>
                </a:lnTo>
                <a:lnTo>
                  <a:pt x="28175" y="339394"/>
                </a:lnTo>
                <a:lnTo>
                  <a:pt x="45777" y="392061"/>
                </a:lnTo>
                <a:lnTo>
                  <a:pt x="67312" y="443034"/>
                </a:lnTo>
                <a:lnTo>
                  <a:pt x="92632" y="492098"/>
                </a:lnTo>
                <a:lnTo>
                  <a:pt x="121593" y="539035"/>
                </a:lnTo>
                <a:lnTo>
                  <a:pt x="154048" y="583628"/>
                </a:lnTo>
                <a:lnTo>
                  <a:pt x="189853" y="625659"/>
                </a:lnTo>
                <a:lnTo>
                  <a:pt x="228860" y="664913"/>
                </a:lnTo>
                <a:lnTo>
                  <a:pt x="270924" y="701171"/>
                </a:lnTo>
                <a:lnTo>
                  <a:pt x="315899" y="734216"/>
                </a:lnTo>
                <a:lnTo>
                  <a:pt x="363641" y="763832"/>
                </a:lnTo>
                <a:lnTo>
                  <a:pt x="414002" y="789802"/>
                </a:lnTo>
                <a:lnTo>
                  <a:pt x="466837" y="811908"/>
                </a:lnTo>
                <a:lnTo>
                  <a:pt x="522000" y="829933"/>
                </a:lnTo>
                <a:lnTo>
                  <a:pt x="579346" y="843661"/>
                </a:lnTo>
                <a:lnTo>
                  <a:pt x="642756" y="853239"/>
                </a:lnTo>
                <a:lnTo>
                  <a:pt x="706258" y="857115"/>
                </a:lnTo>
                <a:lnTo>
                  <a:pt x="737931" y="856944"/>
                </a:lnTo>
                <a:lnTo>
                  <a:pt x="800896" y="852437"/>
                </a:lnTo>
                <a:lnTo>
                  <a:pt x="863054" y="842454"/>
                </a:lnTo>
                <a:lnTo>
                  <a:pt x="924046" y="827085"/>
                </a:lnTo>
                <a:lnTo>
                  <a:pt x="983515" y="806418"/>
                </a:lnTo>
                <a:lnTo>
                  <a:pt x="1041100" y="780545"/>
                </a:lnTo>
                <a:lnTo>
                  <a:pt x="1096442" y="749556"/>
                </a:lnTo>
                <a:lnTo>
                  <a:pt x="1149184" y="713539"/>
                </a:lnTo>
                <a:lnTo>
                  <a:pt x="1174468" y="693674"/>
                </a:lnTo>
                <a:lnTo>
                  <a:pt x="718157" y="138811"/>
                </a:lnTo>
                <a:lnTo>
                  <a:pt x="13294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1139980" y="2805810"/>
            <a:ext cx="1174468" cy="857115"/>
          </a:xfrm>
          <a:custGeom>
            <a:avLst/>
            <a:gdLst/>
            <a:ahLst/>
            <a:cxnLst/>
            <a:rect l="l" t="t" r="r" b="b"/>
            <a:pathLst>
              <a:path w="1174468" h="857115">
                <a:moveTo>
                  <a:pt x="718157" y="138811"/>
                </a:moveTo>
                <a:lnTo>
                  <a:pt x="13294" y="0"/>
                </a:lnTo>
                <a:lnTo>
                  <a:pt x="4243" y="58265"/>
                </a:lnTo>
                <a:lnTo>
                  <a:pt x="0" y="116140"/>
                </a:lnTo>
                <a:lnTo>
                  <a:pt x="417" y="173407"/>
                </a:lnTo>
                <a:lnTo>
                  <a:pt x="5349" y="229850"/>
                </a:lnTo>
                <a:lnTo>
                  <a:pt x="14650" y="285251"/>
                </a:lnTo>
                <a:lnTo>
                  <a:pt x="28175" y="339394"/>
                </a:lnTo>
                <a:lnTo>
                  <a:pt x="45777" y="392061"/>
                </a:lnTo>
                <a:lnTo>
                  <a:pt x="67312" y="443034"/>
                </a:lnTo>
                <a:lnTo>
                  <a:pt x="92632" y="492098"/>
                </a:lnTo>
                <a:lnTo>
                  <a:pt x="121593" y="539035"/>
                </a:lnTo>
                <a:lnTo>
                  <a:pt x="154048" y="583628"/>
                </a:lnTo>
                <a:lnTo>
                  <a:pt x="189853" y="625659"/>
                </a:lnTo>
                <a:lnTo>
                  <a:pt x="228860" y="664913"/>
                </a:lnTo>
                <a:lnTo>
                  <a:pt x="270924" y="701171"/>
                </a:lnTo>
                <a:lnTo>
                  <a:pt x="315899" y="734216"/>
                </a:lnTo>
                <a:lnTo>
                  <a:pt x="363641" y="763832"/>
                </a:lnTo>
                <a:lnTo>
                  <a:pt x="414002" y="789802"/>
                </a:lnTo>
                <a:lnTo>
                  <a:pt x="466837" y="811908"/>
                </a:lnTo>
                <a:lnTo>
                  <a:pt x="522000" y="829933"/>
                </a:lnTo>
                <a:lnTo>
                  <a:pt x="579346" y="843661"/>
                </a:lnTo>
                <a:lnTo>
                  <a:pt x="642756" y="853239"/>
                </a:lnTo>
                <a:lnTo>
                  <a:pt x="706258" y="857115"/>
                </a:lnTo>
                <a:lnTo>
                  <a:pt x="737931" y="856944"/>
                </a:lnTo>
                <a:lnTo>
                  <a:pt x="800896" y="852437"/>
                </a:lnTo>
                <a:lnTo>
                  <a:pt x="863054" y="842454"/>
                </a:lnTo>
                <a:lnTo>
                  <a:pt x="924046" y="827085"/>
                </a:lnTo>
                <a:lnTo>
                  <a:pt x="983515" y="806418"/>
                </a:lnTo>
                <a:lnTo>
                  <a:pt x="1041100" y="780545"/>
                </a:lnTo>
                <a:lnTo>
                  <a:pt x="1096442" y="749556"/>
                </a:lnTo>
                <a:lnTo>
                  <a:pt x="1149184" y="713539"/>
                </a:lnTo>
                <a:lnTo>
                  <a:pt x="1174468" y="693674"/>
                </a:lnTo>
                <a:lnTo>
                  <a:pt x="718157" y="13881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1153274" y="2231263"/>
            <a:ext cx="704862" cy="713359"/>
          </a:xfrm>
          <a:custGeom>
            <a:avLst/>
            <a:gdLst/>
            <a:ahLst/>
            <a:cxnLst/>
            <a:rect l="l" t="t" r="r" b="b"/>
            <a:pathLst>
              <a:path w="704862" h="713359">
                <a:moveTo>
                  <a:pt x="619137" y="0"/>
                </a:moveTo>
                <a:lnTo>
                  <a:pt x="573247" y="7026"/>
                </a:lnTo>
                <a:lnTo>
                  <a:pt x="528341" y="16882"/>
                </a:lnTo>
                <a:lnTo>
                  <a:pt x="484515" y="29477"/>
                </a:lnTo>
                <a:lnTo>
                  <a:pt x="441868" y="44720"/>
                </a:lnTo>
                <a:lnTo>
                  <a:pt x="400500" y="62519"/>
                </a:lnTo>
                <a:lnTo>
                  <a:pt x="360506" y="82785"/>
                </a:lnTo>
                <a:lnTo>
                  <a:pt x="321987" y="105425"/>
                </a:lnTo>
                <a:lnTo>
                  <a:pt x="285039" y="130350"/>
                </a:lnTo>
                <a:lnTo>
                  <a:pt x="249761" y="157469"/>
                </a:lnTo>
                <a:lnTo>
                  <a:pt x="216252" y="186689"/>
                </a:lnTo>
                <a:lnTo>
                  <a:pt x="184609" y="217922"/>
                </a:lnTo>
                <a:lnTo>
                  <a:pt x="154930" y="251075"/>
                </a:lnTo>
                <a:lnTo>
                  <a:pt x="127314" y="286059"/>
                </a:lnTo>
                <a:lnTo>
                  <a:pt x="101859" y="322781"/>
                </a:lnTo>
                <a:lnTo>
                  <a:pt x="78663" y="361152"/>
                </a:lnTo>
                <a:lnTo>
                  <a:pt x="57823" y="401080"/>
                </a:lnTo>
                <a:lnTo>
                  <a:pt x="39439" y="442474"/>
                </a:lnTo>
                <a:lnTo>
                  <a:pt x="23608" y="485244"/>
                </a:lnTo>
                <a:lnTo>
                  <a:pt x="10429" y="529299"/>
                </a:lnTo>
                <a:lnTo>
                  <a:pt x="0" y="574548"/>
                </a:lnTo>
                <a:lnTo>
                  <a:pt x="704862" y="713359"/>
                </a:lnTo>
                <a:lnTo>
                  <a:pt x="619137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1153274" y="2231263"/>
            <a:ext cx="704862" cy="713359"/>
          </a:xfrm>
          <a:custGeom>
            <a:avLst/>
            <a:gdLst/>
            <a:ahLst/>
            <a:cxnLst/>
            <a:rect l="l" t="t" r="r" b="b"/>
            <a:pathLst>
              <a:path w="704862" h="713359">
                <a:moveTo>
                  <a:pt x="704862" y="713359"/>
                </a:moveTo>
                <a:lnTo>
                  <a:pt x="619137" y="0"/>
                </a:lnTo>
                <a:lnTo>
                  <a:pt x="573247" y="7026"/>
                </a:lnTo>
                <a:lnTo>
                  <a:pt x="528341" y="16882"/>
                </a:lnTo>
                <a:lnTo>
                  <a:pt x="484515" y="29477"/>
                </a:lnTo>
                <a:lnTo>
                  <a:pt x="441868" y="44720"/>
                </a:lnTo>
                <a:lnTo>
                  <a:pt x="400500" y="62519"/>
                </a:lnTo>
                <a:lnTo>
                  <a:pt x="360506" y="82785"/>
                </a:lnTo>
                <a:lnTo>
                  <a:pt x="321987" y="105425"/>
                </a:lnTo>
                <a:lnTo>
                  <a:pt x="285039" y="130350"/>
                </a:lnTo>
                <a:lnTo>
                  <a:pt x="249761" y="157469"/>
                </a:lnTo>
                <a:lnTo>
                  <a:pt x="216252" y="186689"/>
                </a:lnTo>
                <a:lnTo>
                  <a:pt x="184609" y="217922"/>
                </a:lnTo>
                <a:lnTo>
                  <a:pt x="154930" y="251075"/>
                </a:lnTo>
                <a:lnTo>
                  <a:pt x="127314" y="286059"/>
                </a:lnTo>
                <a:lnTo>
                  <a:pt x="101859" y="322781"/>
                </a:lnTo>
                <a:lnTo>
                  <a:pt x="78663" y="361152"/>
                </a:lnTo>
                <a:lnTo>
                  <a:pt x="57823" y="401080"/>
                </a:lnTo>
                <a:lnTo>
                  <a:pt x="39439" y="442474"/>
                </a:lnTo>
                <a:lnTo>
                  <a:pt x="23608" y="485244"/>
                </a:lnTo>
                <a:lnTo>
                  <a:pt x="10429" y="529299"/>
                </a:lnTo>
                <a:lnTo>
                  <a:pt x="0" y="574548"/>
                </a:lnTo>
                <a:lnTo>
                  <a:pt x="704862" y="7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1782032" y="2226182"/>
            <a:ext cx="76104" cy="718438"/>
          </a:xfrm>
          <a:custGeom>
            <a:avLst/>
            <a:gdLst/>
            <a:ahLst/>
            <a:cxnLst/>
            <a:rect l="l" t="t" r="r" b="b"/>
            <a:pathLst>
              <a:path w="76104" h="718438">
                <a:moveTo>
                  <a:pt x="76104" y="0"/>
                </a:moveTo>
                <a:lnTo>
                  <a:pt x="37977" y="986"/>
                </a:lnTo>
                <a:lnTo>
                  <a:pt x="0" y="3988"/>
                </a:lnTo>
                <a:lnTo>
                  <a:pt x="76104" y="718438"/>
                </a:lnTo>
                <a:lnTo>
                  <a:pt x="76104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1782032" y="2226182"/>
            <a:ext cx="76104" cy="718438"/>
          </a:xfrm>
          <a:custGeom>
            <a:avLst/>
            <a:gdLst/>
            <a:ahLst/>
            <a:cxnLst/>
            <a:rect l="l" t="t" r="r" b="b"/>
            <a:pathLst>
              <a:path w="76104" h="718438">
                <a:moveTo>
                  <a:pt x="76104" y="718438"/>
                </a:moveTo>
                <a:lnTo>
                  <a:pt x="76104" y="0"/>
                </a:lnTo>
                <a:lnTo>
                  <a:pt x="63378" y="108"/>
                </a:lnTo>
                <a:lnTo>
                  <a:pt x="25301" y="1759"/>
                </a:lnTo>
                <a:lnTo>
                  <a:pt x="0" y="3988"/>
                </a:lnTo>
                <a:lnTo>
                  <a:pt x="76104" y="71843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 txBox="1"/>
          <p:nvPr/>
        </p:nvSpPr>
        <p:spPr>
          <a:xfrm>
            <a:off x="2204973" y="2659126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39%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404874" y="3278251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39%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347597" y="2487548"/>
            <a:ext cx="26416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473835" y="1713356"/>
            <a:ext cx="1809750" cy="517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1334" marR="12700" indent="-509270">
              <a:lnSpc>
                <a:spcPct val="108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制定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并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实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行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系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据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安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全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管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理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度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情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况</a:t>
            </a:r>
            <a:endParaRPr sz="1000">
              <a:latin typeface="Microsoft JhengHei"/>
              <a:cs typeface="Microsoft JhengHei"/>
            </a:endParaRPr>
          </a:p>
          <a:p>
            <a:pPr marL="248285">
              <a:lnSpc>
                <a:spcPct val="100000"/>
              </a:lnSpc>
              <a:spcBef>
                <a:spcPts val="204"/>
              </a:spcBef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2891027" y="2325623"/>
            <a:ext cx="68580" cy="68579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2891027" y="2325623"/>
            <a:ext cx="68580" cy="68579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 txBox="1"/>
          <p:nvPr/>
        </p:nvSpPr>
        <p:spPr>
          <a:xfrm>
            <a:off x="2976117" y="2273046"/>
            <a:ext cx="787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已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制定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并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实行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2891027" y="2702051"/>
            <a:ext cx="68580" cy="67055"/>
          </a:xfrm>
          <a:custGeom>
            <a:avLst/>
            <a:gdLst/>
            <a:ahLst/>
            <a:cxnLst/>
            <a:rect l="l" t="t" r="r" b="b"/>
            <a:pathLst>
              <a:path w="68580" h="67055">
                <a:moveTo>
                  <a:pt x="0" y="67055"/>
                </a:moveTo>
                <a:lnTo>
                  <a:pt x="68580" y="67055"/>
                </a:lnTo>
                <a:lnTo>
                  <a:pt x="6858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2891027" y="2702051"/>
            <a:ext cx="68580" cy="67055"/>
          </a:xfrm>
          <a:custGeom>
            <a:avLst/>
            <a:gdLst/>
            <a:ahLst/>
            <a:cxnLst/>
            <a:rect l="l" t="t" r="r" b="b"/>
            <a:pathLst>
              <a:path w="68580" h="67055">
                <a:moveTo>
                  <a:pt x="0" y="67055"/>
                </a:moveTo>
                <a:lnTo>
                  <a:pt x="68580" y="67055"/>
                </a:lnTo>
                <a:lnTo>
                  <a:pt x="6858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2891027" y="3076955"/>
            <a:ext cx="68580" cy="68579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2891027" y="3076955"/>
            <a:ext cx="68580" cy="68579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2891027" y="3453384"/>
            <a:ext cx="68580" cy="68579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2891027" y="3453384"/>
            <a:ext cx="68580" cy="68579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 txBox="1"/>
          <p:nvPr/>
        </p:nvSpPr>
        <p:spPr>
          <a:xfrm>
            <a:off x="2976117" y="2636647"/>
            <a:ext cx="913765" cy="1090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正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在规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划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并逐步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实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现中</a:t>
            </a:r>
            <a:endParaRPr sz="1000">
              <a:latin typeface="Microsoft JhengHei"/>
              <a:cs typeface="Microsoft JhengHei"/>
            </a:endParaRPr>
          </a:p>
          <a:p>
            <a:pPr marL="12700" marR="12700">
              <a:lnSpc>
                <a:spcPct val="108000"/>
              </a:lnSpc>
              <a:spcBef>
                <a:spcPts val="365"/>
              </a:spcBef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正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在规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划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中，并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实现</a:t>
            </a:r>
            <a:endParaRPr sz="1000">
              <a:latin typeface="Microsoft JhengHei"/>
              <a:cs typeface="Microsoft JhengHei"/>
            </a:endParaRPr>
          </a:p>
          <a:p>
            <a:pPr marL="12700" marR="12700">
              <a:lnSpc>
                <a:spcPct val="108000"/>
              </a:lnSpc>
              <a:spcBef>
                <a:spcPts val="365"/>
              </a:spcBef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暂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无这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方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面的规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 划</a:t>
            </a:r>
            <a:endParaRPr sz="1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5">
                <a:solidFill>
                  <a:srgbClr val="2A2A2A"/>
                </a:solidFill>
                <a:latin typeface="Microsoft JhengHei"/>
                <a:cs typeface="Microsoft JhengHei"/>
              </a:rPr>
              <a:t>四</a:t>
            </a:r>
            <a:r>
              <a:rPr dirty="0" smtClean="0" sz="2800" spc="-20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663" y="882396"/>
            <a:ext cx="276910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47344" y="858011"/>
            <a:ext cx="25527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6572" y="908303"/>
            <a:ext cx="2662428" cy="370332"/>
          </a:xfrm>
          <a:custGeom>
            <a:avLst/>
            <a:gdLst/>
            <a:ahLst/>
            <a:cxnLst/>
            <a:rect l="l" t="t" r="r" b="b"/>
            <a:pathLst>
              <a:path w="2662428" h="370332">
                <a:moveTo>
                  <a:pt x="0" y="370332"/>
                </a:moveTo>
                <a:lnTo>
                  <a:pt x="2662428" y="370332"/>
                </a:lnTo>
                <a:lnTo>
                  <a:pt x="266242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8626" y="945515"/>
            <a:ext cx="21971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1800" spc="10" b="1">
                <a:solidFill>
                  <a:srgbClr val="FFFFFF"/>
                </a:solidFill>
                <a:latin typeface="Microsoft JhengHei"/>
                <a:cs typeface="Microsoft JhengHei"/>
              </a:rPr>
              <a:t>教育技术支持服务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463" y="5303520"/>
            <a:ext cx="301752" cy="853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49096" y="5771388"/>
            <a:ext cx="301752" cy="385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33727" y="5724144"/>
            <a:ext cx="301751" cy="432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119883" y="5771388"/>
            <a:ext cx="300228" cy="385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04516" y="5455920"/>
            <a:ext cx="300228" cy="701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89148" y="5864352"/>
            <a:ext cx="300227" cy="292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573779" y="5420867"/>
            <a:ext cx="300227" cy="7360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90372" y="5329428"/>
            <a:ext cx="195072" cy="818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175003" y="5797296"/>
            <a:ext cx="195072" cy="350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659635" y="5750052"/>
            <a:ext cx="195072" cy="397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145792" y="5797296"/>
            <a:ext cx="193548" cy="350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630423" y="5481828"/>
            <a:ext cx="193548" cy="6659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5055" y="5890259"/>
            <a:ext cx="193547" cy="2575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688" y="5446776"/>
            <a:ext cx="193548" cy="7010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45591" y="6147815"/>
            <a:ext cx="3392424" cy="0"/>
          </a:xfrm>
          <a:custGeom>
            <a:avLst/>
            <a:gdLst/>
            <a:ahLst/>
            <a:cxnLst/>
            <a:rect l="l" t="t" r="r" b="b"/>
            <a:pathLst>
              <a:path w="3392424" h="0">
                <a:moveTo>
                  <a:pt x="0" y="0"/>
                </a:moveTo>
                <a:lnTo>
                  <a:pt x="3392424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00531" y="508901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5468" y="555660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0050" y="550997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55063" y="555660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39695" y="524116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57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24580" y="565017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9213" y="5206110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2A2A2A"/>
                </a:solidFill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6955" y="6277432"/>
            <a:ext cx="160020" cy="28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6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博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客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0210" y="6230213"/>
            <a:ext cx="172720" cy="30670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Arial"/>
                <a:cs typeface="Arial"/>
              </a:rPr>
              <a:t>W</a:t>
            </a:r>
            <a:r>
              <a:rPr dirty="0" smtClean="0" sz="1050" spc="-1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A2A2A"/>
                </a:solidFill>
                <a:latin typeface="Arial"/>
                <a:cs typeface="Arial"/>
              </a:rPr>
              <a:t>ki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64791" y="6228689"/>
            <a:ext cx="172720" cy="26733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A2A2A"/>
                </a:solidFill>
                <a:latin typeface="Arial"/>
                <a:cs typeface="Arial"/>
              </a:rPr>
              <a:t>R</a:t>
            </a:r>
            <a:r>
              <a:rPr dirty="0" smtClean="0" sz="1050" spc="0">
                <a:solidFill>
                  <a:srgbClr val="2A2A2A"/>
                </a:solidFill>
                <a:latin typeface="Arial"/>
                <a:cs typeface="Arial"/>
              </a:rPr>
              <a:t>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6333" y="6517893"/>
            <a:ext cx="160020" cy="28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6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订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阅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26920" y="6278781"/>
            <a:ext cx="388620" cy="546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833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（  </a:t>
            </a:r>
            <a:r>
              <a:rPr dirty="0" smtClean="0" sz="1050" spc="-45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0">
                <a:solidFill>
                  <a:srgbClr val="2A2A2A"/>
                </a:solidFill>
                <a:latin typeface="Microsoft JhengHei"/>
                <a:cs typeface="Microsoft JhengHei"/>
              </a:rPr>
              <a:t>社</a:t>
            </a:r>
            <a:r>
              <a:rPr dirty="0" smtClean="0" sz="1050" spc="0">
                <a:solidFill>
                  <a:srgbClr val="2A2A2A"/>
                </a:solidFill>
                <a:latin typeface="Microsoft JhengHei"/>
                <a:cs typeface="Microsoft JhengHei"/>
              </a:rPr>
              <a:t> 会</a:t>
            </a:r>
            <a:r>
              <a:rPr dirty="0" smtClean="0" sz="1050" spc="0">
                <a:solidFill>
                  <a:srgbClr val="2A2A2A"/>
                </a:solidFill>
                <a:latin typeface="Microsoft JhengHei"/>
                <a:cs typeface="Microsoft JhengHei"/>
              </a:rPr>
              <a:t> 网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055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）  </a:t>
            </a:r>
            <a:r>
              <a:rPr dirty="0" smtClean="0" sz="1050" spc="-45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50" spc="0">
                <a:solidFill>
                  <a:srgbClr val="2A2A2A"/>
                </a:solidFill>
                <a:latin typeface="Microsoft JhengHei"/>
                <a:cs typeface="Microsoft JhengHei"/>
              </a:rPr>
              <a:t>络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35504" y="6364935"/>
            <a:ext cx="172720" cy="29019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Arial"/>
                <a:cs typeface="Arial"/>
              </a:rPr>
              <a:t>S</a:t>
            </a:r>
            <a:r>
              <a:rPr dirty="0" smtClean="0" sz="1050" spc="5">
                <a:solidFill>
                  <a:srgbClr val="2A2A2A"/>
                </a:solidFill>
                <a:latin typeface="Arial"/>
                <a:cs typeface="Arial"/>
              </a:rPr>
              <a:t>N</a:t>
            </a:r>
            <a:r>
              <a:rPr dirty="0" smtClean="0" sz="1050" spc="0">
                <a:solidFill>
                  <a:srgbClr val="2A2A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40532" y="6251447"/>
            <a:ext cx="530225" cy="574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255"/>
              </a:lnSpc>
              <a:tabLst>
                <a:tab pos="382905" algn="l"/>
              </a:tabLst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即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标</a:t>
            </a:r>
            <a:endParaRPr sz="1050">
              <a:latin typeface="Microsoft JhengHei"/>
              <a:cs typeface="Microsoft JhengHei"/>
            </a:endParaRPr>
          </a:p>
          <a:p>
            <a:pPr marL="12700" marR="12700">
              <a:lnSpc>
                <a:spcPts val="1050"/>
              </a:lnSpc>
              <a:spcBef>
                <a:spcPts val="10"/>
              </a:spcBef>
              <a:tabLst>
                <a:tab pos="382905" algn="l"/>
              </a:tabLst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时	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签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信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055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1932" y="6299301"/>
            <a:ext cx="16002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（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20390" y="6412179"/>
            <a:ext cx="172720" cy="196850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Arial"/>
                <a:cs typeface="Arial"/>
              </a:rPr>
              <a:t>IM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11932" y="6604107"/>
            <a:ext cx="16002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）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5496" y="6277102"/>
            <a:ext cx="160020" cy="28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60"/>
              </a:lnSpc>
            </a:pP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其</a:t>
            </a:r>
            <a:r>
              <a:rPr dirty="0" smtClean="0" sz="1050">
                <a:solidFill>
                  <a:srgbClr val="2A2A2A"/>
                </a:solidFill>
                <a:latin typeface="Microsoft JhengHei"/>
                <a:cs typeface="Microsoft JhengHei"/>
              </a:rPr>
              <a:t> 他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0305" y="4833492"/>
            <a:ext cx="27432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学校的网络教学平台包括的</a:t>
            </a:r>
            <a:r>
              <a:rPr dirty="0" smtClean="0" sz="1200" spc="120" b="1">
                <a:solidFill>
                  <a:srgbClr val="535353"/>
                </a:solidFill>
                <a:latin typeface="Arial"/>
                <a:cs typeface="Arial"/>
              </a:rPr>
              <a:t>W</a:t>
            </a:r>
            <a:r>
              <a:rPr dirty="0" smtClean="0" sz="1200" spc="20" b="1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dirty="0" smtClean="0" sz="1200" spc="70" b="1">
                <a:solidFill>
                  <a:srgbClr val="535353"/>
                </a:solidFill>
                <a:latin typeface="Arial"/>
                <a:cs typeface="Arial"/>
              </a:rPr>
              <a:t>b2</a:t>
            </a:r>
            <a:r>
              <a:rPr dirty="0" smtClean="0" sz="1200" spc="5" b="1">
                <a:solidFill>
                  <a:srgbClr val="535353"/>
                </a:solidFill>
                <a:latin typeface="Arial"/>
                <a:cs typeface="Arial"/>
              </a:rPr>
              <a:t>.</a:t>
            </a:r>
            <a:r>
              <a:rPr dirty="0" smtClean="0" sz="1200" spc="75" b="1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200" spc="-5" b="1">
                <a:solidFill>
                  <a:srgbClr val="535353"/>
                </a:solidFill>
                <a:latin typeface="Microsoft JhengHei"/>
                <a:cs typeface="Microsoft JhengHei"/>
              </a:rPr>
              <a:t>应用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02663" y="2167127"/>
            <a:ext cx="1147572" cy="13152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156716" y="2948939"/>
            <a:ext cx="1409699" cy="11475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81583" y="1993392"/>
            <a:ext cx="1147572" cy="2042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43000" y="1947672"/>
            <a:ext cx="486156" cy="11277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299972" y="1927860"/>
            <a:ext cx="880872" cy="11475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502663" y="2089404"/>
            <a:ext cx="783336" cy="9860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539239" y="2202814"/>
            <a:ext cx="1020956" cy="1188974"/>
          </a:xfrm>
          <a:custGeom>
            <a:avLst/>
            <a:gdLst/>
            <a:ahLst/>
            <a:cxnLst/>
            <a:rect l="l" t="t" r="r" b="b"/>
            <a:pathLst>
              <a:path w="1020956" h="1188974">
                <a:moveTo>
                  <a:pt x="656335" y="0"/>
                </a:moveTo>
                <a:lnTo>
                  <a:pt x="0" y="782193"/>
                </a:lnTo>
                <a:lnTo>
                  <a:pt x="936624" y="1188974"/>
                </a:lnTo>
                <a:lnTo>
                  <a:pt x="961439" y="1126273"/>
                </a:lnTo>
                <a:lnTo>
                  <a:pt x="981888" y="1062736"/>
                </a:lnTo>
                <a:lnTo>
                  <a:pt x="998018" y="998559"/>
                </a:lnTo>
                <a:lnTo>
                  <a:pt x="1009875" y="933939"/>
                </a:lnTo>
                <a:lnTo>
                  <a:pt x="1017506" y="869072"/>
                </a:lnTo>
                <a:lnTo>
                  <a:pt x="1020956" y="804155"/>
                </a:lnTo>
                <a:lnTo>
                  <a:pt x="1020273" y="739384"/>
                </a:lnTo>
                <a:lnTo>
                  <a:pt x="1015503" y="674955"/>
                </a:lnTo>
                <a:lnTo>
                  <a:pt x="1006691" y="611064"/>
                </a:lnTo>
                <a:lnTo>
                  <a:pt x="993886" y="547909"/>
                </a:lnTo>
                <a:lnTo>
                  <a:pt x="977132" y="485686"/>
                </a:lnTo>
                <a:lnTo>
                  <a:pt x="956476" y="424590"/>
                </a:lnTo>
                <a:lnTo>
                  <a:pt x="931965" y="364819"/>
                </a:lnTo>
                <a:lnTo>
                  <a:pt x="903645" y="306568"/>
                </a:lnTo>
                <a:lnTo>
                  <a:pt x="871563" y="250035"/>
                </a:lnTo>
                <a:lnTo>
                  <a:pt x="835764" y="195415"/>
                </a:lnTo>
                <a:lnTo>
                  <a:pt x="796296" y="142905"/>
                </a:lnTo>
                <a:lnTo>
                  <a:pt x="753204" y="92702"/>
                </a:lnTo>
                <a:lnTo>
                  <a:pt x="706535" y="45001"/>
                </a:lnTo>
                <a:lnTo>
                  <a:pt x="65633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539239" y="2202814"/>
            <a:ext cx="1020956" cy="1188974"/>
          </a:xfrm>
          <a:custGeom>
            <a:avLst/>
            <a:gdLst/>
            <a:ahLst/>
            <a:cxnLst/>
            <a:rect l="l" t="t" r="r" b="b"/>
            <a:pathLst>
              <a:path w="1020956" h="1188974">
                <a:moveTo>
                  <a:pt x="656335" y="0"/>
                </a:moveTo>
                <a:lnTo>
                  <a:pt x="706535" y="45001"/>
                </a:lnTo>
                <a:lnTo>
                  <a:pt x="753204" y="92702"/>
                </a:lnTo>
                <a:lnTo>
                  <a:pt x="796296" y="142905"/>
                </a:lnTo>
                <a:lnTo>
                  <a:pt x="835764" y="195415"/>
                </a:lnTo>
                <a:lnTo>
                  <a:pt x="871563" y="250035"/>
                </a:lnTo>
                <a:lnTo>
                  <a:pt x="903645" y="306568"/>
                </a:lnTo>
                <a:lnTo>
                  <a:pt x="931965" y="364819"/>
                </a:lnTo>
                <a:lnTo>
                  <a:pt x="956476" y="424590"/>
                </a:lnTo>
                <a:lnTo>
                  <a:pt x="977132" y="485686"/>
                </a:lnTo>
                <a:lnTo>
                  <a:pt x="993886" y="547909"/>
                </a:lnTo>
                <a:lnTo>
                  <a:pt x="1006691" y="611064"/>
                </a:lnTo>
                <a:lnTo>
                  <a:pt x="1015503" y="674955"/>
                </a:lnTo>
                <a:lnTo>
                  <a:pt x="1020273" y="739384"/>
                </a:lnTo>
                <a:lnTo>
                  <a:pt x="1020956" y="804155"/>
                </a:lnTo>
                <a:lnTo>
                  <a:pt x="1017506" y="869072"/>
                </a:lnTo>
                <a:lnTo>
                  <a:pt x="1009875" y="933939"/>
                </a:lnTo>
                <a:lnTo>
                  <a:pt x="998018" y="998559"/>
                </a:lnTo>
                <a:lnTo>
                  <a:pt x="981888" y="1062736"/>
                </a:lnTo>
                <a:lnTo>
                  <a:pt x="961439" y="1126273"/>
                </a:lnTo>
                <a:lnTo>
                  <a:pt x="936624" y="1188974"/>
                </a:lnTo>
                <a:lnTo>
                  <a:pt x="0" y="782193"/>
                </a:lnTo>
                <a:lnTo>
                  <a:pt x="656335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193380" y="2985007"/>
            <a:ext cx="1282484" cy="1020713"/>
          </a:xfrm>
          <a:custGeom>
            <a:avLst/>
            <a:gdLst/>
            <a:ahLst/>
            <a:cxnLst/>
            <a:rect l="l" t="t" r="r" b="b"/>
            <a:pathLst>
              <a:path w="1282484" h="1020713">
                <a:moveTo>
                  <a:pt x="345859" y="0"/>
                </a:moveTo>
                <a:lnTo>
                  <a:pt x="0" y="960881"/>
                </a:lnTo>
                <a:lnTo>
                  <a:pt x="76374" y="985073"/>
                </a:lnTo>
                <a:lnTo>
                  <a:pt x="153266" y="1003022"/>
                </a:lnTo>
                <a:lnTo>
                  <a:pt x="230374" y="1014859"/>
                </a:lnTo>
                <a:lnTo>
                  <a:pt x="307397" y="1020713"/>
                </a:lnTo>
                <a:lnTo>
                  <a:pt x="384056" y="1020713"/>
                </a:lnTo>
                <a:lnTo>
                  <a:pt x="459984" y="1014993"/>
                </a:lnTo>
                <a:lnTo>
                  <a:pt x="534945" y="1003680"/>
                </a:lnTo>
                <a:lnTo>
                  <a:pt x="608617" y="986903"/>
                </a:lnTo>
                <a:lnTo>
                  <a:pt x="680699" y="964794"/>
                </a:lnTo>
                <a:lnTo>
                  <a:pt x="750889" y="937482"/>
                </a:lnTo>
                <a:lnTo>
                  <a:pt x="818885" y="905096"/>
                </a:lnTo>
                <a:lnTo>
                  <a:pt x="884388" y="867768"/>
                </a:lnTo>
                <a:lnTo>
                  <a:pt x="947095" y="825627"/>
                </a:lnTo>
                <a:lnTo>
                  <a:pt x="1006706" y="778802"/>
                </a:lnTo>
                <a:lnTo>
                  <a:pt x="1062920" y="727424"/>
                </a:lnTo>
                <a:lnTo>
                  <a:pt x="1115435" y="671622"/>
                </a:lnTo>
                <a:lnTo>
                  <a:pt x="1163950" y="611527"/>
                </a:lnTo>
                <a:lnTo>
                  <a:pt x="1208163" y="547269"/>
                </a:lnTo>
                <a:lnTo>
                  <a:pt x="1247775" y="478976"/>
                </a:lnTo>
                <a:lnTo>
                  <a:pt x="1282484" y="406780"/>
                </a:lnTo>
                <a:lnTo>
                  <a:pt x="345859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193380" y="2985007"/>
            <a:ext cx="1282484" cy="1020714"/>
          </a:xfrm>
          <a:custGeom>
            <a:avLst/>
            <a:gdLst/>
            <a:ahLst/>
            <a:cxnLst/>
            <a:rect l="l" t="t" r="r" b="b"/>
            <a:pathLst>
              <a:path w="1282484" h="1020714">
                <a:moveTo>
                  <a:pt x="1282484" y="406780"/>
                </a:moveTo>
                <a:lnTo>
                  <a:pt x="1247775" y="478976"/>
                </a:lnTo>
                <a:lnTo>
                  <a:pt x="1208163" y="547269"/>
                </a:lnTo>
                <a:lnTo>
                  <a:pt x="1163950" y="611527"/>
                </a:lnTo>
                <a:lnTo>
                  <a:pt x="1115435" y="671622"/>
                </a:lnTo>
                <a:lnTo>
                  <a:pt x="1062920" y="727424"/>
                </a:lnTo>
                <a:lnTo>
                  <a:pt x="1006706" y="778802"/>
                </a:lnTo>
                <a:lnTo>
                  <a:pt x="947095" y="825627"/>
                </a:lnTo>
                <a:lnTo>
                  <a:pt x="884388" y="867768"/>
                </a:lnTo>
                <a:lnTo>
                  <a:pt x="818885" y="905096"/>
                </a:lnTo>
                <a:lnTo>
                  <a:pt x="750889" y="937482"/>
                </a:lnTo>
                <a:lnTo>
                  <a:pt x="680699" y="964794"/>
                </a:lnTo>
                <a:lnTo>
                  <a:pt x="608617" y="986903"/>
                </a:lnTo>
                <a:lnTo>
                  <a:pt x="534945" y="1003680"/>
                </a:lnTo>
                <a:lnTo>
                  <a:pt x="459984" y="1014993"/>
                </a:lnTo>
                <a:lnTo>
                  <a:pt x="384034" y="1020714"/>
                </a:lnTo>
                <a:lnTo>
                  <a:pt x="307397" y="1020713"/>
                </a:lnTo>
                <a:lnTo>
                  <a:pt x="230374" y="1014859"/>
                </a:lnTo>
                <a:lnTo>
                  <a:pt x="153266" y="1003022"/>
                </a:lnTo>
                <a:lnTo>
                  <a:pt x="76374" y="985073"/>
                </a:lnTo>
                <a:lnTo>
                  <a:pt x="0" y="960881"/>
                </a:lnTo>
                <a:lnTo>
                  <a:pt x="345859" y="0"/>
                </a:lnTo>
                <a:lnTo>
                  <a:pt x="1282484" y="40678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18053" y="2029205"/>
            <a:ext cx="1021186" cy="1916684"/>
          </a:xfrm>
          <a:custGeom>
            <a:avLst/>
            <a:gdLst/>
            <a:ahLst/>
            <a:cxnLst/>
            <a:rect l="l" t="t" r="r" b="b"/>
            <a:pathLst>
              <a:path w="1021186" h="1916684">
                <a:moveTo>
                  <a:pt x="661675" y="0"/>
                </a:moveTo>
                <a:lnTo>
                  <a:pt x="620110" y="16686"/>
                </a:lnTo>
                <a:lnTo>
                  <a:pt x="579495" y="35092"/>
                </a:lnTo>
                <a:lnTo>
                  <a:pt x="539872" y="55173"/>
                </a:lnTo>
                <a:lnTo>
                  <a:pt x="501284" y="76885"/>
                </a:lnTo>
                <a:lnTo>
                  <a:pt x="463777" y="100185"/>
                </a:lnTo>
                <a:lnTo>
                  <a:pt x="427392" y="125027"/>
                </a:lnTo>
                <a:lnTo>
                  <a:pt x="392174" y="151367"/>
                </a:lnTo>
                <a:lnTo>
                  <a:pt x="358166" y="179161"/>
                </a:lnTo>
                <a:lnTo>
                  <a:pt x="325412" y="208365"/>
                </a:lnTo>
                <a:lnTo>
                  <a:pt x="293956" y="238934"/>
                </a:lnTo>
                <a:lnTo>
                  <a:pt x="263840" y="270825"/>
                </a:lnTo>
                <a:lnTo>
                  <a:pt x="235109" y="303992"/>
                </a:lnTo>
                <a:lnTo>
                  <a:pt x="207806" y="338392"/>
                </a:lnTo>
                <a:lnTo>
                  <a:pt x="181975" y="373980"/>
                </a:lnTo>
                <a:lnTo>
                  <a:pt x="157658" y="410712"/>
                </a:lnTo>
                <a:lnTo>
                  <a:pt x="134901" y="448543"/>
                </a:lnTo>
                <a:lnTo>
                  <a:pt x="113746" y="487430"/>
                </a:lnTo>
                <a:lnTo>
                  <a:pt x="94236" y="527328"/>
                </a:lnTo>
                <a:lnTo>
                  <a:pt x="76417" y="568193"/>
                </a:lnTo>
                <a:lnTo>
                  <a:pt x="60330" y="609981"/>
                </a:lnTo>
                <a:lnTo>
                  <a:pt x="35150" y="689924"/>
                </a:lnTo>
                <a:lnTo>
                  <a:pt x="16807" y="770348"/>
                </a:lnTo>
                <a:lnTo>
                  <a:pt x="5143" y="850917"/>
                </a:lnTo>
                <a:lnTo>
                  <a:pt x="0" y="931294"/>
                </a:lnTo>
                <a:lnTo>
                  <a:pt x="1218" y="1011142"/>
                </a:lnTo>
                <a:lnTo>
                  <a:pt x="8641" y="1090125"/>
                </a:lnTo>
                <a:lnTo>
                  <a:pt x="22109" y="1167907"/>
                </a:lnTo>
                <a:lnTo>
                  <a:pt x="41464" y="1244151"/>
                </a:lnTo>
                <a:lnTo>
                  <a:pt x="66549" y="1318522"/>
                </a:lnTo>
                <a:lnTo>
                  <a:pt x="97204" y="1390681"/>
                </a:lnTo>
                <a:lnTo>
                  <a:pt x="133272" y="1460294"/>
                </a:lnTo>
                <a:lnTo>
                  <a:pt x="174594" y="1527023"/>
                </a:lnTo>
                <a:lnTo>
                  <a:pt x="221012" y="1590533"/>
                </a:lnTo>
                <a:lnTo>
                  <a:pt x="272368" y="1650486"/>
                </a:lnTo>
                <a:lnTo>
                  <a:pt x="328503" y="1706546"/>
                </a:lnTo>
                <a:lnTo>
                  <a:pt x="389259" y="1758377"/>
                </a:lnTo>
                <a:lnTo>
                  <a:pt x="454477" y="1805643"/>
                </a:lnTo>
                <a:lnTo>
                  <a:pt x="524001" y="1848007"/>
                </a:lnTo>
                <a:lnTo>
                  <a:pt x="597670" y="1885133"/>
                </a:lnTo>
                <a:lnTo>
                  <a:pt x="675327" y="1916684"/>
                </a:lnTo>
                <a:lnTo>
                  <a:pt x="1021186" y="955802"/>
                </a:lnTo>
                <a:lnTo>
                  <a:pt x="661675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518053" y="2029205"/>
            <a:ext cx="1021186" cy="1916684"/>
          </a:xfrm>
          <a:custGeom>
            <a:avLst/>
            <a:gdLst/>
            <a:ahLst/>
            <a:cxnLst/>
            <a:rect l="l" t="t" r="r" b="b"/>
            <a:pathLst>
              <a:path w="1021186" h="1916684">
                <a:moveTo>
                  <a:pt x="675327" y="1916684"/>
                </a:moveTo>
                <a:lnTo>
                  <a:pt x="597670" y="1885133"/>
                </a:lnTo>
                <a:lnTo>
                  <a:pt x="524001" y="1848007"/>
                </a:lnTo>
                <a:lnTo>
                  <a:pt x="454477" y="1805643"/>
                </a:lnTo>
                <a:lnTo>
                  <a:pt x="389259" y="1758377"/>
                </a:lnTo>
                <a:lnTo>
                  <a:pt x="328503" y="1706546"/>
                </a:lnTo>
                <a:lnTo>
                  <a:pt x="272368" y="1650486"/>
                </a:lnTo>
                <a:lnTo>
                  <a:pt x="221012" y="1590533"/>
                </a:lnTo>
                <a:lnTo>
                  <a:pt x="174594" y="1527023"/>
                </a:lnTo>
                <a:lnTo>
                  <a:pt x="133272" y="1460294"/>
                </a:lnTo>
                <a:lnTo>
                  <a:pt x="97204" y="1390681"/>
                </a:lnTo>
                <a:lnTo>
                  <a:pt x="66549" y="1318522"/>
                </a:lnTo>
                <a:lnTo>
                  <a:pt x="41464" y="1244151"/>
                </a:lnTo>
                <a:lnTo>
                  <a:pt x="22109" y="1167907"/>
                </a:lnTo>
                <a:lnTo>
                  <a:pt x="8641" y="1090125"/>
                </a:lnTo>
                <a:lnTo>
                  <a:pt x="1218" y="1011142"/>
                </a:lnTo>
                <a:lnTo>
                  <a:pt x="0" y="931294"/>
                </a:lnTo>
                <a:lnTo>
                  <a:pt x="5143" y="850917"/>
                </a:lnTo>
                <a:lnTo>
                  <a:pt x="16807" y="770348"/>
                </a:lnTo>
                <a:lnTo>
                  <a:pt x="35150" y="689924"/>
                </a:lnTo>
                <a:lnTo>
                  <a:pt x="60330" y="609981"/>
                </a:lnTo>
                <a:lnTo>
                  <a:pt x="76417" y="568193"/>
                </a:lnTo>
                <a:lnTo>
                  <a:pt x="94236" y="527328"/>
                </a:lnTo>
                <a:lnTo>
                  <a:pt x="113746" y="487430"/>
                </a:lnTo>
                <a:lnTo>
                  <a:pt x="134901" y="448543"/>
                </a:lnTo>
                <a:lnTo>
                  <a:pt x="157658" y="410712"/>
                </a:lnTo>
                <a:lnTo>
                  <a:pt x="181975" y="373980"/>
                </a:lnTo>
                <a:lnTo>
                  <a:pt x="207806" y="338392"/>
                </a:lnTo>
                <a:lnTo>
                  <a:pt x="235109" y="303992"/>
                </a:lnTo>
                <a:lnTo>
                  <a:pt x="263840" y="270825"/>
                </a:lnTo>
                <a:lnTo>
                  <a:pt x="293956" y="238934"/>
                </a:lnTo>
                <a:lnTo>
                  <a:pt x="325412" y="208365"/>
                </a:lnTo>
                <a:lnTo>
                  <a:pt x="358166" y="179161"/>
                </a:lnTo>
                <a:lnTo>
                  <a:pt x="392174" y="151367"/>
                </a:lnTo>
                <a:lnTo>
                  <a:pt x="427392" y="125027"/>
                </a:lnTo>
                <a:lnTo>
                  <a:pt x="463777" y="100185"/>
                </a:lnTo>
                <a:lnTo>
                  <a:pt x="501284" y="76885"/>
                </a:lnTo>
                <a:lnTo>
                  <a:pt x="539872" y="55173"/>
                </a:lnTo>
                <a:lnTo>
                  <a:pt x="579495" y="35092"/>
                </a:lnTo>
                <a:lnTo>
                  <a:pt x="620110" y="16686"/>
                </a:lnTo>
                <a:lnTo>
                  <a:pt x="661675" y="0"/>
                </a:lnTo>
                <a:lnTo>
                  <a:pt x="1021186" y="955802"/>
                </a:lnTo>
                <a:lnTo>
                  <a:pt x="675327" y="191668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79728" y="1986386"/>
            <a:ext cx="359511" cy="998621"/>
          </a:xfrm>
          <a:custGeom>
            <a:avLst/>
            <a:gdLst/>
            <a:ahLst/>
            <a:cxnLst/>
            <a:rect l="l" t="t" r="r" b="b"/>
            <a:pathLst>
              <a:path w="359511" h="998621">
                <a:moveTo>
                  <a:pt x="146265" y="0"/>
                </a:moveTo>
                <a:lnTo>
                  <a:pt x="109095" y="8652"/>
                </a:lnTo>
                <a:lnTo>
                  <a:pt x="72310" y="18685"/>
                </a:lnTo>
                <a:lnTo>
                  <a:pt x="35936" y="30081"/>
                </a:lnTo>
                <a:lnTo>
                  <a:pt x="0" y="42819"/>
                </a:lnTo>
                <a:lnTo>
                  <a:pt x="359511" y="998621"/>
                </a:lnTo>
                <a:lnTo>
                  <a:pt x="146265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79728" y="1986386"/>
            <a:ext cx="359511" cy="998621"/>
          </a:xfrm>
          <a:custGeom>
            <a:avLst/>
            <a:gdLst/>
            <a:ahLst/>
            <a:cxnLst/>
            <a:rect l="l" t="t" r="r" b="b"/>
            <a:pathLst>
              <a:path w="359511" h="998621">
                <a:moveTo>
                  <a:pt x="0" y="42819"/>
                </a:moveTo>
                <a:lnTo>
                  <a:pt x="35936" y="30081"/>
                </a:lnTo>
                <a:lnTo>
                  <a:pt x="72310" y="18685"/>
                </a:lnTo>
                <a:lnTo>
                  <a:pt x="109095" y="8652"/>
                </a:lnTo>
                <a:lnTo>
                  <a:pt x="146265" y="0"/>
                </a:lnTo>
                <a:lnTo>
                  <a:pt x="359511" y="998621"/>
                </a:lnTo>
                <a:lnTo>
                  <a:pt x="0" y="4281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36928" y="1963876"/>
            <a:ext cx="753237" cy="1021131"/>
          </a:xfrm>
          <a:custGeom>
            <a:avLst/>
            <a:gdLst/>
            <a:ahLst/>
            <a:cxnLst/>
            <a:rect l="l" t="t" r="r" b="b"/>
            <a:pathLst>
              <a:path w="753237" h="1021131">
                <a:moveTo>
                  <a:pt x="195917" y="0"/>
                </a:moveTo>
                <a:lnTo>
                  <a:pt x="156682" y="1000"/>
                </a:lnTo>
                <a:lnTo>
                  <a:pt x="117430" y="3517"/>
                </a:lnTo>
                <a:lnTo>
                  <a:pt x="78204" y="7557"/>
                </a:lnTo>
                <a:lnTo>
                  <a:pt x="39046" y="13130"/>
                </a:lnTo>
                <a:lnTo>
                  <a:pt x="0" y="20244"/>
                </a:lnTo>
                <a:lnTo>
                  <a:pt x="202311" y="1021131"/>
                </a:lnTo>
                <a:lnTo>
                  <a:pt x="753237" y="161341"/>
                </a:lnTo>
                <a:lnTo>
                  <a:pt x="719402" y="140585"/>
                </a:lnTo>
                <a:lnTo>
                  <a:pt x="684908" y="121221"/>
                </a:lnTo>
                <a:lnTo>
                  <a:pt x="649796" y="103259"/>
                </a:lnTo>
                <a:lnTo>
                  <a:pt x="614111" y="86707"/>
                </a:lnTo>
                <a:lnTo>
                  <a:pt x="577893" y="71572"/>
                </a:lnTo>
                <a:lnTo>
                  <a:pt x="541187" y="57863"/>
                </a:lnTo>
                <a:lnTo>
                  <a:pt x="504035" y="45588"/>
                </a:lnTo>
                <a:lnTo>
                  <a:pt x="466481" y="34756"/>
                </a:lnTo>
                <a:lnTo>
                  <a:pt x="428566" y="25374"/>
                </a:lnTo>
                <a:lnTo>
                  <a:pt x="390334" y="17450"/>
                </a:lnTo>
                <a:lnTo>
                  <a:pt x="351828" y="10994"/>
                </a:lnTo>
                <a:lnTo>
                  <a:pt x="313090" y="6012"/>
                </a:lnTo>
                <a:lnTo>
                  <a:pt x="274164" y="2514"/>
                </a:lnTo>
                <a:lnTo>
                  <a:pt x="235092" y="507"/>
                </a:lnTo>
                <a:lnTo>
                  <a:pt x="195917" y="0"/>
                </a:lnTo>
                <a:close/>
              </a:path>
            </a:pathLst>
          </a:custGeom>
          <a:solidFill>
            <a:srgbClr val="1AB3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336928" y="1963876"/>
            <a:ext cx="753237" cy="1021131"/>
          </a:xfrm>
          <a:custGeom>
            <a:avLst/>
            <a:gdLst/>
            <a:ahLst/>
            <a:cxnLst/>
            <a:rect l="l" t="t" r="r" b="b"/>
            <a:pathLst>
              <a:path w="753237" h="1021131">
                <a:moveTo>
                  <a:pt x="0" y="20244"/>
                </a:moveTo>
                <a:lnTo>
                  <a:pt x="39046" y="13130"/>
                </a:lnTo>
                <a:lnTo>
                  <a:pt x="78204" y="7557"/>
                </a:lnTo>
                <a:lnTo>
                  <a:pt x="117430" y="3517"/>
                </a:lnTo>
                <a:lnTo>
                  <a:pt x="156682" y="1000"/>
                </a:lnTo>
                <a:lnTo>
                  <a:pt x="195917" y="0"/>
                </a:lnTo>
                <a:lnTo>
                  <a:pt x="235092" y="507"/>
                </a:lnTo>
                <a:lnTo>
                  <a:pt x="274164" y="2514"/>
                </a:lnTo>
                <a:lnTo>
                  <a:pt x="313090" y="6012"/>
                </a:lnTo>
                <a:lnTo>
                  <a:pt x="351828" y="10994"/>
                </a:lnTo>
                <a:lnTo>
                  <a:pt x="390334" y="17450"/>
                </a:lnTo>
                <a:lnTo>
                  <a:pt x="428566" y="25374"/>
                </a:lnTo>
                <a:lnTo>
                  <a:pt x="466481" y="34756"/>
                </a:lnTo>
                <a:lnTo>
                  <a:pt x="504035" y="45588"/>
                </a:lnTo>
                <a:lnTo>
                  <a:pt x="541187" y="57863"/>
                </a:lnTo>
                <a:lnTo>
                  <a:pt x="577893" y="71572"/>
                </a:lnTo>
                <a:lnTo>
                  <a:pt x="614111" y="86707"/>
                </a:lnTo>
                <a:lnTo>
                  <a:pt x="649796" y="103259"/>
                </a:lnTo>
                <a:lnTo>
                  <a:pt x="684908" y="121221"/>
                </a:lnTo>
                <a:lnTo>
                  <a:pt x="719402" y="140585"/>
                </a:lnTo>
                <a:lnTo>
                  <a:pt x="753237" y="161341"/>
                </a:lnTo>
                <a:lnTo>
                  <a:pt x="202311" y="1021131"/>
                </a:lnTo>
                <a:lnTo>
                  <a:pt x="0" y="2024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539239" y="2125217"/>
            <a:ext cx="653352" cy="859790"/>
          </a:xfrm>
          <a:custGeom>
            <a:avLst/>
            <a:gdLst/>
            <a:ahLst/>
            <a:cxnLst/>
            <a:rect l="l" t="t" r="r" b="b"/>
            <a:pathLst>
              <a:path w="653352" h="859790">
                <a:moveTo>
                  <a:pt x="550926" y="0"/>
                </a:moveTo>
                <a:lnTo>
                  <a:pt x="0" y="859790"/>
                </a:lnTo>
                <a:lnTo>
                  <a:pt x="653352" y="75099"/>
                </a:lnTo>
                <a:lnTo>
                  <a:pt x="643549" y="67028"/>
                </a:lnTo>
                <a:lnTo>
                  <a:pt x="603348" y="35979"/>
                </a:lnTo>
                <a:lnTo>
                  <a:pt x="572179" y="14009"/>
                </a:lnTo>
                <a:lnTo>
                  <a:pt x="550926" y="0"/>
                </a:lnTo>
                <a:close/>
              </a:path>
            </a:pathLst>
          </a:custGeom>
          <a:solidFill>
            <a:srgbClr val="D4393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539239" y="2125217"/>
            <a:ext cx="653352" cy="859790"/>
          </a:xfrm>
          <a:custGeom>
            <a:avLst/>
            <a:gdLst/>
            <a:ahLst/>
            <a:cxnLst/>
            <a:rect l="l" t="t" r="r" b="b"/>
            <a:pathLst>
              <a:path w="653352" h="859790">
                <a:moveTo>
                  <a:pt x="550926" y="0"/>
                </a:moveTo>
                <a:lnTo>
                  <a:pt x="582664" y="21205"/>
                </a:lnTo>
                <a:lnTo>
                  <a:pt x="613545" y="43554"/>
                </a:lnTo>
                <a:lnTo>
                  <a:pt x="653352" y="75099"/>
                </a:lnTo>
                <a:lnTo>
                  <a:pt x="0" y="859790"/>
                </a:lnTo>
                <a:lnTo>
                  <a:pt x="550926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2182495" y="2714752"/>
            <a:ext cx="290195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2A2A2A"/>
                </a:solidFill>
                <a:latin typeface="Century Gothic"/>
                <a:cs typeface="Century Gothic"/>
              </a:rPr>
              <a:t>20%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32585" y="3496564"/>
            <a:ext cx="290195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2A2A2A"/>
                </a:solidFill>
                <a:latin typeface="Century Gothic"/>
                <a:cs typeface="Century Gothic"/>
              </a:rPr>
              <a:t>24%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1050" y="2906521"/>
            <a:ext cx="290195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Century Gothic"/>
                <a:cs typeface="Century Gothic"/>
              </a:rPr>
              <a:t>39%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91564" y="2060066"/>
            <a:ext cx="212090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Century Gothic"/>
                <a:cs typeface="Century Gothic"/>
              </a:rPr>
              <a:t>3%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56385" y="2038350"/>
            <a:ext cx="290195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2A2A2A"/>
                </a:solidFill>
                <a:latin typeface="Century Gothic"/>
                <a:cs typeface="Century Gothic"/>
              </a:rPr>
              <a:t>12%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38654" y="2212721"/>
            <a:ext cx="212090" cy="17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Century Gothic"/>
                <a:cs typeface="Century Gothic"/>
              </a:rPr>
              <a:t>2%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71852" y="1548129"/>
            <a:ext cx="124714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课程教学平台现状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592056" y="1450847"/>
            <a:ext cx="160020" cy="77724"/>
          </a:xfrm>
          <a:custGeom>
            <a:avLst/>
            <a:gdLst/>
            <a:ahLst/>
            <a:cxnLst/>
            <a:rect l="l" t="t" r="r" b="b"/>
            <a:pathLst>
              <a:path w="160020" h="77724">
                <a:moveTo>
                  <a:pt x="160020" y="0"/>
                </a:moveTo>
                <a:lnTo>
                  <a:pt x="0" y="0"/>
                </a:lnTo>
                <a:lnTo>
                  <a:pt x="0" y="77724"/>
                </a:lnTo>
                <a:lnTo>
                  <a:pt x="160020" y="77724"/>
                </a:lnTo>
                <a:lnTo>
                  <a:pt x="160020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9601961" y="2039111"/>
            <a:ext cx="0" cy="79248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21082">
            <a:solidFill>
              <a:srgbClr val="BB303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9592056" y="2628900"/>
            <a:ext cx="140208" cy="77724"/>
          </a:xfrm>
          <a:custGeom>
            <a:avLst/>
            <a:gdLst/>
            <a:ahLst/>
            <a:cxnLst/>
            <a:rect l="l" t="t" r="r" b="b"/>
            <a:pathLst>
              <a:path w="140208" h="77724">
                <a:moveTo>
                  <a:pt x="140208" y="0"/>
                </a:moveTo>
                <a:lnTo>
                  <a:pt x="0" y="0"/>
                </a:lnTo>
                <a:lnTo>
                  <a:pt x="0" y="77724"/>
                </a:lnTo>
                <a:lnTo>
                  <a:pt x="140208" y="77724"/>
                </a:lnTo>
                <a:lnTo>
                  <a:pt x="140208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9592056" y="3217164"/>
            <a:ext cx="169164" cy="79248"/>
          </a:xfrm>
          <a:custGeom>
            <a:avLst/>
            <a:gdLst/>
            <a:ahLst/>
            <a:cxnLst/>
            <a:rect l="l" t="t" r="r" b="b"/>
            <a:pathLst>
              <a:path w="169164" h="79248">
                <a:moveTo>
                  <a:pt x="169164" y="0"/>
                </a:moveTo>
                <a:lnTo>
                  <a:pt x="0" y="0"/>
                </a:lnTo>
                <a:lnTo>
                  <a:pt x="0" y="79248"/>
                </a:lnTo>
                <a:lnTo>
                  <a:pt x="169164" y="79248"/>
                </a:lnTo>
                <a:lnTo>
                  <a:pt x="169164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9592056" y="3806952"/>
            <a:ext cx="118872" cy="79248"/>
          </a:xfrm>
          <a:custGeom>
            <a:avLst/>
            <a:gdLst/>
            <a:ahLst/>
            <a:cxnLst/>
            <a:rect l="l" t="t" r="r" b="b"/>
            <a:pathLst>
              <a:path w="118872" h="79248">
                <a:moveTo>
                  <a:pt x="118872" y="0"/>
                </a:moveTo>
                <a:lnTo>
                  <a:pt x="0" y="0"/>
                </a:lnTo>
                <a:lnTo>
                  <a:pt x="0" y="79248"/>
                </a:lnTo>
                <a:lnTo>
                  <a:pt x="118872" y="79248"/>
                </a:lnTo>
                <a:lnTo>
                  <a:pt x="118872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9592056" y="4396740"/>
            <a:ext cx="169164" cy="77724"/>
          </a:xfrm>
          <a:custGeom>
            <a:avLst/>
            <a:gdLst/>
            <a:ahLst/>
            <a:cxnLst/>
            <a:rect l="l" t="t" r="r" b="b"/>
            <a:pathLst>
              <a:path w="169164" h="77724">
                <a:moveTo>
                  <a:pt x="169164" y="0"/>
                </a:moveTo>
                <a:lnTo>
                  <a:pt x="0" y="0"/>
                </a:lnTo>
                <a:lnTo>
                  <a:pt x="0" y="77724"/>
                </a:lnTo>
                <a:lnTo>
                  <a:pt x="169164" y="77724"/>
                </a:lnTo>
                <a:lnTo>
                  <a:pt x="169164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9592056" y="4985003"/>
            <a:ext cx="609600" cy="79247"/>
          </a:xfrm>
          <a:custGeom>
            <a:avLst/>
            <a:gdLst/>
            <a:ahLst/>
            <a:cxnLst/>
            <a:rect l="l" t="t" r="r" b="b"/>
            <a:pathLst>
              <a:path w="609600" h="79248">
                <a:moveTo>
                  <a:pt x="609600" y="0"/>
                </a:moveTo>
                <a:lnTo>
                  <a:pt x="0" y="0"/>
                </a:lnTo>
                <a:lnTo>
                  <a:pt x="0" y="79248"/>
                </a:lnTo>
                <a:lnTo>
                  <a:pt x="609600" y="79248"/>
                </a:lnTo>
                <a:lnTo>
                  <a:pt x="609600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9592056" y="5574791"/>
            <a:ext cx="409955" cy="77724"/>
          </a:xfrm>
          <a:custGeom>
            <a:avLst/>
            <a:gdLst/>
            <a:ahLst/>
            <a:cxnLst/>
            <a:rect l="l" t="t" r="r" b="b"/>
            <a:pathLst>
              <a:path w="409955" h="77724">
                <a:moveTo>
                  <a:pt x="409955" y="0"/>
                </a:moveTo>
                <a:lnTo>
                  <a:pt x="0" y="0"/>
                </a:lnTo>
                <a:lnTo>
                  <a:pt x="0" y="77724"/>
                </a:lnTo>
                <a:lnTo>
                  <a:pt x="409955" y="77724"/>
                </a:lnTo>
                <a:lnTo>
                  <a:pt x="409955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596628" y="6163055"/>
            <a:ext cx="0" cy="79248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10414">
            <a:solidFill>
              <a:srgbClr val="BB303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9592056" y="1528572"/>
            <a:ext cx="449579" cy="79248"/>
          </a:xfrm>
          <a:custGeom>
            <a:avLst/>
            <a:gdLst/>
            <a:ahLst/>
            <a:cxnLst/>
            <a:rect l="l" t="t" r="r" b="b"/>
            <a:pathLst>
              <a:path w="449579" h="79248">
                <a:moveTo>
                  <a:pt x="449579" y="0"/>
                </a:moveTo>
                <a:lnTo>
                  <a:pt x="0" y="0"/>
                </a:lnTo>
                <a:lnTo>
                  <a:pt x="0" y="79248"/>
                </a:lnTo>
                <a:lnTo>
                  <a:pt x="449579" y="79248"/>
                </a:lnTo>
                <a:lnTo>
                  <a:pt x="4495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592056" y="2118360"/>
            <a:ext cx="368808" cy="77724"/>
          </a:xfrm>
          <a:custGeom>
            <a:avLst/>
            <a:gdLst/>
            <a:ahLst/>
            <a:cxnLst/>
            <a:rect l="l" t="t" r="r" b="b"/>
            <a:pathLst>
              <a:path w="368808" h="77724">
                <a:moveTo>
                  <a:pt x="368808" y="0"/>
                </a:moveTo>
                <a:lnTo>
                  <a:pt x="0" y="0"/>
                </a:lnTo>
                <a:lnTo>
                  <a:pt x="0" y="77724"/>
                </a:lnTo>
                <a:lnTo>
                  <a:pt x="368808" y="77724"/>
                </a:lnTo>
                <a:lnTo>
                  <a:pt x="3688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9592056" y="2706623"/>
            <a:ext cx="1138427" cy="79248"/>
          </a:xfrm>
          <a:custGeom>
            <a:avLst/>
            <a:gdLst/>
            <a:ahLst/>
            <a:cxnLst/>
            <a:rect l="l" t="t" r="r" b="b"/>
            <a:pathLst>
              <a:path w="1138427" h="79248">
                <a:moveTo>
                  <a:pt x="1138427" y="0"/>
                </a:moveTo>
                <a:lnTo>
                  <a:pt x="0" y="0"/>
                </a:lnTo>
                <a:lnTo>
                  <a:pt x="0" y="79248"/>
                </a:lnTo>
                <a:lnTo>
                  <a:pt x="1138427" y="79248"/>
                </a:lnTo>
                <a:lnTo>
                  <a:pt x="11384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9592056" y="3296411"/>
            <a:ext cx="879348" cy="79248"/>
          </a:xfrm>
          <a:custGeom>
            <a:avLst/>
            <a:gdLst/>
            <a:ahLst/>
            <a:cxnLst/>
            <a:rect l="l" t="t" r="r" b="b"/>
            <a:pathLst>
              <a:path w="879348" h="79248">
                <a:moveTo>
                  <a:pt x="879348" y="0"/>
                </a:moveTo>
                <a:lnTo>
                  <a:pt x="0" y="0"/>
                </a:lnTo>
                <a:lnTo>
                  <a:pt x="0" y="79248"/>
                </a:lnTo>
                <a:lnTo>
                  <a:pt x="879348" y="79248"/>
                </a:lnTo>
                <a:lnTo>
                  <a:pt x="8793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9592056" y="3886200"/>
            <a:ext cx="868679" cy="77724"/>
          </a:xfrm>
          <a:custGeom>
            <a:avLst/>
            <a:gdLst/>
            <a:ahLst/>
            <a:cxnLst/>
            <a:rect l="l" t="t" r="r" b="b"/>
            <a:pathLst>
              <a:path w="868679" h="77724">
                <a:moveTo>
                  <a:pt x="868679" y="0"/>
                </a:moveTo>
                <a:lnTo>
                  <a:pt x="0" y="0"/>
                </a:lnTo>
                <a:lnTo>
                  <a:pt x="0" y="77724"/>
                </a:lnTo>
                <a:lnTo>
                  <a:pt x="868679" y="77724"/>
                </a:lnTo>
                <a:lnTo>
                  <a:pt x="8686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9592056" y="4474464"/>
            <a:ext cx="539496" cy="79248"/>
          </a:xfrm>
          <a:custGeom>
            <a:avLst/>
            <a:gdLst/>
            <a:ahLst/>
            <a:cxnLst/>
            <a:rect l="l" t="t" r="r" b="b"/>
            <a:pathLst>
              <a:path w="539496" h="79248">
                <a:moveTo>
                  <a:pt x="539496" y="0"/>
                </a:moveTo>
                <a:lnTo>
                  <a:pt x="0" y="0"/>
                </a:lnTo>
                <a:lnTo>
                  <a:pt x="0" y="79248"/>
                </a:lnTo>
                <a:lnTo>
                  <a:pt x="539496" y="79248"/>
                </a:lnTo>
                <a:lnTo>
                  <a:pt x="5394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9592056" y="5064252"/>
            <a:ext cx="409955" cy="77724"/>
          </a:xfrm>
          <a:custGeom>
            <a:avLst/>
            <a:gdLst/>
            <a:ahLst/>
            <a:cxnLst/>
            <a:rect l="l" t="t" r="r" b="b"/>
            <a:pathLst>
              <a:path w="409955" h="77724">
                <a:moveTo>
                  <a:pt x="409955" y="0"/>
                </a:moveTo>
                <a:lnTo>
                  <a:pt x="0" y="0"/>
                </a:lnTo>
                <a:lnTo>
                  <a:pt x="0" y="77724"/>
                </a:lnTo>
                <a:lnTo>
                  <a:pt x="409955" y="77724"/>
                </a:lnTo>
                <a:lnTo>
                  <a:pt x="4099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9592056" y="5652515"/>
            <a:ext cx="579120" cy="79247"/>
          </a:xfrm>
          <a:custGeom>
            <a:avLst/>
            <a:gdLst/>
            <a:ahLst/>
            <a:cxnLst/>
            <a:rect l="l" t="t" r="r" b="b"/>
            <a:pathLst>
              <a:path w="579120" h="79248">
                <a:moveTo>
                  <a:pt x="579120" y="0"/>
                </a:moveTo>
                <a:lnTo>
                  <a:pt x="0" y="0"/>
                </a:lnTo>
                <a:lnTo>
                  <a:pt x="0" y="79248"/>
                </a:lnTo>
                <a:lnTo>
                  <a:pt x="579120" y="79248"/>
                </a:lnTo>
                <a:lnTo>
                  <a:pt x="5791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9611868" y="6242303"/>
            <a:ext cx="0" cy="77723"/>
          </a:xfrm>
          <a:custGeom>
            <a:avLst/>
            <a:gdLst/>
            <a:ahLst/>
            <a:cxnLst/>
            <a:rect l="l" t="t" r="r" b="b"/>
            <a:pathLst>
              <a:path w="0" h="77724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40894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9592056" y="1607819"/>
            <a:ext cx="188975" cy="77724"/>
          </a:xfrm>
          <a:custGeom>
            <a:avLst/>
            <a:gdLst/>
            <a:ahLst/>
            <a:cxnLst/>
            <a:rect l="l" t="t" r="r" b="b"/>
            <a:pathLst>
              <a:path w="188975" h="77724">
                <a:moveTo>
                  <a:pt x="188975" y="0"/>
                </a:moveTo>
                <a:lnTo>
                  <a:pt x="0" y="0"/>
                </a:lnTo>
                <a:lnTo>
                  <a:pt x="0" y="77724"/>
                </a:lnTo>
                <a:lnTo>
                  <a:pt x="188975" y="77724"/>
                </a:lnTo>
                <a:lnTo>
                  <a:pt x="188975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9592056" y="2196083"/>
            <a:ext cx="129540" cy="79248"/>
          </a:xfrm>
          <a:custGeom>
            <a:avLst/>
            <a:gdLst/>
            <a:ahLst/>
            <a:cxnLst/>
            <a:rect l="l" t="t" r="r" b="b"/>
            <a:pathLst>
              <a:path w="129540" h="79248">
                <a:moveTo>
                  <a:pt x="129540" y="0"/>
                </a:moveTo>
                <a:lnTo>
                  <a:pt x="0" y="0"/>
                </a:lnTo>
                <a:lnTo>
                  <a:pt x="0" y="79248"/>
                </a:lnTo>
                <a:lnTo>
                  <a:pt x="129540" y="79248"/>
                </a:lnTo>
                <a:lnTo>
                  <a:pt x="129540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9592056" y="2785872"/>
            <a:ext cx="169164" cy="77724"/>
          </a:xfrm>
          <a:custGeom>
            <a:avLst/>
            <a:gdLst/>
            <a:ahLst/>
            <a:cxnLst/>
            <a:rect l="l" t="t" r="r" b="b"/>
            <a:pathLst>
              <a:path w="169164" h="77724">
                <a:moveTo>
                  <a:pt x="169164" y="0"/>
                </a:moveTo>
                <a:lnTo>
                  <a:pt x="0" y="0"/>
                </a:lnTo>
                <a:lnTo>
                  <a:pt x="0" y="77724"/>
                </a:lnTo>
                <a:lnTo>
                  <a:pt x="169164" y="77724"/>
                </a:lnTo>
                <a:lnTo>
                  <a:pt x="169164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9592056" y="3375659"/>
            <a:ext cx="149351" cy="77724"/>
          </a:xfrm>
          <a:custGeom>
            <a:avLst/>
            <a:gdLst/>
            <a:ahLst/>
            <a:cxnLst/>
            <a:rect l="l" t="t" r="r" b="b"/>
            <a:pathLst>
              <a:path w="149351" h="77724">
                <a:moveTo>
                  <a:pt x="149351" y="0"/>
                </a:moveTo>
                <a:lnTo>
                  <a:pt x="0" y="0"/>
                </a:lnTo>
                <a:lnTo>
                  <a:pt x="0" y="77724"/>
                </a:lnTo>
                <a:lnTo>
                  <a:pt x="149351" y="77724"/>
                </a:lnTo>
                <a:lnTo>
                  <a:pt x="149351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9592056" y="3963923"/>
            <a:ext cx="140208" cy="79248"/>
          </a:xfrm>
          <a:custGeom>
            <a:avLst/>
            <a:gdLst/>
            <a:ahLst/>
            <a:cxnLst/>
            <a:rect l="l" t="t" r="r" b="b"/>
            <a:pathLst>
              <a:path w="140208" h="79248">
                <a:moveTo>
                  <a:pt x="140208" y="0"/>
                </a:moveTo>
                <a:lnTo>
                  <a:pt x="0" y="0"/>
                </a:lnTo>
                <a:lnTo>
                  <a:pt x="0" y="79248"/>
                </a:lnTo>
                <a:lnTo>
                  <a:pt x="140208" y="79248"/>
                </a:lnTo>
                <a:lnTo>
                  <a:pt x="140208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9592056" y="4553711"/>
            <a:ext cx="160020" cy="77724"/>
          </a:xfrm>
          <a:custGeom>
            <a:avLst/>
            <a:gdLst/>
            <a:ahLst/>
            <a:cxnLst/>
            <a:rect l="l" t="t" r="r" b="b"/>
            <a:pathLst>
              <a:path w="160020" h="77724">
                <a:moveTo>
                  <a:pt x="160020" y="0"/>
                </a:moveTo>
                <a:lnTo>
                  <a:pt x="0" y="0"/>
                </a:lnTo>
                <a:lnTo>
                  <a:pt x="0" y="77724"/>
                </a:lnTo>
                <a:lnTo>
                  <a:pt x="160020" y="77724"/>
                </a:lnTo>
                <a:lnTo>
                  <a:pt x="160020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9592056" y="5141976"/>
            <a:ext cx="109727" cy="79248"/>
          </a:xfrm>
          <a:custGeom>
            <a:avLst/>
            <a:gdLst/>
            <a:ahLst/>
            <a:cxnLst/>
            <a:rect l="l" t="t" r="r" b="b"/>
            <a:pathLst>
              <a:path w="109727" h="79248">
                <a:moveTo>
                  <a:pt x="109727" y="0"/>
                </a:moveTo>
                <a:lnTo>
                  <a:pt x="0" y="0"/>
                </a:lnTo>
                <a:lnTo>
                  <a:pt x="0" y="79248"/>
                </a:lnTo>
                <a:lnTo>
                  <a:pt x="109727" y="79248"/>
                </a:lnTo>
                <a:lnTo>
                  <a:pt x="109727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9592056" y="5731764"/>
            <a:ext cx="149351" cy="77724"/>
          </a:xfrm>
          <a:custGeom>
            <a:avLst/>
            <a:gdLst/>
            <a:ahLst/>
            <a:cxnLst/>
            <a:rect l="l" t="t" r="r" b="b"/>
            <a:pathLst>
              <a:path w="149351" h="77724">
                <a:moveTo>
                  <a:pt x="149351" y="0"/>
                </a:moveTo>
                <a:lnTo>
                  <a:pt x="0" y="0"/>
                </a:lnTo>
                <a:lnTo>
                  <a:pt x="0" y="77724"/>
                </a:lnTo>
                <a:lnTo>
                  <a:pt x="149351" y="77724"/>
                </a:lnTo>
                <a:lnTo>
                  <a:pt x="149351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9601961" y="6320028"/>
            <a:ext cx="0" cy="79248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21082">
            <a:solidFill>
              <a:srgbClr val="1A606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9592056" y="1685544"/>
            <a:ext cx="59436" cy="79247"/>
          </a:xfrm>
          <a:custGeom>
            <a:avLst/>
            <a:gdLst/>
            <a:ahLst/>
            <a:cxnLst/>
            <a:rect l="l" t="t" r="r" b="b"/>
            <a:pathLst>
              <a:path w="59436" h="79247">
                <a:moveTo>
                  <a:pt x="59436" y="0"/>
                </a:moveTo>
                <a:lnTo>
                  <a:pt x="0" y="0"/>
                </a:lnTo>
                <a:lnTo>
                  <a:pt x="0" y="79247"/>
                </a:lnTo>
                <a:lnTo>
                  <a:pt x="59436" y="79247"/>
                </a:lnTo>
                <a:lnTo>
                  <a:pt x="59436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9596628" y="2275332"/>
            <a:ext cx="0" cy="77723"/>
          </a:xfrm>
          <a:custGeom>
            <a:avLst/>
            <a:gdLst/>
            <a:ahLst/>
            <a:cxnLst/>
            <a:rect l="l" t="t" r="r" b="b"/>
            <a:pathLst>
              <a:path w="0" h="77723">
                <a:moveTo>
                  <a:pt x="0" y="0"/>
                </a:moveTo>
                <a:lnTo>
                  <a:pt x="0" y="77723"/>
                </a:lnTo>
              </a:path>
            </a:pathLst>
          </a:custGeom>
          <a:ln w="10414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9606533" y="2863595"/>
            <a:ext cx="0" cy="79248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30225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9611868" y="3453384"/>
            <a:ext cx="0" cy="79248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40894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9592056" y="4043171"/>
            <a:ext cx="89916" cy="77723"/>
          </a:xfrm>
          <a:custGeom>
            <a:avLst/>
            <a:gdLst/>
            <a:ahLst/>
            <a:cxnLst/>
            <a:rect l="l" t="t" r="r" b="b"/>
            <a:pathLst>
              <a:path w="89916" h="77724">
                <a:moveTo>
                  <a:pt x="89916" y="0"/>
                </a:moveTo>
                <a:lnTo>
                  <a:pt x="0" y="0"/>
                </a:lnTo>
                <a:lnTo>
                  <a:pt x="0" y="77723"/>
                </a:lnTo>
                <a:lnTo>
                  <a:pt x="89916" y="77723"/>
                </a:lnTo>
                <a:lnTo>
                  <a:pt x="89916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9611868" y="4631435"/>
            <a:ext cx="0" cy="79247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40894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9617202" y="5221223"/>
            <a:ext cx="0" cy="77723"/>
          </a:xfrm>
          <a:custGeom>
            <a:avLst/>
            <a:gdLst/>
            <a:ahLst/>
            <a:cxnLst/>
            <a:rect l="l" t="t" r="r" b="b"/>
            <a:pathLst>
              <a:path w="0" h="77724">
                <a:moveTo>
                  <a:pt x="0" y="0"/>
                </a:moveTo>
                <a:lnTo>
                  <a:pt x="0" y="77723"/>
                </a:lnTo>
              </a:path>
            </a:pathLst>
          </a:custGeom>
          <a:ln w="51562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9592056" y="5809488"/>
            <a:ext cx="59436" cy="79248"/>
          </a:xfrm>
          <a:custGeom>
            <a:avLst/>
            <a:gdLst/>
            <a:ahLst/>
            <a:cxnLst/>
            <a:rect l="l" t="t" r="r" b="b"/>
            <a:pathLst>
              <a:path w="59436" h="79248">
                <a:moveTo>
                  <a:pt x="59436" y="0"/>
                </a:moveTo>
                <a:lnTo>
                  <a:pt x="0" y="0"/>
                </a:lnTo>
                <a:lnTo>
                  <a:pt x="0" y="79248"/>
                </a:lnTo>
                <a:lnTo>
                  <a:pt x="59436" y="79248"/>
                </a:lnTo>
                <a:lnTo>
                  <a:pt x="59436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9596628" y="6399276"/>
            <a:ext cx="0" cy="77723"/>
          </a:xfrm>
          <a:custGeom>
            <a:avLst/>
            <a:gdLst/>
            <a:ahLst/>
            <a:cxnLst/>
            <a:rect l="l" t="t" r="r" b="b"/>
            <a:pathLst>
              <a:path w="0" h="77724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10414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9592056" y="1764792"/>
            <a:ext cx="169164" cy="77724"/>
          </a:xfrm>
          <a:custGeom>
            <a:avLst/>
            <a:gdLst/>
            <a:ahLst/>
            <a:cxnLst/>
            <a:rect l="l" t="t" r="r" b="b"/>
            <a:pathLst>
              <a:path w="169164" h="77724">
                <a:moveTo>
                  <a:pt x="169164" y="0"/>
                </a:moveTo>
                <a:lnTo>
                  <a:pt x="0" y="0"/>
                </a:lnTo>
                <a:lnTo>
                  <a:pt x="0" y="77724"/>
                </a:lnTo>
                <a:lnTo>
                  <a:pt x="169164" y="77724"/>
                </a:lnTo>
                <a:lnTo>
                  <a:pt x="169164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9592056" y="2353055"/>
            <a:ext cx="140208" cy="79248"/>
          </a:xfrm>
          <a:custGeom>
            <a:avLst/>
            <a:gdLst/>
            <a:ahLst/>
            <a:cxnLst/>
            <a:rect l="l" t="t" r="r" b="b"/>
            <a:pathLst>
              <a:path w="140208" h="79248">
                <a:moveTo>
                  <a:pt x="140208" y="0"/>
                </a:moveTo>
                <a:lnTo>
                  <a:pt x="0" y="0"/>
                </a:lnTo>
                <a:lnTo>
                  <a:pt x="0" y="79248"/>
                </a:lnTo>
                <a:lnTo>
                  <a:pt x="140208" y="79248"/>
                </a:lnTo>
                <a:lnTo>
                  <a:pt x="140208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9592056" y="2942844"/>
            <a:ext cx="149351" cy="79247"/>
          </a:xfrm>
          <a:custGeom>
            <a:avLst/>
            <a:gdLst/>
            <a:ahLst/>
            <a:cxnLst/>
            <a:rect l="l" t="t" r="r" b="b"/>
            <a:pathLst>
              <a:path w="149351" h="79247">
                <a:moveTo>
                  <a:pt x="149351" y="0"/>
                </a:moveTo>
                <a:lnTo>
                  <a:pt x="0" y="0"/>
                </a:lnTo>
                <a:lnTo>
                  <a:pt x="0" y="79247"/>
                </a:lnTo>
                <a:lnTo>
                  <a:pt x="149351" y="79247"/>
                </a:lnTo>
                <a:lnTo>
                  <a:pt x="149351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9592056" y="3532632"/>
            <a:ext cx="169164" cy="77723"/>
          </a:xfrm>
          <a:custGeom>
            <a:avLst/>
            <a:gdLst/>
            <a:ahLst/>
            <a:cxnLst/>
            <a:rect l="l" t="t" r="r" b="b"/>
            <a:pathLst>
              <a:path w="169164" h="77724">
                <a:moveTo>
                  <a:pt x="169164" y="0"/>
                </a:moveTo>
                <a:lnTo>
                  <a:pt x="0" y="0"/>
                </a:lnTo>
                <a:lnTo>
                  <a:pt x="0" y="77723"/>
                </a:lnTo>
                <a:lnTo>
                  <a:pt x="169164" y="77723"/>
                </a:lnTo>
                <a:lnTo>
                  <a:pt x="169164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9592056" y="4120896"/>
            <a:ext cx="140208" cy="79248"/>
          </a:xfrm>
          <a:custGeom>
            <a:avLst/>
            <a:gdLst/>
            <a:ahLst/>
            <a:cxnLst/>
            <a:rect l="l" t="t" r="r" b="b"/>
            <a:pathLst>
              <a:path w="140208" h="79248">
                <a:moveTo>
                  <a:pt x="140208" y="0"/>
                </a:moveTo>
                <a:lnTo>
                  <a:pt x="0" y="0"/>
                </a:lnTo>
                <a:lnTo>
                  <a:pt x="0" y="79247"/>
                </a:lnTo>
                <a:lnTo>
                  <a:pt x="140208" y="79247"/>
                </a:lnTo>
                <a:lnTo>
                  <a:pt x="140208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9592056" y="4710684"/>
            <a:ext cx="129540" cy="77724"/>
          </a:xfrm>
          <a:custGeom>
            <a:avLst/>
            <a:gdLst/>
            <a:ahLst/>
            <a:cxnLst/>
            <a:rect l="l" t="t" r="r" b="b"/>
            <a:pathLst>
              <a:path w="129540" h="77724">
                <a:moveTo>
                  <a:pt x="129540" y="0"/>
                </a:moveTo>
                <a:lnTo>
                  <a:pt x="0" y="0"/>
                </a:lnTo>
                <a:lnTo>
                  <a:pt x="0" y="77724"/>
                </a:lnTo>
                <a:lnTo>
                  <a:pt x="129540" y="77724"/>
                </a:lnTo>
                <a:lnTo>
                  <a:pt x="129540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9592056" y="5298947"/>
            <a:ext cx="70103" cy="79248"/>
          </a:xfrm>
          <a:custGeom>
            <a:avLst/>
            <a:gdLst/>
            <a:ahLst/>
            <a:cxnLst/>
            <a:rect l="l" t="t" r="r" b="b"/>
            <a:pathLst>
              <a:path w="70103" h="79248">
                <a:moveTo>
                  <a:pt x="70103" y="0"/>
                </a:moveTo>
                <a:lnTo>
                  <a:pt x="0" y="0"/>
                </a:lnTo>
                <a:lnTo>
                  <a:pt x="0" y="79247"/>
                </a:lnTo>
                <a:lnTo>
                  <a:pt x="70103" y="79247"/>
                </a:lnTo>
                <a:lnTo>
                  <a:pt x="70103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9606533" y="5888735"/>
            <a:ext cx="0" cy="77723"/>
          </a:xfrm>
          <a:custGeom>
            <a:avLst/>
            <a:gdLst/>
            <a:ahLst/>
            <a:cxnLst/>
            <a:rect l="l" t="t" r="r" b="b"/>
            <a:pathLst>
              <a:path w="0" h="77724">
                <a:moveTo>
                  <a:pt x="0" y="0"/>
                </a:moveTo>
                <a:lnTo>
                  <a:pt x="0" y="77723"/>
                </a:lnTo>
              </a:path>
            </a:pathLst>
          </a:custGeom>
          <a:ln w="30225">
            <a:solidFill>
              <a:srgbClr val="8BD5E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9611868" y="6477000"/>
            <a:ext cx="0" cy="79247"/>
          </a:xfrm>
          <a:custGeom>
            <a:avLst/>
            <a:gdLst/>
            <a:ahLst/>
            <a:cxnLst/>
            <a:rect l="l" t="t" r="r" b="b"/>
            <a:pathLst>
              <a:path w="0" h="79248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40894">
            <a:solidFill>
              <a:srgbClr val="8BD5E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9592056" y="1842516"/>
            <a:ext cx="809244" cy="79248"/>
          </a:xfrm>
          <a:custGeom>
            <a:avLst/>
            <a:gdLst/>
            <a:ahLst/>
            <a:cxnLst/>
            <a:rect l="l" t="t" r="r" b="b"/>
            <a:pathLst>
              <a:path w="809244" h="79248">
                <a:moveTo>
                  <a:pt x="809244" y="0"/>
                </a:moveTo>
                <a:lnTo>
                  <a:pt x="0" y="0"/>
                </a:lnTo>
                <a:lnTo>
                  <a:pt x="0" y="79248"/>
                </a:lnTo>
                <a:lnTo>
                  <a:pt x="809244" y="79248"/>
                </a:lnTo>
                <a:lnTo>
                  <a:pt x="809244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9592056" y="2432304"/>
            <a:ext cx="1168908" cy="79248"/>
          </a:xfrm>
          <a:custGeom>
            <a:avLst/>
            <a:gdLst/>
            <a:ahLst/>
            <a:cxnLst/>
            <a:rect l="l" t="t" r="r" b="b"/>
            <a:pathLst>
              <a:path w="1168908" h="79248">
                <a:moveTo>
                  <a:pt x="1168908" y="0"/>
                </a:moveTo>
                <a:lnTo>
                  <a:pt x="0" y="0"/>
                </a:lnTo>
                <a:lnTo>
                  <a:pt x="0" y="79248"/>
                </a:lnTo>
                <a:lnTo>
                  <a:pt x="1168908" y="79248"/>
                </a:lnTo>
                <a:lnTo>
                  <a:pt x="1168908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9592056" y="3022092"/>
            <a:ext cx="309372" cy="77724"/>
          </a:xfrm>
          <a:custGeom>
            <a:avLst/>
            <a:gdLst/>
            <a:ahLst/>
            <a:cxnLst/>
            <a:rect l="l" t="t" r="r" b="b"/>
            <a:pathLst>
              <a:path w="309372" h="77724">
                <a:moveTo>
                  <a:pt x="309372" y="0"/>
                </a:moveTo>
                <a:lnTo>
                  <a:pt x="0" y="0"/>
                </a:lnTo>
                <a:lnTo>
                  <a:pt x="0" y="77724"/>
                </a:lnTo>
                <a:lnTo>
                  <a:pt x="309372" y="77724"/>
                </a:lnTo>
                <a:lnTo>
                  <a:pt x="309372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9592056" y="3610355"/>
            <a:ext cx="480060" cy="79248"/>
          </a:xfrm>
          <a:custGeom>
            <a:avLst/>
            <a:gdLst/>
            <a:ahLst/>
            <a:cxnLst/>
            <a:rect l="l" t="t" r="r" b="b"/>
            <a:pathLst>
              <a:path w="480060" h="79248">
                <a:moveTo>
                  <a:pt x="480060" y="0"/>
                </a:moveTo>
                <a:lnTo>
                  <a:pt x="0" y="0"/>
                </a:lnTo>
                <a:lnTo>
                  <a:pt x="0" y="79248"/>
                </a:lnTo>
                <a:lnTo>
                  <a:pt x="480060" y="79248"/>
                </a:lnTo>
                <a:lnTo>
                  <a:pt x="480060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9592056" y="4200144"/>
            <a:ext cx="539496" cy="77724"/>
          </a:xfrm>
          <a:custGeom>
            <a:avLst/>
            <a:gdLst/>
            <a:ahLst/>
            <a:cxnLst/>
            <a:rect l="l" t="t" r="r" b="b"/>
            <a:pathLst>
              <a:path w="539496" h="77724">
                <a:moveTo>
                  <a:pt x="539496" y="0"/>
                </a:moveTo>
                <a:lnTo>
                  <a:pt x="0" y="0"/>
                </a:lnTo>
                <a:lnTo>
                  <a:pt x="0" y="77723"/>
                </a:lnTo>
                <a:lnTo>
                  <a:pt x="539496" y="77723"/>
                </a:lnTo>
                <a:lnTo>
                  <a:pt x="539496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9592056" y="4788408"/>
            <a:ext cx="829055" cy="79248"/>
          </a:xfrm>
          <a:custGeom>
            <a:avLst/>
            <a:gdLst/>
            <a:ahLst/>
            <a:cxnLst/>
            <a:rect l="l" t="t" r="r" b="b"/>
            <a:pathLst>
              <a:path w="829055" h="79248">
                <a:moveTo>
                  <a:pt x="829055" y="0"/>
                </a:moveTo>
                <a:lnTo>
                  <a:pt x="0" y="0"/>
                </a:lnTo>
                <a:lnTo>
                  <a:pt x="0" y="79248"/>
                </a:lnTo>
                <a:lnTo>
                  <a:pt x="829055" y="79248"/>
                </a:lnTo>
                <a:lnTo>
                  <a:pt x="829055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9592056" y="5378196"/>
            <a:ext cx="659892" cy="77723"/>
          </a:xfrm>
          <a:custGeom>
            <a:avLst/>
            <a:gdLst/>
            <a:ahLst/>
            <a:cxnLst/>
            <a:rect l="l" t="t" r="r" b="b"/>
            <a:pathLst>
              <a:path w="659892" h="77724">
                <a:moveTo>
                  <a:pt x="659892" y="0"/>
                </a:moveTo>
                <a:lnTo>
                  <a:pt x="0" y="0"/>
                </a:lnTo>
                <a:lnTo>
                  <a:pt x="0" y="77723"/>
                </a:lnTo>
                <a:lnTo>
                  <a:pt x="659892" y="77723"/>
                </a:lnTo>
                <a:lnTo>
                  <a:pt x="659892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9592056" y="5966459"/>
            <a:ext cx="548640" cy="79248"/>
          </a:xfrm>
          <a:custGeom>
            <a:avLst/>
            <a:gdLst/>
            <a:ahLst/>
            <a:cxnLst/>
            <a:rect l="l" t="t" r="r" b="b"/>
            <a:pathLst>
              <a:path w="548640" h="79248">
                <a:moveTo>
                  <a:pt x="548640" y="0"/>
                </a:moveTo>
                <a:lnTo>
                  <a:pt x="0" y="0"/>
                </a:lnTo>
                <a:lnTo>
                  <a:pt x="0" y="79247"/>
                </a:lnTo>
                <a:lnTo>
                  <a:pt x="548640" y="79247"/>
                </a:lnTo>
                <a:lnTo>
                  <a:pt x="548640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9592056" y="6556247"/>
            <a:ext cx="219455" cy="77724"/>
          </a:xfrm>
          <a:custGeom>
            <a:avLst/>
            <a:gdLst/>
            <a:ahLst/>
            <a:cxnLst/>
            <a:rect l="l" t="t" r="r" b="b"/>
            <a:pathLst>
              <a:path w="219455" h="77724">
                <a:moveTo>
                  <a:pt x="219455" y="0"/>
                </a:moveTo>
                <a:lnTo>
                  <a:pt x="0" y="0"/>
                </a:lnTo>
                <a:lnTo>
                  <a:pt x="0" y="77723"/>
                </a:lnTo>
                <a:lnTo>
                  <a:pt x="219455" y="77723"/>
                </a:lnTo>
                <a:lnTo>
                  <a:pt x="219455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592056" y="1391411"/>
            <a:ext cx="0" cy="5301996"/>
          </a:xfrm>
          <a:custGeom>
            <a:avLst/>
            <a:gdLst/>
            <a:ahLst/>
            <a:cxnLst/>
            <a:rect l="l" t="t" r="r" b="b"/>
            <a:pathLst>
              <a:path w="0" h="5301996">
                <a:moveTo>
                  <a:pt x="0" y="0"/>
                </a:moveTo>
                <a:lnTo>
                  <a:pt x="0" y="5301996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9816465" y="141401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676003" y="2003552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796398" y="259270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826497" y="318185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776586" y="377113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826497" y="436029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266044" y="494944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066401" y="553892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665969" y="6128105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106406" y="149275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026142" y="2081910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794872" y="2671064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535793" y="326059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526014" y="384975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196321" y="443890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066401" y="502805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236200" y="561726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695815" y="6206438"/>
            <a:ext cx="10033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846309" y="157137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665969" y="2160523"/>
            <a:ext cx="295910" cy="243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3333" sz="1500" spc="37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baseline="-33333" sz="1500" spc="12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826497" y="274967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806431" y="333882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796398" y="392836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695815" y="4517517"/>
            <a:ext cx="295910" cy="2432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3333" sz="1500" spc="37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baseline="-33333" sz="1500" spc="12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766554" y="5106670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806431" y="569589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9676003" y="6285077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715881" y="1728342"/>
            <a:ext cx="28575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3333" sz="1500" spc="37">
                <a:solidFill>
                  <a:srgbClr val="535353"/>
                </a:solidFill>
                <a:latin typeface="Arial"/>
                <a:cs typeface="Arial"/>
              </a:rPr>
              <a:t>6</a:t>
            </a:r>
            <a:r>
              <a:rPr dirty="0" smtClean="0" baseline="33333" sz="1500" spc="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9685781" y="2907029"/>
            <a:ext cx="29591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3333" sz="1500" spc="37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baseline="33333" sz="1500" spc="12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695815" y="3496182"/>
            <a:ext cx="30607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3333" sz="1500" spc="37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baseline="33333" sz="1500" spc="3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33333" sz="1500" spc="-172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745726" y="4006722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705847" y="5185409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9715881" y="5774537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665969" y="6363715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9796398" y="2317750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796398" y="408533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786619" y="467448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725914" y="5263641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685781" y="5853176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695815" y="6442354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0466069" y="180695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0824718" y="2396109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966452" y="298526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136251" y="357479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0196321" y="416394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486135" y="475310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316082" y="534238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0206355" y="593150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876535" y="652068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8691118" y="1600327"/>
            <a:ext cx="7848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课堂反馈系统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8817102" y="2189734"/>
            <a:ext cx="65976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游戏类软件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510778" y="2779014"/>
            <a:ext cx="96456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模拟</a:t>
            </a:r>
            <a:r>
              <a:rPr dirty="0" smtClean="0" sz="1000" spc="135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仿真类软件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184260" y="3368166"/>
            <a:ext cx="129032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微博、微信等社交媒体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944736" y="3957320"/>
            <a:ext cx="5314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课程博客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8932544" y="4546472"/>
            <a:ext cx="54292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课程</a:t>
            </a:r>
            <a:r>
              <a:rPr dirty="0" smtClean="0" sz="1000" spc="55">
                <a:solidFill>
                  <a:srgbClr val="535353"/>
                </a:solidFill>
                <a:latin typeface="Arial"/>
                <a:cs typeface="Arial"/>
              </a:rPr>
              <a:t>W</a:t>
            </a:r>
            <a:r>
              <a:rPr dirty="0" smtClean="0" sz="1000" spc="40">
                <a:solidFill>
                  <a:srgbClr val="535353"/>
                </a:solidFill>
                <a:latin typeface="Arial"/>
                <a:cs typeface="Arial"/>
              </a:rPr>
              <a:t>iki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563736" y="5135626"/>
            <a:ext cx="91122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论文防剽窃功能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10118" y="5725159"/>
            <a:ext cx="116395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课程通知发学生邮箱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8786621" y="6314338"/>
            <a:ext cx="68897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其他技</a:t>
            </a:r>
            <a:r>
              <a:rPr dirty="0" smtClean="0" sz="1000" spc="-20">
                <a:solidFill>
                  <a:srgbClr val="535353"/>
                </a:solidFill>
                <a:latin typeface="Microsoft JhengHei"/>
                <a:cs typeface="Microsoft JhengHei"/>
              </a:rPr>
              <a:t>术</a:t>
            </a:r>
            <a:r>
              <a:rPr dirty="0" smtClean="0" sz="1000" spc="-40">
                <a:solidFill>
                  <a:srgbClr val="535353"/>
                </a:solidFill>
                <a:latin typeface="Arial"/>
                <a:cs typeface="Arial"/>
              </a:rPr>
              <a:t>,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如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965818" y="1038605"/>
            <a:ext cx="229806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b="1">
                <a:solidFill>
                  <a:srgbClr val="535353"/>
                </a:solidFill>
                <a:latin typeface="Microsoft JhengHei"/>
                <a:cs typeface="Microsoft JhengHei"/>
              </a:rPr>
              <a:t>各种教学形式</a:t>
            </a:r>
            <a:r>
              <a:rPr dirty="0" smtClean="0" sz="1050" spc="-15" b="1">
                <a:solidFill>
                  <a:srgbClr val="535353"/>
                </a:solidFill>
                <a:latin typeface="Microsoft JhengHei"/>
                <a:cs typeface="Microsoft JhengHei"/>
              </a:rPr>
              <a:t>在</a:t>
            </a:r>
            <a:r>
              <a:rPr dirty="0" smtClean="0" sz="1050" spc="0" b="1">
                <a:solidFill>
                  <a:srgbClr val="535353"/>
                </a:solidFill>
                <a:latin typeface="Microsoft JhengHei"/>
                <a:cs typeface="Microsoft JhengHei"/>
              </a:rPr>
              <a:t>课</a:t>
            </a:r>
            <a:r>
              <a:rPr dirty="0" smtClean="0" sz="1050" spc="-15" b="1">
                <a:solidFill>
                  <a:srgbClr val="535353"/>
                </a:solidFill>
                <a:latin typeface="Microsoft JhengHei"/>
                <a:cs typeface="Microsoft JhengHei"/>
              </a:rPr>
              <a:t>程</a:t>
            </a:r>
            <a:r>
              <a:rPr dirty="0" smtClean="0" sz="1050" spc="0" b="1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050" spc="-15" b="1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050" spc="0" b="1">
                <a:solidFill>
                  <a:srgbClr val="535353"/>
                </a:solidFill>
                <a:latin typeface="Microsoft JhengHei"/>
                <a:cs typeface="Microsoft JhengHei"/>
              </a:rPr>
              <a:t>中的</a:t>
            </a:r>
            <a:r>
              <a:rPr dirty="0" smtClean="0" sz="1050" spc="-15" b="1">
                <a:solidFill>
                  <a:srgbClr val="535353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1050" spc="0" b="1">
                <a:solidFill>
                  <a:srgbClr val="535353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1050" spc="-15" b="1">
                <a:solidFill>
                  <a:srgbClr val="535353"/>
                </a:solidFill>
                <a:latin typeface="Microsoft JhengHei"/>
                <a:cs typeface="Microsoft JhengHei"/>
              </a:rPr>
              <a:t>情</a:t>
            </a:r>
            <a:r>
              <a:rPr dirty="0" smtClean="0" sz="1050" spc="0" b="1">
                <a:solidFill>
                  <a:srgbClr val="535353"/>
                </a:solidFill>
                <a:latin typeface="Microsoft JhengHei"/>
                <a:cs typeface="Microsoft JhengHei"/>
              </a:rPr>
              <a:t>况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251692" y="5300471"/>
            <a:ext cx="76200" cy="74675"/>
          </a:xfrm>
          <a:custGeom>
            <a:avLst/>
            <a:gdLst/>
            <a:ahLst/>
            <a:cxnLst/>
            <a:rect l="l" t="t" r="r" b="b"/>
            <a:pathLst>
              <a:path w="76200" h="74675">
                <a:moveTo>
                  <a:pt x="0" y="74675"/>
                </a:moveTo>
                <a:lnTo>
                  <a:pt x="76200" y="74675"/>
                </a:lnTo>
                <a:lnTo>
                  <a:pt x="76200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251692" y="55260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11251692" y="57515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11251692" y="5978652"/>
            <a:ext cx="76200" cy="74675"/>
          </a:xfrm>
          <a:custGeom>
            <a:avLst/>
            <a:gdLst/>
            <a:ahLst/>
            <a:cxnLst/>
            <a:rect l="l" t="t" r="r" b="b"/>
            <a:pathLst>
              <a:path w="76200" h="74675">
                <a:moveTo>
                  <a:pt x="0" y="74676"/>
                </a:moveTo>
                <a:lnTo>
                  <a:pt x="76200" y="74676"/>
                </a:lnTo>
                <a:lnTo>
                  <a:pt x="76200" y="0"/>
                </a:ln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11251692" y="6204203"/>
            <a:ext cx="76200" cy="74676"/>
          </a:xfrm>
          <a:custGeom>
            <a:avLst/>
            <a:gdLst/>
            <a:ahLst/>
            <a:cxnLst/>
            <a:rect l="l" t="t" r="r" b="b"/>
            <a:pathLst>
              <a:path w="76200" h="74675">
                <a:moveTo>
                  <a:pt x="0" y="74676"/>
                </a:moveTo>
                <a:lnTo>
                  <a:pt x="76200" y="74676"/>
                </a:lnTo>
                <a:lnTo>
                  <a:pt x="76200" y="0"/>
                </a:ln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11251692" y="642975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 txBox="1"/>
          <p:nvPr/>
        </p:nvSpPr>
        <p:spPr>
          <a:xfrm>
            <a:off x="11348973" y="5252973"/>
            <a:ext cx="606425" cy="1295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dirty="0" smtClean="0" sz="1000" spc="-15">
                <a:solidFill>
                  <a:srgbClr val="535353"/>
                </a:solidFill>
                <a:latin typeface="Microsoft JhengHei"/>
                <a:cs typeface="Microsoft JhengHei"/>
              </a:rPr>
              <a:t>：已普及</a:t>
            </a:r>
            <a:endParaRPr sz="10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31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：少量</a:t>
            </a:r>
            <a:endParaRPr sz="10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：规划中</a:t>
            </a:r>
            <a:endParaRPr sz="10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：试点中</a:t>
            </a:r>
            <a:endParaRPr sz="10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：考察中</a:t>
            </a:r>
            <a:endParaRPr sz="10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：没有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8325611" y="4940808"/>
            <a:ext cx="2663952" cy="576071"/>
          </a:xfrm>
          <a:custGeom>
            <a:avLst/>
            <a:gdLst/>
            <a:ahLst/>
            <a:cxnLst/>
            <a:rect l="l" t="t" r="r" b="b"/>
            <a:pathLst>
              <a:path w="2663952" h="576072">
                <a:moveTo>
                  <a:pt x="0" y="576071"/>
                </a:moveTo>
                <a:lnTo>
                  <a:pt x="2663952" y="576071"/>
                </a:lnTo>
                <a:lnTo>
                  <a:pt x="2663952" y="0"/>
                </a:lnTo>
                <a:lnTo>
                  <a:pt x="0" y="0"/>
                </a:lnTo>
                <a:lnTo>
                  <a:pt x="0" y="576071"/>
                </a:lnTo>
                <a:close/>
              </a:path>
            </a:pathLst>
          </a:custGeom>
          <a:ln w="12191">
            <a:solidFill>
              <a:srgbClr val="24406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8325611" y="5516879"/>
            <a:ext cx="2663952" cy="576071"/>
          </a:xfrm>
          <a:custGeom>
            <a:avLst/>
            <a:gdLst/>
            <a:ahLst/>
            <a:cxnLst/>
            <a:rect l="l" t="t" r="r" b="b"/>
            <a:pathLst>
              <a:path w="2663952" h="576072">
                <a:moveTo>
                  <a:pt x="0" y="576072"/>
                </a:moveTo>
                <a:lnTo>
                  <a:pt x="2663952" y="576072"/>
                </a:lnTo>
                <a:lnTo>
                  <a:pt x="266395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12191">
            <a:solidFill>
              <a:srgbClr val="24406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5919215" y="6391655"/>
            <a:ext cx="307848" cy="68579"/>
          </a:xfrm>
          <a:custGeom>
            <a:avLst/>
            <a:gdLst/>
            <a:ahLst/>
            <a:cxnLst/>
            <a:rect l="l" t="t" r="r" b="b"/>
            <a:pathLst>
              <a:path w="307848" h="68579">
                <a:moveTo>
                  <a:pt x="307848" y="0"/>
                </a:moveTo>
                <a:lnTo>
                  <a:pt x="0" y="0"/>
                </a:lnTo>
                <a:lnTo>
                  <a:pt x="0" y="68580"/>
                </a:lnTo>
                <a:lnTo>
                  <a:pt x="307848" y="68580"/>
                </a:lnTo>
                <a:lnTo>
                  <a:pt x="307848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5919215" y="5881115"/>
            <a:ext cx="175260" cy="68580"/>
          </a:xfrm>
          <a:custGeom>
            <a:avLst/>
            <a:gdLst/>
            <a:ahLst/>
            <a:cxnLst/>
            <a:rect l="l" t="t" r="r" b="b"/>
            <a:pathLst>
              <a:path w="175260" h="68579">
                <a:moveTo>
                  <a:pt x="175260" y="0"/>
                </a:moveTo>
                <a:lnTo>
                  <a:pt x="0" y="0"/>
                </a:lnTo>
                <a:lnTo>
                  <a:pt x="0" y="68580"/>
                </a:lnTo>
                <a:lnTo>
                  <a:pt x="175260" y="68580"/>
                </a:lnTo>
                <a:lnTo>
                  <a:pt x="175260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5919215" y="5370576"/>
            <a:ext cx="1068324" cy="68580"/>
          </a:xfrm>
          <a:custGeom>
            <a:avLst/>
            <a:gdLst/>
            <a:ahLst/>
            <a:cxnLst/>
            <a:rect l="l" t="t" r="r" b="b"/>
            <a:pathLst>
              <a:path w="1068324" h="68579">
                <a:moveTo>
                  <a:pt x="1068324" y="0"/>
                </a:moveTo>
                <a:lnTo>
                  <a:pt x="0" y="0"/>
                </a:lnTo>
                <a:lnTo>
                  <a:pt x="0" y="68580"/>
                </a:lnTo>
                <a:lnTo>
                  <a:pt x="1068324" y="68580"/>
                </a:lnTo>
                <a:lnTo>
                  <a:pt x="1068324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5919215" y="4860035"/>
            <a:ext cx="321563" cy="68580"/>
          </a:xfrm>
          <a:custGeom>
            <a:avLst/>
            <a:gdLst/>
            <a:ahLst/>
            <a:cxnLst/>
            <a:rect l="l" t="t" r="r" b="b"/>
            <a:pathLst>
              <a:path w="321563" h="68579">
                <a:moveTo>
                  <a:pt x="321563" y="0"/>
                </a:moveTo>
                <a:lnTo>
                  <a:pt x="0" y="0"/>
                </a:lnTo>
                <a:lnTo>
                  <a:pt x="0" y="68580"/>
                </a:lnTo>
                <a:lnTo>
                  <a:pt x="321563" y="68580"/>
                </a:lnTo>
                <a:lnTo>
                  <a:pt x="321563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5919215" y="4349496"/>
            <a:ext cx="381000" cy="68580"/>
          </a:xfrm>
          <a:custGeom>
            <a:avLst/>
            <a:gdLst/>
            <a:ahLst/>
            <a:cxnLst/>
            <a:rect l="l" t="t" r="r" b="b"/>
            <a:pathLst>
              <a:path w="381000" h="68579">
                <a:moveTo>
                  <a:pt x="381000" y="0"/>
                </a:moveTo>
                <a:lnTo>
                  <a:pt x="0" y="0"/>
                </a:lnTo>
                <a:lnTo>
                  <a:pt x="0" y="68579"/>
                </a:lnTo>
                <a:lnTo>
                  <a:pt x="381000" y="68579"/>
                </a:lnTo>
                <a:lnTo>
                  <a:pt x="381000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5919215" y="3838955"/>
            <a:ext cx="746760" cy="68580"/>
          </a:xfrm>
          <a:custGeom>
            <a:avLst/>
            <a:gdLst/>
            <a:ahLst/>
            <a:cxnLst/>
            <a:rect l="l" t="t" r="r" b="b"/>
            <a:pathLst>
              <a:path w="746759" h="68579">
                <a:moveTo>
                  <a:pt x="746760" y="0"/>
                </a:moveTo>
                <a:lnTo>
                  <a:pt x="0" y="0"/>
                </a:lnTo>
                <a:lnTo>
                  <a:pt x="0" y="68580"/>
                </a:lnTo>
                <a:lnTo>
                  <a:pt x="746760" y="68580"/>
                </a:lnTo>
                <a:lnTo>
                  <a:pt x="746760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5919215" y="3328415"/>
            <a:ext cx="877824" cy="68580"/>
          </a:xfrm>
          <a:custGeom>
            <a:avLst/>
            <a:gdLst/>
            <a:ahLst/>
            <a:cxnLst/>
            <a:rect l="l" t="t" r="r" b="b"/>
            <a:pathLst>
              <a:path w="877824" h="68580">
                <a:moveTo>
                  <a:pt x="877824" y="0"/>
                </a:moveTo>
                <a:lnTo>
                  <a:pt x="0" y="0"/>
                </a:lnTo>
                <a:lnTo>
                  <a:pt x="0" y="68580"/>
                </a:lnTo>
                <a:lnTo>
                  <a:pt x="877824" y="68580"/>
                </a:lnTo>
                <a:lnTo>
                  <a:pt x="877824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5919215" y="2817876"/>
            <a:ext cx="467868" cy="68579"/>
          </a:xfrm>
          <a:custGeom>
            <a:avLst/>
            <a:gdLst/>
            <a:ahLst/>
            <a:cxnLst/>
            <a:rect l="l" t="t" r="r" b="b"/>
            <a:pathLst>
              <a:path w="467868" h="68579">
                <a:moveTo>
                  <a:pt x="467868" y="0"/>
                </a:moveTo>
                <a:lnTo>
                  <a:pt x="0" y="0"/>
                </a:lnTo>
                <a:lnTo>
                  <a:pt x="0" y="68579"/>
                </a:lnTo>
                <a:lnTo>
                  <a:pt x="467868" y="68579"/>
                </a:lnTo>
                <a:lnTo>
                  <a:pt x="467868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5919215" y="2307335"/>
            <a:ext cx="467868" cy="68579"/>
          </a:xfrm>
          <a:custGeom>
            <a:avLst/>
            <a:gdLst/>
            <a:ahLst/>
            <a:cxnLst/>
            <a:rect l="l" t="t" r="r" b="b"/>
            <a:pathLst>
              <a:path w="467868" h="68579">
                <a:moveTo>
                  <a:pt x="467868" y="0"/>
                </a:moveTo>
                <a:lnTo>
                  <a:pt x="0" y="0"/>
                </a:lnTo>
                <a:lnTo>
                  <a:pt x="0" y="68579"/>
                </a:lnTo>
                <a:lnTo>
                  <a:pt x="467868" y="68579"/>
                </a:lnTo>
                <a:lnTo>
                  <a:pt x="467868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5919215" y="1796795"/>
            <a:ext cx="321563" cy="68579"/>
          </a:xfrm>
          <a:custGeom>
            <a:avLst/>
            <a:gdLst/>
            <a:ahLst/>
            <a:cxnLst/>
            <a:rect l="l" t="t" r="r" b="b"/>
            <a:pathLst>
              <a:path w="321563" h="68579">
                <a:moveTo>
                  <a:pt x="321563" y="0"/>
                </a:moveTo>
                <a:lnTo>
                  <a:pt x="0" y="0"/>
                </a:lnTo>
                <a:lnTo>
                  <a:pt x="0" y="68579"/>
                </a:lnTo>
                <a:lnTo>
                  <a:pt x="321563" y="68579"/>
                </a:lnTo>
                <a:lnTo>
                  <a:pt x="321563" y="0"/>
                </a:lnTo>
                <a:close/>
              </a:path>
            </a:pathLst>
          </a:custGeom>
          <a:solidFill>
            <a:srgbClr val="BB30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5919215" y="6324600"/>
            <a:ext cx="966215" cy="67056"/>
          </a:xfrm>
          <a:custGeom>
            <a:avLst/>
            <a:gdLst/>
            <a:ahLst/>
            <a:cxnLst/>
            <a:rect l="l" t="t" r="r" b="b"/>
            <a:pathLst>
              <a:path w="966215" h="67055">
                <a:moveTo>
                  <a:pt x="966215" y="0"/>
                </a:moveTo>
                <a:lnTo>
                  <a:pt x="0" y="0"/>
                </a:lnTo>
                <a:lnTo>
                  <a:pt x="0" y="67056"/>
                </a:lnTo>
                <a:lnTo>
                  <a:pt x="966215" y="67056"/>
                </a:lnTo>
                <a:lnTo>
                  <a:pt x="9662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5919215" y="5814059"/>
            <a:ext cx="1024128" cy="67056"/>
          </a:xfrm>
          <a:custGeom>
            <a:avLst/>
            <a:gdLst/>
            <a:ahLst/>
            <a:cxnLst/>
            <a:rect l="l" t="t" r="r" b="b"/>
            <a:pathLst>
              <a:path w="1024128" h="67055">
                <a:moveTo>
                  <a:pt x="1024128" y="0"/>
                </a:moveTo>
                <a:lnTo>
                  <a:pt x="0" y="0"/>
                </a:lnTo>
                <a:lnTo>
                  <a:pt x="0" y="67055"/>
                </a:lnTo>
                <a:lnTo>
                  <a:pt x="1024128" y="67055"/>
                </a:lnTo>
                <a:lnTo>
                  <a:pt x="102412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5919215" y="5303520"/>
            <a:ext cx="1024128" cy="67056"/>
          </a:xfrm>
          <a:custGeom>
            <a:avLst/>
            <a:gdLst/>
            <a:ahLst/>
            <a:cxnLst/>
            <a:rect l="l" t="t" r="r" b="b"/>
            <a:pathLst>
              <a:path w="1024128" h="67055">
                <a:moveTo>
                  <a:pt x="1024128" y="0"/>
                </a:moveTo>
                <a:lnTo>
                  <a:pt x="0" y="0"/>
                </a:lnTo>
                <a:lnTo>
                  <a:pt x="0" y="67055"/>
                </a:lnTo>
                <a:lnTo>
                  <a:pt x="1024128" y="67055"/>
                </a:lnTo>
                <a:lnTo>
                  <a:pt x="102412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5919215" y="4792979"/>
            <a:ext cx="1287780" cy="67056"/>
          </a:xfrm>
          <a:custGeom>
            <a:avLst/>
            <a:gdLst/>
            <a:ahLst/>
            <a:cxnLst/>
            <a:rect l="l" t="t" r="r" b="b"/>
            <a:pathLst>
              <a:path w="1287780" h="67055">
                <a:moveTo>
                  <a:pt x="1287780" y="0"/>
                </a:moveTo>
                <a:lnTo>
                  <a:pt x="0" y="0"/>
                </a:lnTo>
                <a:lnTo>
                  <a:pt x="0" y="67056"/>
                </a:lnTo>
                <a:lnTo>
                  <a:pt x="1287780" y="67056"/>
                </a:lnTo>
                <a:lnTo>
                  <a:pt x="12877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919215" y="4282440"/>
            <a:ext cx="585215" cy="67056"/>
          </a:xfrm>
          <a:custGeom>
            <a:avLst/>
            <a:gdLst/>
            <a:ahLst/>
            <a:cxnLst/>
            <a:rect l="l" t="t" r="r" b="b"/>
            <a:pathLst>
              <a:path w="585215" h="67055">
                <a:moveTo>
                  <a:pt x="585215" y="0"/>
                </a:moveTo>
                <a:lnTo>
                  <a:pt x="0" y="0"/>
                </a:lnTo>
                <a:lnTo>
                  <a:pt x="0" y="67056"/>
                </a:lnTo>
                <a:lnTo>
                  <a:pt x="585215" y="67056"/>
                </a:lnTo>
                <a:lnTo>
                  <a:pt x="5852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5919215" y="3771900"/>
            <a:ext cx="1258824" cy="67056"/>
          </a:xfrm>
          <a:custGeom>
            <a:avLst/>
            <a:gdLst/>
            <a:ahLst/>
            <a:cxnLst/>
            <a:rect l="l" t="t" r="r" b="b"/>
            <a:pathLst>
              <a:path w="1258824" h="67055">
                <a:moveTo>
                  <a:pt x="1258824" y="0"/>
                </a:moveTo>
                <a:lnTo>
                  <a:pt x="0" y="0"/>
                </a:lnTo>
                <a:lnTo>
                  <a:pt x="0" y="67056"/>
                </a:lnTo>
                <a:lnTo>
                  <a:pt x="1258824" y="67056"/>
                </a:lnTo>
                <a:lnTo>
                  <a:pt x="12588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5919215" y="3261359"/>
            <a:ext cx="1170432" cy="67055"/>
          </a:xfrm>
          <a:custGeom>
            <a:avLst/>
            <a:gdLst/>
            <a:ahLst/>
            <a:cxnLst/>
            <a:rect l="l" t="t" r="r" b="b"/>
            <a:pathLst>
              <a:path w="1170432" h="67055">
                <a:moveTo>
                  <a:pt x="1170432" y="0"/>
                </a:moveTo>
                <a:lnTo>
                  <a:pt x="0" y="0"/>
                </a:lnTo>
                <a:lnTo>
                  <a:pt x="0" y="67055"/>
                </a:lnTo>
                <a:lnTo>
                  <a:pt x="1170432" y="67055"/>
                </a:lnTo>
                <a:lnTo>
                  <a:pt x="11704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919215" y="2750820"/>
            <a:ext cx="1229867" cy="67055"/>
          </a:xfrm>
          <a:custGeom>
            <a:avLst/>
            <a:gdLst/>
            <a:ahLst/>
            <a:cxnLst/>
            <a:rect l="l" t="t" r="r" b="b"/>
            <a:pathLst>
              <a:path w="1229867" h="67055">
                <a:moveTo>
                  <a:pt x="1229867" y="0"/>
                </a:moveTo>
                <a:lnTo>
                  <a:pt x="0" y="0"/>
                </a:lnTo>
                <a:lnTo>
                  <a:pt x="0" y="67055"/>
                </a:lnTo>
                <a:lnTo>
                  <a:pt x="1229867" y="67055"/>
                </a:lnTo>
                <a:lnTo>
                  <a:pt x="122986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5919215" y="2240279"/>
            <a:ext cx="1595628" cy="67056"/>
          </a:xfrm>
          <a:custGeom>
            <a:avLst/>
            <a:gdLst/>
            <a:ahLst/>
            <a:cxnLst/>
            <a:rect l="l" t="t" r="r" b="b"/>
            <a:pathLst>
              <a:path w="1595628" h="67056">
                <a:moveTo>
                  <a:pt x="1595628" y="0"/>
                </a:moveTo>
                <a:lnTo>
                  <a:pt x="0" y="0"/>
                </a:lnTo>
                <a:lnTo>
                  <a:pt x="0" y="67056"/>
                </a:lnTo>
                <a:lnTo>
                  <a:pt x="1595628" y="67056"/>
                </a:lnTo>
                <a:lnTo>
                  <a:pt x="159562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919215" y="1729739"/>
            <a:ext cx="1859280" cy="67056"/>
          </a:xfrm>
          <a:custGeom>
            <a:avLst/>
            <a:gdLst/>
            <a:ahLst/>
            <a:cxnLst/>
            <a:rect l="l" t="t" r="r" b="b"/>
            <a:pathLst>
              <a:path w="1859280" h="67056">
                <a:moveTo>
                  <a:pt x="1859280" y="0"/>
                </a:moveTo>
                <a:lnTo>
                  <a:pt x="0" y="0"/>
                </a:lnTo>
                <a:lnTo>
                  <a:pt x="0" y="67056"/>
                </a:lnTo>
                <a:lnTo>
                  <a:pt x="1859280" y="67056"/>
                </a:lnTo>
                <a:lnTo>
                  <a:pt x="18592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5919215" y="6256020"/>
            <a:ext cx="117348" cy="68579"/>
          </a:xfrm>
          <a:custGeom>
            <a:avLst/>
            <a:gdLst/>
            <a:ahLst/>
            <a:cxnLst/>
            <a:rect l="l" t="t" r="r" b="b"/>
            <a:pathLst>
              <a:path w="117348" h="68579">
                <a:moveTo>
                  <a:pt x="117348" y="0"/>
                </a:moveTo>
                <a:lnTo>
                  <a:pt x="0" y="0"/>
                </a:lnTo>
                <a:lnTo>
                  <a:pt x="0" y="68579"/>
                </a:lnTo>
                <a:lnTo>
                  <a:pt x="117348" y="68579"/>
                </a:lnTo>
                <a:lnTo>
                  <a:pt x="117348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5919215" y="5745479"/>
            <a:ext cx="205739" cy="68579"/>
          </a:xfrm>
          <a:custGeom>
            <a:avLst/>
            <a:gdLst/>
            <a:ahLst/>
            <a:cxnLst/>
            <a:rect l="l" t="t" r="r" b="b"/>
            <a:pathLst>
              <a:path w="205739" h="68579">
                <a:moveTo>
                  <a:pt x="205739" y="0"/>
                </a:moveTo>
                <a:lnTo>
                  <a:pt x="0" y="0"/>
                </a:lnTo>
                <a:lnTo>
                  <a:pt x="0" y="68580"/>
                </a:lnTo>
                <a:lnTo>
                  <a:pt x="205739" y="68580"/>
                </a:lnTo>
                <a:lnTo>
                  <a:pt x="205739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919215" y="5234940"/>
            <a:ext cx="278892" cy="68579"/>
          </a:xfrm>
          <a:custGeom>
            <a:avLst/>
            <a:gdLst/>
            <a:ahLst/>
            <a:cxnLst/>
            <a:rect l="l" t="t" r="r" b="b"/>
            <a:pathLst>
              <a:path w="278892" h="68579">
                <a:moveTo>
                  <a:pt x="278892" y="0"/>
                </a:moveTo>
                <a:lnTo>
                  <a:pt x="0" y="0"/>
                </a:lnTo>
                <a:lnTo>
                  <a:pt x="0" y="68580"/>
                </a:lnTo>
                <a:lnTo>
                  <a:pt x="278892" y="68580"/>
                </a:lnTo>
                <a:lnTo>
                  <a:pt x="278892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5919215" y="4724400"/>
            <a:ext cx="278892" cy="68580"/>
          </a:xfrm>
          <a:custGeom>
            <a:avLst/>
            <a:gdLst/>
            <a:ahLst/>
            <a:cxnLst/>
            <a:rect l="l" t="t" r="r" b="b"/>
            <a:pathLst>
              <a:path w="278892" h="68579">
                <a:moveTo>
                  <a:pt x="278892" y="0"/>
                </a:moveTo>
                <a:lnTo>
                  <a:pt x="0" y="0"/>
                </a:lnTo>
                <a:lnTo>
                  <a:pt x="0" y="68580"/>
                </a:lnTo>
                <a:lnTo>
                  <a:pt x="278892" y="68580"/>
                </a:lnTo>
                <a:lnTo>
                  <a:pt x="278892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5919215" y="4213859"/>
            <a:ext cx="321563" cy="68579"/>
          </a:xfrm>
          <a:custGeom>
            <a:avLst/>
            <a:gdLst/>
            <a:ahLst/>
            <a:cxnLst/>
            <a:rect l="l" t="t" r="r" b="b"/>
            <a:pathLst>
              <a:path w="321563" h="68579">
                <a:moveTo>
                  <a:pt x="321563" y="0"/>
                </a:moveTo>
                <a:lnTo>
                  <a:pt x="0" y="0"/>
                </a:lnTo>
                <a:lnTo>
                  <a:pt x="0" y="68579"/>
                </a:lnTo>
                <a:lnTo>
                  <a:pt x="321563" y="68579"/>
                </a:lnTo>
                <a:lnTo>
                  <a:pt x="321563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5919215" y="3703320"/>
            <a:ext cx="132587" cy="68580"/>
          </a:xfrm>
          <a:custGeom>
            <a:avLst/>
            <a:gdLst/>
            <a:ahLst/>
            <a:cxnLst/>
            <a:rect l="l" t="t" r="r" b="b"/>
            <a:pathLst>
              <a:path w="132587" h="68579">
                <a:moveTo>
                  <a:pt x="132587" y="0"/>
                </a:moveTo>
                <a:lnTo>
                  <a:pt x="0" y="0"/>
                </a:lnTo>
                <a:lnTo>
                  <a:pt x="0" y="68579"/>
                </a:lnTo>
                <a:lnTo>
                  <a:pt x="132587" y="68579"/>
                </a:lnTo>
                <a:lnTo>
                  <a:pt x="132587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5919215" y="3192779"/>
            <a:ext cx="161544" cy="68580"/>
          </a:xfrm>
          <a:custGeom>
            <a:avLst/>
            <a:gdLst/>
            <a:ahLst/>
            <a:cxnLst/>
            <a:rect l="l" t="t" r="r" b="b"/>
            <a:pathLst>
              <a:path w="161544" h="68580">
                <a:moveTo>
                  <a:pt x="161544" y="0"/>
                </a:moveTo>
                <a:lnTo>
                  <a:pt x="0" y="0"/>
                </a:lnTo>
                <a:lnTo>
                  <a:pt x="0" y="68580"/>
                </a:lnTo>
                <a:lnTo>
                  <a:pt x="161544" y="68580"/>
                </a:lnTo>
                <a:lnTo>
                  <a:pt x="161544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5919215" y="2682239"/>
            <a:ext cx="307848" cy="68580"/>
          </a:xfrm>
          <a:custGeom>
            <a:avLst/>
            <a:gdLst/>
            <a:ahLst/>
            <a:cxnLst/>
            <a:rect l="l" t="t" r="r" b="b"/>
            <a:pathLst>
              <a:path w="307848" h="68580">
                <a:moveTo>
                  <a:pt x="307848" y="0"/>
                </a:moveTo>
                <a:lnTo>
                  <a:pt x="0" y="0"/>
                </a:lnTo>
                <a:lnTo>
                  <a:pt x="0" y="68580"/>
                </a:lnTo>
                <a:lnTo>
                  <a:pt x="307848" y="68580"/>
                </a:lnTo>
                <a:lnTo>
                  <a:pt x="307848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5919215" y="2171700"/>
            <a:ext cx="175260" cy="68579"/>
          </a:xfrm>
          <a:custGeom>
            <a:avLst/>
            <a:gdLst/>
            <a:ahLst/>
            <a:cxnLst/>
            <a:rect l="l" t="t" r="r" b="b"/>
            <a:pathLst>
              <a:path w="175260" h="68579">
                <a:moveTo>
                  <a:pt x="175260" y="0"/>
                </a:moveTo>
                <a:lnTo>
                  <a:pt x="0" y="0"/>
                </a:lnTo>
                <a:lnTo>
                  <a:pt x="0" y="68579"/>
                </a:lnTo>
                <a:lnTo>
                  <a:pt x="175260" y="68579"/>
                </a:lnTo>
                <a:lnTo>
                  <a:pt x="175260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5919215" y="1661160"/>
            <a:ext cx="132587" cy="68579"/>
          </a:xfrm>
          <a:custGeom>
            <a:avLst/>
            <a:gdLst/>
            <a:ahLst/>
            <a:cxnLst/>
            <a:rect l="l" t="t" r="r" b="b"/>
            <a:pathLst>
              <a:path w="132587" h="68579">
                <a:moveTo>
                  <a:pt x="132587" y="0"/>
                </a:moveTo>
                <a:lnTo>
                  <a:pt x="0" y="0"/>
                </a:lnTo>
                <a:lnTo>
                  <a:pt x="0" y="68579"/>
                </a:lnTo>
                <a:lnTo>
                  <a:pt x="132587" y="68579"/>
                </a:lnTo>
                <a:lnTo>
                  <a:pt x="132587" y="0"/>
                </a:lnTo>
                <a:close/>
              </a:path>
            </a:pathLst>
          </a:custGeom>
          <a:solidFill>
            <a:srgbClr val="1A60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5919215" y="6187440"/>
            <a:ext cx="190500" cy="68579"/>
          </a:xfrm>
          <a:custGeom>
            <a:avLst/>
            <a:gdLst/>
            <a:ahLst/>
            <a:cxnLst/>
            <a:rect l="l" t="t" r="r" b="b"/>
            <a:pathLst>
              <a:path w="190500" h="68579">
                <a:moveTo>
                  <a:pt x="190500" y="0"/>
                </a:moveTo>
                <a:lnTo>
                  <a:pt x="0" y="0"/>
                </a:lnTo>
                <a:lnTo>
                  <a:pt x="0" y="68580"/>
                </a:lnTo>
                <a:lnTo>
                  <a:pt x="190500" y="68580"/>
                </a:lnTo>
                <a:lnTo>
                  <a:pt x="190500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5919215" y="5676900"/>
            <a:ext cx="205739" cy="68580"/>
          </a:xfrm>
          <a:custGeom>
            <a:avLst/>
            <a:gdLst/>
            <a:ahLst/>
            <a:cxnLst/>
            <a:rect l="l" t="t" r="r" b="b"/>
            <a:pathLst>
              <a:path w="205739" h="68579">
                <a:moveTo>
                  <a:pt x="205739" y="0"/>
                </a:moveTo>
                <a:lnTo>
                  <a:pt x="0" y="0"/>
                </a:lnTo>
                <a:lnTo>
                  <a:pt x="0" y="68580"/>
                </a:lnTo>
                <a:lnTo>
                  <a:pt x="205739" y="68580"/>
                </a:lnTo>
                <a:lnTo>
                  <a:pt x="205739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5919215" y="5166359"/>
            <a:ext cx="263651" cy="68579"/>
          </a:xfrm>
          <a:custGeom>
            <a:avLst/>
            <a:gdLst/>
            <a:ahLst/>
            <a:cxnLst/>
            <a:rect l="l" t="t" r="r" b="b"/>
            <a:pathLst>
              <a:path w="263651" h="68579">
                <a:moveTo>
                  <a:pt x="263651" y="0"/>
                </a:moveTo>
                <a:lnTo>
                  <a:pt x="0" y="0"/>
                </a:lnTo>
                <a:lnTo>
                  <a:pt x="0" y="68579"/>
                </a:lnTo>
                <a:lnTo>
                  <a:pt x="263651" y="68579"/>
                </a:lnTo>
                <a:lnTo>
                  <a:pt x="263651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5919215" y="4655820"/>
            <a:ext cx="175260" cy="68580"/>
          </a:xfrm>
          <a:custGeom>
            <a:avLst/>
            <a:gdLst/>
            <a:ahLst/>
            <a:cxnLst/>
            <a:rect l="l" t="t" r="r" b="b"/>
            <a:pathLst>
              <a:path w="175260" h="68579">
                <a:moveTo>
                  <a:pt x="175260" y="0"/>
                </a:moveTo>
                <a:lnTo>
                  <a:pt x="0" y="0"/>
                </a:lnTo>
                <a:lnTo>
                  <a:pt x="0" y="68579"/>
                </a:lnTo>
                <a:lnTo>
                  <a:pt x="175260" y="68579"/>
                </a:lnTo>
                <a:lnTo>
                  <a:pt x="175260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5941314" y="4145279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45466">
            <a:solidFill>
              <a:srgbClr val="279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5919215" y="3634740"/>
            <a:ext cx="161544" cy="68580"/>
          </a:xfrm>
          <a:custGeom>
            <a:avLst/>
            <a:gdLst/>
            <a:ahLst/>
            <a:cxnLst/>
            <a:rect l="l" t="t" r="r" b="b"/>
            <a:pathLst>
              <a:path w="161544" h="68579">
                <a:moveTo>
                  <a:pt x="161544" y="0"/>
                </a:moveTo>
                <a:lnTo>
                  <a:pt x="0" y="0"/>
                </a:lnTo>
                <a:lnTo>
                  <a:pt x="0" y="68580"/>
                </a:lnTo>
                <a:lnTo>
                  <a:pt x="161544" y="68580"/>
                </a:lnTo>
                <a:lnTo>
                  <a:pt x="161544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5919215" y="3124200"/>
            <a:ext cx="205739" cy="68579"/>
          </a:xfrm>
          <a:custGeom>
            <a:avLst/>
            <a:gdLst/>
            <a:ahLst/>
            <a:cxnLst/>
            <a:rect l="l" t="t" r="r" b="b"/>
            <a:pathLst>
              <a:path w="205739" h="68579">
                <a:moveTo>
                  <a:pt x="205739" y="0"/>
                </a:moveTo>
                <a:lnTo>
                  <a:pt x="0" y="0"/>
                </a:lnTo>
                <a:lnTo>
                  <a:pt x="0" y="68579"/>
                </a:lnTo>
                <a:lnTo>
                  <a:pt x="205739" y="68579"/>
                </a:lnTo>
                <a:lnTo>
                  <a:pt x="205739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5919215" y="2613660"/>
            <a:ext cx="190500" cy="68579"/>
          </a:xfrm>
          <a:custGeom>
            <a:avLst/>
            <a:gdLst/>
            <a:ahLst/>
            <a:cxnLst/>
            <a:rect l="l" t="t" r="r" b="b"/>
            <a:pathLst>
              <a:path w="190500" h="68579">
                <a:moveTo>
                  <a:pt x="190500" y="0"/>
                </a:moveTo>
                <a:lnTo>
                  <a:pt x="0" y="0"/>
                </a:lnTo>
                <a:lnTo>
                  <a:pt x="0" y="68579"/>
                </a:lnTo>
                <a:lnTo>
                  <a:pt x="190500" y="68579"/>
                </a:lnTo>
                <a:lnTo>
                  <a:pt x="190500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5919215" y="2103120"/>
            <a:ext cx="102108" cy="68579"/>
          </a:xfrm>
          <a:custGeom>
            <a:avLst/>
            <a:gdLst/>
            <a:ahLst/>
            <a:cxnLst/>
            <a:rect l="l" t="t" r="r" b="b"/>
            <a:pathLst>
              <a:path w="102108" h="68579">
                <a:moveTo>
                  <a:pt x="102108" y="0"/>
                </a:moveTo>
                <a:lnTo>
                  <a:pt x="0" y="0"/>
                </a:lnTo>
                <a:lnTo>
                  <a:pt x="0" y="68579"/>
                </a:lnTo>
                <a:lnTo>
                  <a:pt x="102108" y="68579"/>
                </a:lnTo>
                <a:lnTo>
                  <a:pt x="102108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5919215" y="1592580"/>
            <a:ext cx="117348" cy="68580"/>
          </a:xfrm>
          <a:custGeom>
            <a:avLst/>
            <a:gdLst/>
            <a:ahLst/>
            <a:cxnLst/>
            <a:rect l="l" t="t" r="r" b="b"/>
            <a:pathLst>
              <a:path w="117348" h="68580">
                <a:moveTo>
                  <a:pt x="117348" y="0"/>
                </a:moveTo>
                <a:lnTo>
                  <a:pt x="0" y="0"/>
                </a:lnTo>
                <a:lnTo>
                  <a:pt x="0" y="68580"/>
                </a:lnTo>
                <a:lnTo>
                  <a:pt x="117348" y="68580"/>
                </a:lnTo>
                <a:lnTo>
                  <a:pt x="117348" y="0"/>
                </a:lnTo>
                <a:close/>
              </a:path>
            </a:pathLst>
          </a:custGeom>
          <a:solidFill>
            <a:srgbClr val="2791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5919215" y="6120384"/>
            <a:ext cx="219456" cy="67056"/>
          </a:xfrm>
          <a:custGeom>
            <a:avLst/>
            <a:gdLst/>
            <a:ahLst/>
            <a:cxnLst/>
            <a:rect l="l" t="t" r="r" b="b"/>
            <a:pathLst>
              <a:path w="219456" h="67055">
                <a:moveTo>
                  <a:pt x="219456" y="0"/>
                </a:moveTo>
                <a:lnTo>
                  <a:pt x="0" y="0"/>
                </a:lnTo>
                <a:lnTo>
                  <a:pt x="0" y="67055"/>
                </a:lnTo>
                <a:lnTo>
                  <a:pt x="219456" y="67055"/>
                </a:lnTo>
                <a:lnTo>
                  <a:pt x="219456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5919215" y="5609844"/>
            <a:ext cx="248412" cy="67056"/>
          </a:xfrm>
          <a:custGeom>
            <a:avLst/>
            <a:gdLst/>
            <a:ahLst/>
            <a:cxnLst/>
            <a:rect l="l" t="t" r="r" b="b"/>
            <a:pathLst>
              <a:path w="248412" h="67055">
                <a:moveTo>
                  <a:pt x="248412" y="0"/>
                </a:moveTo>
                <a:lnTo>
                  <a:pt x="0" y="0"/>
                </a:lnTo>
                <a:lnTo>
                  <a:pt x="0" y="67055"/>
                </a:lnTo>
                <a:lnTo>
                  <a:pt x="248412" y="67055"/>
                </a:lnTo>
                <a:lnTo>
                  <a:pt x="248412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5941314" y="5099303"/>
            <a:ext cx="0" cy="67056"/>
          </a:xfrm>
          <a:custGeom>
            <a:avLst/>
            <a:gdLst/>
            <a:ahLst/>
            <a:cxnLst/>
            <a:rect l="l" t="t" r="r" b="b"/>
            <a:pathLst>
              <a:path w="0" h="67055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45466">
            <a:solidFill>
              <a:srgbClr val="8BD5E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5919215" y="4588764"/>
            <a:ext cx="234696" cy="67056"/>
          </a:xfrm>
          <a:custGeom>
            <a:avLst/>
            <a:gdLst/>
            <a:ahLst/>
            <a:cxnLst/>
            <a:rect l="l" t="t" r="r" b="b"/>
            <a:pathLst>
              <a:path w="234696" h="67055">
                <a:moveTo>
                  <a:pt x="234696" y="0"/>
                </a:moveTo>
                <a:lnTo>
                  <a:pt x="0" y="0"/>
                </a:lnTo>
                <a:lnTo>
                  <a:pt x="0" y="67056"/>
                </a:lnTo>
                <a:lnTo>
                  <a:pt x="234696" y="67056"/>
                </a:lnTo>
                <a:lnTo>
                  <a:pt x="234696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5919215" y="4078223"/>
            <a:ext cx="307848" cy="67056"/>
          </a:xfrm>
          <a:custGeom>
            <a:avLst/>
            <a:gdLst/>
            <a:ahLst/>
            <a:cxnLst/>
            <a:rect l="l" t="t" r="r" b="b"/>
            <a:pathLst>
              <a:path w="307848" h="67055">
                <a:moveTo>
                  <a:pt x="307848" y="0"/>
                </a:moveTo>
                <a:lnTo>
                  <a:pt x="0" y="0"/>
                </a:lnTo>
                <a:lnTo>
                  <a:pt x="0" y="67056"/>
                </a:lnTo>
                <a:lnTo>
                  <a:pt x="307848" y="67056"/>
                </a:lnTo>
                <a:lnTo>
                  <a:pt x="307848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5919215" y="3567684"/>
            <a:ext cx="146304" cy="67055"/>
          </a:xfrm>
          <a:custGeom>
            <a:avLst/>
            <a:gdLst/>
            <a:ahLst/>
            <a:cxnLst/>
            <a:rect l="l" t="t" r="r" b="b"/>
            <a:pathLst>
              <a:path w="146304" h="67055">
                <a:moveTo>
                  <a:pt x="146304" y="0"/>
                </a:moveTo>
                <a:lnTo>
                  <a:pt x="0" y="0"/>
                </a:lnTo>
                <a:lnTo>
                  <a:pt x="0" y="67055"/>
                </a:lnTo>
                <a:lnTo>
                  <a:pt x="146304" y="67055"/>
                </a:lnTo>
                <a:lnTo>
                  <a:pt x="146304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5919215" y="3057144"/>
            <a:ext cx="102108" cy="67055"/>
          </a:xfrm>
          <a:custGeom>
            <a:avLst/>
            <a:gdLst/>
            <a:ahLst/>
            <a:cxnLst/>
            <a:rect l="l" t="t" r="r" b="b"/>
            <a:pathLst>
              <a:path w="102108" h="67055">
                <a:moveTo>
                  <a:pt x="102108" y="0"/>
                </a:moveTo>
                <a:lnTo>
                  <a:pt x="0" y="0"/>
                </a:lnTo>
                <a:lnTo>
                  <a:pt x="0" y="67055"/>
                </a:lnTo>
                <a:lnTo>
                  <a:pt x="102108" y="67055"/>
                </a:lnTo>
                <a:lnTo>
                  <a:pt x="102108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5919215" y="2546604"/>
            <a:ext cx="409956" cy="67056"/>
          </a:xfrm>
          <a:custGeom>
            <a:avLst/>
            <a:gdLst/>
            <a:ahLst/>
            <a:cxnLst/>
            <a:rect l="l" t="t" r="r" b="b"/>
            <a:pathLst>
              <a:path w="409956" h="67056">
                <a:moveTo>
                  <a:pt x="409956" y="0"/>
                </a:moveTo>
                <a:lnTo>
                  <a:pt x="0" y="0"/>
                </a:lnTo>
                <a:lnTo>
                  <a:pt x="0" y="67056"/>
                </a:lnTo>
                <a:lnTo>
                  <a:pt x="409956" y="67056"/>
                </a:lnTo>
                <a:lnTo>
                  <a:pt x="409956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5919215" y="2036064"/>
            <a:ext cx="161544" cy="67056"/>
          </a:xfrm>
          <a:custGeom>
            <a:avLst/>
            <a:gdLst/>
            <a:ahLst/>
            <a:cxnLst/>
            <a:rect l="l" t="t" r="r" b="b"/>
            <a:pathLst>
              <a:path w="161544" h="67056">
                <a:moveTo>
                  <a:pt x="161544" y="0"/>
                </a:moveTo>
                <a:lnTo>
                  <a:pt x="0" y="0"/>
                </a:lnTo>
                <a:lnTo>
                  <a:pt x="0" y="67056"/>
                </a:lnTo>
                <a:lnTo>
                  <a:pt x="161544" y="67056"/>
                </a:lnTo>
                <a:lnTo>
                  <a:pt x="161544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5919215" y="1525524"/>
            <a:ext cx="117348" cy="67055"/>
          </a:xfrm>
          <a:custGeom>
            <a:avLst/>
            <a:gdLst/>
            <a:ahLst/>
            <a:cxnLst/>
            <a:rect l="l" t="t" r="r" b="b"/>
            <a:pathLst>
              <a:path w="117348" h="67055">
                <a:moveTo>
                  <a:pt x="117348" y="0"/>
                </a:moveTo>
                <a:lnTo>
                  <a:pt x="0" y="0"/>
                </a:lnTo>
                <a:lnTo>
                  <a:pt x="0" y="67055"/>
                </a:lnTo>
                <a:lnTo>
                  <a:pt x="117348" y="67055"/>
                </a:lnTo>
                <a:lnTo>
                  <a:pt x="117348" y="0"/>
                </a:lnTo>
                <a:close/>
              </a:path>
            </a:pathLst>
          </a:custGeom>
          <a:solidFill>
            <a:srgbClr val="8BD5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5919215" y="6051803"/>
            <a:ext cx="995172" cy="68579"/>
          </a:xfrm>
          <a:custGeom>
            <a:avLst/>
            <a:gdLst/>
            <a:ahLst/>
            <a:cxnLst/>
            <a:rect l="l" t="t" r="r" b="b"/>
            <a:pathLst>
              <a:path w="995172" h="68579">
                <a:moveTo>
                  <a:pt x="995172" y="0"/>
                </a:moveTo>
                <a:lnTo>
                  <a:pt x="0" y="0"/>
                </a:lnTo>
                <a:lnTo>
                  <a:pt x="0" y="68580"/>
                </a:lnTo>
                <a:lnTo>
                  <a:pt x="995172" y="68580"/>
                </a:lnTo>
                <a:lnTo>
                  <a:pt x="995172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5919215" y="5541264"/>
            <a:ext cx="937260" cy="68580"/>
          </a:xfrm>
          <a:custGeom>
            <a:avLst/>
            <a:gdLst/>
            <a:ahLst/>
            <a:cxnLst/>
            <a:rect l="l" t="t" r="r" b="b"/>
            <a:pathLst>
              <a:path w="937259" h="68579">
                <a:moveTo>
                  <a:pt x="937260" y="0"/>
                </a:moveTo>
                <a:lnTo>
                  <a:pt x="0" y="0"/>
                </a:lnTo>
                <a:lnTo>
                  <a:pt x="0" y="68580"/>
                </a:lnTo>
                <a:lnTo>
                  <a:pt x="937260" y="68580"/>
                </a:lnTo>
                <a:lnTo>
                  <a:pt x="937260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5919215" y="5030723"/>
            <a:ext cx="321563" cy="68580"/>
          </a:xfrm>
          <a:custGeom>
            <a:avLst/>
            <a:gdLst/>
            <a:ahLst/>
            <a:cxnLst/>
            <a:rect l="l" t="t" r="r" b="b"/>
            <a:pathLst>
              <a:path w="321563" h="68579">
                <a:moveTo>
                  <a:pt x="321563" y="0"/>
                </a:moveTo>
                <a:lnTo>
                  <a:pt x="0" y="0"/>
                </a:lnTo>
                <a:lnTo>
                  <a:pt x="0" y="68580"/>
                </a:lnTo>
                <a:lnTo>
                  <a:pt x="321563" y="68580"/>
                </a:lnTo>
                <a:lnTo>
                  <a:pt x="321563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5919215" y="4520184"/>
            <a:ext cx="585215" cy="68580"/>
          </a:xfrm>
          <a:custGeom>
            <a:avLst/>
            <a:gdLst/>
            <a:ahLst/>
            <a:cxnLst/>
            <a:rect l="l" t="t" r="r" b="b"/>
            <a:pathLst>
              <a:path w="585215" h="68579">
                <a:moveTo>
                  <a:pt x="585215" y="0"/>
                </a:moveTo>
                <a:lnTo>
                  <a:pt x="0" y="0"/>
                </a:lnTo>
                <a:lnTo>
                  <a:pt x="0" y="68580"/>
                </a:lnTo>
                <a:lnTo>
                  <a:pt x="585215" y="68580"/>
                </a:lnTo>
                <a:lnTo>
                  <a:pt x="585215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5919215" y="4009644"/>
            <a:ext cx="1083564" cy="68580"/>
          </a:xfrm>
          <a:custGeom>
            <a:avLst/>
            <a:gdLst/>
            <a:ahLst/>
            <a:cxnLst/>
            <a:rect l="l" t="t" r="r" b="b"/>
            <a:pathLst>
              <a:path w="1083563" h="68579">
                <a:moveTo>
                  <a:pt x="1083564" y="0"/>
                </a:moveTo>
                <a:lnTo>
                  <a:pt x="0" y="0"/>
                </a:lnTo>
                <a:lnTo>
                  <a:pt x="0" y="68579"/>
                </a:lnTo>
                <a:lnTo>
                  <a:pt x="1083564" y="68579"/>
                </a:lnTo>
                <a:lnTo>
                  <a:pt x="1083564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5919215" y="3499103"/>
            <a:ext cx="409956" cy="68580"/>
          </a:xfrm>
          <a:custGeom>
            <a:avLst/>
            <a:gdLst/>
            <a:ahLst/>
            <a:cxnLst/>
            <a:rect l="l" t="t" r="r" b="b"/>
            <a:pathLst>
              <a:path w="409956" h="68580">
                <a:moveTo>
                  <a:pt x="409956" y="0"/>
                </a:moveTo>
                <a:lnTo>
                  <a:pt x="0" y="0"/>
                </a:lnTo>
                <a:lnTo>
                  <a:pt x="0" y="68580"/>
                </a:lnTo>
                <a:lnTo>
                  <a:pt x="409956" y="68580"/>
                </a:lnTo>
                <a:lnTo>
                  <a:pt x="409956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5919215" y="2988564"/>
            <a:ext cx="365760" cy="68580"/>
          </a:xfrm>
          <a:custGeom>
            <a:avLst/>
            <a:gdLst/>
            <a:ahLst/>
            <a:cxnLst/>
            <a:rect l="l" t="t" r="r" b="b"/>
            <a:pathLst>
              <a:path w="365760" h="68580">
                <a:moveTo>
                  <a:pt x="365760" y="0"/>
                </a:moveTo>
                <a:lnTo>
                  <a:pt x="0" y="0"/>
                </a:lnTo>
                <a:lnTo>
                  <a:pt x="0" y="68580"/>
                </a:lnTo>
                <a:lnTo>
                  <a:pt x="365760" y="68580"/>
                </a:lnTo>
                <a:lnTo>
                  <a:pt x="365760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5919215" y="2478023"/>
            <a:ext cx="409956" cy="68579"/>
          </a:xfrm>
          <a:custGeom>
            <a:avLst/>
            <a:gdLst/>
            <a:ahLst/>
            <a:cxnLst/>
            <a:rect l="l" t="t" r="r" b="b"/>
            <a:pathLst>
              <a:path w="409956" h="68579">
                <a:moveTo>
                  <a:pt x="409956" y="0"/>
                </a:moveTo>
                <a:lnTo>
                  <a:pt x="0" y="0"/>
                </a:lnTo>
                <a:lnTo>
                  <a:pt x="0" y="68579"/>
                </a:lnTo>
                <a:lnTo>
                  <a:pt x="409956" y="68579"/>
                </a:lnTo>
                <a:lnTo>
                  <a:pt x="409956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5919215" y="1967483"/>
            <a:ext cx="336804" cy="68579"/>
          </a:xfrm>
          <a:custGeom>
            <a:avLst/>
            <a:gdLst/>
            <a:ahLst/>
            <a:cxnLst/>
            <a:rect l="l" t="t" r="r" b="b"/>
            <a:pathLst>
              <a:path w="336804" h="68579">
                <a:moveTo>
                  <a:pt x="336804" y="0"/>
                </a:moveTo>
                <a:lnTo>
                  <a:pt x="0" y="0"/>
                </a:lnTo>
                <a:lnTo>
                  <a:pt x="0" y="68579"/>
                </a:lnTo>
                <a:lnTo>
                  <a:pt x="336804" y="68579"/>
                </a:lnTo>
                <a:lnTo>
                  <a:pt x="336804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5919215" y="1456944"/>
            <a:ext cx="336804" cy="68579"/>
          </a:xfrm>
          <a:custGeom>
            <a:avLst/>
            <a:gdLst/>
            <a:ahLst/>
            <a:cxnLst/>
            <a:rect l="l" t="t" r="r" b="b"/>
            <a:pathLst>
              <a:path w="336804" h="68579">
                <a:moveTo>
                  <a:pt x="336804" y="0"/>
                </a:moveTo>
                <a:lnTo>
                  <a:pt x="0" y="0"/>
                </a:lnTo>
                <a:lnTo>
                  <a:pt x="0" y="68579"/>
                </a:lnTo>
                <a:lnTo>
                  <a:pt x="336804" y="68579"/>
                </a:lnTo>
                <a:lnTo>
                  <a:pt x="336804" y="0"/>
                </a:lnTo>
                <a:close/>
              </a:path>
            </a:pathLst>
          </a:custGeom>
          <a:solidFill>
            <a:srgbClr val="6C8B1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5919215" y="1406652"/>
            <a:ext cx="0" cy="5105400"/>
          </a:xfrm>
          <a:custGeom>
            <a:avLst/>
            <a:gdLst/>
            <a:ahLst/>
            <a:cxnLst/>
            <a:rect l="l" t="t" r="r" b="b"/>
            <a:pathLst>
              <a:path w="0" h="5105400">
                <a:moveTo>
                  <a:pt x="0" y="5105400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 txBox="1"/>
          <p:nvPr/>
        </p:nvSpPr>
        <p:spPr>
          <a:xfrm>
            <a:off x="6290309" y="635182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158229" y="584098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7051293" y="533044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304915" y="481990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6363461" y="4241038"/>
            <a:ext cx="37973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0555" sz="1500" spc="37">
                <a:solidFill>
                  <a:srgbClr val="535353"/>
                </a:solidFill>
                <a:latin typeface="Arial"/>
                <a:cs typeface="Arial"/>
              </a:rPr>
              <a:t>26</a:t>
            </a:r>
            <a:r>
              <a:rPr dirty="0" smtClean="0" baseline="-30555" sz="1500" spc="3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-30555" sz="1500" spc="-179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6729476" y="3798570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6861175" y="328802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6451219" y="277710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6451219" y="226656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304915" y="175577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6948931" y="628355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007479" y="577301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766052" y="519874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7271131" y="475157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241793" y="373049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7153782" y="321970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212583" y="270916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579232" y="2198370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109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842631" y="1687829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6100698" y="6215583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6187821" y="570504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260972" y="519417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260972" y="468363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304915" y="417309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115303" y="3662298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143625" y="3151759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290309" y="264083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158229" y="213029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6115303" y="1619758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6173215" y="614761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6187821" y="563676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6246367" y="512622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6158229" y="461568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6027546" y="4104894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6143625" y="3594354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6187821" y="308343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6173215" y="2504947"/>
            <a:ext cx="394335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0555" sz="1500" spc="37">
                <a:solidFill>
                  <a:srgbClr val="535353"/>
                </a:solidFill>
                <a:latin typeface="Arial"/>
                <a:cs typeface="Arial"/>
              </a:rPr>
              <a:t>13</a:t>
            </a:r>
            <a:r>
              <a:rPr dirty="0" smtClean="0" baseline="-30555" sz="1500" spc="3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baseline="-30555" sz="1500" spc="-7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6086094" y="2062353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100698" y="1551559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202426" y="607933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6231763" y="556879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6027546" y="5058282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6217158" y="454736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290309" y="403682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129020" y="3526028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6086094" y="3015488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6143625" y="1926082"/>
            <a:ext cx="351155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0555" sz="1500" spc="37">
                <a:solidFill>
                  <a:srgbClr val="535353"/>
                </a:solidFill>
                <a:latin typeface="Arial"/>
                <a:cs typeface="Arial"/>
              </a:rPr>
              <a:t>11</a:t>
            </a:r>
            <a:r>
              <a:rPr dirty="0" smtClean="0" baseline="-30555" sz="1500" spc="-104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100698" y="1483614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6978142" y="601136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6919721" y="550082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6304915" y="498995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6568185" y="4479417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066026" y="396862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6392671" y="3458083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348729" y="2947542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6392671" y="243662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6319520" y="1415541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4636770" y="6171387"/>
            <a:ext cx="116713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本地教师，远程学生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4636770" y="5660847"/>
            <a:ext cx="116713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本地学生，远程教师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4510785" y="5149977"/>
            <a:ext cx="129032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课程资料师生分享空间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4636770" y="4639436"/>
            <a:ext cx="116713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完全网上学习的课程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4636770" y="4128896"/>
            <a:ext cx="116713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学生电子学习档案袋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5143880" y="3618103"/>
            <a:ext cx="6578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电子参考书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5018023" y="3107563"/>
            <a:ext cx="7848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开放资源推荐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5018023" y="2596641"/>
            <a:ext cx="7848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混合教学课程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5143880" y="2086102"/>
            <a:ext cx="6578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交互式课件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5018023" y="1575561"/>
            <a:ext cx="7848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课堂实录课程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5037835" y="1025652"/>
            <a:ext cx="26162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535353"/>
                </a:solidFill>
                <a:latin typeface="Microsoft JhengHei"/>
                <a:cs typeface="Microsoft JhengHei"/>
              </a:rPr>
              <a:t>各种教学形式在课程教学中的应用情况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4447032" y="4974335"/>
            <a:ext cx="3240023" cy="504444"/>
          </a:xfrm>
          <a:custGeom>
            <a:avLst/>
            <a:gdLst/>
            <a:ahLst/>
            <a:cxnLst/>
            <a:rect l="l" t="t" r="r" b="b"/>
            <a:pathLst>
              <a:path w="3240023" h="504444">
                <a:moveTo>
                  <a:pt x="0" y="504444"/>
                </a:moveTo>
                <a:lnTo>
                  <a:pt x="3240023" y="504444"/>
                </a:lnTo>
                <a:lnTo>
                  <a:pt x="3240023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12192">
            <a:solidFill>
              <a:srgbClr val="24406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4870703" y="1391411"/>
            <a:ext cx="3240024" cy="504444"/>
          </a:xfrm>
          <a:custGeom>
            <a:avLst/>
            <a:gdLst/>
            <a:ahLst/>
            <a:cxnLst/>
            <a:rect l="l" t="t" r="r" b="b"/>
            <a:pathLst>
              <a:path w="3240024" h="504444">
                <a:moveTo>
                  <a:pt x="0" y="504444"/>
                </a:moveTo>
                <a:lnTo>
                  <a:pt x="3240024" y="504444"/>
                </a:lnTo>
                <a:lnTo>
                  <a:pt x="324002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12192">
            <a:solidFill>
              <a:srgbClr val="24406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总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介绍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0245" y="3362705"/>
            <a:ext cx="2319020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>
                <a:solidFill>
                  <a:srgbClr val="535353"/>
                </a:solidFill>
                <a:latin typeface="Microsoft JhengHei"/>
                <a:cs typeface="Microsoft JhengHei"/>
              </a:rPr>
              <a:t>校级信息化管理部门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732" y="3357371"/>
            <a:ext cx="4105656" cy="402335"/>
          </a:xfrm>
          <a:custGeom>
            <a:avLst/>
            <a:gdLst/>
            <a:ahLst/>
            <a:cxnLst/>
            <a:rect l="l" t="t" r="r" b="b"/>
            <a:pathLst>
              <a:path w="4105655" h="402335">
                <a:moveTo>
                  <a:pt x="0" y="402335"/>
                </a:moveTo>
                <a:lnTo>
                  <a:pt x="4105656" y="402335"/>
                </a:lnTo>
                <a:lnTo>
                  <a:pt x="4105656" y="0"/>
                </a:lnTo>
                <a:lnTo>
                  <a:pt x="0" y="0"/>
                </a:lnTo>
                <a:lnTo>
                  <a:pt x="0" y="402335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97828" y="3363721"/>
            <a:ext cx="3683635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>
                <a:solidFill>
                  <a:srgbClr val="FFFFFF"/>
                </a:solidFill>
                <a:latin typeface="Microsoft JhengHei"/>
                <a:cs typeface="Microsoft JhengHei"/>
              </a:rPr>
              <a:t>教育信息化规划与管理现状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0658" y="4104385"/>
            <a:ext cx="2171065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>
                <a:solidFill>
                  <a:srgbClr val="535353"/>
                </a:solidFill>
                <a:latin typeface="Microsoft JhengHei"/>
                <a:cs typeface="Microsoft JhengHei"/>
              </a:rPr>
              <a:t>信息中心</a:t>
            </a:r>
            <a:r>
              <a:rPr dirty="0" smtClean="0" sz="2000" spc="285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2000" spc="0">
                <a:solidFill>
                  <a:srgbClr val="535353"/>
                </a:solidFill>
                <a:latin typeface="Microsoft JhengHei"/>
                <a:cs typeface="Microsoft JhengHei"/>
              </a:rPr>
              <a:t>计算中心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8400" y="4134611"/>
            <a:ext cx="4094988" cy="396239"/>
          </a:xfrm>
          <a:custGeom>
            <a:avLst/>
            <a:gdLst/>
            <a:ahLst/>
            <a:cxnLst/>
            <a:rect l="l" t="t" r="r" b="b"/>
            <a:pathLst>
              <a:path w="4094988" h="396239">
                <a:moveTo>
                  <a:pt x="0" y="396239"/>
                </a:moveTo>
                <a:lnTo>
                  <a:pt x="4094988" y="396239"/>
                </a:lnTo>
                <a:lnTo>
                  <a:pt x="4094988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508242" y="4138295"/>
            <a:ext cx="3378200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Microsoft JhengHei"/>
                <a:cs typeface="Microsoft JhengHei"/>
              </a:rPr>
              <a:t>信息化应用系统发展现状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0658" y="4875148"/>
            <a:ext cx="2935605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5">
                <a:solidFill>
                  <a:srgbClr val="535353"/>
                </a:solidFill>
                <a:latin typeface="Microsoft JhengHei"/>
                <a:cs typeface="Microsoft JhengHei"/>
              </a:rPr>
              <a:t>网络中心</a:t>
            </a:r>
            <a:r>
              <a:rPr dirty="0" smtClean="0" sz="2000" spc="29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dirty="0" smtClean="0" sz="2000" spc="0">
                <a:solidFill>
                  <a:srgbClr val="535353"/>
                </a:solidFill>
                <a:latin typeface="Microsoft JhengHei"/>
                <a:cs typeface="Microsoft JhengHei"/>
              </a:rPr>
              <a:t>高性能计算中心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48400" y="4876800"/>
            <a:ext cx="4094988" cy="423672"/>
          </a:xfrm>
          <a:custGeom>
            <a:avLst/>
            <a:gdLst/>
            <a:ahLst/>
            <a:cxnLst/>
            <a:rect l="l" t="t" r="r" b="b"/>
            <a:pathLst>
              <a:path w="4094988" h="423672">
                <a:moveTo>
                  <a:pt x="0" y="423672"/>
                </a:moveTo>
                <a:lnTo>
                  <a:pt x="4094988" y="423672"/>
                </a:lnTo>
                <a:lnTo>
                  <a:pt x="4094988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08242" y="4894833"/>
            <a:ext cx="3378200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Microsoft JhengHei"/>
                <a:cs typeface="Microsoft JhengHei"/>
              </a:rPr>
              <a:t>信息化基础设施建设现状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0658" y="5586882"/>
            <a:ext cx="1552575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5">
                <a:solidFill>
                  <a:srgbClr val="535353"/>
                </a:solidFill>
                <a:latin typeface="Microsoft JhengHei"/>
                <a:cs typeface="Microsoft JhengHei"/>
              </a:rPr>
              <a:t>教育技术中心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8400" y="5588508"/>
            <a:ext cx="4094988" cy="423672"/>
          </a:xfrm>
          <a:custGeom>
            <a:avLst/>
            <a:gdLst/>
            <a:ahLst/>
            <a:cxnLst/>
            <a:rect l="l" t="t" r="r" b="b"/>
            <a:pathLst>
              <a:path w="4094988" h="423672">
                <a:moveTo>
                  <a:pt x="0" y="423671"/>
                </a:moveTo>
                <a:lnTo>
                  <a:pt x="4094988" y="423671"/>
                </a:lnTo>
                <a:lnTo>
                  <a:pt x="4094988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508242" y="5606491"/>
            <a:ext cx="3683000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Microsoft JhengHei"/>
                <a:cs typeface="Microsoft JhengHei"/>
              </a:rPr>
              <a:t>信息化教学及资源建设现状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03070" y="3674364"/>
            <a:ext cx="3744468" cy="86868"/>
          </a:xfrm>
          <a:custGeom>
            <a:avLst/>
            <a:gdLst/>
            <a:ahLst/>
            <a:cxnLst/>
            <a:rect l="l" t="t" r="r" b="b"/>
            <a:pathLst>
              <a:path w="3744468" h="86868">
                <a:moveTo>
                  <a:pt x="3657600" y="0"/>
                </a:moveTo>
                <a:lnTo>
                  <a:pt x="3657600" y="86868"/>
                </a:lnTo>
                <a:lnTo>
                  <a:pt x="3715512" y="57912"/>
                </a:lnTo>
                <a:lnTo>
                  <a:pt x="3672078" y="57912"/>
                </a:lnTo>
                <a:lnTo>
                  <a:pt x="3672078" y="28956"/>
                </a:lnTo>
                <a:lnTo>
                  <a:pt x="3715511" y="28956"/>
                </a:lnTo>
                <a:lnTo>
                  <a:pt x="3657600" y="0"/>
                </a:lnTo>
                <a:close/>
              </a:path>
              <a:path w="3744468" h="86868">
                <a:moveTo>
                  <a:pt x="365760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3657600" y="57912"/>
                </a:lnTo>
                <a:lnTo>
                  <a:pt x="3657600" y="28956"/>
                </a:lnTo>
                <a:close/>
              </a:path>
              <a:path w="3744468" h="86868">
                <a:moveTo>
                  <a:pt x="3715511" y="28956"/>
                </a:moveTo>
                <a:lnTo>
                  <a:pt x="3672078" y="28956"/>
                </a:lnTo>
                <a:lnTo>
                  <a:pt x="3672078" y="57912"/>
                </a:lnTo>
                <a:lnTo>
                  <a:pt x="3715512" y="57912"/>
                </a:lnTo>
                <a:lnTo>
                  <a:pt x="3744468" y="43434"/>
                </a:lnTo>
                <a:lnTo>
                  <a:pt x="3715511" y="28956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703070" y="4415028"/>
            <a:ext cx="3744468" cy="86868"/>
          </a:xfrm>
          <a:custGeom>
            <a:avLst/>
            <a:gdLst/>
            <a:ahLst/>
            <a:cxnLst/>
            <a:rect l="l" t="t" r="r" b="b"/>
            <a:pathLst>
              <a:path w="3744468" h="86868">
                <a:moveTo>
                  <a:pt x="3657600" y="0"/>
                </a:moveTo>
                <a:lnTo>
                  <a:pt x="3657600" y="86868"/>
                </a:lnTo>
                <a:lnTo>
                  <a:pt x="3715512" y="57912"/>
                </a:lnTo>
                <a:lnTo>
                  <a:pt x="3672078" y="57912"/>
                </a:lnTo>
                <a:lnTo>
                  <a:pt x="3672078" y="28956"/>
                </a:lnTo>
                <a:lnTo>
                  <a:pt x="3715511" y="28956"/>
                </a:lnTo>
                <a:lnTo>
                  <a:pt x="3657600" y="0"/>
                </a:lnTo>
                <a:close/>
              </a:path>
              <a:path w="3744468" h="86868">
                <a:moveTo>
                  <a:pt x="365760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3657600" y="57912"/>
                </a:lnTo>
                <a:lnTo>
                  <a:pt x="3657600" y="28956"/>
                </a:lnTo>
                <a:close/>
              </a:path>
              <a:path w="3744468" h="86868">
                <a:moveTo>
                  <a:pt x="3715511" y="28956"/>
                </a:moveTo>
                <a:lnTo>
                  <a:pt x="3672078" y="28956"/>
                </a:lnTo>
                <a:lnTo>
                  <a:pt x="3672078" y="57912"/>
                </a:lnTo>
                <a:lnTo>
                  <a:pt x="3715512" y="57912"/>
                </a:lnTo>
                <a:lnTo>
                  <a:pt x="3744468" y="43434"/>
                </a:lnTo>
                <a:lnTo>
                  <a:pt x="3715511" y="28956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703070" y="5186171"/>
            <a:ext cx="3744468" cy="86867"/>
          </a:xfrm>
          <a:custGeom>
            <a:avLst/>
            <a:gdLst/>
            <a:ahLst/>
            <a:cxnLst/>
            <a:rect l="l" t="t" r="r" b="b"/>
            <a:pathLst>
              <a:path w="3744468" h="86867">
                <a:moveTo>
                  <a:pt x="3657600" y="0"/>
                </a:moveTo>
                <a:lnTo>
                  <a:pt x="3657600" y="86867"/>
                </a:lnTo>
                <a:lnTo>
                  <a:pt x="3715512" y="57911"/>
                </a:lnTo>
                <a:lnTo>
                  <a:pt x="3672078" y="57911"/>
                </a:lnTo>
                <a:lnTo>
                  <a:pt x="3672078" y="28955"/>
                </a:lnTo>
                <a:lnTo>
                  <a:pt x="3715511" y="28955"/>
                </a:lnTo>
                <a:lnTo>
                  <a:pt x="3657600" y="0"/>
                </a:lnTo>
                <a:close/>
              </a:path>
              <a:path w="3744468" h="86867">
                <a:moveTo>
                  <a:pt x="3657600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3657600" y="57911"/>
                </a:lnTo>
                <a:lnTo>
                  <a:pt x="3657600" y="28955"/>
                </a:lnTo>
                <a:close/>
              </a:path>
              <a:path w="3744468" h="86867">
                <a:moveTo>
                  <a:pt x="3715511" y="28955"/>
                </a:moveTo>
                <a:lnTo>
                  <a:pt x="3672078" y="28955"/>
                </a:lnTo>
                <a:lnTo>
                  <a:pt x="3672078" y="57911"/>
                </a:lnTo>
                <a:lnTo>
                  <a:pt x="3715512" y="57911"/>
                </a:lnTo>
                <a:lnTo>
                  <a:pt x="3744468" y="43433"/>
                </a:lnTo>
                <a:lnTo>
                  <a:pt x="3715511" y="28955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703070" y="5897879"/>
            <a:ext cx="3744468" cy="86867"/>
          </a:xfrm>
          <a:custGeom>
            <a:avLst/>
            <a:gdLst/>
            <a:ahLst/>
            <a:cxnLst/>
            <a:rect l="l" t="t" r="r" b="b"/>
            <a:pathLst>
              <a:path w="3744468" h="86867">
                <a:moveTo>
                  <a:pt x="3657600" y="0"/>
                </a:moveTo>
                <a:lnTo>
                  <a:pt x="3657600" y="86868"/>
                </a:lnTo>
                <a:lnTo>
                  <a:pt x="3715512" y="57912"/>
                </a:lnTo>
                <a:lnTo>
                  <a:pt x="3672078" y="57912"/>
                </a:lnTo>
                <a:lnTo>
                  <a:pt x="3672078" y="28956"/>
                </a:lnTo>
                <a:lnTo>
                  <a:pt x="3715512" y="28956"/>
                </a:lnTo>
                <a:lnTo>
                  <a:pt x="3657600" y="0"/>
                </a:lnTo>
                <a:close/>
              </a:path>
              <a:path w="3744468" h="86867">
                <a:moveTo>
                  <a:pt x="365760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3657600" y="57912"/>
                </a:lnTo>
                <a:lnTo>
                  <a:pt x="3657600" y="28956"/>
                </a:lnTo>
                <a:close/>
              </a:path>
              <a:path w="3744468" h="86867">
                <a:moveTo>
                  <a:pt x="3715512" y="28956"/>
                </a:moveTo>
                <a:lnTo>
                  <a:pt x="3672078" y="28956"/>
                </a:lnTo>
                <a:lnTo>
                  <a:pt x="3672078" y="57912"/>
                </a:lnTo>
                <a:lnTo>
                  <a:pt x="3715512" y="57912"/>
                </a:lnTo>
                <a:lnTo>
                  <a:pt x="3744468" y="43434"/>
                </a:lnTo>
                <a:lnTo>
                  <a:pt x="3715512" y="28956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56589" y="733399"/>
            <a:ext cx="10433050" cy="20256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 indent="304800">
              <a:lnSpc>
                <a:spcPct val="146500"/>
              </a:lnSpc>
            </a:pPr>
            <a:r>
              <a:rPr dirty="0" smtClean="0" sz="1800" spc="35">
                <a:solidFill>
                  <a:srgbClr val="535353"/>
                </a:solidFill>
                <a:latin typeface="Microsoft JhengHei"/>
                <a:cs typeface="Microsoft JhengHei"/>
              </a:rPr>
              <a:t>本次调查涉及全国各地</a:t>
            </a:r>
            <a:r>
              <a:rPr dirty="0" smtClean="0" sz="1800" spc="15">
                <a:solidFill>
                  <a:srgbClr val="535353"/>
                </a:solidFill>
                <a:latin typeface="Microsoft JhengHei"/>
                <a:cs typeface="Microsoft JhengHei"/>
              </a:rPr>
              <a:t>共</a:t>
            </a:r>
            <a:r>
              <a:rPr dirty="0" smtClean="0" sz="2400" spc="65">
                <a:solidFill>
                  <a:srgbClr val="FFC000"/>
                </a:solidFill>
                <a:latin typeface="Arial"/>
                <a:cs typeface="Arial"/>
              </a:rPr>
              <a:t>24</a:t>
            </a:r>
            <a:r>
              <a:rPr dirty="0" smtClean="0" sz="2400" spc="100">
                <a:solidFill>
                  <a:srgbClr val="FFC000"/>
                </a:solidFill>
                <a:latin typeface="Arial"/>
                <a:cs typeface="Arial"/>
              </a:rPr>
              <a:t>3</a:t>
            </a:r>
            <a:r>
              <a:rPr dirty="0" smtClean="0" sz="1800" spc="100">
                <a:solidFill>
                  <a:srgbClr val="535353"/>
                </a:solidFill>
                <a:latin typeface="Microsoft JhengHei"/>
                <a:cs typeface="Microsoft JhengHei"/>
              </a:rPr>
              <a:t>所高等院</a:t>
            </a:r>
            <a:r>
              <a:rPr dirty="0" smtClean="0" sz="1800" spc="45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800" spc="35">
                <a:solidFill>
                  <a:srgbClr val="535353"/>
                </a:solidFill>
                <a:latin typeface="Microsoft JhengHei"/>
                <a:cs typeface="Microsoft JhengHei"/>
              </a:rPr>
              <a:t>，以问卷的形式了解当前各高等院校的教育信息化发展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状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况</a:t>
            </a:r>
            <a:r>
              <a:rPr dirty="0" smtClean="0" sz="1800" spc="25">
                <a:solidFill>
                  <a:srgbClr val="535353"/>
                </a:solidFill>
                <a:latin typeface="Microsoft JhengHei"/>
                <a:cs typeface="Microsoft JhengHei"/>
              </a:rPr>
              <a:t>。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通过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对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问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卷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据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计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整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理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分</a:t>
            </a:r>
            <a:r>
              <a:rPr dirty="0" smtClean="0" sz="1800" spc="35">
                <a:solidFill>
                  <a:srgbClr val="535353"/>
                </a:solidFill>
                <a:latin typeface="Microsoft JhengHei"/>
                <a:cs typeface="Microsoft JhengHei"/>
              </a:rPr>
              <a:t>析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揭示各地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区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各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类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发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展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规</a:t>
            </a:r>
            <a:r>
              <a:rPr dirty="0" smtClean="0" sz="1800" spc="50">
                <a:solidFill>
                  <a:srgbClr val="535353"/>
                </a:solidFill>
                <a:latin typeface="Microsoft JhengHei"/>
                <a:cs typeface="Microsoft JhengHei"/>
              </a:rPr>
              <a:t>律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800" spc="20">
                <a:solidFill>
                  <a:srgbClr val="535353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今</a:t>
            </a:r>
            <a:r>
              <a:rPr dirty="0" smtClean="0" sz="1800" spc="25">
                <a:solidFill>
                  <a:srgbClr val="535353"/>
                </a:solidFill>
                <a:latin typeface="Microsoft JhengHei"/>
                <a:cs typeface="Microsoft JhengHei"/>
              </a:rPr>
              <a:t>后</a:t>
            </a:r>
            <a:r>
              <a:rPr dirty="0" smtClean="0" sz="1800" spc="35">
                <a:solidFill>
                  <a:srgbClr val="535353"/>
                </a:solidFill>
                <a:latin typeface="Microsoft JhengHei"/>
                <a:cs typeface="Microsoft JhengHei"/>
              </a:rPr>
              <a:t>校级</a:t>
            </a:r>
            <a:r>
              <a:rPr dirty="0" smtClean="0" sz="1800" spc="3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教育信息化的发展方向、发展力度及发展路径提供决策参考。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17145">
              <a:lnSpc>
                <a:spcPct val="100000"/>
              </a:lnSpc>
            </a:pPr>
            <a:r>
              <a:rPr dirty="0" smtClean="0" sz="1800" b="1">
                <a:solidFill>
                  <a:srgbClr val="535353"/>
                </a:solidFill>
                <a:latin typeface="Microsoft JhengHei"/>
                <a:cs typeface="Microsoft JhengHei"/>
              </a:rPr>
              <a:t>调查共分</a:t>
            </a:r>
            <a:r>
              <a:rPr dirty="0" smtClean="0" sz="1800" spc="-5" b="1">
                <a:solidFill>
                  <a:srgbClr val="535353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2400" spc="125" b="1">
                <a:solidFill>
                  <a:srgbClr val="FFC000"/>
                </a:solidFill>
                <a:latin typeface="Arial"/>
                <a:cs typeface="Arial"/>
              </a:rPr>
              <a:t>4</a:t>
            </a:r>
            <a:r>
              <a:rPr dirty="0" smtClean="0" sz="1800" spc="0" b="1">
                <a:solidFill>
                  <a:srgbClr val="535353"/>
                </a:solidFill>
                <a:latin typeface="Microsoft JhengHei"/>
                <a:cs typeface="Microsoft JhengHei"/>
              </a:rPr>
              <a:t>个问卷面向四</a:t>
            </a:r>
            <a:r>
              <a:rPr dirty="0" smtClean="0" sz="1800" spc="-15" b="1">
                <a:solidFill>
                  <a:srgbClr val="535353"/>
                </a:solidFill>
                <a:latin typeface="Microsoft JhengHei"/>
                <a:cs typeface="Microsoft JhengHei"/>
              </a:rPr>
              <a:t>个</a:t>
            </a:r>
            <a:r>
              <a:rPr dirty="0" smtClean="0" sz="1800" spc="0" b="1">
                <a:solidFill>
                  <a:srgbClr val="535353"/>
                </a:solidFill>
                <a:latin typeface="Microsoft JhengHei"/>
                <a:cs typeface="Microsoft JhengHei"/>
              </a:rPr>
              <a:t>方面，共回收</a:t>
            </a:r>
            <a:r>
              <a:rPr dirty="0" smtClean="0" sz="2400" spc="125" b="1">
                <a:solidFill>
                  <a:srgbClr val="FFC000"/>
                </a:solidFill>
                <a:latin typeface="Arial"/>
                <a:cs typeface="Arial"/>
              </a:rPr>
              <a:t>932</a:t>
            </a:r>
            <a:r>
              <a:rPr dirty="0" smtClean="0" sz="1800" spc="0" b="1">
                <a:solidFill>
                  <a:srgbClr val="535353"/>
                </a:solidFill>
                <a:latin typeface="Microsoft JhengHei"/>
                <a:cs typeface="Microsoft JhengHei"/>
              </a:rPr>
              <a:t>份问卷：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38800" y="3357371"/>
            <a:ext cx="431291" cy="431291"/>
          </a:xfrm>
          <a:custGeom>
            <a:avLst/>
            <a:gdLst/>
            <a:ahLst/>
            <a:cxnLst/>
            <a:rect l="l" t="t" r="r" b="b"/>
            <a:pathLst>
              <a:path w="431291" h="431291">
                <a:moveTo>
                  <a:pt x="215646" y="0"/>
                </a:moveTo>
                <a:lnTo>
                  <a:pt x="163814" y="6265"/>
                </a:lnTo>
                <a:lnTo>
                  <a:pt x="116531" y="24064"/>
                </a:lnTo>
                <a:lnTo>
                  <a:pt x="75294" y="51900"/>
                </a:lnTo>
                <a:lnTo>
                  <a:pt x="41599" y="88276"/>
                </a:lnTo>
                <a:lnTo>
                  <a:pt x="16942" y="131695"/>
                </a:lnTo>
                <a:lnTo>
                  <a:pt x="2821" y="180660"/>
                </a:lnTo>
                <a:lnTo>
                  <a:pt x="0" y="215645"/>
                </a:lnTo>
                <a:lnTo>
                  <a:pt x="714" y="233336"/>
                </a:lnTo>
                <a:lnTo>
                  <a:pt x="10991" y="283817"/>
                </a:lnTo>
                <a:lnTo>
                  <a:pt x="32302" y="329251"/>
                </a:lnTo>
                <a:lnTo>
                  <a:pt x="63150" y="368141"/>
                </a:lnTo>
                <a:lnTo>
                  <a:pt x="102040" y="398989"/>
                </a:lnTo>
                <a:lnTo>
                  <a:pt x="147474" y="420300"/>
                </a:lnTo>
                <a:lnTo>
                  <a:pt x="197955" y="430577"/>
                </a:lnTo>
                <a:lnTo>
                  <a:pt x="215646" y="431291"/>
                </a:lnTo>
                <a:lnTo>
                  <a:pt x="233336" y="430577"/>
                </a:lnTo>
                <a:lnTo>
                  <a:pt x="283817" y="420300"/>
                </a:lnTo>
                <a:lnTo>
                  <a:pt x="329251" y="398989"/>
                </a:lnTo>
                <a:lnTo>
                  <a:pt x="368141" y="368141"/>
                </a:lnTo>
                <a:lnTo>
                  <a:pt x="398989" y="329251"/>
                </a:lnTo>
                <a:lnTo>
                  <a:pt x="420300" y="283817"/>
                </a:lnTo>
                <a:lnTo>
                  <a:pt x="430577" y="233336"/>
                </a:lnTo>
                <a:lnTo>
                  <a:pt x="431291" y="215645"/>
                </a:lnTo>
                <a:lnTo>
                  <a:pt x="430577" y="197955"/>
                </a:lnTo>
                <a:lnTo>
                  <a:pt x="420300" y="147474"/>
                </a:lnTo>
                <a:lnTo>
                  <a:pt x="398989" y="102040"/>
                </a:lnTo>
                <a:lnTo>
                  <a:pt x="368141" y="63150"/>
                </a:lnTo>
                <a:lnTo>
                  <a:pt x="329251" y="32302"/>
                </a:lnTo>
                <a:lnTo>
                  <a:pt x="283817" y="10991"/>
                </a:lnTo>
                <a:lnTo>
                  <a:pt x="233336" y="714"/>
                </a:lnTo>
                <a:lnTo>
                  <a:pt x="215646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638800" y="3357371"/>
            <a:ext cx="431291" cy="431291"/>
          </a:xfrm>
          <a:custGeom>
            <a:avLst/>
            <a:gdLst/>
            <a:ahLst/>
            <a:cxnLst/>
            <a:rect l="l" t="t" r="r" b="b"/>
            <a:pathLst>
              <a:path w="431291" h="431291">
                <a:moveTo>
                  <a:pt x="0" y="215645"/>
                </a:moveTo>
                <a:lnTo>
                  <a:pt x="6265" y="163814"/>
                </a:lnTo>
                <a:lnTo>
                  <a:pt x="24064" y="116531"/>
                </a:lnTo>
                <a:lnTo>
                  <a:pt x="51900" y="75294"/>
                </a:lnTo>
                <a:lnTo>
                  <a:pt x="88276" y="41599"/>
                </a:lnTo>
                <a:lnTo>
                  <a:pt x="131695" y="16942"/>
                </a:lnTo>
                <a:lnTo>
                  <a:pt x="180660" y="2821"/>
                </a:lnTo>
                <a:lnTo>
                  <a:pt x="215646" y="0"/>
                </a:lnTo>
                <a:lnTo>
                  <a:pt x="233336" y="714"/>
                </a:lnTo>
                <a:lnTo>
                  <a:pt x="283817" y="10991"/>
                </a:lnTo>
                <a:lnTo>
                  <a:pt x="329251" y="32302"/>
                </a:lnTo>
                <a:lnTo>
                  <a:pt x="368141" y="63150"/>
                </a:lnTo>
                <a:lnTo>
                  <a:pt x="398989" y="102040"/>
                </a:lnTo>
                <a:lnTo>
                  <a:pt x="420300" y="147474"/>
                </a:lnTo>
                <a:lnTo>
                  <a:pt x="430577" y="197955"/>
                </a:lnTo>
                <a:lnTo>
                  <a:pt x="431291" y="215645"/>
                </a:lnTo>
                <a:lnTo>
                  <a:pt x="430577" y="233336"/>
                </a:lnTo>
                <a:lnTo>
                  <a:pt x="420300" y="283817"/>
                </a:lnTo>
                <a:lnTo>
                  <a:pt x="398989" y="329251"/>
                </a:lnTo>
                <a:lnTo>
                  <a:pt x="368141" y="368141"/>
                </a:lnTo>
                <a:lnTo>
                  <a:pt x="329251" y="398989"/>
                </a:lnTo>
                <a:lnTo>
                  <a:pt x="283817" y="420300"/>
                </a:lnTo>
                <a:lnTo>
                  <a:pt x="233336" y="430577"/>
                </a:lnTo>
                <a:lnTo>
                  <a:pt x="215646" y="431291"/>
                </a:lnTo>
                <a:lnTo>
                  <a:pt x="197955" y="430577"/>
                </a:lnTo>
                <a:lnTo>
                  <a:pt x="147474" y="420300"/>
                </a:lnTo>
                <a:lnTo>
                  <a:pt x="102040" y="398989"/>
                </a:lnTo>
                <a:lnTo>
                  <a:pt x="63150" y="368141"/>
                </a:lnTo>
                <a:lnTo>
                  <a:pt x="32302" y="329251"/>
                </a:lnTo>
                <a:lnTo>
                  <a:pt x="10991" y="283817"/>
                </a:lnTo>
                <a:lnTo>
                  <a:pt x="714" y="233336"/>
                </a:lnTo>
                <a:lnTo>
                  <a:pt x="0" y="215645"/>
                </a:lnTo>
                <a:close/>
              </a:path>
            </a:pathLst>
          </a:custGeom>
          <a:ln w="12192">
            <a:solidFill>
              <a:srgbClr val="3A3A3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749544" y="3375659"/>
            <a:ext cx="211454" cy="381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38800" y="4134611"/>
            <a:ext cx="431291" cy="431292"/>
          </a:xfrm>
          <a:custGeom>
            <a:avLst/>
            <a:gdLst/>
            <a:ahLst/>
            <a:cxnLst/>
            <a:rect l="l" t="t" r="r" b="b"/>
            <a:pathLst>
              <a:path w="431291" h="431292">
                <a:moveTo>
                  <a:pt x="215646" y="0"/>
                </a:moveTo>
                <a:lnTo>
                  <a:pt x="163814" y="6265"/>
                </a:lnTo>
                <a:lnTo>
                  <a:pt x="116531" y="24064"/>
                </a:lnTo>
                <a:lnTo>
                  <a:pt x="75294" y="51900"/>
                </a:lnTo>
                <a:lnTo>
                  <a:pt x="41599" y="88276"/>
                </a:lnTo>
                <a:lnTo>
                  <a:pt x="16942" y="131695"/>
                </a:lnTo>
                <a:lnTo>
                  <a:pt x="2821" y="180660"/>
                </a:lnTo>
                <a:lnTo>
                  <a:pt x="0" y="215645"/>
                </a:lnTo>
                <a:lnTo>
                  <a:pt x="714" y="233336"/>
                </a:lnTo>
                <a:lnTo>
                  <a:pt x="10991" y="283817"/>
                </a:lnTo>
                <a:lnTo>
                  <a:pt x="32302" y="329251"/>
                </a:lnTo>
                <a:lnTo>
                  <a:pt x="63150" y="368141"/>
                </a:lnTo>
                <a:lnTo>
                  <a:pt x="102040" y="398989"/>
                </a:lnTo>
                <a:lnTo>
                  <a:pt x="147474" y="420300"/>
                </a:lnTo>
                <a:lnTo>
                  <a:pt x="197955" y="430577"/>
                </a:lnTo>
                <a:lnTo>
                  <a:pt x="215646" y="431292"/>
                </a:lnTo>
                <a:lnTo>
                  <a:pt x="233336" y="430577"/>
                </a:lnTo>
                <a:lnTo>
                  <a:pt x="283817" y="420300"/>
                </a:lnTo>
                <a:lnTo>
                  <a:pt x="329251" y="398989"/>
                </a:lnTo>
                <a:lnTo>
                  <a:pt x="368141" y="368141"/>
                </a:lnTo>
                <a:lnTo>
                  <a:pt x="398989" y="329251"/>
                </a:lnTo>
                <a:lnTo>
                  <a:pt x="420300" y="283817"/>
                </a:lnTo>
                <a:lnTo>
                  <a:pt x="430577" y="233336"/>
                </a:lnTo>
                <a:lnTo>
                  <a:pt x="431291" y="215645"/>
                </a:lnTo>
                <a:lnTo>
                  <a:pt x="430577" y="197955"/>
                </a:lnTo>
                <a:lnTo>
                  <a:pt x="420300" y="147474"/>
                </a:lnTo>
                <a:lnTo>
                  <a:pt x="398989" y="102040"/>
                </a:lnTo>
                <a:lnTo>
                  <a:pt x="368141" y="63150"/>
                </a:lnTo>
                <a:lnTo>
                  <a:pt x="329251" y="32302"/>
                </a:lnTo>
                <a:lnTo>
                  <a:pt x="283817" y="10991"/>
                </a:lnTo>
                <a:lnTo>
                  <a:pt x="233336" y="714"/>
                </a:lnTo>
                <a:lnTo>
                  <a:pt x="215646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638800" y="4134611"/>
            <a:ext cx="431291" cy="431292"/>
          </a:xfrm>
          <a:custGeom>
            <a:avLst/>
            <a:gdLst/>
            <a:ahLst/>
            <a:cxnLst/>
            <a:rect l="l" t="t" r="r" b="b"/>
            <a:pathLst>
              <a:path w="431291" h="431292">
                <a:moveTo>
                  <a:pt x="0" y="215645"/>
                </a:moveTo>
                <a:lnTo>
                  <a:pt x="6265" y="163814"/>
                </a:lnTo>
                <a:lnTo>
                  <a:pt x="24064" y="116531"/>
                </a:lnTo>
                <a:lnTo>
                  <a:pt x="51900" y="75294"/>
                </a:lnTo>
                <a:lnTo>
                  <a:pt x="88276" y="41599"/>
                </a:lnTo>
                <a:lnTo>
                  <a:pt x="131695" y="16942"/>
                </a:lnTo>
                <a:lnTo>
                  <a:pt x="180660" y="2821"/>
                </a:lnTo>
                <a:lnTo>
                  <a:pt x="215646" y="0"/>
                </a:lnTo>
                <a:lnTo>
                  <a:pt x="233336" y="714"/>
                </a:lnTo>
                <a:lnTo>
                  <a:pt x="283817" y="10991"/>
                </a:lnTo>
                <a:lnTo>
                  <a:pt x="329251" y="32302"/>
                </a:lnTo>
                <a:lnTo>
                  <a:pt x="368141" y="63150"/>
                </a:lnTo>
                <a:lnTo>
                  <a:pt x="398989" y="102040"/>
                </a:lnTo>
                <a:lnTo>
                  <a:pt x="420300" y="147474"/>
                </a:lnTo>
                <a:lnTo>
                  <a:pt x="430577" y="197955"/>
                </a:lnTo>
                <a:lnTo>
                  <a:pt x="431291" y="215645"/>
                </a:lnTo>
                <a:lnTo>
                  <a:pt x="430577" y="233336"/>
                </a:lnTo>
                <a:lnTo>
                  <a:pt x="420300" y="283817"/>
                </a:lnTo>
                <a:lnTo>
                  <a:pt x="398989" y="329251"/>
                </a:lnTo>
                <a:lnTo>
                  <a:pt x="368141" y="368141"/>
                </a:lnTo>
                <a:lnTo>
                  <a:pt x="329251" y="398989"/>
                </a:lnTo>
                <a:lnTo>
                  <a:pt x="283817" y="420300"/>
                </a:lnTo>
                <a:lnTo>
                  <a:pt x="233336" y="430577"/>
                </a:lnTo>
                <a:lnTo>
                  <a:pt x="215646" y="431292"/>
                </a:lnTo>
                <a:lnTo>
                  <a:pt x="197955" y="430577"/>
                </a:lnTo>
                <a:lnTo>
                  <a:pt x="147474" y="420300"/>
                </a:lnTo>
                <a:lnTo>
                  <a:pt x="102040" y="398989"/>
                </a:lnTo>
                <a:lnTo>
                  <a:pt x="63150" y="368141"/>
                </a:lnTo>
                <a:lnTo>
                  <a:pt x="32302" y="329251"/>
                </a:lnTo>
                <a:lnTo>
                  <a:pt x="10991" y="283817"/>
                </a:lnTo>
                <a:lnTo>
                  <a:pt x="714" y="233336"/>
                </a:lnTo>
                <a:lnTo>
                  <a:pt x="0" y="215645"/>
                </a:lnTo>
                <a:close/>
              </a:path>
            </a:pathLst>
          </a:custGeom>
          <a:ln w="12192">
            <a:solidFill>
              <a:srgbClr val="3A3A3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749544" y="4153154"/>
            <a:ext cx="211454" cy="381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38800" y="4905755"/>
            <a:ext cx="431291" cy="431291"/>
          </a:xfrm>
          <a:custGeom>
            <a:avLst/>
            <a:gdLst/>
            <a:ahLst/>
            <a:cxnLst/>
            <a:rect l="l" t="t" r="r" b="b"/>
            <a:pathLst>
              <a:path w="431291" h="431291">
                <a:moveTo>
                  <a:pt x="215646" y="0"/>
                </a:moveTo>
                <a:lnTo>
                  <a:pt x="163814" y="6265"/>
                </a:lnTo>
                <a:lnTo>
                  <a:pt x="116531" y="24064"/>
                </a:lnTo>
                <a:lnTo>
                  <a:pt x="75294" y="51900"/>
                </a:lnTo>
                <a:lnTo>
                  <a:pt x="41599" y="88276"/>
                </a:lnTo>
                <a:lnTo>
                  <a:pt x="16942" y="131695"/>
                </a:lnTo>
                <a:lnTo>
                  <a:pt x="2821" y="180660"/>
                </a:lnTo>
                <a:lnTo>
                  <a:pt x="0" y="215646"/>
                </a:lnTo>
                <a:lnTo>
                  <a:pt x="714" y="233336"/>
                </a:lnTo>
                <a:lnTo>
                  <a:pt x="10991" y="283817"/>
                </a:lnTo>
                <a:lnTo>
                  <a:pt x="32302" y="329251"/>
                </a:lnTo>
                <a:lnTo>
                  <a:pt x="63150" y="368141"/>
                </a:lnTo>
                <a:lnTo>
                  <a:pt x="102040" y="398989"/>
                </a:lnTo>
                <a:lnTo>
                  <a:pt x="147474" y="420300"/>
                </a:lnTo>
                <a:lnTo>
                  <a:pt x="197955" y="430577"/>
                </a:lnTo>
                <a:lnTo>
                  <a:pt x="215646" y="431292"/>
                </a:lnTo>
                <a:lnTo>
                  <a:pt x="233336" y="430577"/>
                </a:lnTo>
                <a:lnTo>
                  <a:pt x="283817" y="420300"/>
                </a:lnTo>
                <a:lnTo>
                  <a:pt x="329251" y="398989"/>
                </a:lnTo>
                <a:lnTo>
                  <a:pt x="368141" y="368141"/>
                </a:lnTo>
                <a:lnTo>
                  <a:pt x="398989" y="329251"/>
                </a:lnTo>
                <a:lnTo>
                  <a:pt x="420300" y="283817"/>
                </a:lnTo>
                <a:lnTo>
                  <a:pt x="430577" y="233336"/>
                </a:lnTo>
                <a:lnTo>
                  <a:pt x="431291" y="215646"/>
                </a:lnTo>
                <a:lnTo>
                  <a:pt x="430577" y="197955"/>
                </a:lnTo>
                <a:lnTo>
                  <a:pt x="420300" y="147474"/>
                </a:lnTo>
                <a:lnTo>
                  <a:pt x="398989" y="102040"/>
                </a:lnTo>
                <a:lnTo>
                  <a:pt x="368141" y="63150"/>
                </a:lnTo>
                <a:lnTo>
                  <a:pt x="329251" y="32302"/>
                </a:lnTo>
                <a:lnTo>
                  <a:pt x="283817" y="10991"/>
                </a:lnTo>
                <a:lnTo>
                  <a:pt x="233336" y="714"/>
                </a:lnTo>
                <a:lnTo>
                  <a:pt x="215646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638800" y="4905755"/>
            <a:ext cx="431291" cy="431291"/>
          </a:xfrm>
          <a:custGeom>
            <a:avLst/>
            <a:gdLst/>
            <a:ahLst/>
            <a:cxnLst/>
            <a:rect l="l" t="t" r="r" b="b"/>
            <a:pathLst>
              <a:path w="431291" h="431291">
                <a:moveTo>
                  <a:pt x="0" y="215646"/>
                </a:moveTo>
                <a:lnTo>
                  <a:pt x="6265" y="163814"/>
                </a:lnTo>
                <a:lnTo>
                  <a:pt x="24064" y="116531"/>
                </a:lnTo>
                <a:lnTo>
                  <a:pt x="51900" y="75294"/>
                </a:lnTo>
                <a:lnTo>
                  <a:pt x="88276" y="41599"/>
                </a:lnTo>
                <a:lnTo>
                  <a:pt x="131695" y="16942"/>
                </a:lnTo>
                <a:lnTo>
                  <a:pt x="180660" y="2821"/>
                </a:lnTo>
                <a:lnTo>
                  <a:pt x="215646" y="0"/>
                </a:lnTo>
                <a:lnTo>
                  <a:pt x="233336" y="714"/>
                </a:lnTo>
                <a:lnTo>
                  <a:pt x="283817" y="10991"/>
                </a:lnTo>
                <a:lnTo>
                  <a:pt x="329251" y="32302"/>
                </a:lnTo>
                <a:lnTo>
                  <a:pt x="368141" y="63150"/>
                </a:lnTo>
                <a:lnTo>
                  <a:pt x="398989" y="102040"/>
                </a:lnTo>
                <a:lnTo>
                  <a:pt x="420300" y="147474"/>
                </a:lnTo>
                <a:lnTo>
                  <a:pt x="430577" y="197955"/>
                </a:lnTo>
                <a:lnTo>
                  <a:pt x="431291" y="215646"/>
                </a:lnTo>
                <a:lnTo>
                  <a:pt x="430577" y="233336"/>
                </a:lnTo>
                <a:lnTo>
                  <a:pt x="420300" y="283817"/>
                </a:lnTo>
                <a:lnTo>
                  <a:pt x="398989" y="329251"/>
                </a:lnTo>
                <a:lnTo>
                  <a:pt x="368141" y="368141"/>
                </a:lnTo>
                <a:lnTo>
                  <a:pt x="329251" y="398989"/>
                </a:lnTo>
                <a:lnTo>
                  <a:pt x="283817" y="420300"/>
                </a:lnTo>
                <a:lnTo>
                  <a:pt x="233336" y="430577"/>
                </a:lnTo>
                <a:lnTo>
                  <a:pt x="215646" y="431292"/>
                </a:lnTo>
                <a:lnTo>
                  <a:pt x="197955" y="430577"/>
                </a:lnTo>
                <a:lnTo>
                  <a:pt x="147474" y="420300"/>
                </a:lnTo>
                <a:lnTo>
                  <a:pt x="102040" y="398989"/>
                </a:lnTo>
                <a:lnTo>
                  <a:pt x="63150" y="368141"/>
                </a:lnTo>
                <a:lnTo>
                  <a:pt x="32302" y="329251"/>
                </a:lnTo>
                <a:lnTo>
                  <a:pt x="10991" y="283817"/>
                </a:lnTo>
                <a:lnTo>
                  <a:pt x="714" y="233336"/>
                </a:lnTo>
                <a:lnTo>
                  <a:pt x="0" y="215646"/>
                </a:lnTo>
                <a:close/>
              </a:path>
            </a:pathLst>
          </a:custGeom>
          <a:ln w="12192">
            <a:solidFill>
              <a:srgbClr val="3A3A3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749544" y="4924044"/>
            <a:ext cx="212090" cy="381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38800" y="5588508"/>
            <a:ext cx="431291" cy="431291"/>
          </a:xfrm>
          <a:custGeom>
            <a:avLst/>
            <a:gdLst/>
            <a:ahLst/>
            <a:cxnLst/>
            <a:rect l="l" t="t" r="r" b="b"/>
            <a:pathLst>
              <a:path w="431291" h="431291">
                <a:moveTo>
                  <a:pt x="215646" y="0"/>
                </a:moveTo>
                <a:lnTo>
                  <a:pt x="163814" y="6267"/>
                </a:lnTo>
                <a:lnTo>
                  <a:pt x="116531" y="24069"/>
                </a:lnTo>
                <a:lnTo>
                  <a:pt x="75294" y="51908"/>
                </a:lnTo>
                <a:lnTo>
                  <a:pt x="41599" y="88287"/>
                </a:lnTo>
                <a:lnTo>
                  <a:pt x="16942" y="131705"/>
                </a:lnTo>
                <a:lnTo>
                  <a:pt x="2821" y="180666"/>
                </a:lnTo>
                <a:lnTo>
                  <a:pt x="0" y="215645"/>
                </a:lnTo>
                <a:lnTo>
                  <a:pt x="714" y="233332"/>
                </a:lnTo>
                <a:lnTo>
                  <a:pt x="10991" y="283807"/>
                </a:lnTo>
                <a:lnTo>
                  <a:pt x="32302" y="329240"/>
                </a:lnTo>
                <a:lnTo>
                  <a:pt x="63150" y="368131"/>
                </a:lnTo>
                <a:lnTo>
                  <a:pt x="102040" y="398983"/>
                </a:lnTo>
                <a:lnTo>
                  <a:pt x="147474" y="420298"/>
                </a:lnTo>
                <a:lnTo>
                  <a:pt x="197955" y="430577"/>
                </a:lnTo>
                <a:lnTo>
                  <a:pt x="215646" y="431291"/>
                </a:lnTo>
                <a:lnTo>
                  <a:pt x="233336" y="430577"/>
                </a:lnTo>
                <a:lnTo>
                  <a:pt x="283817" y="420298"/>
                </a:lnTo>
                <a:lnTo>
                  <a:pt x="329251" y="398983"/>
                </a:lnTo>
                <a:lnTo>
                  <a:pt x="368141" y="368131"/>
                </a:lnTo>
                <a:lnTo>
                  <a:pt x="398989" y="329240"/>
                </a:lnTo>
                <a:lnTo>
                  <a:pt x="420300" y="283807"/>
                </a:lnTo>
                <a:lnTo>
                  <a:pt x="430577" y="233332"/>
                </a:lnTo>
                <a:lnTo>
                  <a:pt x="431291" y="215645"/>
                </a:lnTo>
                <a:lnTo>
                  <a:pt x="430577" y="197959"/>
                </a:lnTo>
                <a:lnTo>
                  <a:pt x="420300" y="147484"/>
                </a:lnTo>
                <a:lnTo>
                  <a:pt x="398989" y="102051"/>
                </a:lnTo>
                <a:lnTo>
                  <a:pt x="368141" y="63160"/>
                </a:lnTo>
                <a:lnTo>
                  <a:pt x="329251" y="32308"/>
                </a:lnTo>
                <a:lnTo>
                  <a:pt x="283817" y="10993"/>
                </a:lnTo>
                <a:lnTo>
                  <a:pt x="233336" y="714"/>
                </a:lnTo>
                <a:lnTo>
                  <a:pt x="215646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38800" y="5588508"/>
            <a:ext cx="431291" cy="431291"/>
          </a:xfrm>
          <a:custGeom>
            <a:avLst/>
            <a:gdLst/>
            <a:ahLst/>
            <a:cxnLst/>
            <a:rect l="l" t="t" r="r" b="b"/>
            <a:pathLst>
              <a:path w="431291" h="431291">
                <a:moveTo>
                  <a:pt x="0" y="215645"/>
                </a:moveTo>
                <a:lnTo>
                  <a:pt x="6265" y="163822"/>
                </a:lnTo>
                <a:lnTo>
                  <a:pt x="24064" y="116543"/>
                </a:lnTo>
                <a:lnTo>
                  <a:pt x="51900" y="75304"/>
                </a:lnTo>
                <a:lnTo>
                  <a:pt x="88276" y="41606"/>
                </a:lnTo>
                <a:lnTo>
                  <a:pt x="131695" y="16946"/>
                </a:lnTo>
                <a:lnTo>
                  <a:pt x="180660" y="2822"/>
                </a:lnTo>
                <a:lnTo>
                  <a:pt x="215646" y="0"/>
                </a:lnTo>
                <a:lnTo>
                  <a:pt x="233336" y="714"/>
                </a:lnTo>
                <a:lnTo>
                  <a:pt x="283817" y="10993"/>
                </a:lnTo>
                <a:lnTo>
                  <a:pt x="329251" y="32308"/>
                </a:lnTo>
                <a:lnTo>
                  <a:pt x="368141" y="63160"/>
                </a:lnTo>
                <a:lnTo>
                  <a:pt x="398989" y="102051"/>
                </a:lnTo>
                <a:lnTo>
                  <a:pt x="420300" y="147484"/>
                </a:lnTo>
                <a:lnTo>
                  <a:pt x="430577" y="197959"/>
                </a:lnTo>
                <a:lnTo>
                  <a:pt x="431291" y="215645"/>
                </a:lnTo>
                <a:lnTo>
                  <a:pt x="430577" y="233332"/>
                </a:lnTo>
                <a:lnTo>
                  <a:pt x="420300" y="283807"/>
                </a:lnTo>
                <a:lnTo>
                  <a:pt x="398989" y="329240"/>
                </a:lnTo>
                <a:lnTo>
                  <a:pt x="368141" y="368131"/>
                </a:lnTo>
                <a:lnTo>
                  <a:pt x="329251" y="398983"/>
                </a:lnTo>
                <a:lnTo>
                  <a:pt x="283817" y="420298"/>
                </a:lnTo>
                <a:lnTo>
                  <a:pt x="233336" y="430577"/>
                </a:lnTo>
                <a:lnTo>
                  <a:pt x="215646" y="431291"/>
                </a:lnTo>
                <a:lnTo>
                  <a:pt x="197955" y="430577"/>
                </a:lnTo>
                <a:lnTo>
                  <a:pt x="147474" y="420298"/>
                </a:lnTo>
                <a:lnTo>
                  <a:pt x="102040" y="398983"/>
                </a:lnTo>
                <a:lnTo>
                  <a:pt x="63150" y="368131"/>
                </a:lnTo>
                <a:lnTo>
                  <a:pt x="32302" y="329240"/>
                </a:lnTo>
                <a:lnTo>
                  <a:pt x="10991" y="283807"/>
                </a:lnTo>
                <a:lnTo>
                  <a:pt x="714" y="233332"/>
                </a:lnTo>
                <a:lnTo>
                  <a:pt x="0" y="215645"/>
                </a:lnTo>
                <a:close/>
              </a:path>
            </a:pathLst>
          </a:custGeom>
          <a:ln w="12192">
            <a:solidFill>
              <a:srgbClr val="3A3A3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749544" y="5607100"/>
            <a:ext cx="211454" cy="381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3825">
              <a:lnSpc>
                <a:spcPct val="100000"/>
              </a:lnSpc>
            </a:pPr>
            <a:r>
              <a:rPr dirty="0" smtClean="0" sz="2800" spc="-5">
                <a:solidFill>
                  <a:srgbClr val="2A2A2A"/>
                </a:solidFill>
                <a:latin typeface="Microsoft JhengHei"/>
                <a:cs typeface="Microsoft JhengHei"/>
              </a:rPr>
              <a:t>四</a:t>
            </a:r>
            <a:r>
              <a:rPr dirty="0" smtClean="0" sz="2800" spc="-20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状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663" y="882396"/>
            <a:ext cx="276910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47344" y="858011"/>
            <a:ext cx="2552700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6572" y="908303"/>
            <a:ext cx="2662428" cy="370332"/>
          </a:xfrm>
          <a:custGeom>
            <a:avLst/>
            <a:gdLst/>
            <a:ahLst/>
            <a:cxnLst/>
            <a:rect l="l" t="t" r="r" b="b"/>
            <a:pathLst>
              <a:path w="2662428" h="370332">
                <a:moveTo>
                  <a:pt x="0" y="370332"/>
                </a:moveTo>
                <a:lnTo>
                  <a:pt x="2662428" y="370332"/>
                </a:lnTo>
                <a:lnTo>
                  <a:pt x="266242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8626" y="945515"/>
            <a:ext cx="21971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mtClean="0" sz="1800" spc="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1800" spc="10" b="1">
                <a:solidFill>
                  <a:srgbClr val="FFFFFF"/>
                </a:solidFill>
                <a:latin typeface="Microsoft JhengHei"/>
                <a:cs typeface="Microsoft JhengHei"/>
              </a:rPr>
              <a:t>教育资源建设现状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78652" y="4870703"/>
            <a:ext cx="1676400" cy="147828"/>
          </a:xfrm>
          <a:custGeom>
            <a:avLst/>
            <a:gdLst/>
            <a:ahLst/>
            <a:cxnLst/>
            <a:rect l="l" t="t" r="r" b="b"/>
            <a:pathLst>
              <a:path w="1676400" h="147827">
                <a:moveTo>
                  <a:pt x="0" y="147828"/>
                </a:moveTo>
                <a:lnTo>
                  <a:pt x="1676400" y="147828"/>
                </a:lnTo>
                <a:lnTo>
                  <a:pt x="1676400" y="0"/>
                </a:lnTo>
                <a:lnTo>
                  <a:pt x="0" y="0"/>
                </a:lnTo>
                <a:lnTo>
                  <a:pt x="0" y="14782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978652" y="4501896"/>
            <a:ext cx="579120" cy="147828"/>
          </a:xfrm>
          <a:custGeom>
            <a:avLst/>
            <a:gdLst/>
            <a:ahLst/>
            <a:cxnLst/>
            <a:rect l="l" t="t" r="r" b="b"/>
            <a:pathLst>
              <a:path w="579120" h="147827">
                <a:moveTo>
                  <a:pt x="579120" y="0"/>
                </a:moveTo>
                <a:lnTo>
                  <a:pt x="0" y="0"/>
                </a:lnTo>
                <a:lnTo>
                  <a:pt x="0" y="147827"/>
                </a:lnTo>
                <a:lnTo>
                  <a:pt x="579120" y="147827"/>
                </a:lnTo>
                <a:lnTo>
                  <a:pt x="57912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978652" y="5239511"/>
            <a:ext cx="726948" cy="147828"/>
          </a:xfrm>
          <a:custGeom>
            <a:avLst/>
            <a:gdLst/>
            <a:ahLst/>
            <a:cxnLst/>
            <a:rect l="l" t="t" r="r" b="b"/>
            <a:pathLst>
              <a:path w="726948" h="147827">
                <a:moveTo>
                  <a:pt x="726948" y="0"/>
                </a:moveTo>
                <a:lnTo>
                  <a:pt x="0" y="0"/>
                </a:lnTo>
                <a:lnTo>
                  <a:pt x="0" y="147828"/>
                </a:lnTo>
                <a:lnTo>
                  <a:pt x="726948" y="147828"/>
                </a:lnTo>
                <a:lnTo>
                  <a:pt x="72694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978652" y="5608320"/>
            <a:ext cx="923544" cy="147828"/>
          </a:xfrm>
          <a:custGeom>
            <a:avLst/>
            <a:gdLst/>
            <a:ahLst/>
            <a:cxnLst/>
            <a:rect l="l" t="t" r="r" b="b"/>
            <a:pathLst>
              <a:path w="923544" h="147827">
                <a:moveTo>
                  <a:pt x="923544" y="0"/>
                </a:moveTo>
                <a:lnTo>
                  <a:pt x="0" y="0"/>
                </a:lnTo>
                <a:lnTo>
                  <a:pt x="0" y="147827"/>
                </a:lnTo>
                <a:lnTo>
                  <a:pt x="923544" y="147827"/>
                </a:lnTo>
                <a:lnTo>
                  <a:pt x="9235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978652" y="5977128"/>
            <a:ext cx="775716" cy="146303"/>
          </a:xfrm>
          <a:custGeom>
            <a:avLst/>
            <a:gdLst/>
            <a:ahLst/>
            <a:cxnLst/>
            <a:rect l="l" t="t" r="r" b="b"/>
            <a:pathLst>
              <a:path w="775716" h="146303">
                <a:moveTo>
                  <a:pt x="775716" y="0"/>
                </a:moveTo>
                <a:lnTo>
                  <a:pt x="0" y="0"/>
                </a:lnTo>
                <a:lnTo>
                  <a:pt x="0" y="146304"/>
                </a:lnTo>
                <a:lnTo>
                  <a:pt x="775716" y="146304"/>
                </a:lnTo>
                <a:lnTo>
                  <a:pt x="77571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78652" y="6345935"/>
            <a:ext cx="196596" cy="146304"/>
          </a:xfrm>
          <a:custGeom>
            <a:avLst/>
            <a:gdLst/>
            <a:ahLst/>
            <a:cxnLst/>
            <a:rect l="l" t="t" r="r" b="b"/>
            <a:pathLst>
              <a:path w="196596" h="146303">
                <a:moveTo>
                  <a:pt x="196596" y="0"/>
                </a:moveTo>
                <a:lnTo>
                  <a:pt x="0" y="0"/>
                </a:lnTo>
                <a:lnTo>
                  <a:pt x="0" y="146303"/>
                </a:lnTo>
                <a:lnTo>
                  <a:pt x="196596" y="146303"/>
                </a:lnTo>
                <a:lnTo>
                  <a:pt x="19659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978652" y="4392167"/>
            <a:ext cx="0" cy="2211324"/>
          </a:xfrm>
          <a:custGeom>
            <a:avLst/>
            <a:gdLst/>
            <a:ahLst/>
            <a:cxnLst/>
            <a:rect l="l" t="t" r="r" b="b"/>
            <a:pathLst>
              <a:path w="0" h="2211324">
                <a:moveTo>
                  <a:pt x="0" y="0"/>
                </a:moveTo>
                <a:lnTo>
                  <a:pt x="0" y="221132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21526" y="4492625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47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0418" y="4861432"/>
            <a:ext cx="27305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136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9354" y="5229986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66584" y="5598769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75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8756" y="5967272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63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9383" y="6335776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45407" y="4481703"/>
            <a:ext cx="170688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管理层对建设意义认识</a:t>
            </a:r>
            <a:r>
              <a:rPr dirty="0" smtClean="0" sz="1100" spc="-15">
                <a:solidFill>
                  <a:srgbClr val="2A2A2A"/>
                </a:solidFill>
                <a:latin typeface="Microsoft JhengHei"/>
                <a:cs typeface="Microsoft JhengHei"/>
              </a:rPr>
              <a:t>不</a:t>
            </a:r>
            <a:r>
              <a:rPr dirty="0" smtClean="0" sz="1100" spc="0">
                <a:solidFill>
                  <a:srgbClr val="2A2A2A"/>
                </a:solidFill>
                <a:latin typeface="Microsoft JhengHei"/>
                <a:cs typeface="Microsoft JhengHei"/>
              </a:rPr>
              <a:t>足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5177" y="4850129"/>
            <a:ext cx="100711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教师积极性不高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65165" y="5218938"/>
            <a:ext cx="5867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担心侵权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5165" y="5587491"/>
            <a:ext cx="5867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缺少奖励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5396" y="5955995"/>
            <a:ext cx="128778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2A2A2A"/>
                </a:solidFill>
                <a:latin typeface="Microsoft JhengHei"/>
                <a:cs typeface="Microsoft JhengHei"/>
              </a:rPr>
              <a:t>缺少学校规划的支持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45073" y="6324803"/>
            <a:ext cx="30607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其他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41646" y="3975100"/>
            <a:ext cx="296227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30" b="1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1400" spc="-5" b="1">
                <a:solidFill>
                  <a:srgbClr val="001F5F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数字化教学资源时</a:t>
            </a:r>
            <a:r>
              <a:rPr dirty="0" smtClean="0" sz="1400" spc="-15" b="1">
                <a:solidFill>
                  <a:srgbClr val="001F5F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遇到</a:t>
            </a:r>
            <a:r>
              <a:rPr dirty="0" smtClean="0" sz="1400" spc="-15" b="1">
                <a:solidFill>
                  <a:srgbClr val="001F5F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问题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79092" y="2084832"/>
            <a:ext cx="1825752" cy="150875"/>
          </a:xfrm>
          <a:custGeom>
            <a:avLst/>
            <a:gdLst/>
            <a:ahLst/>
            <a:cxnLst/>
            <a:rect l="l" t="t" r="r" b="b"/>
            <a:pathLst>
              <a:path w="1825752" h="150875">
                <a:moveTo>
                  <a:pt x="0" y="150875"/>
                </a:moveTo>
                <a:lnTo>
                  <a:pt x="1825752" y="150875"/>
                </a:lnTo>
                <a:lnTo>
                  <a:pt x="1825752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879092" y="2461260"/>
            <a:ext cx="195071" cy="150875"/>
          </a:xfrm>
          <a:custGeom>
            <a:avLst/>
            <a:gdLst/>
            <a:ahLst/>
            <a:cxnLst/>
            <a:rect l="l" t="t" r="r" b="b"/>
            <a:pathLst>
              <a:path w="195071" h="150875">
                <a:moveTo>
                  <a:pt x="195071" y="0"/>
                </a:moveTo>
                <a:lnTo>
                  <a:pt x="0" y="0"/>
                </a:lnTo>
                <a:lnTo>
                  <a:pt x="0" y="150875"/>
                </a:lnTo>
                <a:lnTo>
                  <a:pt x="195071" y="150875"/>
                </a:lnTo>
                <a:lnTo>
                  <a:pt x="195071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879092" y="2837688"/>
            <a:ext cx="748283" cy="150875"/>
          </a:xfrm>
          <a:custGeom>
            <a:avLst/>
            <a:gdLst/>
            <a:ahLst/>
            <a:cxnLst/>
            <a:rect l="l" t="t" r="r" b="b"/>
            <a:pathLst>
              <a:path w="748283" h="150875">
                <a:moveTo>
                  <a:pt x="748283" y="0"/>
                </a:moveTo>
                <a:lnTo>
                  <a:pt x="0" y="0"/>
                </a:lnTo>
                <a:lnTo>
                  <a:pt x="0" y="150875"/>
                </a:lnTo>
                <a:lnTo>
                  <a:pt x="748283" y="150875"/>
                </a:lnTo>
                <a:lnTo>
                  <a:pt x="74828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879092" y="3214116"/>
            <a:ext cx="665988" cy="150875"/>
          </a:xfrm>
          <a:custGeom>
            <a:avLst/>
            <a:gdLst/>
            <a:ahLst/>
            <a:cxnLst/>
            <a:rect l="l" t="t" r="r" b="b"/>
            <a:pathLst>
              <a:path w="665988" h="150875">
                <a:moveTo>
                  <a:pt x="665988" y="0"/>
                </a:moveTo>
                <a:lnTo>
                  <a:pt x="0" y="0"/>
                </a:lnTo>
                <a:lnTo>
                  <a:pt x="0" y="150875"/>
                </a:lnTo>
                <a:lnTo>
                  <a:pt x="665988" y="150875"/>
                </a:lnTo>
                <a:lnTo>
                  <a:pt x="66598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879092" y="3590544"/>
            <a:ext cx="153924" cy="150875"/>
          </a:xfrm>
          <a:custGeom>
            <a:avLst/>
            <a:gdLst/>
            <a:ahLst/>
            <a:cxnLst/>
            <a:rect l="l" t="t" r="r" b="b"/>
            <a:pathLst>
              <a:path w="153924" h="150875">
                <a:moveTo>
                  <a:pt x="153924" y="0"/>
                </a:moveTo>
                <a:lnTo>
                  <a:pt x="0" y="0"/>
                </a:lnTo>
                <a:lnTo>
                  <a:pt x="0" y="150875"/>
                </a:lnTo>
                <a:lnTo>
                  <a:pt x="153924" y="150875"/>
                </a:lnTo>
                <a:lnTo>
                  <a:pt x="15392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879092" y="1972055"/>
            <a:ext cx="0" cy="1882140"/>
          </a:xfrm>
          <a:custGeom>
            <a:avLst/>
            <a:gdLst/>
            <a:ahLst/>
            <a:cxnLst/>
            <a:rect l="l" t="t" r="r" b="b"/>
            <a:pathLst>
              <a:path w="0" h="1882140">
                <a:moveTo>
                  <a:pt x="0" y="0"/>
                </a:moveTo>
                <a:lnTo>
                  <a:pt x="0" y="188214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04824" y="1592834"/>
            <a:ext cx="3503295" cy="14166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685">
              <a:lnSpc>
                <a:spcPct val="100000"/>
              </a:lnSpc>
            </a:pPr>
            <a:r>
              <a:rPr dirty="0" smtClean="0" sz="1400" spc="130" b="1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全课程课堂实录的课程</a:t>
            </a:r>
            <a:r>
              <a:rPr dirty="0" smtClean="0" sz="1400" spc="-15" b="1">
                <a:solidFill>
                  <a:srgbClr val="001F5F"/>
                </a:solidFill>
                <a:latin typeface="Microsoft JhengHei"/>
                <a:cs typeface="Microsoft JhengHei"/>
              </a:rPr>
              <a:t>以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各级</a:t>
            </a:r>
            <a:r>
              <a:rPr dirty="0" smtClean="0" sz="1400" spc="-15" b="1">
                <a:solidFill>
                  <a:srgbClr val="C00000"/>
                </a:solidFill>
                <a:latin typeface="Microsoft JhengHei"/>
                <a:cs typeface="Microsoft JhengHei"/>
              </a:rPr>
              <a:t>精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品课</a:t>
            </a:r>
            <a:r>
              <a:rPr dirty="0" smtClean="0" sz="1400" spc="-10" b="1">
                <a:solidFill>
                  <a:srgbClr val="C00000"/>
                </a:solidFill>
                <a:latin typeface="Microsoft JhengHei"/>
                <a:cs typeface="Microsoft JhengHei"/>
              </a:rPr>
              <a:t>程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为主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5"/>
              </a:spcBef>
            </a:pPr>
            <a:endParaRPr sz="1100"/>
          </a:p>
          <a:p>
            <a:pPr marL="292100">
              <a:lnSpc>
                <a:spcPct val="100000"/>
              </a:lnSpc>
              <a:tabLst>
                <a:tab pos="3175635" algn="l"/>
              </a:tabLst>
            </a:pPr>
            <a:r>
              <a:rPr dirty="0" smtClean="0" baseline="5050" sz="1650" spc="-7">
                <a:solidFill>
                  <a:srgbClr val="2A2A2A"/>
                </a:solidFill>
                <a:latin typeface="Microsoft JhengHei"/>
                <a:cs typeface="Microsoft JhengHei"/>
              </a:rPr>
              <a:t>各级精品课</a:t>
            </a:r>
            <a:r>
              <a:rPr dirty="0" smtClean="0" baseline="5050" sz="1650" spc="0">
                <a:solidFill>
                  <a:srgbClr val="2A2A2A"/>
                </a:solidFill>
                <a:latin typeface="Microsoft JhengHei"/>
                <a:cs typeface="Microsoft JhengHei"/>
              </a:rPr>
              <a:t>程	</a:t>
            </a:r>
            <a:r>
              <a:rPr dirty="0" smtClean="0" sz="1100" spc="30">
                <a:solidFill>
                  <a:srgbClr val="3E3E3E"/>
                </a:solidFill>
                <a:latin typeface="Arial"/>
                <a:cs typeface="Arial"/>
              </a:rPr>
              <a:t>178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1544320" algn="l"/>
              </a:tabLst>
            </a:pPr>
            <a:r>
              <a:rPr dirty="0" smtClean="0" baseline="5050" sz="1650">
                <a:solidFill>
                  <a:srgbClr val="2A2A2A"/>
                </a:solidFill>
                <a:latin typeface="Microsoft JhengHei"/>
                <a:cs typeface="Microsoft JhengHei"/>
              </a:rPr>
              <a:t>大班专业基础课程	</a:t>
            </a:r>
            <a:r>
              <a:rPr dirty="0" smtClean="0" sz="1100" spc="30">
                <a:solidFill>
                  <a:srgbClr val="3E3E3E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52400">
              <a:lnSpc>
                <a:spcPct val="100000"/>
              </a:lnSpc>
              <a:tabLst>
                <a:tab pos="2098675" algn="l"/>
              </a:tabLst>
            </a:pPr>
            <a:r>
              <a:rPr dirty="0" smtClean="0" baseline="5050" sz="1650" spc="-7">
                <a:solidFill>
                  <a:srgbClr val="2A2A2A"/>
                </a:solidFill>
                <a:latin typeface="Microsoft JhengHei"/>
                <a:cs typeface="Microsoft JhengHei"/>
              </a:rPr>
              <a:t>著名老师的课</a:t>
            </a:r>
            <a:r>
              <a:rPr dirty="0" smtClean="0" baseline="5050" sz="1650" spc="0">
                <a:solidFill>
                  <a:srgbClr val="2A2A2A"/>
                </a:solidFill>
                <a:latin typeface="Microsoft JhengHei"/>
                <a:cs typeface="Microsoft JhengHei"/>
              </a:rPr>
              <a:t>程	</a:t>
            </a:r>
            <a:r>
              <a:rPr dirty="0" smtClean="0" sz="1100" spc="30">
                <a:solidFill>
                  <a:srgbClr val="3E3E3E"/>
                </a:solidFill>
                <a:latin typeface="Arial"/>
                <a:cs typeface="Arial"/>
              </a:rPr>
              <a:t>73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08833" y="3206115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3E3E3E"/>
                </a:solidFill>
                <a:latin typeface="Arial"/>
                <a:cs typeface="Arial"/>
              </a:rPr>
              <a:t>65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95880" y="3582542"/>
            <a:ext cx="19050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3E3E3E"/>
                </a:solidFill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4810" y="3194811"/>
            <a:ext cx="15678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在录播教室上的所有课程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810" y="3571240"/>
            <a:ext cx="156781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2A2A2A"/>
                </a:solidFill>
                <a:latin typeface="Microsoft JhengHei"/>
                <a:cs typeface="Microsoft JhengHei"/>
              </a:rPr>
              <a:t>尚未提供这样的共享服务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56232" y="5705855"/>
            <a:ext cx="1642871" cy="121919"/>
          </a:xfrm>
          <a:custGeom>
            <a:avLst/>
            <a:gdLst/>
            <a:ahLst/>
            <a:cxnLst/>
            <a:rect l="l" t="t" r="r" b="b"/>
            <a:pathLst>
              <a:path w="1642872" h="121920">
                <a:moveTo>
                  <a:pt x="0" y="121920"/>
                </a:moveTo>
                <a:lnTo>
                  <a:pt x="1642871" y="121920"/>
                </a:lnTo>
                <a:lnTo>
                  <a:pt x="1642871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856232" y="6009132"/>
            <a:ext cx="778763" cy="121920"/>
          </a:xfrm>
          <a:custGeom>
            <a:avLst/>
            <a:gdLst/>
            <a:ahLst/>
            <a:cxnLst/>
            <a:rect l="l" t="t" r="r" b="b"/>
            <a:pathLst>
              <a:path w="778763" h="121920">
                <a:moveTo>
                  <a:pt x="778763" y="0"/>
                </a:moveTo>
                <a:lnTo>
                  <a:pt x="0" y="0"/>
                </a:lnTo>
                <a:lnTo>
                  <a:pt x="0" y="121920"/>
                </a:lnTo>
                <a:lnTo>
                  <a:pt x="778763" y="121920"/>
                </a:lnTo>
                <a:lnTo>
                  <a:pt x="778763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856232" y="5402579"/>
            <a:ext cx="390144" cy="120395"/>
          </a:xfrm>
          <a:custGeom>
            <a:avLst/>
            <a:gdLst/>
            <a:ahLst/>
            <a:cxnLst/>
            <a:rect l="l" t="t" r="r" b="b"/>
            <a:pathLst>
              <a:path w="390144" h="120396">
                <a:moveTo>
                  <a:pt x="390144" y="0"/>
                </a:moveTo>
                <a:lnTo>
                  <a:pt x="0" y="0"/>
                </a:lnTo>
                <a:lnTo>
                  <a:pt x="0" y="120396"/>
                </a:lnTo>
                <a:lnTo>
                  <a:pt x="390144" y="120396"/>
                </a:lnTo>
                <a:lnTo>
                  <a:pt x="3901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856232" y="5097779"/>
            <a:ext cx="1211580" cy="121919"/>
          </a:xfrm>
          <a:custGeom>
            <a:avLst/>
            <a:gdLst/>
            <a:ahLst/>
            <a:cxnLst/>
            <a:rect l="l" t="t" r="r" b="b"/>
            <a:pathLst>
              <a:path w="1211580" h="121920">
                <a:moveTo>
                  <a:pt x="1211580" y="0"/>
                </a:moveTo>
                <a:lnTo>
                  <a:pt x="0" y="0"/>
                </a:lnTo>
                <a:lnTo>
                  <a:pt x="0" y="121920"/>
                </a:lnTo>
                <a:lnTo>
                  <a:pt x="1211580" y="121920"/>
                </a:lnTo>
                <a:lnTo>
                  <a:pt x="121158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856232" y="4794503"/>
            <a:ext cx="126492" cy="121919"/>
          </a:xfrm>
          <a:custGeom>
            <a:avLst/>
            <a:gdLst/>
            <a:ahLst/>
            <a:cxnLst/>
            <a:rect l="l" t="t" r="r" b="b"/>
            <a:pathLst>
              <a:path w="126492" h="121920">
                <a:moveTo>
                  <a:pt x="126492" y="0"/>
                </a:moveTo>
                <a:lnTo>
                  <a:pt x="0" y="0"/>
                </a:lnTo>
                <a:lnTo>
                  <a:pt x="0" y="121920"/>
                </a:lnTo>
                <a:lnTo>
                  <a:pt x="126492" y="121920"/>
                </a:lnTo>
                <a:lnTo>
                  <a:pt x="12649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856232" y="4491228"/>
            <a:ext cx="242316" cy="121920"/>
          </a:xfrm>
          <a:custGeom>
            <a:avLst/>
            <a:gdLst/>
            <a:ahLst/>
            <a:cxnLst/>
            <a:rect l="l" t="t" r="r" b="b"/>
            <a:pathLst>
              <a:path w="242316" h="121920">
                <a:moveTo>
                  <a:pt x="242316" y="0"/>
                </a:moveTo>
                <a:lnTo>
                  <a:pt x="0" y="0"/>
                </a:lnTo>
                <a:lnTo>
                  <a:pt x="0" y="121920"/>
                </a:lnTo>
                <a:lnTo>
                  <a:pt x="242316" y="121920"/>
                </a:lnTo>
                <a:lnTo>
                  <a:pt x="24231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856232" y="4399788"/>
            <a:ext cx="0" cy="1821180"/>
          </a:xfrm>
          <a:custGeom>
            <a:avLst/>
            <a:gdLst/>
            <a:ahLst/>
            <a:cxnLst/>
            <a:rect l="l" t="t" r="r" b="b"/>
            <a:pathLst>
              <a:path w="0" h="1821179">
                <a:moveTo>
                  <a:pt x="0" y="1821180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700020" y="5994298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74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63492" y="5690717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156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10510" y="5387085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31947" y="5083555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47494" y="4780026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63317" y="4476369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2782" y="5975807"/>
            <a:ext cx="100711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对社会开放点播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2685" y="5671921"/>
            <a:ext cx="86677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>
                <a:solidFill>
                  <a:srgbClr val="2A2A2A"/>
                </a:solidFill>
                <a:latin typeface="Microsoft JhengHei"/>
                <a:cs typeface="Microsoft JhengHei"/>
              </a:rPr>
              <a:t>校内开放点播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2782" y="5368290"/>
            <a:ext cx="100711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只选课学生点播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2685" y="5064759"/>
            <a:ext cx="86677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学校资料保存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42796" y="4761229"/>
            <a:ext cx="5867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校际交换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42796" y="4457572"/>
            <a:ext cx="58674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对口输出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5810" y="4007104"/>
            <a:ext cx="314134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35" b="1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dirty="0" smtClean="0" sz="1400" spc="135" b="1">
                <a:solidFill>
                  <a:srgbClr val="001F5F"/>
                </a:solidFill>
                <a:latin typeface="Microsoft JhengHei"/>
                <a:cs typeface="Microsoft JhengHei"/>
              </a:rPr>
              <a:t>实录主要用于</a:t>
            </a:r>
            <a:r>
              <a:rPr dirty="0" smtClean="0" sz="1400" spc="135" b="1">
                <a:solidFill>
                  <a:srgbClr val="C00000"/>
                </a:solidFill>
                <a:latin typeface="Microsoft JhengHei"/>
                <a:cs typeface="Microsoft JhengHei"/>
              </a:rPr>
              <a:t>校内开放</a:t>
            </a:r>
            <a:r>
              <a:rPr dirty="0" smtClean="0" sz="1400" spc="-15" b="1">
                <a:solidFill>
                  <a:srgbClr val="C00000"/>
                </a:solidFill>
                <a:latin typeface="Microsoft JhengHei"/>
                <a:cs typeface="Microsoft JhengHei"/>
              </a:rPr>
              <a:t>点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播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1400" spc="-15" b="1">
                <a:solidFill>
                  <a:srgbClr val="C00000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料保存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93535" y="3474720"/>
            <a:ext cx="1452371" cy="143255"/>
          </a:xfrm>
          <a:custGeom>
            <a:avLst/>
            <a:gdLst/>
            <a:ahLst/>
            <a:cxnLst/>
            <a:rect l="l" t="t" r="r" b="b"/>
            <a:pathLst>
              <a:path w="1452371" h="143255">
                <a:moveTo>
                  <a:pt x="0" y="143255"/>
                </a:moveTo>
                <a:lnTo>
                  <a:pt x="1452371" y="143255"/>
                </a:lnTo>
                <a:lnTo>
                  <a:pt x="145237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193535" y="2036064"/>
            <a:ext cx="467867" cy="143256"/>
          </a:xfrm>
          <a:custGeom>
            <a:avLst/>
            <a:gdLst/>
            <a:ahLst/>
            <a:cxnLst/>
            <a:rect l="l" t="t" r="r" b="b"/>
            <a:pathLst>
              <a:path w="467867" h="143256">
                <a:moveTo>
                  <a:pt x="467867" y="0"/>
                </a:moveTo>
                <a:lnTo>
                  <a:pt x="0" y="0"/>
                </a:lnTo>
                <a:lnTo>
                  <a:pt x="0" y="143256"/>
                </a:lnTo>
                <a:lnTo>
                  <a:pt x="467867" y="143256"/>
                </a:lnTo>
                <a:lnTo>
                  <a:pt x="46786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193535" y="2395727"/>
            <a:ext cx="858012" cy="143256"/>
          </a:xfrm>
          <a:custGeom>
            <a:avLst/>
            <a:gdLst/>
            <a:ahLst/>
            <a:cxnLst/>
            <a:rect l="l" t="t" r="r" b="b"/>
            <a:pathLst>
              <a:path w="858011" h="143256">
                <a:moveTo>
                  <a:pt x="858012" y="0"/>
                </a:moveTo>
                <a:lnTo>
                  <a:pt x="0" y="0"/>
                </a:lnTo>
                <a:lnTo>
                  <a:pt x="0" y="143256"/>
                </a:lnTo>
                <a:lnTo>
                  <a:pt x="858012" y="143256"/>
                </a:lnTo>
                <a:lnTo>
                  <a:pt x="85801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193535" y="2755392"/>
            <a:ext cx="608075" cy="143256"/>
          </a:xfrm>
          <a:custGeom>
            <a:avLst/>
            <a:gdLst/>
            <a:ahLst/>
            <a:cxnLst/>
            <a:rect l="l" t="t" r="r" b="b"/>
            <a:pathLst>
              <a:path w="608075" h="143256">
                <a:moveTo>
                  <a:pt x="608075" y="0"/>
                </a:moveTo>
                <a:lnTo>
                  <a:pt x="0" y="0"/>
                </a:lnTo>
                <a:lnTo>
                  <a:pt x="0" y="143256"/>
                </a:lnTo>
                <a:lnTo>
                  <a:pt x="608075" y="143256"/>
                </a:lnTo>
                <a:lnTo>
                  <a:pt x="608075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193535" y="3115055"/>
            <a:ext cx="530352" cy="143256"/>
          </a:xfrm>
          <a:custGeom>
            <a:avLst/>
            <a:gdLst/>
            <a:ahLst/>
            <a:cxnLst/>
            <a:rect l="l" t="t" r="r" b="b"/>
            <a:pathLst>
              <a:path w="530351" h="143256">
                <a:moveTo>
                  <a:pt x="530352" y="0"/>
                </a:moveTo>
                <a:lnTo>
                  <a:pt x="0" y="0"/>
                </a:lnTo>
                <a:lnTo>
                  <a:pt x="0" y="143256"/>
                </a:lnTo>
                <a:lnTo>
                  <a:pt x="530352" y="143256"/>
                </a:lnTo>
                <a:lnTo>
                  <a:pt x="5303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193535" y="1927860"/>
            <a:ext cx="0" cy="1798320"/>
          </a:xfrm>
          <a:custGeom>
            <a:avLst/>
            <a:gdLst/>
            <a:ahLst/>
            <a:cxnLst/>
            <a:rect l="l" t="t" r="r" b="b"/>
            <a:pathLst>
              <a:path w="0" h="1798320">
                <a:moveTo>
                  <a:pt x="0" y="0"/>
                </a:moveTo>
                <a:lnTo>
                  <a:pt x="0" y="17983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4360926" y="1554734"/>
            <a:ext cx="3590290" cy="208851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6680">
              <a:lnSpc>
                <a:spcPct val="100000"/>
              </a:lnSpc>
            </a:pPr>
            <a:r>
              <a:rPr dirty="0" smtClean="0" sz="1400" spc="130" b="1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多数高校尚未提供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数字</a:t>
            </a:r>
            <a:r>
              <a:rPr dirty="0" smtClean="0" sz="1400" spc="-15" b="1">
                <a:solidFill>
                  <a:srgbClr val="C00000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教学</a:t>
            </a:r>
            <a:r>
              <a:rPr dirty="0" smtClean="0" sz="1400" spc="-10" b="1">
                <a:solidFill>
                  <a:srgbClr val="C00000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0" b="1">
                <a:solidFill>
                  <a:srgbClr val="C00000"/>
                </a:solidFill>
                <a:latin typeface="Microsoft JhengHei"/>
                <a:cs typeface="Microsoft JhengHei"/>
              </a:rPr>
              <a:t>源共</a:t>
            </a:r>
            <a:r>
              <a:rPr dirty="0" smtClean="0" sz="1400" spc="-20" b="1">
                <a:solidFill>
                  <a:srgbClr val="C00000"/>
                </a:solidFill>
                <a:latin typeface="Microsoft JhengHei"/>
                <a:cs typeface="Microsoft JhengHei"/>
              </a:rPr>
              <a:t>享</a:t>
            </a:r>
            <a:r>
              <a:rPr dirty="0" smtClean="0" sz="1400" spc="0" b="1">
                <a:solidFill>
                  <a:srgbClr val="001F5F"/>
                </a:solidFill>
                <a:latin typeface="Microsoft JhengHei"/>
                <a:cs typeface="Microsoft JhengHei"/>
              </a:rPr>
              <a:t>服务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5"/>
              </a:spcBef>
            </a:pPr>
            <a:endParaRPr sz="1000"/>
          </a:p>
          <a:p>
            <a:pPr algn="ctr" marR="617220">
              <a:lnSpc>
                <a:spcPct val="100000"/>
              </a:lnSpc>
              <a:tabLst>
                <a:tab pos="1945005" algn="l"/>
              </a:tabLst>
            </a:pPr>
            <a:r>
              <a:rPr dirty="0" smtClean="0" baseline="5050" sz="1650" spc="-7">
                <a:solidFill>
                  <a:srgbClr val="2A2A2A"/>
                </a:solidFill>
                <a:latin typeface="Microsoft JhengHei"/>
                <a:cs typeface="Microsoft JhengHei"/>
              </a:rPr>
              <a:t>国家组织的对口支</a:t>
            </a:r>
            <a:r>
              <a:rPr dirty="0" smtClean="0" baseline="5050" sz="1650" spc="0">
                <a:solidFill>
                  <a:srgbClr val="2A2A2A"/>
                </a:solidFill>
                <a:latin typeface="Microsoft JhengHei"/>
                <a:cs typeface="Microsoft JhengHei"/>
              </a:rPr>
              <a:t>援	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2766695" algn="l"/>
              </a:tabLst>
            </a:pPr>
            <a:r>
              <a:rPr dirty="0" smtClean="0" baseline="5050" sz="1650">
                <a:solidFill>
                  <a:srgbClr val="2A2A2A"/>
                </a:solidFill>
                <a:latin typeface="Microsoft JhengHei"/>
                <a:cs typeface="Microsoft JhengHei"/>
              </a:rPr>
              <a:t>一定地理区域内的大学</a:t>
            </a:r>
            <a:r>
              <a:rPr dirty="0" smtClean="0" baseline="5050" sz="1650" spc="-22">
                <a:solidFill>
                  <a:srgbClr val="2A2A2A"/>
                </a:solidFill>
                <a:latin typeface="Microsoft JhengHei"/>
                <a:cs typeface="Microsoft JhengHei"/>
              </a:rPr>
              <a:t>之</a:t>
            </a:r>
            <a:r>
              <a:rPr dirty="0" smtClean="0" baseline="5050" sz="1650" spc="0">
                <a:solidFill>
                  <a:srgbClr val="2A2A2A"/>
                </a:solidFill>
                <a:latin typeface="Microsoft JhengHei"/>
                <a:cs typeface="Microsoft JhengHei"/>
              </a:rPr>
              <a:t>间	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55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2516505" algn="l"/>
              </a:tabLst>
            </a:pPr>
            <a:r>
              <a:rPr dirty="0" smtClean="0" baseline="5050" sz="1650">
                <a:solidFill>
                  <a:srgbClr val="2A2A2A"/>
                </a:solidFill>
                <a:latin typeface="Microsoft JhengHei"/>
                <a:cs typeface="Microsoft JhengHei"/>
              </a:rPr>
              <a:t>分布与多个地区的高校</a:t>
            </a:r>
            <a:r>
              <a:rPr dirty="0" smtClean="0" baseline="5050" sz="1650" spc="-22">
                <a:solidFill>
                  <a:srgbClr val="2A2A2A"/>
                </a:solidFill>
                <a:latin typeface="Microsoft JhengHei"/>
                <a:cs typeface="Microsoft JhengHei"/>
              </a:rPr>
              <a:t>之</a:t>
            </a:r>
            <a:r>
              <a:rPr dirty="0" smtClean="0" baseline="5050" sz="1650" spc="0">
                <a:solidFill>
                  <a:srgbClr val="2A2A2A"/>
                </a:solidFill>
                <a:latin typeface="Microsoft JhengHei"/>
                <a:cs typeface="Microsoft JhengHei"/>
              </a:rPr>
              <a:t>间	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39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635">
              <a:lnSpc>
                <a:spcPct val="100000"/>
              </a:lnSpc>
              <a:tabLst>
                <a:tab pos="2438400" algn="l"/>
              </a:tabLst>
            </a:pPr>
            <a:r>
              <a:rPr dirty="0" smtClean="0" baseline="5050" sz="1650">
                <a:solidFill>
                  <a:srgbClr val="2A2A2A"/>
                </a:solidFill>
                <a:latin typeface="Microsoft JhengHei"/>
                <a:cs typeface="Microsoft JhengHei"/>
              </a:rPr>
              <a:t>全社会	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34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52400">
              <a:lnSpc>
                <a:spcPct val="100000"/>
              </a:lnSpc>
              <a:tabLst>
                <a:tab pos="3360420" algn="l"/>
              </a:tabLst>
            </a:pPr>
            <a:r>
              <a:rPr dirty="0" smtClean="0" baseline="5050" sz="1650">
                <a:solidFill>
                  <a:srgbClr val="2A2A2A"/>
                </a:solidFill>
                <a:latin typeface="Microsoft JhengHei"/>
                <a:cs typeface="Microsoft JhengHei"/>
              </a:rPr>
              <a:t>尚未提供这样的共享服务	</a:t>
            </a:r>
            <a:r>
              <a:rPr dirty="0" smtClean="0" sz="1100" spc="30">
                <a:solidFill>
                  <a:srgbClr val="535353"/>
                </a:solidFill>
                <a:latin typeface="Arial"/>
                <a:cs typeface="Arial"/>
              </a:rPr>
              <a:t>93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641080" y="1981200"/>
            <a:ext cx="330707" cy="611124"/>
          </a:xfrm>
          <a:custGeom>
            <a:avLst/>
            <a:gdLst/>
            <a:ahLst/>
            <a:cxnLst/>
            <a:rect l="l" t="t" r="r" b="b"/>
            <a:pathLst>
              <a:path w="330707" h="611124">
                <a:moveTo>
                  <a:pt x="0" y="611124"/>
                </a:moveTo>
                <a:lnTo>
                  <a:pt x="330707" y="611124"/>
                </a:lnTo>
                <a:lnTo>
                  <a:pt x="330707" y="0"/>
                </a:lnTo>
                <a:lnTo>
                  <a:pt x="0" y="0"/>
                </a:lnTo>
                <a:lnTo>
                  <a:pt x="0" y="61112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9465564" y="2273807"/>
            <a:ext cx="330707" cy="318515"/>
          </a:xfrm>
          <a:custGeom>
            <a:avLst/>
            <a:gdLst/>
            <a:ahLst/>
            <a:cxnLst/>
            <a:rect l="l" t="t" r="r" b="b"/>
            <a:pathLst>
              <a:path w="330707" h="318515">
                <a:moveTo>
                  <a:pt x="330707" y="0"/>
                </a:moveTo>
                <a:lnTo>
                  <a:pt x="0" y="0"/>
                </a:lnTo>
                <a:lnTo>
                  <a:pt x="0" y="318515"/>
                </a:lnTo>
                <a:lnTo>
                  <a:pt x="330707" y="318515"/>
                </a:lnTo>
                <a:lnTo>
                  <a:pt x="33070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0290047" y="2452116"/>
            <a:ext cx="330707" cy="140208"/>
          </a:xfrm>
          <a:custGeom>
            <a:avLst/>
            <a:gdLst/>
            <a:ahLst/>
            <a:cxnLst/>
            <a:rect l="l" t="t" r="r" b="b"/>
            <a:pathLst>
              <a:path w="330707" h="140208">
                <a:moveTo>
                  <a:pt x="330707" y="0"/>
                </a:moveTo>
                <a:lnTo>
                  <a:pt x="0" y="0"/>
                </a:lnTo>
                <a:lnTo>
                  <a:pt x="0" y="140208"/>
                </a:lnTo>
                <a:lnTo>
                  <a:pt x="330707" y="140208"/>
                </a:lnTo>
                <a:lnTo>
                  <a:pt x="330707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1114531" y="2386583"/>
            <a:ext cx="330708" cy="205739"/>
          </a:xfrm>
          <a:custGeom>
            <a:avLst/>
            <a:gdLst/>
            <a:ahLst/>
            <a:cxnLst/>
            <a:rect l="l" t="t" r="r" b="b"/>
            <a:pathLst>
              <a:path w="330708" h="205739">
                <a:moveTo>
                  <a:pt x="330708" y="0"/>
                </a:moveTo>
                <a:lnTo>
                  <a:pt x="0" y="0"/>
                </a:lnTo>
                <a:lnTo>
                  <a:pt x="0" y="205739"/>
                </a:lnTo>
                <a:lnTo>
                  <a:pt x="330708" y="205739"/>
                </a:lnTo>
                <a:lnTo>
                  <a:pt x="33070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8394192" y="2592323"/>
            <a:ext cx="3297935" cy="0"/>
          </a:xfrm>
          <a:custGeom>
            <a:avLst/>
            <a:gdLst/>
            <a:ahLst/>
            <a:cxnLst/>
            <a:rect l="l" t="t" r="r" b="b"/>
            <a:pathLst>
              <a:path w="3297935" h="0">
                <a:moveTo>
                  <a:pt x="0" y="0"/>
                </a:moveTo>
                <a:lnTo>
                  <a:pt x="3297935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8501633" y="2726944"/>
            <a:ext cx="61087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低于</a:t>
            </a: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30</a:t>
            </a:r>
            <a:r>
              <a:rPr dirty="0" smtClean="0" sz="1100" spc="30">
                <a:solidFill>
                  <a:srgbClr val="2A2A2A"/>
                </a:solidFill>
                <a:latin typeface="Microsoft JhengHei"/>
                <a:cs typeface="Microsoft JhengHei"/>
              </a:rPr>
              <a:t>万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353550" y="2726944"/>
            <a:ext cx="55626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30</a:t>
            </a:r>
            <a:r>
              <a:rPr dirty="0" smtClean="0" sz="1100" spc="105">
                <a:solidFill>
                  <a:srgbClr val="2A2A2A"/>
                </a:solidFill>
                <a:latin typeface="Arial"/>
                <a:cs typeface="Arial"/>
              </a:rPr>
              <a:t>-</a:t>
            </a: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60</a:t>
            </a:r>
            <a:r>
              <a:rPr dirty="0" smtClean="0" sz="1100" spc="30">
                <a:solidFill>
                  <a:srgbClr val="2A2A2A"/>
                </a:solidFill>
                <a:latin typeface="Microsoft JhengHei"/>
                <a:cs typeface="Microsoft JhengHei"/>
              </a:rPr>
              <a:t>万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150602" y="2726944"/>
            <a:ext cx="61087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solidFill>
                  <a:srgbClr val="2A2A2A"/>
                </a:solidFill>
                <a:latin typeface="Microsoft JhengHei"/>
                <a:cs typeface="Microsoft JhengHei"/>
              </a:rPr>
              <a:t>低于</a:t>
            </a: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3</a:t>
            </a:r>
            <a:r>
              <a:rPr dirty="0" smtClean="0" sz="1100" spc="25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dirty="0" smtClean="0" sz="1100" spc="0">
                <a:solidFill>
                  <a:srgbClr val="2A2A2A"/>
                </a:solidFill>
                <a:latin typeface="Microsoft JhengHei"/>
                <a:cs typeface="Microsoft JhengHei"/>
              </a:rPr>
              <a:t>万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34192" y="2726944"/>
            <a:ext cx="6934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">
                <a:solidFill>
                  <a:srgbClr val="2A2A2A"/>
                </a:solidFill>
                <a:latin typeface="Arial"/>
                <a:cs typeface="Arial"/>
              </a:rPr>
              <a:t>10</a:t>
            </a:r>
            <a:r>
              <a:rPr dirty="0" smtClean="0" sz="1100" spc="25">
                <a:solidFill>
                  <a:srgbClr val="2A2A2A"/>
                </a:solidFill>
                <a:latin typeface="Arial"/>
                <a:cs typeface="Arial"/>
              </a:rPr>
              <a:t>0</a:t>
            </a:r>
            <a:r>
              <a:rPr dirty="0" smtClean="0" sz="1100" spc="0">
                <a:solidFill>
                  <a:srgbClr val="2A2A2A"/>
                </a:solidFill>
                <a:latin typeface="Microsoft JhengHei"/>
                <a:cs typeface="Microsoft JhengHei"/>
              </a:rPr>
              <a:t>万以上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812783" y="1548129"/>
            <a:ext cx="2463800" cy="195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001F5F"/>
                </a:solidFill>
                <a:latin typeface="Microsoft JhengHei"/>
                <a:cs typeface="Microsoft JhengHei"/>
              </a:rPr>
              <a:t>每年用于数字化教学资源建设的费用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34502" y="3168289"/>
            <a:ext cx="3448685" cy="152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 indent="457200">
              <a:lnSpc>
                <a:spcPct val="101299"/>
              </a:lnSpc>
            </a:pPr>
            <a:r>
              <a:rPr dirty="0" smtClean="0" sz="1400" spc="60">
                <a:solidFill>
                  <a:srgbClr val="2A2A2A"/>
                </a:solidFill>
                <a:latin typeface="Microsoft JhengHei"/>
                <a:cs typeface="Microsoft JhengHei"/>
              </a:rPr>
              <a:t>虽然多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字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70">
                <a:solidFill>
                  <a:srgbClr val="2A2A2A"/>
                </a:solidFill>
                <a:latin typeface="Microsoft JhengHei"/>
                <a:cs typeface="Microsoft JhengHei"/>
              </a:rPr>
              <a:t>源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建设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400" spc="5">
                <a:solidFill>
                  <a:srgbClr val="2A2A2A"/>
                </a:solidFill>
                <a:latin typeface="Microsoft JhengHei"/>
                <a:cs typeface="Microsoft JhengHei"/>
              </a:rPr>
              <a:t>提供了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定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额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度</a:t>
            </a:r>
            <a:r>
              <a:rPr dirty="0" smtClean="0" sz="1400" spc="15">
                <a:solidFill>
                  <a:srgbClr val="C00000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金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奖</a:t>
            </a:r>
            <a:r>
              <a:rPr dirty="0" smtClean="0" sz="1400" spc="15">
                <a:solidFill>
                  <a:srgbClr val="C00000"/>
                </a:solidFill>
                <a:latin typeface="Microsoft JhengHei"/>
                <a:cs typeface="Microsoft JhengHei"/>
              </a:rPr>
              <a:t>励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提供资源开发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 工具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提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供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源</a:t>
            </a:r>
            <a:r>
              <a:rPr dirty="0" smtClean="0" sz="1400" spc="20">
                <a:solidFill>
                  <a:srgbClr val="C00000"/>
                </a:solidFill>
                <a:latin typeface="Microsoft JhengHei"/>
                <a:cs typeface="Microsoft JhengHei"/>
              </a:rPr>
              <a:t>开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发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相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关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培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训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些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技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术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支持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。但是教师</a:t>
            </a:r>
            <a:r>
              <a:rPr dirty="0" smtClean="0" sz="1400" spc="20">
                <a:solidFill>
                  <a:srgbClr val="2A2A2A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积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极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性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不</a:t>
            </a:r>
            <a:r>
              <a:rPr dirty="0" smtClean="0" sz="1400" spc="1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成为数字化建</a:t>
            </a:r>
            <a:r>
              <a:rPr dirty="0" smtClean="0" sz="1400" spc="10">
                <a:solidFill>
                  <a:srgbClr val="2A2A2A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400" spc="0">
                <a:solidFill>
                  <a:srgbClr val="2A2A2A"/>
                </a:solidFill>
                <a:latin typeface="Microsoft JhengHei"/>
                <a:cs typeface="Microsoft JhengHei"/>
              </a:rPr>
              <a:t>设工作的一大障碍。</a:t>
            </a:r>
            <a:endParaRPr sz="1400">
              <a:latin typeface="Microsoft JhengHei"/>
              <a:cs typeface="Microsoft JhengHei"/>
            </a:endParaRPr>
          </a:p>
          <a:p>
            <a:pPr algn="just" marL="12700" marR="20955" indent="457200">
              <a:lnSpc>
                <a:spcPct val="100699"/>
              </a:lnSpc>
              <a:spcBef>
                <a:spcPts val="10"/>
              </a:spcBef>
            </a:pPr>
            <a:r>
              <a:rPr dirty="0" smtClean="0" sz="1400" spc="60">
                <a:solidFill>
                  <a:srgbClr val="2A2A2A"/>
                </a:solidFill>
                <a:latin typeface="Microsoft JhengHei"/>
                <a:cs typeface="Microsoft JhengHei"/>
              </a:rPr>
              <a:t>目前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建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字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资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源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过</a:t>
            </a:r>
            <a:r>
              <a:rPr dirty="0" smtClean="0" sz="1400" spc="55">
                <a:solidFill>
                  <a:srgbClr val="2A2A2A"/>
                </a:solidFill>
                <a:latin typeface="Microsoft JhengHei"/>
                <a:cs typeface="Microsoft JhengHei"/>
              </a:rPr>
              <a:t>程</a:t>
            </a:r>
            <a:r>
              <a:rPr dirty="0" smtClean="0" sz="1400" spc="45">
                <a:solidFill>
                  <a:srgbClr val="2A2A2A"/>
                </a:solidFill>
                <a:latin typeface="Microsoft JhengHei"/>
                <a:cs typeface="Microsoft JhengHei"/>
              </a:rPr>
              <a:t>中</a:t>
            </a:r>
            <a:r>
              <a:rPr dirty="0" smtClean="0" sz="1400" spc="0">
                <a:solidFill>
                  <a:srgbClr val="2A2A2A"/>
                </a:solidFill>
                <a:latin typeface="Microsoft JhengHei"/>
                <a:cs typeface="Microsoft JhengHei"/>
              </a:rPr>
              <a:t>所</a:t>
            </a:r>
            <a:r>
              <a:rPr dirty="0" smtClean="0" sz="1400" spc="0">
                <a:solidFill>
                  <a:srgbClr val="2A2A2A"/>
                </a:solidFill>
                <a:latin typeface="Microsoft JhengHei"/>
                <a:cs typeface="Microsoft JhengHei"/>
              </a:rPr>
              <a:t> 遇到</a:t>
            </a:r>
            <a:r>
              <a:rPr dirty="0" smtClean="0" sz="1400" spc="35">
                <a:solidFill>
                  <a:srgbClr val="2A2A2A"/>
                </a:solidFill>
                <a:latin typeface="Arial"/>
                <a:cs typeface="Arial"/>
              </a:rPr>
              <a:t>8</a:t>
            </a:r>
            <a:r>
              <a:rPr dirty="0" smtClean="0" sz="1400" spc="35">
                <a:solidFill>
                  <a:srgbClr val="2A2A2A"/>
                </a:solidFill>
                <a:latin typeface="Microsoft JhengHei"/>
                <a:cs typeface="Microsoft JhengHei"/>
              </a:rPr>
              <a:t>个问题：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334502" y="4708525"/>
            <a:ext cx="3442970" cy="19227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>
                <a:solidFill>
                  <a:srgbClr val="001F5F"/>
                </a:solidFill>
                <a:latin typeface="Microsoft JhengHei"/>
                <a:cs typeface="Microsoft JhengHei"/>
              </a:rPr>
              <a:t>缺乏系统化规划和资金支持；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 spc="-5">
                <a:solidFill>
                  <a:srgbClr val="001F5F"/>
                </a:solidFill>
                <a:latin typeface="Microsoft JhengHei"/>
                <a:cs typeface="Microsoft JhengHei"/>
              </a:rPr>
              <a:t>学校间资源的协作和共享难以做</a:t>
            </a:r>
            <a:r>
              <a:rPr dirty="0" smtClean="0" sz="1200" spc="0">
                <a:solidFill>
                  <a:srgbClr val="001F5F"/>
                </a:solidFill>
                <a:latin typeface="Microsoft JhengHei"/>
                <a:cs typeface="Microsoft JhengHei"/>
              </a:rPr>
              <a:t>到；</a:t>
            </a:r>
            <a:endParaRPr sz="1200">
              <a:latin typeface="Microsoft JhengHei"/>
              <a:cs typeface="Microsoft JhengHei"/>
            </a:endParaRPr>
          </a:p>
          <a:p>
            <a:pPr marL="299085" marR="12700" indent="-287020">
              <a:lnSpc>
                <a:spcPts val="1700"/>
              </a:lnSpc>
              <a:spcBef>
                <a:spcPts val="95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 spc="35">
                <a:solidFill>
                  <a:srgbClr val="001F5F"/>
                </a:solidFill>
                <a:latin typeface="Microsoft JhengHei"/>
                <a:cs typeface="Microsoft JhengHei"/>
              </a:rPr>
              <a:t>资源存在重复建设</a:t>
            </a:r>
            <a:r>
              <a:rPr dirty="0" smtClean="0" sz="1200" spc="20">
                <a:solidFill>
                  <a:srgbClr val="001F5F"/>
                </a:solidFill>
                <a:latin typeface="Microsoft JhengHei"/>
                <a:cs typeface="Microsoft JhengHei"/>
              </a:rPr>
              <a:t>现</a:t>
            </a:r>
            <a:r>
              <a:rPr dirty="0" smtClean="0" sz="1200" spc="30">
                <a:solidFill>
                  <a:srgbClr val="001F5F"/>
                </a:solidFill>
                <a:latin typeface="Microsoft JhengHei"/>
                <a:cs typeface="Microsoft JhengHei"/>
              </a:rPr>
              <a:t>象</a:t>
            </a:r>
            <a:r>
              <a:rPr dirty="0" smtClean="0" sz="1200" spc="30">
                <a:solidFill>
                  <a:srgbClr val="001F5F"/>
                </a:solidFill>
                <a:latin typeface="Microsoft JhengHei"/>
                <a:cs typeface="Microsoft JhengHei"/>
              </a:rPr>
              <a:t>缺</a:t>
            </a:r>
            <a:r>
              <a:rPr dirty="0" smtClean="0" sz="1200" spc="30">
                <a:solidFill>
                  <a:srgbClr val="001F5F"/>
                </a:solidFill>
                <a:latin typeface="Microsoft JhengHei"/>
                <a:cs typeface="Microsoft JhengHei"/>
              </a:rPr>
              <a:t>乏</a:t>
            </a:r>
            <a:r>
              <a:rPr dirty="0" smtClean="0" sz="1200" spc="30">
                <a:solidFill>
                  <a:srgbClr val="001F5F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200" spc="30">
                <a:solidFill>
                  <a:srgbClr val="001F5F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1200" spc="45">
                <a:solidFill>
                  <a:srgbClr val="001F5F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200" spc="35">
                <a:solidFill>
                  <a:srgbClr val="001F5F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200" spc="20">
                <a:solidFill>
                  <a:srgbClr val="001F5F"/>
                </a:solidFill>
                <a:latin typeface="Microsoft JhengHei"/>
                <a:cs typeface="Microsoft JhengHei"/>
              </a:rPr>
              <a:t>心理</a:t>
            </a:r>
            <a:r>
              <a:rPr dirty="0" smtClean="0" sz="1200" spc="35">
                <a:solidFill>
                  <a:srgbClr val="001F5F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200" spc="0">
                <a:solidFill>
                  <a:srgbClr val="001F5F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1200" spc="0">
                <a:solidFill>
                  <a:srgbClr val="001F5F"/>
                </a:solidFill>
                <a:latin typeface="Microsoft JhengHei"/>
                <a:cs typeface="Microsoft JhengHei"/>
              </a:rPr>
              <a:t> 专家的支持；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>
                <a:solidFill>
                  <a:srgbClr val="001F5F"/>
                </a:solidFill>
                <a:latin typeface="Microsoft JhengHei"/>
                <a:cs typeface="Microsoft JhengHei"/>
              </a:rPr>
              <a:t>缺乏技术规范和有效的建设模式；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>
                <a:solidFill>
                  <a:srgbClr val="001F5F"/>
                </a:solidFill>
                <a:latin typeface="Microsoft JhengHei"/>
                <a:cs typeface="Microsoft JhengHei"/>
              </a:rPr>
              <a:t>资源维护和共享困难；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>
                <a:solidFill>
                  <a:srgbClr val="001F5F"/>
                </a:solidFill>
                <a:latin typeface="Microsoft JhengHei"/>
                <a:cs typeface="Microsoft JhengHei"/>
              </a:rPr>
              <a:t>缺乏课件队伍；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>
                <a:solidFill>
                  <a:srgbClr val="001F5F"/>
                </a:solidFill>
                <a:latin typeface="Microsoft JhengHei"/>
                <a:cs typeface="Microsoft JhengHei"/>
              </a:rPr>
              <a:t>资源质量不高，可用的教学资源匮乏；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299085" algn="l"/>
              </a:tabLst>
            </a:pPr>
            <a:r>
              <a:rPr dirty="0" smtClean="0" sz="120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dirty="0" smtClean="0" sz="1200" spc="-5">
                <a:solidFill>
                  <a:srgbClr val="001F5F"/>
                </a:solidFill>
                <a:latin typeface="Microsoft JhengHei"/>
                <a:cs typeface="Microsoft JhengHei"/>
              </a:rPr>
              <a:t>缺乏质量监督管理机制</a:t>
            </a:r>
            <a:r>
              <a:rPr dirty="0" smtClean="0" sz="1200" spc="0">
                <a:solidFill>
                  <a:srgbClr val="2A2A2A"/>
                </a:solidFill>
                <a:latin typeface="Microsoft JhengHei"/>
                <a:cs typeface="Microsoft JhengHei"/>
              </a:rPr>
              <a:t>。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展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望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新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思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维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663" y="882396"/>
            <a:ext cx="276910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89431" y="858011"/>
            <a:ext cx="2666999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6572" y="908303"/>
            <a:ext cx="2662428" cy="370332"/>
          </a:xfrm>
          <a:custGeom>
            <a:avLst/>
            <a:gdLst/>
            <a:ahLst/>
            <a:cxnLst/>
            <a:rect l="l" t="t" r="r" b="b"/>
            <a:pathLst>
              <a:path w="2662428" h="370332">
                <a:moveTo>
                  <a:pt x="0" y="370332"/>
                </a:moveTo>
                <a:lnTo>
                  <a:pt x="2662428" y="370332"/>
                </a:lnTo>
                <a:lnTo>
                  <a:pt x="266242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2769" y="945515"/>
            <a:ext cx="10547350" cy="4956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034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教育信息化发展新趋势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5"/>
              </a:spcBef>
            </a:pPr>
            <a:endParaRPr sz="1000"/>
          </a:p>
          <a:p>
            <a:pPr marL="12700">
              <a:lnSpc>
                <a:spcPct val="100000"/>
              </a:lnSpc>
              <a:tabLst>
                <a:tab pos="429895" algn="l"/>
              </a:tabLst>
            </a:pPr>
            <a:r>
              <a:rPr dirty="0" smtClean="0" sz="200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dirty="0" smtClean="0" sz="20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mtClean="0" sz="2000" b="1">
                <a:solidFill>
                  <a:srgbClr val="001F5F"/>
                </a:solidFill>
                <a:latin typeface="Microsoft JhengHei"/>
                <a:cs typeface="Microsoft JhengHei"/>
              </a:rPr>
              <a:t>由</a:t>
            </a:r>
            <a:r>
              <a:rPr dirty="0" smtClean="0" sz="2000" spc="10">
                <a:solidFill>
                  <a:srgbClr val="001F5F"/>
                </a:solidFill>
                <a:latin typeface="Microsoft JhengHei"/>
                <a:cs typeface="Microsoft JhengHei"/>
              </a:rPr>
              <a:t>“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软硬件分离</a:t>
            </a:r>
            <a:r>
              <a:rPr dirty="0" smtClean="0" sz="2000" spc="10">
                <a:solidFill>
                  <a:srgbClr val="001F5F"/>
                </a:solidFill>
                <a:latin typeface="Microsoft JhengHei"/>
                <a:cs typeface="Microsoft JhengHei"/>
              </a:rPr>
              <a:t>”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建设</a:t>
            </a:r>
            <a:r>
              <a:rPr dirty="0" smtClean="0" sz="2000" spc="-15" b="1">
                <a:solidFill>
                  <a:srgbClr val="001F5F"/>
                </a:solidFill>
                <a:latin typeface="Microsoft JhengHei"/>
                <a:cs typeface="Microsoft JhengHei"/>
              </a:rPr>
              <a:t>思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路向</a:t>
            </a:r>
            <a:r>
              <a:rPr dirty="0" smtClean="0" sz="2000" spc="0">
                <a:solidFill>
                  <a:srgbClr val="001F5F"/>
                </a:solidFill>
                <a:latin typeface="Microsoft JhengHei"/>
                <a:cs typeface="Microsoft JhengHei"/>
              </a:rPr>
              <a:t>“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一体</a:t>
            </a:r>
            <a:r>
              <a:rPr dirty="0" smtClean="0" sz="2000" spc="-15" b="1">
                <a:solidFill>
                  <a:srgbClr val="001F5F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战略</a:t>
            </a:r>
            <a:r>
              <a:rPr dirty="0" smtClean="0" sz="2000" spc="0">
                <a:solidFill>
                  <a:srgbClr val="001F5F"/>
                </a:solidFill>
                <a:latin typeface="Microsoft JhengHei"/>
                <a:cs typeface="Microsoft JhengHei"/>
              </a:rPr>
              <a:t>”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转变</a:t>
            </a:r>
            <a:endParaRPr sz="2000">
              <a:latin typeface="Microsoft JhengHei"/>
              <a:cs typeface="Microsoft JhengHei"/>
            </a:endParaRPr>
          </a:p>
          <a:p>
            <a:pPr marL="756285" marR="13970" indent="-287020">
              <a:lnSpc>
                <a:spcPct val="120000"/>
              </a:lnSpc>
              <a:spcBef>
                <a:spcPts val="95"/>
              </a:spcBef>
              <a:tabLst>
                <a:tab pos="756285" algn="l"/>
              </a:tabLst>
            </a:pPr>
            <a:r>
              <a:rPr dirty="0" smtClean="0" sz="1400">
                <a:solidFill>
                  <a:srgbClr val="535353"/>
                </a:solidFill>
                <a:latin typeface="Arial"/>
                <a:cs typeface="Arial"/>
              </a:rPr>
              <a:t>•	</a:t>
            </a: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传统信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化建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追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求系统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独立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性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孤立地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以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单个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业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部门或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服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务对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主体，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硬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件基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础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施、软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件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、数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据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库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、信息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系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统等相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分离，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独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立支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撑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相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应的业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系统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756285" marR="12700" indent="-287020">
              <a:lnSpc>
                <a:spcPct val="120000"/>
              </a:lnSpc>
              <a:tabLst>
                <a:tab pos="756285" algn="l"/>
              </a:tabLst>
            </a:pPr>
            <a:r>
              <a:rPr dirty="0" smtClean="0" sz="1400">
                <a:solidFill>
                  <a:srgbClr val="535353"/>
                </a:solidFill>
                <a:latin typeface="Arial"/>
                <a:cs typeface="Arial"/>
              </a:rPr>
              <a:t>•	</a:t>
            </a: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随着信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技术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发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展和服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意识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提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升，建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模式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朝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着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“一体</a:t>
            </a:r>
            <a:r>
              <a:rPr dirty="0" smtClean="0" sz="1400" spc="-15">
                <a:solidFill>
                  <a:srgbClr val="C00000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战略”</a:t>
            </a:r>
            <a:r>
              <a:rPr dirty="0" smtClean="0" sz="1400" spc="-25">
                <a:solidFill>
                  <a:srgbClr val="535353"/>
                </a:solidFill>
                <a:latin typeface="Microsoft JhengHei"/>
                <a:cs typeface="Microsoft JhengHei"/>
              </a:rPr>
              <a:t>转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变。以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校战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略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发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展目标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指导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以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业务流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畅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性为准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绳，建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立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在共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享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据之上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融合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件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、硬件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服务</a:t>
            </a:r>
            <a:r>
              <a:rPr dirty="0" smtClean="0" sz="1400" spc="-10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面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向用户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提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供简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单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易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用、明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确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统</a:t>
            </a:r>
            <a:r>
              <a:rPr dirty="0" smtClean="0" sz="1400" spc="5">
                <a:solidFill>
                  <a:srgbClr val="535353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集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成化服务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550"/>
              </a:lnSpc>
              <a:spcBef>
                <a:spcPts val="3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mtClean="0" sz="200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dirty="0" smtClean="0" sz="20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mtClean="0" sz="2000" b="1">
                <a:solidFill>
                  <a:srgbClr val="001F5F"/>
                </a:solidFill>
                <a:latin typeface="Microsoft JhengHei"/>
                <a:cs typeface="Microsoft JhengHei"/>
              </a:rPr>
              <a:t>由</a:t>
            </a:r>
            <a:r>
              <a:rPr dirty="0" smtClean="0" sz="2000" spc="10">
                <a:solidFill>
                  <a:srgbClr val="001F5F"/>
                </a:solidFill>
                <a:latin typeface="Microsoft JhengHei"/>
                <a:cs typeface="Microsoft JhengHei"/>
              </a:rPr>
              <a:t>“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业务管理信息化</a:t>
            </a:r>
            <a:r>
              <a:rPr dirty="0" smtClean="0" sz="2000" spc="10">
                <a:solidFill>
                  <a:srgbClr val="001F5F"/>
                </a:solidFill>
                <a:latin typeface="Microsoft JhengHei"/>
                <a:cs typeface="Microsoft JhengHei"/>
              </a:rPr>
              <a:t>”</a:t>
            </a:r>
            <a:r>
              <a:rPr dirty="0" smtClean="0" sz="2000" spc="-15" b="1">
                <a:solidFill>
                  <a:srgbClr val="001F5F"/>
                </a:solidFill>
                <a:latin typeface="Microsoft JhengHei"/>
                <a:cs typeface="Microsoft JhengHei"/>
              </a:rPr>
              <a:t>向</a:t>
            </a:r>
            <a:r>
              <a:rPr dirty="0" smtClean="0" sz="2000" spc="10">
                <a:solidFill>
                  <a:srgbClr val="001F5F"/>
                </a:solidFill>
                <a:latin typeface="Microsoft JhengHei"/>
                <a:cs typeface="Microsoft JhengHei"/>
              </a:rPr>
              <a:t>“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2000" spc="-15" b="1">
                <a:solidFill>
                  <a:srgbClr val="001F5F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服务</a:t>
            </a:r>
            <a:r>
              <a:rPr dirty="0" smtClean="0" sz="2000" spc="-15" b="1">
                <a:solidFill>
                  <a:srgbClr val="001F5F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000" spc="0" b="1">
                <a:solidFill>
                  <a:srgbClr val="001F5F"/>
                </a:solidFill>
                <a:latin typeface="Microsoft JhengHei"/>
                <a:cs typeface="Microsoft JhengHei"/>
              </a:rPr>
              <a:t>息化</a:t>
            </a:r>
            <a:r>
              <a:rPr dirty="0" smtClean="0" sz="2000" spc="10">
                <a:solidFill>
                  <a:srgbClr val="001F5F"/>
                </a:solidFill>
                <a:latin typeface="Microsoft JhengHei"/>
                <a:cs typeface="Microsoft JhengHei"/>
              </a:rPr>
              <a:t>”</a:t>
            </a:r>
            <a:r>
              <a:rPr dirty="0" smtClean="0" sz="2000" spc="-15" b="1">
                <a:solidFill>
                  <a:srgbClr val="001F5F"/>
                </a:solidFill>
                <a:latin typeface="Microsoft JhengHei"/>
                <a:cs typeface="Microsoft JhengHei"/>
              </a:rPr>
              <a:t>转变</a:t>
            </a:r>
            <a:endParaRPr sz="2000">
              <a:latin typeface="Microsoft JhengHei"/>
              <a:cs typeface="Microsoft JhengHei"/>
            </a:endParaRPr>
          </a:p>
          <a:p>
            <a:pPr marL="756285" marR="12700" indent="-287020">
              <a:lnSpc>
                <a:spcPct val="120000"/>
              </a:lnSpc>
              <a:spcBef>
                <a:spcPts val="95"/>
              </a:spcBef>
              <a:tabLst>
                <a:tab pos="756285" algn="l"/>
              </a:tabLst>
            </a:pPr>
            <a:r>
              <a:rPr dirty="0" smtClean="0" sz="1400">
                <a:solidFill>
                  <a:srgbClr val="535353"/>
                </a:solidFill>
                <a:latin typeface="Arial"/>
                <a:cs typeface="Arial"/>
              </a:rPr>
              <a:t>•	</a:t>
            </a: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许多高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正通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过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-1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“一站式</a:t>
            </a:r>
            <a:r>
              <a:rPr dirty="0" smtClean="0" sz="1400" spc="-15">
                <a:solidFill>
                  <a:srgbClr val="C00000"/>
                </a:solidFill>
                <a:latin typeface="Microsoft JhengHei"/>
                <a:cs typeface="Microsoft JhengHei"/>
              </a:rPr>
              <a:t>”</a:t>
            </a:r>
            <a:r>
              <a:rPr dirty="0" smtClean="0" sz="1400" spc="-15">
                <a:solidFill>
                  <a:srgbClr val="C00000"/>
                </a:solidFill>
                <a:latin typeface="Microsoft JhengHei"/>
                <a:cs typeface="Microsoft JhengHei"/>
              </a:rPr>
              <a:t>服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务模式</a:t>
            </a:r>
            <a:r>
              <a:rPr dirty="0" smtClean="0" sz="1400" spc="-15">
                <a:solidFill>
                  <a:srgbClr val="C00000"/>
                </a:solidFill>
                <a:latin typeface="Microsoft JhengHei"/>
                <a:cs typeface="Microsoft JhengHei"/>
              </a:rPr>
              <a:t>整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合业</a:t>
            </a:r>
            <a:r>
              <a:rPr dirty="0" smtClean="0" sz="1400" spc="5">
                <a:solidFill>
                  <a:srgbClr val="C00000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-25">
                <a:solidFill>
                  <a:srgbClr val="535353"/>
                </a:solidFill>
                <a:latin typeface="Microsoft JhengHei"/>
                <a:cs typeface="Microsoft JhengHei"/>
              </a:rPr>
              <a:t>过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程，根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据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师生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角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色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生命周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期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涉及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服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务项目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建立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公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共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服务平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台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，集聚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服务资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源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，推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广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移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动应用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完善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服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体系，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推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动服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息化建设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900"/>
              </a:lnSpc>
              <a:spcBef>
                <a:spcPts val="36"/>
              </a:spcBef>
            </a:pPr>
            <a:endParaRPr sz="900"/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dirty="0" smtClean="0" sz="1400">
                <a:solidFill>
                  <a:srgbClr val="535353"/>
                </a:solidFill>
                <a:latin typeface="Arial"/>
                <a:cs typeface="Arial"/>
              </a:rPr>
              <a:t>•	</a:t>
            </a:r>
            <a:r>
              <a:rPr dirty="0" smtClean="0" sz="1400" spc="10">
                <a:solidFill>
                  <a:srgbClr val="535353"/>
                </a:solidFill>
                <a:latin typeface="Microsoft JhengHei"/>
                <a:cs typeface="Microsoft JhengHei"/>
              </a:rPr>
              <a:t>在</a:t>
            </a:r>
            <a:r>
              <a:rPr dirty="0" smtClean="0" sz="1400" spc="10">
                <a:solidFill>
                  <a:srgbClr val="C00000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学信</a:t>
            </a:r>
            <a:r>
              <a:rPr dirty="0" smtClean="0" sz="1400" spc="-15">
                <a:solidFill>
                  <a:srgbClr val="C00000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方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面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：许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多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具备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好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I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T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应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技能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教师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对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信息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需求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旺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盛、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使</a:t>
            </a:r>
            <a:r>
              <a:rPr dirty="0" smtClean="0" sz="1400" spc="5">
                <a:solidFill>
                  <a:srgbClr val="535353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I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T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段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辅助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学得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心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应手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涌现</a:t>
            </a:r>
            <a:r>
              <a:rPr dirty="0" smtClean="0" sz="1400" spc="-10">
                <a:solidFill>
                  <a:srgbClr val="535353"/>
                </a:solidFill>
                <a:latin typeface="Microsoft JhengHei"/>
                <a:cs typeface="Microsoft JhengHei"/>
              </a:rPr>
              <a:t>了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M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o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o</a:t>
            </a:r>
            <a:r>
              <a:rPr dirty="0" smtClean="0" sz="1400" spc="-15">
                <a:solidFill>
                  <a:srgbClr val="535353"/>
                </a:solidFill>
                <a:latin typeface="Century Gothic"/>
                <a:cs typeface="Century Gothic"/>
              </a:rPr>
              <a:t>d</a:t>
            </a:r>
            <a:r>
              <a:rPr dirty="0" smtClean="0" sz="1400" spc="5">
                <a:solidFill>
                  <a:srgbClr val="535353"/>
                </a:solidFill>
                <a:latin typeface="Century Gothic"/>
                <a:cs typeface="Century Gothic"/>
              </a:rPr>
              <a:t>l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e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和</a:t>
            </a:r>
            <a:endParaRPr sz="1400">
              <a:latin typeface="Microsoft JhengHei"/>
              <a:cs typeface="Microsoft JhengHei"/>
            </a:endParaRPr>
          </a:p>
          <a:p>
            <a:pPr marL="756285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535353"/>
                </a:solidFill>
                <a:latin typeface="Century Gothic"/>
                <a:cs typeface="Century Gothic"/>
              </a:rPr>
              <a:t>S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aka</a:t>
            </a:r>
            <a:r>
              <a:rPr dirty="0" smtClean="0" sz="1400" spc="15">
                <a:solidFill>
                  <a:srgbClr val="535353"/>
                </a:solidFill>
                <a:latin typeface="Century Gothic"/>
                <a:cs typeface="Century Gothic"/>
              </a:rPr>
              <a:t>i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第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三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方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开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源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在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线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平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台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以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及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利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用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互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联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实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施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跨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域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400" spc="-5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合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作</a:t>
            </a:r>
            <a:r>
              <a:rPr dirty="0" smtClean="0" sz="1400" spc="-10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M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O</a:t>
            </a:r>
            <a:r>
              <a:rPr dirty="0" smtClean="0" sz="1400" spc="-10">
                <a:solidFill>
                  <a:srgbClr val="535353"/>
                </a:solidFill>
                <a:latin typeface="Century Gothic"/>
                <a:cs typeface="Century Gothic"/>
              </a:rPr>
              <a:t>O</a:t>
            </a:r>
            <a:r>
              <a:rPr dirty="0" smtClean="0" sz="1400" spc="0">
                <a:solidFill>
                  <a:srgbClr val="535353"/>
                </a:solidFill>
                <a:latin typeface="Century Gothic"/>
                <a:cs typeface="Century Gothic"/>
              </a:rPr>
              <a:t>C</a:t>
            </a:r>
            <a:r>
              <a:rPr dirty="0" smtClean="0" sz="1400" spc="-20">
                <a:solidFill>
                  <a:srgbClr val="535353"/>
                </a:solidFill>
                <a:latin typeface="Century Gothic"/>
                <a:cs typeface="Century Gothic"/>
              </a:rPr>
              <a:t>s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等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756285" marR="13970" indent="-287020">
              <a:lnSpc>
                <a:spcPct val="120000"/>
              </a:lnSpc>
              <a:tabLst>
                <a:tab pos="756285" algn="l"/>
              </a:tabLst>
            </a:pPr>
            <a:r>
              <a:rPr dirty="0" smtClean="0" sz="1400">
                <a:solidFill>
                  <a:srgbClr val="535353"/>
                </a:solidFill>
                <a:latin typeface="Arial"/>
                <a:cs typeface="Arial"/>
              </a:rPr>
              <a:t>•	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在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科研信息化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领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域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：云技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得到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度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重视，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利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用云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算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和分布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式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技术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开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展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科研信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化，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协同工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作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和知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识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理，统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资源，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提升计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算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和存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储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效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率，降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低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了科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研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工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作</a:t>
            </a:r>
            <a:r>
              <a:rPr dirty="0" smtClean="0" sz="1400" spc="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门槛</a:t>
            </a:r>
            <a:endParaRPr sz="1400">
              <a:latin typeface="Microsoft JhengHei"/>
              <a:cs typeface="Microsoft JhengHei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756285" marR="13970" indent="-287020">
              <a:lnSpc>
                <a:spcPct val="120000"/>
              </a:lnSpc>
              <a:tabLst>
                <a:tab pos="756285" algn="l"/>
              </a:tabLst>
            </a:pPr>
            <a:r>
              <a:rPr dirty="0" smtClean="0" sz="1400">
                <a:solidFill>
                  <a:srgbClr val="535353"/>
                </a:solidFill>
                <a:latin typeface="Arial"/>
                <a:cs typeface="Arial"/>
              </a:rPr>
              <a:t>•	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在</a:t>
            </a:r>
            <a:r>
              <a:rPr dirty="0" smtClean="0" sz="1400" spc="0">
                <a:solidFill>
                  <a:srgbClr val="C00000"/>
                </a:solidFill>
                <a:latin typeface="Microsoft JhengHei"/>
                <a:cs typeface="Microsoft JhengHei"/>
              </a:rPr>
              <a:t>智慧校园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概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念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指导下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物联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无线定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位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等新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型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施和服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被引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进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更扩展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了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服务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化的范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畴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，成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为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引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领教育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息化发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 展的风</a:t>
            </a:r>
            <a:r>
              <a:rPr dirty="0" smtClean="0" sz="1400" spc="-15">
                <a:solidFill>
                  <a:srgbClr val="535353"/>
                </a:solidFill>
                <a:latin typeface="Microsoft JhengHei"/>
                <a:cs typeface="Microsoft JhengHei"/>
              </a:rPr>
              <a:t>向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标</a:t>
            </a:r>
            <a:endParaRPr sz="1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4878323"/>
            <a:ext cx="9942576" cy="1574292"/>
          </a:xfrm>
          <a:custGeom>
            <a:avLst/>
            <a:gdLst/>
            <a:ahLst/>
            <a:cxnLst/>
            <a:rect l="l" t="t" r="r" b="b"/>
            <a:pathLst>
              <a:path w="9942576" h="1574291">
                <a:moveTo>
                  <a:pt x="0" y="262381"/>
                </a:moveTo>
                <a:lnTo>
                  <a:pt x="3434" y="219822"/>
                </a:lnTo>
                <a:lnTo>
                  <a:pt x="13376" y="179449"/>
                </a:lnTo>
                <a:lnTo>
                  <a:pt x="29287" y="141803"/>
                </a:lnTo>
                <a:lnTo>
                  <a:pt x="50625" y="107423"/>
                </a:lnTo>
                <a:lnTo>
                  <a:pt x="76850" y="76850"/>
                </a:lnTo>
                <a:lnTo>
                  <a:pt x="107423" y="50625"/>
                </a:lnTo>
                <a:lnTo>
                  <a:pt x="141803" y="29287"/>
                </a:lnTo>
                <a:lnTo>
                  <a:pt x="179449" y="13376"/>
                </a:lnTo>
                <a:lnTo>
                  <a:pt x="219822" y="3434"/>
                </a:lnTo>
                <a:lnTo>
                  <a:pt x="262381" y="0"/>
                </a:lnTo>
                <a:lnTo>
                  <a:pt x="9680194" y="0"/>
                </a:lnTo>
                <a:lnTo>
                  <a:pt x="9722753" y="3434"/>
                </a:lnTo>
                <a:lnTo>
                  <a:pt x="9763126" y="13376"/>
                </a:lnTo>
                <a:lnTo>
                  <a:pt x="9800772" y="29287"/>
                </a:lnTo>
                <a:lnTo>
                  <a:pt x="9835152" y="50625"/>
                </a:lnTo>
                <a:lnTo>
                  <a:pt x="9865725" y="76850"/>
                </a:lnTo>
                <a:lnTo>
                  <a:pt x="9891950" y="107423"/>
                </a:lnTo>
                <a:lnTo>
                  <a:pt x="9913288" y="141803"/>
                </a:lnTo>
                <a:lnTo>
                  <a:pt x="9929199" y="179449"/>
                </a:lnTo>
                <a:lnTo>
                  <a:pt x="9939141" y="219822"/>
                </a:lnTo>
                <a:lnTo>
                  <a:pt x="9942576" y="262381"/>
                </a:lnTo>
                <a:lnTo>
                  <a:pt x="9942576" y="1311910"/>
                </a:lnTo>
                <a:lnTo>
                  <a:pt x="9939141" y="1354469"/>
                </a:lnTo>
                <a:lnTo>
                  <a:pt x="9929199" y="1394842"/>
                </a:lnTo>
                <a:lnTo>
                  <a:pt x="9913288" y="1432488"/>
                </a:lnTo>
                <a:lnTo>
                  <a:pt x="9891950" y="1466868"/>
                </a:lnTo>
                <a:lnTo>
                  <a:pt x="9865725" y="1497441"/>
                </a:lnTo>
                <a:lnTo>
                  <a:pt x="9835152" y="1523666"/>
                </a:lnTo>
                <a:lnTo>
                  <a:pt x="9800772" y="1545004"/>
                </a:lnTo>
                <a:lnTo>
                  <a:pt x="9763126" y="1560915"/>
                </a:lnTo>
                <a:lnTo>
                  <a:pt x="9722753" y="1570857"/>
                </a:lnTo>
                <a:lnTo>
                  <a:pt x="9680194" y="1574292"/>
                </a:lnTo>
                <a:lnTo>
                  <a:pt x="262381" y="1574292"/>
                </a:lnTo>
                <a:lnTo>
                  <a:pt x="219822" y="1570857"/>
                </a:lnTo>
                <a:lnTo>
                  <a:pt x="179449" y="1560915"/>
                </a:lnTo>
                <a:lnTo>
                  <a:pt x="141803" y="1545004"/>
                </a:lnTo>
                <a:lnTo>
                  <a:pt x="107423" y="1523666"/>
                </a:lnTo>
                <a:lnTo>
                  <a:pt x="76850" y="1497441"/>
                </a:lnTo>
                <a:lnTo>
                  <a:pt x="50625" y="1466868"/>
                </a:lnTo>
                <a:lnTo>
                  <a:pt x="29287" y="1432488"/>
                </a:lnTo>
                <a:lnTo>
                  <a:pt x="13376" y="1394842"/>
                </a:lnTo>
                <a:lnTo>
                  <a:pt x="3434" y="1354469"/>
                </a:lnTo>
                <a:lnTo>
                  <a:pt x="0" y="1311910"/>
                </a:lnTo>
                <a:lnTo>
                  <a:pt x="0" y="262381"/>
                </a:lnTo>
                <a:close/>
              </a:path>
            </a:pathLst>
          </a:custGeom>
          <a:ln w="12192">
            <a:solidFill>
              <a:srgbClr val="24406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展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望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和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新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思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维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663" y="882396"/>
            <a:ext cx="276910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9431" y="858011"/>
            <a:ext cx="2666999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66572" y="908303"/>
            <a:ext cx="2662428" cy="370332"/>
          </a:xfrm>
          <a:custGeom>
            <a:avLst/>
            <a:gdLst/>
            <a:ahLst/>
            <a:cxnLst/>
            <a:rect l="l" t="t" r="r" b="b"/>
            <a:pathLst>
              <a:path w="2662428" h="370332">
                <a:moveTo>
                  <a:pt x="0" y="370332"/>
                </a:moveTo>
                <a:lnTo>
                  <a:pt x="2662428" y="370332"/>
                </a:lnTo>
                <a:lnTo>
                  <a:pt x="266242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71372" y="4639055"/>
            <a:ext cx="1546860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78408" y="4544567"/>
            <a:ext cx="1691639" cy="746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97280" y="4664964"/>
            <a:ext cx="1440180" cy="425195"/>
          </a:xfrm>
          <a:custGeom>
            <a:avLst/>
            <a:gdLst/>
            <a:ahLst/>
            <a:cxnLst/>
            <a:rect l="l" t="t" r="r" b="b"/>
            <a:pathLst>
              <a:path w="1440180" h="425196">
                <a:moveTo>
                  <a:pt x="0" y="425195"/>
                </a:moveTo>
                <a:lnTo>
                  <a:pt x="1440180" y="425195"/>
                </a:lnTo>
                <a:lnTo>
                  <a:pt x="1440180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76680" y="3078733"/>
            <a:ext cx="9855835" cy="3201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20000"/>
              </a:lnSpc>
            </a:pPr>
            <a:r>
              <a:rPr dirty="0" smtClean="0" sz="1800">
                <a:solidFill>
                  <a:srgbClr val="001F5F"/>
                </a:solidFill>
                <a:latin typeface="Microsoft JhengHei"/>
                <a:cs typeface="Microsoft JhengHei"/>
              </a:rPr>
              <a:t>教育信息化的可持续发展，</a:t>
            </a:r>
            <a:r>
              <a:rPr dirty="0" smtClean="0" sz="1800">
                <a:solidFill>
                  <a:srgbClr val="244060"/>
                </a:solidFill>
                <a:latin typeface="Microsoft JhengHei"/>
                <a:cs typeface="Microsoft JhengHei"/>
              </a:rPr>
              <a:t>不仅仅是看管理模式、投入多少，</a:t>
            </a:r>
            <a:r>
              <a:rPr dirty="0" smtClean="0" sz="1800" b="1">
                <a:solidFill>
                  <a:srgbClr val="C00000"/>
                </a:solidFill>
                <a:latin typeface="Microsoft JhengHei"/>
                <a:cs typeface="Microsoft JhengHei"/>
              </a:rPr>
              <a:t>更多的还要看到整个信息体系支撑了</a:t>
            </a:r>
            <a:r>
              <a:rPr dirty="0" smtClean="0" sz="1800" b="1">
                <a:solidFill>
                  <a:srgbClr val="C00000"/>
                </a:solidFill>
                <a:latin typeface="Microsoft JhengHei"/>
                <a:cs typeface="Microsoft JhengHei"/>
              </a:rPr>
              <a:t> 学校多少核心业</a:t>
            </a:r>
            <a:r>
              <a:rPr dirty="0" smtClean="0" sz="1800" spc="-5" b="1">
                <a:solidFill>
                  <a:srgbClr val="C00000"/>
                </a:solidFill>
                <a:latin typeface="Microsoft JhengHei"/>
                <a:cs typeface="Microsoft JhengHei"/>
              </a:rPr>
              <a:t>务</a:t>
            </a:r>
            <a:r>
              <a:rPr dirty="0" smtClean="0" sz="1800" spc="0">
                <a:solidFill>
                  <a:srgbClr val="244060"/>
                </a:solidFill>
                <a:latin typeface="Microsoft JhengHei"/>
                <a:cs typeface="Microsoft JhengHei"/>
              </a:rPr>
              <a:t>，而且还能</a:t>
            </a:r>
            <a:r>
              <a:rPr dirty="0" smtClean="0" sz="1800" spc="0" b="1">
                <a:solidFill>
                  <a:srgbClr val="C00000"/>
                </a:solidFill>
                <a:latin typeface="Microsoft JhengHei"/>
                <a:cs typeface="Microsoft JhengHei"/>
              </a:rPr>
              <a:t>稳定地适应需求变化，满足学校整体发展、用户水平、业务自身的改</a:t>
            </a:r>
            <a:r>
              <a:rPr dirty="0" smtClean="0" sz="1800" spc="0" b="1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800" spc="-5" b="1">
                <a:solidFill>
                  <a:srgbClr val="C00000"/>
                </a:solidFill>
                <a:latin typeface="Microsoft JhengHei"/>
                <a:cs typeface="Microsoft JhengHei"/>
              </a:rPr>
              <a:t>进目标</a:t>
            </a:r>
            <a:r>
              <a:rPr dirty="0" smtClean="0" sz="1800" spc="0">
                <a:solidFill>
                  <a:srgbClr val="C00000"/>
                </a:solidFill>
                <a:latin typeface="Microsoft JhengHei"/>
                <a:cs typeface="Microsoft JhengHei"/>
              </a:rPr>
              <a:t>。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ts val="750"/>
              </a:lnSpc>
              <a:spcBef>
                <a:spcPts val="2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11454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Microsoft JhengHei"/>
                <a:cs typeface="Microsoft JhengHei"/>
              </a:rPr>
              <a:t>相应措施</a:t>
            </a:r>
            <a:endParaRPr sz="24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  <a:spcBef>
                <a:spcPts val="36"/>
              </a:spcBef>
            </a:pPr>
            <a:endParaRPr sz="1000"/>
          </a:p>
          <a:p>
            <a:pPr marL="211454">
              <a:lnSpc>
                <a:spcPct val="100000"/>
              </a:lnSpc>
              <a:tabLst>
                <a:tab pos="554355" algn="l"/>
              </a:tabLst>
            </a:pPr>
            <a:r>
              <a:rPr dirty="0" smtClean="0" sz="1800">
                <a:solidFill>
                  <a:srgbClr val="001F5F"/>
                </a:solidFill>
                <a:latin typeface="Wingdings"/>
                <a:cs typeface="Wingdings"/>
              </a:rPr>
              <a:t></a:t>
            </a:r>
            <a:r>
              <a:rPr dirty="0" smtClean="0" sz="1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>
                <a:solidFill>
                  <a:srgbClr val="001F5F"/>
                </a:solidFill>
                <a:latin typeface="Microsoft JhengHei"/>
                <a:cs typeface="Microsoft JhengHei"/>
              </a:rPr>
              <a:t>思路变化，以适应用户、业务部门的需求变化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  <a:spcBef>
                <a:spcPts val="82"/>
              </a:spcBef>
            </a:pPr>
            <a:endParaRPr sz="1000"/>
          </a:p>
          <a:p>
            <a:pPr marL="211454">
              <a:lnSpc>
                <a:spcPct val="100000"/>
              </a:lnSpc>
              <a:tabLst>
                <a:tab pos="554355" algn="l"/>
              </a:tabLst>
            </a:pPr>
            <a:r>
              <a:rPr dirty="0" smtClean="0" sz="1800">
                <a:solidFill>
                  <a:srgbClr val="001F5F"/>
                </a:solidFill>
                <a:latin typeface="Wingdings"/>
                <a:cs typeface="Wingdings"/>
              </a:rPr>
              <a:t></a:t>
            </a:r>
            <a:r>
              <a:rPr dirty="0" smtClean="0" sz="1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>
                <a:solidFill>
                  <a:srgbClr val="001F5F"/>
                </a:solidFill>
                <a:latin typeface="Microsoft JhengHei"/>
                <a:cs typeface="Microsoft JhengHei"/>
              </a:rPr>
              <a:t>以服务为核心，思考如何深化和拓展服务（数据化服务、服务信息化）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/>
          </a:p>
          <a:p>
            <a:pPr marL="211454">
              <a:lnSpc>
                <a:spcPct val="100000"/>
              </a:lnSpc>
              <a:tabLst>
                <a:tab pos="554355" algn="l"/>
              </a:tabLst>
            </a:pPr>
            <a:r>
              <a:rPr dirty="0" smtClean="0" sz="1800">
                <a:solidFill>
                  <a:srgbClr val="001F5F"/>
                </a:solidFill>
                <a:latin typeface="Wingdings"/>
                <a:cs typeface="Wingdings"/>
              </a:rPr>
              <a:t></a:t>
            </a:r>
            <a:r>
              <a:rPr dirty="0" smtClean="0" sz="1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>
                <a:solidFill>
                  <a:srgbClr val="001F5F"/>
                </a:solidFill>
                <a:latin typeface="Microsoft JhengHei"/>
                <a:cs typeface="Microsoft JhengHei"/>
              </a:rPr>
              <a:t>让信息化成为学校业务发展的数据基础和支撑工具，让信息化真正成为一个全员参与的过程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97423" y="2528316"/>
            <a:ext cx="1115568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323332" y="2554223"/>
            <a:ext cx="1008888" cy="388620"/>
          </a:xfrm>
          <a:custGeom>
            <a:avLst/>
            <a:gdLst/>
            <a:ahLst/>
            <a:cxnLst/>
            <a:rect l="l" t="t" r="r" b="b"/>
            <a:pathLst>
              <a:path w="1008888" h="388620">
                <a:moveTo>
                  <a:pt x="1008888" y="194310"/>
                </a:moveTo>
                <a:lnTo>
                  <a:pt x="0" y="194310"/>
                </a:lnTo>
                <a:lnTo>
                  <a:pt x="504443" y="388620"/>
                </a:lnTo>
                <a:lnTo>
                  <a:pt x="1008888" y="194310"/>
                </a:lnTo>
                <a:close/>
              </a:path>
              <a:path w="1008888" h="388620">
                <a:moveTo>
                  <a:pt x="756665" y="0"/>
                </a:moveTo>
                <a:lnTo>
                  <a:pt x="252221" y="0"/>
                </a:lnTo>
                <a:lnTo>
                  <a:pt x="252221" y="194310"/>
                </a:lnTo>
                <a:lnTo>
                  <a:pt x="756665" y="194310"/>
                </a:lnTo>
                <a:lnTo>
                  <a:pt x="75666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40714" y="945515"/>
            <a:ext cx="9922510" cy="1407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教育信息化发展新措施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9"/>
              </a:spcBef>
            </a:pPr>
            <a:endParaRPr sz="1000"/>
          </a:p>
          <a:p>
            <a:pPr marL="78105">
              <a:lnSpc>
                <a:spcPct val="100000"/>
              </a:lnSpc>
            </a:pPr>
            <a:r>
              <a:rPr dirty="0" smtClean="0" sz="1800" spc="-5">
                <a:solidFill>
                  <a:srgbClr val="001F5F"/>
                </a:solidFill>
                <a:latin typeface="Microsoft JhengHei"/>
                <a:cs typeface="Microsoft JhengHei"/>
              </a:rPr>
              <a:t>信息化是</a:t>
            </a:r>
            <a:r>
              <a:rPr dirty="0" smtClean="0" sz="1800" spc="-5" b="1">
                <a:solidFill>
                  <a:srgbClr val="C00000"/>
                </a:solidFill>
                <a:latin typeface="Microsoft JhengHei"/>
                <a:cs typeface="Microsoft JhengHei"/>
              </a:rPr>
              <a:t>以信息资源开发利用为核心，以网络技术通信技术等高科技为依</a:t>
            </a:r>
            <a:r>
              <a:rPr dirty="0" smtClean="0" sz="1800" spc="0" b="1">
                <a:solidFill>
                  <a:srgbClr val="C00000"/>
                </a:solidFill>
                <a:latin typeface="Microsoft JhengHei"/>
                <a:cs typeface="Microsoft JhengHei"/>
              </a:rPr>
              <a:t>托</a:t>
            </a:r>
            <a:r>
              <a:rPr dirty="0" smtClean="0" sz="1800" spc="-5">
                <a:solidFill>
                  <a:srgbClr val="001F5F"/>
                </a:solidFill>
                <a:latin typeface="Microsoft JhengHei"/>
                <a:cs typeface="Microsoft JhengHei"/>
              </a:rPr>
              <a:t>的一种新技术扩散的过</a:t>
            </a:r>
            <a:endParaRPr sz="1800">
              <a:latin typeface="Microsoft JhengHei"/>
              <a:cs typeface="Microsoft JhengHei"/>
            </a:endParaRPr>
          </a:p>
          <a:p>
            <a:pPr marL="78105">
              <a:lnSpc>
                <a:spcPct val="100000"/>
              </a:lnSpc>
              <a:spcBef>
                <a:spcPts val="434"/>
              </a:spcBef>
            </a:pPr>
            <a:r>
              <a:rPr dirty="0" smtClean="0" sz="1800">
                <a:solidFill>
                  <a:srgbClr val="001F5F"/>
                </a:solidFill>
                <a:latin typeface="Microsoft JhengHei"/>
                <a:cs typeface="Microsoft JhengHei"/>
              </a:rPr>
              <a:t>程，其实质就是利用技术改变信息资源的权利属性，从而引起权利和（信息）资源的再分配活动。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97423" y="3930396"/>
            <a:ext cx="1115568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323332" y="3956303"/>
            <a:ext cx="1008888" cy="388619"/>
          </a:xfrm>
          <a:custGeom>
            <a:avLst/>
            <a:gdLst/>
            <a:ahLst/>
            <a:cxnLst/>
            <a:rect l="l" t="t" r="r" b="b"/>
            <a:pathLst>
              <a:path w="1008888" h="388620">
                <a:moveTo>
                  <a:pt x="1008888" y="194310"/>
                </a:moveTo>
                <a:lnTo>
                  <a:pt x="0" y="194310"/>
                </a:lnTo>
                <a:lnTo>
                  <a:pt x="504443" y="388620"/>
                </a:lnTo>
                <a:lnTo>
                  <a:pt x="1008888" y="194310"/>
                </a:lnTo>
                <a:close/>
              </a:path>
              <a:path w="1008888" h="388620">
                <a:moveTo>
                  <a:pt x="756665" y="0"/>
                </a:moveTo>
                <a:lnTo>
                  <a:pt x="252221" y="0"/>
                </a:lnTo>
                <a:lnTo>
                  <a:pt x="252221" y="194310"/>
                </a:lnTo>
                <a:lnTo>
                  <a:pt x="756665" y="194310"/>
                </a:lnTo>
                <a:lnTo>
                  <a:pt x="75666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226" y="2934842"/>
            <a:ext cx="6733540" cy="1211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9540"/>
              </a:lnSpc>
            </a:pPr>
            <a:r>
              <a:rPr dirty="0" smtClean="0" sz="8000">
                <a:solidFill>
                  <a:srgbClr val="2B569A"/>
                </a:solidFill>
                <a:latin typeface="Microsoft JhengHei"/>
                <a:cs typeface="Microsoft JhengHei"/>
              </a:rPr>
              <a:t>谢谢！</a:t>
            </a:r>
            <a:r>
              <a:rPr dirty="0" smtClean="0" sz="7200">
                <a:solidFill>
                  <a:srgbClr val="2B569A"/>
                </a:solidFill>
                <a:latin typeface="Microsoft JhengHei"/>
                <a:cs typeface="Microsoft JhengHei"/>
              </a:rPr>
              <a:t>请指正！</a:t>
            </a:r>
            <a:endParaRPr sz="7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总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介绍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34" y="963421"/>
            <a:ext cx="39116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535353"/>
                </a:solidFill>
                <a:latin typeface="Microsoft JhengHei"/>
                <a:cs typeface="Microsoft JhengHei"/>
              </a:rPr>
              <a:t>参与调研的各高校在各地区分布的情况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5395" y="1426463"/>
            <a:ext cx="8839200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915411" y="1836420"/>
            <a:ext cx="576072" cy="341375"/>
          </a:xfrm>
          <a:custGeom>
            <a:avLst/>
            <a:gdLst/>
            <a:ahLst/>
            <a:cxnLst/>
            <a:rect l="l" t="t" r="r" b="b"/>
            <a:pathLst>
              <a:path w="576072" h="341375">
                <a:moveTo>
                  <a:pt x="0" y="341375"/>
                </a:moveTo>
                <a:lnTo>
                  <a:pt x="576072" y="341375"/>
                </a:lnTo>
                <a:lnTo>
                  <a:pt x="576072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93898" y="1867153"/>
            <a:ext cx="396240" cy="271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69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5411" y="2488692"/>
            <a:ext cx="576072" cy="341375"/>
          </a:xfrm>
          <a:custGeom>
            <a:avLst/>
            <a:gdLst/>
            <a:ahLst/>
            <a:cxnLst/>
            <a:rect l="l" t="t" r="r" b="b"/>
            <a:pathLst>
              <a:path w="576072" h="341375">
                <a:moveTo>
                  <a:pt x="0" y="341375"/>
                </a:moveTo>
                <a:lnTo>
                  <a:pt x="576072" y="341375"/>
                </a:lnTo>
                <a:lnTo>
                  <a:pt x="576072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93898" y="2519171"/>
            <a:ext cx="396240" cy="271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69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5411" y="3139439"/>
            <a:ext cx="576072" cy="341375"/>
          </a:xfrm>
          <a:custGeom>
            <a:avLst/>
            <a:gdLst/>
            <a:ahLst/>
            <a:cxnLst/>
            <a:rect l="l" t="t" r="r" b="b"/>
            <a:pathLst>
              <a:path w="576072" h="341375">
                <a:moveTo>
                  <a:pt x="0" y="341375"/>
                </a:moveTo>
                <a:lnTo>
                  <a:pt x="576072" y="341375"/>
                </a:lnTo>
                <a:lnTo>
                  <a:pt x="576072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93898" y="3170809"/>
            <a:ext cx="396240" cy="271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69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15411" y="3803903"/>
            <a:ext cx="576072" cy="341375"/>
          </a:xfrm>
          <a:custGeom>
            <a:avLst/>
            <a:gdLst/>
            <a:ahLst/>
            <a:cxnLst/>
            <a:rect l="l" t="t" r="r" b="b"/>
            <a:pathLst>
              <a:path w="576072" h="341375">
                <a:moveTo>
                  <a:pt x="0" y="341376"/>
                </a:moveTo>
                <a:lnTo>
                  <a:pt x="576072" y="341376"/>
                </a:lnTo>
                <a:lnTo>
                  <a:pt x="576072" y="0"/>
                </a:lnTo>
                <a:lnTo>
                  <a:pt x="0" y="0"/>
                </a:lnTo>
                <a:lnTo>
                  <a:pt x="0" y="341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93898" y="3834383"/>
            <a:ext cx="396240" cy="2717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535353"/>
                </a:solidFill>
                <a:latin typeface="Century Gothic"/>
                <a:cs typeface="Century Gothic"/>
              </a:rPr>
              <a:t>2011</a:t>
            </a:r>
            <a:r>
              <a:rPr dirty="0" smtClean="0" sz="90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75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5411" y="4451603"/>
            <a:ext cx="576072" cy="342900"/>
          </a:xfrm>
          <a:custGeom>
            <a:avLst/>
            <a:gdLst/>
            <a:ahLst/>
            <a:cxnLst/>
            <a:rect l="l" t="t" r="r" b="b"/>
            <a:pathLst>
              <a:path w="576072" h="342900">
                <a:moveTo>
                  <a:pt x="0" y="342900"/>
                </a:moveTo>
                <a:lnTo>
                  <a:pt x="576072" y="342900"/>
                </a:lnTo>
                <a:lnTo>
                  <a:pt x="576072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993898" y="4483607"/>
            <a:ext cx="396240" cy="271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69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5411" y="5093208"/>
            <a:ext cx="576072" cy="341376"/>
          </a:xfrm>
          <a:custGeom>
            <a:avLst/>
            <a:gdLst/>
            <a:ahLst/>
            <a:cxnLst/>
            <a:rect l="l" t="t" r="r" b="b"/>
            <a:pathLst>
              <a:path w="576072" h="341375">
                <a:moveTo>
                  <a:pt x="0" y="341376"/>
                </a:moveTo>
                <a:lnTo>
                  <a:pt x="576072" y="341376"/>
                </a:lnTo>
                <a:lnTo>
                  <a:pt x="576072" y="0"/>
                </a:lnTo>
                <a:lnTo>
                  <a:pt x="0" y="0"/>
                </a:lnTo>
                <a:lnTo>
                  <a:pt x="0" y="341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993898" y="5124577"/>
            <a:ext cx="396240" cy="271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69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15411" y="5759196"/>
            <a:ext cx="576072" cy="341375"/>
          </a:xfrm>
          <a:custGeom>
            <a:avLst/>
            <a:gdLst/>
            <a:ahLst/>
            <a:cxnLst/>
            <a:rect l="l" t="t" r="r" b="b"/>
            <a:pathLst>
              <a:path w="576072" h="341375">
                <a:moveTo>
                  <a:pt x="0" y="341375"/>
                </a:moveTo>
                <a:lnTo>
                  <a:pt x="576072" y="341375"/>
                </a:lnTo>
                <a:lnTo>
                  <a:pt x="576072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993898" y="5791200"/>
            <a:ext cx="396240" cy="271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  <a:p>
            <a:pPr marL="12700">
              <a:lnSpc>
                <a:spcPts val="969"/>
              </a:lnSpc>
            </a:pPr>
            <a:r>
              <a:rPr dirty="0" smtClean="0" sz="900" spc="5">
                <a:solidFill>
                  <a:srgbClr val="535353"/>
                </a:solidFill>
                <a:latin typeface="Century Gothic"/>
                <a:cs typeface="Century Gothic"/>
              </a:rPr>
              <a:t>201</a:t>
            </a:r>
            <a:r>
              <a:rPr dirty="0" smtClean="0" sz="900" spc="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0">
                <a:solidFill>
                  <a:srgbClr val="535353"/>
                </a:solidFill>
                <a:latin typeface="Microsoft JhengHei"/>
                <a:cs typeface="Microsoft JhengHei"/>
              </a:rPr>
              <a:t>年</a:t>
            </a:r>
            <a:endParaRPr sz="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总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介绍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34" y="989329"/>
            <a:ext cx="7035800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535353"/>
                </a:solidFill>
                <a:latin typeface="Microsoft JhengHei"/>
                <a:cs typeface="Microsoft JhengHei"/>
              </a:rPr>
              <a:t>参与调研的各高校在各地区分布及所属类别占比情况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1455" y="1700783"/>
            <a:ext cx="5708904" cy="3528060"/>
          </a:xfrm>
          <a:custGeom>
            <a:avLst/>
            <a:gdLst/>
            <a:ahLst/>
            <a:cxnLst/>
            <a:rect l="l" t="t" r="r" b="b"/>
            <a:pathLst>
              <a:path w="5708904" h="3528060">
                <a:moveTo>
                  <a:pt x="0" y="3528060"/>
                </a:moveTo>
                <a:lnTo>
                  <a:pt x="5708904" y="3528060"/>
                </a:lnTo>
                <a:lnTo>
                  <a:pt x="5708904" y="0"/>
                </a:lnTo>
                <a:lnTo>
                  <a:pt x="0" y="0"/>
                </a:lnTo>
                <a:lnTo>
                  <a:pt x="0" y="3528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87852" y="2510027"/>
            <a:ext cx="912876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791711" y="2827020"/>
            <a:ext cx="885443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468370" y="2535935"/>
            <a:ext cx="805814" cy="749680"/>
          </a:xfrm>
          <a:custGeom>
            <a:avLst/>
            <a:gdLst/>
            <a:ahLst/>
            <a:cxnLst/>
            <a:rect l="l" t="t" r="r" b="b"/>
            <a:pathLst>
              <a:path w="805814" h="749680">
                <a:moveTo>
                  <a:pt x="0" y="0"/>
                </a:moveTo>
                <a:lnTo>
                  <a:pt x="0" y="591185"/>
                </a:lnTo>
                <a:lnTo>
                  <a:pt x="22377" y="591608"/>
                </a:lnTo>
                <a:lnTo>
                  <a:pt x="44650" y="592872"/>
                </a:lnTo>
                <a:lnTo>
                  <a:pt x="88798" y="597890"/>
                </a:lnTo>
                <a:lnTo>
                  <a:pt x="132267" y="606169"/>
                </a:lnTo>
                <a:lnTo>
                  <a:pt x="174884" y="617641"/>
                </a:lnTo>
                <a:lnTo>
                  <a:pt x="216471" y="632237"/>
                </a:lnTo>
                <a:lnTo>
                  <a:pt x="256854" y="649889"/>
                </a:lnTo>
                <a:lnTo>
                  <a:pt x="295859" y="670528"/>
                </a:lnTo>
                <a:lnTo>
                  <a:pt x="333308" y="694085"/>
                </a:lnTo>
                <a:lnTo>
                  <a:pt x="369028" y="720492"/>
                </a:lnTo>
                <a:lnTo>
                  <a:pt x="402843" y="749680"/>
                </a:lnTo>
                <a:lnTo>
                  <a:pt x="805814" y="317118"/>
                </a:lnTo>
                <a:lnTo>
                  <a:pt x="772480" y="287225"/>
                </a:lnTo>
                <a:lnTo>
                  <a:pt x="738153" y="258707"/>
                </a:lnTo>
                <a:lnTo>
                  <a:pt x="702877" y="231582"/>
                </a:lnTo>
                <a:lnTo>
                  <a:pt x="666695" y="205865"/>
                </a:lnTo>
                <a:lnTo>
                  <a:pt x="629650" y="181576"/>
                </a:lnTo>
                <a:lnTo>
                  <a:pt x="591785" y="158730"/>
                </a:lnTo>
                <a:lnTo>
                  <a:pt x="553146" y="137344"/>
                </a:lnTo>
                <a:lnTo>
                  <a:pt x="513773" y="117436"/>
                </a:lnTo>
                <a:lnTo>
                  <a:pt x="473712" y="99023"/>
                </a:lnTo>
                <a:lnTo>
                  <a:pt x="433006" y="82121"/>
                </a:lnTo>
                <a:lnTo>
                  <a:pt x="391698" y="66748"/>
                </a:lnTo>
                <a:lnTo>
                  <a:pt x="349831" y="52921"/>
                </a:lnTo>
                <a:lnTo>
                  <a:pt x="307449" y="40657"/>
                </a:lnTo>
                <a:lnTo>
                  <a:pt x="264595" y="29972"/>
                </a:lnTo>
                <a:lnTo>
                  <a:pt x="221313" y="20885"/>
                </a:lnTo>
                <a:lnTo>
                  <a:pt x="177646" y="13412"/>
                </a:lnTo>
                <a:lnTo>
                  <a:pt x="133638" y="7569"/>
                </a:lnTo>
                <a:lnTo>
                  <a:pt x="89332" y="3375"/>
                </a:lnTo>
                <a:lnTo>
                  <a:pt x="44771" y="846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71214" y="2853054"/>
            <a:ext cx="779485" cy="964438"/>
          </a:xfrm>
          <a:custGeom>
            <a:avLst/>
            <a:gdLst/>
            <a:ahLst/>
            <a:cxnLst/>
            <a:rect l="l" t="t" r="r" b="b"/>
            <a:pathLst>
              <a:path w="779485" h="964438">
                <a:moveTo>
                  <a:pt x="402971" y="0"/>
                </a:moveTo>
                <a:lnTo>
                  <a:pt x="0" y="432562"/>
                </a:lnTo>
                <a:lnTo>
                  <a:pt x="19441" y="451516"/>
                </a:lnTo>
                <a:lnTo>
                  <a:pt x="37905" y="471243"/>
                </a:lnTo>
                <a:lnTo>
                  <a:pt x="71838" y="512863"/>
                </a:lnTo>
                <a:lnTo>
                  <a:pt x="101682" y="557115"/>
                </a:lnTo>
                <a:lnTo>
                  <a:pt x="127321" y="603692"/>
                </a:lnTo>
                <a:lnTo>
                  <a:pt x="148637" y="652287"/>
                </a:lnTo>
                <a:lnTo>
                  <a:pt x="165515" y="702593"/>
                </a:lnTo>
                <a:lnTo>
                  <a:pt x="177838" y="754302"/>
                </a:lnTo>
                <a:lnTo>
                  <a:pt x="185489" y="807108"/>
                </a:lnTo>
                <a:lnTo>
                  <a:pt x="188351" y="860703"/>
                </a:lnTo>
                <a:lnTo>
                  <a:pt x="187950" y="887701"/>
                </a:lnTo>
                <a:lnTo>
                  <a:pt x="186309" y="914781"/>
                </a:lnTo>
                <a:lnTo>
                  <a:pt x="775335" y="964438"/>
                </a:lnTo>
                <a:lnTo>
                  <a:pt x="778653" y="910260"/>
                </a:lnTo>
                <a:lnTo>
                  <a:pt x="779485" y="856248"/>
                </a:lnTo>
                <a:lnTo>
                  <a:pt x="777860" y="802480"/>
                </a:lnTo>
                <a:lnTo>
                  <a:pt x="773806" y="749031"/>
                </a:lnTo>
                <a:lnTo>
                  <a:pt x="767355" y="695979"/>
                </a:lnTo>
                <a:lnTo>
                  <a:pt x="758536" y="643401"/>
                </a:lnTo>
                <a:lnTo>
                  <a:pt x="747378" y="591372"/>
                </a:lnTo>
                <a:lnTo>
                  <a:pt x="733910" y="539971"/>
                </a:lnTo>
                <a:lnTo>
                  <a:pt x="718163" y="489273"/>
                </a:lnTo>
                <a:lnTo>
                  <a:pt x="700166" y="439356"/>
                </a:lnTo>
                <a:lnTo>
                  <a:pt x="679949" y="390296"/>
                </a:lnTo>
                <a:lnTo>
                  <a:pt x="657541" y="342170"/>
                </a:lnTo>
                <a:lnTo>
                  <a:pt x="632973" y="295055"/>
                </a:lnTo>
                <a:lnTo>
                  <a:pt x="606272" y="249027"/>
                </a:lnTo>
                <a:lnTo>
                  <a:pt x="577470" y="204164"/>
                </a:lnTo>
                <a:lnTo>
                  <a:pt x="546596" y="160542"/>
                </a:lnTo>
                <a:lnTo>
                  <a:pt x="513680" y="118237"/>
                </a:lnTo>
                <a:lnTo>
                  <a:pt x="478750" y="77328"/>
                </a:lnTo>
                <a:lnTo>
                  <a:pt x="441837" y="37890"/>
                </a:lnTo>
                <a:lnTo>
                  <a:pt x="4029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793364" y="3767835"/>
            <a:ext cx="1853184" cy="1132528"/>
          </a:xfrm>
          <a:custGeom>
            <a:avLst/>
            <a:gdLst/>
            <a:ahLst/>
            <a:cxnLst/>
            <a:rect l="l" t="t" r="r" b="b"/>
            <a:pathLst>
              <a:path w="1853184" h="1132528">
                <a:moveTo>
                  <a:pt x="337439" y="435737"/>
                </a:moveTo>
                <a:lnTo>
                  <a:pt x="0" y="921131"/>
                </a:lnTo>
                <a:lnTo>
                  <a:pt x="81845" y="973284"/>
                </a:lnTo>
                <a:lnTo>
                  <a:pt x="166278" y="1017934"/>
                </a:lnTo>
                <a:lnTo>
                  <a:pt x="252876" y="1055156"/>
                </a:lnTo>
                <a:lnTo>
                  <a:pt x="341215" y="1085028"/>
                </a:lnTo>
                <a:lnTo>
                  <a:pt x="430871" y="1107624"/>
                </a:lnTo>
                <a:lnTo>
                  <a:pt x="521420" y="1123022"/>
                </a:lnTo>
                <a:lnTo>
                  <a:pt x="612439" y="1131298"/>
                </a:lnTo>
                <a:lnTo>
                  <a:pt x="703504" y="1132528"/>
                </a:lnTo>
                <a:lnTo>
                  <a:pt x="794192" y="1126788"/>
                </a:lnTo>
                <a:lnTo>
                  <a:pt x="884078" y="1114155"/>
                </a:lnTo>
                <a:lnTo>
                  <a:pt x="972740" y="1094704"/>
                </a:lnTo>
                <a:lnTo>
                  <a:pt x="1059753" y="1068513"/>
                </a:lnTo>
                <a:lnTo>
                  <a:pt x="1144693" y="1035658"/>
                </a:lnTo>
                <a:lnTo>
                  <a:pt x="1227138" y="996215"/>
                </a:lnTo>
                <a:lnTo>
                  <a:pt x="1306663" y="950259"/>
                </a:lnTo>
                <a:lnTo>
                  <a:pt x="1382845" y="897868"/>
                </a:lnTo>
                <a:lnTo>
                  <a:pt x="1455259" y="839118"/>
                </a:lnTo>
                <a:lnTo>
                  <a:pt x="1523484" y="774085"/>
                </a:lnTo>
                <a:lnTo>
                  <a:pt x="1587094" y="702845"/>
                </a:lnTo>
                <a:lnTo>
                  <a:pt x="1645665" y="625475"/>
                </a:lnTo>
                <a:lnTo>
                  <a:pt x="1679800" y="573522"/>
                </a:lnTo>
                <a:lnTo>
                  <a:pt x="1698823" y="541616"/>
                </a:lnTo>
                <a:lnTo>
                  <a:pt x="673831" y="541616"/>
                </a:lnTo>
                <a:lnTo>
                  <a:pt x="625348" y="539495"/>
                </a:lnTo>
                <a:lnTo>
                  <a:pt x="579136" y="533787"/>
                </a:lnTo>
                <a:lnTo>
                  <a:pt x="533675" y="524484"/>
                </a:lnTo>
                <a:lnTo>
                  <a:pt x="489170" y="511662"/>
                </a:lnTo>
                <a:lnTo>
                  <a:pt x="445823" y="495394"/>
                </a:lnTo>
                <a:lnTo>
                  <a:pt x="403838" y="475755"/>
                </a:lnTo>
                <a:lnTo>
                  <a:pt x="363416" y="452821"/>
                </a:lnTo>
                <a:lnTo>
                  <a:pt x="350326" y="444456"/>
                </a:lnTo>
                <a:lnTo>
                  <a:pt x="337439" y="435737"/>
                </a:lnTo>
                <a:close/>
              </a:path>
              <a:path w="1853184" h="1132528">
                <a:moveTo>
                  <a:pt x="1264158" y="0"/>
                </a:moveTo>
                <a:lnTo>
                  <a:pt x="1258131" y="48154"/>
                </a:lnTo>
                <a:lnTo>
                  <a:pt x="1248390" y="94912"/>
                </a:lnTo>
                <a:lnTo>
                  <a:pt x="1235099" y="140135"/>
                </a:lnTo>
                <a:lnTo>
                  <a:pt x="1218423" y="183684"/>
                </a:lnTo>
                <a:lnTo>
                  <a:pt x="1198526" y="225421"/>
                </a:lnTo>
                <a:lnTo>
                  <a:pt x="1175573" y="265205"/>
                </a:lnTo>
                <a:lnTo>
                  <a:pt x="1149727" y="302899"/>
                </a:lnTo>
                <a:lnTo>
                  <a:pt x="1121153" y="338364"/>
                </a:lnTo>
                <a:lnTo>
                  <a:pt x="1090017" y="371460"/>
                </a:lnTo>
                <a:lnTo>
                  <a:pt x="1056481" y="402050"/>
                </a:lnTo>
                <a:lnTo>
                  <a:pt x="1020710" y="429993"/>
                </a:lnTo>
                <a:lnTo>
                  <a:pt x="982870" y="455151"/>
                </a:lnTo>
                <a:lnTo>
                  <a:pt x="943123" y="477386"/>
                </a:lnTo>
                <a:lnTo>
                  <a:pt x="901636" y="496558"/>
                </a:lnTo>
                <a:lnTo>
                  <a:pt x="858571" y="512528"/>
                </a:lnTo>
                <a:lnTo>
                  <a:pt x="814094" y="525158"/>
                </a:lnTo>
                <a:lnTo>
                  <a:pt x="768369" y="534308"/>
                </a:lnTo>
                <a:lnTo>
                  <a:pt x="721559" y="539841"/>
                </a:lnTo>
                <a:lnTo>
                  <a:pt x="673831" y="541616"/>
                </a:lnTo>
                <a:lnTo>
                  <a:pt x="1698823" y="541616"/>
                </a:lnTo>
                <a:lnTo>
                  <a:pt x="1725632" y="492694"/>
                </a:lnTo>
                <a:lnTo>
                  <a:pt x="1752543" y="437048"/>
                </a:lnTo>
                <a:lnTo>
                  <a:pt x="1776488" y="380132"/>
                </a:lnTo>
                <a:lnTo>
                  <a:pt x="1797422" y="322063"/>
                </a:lnTo>
                <a:lnTo>
                  <a:pt x="1815301" y="262959"/>
                </a:lnTo>
                <a:lnTo>
                  <a:pt x="1830081" y="202940"/>
                </a:lnTo>
                <a:lnTo>
                  <a:pt x="1841718" y="142122"/>
                </a:lnTo>
                <a:lnTo>
                  <a:pt x="1850168" y="80624"/>
                </a:lnTo>
                <a:lnTo>
                  <a:pt x="1853184" y="49656"/>
                </a:lnTo>
                <a:lnTo>
                  <a:pt x="12641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793364" y="3767835"/>
            <a:ext cx="1853184" cy="1132528"/>
          </a:xfrm>
          <a:custGeom>
            <a:avLst/>
            <a:gdLst/>
            <a:ahLst/>
            <a:cxnLst/>
            <a:rect l="l" t="t" r="r" b="b"/>
            <a:pathLst>
              <a:path w="1853184" h="1132528">
                <a:moveTo>
                  <a:pt x="0" y="921131"/>
                </a:moveTo>
                <a:lnTo>
                  <a:pt x="81845" y="973284"/>
                </a:lnTo>
                <a:lnTo>
                  <a:pt x="166278" y="1017934"/>
                </a:lnTo>
                <a:lnTo>
                  <a:pt x="252876" y="1055156"/>
                </a:lnTo>
                <a:lnTo>
                  <a:pt x="341215" y="1085028"/>
                </a:lnTo>
                <a:lnTo>
                  <a:pt x="430871" y="1107624"/>
                </a:lnTo>
                <a:lnTo>
                  <a:pt x="521420" y="1123022"/>
                </a:lnTo>
                <a:lnTo>
                  <a:pt x="612439" y="1131298"/>
                </a:lnTo>
                <a:lnTo>
                  <a:pt x="703504" y="1132528"/>
                </a:lnTo>
                <a:lnTo>
                  <a:pt x="794192" y="1126788"/>
                </a:lnTo>
                <a:lnTo>
                  <a:pt x="884078" y="1114155"/>
                </a:lnTo>
                <a:lnTo>
                  <a:pt x="972740" y="1094704"/>
                </a:lnTo>
                <a:lnTo>
                  <a:pt x="1059753" y="1068513"/>
                </a:lnTo>
                <a:lnTo>
                  <a:pt x="1144693" y="1035658"/>
                </a:lnTo>
                <a:lnTo>
                  <a:pt x="1227138" y="996215"/>
                </a:lnTo>
                <a:lnTo>
                  <a:pt x="1306663" y="950259"/>
                </a:lnTo>
                <a:lnTo>
                  <a:pt x="1382845" y="897868"/>
                </a:lnTo>
                <a:lnTo>
                  <a:pt x="1455259" y="839118"/>
                </a:lnTo>
                <a:lnTo>
                  <a:pt x="1523484" y="774085"/>
                </a:lnTo>
                <a:lnTo>
                  <a:pt x="1587094" y="702845"/>
                </a:lnTo>
                <a:lnTo>
                  <a:pt x="1645665" y="625475"/>
                </a:lnTo>
                <a:lnTo>
                  <a:pt x="1679800" y="573522"/>
                </a:lnTo>
                <a:lnTo>
                  <a:pt x="1711078" y="520004"/>
                </a:lnTo>
                <a:lnTo>
                  <a:pt x="1739456" y="465037"/>
                </a:lnTo>
                <a:lnTo>
                  <a:pt x="1764889" y="408741"/>
                </a:lnTo>
                <a:lnTo>
                  <a:pt x="1787334" y="351234"/>
                </a:lnTo>
                <a:lnTo>
                  <a:pt x="1806746" y="292633"/>
                </a:lnTo>
                <a:lnTo>
                  <a:pt x="1823081" y="233057"/>
                </a:lnTo>
                <a:lnTo>
                  <a:pt x="1836296" y="172623"/>
                </a:lnTo>
                <a:lnTo>
                  <a:pt x="1846344" y="111450"/>
                </a:lnTo>
                <a:lnTo>
                  <a:pt x="1853184" y="49656"/>
                </a:lnTo>
                <a:lnTo>
                  <a:pt x="1264158" y="0"/>
                </a:lnTo>
                <a:lnTo>
                  <a:pt x="1258131" y="48154"/>
                </a:lnTo>
                <a:lnTo>
                  <a:pt x="1248390" y="94912"/>
                </a:lnTo>
                <a:lnTo>
                  <a:pt x="1235099" y="140135"/>
                </a:lnTo>
                <a:lnTo>
                  <a:pt x="1218423" y="183684"/>
                </a:lnTo>
                <a:lnTo>
                  <a:pt x="1198526" y="225421"/>
                </a:lnTo>
                <a:lnTo>
                  <a:pt x="1175573" y="265205"/>
                </a:lnTo>
                <a:lnTo>
                  <a:pt x="1149727" y="302899"/>
                </a:lnTo>
                <a:lnTo>
                  <a:pt x="1121153" y="338364"/>
                </a:lnTo>
                <a:lnTo>
                  <a:pt x="1090017" y="371460"/>
                </a:lnTo>
                <a:lnTo>
                  <a:pt x="1056481" y="402050"/>
                </a:lnTo>
                <a:lnTo>
                  <a:pt x="1020710" y="429993"/>
                </a:lnTo>
                <a:lnTo>
                  <a:pt x="982870" y="455151"/>
                </a:lnTo>
                <a:lnTo>
                  <a:pt x="943123" y="477386"/>
                </a:lnTo>
                <a:lnTo>
                  <a:pt x="901636" y="496558"/>
                </a:lnTo>
                <a:lnTo>
                  <a:pt x="858571" y="512528"/>
                </a:lnTo>
                <a:lnTo>
                  <a:pt x="814094" y="525158"/>
                </a:lnTo>
                <a:lnTo>
                  <a:pt x="768369" y="534308"/>
                </a:lnTo>
                <a:lnTo>
                  <a:pt x="721559" y="539841"/>
                </a:lnTo>
                <a:lnTo>
                  <a:pt x="673831" y="541616"/>
                </a:lnTo>
                <a:lnTo>
                  <a:pt x="625348" y="539495"/>
                </a:lnTo>
                <a:lnTo>
                  <a:pt x="579136" y="533787"/>
                </a:lnTo>
                <a:lnTo>
                  <a:pt x="533675" y="524484"/>
                </a:lnTo>
                <a:lnTo>
                  <a:pt x="489170" y="511662"/>
                </a:lnTo>
                <a:lnTo>
                  <a:pt x="445823" y="495394"/>
                </a:lnTo>
                <a:lnTo>
                  <a:pt x="403838" y="475755"/>
                </a:lnTo>
                <a:lnTo>
                  <a:pt x="363416" y="452821"/>
                </a:lnTo>
                <a:lnTo>
                  <a:pt x="337439" y="435737"/>
                </a:lnTo>
                <a:lnTo>
                  <a:pt x="0" y="921131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476373" y="4049935"/>
            <a:ext cx="654431" cy="639031"/>
          </a:xfrm>
          <a:custGeom>
            <a:avLst/>
            <a:gdLst/>
            <a:ahLst/>
            <a:cxnLst/>
            <a:rect l="l" t="t" r="r" b="b"/>
            <a:pathLst>
              <a:path w="654431" h="639031">
                <a:moveTo>
                  <a:pt x="502613" y="0"/>
                </a:moveTo>
                <a:lnTo>
                  <a:pt x="0" y="311625"/>
                </a:lnTo>
                <a:lnTo>
                  <a:pt x="12696" y="330792"/>
                </a:lnTo>
                <a:lnTo>
                  <a:pt x="25749" y="349692"/>
                </a:lnTo>
                <a:lnTo>
                  <a:pt x="52913" y="386677"/>
                </a:lnTo>
                <a:lnTo>
                  <a:pt x="81455" y="422542"/>
                </a:lnTo>
                <a:lnTo>
                  <a:pt x="111343" y="457249"/>
                </a:lnTo>
                <a:lnTo>
                  <a:pt x="142541" y="490759"/>
                </a:lnTo>
                <a:lnTo>
                  <a:pt x="175016" y="523035"/>
                </a:lnTo>
                <a:lnTo>
                  <a:pt x="208732" y="554038"/>
                </a:lnTo>
                <a:lnTo>
                  <a:pt x="243657" y="583730"/>
                </a:lnTo>
                <a:lnTo>
                  <a:pt x="279754" y="612074"/>
                </a:lnTo>
                <a:lnTo>
                  <a:pt x="316991" y="639031"/>
                </a:lnTo>
                <a:lnTo>
                  <a:pt x="654431" y="153637"/>
                </a:lnTo>
                <a:lnTo>
                  <a:pt x="644003" y="146222"/>
                </a:lnTo>
                <a:lnTo>
                  <a:pt x="633748" y="138587"/>
                </a:lnTo>
                <a:lnTo>
                  <a:pt x="604039" y="114399"/>
                </a:lnTo>
                <a:lnTo>
                  <a:pt x="575986" y="88358"/>
                </a:lnTo>
                <a:lnTo>
                  <a:pt x="549674" y="60552"/>
                </a:lnTo>
                <a:lnTo>
                  <a:pt x="525187" y="31069"/>
                </a:lnTo>
                <a:lnTo>
                  <a:pt x="509920" y="10527"/>
                </a:lnTo>
                <a:lnTo>
                  <a:pt x="5026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476373" y="4049935"/>
            <a:ext cx="654431" cy="639031"/>
          </a:xfrm>
          <a:custGeom>
            <a:avLst/>
            <a:gdLst/>
            <a:ahLst/>
            <a:cxnLst/>
            <a:rect l="l" t="t" r="r" b="b"/>
            <a:pathLst>
              <a:path w="654431" h="639031">
                <a:moveTo>
                  <a:pt x="0" y="311625"/>
                </a:moveTo>
                <a:lnTo>
                  <a:pt x="25749" y="349692"/>
                </a:lnTo>
                <a:lnTo>
                  <a:pt x="52913" y="386677"/>
                </a:lnTo>
                <a:lnTo>
                  <a:pt x="81455" y="422542"/>
                </a:lnTo>
                <a:lnTo>
                  <a:pt x="111343" y="457249"/>
                </a:lnTo>
                <a:lnTo>
                  <a:pt x="142541" y="490759"/>
                </a:lnTo>
                <a:lnTo>
                  <a:pt x="175016" y="523035"/>
                </a:lnTo>
                <a:lnTo>
                  <a:pt x="208732" y="554038"/>
                </a:lnTo>
                <a:lnTo>
                  <a:pt x="243657" y="583730"/>
                </a:lnTo>
                <a:lnTo>
                  <a:pt x="279754" y="612074"/>
                </a:lnTo>
                <a:lnTo>
                  <a:pt x="316991" y="639031"/>
                </a:lnTo>
                <a:lnTo>
                  <a:pt x="654431" y="153637"/>
                </a:lnTo>
                <a:lnTo>
                  <a:pt x="644003" y="146222"/>
                </a:lnTo>
                <a:lnTo>
                  <a:pt x="633748" y="138587"/>
                </a:lnTo>
                <a:lnTo>
                  <a:pt x="604039" y="114399"/>
                </a:lnTo>
                <a:lnTo>
                  <a:pt x="575986" y="88358"/>
                </a:lnTo>
                <a:lnTo>
                  <a:pt x="549674" y="60552"/>
                </a:lnTo>
                <a:lnTo>
                  <a:pt x="525187" y="31069"/>
                </a:lnTo>
                <a:lnTo>
                  <a:pt x="502613" y="0"/>
                </a:lnTo>
                <a:lnTo>
                  <a:pt x="0" y="311625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86272" y="3393821"/>
            <a:ext cx="686035" cy="967739"/>
          </a:xfrm>
          <a:custGeom>
            <a:avLst/>
            <a:gdLst/>
            <a:ahLst/>
            <a:cxnLst/>
            <a:rect l="l" t="t" r="r" b="b"/>
            <a:pathLst>
              <a:path w="686035" h="967739">
                <a:moveTo>
                  <a:pt x="45066" y="0"/>
                </a:moveTo>
                <a:lnTo>
                  <a:pt x="32122" y="49434"/>
                </a:lnTo>
                <a:lnTo>
                  <a:pt x="21365" y="99167"/>
                </a:lnTo>
                <a:lnTo>
                  <a:pt x="12785" y="149129"/>
                </a:lnTo>
                <a:lnTo>
                  <a:pt x="6370" y="199253"/>
                </a:lnTo>
                <a:lnTo>
                  <a:pt x="2112" y="249471"/>
                </a:lnTo>
                <a:lnTo>
                  <a:pt x="0" y="299715"/>
                </a:lnTo>
                <a:lnTo>
                  <a:pt x="23" y="349916"/>
                </a:lnTo>
                <a:lnTo>
                  <a:pt x="2172" y="400007"/>
                </a:lnTo>
                <a:lnTo>
                  <a:pt x="6437" y="449919"/>
                </a:lnTo>
                <a:lnTo>
                  <a:pt x="12808" y="499586"/>
                </a:lnTo>
                <a:lnTo>
                  <a:pt x="21274" y="548938"/>
                </a:lnTo>
                <a:lnTo>
                  <a:pt x="31825" y="597907"/>
                </a:lnTo>
                <a:lnTo>
                  <a:pt x="44452" y="646427"/>
                </a:lnTo>
                <a:lnTo>
                  <a:pt x="59144" y="694428"/>
                </a:lnTo>
                <a:lnTo>
                  <a:pt x="75891" y="741842"/>
                </a:lnTo>
                <a:lnTo>
                  <a:pt x="94683" y="788602"/>
                </a:lnTo>
                <a:lnTo>
                  <a:pt x="115510" y="834640"/>
                </a:lnTo>
                <a:lnTo>
                  <a:pt x="138362" y="879888"/>
                </a:lnTo>
                <a:lnTo>
                  <a:pt x="163229" y="924277"/>
                </a:lnTo>
                <a:lnTo>
                  <a:pt x="190100" y="967739"/>
                </a:lnTo>
                <a:lnTo>
                  <a:pt x="686035" y="646048"/>
                </a:lnTo>
                <a:lnTo>
                  <a:pt x="672608" y="624317"/>
                </a:lnTo>
                <a:lnTo>
                  <a:pt x="660183" y="602123"/>
                </a:lnTo>
                <a:lnTo>
                  <a:pt x="638358" y="556480"/>
                </a:lnTo>
                <a:lnTo>
                  <a:pt x="620600" y="509393"/>
                </a:lnTo>
                <a:lnTo>
                  <a:pt x="606951" y="461132"/>
                </a:lnTo>
                <a:lnTo>
                  <a:pt x="597452" y="411972"/>
                </a:lnTo>
                <a:lnTo>
                  <a:pt x="592144" y="362182"/>
                </a:lnTo>
                <a:lnTo>
                  <a:pt x="591068" y="312036"/>
                </a:lnTo>
                <a:lnTo>
                  <a:pt x="592130" y="286914"/>
                </a:lnTo>
                <a:lnTo>
                  <a:pt x="597480" y="236743"/>
                </a:lnTo>
                <a:lnTo>
                  <a:pt x="607164" y="186896"/>
                </a:lnTo>
                <a:lnTo>
                  <a:pt x="613645" y="162178"/>
                </a:lnTo>
                <a:lnTo>
                  <a:pt x="4506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272" y="3393821"/>
            <a:ext cx="686035" cy="967739"/>
          </a:xfrm>
          <a:custGeom>
            <a:avLst/>
            <a:gdLst/>
            <a:ahLst/>
            <a:cxnLst/>
            <a:rect l="l" t="t" r="r" b="b"/>
            <a:pathLst>
              <a:path w="686035" h="967739">
                <a:moveTo>
                  <a:pt x="45066" y="0"/>
                </a:moveTo>
                <a:lnTo>
                  <a:pt x="32122" y="49434"/>
                </a:lnTo>
                <a:lnTo>
                  <a:pt x="21365" y="99167"/>
                </a:lnTo>
                <a:lnTo>
                  <a:pt x="12785" y="149129"/>
                </a:lnTo>
                <a:lnTo>
                  <a:pt x="6370" y="199253"/>
                </a:lnTo>
                <a:lnTo>
                  <a:pt x="2112" y="249471"/>
                </a:lnTo>
                <a:lnTo>
                  <a:pt x="0" y="299715"/>
                </a:lnTo>
                <a:lnTo>
                  <a:pt x="23" y="349916"/>
                </a:lnTo>
                <a:lnTo>
                  <a:pt x="2172" y="400007"/>
                </a:lnTo>
                <a:lnTo>
                  <a:pt x="6437" y="449919"/>
                </a:lnTo>
                <a:lnTo>
                  <a:pt x="12808" y="499586"/>
                </a:lnTo>
                <a:lnTo>
                  <a:pt x="21274" y="548938"/>
                </a:lnTo>
                <a:lnTo>
                  <a:pt x="31825" y="597907"/>
                </a:lnTo>
                <a:lnTo>
                  <a:pt x="44452" y="646427"/>
                </a:lnTo>
                <a:lnTo>
                  <a:pt x="59144" y="694428"/>
                </a:lnTo>
                <a:lnTo>
                  <a:pt x="75891" y="741842"/>
                </a:lnTo>
                <a:lnTo>
                  <a:pt x="94683" y="788602"/>
                </a:lnTo>
                <a:lnTo>
                  <a:pt x="115510" y="834640"/>
                </a:lnTo>
                <a:lnTo>
                  <a:pt x="138362" y="879888"/>
                </a:lnTo>
                <a:lnTo>
                  <a:pt x="163229" y="924277"/>
                </a:lnTo>
                <a:lnTo>
                  <a:pt x="190100" y="967739"/>
                </a:lnTo>
                <a:lnTo>
                  <a:pt x="686035" y="646048"/>
                </a:lnTo>
                <a:lnTo>
                  <a:pt x="672608" y="624317"/>
                </a:lnTo>
                <a:lnTo>
                  <a:pt x="660183" y="602123"/>
                </a:lnTo>
                <a:lnTo>
                  <a:pt x="638358" y="556480"/>
                </a:lnTo>
                <a:lnTo>
                  <a:pt x="620600" y="509393"/>
                </a:lnTo>
                <a:lnTo>
                  <a:pt x="606951" y="461132"/>
                </a:lnTo>
                <a:lnTo>
                  <a:pt x="597452" y="411972"/>
                </a:lnTo>
                <a:lnTo>
                  <a:pt x="592144" y="362182"/>
                </a:lnTo>
                <a:lnTo>
                  <a:pt x="591068" y="312036"/>
                </a:lnTo>
                <a:lnTo>
                  <a:pt x="592130" y="286914"/>
                </a:lnTo>
                <a:lnTo>
                  <a:pt x="597480" y="236743"/>
                </a:lnTo>
                <a:lnTo>
                  <a:pt x="607164" y="186896"/>
                </a:lnTo>
                <a:lnTo>
                  <a:pt x="613645" y="162178"/>
                </a:lnTo>
                <a:lnTo>
                  <a:pt x="4506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331339" y="2832480"/>
            <a:ext cx="745490" cy="723519"/>
          </a:xfrm>
          <a:custGeom>
            <a:avLst/>
            <a:gdLst/>
            <a:ahLst/>
            <a:cxnLst/>
            <a:rect l="l" t="t" r="r" b="b"/>
            <a:pathLst>
              <a:path w="745490" h="723519">
                <a:moveTo>
                  <a:pt x="353822" y="0"/>
                </a:moveTo>
                <a:lnTo>
                  <a:pt x="304512" y="46180"/>
                </a:lnTo>
                <a:lnTo>
                  <a:pt x="258064" y="94943"/>
                </a:lnTo>
                <a:lnTo>
                  <a:pt x="214564" y="146148"/>
                </a:lnTo>
                <a:lnTo>
                  <a:pt x="174101" y="199658"/>
                </a:lnTo>
                <a:lnTo>
                  <a:pt x="136763" y="255333"/>
                </a:lnTo>
                <a:lnTo>
                  <a:pt x="102636" y="313035"/>
                </a:lnTo>
                <a:lnTo>
                  <a:pt x="71808" y="372626"/>
                </a:lnTo>
                <a:lnTo>
                  <a:pt x="44368" y="433966"/>
                </a:lnTo>
                <a:lnTo>
                  <a:pt x="20403" y="496916"/>
                </a:lnTo>
                <a:lnTo>
                  <a:pt x="0" y="561340"/>
                </a:lnTo>
                <a:lnTo>
                  <a:pt x="568579" y="723519"/>
                </a:lnTo>
                <a:lnTo>
                  <a:pt x="573453" y="707334"/>
                </a:lnTo>
                <a:lnTo>
                  <a:pt x="578778" y="691324"/>
                </a:lnTo>
                <a:lnTo>
                  <a:pt x="597400" y="644427"/>
                </a:lnTo>
                <a:lnTo>
                  <a:pt x="619878" y="599412"/>
                </a:lnTo>
                <a:lnTo>
                  <a:pt x="646071" y="556513"/>
                </a:lnTo>
                <a:lnTo>
                  <a:pt x="675833" y="515963"/>
                </a:lnTo>
                <a:lnTo>
                  <a:pt x="709020" y="477997"/>
                </a:lnTo>
                <a:lnTo>
                  <a:pt x="745490" y="442849"/>
                </a:lnTo>
                <a:lnTo>
                  <a:pt x="35382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331339" y="2832480"/>
            <a:ext cx="745490" cy="723519"/>
          </a:xfrm>
          <a:custGeom>
            <a:avLst/>
            <a:gdLst/>
            <a:ahLst/>
            <a:cxnLst/>
            <a:rect l="l" t="t" r="r" b="b"/>
            <a:pathLst>
              <a:path w="745490" h="723519">
                <a:moveTo>
                  <a:pt x="353822" y="0"/>
                </a:moveTo>
                <a:lnTo>
                  <a:pt x="304512" y="46180"/>
                </a:lnTo>
                <a:lnTo>
                  <a:pt x="258064" y="94943"/>
                </a:lnTo>
                <a:lnTo>
                  <a:pt x="214564" y="146148"/>
                </a:lnTo>
                <a:lnTo>
                  <a:pt x="174101" y="199658"/>
                </a:lnTo>
                <a:lnTo>
                  <a:pt x="136763" y="255333"/>
                </a:lnTo>
                <a:lnTo>
                  <a:pt x="102636" y="313035"/>
                </a:lnTo>
                <a:lnTo>
                  <a:pt x="71808" y="372626"/>
                </a:lnTo>
                <a:lnTo>
                  <a:pt x="44368" y="433966"/>
                </a:lnTo>
                <a:lnTo>
                  <a:pt x="20403" y="496916"/>
                </a:lnTo>
                <a:lnTo>
                  <a:pt x="0" y="561340"/>
                </a:lnTo>
                <a:lnTo>
                  <a:pt x="568579" y="723519"/>
                </a:lnTo>
                <a:lnTo>
                  <a:pt x="573453" y="707334"/>
                </a:lnTo>
                <a:lnTo>
                  <a:pt x="578778" y="691324"/>
                </a:lnTo>
                <a:lnTo>
                  <a:pt x="597400" y="644427"/>
                </a:lnTo>
                <a:lnTo>
                  <a:pt x="619878" y="599412"/>
                </a:lnTo>
                <a:lnTo>
                  <a:pt x="646071" y="556513"/>
                </a:lnTo>
                <a:lnTo>
                  <a:pt x="675833" y="515963"/>
                </a:lnTo>
                <a:lnTo>
                  <a:pt x="709020" y="477997"/>
                </a:lnTo>
                <a:lnTo>
                  <a:pt x="745490" y="442849"/>
                </a:lnTo>
                <a:lnTo>
                  <a:pt x="35382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685160" y="2535935"/>
            <a:ext cx="783209" cy="739393"/>
          </a:xfrm>
          <a:custGeom>
            <a:avLst/>
            <a:gdLst/>
            <a:ahLst/>
            <a:cxnLst/>
            <a:rect l="l" t="t" r="r" b="b"/>
            <a:pathLst>
              <a:path w="783209" h="739393">
                <a:moveTo>
                  <a:pt x="783209" y="0"/>
                </a:moveTo>
                <a:lnTo>
                  <a:pt x="740009" y="788"/>
                </a:lnTo>
                <a:lnTo>
                  <a:pt x="696999" y="3142"/>
                </a:lnTo>
                <a:lnTo>
                  <a:pt x="654218" y="7048"/>
                </a:lnTo>
                <a:lnTo>
                  <a:pt x="611705" y="12491"/>
                </a:lnTo>
                <a:lnTo>
                  <a:pt x="569499" y="19456"/>
                </a:lnTo>
                <a:lnTo>
                  <a:pt x="527641" y="27929"/>
                </a:lnTo>
                <a:lnTo>
                  <a:pt x="486168" y="37894"/>
                </a:lnTo>
                <a:lnTo>
                  <a:pt x="445120" y="49336"/>
                </a:lnTo>
                <a:lnTo>
                  <a:pt x="404537" y="62242"/>
                </a:lnTo>
                <a:lnTo>
                  <a:pt x="364458" y="76596"/>
                </a:lnTo>
                <a:lnTo>
                  <a:pt x="324921" y="92384"/>
                </a:lnTo>
                <a:lnTo>
                  <a:pt x="285967" y="109590"/>
                </a:lnTo>
                <a:lnTo>
                  <a:pt x="247634" y="128201"/>
                </a:lnTo>
                <a:lnTo>
                  <a:pt x="209962" y="148200"/>
                </a:lnTo>
                <a:lnTo>
                  <a:pt x="172989" y="169574"/>
                </a:lnTo>
                <a:lnTo>
                  <a:pt x="136756" y="192308"/>
                </a:lnTo>
                <a:lnTo>
                  <a:pt x="101301" y="216387"/>
                </a:lnTo>
                <a:lnTo>
                  <a:pt x="66664" y="241795"/>
                </a:lnTo>
                <a:lnTo>
                  <a:pt x="32884" y="268520"/>
                </a:lnTo>
                <a:lnTo>
                  <a:pt x="0" y="296544"/>
                </a:lnTo>
                <a:lnTo>
                  <a:pt x="391668" y="739393"/>
                </a:lnTo>
                <a:lnTo>
                  <a:pt x="408109" y="725390"/>
                </a:lnTo>
                <a:lnTo>
                  <a:pt x="424998" y="712036"/>
                </a:lnTo>
                <a:lnTo>
                  <a:pt x="460039" y="687306"/>
                </a:lnTo>
                <a:lnTo>
                  <a:pt x="496635" y="665263"/>
                </a:lnTo>
                <a:lnTo>
                  <a:pt x="534629" y="645966"/>
                </a:lnTo>
                <a:lnTo>
                  <a:pt x="573865" y="629475"/>
                </a:lnTo>
                <a:lnTo>
                  <a:pt x="614187" y="615849"/>
                </a:lnTo>
                <a:lnTo>
                  <a:pt x="655438" y="605147"/>
                </a:lnTo>
                <a:lnTo>
                  <a:pt x="697463" y="597430"/>
                </a:lnTo>
                <a:lnTo>
                  <a:pt x="740105" y="592756"/>
                </a:lnTo>
                <a:lnTo>
                  <a:pt x="783209" y="591185"/>
                </a:lnTo>
                <a:lnTo>
                  <a:pt x="783209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685160" y="2535935"/>
            <a:ext cx="783209" cy="739393"/>
          </a:xfrm>
          <a:custGeom>
            <a:avLst/>
            <a:gdLst/>
            <a:ahLst/>
            <a:cxnLst/>
            <a:rect l="l" t="t" r="r" b="b"/>
            <a:pathLst>
              <a:path w="783209" h="739393">
                <a:moveTo>
                  <a:pt x="783209" y="0"/>
                </a:moveTo>
                <a:lnTo>
                  <a:pt x="740009" y="788"/>
                </a:lnTo>
                <a:lnTo>
                  <a:pt x="696999" y="3142"/>
                </a:lnTo>
                <a:lnTo>
                  <a:pt x="654218" y="7048"/>
                </a:lnTo>
                <a:lnTo>
                  <a:pt x="611705" y="12491"/>
                </a:lnTo>
                <a:lnTo>
                  <a:pt x="569499" y="19456"/>
                </a:lnTo>
                <a:lnTo>
                  <a:pt x="527641" y="27929"/>
                </a:lnTo>
                <a:lnTo>
                  <a:pt x="486168" y="37894"/>
                </a:lnTo>
                <a:lnTo>
                  <a:pt x="445120" y="49336"/>
                </a:lnTo>
                <a:lnTo>
                  <a:pt x="404537" y="62242"/>
                </a:lnTo>
                <a:lnTo>
                  <a:pt x="364458" y="76596"/>
                </a:lnTo>
                <a:lnTo>
                  <a:pt x="324921" y="92384"/>
                </a:lnTo>
                <a:lnTo>
                  <a:pt x="285967" y="109590"/>
                </a:lnTo>
                <a:lnTo>
                  <a:pt x="247634" y="128201"/>
                </a:lnTo>
                <a:lnTo>
                  <a:pt x="209962" y="148200"/>
                </a:lnTo>
                <a:lnTo>
                  <a:pt x="172989" y="169574"/>
                </a:lnTo>
                <a:lnTo>
                  <a:pt x="136756" y="192308"/>
                </a:lnTo>
                <a:lnTo>
                  <a:pt x="101301" y="216387"/>
                </a:lnTo>
                <a:lnTo>
                  <a:pt x="66664" y="241795"/>
                </a:lnTo>
                <a:lnTo>
                  <a:pt x="32884" y="268520"/>
                </a:lnTo>
                <a:lnTo>
                  <a:pt x="0" y="296544"/>
                </a:lnTo>
                <a:lnTo>
                  <a:pt x="391668" y="739393"/>
                </a:lnTo>
                <a:lnTo>
                  <a:pt x="408109" y="725390"/>
                </a:lnTo>
                <a:lnTo>
                  <a:pt x="424998" y="712036"/>
                </a:lnTo>
                <a:lnTo>
                  <a:pt x="460039" y="687306"/>
                </a:lnTo>
                <a:lnTo>
                  <a:pt x="496635" y="665263"/>
                </a:lnTo>
                <a:lnTo>
                  <a:pt x="534629" y="645966"/>
                </a:lnTo>
                <a:lnTo>
                  <a:pt x="573865" y="629475"/>
                </a:lnTo>
                <a:lnTo>
                  <a:pt x="614187" y="615849"/>
                </a:lnTo>
                <a:lnTo>
                  <a:pt x="655438" y="605147"/>
                </a:lnTo>
                <a:lnTo>
                  <a:pt x="697463" y="597430"/>
                </a:lnTo>
                <a:lnTo>
                  <a:pt x="740105" y="592756"/>
                </a:lnTo>
                <a:lnTo>
                  <a:pt x="783209" y="591185"/>
                </a:lnTo>
                <a:lnTo>
                  <a:pt x="78320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792220" y="2392679"/>
            <a:ext cx="936751" cy="500380"/>
          </a:xfrm>
          <a:custGeom>
            <a:avLst/>
            <a:gdLst/>
            <a:ahLst/>
            <a:cxnLst/>
            <a:rect l="l" t="t" r="r" b="b"/>
            <a:pathLst>
              <a:path w="936751" h="500380">
                <a:moveTo>
                  <a:pt x="936751" y="0"/>
                </a:moveTo>
                <a:lnTo>
                  <a:pt x="397255" y="0"/>
                </a:lnTo>
                <a:lnTo>
                  <a:pt x="397255" y="192024"/>
                </a:lnTo>
                <a:lnTo>
                  <a:pt x="0" y="500380"/>
                </a:lnTo>
                <a:lnTo>
                  <a:pt x="397255" y="274320"/>
                </a:lnTo>
                <a:lnTo>
                  <a:pt x="936751" y="274320"/>
                </a:lnTo>
                <a:lnTo>
                  <a:pt x="936751" y="0"/>
                </a:lnTo>
                <a:close/>
              </a:path>
              <a:path w="936751" h="500380">
                <a:moveTo>
                  <a:pt x="936751" y="274320"/>
                </a:moveTo>
                <a:lnTo>
                  <a:pt x="397255" y="274320"/>
                </a:lnTo>
                <a:lnTo>
                  <a:pt x="397255" y="329184"/>
                </a:lnTo>
                <a:lnTo>
                  <a:pt x="936751" y="329184"/>
                </a:lnTo>
                <a:lnTo>
                  <a:pt x="936751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792220" y="2392679"/>
            <a:ext cx="936751" cy="500380"/>
          </a:xfrm>
          <a:custGeom>
            <a:avLst/>
            <a:gdLst/>
            <a:ahLst/>
            <a:cxnLst/>
            <a:rect l="l" t="t" r="r" b="b"/>
            <a:pathLst>
              <a:path w="936751" h="500380">
                <a:moveTo>
                  <a:pt x="397255" y="0"/>
                </a:moveTo>
                <a:lnTo>
                  <a:pt x="487171" y="0"/>
                </a:lnTo>
                <a:lnTo>
                  <a:pt x="622045" y="0"/>
                </a:lnTo>
                <a:lnTo>
                  <a:pt x="936751" y="0"/>
                </a:lnTo>
                <a:lnTo>
                  <a:pt x="936751" y="192024"/>
                </a:lnTo>
                <a:lnTo>
                  <a:pt x="936751" y="274320"/>
                </a:lnTo>
                <a:lnTo>
                  <a:pt x="936751" y="329184"/>
                </a:lnTo>
                <a:lnTo>
                  <a:pt x="622045" y="329184"/>
                </a:lnTo>
                <a:lnTo>
                  <a:pt x="487171" y="329184"/>
                </a:lnTo>
                <a:lnTo>
                  <a:pt x="397255" y="329184"/>
                </a:lnTo>
                <a:lnTo>
                  <a:pt x="397255" y="274320"/>
                </a:lnTo>
                <a:lnTo>
                  <a:pt x="0" y="500380"/>
                </a:lnTo>
                <a:lnTo>
                  <a:pt x="397255" y="192024"/>
                </a:lnTo>
                <a:lnTo>
                  <a:pt x="397255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217289" y="2414904"/>
            <a:ext cx="482600" cy="297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 spc="-5">
                <a:solidFill>
                  <a:srgbClr val="585858"/>
                </a:solidFill>
                <a:latin typeface="Microsoft JhengHei"/>
                <a:cs typeface="Microsoft JhengHei"/>
              </a:rPr>
              <a:t>东北地区</a:t>
            </a:r>
            <a:endParaRPr sz="900">
              <a:latin typeface="Microsoft JhengHei"/>
              <a:cs typeface="Microsoft JhengHei"/>
            </a:endParaRPr>
          </a:p>
          <a:p>
            <a:pPr algn="ctr" marR="635">
              <a:lnSpc>
                <a:spcPct val="100000"/>
              </a:lnSpc>
              <a:spcBef>
                <a:spcPts val="40"/>
              </a:spcBef>
            </a:pPr>
            <a:r>
              <a:rPr dirty="0" smtClean="0" sz="900" spc="-15">
                <a:solidFill>
                  <a:srgbClr val="585858"/>
                </a:solidFill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9330" y="3183382"/>
            <a:ext cx="531495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000" spc="-10" b="1">
                <a:solidFill>
                  <a:srgbClr val="00AFEF"/>
                </a:solidFill>
                <a:latin typeface="Microsoft JhengHei"/>
                <a:cs typeface="Microsoft JhengHei"/>
              </a:rPr>
              <a:t>华北地区</a:t>
            </a:r>
            <a:endParaRPr sz="1000">
              <a:latin typeface="Microsoft JhengHei"/>
              <a:cs typeface="Microsoft JhengHei"/>
            </a:endParaRPr>
          </a:p>
          <a:p>
            <a:pPr algn="ctr" marL="1905">
              <a:lnSpc>
                <a:spcPct val="100000"/>
              </a:lnSpc>
              <a:spcBef>
                <a:spcPts val="190"/>
              </a:spcBef>
            </a:pPr>
            <a:r>
              <a:rPr dirty="0" smtClean="0" sz="1000" spc="-15" b="1">
                <a:solidFill>
                  <a:srgbClr val="00AFEF"/>
                </a:solidFill>
                <a:latin typeface="Arial"/>
                <a:cs typeface="Arial"/>
              </a:rPr>
              <a:t>14%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44163" y="4405884"/>
            <a:ext cx="1159128" cy="330708"/>
          </a:xfrm>
          <a:custGeom>
            <a:avLst/>
            <a:gdLst/>
            <a:ahLst/>
            <a:cxnLst/>
            <a:rect l="l" t="t" r="r" b="b"/>
            <a:pathLst>
              <a:path w="1159128" h="330708">
                <a:moveTo>
                  <a:pt x="1159128" y="0"/>
                </a:moveTo>
                <a:lnTo>
                  <a:pt x="619633" y="0"/>
                </a:lnTo>
                <a:lnTo>
                  <a:pt x="619633" y="55118"/>
                </a:lnTo>
                <a:lnTo>
                  <a:pt x="0" y="114808"/>
                </a:lnTo>
                <a:lnTo>
                  <a:pt x="619633" y="137795"/>
                </a:lnTo>
                <a:lnTo>
                  <a:pt x="619633" y="330708"/>
                </a:lnTo>
                <a:lnTo>
                  <a:pt x="1159128" y="330708"/>
                </a:lnTo>
                <a:lnTo>
                  <a:pt x="1159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844163" y="4405884"/>
            <a:ext cx="1159128" cy="330708"/>
          </a:xfrm>
          <a:custGeom>
            <a:avLst/>
            <a:gdLst/>
            <a:ahLst/>
            <a:cxnLst/>
            <a:rect l="l" t="t" r="r" b="b"/>
            <a:pathLst>
              <a:path w="1159128" h="330708">
                <a:moveTo>
                  <a:pt x="619633" y="0"/>
                </a:moveTo>
                <a:lnTo>
                  <a:pt x="709549" y="0"/>
                </a:lnTo>
                <a:lnTo>
                  <a:pt x="844423" y="0"/>
                </a:lnTo>
                <a:lnTo>
                  <a:pt x="1159128" y="0"/>
                </a:lnTo>
                <a:lnTo>
                  <a:pt x="1159128" y="55118"/>
                </a:lnTo>
                <a:lnTo>
                  <a:pt x="1159128" y="137795"/>
                </a:lnTo>
                <a:lnTo>
                  <a:pt x="1159128" y="330708"/>
                </a:lnTo>
                <a:lnTo>
                  <a:pt x="844423" y="330708"/>
                </a:lnTo>
                <a:lnTo>
                  <a:pt x="709549" y="330708"/>
                </a:lnTo>
                <a:lnTo>
                  <a:pt x="619633" y="330708"/>
                </a:lnTo>
                <a:lnTo>
                  <a:pt x="619633" y="137795"/>
                </a:lnTo>
                <a:lnTo>
                  <a:pt x="0" y="114808"/>
                </a:lnTo>
                <a:lnTo>
                  <a:pt x="619633" y="55118"/>
                </a:lnTo>
                <a:lnTo>
                  <a:pt x="619633" y="0"/>
                </a:lnTo>
                <a:close/>
              </a:path>
            </a:pathLst>
          </a:custGeom>
          <a:ln w="9143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491990" y="4429632"/>
            <a:ext cx="482600" cy="297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华东地区</a:t>
            </a:r>
            <a:endParaRPr sz="900">
              <a:latin typeface="Microsoft JhengHei"/>
              <a:cs typeface="Microsoft JhengHei"/>
            </a:endParaRPr>
          </a:p>
          <a:p>
            <a:pPr algn="ctr" marR="635">
              <a:lnSpc>
                <a:spcPct val="100000"/>
              </a:lnSpc>
              <a:spcBef>
                <a:spcPts val="35"/>
              </a:spcBef>
            </a:pPr>
            <a:r>
              <a:rPr dirty="0" smtClean="0" sz="900" spc="-15">
                <a:solidFill>
                  <a:srgbClr val="585858"/>
                </a:solidFill>
                <a:latin typeface="Calibri"/>
                <a:cs typeface="Calibri"/>
              </a:rPr>
              <a:t>33%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20367" y="4335271"/>
            <a:ext cx="1409319" cy="450088"/>
          </a:xfrm>
          <a:custGeom>
            <a:avLst/>
            <a:gdLst/>
            <a:ahLst/>
            <a:cxnLst/>
            <a:rect l="l" t="t" r="r" b="b"/>
            <a:pathLst>
              <a:path w="1409319" h="450088">
                <a:moveTo>
                  <a:pt x="537971" y="120903"/>
                </a:moveTo>
                <a:lnTo>
                  <a:pt x="0" y="120903"/>
                </a:lnTo>
                <a:lnTo>
                  <a:pt x="0" y="450088"/>
                </a:lnTo>
                <a:lnTo>
                  <a:pt x="537971" y="450088"/>
                </a:lnTo>
                <a:lnTo>
                  <a:pt x="537971" y="258063"/>
                </a:lnTo>
                <a:lnTo>
                  <a:pt x="815842" y="175767"/>
                </a:lnTo>
                <a:lnTo>
                  <a:pt x="537971" y="175767"/>
                </a:lnTo>
                <a:lnTo>
                  <a:pt x="537971" y="120903"/>
                </a:lnTo>
                <a:close/>
              </a:path>
              <a:path w="1409319" h="450088">
                <a:moveTo>
                  <a:pt x="1409319" y="0"/>
                </a:moveTo>
                <a:lnTo>
                  <a:pt x="537971" y="175767"/>
                </a:lnTo>
                <a:lnTo>
                  <a:pt x="815842" y="175767"/>
                </a:lnTo>
                <a:lnTo>
                  <a:pt x="1409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420367" y="4335271"/>
            <a:ext cx="1409319" cy="450088"/>
          </a:xfrm>
          <a:custGeom>
            <a:avLst/>
            <a:gdLst/>
            <a:ahLst/>
            <a:cxnLst/>
            <a:rect l="l" t="t" r="r" b="b"/>
            <a:pathLst>
              <a:path w="1409319" h="450088">
                <a:moveTo>
                  <a:pt x="0" y="120903"/>
                </a:moveTo>
                <a:lnTo>
                  <a:pt x="313817" y="120903"/>
                </a:lnTo>
                <a:lnTo>
                  <a:pt x="448309" y="120903"/>
                </a:lnTo>
                <a:lnTo>
                  <a:pt x="537971" y="120903"/>
                </a:lnTo>
                <a:lnTo>
                  <a:pt x="537971" y="175767"/>
                </a:lnTo>
                <a:lnTo>
                  <a:pt x="1409319" y="0"/>
                </a:lnTo>
                <a:lnTo>
                  <a:pt x="537971" y="258063"/>
                </a:lnTo>
                <a:lnTo>
                  <a:pt x="537971" y="450088"/>
                </a:lnTo>
                <a:lnTo>
                  <a:pt x="448309" y="450088"/>
                </a:lnTo>
                <a:lnTo>
                  <a:pt x="313817" y="450088"/>
                </a:lnTo>
                <a:lnTo>
                  <a:pt x="0" y="450088"/>
                </a:lnTo>
                <a:lnTo>
                  <a:pt x="0" y="258063"/>
                </a:lnTo>
                <a:lnTo>
                  <a:pt x="0" y="175767"/>
                </a:lnTo>
                <a:lnTo>
                  <a:pt x="0" y="120903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447291" y="4479035"/>
            <a:ext cx="483870" cy="297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华南地区</a:t>
            </a:r>
            <a:endParaRPr sz="900">
              <a:latin typeface="Microsoft JhengHei"/>
              <a:cs typeface="Microsoft JhengHei"/>
            </a:endParaRPr>
          </a:p>
          <a:p>
            <a:pPr algn="ctr" marR="1270">
              <a:lnSpc>
                <a:spcPct val="100000"/>
              </a:lnSpc>
              <a:spcBef>
                <a:spcPts val="35"/>
              </a:spcBef>
            </a:pPr>
            <a:r>
              <a:rPr dirty="0" smtClean="0" sz="900" spc="-5">
                <a:solidFill>
                  <a:srgbClr val="585858"/>
                </a:solidFill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98091" y="3668267"/>
            <a:ext cx="1092581" cy="329183"/>
          </a:xfrm>
          <a:custGeom>
            <a:avLst/>
            <a:gdLst/>
            <a:ahLst/>
            <a:cxnLst/>
            <a:rect l="l" t="t" r="r" b="b"/>
            <a:pathLst>
              <a:path w="1092581" h="329183">
                <a:moveTo>
                  <a:pt x="537972" y="0"/>
                </a:moveTo>
                <a:lnTo>
                  <a:pt x="0" y="0"/>
                </a:lnTo>
                <a:lnTo>
                  <a:pt x="0" y="329183"/>
                </a:lnTo>
                <a:lnTo>
                  <a:pt x="537972" y="329183"/>
                </a:lnTo>
                <a:lnTo>
                  <a:pt x="537972" y="274319"/>
                </a:lnTo>
                <a:lnTo>
                  <a:pt x="1028937" y="192023"/>
                </a:lnTo>
                <a:lnTo>
                  <a:pt x="537972" y="192023"/>
                </a:lnTo>
                <a:lnTo>
                  <a:pt x="537972" y="0"/>
                </a:lnTo>
                <a:close/>
              </a:path>
              <a:path w="1092581" h="329183">
                <a:moveTo>
                  <a:pt x="1092581" y="181355"/>
                </a:moveTo>
                <a:lnTo>
                  <a:pt x="537972" y="192023"/>
                </a:lnTo>
                <a:lnTo>
                  <a:pt x="1028937" y="192023"/>
                </a:lnTo>
                <a:lnTo>
                  <a:pt x="1092581" y="181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498091" y="3668267"/>
            <a:ext cx="1092581" cy="329183"/>
          </a:xfrm>
          <a:custGeom>
            <a:avLst/>
            <a:gdLst/>
            <a:ahLst/>
            <a:cxnLst/>
            <a:rect l="l" t="t" r="r" b="b"/>
            <a:pathLst>
              <a:path w="1092581" h="329183">
                <a:moveTo>
                  <a:pt x="0" y="0"/>
                </a:moveTo>
                <a:lnTo>
                  <a:pt x="313816" y="0"/>
                </a:lnTo>
                <a:lnTo>
                  <a:pt x="448309" y="0"/>
                </a:lnTo>
                <a:lnTo>
                  <a:pt x="537972" y="0"/>
                </a:lnTo>
                <a:lnTo>
                  <a:pt x="537972" y="192023"/>
                </a:lnTo>
                <a:lnTo>
                  <a:pt x="1092581" y="181355"/>
                </a:lnTo>
                <a:lnTo>
                  <a:pt x="537972" y="274319"/>
                </a:lnTo>
                <a:lnTo>
                  <a:pt x="537972" y="329183"/>
                </a:lnTo>
                <a:lnTo>
                  <a:pt x="448309" y="329183"/>
                </a:lnTo>
                <a:lnTo>
                  <a:pt x="313816" y="329183"/>
                </a:lnTo>
                <a:lnTo>
                  <a:pt x="0" y="329183"/>
                </a:lnTo>
                <a:lnTo>
                  <a:pt x="0" y="274319"/>
                </a:lnTo>
                <a:lnTo>
                  <a:pt x="0" y="1920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524761" y="3691128"/>
            <a:ext cx="482600" cy="297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华中地区</a:t>
            </a:r>
            <a:endParaRPr sz="900">
              <a:latin typeface="Microsoft JhengHei"/>
              <a:cs typeface="Microsoft JhengHei"/>
            </a:endParaRPr>
          </a:p>
          <a:p>
            <a:pPr algn="ctr" marR="635">
              <a:lnSpc>
                <a:spcPct val="100000"/>
              </a:lnSpc>
              <a:spcBef>
                <a:spcPts val="35"/>
              </a:spcBef>
            </a:pPr>
            <a:r>
              <a:rPr dirty="0" smtClean="0" sz="900" spc="-15">
                <a:solidFill>
                  <a:srgbClr val="585858"/>
                </a:solidFill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98320" y="2878835"/>
            <a:ext cx="920877" cy="366140"/>
          </a:xfrm>
          <a:custGeom>
            <a:avLst/>
            <a:gdLst/>
            <a:ahLst/>
            <a:cxnLst/>
            <a:rect l="l" t="t" r="r" b="b"/>
            <a:pathLst>
              <a:path w="920877" h="366140">
                <a:moveTo>
                  <a:pt x="719754" y="274319"/>
                </a:moveTo>
                <a:lnTo>
                  <a:pt x="539496" y="274319"/>
                </a:lnTo>
                <a:lnTo>
                  <a:pt x="920877" y="366140"/>
                </a:lnTo>
                <a:lnTo>
                  <a:pt x="719754" y="274319"/>
                </a:lnTo>
                <a:close/>
              </a:path>
              <a:path w="920877" h="366140">
                <a:moveTo>
                  <a:pt x="539496" y="0"/>
                </a:moveTo>
                <a:lnTo>
                  <a:pt x="0" y="0"/>
                </a:lnTo>
                <a:lnTo>
                  <a:pt x="0" y="329184"/>
                </a:lnTo>
                <a:lnTo>
                  <a:pt x="539496" y="329184"/>
                </a:lnTo>
                <a:lnTo>
                  <a:pt x="539496" y="274319"/>
                </a:lnTo>
                <a:lnTo>
                  <a:pt x="719754" y="274319"/>
                </a:lnTo>
                <a:lnTo>
                  <a:pt x="539496" y="192024"/>
                </a:lnTo>
                <a:lnTo>
                  <a:pt x="539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798320" y="2878835"/>
            <a:ext cx="920877" cy="366140"/>
          </a:xfrm>
          <a:custGeom>
            <a:avLst/>
            <a:gdLst/>
            <a:ahLst/>
            <a:cxnLst/>
            <a:rect l="l" t="t" r="r" b="b"/>
            <a:pathLst>
              <a:path w="920877" h="366140">
                <a:moveTo>
                  <a:pt x="0" y="0"/>
                </a:moveTo>
                <a:lnTo>
                  <a:pt x="314706" y="0"/>
                </a:lnTo>
                <a:lnTo>
                  <a:pt x="449580" y="0"/>
                </a:lnTo>
                <a:lnTo>
                  <a:pt x="539496" y="0"/>
                </a:lnTo>
                <a:lnTo>
                  <a:pt x="539496" y="192024"/>
                </a:lnTo>
                <a:lnTo>
                  <a:pt x="920877" y="366140"/>
                </a:lnTo>
                <a:lnTo>
                  <a:pt x="539496" y="274319"/>
                </a:lnTo>
                <a:lnTo>
                  <a:pt x="539496" y="329184"/>
                </a:lnTo>
                <a:lnTo>
                  <a:pt x="449580" y="329184"/>
                </a:lnTo>
                <a:lnTo>
                  <a:pt x="314706" y="329184"/>
                </a:lnTo>
                <a:lnTo>
                  <a:pt x="0" y="329184"/>
                </a:lnTo>
                <a:lnTo>
                  <a:pt x="0" y="274319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825879" y="2901950"/>
            <a:ext cx="482600" cy="297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西北地区</a:t>
            </a:r>
            <a:endParaRPr sz="900">
              <a:latin typeface="Microsoft JhengHei"/>
              <a:cs typeface="Microsoft JhengHei"/>
            </a:endParaRPr>
          </a:p>
          <a:p>
            <a:pPr algn="ctr" marR="635">
              <a:lnSpc>
                <a:spcPct val="100000"/>
              </a:lnSpc>
              <a:spcBef>
                <a:spcPts val="35"/>
              </a:spcBef>
            </a:pPr>
            <a:r>
              <a:rPr dirty="0" smtClean="0" sz="900" spc="-15">
                <a:solidFill>
                  <a:srgbClr val="585858"/>
                </a:solidFill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75688" y="2354579"/>
            <a:ext cx="1079754" cy="534035"/>
          </a:xfrm>
          <a:custGeom>
            <a:avLst/>
            <a:gdLst/>
            <a:ahLst/>
            <a:cxnLst/>
            <a:rect l="l" t="t" r="r" b="b"/>
            <a:pathLst>
              <a:path w="1079754" h="534035">
                <a:moveTo>
                  <a:pt x="669494" y="274320"/>
                </a:moveTo>
                <a:lnTo>
                  <a:pt x="539495" y="274320"/>
                </a:lnTo>
                <a:lnTo>
                  <a:pt x="1079754" y="534035"/>
                </a:lnTo>
                <a:lnTo>
                  <a:pt x="669494" y="274320"/>
                </a:lnTo>
                <a:close/>
              </a:path>
              <a:path w="1079754" h="534035">
                <a:moveTo>
                  <a:pt x="539495" y="0"/>
                </a:moveTo>
                <a:lnTo>
                  <a:pt x="0" y="0"/>
                </a:lnTo>
                <a:lnTo>
                  <a:pt x="0" y="329184"/>
                </a:lnTo>
                <a:lnTo>
                  <a:pt x="539495" y="329184"/>
                </a:lnTo>
                <a:lnTo>
                  <a:pt x="539495" y="274320"/>
                </a:lnTo>
                <a:lnTo>
                  <a:pt x="669494" y="274320"/>
                </a:lnTo>
                <a:lnTo>
                  <a:pt x="539495" y="192024"/>
                </a:lnTo>
                <a:lnTo>
                  <a:pt x="539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075688" y="2354579"/>
            <a:ext cx="1079754" cy="534035"/>
          </a:xfrm>
          <a:custGeom>
            <a:avLst/>
            <a:gdLst/>
            <a:ahLst/>
            <a:cxnLst/>
            <a:rect l="l" t="t" r="r" b="b"/>
            <a:pathLst>
              <a:path w="1079754" h="534035">
                <a:moveTo>
                  <a:pt x="0" y="0"/>
                </a:moveTo>
                <a:lnTo>
                  <a:pt x="314706" y="0"/>
                </a:lnTo>
                <a:lnTo>
                  <a:pt x="449580" y="0"/>
                </a:lnTo>
                <a:lnTo>
                  <a:pt x="539495" y="0"/>
                </a:lnTo>
                <a:lnTo>
                  <a:pt x="539495" y="192024"/>
                </a:lnTo>
                <a:lnTo>
                  <a:pt x="1079754" y="534035"/>
                </a:lnTo>
                <a:lnTo>
                  <a:pt x="539495" y="274320"/>
                </a:lnTo>
                <a:lnTo>
                  <a:pt x="539495" y="329184"/>
                </a:lnTo>
                <a:lnTo>
                  <a:pt x="449580" y="329184"/>
                </a:lnTo>
                <a:lnTo>
                  <a:pt x="314706" y="329184"/>
                </a:lnTo>
                <a:lnTo>
                  <a:pt x="0" y="329184"/>
                </a:lnTo>
                <a:lnTo>
                  <a:pt x="0" y="274320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103501" y="2377440"/>
            <a:ext cx="482600" cy="297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西南地区</a:t>
            </a:r>
            <a:endParaRPr sz="900">
              <a:latin typeface="Microsoft JhengHei"/>
              <a:cs typeface="Microsoft JhengHei"/>
            </a:endParaRPr>
          </a:p>
          <a:p>
            <a:pPr algn="ctr" marR="635">
              <a:lnSpc>
                <a:spcPct val="100000"/>
              </a:lnSpc>
              <a:spcBef>
                <a:spcPts val="35"/>
              </a:spcBef>
            </a:pPr>
            <a:r>
              <a:rPr dirty="0" smtClean="0" sz="900" spc="-15">
                <a:solidFill>
                  <a:srgbClr val="585858"/>
                </a:solidFill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23007" y="1854453"/>
            <a:ext cx="32258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Microsoft JhengHei"/>
                <a:cs typeface="Microsoft JhengHei"/>
              </a:rPr>
              <a:t>各地区参与调研学校的占比情况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15228" y="3473196"/>
            <a:ext cx="62484" cy="62484"/>
          </a:xfrm>
          <a:custGeom>
            <a:avLst/>
            <a:gdLst/>
            <a:ahLst/>
            <a:cxnLst/>
            <a:rect l="l" t="t" r="r" b="b"/>
            <a:pathLst>
              <a:path w="62484" h="62484">
                <a:moveTo>
                  <a:pt x="0" y="62484"/>
                </a:moveTo>
                <a:lnTo>
                  <a:pt x="62484" y="62484"/>
                </a:lnTo>
                <a:lnTo>
                  <a:pt x="62484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015228" y="3686555"/>
            <a:ext cx="62484" cy="62483"/>
          </a:xfrm>
          <a:custGeom>
            <a:avLst/>
            <a:gdLst/>
            <a:ahLst/>
            <a:cxnLst/>
            <a:rect l="l" t="t" r="r" b="b"/>
            <a:pathLst>
              <a:path w="62484" h="62483">
                <a:moveTo>
                  <a:pt x="0" y="62484"/>
                </a:moveTo>
                <a:lnTo>
                  <a:pt x="62484" y="62484"/>
                </a:lnTo>
                <a:lnTo>
                  <a:pt x="62484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015228" y="3901440"/>
            <a:ext cx="62484" cy="62483"/>
          </a:xfrm>
          <a:custGeom>
            <a:avLst/>
            <a:gdLst/>
            <a:ahLst/>
            <a:cxnLst/>
            <a:rect l="l" t="t" r="r" b="b"/>
            <a:pathLst>
              <a:path w="62484" h="62483">
                <a:moveTo>
                  <a:pt x="0" y="62483"/>
                </a:moveTo>
                <a:lnTo>
                  <a:pt x="62484" y="62483"/>
                </a:lnTo>
                <a:lnTo>
                  <a:pt x="62484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015228" y="4114800"/>
            <a:ext cx="62484" cy="64007"/>
          </a:xfrm>
          <a:custGeom>
            <a:avLst/>
            <a:gdLst/>
            <a:ahLst/>
            <a:cxnLst/>
            <a:rect l="l" t="t" r="r" b="b"/>
            <a:pathLst>
              <a:path w="62484" h="64007">
                <a:moveTo>
                  <a:pt x="0" y="64007"/>
                </a:moveTo>
                <a:lnTo>
                  <a:pt x="62484" y="64007"/>
                </a:lnTo>
                <a:lnTo>
                  <a:pt x="6248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015228" y="4329684"/>
            <a:ext cx="62484" cy="62483"/>
          </a:xfrm>
          <a:custGeom>
            <a:avLst/>
            <a:gdLst/>
            <a:ahLst/>
            <a:cxnLst/>
            <a:rect l="l" t="t" r="r" b="b"/>
            <a:pathLst>
              <a:path w="62484" h="62483">
                <a:moveTo>
                  <a:pt x="0" y="62483"/>
                </a:moveTo>
                <a:lnTo>
                  <a:pt x="62484" y="62483"/>
                </a:lnTo>
                <a:lnTo>
                  <a:pt x="62484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661659" y="2919597"/>
            <a:ext cx="6049010" cy="2092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43230" marR="5147945">
              <a:lnSpc>
                <a:spcPct val="156300"/>
              </a:lnSpc>
            </a:pP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东北地区</a:t>
            </a: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 华北地区</a:t>
            </a: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 华东地区</a:t>
            </a: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 华南地区</a:t>
            </a:r>
            <a:r>
              <a:rPr dirty="0" smtClean="0" sz="900">
                <a:solidFill>
                  <a:srgbClr val="585858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900" spc="-5">
                <a:solidFill>
                  <a:srgbClr val="585858"/>
                </a:solidFill>
                <a:latin typeface="Microsoft JhengHei"/>
                <a:cs typeface="Microsoft JhengHei"/>
              </a:rPr>
              <a:t>华中地区</a:t>
            </a:r>
            <a:r>
              <a:rPr dirty="0" smtClean="0" sz="900" spc="-5">
                <a:solidFill>
                  <a:srgbClr val="585858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Microsoft JhengHei"/>
                <a:cs typeface="Microsoft JhengHei"/>
              </a:rPr>
              <a:t>西北地区</a:t>
            </a:r>
            <a:r>
              <a:rPr dirty="0" smtClean="0" sz="900" spc="0">
                <a:solidFill>
                  <a:srgbClr val="585858"/>
                </a:solidFill>
                <a:latin typeface="Microsoft JhengHei"/>
                <a:cs typeface="Microsoft JhengHei"/>
              </a:rPr>
              <a:t> 西南地区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61659" y="1700783"/>
            <a:ext cx="6048755" cy="3311652"/>
          </a:xfrm>
          <a:custGeom>
            <a:avLst/>
            <a:gdLst/>
            <a:ahLst/>
            <a:cxnLst/>
            <a:rect l="l" t="t" r="r" b="b"/>
            <a:pathLst>
              <a:path w="6048756" h="3311652">
                <a:moveTo>
                  <a:pt x="0" y="3311652"/>
                </a:moveTo>
                <a:lnTo>
                  <a:pt x="6048755" y="3311652"/>
                </a:lnTo>
                <a:lnTo>
                  <a:pt x="6048755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607807" y="2496311"/>
            <a:ext cx="1194816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519671" y="3422903"/>
            <a:ext cx="2281428" cy="1354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688580" y="2522473"/>
            <a:ext cx="1087881" cy="1138531"/>
          </a:xfrm>
          <a:custGeom>
            <a:avLst/>
            <a:gdLst/>
            <a:ahLst/>
            <a:cxnLst/>
            <a:rect l="l" t="t" r="r" b="b"/>
            <a:pathLst>
              <a:path w="1087881" h="1138531">
                <a:moveTo>
                  <a:pt x="0" y="0"/>
                </a:moveTo>
                <a:lnTo>
                  <a:pt x="6236" y="543857"/>
                </a:lnTo>
                <a:lnTo>
                  <a:pt x="18929" y="544196"/>
                </a:lnTo>
                <a:lnTo>
                  <a:pt x="31623" y="544829"/>
                </a:lnTo>
                <a:lnTo>
                  <a:pt x="76046" y="549214"/>
                </a:lnTo>
                <a:lnTo>
                  <a:pt x="119275" y="557049"/>
                </a:lnTo>
                <a:lnTo>
                  <a:pt x="161178" y="568186"/>
                </a:lnTo>
                <a:lnTo>
                  <a:pt x="201623" y="582478"/>
                </a:lnTo>
                <a:lnTo>
                  <a:pt x="240478" y="599777"/>
                </a:lnTo>
                <a:lnTo>
                  <a:pt x="277612" y="619934"/>
                </a:lnTo>
                <a:lnTo>
                  <a:pt x="312893" y="642801"/>
                </a:lnTo>
                <a:lnTo>
                  <a:pt x="346190" y="668231"/>
                </a:lnTo>
                <a:lnTo>
                  <a:pt x="377371" y="696075"/>
                </a:lnTo>
                <a:lnTo>
                  <a:pt x="406304" y="726186"/>
                </a:lnTo>
                <a:lnTo>
                  <a:pt x="432858" y="758414"/>
                </a:lnTo>
                <a:lnTo>
                  <a:pt x="456901" y="792614"/>
                </a:lnTo>
                <a:lnTo>
                  <a:pt x="478301" y="828635"/>
                </a:lnTo>
                <a:lnTo>
                  <a:pt x="496927" y="866331"/>
                </a:lnTo>
                <a:lnTo>
                  <a:pt x="512647" y="905553"/>
                </a:lnTo>
                <a:lnTo>
                  <a:pt x="525329" y="946154"/>
                </a:lnTo>
                <a:lnTo>
                  <a:pt x="534843" y="987984"/>
                </a:lnTo>
                <a:lnTo>
                  <a:pt x="541055" y="1030897"/>
                </a:lnTo>
                <a:lnTo>
                  <a:pt x="543835" y="1074744"/>
                </a:lnTo>
                <a:lnTo>
                  <a:pt x="543051" y="1119377"/>
                </a:lnTo>
                <a:lnTo>
                  <a:pt x="1086654" y="1138531"/>
                </a:lnTo>
                <a:lnTo>
                  <a:pt x="1087191" y="1125837"/>
                </a:lnTo>
                <a:lnTo>
                  <a:pt x="1087575" y="1113143"/>
                </a:lnTo>
                <a:lnTo>
                  <a:pt x="1087805" y="1100449"/>
                </a:lnTo>
                <a:lnTo>
                  <a:pt x="1087881" y="1087755"/>
                </a:lnTo>
                <a:lnTo>
                  <a:pt x="1084275" y="998547"/>
                </a:lnTo>
                <a:lnTo>
                  <a:pt x="1073643" y="911325"/>
                </a:lnTo>
                <a:lnTo>
                  <a:pt x="1056266" y="826368"/>
                </a:lnTo>
                <a:lnTo>
                  <a:pt x="1032422" y="743955"/>
                </a:lnTo>
                <a:lnTo>
                  <a:pt x="1002393" y="664368"/>
                </a:lnTo>
                <a:lnTo>
                  <a:pt x="966457" y="587886"/>
                </a:lnTo>
                <a:lnTo>
                  <a:pt x="924896" y="514790"/>
                </a:lnTo>
                <a:lnTo>
                  <a:pt x="877988" y="445358"/>
                </a:lnTo>
                <a:lnTo>
                  <a:pt x="826014" y="379872"/>
                </a:lnTo>
                <a:lnTo>
                  <a:pt x="769254" y="318611"/>
                </a:lnTo>
                <a:lnTo>
                  <a:pt x="707988" y="261855"/>
                </a:lnTo>
                <a:lnTo>
                  <a:pt x="642496" y="209885"/>
                </a:lnTo>
                <a:lnTo>
                  <a:pt x="573057" y="162980"/>
                </a:lnTo>
                <a:lnTo>
                  <a:pt x="499951" y="121420"/>
                </a:lnTo>
                <a:lnTo>
                  <a:pt x="423459" y="85486"/>
                </a:lnTo>
                <a:lnTo>
                  <a:pt x="343861" y="55458"/>
                </a:lnTo>
                <a:lnTo>
                  <a:pt x="261435" y="31615"/>
                </a:lnTo>
                <a:lnTo>
                  <a:pt x="176464" y="14237"/>
                </a:lnTo>
                <a:lnTo>
                  <a:pt x="89225" y="3606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601016" y="3458524"/>
            <a:ext cx="2173540" cy="1239394"/>
          </a:xfrm>
          <a:custGeom>
            <a:avLst/>
            <a:gdLst/>
            <a:ahLst/>
            <a:cxnLst/>
            <a:rect l="l" t="t" r="r" b="b"/>
            <a:pathLst>
              <a:path w="2173540" h="1239394">
                <a:moveTo>
                  <a:pt x="10352" y="0"/>
                </a:moveTo>
                <a:lnTo>
                  <a:pt x="5686" y="37834"/>
                </a:lnTo>
                <a:lnTo>
                  <a:pt x="1586" y="88458"/>
                </a:lnTo>
                <a:lnTo>
                  <a:pt x="0" y="177742"/>
                </a:lnTo>
                <a:lnTo>
                  <a:pt x="5541" y="265450"/>
                </a:lnTo>
                <a:lnTo>
                  <a:pt x="17948" y="351287"/>
                </a:lnTo>
                <a:lnTo>
                  <a:pt x="36956" y="434957"/>
                </a:lnTo>
                <a:lnTo>
                  <a:pt x="62304" y="516164"/>
                </a:lnTo>
                <a:lnTo>
                  <a:pt x="93728" y="594614"/>
                </a:lnTo>
                <a:lnTo>
                  <a:pt x="130965" y="670010"/>
                </a:lnTo>
                <a:lnTo>
                  <a:pt x="173752" y="742057"/>
                </a:lnTo>
                <a:lnTo>
                  <a:pt x="221825" y="810459"/>
                </a:lnTo>
                <a:lnTo>
                  <a:pt x="274922" y="874921"/>
                </a:lnTo>
                <a:lnTo>
                  <a:pt x="332780" y="935148"/>
                </a:lnTo>
                <a:lnTo>
                  <a:pt x="395135" y="990843"/>
                </a:lnTo>
                <a:lnTo>
                  <a:pt x="461725" y="1041711"/>
                </a:lnTo>
                <a:lnTo>
                  <a:pt x="532286" y="1087457"/>
                </a:lnTo>
                <a:lnTo>
                  <a:pt x="606555" y="1127784"/>
                </a:lnTo>
                <a:lnTo>
                  <a:pt x="684269" y="1162399"/>
                </a:lnTo>
                <a:lnTo>
                  <a:pt x="765166" y="1191004"/>
                </a:lnTo>
                <a:lnTo>
                  <a:pt x="848981" y="1213304"/>
                </a:lnTo>
                <a:lnTo>
                  <a:pt x="935453" y="1229004"/>
                </a:lnTo>
                <a:lnTo>
                  <a:pt x="1024317" y="1237808"/>
                </a:lnTo>
                <a:lnTo>
                  <a:pt x="1113601" y="1239394"/>
                </a:lnTo>
                <a:lnTo>
                  <a:pt x="1201309" y="1233850"/>
                </a:lnTo>
                <a:lnTo>
                  <a:pt x="1287146" y="1221439"/>
                </a:lnTo>
                <a:lnTo>
                  <a:pt x="1370815" y="1202425"/>
                </a:lnTo>
                <a:lnTo>
                  <a:pt x="1452022" y="1177070"/>
                </a:lnTo>
                <a:lnTo>
                  <a:pt x="1530470" y="1145639"/>
                </a:lnTo>
                <a:lnTo>
                  <a:pt x="1605864" y="1108394"/>
                </a:lnTo>
                <a:lnTo>
                  <a:pt x="1677908" y="1065598"/>
                </a:lnTo>
                <a:lnTo>
                  <a:pt x="1746307" y="1017515"/>
                </a:lnTo>
                <a:lnTo>
                  <a:pt x="1810765" y="964409"/>
                </a:lnTo>
                <a:lnTo>
                  <a:pt x="1870986" y="906542"/>
                </a:lnTo>
                <a:lnTo>
                  <a:pt x="1926675" y="844177"/>
                </a:lnTo>
                <a:lnTo>
                  <a:pt x="1977535" y="777579"/>
                </a:lnTo>
                <a:lnTo>
                  <a:pt x="2023272" y="707009"/>
                </a:lnTo>
                <a:lnTo>
                  <a:pt x="2029415" y="695693"/>
                </a:lnTo>
                <a:lnTo>
                  <a:pt x="1095343" y="695693"/>
                </a:lnTo>
                <a:lnTo>
                  <a:pt x="1051425" y="694494"/>
                </a:lnTo>
                <a:lnTo>
                  <a:pt x="1007045" y="689676"/>
                </a:lnTo>
                <a:lnTo>
                  <a:pt x="963181" y="681291"/>
                </a:lnTo>
                <a:lnTo>
                  <a:pt x="920822" y="669577"/>
                </a:lnTo>
                <a:lnTo>
                  <a:pt x="880084" y="654694"/>
                </a:lnTo>
                <a:lnTo>
                  <a:pt x="841086" y="636801"/>
                </a:lnTo>
                <a:lnTo>
                  <a:pt x="803945" y="616058"/>
                </a:lnTo>
                <a:lnTo>
                  <a:pt x="768778" y="592623"/>
                </a:lnTo>
                <a:lnTo>
                  <a:pt x="735703" y="566656"/>
                </a:lnTo>
                <a:lnTo>
                  <a:pt x="704838" y="538316"/>
                </a:lnTo>
                <a:lnTo>
                  <a:pt x="676300" y="507764"/>
                </a:lnTo>
                <a:lnTo>
                  <a:pt x="650207" y="475157"/>
                </a:lnTo>
                <a:lnTo>
                  <a:pt x="626676" y="440656"/>
                </a:lnTo>
                <a:lnTo>
                  <a:pt x="605825" y="404420"/>
                </a:lnTo>
                <a:lnTo>
                  <a:pt x="587771" y="366608"/>
                </a:lnTo>
                <a:lnTo>
                  <a:pt x="572632" y="327379"/>
                </a:lnTo>
                <a:lnTo>
                  <a:pt x="560525" y="286894"/>
                </a:lnTo>
                <a:lnTo>
                  <a:pt x="551569" y="245310"/>
                </a:lnTo>
                <a:lnTo>
                  <a:pt x="545879" y="202788"/>
                </a:lnTo>
                <a:lnTo>
                  <a:pt x="543575" y="159488"/>
                </a:lnTo>
                <a:lnTo>
                  <a:pt x="544773" y="115567"/>
                </a:lnTo>
                <a:lnTo>
                  <a:pt x="549591" y="71186"/>
                </a:lnTo>
                <a:lnTo>
                  <a:pt x="10352" y="0"/>
                </a:lnTo>
                <a:close/>
              </a:path>
              <a:path w="2173540" h="1239394">
                <a:moveTo>
                  <a:pt x="1629824" y="194479"/>
                </a:moveTo>
                <a:lnTo>
                  <a:pt x="1625535" y="232349"/>
                </a:lnTo>
                <a:lnTo>
                  <a:pt x="1617133" y="276195"/>
                </a:lnTo>
                <a:lnTo>
                  <a:pt x="1605406" y="318538"/>
                </a:lnTo>
                <a:lnTo>
                  <a:pt x="1590512" y="359261"/>
                </a:lnTo>
                <a:lnTo>
                  <a:pt x="1572612" y="398247"/>
                </a:lnTo>
                <a:lnTo>
                  <a:pt x="1551863" y="435376"/>
                </a:lnTo>
                <a:lnTo>
                  <a:pt x="1528426" y="470533"/>
                </a:lnTo>
                <a:lnTo>
                  <a:pt x="1502459" y="503599"/>
                </a:lnTo>
                <a:lnTo>
                  <a:pt x="1474121" y="534457"/>
                </a:lnTo>
                <a:lnTo>
                  <a:pt x="1443571" y="562988"/>
                </a:lnTo>
                <a:lnTo>
                  <a:pt x="1410969" y="589076"/>
                </a:lnTo>
                <a:lnTo>
                  <a:pt x="1376473" y="612603"/>
                </a:lnTo>
                <a:lnTo>
                  <a:pt x="1340243" y="633451"/>
                </a:lnTo>
                <a:lnTo>
                  <a:pt x="1302437" y="651502"/>
                </a:lnTo>
                <a:lnTo>
                  <a:pt x="1263215" y="666639"/>
                </a:lnTo>
                <a:lnTo>
                  <a:pt x="1222735" y="678744"/>
                </a:lnTo>
                <a:lnTo>
                  <a:pt x="1181157" y="687700"/>
                </a:lnTo>
                <a:lnTo>
                  <a:pt x="1138640" y="693389"/>
                </a:lnTo>
                <a:lnTo>
                  <a:pt x="1095343" y="695693"/>
                </a:lnTo>
                <a:lnTo>
                  <a:pt x="2029415" y="695693"/>
                </a:lnTo>
                <a:lnTo>
                  <a:pt x="2063590" y="632732"/>
                </a:lnTo>
                <a:lnTo>
                  <a:pt x="2098193" y="555011"/>
                </a:lnTo>
                <a:lnTo>
                  <a:pt x="2126785" y="474109"/>
                </a:lnTo>
                <a:lnTo>
                  <a:pt x="2149071" y="390290"/>
                </a:lnTo>
                <a:lnTo>
                  <a:pt x="2164754" y="303815"/>
                </a:lnTo>
                <a:lnTo>
                  <a:pt x="2173540" y="214950"/>
                </a:lnTo>
                <a:lnTo>
                  <a:pt x="1629824" y="19447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612763" y="2522473"/>
            <a:ext cx="1075816" cy="1007237"/>
          </a:xfrm>
          <a:custGeom>
            <a:avLst/>
            <a:gdLst/>
            <a:ahLst/>
            <a:cxnLst/>
            <a:rect l="l" t="t" r="r" b="b"/>
            <a:pathLst>
              <a:path w="1075816" h="1007237">
                <a:moveTo>
                  <a:pt x="1075816" y="0"/>
                </a:moveTo>
                <a:lnTo>
                  <a:pt x="995671" y="2923"/>
                </a:lnTo>
                <a:lnTo>
                  <a:pt x="916966" y="11566"/>
                </a:lnTo>
                <a:lnTo>
                  <a:pt x="839922" y="25737"/>
                </a:lnTo>
                <a:lnTo>
                  <a:pt x="764763" y="45244"/>
                </a:lnTo>
                <a:lnTo>
                  <a:pt x="691711" y="69895"/>
                </a:lnTo>
                <a:lnTo>
                  <a:pt x="620988" y="99499"/>
                </a:lnTo>
                <a:lnTo>
                  <a:pt x="552817" y="133863"/>
                </a:lnTo>
                <a:lnTo>
                  <a:pt x="487420" y="172797"/>
                </a:lnTo>
                <a:lnTo>
                  <a:pt x="425020" y="216108"/>
                </a:lnTo>
                <a:lnTo>
                  <a:pt x="365839" y="263604"/>
                </a:lnTo>
                <a:lnTo>
                  <a:pt x="310099" y="315094"/>
                </a:lnTo>
                <a:lnTo>
                  <a:pt x="258023" y="370386"/>
                </a:lnTo>
                <a:lnTo>
                  <a:pt x="209833" y="429289"/>
                </a:lnTo>
                <a:lnTo>
                  <a:pt x="165752" y="491610"/>
                </a:lnTo>
                <a:lnTo>
                  <a:pt x="126001" y="557158"/>
                </a:lnTo>
                <a:lnTo>
                  <a:pt x="90805" y="625742"/>
                </a:lnTo>
                <a:lnTo>
                  <a:pt x="60383" y="697168"/>
                </a:lnTo>
                <a:lnTo>
                  <a:pt x="34961" y="771247"/>
                </a:lnTo>
                <a:lnTo>
                  <a:pt x="14759" y="847785"/>
                </a:lnTo>
                <a:lnTo>
                  <a:pt x="0" y="926591"/>
                </a:lnTo>
                <a:lnTo>
                  <a:pt x="537844" y="1007237"/>
                </a:lnTo>
                <a:lnTo>
                  <a:pt x="545225" y="967824"/>
                </a:lnTo>
                <a:lnTo>
                  <a:pt x="555329" y="929545"/>
                </a:lnTo>
                <a:lnTo>
                  <a:pt x="568044" y="892497"/>
                </a:lnTo>
                <a:lnTo>
                  <a:pt x="583260" y="856774"/>
                </a:lnTo>
                <a:lnTo>
                  <a:pt x="600864" y="822473"/>
                </a:lnTo>
                <a:lnTo>
                  <a:pt x="620746" y="789690"/>
                </a:lnTo>
                <a:lnTo>
                  <a:pt x="642794" y="758521"/>
                </a:lnTo>
                <a:lnTo>
                  <a:pt x="692942" y="701408"/>
                </a:lnTo>
                <a:lnTo>
                  <a:pt x="750417" y="651900"/>
                </a:lnTo>
                <a:lnTo>
                  <a:pt x="814327" y="610766"/>
                </a:lnTo>
                <a:lnTo>
                  <a:pt x="848417" y="593579"/>
                </a:lnTo>
                <a:lnTo>
                  <a:pt x="883781" y="578772"/>
                </a:lnTo>
                <a:lnTo>
                  <a:pt x="920308" y="566443"/>
                </a:lnTo>
                <a:lnTo>
                  <a:pt x="957886" y="556686"/>
                </a:lnTo>
                <a:lnTo>
                  <a:pt x="996405" y="549599"/>
                </a:lnTo>
                <a:lnTo>
                  <a:pt x="1035752" y="545276"/>
                </a:lnTo>
                <a:lnTo>
                  <a:pt x="1075816" y="543813"/>
                </a:lnTo>
                <a:lnTo>
                  <a:pt x="107581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612763" y="2522473"/>
            <a:ext cx="1075816" cy="1007237"/>
          </a:xfrm>
          <a:custGeom>
            <a:avLst/>
            <a:gdLst/>
            <a:ahLst/>
            <a:cxnLst/>
            <a:rect l="l" t="t" r="r" b="b"/>
            <a:pathLst>
              <a:path w="1075816" h="1007237">
                <a:moveTo>
                  <a:pt x="1075816" y="0"/>
                </a:moveTo>
                <a:lnTo>
                  <a:pt x="995671" y="2923"/>
                </a:lnTo>
                <a:lnTo>
                  <a:pt x="916966" y="11566"/>
                </a:lnTo>
                <a:lnTo>
                  <a:pt x="839922" y="25737"/>
                </a:lnTo>
                <a:lnTo>
                  <a:pt x="764763" y="45244"/>
                </a:lnTo>
                <a:lnTo>
                  <a:pt x="691711" y="69895"/>
                </a:lnTo>
                <a:lnTo>
                  <a:pt x="620988" y="99499"/>
                </a:lnTo>
                <a:lnTo>
                  <a:pt x="552817" y="133863"/>
                </a:lnTo>
                <a:lnTo>
                  <a:pt x="487420" y="172797"/>
                </a:lnTo>
                <a:lnTo>
                  <a:pt x="425020" y="216108"/>
                </a:lnTo>
                <a:lnTo>
                  <a:pt x="365839" y="263604"/>
                </a:lnTo>
                <a:lnTo>
                  <a:pt x="310099" y="315094"/>
                </a:lnTo>
                <a:lnTo>
                  <a:pt x="258023" y="370386"/>
                </a:lnTo>
                <a:lnTo>
                  <a:pt x="209833" y="429289"/>
                </a:lnTo>
                <a:lnTo>
                  <a:pt x="165752" y="491610"/>
                </a:lnTo>
                <a:lnTo>
                  <a:pt x="126001" y="557158"/>
                </a:lnTo>
                <a:lnTo>
                  <a:pt x="90805" y="625742"/>
                </a:lnTo>
                <a:lnTo>
                  <a:pt x="60383" y="697168"/>
                </a:lnTo>
                <a:lnTo>
                  <a:pt x="34961" y="771247"/>
                </a:lnTo>
                <a:lnTo>
                  <a:pt x="14759" y="847785"/>
                </a:lnTo>
                <a:lnTo>
                  <a:pt x="0" y="926591"/>
                </a:lnTo>
                <a:lnTo>
                  <a:pt x="537844" y="1007237"/>
                </a:lnTo>
                <a:lnTo>
                  <a:pt x="545225" y="967824"/>
                </a:lnTo>
                <a:lnTo>
                  <a:pt x="555329" y="929545"/>
                </a:lnTo>
                <a:lnTo>
                  <a:pt x="568044" y="892497"/>
                </a:lnTo>
                <a:lnTo>
                  <a:pt x="583260" y="856774"/>
                </a:lnTo>
                <a:lnTo>
                  <a:pt x="600864" y="822473"/>
                </a:lnTo>
                <a:lnTo>
                  <a:pt x="620746" y="789690"/>
                </a:lnTo>
                <a:lnTo>
                  <a:pt x="642794" y="758521"/>
                </a:lnTo>
                <a:lnTo>
                  <a:pt x="692942" y="701408"/>
                </a:lnTo>
                <a:lnTo>
                  <a:pt x="750417" y="651900"/>
                </a:lnTo>
                <a:lnTo>
                  <a:pt x="814327" y="610766"/>
                </a:lnTo>
                <a:lnTo>
                  <a:pt x="848417" y="593579"/>
                </a:lnTo>
                <a:lnTo>
                  <a:pt x="883781" y="578772"/>
                </a:lnTo>
                <a:lnTo>
                  <a:pt x="920308" y="566443"/>
                </a:lnTo>
                <a:lnTo>
                  <a:pt x="957886" y="556686"/>
                </a:lnTo>
                <a:lnTo>
                  <a:pt x="996405" y="549599"/>
                </a:lnTo>
                <a:lnTo>
                  <a:pt x="1035752" y="545276"/>
                </a:lnTo>
                <a:lnTo>
                  <a:pt x="1075816" y="543813"/>
                </a:lnTo>
                <a:lnTo>
                  <a:pt x="107581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7721854" y="2902077"/>
            <a:ext cx="1121410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000" spc="-10" b="1">
                <a:solidFill>
                  <a:srgbClr val="404040"/>
                </a:solidFill>
                <a:latin typeface="Microsoft JhengHei"/>
                <a:cs typeface="Microsoft JhengHei"/>
              </a:rPr>
              <a:t>参与的</a:t>
            </a:r>
            <a:r>
              <a:rPr dirty="0" smtClean="0" sz="1000" spc="-15" b="1">
                <a:solidFill>
                  <a:srgbClr val="404040"/>
                </a:solidFill>
                <a:latin typeface="Arial"/>
                <a:cs typeface="Arial"/>
              </a:rPr>
              <a:t>211</a:t>
            </a:r>
            <a:r>
              <a:rPr dirty="0" smtClean="0" sz="1000" spc="-10" b="1">
                <a:solidFill>
                  <a:srgbClr val="404040"/>
                </a:solidFill>
                <a:latin typeface="Microsoft JhengHei"/>
                <a:cs typeface="Microsoft JhengHei"/>
              </a:rPr>
              <a:t>高校数量</a:t>
            </a:r>
            <a:endParaRPr sz="1000">
              <a:latin typeface="Microsoft JhengHei"/>
              <a:cs typeface="Microsoft JhengHei"/>
            </a:endParaRPr>
          </a:p>
          <a:p>
            <a:pPr algn="ctr" marL="1905">
              <a:lnSpc>
                <a:spcPct val="100000"/>
              </a:lnSpc>
              <a:spcBef>
                <a:spcPts val="190"/>
              </a:spcBef>
            </a:pPr>
            <a:r>
              <a:rPr dirty="0" smtClean="0" sz="1000" spc="-15" b="1">
                <a:solidFill>
                  <a:srgbClr val="404040"/>
                </a:solidFill>
                <a:latin typeface="Arial"/>
                <a:cs typeface="Arial"/>
              </a:rPr>
              <a:t>25.93%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727" y="4237735"/>
            <a:ext cx="1037590" cy="382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000" spc="-10" b="1">
                <a:solidFill>
                  <a:srgbClr val="00AFEF"/>
                </a:solidFill>
                <a:latin typeface="Microsoft JhengHei"/>
                <a:cs typeface="Microsoft JhengHei"/>
              </a:rPr>
              <a:t>参与的一般本科院</a:t>
            </a:r>
            <a:endParaRPr sz="1000">
              <a:latin typeface="Microsoft JhengHei"/>
              <a:cs typeface="Microsoft JhengHei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algn="ctr" marL="1270">
              <a:lnSpc>
                <a:spcPct val="100000"/>
              </a:lnSpc>
            </a:pPr>
            <a:r>
              <a:rPr dirty="0" smtClean="0" sz="1000" spc="-15" b="1">
                <a:solidFill>
                  <a:srgbClr val="00AFEF"/>
                </a:solidFill>
                <a:latin typeface="Microsoft JhengHei"/>
                <a:cs typeface="Microsoft JhengHei"/>
              </a:rPr>
              <a:t>校数量</a:t>
            </a:r>
            <a:r>
              <a:rPr dirty="0" smtClean="0" sz="1000" spc="-5" b="1">
                <a:solidFill>
                  <a:srgbClr val="00AFEF"/>
                </a:solidFill>
                <a:latin typeface="Arial"/>
                <a:cs typeface="Arial"/>
              </a:rPr>
              <a:t>,</a:t>
            </a:r>
            <a:r>
              <a:rPr dirty="0" smtClean="0" sz="1000" spc="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mtClean="0" sz="1000" spc="-15" b="1">
                <a:solidFill>
                  <a:srgbClr val="00AFEF"/>
                </a:solidFill>
                <a:latin typeface="Arial"/>
                <a:cs typeface="Arial"/>
              </a:rPr>
              <a:t>5</a:t>
            </a:r>
            <a:r>
              <a:rPr dirty="0" smtClean="0" sz="1000" spc="-15" b="1">
                <a:solidFill>
                  <a:srgbClr val="00AFEF"/>
                </a:solidFill>
                <a:latin typeface="Arial"/>
                <a:cs typeface="Arial"/>
              </a:rPr>
              <a:t>1</a:t>
            </a:r>
            <a:r>
              <a:rPr dirty="0" smtClean="0" sz="1000" spc="-5" b="1">
                <a:solidFill>
                  <a:srgbClr val="00AFEF"/>
                </a:solidFill>
                <a:latin typeface="Arial"/>
                <a:cs typeface="Arial"/>
              </a:rPr>
              <a:t>.</a:t>
            </a:r>
            <a:r>
              <a:rPr dirty="0" smtClean="0" sz="1000" spc="-15" b="1">
                <a:solidFill>
                  <a:srgbClr val="00AFEF"/>
                </a:solidFill>
                <a:latin typeface="Arial"/>
                <a:cs typeface="Arial"/>
              </a:rPr>
              <a:t>4</a:t>
            </a:r>
            <a:r>
              <a:rPr dirty="0" smtClean="0" sz="1000" spc="-15" b="1">
                <a:solidFill>
                  <a:srgbClr val="00AFEF"/>
                </a:solidFill>
                <a:latin typeface="Arial"/>
                <a:cs typeface="Arial"/>
              </a:rPr>
              <a:t>4</a:t>
            </a:r>
            <a:r>
              <a:rPr dirty="0" smtClean="0" sz="1000" spc="-10" b="1">
                <a:solidFill>
                  <a:srgbClr val="00AFEF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38290" y="2734817"/>
            <a:ext cx="10375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 b="1">
                <a:solidFill>
                  <a:srgbClr val="404040"/>
                </a:solidFill>
                <a:latin typeface="Microsoft JhengHei"/>
                <a:cs typeface="Microsoft JhengHei"/>
              </a:rPr>
              <a:t>参与的高职高专学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30897" y="2952750"/>
            <a:ext cx="453390" cy="340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">
              <a:lnSpc>
                <a:spcPct val="100000"/>
              </a:lnSpc>
            </a:pPr>
            <a:r>
              <a:rPr dirty="0" smtClean="0" sz="1000" spc="-10" b="1">
                <a:solidFill>
                  <a:srgbClr val="404040"/>
                </a:solidFill>
                <a:latin typeface="Microsoft JhengHei"/>
                <a:cs typeface="Microsoft JhengHei"/>
              </a:rPr>
              <a:t>校数量</a:t>
            </a:r>
            <a:endParaRPr sz="1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000" spc="-15" b="1">
                <a:solidFill>
                  <a:srgbClr val="404040"/>
                </a:solidFill>
                <a:latin typeface="Arial"/>
                <a:cs typeface="Arial"/>
              </a:rPr>
              <a:t>22.63%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8200" y="1854453"/>
            <a:ext cx="29972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00AFEF"/>
                </a:solidFill>
                <a:latin typeface="Microsoft JhengHei"/>
                <a:cs typeface="Microsoft JhengHei"/>
              </a:rPr>
              <a:t>参与学校所属类别的占比情况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785604" y="330860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9785604" y="3567684"/>
            <a:ext cx="83820" cy="8381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9785604" y="3828288"/>
            <a:ext cx="83820" cy="8381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9785604" y="3828288"/>
            <a:ext cx="83820" cy="8381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9894569" y="3167054"/>
            <a:ext cx="1701800" cy="785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2400"/>
              </a:lnSpc>
            </a:pPr>
            <a:r>
              <a:rPr dirty="0" smtClean="0" sz="1200">
                <a:solidFill>
                  <a:srgbClr val="585858"/>
                </a:solidFill>
                <a:latin typeface="Microsoft JhengHei"/>
                <a:cs typeface="Microsoft JhengHei"/>
              </a:rPr>
              <a:t>参与的</a:t>
            </a:r>
            <a:r>
              <a:rPr dirty="0" smtClean="0" sz="1200" spc="-10">
                <a:solidFill>
                  <a:srgbClr val="585858"/>
                </a:solidFill>
                <a:latin typeface="Calibri"/>
                <a:cs typeface="Calibri"/>
              </a:rPr>
              <a:t>211</a:t>
            </a:r>
            <a:r>
              <a:rPr dirty="0" smtClean="0" sz="1200" spc="-10">
                <a:solidFill>
                  <a:srgbClr val="585858"/>
                </a:solidFill>
                <a:latin typeface="Microsoft JhengHei"/>
                <a:cs typeface="Microsoft JhengHei"/>
              </a:rPr>
              <a:t>高校数量</a:t>
            </a:r>
            <a:r>
              <a:rPr dirty="0" smtClean="0" sz="1200" spc="-10">
                <a:solidFill>
                  <a:srgbClr val="585858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200" spc="-5">
                <a:solidFill>
                  <a:srgbClr val="585858"/>
                </a:solidFill>
                <a:latin typeface="Microsoft JhengHei"/>
                <a:cs typeface="Microsoft JhengHei"/>
              </a:rPr>
              <a:t>参与的一般本科院校数量</a:t>
            </a:r>
            <a:r>
              <a:rPr dirty="0" smtClean="0" sz="1200" spc="-5">
                <a:solidFill>
                  <a:srgbClr val="585858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200" spc="0">
                <a:solidFill>
                  <a:srgbClr val="585858"/>
                </a:solidFill>
                <a:latin typeface="Microsoft JhengHei"/>
                <a:cs typeface="Microsoft JhengHei"/>
              </a:rPr>
              <a:t>参与的高职高专学校数量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总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介绍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34" y="989329"/>
            <a:ext cx="2768600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535353"/>
                </a:solidFill>
                <a:latin typeface="Microsoft JhengHei"/>
                <a:cs typeface="Microsoft JhengHei"/>
              </a:rPr>
              <a:t>几个值得关注的结论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2291" y="2383535"/>
            <a:ext cx="10114788" cy="2415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19327" y="2465832"/>
            <a:ext cx="10226040" cy="239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2409444"/>
            <a:ext cx="10008108" cy="2308860"/>
          </a:xfrm>
          <a:custGeom>
            <a:avLst/>
            <a:gdLst/>
            <a:ahLst/>
            <a:cxnLst/>
            <a:rect l="l" t="t" r="r" b="b"/>
            <a:pathLst>
              <a:path w="10008108" h="2308859">
                <a:moveTo>
                  <a:pt x="0" y="2308860"/>
                </a:moveTo>
                <a:lnTo>
                  <a:pt x="10008108" y="2308860"/>
                </a:lnTo>
                <a:lnTo>
                  <a:pt x="10008108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dirty="0" smtClean="0" sz="2400" b="1">
                <a:solidFill>
                  <a:srgbClr val="FFC000"/>
                </a:solidFill>
                <a:latin typeface="Microsoft JhengHei"/>
                <a:cs typeface="Microsoft JhengHei"/>
              </a:rPr>
              <a:t>保障机制常态化：</a:t>
            </a:r>
            <a:r>
              <a:rPr dirty="0" smtClean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信息化战略规划成文率上升；信息化管理办公室建制，</a:t>
            </a:r>
            <a:r>
              <a:rPr dirty="0" smtClean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 发挥其在具体实施、监督和管理协调中的重要职能与作用；</a:t>
            </a:r>
            <a:r>
              <a:rPr dirty="0" smtClean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2400" b="1">
                <a:solidFill>
                  <a:srgbClr val="FFC000"/>
                </a:solidFill>
                <a:latin typeface="Microsoft JhengHei"/>
                <a:cs typeface="Microsoft JhengHei"/>
              </a:rPr>
              <a:t>网络普及并迅速增长：</a:t>
            </a:r>
            <a:r>
              <a:rPr dirty="0" smtClean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全部高校联网，无线网络发展很快</a:t>
            </a:r>
            <a:r>
              <a:rPr dirty="0" smtClean="0" sz="2400" spc="-35" b="1">
                <a:solidFill>
                  <a:srgbClr val="FFFFFF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2400" spc="125" b="1">
                <a:solidFill>
                  <a:srgbClr val="FFFFFF"/>
                </a:solidFill>
                <a:latin typeface="Arial"/>
                <a:cs typeface="Arial"/>
              </a:rPr>
              <a:t>211</a:t>
            </a:r>
            <a:r>
              <a:rPr dirty="0" smtClean="0" sz="2400" spc="0" b="1">
                <a:solidFill>
                  <a:srgbClr val="FFFFFF"/>
                </a:solidFill>
                <a:latin typeface="Microsoft JhengHei"/>
                <a:cs typeface="Microsoft JhengHei"/>
              </a:rPr>
              <a:t>高校网络</a:t>
            </a:r>
            <a:r>
              <a:rPr dirty="0" smtClean="0" sz="2400" spc="0" b="1">
                <a:solidFill>
                  <a:srgbClr val="FFFFFF"/>
                </a:solidFill>
                <a:latin typeface="Microsoft JhengHei"/>
                <a:cs typeface="Microsoft JhengHei"/>
              </a:rPr>
              <a:t> 条件最好，但带宽升级的需求也最强烈；信息安全同等重视；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455">
              <a:lnSpc>
                <a:spcPct val="100000"/>
              </a:lnSpc>
            </a:pP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总</a:t>
            </a:r>
            <a:r>
              <a:rPr dirty="0" smtClean="0" sz="3200" spc="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3200" spc="0">
                <a:solidFill>
                  <a:srgbClr val="2A2A2A"/>
                </a:solidFill>
                <a:latin typeface="Microsoft JhengHei"/>
                <a:cs typeface="Microsoft JhengHei"/>
              </a:rPr>
              <a:t>介绍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34" y="989329"/>
            <a:ext cx="2768600" cy="37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535353"/>
                </a:solidFill>
                <a:latin typeface="Microsoft JhengHei"/>
                <a:cs typeface="Microsoft JhengHei"/>
              </a:rPr>
              <a:t>几个值得关注的结论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5547" y="2372867"/>
            <a:ext cx="10116312" cy="2415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64108" y="2455164"/>
            <a:ext cx="10226040" cy="239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81455" y="2398776"/>
            <a:ext cx="10009632" cy="2308860"/>
          </a:xfrm>
          <a:custGeom>
            <a:avLst/>
            <a:gdLst/>
            <a:ahLst/>
            <a:cxnLst/>
            <a:rect l="l" t="t" r="r" b="b"/>
            <a:pathLst>
              <a:path w="10009632" h="2308860">
                <a:moveTo>
                  <a:pt x="0" y="2308860"/>
                </a:moveTo>
                <a:lnTo>
                  <a:pt x="10009632" y="2308860"/>
                </a:lnTo>
                <a:lnTo>
                  <a:pt x="10009632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60805" y="2380234"/>
            <a:ext cx="9785350" cy="22072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50000"/>
              </a:lnSpc>
            </a:pPr>
            <a:r>
              <a:rPr dirty="0" smtClean="0" sz="2400" b="1">
                <a:solidFill>
                  <a:srgbClr val="FFC000"/>
                </a:solidFill>
                <a:latin typeface="Microsoft JhengHei"/>
                <a:cs typeface="Microsoft JhengHei"/>
              </a:rPr>
              <a:t>应用系统融合趋势明显：</a:t>
            </a:r>
            <a:r>
              <a:rPr dirty="0" smtClean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三分之一的高校已经在建立跨应用系统的共享方</a:t>
            </a:r>
            <a:r>
              <a:rPr dirty="0" smtClean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 案；一卡通已经普及，教学信息化走向成熟</a:t>
            </a:r>
            <a:r>
              <a:rPr dirty="0" smtClean="0" sz="2400" spc="5" b="1">
                <a:solidFill>
                  <a:srgbClr val="FFFFFF"/>
                </a:solidFill>
                <a:latin typeface="Microsoft JhengHei"/>
                <a:cs typeface="Microsoft JhengHei"/>
              </a:rPr>
              <a:t>，</a:t>
            </a:r>
            <a:r>
              <a:rPr dirty="0" smtClean="0" sz="2400" spc="0" b="1">
                <a:solidFill>
                  <a:srgbClr val="FFFFFF"/>
                </a:solidFill>
                <a:latin typeface="Microsoft JhengHei"/>
                <a:cs typeface="Microsoft JhengHei"/>
              </a:rPr>
              <a:t>科研信息化还有很大空间；</a:t>
            </a:r>
            <a:r>
              <a:rPr dirty="0" smtClean="0" sz="2400" spc="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2400" spc="-5" b="1">
                <a:solidFill>
                  <a:srgbClr val="FFC000"/>
                </a:solidFill>
                <a:latin typeface="Microsoft JhengHei"/>
                <a:cs typeface="Microsoft JhengHei"/>
              </a:rPr>
              <a:t>资源建设国家项目驱动力明显：</a:t>
            </a:r>
            <a:r>
              <a:rPr dirty="0" smtClean="0" sz="2400" spc="0" b="1">
                <a:solidFill>
                  <a:srgbClr val="FFFFFF"/>
                </a:solidFill>
                <a:latin typeface="Microsoft JhengHei"/>
                <a:cs typeface="Microsoft JhengHei"/>
              </a:rPr>
              <a:t>资源建设深受国家项目的影响，数年没有</a:t>
            </a:r>
            <a:r>
              <a:rPr dirty="0" smtClean="0" sz="2400" spc="0" b="1">
                <a:solidFill>
                  <a:srgbClr val="FFFFFF"/>
                </a:solidFill>
                <a:latin typeface="Microsoft JhengHei"/>
                <a:cs typeface="Microsoft JhengHei"/>
              </a:rPr>
              <a:t> 特别大的起色；移动应用、社交媒体在教学及公共信息服务方面刚刚起步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0787"/>
            <a:ext cx="257403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96695"/>
            <a:ext cx="2493264" cy="343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6666" y="265557"/>
            <a:ext cx="6089650" cy="4324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5">
                <a:solidFill>
                  <a:srgbClr val="2A2A2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保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障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2629" y="1680916"/>
            <a:ext cx="4555490" cy="674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35700"/>
              </a:lnSpc>
            </a:pP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超过</a:t>
            </a:r>
            <a:r>
              <a:rPr dirty="0" smtClean="0" sz="1600" spc="55" b="1">
                <a:solidFill>
                  <a:srgbClr val="244060"/>
                </a:solidFill>
                <a:latin typeface="Arial"/>
                <a:cs typeface="Arial"/>
              </a:rPr>
              <a:t>80</a:t>
            </a:r>
            <a:r>
              <a:rPr dirty="0" smtClean="0" sz="1600" spc="9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院校由副校长负责，高职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专达</a:t>
            </a:r>
            <a:r>
              <a:rPr dirty="0" smtClean="0" sz="1600" spc="-10" b="1">
                <a:solidFill>
                  <a:srgbClr val="244060"/>
                </a:solidFill>
                <a:latin typeface="Microsoft JhengHei"/>
                <a:cs typeface="Microsoft JhengHei"/>
              </a:rPr>
              <a:t>到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了</a:t>
            </a:r>
            <a:r>
              <a:rPr dirty="0" smtClean="0" sz="1600" spc="70" b="1">
                <a:solidFill>
                  <a:srgbClr val="244060"/>
                </a:solidFill>
                <a:latin typeface="Arial"/>
                <a:cs typeface="Arial"/>
              </a:rPr>
              <a:t>85%</a:t>
            </a:r>
            <a:r>
              <a:rPr dirty="0" smtClean="0" sz="1600" spc="30" b="1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dirty="0" smtClean="0" sz="1600" spc="55" b="1">
                <a:solidFill>
                  <a:srgbClr val="244060"/>
                </a:solidFill>
                <a:latin typeface="Arial"/>
                <a:cs typeface="Arial"/>
              </a:rPr>
              <a:t>75</a:t>
            </a:r>
            <a:r>
              <a:rPr dirty="0" smtClean="0" sz="1600" spc="9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还分管教学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9655" y="1153667"/>
            <a:ext cx="2439923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046732" y="1127760"/>
            <a:ext cx="1981199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45564" y="1179575"/>
            <a:ext cx="2333243" cy="368808"/>
          </a:xfrm>
          <a:custGeom>
            <a:avLst/>
            <a:gdLst/>
            <a:ahLst/>
            <a:cxnLst/>
            <a:rect l="l" t="t" r="r" b="b"/>
            <a:pathLst>
              <a:path w="2333243" h="368808">
                <a:moveTo>
                  <a:pt x="0" y="368808"/>
                </a:moveTo>
                <a:lnTo>
                  <a:pt x="2333243" y="368808"/>
                </a:lnTo>
                <a:lnTo>
                  <a:pt x="23332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98623" y="1215897"/>
            <a:ext cx="16256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信息化机制保障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7723" y="3441191"/>
            <a:ext cx="0" cy="908304"/>
          </a:xfrm>
          <a:custGeom>
            <a:avLst/>
            <a:gdLst/>
            <a:ahLst/>
            <a:cxnLst/>
            <a:rect l="l" t="t" r="r" b="b"/>
            <a:pathLst>
              <a:path w="0" h="908303">
                <a:moveTo>
                  <a:pt x="0" y="0"/>
                </a:moveTo>
                <a:lnTo>
                  <a:pt x="0" y="908304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87723" y="4541520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779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50535" y="3441191"/>
            <a:ext cx="0" cy="2007108"/>
          </a:xfrm>
          <a:custGeom>
            <a:avLst/>
            <a:gdLst/>
            <a:ahLst/>
            <a:cxnLst/>
            <a:rect l="l" t="t" r="r" b="b"/>
            <a:pathLst>
              <a:path w="0" h="2007108">
                <a:moveTo>
                  <a:pt x="0" y="0"/>
                </a:moveTo>
                <a:lnTo>
                  <a:pt x="0" y="2007108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724911" y="5337047"/>
            <a:ext cx="82295" cy="64008"/>
          </a:xfrm>
          <a:custGeom>
            <a:avLst/>
            <a:gdLst/>
            <a:ahLst/>
            <a:cxnLst/>
            <a:rect l="l" t="t" r="r" b="b"/>
            <a:pathLst>
              <a:path w="82295" h="64008">
                <a:moveTo>
                  <a:pt x="82295" y="0"/>
                </a:moveTo>
                <a:lnTo>
                  <a:pt x="0" y="0"/>
                </a:lnTo>
                <a:lnTo>
                  <a:pt x="0" y="64007"/>
                </a:lnTo>
                <a:lnTo>
                  <a:pt x="82295" y="64007"/>
                </a:lnTo>
                <a:lnTo>
                  <a:pt x="822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745485" y="5050535"/>
            <a:ext cx="0" cy="64007"/>
          </a:xfrm>
          <a:custGeom>
            <a:avLst/>
            <a:gdLst/>
            <a:ahLst/>
            <a:cxnLst/>
            <a:rect l="l" t="t" r="r" b="b"/>
            <a:pathLst>
              <a:path w="0" h="64007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42418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724911" y="4764023"/>
            <a:ext cx="166115" cy="64007"/>
          </a:xfrm>
          <a:custGeom>
            <a:avLst/>
            <a:gdLst/>
            <a:ahLst/>
            <a:cxnLst/>
            <a:rect l="l" t="t" r="r" b="b"/>
            <a:pathLst>
              <a:path w="166115" h="64007">
                <a:moveTo>
                  <a:pt x="166115" y="0"/>
                </a:moveTo>
                <a:lnTo>
                  <a:pt x="0" y="0"/>
                </a:lnTo>
                <a:lnTo>
                  <a:pt x="0" y="64007"/>
                </a:lnTo>
                <a:lnTo>
                  <a:pt x="166115" y="64007"/>
                </a:lnTo>
                <a:lnTo>
                  <a:pt x="16611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724911" y="4477511"/>
            <a:ext cx="1911096" cy="64007"/>
          </a:xfrm>
          <a:custGeom>
            <a:avLst/>
            <a:gdLst/>
            <a:ahLst/>
            <a:cxnLst/>
            <a:rect l="l" t="t" r="r" b="b"/>
            <a:pathLst>
              <a:path w="1911096" h="64007">
                <a:moveTo>
                  <a:pt x="1911096" y="0"/>
                </a:moveTo>
                <a:lnTo>
                  <a:pt x="0" y="0"/>
                </a:lnTo>
                <a:lnTo>
                  <a:pt x="0" y="64007"/>
                </a:lnTo>
                <a:lnTo>
                  <a:pt x="1911096" y="64007"/>
                </a:lnTo>
                <a:lnTo>
                  <a:pt x="191109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4911" y="3616452"/>
            <a:ext cx="123443" cy="64008"/>
          </a:xfrm>
          <a:custGeom>
            <a:avLst/>
            <a:gdLst/>
            <a:ahLst/>
            <a:cxnLst/>
            <a:rect l="l" t="t" r="r" b="b"/>
            <a:pathLst>
              <a:path w="123443" h="64008">
                <a:moveTo>
                  <a:pt x="123443" y="0"/>
                </a:moveTo>
                <a:lnTo>
                  <a:pt x="0" y="0"/>
                </a:lnTo>
                <a:lnTo>
                  <a:pt x="0" y="64008"/>
                </a:lnTo>
                <a:lnTo>
                  <a:pt x="123443" y="64008"/>
                </a:lnTo>
                <a:lnTo>
                  <a:pt x="12344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45485" y="5273040"/>
            <a:ext cx="0" cy="64007"/>
          </a:xfrm>
          <a:custGeom>
            <a:avLst/>
            <a:gdLst/>
            <a:ahLst/>
            <a:cxnLst/>
            <a:rect l="l" t="t" r="r" b="b"/>
            <a:pathLst>
              <a:path w="0" h="64007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4241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745485" y="4986528"/>
            <a:ext cx="0" cy="64008"/>
          </a:xfrm>
          <a:custGeom>
            <a:avLst/>
            <a:gdLst/>
            <a:ahLst/>
            <a:cxnLst/>
            <a:rect l="l" t="t" r="r" b="b"/>
            <a:pathLst>
              <a:path w="0" h="64008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4241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24911" y="4700015"/>
            <a:ext cx="210312" cy="64007"/>
          </a:xfrm>
          <a:custGeom>
            <a:avLst/>
            <a:gdLst/>
            <a:ahLst/>
            <a:cxnLst/>
            <a:rect l="l" t="t" r="r" b="b"/>
            <a:pathLst>
              <a:path w="210312" h="64007">
                <a:moveTo>
                  <a:pt x="210312" y="0"/>
                </a:moveTo>
                <a:lnTo>
                  <a:pt x="0" y="0"/>
                </a:lnTo>
                <a:lnTo>
                  <a:pt x="0" y="64007"/>
                </a:lnTo>
                <a:lnTo>
                  <a:pt x="210312" y="64007"/>
                </a:lnTo>
                <a:lnTo>
                  <a:pt x="2103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724911" y="4413503"/>
            <a:ext cx="1987296" cy="64007"/>
          </a:xfrm>
          <a:custGeom>
            <a:avLst/>
            <a:gdLst/>
            <a:ahLst/>
            <a:cxnLst/>
            <a:rect l="l" t="t" r="r" b="b"/>
            <a:pathLst>
              <a:path w="1987296" h="64007">
                <a:moveTo>
                  <a:pt x="1987296" y="0"/>
                </a:moveTo>
                <a:lnTo>
                  <a:pt x="0" y="0"/>
                </a:lnTo>
                <a:lnTo>
                  <a:pt x="0" y="64008"/>
                </a:lnTo>
                <a:lnTo>
                  <a:pt x="1987296" y="64008"/>
                </a:lnTo>
                <a:lnTo>
                  <a:pt x="19872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745485" y="3553967"/>
            <a:ext cx="0" cy="62484"/>
          </a:xfrm>
          <a:custGeom>
            <a:avLst/>
            <a:gdLst/>
            <a:ahLst/>
            <a:cxnLst/>
            <a:rect l="l" t="t" r="r" b="b"/>
            <a:pathLst>
              <a:path w="0" h="6248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4241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24911" y="5209032"/>
            <a:ext cx="131063" cy="64008"/>
          </a:xfrm>
          <a:custGeom>
            <a:avLst/>
            <a:gdLst/>
            <a:ahLst/>
            <a:cxnLst/>
            <a:rect l="l" t="t" r="r" b="b"/>
            <a:pathLst>
              <a:path w="131063" h="64008">
                <a:moveTo>
                  <a:pt x="131063" y="0"/>
                </a:moveTo>
                <a:lnTo>
                  <a:pt x="0" y="0"/>
                </a:lnTo>
                <a:lnTo>
                  <a:pt x="0" y="64008"/>
                </a:lnTo>
                <a:lnTo>
                  <a:pt x="131063" y="64008"/>
                </a:lnTo>
                <a:lnTo>
                  <a:pt x="13106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724911" y="4636008"/>
            <a:ext cx="224027" cy="64008"/>
          </a:xfrm>
          <a:custGeom>
            <a:avLst/>
            <a:gdLst/>
            <a:ahLst/>
            <a:cxnLst/>
            <a:rect l="l" t="t" r="r" b="b"/>
            <a:pathLst>
              <a:path w="224027" h="64008">
                <a:moveTo>
                  <a:pt x="224027" y="0"/>
                </a:moveTo>
                <a:lnTo>
                  <a:pt x="0" y="0"/>
                </a:lnTo>
                <a:lnTo>
                  <a:pt x="0" y="64008"/>
                </a:lnTo>
                <a:lnTo>
                  <a:pt x="224027" y="64008"/>
                </a:lnTo>
                <a:lnTo>
                  <a:pt x="2240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724911" y="4349496"/>
            <a:ext cx="1837943" cy="64008"/>
          </a:xfrm>
          <a:custGeom>
            <a:avLst/>
            <a:gdLst/>
            <a:ahLst/>
            <a:cxnLst/>
            <a:rect l="l" t="t" r="r" b="b"/>
            <a:pathLst>
              <a:path w="1837943" h="64008">
                <a:moveTo>
                  <a:pt x="1837943" y="0"/>
                </a:moveTo>
                <a:lnTo>
                  <a:pt x="0" y="0"/>
                </a:lnTo>
                <a:lnTo>
                  <a:pt x="0" y="64007"/>
                </a:lnTo>
                <a:lnTo>
                  <a:pt x="1837943" y="64007"/>
                </a:lnTo>
                <a:lnTo>
                  <a:pt x="183794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734055" y="4062984"/>
            <a:ext cx="0" cy="64008"/>
          </a:xfrm>
          <a:custGeom>
            <a:avLst/>
            <a:gdLst/>
            <a:ahLst/>
            <a:cxnLst/>
            <a:rect l="l" t="t" r="r" b="b"/>
            <a:pathLst>
              <a:path w="0" h="64008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9557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734055" y="3776471"/>
            <a:ext cx="0" cy="64007"/>
          </a:xfrm>
          <a:custGeom>
            <a:avLst/>
            <a:gdLst/>
            <a:ahLst/>
            <a:cxnLst/>
            <a:rect l="l" t="t" r="r" b="b"/>
            <a:pathLst>
              <a:path w="0" h="64007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19557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724911" y="3489959"/>
            <a:ext cx="92963" cy="64007"/>
          </a:xfrm>
          <a:custGeom>
            <a:avLst/>
            <a:gdLst/>
            <a:ahLst/>
            <a:cxnLst/>
            <a:rect l="l" t="t" r="r" b="b"/>
            <a:pathLst>
              <a:path w="92963" h="64007">
                <a:moveTo>
                  <a:pt x="92963" y="0"/>
                </a:moveTo>
                <a:lnTo>
                  <a:pt x="0" y="0"/>
                </a:lnTo>
                <a:lnTo>
                  <a:pt x="0" y="64007"/>
                </a:lnTo>
                <a:lnTo>
                  <a:pt x="92963" y="64007"/>
                </a:lnTo>
                <a:lnTo>
                  <a:pt x="9296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724911" y="5448300"/>
            <a:ext cx="2325624" cy="0"/>
          </a:xfrm>
          <a:custGeom>
            <a:avLst/>
            <a:gdLst/>
            <a:ahLst/>
            <a:cxnLst/>
            <a:rect l="l" t="t" r="r" b="b"/>
            <a:pathLst>
              <a:path w="2325624" h="0">
                <a:moveTo>
                  <a:pt x="0" y="0"/>
                </a:moveTo>
                <a:lnTo>
                  <a:pt x="2325624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724911" y="3441191"/>
            <a:ext cx="0" cy="2007108"/>
          </a:xfrm>
          <a:custGeom>
            <a:avLst/>
            <a:gdLst/>
            <a:ahLst/>
            <a:cxnLst/>
            <a:rect l="l" t="t" r="r" b="b"/>
            <a:pathLst>
              <a:path w="0" h="2007108">
                <a:moveTo>
                  <a:pt x="0" y="2007108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539745" y="5528564"/>
            <a:ext cx="37020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0.0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7759" y="5528564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50.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95773" y="5528564"/>
            <a:ext cx="51054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10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.00%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61642" y="5218938"/>
            <a:ext cx="116078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C</a:t>
            </a:r>
            <a:r>
              <a:rPr dirty="0" smtClean="0" sz="1000" spc="5">
                <a:solidFill>
                  <a:srgbClr val="535353"/>
                </a:solidFill>
                <a:latin typeface="Century Gothic"/>
                <a:cs typeface="Century Gothic"/>
              </a:rPr>
              <a:t>I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O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首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席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官）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53769" y="4932045"/>
            <a:ext cx="14681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0">
                <a:solidFill>
                  <a:srgbClr val="535353"/>
                </a:solidFill>
                <a:latin typeface="Century Gothic"/>
                <a:cs typeface="Century Gothic"/>
              </a:rPr>
              <a:t>C</a:t>
            </a:r>
            <a:r>
              <a:rPr dirty="0" smtClean="0" sz="1000" spc="5">
                <a:solidFill>
                  <a:srgbClr val="535353"/>
                </a:solidFill>
                <a:latin typeface="Century Gothic"/>
                <a:cs typeface="Century Gothic"/>
              </a:rPr>
              <a:t>I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T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O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（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首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席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技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术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官）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40991" y="4645279"/>
            <a:ext cx="28194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处长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13610" y="4358385"/>
            <a:ext cx="406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副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校长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40991" y="4071620"/>
            <a:ext cx="28194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科长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0991" y="3785107"/>
            <a:ext cx="28194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其它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87372" y="3498342"/>
            <a:ext cx="532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长助理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69542" y="3054603"/>
            <a:ext cx="3952875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学校具</a:t>
            </a:r>
            <a:r>
              <a:rPr dirty="0" smtClean="0" sz="1400" spc="10">
                <a:solidFill>
                  <a:srgbClr val="535353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负责信息化发展</a:t>
            </a:r>
            <a:r>
              <a:rPr dirty="0" smtClean="0" sz="1400" spc="10">
                <a:solidFill>
                  <a:srgbClr val="535353"/>
                </a:solidFill>
                <a:latin typeface="Microsoft JhengHei"/>
                <a:cs typeface="Microsoft JhengHei"/>
              </a:rPr>
              <a:t>规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划制定的最高领</a:t>
            </a:r>
            <a:r>
              <a:rPr dirty="0" smtClean="0" sz="1400" spc="10">
                <a:solidFill>
                  <a:srgbClr val="535353"/>
                </a:solidFill>
                <a:latin typeface="Microsoft JhengHei"/>
                <a:cs typeface="Microsoft JhengHei"/>
              </a:rPr>
              <a:t>导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头衔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72043" y="3569208"/>
            <a:ext cx="0" cy="757427"/>
          </a:xfrm>
          <a:custGeom>
            <a:avLst/>
            <a:gdLst/>
            <a:ahLst/>
            <a:cxnLst/>
            <a:rect l="l" t="t" r="r" b="b"/>
            <a:pathLst>
              <a:path w="0" h="757427">
                <a:moveTo>
                  <a:pt x="0" y="0"/>
                </a:moveTo>
                <a:lnTo>
                  <a:pt x="0" y="757427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7972043" y="4759452"/>
            <a:ext cx="0" cy="216408"/>
          </a:xfrm>
          <a:custGeom>
            <a:avLst/>
            <a:gdLst/>
            <a:ahLst/>
            <a:cxnLst/>
            <a:rect l="l" t="t" r="r" b="b"/>
            <a:pathLst>
              <a:path w="0" h="216408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972043" y="5408676"/>
            <a:ext cx="0" cy="108204"/>
          </a:xfrm>
          <a:custGeom>
            <a:avLst/>
            <a:gdLst/>
            <a:ahLst/>
            <a:cxnLst/>
            <a:rect l="l" t="t" r="r" b="b"/>
            <a:pathLst>
              <a:path w="0" h="108203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668511" y="3569208"/>
            <a:ext cx="0" cy="902207"/>
          </a:xfrm>
          <a:custGeom>
            <a:avLst/>
            <a:gdLst/>
            <a:ahLst/>
            <a:cxnLst/>
            <a:rect l="l" t="t" r="r" b="b"/>
            <a:pathLst>
              <a:path w="0" h="902207">
                <a:moveTo>
                  <a:pt x="0" y="0"/>
                </a:moveTo>
                <a:lnTo>
                  <a:pt x="0" y="902207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668511" y="4616196"/>
            <a:ext cx="0" cy="359664"/>
          </a:xfrm>
          <a:custGeom>
            <a:avLst/>
            <a:gdLst/>
            <a:ahLst/>
            <a:cxnLst/>
            <a:rect l="l" t="t" r="r" b="b"/>
            <a:pathLst>
              <a:path w="0" h="359664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668511" y="5408676"/>
            <a:ext cx="0" cy="108204"/>
          </a:xfrm>
          <a:custGeom>
            <a:avLst/>
            <a:gdLst/>
            <a:ahLst/>
            <a:cxnLst/>
            <a:rect l="l" t="t" r="r" b="b"/>
            <a:pathLst>
              <a:path w="0" h="108203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363456" y="3569208"/>
            <a:ext cx="0" cy="1406652"/>
          </a:xfrm>
          <a:custGeom>
            <a:avLst/>
            <a:gdLst/>
            <a:ahLst/>
            <a:cxnLst/>
            <a:rect l="l" t="t" r="r" b="b"/>
            <a:pathLst>
              <a:path w="0" h="1406652">
                <a:moveTo>
                  <a:pt x="0" y="0"/>
                </a:moveTo>
                <a:lnTo>
                  <a:pt x="0" y="1406652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363456" y="5120640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40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059923" y="3569208"/>
            <a:ext cx="0" cy="1947671"/>
          </a:xfrm>
          <a:custGeom>
            <a:avLst/>
            <a:gdLst/>
            <a:ahLst/>
            <a:cxnLst/>
            <a:rect l="l" t="t" r="r" b="b"/>
            <a:pathLst>
              <a:path w="0" h="1947672">
                <a:moveTo>
                  <a:pt x="0" y="0"/>
                </a:moveTo>
                <a:lnTo>
                  <a:pt x="0" y="194767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7275576" y="5265420"/>
            <a:ext cx="2087879" cy="143256"/>
          </a:xfrm>
          <a:custGeom>
            <a:avLst/>
            <a:gdLst/>
            <a:ahLst/>
            <a:cxnLst/>
            <a:rect l="l" t="t" r="r" b="b"/>
            <a:pathLst>
              <a:path w="2087879" h="143255">
                <a:moveTo>
                  <a:pt x="2087879" y="0"/>
                </a:moveTo>
                <a:lnTo>
                  <a:pt x="0" y="0"/>
                </a:lnTo>
                <a:lnTo>
                  <a:pt x="0" y="143255"/>
                </a:lnTo>
                <a:lnTo>
                  <a:pt x="2087879" y="143255"/>
                </a:lnTo>
                <a:lnTo>
                  <a:pt x="208787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7275576" y="4616196"/>
            <a:ext cx="1202435" cy="143256"/>
          </a:xfrm>
          <a:custGeom>
            <a:avLst/>
            <a:gdLst/>
            <a:ahLst/>
            <a:cxnLst/>
            <a:rect l="l" t="t" r="r" b="b"/>
            <a:pathLst>
              <a:path w="1202435" h="143255">
                <a:moveTo>
                  <a:pt x="1202435" y="0"/>
                </a:moveTo>
                <a:lnTo>
                  <a:pt x="0" y="0"/>
                </a:lnTo>
                <a:lnTo>
                  <a:pt x="0" y="143255"/>
                </a:lnTo>
                <a:lnTo>
                  <a:pt x="1202435" y="143255"/>
                </a:lnTo>
                <a:lnTo>
                  <a:pt x="120243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275576" y="3965447"/>
            <a:ext cx="190500" cy="144779"/>
          </a:xfrm>
          <a:custGeom>
            <a:avLst/>
            <a:gdLst/>
            <a:ahLst/>
            <a:cxnLst/>
            <a:rect l="l" t="t" r="r" b="b"/>
            <a:pathLst>
              <a:path w="190500" h="144779">
                <a:moveTo>
                  <a:pt x="190500" y="0"/>
                </a:moveTo>
                <a:lnTo>
                  <a:pt x="0" y="0"/>
                </a:lnTo>
                <a:lnTo>
                  <a:pt x="0" y="144779"/>
                </a:lnTo>
                <a:lnTo>
                  <a:pt x="190500" y="144779"/>
                </a:lnTo>
                <a:lnTo>
                  <a:pt x="1905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275576" y="5120640"/>
            <a:ext cx="1740407" cy="144780"/>
          </a:xfrm>
          <a:custGeom>
            <a:avLst/>
            <a:gdLst/>
            <a:ahLst/>
            <a:cxnLst/>
            <a:rect l="l" t="t" r="r" b="b"/>
            <a:pathLst>
              <a:path w="1740407" h="144779">
                <a:moveTo>
                  <a:pt x="1740407" y="0"/>
                </a:moveTo>
                <a:lnTo>
                  <a:pt x="0" y="0"/>
                </a:lnTo>
                <a:lnTo>
                  <a:pt x="0" y="144780"/>
                </a:lnTo>
                <a:lnTo>
                  <a:pt x="1740407" y="144780"/>
                </a:lnTo>
                <a:lnTo>
                  <a:pt x="17404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275576" y="4471415"/>
            <a:ext cx="1418844" cy="144779"/>
          </a:xfrm>
          <a:custGeom>
            <a:avLst/>
            <a:gdLst/>
            <a:ahLst/>
            <a:cxnLst/>
            <a:rect l="l" t="t" r="r" b="b"/>
            <a:pathLst>
              <a:path w="1418844" h="144779">
                <a:moveTo>
                  <a:pt x="1418844" y="0"/>
                </a:moveTo>
                <a:lnTo>
                  <a:pt x="0" y="0"/>
                </a:lnTo>
                <a:lnTo>
                  <a:pt x="0" y="144779"/>
                </a:lnTo>
                <a:lnTo>
                  <a:pt x="1418844" y="144779"/>
                </a:lnTo>
                <a:lnTo>
                  <a:pt x="141884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275576" y="3822191"/>
            <a:ext cx="323088" cy="143256"/>
          </a:xfrm>
          <a:custGeom>
            <a:avLst/>
            <a:gdLst/>
            <a:ahLst/>
            <a:cxnLst/>
            <a:rect l="l" t="t" r="r" b="b"/>
            <a:pathLst>
              <a:path w="323088" h="143255">
                <a:moveTo>
                  <a:pt x="323088" y="0"/>
                </a:moveTo>
                <a:lnTo>
                  <a:pt x="0" y="0"/>
                </a:lnTo>
                <a:lnTo>
                  <a:pt x="0" y="143255"/>
                </a:lnTo>
                <a:lnTo>
                  <a:pt x="323088" y="143255"/>
                </a:lnTo>
                <a:lnTo>
                  <a:pt x="3230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275576" y="4975859"/>
            <a:ext cx="2116835" cy="144779"/>
          </a:xfrm>
          <a:custGeom>
            <a:avLst/>
            <a:gdLst/>
            <a:ahLst/>
            <a:cxnLst/>
            <a:rect l="l" t="t" r="r" b="b"/>
            <a:pathLst>
              <a:path w="2116835" h="144779">
                <a:moveTo>
                  <a:pt x="2116835" y="0"/>
                </a:moveTo>
                <a:lnTo>
                  <a:pt x="0" y="0"/>
                </a:lnTo>
                <a:lnTo>
                  <a:pt x="0" y="144779"/>
                </a:lnTo>
                <a:lnTo>
                  <a:pt x="2116835" y="144779"/>
                </a:lnTo>
                <a:lnTo>
                  <a:pt x="21168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275576" y="4326635"/>
            <a:ext cx="1281683" cy="144780"/>
          </a:xfrm>
          <a:custGeom>
            <a:avLst/>
            <a:gdLst/>
            <a:ahLst/>
            <a:cxnLst/>
            <a:rect l="l" t="t" r="r" b="b"/>
            <a:pathLst>
              <a:path w="1281683" h="144779">
                <a:moveTo>
                  <a:pt x="1281683" y="0"/>
                </a:moveTo>
                <a:lnTo>
                  <a:pt x="0" y="0"/>
                </a:lnTo>
                <a:lnTo>
                  <a:pt x="0" y="144780"/>
                </a:lnTo>
                <a:lnTo>
                  <a:pt x="1281683" y="144780"/>
                </a:lnTo>
                <a:lnTo>
                  <a:pt x="128168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275576" y="3677411"/>
            <a:ext cx="83820" cy="144780"/>
          </a:xfrm>
          <a:custGeom>
            <a:avLst/>
            <a:gdLst/>
            <a:ahLst/>
            <a:cxnLst/>
            <a:rect l="l" t="t" r="r" b="b"/>
            <a:pathLst>
              <a:path w="83820" h="144779">
                <a:moveTo>
                  <a:pt x="83820" y="0"/>
                </a:moveTo>
                <a:lnTo>
                  <a:pt x="0" y="0"/>
                </a:lnTo>
                <a:lnTo>
                  <a:pt x="0" y="144780"/>
                </a:lnTo>
                <a:lnTo>
                  <a:pt x="83820" y="144780"/>
                </a:lnTo>
                <a:lnTo>
                  <a:pt x="838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275576" y="5516879"/>
            <a:ext cx="2784348" cy="0"/>
          </a:xfrm>
          <a:custGeom>
            <a:avLst/>
            <a:gdLst/>
            <a:ahLst/>
            <a:cxnLst/>
            <a:rect l="l" t="t" r="r" b="b"/>
            <a:pathLst>
              <a:path w="2784348" h="0">
                <a:moveTo>
                  <a:pt x="0" y="0"/>
                </a:moveTo>
                <a:lnTo>
                  <a:pt x="27843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275576" y="3569208"/>
            <a:ext cx="0" cy="1947671"/>
          </a:xfrm>
          <a:custGeom>
            <a:avLst/>
            <a:gdLst/>
            <a:ahLst/>
            <a:cxnLst/>
            <a:rect l="l" t="t" r="r" b="b"/>
            <a:pathLst>
              <a:path w="0" h="1947672">
                <a:moveTo>
                  <a:pt x="0" y="1947671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091553" y="5597449"/>
            <a:ext cx="37020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0.0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52333" y="5597449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20.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448802" y="5597449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40.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145016" y="5597449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60.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841230" y="5597449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80.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58305" y="5106161"/>
            <a:ext cx="914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单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列</a:t>
            </a:r>
            <a:r>
              <a:rPr dirty="0" smtClean="0" sz="1000" spc="-15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000" spc="-15">
                <a:solidFill>
                  <a:srgbClr val="535353"/>
                </a:solidFill>
                <a:latin typeface="Microsoft JhengHei"/>
                <a:cs typeface="Microsoft JhengHei"/>
              </a:rPr>
              <a:t>规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划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77305" y="4456557"/>
            <a:ext cx="1294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散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落在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校总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规划中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03163" y="3807079"/>
            <a:ext cx="1168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无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成文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信息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规划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94472" y="3181984"/>
            <a:ext cx="198882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高校信</a:t>
            </a:r>
            <a:r>
              <a:rPr dirty="0" smtClean="0" sz="1400" spc="1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化规划制定情况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253471" y="4346447"/>
            <a:ext cx="68579" cy="67056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6"/>
                </a:moveTo>
                <a:lnTo>
                  <a:pt x="68579" y="67056"/>
                </a:lnTo>
                <a:lnTo>
                  <a:pt x="68579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253471" y="4572000"/>
            <a:ext cx="68579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68580"/>
                </a:moveTo>
                <a:lnTo>
                  <a:pt x="68579" y="68580"/>
                </a:lnTo>
                <a:lnTo>
                  <a:pt x="685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253471" y="4797552"/>
            <a:ext cx="68579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68580"/>
                </a:moveTo>
                <a:lnTo>
                  <a:pt x="68579" y="68580"/>
                </a:lnTo>
                <a:lnTo>
                  <a:pt x="685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0339831" y="4219880"/>
            <a:ext cx="913765" cy="688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83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般全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日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制高校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职高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专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21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861047" y="1604772"/>
            <a:ext cx="4498848" cy="1306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829043" y="1673351"/>
            <a:ext cx="4236720" cy="1264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886956" y="1630679"/>
            <a:ext cx="4392167" cy="1199388"/>
          </a:xfrm>
          <a:custGeom>
            <a:avLst/>
            <a:gdLst/>
            <a:ahLst/>
            <a:cxnLst/>
            <a:rect l="l" t="t" r="r" b="b"/>
            <a:pathLst>
              <a:path w="4392167" h="1199388">
                <a:moveTo>
                  <a:pt x="0" y="1199388"/>
                </a:moveTo>
                <a:lnTo>
                  <a:pt x="4392167" y="1199388"/>
                </a:lnTo>
                <a:lnTo>
                  <a:pt x="4392167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6965950" y="1752980"/>
            <a:ext cx="3912235" cy="988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60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的学校都是将信息化的规划单</a:t>
            </a:r>
            <a:r>
              <a:rPr dirty="0" smtClean="0" sz="1600" spc="-35" b="1">
                <a:solidFill>
                  <a:srgbClr val="FFFFFF"/>
                </a:solidFill>
                <a:latin typeface="Microsoft JhengHei"/>
                <a:cs typeface="Microsoft JhengHei"/>
              </a:rPr>
              <a:t>独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成文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83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院校建</a:t>
            </a:r>
            <a:r>
              <a:rPr dirty="0" smtClean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立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信息化领导小组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600" spc="55" b="1">
                <a:solidFill>
                  <a:srgbClr val="FFC000"/>
                </a:solidFill>
                <a:latin typeface="Arial"/>
                <a:cs typeface="Arial"/>
              </a:rPr>
              <a:t>91</a:t>
            </a:r>
            <a:r>
              <a:rPr dirty="0" smtClean="0" sz="1600" spc="95" b="1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及时准确或基本满足学校领导</a:t>
            </a:r>
            <a:r>
              <a:rPr dirty="0" smtClean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决</a:t>
            </a:r>
            <a:r>
              <a:rPr dirty="0" smtClean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策</a:t>
            </a:r>
            <a:r>
              <a:rPr dirty="0" smtClean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支持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84857" y="6059119"/>
            <a:ext cx="831977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0" b="1">
                <a:solidFill>
                  <a:srgbClr val="244060"/>
                </a:solidFill>
                <a:latin typeface="Arial"/>
                <a:cs typeface="Arial"/>
              </a:rPr>
              <a:t>60%</a:t>
            </a:r>
            <a:r>
              <a:rPr dirty="0" smtClean="0" sz="1800" spc="0" b="1">
                <a:solidFill>
                  <a:srgbClr val="244060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800" spc="105" b="1">
                <a:solidFill>
                  <a:srgbClr val="244060"/>
                </a:solidFill>
                <a:latin typeface="Arial"/>
                <a:cs typeface="Arial"/>
              </a:rPr>
              <a:t>211</a:t>
            </a:r>
            <a:r>
              <a:rPr dirty="0" smtClean="0" sz="1800" spc="0" b="1">
                <a:solidFill>
                  <a:srgbClr val="244060"/>
                </a:solidFill>
                <a:latin typeface="Microsoft JhengHei"/>
                <a:cs typeface="Microsoft JhengHei"/>
              </a:rPr>
              <a:t>高校，</a:t>
            </a:r>
            <a:r>
              <a:rPr dirty="0" smtClean="0" sz="1800" spc="100" b="1">
                <a:solidFill>
                  <a:srgbClr val="244060"/>
                </a:solidFill>
                <a:latin typeface="Arial"/>
                <a:cs typeface="Arial"/>
              </a:rPr>
              <a:t>60</a:t>
            </a:r>
            <a:r>
              <a:rPr dirty="0" smtClean="0" sz="1800" spc="40" b="1">
                <a:solidFill>
                  <a:srgbClr val="244060"/>
                </a:solidFill>
                <a:latin typeface="Arial"/>
                <a:cs typeface="Arial"/>
              </a:rPr>
              <a:t>.</a:t>
            </a:r>
            <a:r>
              <a:rPr dirty="0" smtClean="0" sz="1800" spc="85" b="1">
                <a:solidFill>
                  <a:srgbClr val="244060"/>
                </a:solidFill>
                <a:latin typeface="Arial"/>
                <a:cs typeface="Arial"/>
              </a:rPr>
              <a:t>8</a:t>
            </a:r>
            <a:r>
              <a:rPr dirty="0" smtClean="0" sz="1800" spc="6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800" spc="0" b="1">
                <a:solidFill>
                  <a:srgbClr val="244060"/>
                </a:solidFill>
                <a:latin typeface="Microsoft JhengHei"/>
                <a:cs typeface="Microsoft JhengHei"/>
              </a:rPr>
              <a:t>的普通高校以及</a:t>
            </a:r>
            <a:r>
              <a:rPr dirty="0" smtClean="0" sz="1800" spc="90" b="1">
                <a:solidFill>
                  <a:srgbClr val="244060"/>
                </a:solidFill>
                <a:latin typeface="Arial"/>
                <a:cs typeface="Arial"/>
              </a:rPr>
              <a:t>5</a:t>
            </a:r>
            <a:r>
              <a:rPr dirty="0" smtClean="0" sz="1800" spc="100" b="1">
                <a:solidFill>
                  <a:srgbClr val="244060"/>
                </a:solidFill>
                <a:latin typeface="Arial"/>
                <a:cs typeface="Arial"/>
              </a:rPr>
              <a:t>0</a:t>
            </a:r>
            <a:r>
              <a:rPr dirty="0" smtClean="0" sz="1800" spc="65" b="1">
                <a:solidFill>
                  <a:srgbClr val="244060"/>
                </a:solidFill>
                <a:latin typeface="Arial"/>
                <a:cs typeface="Arial"/>
              </a:rPr>
              <a:t>%</a:t>
            </a:r>
            <a:r>
              <a:rPr dirty="0" smtClean="0" sz="1800" spc="0" b="1">
                <a:solidFill>
                  <a:srgbClr val="244060"/>
                </a:solidFill>
                <a:latin typeface="Microsoft JhengHei"/>
                <a:cs typeface="Microsoft JhengHei"/>
              </a:rPr>
              <a:t>的高职高专有单列的信息化发展规划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0787"/>
            <a:ext cx="257403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96695"/>
            <a:ext cx="2493264" cy="343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6666" y="265557"/>
            <a:ext cx="6085840" cy="4324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2800" spc="-1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保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障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0794" y="1585976"/>
            <a:ext cx="4661535" cy="500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部</a:t>
            </a:r>
            <a:r>
              <a:rPr dirty="0" smtClean="0" sz="1600" spc="-25" b="1">
                <a:solidFill>
                  <a:srgbClr val="244060"/>
                </a:solidFill>
                <a:latin typeface="Microsoft JhengHei"/>
                <a:cs typeface="Microsoft JhengHei"/>
              </a:rPr>
              <a:t>门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人员配备还是不足，多数不足</a:t>
            </a:r>
            <a:r>
              <a:rPr dirty="0" smtClean="0" sz="1600" spc="95" b="1">
                <a:solidFill>
                  <a:srgbClr val="244060"/>
                </a:solidFill>
                <a:latin typeface="Arial"/>
                <a:cs typeface="Arial"/>
              </a:rPr>
              <a:t>2</a:t>
            </a:r>
            <a:r>
              <a:rPr dirty="0" smtClean="0" sz="1600" spc="85" b="1">
                <a:solidFill>
                  <a:srgbClr val="244060"/>
                </a:solidFill>
                <a:latin typeface="Arial"/>
                <a:cs typeface="Arial"/>
              </a:rPr>
              <a:t>0</a:t>
            </a:r>
            <a:r>
              <a:rPr dirty="0" smtClean="0" sz="1600" spc="-20" b="1">
                <a:solidFill>
                  <a:srgbClr val="244060"/>
                </a:solidFill>
                <a:latin typeface="Microsoft JhengHei"/>
                <a:cs typeface="Microsoft JhengHei"/>
              </a:rPr>
              <a:t>人；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dirty="0" smtClean="0" sz="1600" spc="85" b="1">
                <a:solidFill>
                  <a:srgbClr val="244060"/>
                </a:solidFill>
                <a:latin typeface="Arial"/>
                <a:cs typeface="Arial"/>
              </a:rPr>
              <a:t>21</a:t>
            </a:r>
            <a:r>
              <a:rPr dirty="0" smtClean="0" sz="1600" spc="80" b="1">
                <a:solidFill>
                  <a:srgbClr val="244060"/>
                </a:solidFill>
                <a:latin typeface="Arial"/>
                <a:cs typeface="Arial"/>
              </a:rPr>
              <a:t>1</a:t>
            </a:r>
            <a:r>
              <a:rPr dirty="0" smtClean="0" sz="1600" spc="-25" b="1">
                <a:solidFill>
                  <a:srgbClr val="244060"/>
                </a:solidFill>
                <a:latin typeface="Microsoft JhengHei"/>
                <a:cs typeface="Microsoft JhengHei"/>
              </a:rPr>
              <a:t>高校信息化部门人均服务教</a:t>
            </a:r>
            <a:r>
              <a:rPr dirty="0" smtClean="0" sz="1600" spc="-15" b="1">
                <a:solidFill>
                  <a:srgbClr val="244060"/>
                </a:solidFill>
                <a:latin typeface="Microsoft JhengHei"/>
                <a:cs typeface="Microsoft JhengHei"/>
              </a:rPr>
              <a:t>职</a:t>
            </a:r>
            <a:r>
              <a:rPr dirty="0" smtClean="0" sz="1600" spc="-25" b="1">
                <a:solidFill>
                  <a:srgbClr val="244060"/>
                </a:solidFill>
                <a:latin typeface="Microsoft JhengHei"/>
                <a:cs typeface="Microsoft JhengHei"/>
              </a:rPr>
              <a:t>工和</a:t>
            </a:r>
            <a:r>
              <a:rPr dirty="0" smtClean="0" sz="1600" spc="-15" b="1">
                <a:solidFill>
                  <a:srgbClr val="244060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600" spc="-25" b="1">
                <a:solidFill>
                  <a:srgbClr val="244060"/>
                </a:solidFill>
                <a:latin typeface="Microsoft JhengHei"/>
                <a:cs typeface="Microsoft JhengHei"/>
              </a:rPr>
              <a:t>生人</a:t>
            </a:r>
            <a:r>
              <a:rPr dirty="0" smtClean="0" sz="1600" spc="-15" b="1">
                <a:solidFill>
                  <a:srgbClr val="244060"/>
                </a:solidFill>
                <a:latin typeface="Microsoft JhengHei"/>
                <a:cs typeface="Microsoft JhengHei"/>
              </a:rPr>
              <a:t>数</a:t>
            </a:r>
            <a:r>
              <a:rPr dirty="0" smtClean="0" sz="1600" spc="-25" b="1">
                <a:solidFill>
                  <a:srgbClr val="244060"/>
                </a:solidFill>
                <a:latin typeface="Microsoft JhengHei"/>
                <a:cs typeface="Microsoft JhengHei"/>
              </a:rPr>
              <a:t>最多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49183" y="2046732"/>
            <a:ext cx="408431" cy="880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706611" y="2801111"/>
            <a:ext cx="2680716" cy="126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75092" y="2072639"/>
            <a:ext cx="301751" cy="845819"/>
          </a:xfrm>
          <a:custGeom>
            <a:avLst/>
            <a:gdLst/>
            <a:ahLst/>
            <a:cxnLst/>
            <a:rect l="l" t="t" r="r" b="b"/>
            <a:pathLst>
              <a:path w="301751" h="845819">
                <a:moveTo>
                  <a:pt x="0" y="845819"/>
                </a:moveTo>
                <a:lnTo>
                  <a:pt x="301751" y="845819"/>
                </a:lnTo>
                <a:lnTo>
                  <a:pt x="301751" y="0"/>
                </a:lnTo>
                <a:lnTo>
                  <a:pt x="0" y="0"/>
                </a:lnTo>
                <a:lnTo>
                  <a:pt x="0" y="845819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732519" y="2827020"/>
            <a:ext cx="301751" cy="91439"/>
          </a:xfrm>
          <a:custGeom>
            <a:avLst/>
            <a:gdLst/>
            <a:ahLst/>
            <a:cxnLst/>
            <a:rect l="l" t="t" r="r" b="b"/>
            <a:pathLst>
              <a:path w="301751" h="91439">
                <a:moveTo>
                  <a:pt x="301751" y="0"/>
                </a:moveTo>
                <a:lnTo>
                  <a:pt x="0" y="0"/>
                </a:lnTo>
                <a:lnTo>
                  <a:pt x="0" y="91439"/>
                </a:lnTo>
                <a:lnTo>
                  <a:pt x="301751" y="91439"/>
                </a:lnTo>
                <a:lnTo>
                  <a:pt x="301751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488423" y="2897123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43942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245852" y="2916173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5842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003280" y="2910839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16509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48016" y="2918460"/>
            <a:ext cx="3785615" cy="0"/>
          </a:xfrm>
          <a:custGeom>
            <a:avLst/>
            <a:gdLst/>
            <a:ahLst/>
            <a:cxnLst/>
            <a:rect l="l" t="t" r="r" b="b"/>
            <a:pathLst>
              <a:path w="3785615" h="0">
                <a:moveTo>
                  <a:pt x="0" y="0"/>
                </a:moveTo>
                <a:lnTo>
                  <a:pt x="3785615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001127" y="1830451"/>
            <a:ext cx="25019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6655" y="2585465"/>
            <a:ext cx="1752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90658" y="2634234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48086" y="2672334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05515" y="2661284"/>
            <a:ext cx="9969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2717" y="2998470"/>
            <a:ext cx="20827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0-2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0144" y="2998470"/>
            <a:ext cx="20827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2-4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37572" y="2998470"/>
            <a:ext cx="20827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4-6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95001" y="2998470"/>
            <a:ext cx="20827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6-8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47095" y="2998470"/>
            <a:ext cx="748665" cy="361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826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8-10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mtClean="0" sz="1050" b="1">
                <a:solidFill>
                  <a:srgbClr val="535353"/>
                </a:solidFill>
                <a:latin typeface="Microsoft JhengHei"/>
                <a:cs typeface="Microsoft JhengHei"/>
              </a:rPr>
              <a:t>人数</a:t>
            </a: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区间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6085" y="2161158"/>
            <a:ext cx="172720" cy="561975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535353"/>
                </a:solidFill>
                <a:latin typeface="Microsoft JhengHei"/>
                <a:cs typeface="Microsoft JhengHei"/>
              </a:rPr>
              <a:t>院校个数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90941" y="1541271"/>
            <a:ext cx="287591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535353"/>
                </a:solidFill>
                <a:latin typeface="Microsoft JhengHei"/>
                <a:cs typeface="Microsoft JhengHei"/>
              </a:rPr>
              <a:t>各院校信息化部门人员</a:t>
            </a:r>
            <a:r>
              <a:rPr dirty="0" smtClean="0" sz="1400" spc="-15" b="1">
                <a:solidFill>
                  <a:srgbClr val="535353"/>
                </a:solidFill>
                <a:latin typeface="Microsoft JhengHei"/>
                <a:cs typeface="Microsoft JhengHei"/>
              </a:rPr>
              <a:t>博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士学</a:t>
            </a:r>
            <a:r>
              <a:rPr dirty="0" smtClean="0" sz="1400" spc="-15" b="1">
                <a:solidFill>
                  <a:srgbClr val="535353"/>
                </a:solidFill>
                <a:latin typeface="Microsoft JhengHei"/>
                <a:cs typeface="Microsoft JhengHei"/>
              </a:rPr>
              <a:t>历</a:t>
            </a:r>
            <a:r>
              <a:rPr dirty="0" smtClean="0" sz="1400" spc="0" b="1">
                <a:solidFill>
                  <a:srgbClr val="535353"/>
                </a:solidFill>
                <a:latin typeface="Microsoft JhengHei"/>
                <a:cs typeface="Microsoft JhengHei"/>
              </a:rPr>
              <a:t>分布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24000" y="1011936"/>
            <a:ext cx="2438400" cy="477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522475" y="987552"/>
            <a:ext cx="2438400" cy="586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549908" y="1037844"/>
            <a:ext cx="2331719" cy="370332"/>
          </a:xfrm>
          <a:custGeom>
            <a:avLst/>
            <a:gdLst/>
            <a:ahLst/>
            <a:cxnLst/>
            <a:rect l="l" t="t" r="r" b="b"/>
            <a:pathLst>
              <a:path w="2331719" h="370332">
                <a:moveTo>
                  <a:pt x="0" y="370332"/>
                </a:moveTo>
                <a:lnTo>
                  <a:pt x="2331719" y="370332"/>
                </a:lnTo>
                <a:lnTo>
                  <a:pt x="2331719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673479" y="1075309"/>
            <a:ext cx="20828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信息化部门人员情况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06510" y="1017396"/>
            <a:ext cx="20828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5" b="1">
                <a:solidFill>
                  <a:srgbClr val="244060"/>
                </a:solidFill>
                <a:latin typeface="Microsoft JhengHei"/>
                <a:cs typeface="Microsoft JhengHei"/>
              </a:rPr>
              <a:t>信息化队伍学历情况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43671" y="3817620"/>
            <a:ext cx="387096" cy="1184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069580" y="3843528"/>
            <a:ext cx="280416" cy="1150620"/>
          </a:xfrm>
          <a:custGeom>
            <a:avLst/>
            <a:gdLst/>
            <a:ahLst/>
            <a:cxnLst/>
            <a:rect l="l" t="t" r="r" b="b"/>
            <a:pathLst>
              <a:path w="280416" h="1150620">
                <a:moveTo>
                  <a:pt x="0" y="1150620"/>
                </a:moveTo>
                <a:lnTo>
                  <a:pt x="280416" y="1150620"/>
                </a:lnTo>
                <a:lnTo>
                  <a:pt x="280416" y="0"/>
                </a:lnTo>
                <a:lnTo>
                  <a:pt x="0" y="0"/>
                </a:lnTo>
                <a:lnTo>
                  <a:pt x="0" y="1150620"/>
                </a:lnTo>
                <a:close/>
              </a:path>
            </a:pathLst>
          </a:custGeom>
          <a:solidFill>
            <a:srgbClr val="FFCF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686800" y="4919471"/>
            <a:ext cx="280416" cy="74675"/>
          </a:xfrm>
          <a:custGeom>
            <a:avLst/>
            <a:gdLst/>
            <a:ahLst/>
            <a:cxnLst/>
            <a:rect l="l" t="t" r="r" b="b"/>
            <a:pathLst>
              <a:path w="280416" h="74675">
                <a:moveTo>
                  <a:pt x="280416" y="0"/>
                </a:moveTo>
                <a:lnTo>
                  <a:pt x="0" y="0"/>
                </a:lnTo>
                <a:lnTo>
                  <a:pt x="0" y="74675"/>
                </a:lnTo>
                <a:lnTo>
                  <a:pt x="280416" y="74675"/>
                </a:lnTo>
                <a:lnTo>
                  <a:pt x="28041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304019" y="4987290"/>
            <a:ext cx="280415" cy="0"/>
          </a:xfrm>
          <a:custGeom>
            <a:avLst/>
            <a:gdLst/>
            <a:ahLst/>
            <a:cxnLst/>
            <a:rect l="l" t="t" r="r" b="b"/>
            <a:pathLst>
              <a:path w="280415" h="0">
                <a:moveTo>
                  <a:pt x="0" y="0"/>
                </a:moveTo>
                <a:lnTo>
                  <a:pt x="280415" y="0"/>
                </a:lnTo>
              </a:path>
            </a:pathLst>
          </a:custGeom>
          <a:ln w="14986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921240" y="4980432"/>
            <a:ext cx="281939" cy="0"/>
          </a:xfrm>
          <a:custGeom>
            <a:avLst/>
            <a:gdLst/>
            <a:ahLst/>
            <a:cxnLst/>
            <a:rect l="l" t="t" r="r" b="b"/>
            <a:pathLst>
              <a:path w="281939" h="0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28701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1157204" y="4983479"/>
            <a:ext cx="280416" cy="0"/>
          </a:xfrm>
          <a:custGeom>
            <a:avLst/>
            <a:gdLst/>
            <a:ahLst/>
            <a:cxnLst/>
            <a:rect l="l" t="t" r="r" b="b"/>
            <a:pathLst>
              <a:path w="280416" h="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22606">
            <a:solidFill>
              <a:srgbClr val="40B9D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900416" y="4994147"/>
            <a:ext cx="3706367" cy="0"/>
          </a:xfrm>
          <a:custGeom>
            <a:avLst/>
            <a:gdLst/>
            <a:ahLst/>
            <a:cxnLst/>
            <a:rect l="l" t="t" r="r" b="b"/>
            <a:pathLst>
              <a:path w="3706367" h="0">
                <a:moveTo>
                  <a:pt x="0" y="0"/>
                </a:moveTo>
                <a:lnTo>
                  <a:pt x="3706367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900416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17635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9136380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9753600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370819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988040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606783" y="4948428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091678" y="3632961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172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44457" y="4709286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397110" y="4769357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14966" y="4755895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632440" y="4782692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50294" y="4762627"/>
            <a:ext cx="9588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95868" y="5091176"/>
            <a:ext cx="22923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13723" y="5091176"/>
            <a:ext cx="22923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31197" y="5091176"/>
            <a:ext cx="22923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948798" y="5091176"/>
            <a:ext cx="22923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6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29443" y="5091176"/>
            <a:ext cx="30353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8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-1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109706" y="5091176"/>
            <a:ext cx="3784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10</a:t>
            </a:r>
            <a:r>
              <a:rPr dirty="0" smtClean="0" sz="1000" spc="60">
                <a:solidFill>
                  <a:srgbClr val="535353"/>
                </a:solidFill>
                <a:latin typeface="Arial"/>
                <a:cs typeface="Arial"/>
              </a:rPr>
              <a:t>-1</a:t>
            </a:r>
            <a:r>
              <a:rPr dirty="0" smtClean="0" sz="1000" spc="25">
                <a:solidFill>
                  <a:srgbClr val="535353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65157" y="3711194"/>
            <a:ext cx="1275715" cy="22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535353"/>
                </a:solidFill>
                <a:latin typeface="Microsoft JhengHei"/>
                <a:cs typeface="Microsoft JhengHei"/>
              </a:rPr>
              <a:t>正高级职称人数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988564" y="2665476"/>
            <a:ext cx="0" cy="48768"/>
          </a:xfrm>
          <a:custGeom>
            <a:avLst/>
            <a:gdLst/>
            <a:ahLst/>
            <a:cxnLst/>
            <a:rect l="l" t="t" r="r" b="b"/>
            <a:pathLst>
              <a:path w="0" h="48768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988564" y="2907792"/>
            <a:ext cx="0" cy="387096"/>
          </a:xfrm>
          <a:custGeom>
            <a:avLst/>
            <a:gdLst/>
            <a:ahLst/>
            <a:cxnLst/>
            <a:rect l="l" t="t" r="r" b="b"/>
            <a:pathLst>
              <a:path w="0" h="387096">
                <a:moveTo>
                  <a:pt x="0" y="0"/>
                </a:moveTo>
                <a:lnTo>
                  <a:pt x="0" y="387096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988564" y="3358896"/>
            <a:ext cx="0" cy="758951"/>
          </a:xfrm>
          <a:custGeom>
            <a:avLst/>
            <a:gdLst/>
            <a:ahLst/>
            <a:cxnLst/>
            <a:rect l="l" t="t" r="r" b="b"/>
            <a:pathLst>
              <a:path w="0" h="758951">
                <a:moveTo>
                  <a:pt x="0" y="0"/>
                </a:moveTo>
                <a:lnTo>
                  <a:pt x="0" y="75895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555491" y="2665476"/>
            <a:ext cx="0" cy="112775"/>
          </a:xfrm>
          <a:custGeom>
            <a:avLst/>
            <a:gdLst/>
            <a:ahLst/>
            <a:cxnLst/>
            <a:rect l="l" t="t" r="r" b="b"/>
            <a:pathLst>
              <a:path w="0" h="112775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555491" y="2907792"/>
            <a:ext cx="0" cy="1210056"/>
          </a:xfrm>
          <a:custGeom>
            <a:avLst/>
            <a:gdLst/>
            <a:ahLst/>
            <a:cxnLst/>
            <a:rect l="l" t="t" r="r" b="b"/>
            <a:pathLst>
              <a:path w="0" h="1210056">
                <a:moveTo>
                  <a:pt x="0" y="0"/>
                </a:moveTo>
                <a:lnTo>
                  <a:pt x="0" y="1210056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122420" y="2665476"/>
            <a:ext cx="0" cy="178308"/>
          </a:xfrm>
          <a:custGeom>
            <a:avLst/>
            <a:gdLst/>
            <a:ahLst/>
            <a:cxnLst/>
            <a:rect l="l" t="t" r="r" b="b"/>
            <a:pathLst>
              <a:path w="0" h="178308">
                <a:moveTo>
                  <a:pt x="0" y="0"/>
                </a:moveTo>
                <a:lnTo>
                  <a:pt x="0" y="178308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122420" y="2907792"/>
            <a:ext cx="0" cy="1210056"/>
          </a:xfrm>
          <a:custGeom>
            <a:avLst/>
            <a:gdLst/>
            <a:ahLst/>
            <a:cxnLst/>
            <a:rect l="l" t="t" r="r" b="b"/>
            <a:pathLst>
              <a:path w="0" h="1210056">
                <a:moveTo>
                  <a:pt x="0" y="0"/>
                </a:moveTo>
                <a:lnTo>
                  <a:pt x="0" y="1210056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687823" y="2665476"/>
            <a:ext cx="0" cy="1452372"/>
          </a:xfrm>
          <a:custGeom>
            <a:avLst/>
            <a:gdLst/>
            <a:ahLst/>
            <a:cxnLst/>
            <a:rect l="l" t="t" r="r" b="b"/>
            <a:pathLst>
              <a:path w="0" h="1452372">
                <a:moveTo>
                  <a:pt x="0" y="0"/>
                </a:moveTo>
                <a:lnTo>
                  <a:pt x="0" y="1452372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5254752" y="2665476"/>
            <a:ext cx="0" cy="1452372"/>
          </a:xfrm>
          <a:custGeom>
            <a:avLst/>
            <a:gdLst/>
            <a:ahLst/>
            <a:cxnLst/>
            <a:rect l="l" t="t" r="r" b="b"/>
            <a:pathLst>
              <a:path w="0" h="1452372">
                <a:moveTo>
                  <a:pt x="0" y="0"/>
                </a:moveTo>
                <a:lnTo>
                  <a:pt x="0" y="1452372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449067" y="4005071"/>
            <a:ext cx="0" cy="64007"/>
          </a:xfrm>
          <a:custGeom>
            <a:avLst/>
            <a:gdLst/>
            <a:ahLst/>
            <a:cxnLst/>
            <a:rect l="l" t="t" r="r" b="b"/>
            <a:pathLst>
              <a:path w="0" h="64007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53085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423160" y="3424428"/>
            <a:ext cx="208787" cy="64008"/>
          </a:xfrm>
          <a:custGeom>
            <a:avLst/>
            <a:gdLst/>
            <a:ahLst/>
            <a:cxnLst/>
            <a:rect l="l" t="t" r="r" b="b"/>
            <a:pathLst>
              <a:path w="208787" h="64008">
                <a:moveTo>
                  <a:pt x="208787" y="0"/>
                </a:moveTo>
                <a:lnTo>
                  <a:pt x="0" y="0"/>
                </a:lnTo>
                <a:lnTo>
                  <a:pt x="0" y="64008"/>
                </a:lnTo>
                <a:lnTo>
                  <a:pt x="208787" y="64008"/>
                </a:lnTo>
                <a:lnTo>
                  <a:pt x="20878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423160" y="3133344"/>
            <a:ext cx="313944" cy="65531"/>
          </a:xfrm>
          <a:custGeom>
            <a:avLst/>
            <a:gdLst/>
            <a:ahLst/>
            <a:cxnLst/>
            <a:rect l="l" t="t" r="r" b="b"/>
            <a:pathLst>
              <a:path w="313944" h="65531">
                <a:moveTo>
                  <a:pt x="313944" y="0"/>
                </a:moveTo>
                <a:lnTo>
                  <a:pt x="0" y="0"/>
                </a:lnTo>
                <a:lnTo>
                  <a:pt x="0" y="65531"/>
                </a:lnTo>
                <a:lnTo>
                  <a:pt x="313944" y="65531"/>
                </a:lnTo>
                <a:lnTo>
                  <a:pt x="31394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423160" y="2843783"/>
            <a:ext cx="2253995" cy="64007"/>
          </a:xfrm>
          <a:custGeom>
            <a:avLst/>
            <a:gdLst/>
            <a:ahLst/>
            <a:cxnLst/>
            <a:rect l="l" t="t" r="r" b="b"/>
            <a:pathLst>
              <a:path w="2253995" h="64007">
                <a:moveTo>
                  <a:pt x="2253995" y="0"/>
                </a:moveTo>
                <a:lnTo>
                  <a:pt x="0" y="0"/>
                </a:lnTo>
                <a:lnTo>
                  <a:pt x="0" y="64007"/>
                </a:lnTo>
                <a:lnTo>
                  <a:pt x="2253995" y="64007"/>
                </a:lnTo>
                <a:lnTo>
                  <a:pt x="22539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423160" y="3939540"/>
            <a:ext cx="94487" cy="65532"/>
          </a:xfrm>
          <a:custGeom>
            <a:avLst/>
            <a:gdLst/>
            <a:ahLst/>
            <a:cxnLst/>
            <a:rect l="l" t="t" r="r" b="b"/>
            <a:pathLst>
              <a:path w="94487" h="65532">
                <a:moveTo>
                  <a:pt x="94487" y="0"/>
                </a:moveTo>
                <a:lnTo>
                  <a:pt x="0" y="0"/>
                </a:lnTo>
                <a:lnTo>
                  <a:pt x="0" y="65532"/>
                </a:lnTo>
                <a:lnTo>
                  <a:pt x="94487" y="65532"/>
                </a:lnTo>
                <a:lnTo>
                  <a:pt x="944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423160" y="3649979"/>
            <a:ext cx="118871" cy="64007"/>
          </a:xfrm>
          <a:custGeom>
            <a:avLst/>
            <a:gdLst/>
            <a:ahLst/>
            <a:cxnLst/>
            <a:rect l="l" t="t" r="r" b="b"/>
            <a:pathLst>
              <a:path w="118871" h="64007">
                <a:moveTo>
                  <a:pt x="118871" y="0"/>
                </a:moveTo>
                <a:lnTo>
                  <a:pt x="0" y="0"/>
                </a:lnTo>
                <a:lnTo>
                  <a:pt x="0" y="64008"/>
                </a:lnTo>
                <a:lnTo>
                  <a:pt x="118871" y="64008"/>
                </a:lnTo>
                <a:lnTo>
                  <a:pt x="1188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423160" y="3358896"/>
            <a:ext cx="499871" cy="65531"/>
          </a:xfrm>
          <a:custGeom>
            <a:avLst/>
            <a:gdLst/>
            <a:ahLst/>
            <a:cxnLst/>
            <a:rect l="l" t="t" r="r" b="b"/>
            <a:pathLst>
              <a:path w="499871" h="65531">
                <a:moveTo>
                  <a:pt x="499871" y="0"/>
                </a:moveTo>
                <a:lnTo>
                  <a:pt x="0" y="0"/>
                </a:lnTo>
                <a:lnTo>
                  <a:pt x="0" y="65531"/>
                </a:lnTo>
                <a:lnTo>
                  <a:pt x="499871" y="65531"/>
                </a:lnTo>
                <a:lnTo>
                  <a:pt x="4998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423160" y="3069335"/>
            <a:ext cx="522731" cy="64008"/>
          </a:xfrm>
          <a:custGeom>
            <a:avLst/>
            <a:gdLst/>
            <a:ahLst/>
            <a:cxnLst/>
            <a:rect l="l" t="t" r="r" b="b"/>
            <a:pathLst>
              <a:path w="522731" h="64008">
                <a:moveTo>
                  <a:pt x="522731" y="0"/>
                </a:moveTo>
                <a:lnTo>
                  <a:pt x="0" y="0"/>
                </a:lnTo>
                <a:lnTo>
                  <a:pt x="0" y="64008"/>
                </a:lnTo>
                <a:lnTo>
                  <a:pt x="522731" y="64008"/>
                </a:lnTo>
                <a:lnTo>
                  <a:pt x="52273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423160" y="2778251"/>
            <a:ext cx="1594103" cy="65532"/>
          </a:xfrm>
          <a:custGeom>
            <a:avLst/>
            <a:gdLst/>
            <a:ahLst/>
            <a:cxnLst/>
            <a:rect l="l" t="t" r="r" b="b"/>
            <a:pathLst>
              <a:path w="1594103" h="65532">
                <a:moveTo>
                  <a:pt x="1594103" y="0"/>
                </a:moveTo>
                <a:lnTo>
                  <a:pt x="0" y="0"/>
                </a:lnTo>
                <a:lnTo>
                  <a:pt x="0" y="65532"/>
                </a:lnTo>
                <a:lnTo>
                  <a:pt x="1594103" y="65532"/>
                </a:lnTo>
                <a:lnTo>
                  <a:pt x="1594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423160" y="3294888"/>
            <a:ext cx="748283" cy="64008"/>
          </a:xfrm>
          <a:custGeom>
            <a:avLst/>
            <a:gdLst/>
            <a:ahLst/>
            <a:cxnLst/>
            <a:rect l="l" t="t" r="r" b="b"/>
            <a:pathLst>
              <a:path w="748283" h="64008">
                <a:moveTo>
                  <a:pt x="748283" y="0"/>
                </a:moveTo>
                <a:lnTo>
                  <a:pt x="0" y="0"/>
                </a:lnTo>
                <a:lnTo>
                  <a:pt x="0" y="64008"/>
                </a:lnTo>
                <a:lnTo>
                  <a:pt x="748283" y="64008"/>
                </a:lnTo>
                <a:lnTo>
                  <a:pt x="74828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423160" y="3005327"/>
            <a:ext cx="480059" cy="64008"/>
          </a:xfrm>
          <a:custGeom>
            <a:avLst/>
            <a:gdLst/>
            <a:ahLst/>
            <a:cxnLst/>
            <a:rect l="l" t="t" r="r" b="b"/>
            <a:pathLst>
              <a:path w="480059" h="64008">
                <a:moveTo>
                  <a:pt x="480059" y="0"/>
                </a:moveTo>
                <a:lnTo>
                  <a:pt x="0" y="0"/>
                </a:lnTo>
                <a:lnTo>
                  <a:pt x="0" y="64008"/>
                </a:lnTo>
                <a:lnTo>
                  <a:pt x="480059" y="64008"/>
                </a:lnTo>
                <a:lnTo>
                  <a:pt x="4800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423160" y="2714244"/>
            <a:ext cx="641603" cy="64007"/>
          </a:xfrm>
          <a:custGeom>
            <a:avLst/>
            <a:gdLst/>
            <a:ahLst/>
            <a:cxnLst/>
            <a:rect l="l" t="t" r="r" b="b"/>
            <a:pathLst>
              <a:path w="641603" h="64007">
                <a:moveTo>
                  <a:pt x="641603" y="0"/>
                </a:moveTo>
                <a:lnTo>
                  <a:pt x="0" y="0"/>
                </a:lnTo>
                <a:lnTo>
                  <a:pt x="0" y="64007"/>
                </a:lnTo>
                <a:lnTo>
                  <a:pt x="641603" y="64007"/>
                </a:lnTo>
                <a:lnTo>
                  <a:pt x="64160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423160" y="2665476"/>
            <a:ext cx="0" cy="1452372"/>
          </a:xfrm>
          <a:custGeom>
            <a:avLst/>
            <a:gdLst/>
            <a:ahLst/>
            <a:cxnLst/>
            <a:rect l="l" t="t" r="r" b="b"/>
            <a:pathLst>
              <a:path w="0" h="1452372">
                <a:moveTo>
                  <a:pt x="0" y="1452372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2238248" y="4196842"/>
            <a:ext cx="37020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0.0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69489" y="4196842"/>
            <a:ext cx="100711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78485" algn="l"/>
              </a:tabLst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20.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	</a:t>
            </a: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40.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02202" y="4196842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60.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68495" y="4196842"/>
            <a:ext cx="10420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80.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  </a:t>
            </a:r>
            <a:r>
              <a:rPr dirty="0" smtClean="0" sz="1000" spc="85">
                <a:solidFill>
                  <a:srgbClr val="535353"/>
                </a:solidFill>
                <a:latin typeface="Century Gothic"/>
                <a:cs typeface="Century Gothic"/>
              </a:rPr>
              <a:t> 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10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.00%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40229" y="3885438"/>
            <a:ext cx="480059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人以下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94992" y="3595242"/>
            <a:ext cx="22225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人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912111" y="3304794"/>
            <a:ext cx="40513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-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人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42007" y="3014598"/>
            <a:ext cx="47498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-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5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人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769745" y="2724150"/>
            <a:ext cx="54991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6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人以上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52927" y="2278634"/>
            <a:ext cx="1811655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535353"/>
                </a:solidFill>
                <a:latin typeface="Microsoft JhengHei"/>
                <a:cs typeface="Microsoft JhengHei"/>
              </a:rPr>
              <a:t>高校信</a:t>
            </a:r>
            <a:r>
              <a:rPr dirty="0" smtClean="0" sz="1400" spc="15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400" spc="0">
                <a:solidFill>
                  <a:srgbClr val="535353"/>
                </a:solidFill>
                <a:latin typeface="Microsoft JhengHei"/>
                <a:cs typeface="Microsoft JhengHei"/>
              </a:rPr>
              <a:t>化部门总人数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699759" y="3220211"/>
            <a:ext cx="68579" cy="67055"/>
          </a:xfrm>
          <a:custGeom>
            <a:avLst/>
            <a:gdLst/>
            <a:ahLst/>
            <a:cxnLst/>
            <a:rect l="l" t="t" r="r" b="b"/>
            <a:pathLst>
              <a:path w="68579" h="67055">
                <a:moveTo>
                  <a:pt x="0" y="67055"/>
                </a:moveTo>
                <a:lnTo>
                  <a:pt x="68579" y="67055"/>
                </a:lnTo>
                <a:lnTo>
                  <a:pt x="6857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699759" y="3445764"/>
            <a:ext cx="68579" cy="68579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68579"/>
                </a:moveTo>
                <a:lnTo>
                  <a:pt x="68579" y="68579"/>
                </a:lnTo>
                <a:lnTo>
                  <a:pt x="6857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5699759" y="3671315"/>
            <a:ext cx="68579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68580"/>
                </a:moveTo>
                <a:lnTo>
                  <a:pt x="68579" y="68580"/>
                </a:lnTo>
                <a:lnTo>
                  <a:pt x="685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5784850" y="3093389"/>
            <a:ext cx="913765" cy="688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83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职高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专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般全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日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制高校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21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566672" y="5084064"/>
            <a:ext cx="0" cy="45719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566672" y="5312664"/>
            <a:ext cx="0" cy="89916"/>
          </a:xfrm>
          <a:custGeom>
            <a:avLst/>
            <a:gdLst/>
            <a:ahLst/>
            <a:cxnLst/>
            <a:rect l="l" t="t" r="r" b="b"/>
            <a:pathLst>
              <a:path w="0" h="89916">
                <a:moveTo>
                  <a:pt x="0" y="0"/>
                </a:moveTo>
                <a:lnTo>
                  <a:pt x="0" y="8991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566672" y="5463540"/>
            <a:ext cx="0" cy="60959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566672" y="5585459"/>
            <a:ext cx="0" cy="89915"/>
          </a:xfrm>
          <a:custGeom>
            <a:avLst/>
            <a:gdLst/>
            <a:ahLst/>
            <a:cxnLst/>
            <a:rect l="l" t="t" r="r" b="b"/>
            <a:pathLst>
              <a:path w="0" h="89915">
                <a:moveTo>
                  <a:pt x="0" y="0"/>
                </a:moveTo>
                <a:lnTo>
                  <a:pt x="0" y="89915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566672" y="5858255"/>
            <a:ext cx="0" cy="89915"/>
          </a:xfrm>
          <a:custGeom>
            <a:avLst/>
            <a:gdLst/>
            <a:ahLst/>
            <a:cxnLst/>
            <a:rect l="l" t="t" r="r" b="b"/>
            <a:pathLst>
              <a:path w="0" h="89915">
                <a:moveTo>
                  <a:pt x="0" y="0"/>
                </a:moveTo>
                <a:lnTo>
                  <a:pt x="0" y="8991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566672" y="6131052"/>
            <a:ext cx="0" cy="89916"/>
          </a:xfrm>
          <a:custGeom>
            <a:avLst/>
            <a:gdLst/>
            <a:ahLst/>
            <a:cxnLst/>
            <a:rect l="l" t="t" r="r" b="b"/>
            <a:pathLst>
              <a:path w="0" h="89915">
                <a:moveTo>
                  <a:pt x="0" y="0"/>
                </a:moveTo>
                <a:lnTo>
                  <a:pt x="0" y="8991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66672" y="6403847"/>
            <a:ext cx="0" cy="44195"/>
          </a:xfrm>
          <a:custGeom>
            <a:avLst/>
            <a:gdLst/>
            <a:ahLst/>
            <a:cxnLst/>
            <a:rect l="l" t="t" r="r" b="b"/>
            <a:pathLst>
              <a:path w="0" h="44196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223516" y="5084064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223516" y="5251703"/>
            <a:ext cx="0" cy="272796"/>
          </a:xfrm>
          <a:custGeom>
            <a:avLst/>
            <a:gdLst/>
            <a:ahLst/>
            <a:cxnLst/>
            <a:rect l="l" t="t" r="r" b="b"/>
            <a:pathLst>
              <a:path w="0" h="272796">
                <a:moveTo>
                  <a:pt x="0" y="0"/>
                </a:moveTo>
                <a:lnTo>
                  <a:pt x="0" y="27279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223516" y="5585459"/>
            <a:ext cx="0" cy="89915"/>
          </a:xfrm>
          <a:custGeom>
            <a:avLst/>
            <a:gdLst/>
            <a:ahLst/>
            <a:cxnLst/>
            <a:rect l="l" t="t" r="r" b="b"/>
            <a:pathLst>
              <a:path w="0" h="89915">
                <a:moveTo>
                  <a:pt x="0" y="0"/>
                </a:moveTo>
                <a:lnTo>
                  <a:pt x="0" y="89915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223516" y="5736335"/>
            <a:ext cx="0" cy="211835"/>
          </a:xfrm>
          <a:custGeom>
            <a:avLst/>
            <a:gdLst/>
            <a:ahLst/>
            <a:cxnLst/>
            <a:rect l="l" t="t" r="r" b="b"/>
            <a:pathLst>
              <a:path w="0" h="211836">
                <a:moveTo>
                  <a:pt x="0" y="0"/>
                </a:moveTo>
                <a:lnTo>
                  <a:pt x="0" y="211835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223516" y="6070091"/>
            <a:ext cx="0" cy="211836"/>
          </a:xfrm>
          <a:custGeom>
            <a:avLst/>
            <a:gdLst/>
            <a:ahLst/>
            <a:cxnLst/>
            <a:rect l="l" t="t" r="r" b="b"/>
            <a:pathLst>
              <a:path w="0" h="211836">
                <a:moveTo>
                  <a:pt x="0" y="0"/>
                </a:moveTo>
                <a:lnTo>
                  <a:pt x="0" y="21183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2223516" y="6342888"/>
            <a:ext cx="0" cy="105156"/>
          </a:xfrm>
          <a:custGeom>
            <a:avLst/>
            <a:gdLst/>
            <a:ahLst/>
            <a:cxnLst/>
            <a:rect l="l" t="t" r="r" b="b"/>
            <a:pathLst>
              <a:path w="0" h="105155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2878835" y="5084064"/>
            <a:ext cx="0" cy="440436"/>
          </a:xfrm>
          <a:custGeom>
            <a:avLst/>
            <a:gdLst/>
            <a:ahLst/>
            <a:cxnLst/>
            <a:rect l="l" t="t" r="r" b="b"/>
            <a:pathLst>
              <a:path w="0" h="440436">
                <a:moveTo>
                  <a:pt x="0" y="0"/>
                </a:moveTo>
                <a:lnTo>
                  <a:pt x="0" y="440436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878835" y="5585459"/>
            <a:ext cx="0" cy="862584"/>
          </a:xfrm>
          <a:custGeom>
            <a:avLst/>
            <a:gdLst/>
            <a:ahLst/>
            <a:cxnLst/>
            <a:rect l="l" t="t" r="r" b="b"/>
            <a:pathLst>
              <a:path w="0" h="862584">
                <a:moveTo>
                  <a:pt x="0" y="0"/>
                </a:moveTo>
                <a:lnTo>
                  <a:pt x="0" y="862583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535679" y="5084064"/>
            <a:ext cx="0" cy="1363980"/>
          </a:xfrm>
          <a:custGeom>
            <a:avLst/>
            <a:gdLst/>
            <a:ahLst/>
            <a:cxnLst/>
            <a:rect l="l" t="t" r="r" b="b"/>
            <a:pathLst>
              <a:path w="0" h="1363979">
                <a:moveTo>
                  <a:pt x="0" y="0"/>
                </a:moveTo>
                <a:lnTo>
                  <a:pt x="0" y="136398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909827" y="6342888"/>
            <a:ext cx="835152" cy="60960"/>
          </a:xfrm>
          <a:custGeom>
            <a:avLst/>
            <a:gdLst/>
            <a:ahLst/>
            <a:cxnLst/>
            <a:rect l="l" t="t" r="r" b="b"/>
            <a:pathLst>
              <a:path w="835151" h="60960">
                <a:moveTo>
                  <a:pt x="835152" y="0"/>
                </a:moveTo>
                <a:lnTo>
                  <a:pt x="0" y="0"/>
                </a:lnTo>
                <a:lnTo>
                  <a:pt x="0" y="60960"/>
                </a:lnTo>
                <a:lnTo>
                  <a:pt x="835152" y="60960"/>
                </a:lnTo>
                <a:lnTo>
                  <a:pt x="8351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909827" y="6070091"/>
            <a:ext cx="835152" cy="60959"/>
          </a:xfrm>
          <a:custGeom>
            <a:avLst/>
            <a:gdLst/>
            <a:ahLst/>
            <a:cxnLst/>
            <a:rect l="l" t="t" r="r" b="b"/>
            <a:pathLst>
              <a:path w="835151" h="60960">
                <a:moveTo>
                  <a:pt x="835152" y="0"/>
                </a:moveTo>
                <a:lnTo>
                  <a:pt x="0" y="0"/>
                </a:lnTo>
                <a:lnTo>
                  <a:pt x="0" y="60960"/>
                </a:lnTo>
                <a:lnTo>
                  <a:pt x="835152" y="60960"/>
                </a:lnTo>
                <a:lnTo>
                  <a:pt x="8351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909827" y="5797296"/>
            <a:ext cx="1313688" cy="60959"/>
          </a:xfrm>
          <a:custGeom>
            <a:avLst/>
            <a:gdLst/>
            <a:ahLst/>
            <a:cxnLst/>
            <a:rect l="l" t="t" r="r" b="b"/>
            <a:pathLst>
              <a:path w="1313688" h="60960">
                <a:moveTo>
                  <a:pt x="1313688" y="0"/>
                </a:moveTo>
                <a:lnTo>
                  <a:pt x="0" y="0"/>
                </a:lnTo>
                <a:lnTo>
                  <a:pt x="0" y="60959"/>
                </a:lnTo>
                <a:lnTo>
                  <a:pt x="1313688" y="60959"/>
                </a:lnTo>
                <a:lnTo>
                  <a:pt x="131368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909827" y="5524500"/>
            <a:ext cx="2386584" cy="60959"/>
          </a:xfrm>
          <a:custGeom>
            <a:avLst/>
            <a:gdLst/>
            <a:ahLst/>
            <a:cxnLst/>
            <a:rect l="l" t="t" r="r" b="b"/>
            <a:pathLst>
              <a:path w="2386584" h="60960">
                <a:moveTo>
                  <a:pt x="2386584" y="0"/>
                </a:moveTo>
                <a:lnTo>
                  <a:pt x="0" y="0"/>
                </a:lnTo>
                <a:lnTo>
                  <a:pt x="0" y="60959"/>
                </a:lnTo>
                <a:lnTo>
                  <a:pt x="2386584" y="60959"/>
                </a:lnTo>
                <a:lnTo>
                  <a:pt x="23865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909827" y="5251703"/>
            <a:ext cx="1193292" cy="60959"/>
          </a:xfrm>
          <a:custGeom>
            <a:avLst/>
            <a:gdLst/>
            <a:ahLst/>
            <a:cxnLst/>
            <a:rect l="l" t="t" r="r" b="b"/>
            <a:pathLst>
              <a:path w="1193291" h="60960">
                <a:moveTo>
                  <a:pt x="1193292" y="0"/>
                </a:moveTo>
                <a:lnTo>
                  <a:pt x="0" y="0"/>
                </a:lnTo>
                <a:lnTo>
                  <a:pt x="0" y="60960"/>
                </a:lnTo>
                <a:lnTo>
                  <a:pt x="1193292" y="60960"/>
                </a:lnTo>
                <a:lnTo>
                  <a:pt x="119329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909827" y="6281928"/>
            <a:ext cx="1790700" cy="60959"/>
          </a:xfrm>
          <a:custGeom>
            <a:avLst/>
            <a:gdLst/>
            <a:ahLst/>
            <a:cxnLst/>
            <a:rect l="l" t="t" r="r" b="b"/>
            <a:pathLst>
              <a:path w="1790700" h="60960">
                <a:moveTo>
                  <a:pt x="1790700" y="0"/>
                </a:moveTo>
                <a:lnTo>
                  <a:pt x="0" y="0"/>
                </a:lnTo>
                <a:lnTo>
                  <a:pt x="0" y="60960"/>
                </a:lnTo>
                <a:lnTo>
                  <a:pt x="1790700" y="6096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909827" y="6009132"/>
            <a:ext cx="1909572" cy="60960"/>
          </a:xfrm>
          <a:custGeom>
            <a:avLst/>
            <a:gdLst/>
            <a:ahLst/>
            <a:cxnLst/>
            <a:rect l="l" t="t" r="r" b="b"/>
            <a:pathLst>
              <a:path w="1909572" h="60960">
                <a:moveTo>
                  <a:pt x="1909572" y="0"/>
                </a:moveTo>
                <a:lnTo>
                  <a:pt x="0" y="0"/>
                </a:lnTo>
                <a:lnTo>
                  <a:pt x="0" y="60960"/>
                </a:lnTo>
                <a:lnTo>
                  <a:pt x="1909572" y="60960"/>
                </a:lnTo>
                <a:lnTo>
                  <a:pt x="19095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909827" y="5736335"/>
            <a:ext cx="1193292" cy="60959"/>
          </a:xfrm>
          <a:custGeom>
            <a:avLst/>
            <a:gdLst/>
            <a:ahLst/>
            <a:cxnLst/>
            <a:rect l="l" t="t" r="r" b="b"/>
            <a:pathLst>
              <a:path w="1193291" h="60960">
                <a:moveTo>
                  <a:pt x="1193292" y="0"/>
                </a:moveTo>
                <a:lnTo>
                  <a:pt x="0" y="0"/>
                </a:lnTo>
                <a:lnTo>
                  <a:pt x="0" y="60959"/>
                </a:lnTo>
                <a:lnTo>
                  <a:pt x="1193292" y="60959"/>
                </a:lnTo>
                <a:lnTo>
                  <a:pt x="11932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909827" y="5190744"/>
            <a:ext cx="1671827" cy="60959"/>
          </a:xfrm>
          <a:custGeom>
            <a:avLst/>
            <a:gdLst/>
            <a:ahLst/>
            <a:cxnLst/>
            <a:rect l="l" t="t" r="r" b="b"/>
            <a:pathLst>
              <a:path w="1671827" h="60960">
                <a:moveTo>
                  <a:pt x="1671827" y="0"/>
                </a:moveTo>
                <a:lnTo>
                  <a:pt x="0" y="0"/>
                </a:lnTo>
                <a:lnTo>
                  <a:pt x="0" y="60959"/>
                </a:lnTo>
                <a:lnTo>
                  <a:pt x="1671827" y="60959"/>
                </a:lnTo>
                <a:lnTo>
                  <a:pt x="16718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909827" y="6220967"/>
            <a:ext cx="990599" cy="60959"/>
          </a:xfrm>
          <a:custGeom>
            <a:avLst/>
            <a:gdLst/>
            <a:ahLst/>
            <a:cxnLst/>
            <a:rect l="l" t="t" r="r" b="b"/>
            <a:pathLst>
              <a:path w="990600" h="60960">
                <a:moveTo>
                  <a:pt x="990599" y="0"/>
                </a:moveTo>
                <a:lnTo>
                  <a:pt x="0" y="0"/>
                </a:lnTo>
                <a:lnTo>
                  <a:pt x="0" y="60959"/>
                </a:lnTo>
                <a:lnTo>
                  <a:pt x="990599" y="60959"/>
                </a:lnTo>
                <a:lnTo>
                  <a:pt x="9905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09827" y="5948171"/>
            <a:ext cx="1927860" cy="60959"/>
          </a:xfrm>
          <a:custGeom>
            <a:avLst/>
            <a:gdLst/>
            <a:ahLst/>
            <a:cxnLst/>
            <a:rect l="l" t="t" r="r" b="b"/>
            <a:pathLst>
              <a:path w="1927860" h="60960">
                <a:moveTo>
                  <a:pt x="1927860" y="0"/>
                </a:moveTo>
                <a:lnTo>
                  <a:pt x="0" y="0"/>
                </a:lnTo>
                <a:lnTo>
                  <a:pt x="0" y="60959"/>
                </a:lnTo>
                <a:lnTo>
                  <a:pt x="1927860" y="60959"/>
                </a:lnTo>
                <a:lnTo>
                  <a:pt x="19278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909827" y="5675376"/>
            <a:ext cx="1927860" cy="60960"/>
          </a:xfrm>
          <a:custGeom>
            <a:avLst/>
            <a:gdLst/>
            <a:ahLst/>
            <a:cxnLst/>
            <a:rect l="l" t="t" r="r" b="b"/>
            <a:pathLst>
              <a:path w="1927860" h="60960">
                <a:moveTo>
                  <a:pt x="1927860" y="0"/>
                </a:moveTo>
                <a:lnTo>
                  <a:pt x="0" y="0"/>
                </a:lnTo>
                <a:lnTo>
                  <a:pt x="0" y="60960"/>
                </a:lnTo>
                <a:lnTo>
                  <a:pt x="1927860" y="60960"/>
                </a:lnTo>
                <a:lnTo>
                  <a:pt x="19278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909827" y="5402579"/>
            <a:ext cx="678180" cy="60959"/>
          </a:xfrm>
          <a:custGeom>
            <a:avLst/>
            <a:gdLst/>
            <a:ahLst/>
            <a:cxnLst/>
            <a:rect l="l" t="t" r="r" b="b"/>
            <a:pathLst>
              <a:path w="678180" h="60960">
                <a:moveTo>
                  <a:pt x="678180" y="0"/>
                </a:moveTo>
                <a:lnTo>
                  <a:pt x="0" y="0"/>
                </a:lnTo>
                <a:lnTo>
                  <a:pt x="0" y="60960"/>
                </a:lnTo>
                <a:lnTo>
                  <a:pt x="678180" y="60960"/>
                </a:lnTo>
                <a:lnTo>
                  <a:pt x="6781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909827" y="5129784"/>
            <a:ext cx="1042416" cy="60960"/>
          </a:xfrm>
          <a:custGeom>
            <a:avLst/>
            <a:gdLst/>
            <a:ahLst/>
            <a:cxnLst/>
            <a:rect l="l" t="t" r="r" b="b"/>
            <a:pathLst>
              <a:path w="1042415" h="60960">
                <a:moveTo>
                  <a:pt x="1042416" y="0"/>
                </a:moveTo>
                <a:lnTo>
                  <a:pt x="0" y="0"/>
                </a:lnTo>
                <a:lnTo>
                  <a:pt x="0" y="60960"/>
                </a:lnTo>
                <a:lnTo>
                  <a:pt x="1042416" y="60960"/>
                </a:lnTo>
                <a:lnTo>
                  <a:pt x="104241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909827" y="5084064"/>
            <a:ext cx="0" cy="1363980"/>
          </a:xfrm>
          <a:custGeom>
            <a:avLst/>
            <a:gdLst/>
            <a:ahLst/>
            <a:cxnLst/>
            <a:rect l="l" t="t" r="r" b="b"/>
            <a:pathLst>
              <a:path w="0" h="1363979">
                <a:moveTo>
                  <a:pt x="0" y="1363980"/>
                </a:moveTo>
                <a:lnTo>
                  <a:pt x="0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 txBox="1"/>
          <p:nvPr/>
        </p:nvSpPr>
        <p:spPr>
          <a:xfrm>
            <a:off x="742594" y="6520891"/>
            <a:ext cx="33655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5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367408" y="6520891"/>
            <a:ext cx="39941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023617" y="6520891"/>
            <a:ext cx="39941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Century Gothic"/>
                <a:cs typeface="Century Gothic"/>
              </a:rPr>
              <a:t>2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680207" y="6520891"/>
            <a:ext cx="39941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Century Gothic"/>
                <a:cs typeface="Century Gothic"/>
              </a:rPr>
              <a:t>3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36416" y="6520891"/>
            <a:ext cx="39941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Century Gothic"/>
                <a:cs typeface="Century Gothic"/>
              </a:rPr>
              <a:t>4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20751" y="6235293"/>
            <a:ext cx="502284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50</a:t>
            </a:r>
            <a:r>
              <a:rPr dirty="0" smtClean="0" sz="900" spc="10">
                <a:solidFill>
                  <a:srgbClr val="909090"/>
                </a:solidFill>
                <a:latin typeface="Microsoft JhengHei"/>
                <a:cs typeface="Microsoft JhengHei"/>
              </a:rPr>
              <a:t>人以下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21056" y="5962497"/>
            <a:ext cx="49784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50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-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10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Microsoft JhengHei"/>
                <a:cs typeface="Microsoft JhengHei"/>
              </a:rPr>
              <a:t>人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57352" y="5689701"/>
            <a:ext cx="56197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10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0-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20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Microsoft JhengHei"/>
                <a:cs typeface="Microsoft JhengHei"/>
              </a:rPr>
              <a:t>人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57047" y="5416930"/>
            <a:ext cx="56642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20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10">
                <a:solidFill>
                  <a:srgbClr val="909090"/>
                </a:solidFill>
                <a:latin typeface="Microsoft JhengHei"/>
                <a:cs typeface="Microsoft JhengHei"/>
              </a:rPr>
              <a:t>人以上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49681" y="5143753"/>
            <a:ext cx="36830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Microsoft JhengHei"/>
                <a:cs typeface="Microsoft JhengHei"/>
              </a:rPr>
              <a:t>不清楚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54988" y="4692269"/>
            <a:ext cx="252730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Microsoft JhengHei"/>
                <a:cs typeface="Microsoft JhengHei"/>
              </a:rPr>
              <a:t>信息化</a:t>
            </a:r>
            <a:r>
              <a:rPr dirty="0" smtClean="0" sz="1400" spc="5">
                <a:latin typeface="Microsoft JhengHei"/>
                <a:cs typeface="Microsoft JhengHei"/>
              </a:rPr>
              <a:t>部</a:t>
            </a:r>
            <a:r>
              <a:rPr dirty="0" smtClean="0" sz="1400" spc="0">
                <a:latin typeface="Microsoft JhengHei"/>
                <a:cs typeface="Microsoft JhengHei"/>
              </a:rPr>
              <a:t>门</a:t>
            </a:r>
            <a:r>
              <a:rPr dirty="0" smtClean="0" sz="1400" spc="-5">
                <a:latin typeface="Microsoft JhengHei"/>
                <a:cs typeface="Microsoft JhengHei"/>
              </a:rPr>
              <a:t>人</a:t>
            </a:r>
            <a:r>
              <a:rPr dirty="0" smtClean="0" sz="1400" spc="-5">
                <a:latin typeface="Microsoft JhengHei"/>
                <a:cs typeface="Microsoft JhengHei"/>
              </a:rPr>
              <a:t>均</a:t>
            </a:r>
            <a:r>
              <a:rPr dirty="0" smtClean="0" sz="1400" spc="0">
                <a:latin typeface="Microsoft JhengHei"/>
                <a:cs typeface="Microsoft JhengHei"/>
              </a:rPr>
              <a:t>服务教职</a:t>
            </a:r>
            <a:r>
              <a:rPr dirty="0" smtClean="0" sz="1400" spc="10">
                <a:latin typeface="Microsoft JhengHei"/>
                <a:cs typeface="Microsoft JhengHei"/>
              </a:rPr>
              <a:t>工</a:t>
            </a:r>
            <a:r>
              <a:rPr dirty="0" smtClean="0" sz="1400" spc="0">
                <a:latin typeface="Microsoft JhengHei"/>
                <a:cs typeface="Microsoft JhengHei"/>
              </a:rPr>
              <a:t>人数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013959" y="5151120"/>
            <a:ext cx="0" cy="45719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5013959" y="5381244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5013959" y="5657088"/>
            <a:ext cx="0" cy="92964"/>
          </a:xfrm>
          <a:custGeom>
            <a:avLst/>
            <a:gdLst/>
            <a:ahLst/>
            <a:cxnLst/>
            <a:rect l="l" t="t" r="r" b="b"/>
            <a:pathLst>
              <a:path w="0" h="92963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5013959" y="5934455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5013959" y="6210300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5013959" y="648614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5391911" y="5151120"/>
            <a:ext cx="0" cy="45719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5391911" y="5381244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5391911" y="5535167"/>
            <a:ext cx="0" cy="60959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391911" y="5657088"/>
            <a:ext cx="0" cy="92964"/>
          </a:xfrm>
          <a:custGeom>
            <a:avLst/>
            <a:gdLst/>
            <a:ahLst/>
            <a:cxnLst/>
            <a:rect l="l" t="t" r="r" b="b"/>
            <a:pathLst>
              <a:path w="0" h="92963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5391911" y="5934455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5391911" y="6149340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5391911" y="648614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5769864" y="5151120"/>
            <a:ext cx="0" cy="45719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5769864" y="5381244"/>
            <a:ext cx="0" cy="214884"/>
          </a:xfrm>
          <a:custGeom>
            <a:avLst/>
            <a:gdLst/>
            <a:ahLst/>
            <a:cxnLst/>
            <a:rect l="l" t="t" r="r" b="b"/>
            <a:pathLst>
              <a:path w="0" h="21488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5769864" y="5657088"/>
            <a:ext cx="0" cy="92964"/>
          </a:xfrm>
          <a:custGeom>
            <a:avLst/>
            <a:gdLst/>
            <a:ahLst/>
            <a:cxnLst/>
            <a:rect l="l" t="t" r="r" b="b"/>
            <a:pathLst>
              <a:path w="0" h="92963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5769864" y="5934455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5769864" y="6149340"/>
            <a:ext cx="0" cy="214883"/>
          </a:xfrm>
          <a:custGeom>
            <a:avLst/>
            <a:gdLst/>
            <a:ahLst/>
            <a:cxnLst/>
            <a:rect l="l" t="t" r="r" b="b"/>
            <a:pathLst>
              <a:path w="0" h="21488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5769864" y="648614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6147815" y="5151120"/>
            <a:ext cx="0" cy="45719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6147815" y="5381244"/>
            <a:ext cx="0" cy="214884"/>
          </a:xfrm>
          <a:custGeom>
            <a:avLst/>
            <a:gdLst/>
            <a:ahLst/>
            <a:cxnLst/>
            <a:rect l="l" t="t" r="r" b="b"/>
            <a:pathLst>
              <a:path w="0" h="21488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6147815" y="5657088"/>
            <a:ext cx="0" cy="92964"/>
          </a:xfrm>
          <a:custGeom>
            <a:avLst/>
            <a:gdLst/>
            <a:ahLst/>
            <a:cxnLst/>
            <a:rect l="l" t="t" r="r" b="b"/>
            <a:pathLst>
              <a:path w="0" h="92963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6147815" y="5811011"/>
            <a:ext cx="0" cy="60959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6147815" y="5934455"/>
            <a:ext cx="0" cy="429767"/>
          </a:xfrm>
          <a:custGeom>
            <a:avLst/>
            <a:gdLst/>
            <a:ahLst/>
            <a:cxnLst/>
            <a:rect l="l" t="t" r="r" b="b"/>
            <a:pathLst>
              <a:path w="0" h="429767">
                <a:moveTo>
                  <a:pt x="0" y="0"/>
                </a:moveTo>
                <a:lnTo>
                  <a:pt x="0" y="429768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6147815" y="648614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6524243" y="5151120"/>
            <a:ext cx="0" cy="45719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6524243" y="5320284"/>
            <a:ext cx="0" cy="1104900"/>
          </a:xfrm>
          <a:custGeom>
            <a:avLst/>
            <a:gdLst/>
            <a:ahLst/>
            <a:cxnLst/>
            <a:rect l="l" t="t" r="r" b="b"/>
            <a:pathLst>
              <a:path w="0" h="1104900">
                <a:moveTo>
                  <a:pt x="0" y="0"/>
                </a:moveTo>
                <a:lnTo>
                  <a:pt x="0" y="110489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6524243" y="648614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6902195" y="5151120"/>
            <a:ext cx="0" cy="1380744"/>
          </a:xfrm>
          <a:custGeom>
            <a:avLst/>
            <a:gdLst/>
            <a:ahLst/>
            <a:cxnLst/>
            <a:rect l="l" t="t" r="r" b="b"/>
            <a:pathLst>
              <a:path w="0" h="1380744">
                <a:moveTo>
                  <a:pt x="0" y="0"/>
                </a:moveTo>
                <a:lnTo>
                  <a:pt x="0" y="1380743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7280147" y="5151120"/>
            <a:ext cx="0" cy="1380744"/>
          </a:xfrm>
          <a:custGeom>
            <a:avLst/>
            <a:gdLst/>
            <a:ahLst/>
            <a:cxnLst/>
            <a:rect l="l" t="t" r="r" b="b"/>
            <a:pathLst>
              <a:path w="0" h="1380744">
                <a:moveTo>
                  <a:pt x="0" y="0"/>
                </a:moveTo>
                <a:lnTo>
                  <a:pt x="0" y="1380743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4637532" y="6425184"/>
            <a:ext cx="2156460" cy="60959"/>
          </a:xfrm>
          <a:custGeom>
            <a:avLst/>
            <a:gdLst/>
            <a:ahLst/>
            <a:cxnLst/>
            <a:rect l="l" t="t" r="r" b="b"/>
            <a:pathLst>
              <a:path w="2156459" h="60960">
                <a:moveTo>
                  <a:pt x="2156460" y="0"/>
                </a:moveTo>
                <a:lnTo>
                  <a:pt x="0" y="0"/>
                </a:lnTo>
                <a:lnTo>
                  <a:pt x="0" y="60959"/>
                </a:lnTo>
                <a:lnTo>
                  <a:pt x="2156460" y="60959"/>
                </a:lnTo>
                <a:lnTo>
                  <a:pt x="215646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637532" y="6149340"/>
            <a:ext cx="539495" cy="60959"/>
          </a:xfrm>
          <a:custGeom>
            <a:avLst/>
            <a:gdLst/>
            <a:ahLst/>
            <a:cxnLst/>
            <a:rect l="l" t="t" r="r" b="b"/>
            <a:pathLst>
              <a:path w="539495" h="60960">
                <a:moveTo>
                  <a:pt x="539495" y="0"/>
                </a:moveTo>
                <a:lnTo>
                  <a:pt x="0" y="0"/>
                </a:lnTo>
                <a:lnTo>
                  <a:pt x="0" y="60960"/>
                </a:lnTo>
                <a:lnTo>
                  <a:pt x="539495" y="60960"/>
                </a:lnTo>
                <a:lnTo>
                  <a:pt x="5394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4637532" y="5871971"/>
            <a:ext cx="1616964" cy="62484"/>
          </a:xfrm>
          <a:custGeom>
            <a:avLst/>
            <a:gdLst/>
            <a:ahLst/>
            <a:cxnLst/>
            <a:rect l="l" t="t" r="r" b="b"/>
            <a:pathLst>
              <a:path w="1616964" h="62484">
                <a:moveTo>
                  <a:pt x="1616964" y="0"/>
                </a:moveTo>
                <a:lnTo>
                  <a:pt x="0" y="0"/>
                </a:lnTo>
                <a:lnTo>
                  <a:pt x="0" y="62483"/>
                </a:lnTo>
                <a:lnTo>
                  <a:pt x="1616964" y="62483"/>
                </a:lnTo>
                <a:lnTo>
                  <a:pt x="16169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4637532" y="5596128"/>
            <a:ext cx="1616964" cy="60959"/>
          </a:xfrm>
          <a:custGeom>
            <a:avLst/>
            <a:gdLst/>
            <a:ahLst/>
            <a:cxnLst/>
            <a:rect l="l" t="t" r="r" b="b"/>
            <a:pathLst>
              <a:path w="1616964" h="60960">
                <a:moveTo>
                  <a:pt x="1616964" y="0"/>
                </a:moveTo>
                <a:lnTo>
                  <a:pt x="0" y="0"/>
                </a:lnTo>
                <a:lnTo>
                  <a:pt x="0" y="60960"/>
                </a:lnTo>
                <a:lnTo>
                  <a:pt x="1616964" y="60960"/>
                </a:lnTo>
                <a:lnTo>
                  <a:pt x="16169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637532" y="5320284"/>
            <a:ext cx="1616964" cy="60959"/>
          </a:xfrm>
          <a:custGeom>
            <a:avLst/>
            <a:gdLst/>
            <a:ahLst/>
            <a:cxnLst/>
            <a:rect l="l" t="t" r="r" b="b"/>
            <a:pathLst>
              <a:path w="1616964" h="60960">
                <a:moveTo>
                  <a:pt x="1616964" y="0"/>
                </a:moveTo>
                <a:lnTo>
                  <a:pt x="0" y="0"/>
                </a:lnTo>
                <a:lnTo>
                  <a:pt x="0" y="60959"/>
                </a:lnTo>
                <a:lnTo>
                  <a:pt x="1616964" y="60959"/>
                </a:lnTo>
                <a:lnTo>
                  <a:pt x="16169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4637532" y="6364223"/>
            <a:ext cx="1647443" cy="60960"/>
          </a:xfrm>
          <a:custGeom>
            <a:avLst/>
            <a:gdLst/>
            <a:ahLst/>
            <a:cxnLst/>
            <a:rect l="l" t="t" r="r" b="b"/>
            <a:pathLst>
              <a:path w="1647443" h="60960">
                <a:moveTo>
                  <a:pt x="1647443" y="0"/>
                </a:moveTo>
                <a:lnTo>
                  <a:pt x="0" y="0"/>
                </a:lnTo>
                <a:lnTo>
                  <a:pt x="0" y="60959"/>
                </a:lnTo>
                <a:lnTo>
                  <a:pt x="1647443" y="60959"/>
                </a:lnTo>
                <a:lnTo>
                  <a:pt x="164744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4637532" y="6086855"/>
            <a:ext cx="1510283" cy="62484"/>
          </a:xfrm>
          <a:custGeom>
            <a:avLst/>
            <a:gdLst/>
            <a:ahLst/>
            <a:cxnLst/>
            <a:rect l="l" t="t" r="r" b="b"/>
            <a:pathLst>
              <a:path w="1510283" h="62484">
                <a:moveTo>
                  <a:pt x="1510283" y="0"/>
                </a:moveTo>
                <a:lnTo>
                  <a:pt x="0" y="0"/>
                </a:lnTo>
                <a:lnTo>
                  <a:pt x="0" y="62484"/>
                </a:lnTo>
                <a:lnTo>
                  <a:pt x="1510283" y="62484"/>
                </a:lnTo>
                <a:lnTo>
                  <a:pt x="15102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4637532" y="5811011"/>
            <a:ext cx="1510283" cy="60959"/>
          </a:xfrm>
          <a:custGeom>
            <a:avLst/>
            <a:gdLst/>
            <a:ahLst/>
            <a:cxnLst/>
            <a:rect l="l" t="t" r="r" b="b"/>
            <a:pathLst>
              <a:path w="1510283" h="60960">
                <a:moveTo>
                  <a:pt x="1510283" y="0"/>
                </a:moveTo>
                <a:lnTo>
                  <a:pt x="0" y="0"/>
                </a:lnTo>
                <a:lnTo>
                  <a:pt x="0" y="60959"/>
                </a:lnTo>
                <a:lnTo>
                  <a:pt x="1510283" y="60959"/>
                </a:lnTo>
                <a:lnTo>
                  <a:pt x="15102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4637532" y="5535167"/>
            <a:ext cx="685800" cy="60959"/>
          </a:xfrm>
          <a:custGeom>
            <a:avLst/>
            <a:gdLst/>
            <a:ahLst/>
            <a:cxnLst/>
            <a:rect l="l" t="t" r="r" b="b"/>
            <a:pathLst>
              <a:path w="685800" h="60960">
                <a:moveTo>
                  <a:pt x="685800" y="0"/>
                </a:moveTo>
                <a:lnTo>
                  <a:pt x="0" y="0"/>
                </a:lnTo>
                <a:lnTo>
                  <a:pt x="0" y="60959"/>
                </a:lnTo>
                <a:lnTo>
                  <a:pt x="685800" y="60959"/>
                </a:lnTo>
                <a:lnTo>
                  <a:pt x="685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4637532" y="5257800"/>
            <a:ext cx="2196084" cy="62484"/>
          </a:xfrm>
          <a:custGeom>
            <a:avLst/>
            <a:gdLst/>
            <a:ahLst/>
            <a:cxnLst/>
            <a:rect l="l" t="t" r="r" b="b"/>
            <a:pathLst>
              <a:path w="2196084" h="62484">
                <a:moveTo>
                  <a:pt x="2196084" y="0"/>
                </a:moveTo>
                <a:lnTo>
                  <a:pt x="0" y="0"/>
                </a:lnTo>
                <a:lnTo>
                  <a:pt x="0" y="62484"/>
                </a:lnTo>
                <a:lnTo>
                  <a:pt x="2196084" y="62484"/>
                </a:lnTo>
                <a:lnTo>
                  <a:pt x="21960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4637532" y="6301740"/>
            <a:ext cx="1138427" cy="62483"/>
          </a:xfrm>
          <a:custGeom>
            <a:avLst/>
            <a:gdLst/>
            <a:ahLst/>
            <a:cxnLst/>
            <a:rect l="l" t="t" r="r" b="b"/>
            <a:pathLst>
              <a:path w="1138427" h="62484">
                <a:moveTo>
                  <a:pt x="1138427" y="0"/>
                </a:moveTo>
                <a:lnTo>
                  <a:pt x="0" y="0"/>
                </a:lnTo>
                <a:lnTo>
                  <a:pt x="0" y="62484"/>
                </a:lnTo>
                <a:lnTo>
                  <a:pt x="1138427" y="62484"/>
                </a:lnTo>
                <a:lnTo>
                  <a:pt x="11384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4637532" y="6025896"/>
            <a:ext cx="1437131" cy="60959"/>
          </a:xfrm>
          <a:custGeom>
            <a:avLst/>
            <a:gdLst/>
            <a:ahLst/>
            <a:cxnLst/>
            <a:rect l="l" t="t" r="r" b="b"/>
            <a:pathLst>
              <a:path w="1437131" h="60960">
                <a:moveTo>
                  <a:pt x="1437131" y="0"/>
                </a:moveTo>
                <a:lnTo>
                  <a:pt x="0" y="0"/>
                </a:lnTo>
                <a:lnTo>
                  <a:pt x="0" y="60959"/>
                </a:lnTo>
                <a:lnTo>
                  <a:pt x="1437131" y="60959"/>
                </a:lnTo>
                <a:lnTo>
                  <a:pt x="143713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4637532" y="5750052"/>
            <a:ext cx="1616964" cy="60959"/>
          </a:xfrm>
          <a:custGeom>
            <a:avLst/>
            <a:gdLst/>
            <a:ahLst/>
            <a:cxnLst/>
            <a:rect l="l" t="t" r="r" b="b"/>
            <a:pathLst>
              <a:path w="1616964" h="60960">
                <a:moveTo>
                  <a:pt x="1616964" y="0"/>
                </a:moveTo>
                <a:lnTo>
                  <a:pt x="0" y="0"/>
                </a:lnTo>
                <a:lnTo>
                  <a:pt x="0" y="60960"/>
                </a:lnTo>
                <a:lnTo>
                  <a:pt x="1616964" y="60960"/>
                </a:lnTo>
                <a:lnTo>
                  <a:pt x="161696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4637532" y="5472684"/>
            <a:ext cx="1138427" cy="62484"/>
          </a:xfrm>
          <a:custGeom>
            <a:avLst/>
            <a:gdLst/>
            <a:ahLst/>
            <a:cxnLst/>
            <a:rect l="l" t="t" r="r" b="b"/>
            <a:pathLst>
              <a:path w="1138427" h="62484">
                <a:moveTo>
                  <a:pt x="1138427" y="0"/>
                </a:moveTo>
                <a:lnTo>
                  <a:pt x="0" y="0"/>
                </a:lnTo>
                <a:lnTo>
                  <a:pt x="0" y="62483"/>
                </a:lnTo>
                <a:lnTo>
                  <a:pt x="1138427" y="62483"/>
                </a:lnTo>
                <a:lnTo>
                  <a:pt x="11384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4637532" y="5196840"/>
            <a:ext cx="2217419" cy="60960"/>
          </a:xfrm>
          <a:custGeom>
            <a:avLst/>
            <a:gdLst/>
            <a:ahLst/>
            <a:cxnLst/>
            <a:rect l="l" t="t" r="r" b="b"/>
            <a:pathLst>
              <a:path w="2217419" h="60960">
                <a:moveTo>
                  <a:pt x="2217419" y="0"/>
                </a:moveTo>
                <a:lnTo>
                  <a:pt x="0" y="0"/>
                </a:lnTo>
                <a:lnTo>
                  <a:pt x="0" y="60960"/>
                </a:lnTo>
                <a:lnTo>
                  <a:pt x="2217419" y="60960"/>
                </a:lnTo>
                <a:lnTo>
                  <a:pt x="221741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4637532" y="5151120"/>
            <a:ext cx="0" cy="1380744"/>
          </a:xfrm>
          <a:custGeom>
            <a:avLst/>
            <a:gdLst/>
            <a:ahLst/>
            <a:cxnLst/>
            <a:rect l="l" t="t" r="r" b="b"/>
            <a:pathLst>
              <a:path w="0" h="1380744">
                <a:moveTo>
                  <a:pt x="0" y="1380743"/>
                </a:moveTo>
                <a:lnTo>
                  <a:pt x="0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4469638" y="6604711"/>
            <a:ext cx="301053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5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 </a:t>
            </a:r>
            <a:r>
              <a:rPr dirty="0" smtClean="0" sz="900" spc="25">
                <a:solidFill>
                  <a:srgbClr val="909090"/>
                </a:solidFill>
                <a:latin typeface="Century Gothic"/>
                <a:cs typeface="Century Gothic"/>
              </a:rPr>
              <a:t> 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5</a:t>
            </a:r>
            <a:r>
              <a:rPr dirty="0" smtClean="0" sz="900" spc="-15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25">
                <a:solidFill>
                  <a:srgbClr val="909090"/>
                </a:solidFill>
                <a:latin typeface="Century Gothic"/>
                <a:cs typeface="Century Gothic"/>
              </a:rPr>
              <a:t> 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2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1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5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2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2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2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2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5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2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3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2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3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5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.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-10">
                <a:solidFill>
                  <a:srgbClr val="90909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983228" y="6317284"/>
            <a:ext cx="56515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50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10">
                <a:solidFill>
                  <a:srgbClr val="909090"/>
                </a:solidFill>
                <a:latin typeface="Microsoft JhengHei"/>
                <a:cs typeface="Microsoft JhengHei"/>
              </a:rPr>
              <a:t>人以下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921378" y="6041135"/>
            <a:ext cx="62611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50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0-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100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Microsoft JhengHei"/>
                <a:cs typeface="Microsoft JhengHei"/>
              </a:rPr>
              <a:t>人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857625" y="5764682"/>
            <a:ext cx="690245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100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0-</a:t>
            </a: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200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0">
                <a:solidFill>
                  <a:srgbClr val="909090"/>
                </a:solidFill>
                <a:latin typeface="Microsoft JhengHei"/>
                <a:cs typeface="Microsoft JhengHei"/>
              </a:rPr>
              <a:t>人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920997" y="5488533"/>
            <a:ext cx="62611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909090"/>
                </a:solidFill>
                <a:latin typeface="Century Gothic"/>
                <a:cs typeface="Century Gothic"/>
              </a:rPr>
              <a:t>200</a:t>
            </a:r>
            <a:r>
              <a:rPr dirty="0" smtClean="0" sz="900" spc="0">
                <a:solidFill>
                  <a:srgbClr val="909090"/>
                </a:solidFill>
                <a:latin typeface="Century Gothic"/>
                <a:cs typeface="Century Gothic"/>
              </a:rPr>
              <a:t>0</a:t>
            </a:r>
            <a:r>
              <a:rPr dirty="0" smtClean="0" sz="900" spc="10">
                <a:solidFill>
                  <a:srgbClr val="909090"/>
                </a:solidFill>
                <a:latin typeface="Microsoft JhengHei"/>
                <a:cs typeface="Microsoft JhengHei"/>
              </a:rPr>
              <a:t>人</a:t>
            </a:r>
            <a:r>
              <a:rPr dirty="0" smtClean="0" sz="900" spc="0">
                <a:solidFill>
                  <a:srgbClr val="909090"/>
                </a:solidFill>
                <a:latin typeface="Microsoft JhengHei"/>
                <a:cs typeface="Microsoft JhengHei"/>
              </a:rPr>
              <a:t>以上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175886" y="5212079"/>
            <a:ext cx="368300" cy="147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solidFill>
                  <a:srgbClr val="909090"/>
                </a:solidFill>
                <a:latin typeface="Microsoft JhengHei"/>
                <a:cs typeface="Microsoft JhengHei"/>
              </a:rPr>
              <a:t>不清楚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525517" y="4764278"/>
            <a:ext cx="234696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Microsoft JhengHei"/>
                <a:cs typeface="Microsoft JhengHei"/>
              </a:rPr>
              <a:t>信息化</a:t>
            </a:r>
            <a:r>
              <a:rPr dirty="0" smtClean="0" sz="1400" spc="10">
                <a:latin typeface="Microsoft JhengHei"/>
                <a:cs typeface="Microsoft JhengHei"/>
              </a:rPr>
              <a:t>部</a:t>
            </a:r>
            <a:r>
              <a:rPr dirty="0" smtClean="0" sz="1400" spc="0">
                <a:latin typeface="Microsoft JhengHei"/>
                <a:cs typeface="Microsoft JhengHei"/>
              </a:rPr>
              <a:t>门人均服务学生</a:t>
            </a:r>
            <a:r>
              <a:rPr dirty="0" smtClean="0" sz="1400" spc="10">
                <a:latin typeface="Microsoft JhengHei"/>
                <a:cs typeface="Microsoft JhengHei"/>
              </a:rPr>
              <a:t>人</a:t>
            </a:r>
            <a:r>
              <a:rPr dirty="0" smtClean="0" sz="1400" spc="0">
                <a:latin typeface="Microsoft JhengHei"/>
                <a:cs typeface="Microsoft JhengHei"/>
              </a:rPr>
              <a:t>数</a:t>
            </a:r>
            <a:endParaRPr sz="1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0787"/>
            <a:ext cx="257403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96695"/>
            <a:ext cx="2493264" cy="343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、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等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院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育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2800" spc="-10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体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制</a:t>
            </a:r>
            <a:r>
              <a:rPr dirty="0" smtClean="0" sz="2800" spc="-25">
                <a:solidFill>
                  <a:srgbClr val="2A2A2A"/>
                </a:solidFill>
                <a:latin typeface="Microsoft JhengHei"/>
                <a:cs typeface="Microsoft JhengHei"/>
              </a:rPr>
              <a:t>保</a:t>
            </a:r>
            <a:r>
              <a:rPr dirty="0" smtClean="0" sz="2800" spc="-30">
                <a:solidFill>
                  <a:srgbClr val="2A2A2A"/>
                </a:solidFill>
                <a:latin typeface="Microsoft JhengHei"/>
                <a:cs typeface="Microsoft JhengHei"/>
              </a:rPr>
              <a:t>障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9655" y="1153667"/>
            <a:ext cx="3563112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039111" y="1127760"/>
            <a:ext cx="3124200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845564" y="1179575"/>
            <a:ext cx="3456432" cy="368808"/>
          </a:xfrm>
          <a:custGeom>
            <a:avLst/>
            <a:gdLst/>
            <a:ahLst/>
            <a:cxnLst/>
            <a:rect l="l" t="t" r="r" b="b"/>
            <a:pathLst>
              <a:path w="3456432" h="368808">
                <a:moveTo>
                  <a:pt x="0" y="368808"/>
                </a:moveTo>
                <a:lnTo>
                  <a:pt x="3456432" y="368808"/>
                </a:lnTo>
                <a:lnTo>
                  <a:pt x="345643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90114" y="1215897"/>
            <a:ext cx="2768600" cy="28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Microsoft JhengHei"/>
                <a:cs typeface="Microsoft JhengHei"/>
              </a:rPr>
              <a:t>信息化部门组织与实施情况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8460" y="5237988"/>
            <a:ext cx="3343655" cy="156972"/>
          </a:xfrm>
          <a:custGeom>
            <a:avLst/>
            <a:gdLst/>
            <a:ahLst/>
            <a:cxnLst/>
            <a:rect l="l" t="t" r="r" b="b"/>
            <a:pathLst>
              <a:path w="3343655" h="156972">
                <a:moveTo>
                  <a:pt x="0" y="156972"/>
                </a:moveTo>
                <a:lnTo>
                  <a:pt x="3343655" y="156972"/>
                </a:lnTo>
                <a:lnTo>
                  <a:pt x="3343655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918460" y="4846320"/>
            <a:ext cx="3223260" cy="156972"/>
          </a:xfrm>
          <a:custGeom>
            <a:avLst/>
            <a:gdLst/>
            <a:ahLst/>
            <a:cxnLst/>
            <a:rect l="l" t="t" r="r" b="b"/>
            <a:pathLst>
              <a:path w="3223260" h="156972">
                <a:moveTo>
                  <a:pt x="3223260" y="0"/>
                </a:moveTo>
                <a:lnTo>
                  <a:pt x="0" y="0"/>
                </a:lnTo>
                <a:lnTo>
                  <a:pt x="0" y="156971"/>
                </a:lnTo>
                <a:lnTo>
                  <a:pt x="3223260" y="156971"/>
                </a:lnTo>
                <a:lnTo>
                  <a:pt x="322326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918460" y="4456176"/>
            <a:ext cx="2502407" cy="155448"/>
          </a:xfrm>
          <a:custGeom>
            <a:avLst/>
            <a:gdLst/>
            <a:ahLst/>
            <a:cxnLst/>
            <a:rect l="l" t="t" r="r" b="b"/>
            <a:pathLst>
              <a:path w="2502407" h="155448">
                <a:moveTo>
                  <a:pt x="2502407" y="0"/>
                </a:moveTo>
                <a:lnTo>
                  <a:pt x="0" y="0"/>
                </a:lnTo>
                <a:lnTo>
                  <a:pt x="0" y="155448"/>
                </a:lnTo>
                <a:lnTo>
                  <a:pt x="2502407" y="155448"/>
                </a:lnTo>
                <a:lnTo>
                  <a:pt x="25024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918460" y="4064508"/>
            <a:ext cx="2310384" cy="156972"/>
          </a:xfrm>
          <a:custGeom>
            <a:avLst/>
            <a:gdLst/>
            <a:ahLst/>
            <a:cxnLst/>
            <a:rect l="l" t="t" r="r" b="b"/>
            <a:pathLst>
              <a:path w="2310384" h="156972">
                <a:moveTo>
                  <a:pt x="2310384" y="0"/>
                </a:moveTo>
                <a:lnTo>
                  <a:pt x="0" y="0"/>
                </a:lnTo>
                <a:lnTo>
                  <a:pt x="0" y="156972"/>
                </a:lnTo>
                <a:lnTo>
                  <a:pt x="2310384" y="156972"/>
                </a:lnTo>
                <a:lnTo>
                  <a:pt x="23103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918460" y="3672840"/>
            <a:ext cx="1588007" cy="156972"/>
          </a:xfrm>
          <a:custGeom>
            <a:avLst/>
            <a:gdLst/>
            <a:ahLst/>
            <a:cxnLst/>
            <a:rect l="l" t="t" r="r" b="b"/>
            <a:pathLst>
              <a:path w="1588007" h="156972">
                <a:moveTo>
                  <a:pt x="1588007" y="0"/>
                </a:moveTo>
                <a:lnTo>
                  <a:pt x="0" y="0"/>
                </a:lnTo>
                <a:lnTo>
                  <a:pt x="0" y="156972"/>
                </a:lnTo>
                <a:lnTo>
                  <a:pt x="1588007" y="156972"/>
                </a:lnTo>
                <a:lnTo>
                  <a:pt x="15880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918460" y="3281171"/>
            <a:ext cx="914400" cy="156972"/>
          </a:xfrm>
          <a:custGeom>
            <a:avLst/>
            <a:gdLst/>
            <a:ahLst/>
            <a:cxnLst/>
            <a:rect l="l" t="t" r="r" b="b"/>
            <a:pathLst>
              <a:path w="914400" h="156972">
                <a:moveTo>
                  <a:pt x="914400" y="0"/>
                </a:moveTo>
                <a:lnTo>
                  <a:pt x="0" y="0"/>
                </a:lnTo>
                <a:lnTo>
                  <a:pt x="0" y="156972"/>
                </a:lnTo>
                <a:lnTo>
                  <a:pt x="914400" y="156972"/>
                </a:lnTo>
                <a:lnTo>
                  <a:pt x="914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918460" y="2891027"/>
            <a:ext cx="530351" cy="155448"/>
          </a:xfrm>
          <a:custGeom>
            <a:avLst/>
            <a:gdLst/>
            <a:ahLst/>
            <a:cxnLst/>
            <a:rect l="l" t="t" r="r" b="b"/>
            <a:pathLst>
              <a:path w="530351" h="155448">
                <a:moveTo>
                  <a:pt x="530351" y="0"/>
                </a:moveTo>
                <a:lnTo>
                  <a:pt x="0" y="0"/>
                </a:lnTo>
                <a:lnTo>
                  <a:pt x="0" y="155448"/>
                </a:lnTo>
                <a:lnTo>
                  <a:pt x="530351" y="155448"/>
                </a:lnTo>
                <a:lnTo>
                  <a:pt x="53035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918460" y="2773679"/>
            <a:ext cx="0" cy="2738628"/>
          </a:xfrm>
          <a:custGeom>
            <a:avLst/>
            <a:gdLst/>
            <a:ahLst/>
            <a:cxnLst/>
            <a:rect l="l" t="t" r="r" b="b"/>
            <a:pathLst>
              <a:path w="0" h="2738628">
                <a:moveTo>
                  <a:pt x="0" y="2738628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877311" y="5512308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877311" y="5120640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877311" y="4728971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877311" y="4338828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877311" y="3947159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877311" y="3555491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877311" y="3163823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877311" y="2773679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327140" y="5240528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139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6997" y="4849114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134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85257" y="4457827"/>
            <a:ext cx="23622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104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2597" y="4066413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96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71238" y="3675126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66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7629" y="3283711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38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12565" y="2892297"/>
            <a:ext cx="1657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22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54427" y="5229859"/>
            <a:ext cx="6610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园卡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中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心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81808" y="4838445"/>
            <a:ext cx="532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网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络中心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1808" y="4447158"/>
            <a:ext cx="532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电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教中心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8047" y="4055745"/>
            <a:ext cx="406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图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书馆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54427" y="3569589"/>
            <a:ext cx="661035" cy="3397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065" marR="12700" indent="-127000">
              <a:lnSpc>
                <a:spcPct val="108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息化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理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办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公室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81808" y="3273044"/>
            <a:ext cx="532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算中心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35427" y="2881629"/>
            <a:ext cx="28194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其他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1610" y="2230246"/>
            <a:ext cx="3235960" cy="282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贵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设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置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了哪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些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息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化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服务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构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542019" y="2683764"/>
            <a:ext cx="0" cy="1243584"/>
          </a:xfrm>
          <a:custGeom>
            <a:avLst/>
            <a:gdLst/>
            <a:ahLst/>
            <a:cxnLst/>
            <a:rect l="l" t="t" r="r" b="b"/>
            <a:pathLst>
              <a:path w="0" h="1243584">
                <a:moveTo>
                  <a:pt x="0" y="0"/>
                </a:moveTo>
                <a:lnTo>
                  <a:pt x="0" y="1243584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542019" y="4005071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542019" y="4349496"/>
            <a:ext cx="0" cy="114300"/>
          </a:xfrm>
          <a:custGeom>
            <a:avLst/>
            <a:gdLst/>
            <a:ahLst/>
            <a:cxnLst/>
            <a:rect l="l" t="t" r="r" b="b"/>
            <a:pathLst>
              <a:path w="0"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542019" y="4693920"/>
            <a:ext cx="0" cy="114300"/>
          </a:xfrm>
          <a:custGeom>
            <a:avLst/>
            <a:gdLst/>
            <a:ahLst/>
            <a:cxnLst/>
            <a:rect l="l" t="t" r="r" b="b"/>
            <a:pathLst>
              <a:path w="0"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542019" y="5038344"/>
            <a:ext cx="0" cy="114300"/>
          </a:xfrm>
          <a:custGeom>
            <a:avLst/>
            <a:gdLst/>
            <a:ahLst/>
            <a:cxnLst/>
            <a:rect l="l" t="t" r="r" b="b"/>
            <a:pathLst>
              <a:path w="0"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542019" y="5382767"/>
            <a:ext cx="0" cy="56387"/>
          </a:xfrm>
          <a:custGeom>
            <a:avLst/>
            <a:gdLst/>
            <a:ahLst/>
            <a:cxnLst/>
            <a:rect l="l" t="t" r="r" b="b"/>
            <a:pathLst>
              <a:path w="0" h="56387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9262871" y="2683764"/>
            <a:ext cx="0" cy="1932432"/>
          </a:xfrm>
          <a:custGeom>
            <a:avLst/>
            <a:gdLst/>
            <a:ahLst/>
            <a:cxnLst/>
            <a:rect l="l" t="t" r="r" b="b"/>
            <a:pathLst>
              <a:path w="0" h="1932431">
                <a:moveTo>
                  <a:pt x="0" y="0"/>
                </a:moveTo>
                <a:lnTo>
                  <a:pt x="0" y="1932432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262871" y="469392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262871" y="5038344"/>
            <a:ext cx="0" cy="114300"/>
          </a:xfrm>
          <a:custGeom>
            <a:avLst/>
            <a:gdLst/>
            <a:ahLst/>
            <a:cxnLst/>
            <a:rect l="l" t="t" r="r" b="b"/>
            <a:pathLst>
              <a:path w="0"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262871" y="5382767"/>
            <a:ext cx="0" cy="56387"/>
          </a:xfrm>
          <a:custGeom>
            <a:avLst/>
            <a:gdLst/>
            <a:ahLst/>
            <a:cxnLst/>
            <a:rect l="l" t="t" r="r" b="b"/>
            <a:pathLst>
              <a:path w="0" h="56387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9983723" y="2683764"/>
            <a:ext cx="0" cy="2468880"/>
          </a:xfrm>
          <a:custGeom>
            <a:avLst/>
            <a:gdLst/>
            <a:ahLst/>
            <a:cxnLst/>
            <a:rect l="l" t="t" r="r" b="b"/>
            <a:pathLst>
              <a:path w="0" h="2468879">
                <a:moveTo>
                  <a:pt x="0" y="0"/>
                </a:moveTo>
                <a:lnTo>
                  <a:pt x="0" y="246888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9983723" y="5228844"/>
            <a:ext cx="0" cy="210312"/>
          </a:xfrm>
          <a:custGeom>
            <a:avLst/>
            <a:gdLst/>
            <a:ahLst/>
            <a:cxnLst/>
            <a:rect l="l" t="t" r="r" b="b"/>
            <a:pathLst>
              <a:path w="0" h="210312">
                <a:moveTo>
                  <a:pt x="0" y="0"/>
                </a:moveTo>
                <a:lnTo>
                  <a:pt x="0" y="210311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704576" y="2683764"/>
            <a:ext cx="0" cy="2755392"/>
          </a:xfrm>
          <a:custGeom>
            <a:avLst/>
            <a:gdLst/>
            <a:ahLst/>
            <a:cxnLst/>
            <a:rect l="l" t="t" r="r" b="b"/>
            <a:pathLst>
              <a:path w="0" h="2755392">
                <a:moveTo>
                  <a:pt x="0" y="0"/>
                </a:moveTo>
                <a:lnTo>
                  <a:pt x="0" y="2755392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821168" y="5305044"/>
            <a:ext cx="2031491" cy="77724"/>
          </a:xfrm>
          <a:custGeom>
            <a:avLst/>
            <a:gdLst/>
            <a:ahLst/>
            <a:cxnLst/>
            <a:rect l="l" t="t" r="r" b="b"/>
            <a:pathLst>
              <a:path w="2031491" h="77724">
                <a:moveTo>
                  <a:pt x="2031491" y="0"/>
                </a:moveTo>
                <a:lnTo>
                  <a:pt x="0" y="0"/>
                </a:lnTo>
                <a:lnTo>
                  <a:pt x="0" y="77723"/>
                </a:lnTo>
                <a:lnTo>
                  <a:pt x="2031491" y="77723"/>
                </a:lnTo>
                <a:lnTo>
                  <a:pt x="203149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821168" y="4960620"/>
            <a:ext cx="2031491" cy="77724"/>
          </a:xfrm>
          <a:custGeom>
            <a:avLst/>
            <a:gdLst/>
            <a:ahLst/>
            <a:cxnLst/>
            <a:rect l="l" t="t" r="r" b="b"/>
            <a:pathLst>
              <a:path w="2031491" h="77724">
                <a:moveTo>
                  <a:pt x="2031491" y="0"/>
                </a:moveTo>
                <a:lnTo>
                  <a:pt x="0" y="0"/>
                </a:lnTo>
                <a:lnTo>
                  <a:pt x="0" y="77723"/>
                </a:lnTo>
                <a:lnTo>
                  <a:pt x="2031491" y="77723"/>
                </a:lnTo>
                <a:lnTo>
                  <a:pt x="203149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821168" y="4616196"/>
            <a:ext cx="1769363" cy="77724"/>
          </a:xfrm>
          <a:custGeom>
            <a:avLst/>
            <a:gdLst/>
            <a:ahLst/>
            <a:cxnLst/>
            <a:rect l="l" t="t" r="r" b="b"/>
            <a:pathLst>
              <a:path w="1769363" h="77724">
                <a:moveTo>
                  <a:pt x="1769363" y="0"/>
                </a:moveTo>
                <a:lnTo>
                  <a:pt x="0" y="0"/>
                </a:lnTo>
                <a:lnTo>
                  <a:pt x="0" y="77723"/>
                </a:lnTo>
                <a:lnTo>
                  <a:pt x="1769363" y="77723"/>
                </a:lnTo>
                <a:lnTo>
                  <a:pt x="176936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821168" y="4271771"/>
            <a:ext cx="1376172" cy="77723"/>
          </a:xfrm>
          <a:custGeom>
            <a:avLst/>
            <a:gdLst/>
            <a:ahLst/>
            <a:cxnLst/>
            <a:rect l="l" t="t" r="r" b="b"/>
            <a:pathLst>
              <a:path w="1376172" h="77724">
                <a:moveTo>
                  <a:pt x="1376172" y="0"/>
                </a:moveTo>
                <a:lnTo>
                  <a:pt x="0" y="0"/>
                </a:lnTo>
                <a:lnTo>
                  <a:pt x="0" y="77723"/>
                </a:lnTo>
                <a:lnTo>
                  <a:pt x="1376172" y="77723"/>
                </a:lnTo>
                <a:lnTo>
                  <a:pt x="13761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821168" y="3927347"/>
            <a:ext cx="1048511" cy="77724"/>
          </a:xfrm>
          <a:custGeom>
            <a:avLst/>
            <a:gdLst/>
            <a:ahLst/>
            <a:cxnLst/>
            <a:rect l="l" t="t" r="r" b="b"/>
            <a:pathLst>
              <a:path w="1048511" h="77724">
                <a:moveTo>
                  <a:pt x="1048511" y="0"/>
                </a:moveTo>
                <a:lnTo>
                  <a:pt x="0" y="0"/>
                </a:lnTo>
                <a:lnTo>
                  <a:pt x="0" y="77724"/>
                </a:lnTo>
                <a:lnTo>
                  <a:pt x="1048511" y="77724"/>
                </a:lnTo>
                <a:lnTo>
                  <a:pt x="104851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821168" y="3582923"/>
            <a:ext cx="655320" cy="77724"/>
          </a:xfrm>
          <a:custGeom>
            <a:avLst/>
            <a:gdLst/>
            <a:ahLst/>
            <a:cxnLst/>
            <a:rect l="l" t="t" r="r" b="b"/>
            <a:pathLst>
              <a:path w="655320" h="77724">
                <a:moveTo>
                  <a:pt x="655320" y="0"/>
                </a:moveTo>
                <a:lnTo>
                  <a:pt x="0" y="0"/>
                </a:lnTo>
                <a:lnTo>
                  <a:pt x="0" y="77724"/>
                </a:lnTo>
                <a:lnTo>
                  <a:pt x="655320" y="77724"/>
                </a:lnTo>
                <a:lnTo>
                  <a:pt x="6553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821168" y="3238500"/>
            <a:ext cx="393191" cy="77724"/>
          </a:xfrm>
          <a:custGeom>
            <a:avLst/>
            <a:gdLst/>
            <a:ahLst/>
            <a:cxnLst/>
            <a:rect l="l" t="t" r="r" b="b"/>
            <a:pathLst>
              <a:path w="393191" h="77724">
                <a:moveTo>
                  <a:pt x="393191" y="0"/>
                </a:moveTo>
                <a:lnTo>
                  <a:pt x="0" y="0"/>
                </a:lnTo>
                <a:lnTo>
                  <a:pt x="0" y="77724"/>
                </a:lnTo>
                <a:lnTo>
                  <a:pt x="393191" y="77724"/>
                </a:lnTo>
                <a:lnTo>
                  <a:pt x="39319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821168" y="2894076"/>
            <a:ext cx="327659" cy="77724"/>
          </a:xfrm>
          <a:custGeom>
            <a:avLst/>
            <a:gdLst/>
            <a:ahLst/>
            <a:cxnLst/>
            <a:rect l="l" t="t" r="r" b="b"/>
            <a:pathLst>
              <a:path w="327659" h="77724">
                <a:moveTo>
                  <a:pt x="327659" y="0"/>
                </a:moveTo>
                <a:lnTo>
                  <a:pt x="0" y="0"/>
                </a:lnTo>
                <a:lnTo>
                  <a:pt x="0" y="77724"/>
                </a:lnTo>
                <a:lnTo>
                  <a:pt x="327659" y="77724"/>
                </a:lnTo>
                <a:lnTo>
                  <a:pt x="32765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821168" y="5228844"/>
            <a:ext cx="1630679" cy="76200"/>
          </a:xfrm>
          <a:custGeom>
            <a:avLst/>
            <a:gdLst/>
            <a:ahLst/>
            <a:cxnLst/>
            <a:rect l="l" t="t" r="r" b="b"/>
            <a:pathLst>
              <a:path w="1630679" h="76200">
                <a:moveTo>
                  <a:pt x="1630679" y="0"/>
                </a:moveTo>
                <a:lnTo>
                  <a:pt x="0" y="0"/>
                </a:lnTo>
                <a:lnTo>
                  <a:pt x="0" y="76199"/>
                </a:lnTo>
                <a:lnTo>
                  <a:pt x="1630679" y="76199"/>
                </a:lnTo>
                <a:lnTo>
                  <a:pt x="16306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7821168" y="4884420"/>
            <a:ext cx="1716024" cy="76200"/>
          </a:xfrm>
          <a:custGeom>
            <a:avLst/>
            <a:gdLst/>
            <a:ahLst/>
            <a:cxnLst/>
            <a:rect l="l" t="t" r="r" b="b"/>
            <a:pathLst>
              <a:path w="1716024" h="76200">
                <a:moveTo>
                  <a:pt x="1716024" y="0"/>
                </a:moveTo>
                <a:lnTo>
                  <a:pt x="0" y="0"/>
                </a:lnTo>
                <a:lnTo>
                  <a:pt x="0" y="76199"/>
                </a:lnTo>
                <a:lnTo>
                  <a:pt x="1716024" y="76199"/>
                </a:lnTo>
                <a:lnTo>
                  <a:pt x="17160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821168" y="4539996"/>
            <a:ext cx="1173479" cy="76200"/>
          </a:xfrm>
          <a:custGeom>
            <a:avLst/>
            <a:gdLst/>
            <a:ahLst/>
            <a:cxnLst/>
            <a:rect l="l" t="t" r="r" b="b"/>
            <a:pathLst>
              <a:path w="1173479" h="76200">
                <a:moveTo>
                  <a:pt x="1173479" y="0"/>
                </a:moveTo>
                <a:lnTo>
                  <a:pt x="0" y="0"/>
                </a:lnTo>
                <a:lnTo>
                  <a:pt x="0" y="76199"/>
                </a:lnTo>
                <a:lnTo>
                  <a:pt x="1173479" y="76199"/>
                </a:lnTo>
                <a:lnTo>
                  <a:pt x="11734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821168" y="4195571"/>
            <a:ext cx="658367" cy="76200"/>
          </a:xfrm>
          <a:custGeom>
            <a:avLst/>
            <a:gdLst/>
            <a:ahLst/>
            <a:cxnLst/>
            <a:rect l="l" t="t" r="r" b="b"/>
            <a:pathLst>
              <a:path w="658367" h="76200">
                <a:moveTo>
                  <a:pt x="658367" y="0"/>
                </a:moveTo>
                <a:lnTo>
                  <a:pt x="0" y="0"/>
                </a:lnTo>
                <a:lnTo>
                  <a:pt x="0" y="76200"/>
                </a:lnTo>
                <a:lnTo>
                  <a:pt x="658367" y="76200"/>
                </a:lnTo>
                <a:lnTo>
                  <a:pt x="65836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7821168" y="3851147"/>
            <a:ext cx="257555" cy="76200"/>
          </a:xfrm>
          <a:custGeom>
            <a:avLst/>
            <a:gdLst/>
            <a:ahLst/>
            <a:cxnLst/>
            <a:rect l="l" t="t" r="r" b="b"/>
            <a:pathLst>
              <a:path w="257555" h="76200">
                <a:moveTo>
                  <a:pt x="257555" y="0"/>
                </a:moveTo>
                <a:lnTo>
                  <a:pt x="0" y="0"/>
                </a:lnTo>
                <a:lnTo>
                  <a:pt x="0" y="76200"/>
                </a:lnTo>
                <a:lnTo>
                  <a:pt x="257555" y="76200"/>
                </a:lnTo>
                <a:lnTo>
                  <a:pt x="2575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821168" y="3506723"/>
            <a:ext cx="429767" cy="76200"/>
          </a:xfrm>
          <a:custGeom>
            <a:avLst/>
            <a:gdLst/>
            <a:ahLst/>
            <a:cxnLst/>
            <a:rect l="l" t="t" r="r" b="b"/>
            <a:pathLst>
              <a:path w="429767" h="76200">
                <a:moveTo>
                  <a:pt x="429767" y="0"/>
                </a:moveTo>
                <a:lnTo>
                  <a:pt x="0" y="0"/>
                </a:lnTo>
                <a:lnTo>
                  <a:pt x="0" y="76200"/>
                </a:lnTo>
                <a:lnTo>
                  <a:pt x="429767" y="76200"/>
                </a:lnTo>
                <a:lnTo>
                  <a:pt x="42976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7821168" y="3162300"/>
            <a:ext cx="286511" cy="76200"/>
          </a:xfrm>
          <a:custGeom>
            <a:avLst/>
            <a:gdLst/>
            <a:ahLst/>
            <a:cxnLst/>
            <a:rect l="l" t="t" r="r" b="b"/>
            <a:pathLst>
              <a:path w="286511" h="76200">
                <a:moveTo>
                  <a:pt x="286511" y="0"/>
                </a:moveTo>
                <a:lnTo>
                  <a:pt x="0" y="0"/>
                </a:lnTo>
                <a:lnTo>
                  <a:pt x="0" y="76200"/>
                </a:lnTo>
                <a:lnTo>
                  <a:pt x="286511" y="76200"/>
                </a:lnTo>
                <a:lnTo>
                  <a:pt x="2865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7821168" y="2817876"/>
            <a:ext cx="400811" cy="76200"/>
          </a:xfrm>
          <a:custGeom>
            <a:avLst/>
            <a:gdLst/>
            <a:ahLst/>
            <a:cxnLst/>
            <a:rect l="l" t="t" r="r" b="b"/>
            <a:pathLst>
              <a:path w="400811" h="76200">
                <a:moveTo>
                  <a:pt x="400811" y="0"/>
                </a:moveTo>
                <a:lnTo>
                  <a:pt x="0" y="0"/>
                </a:lnTo>
                <a:lnTo>
                  <a:pt x="0" y="76200"/>
                </a:lnTo>
                <a:lnTo>
                  <a:pt x="400811" y="76200"/>
                </a:lnTo>
                <a:lnTo>
                  <a:pt x="4008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7821168" y="5152644"/>
            <a:ext cx="2188463" cy="76200"/>
          </a:xfrm>
          <a:custGeom>
            <a:avLst/>
            <a:gdLst/>
            <a:ahLst/>
            <a:cxnLst/>
            <a:rect l="l" t="t" r="r" b="b"/>
            <a:pathLst>
              <a:path w="2188463" h="76200">
                <a:moveTo>
                  <a:pt x="2188463" y="0"/>
                </a:moveTo>
                <a:lnTo>
                  <a:pt x="0" y="0"/>
                </a:lnTo>
                <a:lnTo>
                  <a:pt x="0" y="76199"/>
                </a:lnTo>
                <a:lnTo>
                  <a:pt x="2188463" y="76199"/>
                </a:lnTo>
                <a:lnTo>
                  <a:pt x="218846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821168" y="4808220"/>
            <a:ext cx="1094231" cy="76200"/>
          </a:xfrm>
          <a:custGeom>
            <a:avLst/>
            <a:gdLst/>
            <a:ahLst/>
            <a:cxnLst/>
            <a:rect l="l" t="t" r="r" b="b"/>
            <a:pathLst>
              <a:path w="1094231" h="76200">
                <a:moveTo>
                  <a:pt x="1094231" y="0"/>
                </a:moveTo>
                <a:lnTo>
                  <a:pt x="0" y="0"/>
                </a:lnTo>
                <a:lnTo>
                  <a:pt x="0" y="76199"/>
                </a:lnTo>
                <a:lnTo>
                  <a:pt x="1094231" y="76199"/>
                </a:lnTo>
                <a:lnTo>
                  <a:pt x="109423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821168" y="4463796"/>
            <a:ext cx="1287779" cy="76200"/>
          </a:xfrm>
          <a:custGeom>
            <a:avLst/>
            <a:gdLst/>
            <a:ahLst/>
            <a:cxnLst/>
            <a:rect l="l" t="t" r="r" b="b"/>
            <a:pathLst>
              <a:path w="1287779" h="76200">
                <a:moveTo>
                  <a:pt x="1287779" y="0"/>
                </a:moveTo>
                <a:lnTo>
                  <a:pt x="0" y="0"/>
                </a:lnTo>
                <a:lnTo>
                  <a:pt x="0" y="76199"/>
                </a:lnTo>
                <a:lnTo>
                  <a:pt x="1287779" y="76199"/>
                </a:lnTo>
                <a:lnTo>
                  <a:pt x="12877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821168" y="4119371"/>
            <a:ext cx="515111" cy="76200"/>
          </a:xfrm>
          <a:custGeom>
            <a:avLst/>
            <a:gdLst/>
            <a:ahLst/>
            <a:cxnLst/>
            <a:rect l="l" t="t" r="r" b="b"/>
            <a:pathLst>
              <a:path w="515111" h="76200">
                <a:moveTo>
                  <a:pt x="515111" y="0"/>
                </a:moveTo>
                <a:lnTo>
                  <a:pt x="0" y="0"/>
                </a:lnTo>
                <a:lnTo>
                  <a:pt x="0" y="76200"/>
                </a:lnTo>
                <a:lnTo>
                  <a:pt x="515111" y="76200"/>
                </a:lnTo>
                <a:lnTo>
                  <a:pt x="5151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7821168" y="3774947"/>
            <a:ext cx="257555" cy="76200"/>
          </a:xfrm>
          <a:custGeom>
            <a:avLst/>
            <a:gdLst/>
            <a:ahLst/>
            <a:cxnLst/>
            <a:rect l="l" t="t" r="r" b="b"/>
            <a:pathLst>
              <a:path w="257555" h="76200">
                <a:moveTo>
                  <a:pt x="257555" y="0"/>
                </a:moveTo>
                <a:lnTo>
                  <a:pt x="0" y="0"/>
                </a:lnTo>
                <a:lnTo>
                  <a:pt x="0" y="76200"/>
                </a:lnTo>
                <a:lnTo>
                  <a:pt x="257555" y="76200"/>
                </a:lnTo>
                <a:lnTo>
                  <a:pt x="25755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821168" y="3430523"/>
            <a:ext cx="387096" cy="76200"/>
          </a:xfrm>
          <a:custGeom>
            <a:avLst/>
            <a:gdLst/>
            <a:ahLst/>
            <a:cxnLst/>
            <a:rect l="l" t="t" r="r" b="b"/>
            <a:pathLst>
              <a:path w="387096" h="76200">
                <a:moveTo>
                  <a:pt x="387096" y="0"/>
                </a:moveTo>
                <a:lnTo>
                  <a:pt x="0" y="0"/>
                </a:lnTo>
                <a:lnTo>
                  <a:pt x="0" y="76200"/>
                </a:lnTo>
                <a:lnTo>
                  <a:pt x="387096" y="76200"/>
                </a:lnTo>
                <a:lnTo>
                  <a:pt x="3870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821168" y="3086100"/>
            <a:ext cx="64007" cy="76200"/>
          </a:xfrm>
          <a:custGeom>
            <a:avLst/>
            <a:gdLst/>
            <a:ahLst/>
            <a:cxnLst/>
            <a:rect l="l" t="t" r="r" b="b"/>
            <a:pathLst>
              <a:path w="64007" h="76200">
                <a:moveTo>
                  <a:pt x="64007" y="0"/>
                </a:moveTo>
                <a:lnTo>
                  <a:pt x="0" y="0"/>
                </a:lnTo>
                <a:lnTo>
                  <a:pt x="0" y="76200"/>
                </a:lnTo>
                <a:lnTo>
                  <a:pt x="64007" y="76200"/>
                </a:lnTo>
                <a:lnTo>
                  <a:pt x="6400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821168" y="2741676"/>
            <a:ext cx="515111" cy="76200"/>
          </a:xfrm>
          <a:custGeom>
            <a:avLst/>
            <a:gdLst/>
            <a:ahLst/>
            <a:cxnLst/>
            <a:rect l="l" t="t" r="r" b="b"/>
            <a:pathLst>
              <a:path w="515111" h="76200">
                <a:moveTo>
                  <a:pt x="515111" y="0"/>
                </a:moveTo>
                <a:lnTo>
                  <a:pt x="0" y="0"/>
                </a:lnTo>
                <a:lnTo>
                  <a:pt x="0" y="76200"/>
                </a:lnTo>
                <a:lnTo>
                  <a:pt x="515111" y="76200"/>
                </a:lnTo>
                <a:lnTo>
                  <a:pt x="5151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821168" y="5439155"/>
            <a:ext cx="2883407" cy="0"/>
          </a:xfrm>
          <a:custGeom>
            <a:avLst/>
            <a:gdLst/>
            <a:ahLst/>
            <a:cxnLst/>
            <a:rect l="l" t="t" r="r" b="b"/>
            <a:pathLst>
              <a:path w="2883407" h="0">
                <a:moveTo>
                  <a:pt x="0" y="0"/>
                </a:moveTo>
                <a:lnTo>
                  <a:pt x="2883407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821168" y="2683764"/>
            <a:ext cx="0" cy="2755392"/>
          </a:xfrm>
          <a:custGeom>
            <a:avLst/>
            <a:gdLst/>
            <a:ahLst/>
            <a:cxnLst/>
            <a:rect l="l" t="t" r="r" b="b"/>
            <a:pathLst>
              <a:path w="0" h="2755392">
                <a:moveTo>
                  <a:pt x="0" y="2755392"/>
                </a:moveTo>
                <a:lnTo>
                  <a:pt x="0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7637526" y="5519420"/>
            <a:ext cx="37020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0.0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322944" y="5519420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20.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043796" y="5519420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40.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764648" y="5519420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60.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485501" y="5519420"/>
            <a:ext cx="44069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Century Gothic"/>
                <a:cs typeface="Century Gothic"/>
              </a:rPr>
              <a:t>80.</a:t>
            </a:r>
            <a:r>
              <a:rPr dirty="0" smtClean="0" sz="1000" spc="0">
                <a:solidFill>
                  <a:srgbClr val="535353"/>
                </a:solidFill>
                <a:latin typeface="Century Gothic"/>
                <a:cs typeface="Century Gothic"/>
              </a:rPr>
              <a:t>0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0%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057770" y="5180838"/>
            <a:ext cx="6610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党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政联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席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会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30008" y="4836414"/>
            <a:ext cx="787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息化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专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家组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11008" y="4491608"/>
            <a:ext cx="407034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代会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57770" y="4147184"/>
            <a:ext cx="6610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发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展规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划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部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311008" y="3802760"/>
            <a:ext cx="40640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学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生会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057770" y="3458336"/>
            <a:ext cx="66103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地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方高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教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处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38770" y="3113659"/>
            <a:ext cx="281940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其他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804152" y="2769234"/>
            <a:ext cx="913765" cy="16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未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建立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指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导机构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386066" y="2230246"/>
            <a:ext cx="3925570" cy="282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向学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校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信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息化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部</a:t>
            </a:r>
            <a:r>
              <a:rPr dirty="0" smtClean="0" sz="1800" spc="15">
                <a:solidFill>
                  <a:srgbClr val="535353"/>
                </a:solidFill>
                <a:latin typeface="Microsoft JhengHei"/>
                <a:cs typeface="Microsoft JhengHei"/>
              </a:rPr>
              <a:t>门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提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出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指导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意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见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的</a:t>
            </a:r>
            <a:r>
              <a:rPr dirty="0" smtClean="0" sz="1800" spc="10">
                <a:solidFill>
                  <a:srgbClr val="535353"/>
                </a:solidFill>
                <a:latin typeface="Microsoft JhengHei"/>
                <a:cs typeface="Microsoft JhengHei"/>
              </a:rPr>
              <a:t>机</a:t>
            </a:r>
            <a:r>
              <a:rPr dirty="0" smtClean="0" sz="1800" spc="0">
                <a:solidFill>
                  <a:srgbClr val="535353"/>
                </a:solidFill>
                <a:latin typeface="Microsoft JhengHei"/>
                <a:cs typeface="Microsoft JhengHei"/>
              </a:rPr>
              <a:t>构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847831" y="3941064"/>
            <a:ext cx="67055" cy="67056"/>
          </a:xfrm>
          <a:custGeom>
            <a:avLst/>
            <a:gdLst/>
            <a:ahLst/>
            <a:cxnLst/>
            <a:rect l="l" t="t" r="r" b="b"/>
            <a:pathLst>
              <a:path w="67055" h="67055">
                <a:moveTo>
                  <a:pt x="0" y="67056"/>
                </a:moveTo>
                <a:lnTo>
                  <a:pt x="67055" y="67056"/>
                </a:lnTo>
                <a:lnTo>
                  <a:pt x="67055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0847831" y="4166615"/>
            <a:ext cx="67055" cy="68580"/>
          </a:xfrm>
          <a:custGeom>
            <a:avLst/>
            <a:gdLst/>
            <a:ahLst/>
            <a:cxnLst/>
            <a:rect l="l" t="t" r="r" b="b"/>
            <a:pathLst>
              <a:path w="67055" h="68579">
                <a:moveTo>
                  <a:pt x="0" y="68580"/>
                </a:moveTo>
                <a:lnTo>
                  <a:pt x="67055" y="68580"/>
                </a:lnTo>
                <a:lnTo>
                  <a:pt x="67055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0847831" y="4392167"/>
            <a:ext cx="67055" cy="68580"/>
          </a:xfrm>
          <a:custGeom>
            <a:avLst/>
            <a:gdLst/>
            <a:ahLst/>
            <a:cxnLst/>
            <a:rect l="l" t="t" r="r" b="b"/>
            <a:pathLst>
              <a:path w="67055" h="68579">
                <a:moveTo>
                  <a:pt x="0" y="68579"/>
                </a:moveTo>
                <a:lnTo>
                  <a:pt x="67055" y="68579"/>
                </a:lnTo>
                <a:lnTo>
                  <a:pt x="67055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10933303" y="3814648"/>
            <a:ext cx="915669" cy="687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8200"/>
              </a:lnSpc>
            </a:pP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高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职高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专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一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般全</a:t>
            </a:r>
            <a:r>
              <a:rPr dirty="0" smtClean="0" sz="1000" spc="0">
                <a:solidFill>
                  <a:srgbClr val="535353"/>
                </a:solidFill>
                <a:latin typeface="Microsoft JhengHei"/>
                <a:cs typeface="Microsoft JhengHei"/>
              </a:rPr>
              <a:t>日</a:t>
            </a:r>
            <a:r>
              <a:rPr dirty="0" smtClean="0" sz="1000" spc="-10">
                <a:solidFill>
                  <a:srgbClr val="535353"/>
                </a:solidFill>
                <a:latin typeface="Microsoft JhengHei"/>
                <a:cs typeface="Microsoft JhengHei"/>
              </a:rPr>
              <a:t>制高校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 </a:t>
            </a:r>
            <a:r>
              <a:rPr dirty="0" smtClean="0" sz="1000" spc="-15">
                <a:solidFill>
                  <a:srgbClr val="535353"/>
                </a:solidFill>
                <a:latin typeface="Century Gothic"/>
                <a:cs typeface="Century Gothic"/>
              </a:rPr>
              <a:t>21</a:t>
            </a:r>
            <a:r>
              <a:rPr dirty="0" smtClean="0" sz="1000" spc="-10">
                <a:solidFill>
                  <a:srgbClr val="535353"/>
                </a:solidFill>
                <a:latin typeface="Century Gothic"/>
                <a:cs typeface="Century Gothic"/>
              </a:rPr>
              <a:t>1</a:t>
            </a:r>
            <a:r>
              <a:rPr dirty="0" smtClean="0" sz="1000" spc="-5">
                <a:solidFill>
                  <a:srgbClr val="535353"/>
                </a:solidFill>
                <a:latin typeface="Microsoft JhengHei"/>
                <a:cs typeface="Microsoft JhengHei"/>
              </a:rPr>
              <a:t>院校</a:t>
            </a:r>
            <a:endParaRPr sz="1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dcterms:created xsi:type="dcterms:W3CDTF">2015-12-29T16:38:02Z</dcterms:created>
  <dcterms:modified xsi:type="dcterms:W3CDTF">2015-12-29T16:38:02Z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2015-04-27T00:00:00Z</vt:filetime>
  </property>
  <property fmtid="{D5CDD505-2E9C-101B-9397-08002B2CF9AE}" pid="3" name="LastSaved">
    <vt:filetime>2015-12-29T00:00:00Z</vt:filetime>
  </property>
</Properties>
</file>