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8" r:id="rId5"/>
    <p:sldId id="269" r:id="rId6"/>
    <p:sldId id="270" r:id="rId7"/>
    <p:sldId id="312" r:id="rId8"/>
    <p:sldId id="287" r:id="rId9"/>
    <p:sldId id="305" r:id="rId10"/>
    <p:sldId id="272" r:id="rId11"/>
    <p:sldId id="306" r:id="rId12"/>
    <p:sldId id="271" r:id="rId13"/>
    <p:sldId id="258" r:id="rId14"/>
    <p:sldId id="263" r:id="rId15"/>
    <p:sldId id="264" r:id="rId16"/>
    <p:sldId id="303" r:id="rId17"/>
    <p:sldId id="335" r:id="rId18"/>
    <p:sldId id="266" r:id="rId19"/>
    <p:sldId id="267" r:id="rId20"/>
    <p:sldId id="307" r:id="rId21"/>
    <p:sldId id="332" r:id="rId22"/>
    <p:sldId id="309" r:id="rId23"/>
    <p:sldId id="339" r:id="rId24"/>
    <p:sldId id="340" r:id="rId25"/>
    <p:sldId id="277" r:id="rId26"/>
    <p:sldId id="336" r:id="rId27"/>
    <p:sldId id="282" r:id="rId28"/>
    <p:sldId id="334" r:id="rId29"/>
    <p:sldId id="310" r:id="rId30"/>
    <p:sldId id="293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>
          <p15:clr>
            <a:srgbClr val="A4A3A4"/>
          </p15:clr>
        </p15:guide>
        <p15:guide id="2" pos="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68" y="66"/>
      </p:cViewPr>
      <p:guideLst>
        <p:guide orient="horz" pos="2252"/>
        <p:guide pos="2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/>
              <a:t>2010-2017</a:t>
            </a:r>
            <a:r>
              <a:rPr lang="zh-CN" altLang="en-US" b="1"/>
              <a:t>年中国在线教育市场规模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图形和数据导出!$B$5</c:f>
              <c:strCache>
                <c:ptCount val="1"/>
                <c:pt idx="0">
                  <c:v>市场规模(亿元)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图形和数据导出!$A$6:$A$13</c:f>
              <c:numCache>
                <c:formatCode>yyyy/m/d</c:formatCode>
                <c:ptCount val="8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  <c:pt idx="6">
                  <c:v>42735</c:v>
                </c:pt>
                <c:pt idx="7">
                  <c:v>43100</c:v>
                </c:pt>
              </c:numCache>
            </c:numRef>
          </c:cat>
          <c:val>
            <c:numRef>
              <c:f>图形和数据导出!$B$6:$B$13</c:f>
              <c:numCache>
                <c:formatCode>General</c:formatCode>
                <c:ptCount val="8"/>
                <c:pt idx="0">
                  <c:v>491.1</c:v>
                </c:pt>
                <c:pt idx="1">
                  <c:v>575</c:v>
                </c:pt>
                <c:pt idx="2">
                  <c:v>700.6</c:v>
                </c:pt>
                <c:pt idx="3">
                  <c:v>839.7</c:v>
                </c:pt>
                <c:pt idx="4">
                  <c:v>998</c:v>
                </c:pt>
                <c:pt idx="5">
                  <c:v>1191.7</c:v>
                </c:pt>
                <c:pt idx="6">
                  <c:v>1437.2</c:v>
                </c:pt>
                <c:pt idx="7">
                  <c:v>1733.9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906880"/>
        <c:axId val="179906096"/>
      </c:barChart>
      <c:lineChart>
        <c:grouping val="standard"/>
        <c:varyColors val="0"/>
        <c:ser>
          <c:idx val="1"/>
          <c:order val="1"/>
          <c:tx>
            <c:strRef>
              <c:f>图形和数据导出!$C$5</c:f>
              <c:strCache>
                <c:ptCount val="1"/>
                <c:pt idx="0">
                  <c:v>同比(右)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9860389972570901E-2"/>
                  <c:y val="-2.94262726412383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0670999695231E-2"/>
                  <c:y val="-4.904378773539729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图形和数据导出!$A$6:$A$13</c:f>
              <c:numCache>
                <c:formatCode>yyyy/m/d</c:formatCode>
                <c:ptCount val="8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  <c:pt idx="6">
                  <c:v>42735</c:v>
                </c:pt>
                <c:pt idx="7">
                  <c:v>43100</c:v>
                </c:pt>
              </c:numCache>
            </c:numRef>
          </c:cat>
          <c:val>
            <c:numRef>
              <c:f>图形和数据导出!$C$6:$C$13</c:f>
              <c:numCache>
                <c:formatCode>0.00_ </c:formatCode>
                <c:ptCount val="8"/>
                <c:pt idx="0">
                  <c:v>18.451519536903</c:v>
                </c:pt>
                <c:pt idx="1">
                  <c:v>17.084096925269801</c:v>
                </c:pt>
                <c:pt idx="2">
                  <c:v>21.843478260869599</c:v>
                </c:pt>
                <c:pt idx="3">
                  <c:v>19.854410505281201</c:v>
                </c:pt>
                <c:pt idx="4">
                  <c:v>18.851970942003099</c:v>
                </c:pt>
                <c:pt idx="5">
                  <c:v>19.408817635270498</c:v>
                </c:pt>
                <c:pt idx="6">
                  <c:v>20.6008223546194</c:v>
                </c:pt>
                <c:pt idx="7">
                  <c:v>20.644308377400499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07272"/>
        <c:axId val="179904920"/>
      </c:lineChart>
      <c:dateAx>
        <c:axId val="179906880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906096"/>
        <c:crosses val="autoZero"/>
        <c:auto val="1"/>
        <c:lblOffset val="100"/>
        <c:baseTimeUnit val="years"/>
      </c:dateAx>
      <c:valAx>
        <c:axId val="17990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906880"/>
        <c:crosses val="autoZero"/>
        <c:crossBetween val="between"/>
      </c:valAx>
      <c:dateAx>
        <c:axId val="179907272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179904920"/>
        <c:crosses val="autoZero"/>
        <c:auto val="1"/>
        <c:lblOffset val="100"/>
        <c:baseTimeUnit val="years"/>
      </c:dateAx>
      <c:valAx>
        <c:axId val="179904920"/>
        <c:scaling>
          <c:orientation val="minMax"/>
          <c:min val="15"/>
        </c:scaling>
        <c:delete val="0"/>
        <c:axPos val="r"/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90727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 dirty="0"/>
              <a:t>中小学在线教育市场规模占在线教育市场规模的比例</a:t>
            </a:r>
          </a:p>
        </c:rich>
      </c:tx>
      <c:layout>
        <c:manualLayout>
          <c:xMode val="edge"/>
          <c:yMode val="edge"/>
          <c:x val="0.13180555555555601"/>
          <c:y val="2.77777777777778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图形和数据导出!$H$3</c:f>
              <c:strCache>
                <c:ptCount val="1"/>
                <c:pt idx="0">
                  <c:v>中小学在线教育市场规模占比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111111111111099E-2"/>
                  <c:y val="-5.092592592592590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22222222222219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88888888889E-2"/>
                  <c:y val="-7.87037037037037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00000000000001E-2"/>
                  <c:y val="-7.87037037037038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666666666666699E-2"/>
                  <c:y val="-7.87037037037037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333333333333298E-2"/>
                  <c:y val="-6.94444444444445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5555555555556E-2"/>
                  <c:y val="-7.87037037037038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3333333333332291E-3"/>
                  <c:y val="-3.70370370370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图形和数据导出!$A$4:$A$11</c:f>
              <c:numCache>
                <c:formatCode>yyyy/m/d</c:formatCode>
                <c:ptCount val="8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  <c:pt idx="6">
                  <c:v>42735</c:v>
                </c:pt>
                <c:pt idx="7">
                  <c:v>43100</c:v>
                </c:pt>
              </c:numCache>
            </c:numRef>
          </c:cat>
          <c:val>
            <c:numRef>
              <c:f>图形和数据导出!$H$4:$H$11</c:f>
              <c:numCache>
                <c:formatCode>0.00%</c:formatCode>
                <c:ptCount val="8"/>
                <c:pt idx="0">
                  <c:v>6.3136456211812603E-2</c:v>
                </c:pt>
                <c:pt idx="1">
                  <c:v>7.1478260869565199E-2</c:v>
                </c:pt>
                <c:pt idx="2">
                  <c:v>8.0799428979300494E-2</c:v>
                </c:pt>
                <c:pt idx="3">
                  <c:v>9.1093117408906896E-2</c:v>
                </c:pt>
                <c:pt idx="4">
                  <c:v>0.10250501002004</c:v>
                </c:pt>
                <c:pt idx="5">
                  <c:v>0.11580095661659801</c:v>
                </c:pt>
                <c:pt idx="6">
                  <c:v>0.13310603952129099</c:v>
                </c:pt>
                <c:pt idx="7">
                  <c:v>0.153065344022147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06488"/>
        <c:axId val="179909624"/>
      </c:lineChart>
      <c:dateAx>
        <c:axId val="179906488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909624"/>
        <c:crosses val="autoZero"/>
        <c:auto val="1"/>
        <c:lblOffset val="100"/>
        <c:baseTimeUnit val="years"/>
      </c:dateAx>
      <c:valAx>
        <c:axId val="17990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90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/>
              <a:t>2017</a:t>
            </a:r>
            <a:r>
              <a:rPr lang="zh-CN" altLang="en-US" b="1" dirty="0"/>
              <a:t>年中国在线教育市场规模结构</a:t>
            </a:r>
          </a:p>
        </c:rich>
      </c:tx>
      <c:layout>
        <c:manualLayout>
          <c:xMode val="edge"/>
          <c:yMode val="edge"/>
          <c:x val="0.24062602782700401"/>
          <c:y val="3.3597314754459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8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37140398225282201"/>
                  <c:y val="9.07127498370397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4109500178885E-2"/>
                  <c:y val="5.37557036071346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zh-CN" altLang="en-US"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6E2D9C-229A-4838-995D-D145F498E7B4}" type="CATEGORYNAME">
                      <a:rPr lang="zh-CN" altLang="en-US"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zh-CN" altLang="en-US" sz="1000" b="0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[类别名称]</a:t>
                    </a:fld>
                    <a:r>
                      <a:rPr lang="en-US" altLang="zh-CN"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,</a:t>
                    </a:r>
                    <a:fld id="{F59379AC-48D3-40C2-A8C2-6311FCB6642E}" type="VALUE">
                      <a:rPr lang="en-US" altLang="zh-CN"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zh-CN" altLang="en-US" sz="1000" b="0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[值]</a:t>
                    </a:fld>
                    <a:endParaRPr lang="en-US" altLang="zh-CN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39641440769401"/>
                      <c:h val="0.152802174777992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图形和数据导出!$B$3:$F$3</c:f>
              <c:strCache>
                <c:ptCount val="5"/>
                <c:pt idx="0">
                  <c:v>学前在线教育</c:v>
                </c:pt>
                <c:pt idx="1">
                  <c:v>企业E-learning</c:v>
                </c:pt>
                <c:pt idx="2">
                  <c:v>中小学在线教育</c:v>
                </c:pt>
                <c:pt idx="3">
                  <c:v>职业在线教育</c:v>
                </c:pt>
                <c:pt idx="4">
                  <c:v>高等学历在线教育</c:v>
                </c:pt>
              </c:strCache>
            </c:strRef>
          </c:cat>
          <c:val>
            <c:numRef>
              <c:f>图形和数据导出!$B$11:$F$11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69</c:v>
                </c:pt>
                <c:pt idx="2">
                  <c:v>265.39999999999998</c:v>
                </c:pt>
                <c:pt idx="3">
                  <c:v>428.7</c:v>
                </c:pt>
                <c:pt idx="4">
                  <c:v>965.9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/>
              <a:t>在线教育用户规模及增速预测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图形和数据导出!$B$3</c:f>
              <c:strCache>
                <c:ptCount val="1"/>
                <c:pt idx="0">
                  <c:v>用户规模(万人)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图形和数据导出!$A$4:$A$12</c:f>
              <c:numCache>
                <c:formatCode>yyyy/m/d</c:formatCode>
                <c:ptCount val="9"/>
                <c:pt idx="0">
                  <c:v>40178</c:v>
                </c:pt>
                <c:pt idx="1">
                  <c:v>40543</c:v>
                </c:pt>
                <c:pt idx="2">
                  <c:v>40908</c:v>
                </c:pt>
                <c:pt idx="3">
                  <c:v>41274</c:v>
                </c:pt>
                <c:pt idx="4">
                  <c:v>41639</c:v>
                </c:pt>
                <c:pt idx="5">
                  <c:v>42004</c:v>
                </c:pt>
                <c:pt idx="6">
                  <c:v>42369</c:v>
                </c:pt>
                <c:pt idx="7">
                  <c:v>42735</c:v>
                </c:pt>
                <c:pt idx="8">
                  <c:v>43100</c:v>
                </c:pt>
              </c:numCache>
            </c:numRef>
          </c:cat>
          <c:val>
            <c:numRef>
              <c:f>图形和数据导出!$B$4:$B$12</c:f>
              <c:numCache>
                <c:formatCode>General</c:formatCode>
                <c:ptCount val="9"/>
                <c:pt idx="0">
                  <c:v>3889.4</c:v>
                </c:pt>
                <c:pt idx="1">
                  <c:v>4471.8</c:v>
                </c:pt>
                <c:pt idx="2">
                  <c:v>5189.5</c:v>
                </c:pt>
                <c:pt idx="3">
                  <c:v>5905.6</c:v>
                </c:pt>
                <c:pt idx="4">
                  <c:v>6720</c:v>
                </c:pt>
                <c:pt idx="5">
                  <c:v>7796.9</c:v>
                </c:pt>
                <c:pt idx="6">
                  <c:v>9099.2000000000007</c:v>
                </c:pt>
                <c:pt idx="7">
                  <c:v>10338.1</c:v>
                </c:pt>
                <c:pt idx="8">
                  <c:v>12032.6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77376"/>
        <c:axId val="180875416"/>
      </c:barChart>
      <c:lineChart>
        <c:grouping val="standard"/>
        <c:varyColors val="0"/>
        <c:ser>
          <c:idx val="1"/>
          <c:order val="1"/>
          <c:tx>
            <c:strRef>
              <c:f>图形和数据导出!$C$3</c:f>
              <c:strCache>
                <c:ptCount val="1"/>
                <c:pt idx="0">
                  <c:v>同比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888888888888898E-2"/>
                  <c:y val="-5.55555555555556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398E-2"/>
                  <c:y val="-1.388888888888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888888888888898E-2"/>
                  <c:y val="-4.1666666666666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444444444444502E-2"/>
                  <c:y val="-2.77777777777778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333333333333298E-2"/>
                  <c:y val="-2.77777777777778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444444444444502E-2"/>
                  <c:y val="-4.1666666666666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777777777777798E-2"/>
                  <c:y val="-4.1666666666666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666666666666803E-2"/>
                  <c:y val="-4.1666666666666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888888888888903E-2"/>
                  <c:y val="-5.09259259259259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图形和数据导出!$A$4:$A$12</c:f>
              <c:numCache>
                <c:formatCode>yyyy/m/d</c:formatCode>
                <c:ptCount val="9"/>
                <c:pt idx="0">
                  <c:v>40178</c:v>
                </c:pt>
                <c:pt idx="1">
                  <c:v>40543</c:v>
                </c:pt>
                <c:pt idx="2">
                  <c:v>40908</c:v>
                </c:pt>
                <c:pt idx="3">
                  <c:v>41274</c:v>
                </c:pt>
                <c:pt idx="4">
                  <c:v>41639</c:v>
                </c:pt>
                <c:pt idx="5">
                  <c:v>42004</c:v>
                </c:pt>
                <c:pt idx="6">
                  <c:v>42369</c:v>
                </c:pt>
                <c:pt idx="7">
                  <c:v>42735</c:v>
                </c:pt>
                <c:pt idx="8">
                  <c:v>43100</c:v>
                </c:pt>
              </c:numCache>
            </c:numRef>
          </c:cat>
          <c:val>
            <c:numRef>
              <c:f>图形和数据导出!$C$4:$C$12</c:f>
              <c:numCache>
                <c:formatCode>0.00_ </c:formatCode>
                <c:ptCount val="9"/>
                <c:pt idx="0">
                  <c:v>8.2855392839244799E-2</c:v>
                </c:pt>
                <c:pt idx="1">
                  <c:v>18.451519536903</c:v>
                </c:pt>
                <c:pt idx="2">
                  <c:v>17.084096925269801</c:v>
                </c:pt>
                <c:pt idx="3">
                  <c:v>21.843478260869599</c:v>
                </c:pt>
                <c:pt idx="4">
                  <c:v>19.854410505281201</c:v>
                </c:pt>
                <c:pt idx="5">
                  <c:v>18.851970942003099</c:v>
                </c:pt>
                <c:pt idx="6">
                  <c:v>19.408817635270498</c:v>
                </c:pt>
                <c:pt idx="7">
                  <c:v>20.6008223546194</c:v>
                </c:pt>
                <c:pt idx="8">
                  <c:v>20.644308377400499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880904"/>
        <c:axId val="180878552"/>
      </c:lineChart>
      <c:dateAx>
        <c:axId val="180877376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0875416"/>
        <c:crosses val="autoZero"/>
        <c:auto val="1"/>
        <c:lblOffset val="100"/>
        <c:baseTimeUnit val="years"/>
      </c:dateAx>
      <c:valAx>
        <c:axId val="18087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0877376"/>
        <c:crosses val="autoZero"/>
        <c:crossBetween val="between"/>
      </c:valAx>
      <c:dateAx>
        <c:axId val="180880904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180878552"/>
        <c:crosses val="autoZero"/>
        <c:auto val="1"/>
        <c:lblOffset val="100"/>
        <c:baseTimeUnit val="years"/>
      </c:dateAx>
      <c:valAx>
        <c:axId val="180878552"/>
        <c:scaling>
          <c:orientation val="minMax"/>
        </c:scaling>
        <c:delete val="0"/>
        <c:axPos val="r"/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088090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1205" y="225066"/>
            <a:ext cx="1103810" cy="40041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39750" y="6597353"/>
            <a:ext cx="8604250" cy="262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海南九春科教传媒股份有限公司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6597353"/>
            <a:ext cx="503238" cy="262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8686806" y="6586307"/>
            <a:ext cx="43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568E35-87C5-4EE5-9312-4C9799A0CA79}" type="slidenum">
              <a:rPr lang="zh-CN" altLang="en-US" sz="12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zh-CN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9750" y="6597353"/>
            <a:ext cx="8604250" cy="262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海南九春教育科技股份有限公司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6597353"/>
            <a:ext cx="503238" cy="262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8"/>
          <p:cNvSpPr txBox="1"/>
          <p:nvPr userDrawn="1"/>
        </p:nvSpPr>
        <p:spPr>
          <a:xfrm>
            <a:off x="8686806" y="6586307"/>
            <a:ext cx="43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568E35-87C5-4EE5-9312-4C9799A0CA79}" type="slidenum">
              <a:rPr lang="zh-CN" alt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zh-CN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21" y="182020"/>
            <a:ext cx="1279572" cy="46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F37B-0A38-41C7-B010-D7C57639F33D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3AEF-A0BD-4CF2-95CB-3BA68731BF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F37B-0A38-41C7-B010-D7C57639F3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3AEF-A0BD-4CF2-95CB-3BA68731BF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40919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8411" y="1919511"/>
            <a:ext cx="8180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ln w="12700">
                  <a:noFill/>
                </a:ln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投资九春教育 把握在线教育先机</a:t>
            </a:r>
            <a:endParaRPr lang="zh-CN" altLang="en-US" sz="4000" b="1" dirty="0">
              <a:ln w="12700">
                <a:noFill/>
              </a:ln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80303" y="2793413"/>
            <a:ext cx="744700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564352" y="2942268"/>
            <a:ext cx="2015295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李华生</a:t>
            </a:r>
            <a:endParaRPr lang="en-US" altLang="zh-CN" sz="24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algn="ctr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29" y="4471626"/>
            <a:ext cx="3104193" cy="111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  <a:r>
              <a:rPr lang="en-US" altLang="zh-CN" sz="11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dist="25400" dir="1800000" algn="t" rotWithShape="0">
                    <a:prstClr val="white"/>
                  </a:outerShdw>
                </a:effectLst>
                <a:latin typeface="微软雅黑" pitchFamily="34" charset="-122"/>
                <a:ea typeface="微软雅黑" pitchFamily="34" charset="-122"/>
              </a:rPr>
              <a:t>市场前景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dist="25400" dir="1800000" algn="t" rotWithShape="0">
                  <a:prstClr val="white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4161" y="1044403"/>
            <a:ext cx="828671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buClr>
                <a:srgbClr val="CAF278"/>
              </a:buClr>
              <a:buSzPct val="75000"/>
              <a:defRPr/>
            </a:pPr>
            <a:r>
              <a:rPr lang="zh-CN" altLang="en-US" sz="20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中国在线</a:t>
            </a:r>
            <a:r>
              <a:rPr lang="zh-CN" altLang="en-US" sz="20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教育投资市场情况</a:t>
            </a:r>
            <a:endParaRPr lang="en-US" altLang="zh-CN" sz="2000" b="1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19556"/>
              </p:ext>
            </p:extLst>
          </p:nvPr>
        </p:nvGraphicFramePr>
        <p:xfrm>
          <a:off x="386366" y="2163734"/>
          <a:ext cx="8399824" cy="343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355"/>
                <a:gridCol w="1390918"/>
                <a:gridCol w="1120462"/>
                <a:gridCol w="1519707"/>
                <a:gridCol w="1110382"/>
              </a:tblGrid>
              <a:tr h="68017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投资机构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项目名称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时间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融资规模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融资次数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6896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IDG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资本、经纬中国、新天域资本、华仁文化产业投资基金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猿题库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2015-3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6000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万美元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C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轮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6896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H Capital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、淡马锡、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DTS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endParaRPr lang="en-US" altLang="zh-CN" sz="14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顺为资本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一起作业网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2015-3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亿美元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轮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6896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腾讯产业共赢基金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易题库</a:t>
                      </a:r>
                    </a:p>
                    <a:p>
                      <a:pPr algn="ctr"/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2015-1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300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万美元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A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轮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6896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农天资本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网班教育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2015-6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200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万人民币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A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轮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64161" y="1748236"/>
            <a:ext cx="321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近期知名投资在线教育案例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市场前景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5508" y="881795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227330" algn="just">
              <a:lnSpc>
                <a:spcPct val="120000"/>
              </a:lnSpc>
              <a:spcAft>
                <a:spcPts val="200"/>
              </a:spcAft>
              <a:buClr>
                <a:schemeClr val="bg2"/>
              </a:buClr>
              <a:buSzPct val="65000"/>
              <a:defRPr/>
            </a:pPr>
            <a:r>
              <a:rPr lang="zh-CN" altLang="en-US" sz="20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中国在线教育用户规模持续增长</a:t>
            </a:r>
            <a:endParaRPr lang="en-US" altLang="zh-CN" sz="20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1402" y="1324048"/>
            <a:ext cx="8286715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在线教育用户规模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7796.9</a:t>
            </a:r>
            <a:r>
              <a:rPr lang="zh-CN" altLang="en-US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，同比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增长</a:t>
            </a:r>
            <a:r>
              <a:rPr lang="en-US" altLang="zh-CN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18.85%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未来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几年，在线教育用户规模将保持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15%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以上的速度继续增长，到</a:t>
            </a:r>
            <a:r>
              <a:rPr lang="en-US" altLang="zh-CN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预计达到</a:t>
            </a:r>
            <a:r>
              <a:rPr lang="en-US" altLang="zh-CN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亿人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2644071512"/>
              </p:ext>
            </p:extLst>
          </p:nvPr>
        </p:nvGraphicFramePr>
        <p:xfrm>
          <a:off x="1412616" y="2572325"/>
          <a:ext cx="6593982" cy="401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2860028" y="1571612"/>
            <a:ext cx="3141379" cy="3079532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en-US" altLang="zh-CN" sz="5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②</a:t>
            </a:r>
            <a:endParaRPr lang="en-US" altLang="zh-CN" sz="5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  <a:endParaRPr lang="en-US" altLang="zh-CN" sz="4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公司概况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0" y="1203963"/>
            <a:ext cx="3968379" cy="401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200214" y="1128810"/>
            <a:ext cx="47220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海南九春教育科技股份有限公司，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成立于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2012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年，注册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地：海南高新技术示范区，拥有独栋现代化办公楼。主营业务为图书的策划、编辑、合作出版和发行，以及教育互联网产品研发应用、销售。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为适应教育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信息化新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形势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发展，公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司提出了“运用云计算高新技术综合解决方案推动中国教育均衡发展”的理念，创建了以资源云、数据云、管理云、服务云为技术核心的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“智慧教育平台”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，平台中包含</a:t>
            </a:r>
            <a:r>
              <a:rPr lang="zh-CN" altLang="en-US" sz="16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在线教育学习</a:t>
            </a:r>
            <a:r>
              <a:rPr lang="zh-CN" altLang="en-US" sz="16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平台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</a:t>
            </a:r>
            <a:r>
              <a:rPr lang="zh-CN" altLang="en-US" sz="16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微校园校务</a:t>
            </a:r>
            <a:r>
              <a:rPr lang="zh-CN" altLang="en-US" sz="16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办公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应用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深度融合，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提出了 “全球课堂”的教育模式，让不同地域</a:t>
            </a:r>
            <a:r>
              <a:rPr lang="en-US" altLang="zh-CN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不同领域的学生都能异地共享资源。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基于九春云端体系，通过多层系统架构，建立覆盖省、市、区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县、校的云应用环境，实现解决我国资源分布不均、教育资源更新速度慢、教育资源共享程度低、教育资源成本高的四大难题，以促进我国教育发展均衡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管理团队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234" y="1451223"/>
            <a:ext cx="7679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公司建立了健全高效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管理体制及高素质的职业化团队，管理层和业务骨干均有深厚的教育行业背景、扎实的专业技能和丰富的项目管理经验。</a:t>
            </a:r>
          </a:p>
        </p:txBody>
      </p:sp>
      <p:graphicFrame>
        <p:nvGraphicFramePr>
          <p:cNvPr id="13" name="表格 12"/>
          <p:cNvGraphicFramePr/>
          <p:nvPr>
            <p:extLst>
              <p:ext uri="{D42A27DB-BD31-4B8C-83A1-F6EECF244321}">
                <p14:modId xmlns:p14="http://schemas.microsoft.com/office/powerpoint/2010/main" val="4238237688"/>
              </p:ext>
            </p:extLst>
          </p:nvPr>
        </p:nvGraphicFramePr>
        <p:xfrm>
          <a:off x="1320165" y="2383790"/>
          <a:ext cx="6400165" cy="358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6591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                                       </a:t>
                      </a:r>
                      <a:r>
                        <a:rPr lang="zh-CN" altLang="en-US" sz="24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李华生</a:t>
                      </a:r>
                    </a:p>
                    <a:p>
                      <a:pPr>
                        <a:buNone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                                   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董事长、总经理</a:t>
                      </a:r>
                    </a:p>
                  </a:txBody>
                  <a:tcPr/>
                </a:tc>
              </a:tr>
              <a:tr h="28536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 smtClean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1997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年师范毕业，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19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岁从事教师工作</a:t>
                      </a:r>
                    </a:p>
                    <a:p>
                      <a:pPr>
                        <a:buNone/>
                      </a:pP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 2000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22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岁，开始从事图书出版发行工作，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15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年的行业经验</a:t>
                      </a:r>
                    </a:p>
                    <a:p>
                      <a:pPr>
                        <a:buNone/>
                      </a:pP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 2008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年成立九春教育，一直担任董事长</a:t>
                      </a:r>
                    </a:p>
                    <a:p>
                      <a:pPr>
                        <a:buNone/>
                      </a:pP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 2012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开始进入在线教育和校园信息化的研发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>
                        <a:buNone/>
                      </a:pPr>
                      <a:endParaRPr sz="1800" dirty="0"/>
                    </a:p>
                    <a:p>
                      <a:pPr>
                        <a:buNone/>
                      </a:pPr>
                      <a:endParaRPr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管理团队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31345" y="2521836"/>
          <a:ext cx="8048367" cy="37960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0919"/>
                <a:gridCol w="1227438"/>
                <a:gridCol w="5750010"/>
              </a:tblGrid>
              <a:tr h="3499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管理层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职务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履历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28149">
                <a:tc>
                  <a:txBody>
                    <a:bodyPr/>
                    <a:lstStyle/>
                    <a:p>
                      <a:pPr algn="ctr"/>
                      <a:endParaRPr lang="en-US" altLang="zh-CN" sz="1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熊志国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副总经理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1997-1999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年：长沙市望城区大湖中学，老师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2001-2004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年：深圳盛世戈雅企业策划有限公司， 高级品牌设计师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2005-2006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年：深圳市柯诗美实业有限公司， 品牌策划总监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2008-2010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年：长沙九海电子商务有限公司， 总经理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2012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至今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：九春科教传媒有限公司， 项目总监，副总经理</a:t>
                      </a:r>
                      <a:endParaRPr lang="zh-CN" altLang="zh-CN" sz="10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</a:tr>
              <a:tr h="864235">
                <a:tc>
                  <a:txBody>
                    <a:bodyPr/>
                    <a:lstStyle/>
                    <a:p>
                      <a:pPr algn="ctr"/>
                      <a:endParaRPr lang="en-US" altLang="zh-CN" sz="1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徐玉堂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董事会秘书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1983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-2000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月，湖南雪峰水泥集团有限公司，会计、财务主管、财务部经理、副总会师</a:t>
                      </a:r>
                      <a:endParaRPr lang="en-US" altLang="zh-CN" sz="10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2001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-2010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月，拓维信息系统股份有限公司，财务总监、董事会秘书</a:t>
                      </a:r>
                      <a:endParaRPr lang="en-US" altLang="zh-CN" sz="10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2010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-2015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月，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湖南长信畅中科技股份有限公司，财务总监、董事会秘书</a:t>
                      </a:r>
                      <a:endParaRPr lang="en-US" altLang="zh-CN" sz="10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2015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月起，海南九春科教传媒有限公司，董事会秘书</a:t>
                      </a:r>
                      <a:endParaRPr lang="zh-CN" altLang="zh-CN" sz="10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</a:tr>
              <a:tr h="864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微软雅黑" pitchFamily="34" charset="-122"/>
                          <a:ea typeface="微软雅黑" pitchFamily="34" charset="-122"/>
                        </a:rPr>
                        <a:t>林文斌</a:t>
                      </a: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微软雅黑" pitchFamily="34" charset="-122"/>
                          <a:ea typeface="微软雅黑" pitchFamily="34" charset="-122"/>
                        </a:rPr>
                        <a:t>九春科教微信校园技术总监</a:t>
                      </a: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2012年毕业于福建工程学院</a:t>
                      </a:r>
                      <a:endParaRPr lang="en-US" altLang="zh-CN" sz="10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曾担任各种技术职务，具有丰富产品研发和技术管理经验</a:t>
                      </a: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曾在电力行业主导研发过市级配网主站系统，攻克百万级并发通信的难题</a:t>
                      </a: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在教育信息化领域主导研发九春交互式教学系统，校园管家等多款产品</a:t>
                      </a: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现任微信校园的技术总监，全面负责公司产品技术领域工作</a:t>
                      </a: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</a:tr>
              <a:tr h="864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微软雅黑" pitchFamily="34" charset="-122"/>
                          <a:ea typeface="微软雅黑" pitchFamily="34" charset="-122"/>
                        </a:rPr>
                        <a:t>李太平</a:t>
                      </a: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zh-CN" sz="1000" dirty="0" smtClean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zh-CN" sz="1000" dirty="0" smtClean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zh-CN" sz="10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九春教育集团</a:t>
                      </a:r>
                    </a:p>
                    <a:p>
                      <a:pPr algn="ctr">
                        <a:buNone/>
                      </a:pPr>
                      <a:r>
                        <a:rPr lang="zh-CN" altLang="zh-CN" sz="10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营销部主管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毕业于湖南财政经济学院（原湖南财经高等专科学校）</a:t>
                      </a: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1997年至2001年就职于湘江涂料集团（营销部）</a:t>
                      </a: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2001年至2007年自营长沙凤舞涂饰有限公司</a:t>
                      </a: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08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年至今就职于海南九春教育集团营销部</a:t>
                      </a:r>
                    </a:p>
                  </a:txBody>
                  <a:tcPr>
                    <a:solidFill>
                      <a:schemeClr val="accent1"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15234" y="1451223"/>
            <a:ext cx="7679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公司建立了健全高效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管理体制及高素质的职业化团队，管理层和业务骨干均有深厚的教育行业背景、扎实的专业技能和丰富的项目管理经验。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团队组建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215" y="1391396"/>
            <a:ext cx="4057008" cy="45610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5235" y="2183027"/>
            <a:ext cx="25799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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10+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产品设计团队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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20+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技术开发团队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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20+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用户运营团队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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30+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平台服务团队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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8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42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7" y="193863"/>
            <a:ext cx="148318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科研实力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1269" y="1035269"/>
            <a:ext cx="7685380" cy="338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九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春科教系国家高新技术企业、软件企业，通过了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ISO9001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的质量管理体系认证和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ISO14000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环境管理体系认证。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构成公司员工</a:t>
            </a:r>
            <a:r>
              <a:rPr lang="en-US" altLang="zh-CN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42%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研发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人员均为</a:t>
            </a:r>
            <a:r>
              <a:rPr lang="zh-CN" altLang="zh-CN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本科以上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学历，是一支富有经验和激情的技术团队，他们熟悉教育、掌握先进的技术，具有超前的意识，能够不断的推陈出新，引领潮流，开发的教学软件产品符合时代发展、满足教学需求、达到教学目地，研发团体成为公司可持续发展的有力保证，为公司软件开发、现代教育技术环境构建、在线教育及技术咨询与服务等业务的发展奠定了坚实基础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公司研发中心两年来已自主研发了十多项软件项目，其中</a:t>
            </a:r>
            <a:r>
              <a:rPr lang="en-US" altLang="zh-CN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项已经获得软件著作权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，实现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科技成果转换</a:t>
            </a:r>
            <a:r>
              <a:rPr lang="en-US" altLang="zh-CN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45276" y="4666118"/>
            <a:ext cx="986637" cy="7789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20507" y="4666118"/>
            <a:ext cx="745331" cy="781338"/>
          </a:xfrm>
          <a:prstGeom prst="rect">
            <a:avLst/>
          </a:prstGeom>
        </p:spPr>
      </p:pic>
      <p:pic>
        <p:nvPicPr>
          <p:cNvPr id="12" name="Picture 2" descr="E:\九春公司宣传资料\全球课堂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18" y="4775776"/>
            <a:ext cx="1824607" cy="50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13" y="4633078"/>
            <a:ext cx="833992" cy="828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235" y="1158836"/>
            <a:ext cx="6593895" cy="494542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cxnSp>
        <p:nvCxnSpPr>
          <p:cNvPr id="4" name="直接连接符 3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7" y="193863"/>
            <a:ext cx="148318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销售网络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821909"/>
            <a:ext cx="9251092" cy="54081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53503" y="2934618"/>
            <a:ext cx="57582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借助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教材教辅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图书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销售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覆盖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全国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个省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的优势，微校园项目已率先在湖南、贵州、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浙江、重庆、四川、湖北、江西、广西展开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样本市场推广，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短短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个月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时间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覆盖了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252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所中小学，三十多万师生。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750" y="6597353"/>
            <a:ext cx="8604250" cy="262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九春科教传媒股份有限公司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597353"/>
            <a:ext cx="503238" cy="262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8686806" y="6586307"/>
            <a:ext cx="43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1205" y="159754"/>
            <a:ext cx="1103810" cy="40041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2860028" y="1571612"/>
            <a:ext cx="3141379" cy="3079532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5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③</a:t>
            </a:r>
          </a:p>
          <a:p>
            <a:pPr algn="ctr"/>
            <a:r>
              <a:rPr lang="zh-CN" altLang="en-US" sz="4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投资亮点</a:t>
            </a:r>
            <a:endParaRPr lang="en-US" altLang="zh-CN" sz="4800" b="1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8694" y="3856210"/>
            <a:ext cx="1940099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rgbClr val="92D050"/>
                </a:solidFill>
                <a:effectLst>
                  <a:outerShdw dist="25400" dir="27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  公司投资亮点</a:t>
            </a:r>
            <a:endParaRPr lang="en-US" altLang="zh-CN" sz="1600" dirty="0" smtClean="0">
              <a:solidFill>
                <a:srgbClr val="92D050"/>
              </a:solidFill>
              <a:effectLst>
                <a:outerShdw dist="25400" dir="27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4192" y="2026231"/>
            <a:ext cx="458942" cy="4589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chemeClr val="bg1"/>
                </a:solidFill>
              </a:rPr>
              <a:t>1</a:t>
            </a:r>
            <a:endParaRPr lang="zh-CN" altLang="en-US" sz="2400" i="1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6368" y="3083087"/>
            <a:ext cx="458942" cy="4589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chemeClr val="bg1"/>
                </a:solidFill>
              </a:rPr>
              <a:t>2</a:t>
            </a:r>
            <a:endParaRPr lang="zh-CN" altLang="en-US" sz="2400" i="1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3513" y="4130843"/>
            <a:ext cx="458942" cy="4589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chemeClr val="bg1"/>
                </a:solidFill>
              </a:rPr>
              <a:t>3</a:t>
            </a:r>
            <a:endParaRPr lang="zh-CN" altLang="en-US" sz="2400" i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87253" y="1720209"/>
            <a:ext cx="1314784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rgbClr val="92D050"/>
                </a:solidFill>
                <a:effectLst>
                  <a:outerShdw dist="25400" dir="27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行业前景</a:t>
            </a:r>
            <a:endParaRPr lang="en-US" altLang="zh-CN" sz="1600" dirty="0" smtClean="0">
              <a:solidFill>
                <a:srgbClr val="92D050"/>
              </a:solidFill>
              <a:effectLst>
                <a:outerShdw dist="25400" dir="27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86618" y="2802890"/>
            <a:ext cx="1314784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rgbClr val="92D050"/>
                </a:solidFill>
                <a:effectLst>
                  <a:outerShdw dist="25400" dir="27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公司简介</a:t>
            </a:r>
            <a:endParaRPr lang="en-US" altLang="zh-CN" sz="1600" dirty="0" smtClean="0">
              <a:solidFill>
                <a:srgbClr val="92D050"/>
              </a:solidFill>
              <a:effectLst>
                <a:outerShdw dist="25400" dir="27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>
            <a:stCxn id="15" idx="4"/>
            <a:endCxn id="19" idx="0"/>
          </p:cNvCxnSpPr>
          <p:nvPr/>
        </p:nvCxnSpPr>
        <p:spPr>
          <a:xfrm flipH="1">
            <a:off x="872490" y="4589780"/>
            <a:ext cx="635" cy="57404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642878" y="5164000"/>
            <a:ext cx="458942" cy="4589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chemeClr val="bg1"/>
                </a:solidFill>
              </a:rPr>
              <a:t>4</a:t>
            </a:r>
            <a:endParaRPr lang="zh-CN" altLang="en-US" sz="2400" i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81513" y="4900307"/>
            <a:ext cx="20072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rgbClr val="92D050"/>
                </a:solidFill>
                <a:effectLst>
                  <a:outerShdw dist="25400" dir="27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   公司规划与发展</a:t>
            </a:r>
            <a:endParaRPr lang="en-US" altLang="zh-CN" sz="1600" dirty="0" smtClean="0">
              <a:solidFill>
                <a:srgbClr val="92D050"/>
              </a:solidFill>
              <a:effectLst>
                <a:outerShdw dist="25400" dir="27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27222" y="883268"/>
            <a:ext cx="5707913" cy="642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79612" y="364686"/>
            <a:ext cx="139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目  录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5439" y="953089"/>
            <a:ext cx="141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854710" y="3540760"/>
            <a:ext cx="635" cy="57404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844550" y="2508885"/>
            <a:ext cx="635" cy="57404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62" y="2999930"/>
            <a:ext cx="2998746" cy="108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投资亮点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915816" y="193863"/>
            <a:ext cx="2092789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项目投资亮点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4"/>
          <p:cNvGrpSpPr/>
          <p:nvPr/>
        </p:nvGrpSpPr>
        <p:grpSpPr bwMode="auto">
          <a:xfrm>
            <a:off x="511270" y="5321019"/>
            <a:ext cx="8500925" cy="1043977"/>
            <a:chOff x="454025" y="5873790"/>
            <a:chExt cx="9338310" cy="1086461"/>
          </a:xfrm>
        </p:grpSpPr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454025" y="5873790"/>
              <a:ext cx="2390775" cy="1086460"/>
            </a:xfrm>
            <a:prstGeom prst="rect">
              <a:avLst/>
            </a:prstGeom>
            <a:solidFill>
              <a:srgbClr val="F5F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28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200"/>
                </a:spcAft>
                <a:buClr>
                  <a:srgbClr val="587498"/>
                </a:buClr>
                <a:buSzPct val="75000"/>
                <a:buFont typeface="Wingdings" pitchFamily="2" charset="2"/>
                <a:buNone/>
              </a:pPr>
              <a:endPara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454025" y="5873790"/>
              <a:ext cx="750888" cy="1086459"/>
            </a:xfrm>
            <a:prstGeom prst="homePlate">
              <a:avLst>
                <a:gd name="adj" fmla="val 25000"/>
              </a:avLst>
            </a:prstGeom>
            <a:solidFill>
              <a:srgbClr val="DE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10000"/>
                </a:spcBef>
                <a:spcAft>
                  <a:spcPts val="200"/>
                </a:spcAft>
                <a:buClrTx/>
                <a:buSzPct val="120000"/>
                <a:buFontTx/>
                <a:buNone/>
              </a:pPr>
              <a:endParaRPr lang="en-GB" altLang="zh-CN" sz="11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2997200" y="5873791"/>
              <a:ext cx="6795135" cy="1086460"/>
            </a:xfrm>
            <a:prstGeom prst="rect">
              <a:avLst/>
            </a:prstGeom>
            <a:solidFill>
              <a:srgbClr val="F5F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171450" indent="-22733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lvl="1" algn="just">
                <a:lnSpc>
                  <a:spcPct val="95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</a:pP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公司软件研发中心，配备有专业的研发管理人员与技术人员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 lvl="1" algn="just">
                <a:lnSpc>
                  <a:spcPct val="95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已</a:t>
              </a:r>
              <a:r>
                <a:rPr lang="zh-CN" altLang="zh-CN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自主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研发了十多项软件项目，其中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10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项已获得软件著作权，实</a:t>
              </a:r>
            </a:p>
            <a:p>
              <a:pPr marL="0" lvl="1" indent="0" algn="just">
                <a:lnSpc>
                  <a:spcPct val="95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zh-CN" altLang="zh-CN" sz="1600" dirty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    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+mn-ea"/>
                </a:rPr>
                <a:t>现科技成果转化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+mn-ea"/>
                </a:rPr>
                <a:t>8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+mn-ea"/>
                </a:rPr>
                <a:t>项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673100" y="6080761"/>
              <a:ext cx="468313" cy="50163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4</a:t>
              </a:r>
              <a:endParaRPr lang="en-GB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" name="组合 55"/>
          <p:cNvGrpSpPr/>
          <p:nvPr/>
        </p:nvGrpSpPr>
        <p:grpSpPr bwMode="auto">
          <a:xfrm>
            <a:off x="511270" y="3792861"/>
            <a:ext cx="8500925" cy="1181140"/>
            <a:chOff x="454025" y="2632114"/>
            <a:chExt cx="7961095" cy="1381217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54025" y="2632118"/>
              <a:ext cx="2070283" cy="1381213"/>
            </a:xfrm>
            <a:prstGeom prst="rect">
              <a:avLst/>
            </a:prstGeom>
            <a:solidFill>
              <a:srgbClr val="ABC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28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200"/>
                </a:spcAft>
                <a:buClr>
                  <a:srgbClr val="587498"/>
                </a:buClr>
                <a:buSzPct val="75000"/>
                <a:buFont typeface="Wingdings" pitchFamily="2" charset="2"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渠道优势</a:t>
              </a:r>
              <a:endPara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454025" y="2632114"/>
              <a:ext cx="750758" cy="1381216"/>
            </a:xfrm>
            <a:prstGeom prst="homePlate">
              <a:avLst>
                <a:gd name="adj" fmla="val 25000"/>
              </a:avLst>
            </a:prstGeom>
            <a:solidFill>
              <a:srgbClr val="6B9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10000"/>
                </a:spcBef>
                <a:spcAft>
                  <a:spcPts val="200"/>
                </a:spcAft>
                <a:buClrTx/>
                <a:buSzPct val="120000"/>
                <a:buFontTx/>
                <a:buNone/>
              </a:pPr>
              <a:endParaRPr lang="en-GB" altLang="zh-CN" sz="11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659780" y="2632115"/>
              <a:ext cx="5755340" cy="1381216"/>
            </a:xfrm>
            <a:prstGeom prst="rect">
              <a:avLst/>
            </a:prstGeom>
            <a:solidFill>
              <a:srgbClr val="CE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 anchor="ctr"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indent="-22733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marL="0" lvl="1" algn="just">
                <a:spcBef>
                  <a:spcPct val="0"/>
                </a:spcBef>
                <a:spcAft>
                  <a:spcPts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</a:pP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15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年图书出版发行业务积累了覆盖全国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24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个省的中小学的校园渠</a:t>
              </a:r>
            </a:p>
            <a:p>
              <a:pPr marL="0" lvl="1" indent="0" algn="just">
                <a:spcBef>
                  <a:spcPct val="0"/>
                </a:spcBef>
                <a:spcAft>
                  <a:spcPts val="0"/>
                </a:spcAft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+mn-ea"/>
                </a:rPr>
                <a:t>    道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 marL="0" lvl="1" algn="just">
                <a:spcBef>
                  <a:spcPct val="0"/>
                </a:spcBef>
                <a:spcAft>
                  <a:spcPts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销售团队遍布全国，渠道优势明显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673062" y="2966117"/>
              <a:ext cx="468231" cy="60876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en-GB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0" name="组合 60"/>
          <p:cNvGrpSpPr/>
          <p:nvPr/>
        </p:nvGrpSpPr>
        <p:grpSpPr bwMode="auto">
          <a:xfrm>
            <a:off x="511271" y="928004"/>
            <a:ext cx="8500924" cy="1270824"/>
            <a:chOff x="454025" y="4294892"/>
            <a:chExt cx="9193520" cy="1133477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454025" y="4294892"/>
              <a:ext cx="2390775" cy="1133475"/>
            </a:xfrm>
            <a:prstGeom prst="rect">
              <a:avLst/>
            </a:prstGeom>
            <a:solidFill>
              <a:srgbClr val="DCD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28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200"/>
                </a:spcAft>
                <a:buClr>
                  <a:srgbClr val="587498"/>
                </a:buClr>
                <a:buSzPct val="75000"/>
                <a:buFont typeface="Wingdings" pitchFamily="2" charset="2"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先发优势</a:t>
              </a:r>
              <a:endPara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454025" y="4294892"/>
              <a:ext cx="750888" cy="1133475"/>
            </a:xfrm>
            <a:prstGeom prst="homePlate">
              <a:avLst>
                <a:gd name="adj" fmla="val 25000"/>
              </a:avLst>
            </a:prstGeom>
            <a:solidFill>
              <a:srgbClr val="CA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10000"/>
                </a:spcBef>
                <a:spcAft>
                  <a:spcPts val="200"/>
                </a:spcAft>
                <a:buClrTx/>
                <a:buSzPct val="120000"/>
                <a:buFontTx/>
                <a:buNone/>
              </a:pPr>
              <a:endParaRPr lang="en-GB" altLang="zh-CN" sz="11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011795" y="4294894"/>
              <a:ext cx="6635750" cy="1133475"/>
            </a:xfrm>
            <a:prstGeom prst="rect">
              <a:avLst/>
            </a:prstGeom>
            <a:solidFill>
              <a:srgbClr val="ED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indent="-22733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328930" indent="-22733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marL="0" lvl="1" indent="-227965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None/>
              </a:pPr>
              <a:endParaRPr lang="en-US" altLang="zh-CN" sz="1800" dirty="0" smtClean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673100" y="4545360"/>
              <a:ext cx="468313" cy="60706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en-GB" altLang="zh-CN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5" name="组合 35"/>
          <p:cNvGrpSpPr/>
          <p:nvPr/>
        </p:nvGrpSpPr>
        <p:grpSpPr bwMode="auto">
          <a:xfrm>
            <a:off x="511270" y="2545845"/>
            <a:ext cx="8500925" cy="900000"/>
            <a:chOff x="454025" y="1332359"/>
            <a:chExt cx="9178925" cy="1104520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54025" y="1332359"/>
              <a:ext cx="2390775" cy="1104520"/>
            </a:xfrm>
            <a:prstGeom prst="rect">
              <a:avLst/>
            </a:prstGeom>
            <a:solidFill>
              <a:srgbClr val="AF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28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200"/>
                </a:spcAft>
                <a:buClr>
                  <a:srgbClr val="587498"/>
                </a:buClr>
                <a:buSzPct val="75000"/>
                <a:buFont typeface="Wingdings" pitchFamily="2" charset="2"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行业</a:t>
              </a:r>
              <a:r>
                <a:rPr lang="zh-CN" altLang="en-US" sz="20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经验</a:t>
              </a:r>
              <a:endPara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454025" y="1332359"/>
              <a:ext cx="750888" cy="1104520"/>
            </a:xfrm>
            <a:prstGeom prst="homePlate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10000"/>
                </a:spcBef>
                <a:spcAft>
                  <a:spcPts val="200"/>
                </a:spcAft>
                <a:buClrTx/>
                <a:buSzPct val="120000"/>
                <a:buFontTx/>
                <a:buNone/>
              </a:pPr>
              <a:endParaRPr lang="en-GB" altLang="zh-CN" sz="11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673100" y="1537227"/>
              <a:ext cx="468313" cy="5007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</a:pPr>
              <a:r>
                <a:rPr lang="en-GB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2997200" y="1332359"/>
              <a:ext cx="6635750" cy="1104520"/>
            </a:xfrm>
            <a:prstGeom prst="rect">
              <a:avLst/>
            </a:prstGeom>
            <a:solidFill>
              <a:srgbClr val="D7E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443230" indent="-149225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marL="0" lvl="1" indent="-227965" algn="just">
                <a:lnSpc>
                  <a:spcPct val="95000"/>
                </a:lnSpc>
                <a:spcAft>
                  <a:spcPts val="20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/>
              </a:pP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团队拥有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15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年的教育行业经验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 marL="173355" lvl="1" indent="-173355" algn="just">
                <a:lnSpc>
                  <a:spcPct val="95000"/>
                </a:lnSpc>
                <a:spcAft>
                  <a:spcPts val="20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 公司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15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年以来专注教育领域创新产品研发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852420" y="900430"/>
            <a:ext cx="6123305" cy="125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zh-CN" altLang="en-US" sz="16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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已具备高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素质的年轻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人才管理开发团队，平均年龄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28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岁，均为</a:t>
            </a:r>
          </a:p>
          <a:p>
            <a:pPr marL="0" lvl="2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+mn-ea"/>
              </a:rPr>
              <a:t>大专及以上学历</a:t>
            </a:r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lvl="2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ebdings" pitchFamily="18" charset="2"/>
              <a:buChar char="&lt;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已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建立较健全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的销售团队，销售团队平均年龄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岁。</a:t>
            </a:r>
          </a:p>
          <a:p>
            <a:pPr marL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ebdings" pitchFamily="18" charset="2"/>
              <a:buChar char="&lt;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具备了较好的经济规模效益基础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79663" y="5662052"/>
            <a:ext cx="1107996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  <a:buClr>
                <a:srgbClr val="587498"/>
              </a:buClr>
              <a:buSzPct val="75000"/>
              <a:buFont typeface="Wingdings" pitchFamily="2" charset="2"/>
              <a:buNone/>
            </a:pP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研发团队</a:t>
            </a:r>
            <a:endParaRPr lang="en-US" altLang="zh-CN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投资亮点</a:t>
            </a:r>
            <a:r>
              <a:rPr lang="en-US" altLang="zh-CN" sz="11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915816" y="193863"/>
            <a:ext cx="2092789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dist="25400" dir="1800000" algn="t" rotWithShape="0">
                    <a:prstClr val="white"/>
                  </a:outerShdw>
                </a:effectLst>
                <a:latin typeface="微软雅黑" pitchFamily="34" charset="-122"/>
                <a:ea typeface="微软雅黑" pitchFamily="34" charset="-122"/>
              </a:rPr>
              <a:t>项目投资亮点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dist="25400" dir="1800000" algn="t" rotWithShape="0">
                  <a:prstClr val="white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60"/>
          <p:cNvGrpSpPr/>
          <p:nvPr/>
        </p:nvGrpSpPr>
        <p:grpSpPr bwMode="auto">
          <a:xfrm>
            <a:off x="511271" y="928004"/>
            <a:ext cx="8500924" cy="1270824"/>
            <a:chOff x="454025" y="4294892"/>
            <a:chExt cx="9193520" cy="1133477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454025" y="4294892"/>
              <a:ext cx="2390775" cy="1133475"/>
            </a:xfrm>
            <a:prstGeom prst="rect">
              <a:avLst/>
            </a:prstGeom>
            <a:solidFill>
              <a:srgbClr val="DCD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28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200"/>
                </a:spcAft>
                <a:buClr>
                  <a:srgbClr val="587498"/>
                </a:buClr>
                <a:buSzPct val="75000"/>
                <a:buFont typeface="Wingdings" pitchFamily="2" charset="2"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项目优势</a:t>
              </a:r>
              <a:endPara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454025" y="4294892"/>
              <a:ext cx="750888" cy="1133475"/>
            </a:xfrm>
            <a:prstGeom prst="homePlate">
              <a:avLst>
                <a:gd name="adj" fmla="val 25000"/>
              </a:avLst>
            </a:prstGeom>
            <a:solidFill>
              <a:srgbClr val="CA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10000"/>
                </a:spcBef>
                <a:spcAft>
                  <a:spcPts val="200"/>
                </a:spcAft>
                <a:buClrTx/>
                <a:buSzPct val="120000"/>
                <a:buFontTx/>
                <a:buNone/>
              </a:pPr>
              <a:endParaRPr lang="en-GB" altLang="zh-CN" sz="1100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011795" y="4294894"/>
              <a:ext cx="6635750" cy="1133475"/>
            </a:xfrm>
            <a:prstGeom prst="rect">
              <a:avLst/>
            </a:prstGeom>
            <a:solidFill>
              <a:srgbClr val="ED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indent="-22733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328930" indent="-22733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marL="0" lvl="1" indent="-227965" algn="just">
                <a:lnSpc>
                  <a:spcPct val="120000"/>
                </a:lnSpc>
                <a:spcBef>
                  <a:spcPts val="0"/>
                </a:spcBef>
                <a:buClr>
                  <a:srgbClr val="CAF278"/>
                </a:buClr>
                <a:buFont typeface="Arial" pitchFamily="34" charset="0"/>
                <a:buNone/>
              </a:pPr>
              <a:endParaRPr lang="en-US" altLang="zh-CN" sz="18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673100" y="4545360"/>
              <a:ext cx="468313" cy="60706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–"/>
                <a:defRPr sz="9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5pPr>
              <a:lvl6pPr marL="25146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6pPr>
              <a:lvl7pPr marL="29718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7pPr>
              <a:lvl8pPr marL="34290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8pPr>
              <a:lvl9pPr marL="3886200" indent="-228600" defTabSz="104267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Arial" pitchFamily="34" charset="0"/>
                <a:buChar char="»"/>
                <a:defRPr sz="80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</a:pPr>
              <a:r>
                <a:rPr lang="en-US" altLang="zh-CN" sz="2400" b="1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5</a:t>
              </a:r>
              <a:endParaRPr lang="en-GB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868113" y="1063482"/>
            <a:ext cx="581006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lnSpc>
                <a:spcPct val="120000"/>
              </a:lnSpc>
              <a:buClr>
                <a:srgbClr val="CAF278"/>
              </a:buClr>
              <a:buFont typeface="Webdings" pitchFamily="18" charset="2"/>
              <a:buChar char="&lt;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项目基于校务效率与教学效果开发，针对性优势明显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2" indent="-285750" algn="just">
              <a:lnSpc>
                <a:spcPct val="120000"/>
              </a:lnSpc>
              <a:buClr>
                <a:srgbClr val="CAF278"/>
              </a:buClr>
              <a:buFont typeface="Webdings" pitchFamily="18" charset="2"/>
              <a:buChar char="&lt;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产品直接面向中小学生、教师群体，用户精准度质量极高</a:t>
            </a:r>
            <a:r>
              <a:rPr lang="zh-CN" altLang="en-US" sz="1200" dirty="0" smtClean="0">
                <a:solidFill>
                  <a:prstClr val="white">
                    <a:lumMod val="85000"/>
                  </a:prst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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微校园的免费模式极利于推广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11270" y="2465180"/>
            <a:ext cx="8311454" cy="3648511"/>
            <a:chOff x="1663700" y="1936750"/>
            <a:chExt cx="21474113" cy="9426575"/>
          </a:xfrm>
        </p:grpSpPr>
        <p:sp>
          <p:nvSpPr>
            <p:cNvPr id="49" name="圆角矩形 64"/>
            <p:cNvSpPr>
              <a:spLocks noChangeArrowheads="1"/>
            </p:cNvSpPr>
            <p:nvPr/>
          </p:nvSpPr>
          <p:spPr bwMode="auto">
            <a:xfrm>
              <a:off x="7061200" y="1936750"/>
              <a:ext cx="10637838" cy="139858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39700" cmpd="thinThick" algn="ctr">
              <a:solidFill>
                <a:srgbClr val="92D050"/>
              </a:solidFill>
              <a:rou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圆角矩形 15"/>
            <p:cNvSpPr>
              <a:spLocks noChangeArrowheads="1"/>
            </p:cNvSpPr>
            <p:nvPr/>
          </p:nvSpPr>
          <p:spPr bwMode="auto">
            <a:xfrm>
              <a:off x="14125575" y="5732463"/>
              <a:ext cx="9012238" cy="5630862"/>
            </a:xfrm>
            <a:prstGeom prst="roundRect">
              <a:avLst>
                <a:gd name="adj" fmla="val 16667"/>
              </a:avLst>
            </a:prstGeom>
            <a:noFill/>
            <a:ln w="76200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TextBox 8"/>
            <p:cNvSpPr>
              <a:spLocks noChangeArrowheads="1"/>
            </p:cNvSpPr>
            <p:nvPr/>
          </p:nvSpPr>
          <p:spPr bwMode="auto">
            <a:xfrm>
              <a:off x="7227888" y="2128837"/>
              <a:ext cx="10306050" cy="126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zh-CN" altLang="en-US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智慧教育整体</a:t>
              </a:r>
              <a:r>
                <a:rPr lang="zh-CN" altLang="en-US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解决方案</a:t>
              </a:r>
            </a:p>
          </p:txBody>
        </p:sp>
        <p:cxnSp>
          <p:nvCxnSpPr>
            <p:cNvPr id="52" name="直接连接符 51"/>
            <p:cNvCxnSpPr/>
            <p:nvPr/>
          </p:nvCxnSpPr>
          <p:spPr bwMode="auto">
            <a:xfrm flipH="1">
              <a:off x="12380913" y="3375025"/>
              <a:ext cx="12700" cy="10810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组合 65"/>
            <p:cNvGrpSpPr/>
            <p:nvPr/>
          </p:nvGrpSpPr>
          <p:grpSpPr bwMode="auto">
            <a:xfrm>
              <a:off x="6156325" y="4429125"/>
              <a:ext cx="12474575" cy="1106488"/>
              <a:chOff x="6156804" y="4429248"/>
              <a:chExt cx="12474496" cy="1106102"/>
            </a:xfrm>
          </p:grpSpPr>
          <p:cxnSp>
            <p:nvCxnSpPr>
              <p:cNvPr id="64" name="直接连接符 63"/>
              <p:cNvCxnSpPr/>
              <p:nvPr/>
            </p:nvCxnSpPr>
            <p:spPr bwMode="auto">
              <a:xfrm>
                <a:off x="6156804" y="4454639"/>
                <a:ext cx="12474496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直接连接符 64"/>
              <p:cNvCxnSpPr/>
              <p:nvPr/>
            </p:nvCxnSpPr>
            <p:spPr bwMode="auto">
              <a:xfrm flipH="1">
                <a:off x="6156804" y="4454639"/>
                <a:ext cx="14288" cy="108071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直接连接符 65"/>
              <p:cNvCxnSpPr/>
              <p:nvPr/>
            </p:nvCxnSpPr>
            <p:spPr bwMode="auto">
              <a:xfrm flipH="1">
                <a:off x="18596375" y="4429248"/>
                <a:ext cx="14288" cy="108071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4" name="圆角矩形 76"/>
            <p:cNvSpPr>
              <a:spLocks noChangeArrowheads="1"/>
            </p:cNvSpPr>
            <p:nvPr/>
          </p:nvSpPr>
          <p:spPr bwMode="auto">
            <a:xfrm>
              <a:off x="1698625" y="5727700"/>
              <a:ext cx="9012238" cy="5630863"/>
            </a:xfrm>
            <a:prstGeom prst="roundRect">
              <a:avLst>
                <a:gd name="adj" fmla="val 16667"/>
              </a:avLst>
            </a:prstGeom>
            <a:noFill/>
            <a:ln w="762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矩形 66"/>
            <p:cNvSpPr>
              <a:spLocks noChangeArrowheads="1"/>
            </p:cNvSpPr>
            <p:nvPr/>
          </p:nvSpPr>
          <p:spPr bwMode="auto">
            <a:xfrm flipV="1">
              <a:off x="1663700" y="7932738"/>
              <a:ext cx="9012238" cy="736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56" name="Picture 2" descr="E:\全球课堂\平面&amp;ppt宣传\微信折页\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238" y="6153150"/>
              <a:ext cx="1570037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矩形 67"/>
            <p:cNvSpPr>
              <a:spLocks noChangeArrowheads="1"/>
            </p:cNvSpPr>
            <p:nvPr/>
          </p:nvSpPr>
          <p:spPr bwMode="auto">
            <a:xfrm>
              <a:off x="5614987" y="6497638"/>
              <a:ext cx="2862704" cy="95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微智校园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pic>
          <p:nvPicPr>
            <p:cNvPr id="58" name="Picture 2" descr="E:\九春公司宣传资料\全球课堂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425" y="6103938"/>
              <a:ext cx="5602288" cy="155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矩形 83"/>
            <p:cNvSpPr>
              <a:spLocks noChangeArrowheads="1"/>
            </p:cNvSpPr>
            <p:nvPr/>
          </p:nvSpPr>
          <p:spPr bwMode="auto">
            <a:xfrm>
              <a:off x="4633019" y="7930886"/>
              <a:ext cx="3657898" cy="71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12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教务效率解决方案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926726" y="8510878"/>
              <a:ext cx="8556035" cy="2663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>
                <a:buFont typeface="Arial" pitchFamily="34" charset="0"/>
                <a:buNone/>
                <a:defRPr/>
              </a:pPr>
              <a:r>
                <a:rPr lang="zh-CN" altLang="en-US" sz="11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基于</a:t>
              </a:r>
              <a:r>
                <a:rPr lang="zh-CN" altLang="en-US" sz="1100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微信的校园信息化解决方案</a:t>
              </a:r>
              <a:endParaRPr lang="en-US" altLang="zh-CN" sz="11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>
                <a:buFont typeface="Arial" pitchFamily="34" charset="0"/>
                <a:buNone/>
                <a:defRPr/>
              </a:pPr>
              <a:endParaRPr lang="en-US" altLang="zh-CN" sz="1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0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及时</a:t>
              </a:r>
              <a:r>
                <a:rPr lang="zh-CN" altLang="en-US" sz="10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方便的家校沟通平台 </a:t>
              </a:r>
              <a:r>
                <a:rPr lang="en-US" altLang="zh-CN" sz="10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0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有趣的生活学习分享平台</a:t>
              </a: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0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高效的移动办公系统 </a:t>
              </a:r>
              <a:r>
                <a:rPr lang="en-US" altLang="zh-CN" sz="10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0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便捷的信息查询系统 </a:t>
              </a:r>
              <a:r>
                <a:rPr lang="en-US" altLang="zh-CN" sz="10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0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在线学习互动平台</a:t>
              </a:r>
              <a:endPara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矩形 85"/>
            <p:cNvSpPr>
              <a:spLocks noChangeArrowheads="1"/>
            </p:cNvSpPr>
            <p:nvPr/>
          </p:nvSpPr>
          <p:spPr bwMode="auto">
            <a:xfrm flipV="1">
              <a:off x="14125575" y="7989888"/>
              <a:ext cx="9012238" cy="736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矩形 86"/>
            <p:cNvSpPr>
              <a:spLocks noChangeArrowheads="1"/>
            </p:cNvSpPr>
            <p:nvPr/>
          </p:nvSpPr>
          <p:spPr bwMode="auto">
            <a:xfrm>
              <a:off x="16926372" y="8008583"/>
              <a:ext cx="3657898" cy="71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12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教学效果解决方案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4238828" y="8937627"/>
              <a:ext cx="8784135" cy="1868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zh-CN" altLang="en-US" sz="11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全球课堂智能在线学习</a:t>
              </a:r>
              <a:endParaRPr lang="en-US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None/>
                <a:defRPr/>
              </a:pPr>
              <a:endParaRPr lang="en-US" altLang="zh-CN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buFont typeface="Arial" pitchFamily="34" charset="0"/>
                <a:buNone/>
                <a:defRPr/>
              </a:pPr>
              <a:r>
                <a:rPr lang="zh-CN" altLang="en-US" sz="1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教</a:t>
              </a:r>
              <a:r>
                <a:rPr lang="zh-CN" alt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、学、练、测一步到位 </a:t>
              </a:r>
              <a:r>
                <a:rPr lang="en-US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zh-CN" alt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大数据、轻应用、智</a:t>
              </a:r>
              <a:r>
                <a:rPr lang="zh-CN" altLang="en-US" sz="1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分析</a:t>
              </a:r>
              <a:r>
                <a:rPr lang="en-US" altLang="zh-CN" sz="1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互联网</a:t>
              </a:r>
              <a:r>
                <a:rPr lang="en-US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教学时代</a:t>
              </a:r>
              <a:endPara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投资亮点</a:t>
            </a:r>
            <a:r>
              <a:rPr lang="en-US" altLang="zh-CN" sz="11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915816" y="193863"/>
            <a:ext cx="2092789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dist="25400" dir="1800000" algn="t" rotWithShape="0">
                    <a:prstClr val="white"/>
                  </a:outerShdw>
                </a:effectLst>
                <a:latin typeface="微软雅黑" pitchFamily="34" charset="-122"/>
                <a:ea typeface="微软雅黑" pitchFamily="34" charset="-122"/>
              </a:rPr>
              <a:t>项目投资亮点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dist="25400" dir="1800000" algn="t" rotWithShape="0">
                  <a:prstClr val="white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69869" y="1769892"/>
            <a:ext cx="1500188" cy="48577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教务微管理</a:t>
            </a:r>
          </a:p>
        </p:txBody>
      </p:sp>
      <p:sp>
        <p:nvSpPr>
          <p:cNvPr id="32" name="矩形 31"/>
          <p:cNvSpPr/>
          <p:nvPr/>
        </p:nvSpPr>
        <p:spPr>
          <a:xfrm>
            <a:off x="3628982" y="3436767"/>
            <a:ext cx="1354137" cy="48577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家校沟通</a:t>
            </a:r>
          </a:p>
        </p:txBody>
      </p:sp>
      <p:sp>
        <p:nvSpPr>
          <p:cNvPr id="33" name="矩形 32"/>
          <p:cNvSpPr/>
          <p:nvPr/>
        </p:nvSpPr>
        <p:spPr>
          <a:xfrm>
            <a:off x="585744" y="2255667"/>
            <a:ext cx="1468438" cy="2244725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28982" y="3919367"/>
            <a:ext cx="1354137" cy="1878012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3"/>
          <p:cNvSpPr txBox="1">
            <a:spLocks noChangeArrowheads="1"/>
          </p:cNvSpPr>
          <p:nvPr/>
        </p:nvSpPr>
        <p:spPr bwMode="auto">
          <a:xfrm>
            <a:off x="636544" y="2485854"/>
            <a:ext cx="13350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微教研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文件中心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投票评分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152607" y="2770017"/>
            <a:ext cx="1355725" cy="48577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行政微管理</a:t>
            </a:r>
          </a:p>
        </p:txBody>
      </p:sp>
      <p:sp>
        <p:nvSpPr>
          <p:cNvPr id="37" name="矩形 36"/>
          <p:cNvSpPr/>
          <p:nvPr/>
        </p:nvSpPr>
        <p:spPr>
          <a:xfrm>
            <a:off x="2152607" y="3252617"/>
            <a:ext cx="1355725" cy="2244725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51"/>
          <p:cNvSpPr txBox="1">
            <a:spLocks noChangeArrowheads="1"/>
          </p:cNvSpPr>
          <p:nvPr/>
        </p:nvSpPr>
        <p:spPr bwMode="auto">
          <a:xfrm>
            <a:off x="2092282" y="3481217"/>
            <a:ext cx="14319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流程审批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考勤管理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通知上传下达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52"/>
          <p:cNvSpPr txBox="1">
            <a:spLocks noChangeArrowheads="1"/>
          </p:cNvSpPr>
          <p:nvPr/>
        </p:nvSpPr>
        <p:spPr bwMode="auto">
          <a:xfrm>
            <a:off x="3705182" y="4078117"/>
            <a:ext cx="11303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班级通知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作业发布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成绩发布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rPr>
              <a:t>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学习生活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53"/>
          <p:cNvGrpSpPr>
            <a:grpSpLocks/>
          </p:cNvGrpSpPr>
          <p:nvPr/>
        </p:nvGrpSpPr>
        <p:grpSpPr bwMode="auto">
          <a:xfrm>
            <a:off x="5170444" y="3932067"/>
            <a:ext cx="935038" cy="1852612"/>
            <a:chOff x="5366880" y="2732562"/>
            <a:chExt cx="1215432" cy="2410938"/>
          </a:xfrm>
        </p:grpSpPr>
        <p:pic>
          <p:nvPicPr>
            <p:cNvPr id="41" name="图片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880" y="2732562"/>
              <a:ext cx="1215432" cy="241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图片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880" y="2871845"/>
              <a:ext cx="1215432" cy="202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44" y="5179842"/>
            <a:ext cx="4905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4" descr="E:\推介会物料\管理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69" y="977023"/>
            <a:ext cx="24733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27"/>
          <p:cNvSpPr txBox="1">
            <a:spLocks noChangeArrowheads="1"/>
          </p:cNvSpPr>
          <p:nvPr/>
        </p:nvSpPr>
        <p:spPr bwMode="auto">
          <a:xfrm>
            <a:off x="2846344" y="1170698"/>
            <a:ext cx="765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zh-CN" altLang="en-US" sz="900" b="1">
                <a:latin typeface="微软雅黑" panose="020B0503020204020204" pitchFamily="34" charset="-122"/>
                <a:ea typeface="微软雅黑" panose="020B0503020204020204" pitchFamily="34" charset="-122"/>
              </a:rPr>
              <a:t>消息通知</a:t>
            </a:r>
          </a:p>
        </p:txBody>
      </p:sp>
      <p:sp>
        <p:nvSpPr>
          <p:cNvPr id="46" name="文本框 31"/>
          <p:cNvSpPr txBox="1">
            <a:spLocks noChangeArrowheads="1"/>
          </p:cNvSpPr>
          <p:nvPr/>
        </p:nvSpPr>
        <p:spPr bwMode="auto">
          <a:xfrm>
            <a:off x="2354219" y="1456448"/>
            <a:ext cx="7159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zh-CN" altLang="en-US" sz="900" b="1">
                <a:latin typeface="微软雅黑" panose="020B0503020204020204" pitchFamily="34" charset="-122"/>
                <a:ea typeface="微软雅黑" panose="020B0503020204020204" pitchFamily="34" charset="-122"/>
              </a:rPr>
              <a:t>权限设定</a:t>
            </a:r>
          </a:p>
        </p:txBody>
      </p:sp>
      <p:sp>
        <p:nvSpPr>
          <p:cNvPr id="47" name="文本框 32"/>
          <p:cNvSpPr txBox="1">
            <a:spLocks noChangeArrowheads="1"/>
          </p:cNvSpPr>
          <p:nvPr/>
        </p:nvSpPr>
        <p:spPr bwMode="auto">
          <a:xfrm>
            <a:off x="3562306" y="1197685"/>
            <a:ext cx="877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zh-CN" altLang="en-US" sz="900" b="1">
                <a:latin typeface="微软雅黑" panose="020B0503020204020204" pitchFamily="34" charset="-122"/>
                <a:ea typeface="微软雅黑" panose="020B0503020204020204" pitchFamily="34" charset="-122"/>
              </a:rPr>
              <a:t>功能管理</a:t>
            </a:r>
          </a:p>
        </p:txBody>
      </p:sp>
      <p:sp>
        <p:nvSpPr>
          <p:cNvPr id="67" name="文本框 69"/>
          <p:cNvSpPr txBox="1">
            <a:spLocks noChangeArrowheads="1"/>
          </p:cNvSpPr>
          <p:nvPr/>
        </p:nvSpPr>
        <p:spPr bwMode="auto">
          <a:xfrm>
            <a:off x="4103644" y="145962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…….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19"/>
          <p:cNvSpPr txBox="1">
            <a:spLocks noChangeArrowheads="1"/>
          </p:cNvSpPr>
          <p:nvPr/>
        </p:nvSpPr>
        <p:spPr bwMode="auto">
          <a:xfrm>
            <a:off x="4864056" y="1119092"/>
            <a:ext cx="3883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微智校园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基于企业号打造四维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智慧教育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生态圈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（教育局、学校、教师、家长）</a:t>
            </a:r>
            <a:endParaRPr lang="zh-CN" altLang="en-US" b="1" dirty="0">
              <a:solidFill>
                <a:srgbClr val="92D050"/>
              </a:solidFill>
            </a:endParaRPr>
          </a:p>
        </p:txBody>
      </p:sp>
      <p:sp>
        <p:nvSpPr>
          <p:cNvPr id="69" name="文本框 20"/>
          <p:cNvSpPr txBox="1">
            <a:spLocks noChangeArrowheads="1"/>
          </p:cNvSpPr>
          <p:nvPr/>
        </p:nvSpPr>
        <p:spPr bwMode="auto">
          <a:xfrm>
            <a:off x="4835482" y="2035819"/>
            <a:ext cx="42052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ebdings" panose="05030102010509060703" pitchFamily="18" charset="2"/>
              </a:rPr>
              <a:t>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服务管理、办公、学习、家长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场景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ebdings" panose="05030102010509060703" pitchFamily="18" charset="2"/>
              </a:rPr>
              <a:t>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移动端校园信息化智能解决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ebdings" panose="05030102010509060703" pitchFamily="18" charset="2"/>
              </a:rPr>
              <a:t>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依托于微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信强大通讯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能力和支付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能力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ebdings" panose="05030102010509060703" pitchFamily="18" charset="2"/>
              </a:rPr>
              <a:t>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基于企业号，拥有高级接口权限</a:t>
            </a:r>
          </a:p>
        </p:txBody>
      </p:sp>
    </p:spTree>
    <p:extLst>
      <p:ext uri="{BB962C8B-B14F-4D97-AF65-F5344CB8AC3E}">
        <p14:creationId xmlns:p14="http://schemas.microsoft.com/office/powerpoint/2010/main" val="19856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投资亮点</a:t>
            </a:r>
            <a:r>
              <a:rPr lang="en-US" altLang="zh-CN" sz="11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915816" y="193863"/>
            <a:ext cx="2092789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dist="25400" dir="1800000" algn="t" rotWithShape="0">
                    <a:prstClr val="white"/>
                  </a:outerShdw>
                </a:effectLst>
                <a:latin typeface="微软雅黑" pitchFamily="34" charset="-122"/>
                <a:ea typeface="微软雅黑" pitchFamily="34" charset="-122"/>
              </a:rPr>
              <a:t>项目投资亮点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dist="25400" dir="1800000" algn="t" rotWithShape="0">
                  <a:prstClr val="white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941597" y="2829698"/>
            <a:ext cx="3128731" cy="24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302071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名家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24121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所学校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8" descr="E:\推介会物料\中国地图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972" y="420130"/>
            <a:ext cx="8029576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4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715235" y="457818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860028" y="1571612"/>
            <a:ext cx="3141379" cy="3079532"/>
          </a:xfrm>
          <a:prstGeom prst="ellipse">
            <a:avLst/>
          </a:prstGeom>
          <a:solidFill>
            <a:schemeClr val="bg2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④</a:t>
            </a: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公司规划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公司规划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7" y="193863"/>
            <a:ext cx="148318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产品规划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3"/>
          <p:cNvGrpSpPr/>
          <p:nvPr/>
        </p:nvGrpSpPr>
        <p:grpSpPr bwMode="auto">
          <a:xfrm>
            <a:off x="2103755" y="2339340"/>
            <a:ext cx="4848860" cy="3429000"/>
            <a:chOff x="528" y="1200"/>
            <a:chExt cx="3360" cy="2352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rgbClr val="A8D02A"/>
                </a:gs>
                <a:gs pos="100000">
                  <a:srgbClr val="A8D02A">
                    <a:gamma/>
                    <a:tint val="69804"/>
                    <a:invGamma/>
                  </a:srgb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rgbClr val="FF6161"/>
                </a:gs>
                <a:gs pos="100000">
                  <a:srgbClr val="FF6161">
                    <a:gamma/>
                    <a:tint val="69804"/>
                    <a:invGamma/>
                  </a:srgb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161"/>
                </a:gs>
                <a:gs pos="100000">
                  <a:srgbClr val="FF6161">
                    <a:gamma/>
                    <a:tint val="69804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第一层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8D02A"/>
                </a:gs>
                <a:gs pos="100000">
                  <a:srgbClr val="A8D02A">
                    <a:gamma/>
                    <a:tint val="69804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第二层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545895" y="3689062"/>
            <a:ext cx="213172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2015-2016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基于微信的智慧校园应用（随时随地校务办公，轻松免费家校互通）。</a:t>
            </a:r>
          </a:p>
        </p:txBody>
      </p:sp>
      <p:sp>
        <p:nvSpPr>
          <p:cNvPr id="3" name="矩形 2"/>
          <p:cNvSpPr/>
          <p:nvPr/>
        </p:nvSpPr>
        <p:spPr>
          <a:xfrm>
            <a:off x="4773485" y="3681442"/>
            <a:ext cx="2129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>
              <a:lnSpc>
                <a:spcPct val="150000"/>
              </a:lnSpc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2014-2016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智能数据分析云题训练平台（精细数据，精准分析，智能出题，自动批改）。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23364" y="1072578"/>
            <a:ext cx="7751281" cy="94260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年时间（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2014-2016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）完成打造部署“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智慧校园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智慧教学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”的多维智慧教育生态平台。</a:t>
            </a:r>
          </a:p>
        </p:txBody>
      </p:sp>
    </p:spTree>
    <p:extLst>
      <p:ext uri="{BB962C8B-B14F-4D97-AF65-F5344CB8AC3E}">
        <p14:creationId xmlns:p14="http://schemas.microsoft.com/office/powerpoint/2010/main" val="3274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公司规划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7" y="193863"/>
            <a:ext cx="148318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推广规划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1270" y="1087013"/>
            <a:ext cx="7751281" cy="94260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just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2015-2018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年期间，规划实施“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年布局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+2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年运营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拓展”计划，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预计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年内获取精准用户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9" name="Freeform 2"/>
          <p:cNvSpPr/>
          <p:nvPr/>
        </p:nvSpPr>
        <p:spPr bwMode="gray">
          <a:xfrm rot="21175831">
            <a:off x="729863" y="3435227"/>
            <a:ext cx="1812925" cy="2336800"/>
          </a:xfrm>
          <a:custGeom>
            <a:avLst/>
            <a:gdLst>
              <a:gd name="T0" fmla="*/ 2147483647 w 2220"/>
              <a:gd name="T1" fmla="*/ 0 h 2878"/>
              <a:gd name="T2" fmla="*/ 2147483647 w 2220"/>
              <a:gd name="T3" fmla="*/ 2147483647 h 2878"/>
              <a:gd name="T4" fmla="*/ 2147483647 w 2220"/>
              <a:gd name="T5" fmla="*/ 2147483647 h 2878"/>
              <a:gd name="T6" fmla="*/ 2147483647 w 2220"/>
              <a:gd name="T7" fmla="*/ 2147483647 h 2878"/>
              <a:gd name="T8" fmla="*/ 2147483647 w 2220"/>
              <a:gd name="T9" fmla="*/ 2147483647 h 2878"/>
              <a:gd name="T10" fmla="*/ 2147483647 w 2220"/>
              <a:gd name="T11" fmla="*/ 2147483647 h 2878"/>
              <a:gd name="T12" fmla="*/ 2147483647 w 2220"/>
              <a:gd name="T13" fmla="*/ 2147483647 h 2878"/>
              <a:gd name="T14" fmla="*/ 2147483647 w 2220"/>
              <a:gd name="T15" fmla="*/ 2147483647 h 2878"/>
              <a:gd name="T16" fmla="*/ 2147483647 w 2220"/>
              <a:gd name="T17" fmla="*/ 2147483647 h 2878"/>
              <a:gd name="T18" fmla="*/ 2147483647 w 2220"/>
              <a:gd name="T19" fmla="*/ 2147483647 h 2878"/>
              <a:gd name="T20" fmla="*/ 2147483647 w 2220"/>
              <a:gd name="T21" fmla="*/ 2147483647 h 2878"/>
              <a:gd name="T22" fmla="*/ 2147483647 w 2220"/>
              <a:gd name="T23" fmla="*/ 2147483647 h 2878"/>
              <a:gd name="T24" fmla="*/ 2147483647 w 2220"/>
              <a:gd name="T25" fmla="*/ 2147483647 h 2878"/>
              <a:gd name="T26" fmla="*/ 2147483647 w 2220"/>
              <a:gd name="T27" fmla="*/ 2147483647 h 2878"/>
              <a:gd name="T28" fmla="*/ 2147483647 w 2220"/>
              <a:gd name="T29" fmla="*/ 2147483647 h 2878"/>
              <a:gd name="T30" fmla="*/ 2147483647 w 2220"/>
              <a:gd name="T31" fmla="*/ 2147483647 h 2878"/>
              <a:gd name="T32" fmla="*/ 2147483647 w 2220"/>
              <a:gd name="T33" fmla="*/ 2147483647 h 2878"/>
              <a:gd name="T34" fmla="*/ 2147483647 w 2220"/>
              <a:gd name="T35" fmla="*/ 2147483647 h 2878"/>
              <a:gd name="T36" fmla="*/ 2147483647 w 2220"/>
              <a:gd name="T37" fmla="*/ 2147483647 h 2878"/>
              <a:gd name="T38" fmla="*/ 2147483647 w 2220"/>
              <a:gd name="T39" fmla="*/ 2147483647 h 2878"/>
              <a:gd name="T40" fmla="*/ 2147483647 w 2220"/>
              <a:gd name="T41" fmla="*/ 2147483647 h 2878"/>
              <a:gd name="T42" fmla="*/ 2147483647 w 2220"/>
              <a:gd name="T43" fmla="*/ 2147483647 h 2878"/>
              <a:gd name="T44" fmla="*/ 2147483647 w 2220"/>
              <a:gd name="T45" fmla="*/ 2147483647 h 2878"/>
              <a:gd name="T46" fmla="*/ 2147483647 w 2220"/>
              <a:gd name="T47" fmla="*/ 2147483647 h 2878"/>
              <a:gd name="T48" fmla="*/ 2147483647 w 2220"/>
              <a:gd name="T49" fmla="*/ 2147483647 h 2878"/>
              <a:gd name="T50" fmla="*/ 2147483647 w 2220"/>
              <a:gd name="T51" fmla="*/ 2147483647 h 2878"/>
              <a:gd name="T52" fmla="*/ 2147483647 w 2220"/>
              <a:gd name="T53" fmla="*/ 2147483647 h 2878"/>
              <a:gd name="T54" fmla="*/ 2147483647 w 2220"/>
              <a:gd name="T55" fmla="*/ 2147483647 h 2878"/>
              <a:gd name="T56" fmla="*/ 2147483647 w 2220"/>
              <a:gd name="T57" fmla="*/ 2147483647 h 2878"/>
              <a:gd name="T58" fmla="*/ 2147483647 w 2220"/>
              <a:gd name="T59" fmla="*/ 2147483647 h 2878"/>
              <a:gd name="T60" fmla="*/ 2147483647 w 2220"/>
              <a:gd name="T61" fmla="*/ 2147483647 h 2878"/>
              <a:gd name="T62" fmla="*/ 2147483647 w 2220"/>
              <a:gd name="T63" fmla="*/ 2147483647 h 2878"/>
              <a:gd name="T64" fmla="*/ 2147483647 w 2220"/>
              <a:gd name="T65" fmla="*/ 2147483647 h 2878"/>
              <a:gd name="T66" fmla="*/ 2147483647 w 2220"/>
              <a:gd name="T67" fmla="*/ 2147483647 h 2878"/>
              <a:gd name="T68" fmla="*/ 2147483647 w 2220"/>
              <a:gd name="T69" fmla="*/ 2147483647 h 2878"/>
              <a:gd name="T70" fmla="*/ 2147483647 w 2220"/>
              <a:gd name="T71" fmla="*/ 2147483647 h 2878"/>
              <a:gd name="T72" fmla="*/ 2147483647 w 2220"/>
              <a:gd name="T73" fmla="*/ 2147483647 h 2878"/>
              <a:gd name="T74" fmla="*/ 2147483647 w 2220"/>
              <a:gd name="T75" fmla="*/ 2147483647 h 2878"/>
              <a:gd name="T76" fmla="*/ 2147483647 w 2220"/>
              <a:gd name="T77" fmla="*/ 2147483647 h 2878"/>
              <a:gd name="T78" fmla="*/ 2147483647 w 2220"/>
              <a:gd name="T79" fmla="*/ 2147483647 h 2878"/>
              <a:gd name="T80" fmla="*/ 2147483647 w 2220"/>
              <a:gd name="T81" fmla="*/ 2147483647 h 2878"/>
              <a:gd name="T82" fmla="*/ 2147483647 w 2220"/>
              <a:gd name="T83" fmla="*/ 2147483647 h 2878"/>
              <a:gd name="T84" fmla="*/ 2147483647 w 2220"/>
              <a:gd name="T85" fmla="*/ 2147483647 h 2878"/>
              <a:gd name="T86" fmla="*/ 2147483647 w 2220"/>
              <a:gd name="T87" fmla="*/ 2147483647 h 2878"/>
              <a:gd name="T88" fmla="*/ 2147483647 w 2220"/>
              <a:gd name="T89" fmla="*/ 2147483647 h 2878"/>
              <a:gd name="T90" fmla="*/ 2147483647 w 2220"/>
              <a:gd name="T91" fmla="*/ 2147483647 h 2878"/>
              <a:gd name="T92" fmla="*/ 2147483647 w 2220"/>
              <a:gd name="T93" fmla="*/ 2147483647 h 2878"/>
              <a:gd name="T94" fmla="*/ 2147483647 w 2220"/>
              <a:gd name="T95" fmla="*/ 2147483647 h 2878"/>
              <a:gd name="T96" fmla="*/ 2147483647 w 2220"/>
              <a:gd name="T97" fmla="*/ 2147483647 h 2878"/>
              <a:gd name="T98" fmla="*/ 2147483647 w 2220"/>
              <a:gd name="T99" fmla="*/ 2147483647 h 2878"/>
              <a:gd name="T100" fmla="*/ 2147483647 w 2220"/>
              <a:gd name="T101" fmla="*/ 2147483647 h 2878"/>
              <a:gd name="T102" fmla="*/ 2147483647 w 2220"/>
              <a:gd name="T103" fmla="*/ 2147483647 h 2878"/>
              <a:gd name="T104" fmla="*/ 2147483647 w 2220"/>
              <a:gd name="T105" fmla="*/ 2147483647 h 2878"/>
              <a:gd name="T106" fmla="*/ 2147483647 w 2220"/>
              <a:gd name="T107" fmla="*/ 2147483647 h 2878"/>
              <a:gd name="T108" fmla="*/ 2147483647 w 2220"/>
              <a:gd name="T109" fmla="*/ 2147483647 h 2878"/>
              <a:gd name="T110" fmla="*/ 2147483647 w 2220"/>
              <a:gd name="T111" fmla="*/ 2147483647 h 2878"/>
              <a:gd name="T112" fmla="*/ 2147483647 w 2220"/>
              <a:gd name="T113" fmla="*/ 2147483647 h 2878"/>
              <a:gd name="T114" fmla="*/ 2147483647 w 2220"/>
              <a:gd name="T115" fmla="*/ 2147483647 h 2878"/>
              <a:gd name="T116" fmla="*/ 2147483647 w 2220"/>
              <a:gd name="T117" fmla="*/ 2147483647 h 2878"/>
              <a:gd name="T118" fmla="*/ 2147483647 w 2220"/>
              <a:gd name="T119" fmla="*/ 2147483647 h 2878"/>
              <a:gd name="T120" fmla="*/ 2147483647 w 2220"/>
              <a:gd name="T121" fmla="*/ 2147483647 h 28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20"/>
              <a:gd name="T184" fmla="*/ 0 h 2878"/>
              <a:gd name="T185" fmla="*/ 2220 w 2220"/>
              <a:gd name="T186" fmla="*/ 2878 h 287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20" h="2878">
                <a:moveTo>
                  <a:pt x="832" y="20"/>
                </a:moveTo>
                <a:lnTo>
                  <a:pt x="784" y="20"/>
                </a:lnTo>
                <a:lnTo>
                  <a:pt x="756" y="0"/>
                </a:lnTo>
                <a:lnTo>
                  <a:pt x="676" y="20"/>
                </a:lnTo>
                <a:lnTo>
                  <a:pt x="624" y="44"/>
                </a:lnTo>
                <a:lnTo>
                  <a:pt x="568" y="112"/>
                </a:lnTo>
                <a:lnTo>
                  <a:pt x="536" y="164"/>
                </a:lnTo>
                <a:lnTo>
                  <a:pt x="508" y="208"/>
                </a:lnTo>
                <a:lnTo>
                  <a:pt x="464" y="212"/>
                </a:lnTo>
                <a:lnTo>
                  <a:pt x="392" y="164"/>
                </a:lnTo>
                <a:lnTo>
                  <a:pt x="352" y="140"/>
                </a:lnTo>
                <a:lnTo>
                  <a:pt x="300" y="164"/>
                </a:lnTo>
                <a:lnTo>
                  <a:pt x="280" y="184"/>
                </a:lnTo>
                <a:lnTo>
                  <a:pt x="216" y="184"/>
                </a:lnTo>
                <a:lnTo>
                  <a:pt x="180" y="156"/>
                </a:lnTo>
                <a:lnTo>
                  <a:pt x="108" y="152"/>
                </a:lnTo>
                <a:lnTo>
                  <a:pt x="48" y="184"/>
                </a:lnTo>
                <a:lnTo>
                  <a:pt x="16" y="184"/>
                </a:lnTo>
                <a:lnTo>
                  <a:pt x="0" y="264"/>
                </a:lnTo>
                <a:lnTo>
                  <a:pt x="4" y="312"/>
                </a:lnTo>
                <a:lnTo>
                  <a:pt x="68" y="368"/>
                </a:lnTo>
                <a:lnTo>
                  <a:pt x="124" y="408"/>
                </a:lnTo>
                <a:lnTo>
                  <a:pt x="196" y="432"/>
                </a:lnTo>
                <a:lnTo>
                  <a:pt x="224" y="460"/>
                </a:lnTo>
                <a:lnTo>
                  <a:pt x="256" y="588"/>
                </a:lnTo>
                <a:lnTo>
                  <a:pt x="272" y="636"/>
                </a:lnTo>
                <a:lnTo>
                  <a:pt x="272" y="664"/>
                </a:lnTo>
                <a:lnTo>
                  <a:pt x="276" y="724"/>
                </a:lnTo>
                <a:lnTo>
                  <a:pt x="256" y="812"/>
                </a:lnTo>
                <a:lnTo>
                  <a:pt x="248" y="900"/>
                </a:lnTo>
                <a:lnTo>
                  <a:pt x="216" y="964"/>
                </a:lnTo>
                <a:lnTo>
                  <a:pt x="216" y="1012"/>
                </a:lnTo>
                <a:lnTo>
                  <a:pt x="180" y="1072"/>
                </a:lnTo>
                <a:lnTo>
                  <a:pt x="180" y="1100"/>
                </a:lnTo>
                <a:lnTo>
                  <a:pt x="132" y="1160"/>
                </a:lnTo>
                <a:lnTo>
                  <a:pt x="144" y="1240"/>
                </a:lnTo>
                <a:lnTo>
                  <a:pt x="156" y="1296"/>
                </a:lnTo>
                <a:lnTo>
                  <a:pt x="184" y="1372"/>
                </a:lnTo>
                <a:lnTo>
                  <a:pt x="236" y="1476"/>
                </a:lnTo>
                <a:lnTo>
                  <a:pt x="268" y="1500"/>
                </a:lnTo>
                <a:lnTo>
                  <a:pt x="292" y="1500"/>
                </a:lnTo>
                <a:lnTo>
                  <a:pt x="328" y="1556"/>
                </a:lnTo>
                <a:lnTo>
                  <a:pt x="404" y="1640"/>
                </a:lnTo>
                <a:lnTo>
                  <a:pt x="412" y="1716"/>
                </a:lnTo>
                <a:lnTo>
                  <a:pt x="436" y="1772"/>
                </a:lnTo>
                <a:lnTo>
                  <a:pt x="452" y="1796"/>
                </a:lnTo>
                <a:lnTo>
                  <a:pt x="460" y="1824"/>
                </a:lnTo>
                <a:lnTo>
                  <a:pt x="452" y="1964"/>
                </a:lnTo>
                <a:lnTo>
                  <a:pt x="452" y="2152"/>
                </a:lnTo>
                <a:lnTo>
                  <a:pt x="424" y="2196"/>
                </a:lnTo>
                <a:lnTo>
                  <a:pt x="384" y="2196"/>
                </a:lnTo>
                <a:lnTo>
                  <a:pt x="264" y="2276"/>
                </a:lnTo>
                <a:lnTo>
                  <a:pt x="116" y="2392"/>
                </a:lnTo>
                <a:lnTo>
                  <a:pt x="140" y="2420"/>
                </a:lnTo>
                <a:lnTo>
                  <a:pt x="76" y="2420"/>
                </a:lnTo>
                <a:lnTo>
                  <a:pt x="16" y="2472"/>
                </a:lnTo>
                <a:lnTo>
                  <a:pt x="64" y="2572"/>
                </a:lnTo>
                <a:lnTo>
                  <a:pt x="100" y="2708"/>
                </a:lnTo>
                <a:lnTo>
                  <a:pt x="136" y="2828"/>
                </a:lnTo>
                <a:cubicBezTo>
                  <a:pt x="151" y="2851"/>
                  <a:pt x="171" y="2878"/>
                  <a:pt x="188" y="2848"/>
                </a:cubicBezTo>
                <a:cubicBezTo>
                  <a:pt x="213" y="2839"/>
                  <a:pt x="221" y="2698"/>
                  <a:pt x="240" y="2648"/>
                </a:cubicBezTo>
                <a:cubicBezTo>
                  <a:pt x="259" y="2598"/>
                  <a:pt x="280" y="2563"/>
                  <a:pt x="300" y="2548"/>
                </a:cubicBezTo>
                <a:lnTo>
                  <a:pt x="360" y="2556"/>
                </a:lnTo>
                <a:lnTo>
                  <a:pt x="408" y="2484"/>
                </a:lnTo>
                <a:lnTo>
                  <a:pt x="524" y="2420"/>
                </a:lnTo>
                <a:lnTo>
                  <a:pt x="680" y="2340"/>
                </a:lnTo>
                <a:lnTo>
                  <a:pt x="736" y="2224"/>
                </a:lnTo>
                <a:lnTo>
                  <a:pt x="752" y="2144"/>
                </a:lnTo>
                <a:lnTo>
                  <a:pt x="744" y="2076"/>
                </a:lnTo>
                <a:lnTo>
                  <a:pt x="748" y="1972"/>
                </a:lnTo>
                <a:lnTo>
                  <a:pt x="756" y="1720"/>
                </a:lnTo>
                <a:lnTo>
                  <a:pt x="736" y="1644"/>
                </a:lnTo>
                <a:lnTo>
                  <a:pt x="728" y="1584"/>
                </a:lnTo>
                <a:lnTo>
                  <a:pt x="728" y="1500"/>
                </a:lnTo>
                <a:lnTo>
                  <a:pt x="756" y="1412"/>
                </a:lnTo>
                <a:lnTo>
                  <a:pt x="808" y="1412"/>
                </a:lnTo>
                <a:lnTo>
                  <a:pt x="844" y="1332"/>
                </a:lnTo>
                <a:lnTo>
                  <a:pt x="888" y="1304"/>
                </a:lnTo>
                <a:lnTo>
                  <a:pt x="940" y="1320"/>
                </a:lnTo>
                <a:lnTo>
                  <a:pt x="980" y="1308"/>
                </a:lnTo>
                <a:lnTo>
                  <a:pt x="1060" y="1292"/>
                </a:lnTo>
                <a:lnTo>
                  <a:pt x="1164" y="1312"/>
                </a:lnTo>
                <a:lnTo>
                  <a:pt x="1240" y="1304"/>
                </a:lnTo>
                <a:lnTo>
                  <a:pt x="1260" y="1328"/>
                </a:lnTo>
                <a:lnTo>
                  <a:pt x="1312" y="1332"/>
                </a:lnTo>
                <a:lnTo>
                  <a:pt x="1364" y="1360"/>
                </a:lnTo>
                <a:lnTo>
                  <a:pt x="1400" y="1380"/>
                </a:lnTo>
                <a:lnTo>
                  <a:pt x="1488" y="1384"/>
                </a:lnTo>
                <a:lnTo>
                  <a:pt x="1548" y="1460"/>
                </a:lnTo>
                <a:lnTo>
                  <a:pt x="1672" y="1484"/>
                </a:lnTo>
                <a:lnTo>
                  <a:pt x="1744" y="1500"/>
                </a:lnTo>
                <a:lnTo>
                  <a:pt x="1808" y="1488"/>
                </a:lnTo>
                <a:lnTo>
                  <a:pt x="1856" y="1432"/>
                </a:lnTo>
                <a:lnTo>
                  <a:pt x="1908" y="1304"/>
                </a:lnTo>
                <a:lnTo>
                  <a:pt x="1912" y="1228"/>
                </a:lnTo>
                <a:lnTo>
                  <a:pt x="1896" y="1148"/>
                </a:lnTo>
                <a:lnTo>
                  <a:pt x="1932" y="1028"/>
                </a:lnTo>
                <a:lnTo>
                  <a:pt x="1996" y="936"/>
                </a:lnTo>
                <a:lnTo>
                  <a:pt x="2032" y="832"/>
                </a:lnTo>
                <a:lnTo>
                  <a:pt x="2168" y="856"/>
                </a:lnTo>
                <a:lnTo>
                  <a:pt x="2196" y="860"/>
                </a:lnTo>
                <a:lnTo>
                  <a:pt x="2220" y="140"/>
                </a:lnTo>
                <a:lnTo>
                  <a:pt x="2144" y="132"/>
                </a:lnTo>
                <a:lnTo>
                  <a:pt x="1988" y="136"/>
                </a:lnTo>
                <a:lnTo>
                  <a:pt x="1788" y="108"/>
                </a:lnTo>
                <a:lnTo>
                  <a:pt x="1724" y="120"/>
                </a:lnTo>
                <a:lnTo>
                  <a:pt x="1712" y="188"/>
                </a:lnTo>
                <a:lnTo>
                  <a:pt x="1724" y="320"/>
                </a:lnTo>
                <a:lnTo>
                  <a:pt x="1652" y="340"/>
                </a:lnTo>
                <a:lnTo>
                  <a:pt x="1674" y="356"/>
                </a:lnTo>
                <a:lnTo>
                  <a:pt x="1723" y="351"/>
                </a:lnTo>
                <a:lnTo>
                  <a:pt x="1724" y="536"/>
                </a:lnTo>
                <a:lnTo>
                  <a:pt x="1660" y="536"/>
                </a:lnTo>
                <a:lnTo>
                  <a:pt x="1620" y="548"/>
                </a:lnTo>
                <a:lnTo>
                  <a:pt x="1712" y="584"/>
                </a:lnTo>
                <a:lnTo>
                  <a:pt x="1720" y="612"/>
                </a:lnTo>
                <a:lnTo>
                  <a:pt x="1700" y="780"/>
                </a:lnTo>
                <a:lnTo>
                  <a:pt x="1668" y="820"/>
                </a:lnTo>
                <a:lnTo>
                  <a:pt x="1664" y="868"/>
                </a:lnTo>
                <a:lnTo>
                  <a:pt x="1632" y="904"/>
                </a:lnTo>
                <a:lnTo>
                  <a:pt x="1564" y="900"/>
                </a:lnTo>
                <a:lnTo>
                  <a:pt x="1496" y="924"/>
                </a:lnTo>
                <a:lnTo>
                  <a:pt x="1424" y="952"/>
                </a:lnTo>
                <a:lnTo>
                  <a:pt x="1384" y="980"/>
                </a:lnTo>
                <a:lnTo>
                  <a:pt x="1368" y="1008"/>
                </a:lnTo>
                <a:lnTo>
                  <a:pt x="1216" y="992"/>
                </a:lnTo>
                <a:lnTo>
                  <a:pt x="1168" y="956"/>
                </a:lnTo>
                <a:lnTo>
                  <a:pt x="1088" y="956"/>
                </a:lnTo>
                <a:lnTo>
                  <a:pt x="992" y="956"/>
                </a:lnTo>
                <a:lnTo>
                  <a:pt x="924" y="940"/>
                </a:lnTo>
                <a:lnTo>
                  <a:pt x="892" y="924"/>
                </a:lnTo>
                <a:lnTo>
                  <a:pt x="876" y="884"/>
                </a:lnTo>
                <a:lnTo>
                  <a:pt x="888" y="832"/>
                </a:lnTo>
                <a:lnTo>
                  <a:pt x="912" y="784"/>
                </a:lnTo>
                <a:lnTo>
                  <a:pt x="928" y="728"/>
                </a:lnTo>
                <a:lnTo>
                  <a:pt x="976" y="712"/>
                </a:lnTo>
                <a:lnTo>
                  <a:pt x="1060" y="732"/>
                </a:lnTo>
                <a:lnTo>
                  <a:pt x="1204" y="740"/>
                </a:lnTo>
                <a:lnTo>
                  <a:pt x="1288" y="712"/>
                </a:lnTo>
                <a:lnTo>
                  <a:pt x="1388" y="660"/>
                </a:lnTo>
                <a:lnTo>
                  <a:pt x="1468" y="592"/>
                </a:lnTo>
                <a:lnTo>
                  <a:pt x="1520" y="536"/>
                </a:lnTo>
                <a:lnTo>
                  <a:pt x="1544" y="508"/>
                </a:lnTo>
                <a:lnTo>
                  <a:pt x="1592" y="520"/>
                </a:lnTo>
                <a:lnTo>
                  <a:pt x="1624" y="548"/>
                </a:lnTo>
                <a:lnTo>
                  <a:pt x="1647" y="536"/>
                </a:lnTo>
                <a:lnTo>
                  <a:pt x="1612" y="492"/>
                </a:lnTo>
                <a:lnTo>
                  <a:pt x="1632" y="456"/>
                </a:lnTo>
                <a:lnTo>
                  <a:pt x="1632" y="420"/>
                </a:lnTo>
                <a:lnTo>
                  <a:pt x="1648" y="376"/>
                </a:lnTo>
                <a:lnTo>
                  <a:pt x="1672" y="356"/>
                </a:lnTo>
                <a:lnTo>
                  <a:pt x="1656" y="341"/>
                </a:lnTo>
                <a:lnTo>
                  <a:pt x="1584" y="344"/>
                </a:lnTo>
                <a:lnTo>
                  <a:pt x="1536" y="356"/>
                </a:lnTo>
                <a:lnTo>
                  <a:pt x="1540" y="392"/>
                </a:lnTo>
                <a:lnTo>
                  <a:pt x="1496" y="424"/>
                </a:lnTo>
                <a:lnTo>
                  <a:pt x="1444" y="464"/>
                </a:lnTo>
                <a:lnTo>
                  <a:pt x="1444" y="492"/>
                </a:lnTo>
                <a:lnTo>
                  <a:pt x="1392" y="492"/>
                </a:lnTo>
                <a:lnTo>
                  <a:pt x="1384" y="520"/>
                </a:lnTo>
                <a:lnTo>
                  <a:pt x="1340" y="520"/>
                </a:lnTo>
                <a:lnTo>
                  <a:pt x="1300" y="540"/>
                </a:lnTo>
                <a:lnTo>
                  <a:pt x="1236" y="572"/>
                </a:lnTo>
                <a:lnTo>
                  <a:pt x="1208" y="584"/>
                </a:lnTo>
                <a:lnTo>
                  <a:pt x="1148" y="564"/>
                </a:lnTo>
                <a:lnTo>
                  <a:pt x="1080" y="556"/>
                </a:lnTo>
                <a:lnTo>
                  <a:pt x="1048" y="528"/>
                </a:lnTo>
                <a:lnTo>
                  <a:pt x="1028" y="500"/>
                </a:lnTo>
                <a:lnTo>
                  <a:pt x="1012" y="480"/>
                </a:lnTo>
                <a:lnTo>
                  <a:pt x="976" y="432"/>
                </a:lnTo>
                <a:lnTo>
                  <a:pt x="936" y="388"/>
                </a:lnTo>
                <a:lnTo>
                  <a:pt x="904" y="368"/>
                </a:lnTo>
                <a:lnTo>
                  <a:pt x="844" y="372"/>
                </a:lnTo>
                <a:lnTo>
                  <a:pt x="824" y="344"/>
                </a:lnTo>
                <a:lnTo>
                  <a:pt x="820" y="316"/>
                </a:lnTo>
                <a:lnTo>
                  <a:pt x="844" y="264"/>
                </a:lnTo>
                <a:lnTo>
                  <a:pt x="860" y="212"/>
                </a:lnTo>
                <a:lnTo>
                  <a:pt x="868" y="152"/>
                </a:lnTo>
                <a:lnTo>
                  <a:pt x="880" y="120"/>
                </a:lnTo>
                <a:lnTo>
                  <a:pt x="876" y="96"/>
                </a:lnTo>
                <a:lnTo>
                  <a:pt x="856" y="72"/>
                </a:lnTo>
                <a:lnTo>
                  <a:pt x="852" y="48"/>
                </a:lnTo>
                <a:lnTo>
                  <a:pt x="83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2047488" y="2941515"/>
            <a:ext cx="4784725" cy="3025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4"/>
          <p:cNvGrpSpPr/>
          <p:nvPr/>
        </p:nvGrpSpPr>
        <p:grpSpPr bwMode="auto">
          <a:xfrm>
            <a:off x="2020501" y="5845052"/>
            <a:ext cx="203200" cy="190500"/>
            <a:chOff x="1355" y="3452"/>
            <a:chExt cx="183" cy="172"/>
          </a:xfrm>
        </p:grpSpPr>
        <p:pic>
          <p:nvPicPr>
            <p:cNvPr id="12" name="Picture 5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6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Group 7"/>
            <p:cNvGrpSpPr/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6" name="Group 8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" name="AutoShape 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" name="AutoShape 1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" name="AutoShape 1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" name="AutoShape 1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17" name="Group 13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9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0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pic>
          <p:nvPicPr>
            <p:cNvPr id="15" name="Picture 18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9"/>
          <p:cNvGrpSpPr/>
          <p:nvPr/>
        </p:nvGrpSpPr>
        <p:grpSpPr bwMode="auto">
          <a:xfrm>
            <a:off x="3703251" y="4749677"/>
            <a:ext cx="203200" cy="190500"/>
            <a:chOff x="1355" y="3452"/>
            <a:chExt cx="183" cy="172"/>
          </a:xfrm>
        </p:grpSpPr>
        <p:pic>
          <p:nvPicPr>
            <p:cNvPr id="27" name="Picture 20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2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9" name="Group 22"/>
            <p:cNvGrpSpPr/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31" name="Group 2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7" name="AutoShape 2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8" name="AutoShape 2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9" name="AutoShape 2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0" name="AutoShape 2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32" name="Group 28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3" name="AutoShape 2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4" name="AutoShape 3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5" name="AutoShape 3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pic>
          <p:nvPicPr>
            <p:cNvPr id="30" name="Picture 33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34"/>
          <p:cNvGrpSpPr/>
          <p:nvPr/>
        </p:nvGrpSpPr>
        <p:grpSpPr bwMode="auto">
          <a:xfrm>
            <a:off x="5311388" y="3751140"/>
            <a:ext cx="203200" cy="190500"/>
            <a:chOff x="1355" y="3452"/>
            <a:chExt cx="183" cy="172"/>
          </a:xfrm>
        </p:grpSpPr>
        <p:pic>
          <p:nvPicPr>
            <p:cNvPr id="42" name="Picture 35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Oval 36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4" name="Group 37"/>
            <p:cNvGrpSpPr/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46" name="Group 38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7" name="Group 43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9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0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1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pic>
          <p:nvPicPr>
            <p:cNvPr id="45" name="Picture 48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49"/>
          <p:cNvGrpSpPr/>
          <p:nvPr/>
        </p:nvGrpSpPr>
        <p:grpSpPr bwMode="auto">
          <a:xfrm>
            <a:off x="6667113" y="2866902"/>
            <a:ext cx="203200" cy="190500"/>
            <a:chOff x="1355" y="3452"/>
            <a:chExt cx="183" cy="172"/>
          </a:xfrm>
        </p:grpSpPr>
        <p:pic>
          <p:nvPicPr>
            <p:cNvPr id="57" name="Picture 50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val 5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9" name="Group 52"/>
            <p:cNvGrpSpPr/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61" name="Group 5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7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8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9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62" name="Group 58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3" name="AutoShape 5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4" name="AutoShape 6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5" name="AutoShape 6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6" name="AutoShape 6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pic>
          <p:nvPicPr>
            <p:cNvPr id="60" name="Picture 63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AutoShape 64"/>
          <p:cNvSpPr>
            <a:spLocks noChangeArrowheads="1"/>
          </p:cNvSpPr>
          <p:nvPr/>
        </p:nvSpPr>
        <p:spPr bwMode="gray">
          <a:xfrm>
            <a:off x="648901" y="5518027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accent2"/>
          </a:solidFill>
          <a:ln w="12700" algn="ctr">
            <a:solidFill>
              <a:srgbClr val="080808"/>
            </a:solidFill>
            <a:rou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AutoShape 65"/>
          <p:cNvSpPr>
            <a:spLocks noChangeArrowheads="1"/>
          </p:cNvSpPr>
          <p:nvPr/>
        </p:nvSpPr>
        <p:spPr bwMode="gray">
          <a:xfrm>
            <a:off x="2363401" y="4422652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accent2"/>
          </a:solidFill>
          <a:ln w="12700" algn="ctr">
            <a:solidFill>
              <a:srgbClr val="080808"/>
            </a:solidFill>
            <a:rou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AutoShape 66"/>
          <p:cNvSpPr>
            <a:spLocks noChangeArrowheads="1"/>
          </p:cNvSpPr>
          <p:nvPr/>
        </p:nvSpPr>
        <p:spPr bwMode="gray">
          <a:xfrm>
            <a:off x="3906451" y="3424115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accent2"/>
          </a:solidFill>
          <a:ln w="12700" algn="ctr">
            <a:solidFill>
              <a:srgbClr val="080808"/>
            </a:solidFill>
            <a:rou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white">
          <a:xfrm>
            <a:off x="813639" y="5506498"/>
            <a:ext cx="10131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第一阶段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Text Box 68"/>
          <p:cNvSpPr txBox="1">
            <a:spLocks noChangeArrowheads="1"/>
          </p:cNvSpPr>
          <p:nvPr/>
        </p:nvSpPr>
        <p:spPr bwMode="white">
          <a:xfrm>
            <a:off x="2501149" y="4411123"/>
            <a:ext cx="1120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第二阶段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Text Box 69"/>
          <p:cNvSpPr txBox="1">
            <a:spLocks noChangeArrowheads="1"/>
          </p:cNvSpPr>
          <p:nvPr/>
        </p:nvSpPr>
        <p:spPr bwMode="white">
          <a:xfrm>
            <a:off x="4134229" y="3406652"/>
            <a:ext cx="1030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第三阶段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7" name="Picture 70" descr="0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43936" y="1807705"/>
            <a:ext cx="14351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71"/>
          <p:cNvSpPr txBox="1">
            <a:spLocks noChangeArrowheads="1"/>
          </p:cNvSpPr>
          <p:nvPr/>
        </p:nvSpPr>
        <p:spPr bwMode="black">
          <a:xfrm>
            <a:off x="2126863" y="5954590"/>
            <a:ext cx="3094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校园用户布局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Text Box 72"/>
          <p:cNvSpPr txBox="1">
            <a:spLocks noChangeArrowheads="1"/>
          </p:cNvSpPr>
          <p:nvPr/>
        </p:nvSpPr>
        <p:spPr bwMode="black">
          <a:xfrm>
            <a:off x="3846126" y="4859215"/>
            <a:ext cx="3094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智慧校园到智慧教学云平台的用户平移与拓展。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Text Box 73"/>
          <p:cNvSpPr txBox="1">
            <a:spLocks noChangeArrowheads="1"/>
          </p:cNvSpPr>
          <p:nvPr/>
        </p:nvSpPr>
        <p:spPr bwMode="black">
          <a:xfrm>
            <a:off x="5459026" y="3894015"/>
            <a:ext cx="3094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智慧教育生态系统用户运营，用户价值转化运营。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公司规划</a:t>
            </a:r>
            <a:r>
              <a:rPr lang="en-US" altLang="zh-CN" sz="11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7" y="193863"/>
            <a:ext cx="1483188" cy="48323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dist="25400" dir="1800000" algn="t" rotWithShape="0">
                    <a:prstClr val="white"/>
                  </a:outerShdw>
                </a:effectLst>
                <a:latin typeface="微软雅黑" pitchFamily="34" charset="-122"/>
                <a:ea typeface="微软雅黑" pitchFamily="34" charset="-122"/>
              </a:rPr>
              <a:t>经营规划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dist="25400" dir="1800000" algn="t" rotWithShape="0">
                  <a:prstClr val="white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3"/>
          <p:cNvGrpSpPr/>
          <p:nvPr/>
        </p:nvGrpSpPr>
        <p:grpSpPr bwMode="auto">
          <a:xfrm>
            <a:off x="715235" y="1686708"/>
            <a:ext cx="7790169" cy="3193572"/>
            <a:chOff x="-1153" y="1200"/>
            <a:chExt cx="3873" cy="2352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-1153" y="1728"/>
              <a:ext cx="1496" cy="1824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rgbClr val="FFC319"/>
                </a:gs>
                <a:gs pos="100000">
                  <a:srgbClr val="FFC319">
                    <a:gamma/>
                    <a:tint val="69804"/>
                    <a:invGamma/>
                  </a:srgb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112" y="1728"/>
              <a:ext cx="2608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rgbClr val="FF6161"/>
                </a:gs>
                <a:gs pos="100000">
                  <a:srgbClr val="FF6161">
                    <a:gamma/>
                    <a:tint val="69804"/>
                    <a:invGamma/>
                  </a:srgb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161"/>
                </a:gs>
                <a:gs pos="100000">
                  <a:srgbClr val="FF6161">
                    <a:gamma/>
                    <a:tint val="69804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业绩增长点</a:t>
              </a:r>
              <a:endParaRPr lang="en-US" altLang="zh-CN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gray">
            <a:xfrm>
              <a:off x="-1068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319"/>
                </a:gs>
                <a:gs pos="100000">
                  <a:srgbClr val="FFC319">
                    <a:gamma/>
                    <a:tint val="69804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稳定收入</a:t>
              </a:r>
              <a:endParaRPr lang="en-US" altLang="zh-CN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600883" y="2668652"/>
            <a:ext cx="45836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2015-2016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基于微信的智慧校园应用（随时随地校务办公，轻松免费家校互通）。</a:t>
            </a:r>
          </a:p>
        </p:txBody>
      </p:sp>
      <p:sp>
        <p:nvSpPr>
          <p:cNvPr id="3" name="矩形 2"/>
          <p:cNvSpPr/>
          <p:nvPr/>
        </p:nvSpPr>
        <p:spPr>
          <a:xfrm>
            <a:off x="3567259" y="3563257"/>
            <a:ext cx="45836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2014-2016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智能数据分析云题训练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en-US" altLang="zh-CN" sz="1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 algn="ctr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精细数据，精准分析，智能出题，自动批改）。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058672" y="2798613"/>
            <a:ext cx="250858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2015-2016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维护现有图书销售业务，并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扩大销售市场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公司规划</a:t>
            </a:r>
            <a:r>
              <a:rPr lang="en-US" altLang="zh-CN" sz="11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15817" y="193863"/>
            <a:ext cx="214558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dist="25400" dir="1800000" algn="t" rotWithShape="0">
                    <a:prstClr val="white"/>
                  </a:outerShdw>
                </a:effectLst>
                <a:latin typeface="微软雅黑" pitchFamily="34" charset="-122"/>
                <a:ea typeface="微软雅黑" pitchFamily="34" charset="-122"/>
              </a:rPr>
              <a:t>利润</a:t>
            </a:r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dist="25400" dir="1800000" algn="t" rotWithShape="0">
                    <a:prstClr val="white"/>
                  </a:outerShdw>
                </a:effectLst>
                <a:latin typeface="微软雅黑" pitchFamily="34" charset="-122"/>
                <a:ea typeface="微软雅黑" pitchFamily="34" charset="-122"/>
              </a:rPr>
              <a:t>区间预测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dist="25400" dir="1800000" algn="t" rotWithShape="0">
                  <a:prstClr val="white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426" y="2525008"/>
            <a:ext cx="7751281" cy="312881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just">
              <a:lnSpc>
                <a:spcPct val="150000"/>
              </a:lnSpc>
            </a:pPr>
            <a:endParaRPr lang="en-US" altLang="zh-CN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在线</a:t>
            </a:r>
            <a:r>
              <a:rPr lang="zh-CN" altLang="en-US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教育营业利润</a:t>
            </a:r>
            <a:r>
              <a:rPr lang="en-US" altLang="zh-CN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（人均城镇居民每年教育消费支出*转化率</a:t>
            </a:r>
            <a:r>
              <a:rPr lang="en-US" altLang="zh-CN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用户人均成本）*收费用户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数</a:t>
            </a:r>
            <a:endParaRPr lang="en-US" altLang="zh-CN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预计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年人均城镇居民每年教育消费支出为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1429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元，公司每年用户人均成本为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教育信息化十年发展规划（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2011-2020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年）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中提到“教育经费中不低于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8%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的比例列支教育经费”，因此转化率定为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8%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。公司预计到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年精准用户为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万户，其中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5%-10%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可以成为收费用户，收费用户规模为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-50</a:t>
            </a:r>
            <a:r>
              <a:rPr lang="zh-CN" altLang="en-US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万。</a:t>
            </a:r>
            <a:endParaRPr lang="en-US" altLang="zh-CN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 algn="just">
              <a:lnSpc>
                <a:spcPct val="150000"/>
              </a:lnSpc>
            </a:pPr>
            <a:endParaRPr lang="zh-CN" altLang="en-US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07426" y="1413296"/>
            <a:ext cx="863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年营业利润区间预测：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2633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—5266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1675" y="4448052"/>
            <a:ext cx="3757849" cy="1363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40919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"/>
          <a:stretch>
            <a:fillRect/>
          </a:stretch>
        </p:blipFill>
        <p:spPr>
          <a:xfrm>
            <a:off x="0" y="1"/>
            <a:ext cx="9144000" cy="57994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38089" y="4448052"/>
            <a:ext cx="4013727" cy="830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48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 You!</a:t>
            </a:r>
          </a:p>
        </p:txBody>
      </p:sp>
      <p:sp>
        <p:nvSpPr>
          <p:cNvPr id="2" name="矩形 1"/>
          <p:cNvSpPr/>
          <p:nvPr/>
        </p:nvSpPr>
        <p:spPr>
          <a:xfrm>
            <a:off x="2852108" y="58112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公司：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海南九春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教育科技股份有限公司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地址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湖南省岳麓区银盆南路奥克斯广场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座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11025</a:t>
            </a:r>
          </a:p>
          <a:p>
            <a:pPr indent="355600"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联系人：徐玉堂  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15084827752 </a:t>
            </a:r>
          </a:p>
          <a:p>
            <a:pPr indent="355600"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邮箱：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936868263@qq.com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2860028" y="1571612"/>
            <a:ext cx="3141379" cy="3079532"/>
          </a:xfrm>
          <a:prstGeom prst="ellipse">
            <a:avLst/>
          </a:prstGeom>
          <a:solidFill>
            <a:schemeClr val="bg2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indent="0" algn="ctr">
              <a:buFont typeface="+mj-ea"/>
              <a:buNone/>
            </a:pPr>
            <a:r>
              <a:rPr lang="en-US" altLang="zh-CN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①</a:t>
            </a:r>
            <a:endParaRPr lang="en-US" altLang="zh-CN" sz="5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0" algn="ctr"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行业简介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511271" y="1069476"/>
            <a:ext cx="750414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43175" indent="-257175" defTabSz="104267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00375" indent="-257175" defTabSz="104267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57575" indent="-257175" defTabSz="104267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914775" indent="-257175" defTabSz="104267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公司所属细分行业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K12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教育行业领域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教育是国家民生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教育重要议题，是全民极为关注的领域之一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国家教育主管部门各项政策能够积极影响在线教育的发展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行业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销售规模逐年上升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在线教育用户呈规模性放大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，随着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教育信息化十年发展规划（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2011-2020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与“互联网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+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教育”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政策促进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，在线教育市场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规模会出现更加快速的增长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1" y="3824995"/>
            <a:ext cx="3245193" cy="2116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62143" y="3825609"/>
            <a:ext cx="3235435" cy="211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70703" y="1075655"/>
            <a:ext cx="4852086" cy="45438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政策支持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27158" y="3449697"/>
            <a:ext cx="350931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“探索新型教育服务供给方式。鼓励互联网企业与社会教育机构根据市场需求开发数字教育资源，提供网络化教育服务。鼓励学校利用数字教育资源及教育服务平台，逐步探索网络化教育新模式，扩大优质</a:t>
            </a:r>
            <a:r>
              <a:rPr lang="zh-CN" altLang="zh-CN" sz="1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教资源</a:t>
            </a:r>
            <a:r>
              <a:rPr lang="zh-CN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覆盖面，促进教育公平。鼓励学校通过与互联网企业合作等方式，对接线上线下教育资源，探索基础教育、职业教育等教育公共服务提供新方式。推动开展学历教育在线课程资源共享，推广告大规模在线开放课程等网络学习模式，探索建立网络学习学分认定与学分转换等制度，加快推动高等教育服务模式变革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511270" y="1508933"/>
            <a:ext cx="4572000" cy="39282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-227330" algn="just">
              <a:lnSpc>
                <a:spcPct val="120000"/>
              </a:lnSpc>
              <a:spcAft>
                <a:spcPts val="200"/>
              </a:spcAft>
              <a:buClr>
                <a:schemeClr val="bg2"/>
              </a:buClr>
              <a:buSzPct val="65000"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国家层面的政策支持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marL="285750" lvl="1" indent="-285750" algn="just">
              <a:lnSpc>
                <a:spcPct val="150000"/>
              </a:lnSpc>
              <a:spcAft>
                <a:spcPts val="2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教育信息化十年发展规划（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2011-2020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</a:p>
          <a:p>
            <a:pPr marL="285750" lvl="1" indent="-285750" algn="just">
              <a:lnSpc>
                <a:spcPct val="150000"/>
              </a:lnSpc>
              <a:spcAft>
                <a:spcPts val="2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第十二</a:t>
            </a:r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届全国人民代表大会第三次会议李克强总理提出制定“互联网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”行动计划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1" indent="-285750" algn="just">
              <a:lnSpc>
                <a:spcPct val="150000"/>
              </a:lnSpc>
              <a:spcAft>
                <a:spcPts val="2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日，国家颁布的《国务院关于积极推进“互联网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”行动的指导意见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1" indent="-285750" algn="just">
              <a:lnSpc>
                <a:spcPct val="150000"/>
              </a:lnSpc>
              <a:spcAft>
                <a:spcPts val="2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中全会“十三五规划”二胎政策全面开放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marL="0" lvl="1" indent="-227330" algn="just">
              <a:lnSpc>
                <a:spcPct val="120000"/>
              </a:lnSpc>
              <a:spcAft>
                <a:spcPts val="200"/>
              </a:spcAft>
              <a:buClr>
                <a:schemeClr val="bg2"/>
              </a:buClr>
              <a:buSzPct val="65000"/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教育行政主管部门的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政策支持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marL="285750" lvl="1" indent="-285750" algn="just">
              <a:lnSpc>
                <a:spcPct val="150000"/>
              </a:lnSpc>
              <a:spcAft>
                <a:spcPts val="2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推进教育信息化建设与进程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marL="276225" lvl="1" indent="-276225" algn="just">
              <a:lnSpc>
                <a:spcPct val="120000"/>
              </a:lnSpc>
              <a:spcAft>
                <a:spcPts val="20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79" y="3852334"/>
            <a:ext cx="2872550" cy="1444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372" y="1075655"/>
            <a:ext cx="2959857" cy="191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  <a:r>
              <a:rPr lang="en-US" altLang="zh-CN" sz="11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dist="25400" dir="1800000" algn="t" rotWithShape="0">
                    <a:prstClr val="white"/>
                  </a:outerShdw>
                </a:effectLst>
                <a:latin typeface="微软雅黑" pitchFamily="34" charset="-122"/>
                <a:ea typeface="微软雅黑" pitchFamily="34" charset="-122"/>
              </a:rPr>
              <a:t>市场前景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dist="25400" dir="1800000" algn="t" rotWithShape="0">
                  <a:prstClr val="white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73497" y="2631148"/>
            <a:ext cx="6333763" cy="2526237"/>
            <a:chOff x="2011379" y="1742550"/>
            <a:chExt cx="6333763" cy="2526237"/>
          </a:xfrm>
        </p:grpSpPr>
        <p:sp>
          <p:nvSpPr>
            <p:cNvPr id="18" name="椭圆 17"/>
            <p:cNvSpPr/>
            <p:nvPr/>
          </p:nvSpPr>
          <p:spPr>
            <a:xfrm>
              <a:off x="2011379" y="2001357"/>
              <a:ext cx="2096429" cy="200708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29816" y="2300002"/>
              <a:ext cx="19983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在线教育用户数量</a:t>
              </a:r>
              <a:endPara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3200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9099.2</a:t>
              </a:r>
              <a:r>
                <a:rPr lang="zh-CN" altLang="en-US" sz="3200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万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885717" y="2002899"/>
              <a:ext cx="2030476" cy="20055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665769" y="1742550"/>
              <a:ext cx="2608540" cy="2526237"/>
            </a:xfrm>
            <a:prstGeom prst="ellipse">
              <a:avLst/>
            </a:prstGeom>
            <a:solidFill>
              <a:srgbClr val="33CC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94935" y="2425472"/>
              <a:ext cx="275020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在线教育市场规模</a:t>
              </a:r>
              <a:endPara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1191.70</a:t>
              </a:r>
              <a:r>
                <a:rPr lang="zh-CN" altLang="en-US" sz="32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亿元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69433" y="2300002"/>
              <a:ext cx="180506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教育行业</a:t>
              </a:r>
              <a:r>
                <a:rPr lang="en-US" altLang="zh-CN" sz="2000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IT</a:t>
              </a:r>
              <a:r>
                <a:rPr lang="zh-CN" altLang="en-US" sz="2000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投资总规模</a:t>
              </a:r>
              <a:endPara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3200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680</a:t>
              </a:r>
              <a:r>
                <a:rPr lang="zh-CN" altLang="en-US" sz="3200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亿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-140043" y="624480"/>
            <a:ext cx="6836142" cy="15214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CN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年千亿市场规模已形成</a:t>
            </a:r>
            <a:endParaRPr lang="zh-CN" alt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市场前景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3750" y="881795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227330" algn="just">
              <a:lnSpc>
                <a:spcPct val="120000"/>
              </a:lnSpc>
              <a:spcAft>
                <a:spcPts val="200"/>
              </a:spcAft>
              <a:buClr>
                <a:schemeClr val="bg2"/>
              </a:buClr>
              <a:buSzPct val="65000"/>
              <a:defRPr/>
            </a:pPr>
            <a:r>
              <a:rPr lang="zh-CN" altLang="en-US" sz="20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中国在线教育尚处于发展初期</a:t>
            </a:r>
            <a:endParaRPr lang="en-US" altLang="zh-CN" sz="20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1402" y="1324048"/>
            <a:ext cx="8286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在线教育市场规模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达到</a:t>
            </a:r>
            <a:r>
              <a:rPr lang="en-US" altLang="zh-CN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998</a:t>
            </a:r>
            <a:r>
              <a:rPr lang="zh-CN" altLang="en-US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，同比增长速度为</a:t>
            </a:r>
            <a:r>
              <a:rPr lang="en-US" altLang="zh-CN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18.85%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。随着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在线教育用户群体的不断扩大，在线教育的市场规模还将有更大的发展，预计到</a:t>
            </a:r>
            <a:r>
              <a:rPr lang="en-US" altLang="zh-CN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达</a:t>
            </a:r>
            <a:r>
              <a:rPr lang="en-US" altLang="zh-CN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1733.9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285750" indent="-285750"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7061" y="5689469"/>
            <a:ext cx="122183" cy="15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694437" y="6104586"/>
            <a:ext cx="2808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数据来源：</a:t>
            </a:r>
            <a:r>
              <a:rPr lang="en-US" altLang="zh-CN" sz="1000" dirty="0" smtClean="0"/>
              <a:t>wind</a:t>
            </a:r>
            <a:r>
              <a:rPr lang="zh-CN" altLang="en-US" sz="1000" dirty="0" smtClean="0"/>
              <a:t>，</a:t>
            </a:r>
            <a:r>
              <a:rPr lang="en-US" altLang="zh-CN" sz="1000" dirty="0" smtClean="0"/>
              <a:t>2014</a:t>
            </a:r>
            <a:r>
              <a:rPr lang="zh-CN" altLang="en-US" sz="1000" dirty="0" smtClean="0"/>
              <a:t>及以后数据为预测值</a:t>
            </a:r>
            <a:endParaRPr lang="zh-CN" altLang="en-US" sz="1000" dirty="0"/>
          </a:p>
        </p:txBody>
      </p:sp>
      <p:graphicFrame>
        <p:nvGraphicFramePr>
          <p:cNvPr id="14" name="图表 13"/>
          <p:cNvGraphicFramePr/>
          <p:nvPr/>
        </p:nvGraphicFramePr>
        <p:xfrm>
          <a:off x="1694436" y="2220302"/>
          <a:ext cx="6264707" cy="388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市场前景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1400" y="943649"/>
            <a:ext cx="3775393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227330" algn="just">
              <a:lnSpc>
                <a:spcPct val="120000"/>
              </a:lnSpc>
              <a:spcAft>
                <a:spcPts val="200"/>
              </a:spcAft>
              <a:buClr>
                <a:schemeClr val="bg2"/>
              </a:buClr>
              <a:buSzPct val="65000"/>
              <a:defRPr/>
            </a:pPr>
            <a:r>
              <a:rPr lang="zh-CN" altLang="en-US" sz="20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中国在线教育细分市场增长预期</a:t>
            </a:r>
          </a:p>
        </p:txBody>
      </p:sp>
      <p:sp>
        <p:nvSpPr>
          <p:cNvPr id="10" name="矩形 9"/>
          <p:cNvSpPr/>
          <p:nvPr/>
        </p:nvSpPr>
        <p:spPr>
          <a:xfrm>
            <a:off x="3514087" y="4959714"/>
            <a:ext cx="108612" cy="14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369603" y="2649829"/>
          <a:ext cx="4572000" cy="317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31400" y="1674254"/>
            <a:ext cx="680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年，中小学在线教育市场规模未来占比达到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15.31%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2341241793"/>
              </p:ext>
            </p:extLst>
          </p:nvPr>
        </p:nvGraphicFramePr>
        <p:xfrm>
          <a:off x="4941603" y="2789888"/>
          <a:ext cx="4111062" cy="303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195736" y="420130"/>
            <a:ext cx="5539594" cy="4566"/>
          </a:xfrm>
          <a:prstGeom prst="line">
            <a:avLst/>
          </a:prstGeom>
          <a:ln>
            <a:solidFill>
              <a:srgbClr val="DDDDDD"/>
            </a:solidFill>
            <a:prstDash val="solid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11270" y="28652"/>
            <a:ext cx="1684466" cy="792088"/>
          </a:xfrm>
          <a:prstGeom prst="roundRect">
            <a:avLst>
              <a:gd name="adj" fmla="val 6155"/>
            </a:avLst>
          </a:prstGeom>
          <a:solidFill>
            <a:srgbClr val="92D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5235" y="531960"/>
            <a:ext cx="129614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15817" y="193863"/>
            <a:ext cx="14420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25400" dir="1800000" algn="t" rotWithShape="0">
                    <a:schemeClr val="bg1"/>
                  </a:outerShdw>
                </a:effectLst>
                <a:latin typeface="微软雅黑" pitchFamily="34" charset="-122"/>
                <a:ea typeface="微软雅黑" pitchFamily="34" charset="-122"/>
              </a:rPr>
              <a:t>市场前景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25400" dir="1800000" algn="t" rotWithShape="0">
                  <a:schemeClr val="bg1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4161" y="1044403"/>
            <a:ext cx="828671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buClr>
                <a:schemeClr val="bg2"/>
              </a:buClr>
              <a:buSzPct val="75000"/>
              <a:defRPr/>
            </a:pPr>
            <a:r>
              <a:rPr lang="zh-CN" altLang="en-US" sz="20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中国在线</a:t>
            </a:r>
            <a:r>
              <a:rPr lang="zh-CN" altLang="en-US" sz="20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教育投资市场情况</a:t>
            </a:r>
            <a:endParaRPr lang="en-US" altLang="zh-CN" sz="2000" b="1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1270" y="2851740"/>
            <a:ext cx="3930906" cy="264707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4161" y="1546663"/>
            <a:ext cx="8286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年行业投资规模达</a:t>
            </a:r>
            <a:r>
              <a:rPr lang="en-US" altLang="zh-CN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571.9</a:t>
            </a:r>
            <a:r>
              <a:rPr lang="zh-CN" altLang="en-US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亿元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，年复合增长率是</a:t>
            </a:r>
            <a:r>
              <a:rPr lang="en-US" altLang="zh-CN" sz="16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9.5</a:t>
            </a:r>
            <a:r>
              <a:rPr lang="en-US" altLang="zh-CN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从投资结构看，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K12</a:t>
            </a:r>
            <a:r>
              <a:rPr lang="zh-CN" altLang="en-US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领域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已占到</a:t>
            </a:r>
            <a:r>
              <a:rPr lang="en-US" altLang="zh-CN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21.0%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的投资比例。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85831" y="2706887"/>
            <a:ext cx="3865046" cy="279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2378</Words>
  <Application>Microsoft Office PowerPoint</Application>
  <PresentationFormat>全屏显示(4:3)</PresentationFormat>
  <Paragraphs>324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宋体</vt:lpstr>
      <vt:lpstr>微软雅黑</vt:lpstr>
      <vt:lpstr>Arial</vt:lpstr>
      <vt:lpstr>Calibri</vt:lpstr>
      <vt:lpstr>Calibri Light</vt:lpstr>
      <vt:lpstr>Century Gothic</vt:lpstr>
      <vt:lpstr>Times New Roman</vt:lpstr>
      <vt:lpstr>Webdings</vt:lpstr>
      <vt:lpstr>Wingdings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李华生</cp:lastModifiedBy>
  <cp:revision>274</cp:revision>
  <dcterms:created xsi:type="dcterms:W3CDTF">2015-10-30T01:00:00Z</dcterms:created>
  <dcterms:modified xsi:type="dcterms:W3CDTF">2016-04-21T03:09:59Z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2052-10.1.0.5346</vt:lpwstr>
  </property>
</Properties>
</file>