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93" r:id="rId6"/>
    <p:sldId id="260" r:id="rId7"/>
    <p:sldId id="261" r:id="rId8"/>
    <p:sldId id="294" r:id="rId9"/>
    <p:sldId id="262" r:id="rId10"/>
    <p:sldId id="298" r:id="rId11"/>
    <p:sldId id="299" r:id="rId12"/>
    <p:sldId id="338" r:id="rId13"/>
    <p:sldId id="342" r:id="rId14"/>
    <p:sldId id="341" r:id="rId15"/>
    <p:sldId id="340" r:id="rId16"/>
    <p:sldId id="339" r:id="rId17"/>
    <p:sldId id="295" r:id="rId18"/>
    <p:sldId id="296" r:id="rId19"/>
    <p:sldId id="344" r:id="rId20"/>
    <p:sldId id="343" r:id="rId21"/>
    <p:sldId id="300" r:id="rId22"/>
    <p:sldId id="302" r:id="rId23"/>
    <p:sldId id="305" r:id="rId24"/>
    <p:sldId id="304" r:id="rId25"/>
    <p:sldId id="345" r:id="rId26"/>
    <p:sldId id="346" r:id="rId27"/>
    <p:sldId id="308" r:id="rId28"/>
    <p:sldId id="307" r:id="rId29"/>
    <p:sldId id="351" r:id="rId30"/>
    <p:sldId id="350" r:id="rId31"/>
    <p:sldId id="349" r:id="rId32"/>
    <p:sldId id="348" r:id="rId33"/>
    <p:sldId id="347" r:id="rId34"/>
    <p:sldId id="354" r:id="rId35"/>
    <p:sldId id="353" r:id="rId36"/>
    <p:sldId id="352" r:id="rId37"/>
    <p:sldId id="316" r:id="rId38"/>
    <p:sldId id="355" r:id="rId39"/>
    <p:sldId id="317" r:id="rId40"/>
    <p:sldId id="356" r:id="rId41"/>
    <p:sldId id="323" r:id="rId42"/>
    <p:sldId id="357" r:id="rId43"/>
    <p:sldId id="363" r:id="rId44"/>
    <p:sldId id="362" r:id="rId45"/>
    <p:sldId id="361" r:id="rId46"/>
    <p:sldId id="360" r:id="rId47"/>
    <p:sldId id="359" r:id="rId48"/>
    <p:sldId id="370" r:id="rId49"/>
    <p:sldId id="358" r:id="rId50"/>
    <p:sldId id="368" r:id="rId51"/>
    <p:sldId id="367" r:id="rId52"/>
    <p:sldId id="366" r:id="rId53"/>
    <p:sldId id="365" r:id="rId54"/>
    <p:sldId id="371" r:id="rId55"/>
    <p:sldId id="372" r:id="rId56"/>
    <p:sldId id="292" r:id="rId5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AFAFA"/>
    <a:srgbClr val="258FA0"/>
    <a:srgbClr val="80CED6"/>
    <a:srgbClr val="B5E2E7"/>
    <a:srgbClr val="DEDEDE"/>
    <a:srgbClr val="E6E6E6"/>
    <a:srgbClr val="E98649"/>
    <a:srgbClr val="B4955C"/>
    <a:srgbClr val="4DA1B4"/>
    <a:srgbClr val="48C8C5"/>
  </p:clrMru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712" autoAdjust="0"/>
  </p:normalViewPr>
  <p:slideViewPr>
    <p:cSldViewPr>
      <p:cViewPr>
        <p:scale>
          <a:sx n="100" d="100"/>
          <a:sy n="100" d="100"/>
        </p:scale>
        <p:origin x="-270" y="13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92230-B941-4CDF-A5EB-2B5AA669DD1B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C3B33-05B6-4E61-86B0-D76CAAD6A02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5E324-EAF7-4723-85C0-27613C9946E7}" type="datetimeFigureOut">
              <a:rPr lang="zh-CN" altLang="en-US" smtClean="0"/>
              <a:pPr/>
              <a:t>2015/7/13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0C91B-2530-4D7B-97B7-D50ED7F605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图片 8" descr="ppt文件素材xy-1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9.png"/><Relationship Id="rId3" Type="http://schemas.openxmlformats.org/officeDocument/2006/relationships/image" Target="../media/image47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1.png"/><Relationship Id="rId10" Type="http://schemas.openxmlformats.org/officeDocument/2006/relationships/image" Target="../media/image41.png"/><Relationship Id="rId4" Type="http://schemas.openxmlformats.org/officeDocument/2006/relationships/image" Target="../media/image48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1.png"/><Relationship Id="rId5" Type="http://schemas.openxmlformats.org/officeDocument/2006/relationships/image" Target="../media/image53.jpe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7.png"/><Relationship Id="rId7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.png"/><Relationship Id="rId5" Type="http://schemas.openxmlformats.org/officeDocument/2006/relationships/image" Target="../media/image37.png"/><Relationship Id="rId10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1.png"/><Relationship Id="rId7" Type="http://schemas.openxmlformats.org/officeDocument/2006/relationships/image" Target="../media/image3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63.jpeg"/><Relationship Id="rId10" Type="http://schemas.openxmlformats.org/officeDocument/2006/relationships/image" Target="../media/image43.png"/><Relationship Id="rId4" Type="http://schemas.openxmlformats.org/officeDocument/2006/relationships/image" Target="../media/image62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5.png"/><Relationship Id="rId7" Type="http://schemas.openxmlformats.org/officeDocument/2006/relationships/image" Target="../media/image3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43.png"/><Relationship Id="rId4" Type="http://schemas.openxmlformats.org/officeDocument/2006/relationships/image" Target="../media/image66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8.png"/><Relationship Id="rId7" Type="http://schemas.openxmlformats.org/officeDocument/2006/relationships/image" Target="../media/image4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69.png"/><Relationship Id="rId9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37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ppt文件素材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276872"/>
            <a:ext cx="9144000" cy="3931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0730" y="1124744"/>
            <a:ext cx="7416824" cy="1224136"/>
          </a:xfrm>
        </p:spPr>
        <p:txBody>
          <a:bodyPr>
            <a:normAutofit/>
          </a:bodyPr>
          <a:lstStyle/>
          <a:p>
            <a:pPr algn="r"/>
            <a:r>
              <a:rPr lang="zh-CN" altLang="en-US" b="1" kern="2100" spc="300" dirty="0" smtClean="0">
                <a:solidFill>
                  <a:srgbClr val="258FA0"/>
                </a:solidFill>
                <a:latin typeface="方正兰亭黑简体" pitchFamily="2" charset="-122"/>
                <a:ea typeface="方正兰亭黑简体" pitchFamily="2" charset="-122"/>
              </a:rPr>
              <a:t>智慧</a:t>
            </a:r>
            <a:r>
              <a:rPr lang="zh-CN" altLang="en-US" b="1" kern="2100" spc="300" dirty="0" smtClean="0">
                <a:solidFill>
                  <a:srgbClr val="258FA0"/>
                </a:solidFill>
                <a:latin typeface="方正兰亭黑简体" pitchFamily="2" charset="-122"/>
                <a:ea typeface="方正兰亭黑简体" pitchFamily="2" charset="-122"/>
              </a:rPr>
              <a:t>校园能源管理解决</a:t>
            </a:r>
            <a:r>
              <a:rPr lang="zh-CN" altLang="en-US" b="1" kern="2100" spc="300" dirty="0" smtClean="0">
                <a:solidFill>
                  <a:srgbClr val="258FA0"/>
                </a:solidFill>
                <a:latin typeface="方正兰亭黑简体" pitchFamily="2" charset="-122"/>
                <a:ea typeface="方正兰亭黑简体" pitchFamily="2" charset="-122"/>
              </a:rPr>
              <a:t>方案</a:t>
            </a:r>
            <a:endParaRPr lang="zh-CN" altLang="en-US" kern="2100" spc="300" dirty="0">
              <a:solidFill>
                <a:srgbClr val="258FA0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0" y="2276872"/>
            <a:ext cx="9144000" cy="0"/>
          </a:xfrm>
          <a:prstGeom prst="line">
            <a:avLst/>
          </a:prstGeom>
          <a:ln w="19050">
            <a:solidFill>
              <a:srgbClr val="258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0" y="5219675"/>
            <a:ext cx="9144000" cy="0"/>
          </a:xfrm>
          <a:prstGeom prst="line">
            <a:avLst/>
          </a:prstGeom>
          <a:ln w="19050">
            <a:solidFill>
              <a:srgbClr val="258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1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27576" y="69269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300" dirty="0" smtClean="0">
                <a:solidFill>
                  <a:srgbClr val="258FA0"/>
                </a:solidFill>
                <a:ea typeface="微软雅黑" pitchFamily="34" charset="-122"/>
              </a:rPr>
              <a:t>PLC </a:t>
            </a: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芯片研发之路</a:t>
            </a:r>
          </a:p>
        </p:txBody>
      </p:sp>
      <p:pic>
        <p:nvPicPr>
          <p:cNvPr id="7" name="Picture 15" descr="chips-time-li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7718425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>
            <a:spLocks noChangeArrowheads="1"/>
          </p:cNvSpPr>
          <p:nvPr/>
        </p:nvSpPr>
        <p:spPr bwMode="auto">
          <a:xfrm>
            <a:off x="5944295" y="4934471"/>
            <a:ext cx="18288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</a:t>
            </a: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5</a:t>
            </a:r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代电力线载波通信系统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SSC1650 / 150 kbps / OFDM / 0.18 微米工艺 </a:t>
            </a:r>
          </a:p>
          <a:p>
            <a:pPr eaLnBrk="1" hangingPunct="1"/>
            <a:endParaRPr lang="zh-CN" altLang="en-US" sz="1200" b="1" dirty="0">
              <a:solidFill>
                <a:schemeClr val="bg1"/>
              </a:solidFill>
              <a:ea typeface="微软雅黑" pitchFamily="34" charset="-122"/>
            </a:endParaRP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第4代 SSC1643 芯片量产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SSC1643 / 1.5 kbps / BFSK,  BPSK / 0.18微米工艺</a:t>
            </a:r>
          </a:p>
        </p:txBody>
      </p:sp>
      <p:sp>
        <p:nvSpPr>
          <p:cNvPr id="9" name="Text Box 8"/>
          <p:cNvSpPr>
            <a:spLocks noChangeArrowheads="1"/>
          </p:cNvSpPr>
          <p:nvPr/>
        </p:nvSpPr>
        <p:spPr bwMode="auto">
          <a:xfrm>
            <a:off x="2689920" y="4934470"/>
            <a:ext cx="1306016" cy="3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第3.5代电力线载波通信系统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Text Box 9"/>
          <p:cNvSpPr>
            <a:spLocks noChangeArrowheads="1"/>
          </p:cNvSpPr>
          <p:nvPr/>
        </p:nvSpPr>
        <p:spPr bwMode="auto">
          <a:xfrm>
            <a:off x="2051720" y="5805264"/>
            <a:ext cx="23034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第3代电力线载波通信系统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SSC1630 / 330bps / BFSK / 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0.25 微米工艺 </a:t>
            </a:r>
            <a:endParaRPr lang="zh-CN" altLang="en-US" sz="2000" b="1" dirty="0"/>
          </a:p>
        </p:txBody>
      </p:sp>
      <p:sp>
        <p:nvSpPr>
          <p:cNvPr id="11" name="Text Box 11"/>
          <p:cNvSpPr>
            <a:spLocks noChangeArrowheads="1"/>
          </p:cNvSpPr>
          <p:nvPr/>
        </p:nvSpPr>
        <p:spPr bwMode="auto">
          <a:xfrm>
            <a:off x="251520" y="2740546"/>
            <a:ext cx="149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开始电力线载波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通信技术研究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 Box 12"/>
          <p:cNvSpPr>
            <a:spLocks noChangeArrowheads="1"/>
          </p:cNvSpPr>
          <p:nvPr/>
        </p:nvSpPr>
        <p:spPr bwMode="auto">
          <a:xfrm>
            <a:off x="6898382" y="3405708"/>
            <a:ext cx="215036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</a:t>
            </a: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6</a:t>
            </a:r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代宽带电力线载波通信系统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SSC1660 / 500 Mbps / 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OFDM / 65 纳米工艺 </a:t>
            </a:r>
          </a:p>
          <a:p>
            <a:pPr eaLnBrk="1" hangingPunct="1"/>
            <a:endParaRPr lang="zh-CN" altLang="en-US" sz="700" b="1" dirty="0">
              <a:solidFill>
                <a:schemeClr val="bg1"/>
              </a:solidFill>
              <a:ea typeface="微软雅黑" pitchFamily="34" charset="-122"/>
            </a:endParaRP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微功率无线芯片 SSC1645 量产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推出第一代微功率无线系统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100 kbps / GFSK / 0.18 </a:t>
            </a:r>
            <a:r>
              <a:rPr lang="zh-CN" altLang="en-US" sz="1200" b="1" dirty="0">
                <a:solidFill>
                  <a:schemeClr val="bg1"/>
                </a:solidFill>
                <a:ea typeface="Adobe 黑体 Std R" pitchFamily="34" charset="-122"/>
              </a:rPr>
              <a:t>微米</a:t>
            </a:r>
            <a:r>
              <a:rPr lang="zh-CN" altLang="en-US" sz="1200" b="1" dirty="0">
                <a:solidFill>
                  <a:schemeClr val="bg1"/>
                </a:solidFill>
              </a:rPr>
              <a:t>工艺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Text Box 24"/>
          <p:cNvSpPr>
            <a:spLocks noChangeArrowheads="1"/>
          </p:cNvSpPr>
          <p:nvPr/>
        </p:nvSpPr>
        <p:spPr bwMode="auto">
          <a:xfrm>
            <a:off x="4496495" y="4393133"/>
            <a:ext cx="1299641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</a:t>
            </a:r>
            <a:r>
              <a:rPr lang="zh-CN" altLang="en-US" sz="2000" b="1" dirty="0">
                <a:solidFill>
                  <a:srgbClr val="FF0000"/>
                </a:solidFill>
                <a:ea typeface="微软雅黑" pitchFamily="34" charset="-122"/>
              </a:rPr>
              <a:t>4</a:t>
            </a:r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代电力线载波通信系统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SSC1641 / 800bps / BFSK / 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0.18 微米工艺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Text Box 29"/>
          <p:cNvSpPr>
            <a:spLocks noChangeArrowheads="1"/>
          </p:cNvSpPr>
          <p:nvPr/>
        </p:nvSpPr>
        <p:spPr bwMode="auto">
          <a:xfrm>
            <a:off x="834132" y="4934471"/>
            <a:ext cx="9159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第1代电力线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载波通信系统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 Box 30"/>
          <p:cNvSpPr>
            <a:spLocks noChangeArrowheads="1"/>
          </p:cNvSpPr>
          <p:nvPr/>
        </p:nvSpPr>
        <p:spPr bwMode="auto">
          <a:xfrm>
            <a:off x="1483420" y="3367608"/>
            <a:ext cx="1152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第2代电力线</a:t>
            </a:r>
          </a:p>
          <a:p>
            <a:pPr eaLnBrk="1" hangingPunct="1"/>
            <a:r>
              <a:rPr lang="zh-CN" altLang="en-US" sz="1200" b="1" dirty="0">
                <a:solidFill>
                  <a:schemeClr val="bg1"/>
                </a:solidFill>
                <a:ea typeface="微软雅黑" pitchFamily="34" charset="-122"/>
              </a:rPr>
              <a:t>载波通信系统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391222" y="3102300"/>
            <a:ext cx="0" cy="1324173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1556446" y="3774014"/>
            <a:ext cx="1587" cy="642938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V="1">
            <a:off x="967483" y="4555058"/>
            <a:ext cx="1587" cy="323850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V="1">
            <a:off x="2123728" y="4472506"/>
            <a:ext cx="8979" cy="1260749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 flipV="1">
            <a:off x="3007420" y="4397896"/>
            <a:ext cx="1587" cy="481012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 flipV="1">
            <a:off x="4763195" y="4040705"/>
            <a:ext cx="1587" cy="323850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6507856" y="3531121"/>
            <a:ext cx="1588" cy="1347787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V="1">
            <a:off x="7388921" y="3000891"/>
            <a:ext cx="0" cy="457250"/>
          </a:xfrm>
          <a:prstGeom prst="line">
            <a:avLst/>
          </a:prstGeom>
          <a:noFill/>
          <a:ln w="19050" cmpd="sng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lIns="68589" tIns="34295" rIns="68589" bIns="34295"/>
          <a:lstStyle/>
          <a:p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流程图: 数据 3"/>
          <p:cNvSpPr/>
          <p:nvPr/>
        </p:nvSpPr>
        <p:spPr>
          <a:xfrm>
            <a:off x="1842421" y="3962616"/>
            <a:ext cx="2528616" cy="505724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数据 4"/>
          <p:cNvSpPr/>
          <p:nvPr/>
        </p:nvSpPr>
        <p:spPr>
          <a:xfrm>
            <a:off x="3865370" y="3119744"/>
            <a:ext cx="2528616" cy="505724"/>
          </a:xfrm>
          <a:prstGeom prst="flowChartInputOutpu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数据 8"/>
          <p:cNvSpPr/>
          <p:nvPr/>
        </p:nvSpPr>
        <p:spPr>
          <a:xfrm>
            <a:off x="216024" y="4805488"/>
            <a:ext cx="2132064" cy="505723"/>
          </a:xfrm>
          <a:prstGeom prst="flowChartInputOutpu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2"/>
          <p:cNvSpPr/>
          <p:nvPr/>
        </p:nvSpPr>
        <p:spPr>
          <a:xfrm flipH="1" flipV="1">
            <a:off x="1842421" y="4468339"/>
            <a:ext cx="505667" cy="842873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rot="16200000" flipH="1" flipV="1">
            <a:off x="1842421" y="4470575"/>
            <a:ext cx="379250" cy="379250"/>
          </a:xfrm>
          <a:prstGeom prst="rtTriangle">
            <a:avLst/>
          </a:prstGeom>
          <a:solidFill>
            <a:srgbClr val="2E6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2"/>
          <p:cNvSpPr/>
          <p:nvPr/>
        </p:nvSpPr>
        <p:spPr>
          <a:xfrm flipH="1" flipV="1">
            <a:off x="3865370" y="3625467"/>
            <a:ext cx="505667" cy="842873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2"/>
          <p:cNvSpPr/>
          <p:nvPr/>
        </p:nvSpPr>
        <p:spPr>
          <a:xfrm rot="16200000" flipH="1" flipV="1">
            <a:off x="3865370" y="3626192"/>
            <a:ext cx="379250" cy="379250"/>
          </a:xfrm>
          <a:prstGeom prst="rtTriangle">
            <a:avLst/>
          </a:prstGeom>
          <a:solidFill>
            <a:srgbClr val="2E6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44"/>
          <p:cNvSpPr txBox="1"/>
          <p:nvPr/>
        </p:nvSpPr>
        <p:spPr>
          <a:xfrm>
            <a:off x="4499992" y="306896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2013</a:t>
            </a:r>
            <a:r>
              <a:rPr lang="zh-CN" altLang="en-US" sz="1400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年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流程图: 数据 19"/>
          <p:cNvSpPr/>
          <p:nvPr/>
        </p:nvSpPr>
        <p:spPr>
          <a:xfrm>
            <a:off x="5888319" y="2276872"/>
            <a:ext cx="2528616" cy="505724"/>
          </a:xfrm>
          <a:prstGeom prst="flowChartInputOutp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12"/>
          <p:cNvSpPr/>
          <p:nvPr/>
        </p:nvSpPr>
        <p:spPr>
          <a:xfrm flipH="1" flipV="1">
            <a:off x="5888319" y="2782596"/>
            <a:ext cx="505667" cy="842872"/>
          </a:xfrm>
          <a:custGeom>
            <a:avLst/>
            <a:gdLst/>
            <a:ahLst/>
            <a:cxnLst/>
            <a:rect l="l" t="t" r="r" b="b"/>
            <a:pathLst>
              <a:path w="432000" h="720080">
                <a:moveTo>
                  <a:pt x="432000" y="0"/>
                </a:moveTo>
                <a:lnTo>
                  <a:pt x="432000" y="432000"/>
                </a:lnTo>
                <a:lnTo>
                  <a:pt x="432000" y="720080"/>
                </a:lnTo>
                <a:lnTo>
                  <a:pt x="0" y="720080"/>
                </a:lnTo>
                <a:lnTo>
                  <a:pt x="0" y="43200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/>
          <p:cNvSpPr/>
          <p:nvPr/>
        </p:nvSpPr>
        <p:spPr>
          <a:xfrm rot="16200000" flipH="1" flipV="1">
            <a:off x="5888319" y="2782596"/>
            <a:ext cx="379250" cy="379250"/>
          </a:xfrm>
          <a:prstGeom prst="rtTriangle">
            <a:avLst/>
          </a:prstGeom>
          <a:solidFill>
            <a:srgbClr val="2E6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44"/>
          <p:cNvSpPr txBox="1"/>
          <p:nvPr/>
        </p:nvSpPr>
        <p:spPr>
          <a:xfrm>
            <a:off x="2411760" y="3861048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2012</a:t>
            </a:r>
            <a:r>
              <a:rPr lang="zh-CN" altLang="en-US" sz="1400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年</a:t>
            </a:r>
            <a:endParaRPr lang="zh-CN" altLang="en-US" sz="3600" dirty="0">
              <a:solidFill>
                <a:schemeClr val="bg1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30" name="文本框 44"/>
          <p:cNvSpPr txBox="1"/>
          <p:nvPr/>
        </p:nvSpPr>
        <p:spPr>
          <a:xfrm>
            <a:off x="6516216" y="2204864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</a:rPr>
              <a:t>2014</a:t>
            </a:r>
            <a:r>
              <a:rPr lang="zh-CN" altLang="en-US" sz="1400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年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31" name="Text Box 10"/>
          <p:cNvSpPr>
            <a:spLocks noChangeArrowheads="1"/>
          </p:cNvSpPr>
          <p:nvPr/>
        </p:nvSpPr>
        <p:spPr bwMode="auto">
          <a:xfrm>
            <a:off x="4683770" y="3789040"/>
            <a:ext cx="3776662" cy="142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窄带高速 </a:t>
            </a:r>
            <a:r>
              <a:rPr 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(SSC1650)</a:t>
            </a:r>
            <a:r>
              <a:rPr lang="zh-CN" alt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：</a:t>
            </a: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 符合 </a:t>
            </a: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G3-PLC, IEEE1901.2 </a:t>
            </a: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标准</a:t>
            </a: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 OFDM</a:t>
            </a: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技术</a:t>
            </a: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 中心频率 </a:t>
            </a: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330.47kHz</a:t>
            </a:r>
            <a:endParaRPr lang="zh-CN" altLang="en-US" sz="1200" dirty="0">
              <a:solidFill>
                <a:srgbClr val="333333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 最高速率 </a:t>
            </a: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150kbps</a:t>
            </a:r>
            <a:endParaRPr lang="zh-CN" altLang="en-US" sz="1200" dirty="0">
              <a:solidFill>
                <a:srgbClr val="333333"/>
              </a:solidFill>
              <a:ea typeface="微软雅黑" pitchFamily="34" charset="-122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 AMI</a:t>
            </a: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、</a:t>
            </a:r>
            <a:r>
              <a:rPr lang="en-US" sz="1200" dirty="0">
                <a:solidFill>
                  <a:srgbClr val="333333"/>
                </a:solidFill>
                <a:ea typeface="微软雅黑" pitchFamily="34" charset="-122"/>
              </a:rPr>
              <a:t>AMR</a:t>
            </a:r>
            <a:r>
              <a:rPr lang="zh-CN" altLang="en-US" sz="1200" dirty="0">
                <a:solidFill>
                  <a:srgbClr val="333333"/>
                </a:solidFill>
                <a:ea typeface="微软雅黑" pitchFamily="34" charset="-122"/>
              </a:rPr>
              <a:t>、智能家居、安防报警等</a:t>
            </a:r>
            <a:r>
              <a:rPr lang="zh-CN" altLang="en-US" sz="1200" dirty="0" smtClean="0">
                <a:solidFill>
                  <a:srgbClr val="333333"/>
                </a:solidFill>
                <a:ea typeface="微软雅黑" pitchFamily="34" charset="-122"/>
              </a:rPr>
              <a:t>领域</a:t>
            </a:r>
            <a:endParaRPr lang="zh-CN" altLang="en-US" dirty="0"/>
          </a:p>
        </p:txBody>
      </p:sp>
      <p:sp>
        <p:nvSpPr>
          <p:cNvPr id="32" name="Text Box 9"/>
          <p:cNvSpPr>
            <a:spLocks noChangeArrowheads="1"/>
          </p:cNvSpPr>
          <p:nvPr/>
        </p:nvSpPr>
        <p:spPr bwMode="auto">
          <a:xfrm>
            <a:off x="6324897" y="764704"/>
            <a:ext cx="4295775" cy="142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宽带高速 </a:t>
            </a:r>
            <a:r>
              <a:rPr 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(SSC1660)</a:t>
            </a:r>
            <a:r>
              <a:rPr lang="zh-CN" altLang="en-US" sz="1400" b="1" dirty="0">
                <a:solidFill>
                  <a:srgbClr val="258FA0"/>
                </a:solidFill>
                <a:latin typeface="方正兰亭粗黑简体" pitchFamily="2" charset="-122"/>
                <a:ea typeface="方正兰亭粗黑简体" pitchFamily="2" charset="-122"/>
              </a:rPr>
              <a:t>：</a:t>
            </a: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支持 </a:t>
            </a:r>
            <a:r>
              <a:rPr 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ITU-T G.9960 </a:t>
            </a: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和 </a:t>
            </a:r>
            <a:r>
              <a:rPr 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G.9961</a:t>
            </a:r>
            <a:r>
              <a:rPr lang="zh-CN" alt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规范</a:t>
            </a:r>
            <a:endParaRPr lang="zh-CN" altLang="en-US" sz="12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通信带宽 </a:t>
            </a:r>
            <a:r>
              <a:rPr 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2-50 </a:t>
            </a:r>
            <a:r>
              <a:rPr 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MHz</a:t>
            </a:r>
            <a:endParaRPr lang="zh-CN" altLang="en-US" sz="12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通信速率 </a:t>
            </a:r>
            <a:r>
              <a:rPr 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500Mbps</a:t>
            </a:r>
            <a:endParaRPr lang="zh-CN" altLang="en-US" sz="12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  <a:buFont typeface="Wingdings" pitchFamily="2" charset="2"/>
              <a:buChar char="§"/>
            </a:pP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数据传输、门禁对讲、智能家电</a:t>
            </a:r>
            <a:r>
              <a:rPr lang="zh-CN" alt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、</a:t>
            </a:r>
            <a:endParaRPr lang="en-US" altLang="zh-CN" sz="1200" dirty="0" smtClean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安防</a:t>
            </a:r>
            <a:r>
              <a:rPr lang="zh-CN" altLang="en-US" sz="1200" dirty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监控等</a:t>
            </a:r>
            <a:r>
              <a:rPr lang="zh-CN" altLang="en-US" sz="12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领域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Picture 8" descr="16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08720"/>
            <a:ext cx="1019980" cy="104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1" descr="16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085184"/>
            <a:ext cx="14605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899592" y="2060848"/>
            <a:ext cx="30963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258FA0"/>
                </a:solidFill>
                <a:ea typeface="微软雅黑" pitchFamily="34" charset="-122"/>
              </a:rPr>
              <a:t>PLC</a:t>
            </a:r>
            <a:r>
              <a:rPr lang="zh-CN" altLang="en-US" sz="2800" b="1" dirty="0" smtClean="0">
                <a:solidFill>
                  <a:srgbClr val="258FA0"/>
                </a:solidFill>
                <a:ea typeface="微软雅黑" pitchFamily="34" charset="-122"/>
              </a:rPr>
              <a:t>芯片最新发展</a:t>
            </a:r>
            <a:endParaRPr lang="zh-CN" altLang="en-US" sz="2800" dirty="0" smtClean="0">
              <a:solidFill>
                <a:srgbClr val="258FA0"/>
              </a:solidFill>
            </a:endParaRPr>
          </a:p>
          <a:p>
            <a:endParaRPr lang="zh-CN" altLang="en-US" dirty="0"/>
          </a:p>
        </p:txBody>
      </p:sp>
      <p:sp>
        <p:nvSpPr>
          <p:cNvPr id="36" name="等腰三角形 35"/>
          <p:cNvSpPr/>
          <p:nvPr/>
        </p:nvSpPr>
        <p:spPr>
          <a:xfrm rot="5400000">
            <a:off x="663703" y="2196152"/>
            <a:ext cx="288032" cy="2483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 descr="条-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039116" cy="203606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9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rgbClr val="FF0000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3503701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chemeClr val="tx1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860890" y="2857496"/>
            <a:ext cx="4820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932328" y="3597754"/>
            <a:ext cx="54974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3718014" y="4357694"/>
            <a:ext cx="5690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pic>
        <p:nvPicPr>
          <p:cNvPr id="19" name="图片 18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3003634" y="5039037"/>
            <a:ext cx="5690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 rot="5400000">
            <a:off x="2555141" y="1734353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Line 6"/>
          <p:cNvSpPr>
            <a:spLocks noChangeShapeType="1"/>
          </p:cNvSpPr>
          <p:nvPr/>
        </p:nvSpPr>
        <p:spPr bwMode="gray">
          <a:xfrm>
            <a:off x="4000496" y="4071942"/>
            <a:ext cx="392909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496" y="485056"/>
            <a:ext cx="503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全国现有校园数量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3" name="图片 2" descr="学校统计图-20-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2143116"/>
            <a:ext cx="8312429" cy="3793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496" y="485056"/>
            <a:ext cx="503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市场容量预估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3" name="灰色圆形背景"/>
          <p:cNvSpPr/>
          <p:nvPr/>
        </p:nvSpPr>
        <p:spPr>
          <a:xfrm>
            <a:off x="1940838" y="1500174"/>
            <a:ext cx="1460837" cy="1460837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4" name="空心弧 3"/>
          <p:cNvSpPr/>
          <p:nvPr/>
        </p:nvSpPr>
        <p:spPr>
          <a:xfrm>
            <a:off x="1997024" y="1556360"/>
            <a:ext cx="1348465" cy="1348465"/>
          </a:xfrm>
          <a:prstGeom prst="blockArc">
            <a:avLst>
              <a:gd name="adj1" fmla="val 5377856"/>
              <a:gd name="adj2" fmla="val 17387455"/>
              <a:gd name="adj3" fmla="val 9354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tx1"/>
              </a:solidFill>
            </a:endParaRPr>
          </a:p>
        </p:txBody>
      </p:sp>
      <p:sp>
        <p:nvSpPr>
          <p:cNvPr id="5" name="椭圆 46"/>
          <p:cNvSpPr/>
          <p:nvPr/>
        </p:nvSpPr>
        <p:spPr>
          <a:xfrm>
            <a:off x="2143108" y="1702444"/>
            <a:ext cx="1056297" cy="1056297"/>
          </a:xfrm>
          <a:custGeom>
            <a:avLst/>
            <a:gdLst/>
            <a:ahLst/>
            <a:cxnLst/>
            <a:rect l="l" t="t" r="r" b="b"/>
            <a:pathLst>
              <a:path w="1692000" h="1692000">
                <a:moveTo>
                  <a:pt x="846000" y="108822"/>
                </a:moveTo>
                <a:cubicBezTo>
                  <a:pt x="1253132" y="108822"/>
                  <a:pt x="1583178" y="438868"/>
                  <a:pt x="1583178" y="846000"/>
                </a:cubicBezTo>
                <a:cubicBezTo>
                  <a:pt x="1583178" y="1253132"/>
                  <a:pt x="1253132" y="1583178"/>
                  <a:pt x="846000" y="1583178"/>
                </a:cubicBezTo>
                <a:cubicBezTo>
                  <a:pt x="438868" y="1583178"/>
                  <a:pt x="108822" y="1253132"/>
                  <a:pt x="108822" y="846000"/>
                </a:cubicBezTo>
                <a:cubicBezTo>
                  <a:pt x="108822" y="438868"/>
                  <a:pt x="438868" y="108822"/>
                  <a:pt x="846000" y="108822"/>
                </a:cubicBezTo>
                <a:close/>
                <a:moveTo>
                  <a:pt x="846000" y="54000"/>
                </a:moveTo>
                <a:cubicBezTo>
                  <a:pt x="408590" y="54000"/>
                  <a:pt x="54000" y="408590"/>
                  <a:pt x="54000" y="846000"/>
                </a:cubicBezTo>
                <a:cubicBezTo>
                  <a:pt x="54000" y="1283410"/>
                  <a:pt x="408590" y="1638000"/>
                  <a:pt x="846000" y="1638000"/>
                </a:cubicBezTo>
                <a:cubicBezTo>
                  <a:pt x="1283410" y="1638000"/>
                  <a:pt x="1638000" y="1283410"/>
                  <a:pt x="1638000" y="846000"/>
                </a:cubicBezTo>
                <a:cubicBezTo>
                  <a:pt x="1638000" y="408590"/>
                  <a:pt x="1283410" y="54000"/>
                  <a:pt x="846000" y="54000"/>
                </a:cubicBezTo>
                <a:close/>
                <a:moveTo>
                  <a:pt x="846000" y="0"/>
                </a:moveTo>
                <a:cubicBezTo>
                  <a:pt x="1313233" y="0"/>
                  <a:pt x="1692000" y="378767"/>
                  <a:pt x="1692000" y="846000"/>
                </a:cubicBezTo>
                <a:cubicBezTo>
                  <a:pt x="1692000" y="1313233"/>
                  <a:pt x="1313233" y="1692000"/>
                  <a:pt x="846000" y="1692000"/>
                </a:cubicBezTo>
                <a:cubicBezTo>
                  <a:pt x="378767" y="1692000"/>
                  <a:pt x="0" y="1313233"/>
                  <a:pt x="0" y="846000"/>
                </a:cubicBezTo>
                <a:cubicBezTo>
                  <a:pt x="0" y="378767"/>
                  <a:pt x="378767" y="0"/>
                  <a:pt x="846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6" name="TextBox 50"/>
          <p:cNvSpPr txBox="1"/>
          <p:nvPr/>
        </p:nvSpPr>
        <p:spPr>
          <a:xfrm>
            <a:off x="2228870" y="3012342"/>
            <a:ext cx="962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ln w="12700">
                  <a:solidFill>
                    <a:srgbClr val="DDDDDD"/>
                  </a:solidFill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70%</a:t>
            </a:r>
            <a:endParaRPr lang="zh-CN" altLang="en-US" sz="2800" b="1" dirty="0">
              <a:ln w="12700">
                <a:solidFill>
                  <a:srgbClr val="DDDDDD"/>
                </a:solidFill>
              </a:ln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灰色圆形背景"/>
          <p:cNvSpPr/>
          <p:nvPr/>
        </p:nvSpPr>
        <p:spPr>
          <a:xfrm>
            <a:off x="4055404" y="1500174"/>
            <a:ext cx="1460837" cy="1460837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8" name="空心弧 7"/>
          <p:cNvSpPr/>
          <p:nvPr/>
        </p:nvSpPr>
        <p:spPr>
          <a:xfrm>
            <a:off x="4111590" y="1556360"/>
            <a:ext cx="1348465" cy="1348465"/>
          </a:xfrm>
          <a:prstGeom prst="blockArc">
            <a:avLst>
              <a:gd name="adj1" fmla="val 8111028"/>
              <a:gd name="adj2" fmla="val 12805142"/>
              <a:gd name="adj3" fmla="val 10106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tx1"/>
              </a:solidFill>
            </a:endParaRPr>
          </a:p>
        </p:txBody>
      </p:sp>
      <p:sp>
        <p:nvSpPr>
          <p:cNvPr id="9" name="椭圆 46"/>
          <p:cNvSpPr/>
          <p:nvPr/>
        </p:nvSpPr>
        <p:spPr>
          <a:xfrm>
            <a:off x="4257674" y="1702444"/>
            <a:ext cx="1056297" cy="1056297"/>
          </a:xfrm>
          <a:custGeom>
            <a:avLst/>
            <a:gdLst/>
            <a:ahLst/>
            <a:cxnLst/>
            <a:rect l="l" t="t" r="r" b="b"/>
            <a:pathLst>
              <a:path w="1692000" h="1692000">
                <a:moveTo>
                  <a:pt x="846000" y="108822"/>
                </a:moveTo>
                <a:cubicBezTo>
                  <a:pt x="1253132" y="108822"/>
                  <a:pt x="1583178" y="438868"/>
                  <a:pt x="1583178" y="846000"/>
                </a:cubicBezTo>
                <a:cubicBezTo>
                  <a:pt x="1583178" y="1253132"/>
                  <a:pt x="1253132" y="1583178"/>
                  <a:pt x="846000" y="1583178"/>
                </a:cubicBezTo>
                <a:cubicBezTo>
                  <a:pt x="438868" y="1583178"/>
                  <a:pt x="108822" y="1253132"/>
                  <a:pt x="108822" y="846000"/>
                </a:cubicBezTo>
                <a:cubicBezTo>
                  <a:pt x="108822" y="438868"/>
                  <a:pt x="438868" y="108822"/>
                  <a:pt x="846000" y="108822"/>
                </a:cubicBezTo>
                <a:close/>
                <a:moveTo>
                  <a:pt x="846000" y="54000"/>
                </a:moveTo>
                <a:cubicBezTo>
                  <a:pt x="408590" y="54000"/>
                  <a:pt x="54000" y="408590"/>
                  <a:pt x="54000" y="846000"/>
                </a:cubicBezTo>
                <a:cubicBezTo>
                  <a:pt x="54000" y="1283410"/>
                  <a:pt x="408590" y="1638000"/>
                  <a:pt x="846000" y="1638000"/>
                </a:cubicBezTo>
                <a:cubicBezTo>
                  <a:pt x="1283410" y="1638000"/>
                  <a:pt x="1638000" y="1283410"/>
                  <a:pt x="1638000" y="846000"/>
                </a:cubicBezTo>
                <a:cubicBezTo>
                  <a:pt x="1638000" y="408590"/>
                  <a:pt x="1283410" y="54000"/>
                  <a:pt x="846000" y="54000"/>
                </a:cubicBezTo>
                <a:close/>
                <a:moveTo>
                  <a:pt x="846000" y="0"/>
                </a:moveTo>
                <a:cubicBezTo>
                  <a:pt x="1313233" y="0"/>
                  <a:pt x="1692000" y="378767"/>
                  <a:pt x="1692000" y="846000"/>
                </a:cubicBezTo>
                <a:cubicBezTo>
                  <a:pt x="1692000" y="1313233"/>
                  <a:pt x="1313233" y="1692000"/>
                  <a:pt x="846000" y="1692000"/>
                </a:cubicBezTo>
                <a:cubicBezTo>
                  <a:pt x="378767" y="1692000"/>
                  <a:pt x="0" y="1313233"/>
                  <a:pt x="0" y="846000"/>
                </a:cubicBezTo>
                <a:cubicBezTo>
                  <a:pt x="0" y="378767"/>
                  <a:pt x="378767" y="0"/>
                  <a:pt x="846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10" name="TextBox 50"/>
          <p:cNvSpPr txBox="1"/>
          <p:nvPr/>
        </p:nvSpPr>
        <p:spPr>
          <a:xfrm>
            <a:off x="4393266" y="301234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ln w="12700">
                  <a:solidFill>
                    <a:srgbClr val="DDDDDD"/>
                  </a:solidFill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20%</a:t>
            </a:r>
            <a:endParaRPr lang="zh-CN" altLang="en-US" sz="2800" b="1" dirty="0">
              <a:ln w="12700">
                <a:solidFill>
                  <a:srgbClr val="DDDDDD"/>
                </a:solidFill>
              </a:ln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灰色圆形背景"/>
          <p:cNvSpPr/>
          <p:nvPr/>
        </p:nvSpPr>
        <p:spPr>
          <a:xfrm>
            <a:off x="6143636" y="1500174"/>
            <a:ext cx="1460837" cy="1460837"/>
          </a:xfrm>
          <a:prstGeom prst="ellips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16" name="空心弧 15"/>
          <p:cNvSpPr/>
          <p:nvPr/>
        </p:nvSpPr>
        <p:spPr>
          <a:xfrm>
            <a:off x="6199822" y="1556360"/>
            <a:ext cx="1348465" cy="1348465"/>
          </a:xfrm>
          <a:prstGeom prst="blockArc">
            <a:avLst>
              <a:gd name="adj1" fmla="val 10384503"/>
              <a:gd name="adj2" fmla="val 12256223"/>
              <a:gd name="adj3" fmla="val 112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solidFill>
                <a:schemeClr val="tx1"/>
              </a:solidFill>
            </a:endParaRPr>
          </a:p>
        </p:txBody>
      </p:sp>
      <p:sp>
        <p:nvSpPr>
          <p:cNvPr id="17" name="椭圆 46"/>
          <p:cNvSpPr/>
          <p:nvPr/>
        </p:nvSpPr>
        <p:spPr>
          <a:xfrm>
            <a:off x="6345906" y="1702444"/>
            <a:ext cx="1056297" cy="1056297"/>
          </a:xfrm>
          <a:custGeom>
            <a:avLst/>
            <a:gdLst/>
            <a:ahLst/>
            <a:cxnLst/>
            <a:rect l="l" t="t" r="r" b="b"/>
            <a:pathLst>
              <a:path w="1692000" h="1692000">
                <a:moveTo>
                  <a:pt x="846000" y="108822"/>
                </a:moveTo>
                <a:cubicBezTo>
                  <a:pt x="1253132" y="108822"/>
                  <a:pt x="1583178" y="438868"/>
                  <a:pt x="1583178" y="846000"/>
                </a:cubicBezTo>
                <a:cubicBezTo>
                  <a:pt x="1583178" y="1253132"/>
                  <a:pt x="1253132" y="1583178"/>
                  <a:pt x="846000" y="1583178"/>
                </a:cubicBezTo>
                <a:cubicBezTo>
                  <a:pt x="438868" y="1583178"/>
                  <a:pt x="108822" y="1253132"/>
                  <a:pt x="108822" y="846000"/>
                </a:cubicBezTo>
                <a:cubicBezTo>
                  <a:pt x="108822" y="438868"/>
                  <a:pt x="438868" y="108822"/>
                  <a:pt x="846000" y="108822"/>
                </a:cubicBezTo>
                <a:close/>
                <a:moveTo>
                  <a:pt x="846000" y="54000"/>
                </a:moveTo>
                <a:cubicBezTo>
                  <a:pt x="408590" y="54000"/>
                  <a:pt x="54000" y="408590"/>
                  <a:pt x="54000" y="846000"/>
                </a:cubicBezTo>
                <a:cubicBezTo>
                  <a:pt x="54000" y="1283410"/>
                  <a:pt x="408590" y="1638000"/>
                  <a:pt x="846000" y="1638000"/>
                </a:cubicBezTo>
                <a:cubicBezTo>
                  <a:pt x="1283410" y="1638000"/>
                  <a:pt x="1638000" y="1283410"/>
                  <a:pt x="1638000" y="846000"/>
                </a:cubicBezTo>
                <a:cubicBezTo>
                  <a:pt x="1638000" y="408590"/>
                  <a:pt x="1283410" y="54000"/>
                  <a:pt x="846000" y="54000"/>
                </a:cubicBezTo>
                <a:close/>
                <a:moveTo>
                  <a:pt x="846000" y="0"/>
                </a:moveTo>
                <a:cubicBezTo>
                  <a:pt x="1313233" y="0"/>
                  <a:pt x="1692000" y="378767"/>
                  <a:pt x="1692000" y="846000"/>
                </a:cubicBezTo>
                <a:cubicBezTo>
                  <a:pt x="1692000" y="1313233"/>
                  <a:pt x="1313233" y="1692000"/>
                  <a:pt x="846000" y="1692000"/>
                </a:cubicBezTo>
                <a:cubicBezTo>
                  <a:pt x="378767" y="1692000"/>
                  <a:pt x="0" y="1313233"/>
                  <a:pt x="0" y="846000"/>
                </a:cubicBezTo>
                <a:cubicBezTo>
                  <a:pt x="0" y="378767"/>
                  <a:pt x="378767" y="0"/>
                  <a:pt x="8460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/>
          </a:p>
        </p:txBody>
      </p:sp>
      <p:sp>
        <p:nvSpPr>
          <p:cNvPr id="18" name="TextBox 50"/>
          <p:cNvSpPr txBox="1"/>
          <p:nvPr/>
        </p:nvSpPr>
        <p:spPr>
          <a:xfrm>
            <a:off x="6471973" y="3012342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ln w="12700">
                  <a:solidFill>
                    <a:srgbClr val="DDDDDD"/>
                  </a:solidFill>
                </a:ln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10%</a:t>
            </a:r>
            <a:endParaRPr lang="zh-CN" altLang="en-US" sz="2800" b="1" dirty="0">
              <a:ln w="12700">
                <a:solidFill>
                  <a:srgbClr val="DDDDDD"/>
                </a:solidFill>
              </a:ln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7052" y="1841176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 smtClean="0">
                <a:latin typeface="方正兰亭粗黑简体" pitchFamily="2" charset="-122"/>
                <a:ea typeface="方正兰亭粗黑简体" pitchFamily="2" charset="-122"/>
              </a:rPr>
              <a:t>传统</a:t>
            </a:r>
            <a:endParaRPr lang="en-US" altLang="zh-CN" sz="2400" dirty="0" smtClean="0">
              <a:latin typeface="方正兰亭粗黑简体" pitchFamily="2" charset="-122"/>
              <a:ea typeface="方正兰亭粗黑简体" pitchFamily="2" charset="-122"/>
            </a:endParaRPr>
          </a:p>
          <a:p>
            <a:pPr lvl="0"/>
            <a:r>
              <a:rPr lang="zh-CN" altLang="en-US" sz="2400" dirty="0" smtClean="0">
                <a:latin typeface="方正兰亭粗黑简体" pitchFamily="2" charset="-122"/>
                <a:ea typeface="方正兰亭粗黑简体" pitchFamily="2" charset="-122"/>
              </a:rPr>
              <a:t>校园</a:t>
            </a:r>
            <a:endParaRPr lang="en-US" altLang="zh-CN" sz="2400" dirty="0" smtClean="0"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96394" y="1841176"/>
            <a:ext cx="124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 smtClean="0">
                <a:latin typeface="方正兰亭粗黑简体" pitchFamily="2" charset="-122"/>
                <a:ea typeface="方正兰亭粗黑简体" pitchFamily="2" charset="-122"/>
              </a:rPr>
              <a:t>数字</a:t>
            </a:r>
            <a:endParaRPr lang="en-US" altLang="zh-CN" sz="2400" dirty="0" smtClean="0">
              <a:latin typeface="方正兰亭粗黑简体" pitchFamily="2" charset="-122"/>
              <a:ea typeface="方正兰亭粗黑简体" pitchFamily="2" charset="-122"/>
            </a:endParaRPr>
          </a:p>
          <a:p>
            <a:pPr lvl="0"/>
            <a:r>
              <a:rPr lang="zh-CN" altLang="en-US" sz="2400" dirty="0" smtClean="0">
                <a:latin typeface="方正兰亭粗黑简体" pitchFamily="2" charset="-122"/>
                <a:ea typeface="方正兰亭粗黑简体" pitchFamily="2" charset="-122"/>
              </a:rPr>
              <a:t>校园</a:t>
            </a:r>
            <a:endParaRPr lang="en-US" altLang="zh-CN" sz="2400" dirty="0" smtClean="0"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85222" y="1841176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 smtClean="0">
                <a:latin typeface="方正兰亭粗黑简体" pitchFamily="2" charset="-122"/>
                <a:ea typeface="方正兰亭粗黑简体" pitchFamily="2" charset="-122"/>
              </a:rPr>
              <a:t>智慧校园</a:t>
            </a:r>
            <a:endParaRPr lang="en-US" altLang="zh-CN" sz="2400" dirty="0" smtClean="0"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0100" y="4000504"/>
            <a:ext cx="77153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以上校园中硬件智能化改造很少涉及，市场拓展空间巨大。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即便只按照传统校园占比计算约为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42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万所学校，去除部分乡村小学，只考虑城市内学校，以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30%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计算占比约为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万所，每所校园智能化改造以</a:t>
            </a:r>
            <a:r>
              <a:rPr lang="en-US" altLang="zh-CN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万元进行预估市场容量约为</a:t>
            </a:r>
            <a:r>
              <a:rPr lang="en-US" altLang="zh-CN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120</a:t>
            </a: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亿元。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dirty="0"/>
          </a:p>
        </p:txBody>
      </p:sp>
      <p:sp>
        <p:nvSpPr>
          <p:cNvPr id="32" name="等腰三角形 31"/>
          <p:cNvSpPr/>
          <p:nvPr/>
        </p:nvSpPr>
        <p:spPr>
          <a:xfrm rot="5400000">
            <a:off x="842443" y="4586789"/>
            <a:ext cx="214313" cy="184752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等腰三角形 32"/>
          <p:cNvSpPr/>
          <p:nvPr/>
        </p:nvSpPr>
        <p:spPr>
          <a:xfrm rot="5400000">
            <a:off x="842443" y="4158161"/>
            <a:ext cx="214313" cy="184752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 bwMode="auto">
          <a:xfrm>
            <a:off x="714348" y="3429000"/>
            <a:ext cx="2071702" cy="428628"/>
          </a:xfrm>
          <a:prstGeom prst="roundRect">
            <a:avLst>
              <a:gd name="adj" fmla="val 50000"/>
            </a:avLst>
          </a:prstGeom>
          <a:solidFill>
            <a:srgbClr val="B5E2E7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7" name="圆角矩形 36"/>
          <p:cNvSpPr/>
          <p:nvPr/>
        </p:nvSpPr>
        <p:spPr bwMode="auto">
          <a:xfrm>
            <a:off x="714348" y="4275618"/>
            <a:ext cx="2071702" cy="428628"/>
          </a:xfrm>
          <a:prstGeom prst="roundRect">
            <a:avLst>
              <a:gd name="adj" fmla="val 50000"/>
            </a:avLst>
          </a:prstGeom>
          <a:solidFill>
            <a:srgbClr val="B5E2E7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8" name="圆角矩形 37"/>
          <p:cNvSpPr/>
          <p:nvPr/>
        </p:nvSpPr>
        <p:spPr bwMode="auto">
          <a:xfrm>
            <a:off x="714348" y="5143512"/>
            <a:ext cx="2071702" cy="428628"/>
          </a:xfrm>
          <a:prstGeom prst="roundRect">
            <a:avLst>
              <a:gd name="adj" fmla="val 50000"/>
            </a:avLst>
          </a:prstGeom>
          <a:solidFill>
            <a:srgbClr val="B5E2E7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35" name="圆角矩形 34"/>
          <p:cNvSpPr/>
          <p:nvPr/>
        </p:nvSpPr>
        <p:spPr bwMode="auto">
          <a:xfrm>
            <a:off x="714348" y="2571744"/>
            <a:ext cx="2071702" cy="428628"/>
          </a:xfrm>
          <a:prstGeom prst="roundRect">
            <a:avLst>
              <a:gd name="adj" fmla="val 50000"/>
            </a:avLst>
          </a:prstGeom>
          <a:solidFill>
            <a:srgbClr val="B5E2E7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00496" y="485056"/>
            <a:ext cx="503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市场推广规划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714348" y="1643050"/>
            <a:ext cx="2071702" cy="428628"/>
          </a:xfrm>
          <a:prstGeom prst="roundRect">
            <a:avLst>
              <a:gd name="adj" fmla="val 50000"/>
            </a:avLst>
          </a:prstGeom>
          <a:solidFill>
            <a:srgbClr val="B5E2E7"/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prstClr val="white"/>
              </a:solidFill>
              <a:latin typeface="Calibri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7798" y="168338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已合作客户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1414889"/>
            <a:ext cx="5357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福建新开普公司、青岛通产伟业公司、深圳蓝真电子公司、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青岛圣罗尼能源科技有限公司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、上海神码数字科技有限公司、泉州智方智能科技有限公司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3586" y="260826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已做试点项目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0364" y="2480206"/>
            <a:ext cx="535785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福建农林大学、东南大学、景龙小学、青岛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41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中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3586" y="346551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累计合同金额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3374396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约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万元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3586" y="431213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目标合作客户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00364" y="4240696"/>
            <a:ext cx="5357850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智慧校园软件公司、教育局、学校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0100" y="520110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客户发展计划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00364" y="5000636"/>
            <a:ext cx="5643570" cy="115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通过展会、拜访、客户引荐、公司介绍等途径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月前发展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家合作公司共同推广智慧校园解决方案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12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月前发展至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家合作公司，累计推广校园</a:t>
            </a: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50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所</a:t>
            </a:r>
            <a:endParaRPr lang="zh-CN" altLang="en-US" sz="1600" dirty="0"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50" name="直接连接符 49"/>
          <p:cNvCxnSpPr/>
          <p:nvPr/>
        </p:nvCxnSpPr>
        <p:spPr>
          <a:xfrm>
            <a:off x="3071802" y="2500306"/>
            <a:ext cx="535785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/>
        </p:nvCxnSpPr>
        <p:spPr>
          <a:xfrm>
            <a:off x="3071802" y="3000372"/>
            <a:ext cx="535785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3071802" y="3857628"/>
            <a:ext cx="535785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3071802" y="4704246"/>
            <a:ext cx="535785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3071802" y="6329650"/>
            <a:ext cx="5357850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chemeClr val="tx1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555457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rgbClr val="FF0000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rgbClr val="FF0000"/>
              </a:solidFill>
              <a:latin typeface="微软雅黑" pitchFamily="34" charset="-122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860890" y="2857496"/>
            <a:ext cx="2639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932328" y="3597754"/>
            <a:ext cx="399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718014" y="4357694"/>
            <a:ext cx="2997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pic>
        <p:nvPicPr>
          <p:cNvPr id="8" name="图片 7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003634" y="5039037"/>
            <a:ext cx="2354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3292129" y="2357613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gray">
          <a:xfrm>
            <a:off x="4000496" y="4071942"/>
            <a:ext cx="392909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文件-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052489" cy="527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4849" y="485056"/>
            <a:ext cx="292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政府文件纲要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54849" y="485056"/>
            <a:ext cx="292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政府文件纲要</a:t>
            </a:r>
          </a:p>
        </p:txBody>
      </p:sp>
      <p:pic>
        <p:nvPicPr>
          <p:cNvPr id="4" name="图片 3" descr="文件-14-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5" y="1916832"/>
            <a:ext cx="8325715" cy="41049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2132856"/>
            <a:ext cx="30963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258FA0"/>
                </a:solidFill>
                <a:ea typeface="微软雅黑" pitchFamily="34" charset="-122"/>
              </a:rPr>
              <a:t>国家高校节能政策</a:t>
            </a:r>
            <a:endParaRPr lang="zh-CN" altLang="en-US" sz="2800" dirty="0" smtClean="0">
              <a:solidFill>
                <a:srgbClr val="258FA0"/>
              </a:solidFill>
            </a:endParaRPr>
          </a:p>
          <a:p>
            <a:endParaRPr lang="zh-CN" altLang="en-US" dirty="0"/>
          </a:p>
        </p:txBody>
      </p:sp>
      <p:sp>
        <p:nvSpPr>
          <p:cNvPr id="6" name="等腰三角形 5"/>
          <p:cNvSpPr/>
          <p:nvPr/>
        </p:nvSpPr>
        <p:spPr>
          <a:xfrm rot="5400000">
            <a:off x="807719" y="2268160"/>
            <a:ext cx="288032" cy="2483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chemeClr val="tx1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555457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chemeClr val="tx1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932328" y="2857496"/>
            <a:ext cx="2639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rgbClr val="FF0000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rgbClr val="FF0000"/>
              </a:solidFill>
              <a:latin typeface="微软雅黑" pitchFamily="34" charset="-122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3932328" y="3597754"/>
            <a:ext cx="399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718014" y="4357694"/>
            <a:ext cx="2997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pic>
        <p:nvPicPr>
          <p:cNvPr id="8" name="图片 7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003634" y="5039037"/>
            <a:ext cx="2354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3694879" y="2948799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gray">
          <a:xfrm>
            <a:off x="4000496" y="4071942"/>
            <a:ext cx="3929090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286125" y="2343150"/>
            <a:ext cx="5867400" cy="1504950"/>
          </a:xfrm>
          <a:custGeom>
            <a:avLst/>
            <a:gdLst>
              <a:gd name="connsiteX0" fmla="*/ 5857875 w 5867400"/>
              <a:gd name="connsiteY0" fmla="*/ 0 h 1504950"/>
              <a:gd name="connsiteX1" fmla="*/ 0 w 5867400"/>
              <a:gd name="connsiteY1" fmla="*/ 9525 h 1504950"/>
              <a:gd name="connsiteX2" fmla="*/ 0 w 5867400"/>
              <a:gd name="connsiteY2" fmla="*/ 1143000 h 1504950"/>
              <a:gd name="connsiteX3" fmla="*/ 542925 w 5867400"/>
              <a:gd name="connsiteY3" fmla="*/ 1504950 h 1504950"/>
              <a:gd name="connsiteX4" fmla="*/ 5867400 w 5867400"/>
              <a:gd name="connsiteY4" fmla="*/ 1485900 h 1504950"/>
              <a:gd name="connsiteX5" fmla="*/ 5857875 w 5867400"/>
              <a:gd name="connsiteY5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7400" h="1504950">
                <a:moveTo>
                  <a:pt x="5857875" y="0"/>
                </a:moveTo>
                <a:lnTo>
                  <a:pt x="0" y="9525"/>
                </a:lnTo>
                <a:lnTo>
                  <a:pt x="0" y="1143000"/>
                </a:lnTo>
                <a:lnTo>
                  <a:pt x="542925" y="1504950"/>
                </a:lnTo>
                <a:lnTo>
                  <a:pt x="5867400" y="1485900"/>
                </a:lnTo>
                <a:lnTo>
                  <a:pt x="5857875" y="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4427984" y="2492896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kern="2000" spc="600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公司介绍</a:t>
            </a:r>
            <a:endParaRPr lang="zh-CN" altLang="en-US" sz="4800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3212976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Company profile</a:t>
            </a:r>
            <a:endParaRPr lang="zh-CN" altLang="en-US" sz="28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/>
        </p:nvSpPr>
        <p:spPr>
          <a:xfrm>
            <a:off x="3286125" y="2343150"/>
            <a:ext cx="5867400" cy="1504950"/>
          </a:xfrm>
          <a:custGeom>
            <a:avLst/>
            <a:gdLst>
              <a:gd name="connsiteX0" fmla="*/ 5857875 w 5867400"/>
              <a:gd name="connsiteY0" fmla="*/ 0 h 1504950"/>
              <a:gd name="connsiteX1" fmla="*/ 0 w 5867400"/>
              <a:gd name="connsiteY1" fmla="*/ 9525 h 1504950"/>
              <a:gd name="connsiteX2" fmla="*/ 0 w 5867400"/>
              <a:gd name="connsiteY2" fmla="*/ 1143000 h 1504950"/>
              <a:gd name="connsiteX3" fmla="*/ 542925 w 5867400"/>
              <a:gd name="connsiteY3" fmla="*/ 1504950 h 1504950"/>
              <a:gd name="connsiteX4" fmla="*/ 5867400 w 5867400"/>
              <a:gd name="connsiteY4" fmla="*/ 1485900 h 1504950"/>
              <a:gd name="connsiteX5" fmla="*/ 5857875 w 5867400"/>
              <a:gd name="connsiteY5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7400" h="1504950">
                <a:moveTo>
                  <a:pt x="5857875" y="0"/>
                </a:moveTo>
                <a:lnTo>
                  <a:pt x="0" y="9525"/>
                </a:lnTo>
                <a:lnTo>
                  <a:pt x="0" y="1143000"/>
                </a:lnTo>
                <a:lnTo>
                  <a:pt x="542925" y="1504950"/>
                </a:lnTo>
                <a:lnTo>
                  <a:pt x="5867400" y="1485900"/>
                </a:lnTo>
                <a:lnTo>
                  <a:pt x="5857875" y="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139952" y="2651770"/>
            <a:ext cx="4716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zh-CN" altLang="en-US" sz="4800" b="1" dirty="0" smtClean="0">
                <a:solidFill>
                  <a:schemeClr val="bg1"/>
                </a:solidFill>
                <a:ea typeface="微软雅黑" pitchFamily="34" charset="-122"/>
              </a:rPr>
              <a:t>什么是智慧校园</a:t>
            </a:r>
            <a:r>
              <a:rPr lang="en-US" altLang="zh-CN" sz="4800" b="1" dirty="0" smtClean="0">
                <a:solidFill>
                  <a:schemeClr val="bg1"/>
                </a:solidFill>
                <a:ea typeface="微软雅黑" pitchFamily="34" charset="-122"/>
              </a:rPr>
              <a:t>?</a:t>
            </a:r>
            <a:endParaRPr lang="zh-CN" altLang="en-US" sz="48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pic>
        <p:nvPicPr>
          <p:cNvPr id="8" name="Picture 5" descr="E:\工作文件\ppt\智慧校园\images\3D-think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4139952" cy="350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483768" y="2343150"/>
            <a:ext cx="6669757" cy="1504950"/>
          </a:xfrm>
          <a:custGeom>
            <a:avLst/>
            <a:gdLst>
              <a:gd name="connsiteX0" fmla="*/ 5857875 w 5867400"/>
              <a:gd name="connsiteY0" fmla="*/ 0 h 1504950"/>
              <a:gd name="connsiteX1" fmla="*/ 0 w 5867400"/>
              <a:gd name="connsiteY1" fmla="*/ 9525 h 1504950"/>
              <a:gd name="connsiteX2" fmla="*/ 0 w 5867400"/>
              <a:gd name="connsiteY2" fmla="*/ 1143000 h 1504950"/>
              <a:gd name="connsiteX3" fmla="*/ 542925 w 5867400"/>
              <a:gd name="connsiteY3" fmla="*/ 1504950 h 1504950"/>
              <a:gd name="connsiteX4" fmla="*/ 5867400 w 5867400"/>
              <a:gd name="connsiteY4" fmla="*/ 1485900 h 1504950"/>
              <a:gd name="connsiteX5" fmla="*/ 5857875 w 5867400"/>
              <a:gd name="connsiteY5" fmla="*/ 0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67400" h="1504950">
                <a:moveTo>
                  <a:pt x="5857875" y="0"/>
                </a:moveTo>
                <a:lnTo>
                  <a:pt x="0" y="9525"/>
                </a:lnTo>
                <a:lnTo>
                  <a:pt x="0" y="1143000"/>
                </a:lnTo>
                <a:lnTo>
                  <a:pt x="542925" y="1504950"/>
                </a:lnTo>
                <a:lnTo>
                  <a:pt x="5867400" y="1485900"/>
                </a:lnTo>
                <a:lnTo>
                  <a:pt x="5857875" y="0"/>
                </a:lnTo>
                <a:close/>
              </a:path>
            </a:pathLst>
          </a:cu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095328" y="2650629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  <a:ea typeface="微软雅黑" pitchFamily="34" charset="-122"/>
              </a:rPr>
              <a:t>智慧校园三</a:t>
            </a:r>
            <a:r>
              <a:rPr lang="zh-CN" altLang="en-US" sz="4800" b="1" spc="300" dirty="0" smtClean="0">
                <a:solidFill>
                  <a:schemeClr val="bg1"/>
                </a:solidFill>
                <a:ea typeface="微软雅黑" pitchFamily="34" charset="-122"/>
              </a:rPr>
              <a:t>大系统</a:t>
            </a:r>
            <a:endParaRPr lang="zh-CN" altLang="en-US" sz="4800" b="1" spc="300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6155160" y="548680"/>
            <a:ext cx="29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传统智慧校园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34" name="等腰三角形 33"/>
          <p:cNvSpPr/>
          <p:nvPr/>
        </p:nvSpPr>
        <p:spPr>
          <a:xfrm rot="16200000">
            <a:off x="6608088" y="1432641"/>
            <a:ext cx="288032" cy="2483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6902578" y="1268760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ea typeface="微软雅黑" pitchFamily="34" charset="-122"/>
              </a:rPr>
              <a:t>面向教师</a:t>
            </a:r>
          </a:p>
        </p:txBody>
      </p:sp>
      <p:sp>
        <p:nvSpPr>
          <p:cNvPr id="36" name="等腰三角形 35"/>
          <p:cNvSpPr/>
          <p:nvPr/>
        </p:nvSpPr>
        <p:spPr>
          <a:xfrm>
            <a:off x="1856723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>
            <a:off x="3161159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>
            <a:off x="4602621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>
            <a:off x="7436835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>
            <a:off x="6062172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>
            <a:off x="8813279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 rot="1920175">
            <a:off x="3420393" y="3414391"/>
            <a:ext cx="554038" cy="1374775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管理系统</a:t>
            </a:r>
          </a:p>
        </p:txBody>
      </p:sp>
      <p:sp>
        <p:nvSpPr>
          <p:cNvPr id="43" name="矩形 42"/>
          <p:cNvSpPr/>
          <p:nvPr/>
        </p:nvSpPr>
        <p:spPr>
          <a:xfrm>
            <a:off x="0" y="3064020"/>
            <a:ext cx="9144000" cy="18319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4" name="平行四边形 43"/>
          <p:cNvSpPr/>
          <p:nvPr/>
        </p:nvSpPr>
        <p:spPr>
          <a:xfrm>
            <a:off x="0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5" name="平行四边形 44"/>
          <p:cNvSpPr/>
          <p:nvPr/>
        </p:nvSpPr>
        <p:spPr>
          <a:xfrm>
            <a:off x="1310947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6" name="平行四边形 45"/>
          <p:cNvSpPr/>
          <p:nvPr/>
        </p:nvSpPr>
        <p:spPr>
          <a:xfrm>
            <a:off x="2745898" y="2860901"/>
            <a:ext cx="2022084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7" name="平行四边形 46"/>
          <p:cNvSpPr/>
          <p:nvPr/>
        </p:nvSpPr>
        <p:spPr>
          <a:xfrm>
            <a:off x="5580112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平行四边形 47"/>
          <p:cNvSpPr/>
          <p:nvPr/>
        </p:nvSpPr>
        <p:spPr>
          <a:xfrm>
            <a:off x="4211960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9" name="平行四边形 48"/>
          <p:cNvSpPr/>
          <p:nvPr/>
        </p:nvSpPr>
        <p:spPr>
          <a:xfrm>
            <a:off x="6963067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 rot="1930683">
            <a:off x="795559" y="2808725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教育质量测评</a:t>
            </a:r>
          </a:p>
        </p:txBody>
      </p:sp>
      <p:sp>
        <p:nvSpPr>
          <p:cNvPr id="51" name="TextBox 50"/>
          <p:cNvSpPr txBox="1"/>
          <p:nvPr/>
        </p:nvSpPr>
        <p:spPr>
          <a:xfrm rot="1930683">
            <a:off x="2091703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在线备课系统</a:t>
            </a:r>
          </a:p>
        </p:txBody>
      </p:sp>
      <p:sp>
        <p:nvSpPr>
          <p:cNvPr id="52" name="TextBox 51"/>
          <p:cNvSpPr txBox="1"/>
          <p:nvPr/>
        </p:nvSpPr>
        <p:spPr>
          <a:xfrm rot="1930683">
            <a:off x="3459856" y="2880732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网络教研系统</a:t>
            </a:r>
          </a:p>
        </p:txBody>
      </p:sp>
      <p:sp>
        <p:nvSpPr>
          <p:cNvPr id="53" name="TextBox 52"/>
          <p:cNvSpPr txBox="1"/>
          <p:nvPr/>
        </p:nvSpPr>
        <p:spPr>
          <a:xfrm rot="1930683">
            <a:off x="4972022" y="2880731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录播点播系统</a:t>
            </a:r>
          </a:p>
        </p:txBody>
      </p:sp>
      <p:sp>
        <p:nvSpPr>
          <p:cNvPr id="54" name="TextBox 53"/>
          <p:cNvSpPr txBox="1"/>
          <p:nvPr/>
        </p:nvSpPr>
        <p:spPr>
          <a:xfrm rot="1930683">
            <a:off x="6340175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师训学习平台</a:t>
            </a:r>
          </a:p>
        </p:txBody>
      </p:sp>
      <p:sp>
        <p:nvSpPr>
          <p:cNvPr id="55" name="TextBox 54"/>
          <p:cNvSpPr txBox="1"/>
          <p:nvPr/>
        </p:nvSpPr>
        <p:spPr>
          <a:xfrm rot="1930683">
            <a:off x="7708327" y="2880732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在线题库系统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1856723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>
            <a:off x="3161159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>
            <a:off x="4602621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等腰三角形 4"/>
          <p:cNvSpPr/>
          <p:nvPr/>
        </p:nvSpPr>
        <p:spPr>
          <a:xfrm>
            <a:off x="7436835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>
            <a:off x="6062172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8813279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20175">
            <a:off x="3420393" y="3414391"/>
            <a:ext cx="554038" cy="1374775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管理系统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3064020"/>
            <a:ext cx="9144000" cy="18319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0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1310947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2745898" y="2860901"/>
            <a:ext cx="2022084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平行四边形 12"/>
          <p:cNvSpPr/>
          <p:nvPr/>
        </p:nvSpPr>
        <p:spPr>
          <a:xfrm>
            <a:off x="5580112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4211960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6963067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 rot="1930683">
            <a:off x="795559" y="2808725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在线监测系统</a:t>
            </a:r>
          </a:p>
        </p:txBody>
      </p:sp>
      <p:sp>
        <p:nvSpPr>
          <p:cNvPr id="17" name="TextBox 16"/>
          <p:cNvSpPr txBox="1"/>
          <p:nvPr/>
        </p:nvSpPr>
        <p:spPr>
          <a:xfrm rot="1930683">
            <a:off x="2091703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网络学案</a:t>
            </a:r>
          </a:p>
        </p:txBody>
      </p:sp>
      <p:sp>
        <p:nvSpPr>
          <p:cNvPr id="18" name="TextBox 17"/>
          <p:cNvSpPr txBox="1"/>
          <p:nvPr/>
        </p:nvSpPr>
        <p:spPr>
          <a:xfrm rot="1930683">
            <a:off x="3459856" y="2880732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成长记录袋</a:t>
            </a:r>
          </a:p>
        </p:txBody>
      </p:sp>
      <p:sp>
        <p:nvSpPr>
          <p:cNvPr id="19" name="TextBox 18"/>
          <p:cNvSpPr txBox="1"/>
          <p:nvPr/>
        </p:nvSpPr>
        <p:spPr>
          <a:xfrm rot="1930683">
            <a:off x="4972022" y="2880731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家校互通</a:t>
            </a:r>
          </a:p>
        </p:txBody>
      </p:sp>
      <p:sp>
        <p:nvSpPr>
          <p:cNvPr id="20" name="TextBox 19"/>
          <p:cNvSpPr txBox="1"/>
          <p:nvPr/>
        </p:nvSpPr>
        <p:spPr>
          <a:xfrm rot="1930683">
            <a:off x="6340175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成长评价系统</a:t>
            </a:r>
          </a:p>
        </p:txBody>
      </p:sp>
      <p:sp>
        <p:nvSpPr>
          <p:cNvPr id="21" name="TextBox 20"/>
          <p:cNvSpPr txBox="1"/>
          <p:nvPr/>
        </p:nvSpPr>
        <p:spPr>
          <a:xfrm rot="1930683">
            <a:off x="7708327" y="2880732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en-US" altLang="zh-CN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b="1" spc="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55160" y="548680"/>
            <a:ext cx="29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传统智慧校园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 rot="16200000">
            <a:off x="6608088" y="1432641"/>
            <a:ext cx="288032" cy="2483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902578" y="1268760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ea typeface="微软雅黑" pitchFamily="34" charset="-122"/>
              </a:rPr>
              <a:t>面向学生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/>
        </p:nvSpPr>
        <p:spPr>
          <a:xfrm>
            <a:off x="3224875" y="2860900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等腰三角形 2"/>
          <p:cNvSpPr/>
          <p:nvPr/>
        </p:nvSpPr>
        <p:spPr>
          <a:xfrm>
            <a:off x="5465415" y="2860901"/>
            <a:ext cx="330721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等腰三角形 3"/>
          <p:cNvSpPr/>
          <p:nvPr/>
        </p:nvSpPr>
        <p:spPr>
          <a:xfrm>
            <a:off x="7580851" y="2860901"/>
            <a:ext cx="329419" cy="259108"/>
          </a:xfrm>
          <a:prstGeom prst="triangle">
            <a:avLst/>
          </a:prstGeom>
          <a:solidFill>
            <a:srgbClr val="198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 rot="1920175">
            <a:off x="3420393" y="3414391"/>
            <a:ext cx="554038" cy="1374775"/>
          </a:xfrm>
          <a:prstGeom prst="rect">
            <a:avLst/>
          </a:prstGeom>
        </p:spPr>
        <p:txBody>
          <a:bodyPr vert="eaVert" wrap="none"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管理系统</a:t>
            </a:r>
          </a:p>
        </p:txBody>
      </p:sp>
      <p:sp>
        <p:nvSpPr>
          <p:cNvPr id="9" name="矩形 8"/>
          <p:cNvSpPr/>
          <p:nvPr/>
        </p:nvSpPr>
        <p:spPr>
          <a:xfrm>
            <a:off x="0" y="3064020"/>
            <a:ext cx="9144000" cy="183198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平行四边形 9"/>
          <p:cNvSpPr/>
          <p:nvPr/>
        </p:nvSpPr>
        <p:spPr>
          <a:xfrm>
            <a:off x="1368152" y="2860900"/>
            <a:ext cx="2020781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平行四边形 10"/>
          <p:cNvSpPr/>
          <p:nvPr/>
        </p:nvSpPr>
        <p:spPr>
          <a:xfrm>
            <a:off x="3615203" y="2860901"/>
            <a:ext cx="2020781" cy="2035104"/>
          </a:xfrm>
          <a:prstGeom prst="parallelogram">
            <a:avLst>
              <a:gd name="adj" fmla="val 6346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平行四边形 11"/>
          <p:cNvSpPr/>
          <p:nvPr/>
        </p:nvSpPr>
        <p:spPr>
          <a:xfrm>
            <a:off x="5724128" y="2860901"/>
            <a:ext cx="2022084" cy="2035104"/>
          </a:xfrm>
          <a:prstGeom prst="parallelogram">
            <a:avLst>
              <a:gd name="adj" fmla="val 63463"/>
            </a:avLst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 rot="1930683">
            <a:off x="2163711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管理平台</a:t>
            </a:r>
          </a:p>
        </p:txBody>
      </p:sp>
      <p:sp>
        <p:nvSpPr>
          <p:cNvPr id="17" name="TextBox 16"/>
          <p:cNvSpPr txBox="1"/>
          <p:nvPr/>
        </p:nvSpPr>
        <p:spPr>
          <a:xfrm rot="1930683">
            <a:off x="4395959" y="2808724"/>
            <a:ext cx="461665" cy="217629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教学科研平台</a:t>
            </a:r>
          </a:p>
        </p:txBody>
      </p:sp>
      <p:sp>
        <p:nvSpPr>
          <p:cNvPr id="18" name="TextBox 17"/>
          <p:cNvSpPr txBox="1"/>
          <p:nvPr/>
        </p:nvSpPr>
        <p:spPr>
          <a:xfrm rot="1930683">
            <a:off x="6478329" y="2750101"/>
            <a:ext cx="461665" cy="238893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defRPr/>
            </a:pPr>
            <a:r>
              <a:rPr lang="zh-CN" altLang="en-US" b="1" spc="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数字化生活环境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55160" y="548680"/>
            <a:ext cx="29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传统智慧校园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23" name="等腰三角形 22"/>
          <p:cNvSpPr/>
          <p:nvPr/>
        </p:nvSpPr>
        <p:spPr>
          <a:xfrm rot="16200000">
            <a:off x="6135634" y="1432641"/>
            <a:ext cx="288032" cy="2483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6430124" y="1268760"/>
            <a:ext cx="2621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ea typeface="微软雅黑" pitchFamily="34" charset="-122"/>
              </a:rPr>
              <a:t>面向管理者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95536" y="1988837"/>
          <a:ext cx="8424936" cy="459469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64296"/>
                <a:gridCol w="2592288"/>
                <a:gridCol w="3168352"/>
              </a:tblGrid>
              <a:tr h="4124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pc="600" dirty="0" smtClean="0">
                          <a:solidFill>
                            <a:schemeClr val="bg1"/>
                          </a:solidFill>
                          <a:latin typeface="微软雅黑" pitchFamily="34" charset="-122"/>
                          <a:ea typeface="微软雅黑" pitchFamily="34" charset="-122"/>
                        </a:rPr>
                        <a:t>传统校园</a:t>
                      </a:r>
                      <a:endParaRPr lang="zh-CN" altLang="en-US" spc="600" dirty="0">
                        <a:solidFill>
                          <a:schemeClr val="bg1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rgbClr val="E9864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pc="600" dirty="0" smtClean="0">
                          <a:latin typeface="微软雅黑" pitchFamily="34" charset="-122"/>
                          <a:ea typeface="微软雅黑" pitchFamily="34" charset="-122"/>
                        </a:rPr>
                        <a:t>数字校园</a:t>
                      </a:r>
                      <a:endParaRPr lang="zh-CN" altLang="en-US" spc="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rgbClr val="4DA1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pc="600" dirty="0" smtClean="0">
                          <a:latin typeface="微软雅黑" pitchFamily="34" charset="-122"/>
                          <a:ea typeface="微软雅黑" pitchFamily="34" charset="-122"/>
                        </a:rPr>
                        <a:t>智慧校园</a:t>
                      </a:r>
                      <a:endParaRPr lang="zh-CN" altLang="en-US" spc="6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学生档案实物存档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学生档案单机存储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学生档案智能存储联网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教师信息纸质登记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教师档案单机存储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教师档案网络集中智能存储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各类备课纸质存档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备课数字存档或教师自主备份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协同备课，集中存储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各种教研活动纸质记录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教研活动网络发布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教师集中网络教研，信息自动归档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学生教师考勤人工控制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单机单机卡或者指纹考勤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教室   宿舍会议室图书馆等自动管理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人员出入门卫人为判断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门卫人为判断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智能门禁自动识别控制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统计数据纸质报表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报表单机系统分析汇总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学校管理信息联网共享自动挖掘分析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通知公告口头传达或文件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通知公告单系统发送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通知公告网络化自动推送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能源消耗数据不清晰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仅能获取总表用电情况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 smtClean="0">
                          <a:latin typeface="微软雅黑" pitchFamily="34" charset="-122"/>
                          <a:ea typeface="微软雅黑" pitchFamily="34" charset="-122"/>
                        </a:rPr>
                        <a:t>耗能精细化管理分析</a:t>
                      </a:r>
                      <a:endParaRPr lang="zh-CN" altLang="en-US" sz="1400" dirty="0"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182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微软雅黑" pitchFamily="34" charset="-122"/>
                          <a:ea typeface="微软雅黑" pitchFamily="34" charset="-122"/>
                        </a:rPr>
                        <a:t>纸质存储不以查找和保存</a:t>
                      </a:r>
                      <a:endParaRPr lang="zh-CN" altLang="en-US" sz="1400" b="1" dirty="0">
                        <a:solidFill>
                          <a:srgbClr val="258FA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微软雅黑" pitchFamily="34" charset="-122"/>
                          <a:ea typeface="微软雅黑" pitchFamily="34" charset="-122"/>
                        </a:rPr>
                        <a:t>数字存储但各系统独立不互通</a:t>
                      </a:r>
                      <a:endParaRPr lang="zh-CN" altLang="en-US" sz="1400" b="1" dirty="0">
                        <a:solidFill>
                          <a:srgbClr val="258FA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 smtClean="0">
                          <a:latin typeface="微软雅黑" pitchFamily="34" charset="-122"/>
                          <a:ea typeface="微软雅黑" pitchFamily="34" charset="-122"/>
                        </a:rPr>
                        <a:t>集中存储，系统互联互通，智能推送</a:t>
                      </a:r>
                      <a:endParaRPr lang="zh-CN" altLang="en-US" sz="1400" b="1" dirty="0">
                        <a:solidFill>
                          <a:srgbClr val="258FA0"/>
                        </a:solidFill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07704" y="478413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pc="-150" dirty="0" smtClean="0">
                <a:solidFill>
                  <a:srgbClr val="258FA0"/>
                </a:solidFill>
                <a:latin typeface="微软雅黑" pitchFamily="34" charset="-122"/>
                <a:ea typeface="微软雅黑" pitchFamily="34" charset="-122"/>
              </a:rPr>
              <a:t>智慧校园、数字校园、传统校园对比</a:t>
            </a:r>
            <a:endParaRPr lang="zh-CN" altLang="en-US" sz="3600" b="1" spc="-150" dirty="0">
              <a:solidFill>
                <a:srgbClr val="258FA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chemeClr val="tx1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555457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chemeClr val="tx1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932328" y="2857496"/>
            <a:ext cx="2639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4075204" y="3597754"/>
            <a:ext cx="399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rgbClr val="FF0000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rgbClr val="FF0000"/>
              </a:solidFill>
              <a:latin typeface="微软雅黑" pitchFamily="34" charset="-122"/>
            </a:endParaRP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718014" y="4357694"/>
            <a:ext cx="2997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pic>
        <p:nvPicPr>
          <p:cNvPr id="8" name="图片 7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003634" y="5039037"/>
            <a:ext cx="2354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3837755" y="3723561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gray">
          <a:xfrm>
            <a:off x="4000496" y="4071942"/>
            <a:ext cx="414340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064020"/>
            <a:ext cx="9144000" cy="1831984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2" name="Picture 5" descr="C:\Users\kim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4537075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71472" y="3286124"/>
            <a:ext cx="5616575" cy="101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eaLnBrk="0" hangingPunct="0">
              <a:lnSpc>
                <a:spcPct val="200000"/>
              </a:lnSpc>
              <a:buFontTx/>
              <a:buNone/>
            </a:pPr>
            <a:r>
              <a:rPr lang="zh-CN" altLang="zh-CN" sz="3600" b="1" spc="3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这</a:t>
            </a:r>
            <a:r>
              <a:rPr lang="zh-CN" altLang="zh-CN" sz="3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是真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正</a:t>
            </a:r>
            <a:r>
              <a:rPr lang="zh-CN" altLang="zh-CN" sz="3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的智慧校园吗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？</a:t>
            </a:r>
            <a:endParaRPr lang="zh-CN" altLang="zh-CN" sz="36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5160" y="548680"/>
            <a:ext cx="298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校园应用背景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92784" y="2276872"/>
            <a:ext cx="4104456" cy="816091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792784" y="3228978"/>
            <a:ext cx="4104456" cy="816091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792784" y="4181084"/>
            <a:ext cx="4104456" cy="816091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792784" y="5133189"/>
            <a:ext cx="4104456" cy="816091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pic>
        <p:nvPicPr>
          <p:cNvPr id="14" name="图片 13" descr="53c2e6bb9b14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386" y="2276872"/>
            <a:ext cx="3873574" cy="3672408"/>
          </a:xfrm>
          <a:prstGeom prst="rect">
            <a:avLst/>
          </a:prstGeom>
        </p:spPr>
      </p:pic>
      <p:sp>
        <p:nvSpPr>
          <p:cNvPr id="15" name="矩形 1"/>
          <p:cNvSpPr>
            <a:spLocks noChangeArrowheads="1"/>
          </p:cNvSpPr>
          <p:nvPr/>
        </p:nvSpPr>
        <p:spPr bwMode="auto">
          <a:xfrm>
            <a:off x="5148064" y="2420888"/>
            <a:ext cx="4570412" cy="39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89" tIns="34295" rIns="68589" bIns="34295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zh-CN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占</a:t>
            </a:r>
            <a:r>
              <a:rPr lang="zh-CN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地面积</a:t>
            </a:r>
            <a:r>
              <a:rPr lang="zh-CN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大</a:t>
            </a:r>
            <a:endParaRPr lang="zh-CN" altLang="zh-CN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48064" y="3476625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建筑物种类及数量多</a:t>
            </a:r>
            <a:endParaRPr lang="en-US" altLang="zh-CN" sz="1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4422254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校园供配电系统面广、量大</a:t>
            </a:r>
            <a:endParaRPr lang="en-US" altLang="zh-CN" sz="16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283968" y="2276872"/>
            <a:ext cx="792088" cy="81609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283968" y="3228978"/>
            <a:ext cx="792088" cy="81609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83968" y="4181084"/>
            <a:ext cx="792088" cy="81609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83968" y="5133189"/>
            <a:ext cx="792088" cy="81609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20" name="等腰三角形 19"/>
          <p:cNvSpPr/>
          <p:nvPr/>
        </p:nvSpPr>
        <p:spPr>
          <a:xfrm rot="5400000">
            <a:off x="4805045" y="3559182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 rot="5400000">
            <a:off x="4845291" y="2584978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 rot="5400000">
            <a:off x="4845291" y="4495286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 rot="5400000">
            <a:off x="4845291" y="5459965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153397" y="5124425"/>
            <a:ext cx="374441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kern="5300" spc="-5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校园的能耗数据不完整、不全面，造成管理不到位，能源利用存在较大的浪费现象</a:t>
            </a:r>
            <a:endParaRPr lang="zh-CN" altLang="en-US" sz="1600" b="1" kern="5300" spc="-5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ceU1QCGZrpm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357298"/>
            <a:ext cx="2857520" cy="23523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57686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教室、办公室解决方案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3" name="Picture 2" descr="E:\工作文件\ppt\智慧校园\images\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974" y="1360041"/>
            <a:ext cx="2786062" cy="221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图片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72198" y="1357298"/>
            <a:ext cx="2857520" cy="2232715"/>
          </a:xfrm>
          <a:prstGeom prst="rect">
            <a:avLst/>
          </a:prstGeom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168722" y="3364381"/>
            <a:ext cx="2928958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57158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根据有人无人状态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自动控制设备状态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3143240" y="3364381"/>
            <a:ext cx="2857520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331676" y="3578695"/>
            <a:ext cx="2552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自动调节光照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强度，温湿度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6046320" y="3364381"/>
            <a:ext cx="2928958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260634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定时通断，避免人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为控制带来的疏漏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20" name="图片 19" descr="载波摄像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519" y="5082081"/>
            <a:ext cx="678793" cy="670535"/>
          </a:xfrm>
          <a:prstGeom prst="rect">
            <a:avLst/>
          </a:prstGeom>
        </p:spPr>
      </p:pic>
      <p:pic>
        <p:nvPicPr>
          <p:cNvPr id="31" name="图片 30" descr="红外转发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8536" y="4996938"/>
            <a:ext cx="785818" cy="789516"/>
          </a:xfrm>
          <a:prstGeom prst="rect">
            <a:avLst/>
          </a:prstGeom>
        </p:spPr>
      </p:pic>
      <p:pic>
        <p:nvPicPr>
          <p:cNvPr id="32" name="图片 31" descr="红外微波双鉴探测器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2329114" y="4989580"/>
            <a:ext cx="471457" cy="807014"/>
          </a:xfrm>
          <a:prstGeom prst="rect">
            <a:avLst/>
          </a:prstGeom>
        </p:spPr>
      </p:pic>
      <p:pic>
        <p:nvPicPr>
          <p:cNvPr id="33" name="图片 32" descr="漏电断路保护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28418" y="5072074"/>
            <a:ext cx="773151" cy="683236"/>
          </a:xfrm>
          <a:prstGeom prst="rect">
            <a:avLst/>
          </a:prstGeom>
        </p:spPr>
      </p:pic>
      <p:pic>
        <p:nvPicPr>
          <p:cNvPr id="34" name="图片 33" descr="用电监控器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14810" y="4903320"/>
            <a:ext cx="571504" cy="998097"/>
          </a:xfrm>
          <a:prstGeom prst="rect">
            <a:avLst/>
          </a:prstGeom>
        </p:spPr>
      </p:pic>
      <p:pic>
        <p:nvPicPr>
          <p:cNvPr id="36" name="图片 35" descr="LCD开关-白效果图-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0628" y="4929198"/>
            <a:ext cx="1086139" cy="928694"/>
          </a:xfrm>
          <a:prstGeom prst="rect">
            <a:avLst/>
          </a:prstGeom>
        </p:spPr>
      </p:pic>
      <p:pic>
        <p:nvPicPr>
          <p:cNvPr id="38" name="图片 37" descr="灯光控制器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8921967">
            <a:off x="6115254" y="5095261"/>
            <a:ext cx="1127799" cy="605031"/>
          </a:xfrm>
          <a:prstGeom prst="rect">
            <a:avLst/>
          </a:prstGeom>
        </p:spPr>
      </p:pic>
      <p:pic>
        <p:nvPicPr>
          <p:cNvPr id="39" name="图片 38" descr="窗帘控制器-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32712" y="4929198"/>
            <a:ext cx="864502" cy="928694"/>
          </a:xfrm>
          <a:prstGeom prst="rect">
            <a:avLst/>
          </a:prstGeom>
        </p:spPr>
      </p:pic>
      <p:pic>
        <p:nvPicPr>
          <p:cNvPr id="40" name="图片 39" descr="智能插座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286776" y="4857760"/>
            <a:ext cx="598237" cy="1142984"/>
          </a:xfrm>
          <a:prstGeom prst="rect">
            <a:avLst/>
          </a:prstGeom>
        </p:spPr>
      </p:pic>
      <p:pic>
        <p:nvPicPr>
          <p:cNvPr id="41" name="图片 40" descr="ppt文件素材xy-18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88404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91771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红外转发器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195138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90136" y="61436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智能漏电</a:t>
            </a:r>
            <a:endParaRPr lang="en-US" altLang="zh-CN" sz="10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保护器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46604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用电监控器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032719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66531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窗帘控制器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6547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15338" y="614364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智能插座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utoUpdateAnimBg="0"/>
      <p:bldP spid="13" grpId="0" animBg="1"/>
      <p:bldP spid="14" grpId="0" autoUpdateAnimBg="0"/>
      <p:bldP spid="15" grpId="0" animBg="1"/>
      <p:bldP spid="1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ompany Jiaozhou Rendering-C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5364088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ompany Building Rendering_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3641" y="3573016"/>
            <a:ext cx="280831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903640" y="1772816"/>
            <a:ext cx="2808312" cy="1728192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 Box 5"/>
          <p:cNvSpPr>
            <a:spLocks noChangeArrowheads="1"/>
          </p:cNvSpPr>
          <p:nvPr/>
        </p:nvSpPr>
        <p:spPr bwMode="auto">
          <a:xfrm>
            <a:off x="6263680" y="2132856"/>
            <a:ext cx="20796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sz="7200" b="1" dirty="0">
                <a:solidFill>
                  <a:schemeClr val="bg1"/>
                </a:solidFill>
              </a:rPr>
              <a:t>2016</a:t>
            </a:r>
            <a:endParaRPr lang="zh-CN" alt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教室、办公室解决方案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837838" cy="2211384"/>
          </a:xfrm>
          <a:prstGeom prst="rect">
            <a:avLst/>
          </a:prstGeom>
          <a:noFill/>
          <a:ln w="19050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13" name="Picture 2" descr="C:\Users\Administrator\Desktop\未标题-4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8800" y="1357298"/>
            <a:ext cx="2786082" cy="2214578"/>
          </a:xfrm>
          <a:prstGeom prst="rect">
            <a:avLst/>
          </a:prstGeom>
          <a:noFill/>
          <a:ln w="19050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357298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 descr="ppt文件素材xy-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  <p:pic>
        <p:nvPicPr>
          <p:cNvPr id="17" name="图片 16" descr="载波摄像头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519" y="5082081"/>
            <a:ext cx="678793" cy="670535"/>
          </a:xfrm>
          <a:prstGeom prst="rect">
            <a:avLst/>
          </a:prstGeom>
        </p:spPr>
      </p:pic>
      <p:pic>
        <p:nvPicPr>
          <p:cNvPr id="18" name="图片 17" descr="红外转发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8536" y="4996938"/>
            <a:ext cx="785818" cy="789516"/>
          </a:xfrm>
          <a:prstGeom prst="rect">
            <a:avLst/>
          </a:prstGeom>
        </p:spPr>
      </p:pic>
      <p:pic>
        <p:nvPicPr>
          <p:cNvPr id="19" name="图片 18" descr="红外微波双鉴探测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329114" y="4989580"/>
            <a:ext cx="471457" cy="807014"/>
          </a:xfrm>
          <a:prstGeom prst="rect">
            <a:avLst/>
          </a:prstGeom>
        </p:spPr>
      </p:pic>
      <p:pic>
        <p:nvPicPr>
          <p:cNvPr id="20" name="图片 19" descr="漏电断路保护器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28418" y="5072074"/>
            <a:ext cx="773151" cy="683236"/>
          </a:xfrm>
          <a:prstGeom prst="rect">
            <a:avLst/>
          </a:prstGeom>
        </p:spPr>
      </p:pic>
      <p:pic>
        <p:nvPicPr>
          <p:cNvPr id="21" name="图片 20" descr="用电监控器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4810" y="4903320"/>
            <a:ext cx="571504" cy="998097"/>
          </a:xfrm>
          <a:prstGeom prst="rect">
            <a:avLst/>
          </a:prstGeom>
        </p:spPr>
      </p:pic>
      <p:pic>
        <p:nvPicPr>
          <p:cNvPr id="22" name="图片 21" descr="LCD开关-白效果图-2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00628" y="4929198"/>
            <a:ext cx="1086139" cy="928694"/>
          </a:xfrm>
          <a:prstGeom prst="rect">
            <a:avLst/>
          </a:prstGeom>
        </p:spPr>
      </p:pic>
      <p:pic>
        <p:nvPicPr>
          <p:cNvPr id="23" name="图片 22" descr="灯光控制器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8921967">
            <a:off x="6115254" y="5095261"/>
            <a:ext cx="1127799" cy="605031"/>
          </a:xfrm>
          <a:prstGeom prst="rect">
            <a:avLst/>
          </a:prstGeom>
        </p:spPr>
      </p:pic>
      <p:pic>
        <p:nvPicPr>
          <p:cNvPr id="24" name="图片 23" descr="窗帘控制器-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072330" y="4929198"/>
            <a:ext cx="931002" cy="1000132"/>
          </a:xfrm>
          <a:prstGeom prst="rect">
            <a:avLst/>
          </a:prstGeom>
        </p:spPr>
      </p:pic>
      <p:pic>
        <p:nvPicPr>
          <p:cNvPr id="25" name="图片 24" descr="智能插座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86776" y="4857760"/>
            <a:ext cx="598237" cy="114298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8404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91771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红外转发器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5138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90136" y="61436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智能漏电</a:t>
            </a:r>
            <a:endParaRPr lang="en-US" altLang="zh-CN" sz="10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保护器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46604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用电监控器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32719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166531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窗帘控制器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6547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15338" y="614364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智能插座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68722" y="3364381"/>
            <a:ext cx="2928958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实时查看当前所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有房间设备状态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143240" y="3364381"/>
            <a:ext cx="2857520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31676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实时查看当前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房间耗能情况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046320" y="3364381"/>
            <a:ext cx="2928958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260634" y="3755910"/>
            <a:ext cx="2552700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闲置房间入侵报警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utoUpdateAnimBg="0"/>
      <p:bldP spid="8" grpId="0" animBg="1"/>
      <p:bldP spid="9" grpId="0" autoUpdateAnimBg="0"/>
      <p:bldP spid="10" grpId="0" animBg="1"/>
      <p:bldP spid="1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3474" y="1500174"/>
            <a:ext cx="2091256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4091" y="1500174"/>
            <a:ext cx="229859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8367" y="1500174"/>
            <a:ext cx="2191351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489557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500174"/>
            <a:ext cx="2044784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6"/>
          <p:cNvSpPr>
            <a:spLocks/>
          </p:cNvSpPr>
          <p:nvPr/>
        </p:nvSpPr>
        <p:spPr bwMode="auto">
          <a:xfrm>
            <a:off x="108341" y="2857496"/>
            <a:ext cx="2106206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572000" y="2857496"/>
            <a:ext cx="2143140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6715140" y="2857496"/>
            <a:ext cx="2249082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2214546" y="2857496"/>
            <a:ext cx="2357454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00298" y="3034876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电费在线查询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在线支付系统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14282" y="3071810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使用大功率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设备自动跳闸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714876" y="3071810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线路异常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用电自动报警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929454" y="3071810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定时通断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避免人工疏漏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宿舍解决方案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41" name="图片 40" descr="红外微波双鉴探测器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617163" y="4911946"/>
            <a:ext cx="571504" cy="978269"/>
          </a:xfrm>
          <a:prstGeom prst="rect">
            <a:avLst/>
          </a:prstGeom>
        </p:spPr>
      </p:pic>
      <p:pic>
        <p:nvPicPr>
          <p:cNvPr id="42" name="图片 41" descr="漏电断路保护器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43240" y="5000636"/>
            <a:ext cx="1014954" cy="896918"/>
          </a:xfrm>
          <a:prstGeom prst="rect">
            <a:avLst/>
          </a:prstGeom>
        </p:spPr>
      </p:pic>
      <p:pic>
        <p:nvPicPr>
          <p:cNvPr id="45" name="图片 44" descr="灯光控制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921967">
            <a:off x="6765057" y="5095260"/>
            <a:ext cx="1127799" cy="60503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09066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28152" y="614364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智能漏电</a:t>
            </a:r>
            <a:endParaRPr lang="en-US" altLang="zh-CN" sz="1000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保护器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00628" y="614364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电容触摸开关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15279" y="6143643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7" name="图片 56" descr="电容触摸开关-020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072066" y="4952452"/>
            <a:ext cx="928694" cy="90544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751546" y="1500174"/>
            <a:ext cx="3500462" cy="3143272"/>
            <a:chOff x="2751546" y="1857364"/>
            <a:chExt cx="3500462" cy="3143272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6050" y="1857364"/>
              <a:ext cx="3448050" cy="2579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51546" y="4286256"/>
              <a:ext cx="3500462" cy="714380"/>
            </a:xfrm>
            <a:custGeom>
              <a:avLst/>
              <a:gdLst>
                <a:gd name="T0" fmla="*/ 138565 w 4367"/>
                <a:gd name="T1" fmla="*/ 131504 h 2224"/>
                <a:gd name="T2" fmla="*/ 2122168 w 4367"/>
                <a:gd name="T3" fmla="*/ 131504 h 2224"/>
                <a:gd name="T4" fmla="*/ 2142766 w 4367"/>
                <a:gd name="T5" fmla="*/ 99486 h 2224"/>
                <a:gd name="T6" fmla="*/ 2205183 w 4367"/>
                <a:gd name="T7" fmla="*/ 0 h 2224"/>
                <a:gd name="T8" fmla="*/ 2268223 w 4367"/>
                <a:gd name="T9" fmla="*/ 99486 h 2224"/>
                <a:gd name="T10" fmla="*/ 2288821 w 4367"/>
                <a:gd name="T11" fmla="*/ 131504 h 2224"/>
                <a:gd name="T12" fmla="*/ 2587797 w 4367"/>
                <a:gd name="T13" fmla="*/ 131504 h 2224"/>
                <a:gd name="T14" fmla="*/ 2725738 w 4367"/>
                <a:gd name="T15" fmla="*/ 258434 h 2224"/>
                <a:gd name="T16" fmla="*/ 2725738 w 4367"/>
                <a:gd name="T17" fmla="*/ 1145230 h 2224"/>
                <a:gd name="T18" fmla="*/ 2587797 w 4367"/>
                <a:gd name="T19" fmla="*/ 1271588 h 2224"/>
                <a:gd name="T20" fmla="*/ 138565 w 4367"/>
                <a:gd name="T21" fmla="*/ 1271588 h 2224"/>
                <a:gd name="T22" fmla="*/ 0 w 4367"/>
                <a:gd name="T23" fmla="*/ 1145230 h 2224"/>
                <a:gd name="T24" fmla="*/ 0 w 4367"/>
                <a:gd name="T25" fmla="*/ 258434 h 2224"/>
                <a:gd name="T26" fmla="*/ 138565 w 4367"/>
                <a:gd name="T27" fmla="*/ 131504 h 22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67" h="2224">
                  <a:moveTo>
                    <a:pt x="222" y="230"/>
                  </a:moveTo>
                  <a:lnTo>
                    <a:pt x="3400" y="230"/>
                  </a:lnTo>
                  <a:lnTo>
                    <a:pt x="3433" y="174"/>
                  </a:lnTo>
                  <a:lnTo>
                    <a:pt x="3533" y="0"/>
                  </a:lnTo>
                  <a:lnTo>
                    <a:pt x="3634" y="174"/>
                  </a:lnTo>
                  <a:lnTo>
                    <a:pt x="3667" y="230"/>
                  </a:lnTo>
                  <a:lnTo>
                    <a:pt x="4146" y="230"/>
                  </a:lnTo>
                  <a:cubicBezTo>
                    <a:pt x="4267" y="230"/>
                    <a:pt x="4367" y="330"/>
                    <a:pt x="4367" y="452"/>
                  </a:cubicBezTo>
                  <a:lnTo>
                    <a:pt x="4367" y="2003"/>
                  </a:lnTo>
                  <a:cubicBezTo>
                    <a:pt x="4367" y="2124"/>
                    <a:pt x="4267" y="2224"/>
                    <a:pt x="4146" y="2224"/>
                  </a:cubicBezTo>
                  <a:lnTo>
                    <a:pt x="222" y="2224"/>
                  </a:lnTo>
                  <a:cubicBezTo>
                    <a:pt x="100" y="2224"/>
                    <a:pt x="0" y="2124"/>
                    <a:pt x="0" y="2003"/>
                  </a:cubicBezTo>
                  <a:lnTo>
                    <a:pt x="0" y="452"/>
                  </a:lnTo>
                  <a:cubicBezTo>
                    <a:pt x="0" y="330"/>
                    <a:pt x="100" y="230"/>
                    <a:pt x="222" y="230"/>
                  </a:cubicBezTo>
                  <a:close/>
                </a:path>
              </a:pathLst>
            </a:custGeom>
            <a:solidFill>
              <a:srgbClr val="258FA0"/>
            </a:solidFill>
            <a:ln w="57150">
              <a:solidFill>
                <a:srgbClr val="FAFAFA"/>
              </a:solidFill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891992" y="4500570"/>
              <a:ext cx="32147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itchFamily="34" charset="0"/>
                  <a:ea typeface="微软雅黑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itchFamily="34" charset="0"/>
                  <a:ea typeface="仿宋_GB2312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itchFamily="34" charset="-122"/>
                </a:rPr>
                <a:t>便捷的能源计量方式</a:t>
              </a:r>
              <a:endParaRPr lang="zh-CN" altLang="en-US" sz="1800" b="1" dirty="0">
                <a:solidFill>
                  <a:schemeClr val="bg1"/>
                </a:solidFill>
                <a:latin typeface="微软雅黑" pitchFamily="34" charset="-122"/>
              </a:endParaRPr>
            </a:p>
          </p:txBody>
        </p:sp>
      </p:grpSp>
      <p:pic>
        <p:nvPicPr>
          <p:cNvPr id="58" name="图片 57" descr="ppt文件素材xy-1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食堂解决方案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1357298"/>
            <a:ext cx="2714644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714644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1357298"/>
            <a:ext cx="2786082" cy="2500313"/>
          </a:xfrm>
          <a:prstGeom prst="rect">
            <a:avLst/>
          </a:prstGeom>
          <a:noFill/>
          <a:ln w="19050">
            <a:solidFill>
              <a:srgbClr val="258FA0"/>
            </a:solidFill>
            <a:miter lim="800000"/>
            <a:headEnd/>
            <a:tailEnd/>
          </a:ln>
        </p:spPr>
      </p:pic>
      <p:sp>
        <p:nvSpPr>
          <p:cNvPr id="6" name="Freeform 6"/>
          <p:cNvSpPr>
            <a:spLocks/>
          </p:cNvSpPr>
          <p:nvPr/>
        </p:nvSpPr>
        <p:spPr bwMode="auto">
          <a:xfrm>
            <a:off x="322654" y="3364381"/>
            <a:ext cx="2786082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5338" y="3578695"/>
            <a:ext cx="292895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根据区域内有无人员自动调节光照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自动控制避免人为控制带来的疏漏</a:t>
            </a:r>
            <a:endParaRPr lang="zh-CN" altLang="en-US" sz="13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169118" y="3364381"/>
            <a:ext cx="2866866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109132" y="3364381"/>
            <a:ext cx="2786082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134614" y="3591558"/>
            <a:ext cx="31518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监控异常电流、过载报警杜绝</a:t>
            </a:r>
            <a:endParaRPr lang="en-US" altLang="zh-CN" sz="13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用电隐患、计量厨具用电情况</a:t>
            </a:r>
            <a:endParaRPr lang="zh-CN" altLang="en-US" sz="13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046320" y="3582932"/>
            <a:ext cx="2928958" cy="83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感应燃气泄漏、</a:t>
            </a:r>
            <a:endParaRPr lang="en-US" altLang="zh-CN" sz="13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zh-CN" altLang="en-US" sz="1300" b="1" dirty="0" smtClean="0">
                <a:solidFill>
                  <a:schemeClr val="bg1"/>
                </a:solidFill>
                <a:latin typeface="微软雅黑" pitchFamily="34" charset="-122"/>
              </a:rPr>
              <a:t>烟雾报警防患于未然</a:t>
            </a:r>
            <a:endParaRPr lang="zh-CN" altLang="en-US" sz="13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17" name="图片 16" descr="载波摄像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24" y="5082081"/>
            <a:ext cx="678793" cy="670535"/>
          </a:xfrm>
          <a:prstGeom prst="rect">
            <a:avLst/>
          </a:prstGeom>
        </p:spPr>
      </p:pic>
      <p:pic>
        <p:nvPicPr>
          <p:cNvPr id="18" name="图片 17" descr="红外转发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0" y="4996938"/>
            <a:ext cx="785818" cy="789516"/>
          </a:xfrm>
          <a:prstGeom prst="rect">
            <a:avLst/>
          </a:prstGeom>
        </p:spPr>
      </p:pic>
      <p:pic>
        <p:nvPicPr>
          <p:cNvPr id="19" name="图片 18" descr="红外微波双鉴探测器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571868" y="4989580"/>
            <a:ext cx="471457" cy="807014"/>
          </a:xfrm>
          <a:prstGeom prst="rect">
            <a:avLst/>
          </a:prstGeom>
        </p:spPr>
      </p:pic>
      <p:pic>
        <p:nvPicPr>
          <p:cNvPr id="22" name="图片 21" descr="LCD开关-白效果图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00760" y="4929198"/>
            <a:ext cx="1086139" cy="928694"/>
          </a:xfrm>
          <a:prstGeom prst="rect">
            <a:avLst/>
          </a:prstGeom>
        </p:spPr>
      </p:pic>
      <p:pic>
        <p:nvPicPr>
          <p:cNvPr id="23" name="图片 22" descr="灯光控制器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8921967">
            <a:off x="7407998" y="5095260"/>
            <a:ext cx="1127799" cy="6050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578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43362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红外转发器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8992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烟雾报警器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72198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00958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图片 34" descr="烟雾报警器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0" y="4929198"/>
            <a:ext cx="1073997" cy="963133"/>
          </a:xfrm>
          <a:prstGeom prst="rect">
            <a:avLst/>
          </a:prstGeom>
        </p:spPr>
      </p:pic>
      <p:pic>
        <p:nvPicPr>
          <p:cNvPr id="36" name="图片 35" descr="ppt文件素材xy-1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体育馆解决方案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0253" y="1785926"/>
            <a:ext cx="2168600" cy="194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0876" y="1785926"/>
            <a:ext cx="2168600" cy="194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785926"/>
            <a:ext cx="2158391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 descr="6347587693993787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1785927"/>
            <a:ext cx="2194421" cy="1928825"/>
          </a:xfrm>
          <a:prstGeom prst="rect">
            <a:avLst/>
          </a:prstGeom>
        </p:spPr>
      </p:pic>
      <p:sp>
        <p:nvSpPr>
          <p:cNvPr id="9" name="Freeform 6"/>
          <p:cNvSpPr>
            <a:spLocks/>
          </p:cNvSpPr>
          <p:nvPr/>
        </p:nvSpPr>
        <p:spPr bwMode="auto">
          <a:xfrm>
            <a:off x="99714" y="3643314"/>
            <a:ext cx="2240456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83289" y="3857628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根据人员自动调节灯光温湿度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2340170" y="3643314"/>
            <a:ext cx="2240456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23745" y="3857628"/>
            <a:ext cx="18643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大型活动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灯光气氛营造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4591682" y="3643314"/>
            <a:ext cx="2203522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801135" y="3857628"/>
            <a:ext cx="1833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夜间灯光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自动调节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6803830" y="3643314"/>
            <a:ext cx="2214578" cy="928694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030535" y="3857628"/>
            <a:ext cx="18428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网上申请使用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无需排队等候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18" name="图片 17" descr="载波摄像头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5082081"/>
            <a:ext cx="678793" cy="670535"/>
          </a:xfrm>
          <a:prstGeom prst="rect">
            <a:avLst/>
          </a:prstGeom>
        </p:spPr>
      </p:pic>
      <p:pic>
        <p:nvPicPr>
          <p:cNvPr id="19" name="图片 18" descr="红外转发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4996938"/>
            <a:ext cx="785818" cy="789516"/>
          </a:xfrm>
          <a:prstGeom prst="rect">
            <a:avLst/>
          </a:prstGeom>
        </p:spPr>
      </p:pic>
      <p:pic>
        <p:nvPicPr>
          <p:cNvPr id="20" name="图片 19" descr="红外微波双鉴探测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4357686" y="4989580"/>
            <a:ext cx="471457" cy="807014"/>
          </a:xfrm>
          <a:prstGeom prst="rect">
            <a:avLst/>
          </a:prstGeom>
        </p:spPr>
      </p:pic>
      <p:pic>
        <p:nvPicPr>
          <p:cNvPr id="21" name="图片 20" descr="LCD开关-白效果图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15008" y="4929198"/>
            <a:ext cx="1086139" cy="928694"/>
          </a:xfrm>
          <a:prstGeom prst="rect">
            <a:avLst/>
          </a:prstGeom>
        </p:spPr>
      </p:pic>
      <p:pic>
        <p:nvPicPr>
          <p:cNvPr id="22" name="图片 21" descr="灯光控制器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921967">
            <a:off x="7407998" y="5095260"/>
            <a:ext cx="1127799" cy="6050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578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71990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红外转发器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14810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86446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00958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251" y="1785926"/>
            <a:ext cx="2091953" cy="20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134" y="1785926"/>
            <a:ext cx="2091952" cy="20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0984" y="1785926"/>
            <a:ext cx="2161683" cy="202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1611" y="1785926"/>
            <a:ext cx="2091952" cy="2022220"/>
          </a:xfrm>
          <a:prstGeom prst="rect">
            <a:avLst/>
          </a:prstGeom>
          <a:noFill/>
          <a:ln w="19050">
            <a:solidFill>
              <a:srgbClr val="258FA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图书馆解决方案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3900" y="3598951"/>
            <a:ext cx="2186270" cy="906512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2364144" y="3598951"/>
            <a:ext cx="2186944" cy="906512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581091" y="3598951"/>
            <a:ext cx="2186944" cy="906512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6781198" y="3598951"/>
            <a:ext cx="2148520" cy="906512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0150" y="3808146"/>
            <a:ext cx="229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根据区域内有无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人员自动调节光照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85984" y="3808146"/>
            <a:ext cx="232046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感应烟雾报警、异常电流防患于未然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60281" y="3808146"/>
            <a:ext cx="1789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实时查看当前电能消耗情况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786578" y="3808146"/>
            <a:ext cx="21691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自动控制避免人为控制带来的疏漏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33" name="图片 32" descr="载波摄像头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7224" y="5082081"/>
            <a:ext cx="678793" cy="670535"/>
          </a:xfrm>
          <a:prstGeom prst="rect">
            <a:avLst/>
          </a:prstGeom>
        </p:spPr>
      </p:pic>
      <p:pic>
        <p:nvPicPr>
          <p:cNvPr id="34" name="图片 33" descr="红外转发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71670" y="4996938"/>
            <a:ext cx="785818" cy="789516"/>
          </a:xfrm>
          <a:prstGeom prst="rect">
            <a:avLst/>
          </a:prstGeom>
        </p:spPr>
      </p:pic>
      <p:pic>
        <p:nvPicPr>
          <p:cNvPr id="35" name="图片 34" descr="红外微波双鉴探测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571868" y="4989580"/>
            <a:ext cx="471457" cy="807014"/>
          </a:xfrm>
          <a:prstGeom prst="rect">
            <a:avLst/>
          </a:prstGeom>
        </p:spPr>
      </p:pic>
      <p:pic>
        <p:nvPicPr>
          <p:cNvPr id="36" name="图片 35" descr="LCD开关-白效果图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00760" y="4929198"/>
            <a:ext cx="1086139" cy="928694"/>
          </a:xfrm>
          <a:prstGeom prst="rect">
            <a:avLst/>
          </a:prstGeom>
        </p:spPr>
      </p:pic>
      <p:pic>
        <p:nvPicPr>
          <p:cNvPr id="37" name="图片 36" descr="灯光控制器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8921967">
            <a:off x="7407998" y="5095260"/>
            <a:ext cx="1127799" cy="60503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578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43362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红外转发器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28992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714876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烟雾报警器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072198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00958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44" name="图片 43" descr="烟雾报警器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72000" y="4929198"/>
            <a:ext cx="1073997" cy="963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86" y="1714488"/>
            <a:ext cx="278605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1995" y="1714488"/>
            <a:ext cx="278607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5224" y="1714488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公共区域解决方案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214282" y="3364381"/>
            <a:ext cx="2857520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158" y="3755910"/>
            <a:ext cx="2552700" cy="45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自动调节光照强度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3091484" y="3364381"/>
            <a:ext cx="2857520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31676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根据有人无人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状态自动控制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011816" y="3364381"/>
            <a:ext cx="2917902" cy="127158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62704" y="3578695"/>
            <a:ext cx="2552700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热水器耗能</a:t>
            </a:r>
            <a:endParaRPr lang="en-US" altLang="zh-CN" sz="1800" b="1" dirty="0" smtClean="0">
              <a:solidFill>
                <a:schemeClr val="bg1"/>
              </a:solidFill>
              <a:latin typeface="微软雅黑" pitchFamily="34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800" b="1" dirty="0" smtClean="0">
                <a:solidFill>
                  <a:schemeClr val="bg1"/>
                </a:solidFill>
                <a:latin typeface="微软雅黑" pitchFamily="34" charset="-122"/>
              </a:rPr>
              <a:t>计量定时通断</a:t>
            </a:r>
            <a:endParaRPr lang="zh-CN" altLang="en-US" sz="18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13" name="图片 12" descr="载波摄像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1538" y="5082081"/>
            <a:ext cx="678793" cy="670535"/>
          </a:xfrm>
          <a:prstGeom prst="rect">
            <a:avLst/>
          </a:prstGeom>
        </p:spPr>
      </p:pic>
      <p:pic>
        <p:nvPicPr>
          <p:cNvPr id="15" name="图片 14" descr="红外微波双鉴探测器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2746001" y="4989580"/>
            <a:ext cx="471457" cy="807014"/>
          </a:xfrm>
          <a:prstGeom prst="rect">
            <a:avLst/>
          </a:prstGeom>
        </p:spPr>
      </p:pic>
      <p:pic>
        <p:nvPicPr>
          <p:cNvPr id="16" name="图片 15" descr="LCD开关-白效果图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71934" y="4929198"/>
            <a:ext cx="1086139" cy="928694"/>
          </a:xfrm>
          <a:prstGeom prst="rect">
            <a:avLst/>
          </a:prstGeom>
        </p:spPr>
      </p:pic>
      <p:pic>
        <p:nvPicPr>
          <p:cNvPr id="17" name="图片 16" descr="灯光控制器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921967">
            <a:off x="5764925" y="5095258"/>
            <a:ext cx="1127799" cy="6050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00100" y="6143644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3125" y="6143644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红外微波</a:t>
            </a:r>
          </a:p>
          <a:p>
            <a:pPr algn="ctr"/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双鉴探测器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43372" y="6143644"/>
            <a:ext cx="955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 smtClean="0">
                <a:latin typeface="微软雅黑" pitchFamily="34" charset="-122"/>
                <a:ea typeface="微软雅黑" pitchFamily="34" charset="-122"/>
              </a:rPr>
              <a:t>LCD</a:t>
            </a:r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触摸开关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9322" y="6143642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灯光控制器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图片 22" descr="智能插座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72396" y="4857760"/>
            <a:ext cx="598237" cy="114298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500958" y="6143644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智能插座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utoUpdateAnimBg="0"/>
      <p:bldP spid="8" grpId="0" animBg="1"/>
      <p:bldP spid="9" grpId="0" autoUpdateAnimBg="0"/>
      <p:bldP spid="10" grpId="0" animBg="1"/>
      <p:bldP spid="1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80" y="548680"/>
            <a:ext cx="4786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路灯解决方案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742" y="1500174"/>
            <a:ext cx="244365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5942" y="1500174"/>
            <a:ext cx="282712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8610" y="1500174"/>
            <a:ext cx="268569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>
            <a:spLocks/>
          </p:cNvSpPr>
          <p:nvPr/>
        </p:nvSpPr>
        <p:spPr bwMode="auto">
          <a:xfrm>
            <a:off x="610836" y="3429000"/>
            <a:ext cx="2526208" cy="150019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0518" y="3637118"/>
            <a:ext cx="2552700" cy="12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000" b="1" dirty="0" smtClean="0">
                <a:solidFill>
                  <a:schemeClr val="bg1"/>
                </a:solidFill>
                <a:latin typeface="微软雅黑" pitchFamily="34" charset="-122"/>
              </a:rPr>
              <a:t>可以根据实际光照度、季节变化和时间等因素进行分群、分时段、分线路远程自动控制，使道路两边路灯或景观灯任意间隔或局部照亮。有活动有需要的地方照亮、 无活动无需要的地方不亮或少亮</a:t>
            </a:r>
            <a:endParaRPr lang="zh-CN" altLang="en-US" sz="10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3137044" y="3429000"/>
            <a:ext cx="2857520" cy="150019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5994564" y="3429000"/>
            <a:ext cx="2786082" cy="1500198"/>
          </a:xfrm>
          <a:custGeom>
            <a:avLst/>
            <a:gdLst>
              <a:gd name="T0" fmla="*/ 138565 w 4367"/>
              <a:gd name="T1" fmla="*/ 131504 h 2224"/>
              <a:gd name="T2" fmla="*/ 2122168 w 4367"/>
              <a:gd name="T3" fmla="*/ 131504 h 2224"/>
              <a:gd name="T4" fmla="*/ 2142766 w 4367"/>
              <a:gd name="T5" fmla="*/ 99486 h 2224"/>
              <a:gd name="T6" fmla="*/ 2205183 w 4367"/>
              <a:gd name="T7" fmla="*/ 0 h 2224"/>
              <a:gd name="T8" fmla="*/ 2268223 w 4367"/>
              <a:gd name="T9" fmla="*/ 99486 h 2224"/>
              <a:gd name="T10" fmla="*/ 2288821 w 4367"/>
              <a:gd name="T11" fmla="*/ 131504 h 2224"/>
              <a:gd name="T12" fmla="*/ 2587797 w 4367"/>
              <a:gd name="T13" fmla="*/ 131504 h 2224"/>
              <a:gd name="T14" fmla="*/ 2725738 w 4367"/>
              <a:gd name="T15" fmla="*/ 258434 h 2224"/>
              <a:gd name="T16" fmla="*/ 2725738 w 4367"/>
              <a:gd name="T17" fmla="*/ 1145230 h 2224"/>
              <a:gd name="T18" fmla="*/ 2587797 w 4367"/>
              <a:gd name="T19" fmla="*/ 1271588 h 2224"/>
              <a:gd name="T20" fmla="*/ 138565 w 4367"/>
              <a:gd name="T21" fmla="*/ 1271588 h 2224"/>
              <a:gd name="T22" fmla="*/ 0 w 4367"/>
              <a:gd name="T23" fmla="*/ 1145230 h 2224"/>
              <a:gd name="T24" fmla="*/ 0 w 4367"/>
              <a:gd name="T25" fmla="*/ 258434 h 2224"/>
              <a:gd name="T26" fmla="*/ 138565 w 4367"/>
              <a:gd name="T27" fmla="*/ 131504 h 22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367" h="2224">
                <a:moveTo>
                  <a:pt x="222" y="230"/>
                </a:moveTo>
                <a:lnTo>
                  <a:pt x="3400" y="230"/>
                </a:lnTo>
                <a:lnTo>
                  <a:pt x="3433" y="174"/>
                </a:lnTo>
                <a:lnTo>
                  <a:pt x="3533" y="0"/>
                </a:lnTo>
                <a:lnTo>
                  <a:pt x="3634" y="174"/>
                </a:lnTo>
                <a:lnTo>
                  <a:pt x="3667" y="230"/>
                </a:lnTo>
                <a:lnTo>
                  <a:pt x="4146" y="230"/>
                </a:lnTo>
                <a:cubicBezTo>
                  <a:pt x="4267" y="230"/>
                  <a:pt x="4367" y="330"/>
                  <a:pt x="4367" y="452"/>
                </a:cubicBezTo>
                <a:lnTo>
                  <a:pt x="4367" y="2003"/>
                </a:lnTo>
                <a:cubicBezTo>
                  <a:pt x="4367" y="2124"/>
                  <a:pt x="4267" y="2224"/>
                  <a:pt x="4146" y="2224"/>
                </a:cubicBezTo>
                <a:lnTo>
                  <a:pt x="222" y="2224"/>
                </a:lnTo>
                <a:cubicBezTo>
                  <a:pt x="100" y="2224"/>
                  <a:pt x="0" y="2124"/>
                  <a:pt x="0" y="2003"/>
                </a:cubicBezTo>
                <a:lnTo>
                  <a:pt x="0" y="452"/>
                </a:lnTo>
                <a:cubicBezTo>
                  <a:pt x="0" y="330"/>
                  <a:pt x="100" y="230"/>
                  <a:pt x="222" y="230"/>
                </a:cubicBezTo>
                <a:close/>
              </a:path>
            </a:pathLst>
          </a:custGeom>
          <a:solidFill>
            <a:srgbClr val="258FA0"/>
          </a:solidFill>
          <a:ln w="57150">
            <a:solidFill>
              <a:srgbClr val="FAFAFA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22796" y="4000504"/>
            <a:ext cx="2552700" cy="33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</a:rPr>
              <a:t>路灯故障自动上报无需人工巡查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611628" y="3994308"/>
            <a:ext cx="1571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</a:rPr>
              <a:t>可视化路灯管理系统</a:t>
            </a:r>
            <a:endParaRPr lang="zh-CN" altLang="en-US" sz="1200" b="1" dirty="0">
              <a:solidFill>
                <a:schemeClr val="bg1"/>
              </a:solidFill>
              <a:latin typeface="微软雅黑" pitchFamily="34" charset="-122"/>
            </a:endParaRPr>
          </a:p>
        </p:txBody>
      </p:sp>
      <p:pic>
        <p:nvPicPr>
          <p:cNvPr id="15" name="图片 14" descr="载波摄像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3108" y="5296397"/>
            <a:ext cx="678793" cy="6705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71670" y="6357960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载波摄像头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60370" y="6357960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路灯控制系统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16" y="6357959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 smtClean="0">
                <a:latin typeface="微软雅黑" pitchFamily="34" charset="-122"/>
                <a:ea typeface="微软雅黑" pitchFamily="34" charset="-122"/>
              </a:rPr>
              <a:t>单灯控制器</a:t>
            </a:r>
            <a:endParaRPr lang="zh-CN" altLang="en-US" sz="1000" b="1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8" y="5214950"/>
            <a:ext cx="879346" cy="72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图片 23" descr="路灯控制器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72264" y="5214950"/>
            <a:ext cx="1298780" cy="77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utoUpdateAnimBg="0"/>
      <p:bldP spid="9" grpId="0" animBg="1"/>
      <p:bldP spid="10" grpId="0" animBg="1"/>
      <p:bldP spid="12" grpId="0" autoUpdateAnimBg="0"/>
      <p:bldP spid="13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6248" y="548680"/>
            <a:ext cx="471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东软载波校园智能化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86314" y="2276873"/>
            <a:ext cx="4104456" cy="366310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786314" y="2775367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77498" y="2276873"/>
            <a:ext cx="792088" cy="36631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77498" y="2775367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15" name="等腰三角形 14"/>
          <p:cNvSpPr/>
          <p:nvPr/>
        </p:nvSpPr>
        <p:spPr>
          <a:xfrm rot="5400000">
            <a:off x="4798575" y="2852021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/>
          <p:cNvSpPr/>
          <p:nvPr/>
        </p:nvSpPr>
        <p:spPr>
          <a:xfrm rot="5400000">
            <a:off x="4798575" y="2406079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5214942" y="2751554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通过环境光、温度的变化自动调节光照强度、温度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86314" y="3246856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77498" y="3246856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28" name="等腰三角形 27"/>
          <p:cNvSpPr/>
          <p:nvPr/>
        </p:nvSpPr>
        <p:spPr>
          <a:xfrm rot="5400000">
            <a:off x="4798575" y="3323510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786314" y="3717933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277498" y="3717933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35" name="等腰三角形 34"/>
          <p:cNvSpPr/>
          <p:nvPr/>
        </p:nvSpPr>
        <p:spPr>
          <a:xfrm rot="5400000">
            <a:off x="4798575" y="3794587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4786314" y="4203711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277498" y="4203711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0" name="等腰三角形 39"/>
          <p:cNvSpPr/>
          <p:nvPr/>
        </p:nvSpPr>
        <p:spPr>
          <a:xfrm rot="5400000">
            <a:off x="4798575" y="4280365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4786314" y="4694672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277498" y="4694672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5" name="等腰三角形 44"/>
          <p:cNvSpPr/>
          <p:nvPr/>
        </p:nvSpPr>
        <p:spPr>
          <a:xfrm rot="5400000">
            <a:off x="4798575" y="4771326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4786314" y="5643578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4277498" y="5643578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48" name="等腰三角形 47"/>
          <p:cNvSpPr/>
          <p:nvPr/>
        </p:nvSpPr>
        <p:spPr>
          <a:xfrm rot="5400000">
            <a:off x="4798575" y="5720232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TextBox 49"/>
          <p:cNvSpPr txBox="1"/>
          <p:nvPr/>
        </p:nvSpPr>
        <p:spPr>
          <a:xfrm>
            <a:off x="5238755" y="557214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4942" y="2285992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根据教室、办公室内有无人员自动控制设备的开关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14942" y="3251620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一键控制所有电器设备，远程查看设备状态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214942" y="3680248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闲置教室、办公室入侵自动报警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86380" y="4180314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异常用电自动报警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86380" y="4680380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en-US" altLang="zh-CN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GIS</a:t>
            </a: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地图的可视化能源管理方案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786314" y="5157804"/>
            <a:ext cx="4104456" cy="342898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277498" y="5157804"/>
            <a:ext cx="792088" cy="34289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ea typeface="造字工房悦黑体验版常规体" pitchFamily="50" charset="-122"/>
            </a:endParaRPr>
          </a:p>
        </p:txBody>
      </p:sp>
      <p:sp>
        <p:nvSpPr>
          <p:cNvPr id="56" name="等腰三角形 55"/>
          <p:cNvSpPr/>
          <p:nvPr/>
        </p:nvSpPr>
        <p:spPr>
          <a:xfrm rot="5400000">
            <a:off x="4798575" y="5234458"/>
            <a:ext cx="213744" cy="18426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TextBox 56"/>
          <p:cNvSpPr txBox="1"/>
          <p:nvPr/>
        </p:nvSpPr>
        <p:spPr>
          <a:xfrm>
            <a:off x="5286380" y="5143512"/>
            <a:ext cx="421484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互联网平台支付</a:t>
            </a:r>
            <a:endParaRPr lang="zh-CN" altLang="zh-CN" sz="12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图片 31" descr="图片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4226122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chemeClr val="tx1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555457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chemeClr val="tx1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932328" y="2857496"/>
            <a:ext cx="2639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4075204" y="3597754"/>
            <a:ext cx="399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860891" y="4357694"/>
            <a:ext cx="2997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rgbClr val="FF0000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rgbClr val="FF0000"/>
              </a:solidFill>
              <a:latin typeface="微软雅黑" pitchFamily="34" charset="-122"/>
            </a:endParaRPr>
          </a:p>
        </p:txBody>
      </p:sp>
      <p:pic>
        <p:nvPicPr>
          <p:cNvPr id="8" name="图片 7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003634" y="5039037"/>
            <a:ext cx="2354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3623442" y="4466249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gray">
          <a:xfrm>
            <a:off x="4000496" y="4071942"/>
            <a:ext cx="414340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548680"/>
            <a:ext cx="635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其他方案智能化改造需要的施工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12" y="2143116"/>
            <a:ext cx="5591762" cy="43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13" y="2143115"/>
            <a:ext cx="6027563" cy="433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2143115"/>
            <a:ext cx="5572164" cy="431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50" y="2143114"/>
            <a:ext cx="5622452" cy="428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143116"/>
            <a:ext cx="5786478" cy="433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圆角矩形 20"/>
          <p:cNvSpPr/>
          <p:nvPr/>
        </p:nvSpPr>
        <p:spPr>
          <a:xfrm>
            <a:off x="428596" y="6357958"/>
            <a:ext cx="8286808" cy="114301"/>
          </a:xfrm>
          <a:prstGeom prst="roundRect">
            <a:avLst>
              <a:gd name="adj" fmla="val 0"/>
            </a:avLst>
          </a:prstGeom>
          <a:solidFill>
            <a:srgbClr val="258FA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rgbClr val="258FA0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292239" y="60932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1993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610701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0000"/>
              <a:buFont typeface="Wingdings" pitchFamily="2" charset="2"/>
              <a:buChar char="n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青岛东软载波科技股份有公司成立</a:t>
            </a:r>
            <a:endParaRPr lang="zh-CN" altLang="en-US" sz="1400" b="1" dirty="0" smtClean="0">
              <a:solidFill>
                <a:schemeClr val="bg1"/>
              </a:solidFill>
            </a:endParaRP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4595640" y="1211610"/>
            <a:ext cx="29318" cy="5589240"/>
          </a:xfrm>
          <a:prstGeom prst="straightConnector1">
            <a:avLst/>
          </a:prstGeom>
          <a:ln w="38100">
            <a:solidFill>
              <a:schemeClr val="bg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/>
          <p:cNvSpPr/>
          <p:nvPr/>
        </p:nvSpPr>
        <p:spPr>
          <a:xfrm>
            <a:off x="4499992" y="6165304"/>
            <a:ext cx="229394" cy="229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4499992" y="5373216"/>
            <a:ext cx="229394" cy="229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5071864" y="538297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1996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12160" y="541131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60000"/>
              <a:buFont typeface="Wingdings" pitchFamily="2" charset="2"/>
              <a:buChar char="n"/>
            </a:pPr>
            <a:r>
              <a:rPr lang="zh-CN" altLang="en-US" sz="1400" dirty="0" smtClean="0">
                <a:solidFill>
                  <a:schemeClr val="bg1"/>
                </a:solidFill>
                <a:ea typeface="微软雅黑" pitchFamily="34" charset="-122"/>
              </a:rPr>
              <a:t>  </a:t>
            </a: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开始 PLC 技术研发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499992" y="4581128"/>
            <a:ext cx="229394" cy="2293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 Box 32"/>
          <p:cNvSpPr>
            <a:spLocks noChangeArrowheads="1"/>
          </p:cNvSpPr>
          <p:nvPr/>
        </p:nvSpPr>
        <p:spPr bwMode="auto">
          <a:xfrm>
            <a:off x="107504" y="4728195"/>
            <a:ext cx="29523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1" hangingPunct="1">
              <a:buSzPct val="60000"/>
              <a:buFont typeface="Wingdings" pitchFamily="2" charset="2"/>
              <a:buChar char="n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创业板上市, 股票代码: </a:t>
            </a:r>
            <a:r>
              <a:rPr lang="zh-CN" altLang="en-US" sz="1600" dirty="0" smtClean="0">
                <a:solidFill>
                  <a:srgbClr val="FF0000"/>
                </a:solidFill>
                <a:latin typeface="方正兰亭粗黑简体" pitchFamily="2" charset="-122"/>
                <a:ea typeface="方正兰亭粗黑简体" pitchFamily="2" charset="-122"/>
              </a:rPr>
              <a:t>300183  </a:t>
            </a:r>
            <a:endParaRPr lang="zh-CN" altLang="en-US" sz="1600" dirty="0"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92239" y="4647803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2011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71864" y="3112378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2013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39" name="Text Box 32"/>
          <p:cNvSpPr>
            <a:spLocks noChangeArrowheads="1"/>
          </p:cNvSpPr>
          <p:nvPr/>
        </p:nvSpPr>
        <p:spPr bwMode="auto">
          <a:xfrm>
            <a:off x="6012160" y="2833886"/>
            <a:ext cx="316835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福布斯上市公司百强第8位 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中国创业板上市公司价值二十强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0" name="Text Box 32"/>
          <p:cNvSpPr>
            <a:spLocks noChangeArrowheads="1"/>
          </p:cNvSpPr>
          <p:nvPr/>
        </p:nvSpPr>
        <p:spPr bwMode="auto">
          <a:xfrm>
            <a:off x="6012160" y="3960490"/>
            <a:ext cx="266429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SzPct val="60000"/>
              <a:buFont typeface="Wingdings" pitchFamily="2" charset="2"/>
              <a:buChar char="n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福布斯上市公司百强排名第31位</a:t>
            </a:r>
            <a:endParaRPr lang="en-US" altLang="zh-CN" sz="1400" b="1" dirty="0" smtClean="0">
              <a:solidFill>
                <a:schemeClr val="bg1"/>
              </a:solidFill>
              <a:ea typeface="微软雅黑" pitchFamily="34" charset="-122"/>
            </a:endParaRPr>
          </a:p>
          <a:p>
            <a:pPr>
              <a:lnSpc>
                <a:spcPct val="150000"/>
              </a:lnSpc>
              <a:buSzPct val="60000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076056" y="393610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2012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sp>
        <p:nvSpPr>
          <p:cNvPr id="43" name="Text Box 32"/>
          <p:cNvSpPr>
            <a:spLocks noChangeArrowheads="1"/>
          </p:cNvSpPr>
          <p:nvPr/>
        </p:nvSpPr>
        <p:spPr bwMode="auto">
          <a:xfrm>
            <a:off x="395536" y="2309911"/>
            <a:ext cx="266429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连续 5年被五部委联合认定为</a:t>
            </a:r>
            <a:endParaRPr lang="en-US" altLang="zh-CN" sz="1400" b="1" dirty="0" smtClean="0">
              <a:solidFill>
                <a:schemeClr val="bg1"/>
              </a:solidFill>
              <a:latin typeface="方正兰亭黑简体" pitchFamily="2" charset="-122"/>
              <a:ea typeface="方正兰亭黑简体" pitchFamily="2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“国家规划布局内重点软件企业”</a:t>
            </a:r>
          </a:p>
          <a:p>
            <a:pPr algn="r">
              <a:lnSpc>
                <a:spcPct val="150000"/>
              </a:lnSpc>
              <a:buSzPct val="60000"/>
              <a:buFont typeface="Wingdings" pitchFamily="2" charset="2"/>
              <a:buChar char="n"/>
            </a:pPr>
            <a:r>
              <a:rPr lang="zh-CN" altLang="en-US" sz="1400" b="1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 IEEE-SA 高级企业会员 </a:t>
            </a:r>
          </a:p>
          <a:p>
            <a:pPr algn="r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latin typeface="方正兰亭黑简体" pitchFamily="2" charset="-122"/>
                <a:ea typeface="方正兰亭黑简体" pitchFamily="2" charset="-122"/>
              </a:rPr>
              <a:t> 商用密码产品生产定点单位</a:t>
            </a:r>
            <a:endParaRPr lang="zh-CN" altLang="en-US" sz="1400" b="1" dirty="0">
              <a:solidFill>
                <a:schemeClr val="bg1"/>
              </a:solidFill>
              <a:latin typeface="方正兰亭黑简体" pitchFamily="2" charset="-122"/>
              <a:ea typeface="方正兰亭黑简体" pitchFamily="2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92239" y="2309911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2014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pic>
        <p:nvPicPr>
          <p:cNvPr id="45" name="图片 44" descr="条-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39116" cy="2036068"/>
          </a:xfrm>
          <a:prstGeom prst="rect">
            <a:avLst/>
          </a:prstGeom>
        </p:spPr>
      </p:pic>
      <p:sp>
        <p:nvSpPr>
          <p:cNvPr id="51" name="Text Box 32"/>
          <p:cNvSpPr>
            <a:spLocks noChangeArrowheads="1"/>
          </p:cNvSpPr>
          <p:nvPr/>
        </p:nvSpPr>
        <p:spPr bwMode="auto">
          <a:xfrm>
            <a:off x="6012160" y="1537159"/>
            <a:ext cx="338437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全资收购上海海尔集成电路有限公司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lang="en-US" altLang="zh-CN" sz="1400" b="1" dirty="0" smtClean="0">
                <a:solidFill>
                  <a:schemeClr val="bg1"/>
                </a:solidFill>
                <a:ea typeface="微软雅黑" pitchFamily="34" charset="-122"/>
              </a:rPr>
              <a:t>G3-PLC Alliance</a:t>
            </a:r>
            <a:r>
              <a:rPr lang="zh-CN" altLang="en-US" sz="1400" b="1" dirty="0" smtClean="0">
                <a:solidFill>
                  <a:schemeClr val="bg1"/>
                </a:solidFill>
                <a:ea typeface="微软雅黑" pitchFamily="34" charset="-122"/>
              </a:rPr>
              <a:t>会员</a:t>
            </a:r>
            <a:endParaRPr lang="zh-CN" altLang="en-US" sz="14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71864" y="153715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方正兰亭粗黑简体" pitchFamily="2" charset="-122"/>
                <a:ea typeface="方正兰亭粗黑简体" pitchFamily="2" charset="-122"/>
              </a:rPr>
              <a:t>2015</a:t>
            </a:r>
            <a:endParaRPr lang="zh-CN" altLang="en-US" dirty="0">
              <a:solidFill>
                <a:schemeClr val="bg1"/>
              </a:solidFill>
              <a:latin typeface="方正兰亭粗黑简体" pitchFamily="2" charset="-122"/>
              <a:ea typeface="方正兰亭粗黑简体" pitchFamily="2" charset="-122"/>
            </a:endParaRPr>
          </a:p>
        </p:txBody>
      </p:sp>
      <p:cxnSp>
        <p:nvCxnSpPr>
          <p:cNvPr id="56" name="直接连接符 55"/>
          <p:cNvCxnSpPr/>
          <p:nvPr/>
        </p:nvCxnSpPr>
        <p:spPr>
          <a:xfrm>
            <a:off x="5940152" y="1609167"/>
            <a:ext cx="0" cy="5040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5940152" y="2943994"/>
            <a:ext cx="0" cy="50405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940152" y="5411316"/>
            <a:ext cx="0" cy="2880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3203848" y="2406302"/>
            <a:ext cx="0" cy="11521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>
            <a:off x="5940152" y="3979540"/>
            <a:ext cx="0" cy="2880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3203848" y="4680570"/>
            <a:ext cx="0" cy="2880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3203848" y="6093296"/>
            <a:ext cx="0" cy="28803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666" y="6021288"/>
            <a:ext cx="583699" cy="6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 descr="E:\工作文件\ppt\Mr.Chen\IMAGES\time-line_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5643" y="5305400"/>
            <a:ext cx="551944" cy="54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 descr="E:\工作文件\ppt\Mr.Chen\IMAGES\time-line_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288" y="4570462"/>
            <a:ext cx="528655" cy="52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7288" y="3034679"/>
            <a:ext cx="528655" cy="52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图片 75" descr="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47197" y="3816474"/>
            <a:ext cx="528836" cy="528836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6407696" y="395953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latin typeface="微软雅黑" pitchFamily="34" charset="-122"/>
                <a:ea typeface="微软雅黑" pitchFamily="34" charset="-122"/>
              </a:rPr>
              <a:t>我们的开始</a:t>
            </a:r>
            <a:endParaRPr lang="zh-CN" altLang="en-US" sz="3200" b="1" dirty="0">
              <a:solidFill>
                <a:srgbClr val="258F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794" y="2279923"/>
            <a:ext cx="543694" cy="53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 descr="66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14833" y="1500174"/>
            <a:ext cx="504794" cy="504794"/>
          </a:xfrm>
          <a:prstGeom prst="rect">
            <a:avLst/>
          </a:prstGeom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525" y="1485886"/>
            <a:ext cx="534541" cy="52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 descr="图片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57703" y="2281228"/>
            <a:ext cx="528637" cy="52863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文件素材xy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399" y="1214422"/>
            <a:ext cx="8119201" cy="5364037"/>
          </a:xfrm>
          <a:prstGeom prst="rect">
            <a:avLst/>
          </a:prstGeom>
        </p:spPr>
      </p:pic>
      <p:pic>
        <p:nvPicPr>
          <p:cNvPr id="3" name="图片 2" descr="ppt文件素材xy-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29388" y="1476564"/>
            <a:ext cx="2143140" cy="1023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无需开墙凿洞另行布线电力线载波技术便于后期维护</a:t>
            </a:r>
            <a:endParaRPr lang="zh-CN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16200000">
            <a:off x="6467716" y="1589739"/>
            <a:ext cx="229964" cy="19824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29388" y="3214686"/>
            <a:ext cx="20717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</a:t>
            </a:r>
            <a:r>
              <a:rPr lang="zh-CN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系统总体建设工期快捷，安装施工不影响正常教学工作和生活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使用</a:t>
            </a:r>
            <a:endParaRPr lang="zh-CN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等腰三角形 6"/>
          <p:cNvSpPr/>
          <p:nvPr/>
        </p:nvSpPr>
        <p:spPr>
          <a:xfrm rot="16200000">
            <a:off x="6502218" y="3347543"/>
            <a:ext cx="229964" cy="19824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429388" y="5171820"/>
            <a:ext cx="20717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    运行使用不产生额外费用</a:t>
            </a:r>
            <a:r>
              <a:rPr lang="en-US" altLang="zh-CN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具有良好的兼容性、可扩展性</a:t>
            </a:r>
            <a:endParaRPr lang="zh-CN" altLang="zh-CN" sz="1400" b="1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等腰三角形 8"/>
          <p:cNvSpPr/>
          <p:nvPr/>
        </p:nvSpPr>
        <p:spPr>
          <a:xfrm rot="16200000">
            <a:off x="6502218" y="5304677"/>
            <a:ext cx="229964" cy="19824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398122" y="285728"/>
            <a:ext cx="635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b="1" spc="300" dirty="0" smtClean="0">
                <a:solidFill>
                  <a:srgbClr val="258FA0"/>
                </a:solidFill>
                <a:ea typeface="微软雅黑" pitchFamily="34" charset="-122"/>
              </a:rPr>
              <a:t>东软载波施工技术优势</a:t>
            </a:r>
            <a:endParaRPr lang="zh-CN" altLang="en-US" sz="3200" b="1" spc="300" dirty="0">
              <a:solidFill>
                <a:srgbClr val="258FA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校园智能系统王津05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9073"/>
            <a:ext cx="9144000" cy="6128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解决方案系统框图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5" name="图片 4" descr="ppt文件素材xy-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883508" cy="188350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2439" y="5647508"/>
            <a:ext cx="500066" cy="37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/>
          <p:cNvSpPr>
            <a:spLocks noChangeArrowheads="1"/>
          </p:cNvSpPr>
          <p:nvPr/>
        </p:nvSpPr>
        <p:spPr bwMode="auto">
          <a:xfrm>
            <a:off x="1217684" y="2500306"/>
            <a:ext cx="2356709" cy="2357454"/>
          </a:xfrm>
          <a:prstGeom prst="ellipse">
            <a:avLst/>
          </a:prstGeom>
          <a:noFill/>
          <a:ln w="19050">
            <a:solidFill>
              <a:srgbClr val="258FA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 b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3" name="TextBox 19"/>
          <p:cNvSpPr txBox="1">
            <a:spLocks noChangeArrowheads="1"/>
          </p:cNvSpPr>
          <p:nvPr/>
        </p:nvSpPr>
        <p:spPr bwMode="auto">
          <a:xfrm>
            <a:off x="2860758" y="1571612"/>
            <a:ext cx="17826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 spc="300" dirty="0" smtClean="0">
                <a:solidFill>
                  <a:schemeClr val="tx1"/>
                </a:solidFill>
                <a:latin typeface="微软雅黑" pitchFamily="34" charset="-122"/>
              </a:rPr>
              <a:t>市场分析</a:t>
            </a:r>
            <a:endParaRPr lang="zh-CN" altLang="en-US" sz="28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4" name="TextBox 20"/>
          <p:cNvSpPr txBox="1">
            <a:spLocks noChangeArrowheads="1"/>
          </p:cNvSpPr>
          <p:nvPr/>
        </p:nvSpPr>
        <p:spPr bwMode="auto">
          <a:xfrm>
            <a:off x="3555457" y="2242862"/>
            <a:ext cx="1711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600" dirty="0" smtClean="0">
                <a:solidFill>
                  <a:schemeClr val="tx1"/>
                </a:solidFill>
                <a:latin typeface="微软雅黑" pitchFamily="34" charset="-122"/>
              </a:rPr>
              <a:t>政策支持</a:t>
            </a:r>
            <a:endParaRPr lang="zh-CN" altLang="en-US" sz="2400" b="1" spc="6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3932328" y="2857496"/>
            <a:ext cx="2639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什么是智慧校园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6" name="TextBox 22"/>
          <p:cNvSpPr txBox="1">
            <a:spLocks noChangeArrowheads="1"/>
          </p:cNvSpPr>
          <p:nvPr/>
        </p:nvSpPr>
        <p:spPr bwMode="auto">
          <a:xfrm>
            <a:off x="4075204" y="3597754"/>
            <a:ext cx="39972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当前校园现状与解决方案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sp>
        <p:nvSpPr>
          <p:cNvPr id="7" name="TextBox 23"/>
          <p:cNvSpPr txBox="1">
            <a:spLocks noChangeArrowheads="1"/>
          </p:cNvSpPr>
          <p:nvPr/>
        </p:nvSpPr>
        <p:spPr bwMode="auto">
          <a:xfrm>
            <a:off x="3860891" y="4357694"/>
            <a:ext cx="29971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chemeClr val="tx1"/>
                </a:solidFill>
                <a:latin typeface="微软雅黑" pitchFamily="34" charset="-122"/>
              </a:rPr>
              <a:t>东软载波技术优势</a:t>
            </a:r>
            <a:endParaRPr lang="zh-CN" altLang="en-US" sz="2400" b="1" spc="300" dirty="0">
              <a:solidFill>
                <a:schemeClr val="tx1"/>
              </a:solidFill>
              <a:latin typeface="微软雅黑" pitchFamily="34" charset="-122"/>
            </a:endParaRPr>
          </a:p>
        </p:txBody>
      </p:sp>
      <p:pic>
        <p:nvPicPr>
          <p:cNvPr id="8" name="图片 7" descr="logo-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3429000"/>
            <a:ext cx="1748065" cy="357190"/>
          </a:xfrm>
          <a:prstGeom prst="rect">
            <a:avLst/>
          </a:prstGeom>
        </p:spPr>
      </p:pic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3217948" y="5039037"/>
            <a:ext cx="2354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 spc="300" dirty="0" smtClean="0">
                <a:solidFill>
                  <a:srgbClr val="FF0000"/>
                </a:solidFill>
                <a:latin typeface="微软雅黑" pitchFamily="34" charset="-122"/>
              </a:rPr>
              <a:t>系统软件介绍</a:t>
            </a:r>
            <a:endParaRPr lang="zh-CN" altLang="en-US" sz="2400" b="1" spc="300" dirty="0">
              <a:solidFill>
                <a:srgbClr val="FF0000"/>
              </a:solidFill>
              <a:latin typeface="微软雅黑" pitchFamily="34" charset="-122"/>
            </a:endParaRPr>
          </a:p>
        </p:txBody>
      </p:sp>
      <p:sp>
        <p:nvSpPr>
          <p:cNvPr id="10" name="等腰三角形 9"/>
          <p:cNvSpPr/>
          <p:nvPr/>
        </p:nvSpPr>
        <p:spPr>
          <a:xfrm rot="5400000">
            <a:off x="2946510" y="5163378"/>
            <a:ext cx="288032" cy="248303"/>
          </a:xfrm>
          <a:prstGeom prst="triangle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gray">
          <a:xfrm>
            <a:off x="3000364" y="2071678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gray">
          <a:xfrm>
            <a:off x="3643306" y="271462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gray">
          <a:xfrm>
            <a:off x="3929058" y="335756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gray">
          <a:xfrm>
            <a:off x="4000496" y="4071942"/>
            <a:ext cx="414340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gray">
          <a:xfrm>
            <a:off x="3786182" y="4857760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gray">
          <a:xfrm>
            <a:off x="3071802" y="5500702"/>
            <a:ext cx="3071834" cy="0"/>
          </a:xfrm>
          <a:prstGeom prst="line">
            <a:avLst/>
          </a:prstGeom>
          <a:noFill/>
          <a:ln w="12700">
            <a:solidFill>
              <a:schemeClr val="tx2"/>
            </a:solidFill>
            <a:prstDash val="sysDot"/>
            <a:round/>
            <a:headEnd/>
            <a:tailEnd type="oval" w="med" len="med"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598" y="2061123"/>
            <a:ext cx="7602500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1" name="组合 1"/>
          <p:cNvGrpSpPr>
            <a:grpSpLocks/>
          </p:cNvGrpSpPr>
          <p:nvPr/>
        </p:nvGrpSpPr>
        <p:grpSpPr bwMode="auto">
          <a:xfrm>
            <a:off x="1043608" y="2243030"/>
            <a:ext cx="7128792" cy="3352467"/>
            <a:chOff x="0" y="0"/>
            <a:chExt cx="7544280" cy="3468843"/>
          </a:xfrm>
        </p:grpSpPr>
        <p:pic>
          <p:nvPicPr>
            <p:cNvPr id="12" name="Picture 2" descr="E:\工作文件\ppt\智慧校园\智慧校园解决方案使用\电脑软件示意图.png"/>
            <p:cNvPicPr>
              <a:picLocks noChangeAspect="1" noChangeArrowheads="1"/>
            </p:cNvPicPr>
            <p:nvPr/>
          </p:nvPicPr>
          <p:blipFill>
            <a:blip r:embed="rId3" cstate="print"/>
            <a:srcRect t="3838"/>
            <a:stretch>
              <a:fillRect/>
            </a:stretch>
          </p:blipFill>
          <p:spPr bwMode="auto">
            <a:xfrm>
              <a:off x="0" y="1"/>
              <a:ext cx="1813193" cy="3098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 descr="E:\工作文件\ppt\智慧校园\images\web控制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91247" y="0"/>
              <a:ext cx="5653033" cy="3098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0" y="3179442"/>
              <a:ext cx="1813195" cy="28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lnSpc>
                  <a:spcPct val="125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手机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App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控制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1904196" y="3179442"/>
              <a:ext cx="5640084" cy="28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lnSpc>
                  <a:spcPct val="125000"/>
                </a:lnSpc>
              </a:pPr>
              <a:r>
                <a:rPr lang="en-US" altLang="zh-CN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Web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控制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61123"/>
            <a:ext cx="8215370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480" y="2428868"/>
            <a:ext cx="392906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0690" y="2428868"/>
            <a:ext cx="392909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43108" y="5072074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登录界面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020442" y="5072074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房间控制界面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61123"/>
            <a:ext cx="8215370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85992"/>
            <a:ext cx="3786214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D:\QQ传输文件\821831603\FileRecv\未标题-4-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285992"/>
            <a:ext cx="3786188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602851" y="5143512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全局状态查看界面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817693" y="5143512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全局耗能查看界面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61123"/>
            <a:ext cx="8215370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357430"/>
            <a:ext cx="3857624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357430"/>
            <a:ext cx="4032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785918" y="5072074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耗能曲线查看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786446" y="5072074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自动控制任务设置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61123"/>
            <a:ext cx="8643998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500166" y="5000636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根据课程表自动控制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219837" y="5000636"/>
            <a:ext cx="12105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节假日管理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639" y="2285992"/>
            <a:ext cx="401820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797" y="2285992"/>
            <a:ext cx="405996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61123"/>
            <a:ext cx="8643998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209784" y="5290737"/>
            <a:ext cx="1005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权限管理</a:t>
            </a:r>
            <a:endParaRPr lang="zh-CN" altLang="en-US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6642" y="2285992"/>
            <a:ext cx="394589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7"/>
          <p:cNvSpPr txBox="1">
            <a:spLocks noChangeArrowheads="1"/>
          </p:cNvSpPr>
          <p:nvPr/>
        </p:nvSpPr>
        <p:spPr bwMode="auto">
          <a:xfrm>
            <a:off x="6076961" y="5290737"/>
            <a:ext cx="14157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入侵报警提示</a:t>
            </a:r>
          </a:p>
        </p:txBody>
      </p:sp>
      <p:pic>
        <p:nvPicPr>
          <p:cNvPr id="12" name="图片 11" descr="QQ图片201507111210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09" y="2285992"/>
            <a:ext cx="3929090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316416" y="2357430"/>
            <a:ext cx="827584" cy="295232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61123"/>
            <a:ext cx="8215370" cy="3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032" y="2214554"/>
            <a:ext cx="4000528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28662" y="5286388"/>
            <a:ext cx="29787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GIS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的可视化路灯管理系统</a:t>
            </a:r>
          </a:p>
        </p:txBody>
      </p:sp>
      <p:pic>
        <p:nvPicPr>
          <p:cNvPr id="4" name="Picture 3" descr="360截图201411261244509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8998" y="2214554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143504" y="5286388"/>
            <a:ext cx="29787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GIS</a:t>
            </a: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的可视化能源管理平台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上市-03-0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420888"/>
            <a:ext cx="7738220" cy="3627487"/>
          </a:xfrm>
          <a:prstGeom prst="rect">
            <a:avLst/>
          </a:prstGeom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971600" y="4797152"/>
            <a:ext cx="2528888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FontTx/>
              <a:buNone/>
            </a:pPr>
            <a:r>
              <a:rPr lang="zh-CN" altLang="en-US" sz="2700" dirty="0">
                <a:ea typeface="微软雅黑" pitchFamily="34" charset="-122"/>
              </a:rPr>
              <a:t>证券</a:t>
            </a:r>
            <a:r>
              <a:rPr lang="zh-CN" altLang="en-US" sz="2700" dirty="0" smtClean="0">
                <a:ea typeface="微软雅黑" pitchFamily="34" charset="-122"/>
              </a:rPr>
              <a:t>代码</a:t>
            </a:r>
            <a:endParaRPr lang="en-US" altLang="zh-CN" sz="2700" dirty="0" smtClean="0">
              <a:ea typeface="微软雅黑" pitchFamily="34" charset="-122"/>
            </a:endParaRPr>
          </a:p>
          <a:p>
            <a:pPr algn="ctr">
              <a:buFontTx/>
              <a:buNone/>
            </a:pPr>
            <a:r>
              <a:rPr lang="en-US" altLang="zh-CN" sz="3200" b="1" spc="300" dirty="0" smtClean="0">
                <a:solidFill>
                  <a:srgbClr val="FF0000"/>
                </a:solidFill>
                <a:ea typeface="微软雅黑" pitchFamily="34" charset="-122"/>
              </a:rPr>
              <a:t>300183</a:t>
            </a:r>
            <a:endParaRPr lang="en-US" altLang="zh-CN" sz="3200" b="1" spc="300" dirty="0">
              <a:solidFill>
                <a:srgbClr val="FF0000"/>
              </a:solidFill>
              <a:ea typeface="微软雅黑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464" y="476672"/>
            <a:ext cx="188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公司上市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4304" y="1124744"/>
            <a:ext cx="341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altLang="zh-CN" sz="4800" b="1" dirty="0" smtClean="0">
                <a:solidFill>
                  <a:srgbClr val="FF0000"/>
                </a:solidFill>
                <a:ea typeface="微软雅黑" pitchFamily="34" charset="-122"/>
              </a:rPr>
              <a:t>2011</a:t>
            </a:r>
            <a:r>
              <a:rPr lang="zh-CN" altLang="en-US" sz="2400" dirty="0" smtClean="0">
                <a:solidFill>
                  <a:srgbClr val="FF0000"/>
                </a:solidFill>
                <a:ea typeface="微软雅黑" pitchFamily="34" charset="-122"/>
              </a:rPr>
              <a:t>年</a:t>
            </a:r>
            <a:r>
              <a:rPr lang="en-US" altLang="zh-CN" sz="4800" b="1" dirty="0" smtClean="0">
                <a:solidFill>
                  <a:srgbClr val="FF0000"/>
                </a:solidFill>
                <a:ea typeface="微软雅黑" pitchFamily="34" charset="-122"/>
              </a:rPr>
              <a:t>2</a:t>
            </a:r>
            <a:r>
              <a:rPr lang="zh-CN" altLang="en-US" sz="2400" dirty="0" smtClean="0">
                <a:solidFill>
                  <a:srgbClr val="FF0000"/>
                </a:solidFill>
                <a:ea typeface="微软雅黑" pitchFamily="34" charset="-122"/>
              </a:rPr>
              <a:t>月</a:t>
            </a:r>
            <a:r>
              <a:rPr lang="en-US" altLang="zh-CN" sz="4800" b="1" dirty="0" smtClean="0">
                <a:solidFill>
                  <a:srgbClr val="FF0000"/>
                </a:solidFill>
                <a:ea typeface="微软雅黑" pitchFamily="34" charset="-122"/>
              </a:rPr>
              <a:t>22</a:t>
            </a:r>
            <a:r>
              <a:rPr lang="zh-CN" altLang="en-US" sz="2400" dirty="0" smtClean="0">
                <a:solidFill>
                  <a:srgbClr val="FF0000"/>
                </a:solidFill>
                <a:ea typeface="微软雅黑" pitchFamily="34" charset="-122"/>
              </a:rPr>
              <a:t>日</a:t>
            </a:r>
            <a:endParaRPr lang="zh-CN" altLang="en-US" sz="4800" dirty="0">
              <a:solidFill>
                <a:srgbClr val="FF000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357298"/>
            <a:ext cx="3769278" cy="2261566"/>
          </a:xfrm>
          <a:prstGeom prst="rect">
            <a:avLst/>
          </a:prstGeom>
          <a:noFill/>
          <a:ln w="28575">
            <a:solidFill>
              <a:srgbClr val="258FA0"/>
            </a:solidFill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193" y="1357298"/>
            <a:ext cx="3861210" cy="2286016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769277" cy="2157308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4193" y="4000504"/>
            <a:ext cx="3861211" cy="2214578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3929058" y="3143248"/>
            <a:ext cx="1285884" cy="1285884"/>
          </a:xfrm>
          <a:prstGeom prst="ellipse">
            <a:avLst/>
          </a:prstGeom>
          <a:solidFill>
            <a:srgbClr val="80CED6"/>
          </a:solidFill>
          <a:ln w="28575">
            <a:solidFill>
              <a:srgbClr val="258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000496" y="34290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多模型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能耗分析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357298"/>
            <a:ext cx="3786214" cy="2286016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1" y="1357298"/>
            <a:ext cx="3857653" cy="2286016"/>
          </a:xfrm>
          <a:prstGeom prst="rect">
            <a:avLst/>
          </a:prstGeom>
          <a:noFill/>
          <a:ln w="28575">
            <a:solidFill>
              <a:srgbClr val="258FA0"/>
            </a:solidFill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3786214" cy="2173832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000504"/>
            <a:ext cx="3857653" cy="2214578"/>
          </a:xfrm>
          <a:prstGeom prst="rect">
            <a:avLst/>
          </a:prstGeom>
          <a:noFill/>
          <a:ln w="28575">
            <a:solidFill>
              <a:srgbClr val="258FA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29058" y="3143248"/>
            <a:ext cx="1285884" cy="1285884"/>
          </a:xfrm>
          <a:prstGeom prst="ellipse">
            <a:avLst/>
          </a:prstGeom>
          <a:solidFill>
            <a:srgbClr val="80CED6"/>
          </a:solidFill>
          <a:ln w="28575">
            <a:solidFill>
              <a:srgbClr val="258F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000496" y="342900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多模型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能耗分析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1928802"/>
            <a:ext cx="827584" cy="364333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8316416" y="1928802"/>
            <a:ext cx="827584" cy="364333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 descr="27-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88" y="1571612"/>
            <a:ext cx="8358246" cy="427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63500" dir="6000000" algn="tl" rotWithShape="0">
              <a:prstClr val="black">
                <a:alpha val="21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714876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系统软件介绍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758006" y="1785926"/>
            <a:ext cx="3786214" cy="3500462"/>
            <a:chOff x="4714876" y="2214554"/>
            <a:chExt cx="3306763" cy="321471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4876" y="3929066"/>
              <a:ext cx="3306763" cy="150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76" y="2214554"/>
              <a:ext cx="3286148" cy="171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571604" y="5429264"/>
            <a:ext cx="18261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宿舍能耗在线查询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5429256" y="5429264"/>
            <a:ext cx="2441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电费缴纳多平台在线支付</a:t>
            </a:r>
          </a:p>
        </p:txBody>
      </p:sp>
      <p:grpSp>
        <p:nvGrpSpPr>
          <p:cNvPr id="6" name="组合 9"/>
          <p:cNvGrpSpPr>
            <a:grpSpLocks/>
          </p:cNvGrpSpPr>
          <p:nvPr/>
        </p:nvGrpSpPr>
        <p:grpSpPr bwMode="auto">
          <a:xfrm>
            <a:off x="614602" y="1785926"/>
            <a:ext cx="3997329" cy="3500462"/>
            <a:chOff x="714348" y="428610"/>
            <a:chExt cx="3496872" cy="3500462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4348" y="428610"/>
              <a:ext cx="3496872" cy="350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0100" y="1571618"/>
              <a:ext cx="1071570" cy="22430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97624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系统欠缺功能明细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pic>
        <p:nvPicPr>
          <p:cNvPr id="4" name="图片 3" descr="功能欠缺表_画板 2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156" y="1500174"/>
            <a:ext cx="8286808" cy="4915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QQ传输文件\821831603\FileRecv\漏斗_画板 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643050"/>
            <a:ext cx="7770322" cy="47498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97624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跟进项目列表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QQ传输文件\821831603\FileRecv\漏斗_画板 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9"/>
            <a:ext cx="7981976" cy="464347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97624" y="305410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跟进项目列表</a:t>
            </a:r>
            <a:endParaRPr lang="zh-CN" altLang="en-US" sz="3200" b="1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7488" y="6143644"/>
            <a:ext cx="221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合计金额</a:t>
            </a:r>
            <a:r>
              <a:rPr lang="en-US" altLang="zh-CN" dirty="0" smtClean="0"/>
              <a:t>301.34</a:t>
            </a:r>
            <a:r>
              <a:rPr lang="zh-CN" altLang="en-US" dirty="0" smtClean="0"/>
              <a:t>万元</a:t>
            </a:r>
            <a:endParaRPr lang="zh-CN" alt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716016" y="5028728"/>
            <a:ext cx="3960440" cy="216024"/>
          </a:xfrm>
          <a:prstGeom prst="rect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 Box 5"/>
          <p:cNvSpPr>
            <a:spLocks noChangeArrowheads="1"/>
          </p:cNvSpPr>
          <p:nvPr/>
        </p:nvSpPr>
        <p:spPr bwMode="auto">
          <a:xfrm>
            <a:off x="2950691" y="2000240"/>
            <a:ext cx="40695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zh-CN" altLang="en-US" sz="4800" b="1" spc="600" dirty="0" smtClean="0">
                <a:solidFill>
                  <a:srgbClr val="258FA0"/>
                </a:solidFill>
                <a:ea typeface="微软雅黑" pitchFamily="34" charset="-122"/>
              </a:rPr>
              <a:t>感 谢 聆 听！</a:t>
            </a:r>
            <a:endParaRPr lang="zh-CN" altLang="en-US" spc="600" dirty="0">
              <a:solidFill>
                <a:srgbClr val="258FA0"/>
              </a:solidFill>
            </a:endParaRPr>
          </a:p>
        </p:txBody>
      </p:sp>
      <p:sp>
        <p:nvSpPr>
          <p:cNvPr id="5" name="Text Box 6"/>
          <p:cNvSpPr>
            <a:spLocks noChangeArrowheads="1"/>
          </p:cNvSpPr>
          <p:nvPr/>
        </p:nvSpPr>
        <p:spPr bwMode="auto">
          <a:xfrm>
            <a:off x="4716016" y="5301208"/>
            <a:ext cx="3888432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dist" eaLnBrk="1" hangingPunct="1"/>
            <a:r>
              <a:rPr lang="zh-CN" altLang="en-US" dirty="0">
                <a:solidFill>
                  <a:srgbClr val="4D4D4D"/>
                </a:solidFill>
                <a:ea typeface="微软雅黑" pitchFamily="34" charset="-122"/>
              </a:rPr>
              <a:t>青岛东软载波科技股份有限公司</a:t>
            </a:r>
            <a:endParaRPr lang="zh-CN" altLang="en-US" sz="2400" dirty="0"/>
          </a:p>
        </p:txBody>
      </p:sp>
      <p:sp>
        <p:nvSpPr>
          <p:cNvPr id="6" name="Text Box 8"/>
          <p:cNvSpPr>
            <a:spLocks noChangeArrowheads="1"/>
          </p:cNvSpPr>
          <p:nvPr/>
        </p:nvSpPr>
        <p:spPr bwMode="auto">
          <a:xfrm>
            <a:off x="4730873" y="5598889"/>
            <a:ext cx="46085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zh-CN" sz="1400" dirty="0">
                <a:solidFill>
                  <a:srgbClr val="4D4D4D"/>
                </a:solidFill>
              </a:rPr>
              <a:t>Qingdao </a:t>
            </a:r>
            <a:r>
              <a:rPr lang="en-US" altLang="zh-CN" sz="1400" dirty="0" err="1">
                <a:solidFill>
                  <a:srgbClr val="4D4D4D"/>
                </a:solidFill>
              </a:rPr>
              <a:t>Eastsoft</a:t>
            </a:r>
            <a:r>
              <a:rPr lang="en-US" altLang="zh-CN" sz="1400" dirty="0">
                <a:solidFill>
                  <a:srgbClr val="4D4D4D"/>
                </a:solidFill>
              </a:rPr>
              <a:t> Communication Technology Co. Ltd.</a:t>
            </a:r>
            <a:endParaRPr lang="zh-CN" altLang="en-US" dirty="0"/>
          </a:p>
        </p:txBody>
      </p:sp>
      <p:sp>
        <p:nvSpPr>
          <p:cNvPr id="7" name="Text Box 9"/>
          <p:cNvSpPr>
            <a:spLocks noChangeArrowheads="1"/>
          </p:cNvSpPr>
          <p:nvPr/>
        </p:nvSpPr>
        <p:spPr bwMode="auto">
          <a:xfrm>
            <a:off x="4716017" y="5805264"/>
            <a:ext cx="4104456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fontAlgn="ctr" hangingPunct="1">
              <a:lnSpc>
                <a:spcPct val="150000"/>
              </a:lnSpc>
            </a:pPr>
            <a:r>
              <a:rPr lang="zh-CN" altLang="en-US" sz="1300" dirty="0">
                <a:solidFill>
                  <a:srgbClr val="292929"/>
                </a:solidFill>
                <a:ea typeface="微软雅黑" pitchFamily="34" charset="-122"/>
              </a:rPr>
              <a:t>地址: 青岛市上清路16号甲         </a:t>
            </a:r>
            <a:r>
              <a:rPr lang="zh-CN" altLang="en-US" sz="1300" dirty="0" smtClean="0">
                <a:solidFill>
                  <a:srgbClr val="292929"/>
                </a:solidFill>
                <a:ea typeface="微软雅黑" pitchFamily="34" charset="-122"/>
              </a:rPr>
              <a:t>    电话</a:t>
            </a:r>
            <a:r>
              <a:rPr lang="zh-CN" altLang="en-US" sz="1300" dirty="0">
                <a:solidFill>
                  <a:srgbClr val="292929"/>
                </a:solidFill>
                <a:ea typeface="微软雅黑" pitchFamily="34" charset="-122"/>
              </a:rPr>
              <a:t>: 0532-83676800</a:t>
            </a:r>
          </a:p>
          <a:p>
            <a:pPr eaLnBrk="1" fontAlgn="ctr" hangingPunct="1">
              <a:lnSpc>
                <a:spcPct val="150000"/>
              </a:lnSpc>
            </a:pPr>
            <a:r>
              <a:rPr lang="zh-CN" altLang="en-US" sz="1300" dirty="0">
                <a:solidFill>
                  <a:srgbClr val="292929"/>
                </a:solidFill>
                <a:ea typeface="微软雅黑" pitchFamily="34" charset="-122"/>
              </a:rPr>
              <a:t>邮编: 266023                              </a:t>
            </a:r>
            <a:r>
              <a:rPr lang="zh-CN" altLang="en-US" sz="1300" dirty="0" smtClean="0">
                <a:solidFill>
                  <a:srgbClr val="292929"/>
                </a:solidFill>
                <a:ea typeface="微软雅黑" pitchFamily="34" charset="-122"/>
              </a:rPr>
              <a:t>         传真</a:t>
            </a:r>
            <a:r>
              <a:rPr lang="zh-CN" altLang="en-US" sz="1300" dirty="0">
                <a:solidFill>
                  <a:srgbClr val="292929"/>
                </a:solidFill>
                <a:ea typeface="微软雅黑" pitchFamily="34" charset="-122"/>
              </a:rPr>
              <a:t>: 0532-83676855</a:t>
            </a:r>
            <a:endParaRPr lang="zh-CN" altLang="en-US" sz="1300" dirty="0"/>
          </a:p>
        </p:txBody>
      </p:sp>
      <p:sp>
        <p:nvSpPr>
          <p:cNvPr id="8" name="Text Box 10"/>
          <p:cNvSpPr>
            <a:spLocks noChangeArrowheads="1"/>
          </p:cNvSpPr>
          <p:nvPr/>
        </p:nvSpPr>
        <p:spPr bwMode="auto">
          <a:xfrm>
            <a:off x="4788024" y="4985295"/>
            <a:ext cx="24034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fontAlgn="ctr" hangingPunct="1"/>
            <a:r>
              <a:rPr lang="en-US" altLang="zh-CN" dirty="0">
                <a:solidFill>
                  <a:schemeClr val="bg1"/>
                </a:solidFill>
              </a:rPr>
              <a:t>www.eastsoft.com.cn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Text Box 5"/>
          <p:cNvSpPr>
            <a:spLocks noChangeArrowheads="1"/>
          </p:cNvSpPr>
          <p:nvPr/>
        </p:nvSpPr>
        <p:spPr bwMode="auto">
          <a:xfrm>
            <a:off x="2952739" y="2928934"/>
            <a:ext cx="406958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1" hangingPunct="1"/>
            <a:r>
              <a:rPr lang="zh-CN" altLang="en-US" sz="4800" b="1" spc="600" dirty="0" smtClean="0">
                <a:solidFill>
                  <a:srgbClr val="258FA0"/>
                </a:solidFill>
                <a:ea typeface="微软雅黑" pitchFamily="34" charset="-122"/>
              </a:rPr>
              <a:t>期 待 合 作！</a:t>
            </a:r>
            <a:endParaRPr lang="zh-CN" altLang="en-US" spc="600" dirty="0">
              <a:solidFill>
                <a:srgbClr val="258FA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Box 158"/>
          <p:cNvSpPr txBox="1"/>
          <p:nvPr/>
        </p:nvSpPr>
        <p:spPr>
          <a:xfrm>
            <a:off x="6005364" y="548680"/>
            <a:ext cx="3138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latin typeface="微软雅黑" pitchFamily="34" charset="-122"/>
                <a:ea typeface="微软雅黑" pitchFamily="34" charset="-122"/>
              </a:rPr>
              <a:t>公司组织架构</a:t>
            </a:r>
          </a:p>
        </p:txBody>
      </p:sp>
      <p:pic>
        <p:nvPicPr>
          <p:cNvPr id="6" name="图片 5" descr="架构-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7881477" cy="346833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11752" y="620688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ea typeface="微软雅黑" pitchFamily="34" charset="-122"/>
              </a:rPr>
              <a:t>知识产权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2060848"/>
            <a:ext cx="3563888" cy="3672408"/>
          </a:xfrm>
          <a:prstGeom prst="rect">
            <a:avLst/>
          </a:prstGeom>
          <a:solidFill>
            <a:srgbClr val="4EA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8" descr="chart-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104" y="2420889"/>
            <a:ext cx="373211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 descr="表格1-05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060848"/>
            <a:ext cx="5508104" cy="367240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1512" y="54868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258FA0"/>
                </a:solidFill>
                <a:ea typeface="微软雅黑" pitchFamily="34" charset="-122"/>
              </a:rPr>
              <a:t>为客户提供的核心价值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1485900" y="3009900"/>
            <a:ext cx="6515100" cy="0"/>
          </a:xfrm>
          <a:prstGeom prst="line">
            <a:avLst/>
          </a:prstGeom>
          <a:ln w="12700">
            <a:solidFill>
              <a:srgbClr val="258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流程图: 显示 3"/>
          <p:cNvSpPr/>
          <p:nvPr/>
        </p:nvSpPr>
        <p:spPr>
          <a:xfrm>
            <a:off x="1363663" y="2328863"/>
            <a:ext cx="742950" cy="682625"/>
          </a:xfrm>
          <a:prstGeom prst="flowChartDisp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流程图: 显示 4"/>
          <p:cNvSpPr/>
          <p:nvPr/>
        </p:nvSpPr>
        <p:spPr>
          <a:xfrm>
            <a:off x="1468438" y="2252663"/>
            <a:ext cx="742950" cy="682625"/>
          </a:xfrm>
          <a:prstGeom prst="flowChartDisplay">
            <a:avLst/>
          </a:prstGeom>
          <a:solidFill>
            <a:srgbClr val="80C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dirty="0" smtClean="0">
                <a:latin typeface="方正舒体" panose="02010601030101010101" pitchFamily="2" charset="-122"/>
                <a:ea typeface="方正舒体" panose="02010601030101010101" pitchFamily="2" charset="-122"/>
              </a:rPr>
              <a:t>1</a:t>
            </a:r>
            <a:endParaRPr lang="zh-CN" altLang="en-US" sz="4400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7" name="流程图: 显示 6"/>
          <p:cNvSpPr/>
          <p:nvPr/>
        </p:nvSpPr>
        <p:spPr>
          <a:xfrm>
            <a:off x="1363663" y="3732213"/>
            <a:ext cx="742950" cy="682625"/>
          </a:xfrm>
          <a:prstGeom prst="flowChartDisp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流程图: 显示 7"/>
          <p:cNvSpPr/>
          <p:nvPr/>
        </p:nvSpPr>
        <p:spPr>
          <a:xfrm>
            <a:off x="1468438" y="3656013"/>
            <a:ext cx="742950" cy="682625"/>
          </a:xfrm>
          <a:prstGeom prst="flowChartDisplay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dirty="0" smtClean="0">
                <a:latin typeface="方正舒体" panose="02010601030101010101" pitchFamily="2" charset="-122"/>
                <a:ea typeface="方正舒体" panose="02010601030101010101" pitchFamily="2" charset="-122"/>
              </a:rPr>
              <a:t>2</a:t>
            </a:r>
            <a:endParaRPr lang="zh-CN" altLang="en-US" sz="4400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0" name="流程图: 显示 9"/>
          <p:cNvSpPr/>
          <p:nvPr/>
        </p:nvSpPr>
        <p:spPr>
          <a:xfrm>
            <a:off x="1363663" y="5135563"/>
            <a:ext cx="742950" cy="682625"/>
          </a:xfrm>
          <a:prstGeom prst="flowChartDisplay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流程图: 显示 10"/>
          <p:cNvSpPr/>
          <p:nvPr/>
        </p:nvSpPr>
        <p:spPr>
          <a:xfrm>
            <a:off x="1468438" y="5059363"/>
            <a:ext cx="742950" cy="682625"/>
          </a:xfrm>
          <a:prstGeom prst="flowChartDisplay">
            <a:avLst/>
          </a:prstGeom>
          <a:solidFill>
            <a:srgbClr val="258F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dirty="0" smtClean="0">
                <a:latin typeface="方正舒体" panose="02010601030101010101" pitchFamily="2" charset="-122"/>
                <a:ea typeface="方正舒体" panose="02010601030101010101" pitchFamily="2" charset="-122"/>
              </a:rPr>
              <a:t>2</a:t>
            </a:r>
            <a:endParaRPr lang="zh-CN" altLang="en-US" sz="4400" dirty="0"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2" name="文本框 25"/>
          <p:cNvSpPr txBox="1"/>
          <p:nvPr/>
        </p:nvSpPr>
        <p:spPr>
          <a:xfrm>
            <a:off x="2471811" y="1988840"/>
            <a:ext cx="5916613" cy="9848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Tx/>
              <a:buNone/>
            </a:pPr>
            <a:r>
              <a:rPr lang="zh-CN" altLang="en-US" sz="1600" b="1" dirty="0" smtClean="0">
                <a:solidFill>
                  <a:srgbClr val="258FA0"/>
                </a:solidFill>
                <a:latin typeface="微软雅黑" pitchFamily="34" charset="-122"/>
                <a:ea typeface="微软雅黑" pitchFamily="34" charset="-122"/>
              </a:rPr>
              <a:t>坚持“环保、经济、高效、易用”理念，提升品牌效益</a:t>
            </a:r>
            <a:endParaRPr lang="en-US" altLang="zh-CN" sz="1600" b="1" dirty="0" smtClean="0">
              <a:solidFill>
                <a:srgbClr val="258FA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Tx/>
              <a:buNone/>
            </a:pPr>
            <a:r>
              <a:rPr lang="en-US" altLang="zh-CN" sz="16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a) </a:t>
            </a:r>
            <a:r>
              <a:rPr lang="zh-CN" altLang="en-US" sz="16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依托云平台，提供一种全新的通讯方式进行数据收集</a:t>
            </a:r>
          </a:p>
          <a:p>
            <a:pPr marL="342900" indent="-342900">
              <a:buFontTx/>
              <a:buNone/>
            </a:pPr>
            <a:r>
              <a:rPr lang="en-US" altLang="zh-CN" sz="16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b) </a:t>
            </a:r>
            <a:r>
              <a:rPr lang="zh-CN" altLang="en-US" sz="1600" dirty="0" smtClean="0">
                <a:solidFill>
                  <a:srgbClr val="4D4D4D"/>
                </a:solidFill>
                <a:latin typeface="微软雅黑" pitchFamily="34" charset="-122"/>
                <a:ea typeface="微软雅黑" pitchFamily="34" charset="-122"/>
              </a:rPr>
              <a:t>通过大数据挖掘技术，分析市场情况</a:t>
            </a:r>
            <a:endParaRPr lang="zh-CN" altLang="en-US" sz="1600" dirty="0">
              <a:solidFill>
                <a:srgbClr val="4D4D4D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26"/>
          <p:cNvSpPr txBox="1"/>
          <p:nvPr/>
        </p:nvSpPr>
        <p:spPr>
          <a:xfrm>
            <a:off x="2471811" y="3809231"/>
            <a:ext cx="5916613" cy="36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增值服务，推送产品维护信息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2471811" y="5229200"/>
            <a:ext cx="5916613" cy="36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1600" b="1" dirty="0" smtClean="0">
                <a:solidFill>
                  <a:srgbClr val="258FA0"/>
                </a:solidFill>
                <a:latin typeface="微软雅黑" pitchFamily="34" charset="-122"/>
                <a:ea typeface="微软雅黑" pitchFamily="34" charset="-122"/>
              </a:rPr>
              <a:t>故障信息上报，解决问题，改进产品</a:t>
            </a:r>
            <a:endParaRPr lang="en-US" altLang="zh-CN" sz="1400" b="1" dirty="0">
              <a:solidFill>
                <a:srgbClr val="258FA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1547664" y="4365104"/>
            <a:ext cx="6515100" cy="0"/>
          </a:xfrm>
          <a:prstGeom prst="line">
            <a:avLst/>
          </a:prstGeom>
          <a:ln w="12700">
            <a:solidFill>
              <a:srgbClr val="258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1475656" y="5805264"/>
            <a:ext cx="6515100" cy="0"/>
          </a:xfrm>
          <a:prstGeom prst="line">
            <a:avLst/>
          </a:prstGeom>
          <a:ln w="12700">
            <a:solidFill>
              <a:srgbClr val="258F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地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340768"/>
            <a:ext cx="3888432" cy="3212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9744" y="404664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spc="600" dirty="0" smtClean="0">
                <a:solidFill>
                  <a:srgbClr val="258FA0"/>
                </a:solidFill>
                <a:ea typeface="微软雅黑" pitchFamily="34" charset="-122"/>
              </a:rPr>
              <a:t>荣誉证书</a:t>
            </a:r>
          </a:p>
        </p:txBody>
      </p:sp>
      <p:pic>
        <p:nvPicPr>
          <p:cNvPr id="7" name="图片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5" y="3356992"/>
            <a:ext cx="1728192" cy="223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85940"/>
            <a:ext cx="2592288" cy="1708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3886362"/>
            <a:ext cx="2592288" cy="170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31640" y="566124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258FA0"/>
                </a:solidFill>
                <a:ea typeface="微软雅黑" pitchFamily="34" charset="-122"/>
              </a:rPr>
              <a:t>最佳的解决方案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19872" y="566124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258FA0"/>
                </a:solidFill>
                <a:ea typeface="微软雅黑" pitchFamily="34" charset="-122"/>
              </a:rPr>
              <a:t>严苛的质量管理体系</a:t>
            </a:r>
            <a:endParaRPr lang="zh-CN" altLang="en-US" dirty="0">
              <a:solidFill>
                <a:srgbClr val="258F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5594574"/>
            <a:ext cx="1224136" cy="422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 smtClean="0">
                <a:solidFill>
                  <a:srgbClr val="258FA0"/>
                </a:solidFill>
                <a:ea typeface="微软雅黑" pitchFamily="34" charset="-122"/>
              </a:rPr>
              <a:t>诚信企业</a:t>
            </a:r>
            <a:endParaRPr lang="zh-CN" altLang="en-US" dirty="0">
              <a:solidFill>
                <a:srgbClr val="258FA0"/>
              </a:solidFill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3608" y="256490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258FA0"/>
                </a:solidFill>
                <a:ea typeface="微软雅黑" pitchFamily="34" charset="-122"/>
              </a:rPr>
              <a:t>全国性的营销体系</a:t>
            </a:r>
            <a:endParaRPr lang="en-US" altLang="zh-CN" dirty="0" smtClean="0">
              <a:solidFill>
                <a:srgbClr val="258FA0"/>
              </a:solidFill>
              <a:ea typeface="微软雅黑" pitchFamily="34" charset="-122"/>
            </a:endParaRPr>
          </a:p>
          <a:p>
            <a:r>
              <a:rPr lang="zh-CN" altLang="en-US" dirty="0" smtClean="0">
                <a:solidFill>
                  <a:srgbClr val="258FA0"/>
                </a:solidFill>
                <a:ea typeface="微软雅黑" pitchFamily="34" charset="-122"/>
              </a:rPr>
              <a:t>及售后服务网络</a:t>
            </a:r>
          </a:p>
          <a:p>
            <a:endParaRPr lang="zh-CN" altLang="en-US" dirty="0">
              <a:solidFill>
                <a:srgbClr val="258FA0"/>
              </a:solidFill>
            </a:endParaRPr>
          </a:p>
        </p:txBody>
      </p:sp>
      <p:pic>
        <p:nvPicPr>
          <p:cNvPr id="19" name="图片 18" descr="条-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039116" cy="2036068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3707904" y="3356992"/>
            <a:ext cx="1728192" cy="22322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</TotalTime>
  <Words>1730</Words>
  <Application>Microsoft Office PowerPoint</Application>
  <PresentationFormat>全屏显示(4:3)</PresentationFormat>
  <Paragraphs>385</Paragraphs>
  <Slides>56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7" baseType="lpstr">
      <vt:lpstr>Office 主题</vt:lpstr>
      <vt:lpstr>智慧校园能源管理解决方案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楼宇自控系统</dc:title>
  <dc:creator>admin</dc:creator>
  <cp:lastModifiedBy>temp</cp:lastModifiedBy>
  <cp:revision>386</cp:revision>
  <dcterms:created xsi:type="dcterms:W3CDTF">2015-06-29T01:31:01Z</dcterms:created>
  <dcterms:modified xsi:type="dcterms:W3CDTF">2015-07-13T03:49:12Z</dcterms:modified>
</cp:coreProperties>
</file>