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7" r:id="rId3"/>
    <p:sldId id="269" r:id="rId4"/>
    <p:sldId id="270" r:id="rId5"/>
    <p:sldId id="271" r:id="rId6"/>
    <p:sldId id="272" r:id="rId7"/>
    <p:sldId id="275" r:id="rId8"/>
    <p:sldId id="283" r:id="rId9"/>
    <p:sldId id="276" r:id="rId10"/>
    <p:sldId id="274" r:id="rId11"/>
    <p:sldId id="277" r:id="rId12"/>
    <p:sldId id="279" r:id="rId13"/>
    <p:sldId id="280" r:id="rId14"/>
    <p:sldId id="273" r:id="rId15"/>
    <p:sldId id="281" r:id="rId16"/>
    <p:sldId id="278" r:id="rId17"/>
    <p:sldId id="284" r:id="rId18"/>
    <p:sldId id="282" r:id="rId19"/>
    <p:sldId id="263" r:id="rId20"/>
  </p:sldIdLst>
  <p:sldSz cx="11518900" cy="64801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6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g li" initials="pl" lastIdx="1" clrIdx="0">
    <p:extLst>
      <p:ext uri="{19B8F6BF-5375-455C-9EA6-DF929625EA0E}">
        <p15:presenceInfo xmlns:p15="http://schemas.microsoft.com/office/powerpoint/2012/main" userId="ed293bac677ff4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33"/>
    <a:srgbClr val="E6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9621" autoAdjust="0"/>
  </p:normalViewPr>
  <p:slideViewPr>
    <p:cSldViewPr>
      <p:cViewPr varScale="1">
        <p:scale>
          <a:sx n="108" d="100"/>
          <a:sy n="108" d="100"/>
        </p:scale>
        <p:origin x="880" y="176"/>
      </p:cViewPr>
      <p:guideLst>
        <p:guide orient="horz" pos="2024"/>
        <p:guide pos="36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BC01C-0604-4629-ACC8-3F5670522AC3}" type="datetimeFigureOut">
              <a:rPr lang="zh-CN" altLang="en-US" smtClean="0"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42B2D-961B-4F11-9D4F-F4B940EB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09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5765E-E08B-4CCB-AE85-B4DEE85320BC}" type="datetimeFigureOut">
              <a:rPr lang="zh-CN" altLang="en-US" smtClean="0"/>
              <a:t>2020/2/6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498C-04FC-4C57-9267-2C30343E44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35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1—4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页为封面页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请根据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内容风格自行选择一个使用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4498C-04FC-4C57-9267-2C30343E44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9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页为目录页，请根据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内容填写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4498C-04FC-4C57-9267-2C30343E4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5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25—28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页为封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底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请根据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内容风格自行选择一个使用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4498C-04FC-4C57-9267-2C30343E44F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02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000" y="1739425"/>
            <a:ext cx="9792000" cy="954844"/>
          </a:xfrm>
        </p:spPr>
        <p:txBody>
          <a:bodyPr>
            <a:normAutofit/>
          </a:bodyPr>
          <a:lstStyle>
            <a:lvl1pPr algn="l">
              <a:defRPr sz="3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61188" y="2763727"/>
            <a:ext cx="8064000" cy="520547"/>
          </a:xfrm>
        </p:spPr>
        <p:txBody>
          <a:bodyPr>
            <a:normAutofit/>
          </a:bodyPr>
          <a:lstStyle>
            <a:lvl1pPr marL="0" indent="0" algn="l">
              <a:buNone/>
              <a:defRPr sz="227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3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1187624" y="4077072"/>
            <a:ext cx="3312368" cy="28803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代用名  </a:t>
            </a:r>
            <a:endParaRPr lang="en-US" altLang="zh-CN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1187623" y="4437113"/>
            <a:ext cx="3312368" cy="28803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xx/xx/xx</a:t>
            </a:r>
            <a:endParaRPr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475656" y="4797152"/>
            <a:ext cx="3024335" cy="28803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请输入密级 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001" y="4536000"/>
            <a:ext cx="6912000" cy="535500"/>
          </a:xfrm>
        </p:spPr>
        <p:txBody>
          <a:bodyPr anchor="b"/>
          <a:lstStyle>
            <a:lvl1pPr algn="l">
              <a:defRPr sz="189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001" y="579000"/>
            <a:ext cx="6912000" cy="3888000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001" y="5071501"/>
            <a:ext cx="6912000" cy="760500"/>
          </a:xfrm>
        </p:spPr>
        <p:txBody>
          <a:bodyPr/>
          <a:lstStyle>
            <a:lvl1pPr marL="0" indent="0">
              <a:buNone/>
              <a:defRPr sz="1325"/>
            </a:lvl1pPr>
            <a:lvl2pPr marL="431800" indent="0">
              <a:buNone/>
              <a:defRPr sz="1135"/>
            </a:lvl2pPr>
            <a:lvl3pPr marL="864235" indent="0">
              <a:buNone/>
              <a:defRPr sz="945"/>
            </a:lvl3pPr>
            <a:lvl4pPr marL="1296035" indent="0">
              <a:buNone/>
              <a:defRPr sz="850"/>
            </a:lvl4pPr>
            <a:lvl5pPr marL="1727835" indent="0">
              <a:buNone/>
              <a:defRPr sz="850"/>
            </a:lvl5pPr>
            <a:lvl6pPr marL="2160270" indent="0">
              <a:buNone/>
              <a:defRPr sz="850"/>
            </a:lvl6pPr>
            <a:lvl7pPr marL="2592070" indent="0">
              <a:buNone/>
              <a:defRPr sz="850"/>
            </a:lvl7pPr>
            <a:lvl8pPr marL="3023870" indent="0">
              <a:buNone/>
              <a:defRPr sz="850"/>
            </a:lvl8pPr>
            <a:lvl9pPr marL="3456305" indent="0">
              <a:buNone/>
              <a:defRPr sz="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2000" y="259500"/>
            <a:ext cx="2592000" cy="5529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000" y="259500"/>
            <a:ext cx="7584000" cy="55290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000" y="259500"/>
            <a:ext cx="10368000" cy="599133"/>
          </a:xfrm>
        </p:spPr>
        <p:txBody>
          <a:bodyPr>
            <a:normAutofit/>
          </a:bodyPr>
          <a:lstStyle>
            <a:lvl1pPr algn="l">
              <a:defRPr sz="302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000" y="1198828"/>
            <a:ext cx="10368000" cy="4589672"/>
          </a:xfrm>
        </p:spPr>
        <p:txBody>
          <a:bodyPr/>
          <a:lstStyle>
            <a:lvl1pPr>
              <a:defRPr sz="264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27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9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5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页脚占位符 3"/>
          <p:cNvSpPr>
            <a:spLocks noChangeArrowheads="1"/>
          </p:cNvSpPr>
          <p:nvPr userDrawn="1"/>
        </p:nvSpPr>
        <p:spPr bwMode="auto">
          <a:xfrm>
            <a:off x="841275" y="5889808"/>
            <a:ext cx="2086531" cy="2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35" b="1" i="1" dirty="0">
                <a:solidFill>
                  <a:schemeClr val="bg1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|  </a:t>
            </a:r>
            <a:r>
              <a:rPr lang="en-US" altLang="zh-CN" sz="1135" b="0" i="1" dirty="0" err="1">
                <a:solidFill>
                  <a:schemeClr val="bg1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www.ruijie.com.cn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398145" y="5934075"/>
            <a:ext cx="499745" cy="227965"/>
          </a:xfrm>
        </p:spPr>
        <p:txBody>
          <a:bodyPr/>
          <a:lstStyle>
            <a:lvl1pPr>
              <a:defRPr sz="1325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C1B161-4EA0-4354-A154-2430C001F00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1" name="Picture 2" descr="C:\Users\Administrator\Desktop\矢量智能对象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5816" y="5866875"/>
            <a:ext cx="1728656" cy="2953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576000" y="1198828"/>
            <a:ext cx="10368000" cy="4589672"/>
          </a:xfrm>
        </p:spPr>
        <p:txBody>
          <a:bodyPr/>
          <a:lstStyle>
            <a:lvl1pPr>
              <a:defRPr sz="264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27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9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5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页脚占位符 3"/>
          <p:cNvSpPr>
            <a:spLocks noChangeArrowheads="1"/>
          </p:cNvSpPr>
          <p:nvPr userDrawn="1"/>
        </p:nvSpPr>
        <p:spPr bwMode="auto">
          <a:xfrm>
            <a:off x="841275" y="5889808"/>
            <a:ext cx="2086531" cy="2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35" b="1" i="1" dirty="0">
                <a:solidFill>
                  <a:schemeClr val="bg1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|  </a:t>
            </a:r>
            <a:r>
              <a:rPr lang="en-US" altLang="zh-CN" sz="1135" b="0" i="1" dirty="0" err="1">
                <a:solidFill>
                  <a:schemeClr val="bg1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www.ruijie.com.cn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98145" y="5934075"/>
            <a:ext cx="499745" cy="227965"/>
          </a:xfrm>
        </p:spPr>
        <p:txBody>
          <a:bodyPr/>
          <a:lstStyle>
            <a:lvl1pPr>
              <a:defRPr sz="1325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C1B161-4EA0-4354-A154-2430C001F00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Picture 2" descr="C:\Users\Administrator\Desktop\矢量智能对象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5816" y="5866875"/>
            <a:ext cx="1728656" cy="2953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001" y="4164000"/>
            <a:ext cx="9792000" cy="1287000"/>
          </a:xfrm>
        </p:spPr>
        <p:txBody>
          <a:bodyPr anchor="t"/>
          <a:lstStyle>
            <a:lvl1pPr algn="l">
              <a:defRPr sz="3780" b="1" cap="all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001" y="2746501"/>
            <a:ext cx="9792000" cy="1417500"/>
          </a:xfrm>
        </p:spPr>
        <p:txBody>
          <a:bodyPr anchor="b"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318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000" y="1512000"/>
            <a:ext cx="5088000" cy="4276501"/>
          </a:xfrm>
        </p:spPr>
        <p:txBody>
          <a:bodyPr/>
          <a:lstStyle>
            <a:lvl1pPr>
              <a:defRPr sz="2645"/>
            </a:lvl1pPr>
            <a:lvl2pPr>
              <a:defRPr sz="2270"/>
            </a:lvl2pPr>
            <a:lvl3pPr>
              <a:defRPr sz="189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6000" y="1512000"/>
            <a:ext cx="5088000" cy="4276501"/>
          </a:xfrm>
        </p:spPr>
        <p:txBody>
          <a:bodyPr/>
          <a:lstStyle>
            <a:lvl1pPr>
              <a:defRPr sz="2645"/>
            </a:lvl1pPr>
            <a:lvl2pPr>
              <a:defRPr sz="2270"/>
            </a:lvl2pPr>
            <a:lvl3pPr>
              <a:defRPr sz="189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000" y="1450501"/>
            <a:ext cx="5090001" cy="604500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000" y="2055000"/>
            <a:ext cx="5090001" cy="3733501"/>
          </a:xfrm>
        </p:spPr>
        <p:txBody>
          <a:bodyPr/>
          <a:lstStyle>
            <a:lvl1pPr>
              <a:defRPr sz="2270"/>
            </a:lvl1pPr>
            <a:lvl2pPr>
              <a:defRPr sz="1890"/>
            </a:lvl2pPr>
            <a:lvl3pPr>
              <a:defRPr sz="1700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2000" y="1450501"/>
            <a:ext cx="5092000" cy="604500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2000" y="2055000"/>
            <a:ext cx="5092000" cy="3733501"/>
          </a:xfrm>
        </p:spPr>
        <p:txBody>
          <a:bodyPr/>
          <a:lstStyle>
            <a:lvl1pPr>
              <a:defRPr sz="2270"/>
            </a:lvl1pPr>
            <a:lvl2pPr>
              <a:defRPr sz="1890"/>
            </a:lvl2pPr>
            <a:lvl3pPr>
              <a:defRPr sz="1700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000" y="258000"/>
            <a:ext cx="3790001" cy="1098000"/>
          </a:xfrm>
        </p:spPr>
        <p:txBody>
          <a:bodyPr anchor="b"/>
          <a:lstStyle>
            <a:lvl1pPr algn="l">
              <a:defRPr sz="189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000" y="258000"/>
            <a:ext cx="6440000" cy="5530501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000" y="1356000"/>
            <a:ext cx="3790001" cy="4432501"/>
          </a:xfrm>
        </p:spPr>
        <p:txBody>
          <a:bodyPr/>
          <a:lstStyle>
            <a:lvl1pPr marL="0" indent="0">
              <a:buNone/>
              <a:defRPr sz="1325"/>
            </a:lvl1pPr>
            <a:lvl2pPr marL="431800" indent="0">
              <a:buNone/>
              <a:defRPr sz="1135"/>
            </a:lvl2pPr>
            <a:lvl3pPr marL="864235" indent="0">
              <a:buNone/>
              <a:defRPr sz="945"/>
            </a:lvl3pPr>
            <a:lvl4pPr marL="1296035" indent="0">
              <a:buNone/>
              <a:defRPr sz="850"/>
            </a:lvl4pPr>
            <a:lvl5pPr marL="1727835" indent="0">
              <a:buNone/>
              <a:defRPr sz="850"/>
            </a:lvl5pPr>
            <a:lvl6pPr marL="2160270" indent="0">
              <a:buNone/>
              <a:defRPr sz="850"/>
            </a:lvl6pPr>
            <a:lvl7pPr marL="2592070" indent="0">
              <a:buNone/>
              <a:defRPr sz="850"/>
            </a:lvl7pPr>
            <a:lvl8pPr marL="3023870" indent="0">
              <a:buNone/>
              <a:defRPr sz="850"/>
            </a:lvl8pPr>
            <a:lvl9pPr marL="3456305" indent="0">
              <a:buNone/>
              <a:defRPr sz="8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000" y="259500"/>
            <a:ext cx="10368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000" y="1512000"/>
            <a:ext cx="10368000" cy="4276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000" y="6006000"/>
            <a:ext cx="2688000" cy="34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000" y="6006000"/>
            <a:ext cx="3648000" cy="34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6000" y="6006000"/>
            <a:ext cx="2688000" cy="34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B161-4EA0-4354-A154-2430C001F0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864235" rtl="0" eaLnBrk="1" latinLnBrk="0" hangingPunct="1"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850" indent="-32385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1pPr>
      <a:lvl2pPr marL="702310" indent="-269875" algn="l" defTabSz="864235" rtl="0" eaLnBrk="1" latinLnBrk="0" hangingPunct="1">
        <a:spcBef>
          <a:spcPct val="19000"/>
        </a:spcBef>
        <a:buFont typeface="Arial" panose="020B0604020202020204" pitchFamily="34" charset="0"/>
        <a:buChar char="–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–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»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spcBef>
          <a:spcPct val="19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Troub\Desktop\新建文件夹 (5)\222.jpg2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462" y="-35560"/>
            <a:ext cx="11553825" cy="6498590"/>
          </a:xfrm>
          <a:prstGeom prst="rect">
            <a:avLst/>
          </a:prstGeom>
        </p:spPr>
      </p:pic>
      <p:pic>
        <p:nvPicPr>
          <p:cNvPr id="11" name="Picture 2" descr="C:\Users\Administrator\Desktop\矢量智能对象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9631" y="441435"/>
            <a:ext cx="1728656" cy="295312"/>
          </a:xfrm>
          <a:prstGeom prst="rect">
            <a:avLst/>
          </a:prstGeom>
          <a:noFill/>
        </p:spPr>
      </p:pic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智慧校园疫情应急管理方案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3"/>
          </p:nvPr>
        </p:nvSpPr>
        <p:spPr>
          <a:xfrm>
            <a:off x="1510978" y="4181222"/>
            <a:ext cx="3312368" cy="288032"/>
          </a:xfrm>
        </p:spPr>
        <p:txBody>
          <a:bodyPr/>
          <a:lstStyle/>
          <a:p>
            <a:r>
              <a:rPr lang="zh-CN" altLang="en-US" dirty="0"/>
              <a:t>睿智事业部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1510977" y="4541263"/>
            <a:ext cx="3312368" cy="288031"/>
          </a:xfrm>
        </p:spPr>
        <p:txBody>
          <a:bodyPr/>
          <a:lstStyle/>
          <a:p>
            <a:r>
              <a:rPr lang="en-US" altLang="zh-CN" dirty="0"/>
              <a:t>2020/2/6</a:t>
            </a:r>
            <a:endParaRPr lang="zh-CN" altLang="en-US" dirty="0"/>
          </a:p>
        </p:txBody>
      </p:sp>
      <p:sp>
        <p:nvSpPr>
          <p:cNvPr id="10" name="任意多边形 9"/>
          <p:cNvSpPr/>
          <p:nvPr/>
        </p:nvSpPr>
        <p:spPr>
          <a:xfrm>
            <a:off x="861060" y="-36195"/>
            <a:ext cx="1511935" cy="1340485"/>
          </a:xfrm>
          <a:custGeom>
            <a:avLst/>
            <a:gdLst>
              <a:gd name="connsiteX0" fmla="*/ 0 w 2381"/>
              <a:gd name="connsiteY0" fmla="*/ 0 h 2111"/>
              <a:gd name="connsiteX1" fmla="*/ 2381 w 2381"/>
              <a:gd name="connsiteY1" fmla="*/ 0 h 2111"/>
              <a:gd name="connsiteX2" fmla="*/ 2378 w 2381"/>
              <a:gd name="connsiteY2" fmla="*/ 1687 h 2111"/>
              <a:gd name="connsiteX3" fmla="*/ 0 w 2381"/>
              <a:gd name="connsiteY3" fmla="*/ 2111 h 2111"/>
              <a:gd name="connsiteX4" fmla="*/ 0 w 2381"/>
              <a:gd name="connsiteY4" fmla="*/ 0 h 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" h="2111">
                <a:moveTo>
                  <a:pt x="0" y="0"/>
                </a:moveTo>
                <a:lnTo>
                  <a:pt x="2381" y="0"/>
                </a:lnTo>
                <a:lnTo>
                  <a:pt x="2378" y="1687"/>
                </a:lnTo>
                <a:lnTo>
                  <a:pt x="0" y="21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5004F"/>
              </a:gs>
              <a:gs pos="100000">
                <a:srgbClr val="E6001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861060" y="305527"/>
            <a:ext cx="1515437" cy="67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600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与场景亲密接触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做方案创新专家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006922" y="419225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06921" y="4552295"/>
            <a:ext cx="64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日期：</a:t>
            </a:r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C93666DA-0928-EB48-98C6-A57DAB4102F5}"/>
              </a:ext>
            </a:extLst>
          </p:cNvPr>
          <p:cNvSpPr txBox="1">
            <a:spLocks/>
          </p:cNvSpPr>
          <p:nvPr/>
        </p:nvSpPr>
        <p:spPr>
          <a:xfrm>
            <a:off x="1510977" y="3893190"/>
            <a:ext cx="3312368" cy="2880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864235" rtl="0" eaLnBrk="1" latinLnBrk="0" hangingPunct="1">
              <a:spcBef>
                <a:spcPct val="19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高教行业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039E9FC-C311-E746-AAB6-5258C5B61AA0}"/>
              </a:ext>
            </a:extLst>
          </p:cNvPr>
          <p:cNvSpPr txBox="1"/>
          <p:nvPr/>
        </p:nvSpPr>
        <p:spPr>
          <a:xfrm>
            <a:off x="1006921" y="390422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范围：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疫情及时沟通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6146" name="图片 2">
            <a:extLst>
              <a:ext uri="{FF2B5EF4-FFF2-40B4-BE49-F238E27FC236}">
                <a16:creationId xmlns:a16="http://schemas.microsoft.com/office/drawing/2014/main" id="{0733A543-5743-9B43-99E5-543350C3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8" y="925214"/>
            <a:ext cx="2592288" cy="47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图片 1">
            <a:extLst>
              <a:ext uri="{FF2B5EF4-FFF2-40B4-BE49-F238E27FC236}">
                <a16:creationId xmlns:a16="http://schemas.microsoft.com/office/drawing/2014/main" id="{EE0D25E1-65F5-2D4D-8417-9F7B1E94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86" y="883310"/>
            <a:ext cx="2694232" cy="4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D4B897D-5A5C-7D47-8514-225AB668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B019C-25F3-3E4C-98E6-9EAC59C5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46101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037C1D-177E-894C-B745-F26691F97867}"/>
              </a:ext>
            </a:extLst>
          </p:cNvPr>
          <p:cNvSpPr/>
          <p:nvPr/>
        </p:nvSpPr>
        <p:spPr>
          <a:xfrm>
            <a:off x="6218075" y="2125198"/>
            <a:ext cx="4745943" cy="11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可以根据疫情管理工作组进行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点对点、工作群组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，班级工作群等建立，可以发布公告并统计公告的阅读情况数据，及时掌握必要公告的查看数据。</a:t>
            </a:r>
          </a:p>
        </p:txBody>
      </p:sp>
    </p:spTree>
    <p:extLst>
      <p:ext uri="{BB962C8B-B14F-4D97-AF65-F5344CB8AC3E}">
        <p14:creationId xmlns:p14="http://schemas.microsoft.com/office/powerpoint/2010/main" val="20694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返校审批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ABDF55-8104-DA4C-A77F-D78250995915}"/>
              </a:ext>
            </a:extLst>
          </p:cNvPr>
          <p:cNvPicPr/>
          <p:nvPr/>
        </p:nvPicPr>
        <p:blipFill rotWithShape="1">
          <a:blip r:embed="rId2"/>
          <a:srcRect l="18971" r="19434"/>
          <a:stretch/>
        </p:blipFill>
        <p:spPr bwMode="auto">
          <a:xfrm>
            <a:off x="648016" y="1079847"/>
            <a:ext cx="5183441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FCC02C-ADB9-1A4A-8826-A775DADEF1AF}"/>
              </a:ext>
            </a:extLst>
          </p:cNvPr>
          <p:cNvSpPr/>
          <p:nvPr/>
        </p:nvSpPr>
        <p:spPr>
          <a:xfrm>
            <a:off x="6047482" y="2239562"/>
            <a:ext cx="5110136" cy="11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开学前，针对有特殊原因需要返校的师生需要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填写返校审批单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，审批通过后，方可返校。同时学校可以对返校人员及原因进行统计。</a:t>
            </a:r>
          </a:p>
        </p:txBody>
      </p:sp>
    </p:spTree>
    <p:extLst>
      <p:ext uri="{BB962C8B-B14F-4D97-AF65-F5344CB8AC3E}">
        <p14:creationId xmlns:p14="http://schemas.microsoft.com/office/powerpoint/2010/main" val="321218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返校报到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11266" name="图片 41">
            <a:extLst>
              <a:ext uri="{FF2B5EF4-FFF2-40B4-BE49-F238E27FC236}">
                <a16:creationId xmlns:a16="http://schemas.microsoft.com/office/drawing/2014/main" id="{D366C77F-8447-CD4D-9F1D-929C04403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" y="979230"/>
            <a:ext cx="2663161" cy="47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图片 42">
            <a:extLst>
              <a:ext uri="{FF2B5EF4-FFF2-40B4-BE49-F238E27FC236}">
                <a16:creationId xmlns:a16="http://schemas.microsoft.com/office/drawing/2014/main" id="{BA4F2444-4D6A-C343-8F08-A2F18D9B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86" y="979230"/>
            <a:ext cx="2489200" cy="47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B70CADA-165E-3D47-9976-C2A21E2FF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F9972-5F1B-884E-8CD8-45F413DA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11506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B6731E-A78D-8247-AD09-AC4F70AA587D}"/>
              </a:ext>
            </a:extLst>
          </p:cNvPr>
          <p:cNvSpPr/>
          <p:nvPr/>
        </p:nvSpPr>
        <p:spPr>
          <a:xfrm>
            <a:off x="6016682" y="2083294"/>
            <a:ext cx="4927318" cy="1372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开学后，学工管理相关部门和疫情管理工作小组，可以使用返校报到服务，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GPS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、二维码签到、无线签到等技术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，层层关注、层层上报、实时查看各班级、专业、学院的到校情况</a:t>
            </a:r>
          </a:p>
        </p:txBody>
      </p:sp>
    </p:spTree>
    <p:extLst>
      <p:ext uri="{BB962C8B-B14F-4D97-AF65-F5344CB8AC3E}">
        <p14:creationId xmlns:p14="http://schemas.microsoft.com/office/powerpoint/2010/main" val="225740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患者同行查询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12290" name="图片 32">
            <a:extLst>
              <a:ext uri="{FF2B5EF4-FFF2-40B4-BE49-F238E27FC236}">
                <a16:creationId xmlns:a16="http://schemas.microsoft.com/office/drawing/2014/main" id="{EABD320F-B4E7-FB4A-ABF1-FD8CC743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6" y="874896"/>
            <a:ext cx="251914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图片 33">
            <a:extLst>
              <a:ext uri="{FF2B5EF4-FFF2-40B4-BE49-F238E27FC236}">
                <a16:creationId xmlns:a16="http://schemas.microsoft.com/office/drawing/2014/main" id="{E1BCDEB9-07E3-B047-9261-115385E7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70" y="874868"/>
            <a:ext cx="2520280" cy="46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FE3BDC6-D3D2-5D49-A245-4A254D41C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5DC27-2B02-D847-B158-B7ABF4737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97409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EEF4C7-16BD-564D-BE92-0C2F675EB36A}"/>
              </a:ext>
            </a:extLst>
          </p:cNvPr>
          <p:cNvSpPr/>
          <p:nvPr/>
        </p:nvSpPr>
        <p:spPr>
          <a:xfrm>
            <a:off x="6033850" y="1943943"/>
            <a:ext cx="5198208" cy="157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系统集成官方疫情工具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，只要输入日期、车次和地区等信息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就可以在线查询对应行程是否有与确诊患者同行程的情况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帮助高校对往返师生疫情信息进行辅助判断。</a:t>
            </a:r>
          </a:p>
        </p:txBody>
      </p:sp>
    </p:spTree>
    <p:extLst>
      <p:ext uri="{BB962C8B-B14F-4D97-AF65-F5344CB8AC3E}">
        <p14:creationId xmlns:p14="http://schemas.microsoft.com/office/powerpoint/2010/main" val="129856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疫情实时动态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3A3447-9909-2743-92D5-763B52659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46" y="1234581"/>
            <a:ext cx="2592288" cy="40110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41CA83-5603-CA4E-A7B5-7B0963E6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234581"/>
            <a:ext cx="2375138" cy="401101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EFAFCDD-D8CA-3D40-907D-4BEE62030A9F}"/>
              </a:ext>
            </a:extLst>
          </p:cNvPr>
          <p:cNvSpPr/>
          <p:nvPr/>
        </p:nvSpPr>
        <p:spPr>
          <a:xfrm>
            <a:off x="6218075" y="2125198"/>
            <a:ext cx="4745943" cy="11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系统集成官方疫情动态看板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，利用互联网技术实施更新全国疫情数据，帮助师生了解疫情地图、数据变化、辟谣信息和医疗信息查询等疫情动态信息。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77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智能问答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13314" name="图片 43">
            <a:extLst>
              <a:ext uri="{FF2B5EF4-FFF2-40B4-BE49-F238E27FC236}">
                <a16:creationId xmlns:a16="http://schemas.microsoft.com/office/drawing/2014/main" id="{150FF8A7-1318-9341-84FD-7E7CE243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" y="863872"/>
            <a:ext cx="2735170" cy="49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图片 44">
            <a:extLst>
              <a:ext uri="{FF2B5EF4-FFF2-40B4-BE49-F238E27FC236}">
                <a16:creationId xmlns:a16="http://schemas.microsoft.com/office/drawing/2014/main" id="{BD7AAC2A-DD7F-3B42-BA0F-DFD73346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12" y="863873"/>
            <a:ext cx="2605969" cy="49467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B1DC02A-AEBD-4E40-ACE0-2BD4493F0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85849-13F4-2441-AFBB-52F199443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12141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EB747D-2D84-1949-82B0-1DCE84E83322}"/>
              </a:ext>
            </a:extLst>
          </p:cNvPr>
          <p:cNvSpPr/>
          <p:nvPr/>
        </p:nvSpPr>
        <p:spPr>
          <a:xfrm>
            <a:off x="6177817" y="1795876"/>
            <a:ext cx="4896544" cy="1372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结合智能问答机器人服务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将近期热点事件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新型冠状病毒疫情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导入校内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问答知识库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在智能客服里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自动识别用户意图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主动推送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相关热点事项与开学、延期的信息。</a:t>
            </a:r>
          </a:p>
        </p:txBody>
      </p:sp>
    </p:spTree>
    <p:extLst>
      <p:ext uri="{BB962C8B-B14F-4D97-AF65-F5344CB8AC3E}">
        <p14:creationId xmlns:p14="http://schemas.microsoft.com/office/powerpoint/2010/main" val="424096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常见问题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10242" name="图片 38">
            <a:extLst>
              <a:ext uri="{FF2B5EF4-FFF2-40B4-BE49-F238E27FC236}">
                <a16:creationId xmlns:a16="http://schemas.microsoft.com/office/drawing/2014/main" id="{8207F1C3-1419-2849-942C-334223EB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6" y="942974"/>
            <a:ext cx="2591153" cy="47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图片 39">
            <a:extLst>
              <a:ext uri="{FF2B5EF4-FFF2-40B4-BE49-F238E27FC236}">
                <a16:creationId xmlns:a16="http://schemas.microsoft.com/office/drawing/2014/main" id="{6F5E14C0-5BD5-3C47-98C2-1B3D2D2B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15" y="942974"/>
            <a:ext cx="2591153" cy="47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12C2742-A1FE-6546-BC53-F06D261A5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B760EAB-CD92-F24B-9C49-564265A8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55372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F68754-417E-CC4F-BDE3-884E1691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5410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32B827-F66D-2A4B-A0D9-F3E528AB9F50}"/>
              </a:ext>
            </a:extLst>
          </p:cNvPr>
          <p:cNvSpPr/>
          <p:nvPr/>
        </p:nvSpPr>
        <p:spPr>
          <a:xfrm>
            <a:off x="6551538" y="2132918"/>
            <a:ext cx="4464496" cy="11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学校可将师生关注度高的疫情重点问题统一汇总发布，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通过学校权威发布来保证信息的真实性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，确保师生免于网络虚假信息的侵害。</a:t>
            </a:r>
          </a:p>
        </p:txBody>
      </p:sp>
    </p:spTree>
    <p:extLst>
      <p:ext uri="{BB962C8B-B14F-4D97-AF65-F5344CB8AC3E}">
        <p14:creationId xmlns:p14="http://schemas.microsoft.com/office/powerpoint/2010/main" val="223968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4B897D-5A5C-7D47-8514-225AB668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22F85DBD-C957-E147-8401-1110880C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50" y="254620"/>
            <a:ext cx="10368000" cy="599133"/>
          </a:xfrm>
        </p:spPr>
        <p:txBody>
          <a:bodyPr/>
          <a:lstStyle/>
          <a:p>
            <a:r>
              <a:rPr kumimoji="1" lang="zh-CN" altLang="en-US" dirty="0"/>
              <a:t>方案和销售策略优势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454FF2-1DCB-1B43-B148-1052FF76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4981"/>
          <a:stretch/>
        </p:blipFill>
        <p:spPr>
          <a:xfrm>
            <a:off x="652692" y="1111580"/>
            <a:ext cx="2160240" cy="41840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F516EF-10DA-BE44-B941-C49E703BC859}"/>
              </a:ext>
            </a:extLst>
          </p:cNvPr>
          <p:cNvSpPr txBox="1"/>
          <p:nvPr/>
        </p:nvSpPr>
        <p:spPr>
          <a:xfrm>
            <a:off x="2909502" y="1115572"/>
            <a:ext cx="3295621" cy="259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金智提供的疫情方案和销售策略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功能上包括（今日校园</a:t>
            </a: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集成三方工具）：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、疫情自诊工具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、疫情上报和统计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、疫情互动问答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销售策略：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必须升级到</a:t>
            </a:r>
            <a:r>
              <a:rPr kumimoji="1" lang="en-US" altLang="zh-CN" sz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AMP</a:t>
            </a:r>
            <a:r>
              <a:rPr kumimoji="1" lang="zh-CN" altLang="en-US" sz="1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（金智新版本门户）的老客户</a:t>
            </a:r>
            <a:endParaRPr kumimoji="1" lang="en-US" altLang="zh-CN" sz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7A1269C-E00F-A34C-ACF4-BC4B2530D84B}"/>
              </a:ext>
            </a:extLst>
          </p:cNvPr>
          <p:cNvSpPr/>
          <p:nvPr/>
        </p:nvSpPr>
        <p:spPr>
          <a:xfrm>
            <a:off x="6551717" y="1108373"/>
            <a:ext cx="3182281" cy="4070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锐捷提供的疫情方案和销售策略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功能上包括（微哨</a:t>
            </a: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网办</a:t>
            </a: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集成三方工具）：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、疫情工具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、疫情上报和统计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、疫情智能问答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、异常上报 </a:t>
            </a: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、返校审批流程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、返校报到应用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、疫情沟通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、疫情</a:t>
            </a:r>
            <a:r>
              <a: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FAQ</a:t>
            </a: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工具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销售策略：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新老客户，疫情应用均免费远程部署</a:t>
            </a: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27FBAF-38F5-0445-9AD3-D80B62763923}"/>
              </a:ext>
            </a:extLst>
          </p:cNvPr>
          <p:cNvSpPr/>
          <p:nvPr/>
        </p:nvSpPr>
        <p:spPr>
          <a:xfrm>
            <a:off x="3095333" y="4850302"/>
            <a:ext cx="7144905" cy="89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方案优势：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从功能上，金智的没有基于网办流程的返校审批和异常上报等流程功能。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从销售策略上，金智仅免费对升级产品新版本的老客户免费，而我司是所有新老客户都远程免费部署。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22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新老客户推广部署说明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4B897D-5A5C-7D47-8514-225AB668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B019C-25F3-3E4C-98E6-9EAC59C5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46101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29F5D3-2413-D84A-960F-22C7320A5202}"/>
              </a:ext>
            </a:extLst>
          </p:cNvPr>
          <p:cNvSpPr/>
          <p:nvPr/>
        </p:nvSpPr>
        <p:spPr>
          <a:xfrm>
            <a:off x="574900" y="870457"/>
            <a:ext cx="9398064" cy="447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600"/>
              </a:spcAft>
              <a:tabLst>
                <a:tab pos="365760" algn="l"/>
              </a:tabLst>
            </a:pPr>
            <a:r>
              <a:rPr lang="zh-CN" altLang="zh-CN" sz="1600" b="1" kern="100" spc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老客户升级策略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所有老客户远程免费升级，永久使用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已部署微哨平台、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Relax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网办平台（涉及功能异常上报及统计、返校审批及统计）的所有用户，无需再提供服务器等环境，远程部署就可以。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如方案中需求不能满足客户需要，涉及定制化内容，请项目经理联系智慧校园开发部产品经理评估后再定</a:t>
            </a:r>
            <a:endParaRPr lang="en-US" altLang="zh-CN" sz="1200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en-US" altLang="zh-CN" sz="1200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600" b="1" kern="100" spc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1600" b="1" kern="100" spc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新客户推广部署说明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免费远程部署（</a:t>
            </a:r>
            <a:r>
              <a:rPr lang="zh-CN" altLang="en-US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方案免费试用到</a:t>
            </a:r>
            <a:r>
              <a:rPr lang="en-US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2020</a:t>
            </a:r>
            <a:r>
              <a:rPr lang="zh-CN" altLang="en-US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lang="zh-CN" altLang="en-US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届时</a:t>
            </a:r>
            <a:r>
              <a:rPr lang="zh-CN" altLang="zh-CN" sz="12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如果客户还没有购买平台计划，则回收客户使用权限。如果客户计划购买平台，疫情相关功能赠送）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学校需提供服务器两台（用于智慧校园移动平台和流程服务平台的部署），</a:t>
            </a: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zh-CN" altLang="en-US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认证系统对接服务器（如有需要）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：配置（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cpu8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核，内存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16G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，硬盘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300G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以上），提供域名一个、开放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80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443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10991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10992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端口；</a:t>
            </a: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流程服务平台</a:t>
            </a:r>
            <a:r>
              <a:rPr lang="zh-CN" altLang="en-US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服务器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：配置（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cpu8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核，内存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32G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，硬盘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300G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以上），提供域名一个、开放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80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443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10991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10992</a:t>
            </a: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部署方式：远程部署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2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定制化开发需求，暂时不支持。</a:t>
            </a:r>
          </a:p>
        </p:txBody>
      </p:sp>
    </p:spTree>
    <p:extLst>
      <p:ext uri="{BB962C8B-B14F-4D97-AF65-F5344CB8AC3E}">
        <p14:creationId xmlns:p14="http://schemas.microsoft.com/office/powerpoint/2010/main" val="17168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Troub\Desktop\新建文件夹 (5)\222.jpg2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462" y="-35560"/>
            <a:ext cx="11553825" cy="6498590"/>
          </a:xfrm>
          <a:prstGeom prst="rect">
            <a:avLst/>
          </a:prstGeom>
        </p:spPr>
      </p:pic>
      <p:pic>
        <p:nvPicPr>
          <p:cNvPr id="7" name="Picture 2" descr="C:\Users\Administrator\Desktop\矢量智能对象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9631" y="441435"/>
            <a:ext cx="1728656" cy="295312"/>
          </a:xfrm>
          <a:prstGeom prst="rect">
            <a:avLst/>
          </a:prstGeom>
          <a:noFill/>
        </p:spPr>
      </p:pic>
      <p:sp>
        <p:nvSpPr>
          <p:cNvPr id="10" name="TextBox 6"/>
          <p:cNvSpPr>
            <a:spLocks noChangeArrowheads="1"/>
          </p:cNvSpPr>
          <p:nvPr/>
        </p:nvSpPr>
        <p:spPr bwMode="auto">
          <a:xfrm>
            <a:off x="4782000" y="1904400"/>
            <a:ext cx="3824400" cy="6724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80" dirty="0">
                <a:solidFill>
                  <a:schemeClr val="bg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THANKS</a:t>
            </a:r>
          </a:p>
        </p:txBody>
      </p:sp>
      <p:sp>
        <p:nvSpPr>
          <p:cNvPr id="15" name="TextBox 7"/>
          <p:cNvSpPr>
            <a:spLocks noChangeArrowheads="1"/>
          </p:cNvSpPr>
          <p:nvPr/>
        </p:nvSpPr>
        <p:spPr bwMode="auto">
          <a:xfrm>
            <a:off x="4782000" y="2542200"/>
            <a:ext cx="4998000" cy="14058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锐捷网络股份有限公司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地址：北京海淀区复兴路</a:t>
            </a: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29</a:t>
            </a:r>
            <a:r>
              <a:rPr lang="zh-CN" altLang="en-US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号中意鹏奥大厦东塔</a:t>
            </a: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座</a:t>
            </a: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</a:t>
            </a:r>
            <a:r>
              <a:rPr lang="zh-CN" altLang="en-US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层    邮编：</a:t>
            </a: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100036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Office Tel: 010-5171 5999     Fax: 010-5171 5872</a:t>
            </a:r>
          </a:p>
          <a:p>
            <a:pPr eaLnBrk="1" hangingPunct="1">
              <a:lnSpc>
                <a:spcPct val="150000"/>
              </a:lnSpc>
            </a:pPr>
            <a:endParaRPr lang="en-US" altLang="zh-CN" sz="11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www.ruijie.com.cn </a:t>
            </a:r>
          </a:p>
        </p:txBody>
      </p:sp>
      <p:pic>
        <p:nvPicPr>
          <p:cNvPr id="16" name="图片 15" descr="组 13 拷贝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" y="1828800"/>
            <a:ext cx="5013325" cy="2769235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861060" y="-36195"/>
            <a:ext cx="1511935" cy="1340485"/>
          </a:xfrm>
          <a:custGeom>
            <a:avLst/>
            <a:gdLst>
              <a:gd name="connsiteX0" fmla="*/ 0 w 2381"/>
              <a:gd name="connsiteY0" fmla="*/ 0 h 2111"/>
              <a:gd name="connsiteX1" fmla="*/ 2381 w 2381"/>
              <a:gd name="connsiteY1" fmla="*/ 0 h 2111"/>
              <a:gd name="connsiteX2" fmla="*/ 2378 w 2381"/>
              <a:gd name="connsiteY2" fmla="*/ 1687 h 2111"/>
              <a:gd name="connsiteX3" fmla="*/ 0 w 2381"/>
              <a:gd name="connsiteY3" fmla="*/ 2111 h 2111"/>
              <a:gd name="connsiteX4" fmla="*/ 0 w 2381"/>
              <a:gd name="connsiteY4" fmla="*/ 0 h 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" h="2111">
                <a:moveTo>
                  <a:pt x="0" y="0"/>
                </a:moveTo>
                <a:lnTo>
                  <a:pt x="2381" y="0"/>
                </a:lnTo>
                <a:lnTo>
                  <a:pt x="2378" y="1687"/>
                </a:lnTo>
                <a:lnTo>
                  <a:pt x="0" y="21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5004F"/>
              </a:gs>
              <a:gs pos="100000">
                <a:srgbClr val="E6001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861060" y="305527"/>
            <a:ext cx="1515437" cy="67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6003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与场景亲密接触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做方案创新专家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高校疫情防控相关政策背景</a:t>
            </a:r>
            <a:endParaRPr lang="en-US" altLang="zh-CN" dirty="0"/>
          </a:p>
          <a:p>
            <a:r>
              <a:rPr lang="zh-CN" altLang="en-US" dirty="0"/>
              <a:t>高校疫情防控信息管理需求</a:t>
            </a:r>
            <a:endParaRPr lang="en-US" altLang="zh-CN" dirty="0"/>
          </a:p>
          <a:p>
            <a:r>
              <a:rPr lang="zh-CN" altLang="en-US" dirty="0"/>
              <a:t>智慧校园疫情信息管理方案介绍</a:t>
            </a:r>
            <a:endParaRPr lang="en-US" altLang="zh-CN" dirty="0"/>
          </a:p>
          <a:p>
            <a:r>
              <a:rPr lang="zh-CN" altLang="en-US" dirty="0"/>
              <a:t>新老客户推广部署说明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214" y="314560"/>
            <a:ext cx="3129797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4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r>
              <a:rPr lang="en-US" altLang="zh-CN" sz="2645" dirty="0">
                <a:solidFill>
                  <a:schemeClr val="bg1"/>
                </a:solidFill>
              </a:rPr>
              <a:t> </a:t>
            </a:r>
            <a:r>
              <a:rPr lang="zh-CN" altLang="en-US" sz="264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8" name="矩形 7"/>
          <p:cNvSpPr/>
          <p:nvPr/>
        </p:nvSpPr>
        <p:spPr>
          <a:xfrm>
            <a:off x="-10160" y="314325"/>
            <a:ext cx="586740" cy="476250"/>
          </a:xfrm>
          <a:prstGeom prst="rect">
            <a:avLst/>
          </a:prstGeom>
          <a:solidFill>
            <a:srgbClr val="E6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z="1325" smtClean="0"/>
              <a:t>2</a:t>
            </a:fld>
            <a:endParaRPr lang="zh-CN" altLang="en-US" sz="1325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高校疫情防控相关政策背景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DD4D47-4E9A-CA48-9C47-E93260F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17" y="2463315"/>
            <a:ext cx="10610364" cy="36987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/>
              <a:t>1</a:t>
            </a:r>
            <a:r>
              <a:rPr lang="zh-CN" altLang="en-US" sz="1600" dirty="0"/>
              <a:t>月</a:t>
            </a:r>
            <a:r>
              <a:rPr lang="en-US" altLang="zh-CN" sz="1600" dirty="0"/>
              <a:t>30</a:t>
            </a:r>
            <a:r>
              <a:rPr lang="zh-CN" altLang="en-US" sz="1600" dirty="0"/>
              <a:t>日，教育部召开专题会议。针对高校疫情防控，有以下重要工作：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指导高校分类施策，严格落实教育部和属地党委的工作部署，做好</a:t>
            </a:r>
            <a:r>
              <a:rPr lang="zh-CN" altLang="en-US" sz="1600" dirty="0">
                <a:solidFill>
                  <a:srgbClr val="FF0000"/>
                </a:solidFill>
              </a:rPr>
              <a:t>延迟开学、心理辅导、健康监测</a:t>
            </a:r>
            <a:r>
              <a:rPr lang="zh-CN" altLang="en-US" sz="1600" dirty="0"/>
              <a:t>等工作。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对寒假留校学生，学校要落实</a:t>
            </a:r>
            <a:r>
              <a:rPr lang="zh-CN" altLang="en-US" sz="1600" dirty="0">
                <a:solidFill>
                  <a:srgbClr val="FF0000"/>
                </a:solidFill>
              </a:rPr>
              <a:t>每日健康监测</a:t>
            </a:r>
            <a:r>
              <a:rPr lang="zh-CN" altLang="en-US" sz="1600" dirty="0"/>
              <a:t>，细化后勤卫生保障，严格校门校楼等重要位置管理，做好人员密集场所卫生消毒，按照内防扩散、外防输入的要求做好校内防控工作。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对已经返校的学生，学校要</a:t>
            </a:r>
            <a:r>
              <a:rPr lang="zh-CN" altLang="en-US" sz="1600" dirty="0">
                <a:solidFill>
                  <a:srgbClr val="FF0000"/>
                </a:solidFill>
              </a:rPr>
              <a:t>第一时间监测体温</a:t>
            </a:r>
            <a:r>
              <a:rPr lang="zh-CN" altLang="en-US" sz="1600" dirty="0"/>
              <a:t>，</a:t>
            </a:r>
            <a:r>
              <a:rPr lang="zh-CN" altLang="en-US" sz="1600" dirty="0">
                <a:solidFill>
                  <a:srgbClr val="FF0000"/>
                </a:solidFill>
              </a:rPr>
              <a:t>了解其途经地区和人员接触情况</a:t>
            </a:r>
            <a:r>
              <a:rPr lang="zh-CN" altLang="en-US" sz="1600" dirty="0"/>
              <a:t>。要参照清华大学等高校安排返校学生集中住宿、单人单间、点对点送餐等做法，落实隔离要求，精心做好学生生活保障、心理关怀和思想引导，“一人一案”做好工作。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对确有特殊情况需提前返校的学生，学校要</a:t>
            </a:r>
            <a:r>
              <a:rPr lang="zh-CN" altLang="en-US" sz="1600" dirty="0">
                <a:solidFill>
                  <a:srgbClr val="FF0000"/>
                </a:solidFill>
              </a:rPr>
              <a:t>严格落实审批制度。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9B64CA-6B9B-2D4C-A3A7-1CD49FDE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6" y="1151855"/>
            <a:ext cx="10440025" cy="114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45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高校疫情防控信息管理需求：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DD4D47-4E9A-CA48-9C47-E93260F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17" y="1390724"/>
            <a:ext cx="10610364" cy="36987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600" dirty="0"/>
              <a:t>经过调研，在疫情防控信息管理方面，高校客户会有以下方面的需求：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有哪些学生与疫情地区有过接触，可能会发生肺炎感染？ 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所有师生每日健康情况如何？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开学延期，最新的安排调整、疫情信息如何高效的传达给师生？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疫情过程中师生关注的问题如何有效的进行互动和解答？</a:t>
            </a:r>
            <a:endParaRPr lang="en-US" altLang="zh-CN" sz="160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dirty="0"/>
              <a:t>师生有特殊原因返校，如何有效对师生个人健康情况进行审核，满足师生合理提前返校需求？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94733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智慧校园疫情信息管理方案概述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E70C944-53D4-0F4E-99B8-6C4437E9CF11}"/>
              </a:ext>
            </a:extLst>
          </p:cNvPr>
          <p:cNvSpPr/>
          <p:nvPr/>
        </p:nvSpPr>
        <p:spPr>
          <a:xfrm>
            <a:off x="773600" y="983089"/>
            <a:ext cx="10269198" cy="791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通过智慧校园五大平台技术，快速构建疫情管理应用服务，帮助高校客户做好疫情防控信息管理工作。具体功能包含以下内容：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A21A43-C9E0-1D41-BF7A-1494AF6D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752" y1="26190" x2="16752" y2="26190"/>
                        <a14:foregroundMark x1="45396" y1="35913" x2="45396" y2="35913"/>
                        <a14:foregroundMark x1="53581" y1="31151" x2="53581" y2="31151"/>
                        <a14:foregroundMark x1="53708" y1="13690" x2="53708" y2="13690"/>
                        <a14:foregroundMark x1="62532" y1="19841" x2="62532" y2="19841"/>
                        <a14:foregroundMark x1="72890" y1="39087" x2="72890" y2="39087"/>
                        <a14:foregroundMark x1="75320" y1="60913" x2="75320" y2="60913"/>
                        <a14:foregroundMark x1="69821" y1="83333" x2="69821" y2="83333"/>
                        <a14:foregroundMark x1="28645" y1="32738" x2="28645" y2="32738"/>
                        <a14:foregroundMark x1="35934" y1="25794" x2="35934" y2="25794"/>
                        <a14:foregroundMark x1="38363" y1="16865" x2="38363" y2="16865"/>
                        <a14:foregroundMark x1="27238" y1="39683" x2="27238" y2="39683"/>
                        <a14:foregroundMark x1="63299" y1="27976" x2="63299" y2="27976"/>
                        <a14:foregroundMark x1="77494" y1="54762" x2="77494" y2="54762"/>
                        <a14:foregroundMark x1="46931" y1="21429" x2="46931" y2="21429"/>
                        <a14:foregroundMark x1="50512" y1="21429" x2="50512" y2="21429"/>
                        <a14:foregroundMark x1="53197" y1="21230" x2="53197" y2="21230"/>
                        <a14:foregroundMark x1="43862" y1="21429" x2="43862" y2="21429"/>
                        <a14:foregroundMark x1="65985" y1="22024" x2="65985" y2="22024"/>
                        <a14:foregroundMark x1="75192" y1="42063" x2="75192" y2="42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002" y="1360752"/>
            <a:ext cx="7344816" cy="47337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6279523-4735-B94A-B235-77F3BED2529C}"/>
              </a:ext>
            </a:extLst>
          </p:cNvPr>
          <p:cNvSpPr/>
          <p:nvPr/>
        </p:nvSpPr>
        <p:spPr>
          <a:xfrm>
            <a:off x="1871018" y="2143449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消息通知，多端触达</a:t>
            </a:r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2A366AC-49DB-084B-BE55-8664737130D5}"/>
              </a:ext>
            </a:extLst>
          </p:cNvPr>
          <p:cNvSpPr/>
          <p:nvPr/>
        </p:nvSpPr>
        <p:spPr>
          <a:xfrm>
            <a:off x="7127602" y="2152379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返校请求，快速审批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9F857D-A451-D84C-9706-43DC1875FBB8}"/>
              </a:ext>
            </a:extLst>
          </p:cNvPr>
          <p:cNvSpPr/>
          <p:nvPr/>
        </p:nvSpPr>
        <p:spPr>
          <a:xfrm>
            <a:off x="1438970" y="3086198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健康监测，一键上报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3A5698-4686-344E-84F7-BB4F8B7208EB}"/>
              </a:ext>
            </a:extLst>
          </p:cNvPr>
          <p:cNvSpPr/>
          <p:nvPr/>
        </p:nvSpPr>
        <p:spPr>
          <a:xfrm>
            <a:off x="7559357" y="3086197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疫情隐患，自助检测</a:t>
            </a:r>
            <a:endParaRPr lang="zh-CN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DF0434-0DE1-0F4F-9EDF-3824C3495BDE}"/>
              </a:ext>
            </a:extLst>
          </p:cNvPr>
          <p:cNvSpPr/>
          <p:nvPr/>
        </p:nvSpPr>
        <p:spPr>
          <a:xfrm>
            <a:off x="897890" y="3965083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异常数据，精准统计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CBC7D5-5800-6C4D-AC63-D02C6824D988}"/>
              </a:ext>
            </a:extLst>
          </p:cNvPr>
          <p:cNvSpPr/>
          <p:nvPr/>
        </p:nvSpPr>
        <p:spPr>
          <a:xfrm>
            <a:off x="7984719" y="3965083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疫情信息，动态关注</a:t>
            </a:r>
            <a:endParaRPr lang="zh-CN" altLang="en-US" sz="1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E4671D0-47BC-0F46-BEFB-7A3C78BF3BE8}"/>
              </a:ext>
            </a:extLst>
          </p:cNvPr>
          <p:cNvSpPr/>
          <p:nvPr/>
        </p:nvSpPr>
        <p:spPr>
          <a:xfrm>
            <a:off x="1294954" y="5036316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校内信息，即时沟通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67EF42-40F7-0C4C-825D-E43BBAEA765C}"/>
              </a:ext>
            </a:extLst>
          </p:cNvPr>
          <p:cNvSpPr/>
          <p:nvPr/>
        </p:nvSpPr>
        <p:spPr>
          <a:xfrm>
            <a:off x="7470309" y="4965534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热门问题，智能应答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77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疫情通知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4098" name="图片 45">
            <a:extLst>
              <a:ext uri="{FF2B5EF4-FFF2-40B4-BE49-F238E27FC236}">
                <a16:creationId xmlns:a16="http://schemas.microsoft.com/office/drawing/2014/main" id="{340BE9B5-50E5-984A-A619-C4D148D2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" y="1189037"/>
            <a:ext cx="23749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图片 46">
            <a:extLst>
              <a:ext uri="{FF2B5EF4-FFF2-40B4-BE49-F238E27FC236}">
                <a16:creationId xmlns:a16="http://schemas.microsoft.com/office/drawing/2014/main" id="{3BD46150-0F27-E04D-8759-50F18DE2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62" y="1189035"/>
            <a:ext cx="2387600" cy="410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68A987B-2A36-5544-9E93-D52B75A2D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50D28-7167-0442-93AF-C2B2F301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86995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401732-1BB4-AE48-9DA4-BB8203660D4B}"/>
              </a:ext>
            </a:extLst>
          </p:cNvPr>
          <p:cNvSpPr/>
          <p:nvPr/>
        </p:nvSpPr>
        <p:spPr>
          <a:xfrm>
            <a:off x="5759450" y="1865672"/>
            <a:ext cx="5244632" cy="194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学校利用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微哨校务服务平台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，及时发布校园疫情通告、防治方法与工作通告，将师生们需要关注的事项及时推送到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、微信、短信（学校短信平台）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学校疫情工作小组和学工管理部门可以通过平台查看通知的阅读量，收集通知的回复情况等。</a:t>
            </a:r>
          </a:p>
        </p:txBody>
      </p:sp>
    </p:spTree>
    <p:extLst>
      <p:ext uri="{BB962C8B-B14F-4D97-AF65-F5344CB8AC3E}">
        <p14:creationId xmlns:p14="http://schemas.microsoft.com/office/powerpoint/2010/main" val="403061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健康打卡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7170" name="图片 7">
            <a:extLst>
              <a:ext uri="{FF2B5EF4-FFF2-40B4-BE49-F238E27FC236}">
                <a16:creationId xmlns:a16="http://schemas.microsoft.com/office/drawing/2014/main" id="{321C0CA1-976D-FD44-8C7E-B75B6FDF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1" y="1291230"/>
            <a:ext cx="2385625" cy="16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图片 20">
            <a:extLst>
              <a:ext uri="{FF2B5EF4-FFF2-40B4-BE49-F238E27FC236}">
                <a16:creationId xmlns:a16="http://schemas.microsoft.com/office/drawing/2014/main" id="{5A546CFC-1E75-5C45-9DAA-5C19C922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0" y="3045641"/>
            <a:ext cx="2385625" cy="23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C8703DD-E000-2E49-BACD-16F045339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E2A0B-9A86-8F46-94C7-70976B5E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4892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1ECACA1-C21C-724F-9771-23A7EA25046E}"/>
              </a:ext>
            </a:extLst>
          </p:cNvPr>
          <p:cNvSpPr/>
          <p:nvPr/>
        </p:nvSpPr>
        <p:spPr>
          <a:xfrm>
            <a:off x="5699306" y="2409278"/>
            <a:ext cx="5388736" cy="1156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辅助疫情工作小组和学工管理部门，进行在校师生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疫情数据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上报，上报后的层层管理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，解决学校疫情管理数据统计的工作。通过每日通知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来提醒师生完成健康数据上报。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60EE3E4-0AFC-0940-AEC4-76B89D15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913" y="1291230"/>
            <a:ext cx="2316497" cy="40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5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健康打卡统计分析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C8703DD-E000-2E49-BACD-16F045339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1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4E2A0B-9A86-8F46-94C7-70976B5E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489200"/>
            <a:ext cx="115189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F24C53-FFA8-4D46-AC54-0E976A11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7" y="867656"/>
            <a:ext cx="2902124" cy="50664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49D730-2BDA-4E41-BEB8-99243FEF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41" y="867656"/>
            <a:ext cx="3721100" cy="2260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9375D5-8B89-CB47-AF15-79AC0454B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941" y="3641223"/>
            <a:ext cx="3670300" cy="22352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77EDE53-CBAD-7F4F-A62E-94E7E2187D22}"/>
              </a:ext>
            </a:extLst>
          </p:cNvPr>
          <p:cNvSpPr/>
          <p:nvPr/>
        </p:nvSpPr>
        <p:spPr>
          <a:xfrm>
            <a:off x="7388600" y="2336563"/>
            <a:ext cx="3721100" cy="1983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根据后台配置的统计规则，统计当前用户相应管理范围内的学生健康数据（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支持分级分权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通过消息中心，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、短信、邮件等多种方式对未上报人员进行催办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8329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异常上报及统计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C1B161-4EA0-4354-A154-2430C001F00B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94C888-53DA-4C49-8D43-8ED2BD7D9E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8017" y="1040029"/>
            <a:ext cx="2448272" cy="47126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F6DA20F-89E1-6646-8FAD-7BFA351A4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162" y="1040029"/>
            <a:ext cx="2592288" cy="47126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3B6CCA-4374-4C4B-B549-EE8999DBE4D2}"/>
              </a:ext>
            </a:extLst>
          </p:cNvPr>
          <p:cNvSpPr/>
          <p:nvPr/>
        </p:nvSpPr>
        <p:spPr>
          <a:xfrm>
            <a:off x="6047482" y="2291048"/>
            <a:ext cx="518457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864235">
              <a:lnSpc>
                <a:spcPct val="150000"/>
              </a:lnSpc>
              <a:spcBef>
                <a:spcPct val="19000"/>
              </a:spcBef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放假中，如果师生的健康发现异常，如咳嗽、发烧等症状，可以在系统中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填写异常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上报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流程单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，将异常信息上报，校方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统计分析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查看学校异常师生情况，了解相关详细信息。</a:t>
            </a:r>
          </a:p>
        </p:txBody>
      </p:sp>
    </p:spTree>
    <p:extLst>
      <p:ext uri="{BB962C8B-B14F-4D97-AF65-F5344CB8AC3E}">
        <p14:creationId xmlns:p14="http://schemas.microsoft.com/office/powerpoint/2010/main" val="4260472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1481</Words>
  <Application>Microsoft Macintosh PowerPoint</Application>
  <PresentationFormat>自定义</PresentationFormat>
  <Paragraphs>135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Microsoft YaHei</vt:lpstr>
      <vt:lpstr>Microsoft YaHei</vt:lpstr>
      <vt:lpstr>Arial</vt:lpstr>
      <vt:lpstr>Calibri</vt:lpstr>
      <vt:lpstr>Wingdings</vt:lpstr>
      <vt:lpstr>Office 主题</vt:lpstr>
      <vt:lpstr>智慧校园疫情应急管理方案</vt:lpstr>
      <vt:lpstr>PowerPoint 演示文稿</vt:lpstr>
      <vt:lpstr>高校疫情防控相关政策背景</vt:lpstr>
      <vt:lpstr>高校疫情防控信息管理需求：</vt:lpstr>
      <vt:lpstr>智慧校园疫情信息管理方案概述</vt:lpstr>
      <vt:lpstr>疫情通知</vt:lpstr>
      <vt:lpstr>健康打卡</vt:lpstr>
      <vt:lpstr>健康打卡统计分析</vt:lpstr>
      <vt:lpstr>异常上报及统计</vt:lpstr>
      <vt:lpstr>疫情及时沟通</vt:lpstr>
      <vt:lpstr>返校审批</vt:lpstr>
      <vt:lpstr>返校报到</vt:lpstr>
      <vt:lpstr>患者同行查询</vt:lpstr>
      <vt:lpstr>疫情实时动态</vt:lpstr>
      <vt:lpstr>智能问答</vt:lpstr>
      <vt:lpstr>常见问题</vt:lpstr>
      <vt:lpstr>方案和销售策略优势</vt:lpstr>
      <vt:lpstr>新老客户推广部署说明</vt:lpstr>
      <vt:lpstr>PowerPoint 演示文稿</vt:lpstr>
    </vt:vector>
  </TitlesOfParts>
  <Company>锐捷网络股份有限公司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2018公司PPT模版</dc:title>
  <dc:creator>锐捷网络股份有限公司</dc:creator>
  <cp:lastModifiedBy>Zhang Thaddeus</cp:lastModifiedBy>
  <cp:revision>185</cp:revision>
  <dcterms:created xsi:type="dcterms:W3CDTF">2018-01-30T14:18:00Z</dcterms:created>
  <dcterms:modified xsi:type="dcterms:W3CDTF">2020-02-06T02:48:39Z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