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48" r:id="rId1"/>
  </p:sldMasterIdLst>
  <p:notesMasterIdLst>
    <p:notesMasterId r:id="rId17"/>
  </p:notesMasterIdLst>
  <p:sldIdLst>
    <p:sldId id="580" r:id="rId2"/>
    <p:sldId id="582" r:id="rId3"/>
    <p:sldId id="587" r:id="rId4"/>
    <p:sldId id="588" r:id="rId5"/>
    <p:sldId id="596" r:id="rId6"/>
    <p:sldId id="579" r:id="rId7"/>
    <p:sldId id="592" r:id="rId8"/>
    <p:sldId id="595" r:id="rId9"/>
    <p:sldId id="593" r:id="rId10"/>
    <p:sldId id="594" r:id="rId11"/>
    <p:sldId id="591" r:id="rId12"/>
    <p:sldId id="590" r:id="rId13"/>
    <p:sldId id="584" r:id="rId14"/>
    <p:sldId id="586" r:id="rId15"/>
    <p:sldId id="581" r:id="rId16"/>
  </p:sldIdLst>
  <p:sldSz cx="9144000" cy="6858000" type="screen4x3"/>
  <p:notesSz cx="6797675" cy="9874250"/>
  <p:defaultTextStyle>
    <a:defPPr>
      <a:defRPr lang="zh-CN"/>
    </a:defPPr>
    <a:lvl1pPr algn="l" rtl="0" fontAlgn="base">
      <a:spcBef>
        <a:spcPct val="0"/>
      </a:spcBef>
      <a:spcAft>
        <a:spcPct val="0"/>
      </a:spcAft>
      <a:defRPr kern="1200">
        <a:solidFill>
          <a:schemeClr val="tx1"/>
        </a:solidFill>
        <a:latin typeface="Arial" charset="0"/>
        <a:ea typeface="华文细黑" pitchFamily="2" charset="-122"/>
        <a:cs typeface="+mn-cs"/>
      </a:defRPr>
    </a:lvl1pPr>
    <a:lvl2pPr marL="457200" algn="l" rtl="0" fontAlgn="base">
      <a:spcBef>
        <a:spcPct val="0"/>
      </a:spcBef>
      <a:spcAft>
        <a:spcPct val="0"/>
      </a:spcAft>
      <a:defRPr kern="1200">
        <a:solidFill>
          <a:schemeClr val="tx1"/>
        </a:solidFill>
        <a:latin typeface="Arial" charset="0"/>
        <a:ea typeface="华文细黑" pitchFamily="2" charset="-122"/>
        <a:cs typeface="+mn-cs"/>
      </a:defRPr>
    </a:lvl2pPr>
    <a:lvl3pPr marL="914400" algn="l" rtl="0" fontAlgn="base">
      <a:spcBef>
        <a:spcPct val="0"/>
      </a:spcBef>
      <a:spcAft>
        <a:spcPct val="0"/>
      </a:spcAft>
      <a:defRPr kern="1200">
        <a:solidFill>
          <a:schemeClr val="tx1"/>
        </a:solidFill>
        <a:latin typeface="Arial" charset="0"/>
        <a:ea typeface="华文细黑" pitchFamily="2" charset="-122"/>
        <a:cs typeface="+mn-cs"/>
      </a:defRPr>
    </a:lvl3pPr>
    <a:lvl4pPr marL="1371600" algn="l" rtl="0" fontAlgn="base">
      <a:spcBef>
        <a:spcPct val="0"/>
      </a:spcBef>
      <a:spcAft>
        <a:spcPct val="0"/>
      </a:spcAft>
      <a:defRPr kern="1200">
        <a:solidFill>
          <a:schemeClr val="tx1"/>
        </a:solidFill>
        <a:latin typeface="Arial" charset="0"/>
        <a:ea typeface="华文细黑" pitchFamily="2" charset="-122"/>
        <a:cs typeface="+mn-cs"/>
      </a:defRPr>
    </a:lvl4pPr>
    <a:lvl5pPr marL="1828800" algn="l" rtl="0" fontAlgn="base">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00FF"/>
    <a:srgbClr val="FF3300"/>
    <a:srgbClr val="CCECFF"/>
    <a:srgbClr val="CCFFFF"/>
    <a:srgbClr val="4D4D4D"/>
    <a:srgbClr val="6699FF"/>
    <a:srgbClr val="99CC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7485" autoAdjust="0"/>
  </p:normalViewPr>
  <p:slideViewPr>
    <p:cSldViewPr>
      <p:cViewPr varScale="1">
        <p:scale>
          <a:sx n="63" d="100"/>
          <a:sy n="63" d="100"/>
        </p:scale>
        <p:origin x="16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Calibri" pitchFamily="34" charset="0"/>
                <a:ea typeface="宋体" pitchFamily="2" charset="-122"/>
              </a:defRPr>
            </a:lvl1pPr>
          </a:lstStyle>
          <a:p>
            <a:pPr>
              <a:defRPr/>
            </a:pPr>
            <a:endParaRPr lang="zh-CN" altLang="en-US"/>
          </a:p>
        </p:txBody>
      </p:sp>
      <p:sp>
        <p:nvSpPr>
          <p:cNvPr id="57347" name="Rectangle 3"/>
          <p:cNvSpPr>
            <a:spLocks noGrp="1" noChangeArrowheads="1"/>
          </p:cNvSpPr>
          <p:nvPr>
            <p:ph type="dt" idx="1"/>
          </p:nvPr>
        </p:nvSpPr>
        <p:spPr bwMode="auto">
          <a:xfrm>
            <a:off x="3851275"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itchFamily="34" charset="0"/>
                <a:ea typeface="宋体" pitchFamily="2" charset="-122"/>
              </a:defRPr>
            </a:lvl1pPr>
          </a:lstStyle>
          <a:p>
            <a:pPr>
              <a:defRPr/>
            </a:pPr>
            <a:fld id="{4FE20E70-E6A7-48E1-A297-6BD6A53A71BF}" type="datetimeFigureOut">
              <a:rPr lang="zh-CN" altLang="en-US"/>
              <a:pPr>
                <a:defRPr/>
              </a:pPr>
              <a:t>2018-04-03</a:t>
            </a:fld>
            <a:endParaRPr lang="en-US" altLang="zh-CN"/>
          </a:p>
        </p:txBody>
      </p:sp>
      <p:sp>
        <p:nvSpPr>
          <p:cNvPr id="4100"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79450" y="4691063"/>
            <a:ext cx="5438775"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350" name="Rectangle 6"/>
          <p:cNvSpPr>
            <a:spLocks noGrp="1" noChangeArrowheads="1"/>
          </p:cNvSpPr>
          <p:nvPr>
            <p:ph type="ftr" sz="quarter" idx="4"/>
          </p:nvPr>
        </p:nvSpPr>
        <p:spPr bwMode="auto">
          <a:xfrm>
            <a:off x="0"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Calibri" pitchFamily="34" charset="0"/>
                <a:ea typeface="宋体" pitchFamily="2" charset="-122"/>
              </a:defRPr>
            </a:lvl1pPr>
          </a:lstStyle>
          <a:p>
            <a:pPr>
              <a:defRPr/>
            </a:pPr>
            <a:endParaRPr lang="en-US" altLang="zh-CN"/>
          </a:p>
        </p:txBody>
      </p:sp>
      <p:sp>
        <p:nvSpPr>
          <p:cNvPr id="57351" name="Rectangle 7"/>
          <p:cNvSpPr>
            <a:spLocks noGrp="1" noChangeArrowheads="1"/>
          </p:cNvSpPr>
          <p:nvPr>
            <p:ph type="sldNum" sz="quarter" idx="5"/>
          </p:nvPr>
        </p:nvSpPr>
        <p:spPr bwMode="auto">
          <a:xfrm>
            <a:off x="3851275"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itchFamily="34" charset="0"/>
                <a:ea typeface="宋体" pitchFamily="2" charset="-122"/>
              </a:defRPr>
            </a:lvl1pPr>
          </a:lstStyle>
          <a:p>
            <a:pPr>
              <a:defRPr/>
            </a:pPr>
            <a:fld id="{EB5126F7-A927-4513-AF47-ED76AE850EC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各位领导、同事大家好，我是江西景德镇分公司王维云，按照政企公司的要求，我这里向各位介绍下景德镇市教育云课堂项目</a:t>
            </a:r>
          </a:p>
        </p:txBody>
      </p:sp>
      <p:sp>
        <p:nvSpPr>
          <p:cNvPr id="4" name="灯片编号占位符 3"/>
          <p:cNvSpPr>
            <a:spLocks noGrp="1"/>
          </p:cNvSpPr>
          <p:nvPr>
            <p:ph type="sldNum" sz="quarter" idx="10"/>
          </p:nvPr>
        </p:nvSpPr>
        <p:spPr/>
        <p:txBody>
          <a:bodyPr/>
          <a:lstStyle/>
          <a:p>
            <a:pPr>
              <a:defRPr/>
            </a:pPr>
            <a:fld id="{EB5126F7-A927-4513-AF47-ED76AE850EC3}" type="slidenum">
              <a:rPr lang="zh-CN" altLang="en-US" smtClean="0"/>
              <a:pPr>
                <a:defRPr/>
              </a:pPr>
              <a:t>0</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9</a:t>
            </a:fld>
            <a:endParaRPr lang="en-US" altLang="zh-CN">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ea typeface="宋体" charset="-122"/>
              </a:rPr>
              <a:t>上张片子说的技术方案是做事，那做人商务方面呢：</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、客户经理在得到景德镇教育局作为全省教育城域网试点通知后，在公司层面成立以公司一把手挂帅的项目小组。在此基础上，积极向省公司申请资源及帮助，协助客户做好项目规划。</a:t>
            </a:r>
            <a:r>
              <a:rPr lang="en-US" altLang="zh-CN" sz="1200" dirty="0">
                <a:latin typeface="微软雅黑" pitchFamily="34" charset="-122"/>
                <a:ea typeface="微软雅黑" pitchFamily="34" charset="-122"/>
              </a:rPr>
              <a:t>2017</a:t>
            </a:r>
            <a:r>
              <a:rPr lang="zh-CN" altLang="en-US" sz="1200" dirty="0">
                <a:latin typeface="微软雅黑" pitchFamily="34" charset="-122"/>
                <a:ea typeface="微软雅黑" pitchFamily="34" charset="-122"/>
              </a:rPr>
              <a:t>年</a:t>
            </a:r>
            <a:r>
              <a:rPr lang="en-US" altLang="zh-CN" sz="1200" dirty="0">
                <a:latin typeface="微软雅黑" pitchFamily="34" charset="-122"/>
                <a:ea typeface="微软雅黑" pitchFamily="34" charset="-122"/>
              </a:rPr>
              <a:t>6</a:t>
            </a:r>
            <a:r>
              <a:rPr lang="zh-CN" altLang="en-US" sz="1200" dirty="0">
                <a:latin typeface="微软雅黑" pitchFamily="34" charset="-122"/>
                <a:ea typeface="微软雅黑" pitchFamily="34" charset="-122"/>
              </a:rPr>
              <a:t>月，我公司向客户推荐的项目规划书</a:t>
            </a:r>
            <a:r>
              <a:rPr lang="en-US" altLang="zh-CN" sz="1200" dirty="0">
                <a:latin typeface="微软雅黑" pitchFamily="34" charset="-122"/>
                <a:ea typeface="微软雅黑" pitchFamily="34" charset="-122"/>
              </a:rPr>
              <a:t>V3.0</a:t>
            </a:r>
            <a:r>
              <a:rPr lang="zh-CN" altLang="en-US" sz="1200" dirty="0">
                <a:latin typeface="微软雅黑" pitchFamily="34" charset="-122"/>
                <a:ea typeface="微软雅黑" pitchFamily="34" charset="-122"/>
              </a:rPr>
              <a:t>得到了教育局专家组高度认可。为了更好的展示我公司的优势及态度，</a:t>
            </a:r>
            <a:r>
              <a:rPr lang="en-US" altLang="zh-CN" sz="1200" dirty="0">
                <a:latin typeface="微软雅黑" pitchFamily="34" charset="-122"/>
                <a:ea typeface="微软雅黑" pitchFamily="34" charset="-122"/>
              </a:rPr>
              <a:t>2017</a:t>
            </a:r>
            <a:r>
              <a:rPr lang="zh-CN" altLang="en-US" sz="1200" dirty="0">
                <a:latin typeface="微软雅黑" pitchFamily="34" charset="-122"/>
                <a:ea typeface="微软雅黑" pitchFamily="34" charset="-122"/>
              </a:rPr>
              <a:t>年夏天，公司一把手带领教育局领导及专家前往省公司信息化展厅参观教育信息化产品。教育局局长及书记对我公司的教育信息化产品高度评价，表示后期会进一步加强与我公司的合作。就因为这些点点滴滴，客户可以感觉到我们的实力，也感觉到我们对教育行业信息化的态度。</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latin typeface="微软雅黑" pitchFamily="34" charset="-122"/>
              <a:ea typeface="微软雅黑" pitchFamily="34" charset="-122"/>
            </a:endParaRPr>
          </a:p>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10</a:t>
            </a:fld>
            <a:endParaRPr lang="en-US" altLang="zh-CN">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pPr>
              <a:lnSpc>
                <a:spcPct val="200000"/>
              </a:lnSpc>
            </a:pPr>
            <a:r>
              <a:rPr lang="zh-CN" altLang="en-US" dirty="0">
                <a:ea typeface="宋体" charset="-122"/>
              </a:rPr>
              <a:t>第三部分，我们来看看整个项目的施工，做过项目的同事都知道，我们移动公司在做项目，最主要是两个动作：一是协调，协调公司内部关系，涉及到综合部的合同、物流中心的采购，财务部的报账；除了协调内部关系，我们还要协调客户关系，确保集成商按照客户的要求完成施工；二是把自己的产品推进去：例如：专线，工作手机等，而这些产品的交付也是一个协调动作。在这个项目中，由于工期太紧，在采购方面时间压力最大。而我们做了两个动作确保采购加快，一是公司分管采购领导亲自挂帅进行落地，二是在投标前，先发起采购流程，确保我们投标前，内部采购已完毕。</a:t>
            </a:r>
            <a:r>
              <a:rPr lang="en-US" altLang="zh-CN" dirty="0">
                <a:ea typeface="宋体" charset="-122"/>
              </a:rPr>
              <a:t>2017</a:t>
            </a:r>
            <a:r>
              <a:rPr lang="zh-CN" altLang="en-US" dirty="0">
                <a:ea typeface="宋体" charset="-122"/>
              </a:rPr>
              <a:t>年年底，有个全省的教育行业信息化大会在景德镇召开，为了在此期间更好的展示教育云课堂，在协调方面，我们主要是三个动作：</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）教育局组织策划演示场景，负责协调试点学校关系，保障人员到位；</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）我公司负责网络测试，确保网络通畅；</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）合作厂家负责设备调试。最终：</a:t>
            </a:r>
            <a:r>
              <a:rPr lang="zh-CN" altLang="en-US" dirty="0">
                <a:solidFill>
                  <a:srgbClr val="FF0000"/>
                </a:solidFill>
                <a:latin typeface="微软雅黑" pitchFamily="34" charset="-122"/>
                <a:ea typeface="微软雅黑" pitchFamily="34" charset="-122"/>
              </a:rPr>
              <a:t>成功举办了</a:t>
            </a:r>
            <a:r>
              <a:rPr lang="en-US" dirty="0">
                <a:solidFill>
                  <a:srgbClr val="FF0000"/>
                </a:solidFill>
                <a:latin typeface="微软雅黑" pitchFamily="34" charset="-122"/>
                <a:ea typeface="微软雅黑" pitchFamily="34" charset="-122"/>
              </a:rPr>
              <a:t>2017</a:t>
            </a:r>
            <a:r>
              <a:rPr lang="zh-CN" altLang="en-US" dirty="0">
                <a:solidFill>
                  <a:srgbClr val="FF0000"/>
                </a:solidFill>
                <a:latin typeface="微软雅黑" pitchFamily="34" charset="-122"/>
                <a:ea typeface="微软雅黑" pitchFamily="34" charset="-122"/>
              </a:rPr>
              <a:t>年全省教育信息化工作推进会，省教育局领导及各地市教育局领导对此次展示很满意。图一是会议现场，图二是一中云课堂现场展示。</a:t>
            </a:r>
            <a:endParaRPr lang="zh-CN" altLang="en-US" sz="1200" dirty="0">
              <a:latin typeface="微软雅黑" pitchFamily="34" charset="-122"/>
              <a:ea typeface="微软雅黑" pitchFamily="34" charset="-122"/>
            </a:endParaRPr>
          </a:p>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11</a:t>
            </a:fld>
            <a:endParaRPr lang="en-US" altLang="zh-CN">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ea typeface="宋体" charset="-122"/>
              </a:rPr>
              <a:t>第四方面讲讲我们的效益，从原则上来讲我们移动虽然是国企，但从</a:t>
            </a:r>
            <a:r>
              <a:rPr lang="en-US" altLang="zh-CN" dirty="0">
                <a:ea typeface="宋体" charset="-122"/>
              </a:rPr>
              <a:t>KPI</a:t>
            </a:r>
            <a:r>
              <a:rPr lang="zh-CN" altLang="en-US" dirty="0">
                <a:ea typeface="宋体" charset="-122"/>
              </a:rPr>
              <a:t>来看，我们主要还是强调收入。在经济方面：</a:t>
            </a:r>
            <a:r>
              <a:rPr lang="zh-CN" altLang="en-US" sz="1200" dirty="0">
                <a:latin typeface="微软雅黑" pitchFamily="34" charset="-122"/>
                <a:ea typeface="微软雅黑" pitchFamily="34" charset="-122"/>
              </a:rPr>
              <a:t>拉动</a:t>
            </a:r>
            <a:r>
              <a:rPr lang="en-US" altLang="zh-CN" sz="1200" dirty="0">
                <a:latin typeface="微软雅黑" pitchFamily="34" charset="-122"/>
                <a:ea typeface="微软雅黑" pitchFamily="34" charset="-122"/>
              </a:rPr>
              <a:t>ICT</a:t>
            </a:r>
            <a:r>
              <a:rPr lang="zh-CN" altLang="en-US" sz="1200" dirty="0">
                <a:latin typeface="微软雅黑" pitchFamily="34" charset="-122"/>
                <a:ea typeface="微软雅黑" pitchFamily="34" charset="-122"/>
              </a:rPr>
              <a:t>收入</a:t>
            </a:r>
            <a:r>
              <a:rPr lang="en-US" altLang="zh-CN" sz="1200" dirty="0">
                <a:latin typeface="微软雅黑" pitchFamily="34" charset="-122"/>
                <a:ea typeface="微软雅黑" pitchFamily="34" charset="-122"/>
              </a:rPr>
              <a:t>345</a:t>
            </a:r>
            <a:r>
              <a:rPr lang="zh-CN" altLang="en-US" sz="1200" dirty="0">
                <a:latin typeface="微软雅黑" pitchFamily="34" charset="-122"/>
                <a:ea typeface="微软雅黑" pitchFamily="34" charset="-122"/>
              </a:rPr>
              <a:t>万，</a:t>
            </a:r>
            <a:r>
              <a:rPr lang="zh-CN" altLang="zh-CN" sz="1200" dirty="0">
                <a:latin typeface="微软雅黑" pitchFamily="34" charset="-122"/>
                <a:ea typeface="微软雅黑" pitchFamily="34" charset="-122"/>
              </a:rPr>
              <a:t>合同期</a:t>
            </a:r>
            <a:r>
              <a:rPr lang="en-US" altLang="zh-CN" sz="1200" dirty="0">
                <a:latin typeface="微软雅黑" pitchFamily="34" charset="-122"/>
                <a:ea typeface="微软雅黑" pitchFamily="34" charset="-122"/>
              </a:rPr>
              <a:t>3</a:t>
            </a:r>
            <a:r>
              <a:rPr lang="zh-CN" altLang="zh-CN" sz="1200" dirty="0">
                <a:latin typeface="微软雅黑" pitchFamily="34" charset="-122"/>
                <a:ea typeface="微软雅黑" pitchFamily="34" charset="-122"/>
              </a:rPr>
              <a:t>年。</a:t>
            </a:r>
            <a:r>
              <a:rPr lang="zh-CN" altLang="en-US" sz="1200" dirty="0">
                <a:latin typeface="微软雅黑" pitchFamily="34" charset="-122"/>
                <a:ea typeface="微软雅黑" pitchFamily="34" charset="-122"/>
              </a:rPr>
              <a:t>在社会效益方面：</a:t>
            </a:r>
            <a:r>
              <a:rPr lang="en-US" altLang="zh-CN" sz="1200" dirty="0">
                <a:latin typeface="微软雅黑" pitchFamily="34" charset="-122"/>
                <a:ea typeface="微软雅黑" pitchFamily="34" charset="-122"/>
              </a:rPr>
              <a:t> </a:t>
            </a:r>
            <a:r>
              <a:rPr lang="zh-CN" altLang="zh-CN" sz="1200" dirty="0">
                <a:latin typeface="微软雅黑" pitchFamily="34" charset="-122"/>
                <a:ea typeface="微软雅黑" pitchFamily="34" charset="-122"/>
              </a:rPr>
              <a:t>该项目不仅为公司带来了大额信息化收入，也是公司积极响应</a:t>
            </a:r>
            <a:r>
              <a:rPr lang="zh-CN" altLang="en-US" sz="1200" dirty="0">
                <a:latin typeface="微软雅黑" pitchFamily="34" charset="-122"/>
                <a:ea typeface="微软雅黑" pitchFamily="34" charset="-122"/>
              </a:rPr>
              <a:t>景德镇</a:t>
            </a:r>
            <a:r>
              <a:rPr lang="zh-CN" altLang="zh-CN" sz="1200" dirty="0">
                <a:latin typeface="微软雅黑" pitchFamily="34" charset="-122"/>
                <a:ea typeface="微软雅黑" pitchFamily="34" charset="-122"/>
              </a:rPr>
              <a:t>市乃至</a:t>
            </a:r>
            <a:r>
              <a:rPr lang="zh-CN" altLang="en-US" sz="1200" dirty="0">
                <a:latin typeface="微软雅黑" pitchFamily="34" charset="-122"/>
                <a:ea typeface="微软雅黑" pitchFamily="34" charset="-122"/>
              </a:rPr>
              <a:t>江西省</a:t>
            </a:r>
            <a:r>
              <a:rPr lang="zh-CN" altLang="zh-CN" sz="1200" dirty="0">
                <a:latin typeface="微软雅黑" pitchFamily="34" charset="-122"/>
                <a:ea typeface="微软雅黑" pitchFamily="34" charset="-122"/>
              </a:rPr>
              <a:t>教育行业信息化建设总体规划的积极表现，彰显了企业的专业能力和对社会责任的履行。同时</a:t>
            </a:r>
            <a:r>
              <a:rPr lang="zh-CN" altLang="en-US" sz="1200" dirty="0">
                <a:latin typeface="微软雅黑" pitchFamily="34" charset="-122"/>
                <a:ea typeface="微软雅黑" pitchFamily="34" charset="-122"/>
              </a:rPr>
              <a:t>后续</a:t>
            </a:r>
            <a:r>
              <a:rPr lang="zh-CN" altLang="zh-CN" sz="1200" dirty="0">
                <a:latin typeface="微软雅黑" pitchFamily="34" charset="-122"/>
                <a:ea typeface="微软雅黑" pitchFamily="34" charset="-122"/>
              </a:rPr>
              <a:t>通过</a:t>
            </a:r>
            <a:r>
              <a:rPr lang="zh-CN" altLang="en-US" sz="1200" dirty="0">
                <a:latin typeface="微软雅黑" pitchFamily="34" charset="-122"/>
                <a:ea typeface="微软雅黑" pitchFamily="34" charset="-122"/>
              </a:rPr>
              <a:t>区县内教育行业网络</a:t>
            </a:r>
            <a:r>
              <a:rPr lang="zh-CN" altLang="zh-CN" sz="1200" dirty="0">
                <a:latin typeface="微软雅黑" pitchFamily="34" charset="-122"/>
                <a:ea typeface="微软雅黑" pitchFamily="34" charset="-122"/>
              </a:rPr>
              <a:t>接入的带动，提升</a:t>
            </a:r>
            <a:r>
              <a:rPr lang="zh-CN" altLang="en-US" sz="1200" dirty="0">
                <a:latin typeface="微软雅黑" pitchFamily="34" charset="-122"/>
                <a:ea typeface="微软雅黑" pitchFamily="34" charset="-122"/>
              </a:rPr>
              <a:t>整体</a:t>
            </a:r>
            <a:r>
              <a:rPr lang="zh-CN" altLang="zh-CN" sz="1200" dirty="0">
                <a:latin typeface="微软雅黑" pitchFamily="34" charset="-122"/>
                <a:ea typeface="微软雅黑" pitchFamily="34" charset="-122"/>
              </a:rPr>
              <a:t>教育行业</a:t>
            </a:r>
            <a:r>
              <a:rPr lang="zh-CN" altLang="en-US" sz="1200" dirty="0">
                <a:latin typeface="微软雅黑" pitchFamily="34" charset="-122"/>
                <a:ea typeface="微软雅黑" pitchFamily="34" charset="-122"/>
              </a:rPr>
              <a:t>信息化</a:t>
            </a:r>
            <a:r>
              <a:rPr lang="zh-CN" altLang="zh-CN" sz="1200" dirty="0">
                <a:latin typeface="微软雅黑" pitchFamily="34" charset="-122"/>
                <a:ea typeface="微软雅黑" pitchFamily="34" charset="-122"/>
              </a:rPr>
              <a:t>渗透。</a:t>
            </a:r>
            <a:r>
              <a:rPr lang="zh-CN" altLang="en-US" sz="1200" dirty="0">
                <a:latin typeface="微软雅黑" pitchFamily="34" charset="-122"/>
                <a:ea typeface="微软雅黑" pitchFamily="34" charset="-122"/>
              </a:rPr>
              <a:t>在竞争方面，主要是对抗</a:t>
            </a:r>
            <a:r>
              <a:rPr lang="en-US" altLang="zh-CN" sz="1200" dirty="0">
                <a:latin typeface="微软雅黑" pitchFamily="34" charset="-122"/>
                <a:ea typeface="微软雅黑" pitchFamily="34" charset="-122"/>
              </a:rPr>
              <a:t>DX</a:t>
            </a:r>
            <a:r>
              <a:rPr lang="zh-CN" altLang="en-US" sz="1200" dirty="0">
                <a:latin typeface="微软雅黑" pitchFamily="34" charset="-122"/>
                <a:ea typeface="微软雅黑" pitchFamily="34" charset="-122"/>
              </a:rPr>
              <a:t>方面：</a:t>
            </a:r>
            <a:r>
              <a:rPr lang="en-US" altLang="zh-CN" sz="1200" dirty="0">
                <a:latin typeface="微软雅黑" pitchFamily="34" charset="-122"/>
                <a:ea typeface="微软雅黑" pitchFamily="34" charset="-122"/>
              </a:rPr>
              <a:t> </a:t>
            </a:r>
            <a:r>
              <a:rPr lang="zh-CN" altLang="en-US" sz="1200" dirty="0">
                <a:latin typeface="微软雅黑" pitchFamily="34" charset="-122"/>
                <a:ea typeface="微软雅黑" pitchFamily="34" charset="-122"/>
              </a:rPr>
              <a:t>教育云课堂平台，各学校的设备需要无缝对接，</a:t>
            </a:r>
            <a:r>
              <a:rPr lang="zh-CN" altLang="zh-CN" sz="1200" dirty="0">
                <a:latin typeface="微软雅黑" pitchFamily="34" charset="-122"/>
                <a:ea typeface="微软雅黑" pitchFamily="34" charset="-122"/>
              </a:rPr>
              <a:t>竞争对手无法再接入同类业务，</a:t>
            </a:r>
            <a:r>
              <a:rPr lang="zh-CN" altLang="en-US" sz="1200" dirty="0">
                <a:latin typeface="微软雅黑" pitchFamily="34" charset="-122"/>
                <a:ea typeface="微软雅黑" pitchFamily="34" charset="-122"/>
              </a:rPr>
              <a:t>极大的增强了教育行业</a:t>
            </a:r>
            <a:r>
              <a:rPr lang="zh-CN" altLang="zh-CN" sz="1200" dirty="0">
                <a:latin typeface="微软雅黑" pitchFamily="34" charset="-122"/>
                <a:ea typeface="微软雅黑" pitchFamily="34" charset="-122"/>
              </a:rPr>
              <a:t>客户的全业务发展</a:t>
            </a:r>
            <a:r>
              <a:rPr lang="zh-CN" altLang="en-US" sz="1200" dirty="0">
                <a:latin typeface="微软雅黑" pitchFamily="34" charset="-122"/>
                <a:ea typeface="微软雅黑" pitchFamily="34" charset="-122"/>
              </a:rPr>
              <a:t>潜力</a:t>
            </a:r>
            <a:r>
              <a:rPr lang="zh-CN"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这里最后强调一点，教育行业不比政府公安这些行业，信息化资金还是有所欠缺，去年为了更好的拿单，在收款方面，我们采取了如下策略：考虑到客户每年只有</a:t>
            </a:r>
            <a:r>
              <a:rPr lang="en-US" sz="1200" dirty="0">
                <a:latin typeface="微软雅黑" pitchFamily="34" charset="-122"/>
                <a:ea typeface="微软雅黑" pitchFamily="34" charset="-122"/>
              </a:rPr>
              <a:t>600</a:t>
            </a:r>
            <a:r>
              <a:rPr lang="zh-CN" altLang="en-US" sz="1200" dirty="0">
                <a:latin typeface="微软雅黑" pitchFamily="34" charset="-122"/>
                <a:ea typeface="微软雅黑" pitchFamily="34" charset="-122"/>
              </a:rPr>
              <a:t>万信息化资金，而此项目只是信息化建设的一部分，如果按照前期项目验收收取</a:t>
            </a:r>
            <a:r>
              <a:rPr lang="en-US" sz="1200" dirty="0">
                <a:latin typeface="微软雅黑" pitchFamily="34" charset="-122"/>
                <a:ea typeface="微软雅黑" pitchFamily="34" charset="-122"/>
              </a:rPr>
              <a:t>95%</a:t>
            </a:r>
            <a:r>
              <a:rPr lang="zh-CN" altLang="en-US" sz="1200" dirty="0">
                <a:latin typeface="微软雅黑" pitchFamily="34" charset="-122"/>
                <a:ea typeface="微软雅黑" pitchFamily="34" charset="-122"/>
              </a:rPr>
              <a:t>项目款，客户资金压力会很大，因此建议验收收取</a:t>
            </a:r>
            <a:r>
              <a:rPr lang="en-US" sz="1200" dirty="0">
                <a:latin typeface="微软雅黑" pitchFamily="34" charset="-122"/>
                <a:ea typeface="微软雅黑" pitchFamily="34" charset="-122"/>
              </a:rPr>
              <a:t>20%</a:t>
            </a:r>
            <a:r>
              <a:rPr lang="zh-CN" altLang="en-US" sz="1200" dirty="0">
                <a:latin typeface="微软雅黑" pitchFamily="34" charset="-122"/>
                <a:ea typeface="微软雅黑" pitchFamily="34" charset="-122"/>
              </a:rPr>
              <a:t>，一年质保后（待明年</a:t>
            </a:r>
            <a:r>
              <a:rPr lang="en-US" sz="1200" dirty="0">
                <a:latin typeface="微软雅黑" pitchFamily="34" charset="-122"/>
                <a:ea typeface="微软雅黑" pitchFamily="34" charset="-122"/>
              </a:rPr>
              <a:t>600</a:t>
            </a:r>
            <a:r>
              <a:rPr lang="zh-CN" altLang="en-US" sz="1200" dirty="0">
                <a:latin typeface="微软雅黑" pitchFamily="34" charset="-122"/>
                <a:ea typeface="微软雅黑" pitchFamily="34" charset="-122"/>
              </a:rPr>
              <a:t>万资金下来），收取</a:t>
            </a:r>
            <a:r>
              <a:rPr lang="en-US" sz="1200" dirty="0">
                <a:latin typeface="微软雅黑" pitchFamily="34" charset="-122"/>
                <a:ea typeface="微软雅黑" pitchFamily="34" charset="-122"/>
              </a:rPr>
              <a:t>95%</a:t>
            </a:r>
            <a:r>
              <a:rPr lang="zh-CN" altLang="en-US" sz="1200" dirty="0">
                <a:latin typeface="微软雅黑" pitchFamily="34" charset="-122"/>
                <a:ea typeface="微软雅黑" pitchFamily="34" charset="-122"/>
              </a:rPr>
              <a:t>。这样解决了客户资金压力。</a:t>
            </a:r>
          </a:p>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12</a:t>
            </a:fld>
            <a:endParaRPr lang="en-US" altLang="zh-CN">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pPr lvl="0"/>
            <a:r>
              <a:rPr lang="zh-CN" altLang="en-US" dirty="0">
                <a:ea typeface="宋体" charset="-122"/>
              </a:rPr>
              <a:t>最后讲讲在复制推广方面，通过这个案例，有哪些可取的地方。</a:t>
            </a:r>
            <a:r>
              <a:rPr lang="en-US" altLang="zh-CN" dirty="0">
                <a:ea typeface="宋体" charset="-122"/>
              </a:rPr>
              <a:t>1</a:t>
            </a:r>
            <a:r>
              <a:rPr lang="zh-CN" altLang="en-US" dirty="0">
                <a:ea typeface="宋体" charset="-122"/>
              </a:rPr>
              <a:t>、在教育行业方面，</a:t>
            </a:r>
            <a:r>
              <a:rPr lang="zh-CN" altLang="en-US" sz="1200" b="1" dirty="0">
                <a:latin typeface="微软雅黑" pitchFamily="34" charset="-122"/>
                <a:ea typeface="微软雅黑" pitchFamily="34" charset="-122"/>
              </a:rPr>
              <a:t>应用场景</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 </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国家中长期教育改革和发展规划纲要（</a:t>
            </a:r>
            <a:r>
              <a:rPr lang="en-US" sz="1200" dirty="0">
                <a:latin typeface="微软雅黑" pitchFamily="34" charset="-122"/>
                <a:ea typeface="微软雅黑" pitchFamily="34" charset="-122"/>
              </a:rPr>
              <a:t>2010</a:t>
            </a:r>
            <a:r>
              <a:rPr lang="zh-CN" altLang="en-US" sz="1200" dirty="0">
                <a:latin typeface="微软雅黑" pitchFamily="34" charset="-122"/>
                <a:ea typeface="微软雅黑" pitchFamily="34" charset="-122"/>
              </a:rPr>
              <a:t>－</a:t>
            </a:r>
            <a:r>
              <a:rPr lang="en-US" sz="1200" dirty="0">
                <a:latin typeface="微软雅黑" pitchFamily="34" charset="-122"/>
                <a:ea typeface="微软雅黑" pitchFamily="34" charset="-122"/>
              </a:rPr>
              <a:t>2020</a:t>
            </a:r>
            <a:r>
              <a:rPr lang="zh-CN" altLang="en-US" sz="1200" dirty="0">
                <a:latin typeface="微软雅黑" pitchFamily="34" charset="-122"/>
                <a:ea typeface="微软雅黑" pitchFamily="34" charset="-122"/>
              </a:rPr>
              <a:t>年）</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中提到，要加快教育信息基础设施建设，强调“加快终端设施普及，推进数字化校园建设，实现多种方式接入互联网”、“加强优质教育资源开发与应用”、“强化信息技术应用”。在此基础上，教育云课堂运用而生。</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目标客户</a:t>
            </a:r>
            <a:r>
              <a:rPr lang="zh-CN" altLang="en-US" sz="1200" dirty="0">
                <a:latin typeface="微软雅黑" pitchFamily="34" charset="-122"/>
                <a:ea typeface="微软雅黑" pitchFamily="34" charset="-122"/>
              </a:rPr>
              <a:t>：教育局电化教育馆。</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标准产品组成</a:t>
            </a:r>
            <a:r>
              <a:rPr lang="zh-CN" altLang="en-US" sz="1200" dirty="0">
                <a:latin typeface="微软雅黑" pitchFamily="34" charset="-122"/>
                <a:ea typeface="微软雅黑" pitchFamily="34" charset="-122"/>
              </a:rPr>
              <a:t>：移动云、专线、班班通、</a:t>
            </a:r>
            <a:r>
              <a:rPr lang="en-US" altLang="zh-CN" sz="1200" dirty="0">
                <a:latin typeface="微软雅黑" pitchFamily="34" charset="-122"/>
                <a:ea typeface="微软雅黑" pitchFamily="34" charset="-122"/>
              </a:rPr>
              <a:t>IDC</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4</a:t>
            </a:r>
            <a:r>
              <a:rPr lang="zh-CN" altLang="en-US" sz="1200"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 业务拓展经验</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、紧抓政府报告，上门走访了解客户需求；</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、形成项目小组，公司领导高位推动，并带客户参观考察；</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、加大宣传报道，树立良好形象。</a:t>
            </a:r>
            <a:r>
              <a:rPr lang="en-US" altLang="zh-CN" sz="1200" dirty="0">
                <a:latin typeface="微软雅黑" pitchFamily="34" charset="-122"/>
                <a:ea typeface="微软雅黑" pitchFamily="34" charset="-122"/>
              </a:rPr>
              <a:t>5</a:t>
            </a:r>
            <a:r>
              <a:rPr lang="zh-CN" altLang="en-US" sz="1200" dirty="0">
                <a:latin typeface="微软雅黑" pitchFamily="34" charset="-122"/>
                <a:ea typeface="微软雅黑" pitchFamily="34" charset="-122"/>
              </a:rPr>
              <a:t>、</a:t>
            </a:r>
            <a:r>
              <a:rPr lang="en-US" altLang="zh-CN" sz="1200" b="1" dirty="0">
                <a:latin typeface="微软雅黑" pitchFamily="34" charset="-122"/>
                <a:ea typeface="微软雅黑" pitchFamily="34" charset="-122"/>
              </a:rPr>
              <a:t> </a:t>
            </a:r>
            <a:r>
              <a:rPr lang="zh-CN" altLang="en-US" sz="1200" b="1" dirty="0">
                <a:latin typeface="微软雅黑" pitchFamily="34" charset="-122"/>
                <a:ea typeface="微软雅黑" pitchFamily="34" charset="-122"/>
              </a:rPr>
              <a:t>可提供的合作伙伴资源：</a:t>
            </a:r>
            <a:r>
              <a:rPr lang="zh-CN" altLang="en-US" sz="1200" dirty="0">
                <a:latin typeface="微软雅黑" pitchFamily="34" charset="-122"/>
                <a:ea typeface="微软雅黑" pitchFamily="34" charset="-122"/>
              </a:rPr>
              <a:t>全通教育、科大讯飞、异度云。这里主要强调一点：教育城域网中，与我们公司相关的业务，最主要是专线，说白了就是全市组成一张教育城域网。其次是硬件设备，例如防火墙、安全设备、交换机等</a:t>
            </a:r>
            <a:r>
              <a:rPr lang="en-US" altLang="zh-CN" sz="1200" dirty="0">
                <a:latin typeface="微软雅黑" pitchFamily="34" charset="-122"/>
                <a:ea typeface="微软雅黑" pitchFamily="34" charset="-122"/>
              </a:rPr>
              <a:t>IDC</a:t>
            </a:r>
            <a:r>
              <a:rPr lang="zh-CN" altLang="en-US" sz="1200" dirty="0">
                <a:latin typeface="微软雅黑" pitchFamily="34" charset="-122"/>
                <a:ea typeface="微软雅黑" pitchFamily="34" charset="-122"/>
              </a:rPr>
              <a:t>业务。再就是如果客户考虑资金，没资金建设私有云，我们可以向客户推荐公有云即为我们的移动云，或者混合云。在其他行业方面：</a:t>
            </a:r>
            <a:r>
              <a:rPr lang="en-US"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、合作模式可以让其他行业借鉴，针对有资金压力的客户，我公司可以建议验收收取部分项目款，待来年资金到位（即一年质保后），再收取全部项目款；</a:t>
            </a:r>
            <a:r>
              <a:rPr lang="en-US"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、该项目的成功为后续区县开拓市场奠定基础，因为区县项目的开展必须与市单位对接，这样一定程度上比竞争对手有优势。因此，</a:t>
            </a:r>
            <a:r>
              <a:rPr lang="zh-CN" altLang="zh-CN" sz="1200" dirty="0">
                <a:latin typeface="微软雅黑" pitchFamily="34" charset="-122"/>
                <a:ea typeface="微软雅黑" pitchFamily="34" charset="-122"/>
              </a:rPr>
              <a:t>为其它具有分支机构的行业提供了业务拓展的参考性，对于总部</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分支机构规模较大的客户均可间接借鉴此业务的模式，在医疗行业，金融行业等有总分结构的行业得以参考复制。</a:t>
            </a:r>
            <a:r>
              <a:rPr lang="zh-CN" altLang="en-US" sz="1200" dirty="0">
                <a:latin typeface="微软雅黑" pitchFamily="34" charset="-122"/>
                <a:ea typeface="微软雅黑" pitchFamily="34" charset="-122"/>
              </a:rPr>
              <a:t>我的汇报完毕，谢谢！</a:t>
            </a:r>
          </a:p>
          <a:p>
            <a:pPr marL="342900" indent="-342900">
              <a:lnSpc>
                <a:spcPct val="150000"/>
              </a:lnSpc>
              <a:buAutoNum type="ea1ChsPeriod"/>
            </a:pPr>
            <a:endParaRPr lang="en-US" altLang="zh-CN" sz="1200" dirty="0">
              <a:latin typeface="微软雅黑" pitchFamily="34" charset="-122"/>
              <a:ea typeface="微软雅黑" pitchFamily="34" charset="-122"/>
            </a:endParaRPr>
          </a:p>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13</a:t>
            </a:fld>
            <a:endParaRPr lang="en-US" altLang="zh-CN">
              <a:ea typeface="宋体" charset="-122"/>
            </a:endParaRPr>
          </a:p>
        </p:txBody>
      </p:sp>
    </p:spTree>
    <p:extLst>
      <p:ext uri="{BB962C8B-B14F-4D97-AF65-F5344CB8AC3E}">
        <p14:creationId xmlns:p14="http://schemas.microsoft.com/office/powerpoint/2010/main" val="341733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r>
              <a:rPr lang="zh-CN" altLang="en-US" dirty="0">
                <a:ea typeface="宋体" charset="-122"/>
              </a:rPr>
              <a:t>我的讲解主要分五个方面：</a:t>
            </a:r>
            <a:r>
              <a:rPr lang="en-US" altLang="zh-CN" dirty="0">
                <a:ea typeface="宋体" charset="-122"/>
              </a:rPr>
              <a:t>1</a:t>
            </a:r>
            <a:r>
              <a:rPr lang="zh-CN" altLang="en-US" dirty="0">
                <a:ea typeface="宋体" charset="-122"/>
              </a:rPr>
              <a:t>、项目背景；</a:t>
            </a:r>
            <a:r>
              <a:rPr lang="en-US" altLang="zh-CN" dirty="0">
                <a:ea typeface="宋体" charset="-122"/>
              </a:rPr>
              <a:t>2</a:t>
            </a:r>
            <a:r>
              <a:rPr lang="zh-CN" altLang="en-US" dirty="0">
                <a:ea typeface="宋体" charset="-122"/>
              </a:rPr>
              <a:t>、项目建设；</a:t>
            </a:r>
            <a:r>
              <a:rPr lang="en-US" altLang="zh-CN" dirty="0">
                <a:ea typeface="宋体" charset="-122"/>
              </a:rPr>
              <a:t>3</a:t>
            </a:r>
            <a:r>
              <a:rPr lang="zh-CN" altLang="en-US" dirty="0">
                <a:ea typeface="宋体" charset="-122"/>
              </a:rPr>
              <a:t>、项目实施；</a:t>
            </a:r>
            <a:r>
              <a:rPr lang="en-US" altLang="zh-CN" dirty="0">
                <a:ea typeface="宋体" charset="-122"/>
              </a:rPr>
              <a:t>4</a:t>
            </a:r>
            <a:r>
              <a:rPr lang="zh-CN" altLang="en-US" dirty="0">
                <a:ea typeface="宋体" charset="-122"/>
              </a:rPr>
              <a:t>、项目意义；</a:t>
            </a:r>
            <a:r>
              <a:rPr lang="en-US" altLang="zh-CN" dirty="0">
                <a:ea typeface="宋体" charset="-122"/>
              </a:rPr>
              <a:t>5</a:t>
            </a:r>
            <a:r>
              <a:rPr lang="zh-CN" altLang="en-US" dirty="0">
                <a:ea typeface="宋体" charset="-122"/>
              </a:rPr>
              <a:t>、可推广性</a:t>
            </a: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a:t>
            </a:fld>
            <a:endParaRPr lang="en-US" altLang="zh-CN">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ea typeface="宋体" charset="-122"/>
              </a:rPr>
              <a:t>在讲述这个案例前，我先说点题外话，大家都知道，教育局早几年就要求三通两平台，我们江西公司，特别是景德镇分公司一直在积极的开拓教育行业新型产品、更有粘性的产品，而不仅仅是满足当下的人人通，毕竟人人通产品大家都知道功能单一，被取代可能性很大！回到这个案例，这个案例是</a:t>
            </a:r>
            <a:r>
              <a:rPr lang="en-US" altLang="zh-CN" dirty="0">
                <a:ea typeface="宋体" charset="-122"/>
              </a:rPr>
              <a:t>17</a:t>
            </a:r>
            <a:r>
              <a:rPr lang="zh-CN" altLang="en-US" dirty="0">
                <a:ea typeface="宋体" charset="-122"/>
              </a:rPr>
              <a:t>年中标的，其实这个项目在</a:t>
            </a:r>
            <a:r>
              <a:rPr lang="en-US" altLang="zh-CN" dirty="0">
                <a:ea typeface="宋体" charset="-122"/>
              </a:rPr>
              <a:t>16</a:t>
            </a:r>
            <a:r>
              <a:rPr lang="zh-CN" altLang="en-US" dirty="0">
                <a:ea typeface="宋体" charset="-122"/>
              </a:rPr>
              <a:t>年我们就开始跟进，三家运营商都递交了方案，毕竟教育城域网是教育行业迄今为止最大的蛋糕，好比公安天网，这样一说大家都明白了！我们先看看客户背景：</a:t>
            </a:r>
            <a:r>
              <a:rPr lang="en-US" b="1" dirty="0">
                <a:latin typeface="微软雅黑" pitchFamily="34" charset="-122"/>
                <a:ea typeface="微软雅黑" pitchFamily="34" charset="-122"/>
              </a:rPr>
              <a:t>2016</a:t>
            </a:r>
            <a:r>
              <a:rPr lang="zh-CN" altLang="en-US" b="1" dirty="0">
                <a:latin typeface="微软雅黑" pitchFamily="34" charset="-122"/>
                <a:ea typeface="微软雅黑" pitchFamily="34" charset="-122"/>
              </a:rPr>
              <a:t>年初，江西省教育厅将景德镇市列为全省教育信息化试点城市，为积极稳妥推进我市教育信息化试点工作。也正是这个源头，项目才会得以展开！经过与客户的沟通，最后得知：景德镇教育局作为全省教育信息化试点单位，客户根据当前和未来的教育发展需要，需要建设一套集课程录制存储、区本资源管理共享、校本资源建设、多方远程互动教学、远程教学教研、课件直播点播、远程集中控制管理等能力的云课堂平台。从中我们明白客户到底要干嘛！</a:t>
            </a:r>
          </a:p>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2</a:t>
            </a:fld>
            <a:endParaRPr lang="en-US" altLang="zh-CN">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r>
              <a:rPr lang="zh-CN" altLang="en-US" dirty="0">
                <a:ea typeface="宋体" charset="-122"/>
              </a:rPr>
              <a:t>得知客户的大概的意图，我们与</a:t>
            </a:r>
            <a:r>
              <a:rPr lang="en-US" altLang="zh-CN" dirty="0">
                <a:ea typeface="宋体" charset="-122"/>
              </a:rPr>
              <a:t>IT</a:t>
            </a:r>
            <a:r>
              <a:rPr lang="zh-CN" altLang="en-US" dirty="0">
                <a:ea typeface="宋体" charset="-122"/>
              </a:rPr>
              <a:t>集成厂家一起与客户细化需求，通过建立：</a:t>
            </a:r>
            <a:r>
              <a:rPr lang="en-US" altLang="zh-CN" dirty="0">
                <a:ea typeface="宋体" charset="-122"/>
              </a:rPr>
              <a:t>1</a:t>
            </a:r>
            <a:r>
              <a:rPr lang="zh-CN" altLang="en-US" dirty="0">
                <a:ea typeface="宋体" charset="-122"/>
              </a:rPr>
              <a:t>、</a:t>
            </a:r>
            <a:r>
              <a:rPr lang="zh-CN" altLang="en-US" dirty="0">
                <a:latin typeface="微软雅黑" pitchFamily="34" charset="-122"/>
                <a:ea typeface="微软雅黑" pitchFamily="34" charset="-122"/>
              </a:rPr>
              <a:t>市教育局建设一个区域资源管理平台、一个区域集控管理中心。</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、在景德镇一中建设一个校级资源管理平台、一个智能化云教室、一个常态化云教室、一套</a:t>
            </a:r>
            <a:r>
              <a:rPr lang="en-US" altLang="en-US" dirty="0">
                <a:latin typeface="微软雅黑" pitchFamily="34" charset="-122"/>
                <a:ea typeface="微软雅黑" pitchFamily="34" charset="-122"/>
              </a:rPr>
              <a:t>4G</a:t>
            </a:r>
            <a:r>
              <a:rPr lang="zh-CN" altLang="en-US" dirty="0">
                <a:latin typeface="微软雅黑" pitchFamily="34" charset="-122"/>
                <a:ea typeface="微软雅黑" pitchFamily="34" charset="-122"/>
              </a:rPr>
              <a:t>超便携实景互动教学主机。</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、在景德镇二中建设一个校级资源管理平台、一个智能化云教室。</a:t>
            </a: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、在景德镇实验学校建设一个校级资源管理平台、一个智能化云教室、一套</a:t>
            </a:r>
            <a:r>
              <a:rPr lang="en-US" altLang="en-US" dirty="0">
                <a:latin typeface="微软雅黑" pitchFamily="34" charset="-122"/>
                <a:ea typeface="微软雅黑" pitchFamily="34" charset="-122"/>
              </a:rPr>
              <a:t>4G</a:t>
            </a:r>
            <a:r>
              <a:rPr lang="zh-CN" altLang="en-US" dirty="0">
                <a:latin typeface="微软雅黑" pitchFamily="34" charset="-122"/>
                <a:ea typeface="微软雅黑" pitchFamily="34" charset="-122"/>
              </a:rPr>
              <a:t>超便携实景互动教学主机。</a:t>
            </a:r>
            <a:r>
              <a:rPr lang="zh-CN" altLang="en-US" sz="1200" kern="1200" dirty="0">
                <a:solidFill>
                  <a:schemeClr val="tx1"/>
                </a:solidFill>
                <a:latin typeface="Calibri" pitchFamily="34" charset="0"/>
                <a:ea typeface="宋体" pitchFamily="2" charset="-122"/>
                <a:cs typeface="+mn-cs"/>
              </a:rPr>
              <a:t>另外在原本学校已建成一套精品录播系统的课室配置互动教学主机（录播伴侣），以实现与其他装有互动录播设备或互动教学主机的教室进行实时音视频的互动。通过这些具体的动作，最后希望：</a:t>
            </a:r>
            <a:r>
              <a:rPr lang="zh-CN" altLang="en-US" dirty="0">
                <a:latin typeface="微软雅黑" pitchFamily="34" charset="-122"/>
                <a:ea typeface="微软雅黑" pitchFamily="34" charset="-122"/>
              </a:rPr>
              <a:t>优秀教师在智能化互动录播教室中通过网络把教学视频场景和授课计算机画面以标准的流媒体编解码技术进行实时采集压缩、集中存储及监控管理，同时将教师授课实况实时推送至多个常态化云教室及终端用户。通过平台的建设使优秀的教师、课程、资源、知识得到充分的展示、记录、管理、分享，可实现同步课堂、翻转课堂、双师课堂、名师课堂、微课录制等应用，促进了优质教育资源全面云覆盖。</a:t>
            </a:r>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3</a:t>
            </a:fld>
            <a:endParaRPr lang="en-US" altLang="zh-CN">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4</a:t>
            </a:fld>
            <a:endParaRPr lang="en-US" altLang="zh-CN">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ea typeface="宋体" charset="-122"/>
              </a:rPr>
              <a:t>第二部分我们来看看项目整理方案，写过行业方案的同事都清楚，我们做的方案一定要满足客户的需求且必须有点高度，这样我们在技术方案这点才能胜出，做项目说简单点就是做事做人，我们作为项目经理，一定要把事情干的漂亮，怎么才能让客户给我们这个事情干，那就必须把技术方案或者说本地可研报告写出高度，来打动客户。虽然此次教育局是针对直属的</a:t>
            </a:r>
            <a:r>
              <a:rPr lang="en-US" altLang="zh-CN" dirty="0">
                <a:ea typeface="宋体" charset="-122"/>
              </a:rPr>
              <a:t>33</a:t>
            </a:r>
            <a:r>
              <a:rPr lang="zh-CN" altLang="en-US" dirty="0">
                <a:ea typeface="宋体" charset="-122"/>
              </a:rPr>
              <a:t>所学校进行招标，但我们的方案从市级出发，深度达到了区县，从客户一个完整的教育行业发展规划，这正是市教育局层面需要看到的。从图我们看到：</a:t>
            </a:r>
            <a:r>
              <a:rPr lang="zh-CN" altLang="en-US" dirty="0">
                <a:latin typeface="微软雅黑" pitchFamily="34" charset="-122"/>
                <a:ea typeface="微软雅黑" pitchFamily="34" charset="-122"/>
              </a:rPr>
              <a:t>本方案为满足景德镇市大规模市、区、校云课堂教学应用的需求，采用业界先进的网络传输技术、大规模组网技术、视音频编解码处理技术、多媒体交互技术，实现跨区域创新教学应用，提升整体教育信息化水平，促进地区之间教育的均衡发展。而方案特点上：</a:t>
            </a:r>
            <a:r>
              <a:rPr lang="en-US" dirty="0">
                <a:latin typeface="微软雅黑" pitchFamily="34" charset="-122"/>
                <a:ea typeface="微软雅黑" pitchFamily="34" charset="-122"/>
              </a:rPr>
              <a:t>1</a:t>
            </a:r>
            <a:r>
              <a:rPr lang="zh-CN" altLang="en-US" dirty="0">
                <a:latin typeface="微软雅黑" pitchFamily="34" charset="-122"/>
                <a:ea typeface="微软雅黑" pitchFamily="34" charset="-122"/>
              </a:rPr>
              <a:t>、抗丢包率技术；</a:t>
            </a:r>
            <a:r>
              <a:rPr lang="en-US" dirty="0">
                <a:latin typeface="微软雅黑" pitchFamily="34" charset="-122"/>
                <a:ea typeface="微软雅黑" pitchFamily="34" charset="-122"/>
              </a:rPr>
              <a:t>2</a:t>
            </a:r>
            <a:r>
              <a:rPr lang="zh-CN" altLang="en-US" dirty="0">
                <a:latin typeface="微软雅黑" pitchFamily="34" charset="-122"/>
                <a:ea typeface="微软雅黑" pitchFamily="34" charset="-122"/>
              </a:rPr>
              <a:t>、多终端双向互动能力；</a:t>
            </a:r>
            <a:r>
              <a:rPr lang="en-US" dirty="0">
                <a:latin typeface="微软雅黑" pitchFamily="34" charset="-122"/>
                <a:ea typeface="微软雅黑" pitchFamily="34" charset="-122"/>
              </a:rPr>
              <a:t>3</a:t>
            </a:r>
            <a:r>
              <a:rPr lang="zh-CN" altLang="en-US" dirty="0">
                <a:latin typeface="微软雅黑" pitchFamily="34" charset="-122"/>
                <a:ea typeface="微软雅黑" pitchFamily="34" charset="-122"/>
              </a:rPr>
              <a:t>、网络带宽自适应；</a:t>
            </a:r>
            <a:r>
              <a:rPr lang="en-US" dirty="0">
                <a:latin typeface="微软雅黑" pitchFamily="34" charset="-122"/>
                <a:ea typeface="微软雅黑" pitchFamily="34" charset="-122"/>
              </a:rPr>
              <a:t>4</a:t>
            </a:r>
            <a:r>
              <a:rPr lang="zh-CN" altLang="en-US" dirty="0">
                <a:latin typeface="微软雅黑" pitchFamily="34" charset="-122"/>
                <a:ea typeface="微软雅黑" pitchFamily="34" charset="-122"/>
              </a:rPr>
              <a:t>、视频编解码技术；</a:t>
            </a:r>
            <a:r>
              <a:rPr lang="en-US" dirty="0">
                <a:latin typeface="微软雅黑" pitchFamily="34" charset="-122"/>
                <a:ea typeface="微软雅黑" pitchFamily="34" charset="-122"/>
              </a:rPr>
              <a:t>5</a:t>
            </a:r>
            <a:r>
              <a:rPr lang="zh-CN" altLang="en-US" dirty="0">
                <a:latin typeface="微软雅黑" pitchFamily="34" charset="-122"/>
                <a:ea typeface="微软雅黑" pitchFamily="34" charset="-122"/>
              </a:rPr>
              <a:t>、时间轴唇音同步技术；</a:t>
            </a:r>
            <a:r>
              <a:rPr lang="en-US" dirty="0">
                <a:latin typeface="微软雅黑" pitchFamily="34" charset="-122"/>
                <a:ea typeface="微软雅黑" pitchFamily="34" charset="-122"/>
              </a:rPr>
              <a:t>6</a:t>
            </a:r>
            <a:r>
              <a:rPr lang="zh-CN" altLang="en-US" dirty="0">
                <a:latin typeface="微软雅黑" pitchFamily="34" charset="-122"/>
                <a:ea typeface="微软雅黑" pitchFamily="34" charset="-122"/>
              </a:rPr>
              <a:t>、视频带宽复用技术；</a:t>
            </a:r>
            <a:r>
              <a:rPr lang="en-US" dirty="0">
                <a:latin typeface="微软雅黑" pitchFamily="34" charset="-122"/>
                <a:ea typeface="微软雅黑" pitchFamily="34" charset="-122"/>
              </a:rPr>
              <a:t>7</a:t>
            </a:r>
            <a:r>
              <a:rPr lang="zh-CN" altLang="en-US" dirty="0">
                <a:latin typeface="微软雅黑" pitchFamily="34" charset="-122"/>
                <a:ea typeface="微软雅黑" pitchFamily="34" charset="-122"/>
              </a:rPr>
              <a:t>、全自动跟踪导播技术。也是云课堂的行标，更是客户的需求。</a:t>
            </a:r>
          </a:p>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5</a:t>
            </a:fld>
            <a:endParaRPr lang="en-US" altLang="zh-CN">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6</a:t>
            </a:fld>
            <a:endParaRPr lang="en-US" altLang="zh-CN">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7</a:t>
            </a:fld>
            <a:endParaRPr lang="en-US" altLang="zh-CN">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8</a:t>
            </a:fld>
            <a:endParaRPr lang="en-US" altLang="zh-CN">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descr="ppt模板-0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8748713" y="6608763"/>
            <a:ext cx="395287" cy="276225"/>
          </a:xfrm>
          <a:prstGeom prst="rect">
            <a:avLst/>
          </a:prstGeom>
          <a:noFill/>
        </p:spPr>
        <p:txBody>
          <a:bodyPr>
            <a:spAutoFit/>
          </a:bodyPr>
          <a:lstStyle/>
          <a:p>
            <a:pPr algn="r" fontAlgn="auto">
              <a:spcBef>
                <a:spcPts val="0"/>
              </a:spcBef>
              <a:spcAft>
                <a:spcPts val="0"/>
              </a:spcAft>
              <a:defRPr/>
            </a:pPr>
            <a:fld id="{5E60BBBE-C76A-4AE2-B270-678716902DF9}" type="slidenum">
              <a:rPr lang="zh-CN" altLang="en-US" sz="1200" b="1">
                <a:solidFill>
                  <a:schemeClr val="accent3"/>
                </a:solidFill>
                <a:latin typeface="微软雅黑" pitchFamily="34" charset="-122"/>
                <a:ea typeface="微软雅黑" pitchFamily="34" charset="-122"/>
              </a:rPr>
              <a:pPr algn="r" fontAlgn="auto">
                <a:spcBef>
                  <a:spcPts val="0"/>
                </a:spcBef>
                <a:spcAft>
                  <a:spcPts val="0"/>
                </a:spcAft>
                <a:defRPr/>
              </a:pPr>
              <a:t>‹#›</a:t>
            </a:fld>
            <a:endParaRPr lang="zh-CN" altLang="en-US" sz="1200" b="1" dirty="0">
              <a:solidFill>
                <a:schemeClr val="accent3"/>
              </a:solidFill>
              <a:latin typeface="微软雅黑" pitchFamily="34" charset="-122"/>
              <a:ea typeface="微软雅黑"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6" descr="ppt模板-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750" y="2362200"/>
            <a:ext cx="8135938" cy="2862322"/>
          </a:xfrm>
          <a:prstGeom prst="rect">
            <a:avLst/>
          </a:prstGeom>
          <a:noFill/>
        </p:spPr>
        <p:txBody>
          <a:bodyPr>
            <a:spAutoFit/>
          </a:bodyPr>
          <a:lstStyle/>
          <a:p>
            <a:pPr algn="ctr">
              <a:lnSpc>
                <a:spcPct val="150000"/>
              </a:lnSpc>
              <a:defRPr/>
            </a:pPr>
            <a:r>
              <a:rPr lang="zh-CN" altLang="en-US" sz="3600" b="1" spc="150" dirty="0">
                <a:solidFill>
                  <a:srgbClr val="0070C0"/>
                </a:solidFill>
                <a:latin typeface="微软雅黑" pitchFamily="34" charset="-122"/>
                <a:ea typeface="微软雅黑" pitchFamily="34" charset="-122"/>
              </a:rPr>
              <a:t>景德镇市教育云课堂建设项目</a:t>
            </a:r>
            <a:endParaRPr lang="en-US" altLang="zh-CN" sz="3600" b="1" spc="150" dirty="0">
              <a:solidFill>
                <a:srgbClr val="0070C0"/>
              </a:solidFill>
              <a:latin typeface="微软雅黑" pitchFamily="34" charset="-122"/>
              <a:ea typeface="微软雅黑" pitchFamily="34" charset="-122"/>
            </a:endParaRPr>
          </a:p>
          <a:p>
            <a:pPr algn="ctr">
              <a:lnSpc>
                <a:spcPct val="150000"/>
              </a:lnSpc>
              <a:defRPr/>
            </a:pPr>
            <a:endParaRPr lang="en-US" altLang="zh-CN" sz="3600" b="1" spc="150" dirty="0">
              <a:solidFill>
                <a:srgbClr val="0070C0"/>
              </a:solidFill>
              <a:latin typeface="微软雅黑" pitchFamily="34" charset="-122"/>
              <a:ea typeface="微软雅黑" pitchFamily="34" charset="-122"/>
            </a:endParaRPr>
          </a:p>
          <a:p>
            <a:pPr algn="ctr">
              <a:lnSpc>
                <a:spcPct val="150000"/>
              </a:lnSpc>
              <a:defRPr/>
            </a:pPr>
            <a:r>
              <a:rPr lang="zh-CN" altLang="en-US" sz="2400" b="1" spc="150" dirty="0">
                <a:solidFill>
                  <a:srgbClr val="0070C0"/>
                </a:solidFill>
                <a:latin typeface="微软雅黑" pitchFamily="34" charset="-122"/>
                <a:ea typeface="微软雅黑" pitchFamily="34" charset="-122"/>
              </a:rPr>
              <a:t>江西有限公司景德镇分公司</a:t>
            </a:r>
            <a:endParaRPr lang="en-US" altLang="zh-CN" sz="2400" b="1" spc="150" dirty="0">
              <a:solidFill>
                <a:srgbClr val="0070C0"/>
              </a:solidFill>
              <a:latin typeface="微软雅黑" pitchFamily="34" charset="-122"/>
              <a:ea typeface="微软雅黑" pitchFamily="34" charset="-122"/>
            </a:endParaRPr>
          </a:p>
          <a:p>
            <a:pPr algn="ctr">
              <a:lnSpc>
                <a:spcPct val="150000"/>
              </a:lnSpc>
              <a:defRPr/>
            </a:pPr>
            <a:r>
              <a:rPr lang="en-US" altLang="zh-CN" sz="2400" b="1" spc="150" dirty="0">
                <a:solidFill>
                  <a:srgbClr val="0070C0"/>
                </a:solidFill>
                <a:latin typeface="微软雅黑" pitchFamily="34" charset="-122"/>
                <a:ea typeface="微软雅黑" pitchFamily="34" charset="-122"/>
              </a:rPr>
              <a:t>2018</a:t>
            </a:r>
            <a:r>
              <a:rPr lang="zh-CN" altLang="en-US" sz="2400" b="1" spc="150" dirty="0">
                <a:solidFill>
                  <a:srgbClr val="0070C0"/>
                </a:solidFill>
                <a:latin typeface="微软雅黑" pitchFamily="34" charset="-122"/>
                <a:ea typeface="微软雅黑" pitchFamily="34" charset="-122"/>
              </a:rPr>
              <a:t>年</a:t>
            </a:r>
            <a:r>
              <a:rPr lang="en-US" altLang="zh-CN" sz="2400" b="1" spc="150" dirty="0">
                <a:solidFill>
                  <a:srgbClr val="0070C0"/>
                </a:solidFill>
                <a:latin typeface="微软雅黑" pitchFamily="34" charset="-122"/>
                <a:ea typeface="微软雅黑" pitchFamily="34" charset="-122"/>
              </a:rPr>
              <a:t>4</a:t>
            </a:r>
            <a:r>
              <a:rPr lang="zh-CN" altLang="en-US" sz="2400" b="1" spc="150" dirty="0">
                <a:solidFill>
                  <a:srgbClr val="0070C0"/>
                </a:solidFill>
                <a:latin typeface="微软雅黑" pitchFamily="34" charset="-122"/>
                <a:ea typeface="微软雅黑" pitchFamily="34" charset="-122"/>
              </a:rPr>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2" y="116632"/>
            <a:ext cx="7886700" cy="608260"/>
          </a:xfrm>
          <a:prstGeom prst="rect">
            <a:avLst/>
          </a:prstGeom>
        </p:spPr>
        <p:txBody>
          <a:bodyPr/>
          <a:lstStyle/>
          <a:p>
            <a:pPr>
              <a:defRPr/>
            </a:pPr>
            <a:r>
              <a:rPr lang="zh-CN" altLang="en-US" sz="2200" b="1" dirty="0">
                <a:solidFill>
                  <a:schemeClr val="bg1"/>
                </a:solidFill>
                <a:latin typeface="微软雅黑" pitchFamily="34" charset="-122"/>
                <a:ea typeface="微软雅黑" pitchFamily="34" charset="-122"/>
                <a:cs typeface="+mj-cs"/>
              </a:rPr>
              <a:t>云课堂内容介绍</a:t>
            </a:r>
            <a:r>
              <a:rPr lang="en-US" altLang="zh-CN" sz="2200" b="1" dirty="0">
                <a:solidFill>
                  <a:schemeClr val="bg1"/>
                </a:solidFill>
                <a:latin typeface="微软雅黑" pitchFamily="34" charset="-122"/>
                <a:ea typeface="微软雅黑" pitchFamily="34" charset="-122"/>
                <a:cs typeface="+mj-cs"/>
              </a:rPr>
              <a:t>—</a:t>
            </a:r>
            <a:r>
              <a:rPr lang="zh-CN" altLang="en-US" sz="2200" b="1" dirty="0">
                <a:solidFill>
                  <a:schemeClr val="bg1"/>
                </a:solidFill>
                <a:latin typeface="微软雅黑" pitchFamily="34" charset="-122"/>
                <a:ea typeface="微软雅黑" pitchFamily="34" charset="-122"/>
                <a:cs typeface="+mj-cs"/>
              </a:rPr>
              <a:t>校级资源管理平台</a:t>
            </a:r>
            <a:endParaRPr lang="en-US" altLang="zh-CN" sz="2200" b="1" dirty="0">
              <a:solidFill>
                <a:schemeClr val="bg1"/>
              </a:solidFill>
              <a:latin typeface="微软雅黑" pitchFamily="34" charset="-122"/>
              <a:ea typeface="微软雅黑" pitchFamily="34" charset="-122"/>
              <a:cs typeface="+mj-cs"/>
            </a:endParaRPr>
          </a:p>
        </p:txBody>
      </p:sp>
      <p:pic>
        <p:nvPicPr>
          <p:cNvPr id="3075" name="Picture 3"/>
          <p:cNvPicPr>
            <a:picLocks noChangeAspect="1" noChangeArrowheads="1"/>
          </p:cNvPicPr>
          <p:nvPr/>
        </p:nvPicPr>
        <p:blipFill>
          <a:blip r:embed="rId3"/>
          <a:srcRect/>
          <a:stretch>
            <a:fillRect/>
          </a:stretch>
        </p:blipFill>
        <p:spPr bwMode="auto">
          <a:xfrm>
            <a:off x="2071670" y="3000372"/>
            <a:ext cx="4810125" cy="3181350"/>
          </a:xfrm>
          <a:prstGeom prst="rect">
            <a:avLst/>
          </a:prstGeom>
          <a:noFill/>
          <a:ln w="9525">
            <a:noFill/>
            <a:miter lim="800000"/>
            <a:headEnd/>
            <a:tailEnd/>
          </a:ln>
          <a:effectLst/>
        </p:spPr>
      </p:pic>
      <p:sp>
        <p:nvSpPr>
          <p:cNvPr id="11" name="矩形 10"/>
          <p:cNvSpPr/>
          <p:nvPr/>
        </p:nvSpPr>
        <p:spPr>
          <a:xfrm>
            <a:off x="357158" y="785794"/>
            <a:ext cx="8215370" cy="1754326"/>
          </a:xfrm>
          <a:prstGeom prst="rect">
            <a:avLst/>
          </a:prstGeom>
        </p:spPr>
        <p:txBody>
          <a:bodyPr wrap="square">
            <a:spAutoFit/>
          </a:bodyPr>
          <a:lstStyle/>
          <a:p>
            <a:r>
              <a:rPr lang="zh-CN" altLang="en-US" dirty="0"/>
              <a:t>    </a:t>
            </a:r>
            <a:r>
              <a:rPr lang="zh-CN" altLang="en-US" dirty="0">
                <a:latin typeface="微软雅黑" pitchFamily="34" charset="-122"/>
                <a:ea typeface="微软雅黑" pitchFamily="34" charset="-122"/>
              </a:rPr>
              <a:t>资源存储、分类管理，是校级资源平台的基本功能。在“云课堂”应用过程中，老师可以利用云课堂教室或改造的录播教室的终端设备录制优课和微课视频，录制的教学视频能够上传到资源平台中，实现教学资源的汇总、发布和推送。这些资源在平台有良好的展示方式，方便用户在使用的时候快速检索资源，可以有效帮助学校实现校本资源建设，大幅提升学校内的资源共享程度及应用管理水平，同时，也可以将优质的教学资源共享至区域资源管理平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2.2</a:t>
            </a:r>
            <a:r>
              <a:rPr lang="zh-CN" altLang="en-US" sz="2200" b="1" dirty="0">
                <a:solidFill>
                  <a:schemeClr val="bg1"/>
                </a:solidFill>
                <a:latin typeface="微软雅黑" pitchFamily="34" charset="-122"/>
                <a:ea typeface="微软雅黑" pitchFamily="34" charset="-122"/>
                <a:cs typeface="+mj-cs"/>
              </a:rPr>
              <a:t>项目商务方案介绍</a:t>
            </a:r>
            <a:endParaRPr lang="en-US" altLang="zh-CN" sz="2200" b="1" dirty="0">
              <a:solidFill>
                <a:schemeClr val="bg1"/>
              </a:solidFill>
              <a:latin typeface="微软雅黑" pitchFamily="34" charset="-122"/>
              <a:ea typeface="微软雅黑" pitchFamily="34" charset="-122"/>
              <a:cs typeface="+mj-cs"/>
            </a:endParaRPr>
          </a:p>
        </p:txBody>
      </p:sp>
      <p:sp>
        <p:nvSpPr>
          <p:cNvPr id="7" name="矩形 6"/>
          <p:cNvSpPr/>
          <p:nvPr/>
        </p:nvSpPr>
        <p:spPr>
          <a:xfrm>
            <a:off x="142844" y="785794"/>
            <a:ext cx="4357718" cy="5509200"/>
          </a:xfrm>
          <a:prstGeom prst="rect">
            <a:avLst/>
          </a:prstGeom>
        </p:spPr>
        <p:txBody>
          <a:bodyPr wrap="square">
            <a:spAutoFit/>
          </a:bodyPr>
          <a:lstStyle/>
          <a:p>
            <a:pPr>
              <a:lnSpc>
                <a:spcPct val="200000"/>
              </a:lnSpc>
            </a:pP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、客户经理在得到景德镇教育局作为全省教育城域网试点通知后，在公司层面成立以公司一把手挂帅的项目小组。在此基础上，积极向省公司申请资源及帮助，协助客户做好项目规划。</a:t>
            </a:r>
            <a:r>
              <a:rPr lang="en-US" altLang="zh-CN" sz="1600" dirty="0">
                <a:latin typeface="微软雅黑" pitchFamily="34" charset="-122"/>
                <a:ea typeface="微软雅黑" pitchFamily="34" charset="-122"/>
              </a:rPr>
              <a:t>2017</a:t>
            </a:r>
            <a:r>
              <a:rPr lang="zh-CN" altLang="en-US"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6</a:t>
            </a:r>
            <a:r>
              <a:rPr lang="zh-CN" altLang="en-US" sz="1600" dirty="0">
                <a:latin typeface="微软雅黑" pitchFamily="34" charset="-122"/>
                <a:ea typeface="微软雅黑" pitchFamily="34" charset="-122"/>
              </a:rPr>
              <a:t>月，我公司向客户推荐的项目规划书</a:t>
            </a:r>
            <a:r>
              <a:rPr lang="en-US" altLang="zh-CN" sz="1600" dirty="0">
                <a:latin typeface="微软雅黑" pitchFamily="34" charset="-122"/>
                <a:ea typeface="微软雅黑" pitchFamily="34" charset="-122"/>
              </a:rPr>
              <a:t>V3.0</a:t>
            </a:r>
            <a:r>
              <a:rPr lang="zh-CN" altLang="en-US" sz="1600" dirty="0">
                <a:latin typeface="微软雅黑" pitchFamily="34" charset="-122"/>
                <a:ea typeface="微软雅黑" pitchFamily="34" charset="-122"/>
              </a:rPr>
              <a:t>得到了教育局专家组高度认可。</a:t>
            </a:r>
            <a:endParaRPr lang="en-US" altLang="zh-CN" sz="1600" dirty="0">
              <a:latin typeface="微软雅黑" pitchFamily="34" charset="-122"/>
              <a:ea typeface="微软雅黑" pitchFamily="34" charset="-122"/>
            </a:endParaRPr>
          </a:p>
          <a:p>
            <a:pPr>
              <a:lnSpc>
                <a:spcPct val="200000"/>
              </a:lnSpc>
            </a:pPr>
            <a:r>
              <a:rPr lang="en-US"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、为了更好的展示我公司的优势，公司一把手带领教育局领导及专家前往省公司信息化展厅参观教育信息化产品。教育局局长及书记对我公司的教育信息化产品高度评价，表示后期会进一步加强与我公司的合作。</a:t>
            </a:r>
          </a:p>
        </p:txBody>
      </p:sp>
      <p:sp>
        <p:nvSpPr>
          <p:cNvPr id="8" name="右箭头 7"/>
          <p:cNvSpPr>
            <a:spLocks noChangeArrowheads="1"/>
          </p:cNvSpPr>
          <p:nvPr/>
        </p:nvSpPr>
        <p:spPr bwMode="auto">
          <a:xfrm>
            <a:off x="4500563" y="1857364"/>
            <a:ext cx="1357322" cy="413627"/>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3" cstate="print"/>
          <a:srcRect/>
          <a:stretch>
            <a:fillRect/>
          </a:stretch>
        </p:blipFill>
        <p:spPr bwMode="auto">
          <a:xfrm>
            <a:off x="5929322" y="928670"/>
            <a:ext cx="2857520" cy="3071834"/>
          </a:xfrm>
          <a:prstGeom prst="rect">
            <a:avLst/>
          </a:prstGeom>
          <a:noFill/>
          <a:ln w="9525">
            <a:noFill/>
            <a:miter lim="800000"/>
            <a:headEnd/>
            <a:tailEnd/>
          </a:ln>
        </p:spPr>
      </p:pic>
      <p:sp>
        <p:nvSpPr>
          <p:cNvPr id="11" name="右箭头 10"/>
          <p:cNvSpPr>
            <a:spLocks noChangeArrowheads="1"/>
          </p:cNvSpPr>
          <p:nvPr/>
        </p:nvSpPr>
        <p:spPr bwMode="auto">
          <a:xfrm>
            <a:off x="4500562" y="5072074"/>
            <a:ext cx="1143008" cy="413627"/>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pic>
        <p:nvPicPr>
          <p:cNvPr id="13" name="图片 12" descr="QQ图片20170713132829.jpg"/>
          <p:cNvPicPr/>
          <p:nvPr/>
        </p:nvPicPr>
        <p:blipFill>
          <a:blip r:embed="rId4" cstate="print"/>
          <a:stretch>
            <a:fillRect/>
          </a:stretch>
        </p:blipFill>
        <p:spPr>
          <a:xfrm>
            <a:off x="5715008" y="4429132"/>
            <a:ext cx="3280097" cy="20494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3.</a:t>
            </a:r>
            <a:r>
              <a:rPr lang="zh-CN" altLang="en-US" sz="2200" b="1" dirty="0">
                <a:solidFill>
                  <a:schemeClr val="bg1"/>
                </a:solidFill>
                <a:latin typeface="微软雅黑" pitchFamily="34" charset="-122"/>
                <a:ea typeface="微软雅黑" pitchFamily="34" charset="-122"/>
                <a:cs typeface="+mj-cs"/>
              </a:rPr>
              <a:t>项目实施介绍</a:t>
            </a:r>
            <a:endParaRPr lang="en-US" altLang="zh-CN" sz="2200" b="1" dirty="0">
              <a:solidFill>
                <a:schemeClr val="bg1"/>
              </a:solidFill>
              <a:latin typeface="微软雅黑" pitchFamily="34" charset="-122"/>
              <a:ea typeface="微软雅黑" pitchFamily="34" charset="-122"/>
              <a:cs typeface="+mj-cs"/>
            </a:endParaRPr>
          </a:p>
        </p:txBody>
      </p:sp>
      <p:sp>
        <p:nvSpPr>
          <p:cNvPr id="7" name="矩形 6"/>
          <p:cNvSpPr/>
          <p:nvPr/>
        </p:nvSpPr>
        <p:spPr>
          <a:xfrm>
            <a:off x="571472" y="857232"/>
            <a:ext cx="3929090" cy="1815882"/>
          </a:xfrm>
          <a:prstGeom prst="rect">
            <a:avLst/>
          </a:prstGeom>
        </p:spPr>
        <p:txBody>
          <a:bodyPr wrap="square">
            <a:spAutoFit/>
          </a:bodyPr>
          <a:lstStyle/>
          <a:p>
            <a:pPr>
              <a:lnSpc>
                <a:spcPct val="200000"/>
              </a:lnSpc>
            </a:pPr>
            <a:r>
              <a:rPr lang="en-US" altLang="zh-CN" sz="1600" dirty="0">
                <a:solidFill>
                  <a:srgbClr val="FF0000"/>
                </a:solidFill>
                <a:latin typeface="微软雅黑" pitchFamily="34" charset="-122"/>
                <a:ea typeface="微软雅黑" pitchFamily="34" charset="-122"/>
              </a:rPr>
              <a:t>1</a:t>
            </a:r>
            <a:r>
              <a:rPr lang="zh-CN" altLang="en-US" sz="1600" dirty="0">
                <a:solidFill>
                  <a:srgbClr val="FF0000"/>
                </a:solidFill>
                <a:latin typeface="微软雅黑" pitchFamily="34" charset="-122"/>
                <a:ea typeface="微软雅黑" pitchFamily="34" charset="-122"/>
              </a:rPr>
              <a:t>、采购方面</a:t>
            </a:r>
            <a:r>
              <a:rPr lang="zh-CN" altLang="en-US" sz="1600" dirty="0">
                <a:latin typeface="微软雅黑" pitchFamily="34" charset="-122"/>
                <a:ea typeface="微软雅黑" pitchFamily="34" charset="-122"/>
              </a:rPr>
              <a:t>：由于客户项目工期紧，公司分管领导亲自落地采购进度，加快项目采购，确保按照合同要求按时供货。</a:t>
            </a:r>
          </a:p>
          <a:p>
            <a:endParaRPr lang="zh-CN" altLang="en-US" sz="1600" dirty="0">
              <a:latin typeface="华文中宋" panose="02010600040101010101" pitchFamily="2" charset="-122"/>
              <a:ea typeface="华文中宋" panose="02010600040101010101" pitchFamily="2" charset="-122"/>
            </a:endParaRPr>
          </a:p>
        </p:txBody>
      </p:sp>
      <p:pic>
        <p:nvPicPr>
          <p:cNvPr id="8" name="图片 7"/>
          <p:cNvPicPr/>
          <p:nvPr/>
        </p:nvPicPr>
        <p:blipFill>
          <a:blip r:embed="rId3" cstate="print"/>
          <a:srcRect/>
          <a:stretch>
            <a:fillRect/>
          </a:stretch>
        </p:blipFill>
        <p:spPr bwMode="auto">
          <a:xfrm>
            <a:off x="5143504" y="857232"/>
            <a:ext cx="2875101" cy="2242268"/>
          </a:xfrm>
          <a:prstGeom prst="rect">
            <a:avLst/>
          </a:prstGeom>
          <a:noFill/>
          <a:ln w="9525">
            <a:noFill/>
            <a:miter lim="800000"/>
            <a:headEnd/>
            <a:tailEnd/>
          </a:ln>
        </p:spPr>
      </p:pic>
      <p:pic>
        <p:nvPicPr>
          <p:cNvPr id="9" name="图片 8"/>
          <p:cNvPicPr/>
          <p:nvPr/>
        </p:nvPicPr>
        <p:blipFill>
          <a:blip r:embed="rId4" cstate="print"/>
          <a:srcRect/>
          <a:stretch>
            <a:fillRect/>
          </a:stretch>
        </p:blipFill>
        <p:spPr bwMode="auto">
          <a:xfrm>
            <a:off x="5143504" y="3286124"/>
            <a:ext cx="2928958" cy="2274073"/>
          </a:xfrm>
          <a:prstGeom prst="rect">
            <a:avLst/>
          </a:prstGeom>
          <a:noFill/>
          <a:ln w="9525">
            <a:noFill/>
            <a:miter lim="800000"/>
            <a:headEnd/>
            <a:tailEnd/>
          </a:ln>
        </p:spPr>
      </p:pic>
      <p:sp>
        <p:nvSpPr>
          <p:cNvPr id="11" name="矩形 10"/>
          <p:cNvSpPr/>
          <p:nvPr/>
        </p:nvSpPr>
        <p:spPr>
          <a:xfrm>
            <a:off x="642910" y="2571744"/>
            <a:ext cx="3929090" cy="2800767"/>
          </a:xfrm>
          <a:prstGeom prst="rect">
            <a:avLst/>
          </a:prstGeom>
        </p:spPr>
        <p:txBody>
          <a:bodyPr wrap="square">
            <a:spAutoFit/>
          </a:bodyPr>
          <a:lstStyle/>
          <a:p>
            <a:pPr>
              <a:lnSpc>
                <a:spcPct val="200000"/>
              </a:lnSpc>
            </a:pPr>
            <a:r>
              <a:rPr lang="en-US" altLang="zh-CN" sz="1600" dirty="0">
                <a:solidFill>
                  <a:srgbClr val="FF0000"/>
                </a:solidFill>
                <a:latin typeface="微软雅黑" pitchFamily="34" charset="-122"/>
                <a:ea typeface="微软雅黑" pitchFamily="34" charset="-122"/>
              </a:rPr>
              <a:t>2</a:t>
            </a:r>
            <a:r>
              <a:rPr lang="zh-CN" altLang="en-US" sz="1600" dirty="0">
                <a:solidFill>
                  <a:srgbClr val="FF0000"/>
                </a:solidFill>
                <a:latin typeface="微软雅黑" pitchFamily="34" charset="-122"/>
                <a:ea typeface="微软雅黑" pitchFamily="34" charset="-122"/>
              </a:rPr>
              <a:t>、协同方面：</a:t>
            </a:r>
            <a:endParaRPr lang="en-US" altLang="zh-CN" sz="1600" dirty="0">
              <a:solidFill>
                <a:srgbClr val="FF0000"/>
              </a:solidFill>
              <a:latin typeface="微软雅黑" pitchFamily="34" charset="-122"/>
              <a:ea typeface="微软雅黑" pitchFamily="34" charset="-122"/>
            </a:endParaRPr>
          </a:p>
          <a:p>
            <a:pPr>
              <a:lnSpc>
                <a:spcPct val="200000"/>
              </a:lnSpc>
            </a:pP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）教育局组织策划演示场景，负责协调试点学校关系，保障人员到位；</a:t>
            </a:r>
            <a:endParaRPr lang="en-US" altLang="zh-CN" sz="1600" dirty="0">
              <a:latin typeface="微软雅黑" pitchFamily="34" charset="-122"/>
              <a:ea typeface="微软雅黑" pitchFamily="34" charset="-122"/>
            </a:endParaRPr>
          </a:p>
          <a:p>
            <a:pPr>
              <a:lnSpc>
                <a:spcPct val="200000"/>
              </a:lnSpc>
            </a:pPr>
            <a:r>
              <a:rPr lang="en-US"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）我公司负责网络测试，确保网络通畅；</a:t>
            </a:r>
            <a:endParaRPr lang="en-US" altLang="zh-CN" sz="1600" dirty="0">
              <a:latin typeface="微软雅黑" pitchFamily="34" charset="-122"/>
              <a:ea typeface="微软雅黑" pitchFamily="34" charset="-122"/>
            </a:endParaRPr>
          </a:p>
          <a:p>
            <a:pPr>
              <a:lnSpc>
                <a:spcPct val="200000"/>
              </a:lnSpc>
            </a:pPr>
            <a:r>
              <a:rPr lang="en-US" altLang="zh-CN" sz="1600" dirty="0">
                <a:latin typeface="微软雅黑" pitchFamily="34" charset="-122"/>
                <a:ea typeface="微软雅黑" pitchFamily="34" charset="-122"/>
              </a:rPr>
              <a:t>3</a:t>
            </a:r>
            <a:r>
              <a:rPr lang="zh-CN" altLang="en-US" sz="1600" dirty="0">
                <a:latin typeface="微软雅黑" pitchFamily="34" charset="-122"/>
                <a:ea typeface="微软雅黑" pitchFamily="34" charset="-122"/>
              </a:rPr>
              <a:t>）合作厂家负责设备调试。</a:t>
            </a:r>
          </a:p>
          <a:p>
            <a:endParaRPr lang="zh-CN" altLang="en-US" sz="1600" dirty="0">
              <a:latin typeface="华文中宋" panose="02010600040101010101" pitchFamily="2" charset="-122"/>
              <a:ea typeface="华文中宋" panose="02010600040101010101" pitchFamily="2" charset="-122"/>
            </a:endParaRPr>
          </a:p>
        </p:txBody>
      </p:sp>
      <p:sp>
        <p:nvSpPr>
          <p:cNvPr id="12" name="矩形 11"/>
          <p:cNvSpPr/>
          <p:nvPr/>
        </p:nvSpPr>
        <p:spPr>
          <a:xfrm>
            <a:off x="785786" y="5857892"/>
            <a:ext cx="7358114" cy="646331"/>
          </a:xfrm>
          <a:prstGeom prst="rect">
            <a:avLst/>
          </a:prstGeom>
        </p:spPr>
        <p:txBody>
          <a:bodyPr wrap="square">
            <a:spAutoFit/>
          </a:bodyPr>
          <a:lstStyle/>
          <a:p>
            <a:r>
              <a:rPr lang="zh-CN" altLang="en-US" dirty="0">
                <a:solidFill>
                  <a:srgbClr val="FF0000"/>
                </a:solidFill>
                <a:latin typeface="微软雅黑" pitchFamily="34" charset="-122"/>
                <a:ea typeface="微软雅黑" pitchFamily="34" charset="-122"/>
              </a:rPr>
              <a:t>最后成功举办了</a:t>
            </a:r>
            <a:r>
              <a:rPr lang="en-US" dirty="0">
                <a:solidFill>
                  <a:srgbClr val="FF0000"/>
                </a:solidFill>
                <a:latin typeface="微软雅黑" pitchFamily="34" charset="-122"/>
                <a:ea typeface="微软雅黑" pitchFamily="34" charset="-122"/>
              </a:rPr>
              <a:t>2017</a:t>
            </a:r>
            <a:r>
              <a:rPr lang="zh-CN" altLang="en-US" dirty="0">
                <a:solidFill>
                  <a:srgbClr val="FF0000"/>
                </a:solidFill>
                <a:latin typeface="微软雅黑" pitchFamily="34" charset="-122"/>
                <a:ea typeface="微软雅黑" pitchFamily="34" charset="-122"/>
              </a:rPr>
              <a:t>年全省教育信息化工作推进会，省教育局领导及各地市教育局领导对此次展示很满意。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4</a:t>
            </a:r>
            <a:r>
              <a:rPr lang="zh-CN" altLang="en-US" sz="2200" b="1" dirty="0">
                <a:solidFill>
                  <a:schemeClr val="bg1"/>
                </a:solidFill>
                <a:latin typeface="微软雅黑" pitchFamily="34" charset="-122"/>
                <a:ea typeface="微软雅黑" pitchFamily="34" charset="-122"/>
                <a:cs typeface="+mj-cs"/>
              </a:rPr>
              <a:t>、项目取得效益情况介绍</a:t>
            </a:r>
            <a:endParaRPr lang="en-US" altLang="zh-CN" sz="2200" b="1" dirty="0">
              <a:solidFill>
                <a:schemeClr val="bg1"/>
              </a:solidFill>
              <a:latin typeface="微软雅黑" pitchFamily="34" charset="-122"/>
              <a:ea typeface="微软雅黑" pitchFamily="34" charset="-122"/>
              <a:cs typeface="+mj-cs"/>
            </a:endParaRPr>
          </a:p>
        </p:txBody>
      </p:sp>
      <p:sp>
        <p:nvSpPr>
          <p:cNvPr id="6" name="Freeform 7"/>
          <p:cNvSpPr/>
          <p:nvPr/>
        </p:nvSpPr>
        <p:spPr bwMode="auto">
          <a:xfrm rot="18900000">
            <a:off x="3115095" y="1374060"/>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7" name="Freeform 6"/>
          <p:cNvSpPr/>
          <p:nvPr/>
        </p:nvSpPr>
        <p:spPr bwMode="auto">
          <a:xfrm rot="18900000">
            <a:off x="3766001" y="2639092"/>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8" name="Freeform 5"/>
          <p:cNvSpPr/>
          <p:nvPr/>
        </p:nvSpPr>
        <p:spPr bwMode="auto">
          <a:xfrm rot="18900000">
            <a:off x="2504446" y="3293079"/>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9" name="Freeform 8"/>
          <p:cNvSpPr/>
          <p:nvPr/>
        </p:nvSpPr>
        <p:spPr bwMode="auto">
          <a:xfrm rot="18900000">
            <a:off x="1851986" y="2028044"/>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itchFamily="34" charset="-122"/>
            </a:endParaRPr>
          </a:p>
        </p:txBody>
      </p:sp>
      <p:sp>
        <p:nvSpPr>
          <p:cNvPr id="14" name="矩形 10"/>
          <p:cNvSpPr>
            <a:spLocks noChangeArrowheads="1"/>
          </p:cNvSpPr>
          <p:nvPr/>
        </p:nvSpPr>
        <p:spPr bwMode="auto">
          <a:xfrm>
            <a:off x="0" y="2643182"/>
            <a:ext cx="1860677" cy="523220"/>
          </a:xfrm>
          <a:prstGeom prst="rect">
            <a:avLst/>
          </a:prstGeom>
          <a:noFill/>
          <a:ln w="9525">
            <a:noFill/>
            <a:miter lim="800000"/>
          </a:ln>
        </p:spPr>
        <p:txBody>
          <a:bodyPr wrap="square">
            <a:spAutoFit/>
          </a:bodyPr>
          <a:lstStyle/>
          <a:p>
            <a:r>
              <a:rPr lang="zh-CN" altLang="en-US" sz="1400" b="1" dirty="0">
                <a:solidFill>
                  <a:srgbClr val="C00000"/>
                </a:solidFill>
                <a:latin typeface="微软雅黑" pitchFamily="34" charset="-122"/>
                <a:ea typeface="微软雅黑" pitchFamily="34" charset="-122"/>
              </a:rPr>
              <a:t>总</a:t>
            </a:r>
            <a:r>
              <a:rPr lang="zh-CN" altLang="zh-CN" sz="1400" b="1" dirty="0">
                <a:solidFill>
                  <a:srgbClr val="C00000"/>
                </a:solidFill>
                <a:latin typeface="微软雅黑" pitchFamily="34" charset="-122"/>
                <a:ea typeface="微软雅黑" pitchFamily="34" charset="-122"/>
              </a:rPr>
              <a:t>收入</a:t>
            </a:r>
            <a:r>
              <a:rPr lang="zh-CN" altLang="en-US" sz="1400" b="1" dirty="0">
                <a:solidFill>
                  <a:srgbClr val="C00000"/>
                </a:solidFill>
                <a:latin typeface="微软雅黑" pitchFamily="34" charset="-122"/>
                <a:ea typeface="微软雅黑" pitchFamily="34" charset="-122"/>
              </a:rPr>
              <a:t>：</a:t>
            </a:r>
            <a:r>
              <a:rPr lang="zh-CN" altLang="en-US" sz="1400" dirty="0">
                <a:latin typeface="微软雅黑" pitchFamily="34" charset="-122"/>
                <a:ea typeface="微软雅黑" pitchFamily="34" charset="-122"/>
              </a:rPr>
              <a:t>拉动</a:t>
            </a:r>
            <a:r>
              <a:rPr lang="en-US" altLang="zh-CN" sz="1400" dirty="0">
                <a:latin typeface="微软雅黑" pitchFamily="34" charset="-122"/>
                <a:ea typeface="微软雅黑" pitchFamily="34" charset="-122"/>
              </a:rPr>
              <a:t>ICT</a:t>
            </a:r>
            <a:r>
              <a:rPr lang="zh-CN" altLang="en-US" sz="1400" dirty="0">
                <a:latin typeface="微软雅黑" pitchFamily="34" charset="-122"/>
                <a:ea typeface="微软雅黑" pitchFamily="34" charset="-122"/>
              </a:rPr>
              <a:t>收入</a:t>
            </a:r>
            <a:r>
              <a:rPr lang="en-US" altLang="zh-CN" sz="1400" dirty="0">
                <a:latin typeface="微软雅黑" pitchFamily="34" charset="-122"/>
                <a:ea typeface="微软雅黑" pitchFamily="34" charset="-122"/>
              </a:rPr>
              <a:t>345</a:t>
            </a:r>
            <a:r>
              <a:rPr lang="zh-CN" altLang="en-US" sz="1400" dirty="0">
                <a:latin typeface="微软雅黑" pitchFamily="34" charset="-122"/>
                <a:ea typeface="微软雅黑" pitchFamily="34" charset="-122"/>
              </a:rPr>
              <a:t>万，</a:t>
            </a:r>
            <a:r>
              <a:rPr lang="zh-CN" altLang="zh-CN" sz="1400" dirty="0">
                <a:latin typeface="微软雅黑" pitchFamily="34" charset="-122"/>
                <a:ea typeface="微软雅黑" pitchFamily="34" charset="-122"/>
              </a:rPr>
              <a:t>合同期</a:t>
            </a:r>
            <a:r>
              <a:rPr lang="en-US" altLang="zh-CN" sz="1400" dirty="0">
                <a:latin typeface="微软雅黑" pitchFamily="34" charset="-122"/>
                <a:ea typeface="微软雅黑" pitchFamily="34" charset="-122"/>
              </a:rPr>
              <a:t>3</a:t>
            </a:r>
            <a:r>
              <a:rPr lang="zh-CN" altLang="zh-CN" sz="1400" dirty="0">
                <a:latin typeface="微软雅黑" pitchFamily="34" charset="-122"/>
                <a:ea typeface="微软雅黑" pitchFamily="34" charset="-122"/>
              </a:rPr>
              <a:t>年。</a:t>
            </a:r>
            <a:endParaRPr lang="zh-CN" altLang="en-US" sz="1400" dirty="0">
              <a:latin typeface="微软雅黑" pitchFamily="34" charset="-122"/>
              <a:ea typeface="微软雅黑" pitchFamily="34" charset="-122"/>
            </a:endParaRPr>
          </a:p>
        </p:txBody>
      </p:sp>
      <p:sp>
        <p:nvSpPr>
          <p:cNvPr id="15" name="矩形 14"/>
          <p:cNvSpPr/>
          <p:nvPr/>
        </p:nvSpPr>
        <p:spPr>
          <a:xfrm>
            <a:off x="2350806" y="2826818"/>
            <a:ext cx="800219" cy="387798"/>
          </a:xfrm>
          <a:prstGeom prst="rect">
            <a:avLst/>
          </a:prstGeom>
        </p:spPr>
        <p:txBody>
          <a:bodyPr wrap="none">
            <a:spAutoFit/>
          </a:bodyPr>
          <a:lstStyle/>
          <a:p>
            <a:pPr algn="ctr" defTabSz="914400">
              <a:lnSpc>
                <a:spcPct val="80000"/>
              </a:lnSpc>
              <a:defRPr/>
            </a:pPr>
            <a:r>
              <a:rPr lang="zh-CN" altLang="en-US"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rPr>
              <a:t>浮梁</a:t>
            </a:r>
            <a:endParaRPr lang="zh-CN" altLang="zh-CN"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endParaRPr>
          </a:p>
        </p:txBody>
      </p:sp>
      <p:sp>
        <p:nvSpPr>
          <p:cNvPr id="16" name="矩形 15"/>
          <p:cNvSpPr/>
          <p:nvPr/>
        </p:nvSpPr>
        <p:spPr>
          <a:xfrm>
            <a:off x="3441918" y="2083220"/>
            <a:ext cx="800220" cy="387798"/>
          </a:xfrm>
          <a:prstGeom prst="rect">
            <a:avLst/>
          </a:prstGeom>
        </p:spPr>
        <p:txBody>
          <a:bodyPr wrap="none">
            <a:spAutoFit/>
          </a:bodyPr>
          <a:lstStyle/>
          <a:p>
            <a:pPr algn="ctr" defTabSz="914400">
              <a:lnSpc>
                <a:spcPct val="80000"/>
              </a:lnSpc>
              <a:defRPr/>
            </a:pPr>
            <a:r>
              <a:rPr lang="zh-CN" altLang="en-US"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rPr>
              <a:t>珠山</a:t>
            </a:r>
            <a:endParaRPr lang="zh-CN" altLang="zh-CN"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endParaRPr>
          </a:p>
        </p:txBody>
      </p:sp>
      <p:sp>
        <p:nvSpPr>
          <p:cNvPr id="17" name="矩形 16"/>
          <p:cNvSpPr/>
          <p:nvPr/>
        </p:nvSpPr>
        <p:spPr>
          <a:xfrm>
            <a:off x="4238315" y="3199511"/>
            <a:ext cx="800220" cy="387798"/>
          </a:xfrm>
          <a:prstGeom prst="rect">
            <a:avLst/>
          </a:prstGeom>
        </p:spPr>
        <p:txBody>
          <a:bodyPr wrap="none">
            <a:spAutoFit/>
          </a:bodyPr>
          <a:lstStyle/>
          <a:p>
            <a:pPr algn="ctr" defTabSz="914400">
              <a:lnSpc>
                <a:spcPct val="80000"/>
              </a:lnSpc>
              <a:defRPr/>
            </a:pPr>
            <a:r>
              <a:rPr lang="zh-CN" altLang="en-US"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rPr>
              <a:t>乐平</a:t>
            </a:r>
            <a:endParaRPr lang="zh-CN" altLang="zh-CN"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endParaRPr>
          </a:p>
        </p:txBody>
      </p:sp>
      <p:sp>
        <p:nvSpPr>
          <p:cNvPr id="18" name="矩形 17"/>
          <p:cNvSpPr/>
          <p:nvPr/>
        </p:nvSpPr>
        <p:spPr>
          <a:xfrm>
            <a:off x="3116024" y="3935213"/>
            <a:ext cx="800220" cy="387798"/>
          </a:xfrm>
          <a:prstGeom prst="rect">
            <a:avLst/>
          </a:prstGeom>
        </p:spPr>
        <p:txBody>
          <a:bodyPr wrap="none">
            <a:spAutoFit/>
          </a:bodyPr>
          <a:lstStyle/>
          <a:p>
            <a:pPr algn="ctr" defTabSz="914400">
              <a:lnSpc>
                <a:spcPct val="80000"/>
              </a:lnSpc>
              <a:defRPr/>
            </a:pPr>
            <a:r>
              <a:rPr lang="zh-CN" altLang="en-US"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rPr>
              <a:t>昌江</a:t>
            </a:r>
            <a:endParaRPr lang="zh-CN" altLang="zh-CN" sz="2400" b="1" kern="0" dirty="0">
              <a:ln w="18415" cmpd="sng">
                <a:noFill/>
                <a:prstDash val="solid"/>
              </a:ln>
              <a:solidFill>
                <a:schemeClr val="bg1"/>
              </a:solidFill>
              <a:latin typeface="微软雅黑" pitchFamily="34" charset="-122"/>
              <a:ea typeface="微软雅黑" pitchFamily="34" charset="-122"/>
              <a:sym typeface="宋体" panose="02010600030101010101" pitchFamily="2" charset="-122"/>
            </a:endParaRPr>
          </a:p>
        </p:txBody>
      </p:sp>
      <p:sp>
        <p:nvSpPr>
          <p:cNvPr id="22" name="AutoShape 12"/>
          <p:cNvSpPr>
            <a:spLocks noChangeArrowheads="1"/>
          </p:cNvSpPr>
          <p:nvPr/>
        </p:nvSpPr>
        <p:spPr bwMode="auto">
          <a:xfrm>
            <a:off x="149443" y="1402854"/>
            <a:ext cx="2917707" cy="790298"/>
          </a:xfrm>
          <a:prstGeom prst="homePlate">
            <a:avLst>
              <a:gd name="adj" fmla="val 63872"/>
            </a:avLst>
          </a:prstGeom>
          <a:solidFill>
            <a:srgbClr val="005DA2"/>
          </a:solidFill>
          <a:ln w="9525">
            <a:noFill/>
            <a:miter lim="800000"/>
          </a:ln>
        </p:spPr>
        <p:txBody>
          <a:bodyPr wrap="none" lIns="91472" tIns="45736" rIns="91472" bIns="45736" anchor="ctr"/>
          <a:lstStyle/>
          <a:p>
            <a:pPr algn="ctr" defTabSz="914400">
              <a:lnSpc>
                <a:spcPct val="80000"/>
              </a:lnSpc>
              <a:defRPr/>
            </a:pPr>
            <a:r>
              <a:rPr lang="zh-CN" altLang="en-US" sz="2800" b="1" kern="0" dirty="0">
                <a:ln w="18415" cmpd="sng">
                  <a:noFill/>
                  <a:prstDash val="solid"/>
                </a:ln>
                <a:solidFill>
                  <a:schemeClr val="bg1"/>
                </a:solidFill>
                <a:latin typeface="微软雅黑" pitchFamily="34" charset="-122"/>
                <a:ea typeface="微软雅黑" pitchFamily="34" charset="-122"/>
              </a:rPr>
              <a:t>经济效益</a:t>
            </a:r>
          </a:p>
        </p:txBody>
      </p:sp>
      <p:sp>
        <p:nvSpPr>
          <p:cNvPr id="24" name="AutoShape 12"/>
          <p:cNvSpPr>
            <a:spLocks noChangeArrowheads="1"/>
          </p:cNvSpPr>
          <p:nvPr/>
        </p:nvSpPr>
        <p:spPr bwMode="auto">
          <a:xfrm flipH="1">
            <a:off x="5286380" y="1142984"/>
            <a:ext cx="2917707" cy="790298"/>
          </a:xfrm>
          <a:prstGeom prst="homePlate">
            <a:avLst>
              <a:gd name="adj" fmla="val 63872"/>
            </a:avLst>
          </a:prstGeom>
          <a:solidFill>
            <a:srgbClr val="FFC400"/>
          </a:solidFill>
          <a:ln w="9525">
            <a:noFill/>
            <a:miter lim="800000"/>
          </a:ln>
        </p:spPr>
        <p:txBody>
          <a:bodyPr wrap="none" lIns="91472" tIns="45736" rIns="91472" bIns="45736" anchor="ctr"/>
          <a:lstStyle/>
          <a:p>
            <a:pPr algn="ctr" defTabSz="914400">
              <a:lnSpc>
                <a:spcPct val="80000"/>
              </a:lnSpc>
              <a:defRPr/>
            </a:pPr>
            <a:r>
              <a:rPr lang="zh-CN" altLang="en-US" sz="2800" b="1" kern="0" dirty="0">
                <a:ln w="18415" cmpd="sng">
                  <a:noFill/>
                  <a:prstDash val="solid"/>
                </a:ln>
                <a:solidFill>
                  <a:schemeClr val="bg1"/>
                </a:solidFill>
                <a:latin typeface="微软雅黑" pitchFamily="34" charset="-122"/>
                <a:ea typeface="微软雅黑" pitchFamily="34" charset="-122"/>
              </a:rPr>
              <a:t>社会效益</a:t>
            </a:r>
          </a:p>
        </p:txBody>
      </p:sp>
      <p:sp>
        <p:nvSpPr>
          <p:cNvPr id="25" name="AutoShape 12"/>
          <p:cNvSpPr>
            <a:spLocks noChangeArrowheads="1"/>
          </p:cNvSpPr>
          <p:nvPr/>
        </p:nvSpPr>
        <p:spPr bwMode="auto">
          <a:xfrm flipH="1">
            <a:off x="5643570" y="3857628"/>
            <a:ext cx="2917707" cy="790298"/>
          </a:xfrm>
          <a:prstGeom prst="homePlate">
            <a:avLst>
              <a:gd name="adj" fmla="val 63872"/>
            </a:avLst>
          </a:prstGeom>
          <a:solidFill>
            <a:srgbClr val="00B050"/>
          </a:solidFill>
          <a:ln w="9525">
            <a:noFill/>
            <a:miter lim="800000"/>
          </a:ln>
        </p:spPr>
        <p:txBody>
          <a:bodyPr wrap="none" lIns="91472" tIns="45736" rIns="91472" bIns="45736" anchor="ctr"/>
          <a:lstStyle/>
          <a:p>
            <a:pPr algn="ctr" defTabSz="914400">
              <a:lnSpc>
                <a:spcPct val="80000"/>
              </a:lnSpc>
              <a:defRPr/>
            </a:pPr>
            <a:r>
              <a:rPr lang="zh-CN" altLang="en-US" sz="2800" b="1" kern="0" dirty="0">
                <a:ln w="18415" cmpd="sng">
                  <a:noFill/>
                  <a:prstDash val="solid"/>
                </a:ln>
                <a:solidFill>
                  <a:schemeClr val="bg1"/>
                </a:solidFill>
                <a:latin typeface="微软雅黑" pitchFamily="34" charset="-122"/>
                <a:ea typeface="微软雅黑" pitchFamily="34" charset="-122"/>
              </a:rPr>
              <a:t>竞争效益</a:t>
            </a:r>
          </a:p>
        </p:txBody>
      </p:sp>
      <p:sp>
        <p:nvSpPr>
          <p:cNvPr id="27" name="矩形 26"/>
          <p:cNvSpPr/>
          <p:nvPr/>
        </p:nvSpPr>
        <p:spPr>
          <a:xfrm>
            <a:off x="5500694" y="2000240"/>
            <a:ext cx="3463158" cy="1600438"/>
          </a:xfrm>
          <a:prstGeom prst="rect">
            <a:avLst/>
          </a:prstGeom>
        </p:spPr>
        <p:txBody>
          <a:bodyPr wrap="square">
            <a:spAutoFit/>
          </a:bodyPr>
          <a:lstStyle/>
          <a:p>
            <a:r>
              <a:rPr lang="en-US" altLang="zh-CN" sz="1400" dirty="0">
                <a:latin typeface="微软雅黑" pitchFamily="34" charset="-122"/>
                <a:ea typeface="微软雅黑" pitchFamily="34" charset="-122"/>
              </a:rPr>
              <a:t>        </a:t>
            </a:r>
            <a:r>
              <a:rPr lang="zh-CN" altLang="zh-CN" sz="1400" dirty="0">
                <a:latin typeface="微软雅黑" pitchFamily="34" charset="-122"/>
                <a:ea typeface="微软雅黑" pitchFamily="34" charset="-122"/>
              </a:rPr>
              <a:t>该项目不仅为公司带来了大额信息化收入，也是公司积极响应</a:t>
            </a:r>
            <a:r>
              <a:rPr lang="zh-CN" altLang="en-US" sz="1400" dirty="0">
                <a:latin typeface="微软雅黑" pitchFamily="34" charset="-122"/>
                <a:ea typeface="微软雅黑" pitchFamily="34" charset="-122"/>
              </a:rPr>
              <a:t>景德镇</a:t>
            </a:r>
            <a:r>
              <a:rPr lang="zh-CN" altLang="zh-CN" sz="1400" dirty="0">
                <a:latin typeface="微软雅黑" pitchFamily="34" charset="-122"/>
                <a:ea typeface="微软雅黑" pitchFamily="34" charset="-122"/>
              </a:rPr>
              <a:t>市乃至</a:t>
            </a:r>
            <a:r>
              <a:rPr lang="zh-CN" altLang="en-US" sz="1400" dirty="0">
                <a:latin typeface="微软雅黑" pitchFamily="34" charset="-122"/>
                <a:ea typeface="微软雅黑" pitchFamily="34" charset="-122"/>
              </a:rPr>
              <a:t>江西省</a:t>
            </a:r>
            <a:r>
              <a:rPr lang="zh-CN" altLang="zh-CN" sz="1400" dirty="0">
                <a:latin typeface="微软雅黑" pitchFamily="34" charset="-122"/>
                <a:ea typeface="微软雅黑" pitchFamily="34" charset="-122"/>
              </a:rPr>
              <a:t>教育行业信息化建设总体规划的积极表现，彰显了企业的专业能力和对社会责任的履行。同时</a:t>
            </a:r>
            <a:r>
              <a:rPr lang="zh-CN" altLang="en-US" sz="1400" dirty="0">
                <a:latin typeface="微软雅黑" pitchFamily="34" charset="-122"/>
                <a:ea typeface="微软雅黑" pitchFamily="34" charset="-122"/>
              </a:rPr>
              <a:t>后续</a:t>
            </a:r>
            <a:r>
              <a:rPr lang="zh-CN" altLang="zh-CN" sz="1400" dirty="0">
                <a:latin typeface="微软雅黑" pitchFamily="34" charset="-122"/>
                <a:ea typeface="微软雅黑" pitchFamily="34" charset="-122"/>
              </a:rPr>
              <a:t>通过</a:t>
            </a:r>
            <a:r>
              <a:rPr lang="zh-CN" altLang="en-US" sz="1400" dirty="0">
                <a:latin typeface="微软雅黑" pitchFamily="34" charset="-122"/>
                <a:ea typeface="微软雅黑" pitchFamily="34" charset="-122"/>
              </a:rPr>
              <a:t>区县内教育行业网络</a:t>
            </a:r>
            <a:r>
              <a:rPr lang="zh-CN" altLang="zh-CN" sz="1400" dirty="0">
                <a:latin typeface="微软雅黑" pitchFamily="34" charset="-122"/>
                <a:ea typeface="微软雅黑" pitchFamily="34" charset="-122"/>
              </a:rPr>
              <a:t>接入的带动，提升</a:t>
            </a:r>
            <a:r>
              <a:rPr lang="zh-CN" altLang="en-US" sz="1400" dirty="0">
                <a:latin typeface="微软雅黑" pitchFamily="34" charset="-122"/>
                <a:ea typeface="微软雅黑" pitchFamily="34" charset="-122"/>
              </a:rPr>
              <a:t>整体</a:t>
            </a:r>
            <a:r>
              <a:rPr lang="zh-CN" altLang="zh-CN" sz="1400" dirty="0">
                <a:latin typeface="微软雅黑" pitchFamily="34" charset="-122"/>
                <a:ea typeface="微软雅黑" pitchFamily="34" charset="-122"/>
              </a:rPr>
              <a:t>教育行业</a:t>
            </a:r>
            <a:r>
              <a:rPr lang="zh-CN" altLang="en-US" sz="1400" dirty="0">
                <a:latin typeface="微软雅黑" pitchFamily="34" charset="-122"/>
                <a:ea typeface="微软雅黑" pitchFamily="34" charset="-122"/>
              </a:rPr>
              <a:t>信息化</a:t>
            </a:r>
            <a:r>
              <a:rPr lang="zh-CN" altLang="zh-CN" sz="1400" dirty="0">
                <a:latin typeface="微软雅黑" pitchFamily="34" charset="-122"/>
                <a:ea typeface="微软雅黑" pitchFamily="34" charset="-122"/>
              </a:rPr>
              <a:t>渗透。</a:t>
            </a:r>
            <a:endParaRPr lang="zh-CN" altLang="en-US" sz="1400" dirty="0">
              <a:latin typeface="微软雅黑" pitchFamily="34" charset="-122"/>
              <a:ea typeface="微软雅黑" pitchFamily="34" charset="-122"/>
            </a:endParaRPr>
          </a:p>
        </p:txBody>
      </p:sp>
      <p:sp>
        <p:nvSpPr>
          <p:cNvPr id="28" name="矩形 27"/>
          <p:cNvSpPr/>
          <p:nvPr/>
        </p:nvSpPr>
        <p:spPr>
          <a:xfrm>
            <a:off x="5572132" y="4714884"/>
            <a:ext cx="3271942" cy="954107"/>
          </a:xfrm>
          <a:prstGeom prst="rect">
            <a:avLst/>
          </a:prstGeom>
        </p:spPr>
        <p:txBody>
          <a:bodyPr wrap="square">
            <a:spAutoFit/>
          </a:bodyPr>
          <a:lstStyle/>
          <a:p>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教育云课堂平台，各学校的设备需要无缝对接，</a:t>
            </a:r>
            <a:r>
              <a:rPr lang="zh-CN" altLang="zh-CN" sz="1400" dirty="0">
                <a:latin typeface="微软雅黑" pitchFamily="34" charset="-122"/>
                <a:ea typeface="微软雅黑" pitchFamily="34" charset="-122"/>
              </a:rPr>
              <a:t>竞争对手无法再接入同类业务，</a:t>
            </a:r>
            <a:r>
              <a:rPr lang="zh-CN" altLang="en-US" sz="1400" dirty="0">
                <a:latin typeface="微软雅黑" pitchFamily="34" charset="-122"/>
                <a:ea typeface="微软雅黑" pitchFamily="34" charset="-122"/>
              </a:rPr>
              <a:t>极大的增强了教育行业</a:t>
            </a:r>
            <a:r>
              <a:rPr lang="zh-CN" altLang="zh-CN" sz="1400" dirty="0">
                <a:latin typeface="微软雅黑" pitchFamily="34" charset="-122"/>
                <a:ea typeface="微软雅黑" pitchFamily="34" charset="-122"/>
              </a:rPr>
              <a:t>客户的全业务发展</a:t>
            </a:r>
            <a:r>
              <a:rPr lang="zh-CN" altLang="en-US" sz="1400" dirty="0">
                <a:latin typeface="微软雅黑" pitchFamily="34" charset="-122"/>
                <a:ea typeface="微软雅黑" pitchFamily="34" charset="-122"/>
              </a:rPr>
              <a:t>潜力</a:t>
            </a:r>
            <a:r>
              <a:rPr lang="zh-CN" altLang="zh-CN" sz="1400" dirty="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29" name="矩形 10"/>
          <p:cNvSpPr>
            <a:spLocks noChangeArrowheads="1"/>
          </p:cNvSpPr>
          <p:nvPr/>
        </p:nvSpPr>
        <p:spPr bwMode="auto">
          <a:xfrm>
            <a:off x="285720" y="5429264"/>
            <a:ext cx="5214974" cy="954107"/>
          </a:xfrm>
          <a:prstGeom prst="rect">
            <a:avLst/>
          </a:prstGeom>
          <a:noFill/>
          <a:ln w="9525">
            <a:noFill/>
            <a:miter lim="800000"/>
          </a:ln>
        </p:spPr>
        <p:txBody>
          <a:bodyPr wrap="square">
            <a:spAutoFit/>
          </a:bodyPr>
          <a:lstStyle/>
          <a:p>
            <a:r>
              <a:rPr lang="zh-CN" altLang="en-US" sz="1400" dirty="0">
                <a:latin typeface="微软雅黑" pitchFamily="34" charset="-122"/>
                <a:ea typeface="微软雅黑" pitchFamily="34" charset="-122"/>
              </a:rPr>
              <a:t>创新点：考虑到客户每年只有</a:t>
            </a:r>
            <a:r>
              <a:rPr lang="en-US" sz="1400" dirty="0">
                <a:latin typeface="微软雅黑" pitchFamily="34" charset="-122"/>
                <a:ea typeface="微软雅黑" pitchFamily="34" charset="-122"/>
              </a:rPr>
              <a:t>600</a:t>
            </a:r>
            <a:r>
              <a:rPr lang="zh-CN" altLang="en-US" sz="1400" dirty="0">
                <a:latin typeface="微软雅黑" pitchFamily="34" charset="-122"/>
                <a:ea typeface="微软雅黑" pitchFamily="34" charset="-122"/>
              </a:rPr>
              <a:t>万信息化资金，而此项目只是信息化建设的一部分，如果按照前期项目验收收取</a:t>
            </a:r>
            <a:r>
              <a:rPr lang="en-US" sz="1400" dirty="0">
                <a:latin typeface="微软雅黑" pitchFamily="34" charset="-122"/>
                <a:ea typeface="微软雅黑" pitchFamily="34" charset="-122"/>
              </a:rPr>
              <a:t>95%</a:t>
            </a:r>
            <a:r>
              <a:rPr lang="zh-CN" altLang="en-US" sz="1400" dirty="0">
                <a:latin typeface="微软雅黑" pitchFamily="34" charset="-122"/>
                <a:ea typeface="微软雅黑" pitchFamily="34" charset="-122"/>
              </a:rPr>
              <a:t>项目款，客户资金压力会很大，因此建议验收收取</a:t>
            </a:r>
            <a:r>
              <a:rPr lang="en-US" sz="1400" dirty="0">
                <a:latin typeface="微软雅黑" pitchFamily="34" charset="-122"/>
                <a:ea typeface="微软雅黑" pitchFamily="34" charset="-122"/>
              </a:rPr>
              <a:t>20%</a:t>
            </a:r>
            <a:r>
              <a:rPr lang="zh-CN" altLang="en-US" sz="1400" dirty="0">
                <a:latin typeface="微软雅黑" pitchFamily="34" charset="-122"/>
                <a:ea typeface="微软雅黑" pitchFamily="34" charset="-122"/>
              </a:rPr>
              <a:t>，一年质保后（待明年</a:t>
            </a:r>
            <a:r>
              <a:rPr lang="en-US" sz="1400" dirty="0">
                <a:latin typeface="微软雅黑" pitchFamily="34" charset="-122"/>
                <a:ea typeface="微软雅黑" pitchFamily="34" charset="-122"/>
              </a:rPr>
              <a:t>600</a:t>
            </a:r>
            <a:r>
              <a:rPr lang="zh-CN" altLang="en-US" sz="1400" dirty="0">
                <a:latin typeface="微软雅黑" pitchFamily="34" charset="-122"/>
                <a:ea typeface="微软雅黑" pitchFamily="34" charset="-122"/>
              </a:rPr>
              <a:t>万资金下来），收取</a:t>
            </a:r>
            <a:r>
              <a:rPr lang="en-US" sz="1400" dirty="0">
                <a:latin typeface="微软雅黑" pitchFamily="34" charset="-122"/>
                <a:ea typeface="微软雅黑" pitchFamily="34" charset="-122"/>
              </a:rPr>
              <a:t>95%</a:t>
            </a:r>
            <a:r>
              <a:rPr lang="zh-CN" altLang="en-US" sz="1400" dirty="0">
                <a:latin typeface="微软雅黑" pitchFamily="34" charset="-122"/>
                <a:ea typeface="微软雅黑" pitchFamily="34" charset="-122"/>
              </a:rPr>
              <a:t>。这样解决了客户资金压力。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5</a:t>
            </a:r>
            <a:r>
              <a:rPr lang="zh-CN" altLang="en-US" sz="2200" b="1" dirty="0">
                <a:solidFill>
                  <a:schemeClr val="bg1"/>
                </a:solidFill>
                <a:latin typeface="微软雅黑" pitchFamily="34" charset="-122"/>
                <a:ea typeface="微软雅黑" pitchFamily="34" charset="-122"/>
                <a:cs typeface="+mj-cs"/>
              </a:rPr>
              <a:t>、项目可复制推广性、能力可输出性情况介绍</a:t>
            </a:r>
            <a:endParaRPr lang="en-US" altLang="zh-CN" sz="2200" b="1" dirty="0">
              <a:solidFill>
                <a:schemeClr val="bg1"/>
              </a:solidFill>
              <a:latin typeface="微软雅黑" pitchFamily="34" charset="-122"/>
              <a:ea typeface="微软雅黑" pitchFamily="34" charset="-122"/>
              <a:cs typeface="+mj-cs"/>
            </a:endParaRPr>
          </a:p>
        </p:txBody>
      </p:sp>
      <p:sp>
        <p:nvSpPr>
          <p:cNvPr id="5" name="TextBox 22">
            <a:extLst>
              <a:ext uri="{FF2B5EF4-FFF2-40B4-BE49-F238E27FC236}">
                <a16:creationId xmlns:a16="http://schemas.microsoft.com/office/drawing/2014/main" id="{FC570502-FD09-4C4B-BDFC-DF38B8F92582}"/>
              </a:ext>
            </a:extLst>
          </p:cNvPr>
          <p:cNvSpPr txBox="1"/>
          <p:nvPr/>
        </p:nvSpPr>
        <p:spPr>
          <a:xfrm>
            <a:off x="142844" y="1428736"/>
            <a:ext cx="8858280" cy="5309146"/>
          </a:xfrm>
          <a:prstGeom prst="rect">
            <a:avLst/>
          </a:prstGeom>
          <a:noFill/>
        </p:spPr>
        <p:txBody>
          <a:bodyPr wrap="square" rtlCol="0">
            <a:spAutoFit/>
          </a:bodyPr>
          <a:lstStyle/>
          <a:p>
            <a:pPr marL="342900" indent="-342900">
              <a:lnSpc>
                <a:spcPct val="150000"/>
              </a:lnSpc>
              <a:buAutoNum type="ea1ChsPeriod"/>
            </a:pPr>
            <a:r>
              <a:rPr lang="zh-CN" altLang="en-US" sz="1400" b="1" dirty="0">
                <a:latin typeface="微软雅黑" pitchFamily="34" charset="-122"/>
                <a:ea typeface="微软雅黑" pitchFamily="34" charset="-122"/>
              </a:rPr>
              <a:t>应用场景</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 </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国家中长期教育改革和发展规划纲要（</a:t>
            </a:r>
            <a:r>
              <a:rPr lang="en-US" sz="1400" dirty="0">
                <a:latin typeface="微软雅黑" pitchFamily="34" charset="-122"/>
                <a:ea typeface="微软雅黑" pitchFamily="34" charset="-122"/>
              </a:rPr>
              <a:t>2010</a:t>
            </a:r>
            <a:r>
              <a:rPr lang="zh-CN" altLang="en-US" sz="1400" dirty="0">
                <a:latin typeface="微软雅黑" pitchFamily="34" charset="-122"/>
                <a:ea typeface="微软雅黑" pitchFamily="34" charset="-122"/>
              </a:rPr>
              <a:t>－</a:t>
            </a:r>
            <a:r>
              <a:rPr lang="en-US" sz="1400" dirty="0">
                <a:latin typeface="微软雅黑" pitchFamily="34" charset="-122"/>
                <a:ea typeface="微软雅黑" pitchFamily="34" charset="-122"/>
              </a:rPr>
              <a:t>2020</a:t>
            </a:r>
            <a:r>
              <a:rPr lang="zh-CN" altLang="en-US" sz="1400" dirty="0">
                <a:latin typeface="微软雅黑" pitchFamily="34" charset="-122"/>
                <a:ea typeface="微软雅黑" pitchFamily="34" charset="-122"/>
              </a:rPr>
              <a:t>年）</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中提到，要加快教育信息基础设施建设，强调“加快终端设施普及，推进数字化校园建设，实现多种方式接入互联网”、“加强优质教育资源开发与应用”、“强化信息技术应用”。在此基础上，教育云课堂运用而生。</a:t>
            </a:r>
          </a:p>
          <a:p>
            <a:pPr marL="342900" indent="-342900">
              <a:lnSpc>
                <a:spcPct val="150000"/>
              </a:lnSpc>
              <a:buAutoNum type="ea1ChsPeriod"/>
            </a:pPr>
            <a:r>
              <a:rPr lang="zh-CN" altLang="en-US" sz="1400" b="1" dirty="0">
                <a:latin typeface="微软雅黑" pitchFamily="34" charset="-122"/>
                <a:ea typeface="微软雅黑" pitchFamily="34" charset="-122"/>
              </a:rPr>
              <a:t>目标客户</a:t>
            </a:r>
            <a:r>
              <a:rPr lang="zh-CN" altLang="en-US" sz="1400" dirty="0">
                <a:latin typeface="微软雅黑" pitchFamily="34" charset="-122"/>
                <a:ea typeface="微软雅黑" pitchFamily="34" charset="-122"/>
              </a:rPr>
              <a:t>：教育局电化教育馆</a:t>
            </a:r>
            <a:endParaRPr lang="en-US" altLang="zh-CN" sz="1400" dirty="0">
              <a:latin typeface="微软雅黑" pitchFamily="34" charset="-122"/>
              <a:ea typeface="微软雅黑" pitchFamily="34" charset="-122"/>
            </a:endParaRPr>
          </a:p>
          <a:p>
            <a:pPr marL="342900" indent="-342900">
              <a:lnSpc>
                <a:spcPct val="150000"/>
              </a:lnSpc>
            </a:pPr>
            <a:r>
              <a:rPr lang="zh-CN" altLang="en-US" sz="1400" dirty="0">
                <a:latin typeface="微软雅黑" pitchFamily="34" charset="-122"/>
                <a:ea typeface="微软雅黑" pitchFamily="34" charset="-122"/>
              </a:rPr>
              <a:t>三</a:t>
            </a:r>
            <a:r>
              <a:rPr lang="en-US" altLang="zh-CN" sz="1400"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标准产品组成</a:t>
            </a:r>
            <a:r>
              <a:rPr lang="zh-CN" altLang="en-US" sz="1400" dirty="0">
                <a:latin typeface="微软雅黑" pitchFamily="34" charset="-122"/>
                <a:ea typeface="微软雅黑" pitchFamily="34" charset="-122"/>
              </a:rPr>
              <a:t>：移动云、专线、班班通、</a:t>
            </a:r>
            <a:r>
              <a:rPr lang="en-US" altLang="zh-CN" sz="1400" dirty="0">
                <a:latin typeface="微软雅黑" pitchFamily="34" charset="-122"/>
                <a:ea typeface="微软雅黑" pitchFamily="34" charset="-122"/>
              </a:rPr>
              <a:t>IDC</a:t>
            </a:r>
            <a:endParaRPr lang="zh-CN" altLang="en-US" sz="1400" dirty="0">
              <a:latin typeface="微软雅黑" pitchFamily="34" charset="-122"/>
              <a:ea typeface="微软雅黑" pitchFamily="34" charset="-122"/>
            </a:endParaRPr>
          </a:p>
          <a:p>
            <a:pPr>
              <a:lnSpc>
                <a:spcPct val="150000"/>
              </a:lnSpc>
            </a:pPr>
            <a:r>
              <a:rPr lang="zh-CN" altLang="en-US" sz="1400" b="1" dirty="0">
                <a:latin typeface="微软雅黑" pitchFamily="34" charset="-122"/>
                <a:ea typeface="微软雅黑" pitchFamily="34" charset="-122"/>
              </a:rPr>
              <a:t>四</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 业务拓展经验</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、紧抓政府报告，上门走访了解客户需求；</a:t>
            </a:r>
            <a:r>
              <a:rPr lang="en-US" altLang="zh-CN"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、形成项目小组，公司领导高位推动，并带客户参观考察；</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、加大宣传报道，树立良好形象。</a:t>
            </a:r>
            <a:endParaRPr lang="en-US" altLang="zh-CN" sz="1400" dirty="0">
              <a:latin typeface="微软雅黑" pitchFamily="34" charset="-122"/>
              <a:ea typeface="微软雅黑" pitchFamily="34" charset="-122"/>
            </a:endParaRPr>
          </a:p>
          <a:p>
            <a:pPr>
              <a:lnSpc>
                <a:spcPct val="150000"/>
              </a:lnSpc>
            </a:pPr>
            <a:r>
              <a:rPr lang="zh-CN" altLang="en-US" sz="1400" b="1" dirty="0">
                <a:latin typeface="微软雅黑" pitchFamily="34" charset="-122"/>
                <a:ea typeface="微软雅黑" pitchFamily="34" charset="-122"/>
              </a:rPr>
              <a:t>五</a:t>
            </a:r>
            <a:r>
              <a:rPr lang="en-US" altLang="zh-CN" sz="1400" b="1" dirty="0">
                <a:latin typeface="微软雅黑" pitchFamily="34" charset="-122"/>
                <a:ea typeface="微软雅黑" pitchFamily="34" charset="-122"/>
              </a:rPr>
              <a:t>. </a:t>
            </a:r>
            <a:r>
              <a:rPr lang="zh-CN" altLang="en-US" sz="1400" b="1" dirty="0">
                <a:latin typeface="微软雅黑" pitchFamily="34" charset="-122"/>
                <a:ea typeface="微软雅黑" pitchFamily="34" charset="-122"/>
              </a:rPr>
              <a:t>可提供的合作伙伴资源：</a:t>
            </a:r>
            <a:r>
              <a:rPr lang="zh-CN" altLang="en-US" sz="1400" dirty="0">
                <a:latin typeface="微软雅黑" pitchFamily="34" charset="-122"/>
                <a:ea typeface="微软雅黑" pitchFamily="34" charset="-122"/>
              </a:rPr>
              <a:t>全通教育、科大讯飞、异度云</a:t>
            </a:r>
            <a:endParaRPr lang="en-US" altLang="zh-CN" sz="1400" dirty="0">
              <a:latin typeface="微软雅黑" pitchFamily="34" charset="-122"/>
              <a:ea typeface="微软雅黑" pitchFamily="34" charset="-122"/>
            </a:endParaRPr>
          </a:p>
          <a:p>
            <a:pPr>
              <a:lnSpc>
                <a:spcPct val="150000"/>
              </a:lnSpc>
            </a:pPr>
            <a:r>
              <a:rPr lang="zh-CN" altLang="en-US" sz="1400" b="1" dirty="0">
                <a:latin typeface="微软雅黑" pitchFamily="34" charset="-122"/>
                <a:ea typeface="微软雅黑" pitchFamily="34" charset="-122"/>
              </a:rPr>
              <a:t>六</a:t>
            </a:r>
            <a:r>
              <a:rPr lang="en-US" altLang="zh-CN" sz="1400" b="1" dirty="0">
                <a:latin typeface="微软雅黑" pitchFamily="34" charset="-122"/>
                <a:ea typeface="微软雅黑" pitchFamily="34" charset="-122"/>
              </a:rPr>
              <a:t>. </a:t>
            </a:r>
            <a:r>
              <a:rPr lang="zh-CN" altLang="en-US" sz="1400" b="1" dirty="0">
                <a:latin typeface="微软雅黑" pitchFamily="34" charset="-122"/>
                <a:ea typeface="微软雅黑" pitchFamily="34" charset="-122"/>
              </a:rPr>
              <a:t>其他行业及场景的复制推广建议</a:t>
            </a:r>
            <a:endParaRPr lang="en-US" altLang="zh-CN" sz="1400" b="1" dirty="0">
              <a:latin typeface="微软雅黑" pitchFamily="34" charset="-122"/>
              <a:ea typeface="微软雅黑" pitchFamily="34" charset="-122"/>
            </a:endParaRPr>
          </a:p>
          <a:p>
            <a:pPr lvl="0"/>
            <a:r>
              <a:rPr lang="en-US"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、合作模式可以让其他行业借鉴，针对有资金压力的客户，我公司可以建议验收收取部分项目款，待来年资金到位（即一年质保后），再收取全部项目款；</a:t>
            </a:r>
            <a:endParaRPr lang="en-US" altLang="zh-CN" sz="1400" dirty="0">
              <a:latin typeface="微软雅黑" pitchFamily="34" charset="-122"/>
              <a:ea typeface="微软雅黑" pitchFamily="34" charset="-122"/>
            </a:endParaRPr>
          </a:p>
          <a:p>
            <a:pPr lvl="0"/>
            <a:endParaRPr lang="en-US" altLang="zh-CN" sz="1400" dirty="0">
              <a:latin typeface="微软雅黑" pitchFamily="34" charset="-122"/>
              <a:ea typeface="微软雅黑" pitchFamily="34" charset="-122"/>
            </a:endParaRPr>
          </a:p>
          <a:p>
            <a:r>
              <a:rPr lang="en-US"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、该项目的成功为后续区县开拓市场奠定基础，因为区县项目的开展必须与市单位对接，这样一定程度上比竞争对手有优势。因此，</a:t>
            </a:r>
            <a:r>
              <a:rPr lang="zh-CN" altLang="zh-CN" sz="1400" dirty="0">
                <a:latin typeface="微软雅黑" pitchFamily="34" charset="-122"/>
                <a:ea typeface="微软雅黑" pitchFamily="34" charset="-122"/>
              </a:rPr>
              <a:t>为其它具有分支机构的行业提供了业务拓展的参考性，对于总部</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分支机构规模较大的客户均可间接借鉴此业务的模式，在医疗行业，金融行业等有总分结构的行业得以参考复制。</a:t>
            </a:r>
            <a:endParaRPr lang="zh-CN" altLang="en-US" sz="1400" dirty="0">
              <a:latin typeface="微软雅黑" pitchFamily="34" charset="-122"/>
              <a:ea typeface="微软雅黑" pitchFamily="34" charset="-122"/>
            </a:endParaRPr>
          </a:p>
          <a:p>
            <a:pPr lvl="0"/>
            <a:endParaRPr lang="zh-CN" altLang="en-US" sz="1400" dirty="0">
              <a:latin typeface="微软雅黑" pitchFamily="34" charset="-122"/>
              <a:ea typeface="微软雅黑" pitchFamily="34" charset="-122"/>
            </a:endParaRPr>
          </a:p>
          <a:p>
            <a:pPr>
              <a:lnSpc>
                <a:spcPct val="150000"/>
              </a:lnSpc>
            </a:pPr>
            <a:endParaRPr lang="en-US" altLang="zh-CN" sz="1600" b="1" dirty="0">
              <a:latin typeface="微软雅黑" pitchFamily="34" charset="-122"/>
              <a:ea typeface="微软雅黑" pitchFamily="34" charset="-122"/>
            </a:endParaRPr>
          </a:p>
          <a:p>
            <a:pPr>
              <a:lnSpc>
                <a:spcPct val="150000"/>
              </a:lnSpc>
            </a:pPr>
            <a:endParaRPr lang="zh-CN" altLang="en-US" sz="1600" b="1" dirty="0">
              <a:latin typeface="微软雅黑" pitchFamily="34" charset="-122"/>
              <a:ea typeface="微软雅黑" pitchFamily="34" charset="-122"/>
            </a:endParaRPr>
          </a:p>
        </p:txBody>
      </p:sp>
    </p:spTree>
    <p:extLst>
      <p:ext uri="{BB962C8B-B14F-4D97-AF65-F5344CB8AC3E}">
        <p14:creationId xmlns:p14="http://schemas.microsoft.com/office/powerpoint/2010/main" val="402688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2564904"/>
            <a:ext cx="2202847" cy="830997"/>
          </a:xfrm>
          <a:prstGeom prst="rect">
            <a:avLst/>
          </a:prstGeom>
          <a:noFill/>
        </p:spPr>
        <p:txBody>
          <a:bodyPr wrap="none" rtlCol="0">
            <a:spAutoFit/>
          </a:bodyPr>
          <a:lstStyle/>
          <a:p>
            <a:r>
              <a:rPr lang="zh-CN" altLang="en-US" sz="4800" b="1" dirty="0">
                <a:solidFill>
                  <a:srgbClr val="0000FF"/>
                </a:solidFill>
              </a:rPr>
              <a:t>谢 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200" b="1" dirty="0">
                <a:solidFill>
                  <a:schemeClr val="bg1"/>
                </a:solidFill>
                <a:latin typeface="微软雅黑" pitchFamily="34" charset="-122"/>
                <a:ea typeface="微软雅黑" pitchFamily="34" charset="-122"/>
                <a:cs typeface="+mj-cs"/>
              </a:rPr>
              <a:t>目录</a:t>
            </a:r>
            <a:endParaRPr lang="en-US" altLang="zh-CN" sz="2200" b="1" dirty="0">
              <a:solidFill>
                <a:schemeClr val="bg1"/>
              </a:solidFill>
              <a:latin typeface="微软雅黑" pitchFamily="34" charset="-122"/>
              <a:ea typeface="微软雅黑" pitchFamily="34" charset="-122"/>
              <a:cs typeface="+mj-cs"/>
            </a:endParaRPr>
          </a:p>
        </p:txBody>
      </p:sp>
      <p:sp>
        <p:nvSpPr>
          <p:cNvPr id="5" name="任意多边形 4"/>
          <p:cNvSpPr/>
          <p:nvPr/>
        </p:nvSpPr>
        <p:spPr bwMode="auto">
          <a:xfrm rot="8100000" flipV="1">
            <a:off x="3238421" y="1648023"/>
            <a:ext cx="769419" cy="624008"/>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grpSp>
        <p:nvGrpSpPr>
          <p:cNvPr id="7" name="组合 40"/>
          <p:cNvGrpSpPr/>
          <p:nvPr/>
        </p:nvGrpSpPr>
        <p:grpSpPr bwMode="auto">
          <a:xfrm>
            <a:off x="3239324" y="4514747"/>
            <a:ext cx="767615" cy="637534"/>
            <a:chOff x="3050167" y="1844084"/>
            <a:chExt cx="834144" cy="692481"/>
          </a:xfrm>
        </p:grpSpPr>
        <p:sp>
          <p:nvSpPr>
            <p:cNvPr id="8" name="任意多边形 7"/>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9"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微软雅黑" pitchFamily="34" charset="-122"/>
                  <a:ea typeface="微软雅黑" pitchFamily="34" charset="-122"/>
                </a:rPr>
                <a:t>04</a:t>
              </a:r>
              <a:endParaRPr lang="zh-CN" altLang="en-US" sz="3200">
                <a:solidFill>
                  <a:schemeClr val="bg1"/>
                </a:solidFill>
                <a:latin typeface="微软雅黑" pitchFamily="34" charset="-122"/>
                <a:ea typeface="微软雅黑" pitchFamily="34" charset="-122"/>
              </a:endParaRPr>
            </a:p>
          </p:txBody>
        </p:sp>
      </p:grpSp>
      <p:grpSp>
        <p:nvGrpSpPr>
          <p:cNvPr id="10" name="组合 43"/>
          <p:cNvGrpSpPr/>
          <p:nvPr/>
        </p:nvGrpSpPr>
        <p:grpSpPr bwMode="auto">
          <a:xfrm>
            <a:off x="3239325" y="3570102"/>
            <a:ext cx="767613" cy="624288"/>
            <a:chOff x="3050167" y="1844084"/>
            <a:chExt cx="834142" cy="678092"/>
          </a:xfrm>
        </p:grpSpPr>
        <p:sp>
          <p:nvSpPr>
            <p:cNvPr id="11" name="任意多边形 10"/>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12"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微软雅黑" pitchFamily="34" charset="-122"/>
                  <a:ea typeface="微软雅黑" pitchFamily="34" charset="-122"/>
                </a:rPr>
                <a:t>03</a:t>
              </a:r>
              <a:endParaRPr lang="zh-CN" altLang="en-US" sz="3200" dirty="0">
                <a:solidFill>
                  <a:schemeClr val="bg1"/>
                </a:solidFill>
                <a:latin typeface="微软雅黑" pitchFamily="34" charset="-122"/>
                <a:ea typeface="微软雅黑" pitchFamily="34" charset="-122"/>
              </a:endParaRPr>
            </a:p>
          </p:txBody>
        </p:sp>
      </p:grpSp>
      <p:grpSp>
        <p:nvGrpSpPr>
          <p:cNvPr id="13" name="组合 46"/>
          <p:cNvGrpSpPr/>
          <p:nvPr/>
        </p:nvGrpSpPr>
        <p:grpSpPr bwMode="auto">
          <a:xfrm>
            <a:off x="3239492" y="2579154"/>
            <a:ext cx="767278" cy="625750"/>
            <a:chOff x="3050349" y="1844085"/>
            <a:chExt cx="833779" cy="678092"/>
          </a:xfrm>
        </p:grpSpPr>
        <p:sp>
          <p:nvSpPr>
            <p:cNvPr id="14" name="任意多边形 13"/>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15"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dirty="0">
                  <a:solidFill>
                    <a:schemeClr val="bg1"/>
                  </a:solidFill>
                  <a:latin typeface="微软雅黑" pitchFamily="34" charset="-122"/>
                  <a:ea typeface="微软雅黑" pitchFamily="34" charset="-122"/>
                </a:rPr>
                <a:t>02</a:t>
              </a:r>
              <a:endParaRPr lang="zh-CN" altLang="en-US" sz="3200" dirty="0">
                <a:solidFill>
                  <a:schemeClr val="bg1"/>
                </a:solidFill>
                <a:latin typeface="微软雅黑" pitchFamily="34" charset="-122"/>
                <a:ea typeface="微软雅黑" pitchFamily="34" charset="-122"/>
              </a:endParaRPr>
            </a:p>
          </p:txBody>
        </p:sp>
      </p:grpSp>
      <p:sp>
        <p:nvSpPr>
          <p:cNvPr id="16" name="圆角矩形 15"/>
          <p:cNvSpPr/>
          <p:nvPr/>
        </p:nvSpPr>
        <p:spPr>
          <a:xfrm>
            <a:off x="4357686" y="1643050"/>
            <a:ext cx="3741980"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微软雅黑" pitchFamily="34" charset="-122"/>
              <a:ea typeface="微软雅黑" pitchFamily="34" charset="-122"/>
              <a:cs typeface="Arial Unicode MS" panose="020B0604020202020204" pitchFamily="34" charset="-122"/>
            </a:endParaRPr>
          </a:p>
        </p:txBody>
      </p:sp>
      <p:sp>
        <p:nvSpPr>
          <p:cNvPr id="17" name="矩形 16"/>
          <p:cNvSpPr/>
          <p:nvPr/>
        </p:nvSpPr>
        <p:spPr>
          <a:xfrm>
            <a:off x="5235877" y="1632826"/>
            <a:ext cx="2651348" cy="554038"/>
          </a:xfrm>
          <a:prstGeom prst="rect">
            <a:avLst/>
          </a:prstGeom>
        </p:spPr>
        <p:txBody>
          <a:bodyPr wrap="square" lIns="121960" tIns="60980" rIns="121960" bIns="60980">
            <a:spAutoFit/>
          </a:bodyPr>
          <a:lstStyle/>
          <a:p>
            <a:r>
              <a:rPr lang="zh-CN" altLang="en-US" sz="2800" dirty="0">
                <a:ln w="0"/>
                <a:solidFill>
                  <a:schemeClr val="bg1"/>
                </a:solidFill>
                <a:effectLst>
                  <a:outerShdw blurRad="38100" dist="25400" dir="5400000" algn="ctr" rotWithShape="0">
                    <a:srgbClr val="6E747A">
                      <a:alpha val="43000"/>
                    </a:srgbClr>
                  </a:outerShdw>
                </a:effectLst>
                <a:latin typeface="微软雅黑" pitchFamily="34" charset="-122"/>
                <a:ea typeface="微软雅黑" pitchFamily="34" charset="-122"/>
              </a:rPr>
              <a:t>项目背景</a:t>
            </a:r>
          </a:p>
        </p:txBody>
      </p:sp>
      <p:sp>
        <p:nvSpPr>
          <p:cNvPr id="18" name="圆角矩形 17"/>
          <p:cNvSpPr/>
          <p:nvPr/>
        </p:nvSpPr>
        <p:spPr>
          <a:xfrm>
            <a:off x="4333804" y="2567650"/>
            <a:ext cx="3741980"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微软雅黑" pitchFamily="34" charset="-122"/>
              <a:ea typeface="微软雅黑" pitchFamily="34" charset="-122"/>
              <a:cs typeface="Arial Unicode MS" panose="020B0604020202020204" pitchFamily="34" charset="-122"/>
            </a:endParaRPr>
          </a:p>
        </p:txBody>
      </p:sp>
      <p:sp>
        <p:nvSpPr>
          <p:cNvPr id="19" name="矩形 18"/>
          <p:cNvSpPr/>
          <p:nvPr/>
        </p:nvSpPr>
        <p:spPr>
          <a:xfrm>
            <a:off x="5235876" y="2534654"/>
            <a:ext cx="2651348" cy="554038"/>
          </a:xfrm>
          <a:prstGeom prst="rect">
            <a:avLst/>
          </a:prstGeom>
        </p:spPr>
        <p:txBody>
          <a:bodyPr wrap="square" lIns="121960" tIns="60980" rIns="121960" bIns="60980">
            <a:spAutoFit/>
          </a:bodyPr>
          <a:lstStyle/>
          <a:p>
            <a:r>
              <a:rPr lang="zh-CN" altLang="en-US" sz="2800" dirty="0">
                <a:ln w="0"/>
                <a:solidFill>
                  <a:schemeClr val="bg1"/>
                </a:solidFill>
                <a:effectLst>
                  <a:outerShdw blurRad="38100" dist="25400" dir="5400000" algn="ctr" rotWithShape="0">
                    <a:srgbClr val="6E747A">
                      <a:alpha val="43000"/>
                    </a:srgbClr>
                  </a:outerShdw>
                </a:effectLst>
                <a:latin typeface="微软雅黑" pitchFamily="34" charset="-122"/>
                <a:ea typeface="微软雅黑" pitchFamily="34" charset="-122"/>
              </a:rPr>
              <a:t>项目建设</a:t>
            </a:r>
          </a:p>
        </p:txBody>
      </p:sp>
      <p:sp>
        <p:nvSpPr>
          <p:cNvPr id="20" name="圆角矩形 19"/>
          <p:cNvSpPr/>
          <p:nvPr/>
        </p:nvSpPr>
        <p:spPr>
          <a:xfrm>
            <a:off x="4357686" y="3570102"/>
            <a:ext cx="3741980"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微软雅黑" pitchFamily="34" charset="-122"/>
              <a:ea typeface="微软雅黑" pitchFamily="34" charset="-122"/>
              <a:cs typeface="Arial Unicode MS" panose="020B0604020202020204" pitchFamily="34" charset="-122"/>
            </a:endParaRPr>
          </a:p>
        </p:txBody>
      </p:sp>
      <p:sp>
        <p:nvSpPr>
          <p:cNvPr id="21" name="矩形 20"/>
          <p:cNvSpPr/>
          <p:nvPr/>
        </p:nvSpPr>
        <p:spPr>
          <a:xfrm>
            <a:off x="5235876" y="3538611"/>
            <a:ext cx="2734524" cy="554038"/>
          </a:xfrm>
          <a:prstGeom prst="rect">
            <a:avLst/>
          </a:prstGeom>
        </p:spPr>
        <p:txBody>
          <a:bodyPr wrap="square" lIns="121960" tIns="60980" rIns="121960" bIns="60980">
            <a:spAutoFit/>
          </a:bodyPr>
          <a:lstStyle/>
          <a:p>
            <a:r>
              <a:rPr lang="zh-CN" altLang="en-US" sz="2800" dirty="0">
                <a:ln w="0"/>
                <a:solidFill>
                  <a:schemeClr val="bg1"/>
                </a:solidFill>
                <a:effectLst>
                  <a:outerShdw blurRad="38100" dist="25400" dir="5400000" algn="ctr" rotWithShape="0">
                    <a:srgbClr val="6E747A">
                      <a:alpha val="43000"/>
                    </a:srgbClr>
                  </a:outerShdw>
                </a:effectLst>
                <a:latin typeface="微软雅黑" pitchFamily="34" charset="-122"/>
                <a:ea typeface="微软雅黑" pitchFamily="34" charset="-122"/>
              </a:rPr>
              <a:t>项目实施</a:t>
            </a:r>
          </a:p>
        </p:txBody>
      </p:sp>
      <p:sp>
        <p:nvSpPr>
          <p:cNvPr id="22" name="圆角矩形 21"/>
          <p:cNvSpPr/>
          <p:nvPr/>
        </p:nvSpPr>
        <p:spPr>
          <a:xfrm>
            <a:off x="4357686" y="4526982"/>
            <a:ext cx="3741980"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微软雅黑" pitchFamily="34" charset="-122"/>
              <a:ea typeface="微软雅黑" pitchFamily="34" charset="-122"/>
              <a:cs typeface="Arial Unicode MS" panose="020B0604020202020204" pitchFamily="34" charset="-122"/>
            </a:endParaRPr>
          </a:p>
        </p:txBody>
      </p:sp>
      <p:sp>
        <p:nvSpPr>
          <p:cNvPr id="24" name="矩形 23"/>
          <p:cNvSpPr/>
          <p:nvPr/>
        </p:nvSpPr>
        <p:spPr>
          <a:xfrm>
            <a:off x="5219712" y="4526982"/>
            <a:ext cx="2734524" cy="554038"/>
          </a:xfrm>
          <a:prstGeom prst="rect">
            <a:avLst/>
          </a:prstGeom>
        </p:spPr>
        <p:txBody>
          <a:bodyPr wrap="square" lIns="121960" tIns="60980" rIns="121960" bIns="60980">
            <a:spAutoFit/>
          </a:bodyPr>
          <a:lstStyle/>
          <a:p>
            <a:r>
              <a:rPr lang="zh-CN" altLang="en-US" sz="2800" dirty="0">
                <a:ln w="0"/>
                <a:solidFill>
                  <a:schemeClr val="bg1"/>
                </a:solidFill>
                <a:effectLst>
                  <a:outerShdw blurRad="38100" dist="25400" dir="5400000" algn="ctr" rotWithShape="0">
                    <a:srgbClr val="6E747A">
                      <a:alpha val="43000"/>
                    </a:srgbClr>
                  </a:outerShdw>
                </a:effectLst>
                <a:latin typeface="微软雅黑" pitchFamily="34" charset="-122"/>
                <a:ea typeface="微软雅黑" pitchFamily="34" charset="-122"/>
              </a:rPr>
              <a:t>项目意义</a:t>
            </a:r>
          </a:p>
        </p:txBody>
      </p:sp>
      <p:sp>
        <p:nvSpPr>
          <p:cNvPr id="25" name="文本框 2"/>
          <p:cNvSpPr txBox="1">
            <a:spLocks noChangeArrowheads="1"/>
          </p:cNvSpPr>
          <p:nvPr/>
        </p:nvSpPr>
        <p:spPr bwMode="auto">
          <a:xfrm>
            <a:off x="1079252" y="2452914"/>
            <a:ext cx="1326114" cy="1600414"/>
          </a:xfrm>
          <a:prstGeom prst="rect">
            <a:avLst/>
          </a:prstGeom>
          <a:noFill/>
          <a:ln w="9525">
            <a:noFill/>
            <a:miter lim="800000"/>
          </a:ln>
        </p:spPr>
        <p:txBody>
          <a:bodyPr lIns="121898" tIns="60948" rIns="121898" bIns="60948">
            <a:spAutoFit/>
          </a:bodyPr>
          <a:lstStyle/>
          <a:p>
            <a:pPr algn="ctr"/>
            <a:r>
              <a:rPr lang="zh-CN" altLang="en-US" sz="4800" dirty="0">
                <a:ln w="0"/>
                <a:solidFill>
                  <a:schemeClr val="tx2"/>
                </a:solidFill>
                <a:effectLst>
                  <a:outerShdw blurRad="38100" dist="25400" dir="5400000" algn="ctr" rotWithShape="0">
                    <a:srgbClr val="6E747A">
                      <a:alpha val="43000"/>
                    </a:srgbClr>
                  </a:outerShdw>
                </a:effectLst>
                <a:latin typeface="微软雅黑" pitchFamily="34" charset="-122"/>
                <a:ea typeface="微软雅黑" pitchFamily="34" charset="-122"/>
              </a:rPr>
              <a:t>目</a:t>
            </a:r>
            <a:endParaRPr lang="en-US" altLang="zh-CN" sz="4800" dirty="0">
              <a:ln w="0"/>
              <a:solidFill>
                <a:schemeClr val="tx2"/>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gn="ctr"/>
            <a:r>
              <a:rPr lang="zh-CN" altLang="en-US" sz="4800" dirty="0">
                <a:ln w="0"/>
                <a:solidFill>
                  <a:schemeClr val="tx2"/>
                </a:solidFill>
                <a:effectLst>
                  <a:outerShdw blurRad="38100" dist="25400" dir="5400000" algn="ctr" rotWithShape="0">
                    <a:srgbClr val="6E747A">
                      <a:alpha val="43000"/>
                    </a:srgbClr>
                  </a:outerShdw>
                </a:effectLst>
                <a:latin typeface="微软雅黑" pitchFamily="34" charset="-122"/>
                <a:ea typeface="微软雅黑" pitchFamily="34" charset="-122"/>
              </a:rPr>
              <a:t>录</a:t>
            </a:r>
          </a:p>
        </p:txBody>
      </p:sp>
      <p:grpSp>
        <p:nvGrpSpPr>
          <p:cNvPr id="32" name="组合 40"/>
          <p:cNvGrpSpPr/>
          <p:nvPr/>
        </p:nvGrpSpPr>
        <p:grpSpPr bwMode="auto">
          <a:xfrm>
            <a:off x="3305992" y="5559905"/>
            <a:ext cx="767615" cy="637534"/>
            <a:chOff x="3050167" y="1844084"/>
            <a:chExt cx="834144" cy="692481"/>
          </a:xfrm>
        </p:grpSpPr>
        <p:sp>
          <p:nvSpPr>
            <p:cNvPr id="33" name="任意多边形 32"/>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34"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dirty="0">
                  <a:solidFill>
                    <a:schemeClr val="bg1"/>
                  </a:solidFill>
                  <a:latin typeface="微软雅黑" pitchFamily="34" charset="-122"/>
                  <a:ea typeface="微软雅黑" pitchFamily="34" charset="-122"/>
                </a:rPr>
                <a:t>05</a:t>
              </a:r>
              <a:endParaRPr lang="zh-CN" altLang="en-US" sz="3200" dirty="0">
                <a:solidFill>
                  <a:schemeClr val="bg1"/>
                </a:solidFill>
                <a:latin typeface="微软雅黑" pitchFamily="34" charset="-122"/>
                <a:ea typeface="微软雅黑" pitchFamily="34" charset="-122"/>
              </a:endParaRPr>
            </a:p>
          </p:txBody>
        </p:sp>
      </p:grpSp>
      <p:sp>
        <p:nvSpPr>
          <p:cNvPr id="35" name="圆角矩形 34"/>
          <p:cNvSpPr/>
          <p:nvPr/>
        </p:nvSpPr>
        <p:spPr>
          <a:xfrm>
            <a:off x="4424354" y="5572140"/>
            <a:ext cx="3741980"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微软雅黑" pitchFamily="34" charset="-122"/>
              <a:ea typeface="微软雅黑" pitchFamily="34" charset="-122"/>
              <a:cs typeface="Arial Unicode MS" panose="020B0604020202020204" pitchFamily="34" charset="-122"/>
            </a:endParaRPr>
          </a:p>
        </p:txBody>
      </p:sp>
      <p:sp>
        <p:nvSpPr>
          <p:cNvPr id="36" name="矩形 35"/>
          <p:cNvSpPr/>
          <p:nvPr/>
        </p:nvSpPr>
        <p:spPr>
          <a:xfrm>
            <a:off x="5286380" y="5572140"/>
            <a:ext cx="2734524" cy="554038"/>
          </a:xfrm>
          <a:prstGeom prst="rect">
            <a:avLst/>
          </a:prstGeom>
        </p:spPr>
        <p:txBody>
          <a:bodyPr wrap="square" lIns="121960" tIns="60980" rIns="121960" bIns="60980">
            <a:spAutoFit/>
          </a:bodyPr>
          <a:lstStyle/>
          <a:p>
            <a:r>
              <a:rPr lang="zh-CN" altLang="en-US" sz="2800" dirty="0">
                <a:ln w="0"/>
                <a:solidFill>
                  <a:schemeClr val="bg1"/>
                </a:solidFill>
                <a:effectLst>
                  <a:outerShdw blurRad="38100" dist="25400" dir="5400000" algn="ctr" rotWithShape="0">
                    <a:srgbClr val="6E747A">
                      <a:alpha val="43000"/>
                    </a:srgbClr>
                  </a:outerShdw>
                </a:effectLst>
                <a:latin typeface="微软雅黑" pitchFamily="34" charset="-122"/>
                <a:ea typeface="微软雅黑" pitchFamily="34" charset="-122"/>
              </a:rPr>
              <a:t>可推广性</a:t>
            </a:r>
          </a:p>
        </p:txBody>
      </p:sp>
      <p:sp>
        <p:nvSpPr>
          <p:cNvPr id="29" name="文本框 48"/>
          <p:cNvSpPr txBox="1">
            <a:spLocks noChangeArrowheads="1"/>
          </p:cNvSpPr>
          <p:nvPr/>
        </p:nvSpPr>
        <p:spPr bwMode="auto">
          <a:xfrm>
            <a:off x="3286116" y="1714488"/>
            <a:ext cx="668096" cy="584774"/>
          </a:xfrm>
          <a:prstGeom prst="rect">
            <a:avLst/>
          </a:prstGeom>
          <a:noFill/>
          <a:ln w="9525">
            <a:noFill/>
            <a:miter lim="800000"/>
          </a:ln>
        </p:spPr>
        <p:txBody>
          <a:bodyPr>
            <a:spAutoFit/>
          </a:bodyPr>
          <a:lstStyle/>
          <a:p>
            <a:r>
              <a:rPr lang="en-US" altLang="zh-CN" sz="3200" dirty="0">
                <a:solidFill>
                  <a:schemeClr val="bg1"/>
                </a:solidFill>
                <a:latin typeface="微软雅黑" pitchFamily="34" charset="-122"/>
                <a:ea typeface="微软雅黑" pitchFamily="34" charset="-122"/>
              </a:rPr>
              <a:t>01</a:t>
            </a:r>
            <a:endParaRPr lang="zh-CN" altLang="en-US" sz="3200" dirty="0">
              <a:solidFill>
                <a:schemeClr val="bg1"/>
              </a:solidFill>
              <a:latin typeface="微软雅黑" pitchFamily="34" charset="-122"/>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1.1</a:t>
            </a:r>
            <a:r>
              <a:rPr lang="zh-CN" altLang="en-US" sz="2200" b="1" dirty="0">
                <a:solidFill>
                  <a:schemeClr val="bg1"/>
                </a:solidFill>
                <a:latin typeface="微软雅黑" pitchFamily="34" charset="-122"/>
                <a:ea typeface="微软雅黑" pitchFamily="34" charset="-122"/>
                <a:cs typeface="+mj-cs"/>
              </a:rPr>
              <a:t>项目背景情况介绍</a:t>
            </a:r>
            <a:endParaRPr lang="en-US" altLang="zh-CN" sz="2200" b="1" dirty="0">
              <a:solidFill>
                <a:schemeClr val="bg1"/>
              </a:solidFill>
              <a:latin typeface="微软雅黑" pitchFamily="34" charset="-122"/>
              <a:ea typeface="微软雅黑" pitchFamily="34" charset="-122"/>
              <a:cs typeface="+mj-cs"/>
            </a:endParaRPr>
          </a:p>
        </p:txBody>
      </p:sp>
      <p:grpSp>
        <p:nvGrpSpPr>
          <p:cNvPr id="4" name="组合 3"/>
          <p:cNvGrpSpPr/>
          <p:nvPr/>
        </p:nvGrpSpPr>
        <p:grpSpPr>
          <a:xfrm>
            <a:off x="142844" y="714356"/>
            <a:ext cx="8143900" cy="3500462"/>
            <a:chOff x="570991" y="1648539"/>
            <a:chExt cx="4988075" cy="3557880"/>
          </a:xfrm>
        </p:grpSpPr>
        <p:grpSp>
          <p:nvGrpSpPr>
            <p:cNvPr id="5" name="组合 11"/>
            <p:cNvGrpSpPr/>
            <p:nvPr/>
          </p:nvGrpSpPr>
          <p:grpSpPr>
            <a:xfrm>
              <a:off x="635368" y="1648539"/>
              <a:ext cx="4923698" cy="3557880"/>
              <a:chOff x="1287102" y="1199523"/>
              <a:chExt cx="6847285" cy="2795588"/>
            </a:xfrm>
          </p:grpSpPr>
          <p:sp>
            <p:nvSpPr>
              <p:cNvPr id="17" name="圆角矩形 16"/>
              <p:cNvSpPr/>
              <p:nvPr/>
            </p:nvSpPr>
            <p:spPr bwMode="auto">
              <a:xfrm>
                <a:off x="1287102" y="1199523"/>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18" name="圆角矩形 17"/>
              <p:cNvSpPr/>
              <p:nvPr/>
            </p:nvSpPr>
            <p:spPr bwMode="auto">
              <a:xfrm>
                <a:off x="1473978" y="1415961"/>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6" name="TextBox 128"/>
            <p:cNvSpPr txBox="1"/>
            <p:nvPr/>
          </p:nvSpPr>
          <p:spPr>
            <a:xfrm>
              <a:off x="839391" y="2168927"/>
              <a:ext cx="4617065" cy="2486959"/>
            </a:xfrm>
            <a:prstGeom prst="rect">
              <a:avLst/>
            </a:prstGeom>
            <a:noFill/>
          </p:spPr>
          <p:txBody>
            <a:bodyPr wrap="square" rtlCol="0">
              <a:spAutoFit/>
            </a:bodyPr>
            <a:lstStyle/>
            <a:p>
              <a:pPr eaLnBrk="0" hangingPunct="0">
                <a:lnSpc>
                  <a:spcPct val="150000"/>
                </a:lnSpc>
              </a:pPr>
              <a:r>
                <a:rPr lang="zh-CN" altLang="en-US" sz="1800" dirty="0">
                  <a:solidFill>
                    <a:schemeClr val="tx1">
                      <a:lumMod val="65000"/>
                      <a:lumOff val="35000"/>
                    </a:schemeClr>
                  </a:solidFill>
                  <a:latin typeface="华文中宋" panose="02010600040101010101" pitchFamily="2" charset="-122"/>
                  <a:ea typeface="华文中宋" panose="02010600040101010101" pitchFamily="2" charset="-122"/>
                  <a:sym typeface="微软雅黑" pitchFamily="34" charset="-122"/>
                </a:rPr>
                <a:t>        </a:t>
              </a:r>
              <a:endParaRPr lang="en-US" altLang="zh-CN" sz="1800" dirty="0">
                <a:solidFill>
                  <a:schemeClr val="tx1">
                    <a:lumMod val="65000"/>
                    <a:lumOff val="35000"/>
                  </a:schemeClr>
                </a:solidFill>
                <a:latin typeface="华文中宋" panose="02010600040101010101" pitchFamily="2" charset="-122"/>
                <a:ea typeface="华文中宋" panose="02010600040101010101" pitchFamily="2" charset="-122"/>
                <a:sym typeface="微软雅黑" pitchFamily="34" charset="-122"/>
              </a:endParaRPr>
            </a:p>
            <a:p>
              <a:r>
                <a:rPr lang="en-US" b="1" dirty="0">
                  <a:latin typeface="微软雅黑" pitchFamily="34" charset="-122"/>
                  <a:ea typeface="微软雅黑" pitchFamily="34" charset="-122"/>
                </a:rPr>
                <a:t>1</a:t>
              </a:r>
              <a:r>
                <a:rPr lang="zh-CN" altLang="en-US" b="1" dirty="0">
                  <a:latin typeface="微软雅黑" pitchFamily="34" charset="-122"/>
                  <a:ea typeface="微软雅黑" pitchFamily="34" charset="-122"/>
                </a:rPr>
                <a:t>、</a:t>
              </a:r>
              <a:r>
                <a:rPr lang="en-US" b="1" dirty="0">
                  <a:latin typeface="微软雅黑" pitchFamily="34" charset="-122"/>
                  <a:ea typeface="微软雅黑" pitchFamily="34" charset="-122"/>
                </a:rPr>
                <a:t>2016</a:t>
              </a:r>
              <a:r>
                <a:rPr lang="zh-CN" altLang="en-US" b="1" dirty="0">
                  <a:latin typeface="微软雅黑" pitchFamily="34" charset="-122"/>
                  <a:ea typeface="微软雅黑" pitchFamily="34" charset="-122"/>
                </a:rPr>
                <a:t>年初，江西省教育厅将景德镇市列为全省教育信息化试点城市，为积极稳妥推进我市教育信息化试点工作。</a:t>
              </a:r>
              <a:endParaRPr lang="en-US" altLang="zh-CN" b="1" dirty="0">
                <a:latin typeface="微软雅黑" pitchFamily="34" charset="-122"/>
                <a:ea typeface="微软雅黑" pitchFamily="34" charset="-122"/>
              </a:endParaRPr>
            </a:p>
            <a:p>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景德镇教育局作为全省教育信息化试点单位，客户根据当前和未来的教育发展需要，需要建设一套集课程录制存储、区本资源管理共享、校本资源建设、多方远程互动教学、远程教学教研、课件直播点播、远程集中控制管理等能力的云课堂平台。</a:t>
              </a:r>
            </a:p>
            <a:p>
              <a:endParaRPr lang="zh-CN" altLang="en-US" b="1" dirty="0"/>
            </a:p>
          </p:txBody>
        </p:sp>
        <p:sp>
          <p:nvSpPr>
            <p:cNvPr id="7" name="矩形 1"/>
            <p:cNvSpPr/>
            <p:nvPr/>
          </p:nvSpPr>
          <p:spPr>
            <a:xfrm>
              <a:off x="946149" y="1653570"/>
              <a:ext cx="1554884" cy="244044"/>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 fmla="*/ 0 w 1565482"/>
                <a:gd name="connsiteY0" fmla="*/ 0 h 247650"/>
                <a:gd name="connsiteX1" fmla="*/ 12987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2" h="247650">
                  <a:moveTo>
                    <a:pt x="0" y="0"/>
                  </a:moveTo>
                  <a:lnTo>
                    <a:pt x="1298782" y="0"/>
                  </a:lnTo>
                  <a:lnTo>
                    <a:pt x="1565482" y="247650"/>
                  </a:lnTo>
                  <a:lnTo>
                    <a:pt x="0" y="247650"/>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
            <p:cNvSpPr/>
            <p:nvPr/>
          </p:nvSpPr>
          <p:spPr>
            <a:xfrm>
              <a:off x="904249" y="1666362"/>
              <a:ext cx="1093748" cy="805718"/>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 fmla="*/ 0 w 1323133"/>
                <a:gd name="connsiteY0" fmla="*/ 0 h 1198669"/>
                <a:gd name="connsiteX1" fmla="*/ 1323133 w 1323133"/>
                <a:gd name="connsiteY1" fmla="*/ 0 h 1198669"/>
                <a:gd name="connsiteX2" fmla="*/ 1085008 w 1323133"/>
                <a:gd name="connsiteY2" fmla="*/ 817669 h 1198669"/>
                <a:gd name="connsiteX3" fmla="*/ 0 w 1323133"/>
                <a:gd name="connsiteY3" fmla="*/ 1198669 h 1198669"/>
                <a:gd name="connsiteX4" fmla="*/ 0 w 1323133"/>
                <a:gd name="connsiteY4" fmla="*/ 0 h 1198669"/>
                <a:gd name="connsiteX0" fmla="*/ 47625 w 1370758"/>
                <a:gd name="connsiteY0" fmla="*/ 0 h 827194"/>
                <a:gd name="connsiteX1" fmla="*/ 1370758 w 1370758"/>
                <a:gd name="connsiteY1" fmla="*/ 0 h 827194"/>
                <a:gd name="connsiteX2" fmla="*/ 1132633 w 1370758"/>
                <a:gd name="connsiteY2" fmla="*/ 817669 h 827194"/>
                <a:gd name="connsiteX3" fmla="*/ 0 w 1370758"/>
                <a:gd name="connsiteY3" fmla="*/ 827194 h 827194"/>
                <a:gd name="connsiteX4" fmla="*/ 47625 w 1370758"/>
                <a:gd name="connsiteY4" fmla="*/ 0 h 827194"/>
                <a:gd name="connsiteX0" fmla="*/ 47625 w 1370758"/>
                <a:gd name="connsiteY0" fmla="*/ 0 h 836719"/>
                <a:gd name="connsiteX1" fmla="*/ 1370758 w 1370758"/>
                <a:gd name="connsiteY1" fmla="*/ 0 h 836719"/>
                <a:gd name="connsiteX2" fmla="*/ 875458 w 1370758"/>
                <a:gd name="connsiteY2" fmla="*/ 836719 h 836719"/>
                <a:gd name="connsiteX3" fmla="*/ 0 w 1370758"/>
                <a:gd name="connsiteY3" fmla="*/ 827194 h 836719"/>
                <a:gd name="connsiteX4" fmla="*/ 47625 w 1370758"/>
                <a:gd name="connsiteY4" fmla="*/ 0 h 83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758" h="836719">
                  <a:moveTo>
                    <a:pt x="47625" y="0"/>
                  </a:moveTo>
                  <a:lnTo>
                    <a:pt x="1370758" y="0"/>
                  </a:lnTo>
                  <a:lnTo>
                    <a:pt x="875458" y="836719"/>
                  </a:lnTo>
                  <a:lnTo>
                    <a:pt x="0" y="827194"/>
                  </a:lnTo>
                  <a:lnTo>
                    <a:pt x="47625" y="0"/>
                  </a:lnTo>
                  <a:close/>
                </a:path>
              </a:pathLst>
            </a:custGeom>
            <a:solidFill>
              <a:srgbClr val="005A9E"/>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8"/>
            <p:cNvSpPr txBox="1"/>
            <p:nvPr/>
          </p:nvSpPr>
          <p:spPr bwMode="auto">
            <a:xfrm>
              <a:off x="570991" y="1828174"/>
              <a:ext cx="1587214" cy="420749"/>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2800" b="1" kern="0" dirty="0">
                  <a:ln w="18415" cmpd="sng">
                    <a:noFill/>
                    <a:prstDash val="solid"/>
                  </a:ln>
                  <a:solidFill>
                    <a:schemeClr val="bg1"/>
                  </a:solidFill>
                  <a:latin typeface="微软雅黑" pitchFamily="34" charset="-122"/>
                  <a:ea typeface="微软雅黑" pitchFamily="34" charset="-122"/>
                </a:rPr>
                <a:t>客户背景</a:t>
              </a:r>
            </a:p>
          </p:txBody>
        </p:sp>
      </p:grpSp>
      <p:grpSp>
        <p:nvGrpSpPr>
          <p:cNvPr id="1026" name="Group 2"/>
          <p:cNvGrpSpPr>
            <a:grpSpLocks noChangeAspect="1"/>
          </p:cNvGrpSpPr>
          <p:nvPr/>
        </p:nvGrpSpPr>
        <p:grpSpPr bwMode="auto">
          <a:xfrm>
            <a:off x="714348" y="4286256"/>
            <a:ext cx="7358114" cy="2571744"/>
            <a:chOff x="1641" y="9585"/>
            <a:chExt cx="9070" cy="5301"/>
          </a:xfrm>
        </p:grpSpPr>
        <p:sp>
          <p:nvSpPr>
            <p:cNvPr id="1027" name="AutoShape 3"/>
            <p:cNvSpPr>
              <a:spLocks noChangeAspect="1" noChangeArrowheads="1"/>
            </p:cNvSpPr>
            <p:nvPr/>
          </p:nvSpPr>
          <p:spPr bwMode="auto">
            <a:xfrm>
              <a:off x="1641" y="9585"/>
              <a:ext cx="9070" cy="53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p:cNvPicPr>
              <a:picLocks noChangeAspect="1" noChangeArrowheads="1"/>
            </p:cNvPicPr>
            <p:nvPr/>
          </p:nvPicPr>
          <p:blipFill>
            <a:blip r:embed="rId3"/>
            <a:srcRect l="1578" t="3493" r="1193" b="5682"/>
            <a:stretch>
              <a:fillRect/>
            </a:stretch>
          </p:blipFill>
          <p:spPr bwMode="auto">
            <a:xfrm flipH="1">
              <a:off x="1910" y="9585"/>
              <a:ext cx="6507" cy="3343"/>
            </a:xfrm>
            <a:prstGeom prst="rect">
              <a:avLst/>
            </a:prstGeom>
            <a:noFill/>
          </p:spPr>
        </p:pic>
        <p:grpSp>
          <p:nvGrpSpPr>
            <p:cNvPr id="1029" name="Group 5"/>
            <p:cNvGrpSpPr>
              <a:grpSpLocks/>
            </p:cNvGrpSpPr>
            <p:nvPr/>
          </p:nvGrpSpPr>
          <p:grpSpPr bwMode="auto">
            <a:xfrm>
              <a:off x="1752" y="11247"/>
              <a:ext cx="2843" cy="3020"/>
              <a:chOff x="2185" y="11422"/>
              <a:chExt cx="2843" cy="3020"/>
            </a:xfrm>
          </p:grpSpPr>
          <p:sp>
            <p:nvSpPr>
              <p:cNvPr id="1030" name="AutoShape 6"/>
              <p:cNvSpPr>
                <a:spLocks noChangeArrowheads="1"/>
              </p:cNvSpPr>
              <p:nvPr/>
            </p:nvSpPr>
            <p:spPr bwMode="auto">
              <a:xfrm>
                <a:off x="3712" y="13051"/>
                <a:ext cx="1316" cy="1391"/>
              </a:xfrm>
              <a:prstGeom prst="roundRect">
                <a:avLst>
                  <a:gd name="adj" fmla="val 16667"/>
                </a:avLst>
              </a:prstGeom>
              <a:gradFill rotWithShape="0">
                <a:gsLst>
                  <a:gs pos="0">
                    <a:srgbClr val="FFFFFF"/>
                  </a:gs>
                  <a:gs pos="100000">
                    <a:srgbClr val="00B050"/>
                  </a:gs>
                </a:gsLst>
                <a:lin ang="5400000" scaled="1"/>
              </a:gradFill>
              <a:ln w="12700">
                <a:solidFill>
                  <a:srgbClr val="00B05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a:ln>
                    <a:noFill/>
                  </a:ln>
                  <a:solidFill>
                    <a:schemeClr val="tx1"/>
                  </a:solidFill>
                  <a:effectLst/>
                  <a:latin typeface="黑体" pitchFamily="49" charset="-122"/>
                  <a:ea typeface="黑体" pitchFamily="49" charset="-122"/>
                  <a:cs typeface="宋体" pitchFamily="2" charset="-122"/>
                </a:endParaRPr>
              </a:p>
              <a:p>
                <a:pPr marL="0" marR="0" lvl="0" indent="0" algn="ctr" defTabSz="914400" rtl="0" eaLnBrk="1" fontAlgn="base" latinLnBrk="0" hangingPunct="1">
                  <a:lnSpc>
                    <a:spcPct val="100000"/>
                  </a:lnSpc>
                  <a:spcBef>
                    <a:spcPct val="0"/>
                  </a:spcBef>
                  <a:spcAft>
                    <a:spcPts val="775"/>
                  </a:spcAft>
                  <a:buClrTx/>
                  <a:buSzTx/>
                  <a:buFontTx/>
                  <a:buNone/>
                  <a:tabLst/>
                </a:pPr>
                <a:r>
                  <a:rPr kumimoji="0" lang="zh-CN" altLang="en-US" sz="1000" b="0" i="0" u="none" strike="noStrike" cap="none" normalizeH="0" baseline="0">
                    <a:ln>
                      <a:noFill/>
                    </a:ln>
                    <a:solidFill>
                      <a:schemeClr val="tx1"/>
                    </a:solidFill>
                    <a:effectLst/>
                    <a:latin typeface="黑体" pitchFamily="49" charset="-122"/>
                    <a:ea typeface="黑体" pitchFamily="49" charset="-122"/>
                    <a:cs typeface="宋体" pitchFamily="2" charset="-122"/>
                  </a:rPr>
                  <a:t>教育管理</a:t>
                </a:r>
              </a:p>
              <a:p>
                <a:pPr marL="0" marR="0" lvl="0" indent="0" algn="ctr" defTabSz="914400" rtl="0" eaLnBrk="1" fontAlgn="base" latinLnBrk="0" hangingPunct="1">
                  <a:lnSpc>
                    <a:spcPct val="100000"/>
                  </a:lnSpc>
                  <a:spcBef>
                    <a:spcPct val="0"/>
                  </a:spcBef>
                  <a:spcAft>
                    <a:spcPts val="775"/>
                  </a:spcAft>
                  <a:buClrTx/>
                  <a:buSzTx/>
                  <a:buFontTx/>
                  <a:buNone/>
                  <a:tabLst/>
                </a:pPr>
                <a:r>
                  <a:rPr kumimoji="0" lang="zh-CN" altLang="en-US" sz="1000" b="0" i="0" u="none" strike="noStrike" cap="none" normalizeH="0" baseline="0">
                    <a:ln>
                      <a:noFill/>
                    </a:ln>
                    <a:solidFill>
                      <a:schemeClr val="tx1"/>
                    </a:solidFill>
                    <a:effectLst/>
                    <a:latin typeface="黑体" pitchFamily="49" charset="-122"/>
                    <a:ea typeface="黑体" pitchFamily="49" charset="-122"/>
                    <a:cs typeface="宋体" pitchFamily="2" charset="-122"/>
                  </a:rPr>
                  <a:t>服务平台</a:t>
                </a:r>
                <a:endParaRPr kumimoji="0" 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031" name="AutoShape 7"/>
              <p:cNvSpPr>
                <a:spLocks noChangeArrowheads="1"/>
              </p:cNvSpPr>
              <p:nvPr/>
            </p:nvSpPr>
            <p:spPr bwMode="auto">
              <a:xfrm>
                <a:off x="2185" y="13051"/>
                <a:ext cx="1316" cy="1391"/>
              </a:xfrm>
              <a:prstGeom prst="roundRect">
                <a:avLst>
                  <a:gd name="adj" fmla="val 16667"/>
                </a:avLst>
              </a:prstGeom>
              <a:gradFill rotWithShape="0">
                <a:gsLst>
                  <a:gs pos="0">
                    <a:srgbClr val="FFFFFF"/>
                  </a:gs>
                  <a:gs pos="100000">
                    <a:srgbClr val="00B050"/>
                  </a:gs>
                </a:gsLst>
                <a:lin ang="5400000" scaled="1"/>
              </a:gradFill>
              <a:ln w="12700">
                <a:solidFill>
                  <a:srgbClr val="00B05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a:ln>
                    <a:noFill/>
                  </a:ln>
                  <a:solidFill>
                    <a:schemeClr val="tx1"/>
                  </a:solidFill>
                  <a:effectLst/>
                  <a:latin typeface="黑体" pitchFamily="49" charset="-122"/>
                  <a:ea typeface="黑体" pitchFamily="49" charset="-122"/>
                  <a:cs typeface="宋体" pitchFamily="2" charset="-122"/>
                </a:endParaRPr>
              </a:p>
              <a:p>
                <a:pPr marL="0" marR="0" lvl="0" indent="0" algn="ctr" defTabSz="914400" rtl="0" eaLnBrk="1" fontAlgn="base" latinLnBrk="0" hangingPunct="1">
                  <a:lnSpc>
                    <a:spcPct val="100000"/>
                  </a:lnSpc>
                  <a:spcBef>
                    <a:spcPct val="0"/>
                  </a:spcBef>
                  <a:spcAft>
                    <a:spcPts val="775"/>
                  </a:spcAft>
                  <a:buClrTx/>
                  <a:buSzTx/>
                  <a:buFontTx/>
                  <a:buNone/>
                  <a:tabLst/>
                </a:pPr>
                <a:r>
                  <a:rPr kumimoji="0" lang="zh-CN" altLang="en-US" sz="1000" b="0" i="0" u="none" strike="noStrike" cap="none" normalizeH="0" baseline="0">
                    <a:ln>
                      <a:noFill/>
                    </a:ln>
                    <a:solidFill>
                      <a:schemeClr val="tx1"/>
                    </a:solidFill>
                    <a:effectLst/>
                    <a:latin typeface="黑体" pitchFamily="49" charset="-122"/>
                    <a:ea typeface="黑体" pitchFamily="49" charset="-122"/>
                    <a:cs typeface="宋体" pitchFamily="2" charset="-122"/>
                  </a:rPr>
                  <a:t>教育资源</a:t>
                </a:r>
              </a:p>
              <a:p>
                <a:pPr marL="0" marR="0" lvl="0" indent="0" algn="ctr" defTabSz="914400" rtl="0" eaLnBrk="1" fontAlgn="base" latinLnBrk="0" hangingPunct="1">
                  <a:lnSpc>
                    <a:spcPct val="100000"/>
                  </a:lnSpc>
                  <a:spcBef>
                    <a:spcPct val="0"/>
                  </a:spcBef>
                  <a:spcAft>
                    <a:spcPts val="775"/>
                  </a:spcAft>
                  <a:buClrTx/>
                  <a:buSzTx/>
                  <a:buFontTx/>
                  <a:buNone/>
                  <a:tabLst/>
                </a:pPr>
                <a:r>
                  <a:rPr kumimoji="0" lang="zh-CN" altLang="en-US" sz="1000" b="0" i="0" u="none" strike="noStrike" cap="none" normalizeH="0" baseline="0">
                    <a:ln>
                      <a:noFill/>
                    </a:ln>
                    <a:solidFill>
                      <a:schemeClr val="tx1"/>
                    </a:solidFill>
                    <a:effectLst/>
                    <a:latin typeface="黑体" pitchFamily="49" charset="-122"/>
                    <a:ea typeface="黑体" pitchFamily="49" charset="-122"/>
                    <a:cs typeface="宋体" pitchFamily="2" charset="-122"/>
                  </a:rPr>
                  <a:t>服务平台</a:t>
                </a:r>
                <a:endParaRPr kumimoji="0" 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pic>
            <p:nvPicPr>
              <p:cNvPr id="1032" name="Picture 8" descr="sy_46147655155"/>
              <p:cNvPicPr>
                <a:picLocks noChangeAspect="1" noChangeArrowheads="1"/>
              </p:cNvPicPr>
              <p:nvPr/>
            </p:nvPicPr>
            <p:blipFill>
              <a:blip r:embed="rId4" cstate="print">
                <a:clrChange>
                  <a:clrFrom>
                    <a:srgbClr val="FDFEF8"/>
                  </a:clrFrom>
                  <a:clrTo>
                    <a:srgbClr val="FDFEF8">
                      <a:alpha val="0"/>
                    </a:srgbClr>
                  </a:clrTo>
                </a:clrChange>
              </a:blip>
              <a:srcRect/>
              <a:stretch>
                <a:fillRect/>
              </a:stretch>
            </p:blipFill>
            <p:spPr bwMode="auto">
              <a:xfrm>
                <a:off x="2664" y="11422"/>
                <a:ext cx="2052" cy="2051"/>
              </a:xfrm>
              <a:prstGeom prst="rect">
                <a:avLst/>
              </a:prstGeom>
              <a:noFill/>
            </p:spPr>
          </p:pic>
        </p:grpSp>
        <p:grpSp>
          <p:nvGrpSpPr>
            <p:cNvPr id="1033" name="Group 9"/>
            <p:cNvGrpSpPr>
              <a:grpSpLocks/>
            </p:cNvGrpSpPr>
            <p:nvPr/>
          </p:nvGrpSpPr>
          <p:grpSpPr bwMode="auto">
            <a:xfrm>
              <a:off x="8877" y="11267"/>
              <a:ext cx="1680" cy="1413"/>
              <a:chOff x="5550" y="13051"/>
              <a:chExt cx="1680" cy="1413"/>
            </a:xfrm>
          </p:grpSpPr>
          <p:grpSp>
            <p:nvGrpSpPr>
              <p:cNvPr id="1034" name="Group 10"/>
              <p:cNvGrpSpPr>
                <a:grpSpLocks/>
              </p:cNvGrpSpPr>
              <p:nvPr/>
            </p:nvGrpSpPr>
            <p:grpSpPr bwMode="auto">
              <a:xfrm>
                <a:off x="5593" y="13051"/>
                <a:ext cx="1595" cy="1228"/>
                <a:chOff x="9116" y="11950"/>
                <a:chExt cx="1595" cy="1228"/>
              </a:xfrm>
            </p:grpSpPr>
            <p:pic>
              <p:nvPicPr>
                <p:cNvPr id="1035" name="Picture 11"/>
                <p:cNvPicPr>
                  <a:picLocks noChangeAspect="1" noChangeArrowheads="1"/>
                </p:cNvPicPr>
                <p:nvPr/>
              </p:nvPicPr>
              <p:blipFill>
                <a:blip r:embed="rId5"/>
                <a:srcRect/>
                <a:stretch>
                  <a:fillRect/>
                </a:stretch>
              </p:blipFill>
              <p:spPr bwMode="auto">
                <a:xfrm>
                  <a:off x="9116" y="12423"/>
                  <a:ext cx="1595" cy="755"/>
                </a:xfrm>
                <a:prstGeom prst="rect">
                  <a:avLst/>
                </a:prstGeom>
                <a:noFill/>
              </p:spPr>
            </p:pic>
            <p:pic>
              <p:nvPicPr>
                <p:cNvPr id="1036" name="Picture 12"/>
                <p:cNvPicPr>
                  <a:picLocks noChangeAspect="1" noChangeArrowheads="1"/>
                </p:cNvPicPr>
                <p:nvPr/>
              </p:nvPicPr>
              <p:blipFill>
                <a:blip r:embed="rId6" cstate="print"/>
                <a:srcRect/>
                <a:stretch>
                  <a:fillRect/>
                </a:stretch>
              </p:blipFill>
              <p:spPr bwMode="auto">
                <a:xfrm>
                  <a:off x="9356" y="11950"/>
                  <a:ext cx="1124" cy="848"/>
                </a:xfrm>
                <a:prstGeom prst="rect">
                  <a:avLst/>
                </a:prstGeom>
                <a:noFill/>
              </p:spPr>
            </p:pic>
          </p:grpSp>
          <p:sp>
            <p:nvSpPr>
              <p:cNvPr id="1037" name="WordArt 13"/>
              <p:cNvSpPr>
                <a:spLocks noChangeArrowheads="1" noChangeShapeType="1" noTextEdit="1"/>
              </p:cNvSpPr>
              <p:nvPr/>
            </p:nvSpPr>
            <p:spPr bwMode="auto">
              <a:xfrm>
                <a:off x="5550" y="14086"/>
                <a:ext cx="1680" cy="378"/>
              </a:xfrm>
              <a:prstGeom prst="rect">
                <a:avLst/>
              </a:prstGeom>
            </p:spPr>
            <p:txBody>
              <a:bodyPr wrap="none" fromWordArt="1">
                <a:prstTxWarp prst="textArchDown">
                  <a:avLst>
                    <a:gd name="adj" fmla="val 0"/>
                  </a:avLst>
                </a:prstTxWarp>
              </a:bodyPr>
              <a:lstStyle/>
              <a:p>
                <a:pPr algn="ctr" rtl="0"/>
                <a:r>
                  <a:rPr lang="zh-CN" altLang="en-US" sz="1200" kern="10" spc="0">
                    <a:ln w="9525">
                      <a:solidFill>
                        <a:srgbClr val="000000"/>
                      </a:solidFill>
                      <a:round/>
                      <a:headEnd/>
                      <a:tailEnd/>
                    </a:ln>
                    <a:solidFill>
                      <a:srgbClr val="000000"/>
                    </a:solidFill>
                    <a:effectLst/>
                    <a:latin typeface="宋体"/>
                    <a:ea typeface="宋体"/>
                  </a:rPr>
                  <a:t>宽带网络校校通</a:t>
                </a:r>
              </a:p>
            </p:txBody>
          </p:sp>
        </p:grpSp>
        <p:grpSp>
          <p:nvGrpSpPr>
            <p:cNvPr id="1038" name="Group 14"/>
            <p:cNvGrpSpPr>
              <a:grpSpLocks/>
            </p:cNvGrpSpPr>
            <p:nvPr/>
          </p:nvGrpSpPr>
          <p:grpSpPr bwMode="auto">
            <a:xfrm>
              <a:off x="7347" y="12662"/>
              <a:ext cx="1680" cy="1405"/>
              <a:chOff x="7718" y="12654"/>
              <a:chExt cx="1680" cy="1405"/>
            </a:xfrm>
          </p:grpSpPr>
          <p:grpSp>
            <p:nvGrpSpPr>
              <p:cNvPr id="1039" name="Group 15"/>
              <p:cNvGrpSpPr>
                <a:grpSpLocks/>
              </p:cNvGrpSpPr>
              <p:nvPr/>
            </p:nvGrpSpPr>
            <p:grpSpPr bwMode="auto">
              <a:xfrm>
                <a:off x="7718" y="12654"/>
                <a:ext cx="1595" cy="1245"/>
                <a:chOff x="5831" y="12815"/>
                <a:chExt cx="1595" cy="1245"/>
              </a:xfrm>
            </p:grpSpPr>
            <p:pic>
              <p:nvPicPr>
                <p:cNvPr id="1040" name="Picture 16"/>
                <p:cNvPicPr>
                  <a:picLocks noChangeAspect="1" noChangeArrowheads="1"/>
                </p:cNvPicPr>
                <p:nvPr/>
              </p:nvPicPr>
              <p:blipFill>
                <a:blip r:embed="rId7"/>
                <a:srcRect/>
                <a:stretch>
                  <a:fillRect/>
                </a:stretch>
              </p:blipFill>
              <p:spPr bwMode="auto">
                <a:xfrm>
                  <a:off x="5831" y="13365"/>
                  <a:ext cx="1595" cy="695"/>
                </a:xfrm>
                <a:prstGeom prst="rect">
                  <a:avLst/>
                </a:prstGeom>
                <a:noFill/>
              </p:spPr>
            </p:pic>
            <p:pic>
              <p:nvPicPr>
                <p:cNvPr id="1041" name="Picture 17" descr="timg (5)"/>
                <p:cNvPicPr>
                  <a:picLocks noChangeAspect="1" noChangeArrowheads="1"/>
                </p:cNvPicPr>
                <p:nvPr/>
              </p:nvPicPr>
              <p:blipFill>
                <a:blip r:embed="rId8" cstate="print"/>
                <a:srcRect/>
                <a:stretch>
                  <a:fillRect/>
                </a:stretch>
              </p:blipFill>
              <p:spPr bwMode="auto">
                <a:xfrm>
                  <a:off x="6084" y="12815"/>
                  <a:ext cx="1070" cy="887"/>
                </a:xfrm>
                <a:prstGeom prst="rect">
                  <a:avLst/>
                </a:prstGeom>
                <a:noFill/>
              </p:spPr>
            </p:pic>
          </p:grpSp>
          <p:sp>
            <p:nvSpPr>
              <p:cNvPr id="1042" name="WordArt 18"/>
              <p:cNvSpPr>
                <a:spLocks noChangeArrowheads="1" noChangeShapeType="1" noTextEdit="1"/>
              </p:cNvSpPr>
              <p:nvPr/>
            </p:nvSpPr>
            <p:spPr bwMode="auto">
              <a:xfrm>
                <a:off x="7718" y="13681"/>
                <a:ext cx="1680" cy="378"/>
              </a:xfrm>
              <a:prstGeom prst="rect">
                <a:avLst/>
              </a:prstGeom>
            </p:spPr>
            <p:txBody>
              <a:bodyPr wrap="none" fromWordArt="1">
                <a:prstTxWarp prst="textArchDown">
                  <a:avLst>
                    <a:gd name="adj" fmla="val 0"/>
                  </a:avLst>
                </a:prstTxWarp>
              </a:bodyPr>
              <a:lstStyle/>
              <a:p>
                <a:pPr algn="ctr" rtl="0"/>
                <a:r>
                  <a:rPr lang="zh-CN" altLang="en-US" sz="1200" kern="10" spc="0">
                    <a:ln w="9525">
                      <a:solidFill>
                        <a:srgbClr val="000000"/>
                      </a:solidFill>
                      <a:round/>
                      <a:headEnd/>
                      <a:tailEnd/>
                    </a:ln>
                    <a:solidFill>
                      <a:srgbClr val="000000"/>
                    </a:solidFill>
                    <a:effectLst/>
                    <a:latin typeface="宋体"/>
                    <a:ea typeface="宋体"/>
                  </a:rPr>
                  <a:t>优质资源班班通</a:t>
                </a:r>
              </a:p>
            </p:txBody>
          </p:sp>
        </p:grpSp>
        <p:grpSp>
          <p:nvGrpSpPr>
            <p:cNvPr id="1043" name="Group 19"/>
            <p:cNvGrpSpPr>
              <a:grpSpLocks/>
            </p:cNvGrpSpPr>
            <p:nvPr/>
          </p:nvGrpSpPr>
          <p:grpSpPr bwMode="auto">
            <a:xfrm>
              <a:off x="4929" y="12953"/>
              <a:ext cx="1909" cy="1477"/>
              <a:chOff x="8514" y="10867"/>
              <a:chExt cx="1909" cy="1477"/>
            </a:xfrm>
          </p:grpSpPr>
          <p:grpSp>
            <p:nvGrpSpPr>
              <p:cNvPr id="1044" name="Group 20"/>
              <p:cNvGrpSpPr>
                <a:grpSpLocks/>
              </p:cNvGrpSpPr>
              <p:nvPr/>
            </p:nvGrpSpPr>
            <p:grpSpPr bwMode="auto">
              <a:xfrm>
                <a:off x="8671" y="10867"/>
                <a:ext cx="1595" cy="1314"/>
                <a:chOff x="7761" y="13365"/>
                <a:chExt cx="1595" cy="1314"/>
              </a:xfrm>
            </p:grpSpPr>
            <p:pic>
              <p:nvPicPr>
                <p:cNvPr id="1045" name="Picture 21"/>
                <p:cNvPicPr>
                  <a:picLocks noChangeAspect="1" noChangeArrowheads="1"/>
                </p:cNvPicPr>
                <p:nvPr/>
              </p:nvPicPr>
              <p:blipFill>
                <a:blip r:embed="rId7">
                  <a:grayscl/>
                </a:blip>
                <a:srcRect/>
                <a:stretch>
                  <a:fillRect/>
                </a:stretch>
              </p:blipFill>
              <p:spPr bwMode="auto">
                <a:xfrm>
                  <a:off x="7761" y="13984"/>
                  <a:ext cx="1595" cy="695"/>
                </a:xfrm>
                <a:prstGeom prst="rect">
                  <a:avLst/>
                </a:prstGeom>
                <a:noFill/>
              </p:spPr>
            </p:pic>
            <p:pic>
              <p:nvPicPr>
                <p:cNvPr id="1046" name="Picture 22"/>
                <p:cNvPicPr>
                  <a:picLocks noChangeAspect="1" noChangeArrowheads="1"/>
                </p:cNvPicPr>
                <p:nvPr/>
              </p:nvPicPr>
              <p:blipFill>
                <a:blip r:embed="rId9" cstate="print"/>
                <a:srcRect/>
                <a:stretch>
                  <a:fillRect/>
                </a:stretch>
              </p:blipFill>
              <p:spPr bwMode="auto">
                <a:xfrm>
                  <a:off x="8074" y="13365"/>
                  <a:ext cx="994" cy="1100"/>
                </a:xfrm>
                <a:prstGeom prst="rect">
                  <a:avLst/>
                </a:prstGeom>
                <a:noFill/>
              </p:spPr>
            </p:pic>
          </p:grpSp>
          <p:sp>
            <p:nvSpPr>
              <p:cNvPr id="1047" name="WordArt 23"/>
              <p:cNvSpPr>
                <a:spLocks noChangeArrowheads="1" noChangeShapeType="1" noTextEdit="1"/>
              </p:cNvSpPr>
              <p:nvPr/>
            </p:nvSpPr>
            <p:spPr bwMode="auto">
              <a:xfrm>
                <a:off x="8514" y="11899"/>
                <a:ext cx="1909" cy="445"/>
              </a:xfrm>
              <a:prstGeom prst="rect">
                <a:avLst/>
              </a:prstGeom>
            </p:spPr>
            <p:txBody>
              <a:bodyPr wrap="none" fromWordArt="1">
                <a:prstTxWarp prst="textArchDown">
                  <a:avLst>
                    <a:gd name="adj" fmla="val 0"/>
                  </a:avLst>
                </a:prstTxWarp>
              </a:bodyPr>
              <a:lstStyle/>
              <a:p>
                <a:pPr algn="ctr" rtl="0"/>
                <a:r>
                  <a:rPr lang="zh-CN" altLang="en-US" sz="1200" kern="10" spc="0">
                    <a:ln w="9525">
                      <a:solidFill>
                        <a:srgbClr val="000000"/>
                      </a:solidFill>
                      <a:round/>
                      <a:headEnd/>
                      <a:tailEnd/>
                    </a:ln>
                    <a:solidFill>
                      <a:srgbClr val="000000"/>
                    </a:solidFill>
                    <a:effectLst/>
                    <a:latin typeface="宋体"/>
                    <a:ea typeface="宋体"/>
                  </a:rPr>
                  <a:t>网络学习空间人人通</a:t>
                </a:r>
              </a:p>
            </p:txBody>
          </p:sp>
        </p:grpSp>
        <p:pic>
          <p:nvPicPr>
            <p:cNvPr id="1048" name="Picture 24"/>
            <p:cNvPicPr>
              <a:picLocks noChangeAspect="1" noChangeArrowheads="1"/>
            </p:cNvPicPr>
            <p:nvPr/>
          </p:nvPicPr>
          <p:blipFill>
            <a:blip r:embed="rId10"/>
            <a:srcRect/>
            <a:stretch>
              <a:fillRect/>
            </a:stretch>
          </p:blipFill>
          <p:spPr bwMode="auto">
            <a:xfrm>
              <a:off x="6364" y="11572"/>
              <a:ext cx="677" cy="799"/>
            </a:xfrm>
            <a:prstGeom prst="rect">
              <a:avLst/>
            </a:prstGeom>
            <a:noFill/>
          </p:spPr>
        </p:pic>
        <p:grpSp>
          <p:nvGrpSpPr>
            <p:cNvPr id="1049" name="Group 25"/>
            <p:cNvGrpSpPr>
              <a:grpSpLocks/>
            </p:cNvGrpSpPr>
            <p:nvPr/>
          </p:nvGrpSpPr>
          <p:grpSpPr bwMode="auto">
            <a:xfrm>
              <a:off x="7147" y="9637"/>
              <a:ext cx="2187" cy="1910"/>
              <a:chOff x="1827" y="9630"/>
              <a:chExt cx="2187" cy="1910"/>
            </a:xfrm>
          </p:grpSpPr>
          <p:pic>
            <p:nvPicPr>
              <p:cNvPr id="1050" name="Picture 26"/>
              <p:cNvPicPr>
                <a:picLocks noChangeAspect="1" noChangeArrowheads="1"/>
              </p:cNvPicPr>
              <p:nvPr/>
            </p:nvPicPr>
            <p:blipFill>
              <a:blip r:embed="rId11" cstate="print"/>
              <a:srcRect/>
              <a:stretch>
                <a:fillRect/>
              </a:stretch>
            </p:blipFill>
            <p:spPr bwMode="auto">
              <a:xfrm flipH="1">
                <a:off x="1910" y="9660"/>
                <a:ext cx="2104" cy="1880"/>
              </a:xfrm>
              <a:prstGeom prst="rect">
                <a:avLst/>
              </a:prstGeom>
              <a:noFill/>
            </p:spPr>
          </p:pic>
          <p:pic>
            <p:nvPicPr>
              <p:cNvPr id="1051" name="Picture 27"/>
              <p:cNvPicPr>
                <a:picLocks noChangeAspect="1" noChangeArrowheads="1"/>
              </p:cNvPicPr>
              <p:nvPr/>
            </p:nvPicPr>
            <p:blipFill>
              <a:blip r:embed="rId12"/>
              <a:srcRect/>
              <a:stretch>
                <a:fillRect/>
              </a:stretch>
            </p:blipFill>
            <p:spPr bwMode="auto">
              <a:xfrm>
                <a:off x="1827" y="9630"/>
                <a:ext cx="1719" cy="614"/>
              </a:xfrm>
              <a:prstGeom prst="rect">
                <a:avLst/>
              </a:prstGeom>
              <a:noFill/>
            </p:spPr>
          </p:pic>
        </p:grpSp>
        <p:pic>
          <p:nvPicPr>
            <p:cNvPr id="1052" name="Picture 28"/>
            <p:cNvPicPr>
              <a:picLocks noChangeAspect="1" noChangeArrowheads="1"/>
            </p:cNvPicPr>
            <p:nvPr/>
          </p:nvPicPr>
          <p:blipFill>
            <a:blip r:embed="rId13"/>
            <a:srcRect/>
            <a:stretch>
              <a:fillRect/>
            </a:stretch>
          </p:blipFill>
          <p:spPr bwMode="auto">
            <a:xfrm>
              <a:off x="6632" y="11267"/>
              <a:ext cx="1344" cy="1066"/>
            </a:xfrm>
            <a:prstGeom prst="rect">
              <a:avLst/>
            </a:prstGeom>
            <a:noFill/>
          </p:spPr>
        </p:pic>
        <p:pic>
          <p:nvPicPr>
            <p:cNvPr id="1053" name="Picture 29"/>
            <p:cNvPicPr>
              <a:picLocks noChangeAspect="1" noChangeArrowheads="1"/>
            </p:cNvPicPr>
            <p:nvPr/>
          </p:nvPicPr>
          <p:blipFill>
            <a:blip r:embed="rId14"/>
            <a:srcRect/>
            <a:stretch>
              <a:fillRect/>
            </a:stretch>
          </p:blipFill>
          <p:spPr bwMode="auto">
            <a:xfrm>
              <a:off x="4702" y="9952"/>
              <a:ext cx="1531" cy="578"/>
            </a:xfrm>
            <a:prstGeom prst="rect">
              <a:avLst/>
            </a:prstGeom>
            <a:noFill/>
          </p:spPr>
        </p:pic>
      </p:grpSp>
      <p:pic>
        <p:nvPicPr>
          <p:cNvPr id="47" name="图片 46" descr="珠山大桥.jpg"/>
          <p:cNvPicPr/>
          <p:nvPr/>
        </p:nvPicPr>
        <p:blipFill>
          <a:blip r:embed="rId15"/>
          <a:stretch>
            <a:fillRect/>
          </a:stretch>
        </p:blipFill>
        <p:spPr>
          <a:xfrm>
            <a:off x="2714612" y="4643446"/>
            <a:ext cx="1819275" cy="1095375"/>
          </a:xfrm>
          <a:prstGeom prst="ellipse">
            <a:avLst/>
          </a:prstGeom>
          <a:ln>
            <a:noFill/>
          </a:ln>
          <a:effectLst>
            <a:softEdge rad="112500"/>
          </a:effectLst>
        </p:spPr>
      </p:pic>
      <p:pic>
        <p:nvPicPr>
          <p:cNvPr id="48" name="图片 47"/>
          <p:cNvPicPr/>
          <p:nvPr/>
        </p:nvPicPr>
        <p:blipFill>
          <a:blip r:embed="rId16" cstate="print"/>
          <a:srcRect/>
          <a:stretch>
            <a:fillRect/>
          </a:stretch>
        </p:blipFill>
        <p:spPr bwMode="auto">
          <a:xfrm rot="16800000">
            <a:off x="5686497" y="5451136"/>
            <a:ext cx="160655" cy="657225"/>
          </a:xfrm>
          <a:prstGeom prst="rect">
            <a:avLst/>
          </a:prstGeom>
          <a:noFill/>
        </p:spPr>
      </p:pic>
      <p:pic>
        <p:nvPicPr>
          <p:cNvPr id="49" name="图片 48"/>
          <p:cNvPicPr/>
          <p:nvPr/>
        </p:nvPicPr>
        <p:blipFill>
          <a:blip r:embed="rId17" cstate="print"/>
          <a:srcRect/>
          <a:stretch>
            <a:fillRect/>
          </a:stretch>
        </p:blipFill>
        <p:spPr bwMode="auto">
          <a:xfrm rot="1200000">
            <a:off x="4393929" y="5650474"/>
            <a:ext cx="156210" cy="657225"/>
          </a:xfrm>
          <a:prstGeom prst="rect">
            <a:avLst/>
          </a:prstGeom>
          <a:noFill/>
        </p:spPr>
      </p:pic>
      <p:pic>
        <p:nvPicPr>
          <p:cNvPr id="50" name="图片 49"/>
          <p:cNvPicPr/>
          <p:nvPr/>
        </p:nvPicPr>
        <p:blipFill>
          <a:blip r:embed="rId18" cstate="print"/>
          <a:srcRect/>
          <a:stretch>
            <a:fillRect/>
          </a:stretch>
        </p:blipFill>
        <p:spPr bwMode="auto">
          <a:xfrm rot="19200000">
            <a:off x="6408178" y="5044989"/>
            <a:ext cx="154940" cy="6572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1.2</a:t>
            </a:r>
            <a:r>
              <a:rPr lang="zh-CN" altLang="en-US" sz="2200" b="1" dirty="0">
                <a:solidFill>
                  <a:schemeClr val="bg1"/>
                </a:solidFill>
                <a:latin typeface="微软雅黑" pitchFamily="34" charset="-122"/>
                <a:ea typeface="微软雅黑" pitchFamily="34" charset="-122"/>
                <a:cs typeface="+mj-cs"/>
              </a:rPr>
              <a:t>客户需求</a:t>
            </a:r>
            <a:endParaRPr lang="en-US" altLang="zh-CN" sz="2200" b="1" dirty="0">
              <a:solidFill>
                <a:schemeClr val="bg1"/>
              </a:solidFill>
              <a:latin typeface="微软雅黑" pitchFamily="34" charset="-122"/>
              <a:ea typeface="微软雅黑" pitchFamily="34" charset="-122"/>
              <a:cs typeface="+mj-cs"/>
            </a:endParaRPr>
          </a:p>
        </p:txBody>
      </p:sp>
      <p:sp>
        <p:nvSpPr>
          <p:cNvPr id="5" name="Freeform 8"/>
          <p:cNvSpPr/>
          <p:nvPr/>
        </p:nvSpPr>
        <p:spPr bwMode="gray">
          <a:xfrm flipH="1">
            <a:off x="44023" y="2285993"/>
            <a:ext cx="4429297" cy="2092099"/>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6" name="Freeform 9"/>
          <p:cNvSpPr/>
          <p:nvPr/>
        </p:nvSpPr>
        <p:spPr bwMode="gray">
          <a:xfrm>
            <a:off x="44023" y="4513397"/>
            <a:ext cx="4429297" cy="2092099"/>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10"/>
          <p:cNvSpPr/>
          <p:nvPr/>
        </p:nvSpPr>
        <p:spPr bwMode="gray">
          <a:xfrm>
            <a:off x="4625206" y="4513397"/>
            <a:ext cx="4429297" cy="2092099"/>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Freeform 8"/>
          <p:cNvSpPr/>
          <p:nvPr/>
        </p:nvSpPr>
        <p:spPr bwMode="gray">
          <a:xfrm>
            <a:off x="4625205" y="2285993"/>
            <a:ext cx="4428311" cy="2092099"/>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9" name="Rectangle 19"/>
          <p:cNvSpPr>
            <a:spLocks noChangeArrowheads="1"/>
          </p:cNvSpPr>
          <p:nvPr/>
        </p:nvSpPr>
        <p:spPr bwMode="gray">
          <a:xfrm>
            <a:off x="44022" y="6239289"/>
            <a:ext cx="4421277" cy="366207"/>
          </a:xfrm>
          <a:prstGeom prst="rect">
            <a:avLst/>
          </a:prstGeom>
          <a:solidFill>
            <a:srgbClr val="005DA2"/>
          </a:solidFill>
          <a:ln w="12700">
            <a:noFill/>
            <a:miter lim="800000"/>
          </a:ln>
          <a:effectLst/>
        </p:spPr>
        <p:txBody>
          <a:bodyPr lIns="128014" tIns="85343" rIns="128014" bIns="85343" anchor="ctr"/>
          <a:lstStyle/>
          <a:p>
            <a:pPr algn="ctr" defTabSz="914400">
              <a:lnSpc>
                <a:spcPct val="80000"/>
              </a:lnSpc>
              <a:defRPr/>
            </a:pPr>
            <a:endParaRPr lang="de-DE" altLang="zh-CN" sz="2800" b="1" kern="0" noProof="1">
              <a:ln w="18415" cmpd="sng">
                <a:noFill/>
                <a:prstDash val="solid"/>
              </a:ln>
              <a:solidFill>
                <a:schemeClr val="bg1"/>
              </a:solidFill>
              <a:latin typeface="华文中宋" panose="02010600040101010101" pitchFamily="2" charset="-122"/>
              <a:ea typeface="华文中宋" panose="02010600040101010101" pitchFamily="2" charset="-122"/>
            </a:endParaRPr>
          </a:p>
        </p:txBody>
      </p:sp>
      <p:sp>
        <p:nvSpPr>
          <p:cNvPr id="10" name="Rectangle 19"/>
          <p:cNvSpPr>
            <a:spLocks noChangeArrowheads="1"/>
          </p:cNvSpPr>
          <p:nvPr/>
        </p:nvSpPr>
        <p:spPr bwMode="gray">
          <a:xfrm>
            <a:off x="4633223" y="6239289"/>
            <a:ext cx="4421277" cy="366207"/>
          </a:xfrm>
          <a:prstGeom prst="rect">
            <a:avLst/>
          </a:prstGeom>
          <a:solidFill>
            <a:srgbClr val="005DA2"/>
          </a:solidFill>
          <a:ln w="12700">
            <a:noFill/>
            <a:miter lim="800000"/>
          </a:ln>
          <a:effectLst/>
        </p:spPr>
        <p:txBody>
          <a:bodyPr lIns="128014" tIns="85343" rIns="128014" bIns="85343" anchor="ctr"/>
          <a:lstStyle/>
          <a:p>
            <a:pPr algn="ctr" defTabSz="914400">
              <a:lnSpc>
                <a:spcPct val="80000"/>
              </a:lnSpc>
              <a:defRPr/>
            </a:pPr>
            <a:endParaRPr lang="de-DE" altLang="zh-CN" sz="2800" b="1" kern="0" noProof="1">
              <a:ln w="18415" cmpd="sng">
                <a:noFill/>
                <a:prstDash val="solid"/>
              </a:ln>
              <a:solidFill>
                <a:schemeClr val="bg1"/>
              </a:solidFill>
              <a:latin typeface="华文中宋" panose="02010600040101010101" pitchFamily="2" charset="-122"/>
              <a:ea typeface="华文中宋" panose="02010600040101010101" pitchFamily="2" charset="-122"/>
            </a:endParaRPr>
          </a:p>
        </p:txBody>
      </p:sp>
      <p:sp>
        <p:nvSpPr>
          <p:cNvPr id="11" name="Rectangle 19"/>
          <p:cNvSpPr>
            <a:spLocks noChangeArrowheads="1"/>
          </p:cNvSpPr>
          <p:nvPr/>
        </p:nvSpPr>
        <p:spPr bwMode="gray">
          <a:xfrm>
            <a:off x="4633223" y="2285992"/>
            <a:ext cx="4421277" cy="366207"/>
          </a:xfrm>
          <a:prstGeom prst="rect">
            <a:avLst/>
          </a:prstGeom>
          <a:solidFill>
            <a:srgbClr val="005DA2"/>
          </a:solidFill>
          <a:ln w="12700">
            <a:noFill/>
            <a:miter lim="800000"/>
          </a:ln>
          <a:effectLst/>
        </p:spPr>
        <p:txBody>
          <a:bodyPr lIns="128014" tIns="85343" rIns="128014" bIns="85343" anchor="ctr"/>
          <a:lstStyle/>
          <a:p>
            <a:pPr algn="ctr" defTabSz="914400">
              <a:lnSpc>
                <a:spcPct val="80000"/>
              </a:lnSpc>
              <a:defRPr/>
            </a:pPr>
            <a:endParaRPr lang="zh-CN" altLang="en-US" sz="2800" b="1" kern="0" noProof="1">
              <a:ln w="18415" cmpd="sng">
                <a:noFill/>
                <a:prstDash val="solid"/>
              </a:ln>
              <a:solidFill>
                <a:schemeClr val="bg1"/>
              </a:solidFill>
              <a:latin typeface="华文中宋" panose="02010600040101010101" pitchFamily="2" charset="-122"/>
              <a:ea typeface="华文中宋" panose="02010600040101010101" pitchFamily="2" charset="-122"/>
            </a:endParaRPr>
          </a:p>
        </p:txBody>
      </p:sp>
      <p:sp>
        <p:nvSpPr>
          <p:cNvPr id="12" name="Rectangle 19"/>
          <p:cNvSpPr>
            <a:spLocks noChangeArrowheads="1"/>
          </p:cNvSpPr>
          <p:nvPr/>
        </p:nvSpPr>
        <p:spPr bwMode="gray">
          <a:xfrm>
            <a:off x="44022" y="2285992"/>
            <a:ext cx="4421277" cy="366207"/>
          </a:xfrm>
          <a:prstGeom prst="rect">
            <a:avLst/>
          </a:prstGeom>
          <a:solidFill>
            <a:srgbClr val="005DA2"/>
          </a:solidFill>
          <a:ln w="12700">
            <a:noFill/>
            <a:round/>
          </a:ln>
          <a:effectLst/>
        </p:spPr>
        <p:txBody>
          <a:bodyPr wrap="none" lIns="108386" tIns="54194" rIns="108386" bIns="54194" anchor="ctr"/>
          <a:lstStyle/>
          <a:p>
            <a:pPr algn="ctr" defTabSz="914400">
              <a:lnSpc>
                <a:spcPct val="80000"/>
              </a:lnSpc>
              <a:defRPr/>
            </a:pPr>
            <a:endParaRPr lang="de-DE" sz="2800" b="1" kern="0" noProof="1">
              <a:ln w="18415" cmpd="sng">
                <a:noFill/>
                <a:prstDash val="solid"/>
              </a:ln>
              <a:solidFill>
                <a:schemeClr val="bg1"/>
              </a:solidFill>
              <a:latin typeface="华文中宋" panose="02010600040101010101" pitchFamily="2" charset="-122"/>
              <a:ea typeface="华文中宋" panose="02010600040101010101" pitchFamily="2" charset="-122"/>
            </a:endParaRPr>
          </a:p>
        </p:txBody>
      </p:sp>
      <p:sp>
        <p:nvSpPr>
          <p:cNvPr id="13" name="矩形 12"/>
          <p:cNvSpPr/>
          <p:nvPr/>
        </p:nvSpPr>
        <p:spPr>
          <a:xfrm>
            <a:off x="97330" y="3014311"/>
            <a:ext cx="3207153" cy="923330"/>
          </a:xfrm>
          <a:prstGeom prst="rect">
            <a:avLst/>
          </a:prstGeom>
        </p:spPr>
        <p:txBody>
          <a:bodyPr wrap="square">
            <a:spAutoFit/>
          </a:bodyPr>
          <a:lstStyle/>
          <a:p>
            <a:r>
              <a:rPr lang="zh-CN" altLang="en-US" sz="1800" b="1" dirty="0">
                <a:solidFill>
                  <a:srgbClr val="C00000"/>
                </a:solidFill>
                <a:latin typeface="微软雅黑" pitchFamily="34" charset="-122"/>
                <a:ea typeface="微软雅黑" pitchFamily="34" charset="-122"/>
              </a:rPr>
              <a:t>需求：</a:t>
            </a:r>
            <a:r>
              <a:rPr lang="zh-CN" altLang="en-US" dirty="0">
                <a:latin typeface="微软雅黑" pitchFamily="34" charset="-122"/>
                <a:ea typeface="微软雅黑" pitchFamily="34" charset="-122"/>
              </a:rPr>
              <a:t>市教育局建设一个区域资源管理平台、一个区域集控管理中心。</a:t>
            </a:r>
            <a:endParaRPr lang="zh-CN" altLang="en-US" sz="1800" dirty="0">
              <a:latin typeface="微软雅黑" pitchFamily="34" charset="-122"/>
              <a:ea typeface="微软雅黑" pitchFamily="34" charset="-122"/>
            </a:endParaRPr>
          </a:p>
        </p:txBody>
      </p:sp>
      <p:sp>
        <p:nvSpPr>
          <p:cNvPr id="14" name="矩形 13"/>
          <p:cNvSpPr/>
          <p:nvPr/>
        </p:nvSpPr>
        <p:spPr>
          <a:xfrm>
            <a:off x="5771557" y="2929090"/>
            <a:ext cx="3301037" cy="1477328"/>
          </a:xfrm>
          <a:prstGeom prst="rect">
            <a:avLst/>
          </a:prstGeom>
        </p:spPr>
        <p:txBody>
          <a:bodyPr wrap="square">
            <a:spAutoFit/>
          </a:bodyPr>
          <a:lstStyle/>
          <a:p>
            <a:r>
              <a:rPr lang="zh-CN" altLang="en-US" b="1" dirty="0">
                <a:solidFill>
                  <a:srgbClr val="C00000"/>
                </a:solidFill>
                <a:latin typeface="微软雅黑" pitchFamily="34" charset="-122"/>
                <a:ea typeface="微软雅黑" pitchFamily="34" charset="-122"/>
              </a:rPr>
              <a:t>需求：</a:t>
            </a:r>
            <a:r>
              <a:rPr lang="zh-CN" altLang="en-US" dirty="0">
                <a:latin typeface="微软雅黑" pitchFamily="34" charset="-122"/>
                <a:ea typeface="微软雅黑" pitchFamily="34" charset="-122"/>
              </a:rPr>
              <a:t>在景德镇一中建设一个校级资源管理平台、一个智能化云教室、一个常态化云教室、一套</a:t>
            </a:r>
            <a:r>
              <a:rPr lang="en-US" altLang="en-US" dirty="0">
                <a:latin typeface="微软雅黑" pitchFamily="34" charset="-122"/>
                <a:ea typeface="微软雅黑" pitchFamily="34" charset="-122"/>
              </a:rPr>
              <a:t>4G</a:t>
            </a:r>
            <a:r>
              <a:rPr lang="zh-CN" altLang="en-US" dirty="0">
                <a:latin typeface="微软雅黑" pitchFamily="34" charset="-122"/>
                <a:ea typeface="微软雅黑" pitchFamily="34" charset="-122"/>
              </a:rPr>
              <a:t>超便携实景互动教学主机</a:t>
            </a:r>
          </a:p>
        </p:txBody>
      </p:sp>
      <p:sp>
        <p:nvSpPr>
          <p:cNvPr id="15" name="矩形 14"/>
          <p:cNvSpPr/>
          <p:nvPr/>
        </p:nvSpPr>
        <p:spPr>
          <a:xfrm>
            <a:off x="97329" y="4847026"/>
            <a:ext cx="3207153" cy="923330"/>
          </a:xfrm>
          <a:prstGeom prst="rect">
            <a:avLst/>
          </a:prstGeom>
        </p:spPr>
        <p:txBody>
          <a:bodyPr wrap="square">
            <a:spAutoFit/>
          </a:bodyPr>
          <a:lstStyle/>
          <a:p>
            <a:r>
              <a:rPr lang="zh-CN" altLang="en-US" b="1" dirty="0">
                <a:solidFill>
                  <a:srgbClr val="C00000"/>
                </a:solidFill>
                <a:latin typeface="微软雅黑" pitchFamily="34" charset="-122"/>
                <a:ea typeface="微软雅黑" pitchFamily="34" charset="-122"/>
              </a:rPr>
              <a:t>需求：</a:t>
            </a:r>
            <a:r>
              <a:rPr lang="zh-CN" altLang="en-US" dirty="0">
                <a:latin typeface="微软雅黑" pitchFamily="34" charset="-122"/>
                <a:ea typeface="微软雅黑" pitchFamily="34" charset="-122"/>
              </a:rPr>
              <a:t>在景德镇二中建设一个校级资源管理平台、一个智能化云教室</a:t>
            </a:r>
          </a:p>
        </p:txBody>
      </p:sp>
      <p:sp>
        <p:nvSpPr>
          <p:cNvPr id="16" name="矩形 15"/>
          <p:cNvSpPr/>
          <p:nvPr/>
        </p:nvSpPr>
        <p:spPr>
          <a:xfrm>
            <a:off x="5771557" y="4616193"/>
            <a:ext cx="3207153" cy="1200329"/>
          </a:xfrm>
          <a:prstGeom prst="rect">
            <a:avLst/>
          </a:prstGeom>
        </p:spPr>
        <p:txBody>
          <a:bodyPr wrap="square">
            <a:spAutoFit/>
          </a:bodyPr>
          <a:lstStyle/>
          <a:p>
            <a:pPr>
              <a:buClr>
                <a:schemeClr val="accent6">
                  <a:lumMod val="75000"/>
                </a:schemeClr>
              </a:buClr>
            </a:pPr>
            <a:r>
              <a:rPr lang="zh-CN" altLang="en-US" b="1" dirty="0">
                <a:solidFill>
                  <a:srgbClr val="C00000"/>
                </a:solidFill>
                <a:latin typeface="微软雅黑" pitchFamily="34" charset="-122"/>
                <a:ea typeface="微软雅黑" pitchFamily="34" charset="-122"/>
              </a:rPr>
              <a:t>需求：</a:t>
            </a:r>
            <a:r>
              <a:rPr lang="zh-CN" altLang="en-US" dirty="0">
                <a:latin typeface="微软雅黑" pitchFamily="34" charset="-122"/>
                <a:ea typeface="微软雅黑" pitchFamily="34" charset="-122"/>
              </a:rPr>
              <a:t>在景德镇实验学校建设一个校级资源管理平台、一个智能化云教室、一套</a:t>
            </a:r>
            <a:r>
              <a:rPr lang="en-US" altLang="en-US" dirty="0">
                <a:latin typeface="微软雅黑" pitchFamily="34" charset="-122"/>
                <a:ea typeface="微软雅黑" pitchFamily="34" charset="-122"/>
              </a:rPr>
              <a:t>4G</a:t>
            </a:r>
            <a:r>
              <a:rPr lang="zh-CN" altLang="en-US" dirty="0">
                <a:latin typeface="微软雅黑" pitchFamily="34" charset="-122"/>
                <a:ea typeface="微软雅黑" pitchFamily="34" charset="-122"/>
              </a:rPr>
              <a:t>超便携实景互动教学主机</a:t>
            </a:r>
          </a:p>
        </p:txBody>
      </p:sp>
      <p:sp>
        <p:nvSpPr>
          <p:cNvPr id="17" name="Freeform 206"/>
          <p:cNvSpPr>
            <a:spLocks noEditPoints="1"/>
          </p:cNvSpPr>
          <p:nvPr/>
        </p:nvSpPr>
        <p:spPr bwMode="auto">
          <a:xfrm>
            <a:off x="3696166" y="3454896"/>
            <a:ext cx="1689719" cy="1951582"/>
          </a:xfrm>
          <a:custGeom>
            <a:avLst/>
            <a:gdLst>
              <a:gd name="T0" fmla="*/ 955 w 955"/>
              <a:gd name="T1" fmla="*/ 283 h 1103"/>
              <a:gd name="T2" fmla="*/ 612 w 955"/>
              <a:gd name="T3" fmla="*/ 313 h 1103"/>
              <a:gd name="T4" fmla="*/ 477 w 955"/>
              <a:gd name="T5" fmla="*/ 0 h 1103"/>
              <a:gd name="T6" fmla="*/ 343 w 955"/>
              <a:gd name="T7" fmla="*/ 313 h 1103"/>
              <a:gd name="T8" fmla="*/ 0 w 955"/>
              <a:gd name="T9" fmla="*/ 283 h 1103"/>
              <a:gd name="T10" fmla="*/ 194 w 955"/>
              <a:gd name="T11" fmla="*/ 552 h 1103"/>
              <a:gd name="T12" fmla="*/ 0 w 955"/>
              <a:gd name="T13" fmla="*/ 820 h 1103"/>
              <a:gd name="T14" fmla="*/ 343 w 955"/>
              <a:gd name="T15" fmla="*/ 790 h 1103"/>
              <a:gd name="T16" fmla="*/ 477 w 955"/>
              <a:gd name="T17" fmla="*/ 1103 h 1103"/>
              <a:gd name="T18" fmla="*/ 612 w 955"/>
              <a:gd name="T19" fmla="*/ 790 h 1103"/>
              <a:gd name="T20" fmla="*/ 955 w 955"/>
              <a:gd name="T21" fmla="*/ 820 h 1103"/>
              <a:gd name="T22" fmla="*/ 746 w 955"/>
              <a:gd name="T23" fmla="*/ 552 h 1103"/>
              <a:gd name="T24" fmla="*/ 955 w 955"/>
              <a:gd name="T25" fmla="*/ 283 h 1103"/>
              <a:gd name="T26" fmla="*/ 805 w 955"/>
              <a:gd name="T27" fmla="*/ 746 h 1103"/>
              <a:gd name="T28" fmla="*/ 567 w 955"/>
              <a:gd name="T29" fmla="*/ 716 h 1103"/>
              <a:gd name="T30" fmla="*/ 477 w 955"/>
              <a:gd name="T31" fmla="*/ 939 h 1103"/>
              <a:gd name="T32" fmla="*/ 373 w 955"/>
              <a:gd name="T33" fmla="*/ 716 h 1103"/>
              <a:gd name="T34" fmla="*/ 149 w 955"/>
              <a:gd name="T35" fmla="*/ 746 h 1103"/>
              <a:gd name="T36" fmla="*/ 283 w 955"/>
              <a:gd name="T37" fmla="*/ 552 h 1103"/>
              <a:gd name="T38" fmla="*/ 149 w 955"/>
              <a:gd name="T39" fmla="*/ 358 h 1103"/>
              <a:gd name="T40" fmla="*/ 373 w 955"/>
              <a:gd name="T41" fmla="*/ 388 h 1103"/>
              <a:gd name="T42" fmla="*/ 477 w 955"/>
              <a:gd name="T43" fmla="*/ 164 h 1103"/>
              <a:gd name="T44" fmla="*/ 567 w 955"/>
              <a:gd name="T45" fmla="*/ 388 h 1103"/>
              <a:gd name="T46" fmla="*/ 805 w 955"/>
              <a:gd name="T47" fmla="*/ 358 h 1103"/>
              <a:gd name="T48" fmla="*/ 671 w 955"/>
              <a:gd name="T49" fmla="*/ 552 h 1103"/>
              <a:gd name="T50" fmla="*/ 805 w 955"/>
              <a:gd name="T51" fmla="*/ 74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5" h="1103">
                <a:moveTo>
                  <a:pt x="955" y="283"/>
                </a:moveTo>
                <a:lnTo>
                  <a:pt x="612" y="313"/>
                </a:lnTo>
                <a:lnTo>
                  <a:pt x="477" y="0"/>
                </a:lnTo>
                <a:lnTo>
                  <a:pt x="343" y="313"/>
                </a:lnTo>
                <a:lnTo>
                  <a:pt x="0" y="283"/>
                </a:lnTo>
                <a:lnTo>
                  <a:pt x="194" y="552"/>
                </a:lnTo>
                <a:lnTo>
                  <a:pt x="0" y="820"/>
                </a:lnTo>
                <a:lnTo>
                  <a:pt x="343" y="790"/>
                </a:lnTo>
                <a:lnTo>
                  <a:pt x="477" y="1103"/>
                </a:lnTo>
                <a:lnTo>
                  <a:pt x="612" y="790"/>
                </a:lnTo>
                <a:lnTo>
                  <a:pt x="955" y="820"/>
                </a:lnTo>
                <a:lnTo>
                  <a:pt x="746" y="552"/>
                </a:lnTo>
                <a:lnTo>
                  <a:pt x="955" y="283"/>
                </a:lnTo>
                <a:close/>
                <a:moveTo>
                  <a:pt x="805" y="746"/>
                </a:moveTo>
                <a:lnTo>
                  <a:pt x="567" y="716"/>
                </a:lnTo>
                <a:lnTo>
                  <a:pt x="477" y="939"/>
                </a:lnTo>
                <a:lnTo>
                  <a:pt x="373" y="716"/>
                </a:lnTo>
                <a:lnTo>
                  <a:pt x="149" y="746"/>
                </a:lnTo>
                <a:lnTo>
                  <a:pt x="283" y="552"/>
                </a:lnTo>
                <a:lnTo>
                  <a:pt x="149" y="358"/>
                </a:lnTo>
                <a:lnTo>
                  <a:pt x="373" y="388"/>
                </a:lnTo>
                <a:lnTo>
                  <a:pt x="477" y="164"/>
                </a:lnTo>
                <a:lnTo>
                  <a:pt x="567" y="388"/>
                </a:lnTo>
                <a:lnTo>
                  <a:pt x="805" y="358"/>
                </a:lnTo>
                <a:lnTo>
                  <a:pt x="671" y="552"/>
                </a:lnTo>
                <a:lnTo>
                  <a:pt x="805" y="74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8" name="TextBox 18"/>
          <p:cNvSpPr txBox="1"/>
          <p:nvPr/>
        </p:nvSpPr>
        <p:spPr>
          <a:xfrm>
            <a:off x="3680904" y="3922854"/>
            <a:ext cx="1757906" cy="1015663"/>
          </a:xfrm>
          <a:prstGeom prst="rect">
            <a:avLst/>
          </a:prstGeom>
          <a:noFill/>
        </p:spPr>
        <p:txBody>
          <a:bodyPr wrap="square" rtlCol="0">
            <a:spAutoFit/>
          </a:bodyPr>
          <a:lstStyle/>
          <a:p>
            <a:r>
              <a:rPr lang="zh-CN" altLang="en-US" sz="6000" dirty="0">
                <a:ln w="0"/>
                <a:solidFill>
                  <a:srgbClr val="C00000"/>
                </a:solidFill>
                <a:effectLst>
                  <a:outerShdw blurRad="38100" dist="25400" dir="5400000" algn="ctr" rotWithShape="0">
                    <a:srgbClr val="6E747A">
                      <a:alpha val="43000"/>
                    </a:srgbClr>
                  </a:outerShdw>
                </a:effectLst>
                <a:latin typeface="微软雅黑" pitchFamily="34" charset="-122"/>
                <a:ea typeface="微软雅黑" pitchFamily="34" charset="-122"/>
              </a:rPr>
              <a:t>需求</a:t>
            </a:r>
          </a:p>
        </p:txBody>
      </p:sp>
      <p:sp>
        <p:nvSpPr>
          <p:cNvPr id="21" name="矩形 20"/>
          <p:cNvSpPr/>
          <p:nvPr/>
        </p:nvSpPr>
        <p:spPr>
          <a:xfrm>
            <a:off x="428596" y="714356"/>
            <a:ext cx="8429684" cy="1477328"/>
          </a:xfrm>
          <a:prstGeom prst="rect">
            <a:avLst/>
          </a:prstGeom>
        </p:spPr>
        <p:txBody>
          <a:bodyPr wrap="square">
            <a:spAutoFit/>
          </a:bodyPr>
          <a:lstStyle/>
          <a:p>
            <a:r>
              <a:rPr lang="zh-CN" altLang="en-US" dirty="0">
                <a:latin typeface="微软雅黑" pitchFamily="34" charset="-122"/>
                <a:ea typeface="微软雅黑" pitchFamily="34" charset="-122"/>
              </a:rPr>
              <a:t>需求：优秀教师在智能化互动录播教室中通过网络把教学视频场景和授课计算机画面以标准的流媒体编解码技术进行实时采集压缩、集中存储及监控管理，同时将教师授课实况实时推送至多个常态化云教室及终端用户。通过平台的建设使优秀的教师、课程、资源、知识得到充分的展示、记录、管理、分享，可实现同步课堂、翻转课堂、双师课堂、名师课堂、微课录制等应用，促进了优质教育资源全面云覆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1.3</a:t>
            </a:r>
            <a:r>
              <a:rPr lang="zh-CN" altLang="en-US" sz="2200" b="1" dirty="0">
                <a:solidFill>
                  <a:schemeClr val="bg1"/>
                </a:solidFill>
                <a:latin typeface="微软雅黑" pitchFamily="34" charset="-122"/>
                <a:ea typeface="微软雅黑" pitchFamily="34" charset="-122"/>
                <a:cs typeface="+mj-cs"/>
              </a:rPr>
              <a:t>客户目标</a:t>
            </a:r>
            <a:endParaRPr lang="en-US" altLang="zh-CN" sz="2200" b="1" dirty="0">
              <a:solidFill>
                <a:schemeClr val="bg1"/>
              </a:solidFill>
              <a:latin typeface="微软雅黑" pitchFamily="34" charset="-122"/>
              <a:ea typeface="微软雅黑" pitchFamily="34" charset="-122"/>
              <a:cs typeface="+mj-cs"/>
            </a:endParaRPr>
          </a:p>
        </p:txBody>
      </p:sp>
      <p:sp>
        <p:nvSpPr>
          <p:cNvPr id="19" name="矩形 18"/>
          <p:cNvSpPr/>
          <p:nvPr/>
        </p:nvSpPr>
        <p:spPr>
          <a:xfrm>
            <a:off x="357158" y="751344"/>
            <a:ext cx="8501122" cy="2308324"/>
          </a:xfrm>
          <a:prstGeom prst="rect">
            <a:avLst/>
          </a:prstGeom>
        </p:spPr>
        <p:txBody>
          <a:bodyPr wrap="square">
            <a:spAutoFit/>
          </a:bodyPr>
          <a:lstStyle/>
          <a:p>
            <a:r>
              <a:rPr lang="zh-CN" altLang="en-US" dirty="0">
                <a:latin typeface="微软雅黑" pitchFamily="34" charset="-122"/>
                <a:ea typeface="微软雅黑" pitchFamily="34" charset="-122"/>
              </a:rPr>
              <a:t>    景德镇市教育局云课堂项目建设目标，是实现以人为本、面向服务、信息互通、数据共享，能提供及时、准确、高效、随时随地的教育资源应用服务。通过“管理</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应用”的思路帮助景德镇市教育局由传统的以各自独立的应用系统为主，转向以统一管理和应用的区域集控管理中心为核心，通过“区域</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校级”资源管理平台的模式实现全市优质教育资源的整合和配置优化，使全市教育综合水平实现 “明显提升”，全面形成人人可享有优质教育资源的互联网学习环境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全面提升适应“互联网</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时代的全民信息化素养，形成网络化、数字化、个性化、终身化的教育体系和人人皆学、处处能学、时时可学的学习型社会。</a:t>
            </a:r>
          </a:p>
        </p:txBody>
      </p:sp>
      <p:sp>
        <p:nvSpPr>
          <p:cNvPr id="22" name="矩形 21"/>
          <p:cNvSpPr/>
          <p:nvPr/>
        </p:nvSpPr>
        <p:spPr>
          <a:xfrm>
            <a:off x="642910" y="3071810"/>
            <a:ext cx="7643866" cy="3416320"/>
          </a:xfrm>
          <a:prstGeom prst="rect">
            <a:avLst/>
          </a:prstGeom>
        </p:spPr>
        <p:txBody>
          <a:bodyPr wrap="square">
            <a:spAutoFit/>
          </a:bodyPr>
          <a:lstStyle/>
          <a:p>
            <a:pPr>
              <a:lnSpc>
                <a:spcPct val="200000"/>
              </a:lnSpc>
              <a:buFont typeface="Wingdings" pitchFamily="2" charset="2"/>
              <a:buChar char="l"/>
            </a:pP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、推动优质教育资源共建共享，促进城乡教育均衡发展；</a:t>
            </a:r>
            <a:endParaRPr lang="en-US" altLang="zh-CN" dirty="0">
              <a:latin typeface="微软雅黑" pitchFamily="34" charset="-122"/>
              <a:ea typeface="微软雅黑" pitchFamily="34" charset="-122"/>
            </a:endParaRPr>
          </a:p>
          <a:p>
            <a:pPr>
              <a:lnSpc>
                <a:spcPct val="200000"/>
              </a:lnSpc>
              <a:buFont typeface="Wingdings" pitchFamily="2" charset="2"/>
              <a:buChar char="l"/>
            </a:pP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、推进信息技术与教学的深入融合；</a:t>
            </a:r>
            <a:endParaRPr lang="en-US" altLang="zh-CN" dirty="0">
              <a:latin typeface="微软雅黑" pitchFamily="34" charset="-122"/>
              <a:ea typeface="微软雅黑" pitchFamily="34" charset="-122"/>
            </a:endParaRPr>
          </a:p>
          <a:p>
            <a:pPr>
              <a:lnSpc>
                <a:spcPct val="200000"/>
              </a:lnSpc>
              <a:buFont typeface="Wingdings" pitchFamily="2" charset="2"/>
              <a:buChar char="l"/>
            </a:pP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、提高学生成绩及综合素质；</a:t>
            </a:r>
            <a:endParaRPr lang="en-US" altLang="zh-CN" dirty="0">
              <a:latin typeface="微软雅黑" pitchFamily="34" charset="-122"/>
              <a:ea typeface="微软雅黑" pitchFamily="34" charset="-122"/>
            </a:endParaRPr>
          </a:p>
          <a:p>
            <a:pPr>
              <a:lnSpc>
                <a:spcPct val="200000"/>
              </a:lnSpc>
              <a:buFont typeface="Wingdings" pitchFamily="2" charset="2"/>
              <a:buChar char="l"/>
            </a:pP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、促进教师专业化发展；</a:t>
            </a:r>
            <a:endParaRPr lang="en-US" altLang="zh-CN" dirty="0">
              <a:latin typeface="微软雅黑" pitchFamily="34" charset="-122"/>
              <a:ea typeface="微软雅黑" pitchFamily="34" charset="-122"/>
            </a:endParaRPr>
          </a:p>
          <a:p>
            <a:pPr>
              <a:lnSpc>
                <a:spcPct val="200000"/>
              </a:lnSpc>
              <a:buFont typeface="Wingdings" pitchFamily="2" charset="2"/>
              <a:buChar char="l"/>
            </a:pP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、提升景德镇市教育的现代化水平；</a:t>
            </a:r>
            <a:endParaRPr lang="en-US" altLang="zh-CN" dirty="0">
              <a:latin typeface="微软雅黑" pitchFamily="34" charset="-122"/>
              <a:ea typeface="微软雅黑" pitchFamily="34" charset="-122"/>
            </a:endParaRPr>
          </a:p>
          <a:p>
            <a:pPr>
              <a:lnSpc>
                <a:spcPct val="200000"/>
              </a:lnSpc>
              <a:buFont typeface="Wingdings" pitchFamily="2" charset="2"/>
              <a:buChar char="l"/>
            </a:pPr>
            <a:r>
              <a:rPr lang="en-US" altLang="zh-CN" dirty="0">
                <a:latin typeface="微软雅黑" pitchFamily="34" charset="-122"/>
                <a:ea typeface="微软雅黑" pitchFamily="34" charset="-122"/>
              </a:rPr>
              <a:t>6</a:t>
            </a:r>
            <a:r>
              <a:rPr lang="zh-CN" altLang="en-US" dirty="0">
                <a:latin typeface="微软雅黑" pitchFamily="34" charset="-122"/>
                <a:ea typeface="微软雅黑" pitchFamily="34" charset="-122"/>
              </a:rPr>
              <a:t>、构建景德镇市教育的信息化品牌。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en-US" altLang="zh-CN" sz="2200" b="1" dirty="0">
                <a:solidFill>
                  <a:schemeClr val="bg1"/>
                </a:solidFill>
                <a:latin typeface="微软雅黑" pitchFamily="34" charset="-122"/>
                <a:ea typeface="微软雅黑" pitchFamily="34" charset="-122"/>
                <a:cs typeface="+mj-cs"/>
              </a:rPr>
              <a:t>2.1</a:t>
            </a:r>
            <a:r>
              <a:rPr lang="zh-CN" altLang="en-US" sz="2200" b="1" dirty="0">
                <a:solidFill>
                  <a:schemeClr val="bg1"/>
                </a:solidFill>
                <a:latin typeface="微软雅黑" pitchFamily="34" charset="-122"/>
                <a:ea typeface="微软雅黑" pitchFamily="34" charset="-122"/>
                <a:cs typeface="+mj-cs"/>
              </a:rPr>
              <a:t>项目技术方案介绍</a:t>
            </a:r>
            <a:endParaRPr lang="en-US" altLang="zh-CN" sz="2200" b="1" dirty="0">
              <a:solidFill>
                <a:schemeClr val="bg1"/>
              </a:solidFill>
              <a:latin typeface="微软雅黑" pitchFamily="34" charset="-122"/>
              <a:ea typeface="微软雅黑" pitchFamily="34" charset="-122"/>
              <a:cs typeface="+mj-cs"/>
            </a:endParaRPr>
          </a:p>
        </p:txBody>
      </p:sp>
      <p:sp>
        <p:nvSpPr>
          <p:cNvPr id="5" name="矩形 4"/>
          <p:cNvSpPr/>
          <p:nvPr/>
        </p:nvSpPr>
        <p:spPr>
          <a:xfrm>
            <a:off x="214282" y="857232"/>
            <a:ext cx="8501122" cy="923330"/>
          </a:xfrm>
          <a:prstGeom prst="rect">
            <a:avLst/>
          </a:prstGeom>
        </p:spPr>
        <p:txBody>
          <a:bodyPr wrap="square">
            <a:spAutoFit/>
          </a:bodyPr>
          <a:lstStyle/>
          <a:p>
            <a:r>
              <a:rPr lang="zh-CN" altLang="en-US" dirty="0">
                <a:latin typeface="微软雅黑" pitchFamily="34" charset="-122"/>
                <a:ea typeface="微软雅黑" pitchFamily="34" charset="-122"/>
              </a:rPr>
              <a:t>本方案为满足景德镇市大规模市、区、校云课堂教学应用的需求，采用业界先进的网络传输技术、大规模组网技术、视音频编解码处理技术、多媒体交互技术，实现跨区域创新教学应用，提升整体教育信息化水平，促进地区之间教育的均衡发展。</a:t>
            </a:r>
          </a:p>
        </p:txBody>
      </p:sp>
      <p:pic>
        <p:nvPicPr>
          <p:cNvPr id="6" name="图片 5"/>
          <p:cNvPicPr/>
          <p:nvPr/>
        </p:nvPicPr>
        <p:blipFill>
          <a:blip r:embed="rId3"/>
          <a:srcRect/>
          <a:stretch>
            <a:fillRect/>
          </a:stretch>
        </p:blipFill>
        <p:spPr bwMode="auto">
          <a:xfrm>
            <a:off x="785786" y="2071678"/>
            <a:ext cx="7572428" cy="2714644"/>
          </a:xfrm>
          <a:prstGeom prst="rect">
            <a:avLst/>
          </a:prstGeom>
          <a:noFill/>
          <a:ln w="9525">
            <a:noFill/>
            <a:miter lim="800000"/>
            <a:headEnd/>
            <a:tailEnd/>
          </a:ln>
        </p:spPr>
      </p:pic>
      <p:sp>
        <p:nvSpPr>
          <p:cNvPr id="10" name="矩形 9"/>
          <p:cNvSpPr/>
          <p:nvPr/>
        </p:nvSpPr>
        <p:spPr>
          <a:xfrm>
            <a:off x="357158" y="5143512"/>
            <a:ext cx="8501122" cy="923330"/>
          </a:xfrm>
          <a:prstGeom prst="rect">
            <a:avLst/>
          </a:prstGeom>
        </p:spPr>
        <p:txBody>
          <a:bodyPr wrap="square">
            <a:spAutoFit/>
          </a:bodyPr>
          <a:lstStyle/>
          <a:p>
            <a:pPr lvl="0"/>
            <a:r>
              <a:rPr lang="zh-CN" altLang="en-US" dirty="0">
                <a:solidFill>
                  <a:srgbClr val="FF0000"/>
                </a:solidFill>
                <a:latin typeface="微软雅黑" pitchFamily="34" charset="-122"/>
                <a:ea typeface="微软雅黑" pitchFamily="34" charset="-122"/>
              </a:rPr>
              <a:t>方案特点：</a:t>
            </a:r>
            <a:r>
              <a:rPr lang="en-US" dirty="0">
                <a:latin typeface="微软雅黑" pitchFamily="34" charset="-122"/>
                <a:ea typeface="微软雅黑" pitchFamily="34" charset="-122"/>
              </a:rPr>
              <a:t>1</a:t>
            </a:r>
            <a:r>
              <a:rPr lang="zh-CN" altLang="en-US" dirty="0">
                <a:latin typeface="微软雅黑" pitchFamily="34" charset="-122"/>
                <a:ea typeface="微软雅黑" pitchFamily="34" charset="-122"/>
              </a:rPr>
              <a:t>、抗丢包率技术；</a:t>
            </a:r>
            <a:r>
              <a:rPr lang="en-US" dirty="0">
                <a:latin typeface="微软雅黑" pitchFamily="34" charset="-122"/>
                <a:ea typeface="微软雅黑" pitchFamily="34" charset="-122"/>
              </a:rPr>
              <a:t>2</a:t>
            </a:r>
            <a:r>
              <a:rPr lang="zh-CN" altLang="en-US" dirty="0">
                <a:latin typeface="微软雅黑" pitchFamily="34" charset="-122"/>
                <a:ea typeface="微软雅黑" pitchFamily="34" charset="-122"/>
              </a:rPr>
              <a:t>、多终端双向互动能力；</a:t>
            </a:r>
            <a:r>
              <a:rPr lang="en-US" dirty="0">
                <a:latin typeface="微软雅黑" pitchFamily="34" charset="-122"/>
                <a:ea typeface="微软雅黑" pitchFamily="34" charset="-122"/>
              </a:rPr>
              <a:t>3</a:t>
            </a:r>
            <a:r>
              <a:rPr lang="zh-CN" altLang="en-US" dirty="0">
                <a:latin typeface="微软雅黑" pitchFamily="34" charset="-122"/>
                <a:ea typeface="微软雅黑" pitchFamily="34" charset="-122"/>
              </a:rPr>
              <a:t>、网络带宽自适应；</a:t>
            </a:r>
            <a:r>
              <a:rPr lang="en-US" dirty="0">
                <a:latin typeface="微软雅黑" pitchFamily="34" charset="-122"/>
                <a:ea typeface="微软雅黑" pitchFamily="34" charset="-122"/>
              </a:rPr>
              <a:t>4</a:t>
            </a:r>
            <a:r>
              <a:rPr lang="zh-CN" altLang="en-US" dirty="0">
                <a:latin typeface="微软雅黑" pitchFamily="34" charset="-122"/>
                <a:ea typeface="微软雅黑" pitchFamily="34" charset="-122"/>
              </a:rPr>
              <a:t>、视频编解码技术；</a:t>
            </a:r>
            <a:r>
              <a:rPr lang="en-US" dirty="0">
                <a:latin typeface="微软雅黑" pitchFamily="34" charset="-122"/>
                <a:ea typeface="微软雅黑" pitchFamily="34" charset="-122"/>
              </a:rPr>
              <a:t>5</a:t>
            </a:r>
            <a:r>
              <a:rPr lang="zh-CN" altLang="en-US" dirty="0">
                <a:latin typeface="微软雅黑" pitchFamily="34" charset="-122"/>
                <a:ea typeface="微软雅黑" pitchFamily="34" charset="-122"/>
              </a:rPr>
              <a:t>、时间轴唇音同步技术；</a:t>
            </a:r>
            <a:r>
              <a:rPr lang="en-US" dirty="0">
                <a:latin typeface="微软雅黑" pitchFamily="34" charset="-122"/>
                <a:ea typeface="微软雅黑" pitchFamily="34" charset="-122"/>
              </a:rPr>
              <a:t>6</a:t>
            </a:r>
            <a:r>
              <a:rPr lang="zh-CN" altLang="en-US" dirty="0">
                <a:latin typeface="微软雅黑" pitchFamily="34" charset="-122"/>
                <a:ea typeface="微软雅黑" pitchFamily="34" charset="-122"/>
              </a:rPr>
              <a:t>、视频带宽复用技术；</a:t>
            </a:r>
            <a:r>
              <a:rPr lang="en-US" dirty="0">
                <a:latin typeface="微软雅黑" pitchFamily="34" charset="-122"/>
                <a:ea typeface="微软雅黑" pitchFamily="34" charset="-122"/>
              </a:rPr>
              <a:t>7</a:t>
            </a:r>
            <a:r>
              <a:rPr lang="zh-CN" altLang="en-US" dirty="0">
                <a:latin typeface="微软雅黑" pitchFamily="34" charset="-122"/>
                <a:ea typeface="微软雅黑" pitchFamily="34" charset="-122"/>
              </a:rPr>
              <a:t>、全自动跟踪导播技术。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defRPr/>
            </a:pPr>
            <a:r>
              <a:rPr lang="zh-CN" altLang="en-US" sz="2200" b="1" dirty="0">
                <a:solidFill>
                  <a:schemeClr val="bg1"/>
                </a:solidFill>
                <a:latin typeface="微软雅黑" pitchFamily="34" charset="-122"/>
                <a:ea typeface="微软雅黑" pitchFamily="34" charset="-122"/>
                <a:cs typeface="+mj-cs"/>
              </a:rPr>
              <a:t>云课堂内容介绍</a:t>
            </a:r>
            <a:r>
              <a:rPr lang="en-US" altLang="zh-CN" sz="2200" b="1" dirty="0">
                <a:solidFill>
                  <a:schemeClr val="bg1"/>
                </a:solidFill>
                <a:latin typeface="微软雅黑" pitchFamily="34" charset="-122"/>
                <a:ea typeface="微软雅黑" pitchFamily="34" charset="-122"/>
                <a:cs typeface="+mj-cs"/>
              </a:rPr>
              <a:t>—</a:t>
            </a:r>
            <a:r>
              <a:rPr lang="zh-CN" altLang="en-US" sz="2200" b="1" dirty="0">
                <a:solidFill>
                  <a:schemeClr val="bg1"/>
                </a:solidFill>
                <a:latin typeface="微软雅黑" pitchFamily="34" charset="-122"/>
                <a:ea typeface="微软雅黑" pitchFamily="34" charset="-122"/>
                <a:cs typeface="+mj-cs"/>
              </a:rPr>
              <a:t>概述</a:t>
            </a:r>
            <a:endParaRPr lang="en-US" altLang="zh-CN" sz="2200" b="1" dirty="0">
              <a:solidFill>
                <a:schemeClr val="bg1"/>
              </a:solidFill>
              <a:latin typeface="微软雅黑" pitchFamily="34" charset="-122"/>
              <a:ea typeface="微软雅黑" pitchFamily="34" charset="-122"/>
              <a:cs typeface="+mj-cs"/>
            </a:endParaRPr>
          </a:p>
        </p:txBody>
      </p:sp>
      <p:sp>
        <p:nvSpPr>
          <p:cNvPr id="8" name="矩形 7"/>
          <p:cNvSpPr/>
          <p:nvPr/>
        </p:nvSpPr>
        <p:spPr>
          <a:xfrm>
            <a:off x="500034" y="1000108"/>
            <a:ext cx="8001056" cy="1200329"/>
          </a:xfrm>
          <a:prstGeom prst="rect">
            <a:avLst/>
          </a:prstGeom>
        </p:spPr>
        <p:txBody>
          <a:bodyPr wrap="square">
            <a:spAutoFit/>
          </a:bodyPr>
          <a:lstStyle/>
          <a:p>
            <a:r>
              <a:rPr lang="zh-CN" altLang="en-US" dirty="0"/>
              <a:t>    </a:t>
            </a:r>
            <a:r>
              <a:rPr lang="zh-CN" altLang="en-US" dirty="0">
                <a:latin typeface="微软雅黑" pitchFamily="34" charset="-122"/>
                <a:ea typeface="微软雅黑" pitchFamily="34" charset="-122"/>
              </a:rPr>
              <a:t>本次方案整体设计思路以课堂教学为切入点，创新教育信息技术与教育教学的深度融合，实现实时优秀的教育资源可以能够更大范围的传播分享，推动各区域之间、学校之间、教师之间、学生之间建立起协同教学的新模式，逐步缩小区域、城乡、校际差距，不断提升全域教育水平。</a:t>
            </a:r>
          </a:p>
        </p:txBody>
      </p:sp>
      <p:pic>
        <p:nvPicPr>
          <p:cNvPr id="1027" name="Picture 3"/>
          <p:cNvPicPr>
            <a:picLocks noChangeAspect="1" noChangeArrowheads="1"/>
          </p:cNvPicPr>
          <p:nvPr/>
        </p:nvPicPr>
        <p:blipFill>
          <a:blip r:embed="rId3"/>
          <a:srcRect/>
          <a:stretch>
            <a:fillRect/>
          </a:stretch>
        </p:blipFill>
        <p:spPr bwMode="auto">
          <a:xfrm>
            <a:off x="1714480" y="2285992"/>
            <a:ext cx="6072230" cy="42862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defRPr/>
            </a:pPr>
            <a:r>
              <a:rPr lang="zh-CN" altLang="en-US" sz="2200" b="1" dirty="0">
                <a:solidFill>
                  <a:schemeClr val="bg1"/>
                </a:solidFill>
                <a:latin typeface="微软雅黑" pitchFamily="34" charset="-122"/>
                <a:ea typeface="微软雅黑" pitchFamily="34" charset="-122"/>
                <a:cs typeface="+mj-cs"/>
              </a:rPr>
              <a:t>云课堂内容介绍</a:t>
            </a:r>
            <a:r>
              <a:rPr lang="en-US" altLang="zh-CN" sz="2200" b="1" dirty="0">
                <a:solidFill>
                  <a:schemeClr val="bg1"/>
                </a:solidFill>
                <a:latin typeface="微软雅黑" pitchFamily="34" charset="-122"/>
                <a:ea typeface="微软雅黑" pitchFamily="34" charset="-122"/>
                <a:cs typeface="+mj-cs"/>
              </a:rPr>
              <a:t>—</a:t>
            </a:r>
            <a:r>
              <a:rPr lang="zh-CN" altLang="en-US" sz="2200" b="1" dirty="0">
                <a:solidFill>
                  <a:schemeClr val="bg1"/>
                </a:solidFill>
                <a:latin typeface="微软雅黑" pitchFamily="34" charset="-122"/>
                <a:ea typeface="微软雅黑" pitchFamily="34" charset="-122"/>
                <a:cs typeface="+mj-cs"/>
              </a:rPr>
              <a:t>区域资源管理平台</a:t>
            </a:r>
            <a:endParaRPr lang="en-US" altLang="zh-CN" sz="2200" b="1" dirty="0">
              <a:solidFill>
                <a:schemeClr val="bg1"/>
              </a:solidFill>
              <a:latin typeface="微软雅黑" pitchFamily="34" charset="-122"/>
              <a:ea typeface="微软雅黑" pitchFamily="34" charset="-122"/>
              <a:cs typeface="+mj-cs"/>
            </a:endParaRPr>
          </a:p>
        </p:txBody>
      </p:sp>
      <p:sp>
        <p:nvSpPr>
          <p:cNvPr id="7" name="矩形 6"/>
          <p:cNvSpPr/>
          <p:nvPr/>
        </p:nvSpPr>
        <p:spPr>
          <a:xfrm>
            <a:off x="428596" y="785794"/>
            <a:ext cx="8358214" cy="2862322"/>
          </a:xfrm>
          <a:prstGeom prst="rect">
            <a:avLst/>
          </a:prstGeom>
        </p:spPr>
        <p:txBody>
          <a:bodyPr wrap="square">
            <a:spAutoFit/>
          </a:bodyPr>
          <a:lstStyle/>
          <a:p>
            <a:r>
              <a:rPr lang="zh-CN" altLang="en-US" dirty="0">
                <a:latin typeface="微软雅黑" pitchFamily="34" charset="-122"/>
                <a:ea typeface="微软雅黑" pitchFamily="34" charset="-122"/>
              </a:rPr>
              <a:t>    区域资源管理平台的建设，可以实现景德镇市、区跨校之间云课堂教室的互联互通，支持 </a:t>
            </a:r>
            <a:r>
              <a:rPr lang="en-US" altLang="zh-CN" dirty="0">
                <a:latin typeface="微软雅黑" pitchFamily="34" charset="-122"/>
                <a:ea typeface="微软雅黑" pitchFamily="34" charset="-122"/>
              </a:rPr>
              <a:t>IOS </a:t>
            </a:r>
            <a:r>
              <a:rPr lang="zh-CN" altLang="en-US" dirty="0">
                <a:latin typeface="微软雅黑" pitchFamily="34" charset="-122"/>
                <a:ea typeface="微软雅黑" pitchFamily="34" charset="-122"/>
              </a:rPr>
              <a:t>及 </a:t>
            </a:r>
            <a:r>
              <a:rPr lang="en-US" altLang="zh-CN" dirty="0">
                <a:latin typeface="微软雅黑" pitchFamily="34" charset="-122"/>
                <a:ea typeface="微软雅黑" pitchFamily="34" charset="-122"/>
              </a:rPr>
              <a:t>Android </a:t>
            </a:r>
            <a:r>
              <a:rPr lang="zh-CN" altLang="en-US" dirty="0">
                <a:latin typeface="微软雅黑" pitchFamily="34" charset="-122"/>
                <a:ea typeface="微软雅黑" pitchFamily="34" charset="-122"/>
              </a:rPr>
              <a:t>用户利用移动智能设备接入云课堂授课现场进行远程音视频双向互动、参与评课等；同时，根据优质资源共建共享的原则，优质的教育资源可以从教师私人资源、到校级资源管理平台再到区级资源管理平台逐级提交方式：教师拥有私人空间存储私有资源，可以把私有资源提交到校级资源管理平台，校级资源管理平台可把本校内的优质资源共享到到区级资源管理平台。</a:t>
            </a:r>
          </a:p>
          <a:p>
            <a:r>
              <a:rPr lang="zh-CN" altLang="en-US" dirty="0">
                <a:latin typeface="微软雅黑" pitchFamily="34" charset="-122"/>
                <a:ea typeface="微软雅黑" pitchFamily="34" charset="-122"/>
              </a:rPr>
              <a:t>    区域资源管理平台通过接入各校级资源管理平台，实现区域范围内名校名师、优质教学视频等优质资源的共享和呈现。包含区域所有学校教学动态、学校上传共享的教学视频、授课课件、名师资源、教学教研活动，也可以通过链接跳转至各学校校本资源管理门户，直接访问学校校本资源管理门户。</a:t>
            </a:r>
          </a:p>
        </p:txBody>
      </p:sp>
      <p:pic>
        <p:nvPicPr>
          <p:cNvPr id="1026" name="Picture 2"/>
          <p:cNvPicPr>
            <a:picLocks noChangeAspect="1" noChangeArrowheads="1"/>
          </p:cNvPicPr>
          <p:nvPr/>
        </p:nvPicPr>
        <p:blipFill>
          <a:blip r:embed="rId3"/>
          <a:srcRect/>
          <a:stretch>
            <a:fillRect/>
          </a:stretch>
        </p:blipFill>
        <p:spPr bwMode="auto">
          <a:xfrm>
            <a:off x="2214546" y="3571876"/>
            <a:ext cx="5105400" cy="31146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9512" y="116632"/>
            <a:ext cx="7886700" cy="608260"/>
          </a:xfrm>
          <a:prstGeom prst="rect">
            <a:avLst/>
          </a:prstGeom>
        </p:spPr>
        <p:txBody>
          <a:bodyPr/>
          <a:lstStyle/>
          <a:p>
            <a:pPr>
              <a:defRPr/>
            </a:pPr>
            <a:r>
              <a:rPr lang="zh-CN" altLang="en-US" sz="2200" b="1" dirty="0">
                <a:solidFill>
                  <a:schemeClr val="bg1"/>
                </a:solidFill>
                <a:latin typeface="微软雅黑" pitchFamily="34" charset="-122"/>
                <a:ea typeface="微软雅黑" pitchFamily="34" charset="-122"/>
                <a:cs typeface="+mj-cs"/>
              </a:rPr>
              <a:t>云课堂内容介绍</a:t>
            </a:r>
            <a:r>
              <a:rPr lang="en-US" altLang="zh-CN" sz="2200" b="1" dirty="0">
                <a:solidFill>
                  <a:schemeClr val="bg1"/>
                </a:solidFill>
                <a:latin typeface="微软雅黑" pitchFamily="34" charset="-122"/>
                <a:ea typeface="微软雅黑" pitchFamily="34" charset="-122"/>
                <a:cs typeface="+mj-cs"/>
              </a:rPr>
              <a:t>—</a:t>
            </a:r>
            <a:r>
              <a:rPr lang="zh-CN" altLang="en-US" sz="2200" b="1" dirty="0">
                <a:solidFill>
                  <a:schemeClr val="bg1"/>
                </a:solidFill>
                <a:latin typeface="微软雅黑" pitchFamily="34" charset="-122"/>
                <a:ea typeface="微软雅黑" pitchFamily="34" charset="-122"/>
                <a:cs typeface="+mj-cs"/>
              </a:rPr>
              <a:t> 区域集控管理中心</a:t>
            </a:r>
            <a:endParaRPr lang="en-US" altLang="zh-CN" sz="2200" b="1" dirty="0">
              <a:solidFill>
                <a:schemeClr val="bg1"/>
              </a:solidFill>
              <a:latin typeface="微软雅黑" pitchFamily="34" charset="-122"/>
              <a:ea typeface="微软雅黑" pitchFamily="34" charset="-122"/>
              <a:cs typeface="+mj-cs"/>
            </a:endParaRPr>
          </a:p>
        </p:txBody>
      </p:sp>
      <p:sp>
        <p:nvSpPr>
          <p:cNvPr id="8" name="矩形 7"/>
          <p:cNvSpPr/>
          <p:nvPr/>
        </p:nvSpPr>
        <p:spPr>
          <a:xfrm>
            <a:off x="642910" y="857232"/>
            <a:ext cx="7929618" cy="1754326"/>
          </a:xfrm>
          <a:prstGeom prst="rect">
            <a:avLst/>
          </a:prstGeom>
        </p:spPr>
        <p:txBody>
          <a:bodyPr wrap="square">
            <a:spAutoFit/>
          </a:bodyPr>
          <a:lstStyle/>
          <a:p>
            <a:r>
              <a:rPr lang="zh-CN" altLang="en-US" dirty="0"/>
              <a:t>    </a:t>
            </a:r>
            <a:r>
              <a:rPr lang="zh-CN" altLang="en-US" dirty="0">
                <a:latin typeface="微软雅黑" pitchFamily="34" charset="-122"/>
                <a:ea typeface="微软雅黑" pitchFamily="34" charset="-122"/>
              </a:rPr>
              <a:t>区域集控管理中心作为信息调度的总指挥中心点，要求能够结合各种云课堂教学教研应用开展的需求；能满足各种信号、各类数据的采集和集成；各种模拟视频、计算机、网络、音频等模拟和数字等各种信号的无缝接入。同时，可以无缝融合其他软硬件系统，支持各类教学教研环境的设备的集中管理、跨地域网络传输以及用户数据的交互共享，可以为教育管理者提供一系列的集中教育管理应用服务。</a:t>
            </a:r>
          </a:p>
        </p:txBody>
      </p:sp>
      <p:pic>
        <p:nvPicPr>
          <p:cNvPr id="2050" name="Picture 2"/>
          <p:cNvPicPr>
            <a:picLocks noChangeAspect="1" noChangeArrowheads="1"/>
          </p:cNvPicPr>
          <p:nvPr/>
        </p:nvPicPr>
        <p:blipFill>
          <a:blip r:embed="rId3"/>
          <a:srcRect/>
          <a:stretch>
            <a:fillRect/>
          </a:stretch>
        </p:blipFill>
        <p:spPr bwMode="auto">
          <a:xfrm>
            <a:off x="1500166" y="3071810"/>
            <a:ext cx="6237782" cy="264320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22927</TotalTime>
  <Words>3976</Words>
  <Application>Microsoft Office PowerPoint</Application>
  <PresentationFormat>全屏显示(4:3)</PresentationFormat>
  <Paragraphs>115</Paragraphs>
  <Slides>15</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 Unicode MS</vt:lpstr>
      <vt:lpstr>맑은 고딕</vt:lpstr>
      <vt:lpstr>黑体</vt:lpstr>
      <vt:lpstr>华文黑体</vt:lpstr>
      <vt:lpstr>华文细黑</vt:lpstr>
      <vt:lpstr>华文中宋</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任良川</dc:creator>
  <cp:lastModifiedBy>陈晨（政企）</cp:lastModifiedBy>
  <cp:revision>967</cp:revision>
  <dcterms:created xsi:type="dcterms:W3CDTF">2013-11-22T10:39:44Z</dcterms:created>
  <dcterms:modified xsi:type="dcterms:W3CDTF">2018-04-03T04:34:44Z</dcterms:modified>
</cp:coreProperties>
</file>