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sldIdLst>
    <p:sldId id="580" r:id="rId2"/>
    <p:sldId id="587" r:id="rId3"/>
    <p:sldId id="601" r:id="rId4"/>
    <p:sldId id="588" r:id="rId5"/>
    <p:sldId id="579" r:id="rId6"/>
    <p:sldId id="602" r:id="rId7"/>
    <p:sldId id="584" r:id="rId8"/>
    <p:sldId id="593" r:id="rId9"/>
    <p:sldId id="594" r:id="rId10"/>
    <p:sldId id="591" r:id="rId11"/>
    <p:sldId id="592" r:id="rId12"/>
    <p:sldId id="595" r:id="rId13"/>
    <p:sldId id="596" r:id="rId14"/>
    <p:sldId id="603" r:id="rId15"/>
    <p:sldId id="597" r:id="rId16"/>
    <p:sldId id="600" r:id="rId17"/>
    <p:sldId id="604" r:id="rId18"/>
    <p:sldId id="598" r:id="rId19"/>
    <p:sldId id="599" r:id="rId20"/>
    <p:sldId id="581" r:id="rId21"/>
  </p:sldIdLst>
  <p:sldSz cx="9144000" cy="6858000" type="screen4x3"/>
  <p:notesSz cx="6797675" cy="9874250"/>
  <p:defaultTextStyle>
    <a:defPPr>
      <a:defRPr lang="zh-CN"/>
    </a:defPPr>
    <a:lvl1pPr algn="l" rtl="0" fontAlgn="base">
      <a:spcBef>
        <a:spcPct val="0"/>
      </a:spcBef>
      <a:spcAft>
        <a:spcPct val="0"/>
      </a:spcAft>
      <a:defRPr kern="1200">
        <a:solidFill>
          <a:schemeClr val="tx1"/>
        </a:solidFill>
        <a:latin typeface="Arial" charset="0"/>
        <a:ea typeface="华文细黑" pitchFamily="2" charset="-122"/>
        <a:cs typeface="+mn-cs"/>
      </a:defRPr>
    </a:lvl1pPr>
    <a:lvl2pPr marL="457200" algn="l" rtl="0" fontAlgn="base">
      <a:spcBef>
        <a:spcPct val="0"/>
      </a:spcBef>
      <a:spcAft>
        <a:spcPct val="0"/>
      </a:spcAft>
      <a:defRPr kern="1200">
        <a:solidFill>
          <a:schemeClr val="tx1"/>
        </a:solidFill>
        <a:latin typeface="Arial" charset="0"/>
        <a:ea typeface="华文细黑" pitchFamily="2" charset="-122"/>
        <a:cs typeface="+mn-cs"/>
      </a:defRPr>
    </a:lvl2pPr>
    <a:lvl3pPr marL="914400" algn="l" rtl="0" fontAlgn="base">
      <a:spcBef>
        <a:spcPct val="0"/>
      </a:spcBef>
      <a:spcAft>
        <a:spcPct val="0"/>
      </a:spcAft>
      <a:defRPr kern="1200">
        <a:solidFill>
          <a:schemeClr val="tx1"/>
        </a:solidFill>
        <a:latin typeface="Arial" charset="0"/>
        <a:ea typeface="华文细黑" pitchFamily="2" charset="-122"/>
        <a:cs typeface="+mn-cs"/>
      </a:defRPr>
    </a:lvl3pPr>
    <a:lvl4pPr marL="1371600" algn="l" rtl="0" fontAlgn="base">
      <a:spcBef>
        <a:spcPct val="0"/>
      </a:spcBef>
      <a:spcAft>
        <a:spcPct val="0"/>
      </a:spcAft>
      <a:defRPr kern="1200">
        <a:solidFill>
          <a:schemeClr val="tx1"/>
        </a:solidFill>
        <a:latin typeface="Arial" charset="0"/>
        <a:ea typeface="华文细黑" pitchFamily="2" charset="-122"/>
        <a:cs typeface="+mn-cs"/>
      </a:defRPr>
    </a:lvl4pPr>
    <a:lvl5pPr marL="1828800" algn="l" rtl="0" fontAlgn="base">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087B3"/>
    <a:srgbClr val="4F81BD"/>
    <a:srgbClr val="3388B1"/>
    <a:srgbClr val="71AA67"/>
    <a:srgbClr val="68A377"/>
    <a:srgbClr val="7AB051"/>
    <a:srgbClr val="BD5957"/>
    <a:srgbClr val="EAEAEA"/>
    <a:srgbClr val="0000FF"/>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9461" autoAdjust="0"/>
  </p:normalViewPr>
  <p:slideViewPr>
    <p:cSldViewPr>
      <p:cViewPr varScale="1">
        <p:scale>
          <a:sx n="59" d="100"/>
          <a:sy n="59" d="100"/>
        </p:scale>
        <p:origin x="-7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Calibri" pitchFamily="34" charset="0"/>
                <a:ea typeface="宋体" pitchFamily="2" charset="-122"/>
              </a:defRPr>
            </a:lvl1pPr>
          </a:lstStyle>
          <a:p>
            <a:pPr>
              <a:defRPr/>
            </a:pPr>
            <a:endParaRPr lang="zh-CN" altLang="en-US"/>
          </a:p>
        </p:txBody>
      </p:sp>
      <p:sp>
        <p:nvSpPr>
          <p:cNvPr id="57347" name="Rectangle 3"/>
          <p:cNvSpPr>
            <a:spLocks noGrp="1" noChangeArrowheads="1"/>
          </p:cNvSpPr>
          <p:nvPr>
            <p:ph type="dt" idx="1"/>
          </p:nvPr>
        </p:nvSpPr>
        <p:spPr bwMode="auto">
          <a:xfrm>
            <a:off x="3851275"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itchFamily="34" charset="0"/>
                <a:ea typeface="宋体" pitchFamily="2" charset="-122"/>
              </a:defRPr>
            </a:lvl1pPr>
          </a:lstStyle>
          <a:p>
            <a:pPr>
              <a:defRPr/>
            </a:pPr>
            <a:fld id="{4FE20E70-E6A7-48E1-A297-6BD6A53A71BF}" type="datetimeFigureOut">
              <a:rPr lang="zh-CN" altLang="en-US"/>
              <a:pPr>
                <a:defRPr/>
              </a:pPr>
              <a:t>2018/4/3</a:t>
            </a:fld>
            <a:endParaRPr lang="en-US" altLang="zh-CN"/>
          </a:p>
        </p:txBody>
      </p:sp>
      <p:sp>
        <p:nvSpPr>
          <p:cNvPr id="4100"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79450" y="4691063"/>
            <a:ext cx="5438775"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7350" name="Rectangle 6"/>
          <p:cNvSpPr>
            <a:spLocks noGrp="1" noChangeArrowheads="1"/>
          </p:cNvSpPr>
          <p:nvPr>
            <p:ph type="ftr" sz="quarter" idx="4"/>
          </p:nvPr>
        </p:nvSpPr>
        <p:spPr bwMode="auto">
          <a:xfrm>
            <a:off x="0" y="9378950"/>
            <a:ext cx="29448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Calibri" pitchFamily="34" charset="0"/>
                <a:ea typeface="宋体" pitchFamily="2" charset="-122"/>
              </a:defRPr>
            </a:lvl1pPr>
          </a:lstStyle>
          <a:p>
            <a:pPr>
              <a:defRPr/>
            </a:pPr>
            <a:endParaRPr lang="en-US" altLang="zh-CN"/>
          </a:p>
        </p:txBody>
      </p:sp>
      <p:sp>
        <p:nvSpPr>
          <p:cNvPr id="57351" name="Rectangle 7"/>
          <p:cNvSpPr>
            <a:spLocks noGrp="1" noChangeArrowheads="1"/>
          </p:cNvSpPr>
          <p:nvPr>
            <p:ph type="sldNum" sz="quarter" idx="5"/>
          </p:nvPr>
        </p:nvSpPr>
        <p:spPr bwMode="auto">
          <a:xfrm>
            <a:off x="3851275" y="9378950"/>
            <a:ext cx="29448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itchFamily="34" charset="0"/>
                <a:ea typeface="宋体" pitchFamily="2" charset="-122"/>
              </a:defRPr>
            </a:lvl1pPr>
          </a:lstStyle>
          <a:p>
            <a:pPr>
              <a:defRPr/>
            </a:pPr>
            <a:fld id="{EB5126F7-A927-4513-AF47-ED76AE850EC3}" type="slidenum">
              <a:rPr lang="zh-CN" altLang="en-US"/>
              <a:pPr>
                <a:defRPr/>
              </a:pPr>
              <a:t>‹#›</a:t>
            </a:fld>
            <a:endParaRPr lang="en-US" altLang="zh-CN"/>
          </a:p>
        </p:txBody>
      </p:sp>
    </p:spTree>
    <p:extLst>
      <p:ext uri="{BB962C8B-B14F-4D97-AF65-F5344CB8AC3E}">
        <p14:creationId xmlns:p14="http://schemas.microsoft.com/office/powerpoint/2010/main" xmlns="" val="2194331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a:t>
            </a:fld>
            <a:endParaRPr lang="en-US" altLang="zh-CN">
              <a:ea typeface="宋体" charset="-122"/>
            </a:endParaRPr>
          </a:p>
        </p:txBody>
      </p:sp>
    </p:spTree>
    <p:extLst>
      <p:ext uri="{BB962C8B-B14F-4D97-AF65-F5344CB8AC3E}">
        <p14:creationId xmlns:p14="http://schemas.microsoft.com/office/powerpoint/2010/main" xmlns="" val="196413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r>
              <a:rPr lang="en-US" altLang="zh-CN" dirty="0" smtClean="0">
                <a:ea typeface="宋体" charset="-122"/>
              </a:rPr>
              <a:t>1.8</a:t>
            </a:r>
            <a:r>
              <a:rPr lang="zh-CN" altLang="en-US" dirty="0" smtClean="0">
                <a:ea typeface="宋体" charset="-122"/>
              </a:rPr>
              <a:t>万台</a:t>
            </a:r>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10</a:t>
            </a:fld>
            <a:endParaRPr lang="en-US" altLang="zh-CN">
              <a:ea typeface="宋体" charset="-122"/>
            </a:endParaRPr>
          </a:p>
        </p:txBody>
      </p:sp>
    </p:spTree>
    <p:extLst>
      <p:ext uri="{BB962C8B-B14F-4D97-AF65-F5344CB8AC3E}">
        <p14:creationId xmlns:p14="http://schemas.microsoft.com/office/powerpoint/2010/main" xmlns="" val="256035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11</a:t>
            </a:fld>
            <a:endParaRPr lang="en-US" altLang="zh-CN">
              <a:ea typeface="宋体" charset="-122"/>
            </a:endParaRPr>
          </a:p>
        </p:txBody>
      </p:sp>
    </p:spTree>
    <p:extLst>
      <p:ext uri="{BB962C8B-B14F-4D97-AF65-F5344CB8AC3E}">
        <p14:creationId xmlns:p14="http://schemas.microsoft.com/office/powerpoint/2010/main" xmlns="" val="6029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12</a:t>
            </a:fld>
            <a:endParaRPr lang="en-US" altLang="zh-CN">
              <a:ea typeface="宋体" charset="-122"/>
            </a:endParaRPr>
          </a:p>
        </p:txBody>
      </p:sp>
    </p:spTree>
    <p:extLst>
      <p:ext uri="{BB962C8B-B14F-4D97-AF65-F5344CB8AC3E}">
        <p14:creationId xmlns:p14="http://schemas.microsoft.com/office/powerpoint/2010/main" xmlns="" val="214536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13</a:t>
            </a:fld>
            <a:endParaRPr lang="en-US" altLang="zh-CN">
              <a:ea typeface="宋体" charset="-122"/>
            </a:endParaRPr>
          </a:p>
        </p:txBody>
      </p:sp>
    </p:spTree>
    <p:extLst>
      <p:ext uri="{BB962C8B-B14F-4D97-AF65-F5344CB8AC3E}">
        <p14:creationId xmlns:p14="http://schemas.microsoft.com/office/powerpoint/2010/main" xmlns="" val="278881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14</a:t>
            </a:fld>
            <a:endParaRPr lang="en-US" altLang="zh-CN">
              <a:ea typeface="宋体" charset="-122"/>
            </a:endParaRPr>
          </a:p>
        </p:txBody>
      </p:sp>
    </p:spTree>
    <p:extLst>
      <p:ext uri="{BB962C8B-B14F-4D97-AF65-F5344CB8AC3E}">
        <p14:creationId xmlns:p14="http://schemas.microsoft.com/office/powerpoint/2010/main" xmlns="" val="318613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15</a:t>
            </a:fld>
            <a:endParaRPr lang="en-US" altLang="zh-CN">
              <a:ea typeface="宋体" charset="-122"/>
            </a:endParaRPr>
          </a:p>
        </p:txBody>
      </p:sp>
    </p:spTree>
    <p:extLst>
      <p:ext uri="{BB962C8B-B14F-4D97-AF65-F5344CB8AC3E}">
        <p14:creationId xmlns:p14="http://schemas.microsoft.com/office/powerpoint/2010/main" xmlns="" val="33889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16</a:t>
            </a:fld>
            <a:endParaRPr lang="en-US" altLang="zh-CN">
              <a:ea typeface="宋体" charset="-122"/>
            </a:endParaRPr>
          </a:p>
        </p:txBody>
      </p:sp>
    </p:spTree>
    <p:extLst>
      <p:ext uri="{BB962C8B-B14F-4D97-AF65-F5344CB8AC3E}">
        <p14:creationId xmlns:p14="http://schemas.microsoft.com/office/powerpoint/2010/main" xmlns="" val="1268489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17</a:t>
            </a:fld>
            <a:endParaRPr lang="en-US" altLang="zh-CN">
              <a:ea typeface="宋体" charset="-122"/>
            </a:endParaRPr>
          </a:p>
        </p:txBody>
      </p:sp>
    </p:spTree>
    <p:extLst>
      <p:ext uri="{BB962C8B-B14F-4D97-AF65-F5344CB8AC3E}">
        <p14:creationId xmlns:p14="http://schemas.microsoft.com/office/powerpoint/2010/main" xmlns="" val="375891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18</a:t>
            </a:fld>
            <a:endParaRPr lang="en-US" altLang="zh-CN">
              <a:ea typeface="宋体" charset="-122"/>
            </a:endParaRPr>
          </a:p>
        </p:txBody>
      </p:sp>
    </p:spTree>
    <p:extLst>
      <p:ext uri="{BB962C8B-B14F-4D97-AF65-F5344CB8AC3E}">
        <p14:creationId xmlns:p14="http://schemas.microsoft.com/office/powerpoint/2010/main" xmlns="" val="312688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2</a:t>
            </a:fld>
            <a:endParaRPr lang="en-US" altLang="zh-CN">
              <a:ea typeface="宋体" charset="-122"/>
            </a:endParaRPr>
          </a:p>
        </p:txBody>
      </p:sp>
    </p:spTree>
    <p:extLst>
      <p:ext uri="{BB962C8B-B14F-4D97-AF65-F5344CB8AC3E}">
        <p14:creationId xmlns:p14="http://schemas.microsoft.com/office/powerpoint/2010/main" xmlns="" val="23596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3</a:t>
            </a:fld>
            <a:endParaRPr lang="en-US" altLang="zh-CN">
              <a:ea typeface="宋体" charset="-122"/>
            </a:endParaRPr>
          </a:p>
        </p:txBody>
      </p:sp>
    </p:spTree>
    <p:extLst>
      <p:ext uri="{BB962C8B-B14F-4D97-AF65-F5344CB8AC3E}">
        <p14:creationId xmlns:p14="http://schemas.microsoft.com/office/powerpoint/2010/main" xmlns="" val="126164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4</a:t>
            </a:fld>
            <a:endParaRPr lang="en-US" altLang="zh-CN">
              <a:ea typeface="宋体" charset="-122"/>
            </a:endParaRPr>
          </a:p>
        </p:txBody>
      </p:sp>
    </p:spTree>
    <p:extLst>
      <p:ext uri="{BB962C8B-B14F-4D97-AF65-F5344CB8AC3E}">
        <p14:creationId xmlns:p14="http://schemas.microsoft.com/office/powerpoint/2010/main" xmlns="" val="22069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5</a:t>
            </a:fld>
            <a:endParaRPr lang="en-US" altLang="zh-CN">
              <a:ea typeface="宋体" charset="-122"/>
            </a:endParaRPr>
          </a:p>
        </p:txBody>
      </p:sp>
    </p:spTree>
    <p:extLst>
      <p:ext uri="{BB962C8B-B14F-4D97-AF65-F5344CB8AC3E}">
        <p14:creationId xmlns:p14="http://schemas.microsoft.com/office/powerpoint/2010/main" xmlns="" val="410470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r>
              <a:rPr lang="en-US" altLang="zh-CN" dirty="0" smtClean="0">
                <a:ea typeface="宋体" charset="-122"/>
              </a:rPr>
              <a:t>20</a:t>
            </a:r>
            <a:r>
              <a:rPr lang="zh-CN" altLang="en-US" dirty="0" smtClean="0">
                <a:ea typeface="宋体" charset="-122"/>
              </a:rPr>
              <a:t>多万户</a:t>
            </a:r>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6</a:t>
            </a:fld>
            <a:endParaRPr lang="en-US" altLang="zh-CN">
              <a:ea typeface="宋体" charset="-122"/>
            </a:endParaRPr>
          </a:p>
        </p:txBody>
      </p:sp>
    </p:spTree>
    <p:extLst>
      <p:ext uri="{BB962C8B-B14F-4D97-AF65-F5344CB8AC3E}">
        <p14:creationId xmlns:p14="http://schemas.microsoft.com/office/powerpoint/2010/main" xmlns="" val="251197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7</a:t>
            </a:fld>
            <a:endParaRPr lang="en-US" altLang="zh-CN">
              <a:ea typeface="宋体" charset="-122"/>
            </a:endParaRPr>
          </a:p>
        </p:txBody>
      </p:sp>
    </p:spTree>
    <p:extLst>
      <p:ext uri="{BB962C8B-B14F-4D97-AF65-F5344CB8AC3E}">
        <p14:creationId xmlns:p14="http://schemas.microsoft.com/office/powerpoint/2010/main" xmlns="" val="405800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8</a:t>
            </a:fld>
            <a:endParaRPr lang="en-US" altLang="zh-CN">
              <a:ea typeface="宋体" charset="-122"/>
            </a:endParaRPr>
          </a:p>
        </p:txBody>
      </p:sp>
    </p:spTree>
    <p:extLst>
      <p:ext uri="{BB962C8B-B14F-4D97-AF65-F5344CB8AC3E}">
        <p14:creationId xmlns:p14="http://schemas.microsoft.com/office/powerpoint/2010/main" xmlns="" val="281870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a:ln/>
        </p:spPr>
        <p:txBody>
          <a:bodyPr/>
          <a:lstStyle/>
          <a:p>
            <a:endParaRPr lang="zh-CN" altLang="en-US" dirty="0">
              <a:ea typeface="宋体" charset="-122"/>
            </a:endParaRPr>
          </a:p>
        </p:txBody>
      </p:sp>
      <p:sp>
        <p:nvSpPr>
          <p:cNvPr id="6148" name="灯片编号占位符 3"/>
          <p:cNvSpPr>
            <a:spLocks noGrp="1"/>
          </p:cNvSpPr>
          <p:nvPr>
            <p:ph type="sldNum" sz="quarter" idx="5"/>
          </p:nvPr>
        </p:nvSpPr>
        <p:spPr>
          <a:noFill/>
        </p:spPr>
        <p:txBody>
          <a:bodyPr/>
          <a:lstStyle/>
          <a:p>
            <a:fld id="{33DE20D9-C934-4F04-B4C9-765F164C709A}" type="slidenum">
              <a:rPr lang="zh-CN" altLang="en-US" smtClean="0">
                <a:ea typeface="宋体" charset="-122"/>
              </a:rPr>
              <a:pPr/>
              <a:t>9</a:t>
            </a:fld>
            <a:endParaRPr lang="en-US" altLang="zh-CN">
              <a:ea typeface="宋体" charset="-122"/>
            </a:endParaRPr>
          </a:p>
        </p:txBody>
      </p:sp>
    </p:spTree>
    <p:extLst>
      <p:ext uri="{BB962C8B-B14F-4D97-AF65-F5344CB8AC3E}">
        <p14:creationId xmlns:p14="http://schemas.microsoft.com/office/powerpoint/2010/main" xmlns="" val="3084100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descr="ppt模板-0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8748713" y="6608763"/>
            <a:ext cx="395287" cy="276225"/>
          </a:xfrm>
          <a:prstGeom prst="rect">
            <a:avLst/>
          </a:prstGeom>
          <a:noFill/>
        </p:spPr>
        <p:txBody>
          <a:bodyPr>
            <a:spAutoFit/>
          </a:bodyPr>
          <a:lstStyle/>
          <a:p>
            <a:pPr algn="r" fontAlgn="auto">
              <a:spcBef>
                <a:spcPts val="0"/>
              </a:spcBef>
              <a:spcAft>
                <a:spcPts val="0"/>
              </a:spcAft>
              <a:defRPr/>
            </a:pPr>
            <a:fld id="{5E60BBBE-C76A-4AE2-B270-678716902DF9}" type="slidenum">
              <a:rPr lang="zh-CN" altLang="en-US" sz="1200" b="1">
                <a:solidFill>
                  <a:schemeClr val="accent3"/>
                </a:solidFill>
                <a:latin typeface="微软雅黑" pitchFamily="34" charset="-122"/>
                <a:ea typeface="微软雅黑" pitchFamily="34" charset="-122"/>
              </a:rPr>
              <a:pPr algn="r" fontAlgn="auto">
                <a:spcBef>
                  <a:spcPts val="0"/>
                </a:spcBef>
                <a:spcAft>
                  <a:spcPts val="0"/>
                </a:spcAft>
                <a:defRPr/>
              </a:pPr>
              <a:t>‹#›</a:t>
            </a:fld>
            <a:endParaRPr lang="zh-CN" altLang="en-US" sz="1200" b="1" dirty="0">
              <a:solidFill>
                <a:schemeClr val="accent3"/>
              </a:solidFill>
              <a:latin typeface="微软雅黑" pitchFamily="34" charset="-122"/>
              <a:ea typeface="微软雅黑"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6" descr="ppt模板-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5048" y="2132856"/>
            <a:ext cx="6456780" cy="1323439"/>
          </a:xfrm>
          <a:prstGeom prst="rect">
            <a:avLst/>
          </a:prstGeom>
          <a:noFill/>
        </p:spPr>
        <p:txBody>
          <a:bodyPr wrap="square" rtlCol="0">
            <a:spAutoFit/>
          </a:bodyPr>
          <a:lstStyle/>
          <a:p>
            <a:pPr algn="ctr"/>
            <a:r>
              <a:rPr lang="zh-CN" altLang="en-US" sz="4000" b="1" dirty="0" smtClean="0">
                <a:solidFill>
                  <a:srgbClr val="0070C0"/>
                </a:solidFill>
                <a:latin typeface="微软雅黑" panose="020B0503020204020204" pitchFamily="34" charset="-122"/>
                <a:ea typeface="微软雅黑" panose="020B0503020204020204" pitchFamily="34" charset="-122"/>
              </a:rPr>
              <a:t>福州市</a:t>
            </a:r>
            <a:r>
              <a:rPr lang="zh-CN" altLang="en-US" sz="4000" b="1" dirty="0">
                <a:solidFill>
                  <a:srgbClr val="0070C0"/>
                </a:solidFill>
                <a:latin typeface="微软雅黑" panose="020B0503020204020204" pitchFamily="34" charset="-122"/>
                <a:ea typeface="微软雅黑" panose="020B0503020204020204" pitchFamily="34" charset="-122"/>
              </a:rPr>
              <a:t>教育局“智享教育”校园管理平台项目</a:t>
            </a:r>
            <a:endParaRPr lang="zh-CN" altLang="zh-CN" sz="4000" dirty="0">
              <a:solidFill>
                <a:srgbClr val="0070C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39552" y="5661248"/>
            <a:ext cx="4643470" cy="730777"/>
          </a:xfrm>
          <a:prstGeom prst="rect">
            <a:avLst/>
          </a:prstGeom>
          <a:noFill/>
        </p:spPr>
        <p:txBody>
          <a:bodyPr wrap="square" rtlCol="0">
            <a:spAutoFit/>
          </a:bodyPr>
          <a:lstStyle/>
          <a:p>
            <a:pPr>
              <a:lnSpc>
                <a:spcPts val="2600"/>
              </a:lnSpc>
            </a:pPr>
            <a:r>
              <a:rPr lang="zh-CN" altLang="en-US" sz="1600" dirty="0" smtClean="0">
                <a:solidFill>
                  <a:srgbClr val="0070C0"/>
                </a:solidFill>
                <a:latin typeface="微软雅黑" pitchFamily="34" charset="-122"/>
                <a:ea typeface="微软雅黑" pitchFamily="34" charset="-122"/>
              </a:rPr>
              <a:t>中国移动福建公司福州分公司</a:t>
            </a:r>
            <a:endParaRPr lang="en-US" altLang="zh-CN" sz="1600" dirty="0" smtClean="0">
              <a:solidFill>
                <a:srgbClr val="0070C0"/>
              </a:solidFill>
              <a:latin typeface="微软雅黑" pitchFamily="34" charset="-122"/>
              <a:ea typeface="微软雅黑" pitchFamily="34" charset="-122"/>
            </a:endParaRPr>
          </a:p>
          <a:p>
            <a:pPr>
              <a:lnSpc>
                <a:spcPts val="2600"/>
              </a:lnSpc>
            </a:pPr>
            <a:r>
              <a:rPr lang="en-US" altLang="zh-CN" sz="1600" dirty="0" smtClean="0">
                <a:solidFill>
                  <a:srgbClr val="0070C0"/>
                </a:solidFill>
                <a:latin typeface="微软雅黑" pitchFamily="34" charset="-122"/>
                <a:ea typeface="微软雅黑" pitchFamily="34" charset="-122"/>
              </a:rPr>
              <a:t>2018</a:t>
            </a:r>
            <a:r>
              <a:rPr lang="zh-CN" altLang="en-US" sz="1600" dirty="0" smtClean="0">
                <a:solidFill>
                  <a:srgbClr val="0070C0"/>
                </a:solidFill>
                <a:latin typeface="微软雅黑" pitchFamily="34" charset="-122"/>
                <a:ea typeface="微软雅黑" pitchFamily="34" charset="-122"/>
              </a:rPr>
              <a:t>年</a:t>
            </a:r>
            <a:r>
              <a:rPr lang="en-US" altLang="zh-CN" sz="1600" dirty="0">
                <a:solidFill>
                  <a:srgbClr val="0070C0"/>
                </a:solidFill>
                <a:latin typeface="微软雅黑" pitchFamily="34" charset="-122"/>
                <a:ea typeface="微软雅黑" pitchFamily="34" charset="-122"/>
              </a:rPr>
              <a:t>3</a:t>
            </a:r>
            <a:r>
              <a:rPr lang="zh-CN" altLang="en-US" sz="1600" dirty="0" smtClean="0">
                <a:solidFill>
                  <a:srgbClr val="0070C0"/>
                </a:solidFill>
                <a:latin typeface="微软雅黑" pitchFamily="34" charset="-122"/>
                <a:ea typeface="微软雅黑" pitchFamily="34" charset="-122"/>
              </a:rPr>
              <a:t>月</a:t>
            </a:r>
            <a:endParaRPr lang="zh-CN" altLang="en-US" sz="1600"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1"/>
          <p:cNvSpPr txBox="1"/>
          <p:nvPr/>
        </p:nvSpPr>
        <p:spPr>
          <a:xfrm>
            <a:off x="4566309" y="4388475"/>
            <a:ext cx="800219" cy="276999"/>
          </a:xfrm>
          <a:prstGeom prst="rect">
            <a:avLst/>
          </a:prstGeom>
          <a:noFill/>
          <a:effectLst/>
        </p:spPr>
        <p:txBody>
          <a:bodyPr wrap="none" rtlCol="0">
            <a:spAutoFit/>
          </a:bodyPr>
          <a:lstStyle/>
          <a:p>
            <a:r>
              <a:rPr lang="zh-CN" altLang="en-US" sz="1200" b="1" dirty="0" smtClean="0">
                <a:solidFill>
                  <a:schemeClr val="bg1"/>
                </a:solidFill>
                <a:latin typeface="+mn-ea"/>
              </a:rPr>
              <a:t>应用中心</a:t>
            </a:r>
            <a:endParaRPr lang="zh-CN" altLang="en-US" sz="1200" b="1" dirty="0">
              <a:solidFill>
                <a:schemeClr val="bg1"/>
              </a:solidFill>
              <a:latin typeface="+mn-ea"/>
            </a:endParaRPr>
          </a:p>
        </p:txBody>
      </p:sp>
      <p:sp>
        <p:nvSpPr>
          <p:cNvPr id="61" name="文本框 11"/>
          <p:cNvSpPr txBox="1"/>
          <p:nvPr/>
        </p:nvSpPr>
        <p:spPr>
          <a:xfrm>
            <a:off x="3280425" y="5531483"/>
            <a:ext cx="800219" cy="276999"/>
          </a:xfrm>
          <a:prstGeom prst="rect">
            <a:avLst/>
          </a:prstGeom>
          <a:noFill/>
          <a:effectLst/>
        </p:spPr>
        <p:txBody>
          <a:bodyPr wrap="none" rtlCol="0">
            <a:spAutoFit/>
          </a:bodyPr>
          <a:lstStyle/>
          <a:p>
            <a:r>
              <a:rPr lang="zh-CN" altLang="en-US" sz="1200" b="1" dirty="0" smtClean="0">
                <a:solidFill>
                  <a:schemeClr val="bg1"/>
                </a:solidFill>
                <a:latin typeface="+mn-ea"/>
              </a:rPr>
              <a:t>教学资源</a:t>
            </a:r>
            <a:endParaRPr lang="zh-CN" altLang="en-US" sz="1200" b="1" dirty="0">
              <a:solidFill>
                <a:schemeClr val="bg1"/>
              </a:solidFill>
              <a:latin typeface="+mn-ea"/>
            </a:endParaRPr>
          </a:p>
        </p:txBody>
      </p:sp>
      <p:sp>
        <p:nvSpPr>
          <p:cNvPr id="70" name="Title 1"/>
          <p:cNvSpPr txBox="1">
            <a:spLocks/>
          </p:cNvSpPr>
          <p:nvPr/>
        </p:nvSpPr>
        <p:spPr>
          <a:xfrm>
            <a:off x="193707" y="125194"/>
            <a:ext cx="7886700" cy="608260"/>
          </a:xfrm>
          <a:prstGeom prst="rect">
            <a:avLst/>
          </a:prstGeom>
        </p:spPr>
        <p:txBody>
          <a:bodyPr/>
          <a:lstStyle/>
          <a:p>
            <a:pPr>
              <a:spcBef>
                <a:spcPct val="0"/>
              </a:spcBef>
              <a:defRPr/>
            </a:pPr>
            <a:r>
              <a:rPr lang="zh-CN" altLang="en-US" sz="2400" b="1" dirty="0" smtClean="0">
                <a:solidFill>
                  <a:schemeClr val="bg1"/>
                </a:solidFill>
                <a:latin typeface="微软雅黑" pitchFamily="34" charset="-122"/>
                <a:ea typeface="微软雅黑" pitchFamily="34" charset="-122"/>
                <a:cs typeface="+mj-cs"/>
              </a:rPr>
              <a:t>智慧校园门户</a:t>
            </a:r>
            <a:r>
              <a:rPr lang="en-US" altLang="zh-CN" sz="2400" b="1" dirty="0" smtClean="0">
                <a:solidFill>
                  <a:schemeClr val="bg1"/>
                </a:solidFill>
                <a:latin typeface="微软雅黑" pitchFamily="34" charset="-122"/>
                <a:ea typeface="微软雅黑" pitchFamily="34" charset="-122"/>
                <a:cs typeface="+mj-cs"/>
              </a:rPr>
              <a:t>-</a:t>
            </a:r>
            <a:r>
              <a:rPr lang="zh-CN" altLang="en-US" sz="2400" b="1" dirty="0" smtClean="0">
                <a:solidFill>
                  <a:schemeClr val="bg1"/>
                </a:solidFill>
                <a:latin typeface="微软雅黑" pitchFamily="34" charset="-122"/>
                <a:ea typeface="微软雅黑" pitchFamily="34" charset="-122"/>
                <a:cs typeface="+mj-cs"/>
              </a:rPr>
              <a:t>电子班牌</a:t>
            </a:r>
            <a:endParaRPr lang="en-US" altLang="zh-CN" sz="2400" b="1" dirty="0">
              <a:solidFill>
                <a:schemeClr val="bg1"/>
              </a:solidFill>
              <a:latin typeface="微软雅黑" pitchFamily="34" charset="-122"/>
              <a:ea typeface="微软雅黑" pitchFamily="34" charset="-122"/>
              <a:cs typeface="+mj-cs"/>
            </a:endParaRPr>
          </a:p>
        </p:txBody>
      </p:sp>
      <p:pic>
        <p:nvPicPr>
          <p:cNvPr id="14" name="图片 13"/>
          <p:cNvPicPr/>
          <p:nvPr/>
        </p:nvPicPr>
        <p:blipFill>
          <a:blip r:embed="rId3" cstate="print"/>
          <a:stretch>
            <a:fillRect/>
          </a:stretch>
        </p:blipFill>
        <p:spPr>
          <a:xfrm>
            <a:off x="395536" y="1105400"/>
            <a:ext cx="3927614" cy="2198928"/>
          </a:xfrm>
          <a:prstGeom prst="rect">
            <a:avLst/>
          </a:prstGeom>
        </p:spPr>
      </p:pic>
      <p:sp>
        <p:nvSpPr>
          <p:cNvPr id="2" name="文本框 1"/>
          <p:cNvSpPr txBox="1"/>
          <p:nvPr/>
        </p:nvSpPr>
        <p:spPr>
          <a:xfrm>
            <a:off x="4654718" y="1591038"/>
            <a:ext cx="4170527" cy="2759730"/>
          </a:xfrm>
          <a:prstGeom prst="rect">
            <a:avLst/>
          </a:prstGeom>
          <a:noFill/>
        </p:spPr>
        <p:txBody>
          <a:bodyPr wrap="square" rtlCol="0">
            <a:spAutoFit/>
          </a:bodyPr>
          <a:lstStyle/>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校园</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内及班级门口安装电子班牌，实现校园文化展示及班级班务</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管理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教师通过</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管理</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平台</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，可直接</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向</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电子班牌</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发送</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班级通知、</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荣誉</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展示信息</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也可</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将</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课程表与班级考勤关联，实现班级签到管理、教师一键查阅出勤</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以及</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家长</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自助</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查询等管理功能</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、电子班牌</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内</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嵌</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4G</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通讯模块，通过云平台，可轻松实现家校留言、语音通话等功能</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2" name="图片 11"/>
          <p:cNvPicPr/>
          <p:nvPr/>
        </p:nvPicPr>
        <p:blipFill>
          <a:blip r:embed="rId4" cstate="print"/>
          <a:srcRect/>
          <a:stretch>
            <a:fillRect/>
          </a:stretch>
        </p:blipFill>
        <p:spPr>
          <a:xfrm>
            <a:off x="307979" y="3614362"/>
            <a:ext cx="4102728" cy="2021769"/>
          </a:xfrm>
          <a:prstGeom prst="rect">
            <a:avLst/>
          </a:prstGeom>
          <a:noFill/>
          <a:ln w="9525">
            <a:noFill/>
            <a:miter lim="800000"/>
            <a:headEnd/>
            <a:tailEnd/>
          </a:ln>
        </p:spPr>
      </p:pic>
      <p:sp>
        <p:nvSpPr>
          <p:cNvPr id="15" name="Text12"/>
          <p:cNvSpPr>
            <a:spLocks noChangeArrowheads="1"/>
          </p:cNvSpPr>
          <p:nvPr/>
        </p:nvSpPr>
        <p:spPr bwMode="auto">
          <a:xfrm>
            <a:off x="4746600" y="1108684"/>
            <a:ext cx="16784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主要功能</a:t>
            </a:r>
            <a:endParaRPr lang="en-US" altLang="de-DE" sz="24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167768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1"/>
          <p:cNvSpPr txBox="1"/>
          <p:nvPr/>
        </p:nvSpPr>
        <p:spPr>
          <a:xfrm>
            <a:off x="4566309" y="4388475"/>
            <a:ext cx="800219" cy="276999"/>
          </a:xfrm>
          <a:prstGeom prst="rect">
            <a:avLst/>
          </a:prstGeom>
          <a:noFill/>
          <a:effectLst/>
        </p:spPr>
        <p:txBody>
          <a:bodyPr wrap="none" rtlCol="0">
            <a:spAutoFit/>
          </a:bodyPr>
          <a:lstStyle/>
          <a:p>
            <a:r>
              <a:rPr lang="zh-CN" altLang="en-US" sz="1200" b="1" dirty="0" smtClean="0">
                <a:solidFill>
                  <a:schemeClr val="bg1"/>
                </a:solidFill>
                <a:latin typeface="+mn-ea"/>
              </a:rPr>
              <a:t>应用中心</a:t>
            </a:r>
            <a:endParaRPr lang="zh-CN" altLang="en-US" sz="1200" b="1" dirty="0">
              <a:solidFill>
                <a:schemeClr val="bg1"/>
              </a:solidFill>
              <a:latin typeface="+mn-ea"/>
            </a:endParaRPr>
          </a:p>
        </p:txBody>
      </p:sp>
      <p:sp>
        <p:nvSpPr>
          <p:cNvPr id="61" name="文本框 11"/>
          <p:cNvSpPr txBox="1"/>
          <p:nvPr/>
        </p:nvSpPr>
        <p:spPr>
          <a:xfrm>
            <a:off x="3280425" y="5531483"/>
            <a:ext cx="800219" cy="276999"/>
          </a:xfrm>
          <a:prstGeom prst="rect">
            <a:avLst/>
          </a:prstGeom>
          <a:noFill/>
          <a:effectLst/>
        </p:spPr>
        <p:txBody>
          <a:bodyPr wrap="none" rtlCol="0">
            <a:spAutoFit/>
          </a:bodyPr>
          <a:lstStyle/>
          <a:p>
            <a:r>
              <a:rPr lang="zh-CN" altLang="en-US" sz="1200" b="1" dirty="0" smtClean="0">
                <a:solidFill>
                  <a:schemeClr val="bg1"/>
                </a:solidFill>
                <a:latin typeface="+mn-ea"/>
              </a:rPr>
              <a:t>教学资源</a:t>
            </a:r>
            <a:endParaRPr lang="zh-CN" altLang="en-US" sz="1200" b="1" dirty="0">
              <a:solidFill>
                <a:schemeClr val="bg1"/>
              </a:solidFill>
              <a:latin typeface="+mn-ea"/>
            </a:endParaRPr>
          </a:p>
        </p:txBody>
      </p:sp>
      <p:sp>
        <p:nvSpPr>
          <p:cNvPr id="70" name="Title 1"/>
          <p:cNvSpPr txBox="1">
            <a:spLocks/>
          </p:cNvSpPr>
          <p:nvPr/>
        </p:nvSpPr>
        <p:spPr>
          <a:xfrm>
            <a:off x="193707" y="125194"/>
            <a:ext cx="7886700" cy="608260"/>
          </a:xfrm>
          <a:prstGeom prst="rect">
            <a:avLst/>
          </a:prstGeom>
        </p:spPr>
        <p:txBody>
          <a:bodyPr/>
          <a:lstStyle/>
          <a:p>
            <a:pPr>
              <a:spcBef>
                <a:spcPct val="0"/>
              </a:spcBef>
              <a:defRPr/>
            </a:pPr>
            <a:r>
              <a:rPr lang="zh-CN" altLang="en-US" sz="2400" b="1" dirty="0" smtClean="0">
                <a:solidFill>
                  <a:schemeClr val="bg1"/>
                </a:solidFill>
                <a:latin typeface="微软雅黑" pitchFamily="34" charset="-122"/>
                <a:ea typeface="微软雅黑" pitchFamily="34" charset="-122"/>
                <a:cs typeface="+mj-cs"/>
              </a:rPr>
              <a:t>智慧校园门户</a:t>
            </a:r>
            <a:r>
              <a:rPr lang="en-US" altLang="zh-CN" sz="2400" b="1" dirty="0" smtClean="0">
                <a:solidFill>
                  <a:schemeClr val="bg1"/>
                </a:solidFill>
                <a:latin typeface="微软雅黑" pitchFamily="34" charset="-122"/>
                <a:ea typeface="微软雅黑" pitchFamily="34" charset="-122"/>
                <a:cs typeface="+mj-cs"/>
              </a:rPr>
              <a:t>-</a:t>
            </a:r>
            <a:r>
              <a:rPr lang="zh-CN" altLang="en-US" sz="2400" b="1" dirty="0" smtClean="0">
                <a:solidFill>
                  <a:schemeClr val="bg1"/>
                </a:solidFill>
                <a:latin typeface="微软雅黑" pitchFamily="34" charset="-122"/>
                <a:ea typeface="微软雅黑" pitchFamily="34" charset="-122"/>
                <a:cs typeface="+mj-cs"/>
              </a:rPr>
              <a:t>电子班牌</a:t>
            </a:r>
            <a:endParaRPr lang="en-US" altLang="zh-CN" sz="2400" b="1" dirty="0">
              <a:solidFill>
                <a:schemeClr val="bg1"/>
              </a:solidFill>
              <a:latin typeface="微软雅黑" pitchFamily="34" charset="-122"/>
              <a:ea typeface="微软雅黑" pitchFamily="34" charset="-122"/>
              <a:cs typeface="+mj-cs"/>
            </a:endParaRPr>
          </a:p>
        </p:txBody>
      </p:sp>
      <p:sp>
        <p:nvSpPr>
          <p:cNvPr id="2" name="文本框 1"/>
          <p:cNvSpPr txBox="1"/>
          <p:nvPr/>
        </p:nvSpPr>
        <p:spPr>
          <a:xfrm>
            <a:off x="4654718" y="1591038"/>
            <a:ext cx="4170527" cy="2092881"/>
          </a:xfrm>
          <a:prstGeom prst="rect">
            <a:avLst/>
          </a:prstGeom>
          <a:noFill/>
        </p:spPr>
        <p:txBody>
          <a:bodyPr wrap="square" rtlCol="0">
            <a:spAutoFit/>
          </a:bodyPr>
          <a:lstStyle/>
          <a:p>
            <a:pPr>
              <a:lnSpc>
                <a:spcPts val="2600"/>
              </a:lnSpc>
            </a:pP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以福建“和校园”官网作为电子班牌应用的管理入口，并在“和校园”官方微信公众号上设置分入口，同时提供多形态的电子校园卡满足差异化的市场需求，供学生及家长选择，如：</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4G</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儿童</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GPS</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定位手环产品</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通过主副卡捆绑、叠加“和教育”套餐等方式，</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实现</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推进一项合作带动多项产品</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收入。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12"/>
          <p:cNvSpPr>
            <a:spLocks noChangeArrowheads="1"/>
          </p:cNvSpPr>
          <p:nvPr/>
        </p:nvSpPr>
        <p:spPr bwMode="auto">
          <a:xfrm>
            <a:off x="4746600" y="1108684"/>
            <a:ext cx="16784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产品创新</a:t>
            </a:r>
            <a:endParaRPr lang="en-US" altLang="de-DE" sz="2400" dirty="0">
              <a:solidFill>
                <a:schemeClr val="tx1">
                  <a:lumMod val="65000"/>
                  <a:lumOff val="35000"/>
                </a:schemeClr>
              </a:solidFill>
              <a:latin typeface="微软雅黑" pitchFamily="34" charset="-122"/>
              <a:ea typeface="微软雅黑" pitchFamily="34" charset="-122"/>
            </a:endParaRPr>
          </a:p>
        </p:txBody>
      </p:sp>
      <p:pic>
        <p:nvPicPr>
          <p:cNvPr id="9" name="图片 8"/>
          <p:cNvPicPr/>
          <p:nvPr/>
        </p:nvPicPr>
        <p:blipFill>
          <a:blip r:embed="rId3" cstate="print"/>
          <a:stretch>
            <a:fillRect/>
          </a:stretch>
        </p:blipFill>
        <p:spPr>
          <a:xfrm>
            <a:off x="339261" y="1133084"/>
            <a:ext cx="4071446" cy="2180889"/>
          </a:xfrm>
          <a:prstGeom prst="rect">
            <a:avLst/>
          </a:prstGeom>
        </p:spPr>
      </p:pic>
      <p:pic>
        <p:nvPicPr>
          <p:cNvPr id="10" name="图片 9" descr="D:\全通\智能卡\动力加资料\班级派V2.0\班级派V2-27.jpg"/>
          <p:cNvPicPr/>
          <p:nvPr/>
        </p:nvPicPr>
        <p:blipFill>
          <a:blip r:embed="rId4" cstate="print">
            <a:extLst>
              <a:ext uri="{28A0092B-C50C-407E-A947-70E740481C1C}">
                <a14:useLocalDpi xmlns:a14="http://schemas.microsoft.com/office/drawing/2010/main" xmlns="" val="0"/>
              </a:ext>
            </a:extLst>
          </a:blip>
          <a:srcRect/>
          <a:stretch>
            <a:fillRect/>
          </a:stretch>
        </p:blipFill>
        <p:spPr>
          <a:xfrm>
            <a:off x="372858" y="3782493"/>
            <a:ext cx="4071446" cy="1985308"/>
          </a:xfrm>
          <a:prstGeom prst="rect">
            <a:avLst/>
          </a:prstGeom>
          <a:noFill/>
          <a:ln>
            <a:noFill/>
          </a:ln>
        </p:spPr>
      </p:pic>
      <p:sp>
        <p:nvSpPr>
          <p:cNvPr id="11" name="Text12"/>
          <p:cNvSpPr>
            <a:spLocks noChangeArrowheads="1"/>
          </p:cNvSpPr>
          <p:nvPr/>
        </p:nvSpPr>
        <p:spPr bwMode="auto">
          <a:xfrm>
            <a:off x="4746600" y="4146367"/>
            <a:ext cx="16784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商务创新</a:t>
            </a:r>
            <a:endParaRPr lang="en-US" altLang="de-DE" sz="2400" dirty="0">
              <a:solidFill>
                <a:schemeClr val="tx1">
                  <a:lumMod val="65000"/>
                  <a:lumOff val="35000"/>
                </a:schemeClr>
              </a:solidFill>
              <a:latin typeface="微软雅黑" pitchFamily="34" charset="-122"/>
              <a:ea typeface="微软雅黑" pitchFamily="34" charset="-122"/>
            </a:endParaRPr>
          </a:p>
        </p:txBody>
      </p:sp>
      <p:sp>
        <p:nvSpPr>
          <p:cNvPr id="13" name="文本框 12"/>
          <p:cNvSpPr txBox="1"/>
          <p:nvPr/>
        </p:nvSpPr>
        <p:spPr>
          <a:xfrm>
            <a:off x="4654718" y="4577375"/>
            <a:ext cx="4170527" cy="1092607"/>
          </a:xfrm>
          <a:prstGeom prst="rect">
            <a:avLst/>
          </a:prstGeom>
          <a:noFill/>
        </p:spPr>
        <p:txBody>
          <a:bodyPr wrap="square" rtlCol="0">
            <a:spAutoFit/>
          </a:bodyPr>
          <a:lstStyle/>
          <a:p>
            <a:pPr>
              <a:lnSpc>
                <a:spcPts val="2600"/>
              </a:lnSpc>
            </a:pP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由</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代理商向</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学校</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免费</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投入</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终端设备，</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校方</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给予营销支持，将产品使用作为校园管理的必备手段，并积极引导家长开通我司“和教育”套餐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112361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1"/>
          <p:cNvSpPr txBox="1"/>
          <p:nvPr/>
        </p:nvSpPr>
        <p:spPr>
          <a:xfrm>
            <a:off x="4566309" y="4388475"/>
            <a:ext cx="800219" cy="276999"/>
          </a:xfrm>
          <a:prstGeom prst="rect">
            <a:avLst/>
          </a:prstGeom>
          <a:noFill/>
          <a:effectLst/>
        </p:spPr>
        <p:txBody>
          <a:bodyPr wrap="none" rtlCol="0">
            <a:spAutoFit/>
          </a:bodyPr>
          <a:lstStyle/>
          <a:p>
            <a:r>
              <a:rPr lang="zh-CN" altLang="en-US" sz="1200" b="1" dirty="0" smtClean="0">
                <a:solidFill>
                  <a:schemeClr val="bg1"/>
                </a:solidFill>
                <a:latin typeface="+mn-ea"/>
              </a:rPr>
              <a:t>应用中心</a:t>
            </a:r>
            <a:endParaRPr lang="zh-CN" altLang="en-US" sz="1200" b="1" dirty="0">
              <a:solidFill>
                <a:schemeClr val="bg1"/>
              </a:solidFill>
              <a:latin typeface="+mn-ea"/>
            </a:endParaRPr>
          </a:p>
        </p:txBody>
      </p:sp>
      <p:sp>
        <p:nvSpPr>
          <p:cNvPr id="61" name="文本框 11"/>
          <p:cNvSpPr txBox="1"/>
          <p:nvPr/>
        </p:nvSpPr>
        <p:spPr>
          <a:xfrm>
            <a:off x="3280425" y="5531483"/>
            <a:ext cx="800219" cy="276999"/>
          </a:xfrm>
          <a:prstGeom prst="rect">
            <a:avLst/>
          </a:prstGeom>
          <a:noFill/>
          <a:effectLst/>
        </p:spPr>
        <p:txBody>
          <a:bodyPr wrap="none" rtlCol="0">
            <a:spAutoFit/>
          </a:bodyPr>
          <a:lstStyle/>
          <a:p>
            <a:r>
              <a:rPr lang="zh-CN" altLang="en-US" sz="1200" b="1" dirty="0" smtClean="0">
                <a:solidFill>
                  <a:schemeClr val="bg1"/>
                </a:solidFill>
                <a:latin typeface="+mn-ea"/>
              </a:rPr>
              <a:t>教学资源</a:t>
            </a:r>
            <a:endParaRPr lang="zh-CN" altLang="en-US" sz="1200" b="1" dirty="0">
              <a:solidFill>
                <a:schemeClr val="bg1"/>
              </a:solidFill>
              <a:latin typeface="+mn-ea"/>
            </a:endParaRPr>
          </a:p>
        </p:txBody>
      </p:sp>
      <p:sp>
        <p:nvSpPr>
          <p:cNvPr id="70" name="Title 1"/>
          <p:cNvSpPr txBox="1">
            <a:spLocks/>
          </p:cNvSpPr>
          <p:nvPr/>
        </p:nvSpPr>
        <p:spPr>
          <a:xfrm>
            <a:off x="193707" y="125194"/>
            <a:ext cx="7886700" cy="608260"/>
          </a:xfrm>
          <a:prstGeom prst="rect">
            <a:avLst/>
          </a:prstGeom>
        </p:spPr>
        <p:txBody>
          <a:bodyPr/>
          <a:lstStyle/>
          <a:p>
            <a:pPr>
              <a:spcBef>
                <a:spcPct val="0"/>
              </a:spcBef>
              <a:defRPr/>
            </a:pPr>
            <a:r>
              <a:rPr lang="zh-CN" altLang="en-US" sz="2400" b="1" dirty="0" smtClean="0">
                <a:solidFill>
                  <a:schemeClr val="bg1"/>
                </a:solidFill>
                <a:latin typeface="微软雅黑" pitchFamily="34" charset="-122"/>
                <a:ea typeface="微软雅黑" pitchFamily="34" charset="-122"/>
                <a:cs typeface="+mj-cs"/>
              </a:rPr>
              <a:t>校安监管平台</a:t>
            </a:r>
            <a:r>
              <a:rPr lang="en-US" altLang="zh-CN" sz="2400" b="1" dirty="0" smtClean="0">
                <a:solidFill>
                  <a:schemeClr val="bg1"/>
                </a:solidFill>
                <a:latin typeface="微软雅黑" pitchFamily="34" charset="-122"/>
                <a:ea typeface="微软雅黑" pitchFamily="34" charset="-122"/>
                <a:cs typeface="+mj-cs"/>
              </a:rPr>
              <a:t>-</a:t>
            </a:r>
            <a:r>
              <a:rPr lang="zh-CN" altLang="en-US" sz="2400" b="1" dirty="0" smtClean="0">
                <a:solidFill>
                  <a:schemeClr val="bg1"/>
                </a:solidFill>
                <a:latin typeface="微软雅黑" pitchFamily="34" charset="-122"/>
                <a:ea typeface="微软雅黑" pitchFamily="34" charset="-122"/>
                <a:cs typeface="+mj-cs"/>
              </a:rPr>
              <a:t>一键报警杆</a:t>
            </a:r>
            <a:endParaRPr lang="en-US" altLang="zh-CN" sz="2400" b="1" dirty="0">
              <a:solidFill>
                <a:schemeClr val="bg1"/>
              </a:solidFill>
              <a:latin typeface="微软雅黑" pitchFamily="34" charset="-122"/>
              <a:ea typeface="微软雅黑" pitchFamily="34" charset="-122"/>
              <a:cs typeface="+mj-cs"/>
            </a:endParaRPr>
          </a:p>
        </p:txBody>
      </p:sp>
      <p:sp>
        <p:nvSpPr>
          <p:cNvPr id="2" name="文本框 1"/>
          <p:cNvSpPr txBox="1"/>
          <p:nvPr/>
        </p:nvSpPr>
        <p:spPr>
          <a:xfrm>
            <a:off x="4654718" y="1591038"/>
            <a:ext cx="4170527" cy="3426579"/>
          </a:xfrm>
          <a:prstGeom prst="rect">
            <a:avLst/>
          </a:prstGeom>
          <a:noFill/>
        </p:spPr>
        <p:txBody>
          <a:bodyPr wrap="square" rtlCol="0">
            <a:spAutoFit/>
          </a:bodyPr>
          <a:lstStyle/>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、福州公司通过与市教育局</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合作</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建设了周边治安防控系统</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一期</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涵盖</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66</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所公立中、小学和幼儿园，</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为所有</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公立校园安装</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一键式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报警装置，并按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横向到边，纵向到底</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的原则执行安全保卫工作，确保校园安全保卫无盲区</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从</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时间上实现</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24</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小时全天候、从空间上实现</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360</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度无死角的安全监控，加上周边道路治安巡防队巡逻执勤，以高科技应用强力支撑、以精兵队伍巡查强力配合，打造</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一键接通、快速反应、联合处置</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的治安防控体系。</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12"/>
          <p:cNvSpPr>
            <a:spLocks noChangeArrowheads="1"/>
          </p:cNvSpPr>
          <p:nvPr/>
        </p:nvSpPr>
        <p:spPr bwMode="auto">
          <a:xfrm>
            <a:off x="4746600" y="1108684"/>
            <a:ext cx="16784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主要功能</a:t>
            </a:r>
            <a:endParaRPr lang="en-US" altLang="de-DE" sz="2400" dirty="0">
              <a:solidFill>
                <a:schemeClr val="tx1">
                  <a:lumMod val="65000"/>
                  <a:lumOff val="35000"/>
                </a:schemeClr>
              </a:solidFill>
              <a:latin typeface="微软雅黑" pitchFamily="34" charset="-122"/>
              <a:ea typeface="微软雅黑"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1232" y="1114105"/>
            <a:ext cx="4020611" cy="2261594"/>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xmlns="" val="0"/>
              </a:ext>
            </a:extLst>
          </a:blip>
          <a:srcRect l="9450" t="10549" r="2751" b="7805"/>
          <a:stretch/>
        </p:blipFill>
        <p:spPr>
          <a:xfrm>
            <a:off x="271232" y="3573016"/>
            <a:ext cx="4020611" cy="2512025"/>
          </a:xfrm>
          <a:prstGeom prst="rect">
            <a:avLst/>
          </a:prstGeom>
        </p:spPr>
      </p:pic>
      <p:sp>
        <p:nvSpPr>
          <p:cNvPr id="7" name="矩形 6"/>
          <p:cNvSpPr/>
          <p:nvPr/>
        </p:nvSpPr>
        <p:spPr>
          <a:xfrm>
            <a:off x="2699792" y="1293350"/>
            <a:ext cx="580633" cy="1991634"/>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26975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1"/>
          <p:cNvSpPr txBox="1"/>
          <p:nvPr/>
        </p:nvSpPr>
        <p:spPr>
          <a:xfrm>
            <a:off x="4566309" y="4388475"/>
            <a:ext cx="800219" cy="276999"/>
          </a:xfrm>
          <a:prstGeom prst="rect">
            <a:avLst/>
          </a:prstGeom>
          <a:noFill/>
          <a:effectLst/>
        </p:spPr>
        <p:txBody>
          <a:bodyPr wrap="none" rtlCol="0">
            <a:spAutoFit/>
          </a:bodyPr>
          <a:lstStyle/>
          <a:p>
            <a:r>
              <a:rPr lang="zh-CN" altLang="en-US" sz="1200" b="1" dirty="0" smtClean="0">
                <a:solidFill>
                  <a:schemeClr val="bg1"/>
                </a:solidFill>
                <a:latin typeface="+mn-ea"/>
              </a:rPr>
              <a:t>应用中心</a:t>
            </a:r>
            <a:endParaRPr lang="zh-CN" altLang="en-US" sz="1200" b="1" dirty="0">
              <a:solidFill>
                <a:schemeClr val="bg1"/>
              </a:solidFill>
              <a:latin typeface="+mn-ea"/>
            </a:endParaRPr>
          </a:p>
        </p:txBody>
      </p:sp>
      <p:sp>
        <p:nvSpPr>
          <p:cNvPr id="61" name="文本框 11"/>
          <p:cNvSpPr txBox="1"/>
          <p:nvPr/>
        </p:nvSpPr>
        <p:spPr>
          <a:xfrm>
            <a:off x="3280425" y="5531483"/>
            <a:ext cx="800219" cy="276999"/>
          </a:xfrm>
          <a:prstGeom prst="rect">
            <a:avLst/>
          </a:prstGeom>
          <a:noFill/>
          <a:effectLst/>
        </p:spPr>
        <p:txBody>
          <a:bodyPr wrap="none" rtlCol="0">
            <a:spAutoFit/>
          </a:bodyPr>
          <a:lstStyle/>
          <a:p>
            <a:r>
              <a:rPr lang="zh-CN" altLang="en-US" sz="1200" b="1" dirty="0" smtClean="0">
                <a:solidFill>
                  <a:schemeClr val="bg1"/>
                </a:solidFill>
                <a:latin typeface="+mn-ea"/>
              </a:rPr>
              <a:t>教学资源</a:t>
            </a:r>
            <a:endParaRPr lang="zh-CN" altLang="en-US" sz="1200" b="1" dirty="0">
              <a:solidFill>
                <a:schemeClr val="bg1"/>
              </a:solidFill>
              <a:latin typeface="+mn-ea"/>
            </a:endParaRPr>
          </a:p>
        </p:txBody>
      </p:sp>
      <p:sp>
        <p:nvSpPr>
          <p:cNvPr id="70" name="Title 1"/>
          <p:cNvSpPr txBox="1">
            <a:spLocks/>
          </p:cNvSpPr>
          <p:nvPr/>
        </p:nvSpPr>
        <p:spPr>
          <a:xfrm>
            <a:off x="193707" y="125194"/>
            <a:ext cx="7886700" cy="608260"/>
          </a:xfrm>
          <a:prstGeom prst="rect">
            <a:avLst/>
          </a:prstGeom>
        </p:spPr>
        <p:txBody>
          <a:bodyPr/>
          <a:lstStyle/>
          <a:p>
            <a:pPr>
              <a:spcBef>
                <a:spcPct val="0"/>
              </a:spcBef>
              <a:defRPr/>
            </a:pPr>
            <a:r>
              <a:rPr lang="zh-CN" altLang="en-US" sz="2400" b="1" dirty="0" smtClean="0">
                <a:solidFill>
                  <a:schemeClr val="bg1"/>
                </a:solidFill>
                <a:latin typeface="微软雅黑" pitchFamily="34" charset="-122"/>
                <a:ea typeface="微软雅黑" pitchFamily="34" charset="-122"/>
                <a:cs typeface="+mj-cs"/>
              </a:rPr>
              <a:t>校安监管平台</a:t>
            </a:r>
            <a:r>
              <a:rPr lang="en-US" altLang="zh-CN" sz="2400" b="1" dirty="0" smtClean="0">
                <a:solidFill>
                  <a:schemeClr val="bg1"/>
                </a:solidFill>
                <a:latin typeface="微软雅黑" pitchFamily="34" charset="-122"/>
                <a:ea typeface="微软雅黑" pitchFamily="34" charset="-122"/>
                <a:cs typeface="+mj-cs"/>
              </a:rPr>
              <a:t>-</a:t>
            </a:r>
            <a:r>
              <a:rPr lang="zh-CN" altLang="en-US" sz="2400" b="1" dirty="0" smtClean="0">
                <a:solidFill>
                  <a:schemeClr val="bg1"/>
                </a:solidFill>
                <a:latin typeface="微软雅黑" pitchFamily="34" charset="-122"/>
                <a:ea typeface="微软雅黑" pitchFamily="34" charset="-122"/>
                <a:cs typeface="+mj-cs"/>
              </a:rPr>
              <a:t>一键报警杆</a:t>
            </a:r>
            <a:endParaRPr lang="en-US" altLang="zh-CN" sz="2400" b="1" dirty="0">
              <a:solidFill>
                <a:schemeClr val="bg1"/>
              </a:solidFill>
              <a:latin typeface="微软雅黑" pitchFamily="34" charset="-122"/>
              <a:ea typeface="微软雅黑" pitchFamily="34" charset="-122"/>
              <a:cs typeface="+mj-cs"/>
            </a:endParaRPr>
          </a:p>
        </p:txBody>
      </p:sp>
      <p:sp>
        <p:nvSpPr>
          <p:cNvPr id="2" name="文本框 1"/>
          <p:cNvSpPr txBox="1"/>
          <p:nvPr/>
        </p:nvSpPr>
        <p:spPr>
          <a:xfrm>
            <a:off x="4080644" y="1473389"/>
            <a:ext cx="4918032" cy="3426579"/>
          </a:xfrm>
          <a:prstGeom prst="rect">
            <a:avLst/>
          </a:prstGeom>
          <a:noFill/>
        </p:spPr>
        <p:txBody>
          <a:bodyPr wrap="square" rtlCol="0">
            <a:spAutoFit/>
          </a:bodyPr>
          <a:lstStyle/>
          <a:p>
            <a:pPr>
              <a:lnSpc>
                <a:spcPts val="26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、网络传输方面</a:t>
            </a:r>
          </a:p>
          <a:p>
            <a:pPr>
              <a:lnSpc>
                <a:spcPts val="2600"/>
              </a:lnSpc>
            </a:pP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支持</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有线和无线网络传输，满足不同的网络环境，对前端的报警事件实现秒级</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响应</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B</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、在多行业协同管理方面</a:t>
            </a:r>
          </a:p>
          <a:p>
            <a:pPr>
              <a:lnSpc>
                <a:spcPts val="2600"/>
              </a:lnSpc>
            </a:pP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支持</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双网口，实现同时在教育网和公安网中传输信息，实现双向报警同时收到报警信息，在各场所内部形成大联防</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系统。</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、在语音对讲、广播功能、</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WIFI</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应用方面</a:t>
            </a:r>
          </a:p>
          <a:p>
            <a:pPr>
              <a:lnSpc>
                <a:spcPts val="2600"/>
              </a:lnSpc>
            </a:pP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支持</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双向语音对讲功能，实现前端报警点与接警中心的双向</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对话，同时支持</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广播功能，通过管理中心实现远程信息发布，为市民推送友情提醒</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12"/>
          <p:cNvSpPr>
            <a:spLocks noChangeArrowheads="1"/>
          </p:cNvSpPr>
          <p:nvPr/>
        </p:nvSpPr>
        <p:spPr bwMode="auto">
          <a:xfrm>
            <a:off x="4158198" y="935561"/>
            <a:ext cx="16784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产品创新</a:t>
            </a:r>
            <a:endParaRPr lang="en-US" altLang="de-DE" sz="2400" dirty="0">
              <a:solidFill>
                <a:schemeClr val="tx1">
                  <a:lumMod val="65000"/>
                  <a:lumOff val="35000"/>
                </a:schemeClr>
              </a:solidFill>
              <a:latin typeface="微软雅黑" pitchFamily="34" charset="-122"/>
              <a:ea typeface="微软雅黑" pitchFamily="34" charset="-122"/>
            </a:endParaRPr>
          </a:p>
        </p:txBody>
      </p:sp>
      <p:pic>
        <p:nvPicPr>
          <p:cNvPr id="8" name="图片 7"/>
          <p:cNvPicPr/>
          <p:nvPr/>
        </p:nvPicPr>
        <p:blipFill>
          <a:blip r:embed="rId3" cstate="print"/>
          <a:srcRect/>
          <a:stretch>
            <a:fillRect/>
          </a:stretch>
        </p:blipFill>
        <p:spPr bwMode="auto">
          <a:xfrm>
            <a:off x="323528" y="1144158"/>
            <a:ext cx="3757116" cy="4085042"/>
          </a:xfrm>
          <a:prstGeom prst="rect">
            <a:avLst/>
          </a:prstGeom>
          <a:noFill/>
          <a:ln w="9525">
            <a:noFill/>
            <a:miter lim="800000"/>
            <a:headEnd/>
            <a:tailEnd/>
          </a:ln>
        </p:spPr>
      </p:pic>
    </p:spTree>
    <p:extLst>
      <p:ext uri="{BB962C8B-B14F-4D97-AF65-F5344CB8AC3E}">
        <p14:creationId xmlns:p14="http://schemas.microsoft.com/office/powerpoint/2010/main" xmlns="" val="2472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目录</a:t>
            </a:r>
            <a:endParaRPr lang="en-US" altLang="zh-CN" sz="2400" b="1" dirty="0">
              <a:solidFill>
                <a:schemeClr val="bg1"/>
              </a:solidFill>
              <a:latin typeface="微软雅黑" pitchFamily="34" charset="-122"/>
              <a:ea typeface="微软雅黑" pitchFamily="34" charset="-122"/>
              <a:cs typeface="+mj-cs"/>
            </a:endParaRPr>
          </a:p>
        </p:txBody>
      </p:sp>
      <p:sp>
        <p:nvSpPr>
          <p:cNvPr id="46" name="直角三角形 4"/>
          <p:cNvSpPr/>
          <p:nvPr/>
        </p:nvSpPr>
        <p:spPr>
          <a:xfrm rot="10800000">
            <a:off x="766615" y="4313664"/>
            <a:ext cx="297072" cy="556290"/>
          </a:xfrm>
          <a:custGeom>
            <a:avLst/>
            <a:gdLst>
              <a:gd name="connsiteX0" fmla="*/ 0 w 792088"/>
              <a:gd name="connsiteY0" fmla="*/ 436414 h 436414"/>
              <a:gd name="connsiteX1" fmla="*/ 0 w 792088"/>
              <a:gd name="connsiteY1" fmla="*/ 0 h 436414"/>
              <a:gd name="connsiteX2" fmla="*/ 792088 w 792088"/>
              <a:gd name="connsiteY2" fmla="*/ 436414 h 436414"/>
              <a:gd name="connsiteX3" fmla="*/ 0 w 792088"/>
              <a:gd name="connsiteY3" fmla="*/ 436414 h 436414"/>
              <a:gd name="connsiteX0" fmla="*/ 0 w 792088"/>
              <a:gd name="connsiteY0" fmla="*/ 465442 h 465442"/>
              <a:gd name="connsiteX1" fmla="*/ 188686 w 792088"/>
              <a:gd name="connsiteY1" fmla="*/ 0 h 465442"/>
              <a:gd name="connsiteX2" fmla="*/ 792088 w 792088"/>
              <a:gd name="connsiteY2" fmla="*/ 465442 h 465442"/>
              <a:gd name="connsiteX3" fmla="*/ 0 w 792088"/>
              <a:gd name="connsiteY3" fmla="*/ 465442 h 465442"/>
              <a:gd name="connsiteX0" fmla="*/ 0 w 792088"/>
              <a:gd name="connsiteY0" fmla="*/ 367335 h 367335"/>
              <a:gd name="connsiteX1" fmla="*/ 246742 w 792088"/>
              <a:gd name="connsiteY1" fmla="*/ 0 h 367335"/>
              <a:gd name="connsiteX2" fmla="*/ 792088 w 792088"/>
              <a:gd name="connsiteY2" fmla="*/ 367335 h 367335"/>
              <a:gd name="connsiteX3" fmla="*/ 0 w 792088"/>
              <a:gd name="connsiteY3" fmla="*/ 367335 h 367335"/>
            </a:gdLst>
            <a:ahLst/>
            <a:cxnLst>
              <a:cxn ang="0">
                <a:pos x="connsiteX0" y="connsiteY0"/>
              </a:cxn>
              <a:cxn ang="0">
                <a:pos x="connsiteX1" y="connsiteY1"/>
              </a:cxn>
              <a:cxn ang="0">
                <a:pos x="connsiteX2" y="connsiteY2"/>
              </a:cxn>
              <a:cxn ang="0">
                <a:pos x="connsiteX3" y="connsiteY3"/>
              </a:cxn>
            </a:cxnLst>
            <a:rect l="l" t="t" r="r" b="b"/>
            <a:pathLst>
              <a:path w="792088" h="367335">
                <a:moveTo>
                  <a:pt x="0" y="367335"/>
                </a:moveTo>
                <a:lnTo>
                  <a:pt x="246742" y="0"/>
                </a:lnTo>
                <a:lnTo>
                  <a:pt x="792088" y="367335"/>
                </a:lnTo>
                <a:lnTo>
                  <a:pt x="0" y="36733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直角三角形 4"/>
          <p:cNvSpPr/>
          <p:nvPr/>
        </p:nvSpPr>
        <p:spPr>
          <a:xfrm>
            <a:off x="3619130" y="2300987"/>
            <a:ext cx="297072" cy="552744"/>
          </a:xfrm>
          <a:custGeom>
            <a:avLst/>
            <a:gdLst>
              <a:gd name="connsiteX0" fmla="*/ 0 w 792088"/>
              <a:gd name="connsiteY0" fmla="*/ 436414 h 436414"/>
              <a:gd name="connsiteX1" fmla="*/ 0 w 792088"/>
              <a:gd name="connsiteY1" fmla="*/ 0 h 436414"/>
              <a:gd name="connsiteX2" fmla="*/ 792088 w 792088"/>
              <a:gd name="connsiteY2" fmla="*/ 436414 h 436414"/>
              <a:gd name="connsiteX3" fmla="*/ 0 w 792088"/>
              <a:gd name="connsiteY3" fmla="*/ 436414 h 436414"/>
              <a:gd name="connsiteX0" fmla="*/ 0 w 792088"/>
              <a:gd name="connsiteY0" fmla="*/ 465442 h 465442"/>
              <a:gd name="connsiteX1" fmla="*/ 188686 w 792088"/>
              <a:gd name="connsiteY1" fmla="*/ 0 h 465442"/>
              <a:gd name="connsiteX2" fmla="*/ 792088 w 792088"/>
              <a:gd name="connsiteY2" fmla="*/ 465442 h 465442"/>
              <a:gd name="connsiteX3" fmla="*/ 0 w 792088"/>
              <a:gd name="connsiteY3" fmla="*/ 465442 h 465442"/>
              <a:gd name="connsiteX0" fmla="*/ 0 w 792088"/>
              <a:gd name="connsiteY0" fmla="*/ 367335 h 367335"/>
              <a:gd name="connsiteX1" fmla="*/ 246742 w 792088"/>
              <a:gd name="connsiteY1" fmla="*/ 0 h 367335"/>
              <a:gd name="connsiteX2" fmla="*/ 792088 w 792088"/>
              <a:gd name="connsiteY2" fmla="*/ 367335 h 367335"/>
              <a:gd name="connsiteX3" fmla="*/ 0 w 792088"/>
              <a:gd name="connsiteY3" fmla="*/ 367335 h 367335"/>
            </a:gdLst>
            <a:ahLst/>
            <a:cxnLst>
              <a:cxn ang="0">
                <a:pos x="connsiteX0" y="connsiteY0"/>
              </a:cxn>
              <a:cxn ang="0">
                <a:pos x="connsiteX1" y="connsiteY1"/>
              </a:cxn>
              <a:cxn ang="0">
                <a:pos x="connsiteX2" y="connsiteY2"/>
              </a:cxn>
              <a:cxn ang="0">
                <a:pos x="connsiteX3" y="connsiteY3"/>
              </a:cxn>
            </a:cxnLst>
            <a:rect l="l" t="t" r="r" b="b"/>
            <a:pathLst>
              <a:path w="792088" h="367335">
                <a:moveTo>
                  <a:pt x="0" y="367335"/>
                </a:moveTo>
                <a:lnTo>
                  <a:pt x="246742" y="0"/>
                </a:lnTo>
                <a:lnTo>
                  <a:pt x="792088" y="367335"/>
                </a:lnTo>
                <a:lnTo>
                  <a:pt x="0" y="36733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 y="2809409"/>
            <a:ext cx="9144002" cy="1582021"/>
          </a:xfrm>
          <a:prstGeom prst="rect">
            <a:avLst/>
          </a:prstGeom>
          <a:solidFill>
            <a:schemeClr val="tx2">
              <a:lumMod val="60000"/>
              <a:lumOff val="40000"/>
            </a:schemeClr>
          </a:solidFill>
          <a:ln>
            <a:no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339566" y="3293082"/>
            <a:ext cx="3847764" cy="646331"/>
          </a:xfrm>
          <a:prstGeom prst="rect">
            <a:avLst/>
          </a:prstGeom>
        </p:spPr>
        <p:txBody>
          <a:bodyPr wrap="square">
            <a:spAutoFit/>
          </a:bodyPr>
          <a:lstStyle/>
          <a:p>
            <a:pPr marL="609569" lvl="2" indent="0">
              <a:buNone/>
            </a:pPr>
            <a:r>
              <a:rPr lang="zh-CN" altLang="en-US" sz="3600" b="1" dirty="0" smtClean="0">
                <a:solidFill>
                  <a:schemeClr val="bg1"/>
                </a:solidFill>
                <a:latin typeface="微软雅黑" pitchFamily="34" charset="-122"/>
                <a:ea typeface="微软雅黑" pitchFamily="34" charset="-122"/>
              </a:rPr>
              <a:t>项目意义</a:t>
            </a:r>
            <a:endParaRPr lang="zh-CN" altLang="en-US" sz="3600" b="1" dirty="0">
              <a:solidFill>
                <a:schemeClr val="bg1"/>
              </a:solidFill>
              <a:latin typeface="微软雅黑" pitchFamily="34" charset="-122"/>
              <a:ea typeface="微软雅黑" pitchFamily="34" charset="-122"/>
            </a:endParaRPr>
          </a:p>
        </p:txBody>
      </p:sp>
      <p:sp>
        <p:nvSpPr>
          <p:cNvPr id="50" name="平行四边形 49"/>
          <p:cNvSpPr/>
          <p:nvPr/>
        </p:nvSpPr>
        <p:spPr>
          <a:xfrm>
            <a:off x="1026842" y="2300987"/>
            <a:ext cx="2052496" cy="2568967"/>
          </a:xfrm>
          <a:prstGeom prst="parallelogram">
            <a:avLst/>
          </a:prstGeom>
          <a:solidFill>
            <a:srgbClr val="92D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808192" y="2984866"/>
            <a:ext cx="489795" cy="1231106"/>
          </a:xfrm>
          <a:prstGeom prst="rect">
            <a:avLst/>
          </a:prstGeom>
        </p:spPr>
        <p:txBody>
          <a:bodyPr wrap="square" lIns="0" tIns="0" rIns="0" bIns="0">
            <a:spAutoFit/>
          </a:bodyPr>
          <a:lstStyle/>
          <a:p>
            <a:pPr algn="ctr"/>
            <a:r>
              <a:rPr lang="en-US" altLang="zh-CN" sz="8000" b="1" dirty="0" smtClean="0">
                <a:solidFill>
                  <a:schemeClr val="bg1"/>
                </a:solidFill>
                <a:latin typeface="微软雅黑" pitchFamily="34" charset="-122"/>
                <a:ea typeface="微软雅黑" pitchFamily="34" charset="-122"/>
                <a:sym typeface="Arial" panose="020B0604020202020204" pitchFamily="34" charset="0"/>
              </a:rPr>
              <a:t>3</a:t>
            </a:r>
            <a:endParaRPr lang="en-US" altLang="zh-CN" sz="8000" b="1" dirty="0">
              <a:solidFill>
                <a:schemeClr val="bg1"/>
              </a:solidFill>
              <a:latin typeface="微软雅黑" pitchFamily="34" charset="-122"/>
              <a:ea typeface="微软雅黑" pitchFamily="34" charset="-122"/>
              <a:sym typeface="Arial" panose="020B0604020202020204" pitchFamily="34" charset="0"/>
            </a:endParaRPr>
          </a:p>
        </p:txBody>
      </p:sp>
    </p:spTree>
    <p:extLst>
      <p:ext uri="{BB962C8B-B14F-4D97-AF65-F5344CB8AC3E}">
        <p14:creationId xmlns:p14="http://schemas.microsoft.com/office/powerpoint/2010/main" xmlns="" val="1494493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a:xfrm>
            <a:off x="193707" y="125194"/>
            <a:ext cx="7886700" cy="608260"/>
          </a:xfrm>
          <a:prstGeom prst="rect">
            <a:avLst/>
          </a:prstGeom>
        </p:spPr>
        <p:txBody>
          <a:bodyPr/>
          <a:lstStyle/>
          <a:p>
            <a:pPr>
              <a:spcBef>
                <a:spcPct val="0"/>
              </a:spcBef>
              <a:defRPr/>
            </a:pPr>
            <a:r>
              <a:rPr lang="zh-CN" altLang="en-US" sz="2400" b="1" dirty="0" smtClean="0">
                <a:solidFill>
                  <a:schemeClr val="bg1"/>
                </a:solidFill>
                <a:latin typeface="微软雅黑" pitchFamily="34" charset="-122"/>
                <a:ea typeface="微软雅黑" pitchFamily="34" charset="-122"/>
                <a:cs typeface="+mj-cs"/>
              </a:rPr>
              <a:t>项目效益</a:t>
            </a:r>
            <a:endParaRPr lang="en-US" altLang="zh-CN" sz="2400" b="1" dirty="0">
              <a:solidFill>
                <a:schemeClr val="bg1"/>
              </a:solidFill>
              <a:latin typeface="微软雅黑" pitchFamily="34" charset="-122"/>
              <a:ea typeface="微软雅黑" pitchFamily="34" charset="-122"/>
              <a:cs typeface="+mj-cs"/>
            </a:endParaRPr>
          </a:p>
        </p:txBody>
      </p:sp>
      <p:grpSp>
        <p:nvGrpSpPr>
          <p:cNvPr id="31" name="Group 28"/>
          <p:cNvGrpSpPr/>
          <p:nvPr/>
        </p:nvGrpSpPr>
        <p:grpSpPr>
          <a:xfrm>
            <a:off x="5663295" y="1361019"/>
            <a:ext cx="2983234" cy="905543"/>
            <a:chOff x="6278686" y="1246786"/>
            <a:chExt cx="2121411" cy="643977"/>
          </a:xfrm>
          <a:solidFill>
            <a:schemeClr val="accent6">
              <a:lumMod val="60000"/>
              <a:lumOff val="40000"/>
            </a:schemeClr>
          </a:solidFill>
        </p:grpSpPr>
        <p:sp>
          <p:nvSpPr>
            <p:cNvPr id="32" name="Flowchart: Data 37"/>
            <p:cNvSpPr/>
            <p:nvPr/>
          </p:nvSpPr>
          <p:spPr>
            <a:xfrm rot="16200000" flipH="1" flipV="1">
              <a:off x="6065634" y="1459838"/>
              <a:ext cx="640080" cy="213975"/>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sp>
          <p:nvSpPr>
            <p:cNvPr id="33" name="Pentagon 39"/>
            <p:cNvSpPr/>
            <p:nvPr/>
          </p:nvSpPr>
          <p:spPr>
            <a:xfrm>
              <a:off x="6492662" y="1377539"/>
              <a:ext cx="1907435" cy="51322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社会</a:t>
              </a: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效益</a:t>
              </a:r>
              <a:endParaRPr 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4" name="Group 45"/>
          <p:cNvGrpSpPr/>
          <p:nvPr/>
        </p:nvGrpSpPr>
        <p:grpSpPr>
          <a:xfrm>
            <a:off x="2987824" y="2079132"/>
            <a:ext cx="2983234" cy="908991"/>
            <a:chOff x="4376129" y="2033662"/>
            <a:chExt cx="2121411" cy="646429"/>
          </a:xfrm>
        </p:grpSpPr>
        <p:sp>
          <p:nvSpPr>
            <p:cNvPr id="35" name="Flowchart: Data 42"/>
            <p:cNvSpPr/>
            <p:nvPr/>
          </p:nvSpPr>
          <p:spPr>
            <a:xfrm rot="16200000" flipH="1" flipV="1">
              <a:off x="6070512" y="225306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grpSp>
          <p:nvGrpSpPr>
            <p:cNvPr id="36" name="Group 52"/>
            <p:cNvGrpSpPr/>
            <p:nvPr/>
          </p:nvGrpSpPr>
          <p:grpSpPr>
            <a:xfrm>
              <a:off x="4376129" y="2033662"/>
              <a:ext cx="2121411" cy="640165"/>
              <a:chOff x="4366604" y="1584651"/>
              <a:chExt cx="2121411" cy="640165"/>
            </a:xfrm>
          </p:grpSpPr>
          <p:sp>
            <p:nvSpPr>
              <p:cNvPr id="37" name="Rectangle 44"/>
              <p:cNvSpPr/>
              <p:nvPr/>
            </p:nvSpPr>
            <p:spPr>
              <a:xfrm>
                <a:off x="4580580" y="1711592"/>
                <a:ext cx="1907435" cy="51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竞争</a:t>
                </a: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mn-lt"/>
                  </a:rPr>
                  <a:t>效益</a:t>
                </a:r>
                <a:endParaRPr 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Flowchart: Data 41"/>
              <p:cNvSpPr/>
              <p:nvPr/>
            </p:nvSpPr>
            <p:spPr>
              <a:xfrm rot="16200000" flipH="1" flipV="1">
                <a:off x="4153552" y="179770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grpSp>
      </p:grpSp>
      <p:grpSp>
        <p:nvGrpSpPr>
          <p:cNvPr id="39" name="Group 30"/>
          <p:cNvGrpSpPr/>
          <p:nvPr/>
        </p:nvGrpSpPr>
        <p:grpSpPr>
          <a:xfrm>
            <a:off x="600046" y="2790564"/>
            <a:ext cx="2683657" cy="905544"/>
            <a:chOff x="775234" y="2780107"/>
            <a:chExt cx="1908378" cy="643978"/>
          </a:xfrm>
        </p:grpSpPr>
        <p:sp>
          <p:nvSpPr>
            <p:cNvPr id="40" name="Flowchart: Data 26"/>
            <p:cNvSpPr/>
            <p:nvPr/>
          </p:nvSpPr>
          <p:spPr>
            <a:xfrm rot="16200000" flipH="1" flipV="1">
              <a:off x="2256585" y="299315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sp>
          <p:nvSpPr>
            <p:cNvPr id="41" name="Rectangle 29"/>
            <p:cNvSpPr/>
            <p:nvPr/>
          </p:nvSpPr>
          <p:spPr>
            <a:xfrm>
              <a:off x="775234" y="2910861"/>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zh-CN" sz="2000" b="1" dirty="0">
                  <a:latin typeface="微软雅黑" panose="020B0503020204020204" pitchFamily="34" charset="-122"/>
                  <a:ea typeface="微软雅黑" panose="020B0503020204020204" pitchFamily="34" charset="-122"/>
                </a:rPr>
                <a:t>经济效益</a:t>
              </a:r>
              <a:endParaRPr 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42" name="Rectangle 49"/>
          <p:cNvSpPr/>
          <p:nvPr/>
        </p:nvSpPr>
        <p:spPr>
          <a:xfrm>
            <a:off x="1265125" y="3118874"/>
            <a:ext cx="259742" cy="437614"/>
          </a:xfrm>
          <a:prstGeom prst="rect">
            <a:avLst/>
          </a:prstGeom>
        </p:spPr>
        <p:txBody>
          <a:bodyPr wrap="none" lIns="128566" tIns="64282" rIns="128566" bIns="64282">
            <a:spAutoFit/>
          </a:bodyPr>
          <a:lstStyle/>
          <a:p>
            <a:endParaRPr lang="en-US" sz="2000" dirty="0">
              <a:latin typeface="+mn-lt"/>
              <a:ea typeface="+mn-ea"/>
              <a:cs typeface="+mn-ea"/>
              <a:sym typeface="+mn-lt"/>
            </a:endParaRPr>
          </a:p>
        </p:txBody>
      </p:sp>
      <p:sp>
        <p:nvSpPr>
          <p:cNvPr id="43" name="Freeform 42"/>
          <p:cNvSpPr>
            <a:spLocks noEditPoints="1"/>
          </p:cNvSpPr>
          <p:nvPr/>
        </p:nvSpPr>
        <p:spPr bwMode="auto">
          <a:xfrm>
            <a:off x="1483707" y="2092550"/>
            <a:ext cx="850684" cy="73219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8566" tIns="64282" rIns="128566" bIns="64282" numCol="1" anchor="t" anchorCtr="0" compatLnSpc="1">
            <a:prstTxWarp prst="textNoShape">
              <a:avLst/>
            </a:prstTxWarp>
          </a:bodyPr>
          <a:lstStyle/>
          <a:p>
            <a:endParaRPr lang="en-US">
              <a:latin typeface="+mn-lt"/>
              <a:ea typeface="+mn-ea"/>
              <a:cs typeface="+mn-ea"/>
              <a:sym typeface="+mn-lt"/>
            </a:endParaRPr>
          </a:p>
        </p:txBody>
      </p:sp>
      <p:sp>
        <p:nvSpPr>
          <p:cNvPr id="45" name="Freeform 57"/>
          <p:cNvSpPr>
            <a:spLocks noEditPoints="1"/>
          </p:cNvSpPr>
          <p:nvPr/>
        </p:nvSpPr>
        <p:spPr bwMode="auto">
          <a:xfrm>
            <a:off x="4217527" y="1434560"/>
            <a:ext cx="648079" cy="574506"/>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accent3"/>
          </a:solidFill>
          <a:ln w="9525">
            <a:noFill/>
            <a:round/>
            <a:headEnd/>
            <a:tailEnd/>
          </a:ln>
        </p:spPr>
        <p:txBody>
          <a:bodyPr vert="horz" wrap="square" lIns="128566" tIns="64282" rIns="128566" bIns="64282" numCol="1" anchor="t" anchorCtr="0" compatLnSpc="1">
            <a:prstTxWarp prst="textNoShape">
              <a:avLst/>
            </a:prstTxWarp>
          </a:bodyPr>
          <a:lstStyle/>
          <a:p>
            <a:endParaRPr lang="en-US">
              <a:latin typeface="+mn-lt"/>
              <a:ea typeface="+mn-ea"/>
              <a:cs typeface="+mn-ea"/>
              <a:sym typeface="+mn-lt"/>
            </a:endParaRPr>
          </a:p>
        </p:txBody>
      </p:sp>
      <p:sp>
        <p:nvSpPr>
          <p:cNvPr id="46" name="Freeform 152"/>
          <p:cNvSpPr>
            <a:spLocks noEditPoints="1"/>
          </p:cNvSpPr>
          <p:nvPr/>
        </p:nvSpPr>
        <p:spPr bwMode="auto">
          <a:xfrm>
            <a:off x="6790054" y="761175"/>
            <a:ext cx="728703" cy="67338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lumMod val="60000"/>
              <a:lumOff val="40000"/>
            </a:schemeClr>
          </a:solidFill>
          <a:ln w="9525">
            <a:noFill/>
            <a:round/>
            <a:headEnd/>
            <a:tailEnd/>
          </a:ln>
        </p:spPr>
        <p:txBody>
          <a:bodyPr vert="horz" wrap="square" lIns="128566" tIns="64282" rIns="128566" bIns="64282" numCol="1" anchor="t" anchorCtr="0" compatLnSpc="1">
            <a:prstTxWarp prst="textNoShape">
              <a:avLst/>
            </a:prstTxWarp>
          </a:bodyPr>
          <a:lstStyle/>
          <a:p>
            <a:endParaRPr lang="en-US">
              <a:latin typeface="+mn-lt"/>
              <a:ea typeface="+mn-ea"/>
              <a:cs typeface="+mn-ea"/>
              <a:sym typeface="+mn-lt"/>
            </a:endParaRPr>
          </a:p>
        </p:txBody>
      </p:sp>
      <p:sp>
        <p:nvSpPr>
          <p:cNvPr id="3" name="文本框 2"/>
          <p:cNvSpPr txBox="1"/>
          <p:nvPr/>
        </p:nvSpPr>
        <p:spPr>
          <a:xfrm>
            <a:off x="514208" y="3830948"/>
            <a:ext cx="2768169" cy="2759730"/>
          </a:xfrm>
          <a:prstGeom prst="rect">
            <a:avLst/>
          </a:prstGeom>
          <a:noFill/>
        </p:spPr>
        <p:txBody>
          <a:bodyPr wrap="square" rtlCol="0">
            <a:spAutoFit/>
          </a:bodyPr>
          <a:lstStyle/>
          <a:p>
            <a:pPr marL="285750" indent="-285750">
              <a:lnSpc>
                <a:spcPts val="26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幼</a:t>
            </a:r>
            <a:r>
              <a:rPr lang="zh-CN" altLang="zh-CN" sz="1400" dirty="0">
                <a:latin typeface="微软雅黑" panose="020B0503020204020204" pitchFamily="34" charset="-122"/>
                <a:ea typeface="微软雅黑" panose="020B0503020204020204" pitchFamily="34" charset="-122"/>
              </a:rPr>
              <a:t>升小平台</a:t>
            </a:r>
            <a:r>
              <a:rPr lang="zh-CN" altLang="zh-CN"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ICT</a:t>
            </a:r>
            <a:r>
              <a:rPr lang="zh-CN" altLang="zh-CN" sz="1400" dirty="0" smtClean="0">
                <a:latin typeface="微软雅黑" panose="020B0503020204020204" pitchFamily="34" charset="-122"/>
                <a:ea typeface="微软雅黑" panose="020B0503020204020204" pitchFamily="34" charset="-122"/>
              </a:rPr>
              <a:t>收</a:t>
            </a:r>
            <a:r>
              <a:rPr lang="zh-CN" altLang="en-US" sz="1400" dirty="0">
                <a:latin typeface="微软雅黑" panose="020B0503020204020204" pitchFamily="34" charset="-122"/>
                <a:ea typeface="微软雅黑" panose="020B0503020204020204" pitchFamily="34" charset="-122"/>
              </a:rPr>
              <a:t>入</a:t>
            </a:r>
            <a:r>
              <a:rPr lang="en-US" altLang="zh-CN" sz="1400" dirty="0" smtClean="0">
                <a:latin typeface="微软雅黑" panose="020B0503020204020204" pitchFamily="34" charset="-122"/>
                <a:ea typeface="微软雅黑" panose="020B0503020204020204" pitchFamily="34" charset="-122"/>
              </a:rPr>
              <a:t>10.36</a:t>
            </a:r>
            <a:r>
              <a:rPr lang="zh-CN" altLang="zh-CN" sz="1400" dirty="0">
                <a:latin typeface="微软雅黑" panose="020B0503020204020204" pitchFamily="34" charset="-122"/>
                <a:ea typeface="微软雅黑" panose="020B0503020204020204" pitchFamily="34" charset="-122"/>
              </a:rPr>
              <a:t>万元</a:t>
            </a:r>
          </a:p>
          <a:p>
            <a:pPr marL="285750" indent="-285750">
              <a:lnSpc>
                <a:spcPts val="26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电子</a:t>
            </a:r>
            <a:r>
              <a:rPr lang="zh-CN" altLang="zh-CN" sz="1400" dirty="0">
                <a:latin typeface="微软雅黑" panose="020B0503020204020204" pitchFamily="34" charset="-122"/>
                <a:ea typeface="微软雅黑" panose="020B0503020204020204" pitchFamily="34" charset="-122"/>
              </a:rPr>
              <a:t>班牌</a:t>
            </a:r>
            <a:r>
              <a:rPr lang="zh-CN" altLang="zh-CN" sz="1400" dirty="0" smtClean="0">
                <a:latin typeface="微软雅黑" panose="020B0503020204020204" pitchFamily="34" charset="-122"/>
                <a:ea typeface="微软雅黑" panose="020B0503020204020204" pitchFamily="34" charset="-122"/>
              </a:rPr>
              <a:t>：年收入</a:t>
            </a:r>
            <a:r>
              <a:rPr lang="en-US" altLang="zh-CN" sz="1400" dirty="0">
                <a:latin typeface="微软雅黑" panose="020B0503020204020204" pitchFamily="34" charset="-122"/>
                <a:ea typeface="微软雅黑" panose="020B0503020204020204" pitchFamily="34" charset="-122"/>
              </a:rPr>
              <a:t>105.6</a:t>
            </a:r>
            <a:r>
              <a:rPr lang="zh-CN" altLang="zh-CN" sz="1400" dirty="0">
                <a:latin typeface="微软雅黑" panose="020B0503020204020204" pitchFamily="34" charset="-122"/>
                <a:ea typeface="微软雅黑" panose="020B0503020204020204" pitchFamily="34" charset="-122"/>
              </a:rPr>
              <a:t>万</a:t>
            </a:r>
            <a:r>
              <a:rPr lang="zh-CN" altLang="zh-CN" sz="1400" dirty="0" smtClean="0">
                <a:latin typeface="微软雅黑" panose="020B0503020204020204" pitchFamily="34" charset="-122"/>
                <a:ea typeface="微软雅黑" panose="020B0503020204020204" pitchFamily="34" charset="-122"/>
              </a:rPr>
              <a:t>元</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6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儿童</a:t>
            </a:r>
            <a:r>
              <a:rPr lang="zh-CN" altLang="zh-CN" sz="1400" dirty="0">
                <a:latin typeface="微软雅黑" panose="020B0503020204020204" pitchFamily="34" charset="-122"/>
                <a:ea typeface="微软雅黑" panose="020B0503020204020204" pitchFamily="34" charset="-122"/>
              </a:rPr>
              <a:t>手环</a:t>
            </a:r>
            <a:r>
              <a:rPr lang="zh-CN"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年</a:t>
            </a:r>
            <a:r>
              <a:rPr lang="zh-CN" altLang="zh-CN" sz="1400" dirty="0" smtClean="0">
                <a:latin typeface="微软雅黑" panose="020B0503020204020204" pitchFamily="34" charset="-122"/>
                <a:ea typeface="微软雅黑" panose="020B0503020204020204" pitchFamily="34" charset="-122"/>
              </a:rPr>
              <a:t>收入</a:t>
            </a:r>
            <a:r>
              <a:rPr lang="en-US" altLang="zh-CN" sz="1400" dirty="0">
                <a:latin typeface="微软雅黑" panose="020B0503020204020204" pitchFamily="34" charset="-122"/>
                <a:ea typeface="微软雅黑" panose="020B0503020204020204" pitchFamily="34" charset="-122"/>
              </a:rPr>
              <a:t>192</a:t>
            </a:r>
            <a:r>
              <a:rPr lang="zh-CN" altLang="zh-CN" sz="1400" dirty="0">
                <a:latin typeface="微软雅黑" panose="020B0503020204020204" pitchFamily="34" charset="-122"/>
                <a:ea typeface="微软雅黑" panose="020B0503020204020204" pitchFamily="34" charset="-122"/>
              </a:rPr>
              <a:t>万</a:t>
            </a:r>
            <a:r>
              <a:rPr lang="zh-CN" altLang="zh-CN" sz="1400" dirty="0" smtClean="0">
                <a:latin typeface="微软雅黑" panose="020B0503020204020204" pitchFamily="34" charset="-122"/>
                <a:ea typeface="微软雅黑" panose="020B0503020204020204" pitchFamily="34" charset="-122"/>
              </a:rPr>
              <a:t>元</a:t>
            </a:r>
            <a:endParaRPr lang="zh-CN" altLang="zh-CN" sz="1400" dirty="0">
              <a:latin typeface="微软雅黑" panose="020B0503020204020204" pitchFamily="34" charset="-122"/>
              <a:ea typeface="微软雅黑" panose="020B0503020204020204" pitchFamily="34" charset="-122"/>
            </a:endParaRPr>
          </a:p>
          <a:p>
            <a:pPr marL="285750" indent="-285750">
              <a:lnSpc>
                <a:spcPts val="2600"/>
              </a:lnSpc>
              <a:buFont typeface="Wingdings" panose="05000000000000000000" pitchFamily="2" charset="2"/>
              <a:buChar char="ü"/>
            </a:pPr>
            <a:r>
              <a:rPr lang="zh-CN" altLang="zh-CN" sz="1400" dirty="0" smtClean="0">
                <a:latin typeface="微软雅黑" panose="020B0503020204020204" pitchFamily="34" charset="-122"/>
                <a:ea typeface="微软雅黑" panose="020B0503020204020204" pitchFamily="34" charset="-122"/>
              </a:rPr>
              <a:t>一键报警杆</a:t>
            </a:r>
            <a:r>
              <a:rPr lang="zh-CN" altLang="en-US" sz="1400" dirty="0" smtClean="0">
                <a:latin typeface="微软雅黑" panose="020B0503020204020204" pitchFamily="34" charset="-122"/>
                <a:ea typeface="微软雅黑" panose="020B0503020204020204" pitchFamily="34" charset="-122"/>
              </a:rPr>
              <a:t>：专线年收入</a:t>
            </a:r>
            <a:r>
              <a:rPr lang="en-US" altLang="zh-CN" sz="1400" dirty="0" smtClean="0">
                <a:latin typeface="微软雅黑" panose="020B0503020204020204" pitchFamily="34" charset="-122"/>
                <a:ea typeface="微软雅黑" panose="020B0503020204020204" pitchFamily="34" charset="-122"/>
              </a:rPr>
              <a:t>19.8</a:t>
            </a:r>
            <a:r>
              <a:rPr lang="zh-CN" altLang="zh-CN" sz="1400" dirty="0">
                <a:latin typeface="微软雅黑" panose="020B0503020204020204" pitchFamily="34" charset="-122"/>
                <a:ea typeface="微软雅黑" panose="020B0503020204020204" pitchFamily="34" charset="-122"/>
              </a:rPr>
              <a:t>万元</a:t>
            </a:r>
            <a:r>
              <a:rPr lang="zh-CN" altLang="zh-CN"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indent="-285750">
              <a:lnSpc>
                <a:spcPts val="2600"/>
              </a:lnSpc>
              <a:buFont typeface="Wingdings" panose="05000000000000000000" pitchFamily="2" charset="2"/>
              <a:buChar char="ü"/>
            </a:pPr>
            <a:r>
              <a:rPr lang="zh-CN" altLang="en-US" sz="1400" dirty="0" smtClean="0">
                <a:latin typeface="微软雅黑" panose="020B0503020204020204" pitchFamily="34" charset="-122"/>
                <a:ea typeface="微软雅黑" panose="020B0503020204020204" pitchFamily="34" charset="-122"/>
              </a:rPr>
              <a:t>合计：</a:t>
            </a:r>
            <a:r>
              <a:rPr lang="en-US" altLang="zh-CN" sz="1400" dirty="0" smtClean="0">
                <a:latin typeface="微软雅黑" panose="020B0503020204020204" pitchFamily="34" charset="-122"/>
                <a:ea typeface="微软雅黑" panose="020B0503020204020204" pitchFamily="34" charset="-122"/>
              </a:rPr>
              <a:t>1667</a:t>
            </a:r>
            <a:r>
              <a:rPr lang="zh-CN" altLang="en-US" sz="1400" dirty="0" smtClean="0">
                <a:latin typeface="微软雅黑" panose="020B0503020204020204" pitchFamily="34" charset="-122"/>
                <a:ea typeface="微软雅黑" panose="020B0503020204020204" pitchFamily="34" charset="-122"/>
              </a:rPr>
              <a:t>万元（</a:t>
            </a:r>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年）</a:t>
            </a:r>
            <a:endParaRPr lang="zh-CN" altLang="zh-CN" sz="1400" dirty="0">
              <a:latin typeface="微软雅黑" panose="020B0503020204020204" pitchFamily="34" charset="-122"/>
              <a:ea typeface="微软雅黑" panose="020B0503020204020204" pitchFamily="34" charset="-122"/>
            </a:endParaRPr>
          </a:p>
          <a:p>
            <a:pPr marL="285750" indent="-285750">
              <a:lnSpc>
                <a:spcPts val="2600"/>
              </a:lnSpc>
              <a:buFont typeface="Wingdings" panose="05000000000000000000" pitchFamily="2" charset="2"/>
              <a:buChar char="ü"/>
            </a:pPr>
            <a:endParaRPr lang="zh-CN" altLang="en-US" sz="1400"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3233909" y="2979195"/>
            <a:ext cx="2861434" cy="3760004"/>
          </a:xfrm>
          <a:prstGeom prst="rect">
            <a:avLst/>
          </a:prstGeom>
          <a:noFill/>
        </p:spPr>
        <p:txBody>
          <a:bodyPr wrap="square" rtlCol="0">
            <a:spAutoFit/>
          </a:bodyPr>
          <a:lstStyle/>
          <a:p>
            <a:pPr marL="285750" indent="-285750">
              <a:lnSpc>
                <a:spcPts val="2600"/>
              </a:lnSpc>
              <a:buFont typeface="Wingdings" panose="05000000000000000000" pitchFamily="2" charset="2"/>
              <a:buChar char="ü"/>
            </a:pPr>
            <a:r>
              <a:rPr lang="zh-CN" altLang="zh-CN" sz="1400" b="1" dirty="0" smtClean="0">
                <a:latin typeface="微软雅黑" panose="020B0503020204020204" pitchFamily="34" charset="-122"/>
                <a:ea typeface="微软雅黑" panose="020B0503020204020204" pitchFamily="34" charset="-122"/>
              </a:rPr>
              <a:t>形势破冰</a:t>
            </a:r>
            <a:r>
              <a:rPr lang="zh-CN" altLang="zh-CN" sz="1400" dirty="0" smtClean="0">
                <a:latin typeface="微软雅黑" panose="020B0503020204020204" pitchFamily="34" charset="-122"/>
                <a:ea typeface="微软雅黑" panose="020B0503020204020204" pitchFamily="34" charset="-122"/>
              </a:rPr>
              <a:t>：打破竞争对手长期在教育行业的优势地位，通过项目的合作契机，加深各级教育主管单位及学校间的客情，为后续班均带宽提升及智慧校园的建设营造有利的竞争环境。</a:t>
            </a:r>
          </a:p>
          <a:p>
            <a:pPr marL="285750" indent="-285750">
              <a:lnSpc>
                <a:spcPts val="2600"/>
              </a:lnSpc>
              <a:buFont typeface="Wingdings" panose="05000000000000000000" pitchFamily="2" charset="2"/>
              <a:buChar char="ü"/>
            </a:pPr>
            <a:r>
              <a:rPr lang="zh-CN" altLang="zh-CN" sz="1400" b="1" dirty="0" smtClean="0">
                <a:latin typeface="微软雅黑" panose="020B0503020204020204" pitchFamily="34" charset="-122"/>
                <a:ea typeface="微软雅黑" panose="020B0503020204020204" pitchFamily="34" charset="-122"/>
              </a:rPr>
              <a:t>价值深耕：</a:t>
            </a:r>
            <a:r>
              <a:rPr lang="zh-CN" altLang="zh-CN" sz="1400" dirty="0" smtClean="0">
                <a:latin typeface="微软雅黑" panose="020B0503020204020204" pitchFamily="34" charset="-122"/>
                <a:ea typeface="微软雅黑" panose="020B0503020204020204" pitchFamily="34" charset="-122"/>
              </a:rPr>
              <a:t>为二期平台的升级优化建立先发优势，有利于进一步捆绑客户创造更大的行业价值。</a:t>
            </a:r>
            <a:endParaRPr lang="zh-CN" altLang="en-US" sz="1400" dirty="0">
              <a:latin typeface="微软雅黑" panose="020B0503020204020204" pitchFamily="34" charset="-122"/>
              <a:ea typeface="微软雅黑" panose="020B0503020204020204" pitchFamily="34" charset="-122"/>
            </a:endParaRPr>
          </a:p>
        </p:txBody>
      </p:sp>
      <p:sp>
        <p:nvSpPr>
          <p:cNvPr id="48" name="文本框 47"/>
          <p:cNvSpPr txBox="1"/>
          <p:nvPr/>
        </p:nvSpPr>
        <p:spPr>
          <a:xfrm>
            <a:off x="5938280" y="2334851"/>
            <a:ext cx="2861434" cy="4093428"/>
          </a:xfrm>
          <a:prstGeom prst="rect">
            <a:avLst/>
          </a:prstGeom>
          <a:noFill/>
        </p:spPr>
        <p:txBody>
          <a:bodyPr wrap="square" rtlCol="0">
            <a:spAutoFit/>
          </a:bodyPr>
          <a:lstStyle/>
          <a:p>
            <a:pPr marL="285750" indent="-285750">
              <a:lnSpc>
                <a:spcPts val="2600"/>
              </a:lnSpc>
              <a:buFont typeface="Wingdings" panose="05000000000000000000" pitchFamily="2" charset="2"/>
              <a:buChar char="ü"/>
            </a:pPr>
            <a:r>
              <a:rPr lang="zh-CN" altLang="zh-CN" sz="1400" b="1" dirty="0">
                <a:latin typeface="微软雅黑" panose="020B0503020204020204" pitchFamily="34" charset="-122"/>
                <a:ea typeface="微软雅黑" panose="020B0503020204020204" pitchFamily="34" charset="-122"/>
              </a:rPr>
              <a:t>树立全国教育综合信息化示范典型：</a:t>
            </a:r>
            <a:r>
              <a:rPr lang="zh-CN" altLang="zh-CN" sz="1400" dirty="0">
                <a:latin typeface="微软雅黑" panose="020B0503020204020204" pitchFamily="34" charset="-122"/>
                <a:ea typeface="微软雅黑" panose="020B0503020204020204" pitchFamily="34" charset="-122"/>
              </a:rPr>
              <a:t>该项目聚焦教育主管单位工作计划，</a:t>
            </a:r>
            <a:r>
              <a:rPr lang="zh-CN" altLang="zh-CN" sz="1400" dirty="0">
                <a:solidFill>
                  <a:srgbClr val="FF0000"/>
                </a:solidFill>
                <a:latin typeface="微软雅黑" panose="020B0503020204020204" pitchFamily="34" charset="-122"/>
                <a:ea typeface="微软雅黑" panose="020B0503020204020204" pitchFamily="34" charset="-122"/>
              </a:rPr>
              <a:t>以“平台</a:t>
            </a:r>
            <a:r>
              <a:rPr lang="en-US" altLang="zh-CN" sz="1400" dirty="0">
                <a:solidFill>
                  <a:srgbClr val="FF0000"/>
                </a:solidFill>
                <a:latin typeface="微软雅黑" panose="020B0503020204020204" pitchFamily="34" charset="-122"/>
                <a:ea typeface="微软雅黑" panose="020B0503020204020204" pitchFamily="34" charset="-122"/>
              </a:rPr>
              <a:t>+</a:t>
            </a:r>
            <a:r>
              <a:rPr lang="zh-CN" altLang="zh-CN" sz="1400" dirty="0" smtClean="0">
                <a:solidFill>
                  <a:srgbClr val="FF0000"/>
                </a:solidFill>
                <a:latin typeface="微软雅黑" panose="020B0503020204020204" pitchFamily="34" charset="-122"/>
                <a:ea typeface="微软雅黑" panose="020B0503020204020204" pitchFamily="34" charset="-122"/>
              </a:rPr>
              <a:t>应用</a:t>
            </a:r>
            <a:r>
              <a:rPr lang="en-US" altLang="zh-CN" sz="1400" dirty="0" smtClean="0">
                <a:solidFill>
                  <a:srgbClr val="FF0000"/>
                </a:solidFill>
                <a:latin typeface="微软雅黑" panose="020B0503020204020204" pitchFamily="34" charset="-122"/>
                <a:ea typeface="微软雅黑" panose="020B0503020204020204" pitchFamily="34" charset="-122"/>
              </a:rPr>
              <a:t>+</a:t>
            </a:r>
            <a:r>
              <a:rPr lang="zh-CN" altLang="en-US" sz="1400" dirty="0" smtClean="0">
                <a:solidFill>
                  <a:srgbClr val="FF0000"/>
                </a:solidFill>
                <a:latin typeface="微软雅黑" panose="020B0503020204020204" pitchFamily="34" charset="-122"/>
                <a:ea typeface="微软雅黑" panose="020B0503020204020204" pitchFamily="34" charset="-122"/>
              </a:rPr>
              <a:t>数据整合</a:t>
            </a:r>
            <a:r>
              <a:rPr lang="zh-CN" altLang="zh-CN" sz="1400" dirty="0" smtClean="0">
                <a:solidFill>
                  <a:srgbClr val="FF0000"/>
                </a:solidFill>
                <a:latin typeface="微软雅黑" panose="020B0503020204020204" pitchFamily="34" charset="-122"/>
                <a:ea typeface="微软雅黑" panose="020B0503020204020204" pitchFamily="34" charset="-122"/>
              </a:rPr>
              <a:t>”</a:t>
            </a:r>
            <a:r>
              <a:rPr lang="zh-CN" altLang="zh-CN" sz="1400" dirty="0">
                <a:solidFill>
                  <a:srgbClr val="FF0000"/>
                </a:solidFill>
                <a:latin typeface="微软雅黑" panose="020B0503020204020204" pitchFamily="34" charset="-122"/>
                <a:ea typeface="微软雅黑" panose="020B0503020204020204" pitchFamily="34" charset="-122"/>
              </a:rPr>
              <a:t>的思路为主线，以深耕业务融合为抓手，通过多个使用场景的拓展</a:t>
            </a:r>
            <a:r>
              <a:rPr lang="zh-CN" altLang="zh-CN" sz="1400" dirty="0">
                <a:latin typeface="微软雅黑" panose="020B0503020204020204" pitchFamily="34" charset="-122"/>
                <a:ea typeface="微软雅黑" panose="020B0503020204020204" pitchFamily="34" charset="-122"/>
              </a:rPr>
              <a:t>，进一步扩大我司在教育行业信息化建设方面的社会影响力，项目被含人民邮电报、福建海峡都市报等主流媒体的争相报道，为后续更多全区性项目的复制推广奠定扎实的基础。</a:t>
            </a:r>
          </a:p>
        </p:txBody>
      </p:sp>
    </p:spTree>
    <p:extLst>
      <p:ext uri="{BB962C8B-B14F-4D97-AF65-F5344CB8AC3E}">
        <p14:creationId xmlns:p14="http://schemas.microsoft.com/office/powerpoint/2010/main" xmlns="" val="2033540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a:xfrm>
            <a:off x="193707" y="125194"/>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媒体报道</a:t>
            </a:r>
            <a:endParaRPr lang="en-US" altLang="zh-CN" sz="2400" b="1" dirty="0">
              <a:solidFill>
                <a:schemeClr val="bg1"/>
              </a:solidFill>
              <a:latin typeface="微软雅黑" pitchFamily="34" charset="-122"/>
              <a:ea typeface="微软雅黑" pitchFamily="34" charset="-122"/>
              <a:cs typeface="+mj-cs"/>
            </a:endParaRPr>
          </a:p>
        </p:txBody>
      </p:sp>
      <p:pic>
        <p:nvPicPr>
          <p:cNvPr id="21" name="图片 20" descr="人邮报.png"/>
          <p:cNvPicPr/>
          <p:nvPr/>
        </p:nvPicPr>
        <p:blipFill>
          <a:blip r:embed="rId3" cstate="print"/>
          <a:srcRect t="18750" r="3680" b="18750"/>
          <a:stretch>
            <a:fillRect/>
          </a:stretch>
        </p:blipFill>
        <p:spPr>
          <a:xfrm>
            <a:off x="539552" y="960630"/>
            <a:ext cx="4392486" cy="2304255"/>
          </a:xfrm>
          <a:prstGeom prst="rect">
            <a:avLst/>
          </a:prstGeom>
          <a:ln>
            <a:noFill/>
          </a:ln>
        </p:spPr>
      </p:pic>
      <p:pic>
        <p:nvPicPr>
          <p:cNvPr id="22" name="图片 21" descr="F:\工作\校园\教育行业\框架协议\市公司\签约仪式\福州\宣传\0719图片\2017071911.jpg"/>
          <p:cNvPicPr/>
          <p:nvPr/>
        </p:nvPicPr>
        <p:blipFill>
          <a:blip r:embed="rId4" cstate="print">
            <a:extLst>
              <a:ext uri="{28A0092B-C50C-407E-A947-70E740481C1C}">
                <a14:useLocalDpi xmlns:a14="http://schemas.microsoft.com/office/drawing/2010/main" xmlns="" val="0"/>
              </a:ext>
            </a:extLst>
          </a:blip>
          <a:srcRect/>
          <a:stretch>
            <a:fillRect/>
          </a:stretch>
        </p:blipFill>
        <p:spPr>
          <a:xfrm>
            <a:off x="539552" y="3492061"/>
            <a:ext cx="4392487" cy="2601234"/>
          </a:xfrm>
          <a:prstGeom prst="rect">
            <a:avLst/>
          </a:prstGeom>
          <a:noFill/>
          <a:ln>
            <a:noFill/>
          </a:ln>
        </p:spPr>
      </p:pic>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44923" y="960629"/>
            <a:ext cx="2885682" cy="5132665"/>
          </a:xfrm>
          <a:prstGeom prst="rect">
            <a:avLst/>
          </a:prstGeom>
        </p:spPr>
      </p:pic>
    </p:spTree>
    <p:extLst>
      <p:ext uri="{BB962C8B-B14F-4D97-AF65-F5344CB8AC3E}">
        <p14:creationId xmlns:p14="http://schemas.microsoft.com/office/powerpoint/2010/main" xmlns="" val="535906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目录</a:t>
            </a:r>
            <a:endParaRPr lang="en-US" altLang="zh-CN" sz="2400" b="1" dirty="0">
              <a:solidFill>
                <a:schemeClr val="bg1"/>
              </a:solidFill>
              <a:latin typeface="微软雅黑" pitchFamily="34" charset="-122"/>
              <a:ea typeface="微软雅黑" pitchFamily="34" charset="-122"/>
              <a:cs typeface="+mj-cs"/>
            </a:endParaRPr>
          </a:p>
        </p:txBody>
      </p:sp>
      <p:sp>
        <p:nvSpPr>
          <p:cNvPr id="46" name="直角三角形 4"/>
          <p:cNvSpPr/>
          <p:nvPr/>
        </p:nvSpPr>
        <p:spPr>
          <a:xfrm rot="10800000">
            <a:off x="766615" y="4313664"/>
            <a:ext cx="297072" cy="556290"/>
          </a:xfrm>
          <a:custGeom>
            <a:avLst/>
            <a:gdLst>
              <a:gd name="connsiteX0" fmla="*/ 0 w 792088"/>
              <a:gd name="connsiteY0" fmla="*/ 436414 h 436414"/>
              <a:gd name="connsiteX1" fmla="*/ 0 w 792088"/>
              <a:gd name="connsiteY1" fmla="*/ 0 h 436414"/>
              <a:gd name="connsiteX2" fmla="*/ 792088 w 792088"/>
              <a:gd name="connsiteY2" fmla="*/ 436414 h 436414"/>
              <a:gd name="connsiteX3" fmla="*/ 0 w 792088"/>
              <a:gd name="connsiteY3" fmla="*/ 436414 h 436414"/>
              <a:gd name="connsiteX0" fmla="*/ 0 w 792088"/>
              <a:gd name="connsiteY0" fmla="*/ 465442 h 465442"/>
              <a:gd name="connsiteX1" fmla="*/ 188686 w 792088"/>
              <a:gd name="connsiteY1" fmla="*/ 0 h 465442"/>
              <a:gd name="connsiteX2" fmla="*/ 792088 w 792088"/>
              <a:gd name="connsiteY2" fmla="*/ 465442 h 465442"/>
              <a:gd name="connsiteX3" fmla="*/ 0 w 792088"/>
              <a:gd name="connsiteY3" fmla="*/ 465442 h 465442"/>
              <a:gd name="connsiteX0" fmla="*/ 0 w 792088"/>
              <a:gd name="connsiteY0" fmla="*/ 367335 h 367335"/>
              <a:gd name="connsiteX1" fmla="*/ 246742 w 792088"/>
              <a:gd name="connsiteY1" fmla="*/ 0 h 367335"/>
              <a:gd name="connsiteX2" fmla="*/ 792088 w 792088"/>
              <a:gd name="connsiteY2" fmla="*/ 367335 h 367335"/>
              <a:gd name="connsiteX3" fmla="*/ 0 w 792088"/>
              <a:gd name="connsiteY3" fmla="*/ 367335 h 367335"/>
            </a:gdLst>
            <a:ahLst/>
            <a:cxnLst>
              <a:cxn ang="0">
                <a:pos x="connsiteX0" y="connsiteY0"/>
              </a:cxn>
              <a:cxn ang="0">
                <a:pos x="connsiteX1" y="connsiteY1"/>
              </a:cxn>
              <a:cxn ang="0">
                <a:pos x="connsiteX2" y="connsiteY2"/>
              </a:cxn>
              <a:cxn ang="0">
                <a:pos x="connsiteX3" y="connsiteY3"/>
              </a:cxn>
            </a:cxnLst>
            <a:rect l="l" t="t" r="r" b="b"/>
            <a:pathLst>
              <a:path w="792088" h="367335">
                <a:moveTo>
                  <a:pt x="0" y="367335"/>
                </a:moveTo>
                <a:lnTo>
                  <a:pt x="246742" y="0"/>
                </a:lnTo>
                <a:lnTo>
                  <a:pt x="792088" y="367335"/>
                </a:lnTo>
                <a:lnTo>
                  <a:pt x="0" y="36733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直角三角形 4"/>
          <p:cNvSpPr/>
          <p:nvPr/>
        </p:nvSpPr>
        <p:spPr>
          <a:xfrm>
            <a:off x="3619130" y="2300987"/>
            <a:ext cx="297072" cy="552744"/>
          </a:xfrm>
          <a:custGeom>
            <a:avLst/>
            <a:gdLst>
              <a:gd name="connsiteX0" fmla="*/ 0 w 792088"/>
              <a:gd name="connsiteY0" fmla="*/ 436414 h 436414"/>
              <a:gd name="connsiteX1" fmla="*/ 0 w 792088"/>
              <a:gd name="connsiteY1" fmla="*/ 0 h 436414"/>
              <a:gd name="connsiteX2" fmla="*/ 792088 w 792088"/>
              <a:gd name="connsiteY2" fmla="*/ 436414 h 436414"/>
              <a:gd name="connsiteX3" fmla="*/ 0 w 792088"/>
              <a:gd name="connsiteY3" fmla="*/ 436414 h 436414"/>
              <a:gd name="connsiteX0" fmla="*/ 0 w 792088"/>
              <a:gd name="connsiteY0" fmla="*/ 465442 h 465442"/>
              <a:gd name="connsiteX1" fmla="*/ 188686 w 792088"/>
              <a:gd name="connsiteY1" fmla="*/ 0 h 465442"/>
              <a:gd name="connsiteX2" fmla="*/ 792088 w 792088"/>
              <a:gd name="connsiteY2" fmla="*/ 465442 h 465442"/>
              <a:gd name="connsiteX3" fmla="*/ 0 w 792088"/>
              <a:gd name="connsiteY3" fmla="*/ 465442 h 465442"/>
              <a:gd name="connsiteX0" fmla="*/ 0 w 792088"/>
              <a:gd name="connsiteY0" fmla="*/ 367335 h 367335"/>
              <a:gd name="connsiteX1" fmla="*/ 246742 w 792088"/>
              <a:gd name="connsiteY1" fmla="*/ 0 h 367335"/>
              <a:gd name="connsiteX2" fmla="*/ 792088 w 792088"/>
              <a:gd name="connsiteY2" fmla="*/ 367335 h 367335"/>
              <a:gd name="connsiteX3" fmla="*/ 0 w 792088"/>
              <a:gd name="connsiteY3" fmla="*/ 367335 h 367335"/>
            </a:gdLst>
            <a:ahLst/>
            <a:cxnLst>
              <a:cxn ang="0">
                <a:pos x="connsiteX0" y="connsiteY0"/>
              </a:cxn>
              <a:cxn ang="0">
                <a:pos x="connsiteX1" y="connsiteY1"/>
              </a:cxn>
              <a:cxn ang="0">
                <a:pos x="connsiteX2" y="connsiteY2"/>
              </a:cxn>
              <a:cxn ang="0">
                <a:pos x="connsiteX3" y="connsiteY3"/>
              </a:cxn>
            </a:cxnLst>
            <a:rect l="l" t="t" r="r" b="b"/>
            <a:pathLst>
              <a:path w="792088" h="367335">
                <a:moveTo>
                  <a:pt x="0" y="367335"/>
                </a:moveTo>
                <a:lnTo>
                  <a:pt x="246742" y="0"/>
                </a:lnTo>
                <a:lnTo>
                  <a:pt x="792088" y="367335"/>
                </a:lnTo>
                <a:lnTo>
                  <a:pt x="0" y="36733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 y="2809409"/>
            <a:ext cx="9144002" cy="1582021"/>
          </a:xfrm>
          <a:prstGeom prst="rect">
            <a:avLst/>
          </a:prstGeom>
          <a:solidFill>
            <a:schemeClr val="tx2">
              <a:lumMod val="60000"/>
              <a:lumOff val="40000"/>
            </a:schemeClr>
          </a:solidFill>
          <a:ln>
            <a:no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339566" y="3293082"/>
            <a:ext cx="3847764" cy="646331"/>
          </a:xfrm>
          <a:prstGeom prst="rect">
            <a:avLst/>
          </a:prstGeom>
        </p:spPr>
        <p:txBody>
          <a:bodyPr wrap="square">
            <a:spAutoFit/>
          </a:bodyPr>
          <a:lstStyle/>
          <a:p>
            <a:pPr marL="609569" lvl="2" indent="0">
              <a:buNone/>
            </a:pPr>
            <a:r>
              <a:rPr lang="zh-CN" altLang="en-US" sz="3600" b="1" dirty="0" smtClean="0">
                <a:solidFill>
                  <a:schemeClr val="bg1"/>
                </a:solidFill>
                <a:latin typeface="微软雅黑" pitchFamily="34" charset="-122"/>
                <a:ea typeface="微软雅黑" pitchFamily="34" charset="-122"/>
              </a:rPr>
              <a:t>能力输出</a:t>
            </a:r>
            <a:endParaRPr lang="zh-CN" altLang="en-US" sz="3600" b="1" dirty="0">
              <a:solidFill>
                <a:schemeClr val="bg1"/>
              </a:solidFill>
              <a:latin typeface="微软雅黑" pitchFamily="34" charset="-122"/>
              <a:ea typeface="微软雅黑" pitchFamily="34" charset="-122"/>
            </a:endParaRPr>
          </a:p>
        </p:txBody>
      </p:sp>
      <p:sp>
        <p:nvSpPr>
          <p:cNvPr id="50" name="平行四边形 49"/>
          <p:cNvSpPr/>
          <p:nvPr/>
        </p:nvSpPr>
        <p:spPr>
          <a:xfrm>
            <a:off x="1026842" y="2300987"/>
            <a:ext cx="2052496" cy="2568967"/>
          </a:xfrm>
          <a:prstGeom prst="parallelogram">
            <a:avLst/>
          </a:prstGeom>
          <a:solidFill>
            <a:srgbClr val="92D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808192" y="2984866"/>
            <a:ext cx="489795" cy="1231106"/>
          </a:xfrm>
          <a:prstGeom prst="rect">
            <a:avLst/>
          </a:prstGeom>
        </p:spPr>
        <p:txBody>
          <a:bodyPr wrap="square" lIns="0" tIns="0" rIns="0" bIns="0">
            <a:spAutoFit/>
          </a:bodyPr>
          <a:lstStyle/>
          <a:p>
            <a:pPr algn="ctr"/>
            <a:r>
              <a:rPr lang="en-US" altLang="zh-CN" sz="8000" b="1" dirty="0">
                <a:solidFill>
                  <a:schemeClr val="bg1"/>
                </a:solidFill>
                <a:latin typeface="微软雅黑" pitchFamily="34" charset="-122"/>
                <a:ea typeface="微软雅黑" pitchFamily="34" charset="-122"/>
                <a:sym typeface="Arial" panose="020B0604020202020204" pitchFamily="34" charset="0"/>
              </a:rPr>
              <a:t>4</a:t>
            </a:r>
          </a:p>
        </p:txBody>
      </p:sp>
    </p:spTree>
    <p:extLst>
      <p:ext uri="{BB962C8B-B14F-4D97-AF65-F5344CB8AC3E}">
        <p14:creationId xmlns:p14="http://schemas.microsoft.com/office/powerpoint/2010/main" xmlns="" val="432785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a:xfrm>
            <a:off x="274177" y="152915"/>
            <a:ext cx="7886700" cy="608260"/>
          </a:xfrm>
          <a:prstGeom prst="rect">
            <a:avLst/>
          </a:prstGeom>
        </p:spPr>
        <p:txBody>
          <a:bodyPr/>
          <a:lstStyle/>
          <a:p>
            <a:pPr>
              <a:spcBef>
                <a:spcPct val="0"/>
              </a:spcBef>
              <a:defRPr/>
            </a:pPr>
            <a:r>
              <a:rPr lang="zh-CN" altLang="en-US" sz="2400" b="1" dirty="0" smtClean="0">
                <a:solidFill>
                  <a:schemeClr val="bg1"/>
                </a:solidFill>
                <a:latin typeface="微软雅黑" pitchFamily="34" charset="-122"/>
                <a:ea typeface="微软雅黑" pitchFamily="34" charset="-122"/>
                <a:cs typeface="+mj-cs"/>
              </a:rPr>
              <a:t>能力输出</a:t>
            </a:r>
            <a:endParaRPr lang="en-US" altLang="zh-CN" sz="2400" b="1" dirty="0">
              <a:solidFill>
                <a:schemeClr val="bg1"/>
              </a:solidFill>
              <a:latin typeface="微软雅黑" pitchFamily="34" charset="-122"/>
              <a:ea typeface="微软雅黑" pitchFamily="34" charset="-122"/>
              <a:cs typeface="+mj-cs"/>
            </a:endParaRPr>
          </a:p>
        </p:txBody>
      </p:sp>
      <p:sp>
        <p:nvSpPr>
          <p:cNvPr id="2" name="矩形 1"/>
          <p:cNvSpPr/>
          <p:nvPr/>
        </p:nvSpPr>
        <p:spPr>
          <a:xfrm>
            <a:off x="395536" y="836712"/>
            <a:ext cx="8352928" cy="5170646"/>
          </a:xfrm>
          <a:prstGeom prst="rect">
            <a:avLst/>
          </a:prstGeom>
        </p:spPr>
        <p:txBody>
          <a:bodyPr wrap="square">
            <a:spAutoFit/>
          </a:bodyPr>
          <a:lstStyle/>
          <a:p>
            <a:pPr marL="285750" indent="-285750" algn="just">
              <a:lnSpc>
                <a:spcPts val="3600"/>
              </a:lnSpc>
              <a:spcAft>
                <a:spcPts val="0"/>
              </a:spcAft>
              <a:buFont typeface="Wingdings" panose="05000000000000000000" pitchFamily="2" charset="2"/>
              <a:buChar char="p"/>
            </a:pPr>
            <a:r>
              <a:rPr lang="zh-CN"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应用场景</a:t>
            </a:r>
            <a:endParaRPr lang="en-US"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3600"/>
              </a:lnSpc>
              <a:spcAft>
                <a:spcPts val="0"/>
              </a:spcAft>
            </a:pP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家</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校互联、校园安</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防</a:t>
            </a:r>
            <a:r>
              <a:rPr lang="zh-CN" altLang="en-US"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、学区派位</a:t>
            </a:r>
            <a:endPar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3600"/>
              </a:lnSpc>
              <a:spcAft>
                <a:spcPts val="0"/>
              </a:spcAft>
              <a:buFont typeface="Wingdings" panose="05000000000000000000" pitchFamily="2" charset="2"/>
              <a:buChar char="p"/>
            </a:pPr>
            <a:r>
              <a:rPr lang="zh-CN"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目标客户</a:t>
            </a:r>
            <a:endParaRPr lang="en-US"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3600"/>
              </a:lnSpc>
              <a:spcAft>
                <a:spcPts val="0"/>
              </a:spcAft>
            </a:pP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市</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教育局、中小学、学生家长</a:t>
            </a:r>
          </a:p>
          <a:p>
            <a:pPr marL="285750" indent="-285750" algn="just">
              <a:lnSpc>
                <a:spcPts val="3600"/>
              </a:lnSpc>
              <a:spcAft>
                <a:spcPts val="0"/>
              </a:spcAft>
              <a:buFont typeface="Wingdings" panose="05000000000000000000" pitchFamily="2" charset="2"/>
              <a:buChar char="p"/>
            </a:pPr>
            <a:r>
              <a:rPr lang="zh-CN"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标准</a:t>
            </a:r>
            <a:r>
              <a:rPr lang="zh-CN" altLang="zh-CN"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产品</a:t>
            </a:r>
            <a:r>
              <a:rPr lang="zh-CN"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组成</a:t>
            </a:r>
            <a:endParaRPr lang="en-US" altLang="zh-CN" b="1"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3600"/>
              </a:lnSpc>
              <a:spcAft>
                <a:spcPts val="0"/>
              </a:spcAft>
            </a:pP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教育电子班牌、视频监控、</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专线</a:t>
            </a:r>
            <a:r>
              <a:rPr lang="zh-CN" altLang="en-US"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、儿童手环</a:t>
            </a:r>
            <a:endPar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3600"/>
              </a:lnSpc>
              <a:spcAft>
                <a:spcPts val="0"/>
              </a:spcAft>
              <a:buFont typeface="Wingdings" panose="05000000000000000000" pitchFamily="2" charset="2"/>
              <a:buChar char="p"/>
            </a:pPr>
            <a:r>
              <a:rPr lang="zh-CN" altLang="zh-CN"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业务</a:t>
            </a:r>
            <a:r>
              <a:rPr lang="zh-CN"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拓展</a:t>
            </a:r>
            <a:r>
              <a:rPr lang="zh-CN" altLang="zh-CN"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经验</a:t>
            </a:r>
            <a:endParaRPr lang="en-US" altLang="zh-CN"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3600"/>
              </a:lnSpc>
              <a:spcAft>
                <a:spcPts val="0"/>
              </a:spcAft>
            </a:pPr>
            <a:r>
              <a:rPr lang="zh-CN" altLang="en-US" sz="1600"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关注教育主管部门工作报告，从中获取商机，并根据业主单位的优先级和移动公司自身优势筛选最适合的项目进行跟进，注意用客户的语言进行沟通。</a:t>
            </a:r>
            <a:endParaRPr lang="zh-CN" altLang="zh-CN"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3600"/>
              </a:lnSpc>
              <a:spcAft>
                <a:spcPts val="0"/>
              </a:spcAft>
              <a:buFont typeface="Wingdings" panose="05000000000000000000" pitchFamily="2" charset="2"/>
              <a:buChar char="p"/>
            </a:pPr>
            <a:r>
              <a:rPr lang="zh-CN" altLang="zh-CN"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可</a:t>
            </a:r>
            <a:r>
              <a:rPr lang="zh-CN"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提供的合作伙伴</a:t>
            </a:r>
            <a:r>
              <a:rPr lang="zh-CN" altLang="zh-CN"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资源</a:t>
            </a:r>
            <a:endParaRPr lang="zh-CN"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3600"/>
              </a:lnSpc>
              <a:spcAft>
                <a:spcPts val="0"/>
              </a:spcAft>
            </a:pPr>
            <a:r>
              <a:rPr lang="zh-CN" altLang="zh-CN"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福建福诺通信技术有限公司（幼升小平台）、广东全通教育（和教育电子班牌</a:t>
            </a:r>
            <a:r>
              <a:rPr lang="zh-CN" altLang="zh-CN" sz="1600"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xmlns="" val="2915953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a:xfrm>
            <a:off x="274177" y="152915"/>
            <a:ext cx="7886700" cy="608260"/>
          </a:xfrm>
          <a:prstGeom prst="rect">
            <a:avLst/>
          </a:prstGeom>
        </p:spPr>
        <p:txBody>
          <a:bodyPr/>
          <a:lstStyle/>
          <a:p>
            <a:pPr>
              <a:spcBef>
                <a:spcPct val="0"/>
              </a:spcBef>
              <a:defRPr/>
            </a:pPr>
            <a:r>
              <a:rPr lang="zh-CN" altLang="en-US" sz="2400" b="1" dirty="0" smtClean="0">
                <a:solidFill>
                  <a:schemeClr val="bg1"/>
                </a:solidFill>
                <a:latin typeface="微软雅黑" pitchFamily="34" charset="-122"/>
                <a:ea typeface="微软雅黑" pitchFamily="34" charset="-122"/>
                <a:cs typeface="+mj-cs"/>
              </a:rPr>
              <a:t>能力输出</a:t>
            </a:r>
            <a:endParaRPr lang="en-US" altLang="zh-CN" sz="2400" b="1" dirty="0">
              <a:solidFill>
                <a:schemeClr val="bg1"/>
              </a:solidFill>
              <a:latin typeface="微软雅黑" pitchFamily="34" charset="-122"/>
              <a:ea typeface="微软雅黑" pitchFamily="34" charset="-122"/>
              <a:cs typeface="+mj-cs"/>
            </a:endParaRPr>
          </a:p>
        </p:txBody>
      </p:sp>
      <p:sp>
        <p:nvSpPr>
          <p:cNvPr id="2" name="矩形 1"/>
          <p:cNvSpPr/>
          <p:nvPr/>
        </p:nvSpPr>
        <p:spPr>
          <a:xfrm>
            <a:off x="467544" y="1052736"/>
            <a:ext cx="8208912" cy="4426853"/>
          </a:xfrm>
          <a:prstGeom prst="rect">
            <a:avLst/>
          </a:prstGeom>
        </p:spPr>
        <p:txBody>
          <a:bodyPr wrap="square">
            <a:spAutoFit/>
          </a:bodyPr>
          <a:lstStyle/>
          <a:p>
            <a:pPr marL="285750" indent="-285750" algn="just">
              <a:lnSpc>
                <a:spcPts val="2600"/>
              </a:lnSpc>
              <a:spcAft>
                <a:spcPts val="0"/>
              </a:spcAft>
              <a:buFont typeface="Wingdings" panose="05000000000000000000" pitchFamily="2" charset="2"/>
              <a:buChar char="p"/>
            </a:pPr>
            <a:r>
              <a:rPr lang="zh-CN" altLang="zh-CN" b="1"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复制</a:t>
            </a:r>
            <a:r>
              <a:rPr lang="zh-CN" altLang="zh-CN"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推广</a:t>
            </a:r>
            <a:r>
              <a:rPr lang="zh-CN" altLang="zh-CN" b="1"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情况</a:t>
            </a:r>
            <a:endParaRPr lang="en-US" altLang="zh-CN"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ts val="2600"/>
              </a:lnSpc>
              <a:spcAft>
                <a:spcPts val="0"/>
              </a:spcAft>
            </a:pPr>
            <a:endParaRPr lang="zh-CN" altLang="zh-CN"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2600"/>
              </a:lnSpc>
              <a:spcAft>
                <a:spcPts val="0"/>
              </a:spcAft>
              <a:buFont typeface="Wingdings" panose="05000000000000000000" pitchFamily="2" charset="2"/>
              <a:buChar char="ü"/>
            </a:pP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目前</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福州市电教馆已将建设小学招生预报名系统的成功经验</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向省内外教育主管部门进行分享</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，为中国移动的其他省份以及地市公司提供合作机会</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2600"/>
              </a:lnSpc>
              <a:spcAft>
                <a:spcPts val="0"/>
              </a:spcAft>
              <a:buFont typeface="Wingdings" panose="05000000000000000000" pitchFamily="2" charset="2"/>
              <a:buChar char="ü"/>
            </a:pPr>
            <a:endPar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2600"/>
              </a:lnSpc>
              <a:spcAft>
                <a:spcPts val="0"/>
              </a:spcAft>
              <a:buFont typeface="Wingdings" panose="05000000000000000000" pitchFamily="2" charset="2"/>
              <a:buChar char="ü"/>
            </a:pPr>
            <a:r>
              <a:rPr lang="zh-CN" altLang="en-US"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福州公司</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借助合作伙伴在当地的拓展优势</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结合</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自</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有的产品或</a:t>
            </a:r>
            <a:r>
              <a:rPr lang="en-US"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4G</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终端实现数据共享</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。通过</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在</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福州</a:t>
            </a:r>
            <a:r>
              <a:rPr lang="zh-CN" altLang="en-US"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公司</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试点电子班牌</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项目，</a:t>
            </a:r>
            <a:r>
              <a:rPr lang="zh-CN" altLang="en-US"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实现了商务模式的创新，</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已</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在福建</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全省</a:t>
            </a:r>
            <a:r>
              <a:rPr lang="en-US"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9</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地市</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复制，累计</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拓展</a:t>
            </a:r>
            <a:r>
              <a:rPr lang="en-US"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112</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所学校</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，订购套餐用户达</a:t>
            </a:r>
            <a:r>
              <a:rPr lang="en-US" altLang="zh-CN"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11.14</a:t>
            </a:r>
            <a:r>
              <a:rPr lang="zh-CN" altLang="en-US"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万</a:t>
            </a:r>
            <a:r>
              <a:rPr lang="zh-CN" altLang="zh-CN"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户</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参与学校平均</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业务</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覆盖率由</a:t>
            </a:r>
            <a:r>
              <a:rPr lang="en-US"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27%</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提升至</a:t>
            </a:r>
            <a:r>
              <a:rPr lang="en-US"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43%</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，全省累计</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年收入</a:t>
            </a:r>
            <a:r>
              <a:rPr lang="en-US"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1336.8</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万元</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2600"/>
              </a:lnSpc>
              <a:spcAft>
                <a:spcPts val="0"/>
              </a:spcAft>
              <a:buFont typeface="Wingdings" panose="05000000000000000000" pitchFamily="2" charset="2"/>
              <a:buChar char="ü"/>
            </a:pPr>
            <a:endPar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2600"/>
              </a:lnSpc>
              <a:spcAft>
                <a:spcPts val="0"/>
              </a:spcAft>
              <a:buFont typeface="Wingdings" panose="05000000000000000000" pitchFamily="2" charset="2"/>
              <a:buChar char="ü"/>
            </a:pP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参考</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本项目，其它行业在拓展时建议</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可以</a:t>
            </a:r>
            <a:r>
              <a:rPr lang="zh-CN" altLang="en-US"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在</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项目</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初期从行业主管部门切入，发掘客户商机，根据项目进展情况采取不同的应对策略</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，同时</a:t>
            </a:r>
            <a:r>
              <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整合社会大众的普遍需求，实现品牌以及收入双丰收</a:t>
            </a:r>
            <a:r>
              <a:rPr lang="zh-CN" altLang="zh-CN" sz="1600" kern="100" dirty="0" smtClea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xmlns="" val="336489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目录</a:t>
            </a:r>
            <a:endParaRPr lang="en-US" altLang="zh-CN" sz="2400" b="1" dirty="0">
              <a:solidFill>
                <a:schemeClr val="bg1"/>
              </a:solidFill>
              <a:latin typeface="微软雅黑" pitchFamily="34" charset="-122"/>
              <a:ea typeface="微软雅黑" pitchFamily="34" charset="-122"/>
              <a:cs typeface="+mj-cs"/>
            </a:endParaRPr>
          </a:p>
        </p:txBody>
      </p:sp>
      <p:grpSp>
        <p:nvGrpSpPr>
          <p:cNvPr id="4" name="组合 41">
            <a:extLst>
              <a:ext uri="{FF2B5EF4-FFF2-40B4-BE49-F238E27FC236}">
                <a16:creationId xmlns:a16="http://schemas.microsoft.com/office/drawing/2014/main" xmlns="" id="{7B29263C-9C77-45C5-9F71-F9FDD96550C1}"/>
              </a:ext>
            </a:extLst>
          </p:cNvPr>
          <p:cNvGrpSpPr>
            <a:grpSpLocks/>
          </p:cNvGrpSpPr>
          <p:nvPr/>
        </p:nvGrpSpPr>
        <p:grpSpPr bwMode="auto">
          <a:xfrm>
            <a:off x="3309464" y="1616558"/>
            <a:ext cx="884785" cy="715723"/>
            <a:chOff x="2727102" y="1809520"/>
            <a:chExt cx="789301" cy="711133"/>
          </a:xfrm>
          <a:solidFill>
            <a:srgbClr val="92D050"/>
          </a:solidFill>
        </p:grpSpPr>
        <p:grpSp>
          <p:nvGrpSpPr>
            <p:cNvPr id="5" name="组合 35">
              <a:extLst>
                <a:ext uri="{FF2B5EF4-FFF2-40B4-BE49-F238E27FC236}">
                  <a16:creationId xmlns:a16="http://schemas.microsoft.com/office/drawing/2014/main" xmlns="" id="{D41C2545-CC20-417B-9EDC-101862D770E3}"/>
                </a:ext>
              </a:extLst>
            </p:cNvPr>
            <p:cNvGrpSpPr>
              <a:grpSpLocks/>
            </p:cNvGrpSpPr>
            <p:nvPr/>
          </p:nvGrpSpPr>
          <p:grpSpPr bwMode="auto">
            <a:xfrm>
              <a:off x="2727102" y="1809520"/>
              <a:ext cx="789301" cy="711133"/>
              <a:chOff x="3696385" y="1762464"/>
              <a:chExt cx="2543112" cy="2379436"/>
            </a:xfrm>
            <a:grpFill/>
          </p:grpSpPr>
          <p:sp>
            <p:nvSpPr>
              <p:cNvPr id="7" name="矩形 6">
                <a:extLst>
                  <a:ext uri="{FF2B5EF4-FFF2-40B4-BE49-F238E27FC236}">
                    <a16:creationId xmlns:a16="http://schemas.microsoft.com/office/drawing/2014/main" xmlns="" id="{E9E48366-7675-415B-A762-33BC0BC261CE}"/>
                  </a:ext>
                </a:extLst>
              </p:cNvPr>
              <p:cNvSpPr/>
              <p:nvPr/>
            </p:nvSpPr>
            <p:spPr>
              <a:xfrm>
                <a:off x="3855008" y="1760639"/>
                <a:ext cx="2379374" cy="2381261"/>
              </a:xfrm>
              <a:prstGeom prst="rect">
                <a:avLst/>
              </a:prstGeom>
              <a:grp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8" name="矩形 34">
                <a:extLst>
                  <a:ext uri="{FF2B5EF4-FFF2-40B4-BE49-F238E27FC236}">
                    <a16:creationId xmlns:a16="http://schemas.microsoft.com/office/drawing/2014/main" xmlns="" id="{F1239FB5-AE5C-4043-B2DC-186812FD5631}"/>
                  </a:ext>
                </a:extLst>
              </p:cNvPr>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grpFill/>
              <a:ln>
                <a:solidFill>
                  <a:schemeClr val="bg1">
                    <a:lumMod val="95000"/>
                  </a:schemeClr>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6" name="文本框 39">
              <a:extLst>
                <a:ext uri="{FF2B5EF4-FFF2-40B4-BE49-F238E27FC236}">
                  <a16:creationId xmlns:a16="http://schemas.microsoft.com/office/drawing/2014/main" xmlns="" id="{C683556A-9B25-4334-B728-362CFC408658}"/>
                </a:ext>
              </a:extLst>
            </p:cNvPr>
            <p:cNvSpPr txBox="1">
              <a:spLocks noChangeArrowheads="1"/>
            </p:cNvSpPr>
            <p:nvPr/>
          </p:nvSpPr>
          <p:spPr bwMode="auto">
            <a:xfrm>
              <a:off x="2895179" y="1874302"/>
              <a:ext cx="500789" cy="58102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32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9" name="组合 42">
            <a:extLst>
              <a:ext uri="{FF2B5EF4-FFF2-40B4-BE49-F238E27FC236}">
                <a16:creationId xmlns:a16="http://schemas.microsoft.com/office/drawing/2014/main" xmlns="" id="{55F26E3E-746D-4E1E-BFD2-5CA6A923AEFB}"/>
              </a:ext>
            </a:extLst>
          </p:cNvPr>
          <p:cNvGrpSpPr>
            <a:grpSpLocks/>
          </p:cNvGrpSpPr>
          <p:nvPr/>
        </p:nvGrpSpPr>
        <p:grpSpPr bwMode="auto">
          <a:xfrm>
            <a:off x="4427984" y="1628800"/>
            <a:ext cx="3345975" cy="703481"/>
            <a:chOff x="3859762" y="1809521"/>
            <a:chExt cx="5116559" cy="711133"/>
          </a:xfrm>
          <a:solidFill>
            <a:srgbClr val="92D050"/>
          </a:solidFill>
        </p:grpSpPr>
        <p:grpSp>
          <p:nvGrpSpPr>
            <p:cNvPr id="10" name="组合 36">
              <a:extLst>
                <a:ext uri="{FF2B5EF4-FFF2-40B4-BE49-F238E27FC236}">
                  <a16:creationId xmlns:a16="http://schemas.microsoft.com/office/drawing/2014/main" xmlns="" id="{B1CA503B-56F3-41E2-9714-AB824DF025AF}"/>
                </a:ext>
              </a:extLst>
            </p:cNvPr>
            <p:cNvGrpSpPr>
              <a:grpSpLocks/>
            </p:cNvGrpSpPr>
            <p:nvPr/>
          </p:nvGrpSpPr>
          <p:grpSpPr bwMode="auto">
            <a:xfrm>
              <a:off x="3859762" y="1809521"/>
              <a:ext cx="5116559" cy="711133"/>
              <a:chOff x="3856314" y="1762464"/>
              <a:chExt cx="2383183" cy="2379436"/>
            </a:xfrm>
            <a:grpFill/>
          </p:grpSpPr>
          <p:sp>
            <p:nvSpPr>
              <p:cNvPr id="12" name="矩形 11">
                <a:extLst>
                  <a:ext uri="{FF2B5EF4-FFF2-40B4-BE49-F238E27FC236}">
                    <a16:creationId xmlns:a16="http://schemas.microsoft.com/office/drawing/2014/main" xmlns="" id="{706A0DB7-B466-4B04-B8D0-62D9832F158A}"/>
                  </a:ext>
                </a:extLst>
              </p:cNvPr>
              <p:cNvSpPr/>
              <p:nvPr/>
            </p:nvSpPr>
            <p:spPr>
              <a:xfrm>
                <a:off x="3856314" y="1763631"/>
                <a:ext cx="2379486" cy="2378269"/>
              </a:xfrm>
              <a:prstGeom prst="rect">
                <a:avLst/>
              </a:prstGeom>
              <a:grp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13" name="矩形 34">
                <a:extLst>
                  <a:ext uri="{FF2B5EF4-FFF2-40B4-BE49-F238E27FC236}">
                    <a16:creationId xmlns:a16="http://schemas.microsoft.com/office/drawing/2014/main" xmlns="" id="{1A88F4D8-1B26-47BB-95BD-790CCB239F0F}"/>
                  </a:ext>
                </a:extLst>
              </p:cNvPr>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grp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11" name="矩形 10">
              <a:extLst>
                <a:ext uri="{FF2B5EF4-FFF2-40B4-BE49-F238E27FC236}">
                  <a16:creationId xmlns:a16="http://schemas.microsoft.com/office/drawing/2014/main" xmlns="" id="{9E1FED6F-8AB3-4C47-956B-4193F8FC031F}"/>
                </a:ext>
              </a:extLst>
            </p:cNvPr>
            <p:cNvSpPr/>
            <p:nvPr/>
          </p:nvSpPr>
          <p:spPr>
            <a:xfrm>
              <a:off x="5311921" y="1940527"/>
              <a:ext cx="2181548" cy="466687"/>
            </a:xfrm>
            <a:prstGeom prst="rect">
              <a:avLst/>
            </a:prstGeom>
            <a:grpFill/>
            <a:ln>
              <a:noFill/>
            </a:ln>
          </p:spPr>
          <p:txBody>
            <a:bodyPr wrap="square">
              <a:spAutoFit/>
            </a:bodyPr>
            <a:lstStyle/>
            <a:p>
              <a:pPr lvl="0"/>
              <a:r>
                <a:rPr lang="zh-CN" altLang="en-US" sz="2400" b="1" dirty="0" smtClean="0">
                  <a:solidFill>
                    <a:schemeClr val="bg1"/>
                  </a:solidFill>
                  <a:latin typeface="微软雅黑" pitchFamily="34" charset="-122"/>
                  <a:ea typeface="微软雅黑" pitchFamily="34" charset="-122"/>
                </a:rPr>
                <a:t>项目背景</a:t>
              </a:r>
              <a:endParaRPr lang="zh-CN" altLang="zh-CN" sz="2400" b="1" dirty="0">
                <a:solidFill>
                  <a:schemeClr val="bg1"/>
                </a:solidFill>
                <a:latin typeface="微软雅黑" pitchFamily="34" charset="-122"/>
                <a:ea typeface="微软雅黑" pitchFamily="34" charset="-122"/>
              </a:endParaRPr>
            </a:p>
          </p:txBody>
        </p:sp>
      </p:grpSp>
      <p:sp>
        <p:nvSpPr>
          <p:cNvPr id="44" name="MH_Others_1"/>
          <p:cNvSpPr txBox="1"/>
          <p:nvPr>
            <p:custDataLst>
              <p:tags r:id="rId1"/>
            </p:custDataLst>
          </p:nvPr>
        </p:nvSpPr>
        <p:spPr>
          <a:xfrm>
            <a:off x="1835696" y="2204864"/>
            <a:ext cx="923330" cy="2698377"/>
          </a:xfrm>
          <a:prstGeom prst="rect">
            <a:avLst/>
          </a:prstGeom>
          <a:noFill/>
        </p:spPr>
        <p:txBody>
          <a:bodyPr vert="eaVert" wrap="square" lIns="0" tIns="0" rIns="0" bIns="0" rtlCol="0" anchor="ctr" anchorCtr="0">
            <a:spAutoFit/>
          </a:bodyPr>
          <a:lstStyle/>
          <a:p>
            <a:pPr algn="ctr"/>
            <a:r>
              <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45" name="MH_Others_2"/>
          <p:cNvSpPr txBox="1"/>
          <p:nvPr>
            <p:custDataLst>
              <p:tags r:id="rId2"/>
            </p:custDataLst>
          </p:nvPr>
        </p:nvSpPr>
        <p:spPr>
          <a:xfrm rot="5400000">
            <a:off x="524113" y="3486996"/>
            <a:ext cx="2346166" cy="276999"/>
          </a:xfrm>
          <a:prstGeom prst="rect">
            <a:avLst/>
          </a:prstGeom>
          <a:noFill/>
        </p:spPr>
        <p:txBody>
          <a:bodyPr wrap="square" lIns="0" tIns="0" rIns="0" bIns="0">
            <a:spAutoFit/>
          </a:bodyPr>
          <a:lstStyle/>
          <a:p>
            <a:pPr algn="ctr">
              <a:defRPr/>
            </a:pPr>
            <a:r>
              <a:rPr lang="en-US" altLang="zh-CN"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6" name="组合 41">
            <a:extLst>
              <a:ext uri="{FF2B5EF4-FFF2-40B4-BE49-F238E27FC236}">
                <a16:creationId xmlns:a16="http://schemas.microsoft.com/office/drawing/2014/main" xmlns="" id="{7B29263C-9C77-45C5-9F71-F9FDD96550C1}"/>
              </a:ext>
            </a:extLst>
          </p:cNvPr>
          <p:cNvGrpSpPr>
            <a:grpSpLocks/>
          </p:cNvGrpSpPr>
          <p:nvPr/>
        </p:nvGrpSpPr>
        <p:grpSpPr bwMode="auto">
          <a:xfrm>
            <a:off x="3347752" y="2629135"/>
            <a:ext cx="884785" cy="715723"/>
            <a:chOff x="2727102" y="1809520"/>
            <a:chExt cx="789301" cy="711133"/>
          </a:xfrm>
          <a:solidFill>
            <a:schemeClr val="tx2">
              <a:lumMod val="60000"/>
              <a:lumOff val="40000"/>
            </a:schemeClr>
          </a:solidFill>
        </p:grpSpPr>
        <p:grpSp>
          <p:nvGrpSpPr>
            <p:cNvPr id="67" name="组合 35">
              <a:extLst>
                <a:ext uri="{FF2B5EF4-FFF2-40B4-BE49-F238E27FC236}">
                  <a16:creationId xmlns:a16="http://schemas.microsoft.com/office/drawing/2014/main" xmlns="" id="{D41C2545-CC20-417B-9EDC-101862D770E3}"/>
                </a:ext>
              </a:extLst>
            </p:cNvPr>
            <p:cNvGrpSpPr>
              <a:grpSpLocks/>
            </p:cNvGrpSpPr>
            <p:nvPr/>
          </p:nvGrpSpPr>
          <p:grpSpPr bwMode="auto">
            <a:xfrm>
              <a:off x="2727102" y="1809520"/>
              <a:ext cx="789301" cy="711133"/>
              <a:chOff x="3696385" y="1762464"/>
              <a:chExt cx="2543112" cy="2379436"/>
            </a:xfrm>
            <a:grpFill/>
          </p:grpSpPr>
          <p:sp>
            <p:nvSpPr>
              <p:cNvPr id="69" name="矩形 68">
                <a:extLst>
                  <a:ext uri="{FF2B5EF4-FFF2-40B4-BE49-F238E27FC236}">
                    <a16:creationId xmlns:a16="http://schemas.microsoft.com/office/drawing/2014/main" xmlns="" id="{E9E48366-7675-415B-A762-33BC0BC261CE}"/>
                  </a:ext>
                </a:extLst>
              </p:cNvPr>
              <p:cNvSpPr/>
              <p:nvPr/>
            </p:nvSpPr>
            <p:spPr>
              <a:xfrm>
                <a:off x="3855008" y="1760639"/>
                <a:ext cx="2379374" cy="2381261"/>
              </a:xfrm>
              <a:prstGeom prst="rect">
                <a:avLst/>
              </a:prstGeom>
              <a:grp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70" name="矩形 34">
                <a:extLst>
                  <a:ext uri="{FF2B5EF4-FFF2-40B4-BE49-F238E27FC236}">
                    <a16:creationId xmlns:a16="http://schemas.microsoft.com/office/drawing/2014/main" xmlns="" id="{F1239FB5-AE5C-4043-B2DC-186812FD5631}"/>
                  </a:ext>
                </a:extLst>
              </p:cNvPr>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grp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68" name="文本框 39">
              <a:extLst>
                <a:ext uri="{FF2B5EF4-FFF2-40B4-BE49-F238E27FC236}">
                  <a16:creationId xmlns:a16="http://schemas.microsoft.com/office/drawing/2014/main" xmlns="" id="{C683556A-9B25-4334-B728-362CFC408658}"/>
                </a:ext>
              </a:extLst>
            </p:cNvPr>
            <p:cNvSpPr txBox="1">
              <a:spLocks noChangeArrowheads="1"/>
            </p:cNvSpPr>
            <p:nvPr/>
          </p:nvSpPr>
          <p:spPr bwMode="auto">
            <a:xfrm>
              <a:off x="2873013" y="1874302"/>
              <a:ext cx="545121" cy="581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dirty="0" smtClean="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32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71" name="组合 42">
            <a:extLst>
              <a:ext uri="{FF2B5EF4-FFF2-40B4-BE49-F238E27FC236}">
                <a16:creationId xmlns:a16="http://schemas.microsoft.com/office/drawing/2014/main" xmlns="" id="{55F26E3E-746D-4E1E-BFD2-5CA6A923AEFB}"/>
              </a:ext>
            </a:extLst>
          </p:cNvPr>
          <p:cNvGrpSpPr>
            <a:grpSpLocks/>
          </p:cNvGrpSpPr>
          <p:nvPr/>
        </p:nvGrpSpPr>
        <p:grpSpPr bwMode="auto">
          <a:xfrm>
            <a:off x="4466272" y="2641377"/>
            <a:ext cx="3345975" cy="703481"/>
            <a:chOff x="3859762" y="1809521"/>
            <a:chExt cx="5116559" cy="711133"/>
          </a:xfrm>
          <a:solidFill>
            <a:schemeClr val="tx2">
              <a:lumMod val="60000"/>
              <a:lumOff val="40000"/>
            </a:schemeClr>
          </a:solidFill>
        </p:grpSpPr>
        <p:grpSp>
          <p:nvGrpSpPr>
            <p:cNvPr id="72" name="组合 36">
              <a:extLst>
                <a:ext uri="{FF2B5EF4-FFF2-40B4-BE49-F238E27FC236}">
                  <a16:creationId xmlns:a16="http://schemas.microsoft.com/office/drawing/2014/main" xmlns="" id="{B1CA503B-56F3-41E2-9714-AB824DF025AF}"/>
                </a:ext>
              </a:extLst>
            </p:cNvPr>
            <p:cNvGrpSpPr>
              <a:grpSpLocks/>
            </p:cNvGrpSpPr>
            <p:nvPr/>
          </p:nvGrpSpPr>
          <p:grpSpPr bwMode="auto">
            <a:xfrm>
              <a:off x="3859762" y="1809521"/>
              <a:ext cx="5116559" cy="711133"/>
              <a:chOff x="3856314" y="1762464"/>
              <a:chExt cx="2383183" cy="2379436"/>
            </a:xfrm>
            <a:grpFill/>
          </p:grpSpPr>
          <p:sp>
            <p:nvSpPr>
              <p:cNvPr id="74" name="矩形 73">
                <a:extLst>
                  <a:ext uri="{FF2B5EF4-FFF2-40B4-BE49-F238E27FC236}">
                    <a16:creationId xmlns:a16="http://schemas.microsoft.com/office/drawing/2014/main" xmlns="" id="{706A0DB7-B466-4B04-B8D0-62D9832F158A}"/>
                  </a:ext>
                </a:extLst>
              </p:cNvPr>
              <p:cNvSpPr/>
              <p:nvPr/>
            </p:nvSpPr>
            <p:spPr>
              <a:xfrm>
                <a:off x="3856314" y="1763631"/>
                <a:ext cx="2379486" cy="2378269"/>
              </a:xfrm>
              <a:prstGeom prst="rect">
                <a:avLst/>
              </a:prstGeom>
              <a:grp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75" name="矩形 34">
                <a:extLst>
                  <a:ext uri="{FF2B5EF4-FFF2-40B4-BE49-F238E27FC236}">
                    <a16:creationId xmlns:a16="http://schemas.microsoft.com/office/drawing/2014/main" xmlns="" id="{1A88F4D8-1B26-47BB-95BD-790CCB239F0F}"/>
                  </a:ext>
                </a:extLst>
              </p:cNvPr>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grp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73" name="矩形 72">
              <a:extLst>
                <a:ext uri="{FF2B5EF4-FFF2-40B4-BE49-F238E27FC236}">
                  <a16:creationId xmlns:a16="http://schemas.microsoft.com/office/drawing/2014/main" xmlns="" id="{9E1FED6F-8AB3-4C47-956B-4193F8FC031F}"/>
                </a:ext>
              </a:extLst>
            </p:cNvPr>
            <p:cNvSpPr/>
            <p:nvPr/>
          </p:nvSpPr>
          <p:spPr>
            <a:xfrm>
              <a:off x="5253373" y="1980703"/>
              <a:ext cx="2181548" cy="466687"/>
            </a:xfrm>
            <a:prstGeom prst="rect">
              <a:avLst/>
            </a:prstGeom>
            <a:grpFill/>
            <a:ln>
              <a:noFill/>
            </a:ln>
          </p:spPr>
          <p:txBody>
            <a:bodyPr wrap="square">
              <a:spAutoFit/>
            </a:bodyPr>
            <a:lstStyle/>
            <a:p>
              <a:pPr lvl="0"/>
              <a:r>
                <a:rPr lang="zh-CN" altLang="en-US" sz="2400" b="1" dirty="0" smtClean="0">
                  <a:solidFill>
                    <a:schemeClr val="bg1"/>
                  </a:solidFill>
                  <a:latin typeface="微软雅黑" pitchFamily="34" charset="-122"/>
                  <a:ea typeface="微软雅黑" pitchFamily="34" charset="-122"/>
                </a:rPr>
                <a:t>项目方案</a:t>
              </a:r>
              <a:endParaRPr lang="zh-CN" altLang="zh-CN" sz="2400" b="1" dirty="0">
                <a:solidFill>
                  <a:schemeClr val="bg1"/>
                </a:solidFill>
                <a:latin typeface="微软雅黑" pitchFamily="34" charset="-122"/>
                <a:ea typeface="微软雅黑" pitchFamily="34" charset="-122"/>
              </a:endParaRPr>
            </a:p>
          </p:txBody>
        </p:sp>
      </p:grpSp>
      <p:grpSp>
        <p:nvGrpSpPr>
          <p:cNvPr id="96" name="组合 41">
            <a:extLst>
              <a:ext uri="{FF2B5EF4-FFF2-40B4-BE49-F238E27FC236}">
                <a16:creationId xmlns:a16="http://schemas.microsoft.com/office/drawing/2014/main" xmlns="" id="{7B29263C-9C77-45C5-9F71-F9FDD96550C1}"/>
              </a:ext>
            </a:extLst>
          </p:cNvPr>
          <p:cNvGrpSpPr>
            <a:grpSpLocks/>
          </p:cNvGrpSpPr>
          <p:nvPr/>
        </p:nvGrpSpPr>
        <p:grpSpPr bwMode="auto">
          <a:xfrm>
            <a:off x="3347752" y="3653674"/>
            <a:ext cx="884785" cy="715723"/>
            <a:chOff x="2727102" y="1809520"/>
            <a:chExt cx="789301" cy="711133"/>
          </a:xfrm>
          <a:solidFill>
            <a:srgbClr val="92D050"/>
          </a:solidFill>
        </p:grpSpPr>
        <p:grpSp>
          <p:nvGrpSpPr>
            <p:cNvPr id="97" name="组合 35">
              <a:extLst>
                <a:ext uri="{FF2B5EF4-FFF2-40B4-BE49-F238E27FC236}">
                  <a16:creationId xmlns:a16="http://schemas.microsoft.com/office/drawing/2014/main" xmlns="" id="{D41C2545-CC20-417B-9EDC-101862D770E3}"/>
                </a:ext>
              </a:extLst>
            </p:cNvPr>
            <p:cNvGrpSpPr>
              <a:grpSpLocks/>
            </p:cNvGrpSpPr>
            <p:nvPr/>
          </p:nvGrpSpPr>
          <p:grpSpPr bwMode="auto">
            <a:xfrm>
              <a:off x="2727102" y="1809520"/>
              <a:ext cx="789301" cy="711133"/>
              <a:chOff x="3696385" y="1762464"/>
              <a:chExt cx="2543112" cy="2379436"/>
            </a:xfrm>
            <a:grpFill/>
          </p:grpSpPr>
          <p:sp>
            <p:nvSpPr>
              <p:cNvPr id="99" name="矩形 98">
                <a:extLst>
                  <a:ext uri="{FF2B5EF4-FFF2-40B4-BE49-F238E27FC236}">
                    <a16:creationId xmlns:a16="http://schemas.microsoft.com/office/drawing/2014/main" xmlns="" id="{E9E48366-7675-415B-A762-33BC0BC261CE}"/>
                  </a:ext>
                </a:extLst>
              </p:cNvPr>
              <p:cNvSpPr/>
              <p:nvPr/>
            </p:nvSpPr>
            <p:spPr>
              <a:xfrm>
                <a:off x="3855008" y="1760639"/>
                <a:ext cx="2379374" cy="2381261"/>
              </a:xfrm>
              <a:prstGeom prst="rect">
                <a:avLst/>
              </a:prstGeom>
              <a:grp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100" name="矩形 34">
                <a:extLst>
                  <a:ext uri="{FF2B5EF4-FFF2-40B4-BE49-F238E27FC236}">
                    <a16:creationId xmlns:a16="http://schemas.microsoft.com/office/drawing/2014/main" xmlns="" id="{F1239FB5-AE5C-4043-B2DC-186812FD5631}"/>
                  </a:ext>
                </a:extLst>
              </p:cNvPr>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grpFill/>
              <a:ln>
                <a:solidFill>
                  <a:schemeClr val="bg1">
                    <a:lumMod val="95000"/>
                  </a:schemeClr>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98" name="文本框 39">
              <a:extLst>
                <a:ext uri="{FF2B5EF4-FFF2-40B4-BE49-F238E27FC236}">
                  <a16:creationId xmlns:a16="http://schemas.microsoft.com/office/drawing/2014/main" xmlns="" id="{C683556A-9B25-4334-B728-362CFC408658}"/>
                </a:ext>
              </a:extLst>
            </p:cNvPr>
            <p:cNvSpPr txBox="1">
              <a:spLocks noChangeArrowheads="1"/>
            </p:cNvSpPr>
            <p:nvPr/>
          </p:nvSpPr>
          <p:spPr bwMode="auto">
            <a:xfrm>
              <a:off x="2868008" y="1874302"/>
              <a:ext cx="555130" cy="581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dirty="0" smtClean="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32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101" name="组合 42">
            <a:extLst>
              <a:ext uri="{FF2B5EF4-FFF2-40B4-BE49-F238E27FC236}">
                <a16:creationId xmlns:a16="http://schemas.microsoft.com/office/drawing/2014/main" xmlns="" id="{55F26E3E-746D-4E1E-BFD2-5CA6A923AEFB}"/>
              </a:ext>
            </a:extLst>
          </p:cNvPr>
          <p:cNvGrpSpPr>
            <a:grpSpLocks/>
          </p:cNvGrpSpPr>
          <p:nvPr/>
        </p:nvGrpSpPr>
        <p:grpSpPr bwMode="auto">
          <a:xfrm>
            <a:off x="4466272" y="3665916"/>
            <a:ext cx="3345975" cy="703481"/>
            <a:chOff x="3859762" y="1809521"/>
            <a:chExt cx="5116559" cy="711133"/>
          </a:xfrm>
          <a:solidFill>
            <a:srgbClr val="92D050"/>
          </a:solidFill>
        </p:grpSpPr>
        <p:grpSp>
          <p:nvGrpSpPr>
            <p:cNvPr id="102" name="组合 36">
              <a:extLst>
                <a:ext uri="{FF2B5EF4-FFF2-40B4-BE49-F238E27FC236}">
                  <a16:creationId xmlns:a16="http://schemas.microsoft.com/office/drawing/2014/main" xmlns="" id="{B1CA503B-56F3-41E2-9714-AB824DF025AF}"/>
                </a:ext>
              </a:extLst>
            </p:cNvPr>
            <p:cNvGrpSpPr>
              <a:grpSpLocks/>
            </p:cNvGrpSpPr>
            <p:nvPr/>
          </p:nvGrpSpPr>
          <p:grpSpPr bwMode="auto">
            <a:xfrm>
              <a:off x="3859762" y="1809521"/>
              <a:ext cx="5116559" cy="711133"/>
              <a:chOff x="3856314" y="1762464"/>
              <a:chExt cx="2383183" cy="2379436"/>
            </a:xfrm>
            <a:grpFill/>
          </p:grpSpPr>
          <p:sp>
            <p:nvSpPr>
              <p:cNvPr id="104" name="矩形 103">
                <a:extLst>
                  <a:ext uri="{FF2B5EF4-FFF2-40B4-BE49-F238E27FC236}">
                    <a16:creationId xmlns:a16="http://schemas.microsoft.com/office/drawing/2014/main" xmlns="" id="{706A0DB7-B466-4B04-B8D0-62D9832F158A}"/>
                  </a:ext>
                </a:extLst>
              </p:cNvPr>
              <p:cNvSpPr/>
              <p:nvPr/>
            </p:nvSpPr>
            <p:spPr>
              <a:xfrm>
                <a:off x="3856314" y="1763631"/>
                <a:ext cx="2379486" cy="2378269"/>
              </a:xfrm>
              <a:prstGeom prst="rect">
                <a:avLst/>
              </a:prstGeom>
              <a:grp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105" name="矩形 34">
                <a:extLst>
                  <a:ext uri="{FF2B5EF4-FFF2-40B4-BE49-F238E27FC236}">
                    <a16:creationId xmlns:a16="http://schemas.microsoft.com/office/drawing/2014/main" xmlns="" id="{1A88F4D8-1B26-47BB-95BD-790CCB239F0F}"/>
                  </a:ext>
                </a:extLst>
              </p:cNvPr>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grp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103" name="矩形 102">
              <a:extLst>
                <a:ext uri="{FF2B5EF4-FFF2-40B4-BE49-F238E27FC236}">
                  <a16:creationId xmlns:a16="http://schemas.microsoft.com/office/drawing/2014/main" xmlns="" id="{9E1FED6F-8AB3-4C47-956B-4193F8FC031F}"/>
                </a:ext>
              </a:extLst>
            </p:cNvPr>
            <p:cNvSpPr/>
            <p:nvPr/>
          </p:nvSpPr>
          <p:spPr>
            <a:xfrm>
              <a:off x="5311921" y="1940527"/>
              <a:ext cx="2181548" cy="466687"/>
            </a:xfrm>
            <a:prstGeom prst="rect">
              <a:avLst/>
            </a:prstGeom>
            <a:grpFill/>
            <a:ln>
              <a:noFill/>
            </a:ln>
          </p:spPr>
          <p:txBody>
            <a:bodyPr wrap="square">
              <a:spAutoFit/>
            </a:bodyPr>
            <a:lstStyle/>
            <a:p>
              <a:pPr lvl="0"/>
              <a:r>
                <a:rPr lang="zh-CN" altLang="en-US" sz="2400" b="1" dirty="0" smtClean="0">
                  <a:solidFill>
                    <a:schemeClr val="bg1"/>
                  </a:solidFill>
                  <a:latin typeface="微软雅黑" pitchFamily="34" charset="-122"/>
                  <a:ea typeface="微软雅黑" pitchFamily="34" charset="-122"/>
                </a:rPr>
                <a:t>项目意义</a:t>
              </a:r>
              <a:endParaRPr lang="zh-CN" altLang="zh-CN" sz="2400" b="1" dirty="0">
                <a:solidFill>
                  <a:schemeClr val="bg1"/>
                </a:solidFill>
                <a:latin typeface="微软雅黑" pitchFamily="34" charset="-122"/>
                <a:ea typeface="微软雅黑" pitchFamily="34" charset="-122"/>
              </a:endParaRPr>
            </a:p>
          </p:txBody>
        </p:sp>
      </p:grpSp>
      <p:grpSp>
        <p:nvGrpSpPr>
          <p:cNvPr id="106" name="组合 41">
            <a:extLst>
              <a:ext uri="{FF2B5EF4-FFF2-40B4-BE49-F238E27FC236}">
                <a16:creationId xmlns:a16="http://schemas.microsoft.com/office/drawing/2014/main" xmlns="" id="{7B29263C-9C77-45C5-9F71-F9FDD96550C1}"/>
              </a:ext>
            </a:extLst>
          </p:cNvPr>
          <p:cNvGrpSpPr>
            <a:grpSpLocks/>
          </p:cNvGrpSpPr>
          <p:nvPr/>
        </p:nvGrpSpPr>
        <p:grpSpPr bwMode="auto">
          <a:xfrm>
            <a:off x="3347752" y="4703356"/>
            <a:ext cx="884785" cy="715723"/>
            <a:chOff x="2727102" y="1809520"/>
            <a:chExt cx="789301" cy="711133"/>
          </a:xfrm>
          <a:solidFill>
            <a:schemeClr val="tx2">
              <a:lumMod val="60000"/>
              <a:lumOff val="40000"/>
            </a:schemeClr>
          </a:solidFill>
        </p:grpSpPr>
        <p:grpSp>
          <p:nvGrpSpPr>
            <p:cNvPr id="107" name="组合 35">
              <a:extLst>
                <a:ext uri="{FF2B5EF4-FFF2-40B4-BE49-F238E27FC236}">
                  <a16:creationId xmlns:a16="http://schemas.microsoft.com/office/drawing/2014/main" xmlns="" id="{D41C2545-CC20-417B-9EDC-101862D770E3}"/>
                </a:ext>
              </a:extLst>
            </p:cNvPr>
            <p:cNvGrpSpPr>
              <a:grpSpLocks/>
            </p:cNvGrpSpPr>
            <p:nvPr/>
          </p:nvGrpSpPr>
          <p:grpSpPr bwMode="auto">
            <a:xfrm>
              <a:off x="2727102" y="1809520"/>
              <a:ext cx="789301" cy="711133"/>
              <a:chOff x="3696385" y="1762464"/>
              <a:chExt cx="2543112" cy="2379436"/>
            </a:xfrm>
            <a:grpFill/>
          </p:grpSpPr>
          <p:sp>
            <p:nvSpPr>
              <p:cNvPr id="109" name="矩形 108">
                <a:extLst>
                  <a:ext uri="{FF2B5EF4-FFF2-40B4-BE49-F238E27FC236}">
                    <a16:creationId xmlns:a16="http://schemas.microsoft.com/office/drawing/2014/main" xmlns="" id="{E9E48366-7675-415B-A762-33BC0BC261CE}"/>
                  </a:ext>
                </a:extLst>
              </p:cNvPr>
              <p:cNvSpPr/>
              <p:nvPr/>
            </p:nvSpPr>
            <p:spPr>
              <a:xfrm>
                <a:off x="3855008" y="1760639"/>
                <a:ext cx="2379374" cy="2381261"/>
              </a:xfrm>
              <a:prstGeom prst="rect">
                <a:avLst/>
              </a:prstGeom>
              <a:grp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110" name="矩形 34">
                <a:extLst>
                  <a:ext uri="{FF2B5EF4-FFF2-40B4-BE49-F238E27FC236}">
                    <a16:creationId xmlns:a16="http://schemas.microsoft.com/office/drawing/2014/main" xmlns="" id="{F1239FB5-AE5C-4043-B2DC-186812FD5631}"/>
                  </a:ext>
                </a:extLst>
              </p:cNvPr>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grp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108" name="文本框 39">
              <a:extLst>
                <a:ext uri="{FF2B5EF4-FFF2-40B4-BE49-F238E27FC236}">
                  <a16:creationId xmlns:a16="http://schemas.microsoft.com/office/drawing/2014/main" xmlns="" id="{C683556A-9B25-4334-B728-362CFC408658}"/>
                </a:ext>
              </a:extLst>
            </p:cNvPr>
            <p:cNvSpPr txBox="1">
              <a:spLocks noChangeArrowheads="1"/>
            </p:cNvSpPr>
            <p:nvPr/>
          </p:nvSpPr>
          <p:spPr bwMode="auto">
            <a:xfrm>
              <a:off x="2873728" y="1874302"/>
              <a:ext cx="543690" cy="581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dirty="0" smtClean="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32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111" name="组合 42">
            <a:extLst>
              <a:ext uri="{FF2B5EF4-FFF2-40B4-BE49-F238E27FC236}">
                <a16:creationId xmlns:a16="http://schemas.microsoft.com/office/drawing/2014/main" xmlns="" id="{55F26E3E-746D-4E1E-BFD2-5CA6A923AEFB}"/>
              </a:ext>
            </a:extLst>
          </p:cNvPr>
          <p:cNvGrpSpPr>
            <a:grpSpLocks/>
          </p:cNvGrpSpPr>
          <p:nvPr/>
        </p:nvGrpSpPr>
        <p:grpSpPr bwMode="auto">
          <a:xfrm>
            <a:off x="4466272" y="4715598"/>
            <a:ext cx="3345975" cy="703481"/>
            <a:chOff x="3859762" y="1809521"/>
            <a:chExt cx="5116559" cy="711133"/>
          </a:xfrm>
          <a:solidFill>
            <a:schemeClr val="tx2">
              <a:lumMod val="60000"/>
              <a:lumOff val="40000"/>
            </a:schemeClr>
          </a:solidFill>
        </p:grpSpPr>
        <p:grpSp>
          <p:nvGrpSpPr>
            <p:cNvPr id="112" name="组合 36">
              <a:extLst>
                <a:ext uri="{FF2B5EF4-FFF2-40B4-BE49-F238E27FC236}">
                  <a16:creationId xmlns:a16="http://schemas.microsoft.com/office/drawing/2014/main" xmlns="" id="{B1CA503B-56F3-41E2-9714-AB824DF025AF}"/>
                </a:ext>
              </a:extLst>
            </p:cNvPr>
            <p:cNvGrpSpPr>
              <a:grpSpLocks/>
            </p:cNvGrpSpPr>
            <p:nvPr/>
          </p:nvGrpSpPr>
          <p:grpSpPr bwMode="auto">
            <a:xfrm>
              <a:off x="3859762" y="1809521"/>
              <a:ext cx="5116559" cy="711133"/>
              <a:chOff x="3856314" y="1762464"/>
              <a:chExt cx="2383183" cy="2379436"/>
            </a:xfrm>
            <a:grpFill/>
          </p:grpSpPr>
          <p:sp>
            <p:nvSpPr>
              <p:cNvPr id="114" name="矩形 113">
                <a:extLst>
                  <a:ext uri="{FF2B5EF4-FFF2-40B4-BE49-F238E27FC236}">
                    <a16:creationId xmlns:a16="http://schemas.microsoft.com/office/drawing/2014/main" xmlns="" id="{706A0DB7-B466-4B04-B8D0-62D9832F158A}"/>
                  </a:ext>
                </a:extLst>
              </p:cNvPr>
              <p:cNvSpPr/>
              <p:nvPr/>
            </p:nvSpPr>
            <p:spPr>
              <a:xfrm>
                <a:off x="3856314" y="1763631"/>
                <a:ext cx="2379486" cy="2378269"/>
              </a:xfrm>
              <a:prstGeom prst="rect">
                <a:avLst/>
              </a:prstGeom>
              <a:grp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115" name="矩形 34">
                <a:extLst>
                  <a:ext uri="{FF2B5EF4-FFF2-40B4-BE49-F238E27FC236}">
                    <a16:creationId xmlns:a16="http://schemas.microsoft.com/office/drawing/2014/main" xmlns="" id="{1A88F4D8-1B26-47BB-95BD-790CCB239F0F}"/>
                  </a:ext>
                </a:extLst>
              </p:cNvPr>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grp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113" name="矩形 112">
              <a:extLst>
                <a:ext uri="{FF2B5EF4-FFF2-40B4-BE49-F238E27FC236}">
                  <a16:creationId xmlns:a16="http://schemas.microsoft.com/office/drawing/2014/main" xmlns="" id="{9E1FED6F-8AB3-4C47-956B-4193F8FC031F}"/>
                </a:ext>
              </a:extLst>
            </p:cNvPr>
            <p:cNvSpPr/>
            <p:nvPr/>
          </p:nvSpPr>
          <p:spPr>
            <a:xfrm>
              <a:off x="5253373" y="1980703"/>
              <a:ext cx="2181548" cy="466687"/>
            </a:xfrm>
            <a:prstGeom prst="rect">
              <a:avLst/>
            </a:prstGeom>
            <a:grpFill/>
            <a:ln>
              <a:noFill/>
            </a:ln>
          </p:spPr>
          <p:txBody>
            <a:bodyPr wrap="square">
              <a:spAutoFit/>
            </a:bodyPr>
            <a:lstStyle/>
            <a:p>
              <a:pPr lvl="0"/>
              <a:r>
                <a:rPr lang="zh-CN" altLang="en-US" sz="2400" b="1" dirty="0" smtClean="0">
                  <a:solidFill>
                    <a:schemeClr val="bg1"/>
                  </a:solidFill>
                  <a:latin typeface="微软雅黑" pitchFamily="34" charset="-122"/>
                  <a:ea typeface="微软雅黑" pitchFamily="34" charset="-122"/>
                </a:rPr>
                <a:t>能力输出</a:t>
              </a:r>
              <a:endParaRPr lang="zh-CN" altLang="zh-CN" sz="24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1355233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862709" y="2564904"/>
            <a:ext cx="3744416" cy="1015663"/>
          </a:xfrm>
          <a:prstGeom prst="rect">
            <a:avLst/>
          </a:prstGeom>
          <a:noFill/>
        </p:spPr>
        <p:txBody>
          <a:bodyPr wrap="square" rtlCol="0">
            <a:spAutoFit/>
          </a:bodyPr>
          <a:lstStyle/>
          <a:p>
            <a:pPr algn="ctr"/>
            <a:r>
              <a:rPr lang="zh-CN" altLang="en-US" sz="6000" b="1" dirty="0" smtClean="0">
                <a:solidFill>
                  <a:srgbClr val="0070C0"/>
                </a:solidFill>
                <a:latin typeface="微软雅黑" pitchFamily="34" charset="-122"/>
                <a:ea typeface="微软雅黑" pitchFamily="34" charset="-122"/>
              </a:rPr>
              <a:t>感谢聆听</a:t>
            </a:r>
            <a:endParaRPr lang="zh-CN" altLang="en-US" sz="6000" b="1" dirty="0">
              <a:solidFill>
                <a:srgbClr val="0070C0"/>
              </a:solidFill>
              <a:latin typeface="微软雅黑" pitchFamily="34" charset="-122"/>
              <a:ea typeface="微软雅黑" pitchFamily="34" charset="-122"/>
            </a:endParaRPr>
          </a:p>
        </p:txBody>
      </p:sp>
      <p:sp>
        <p:nvSpPr>
          <p:cNvPr id="4" name="TextBox 4"/>
          <p:cNvSpPr txBox="1"/>
          <p:nvPr/>
        </p:nvSpPr>
        <p:spPr>
          <a:xfrm>
            <a:off x="539552" y="5661248"/>
            <a:ext cx="4643470" cy="730777"/>
          </a:xfrm>
          <a:prstGeom prst="rect">
            <a:avLst/>
          </a:prstGeom>
          <a:noFill/>
        </p:spPr>
        <p:txBody>
          <a:bodyPr wrap="square" rtlCol="0">
            <a:spAutoFit/>
          </a:bodyPr>
          <a:lstStyle/>
          <a:p>
            <a:pPr>
              <a:lnSpc>
                <a:spcPts val="2600"/>
              </a:lnSpc>
            </a:pPr>
            <a:r>
              <a:rPr lang="zh-CN" altLang="en-US" sz="1600" dirty="0" smtClean="0">
                <a:solidFill>
                  <a:srgbClr val="0070C0"/>
                </a:solidFill>
                <a:latin typeface="微软雅黑" pitchFamily="34" charset="-122"/>
                <a:ea typeface="微软雅黑" pitchFamily="34" charset="-122"/>
              </a:rPr>
              <a:t>中国移动福建公司福州分公司</a:t>
            </a:r>
            <a:endParaRPr lang="en-US" altLang="zh-CN" sz="1600" dirty="0" smtClean="0">
              <a:solidFill>
                <a:srgbClr val="0070C0"/>
              </a:solidFill>
              <a:latin typeface="微软雅黑" pitchFamily="34" charset="-122"/>
              <a:ea typeface="微软雅黑" pitchFamily="34" charset="-122"/>
            </a:endParaRPr>
          </a:p>
          <a:p>
            <a:pPr>
              <a:lnSpc>
                <a:spcPts val="2600"/>
              </a:lnSpc>
            </a:pPr>
            <a:r>
              <a:rPr lang="en-US" altLang="zh-CN" sz="1600" dirty="0" smtClean="0">
                <a:solidFill>
                  <a:srgbClr val="0070C0"/>
                </a:solidFill>
                <a:latin typeface="微软雅黑" pitchFamily="34" charset="-122"/>
                <a:ea typeface="微软雅黑" pitchFamily="34" charset="-122"/>
              </a:rPr>
              <a:t>2018</a:t>
            </a:r>
            <a:r>
              <a:rPr lang="zh-CN" altLang="en-US" sz="1600" dirty="0" smtClean="0">
                <a:solidFill>
                  <a:srgbClr val="0070C0"/>
                </a:solidFill>
                <a:latin typeface="微软雅黑" pitchFamily="34" charset="-122"/>
                <a:ea typeface="微软雅黑" pitchFamily="34" charset="-122"/>
              </a:rPr>
              <a:t>年</a:t>
            </a:r>
            <a:r>
              <a:rPr lang="en-US" altLang="zh-CN" sz="1600" dirty="0">
                <a:solidFill>
                  <a:srgbClr val="0070C0"/>
                </a:solidFill>
                <a:latin typeface="微软雅黑" pitchFamily="34" charset="-122"/>
                <a:ea typeface="微软雅黑" pitchFamily="34" charset="-122"/>
              </a:rPr>
              <a:t>3</a:t>
            </a:r>
            <a:r>
              <a:rPr lang="zh-CN" altLang="en-US" sz="1600" dirty="0" smtClean="0">
                <a:solidFill>
                  <a:srgbClr val="0070C0"/>
                </a:solidFill>
                <a:latin typeface="微软雅黑" pitchFamily="34" charset="-122"/>
                <a:ea typeface="微软雅黑" pitchFamily="34" charset="-122"/>
              </a:rPr>
              <a:t>月</a:t>
            </a:r>
            <a:endParaRPr lang="zh-CN" altLang="en-US" sz="1600" dirty="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目录</a:t>
            </a:r>
            <a:endParaRPr lang="en-US" altLang="zh-CN" sz="2400" b="1" dirty="0">
              <a:solidFill>
                <a:schemeClr val="bg1"/>
              </a:solidFill>
              <a:latin typeface="微软雅黑" pitchFamily="34" charset="-122"/>
              <a:ea typeface="微软雅黑" pitchFamily="34" charset="-122"/>
              <a:cs typeface="+mj-cs"/>
            </a:endParaRPr>
          </a:p>
        </p:txBody>
      </p:sp>
      <p:sp>
        <p:nvSpPr>
          <p:cNvPr id="46" name="直角三角形 4"/>
          <p:cNvSpPr/>
          <p:nvPr/>
        </p:nvSpPr>
        <p:spPr>
          <a:xfrm rot="10800000">
            <a:off x="766615" y="4313664"/>
            <a:ext cx="297072" cy="556290"/>
          </a:xfrm>
          <a:custGeom>
            <a:avLst/>
            <a:gdLst>
              <a:gd name="connsiteX0" fmla="*/ 0 w 792088"/>
              <a:gd name="connsiteY0" fmla="*/ 436414 h 436414"/>
              <a:gd name="connsiteX1" fmla="*/ 0 w 792088"/>
              <a:gd name="connsiteY1" fmla="*/ 0 h 436414"/>
              <a:gd name="connsiteX2" fmla="*/ 792088 w 792088"/>
              <a:gd name="connsiteY2" fmla="*/ 436414 h 436414"/>
              <a:gd name="connsiteX3" fmla="*/ 0 w 792088"/>
              <a:gd name="connsiteY3" fmla="*/ 436414 h 436414"/>
              <a:gd name="connsiteX0" fmla="*/ 0 w 792088"/>
              <a:gd name="connsiteY0" fmla="*/ 465442 h 465442"/>
              <a:gd name="connsiteX1" fmla="*/ 188686 w 792088"/>
              <a:gd name="connsiteY1" fmla="*/ 0 h 465442"/>
              <a:gd name="connsiteX2" fmla="*/ 792088 w 792088"/>
              <a:gd name="connsiteY2" fmla="*/ 465442 h 465442"/>
              <a:gd name="connsiteX3" fmla="*/ 0 w 792088"/>
              <a:gd name="connsiteY3" fmla="*/ 465442 h 465442"/>
              <a:gd name="connsiteX0" fmla="*/ 0 w 792088"/>
              <a:gd name="connsiteY0" fmla="*/ 367335 h 367335"/>
              <a:gd name="connsiteX1" fmla="*/ 246742 w 792088"/>
              <a:gd name="connsiteY1" fmla="*/ 0 h 367335"/>
              <a:gd name="connsiteX2" fmla="*/ 792088 w 792088"/>
              <a:gd name="connsiteY2" fmla="*/ 367335 h 367335"/>
              <a:gd name="connsiteX3" fmla="*/ 0 w 792088"/>
              <a:gd name="connsiteY3" fmla="*/ 367335 h 367335"/>
            </a:gdLst>
            <a:ahLst/>
            <a:cxnLst>
              <a:cxn ang="0">
                <a:pos x="connsiteX0" y="connsiteY0"/>
              </a:cxn>
              <a:cxn ang="0">
                <a:pos x="connsiteX1" y="connsiteY1"/>
              </a:cxn>
              <a:cxn ang="0">
                <a:pos x="connsiteX2" y="connsiteY2"/>
              </a:cxn>
              <a:cxn ang="0">
                <a:pos x="connsiteX3" y="connsiteY3"/>
              </a:cxn>
            </a:cxnLst>
            <a:rect l="l" t="t" r="r" b="b"/>
            <a:pathLst>
              <a:path w="792088" h="367335">
                <a:moveTo>
                  <a:pt x="0" y="367335"/>
                </a:moveTo>
                <a:lnTo>
                  <a:pt x="246742" y="0"/>
                </a:lnTo>
                <a:lnTo>
                  <a:pt x="792088" y="367335"/>
                </a:lnTo>
                <a:lnTo>
                  <a:pt x="0" y="36733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直角三角形 4"/>
          <p:cNvSpPr/>
          <p:nvPr/>
        </p:nvSpPr>
        <p:spPr>
          <a:xfrm>
            <a:off x="3619130" y="2300987"/>
            <a:ext cx="297072" cy="552744"/>
          </a:xfrm>
          <a:custGeom>
            <a:avLst/>
            <a:gdLst>
              <a:gd name="connsiteX0" fmla="*/ 0 w 792088"/>
              <a:gd name="connsiteY0" fmla="*/ 436414 h 436414"/>
              <a:gd name="connsiteX1" fmla="*/ 0 w 792088"/>
              <a:gd name="connsiteY1" fmla="*/ 0 h 436414"/>
              <a:gd name="connsiteX2" fmla="*/ 792088 w 792088"/>
              <a:gd name="connsiteY2" fmla="*/ 436414 h 436414"/>
              <a:gd name="connsiteX3" fmla="*/ 0 w 792088"/>
              <a:gd name="connsiteY3" fmla="*/ 436414 h 436414"/>
              <a:gd name="connsiteX0" fmla="*/ 0 w 792088"/>
              <a:gd name="connsiteY0" fmla="*/ 465442 h 465442"/>
              <a:gd name="connsiteX1" fmla="*/ 188686 w 792088"/>
              <a:gd name="connsiteY1" fmla="*/ 0 h 465442"/>
              <a:gd name="connsiteX2" fmla="*/ 792088 w 792088"/>
              <a:gd name="connsiteY2" fmla="*/ 465442 h 465442"/>
              <a:gd name="connsiteX3" fmla="*/ 0 w 792088"/>
              <a:gd name="connsiteY3" fmla="*/ 465442 h 465442"/>
              <a:gd name="connsiteX0" fmla="*/ 0 w 792088"/>
              <a:gd name="connsiteY0" fmla="*/ 367335 h 367335"/>
              <a:gd name="connsiteX1" fmla="*/ 246742 w 792088"/>
              <a:gd name="connsiteY1" fmla="*/ 0 h 367335"/>
              <a:gd name="connsiteX2" fmla="*/ 792088 w 792088"/>
              <a:gd name="connsiteY2" fmla="*/ 367335 h 367335"/>
              <a:gd name="connsiteX3" fmla="*/ 0 w 792088"/>
              <a:gd name="connsiteY3" fmla="*/ 367335 h 367335"/>
            </a:gdLst>
            <a:ahLst/>
            <a:cxnLst>
              <a:cxn ang="0">
                <a:pos x="connsiteX0" y="connsiteY0"/>
              </a:cxn>
              <a:cxn ang="0">
                <a:pos x="connsiteX1" y="connsiteY1"/>
              </a:cxn>
              <a:cxn ang="0">
                <a:pos x="connsiteX2" y="connsiteY2"/>
              </a:cxn>
              <a:cxn ang="0">
                <a:pos x="connsiteX3" y="connsiteY3"/>
              </a:cxn>
            </a:cxnLst>
            <a:rect l="l" t="t" r="r" b="b"/>
            <a:pathLst>
              <a:path w="792088" h="367335">
                <a:moveTo>
                  <a:pt x="0" y="367335"/>
                </a:moveTo>
                <a:lnTo>
                  <a:pt x="246742" y="0"/>
                </a:lnTo>
                <a:lnTo>
                  <a:pt x="792088" y="367335"/>
                </a:lnTo>
                <a:lnTo>
                  <a:pt x="0" y="36733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 y="2809409"/>
            <a:ext cx="9144002" cy="1582021"/>
          </a:xfrm>
          <a:prstGeom prst="rect">
            <a:avLst/>
          </a:prstGeom>
          <a:solidFill>
            <a:schemeClr val="tx2">
              <a:lumMod val="60000"/>
              <a:lumOff val="40000"/>
            </a:schemeClr>
          </a:solidFill>
          <a:ln>
            <a:no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339566" y="3293082"/>
            <a:ext cx="3847764" cy="646331"/>
          </a:xfrm>
          <a:prstGeom prst="rect">
            <a:avLst/>
          </a:prstGeom>
        </p:spPr>
        <p:txBody>
          <a:bodyPr wrap="square">
            <a:spAutoFit/>
          </a:bodyPr>
          <a:lstStyle/>
          <a:p>
            <a:pPr marL="609569" lvl="2" indent="0">
              <a:buNone/>
            </a:pPr>
            <a:r>
              <a:rPr lang="zh-CN" altLang="en-US" sz="3600" b="1" dirty="0" smtClean="0">
                <a:solidFill>
                  <a:schemeClr val="bg1"/>
                </a:solidFill>
                <a:latin typeface="微软雅黑" pitchFamily="34" charset="-122"/>
                <a:ea typeface="微软雅黑" pitchFamily="34" charset="-122"/>
              </a:rPr>
              <a:t>项目背景</a:t>
            </a:r>
            <a:endParaRPr lang="zh-CN" altLang="en-US" sz="3600" b="1" dirty="0">
              <a:solidFill>
                <a:schemeClr val="bg1"/>
              </a:solidFill>
              <a:latin typeface="微软雅黑" pitchFamily="34" charset="-122"/>
              <a:ea typeface="微软雅黑" pitchFamily="34" charset="-122"/>
            </a:endParaRPr>
          </a:p>
        </p:txBody>
      </p:sp>
      <p:sp>
        <p:nvSpPr>
          <p:cNvPr id="50" name="平行四边形 49"/>
          <p:cNvSpPr/>
          <p:nvPr/>
        </p:nvSpPr>
        <p:spPr>
          <a:xfrm>
            <a:off x="1026842" y="2300987"/>
            <a:ext cx="2052496" cy="2568967"/>
          </a:xfrm>
          <a:prstGeom prst="parallelogram">
            <a:avLst/>
          </a:prstGeom>
          <a:solidFill>
            <a:srgbClr val="92D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808192" y="2984866"/>
            <a:ext cx="489795" cy="1231106"/>
          </a:xfrm>
          <a:prstGeom prst="rect">
            <a:avLst/>
          </a:prstGeom>
        </p:spPr>
        <p:txBody>
          <a:bodyPr wrap="square" lIns="0" tIns="0" rIns="0" bIns="0">
            <a:spAutoFit/>
          </a:bodyPr>
          <a:lstStyle/>
          <a:p>
            <a:pPr algn="ctr"/>
            <a:r>
              <a:rPr lang="en-US" altLang="zh-CN" sz="8000" b="1" dirty="0" smtClean="0">
                <a:solidFill>
                  <a:schemeClr val="bg1"/>
                </a:solidFill>
                <a:latin typeface="微软雅黑" pitchFamily="34" charset="-122"/>
                <a:ea typeface="微软雅黑" pitchFamily="34" charset="-122"/>
                <a:sym typeface="Arial" panose="020B0604020202020204" pitchFamily="34" charset="0"/>
              </a:rPr>
              <a:t>1</a:t>
            </a:r>
            <a:endParaRPr lang="en-US" altLang="zh-CN" sz="8000" b="1" dirty="0">
              <a:solidFill>
                <a:schemeClr val="bg1"/>
              </a:solidFill>
              <a:latin typeface="微软雅黑" pitchFamily="34" charset="-122"/>
              <a:ea typeface="微软雅黑" pitchFamily="34" charset="-122"/>
              <a:sym typeface="Arial" panose="020B0604020202020204" pitchFamily="34" charset="0"/>
            </a:endParaRPr>
          </a:p>
        </p:txBody>
      </p:sp>
    </p:spTree>
    <p:extLst>
      <p:ext uri="{BB962C8B-B14F-4D97-AF65-F5344CB8AC3E}">
        <p14:creationId xmlns:p14="http://schemas.microsoft.com/office/powerpoint/2010/main" xmlns="" val="3555234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项目</a:t>
            </a:r>
            <a:r>
              <a:rPr lang="zh-CN" altLang="en-US" sz="2400" b="1" dirty="0" smtClean="0">
                <a:solidFill>
                  <a:schemeClr val="bg1"/>
                </a:solidFill>
                <a:latin typeface="微软雅黑" pitchFamily="34" charset="-122"/>
                <a:ea typeface="微软雅黑" pitchFamily="34" charset="-122"/>
                <a:cs typeface="+mj-cs"/>
              </a:rPr>
              <a:t>背景</a:t>
            </a:r>
            <a:endParaRPr lang="en-US" altLang="zh-CN" sz="2400" b="1" dirty="0">
              <a:solidFill>
                <a:schemeClr val="bg1"/>
              </a:solidFill>
              <a:latin typeface="微软雅黑" pitchFamily="34" charset="-122"/>
              <a:ea typeface="微软雅黑" pitchFamily="34" charset="-122"/>
              <a:cs typeface="+mj-cs"/>
            </a:endParaRPr>
          </a:p>
        </p:txBody>
      </p:sp>
      <p:grpSp>
        <p:nvGrpSpPr>
          <p:cNvPr id="47" name="组合 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69299" y="1965860"/>
            <a:ext cx="1555373" cy="3063812"/>
            <a:chOff x="1661530" y="2239405"/>
            <a:chExt cx="1924050" cy="4030663"/>
          </a:xfrm>
          <a:solidFill>
            <a:schemeClr val="tx2">
              <a:lumMod val="60000"/>
              <a:lumOff val="40000"/>
            </a:schemeClr>
          </a:solidFill>
        </p:grpSpPr>
        <p:sp>
          <p:nvSpPr>
            <p:cNvPr id="48" name="Freeform 47"/>
            <p:cNvSpPr>
              <a:spLocks/>
            </p:cNvSpPr>
            <p:nvPr/>
          </p:nvSpPr>
          <p:spPr bwMode="auto">
            <a:xfrm flipH="1">
              <a:off x="1661530" y="2290205"/>
              <a:ext cx="1924050" cy="3979863"/>
            </a:xfrm>
            <a:custGeom>
              <a:avLst/>
              <a:gdLst>
                <a:gd name="T0" fmla="*/ 450 w 450"/>
                <a:gd name="T1" fmla="*/ 409 h 931"/>
                <a:gd name="T2" fmla="*/ 450 w 450"/>
                <a:gd name="T3" fmla="*/ 562 h 931"/>
                <a:gd name="T4" fmla="*/ 410 w 450"/>
                <a:gd name="T5" fmla="*/ 562 h 931"/>
                <a:gd name="T6" fmla="*/ 400 w 450"/>
                <a:gd name="T7" fmla="*/ 419 h 931"/>
                <a:gd name="T8" fmla="*/ 341 w 450"/>
                <a:gd name="T9" fmla="*/ 292 h 931"/>
                <a:gd name="T10" fmla="*/ 336 w 450"/>
                <a:gd name="T11" fmla="*/ 526 h 931"/>
                <a:gd name="T12" fmla="*/ 374 w 450"/>
                <a:gd name="T13" fmla="*/ 931 h 931"/>
                <a:gd name="T14" fmla="*/ 324 w 450"/>
                <a:gd name="T15" fmla="*/ 931 h 931"/>
                <a:gd name="T16" fmla="*/ 262 w 450"/>
                <a:gd name="T17" fmla="*/ 511 h 931"/>
                <a:gd name="T18" fmla="*/ 238 w 450"/>
                <a:gd name="T19" fmla="*/ 511 h 931"/>
                <a:gd name="T20" fmla="*/ 215 w 450"/>
                <a:gd name="T21" fmla="*/ 931 h 931"/>
                <a:gd name="T22" fmla="*/ 165 w 450"/>
                <a:gd name="T23" fmla="*/ 931 h 931"/>
                <a:gd name="T24" fmla="*/ 165 w 450"/>
                <a:gd name="T25" fmla="*/ 423 h 931"/>
                <a:gd name="T26" fmla="*/ 188 w 450"/>
                <a:gd name="T27" fmla="*/ 285 h 931"/>
                <a:gd name="T28" fmla="*/ 31 w 450"/>
                <a:gd name="T29" fmla="*/ 114 h 931"/>
                <a:gd name="T30" fmla="*/ 0 w 450"/>
                <a:gd name="T31" fmla="*/ 16 h 931"/>
                <a:gd name="T32" fmla="*/ 44 w 450"/>
                <a:gd name="T33" fmla="*/ 0 h 931"/>
                <a:gd name="T34" fmla="*/ 179 w 450"/>
                <a:gd name="T35" fmla="*/ 197 h 931"/>
                <a:gd name="T36" fmla="*/ 225 w 450"/>
                <a:gd name="T37" fmla="*/ 197 h 931"/>
                <a:gd name="T38" fmla="*/ 255 w 450"/>
                <a:gd name="T39" fmla="*/ 240 h 931"/>
                <a:gd name="T40" fmla="*/ 200 w 450"/>
                <a:gd name="T41" fmla="*/ 411 h 931"/>
                <a:gd name="T42" fmla="*/ 225 w 450"/>
                <a:gd name="T43" fmla="*/ 450 h 931"/>
                <a:gd name="T44" fmla="*/ 266 w 450"/>
                <a:gd name="T45" fmla="*/ 416 h 931"/>
                <a:gd name="T46" fmla="*/ 255 w 450"/>
                <a:gd name="T47" fmla="*/ 240 h 931"/>
                <a:gd name="T48" fmla="*/ 307 w 450"/>
                <a:gd name="T49" fmla="*/ 195 h 931"/>
                <a:gd name="T50" fmla="*/ 400 w 450"/>
                <a:gd name="T51" fmla="*/ 257 h 931"/>
                <a:gd name="T52" fmla="*/ 450 w 450"/>
                <a:gd name="T53" fmla="*/ 40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0" h="931">
                  <a:moveTo>
                    <a:pt x="450" y="409"/>
                  </a:moveTo>
                  <a:cubicBezTo>
                    <a:pt x="450" y="562"/>
                    <a:pt x="450" y="562"/>
                    <a:pt x="450" y="562"/>
                  </a:cubicBezTo>
                  <a:cubicBezTo>
                    <a:pt x="410" y="562"/>
                    <a:pt x="410" y="562"/>
                    <a:pt x="410" y="562"/>
                  </a:cubicBezTo>
                  <a:cubicBezTo>
                    <a:pt x="400" y="419"/>
                    <a:pt x="400" y="419"/>
                    <a:pt x="400" y="419"/>
                  </a:cubicBezTo>
                  <a:cubicBezTo>
                    <a:pt x="341" y="292"/>
                    <a:pt x="341" y="292"/>
                    <a:pt x="341" y="292"/>
                  </a:cubicBezTo>
                  <a:cubicBezTo>
                    <a:pt x="341" y="292"/>
                    <a:pt x="319" y="381"/>
                    <a:pt x="336" y="526"/>
                  </a:cubicBezTo>
                  <a:cubicBezTo>
                    <a:pt x="353" y="671"/>
                    <a:pt x="374" y="931"/>
                    <a:pt x="374" y="931"/>
                  </a:cubicBezTo>
                  <a:cubicBezTo>
                    <a:pt x="324" y="931"/>
                    <a:pt x="324" y="931"/>
                    <a:pt x="324" y="931"/>
                  </a:cubicBezTo>
                  <a:cubicBezTo>
                    <a:pt x="262" y="511"/>
                    <a:pt x="262" y="511"/>
                    <a:pt x="262" y="511"/>
                  </a:cubicBezTo>
                  <a:cubicBezTo>
                    <a:pt x="238" y="511"/>
                    <a:pt x="238" y="511"/>
                    <a:pt x="238" y="511"/>
                  </a:cubicBezTo>
                  <a:cubicBezTo>
                    <a:pt x="215" y="931"/>
                    <a:pt x="215" y="931"/>
                    <a:pt x="215" y="931"/>
                  </a:cubicBezTo>
                  <a:cubicBezTo>
                    <a:pt x="165" y="931"/>
                    <a:pt x="165" y="931"/>
                    <a:pt x="165" y="931"/>
                  </a:cubicBezTo>
                  <a:cubicBezTo>
                    <a:pt x="165" y="931"/>
                    <a:pt x="141" y="562"/>
                    <a:pt x="165" y="423"/>
                  </a:cubicBezTo>
                  <a:cubicBezTo>
                    <a:pt x="188" y="285"/>
                    <a:pt x="188" y="285"/>
                    <a:pt x="188" y="285"/>
                  </a:cubicBezTo>
                  <a:cubicBezTo>
                    <a:pt x="188" y="285"/>
                    <a:pt x="62" y="211"/>
                    <a:pt x="31" y="114"/>
                  </a:cubicBezTo>
                  <a:cubicBezTo>
                    <a:pt x="0" y="16"/>
                    <a:pt x="0" y="16"/>
                    <a:pt x="0" y="16"/>
                  </a:cubicBezTo>
                  <a:cubicBezTo>
                    <a:pt x="44" y="0"/>
                    <a:pt x="44" y="0"/>
                    <a:pt x="44" y="0"/>
                  </a:cubicBezTo>
                  <a:cubicBezTo>
                    <a:pt x="44" y="0"/>
                    <a:pt x="110" y="197"/>
                    <a:pt x="179" y="197"/>
                  </a:cubicBezTo>
                  <a:cubicBezTo>
                    <a:pt x="197" y="197"/>
                    <a:pt x="212" y="197"/>
                    <a:pt x="225" y="197"/>
                  </a:cubicBezTo>
                  <a:cubicBezTo>
                    <a:pt x="225" y="197"/>
                    <a:pt x="224" y="242"/>
                    <a:pt x="255" y="240"/>
                  </a:cubicBezTo>
                  <a:cubicBezTo>
                    <a:pt x="200" y="411"/>
                    <a:pt x="200" y="411"/>
                    <a:pt x="200" y="411"/>
                  </a:cubicBezTo>
                  <a:cubicBezTo>
                    <a:pt x="225" y="450"/>
                    <a:pt x="225" y="450"/>
                    <a:pt x="225" y="450"/>
                  </a:cubicBezTo>
                  <a:cubicBezTo>
                    <a:pt x="266" y="416"/>
                    <a:pt x="266" y="416"/>
                    <a:pt x="266" y="416"/>
                  </a:cubicBezTo>
                  <a:cubicBezTo>
                    <a:pt x="255" y="240"/>
                    <a:pt x="255" y="240"/>
                    <a:pt x="255" y="240"/>
                  </a:cubicBezTo>
                  <a:cubicBezTo>
                    <a:pt x="286" y="238"/>
                    <a:pt x="307" y="195"/>
                    <a:pt x="307" y="195"/>
                  </a:cubicBezTo>
                  <a:cubicBezTo>
                    <a:pt x="338" y="197"/>
                    <a:pt x="385" y="209"/>
                    <a:pt x="400" y="257"/>
                  </a:cubicBezTo>
                  <a:cubicBezTo>
                    <a:pt x="424" y="331"/>
                    <a:pt x="450" y="409"/>
                    <a:pt x="450" y="40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9" name="Oval 48"/>
            <p:cNvSpPr>
              <a:spLocks noChangeArrowheads="1"/>
            </p:cNvSpPr>
            <p:nvPr/>
          </p:nvSpPr>
          <p:spPr bwMode="auto">
            <a:xfrm flipH="1">
              <a:off x="1909178" y="2239405"/>
              <a:ext cx="804863" cy="803275"/>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9"/>
            <p:cNvSpPr>
              <a:spLocks/>
            </p:cNvSpPr>
            <p:nvPr/>
          </p:nvSpPr>
          <p:spPr bwMode="auto">
            <a:xfrm flipH="1">
              <a:off x="2448929" y="3317316"/>
              <a:ext cx="280988" cy="896938"/>
            </a:xfrm>
            <a:custGeom>
              <a:avLst/>
              <a:gdLst>
                <a:gd name="T0" fmla="*/ 148 w 177"/>
                <a:gd name="T1" fmla="*/ 0 h 565"/>
                <a:gd name="T2" fmla="*/ 177 w 177"/>
                <a:gd name="T3" fmla="*/ 473 h 565"/>
                <a:gd name="T4" fmla="*/ 67 w 177"/>
                <a:gd name="T5" fmla="*/ 565 h 565"/>
                <a:gd name="T6" fmla="*/ 0 w 177"/>
                <a:gd name="T7" fmla="*/ 460 h 565"/>
                <a:gd name="T8" fmla="*/ 148 w 177"/>
                <a:gd name="T9" fmla="*/ 0 h 565"/>
              </a:gdLst>
              <a:ahLst/>
              <a:cxnLst>
                <a:cxn ang="0">
                  <a:pos x="T0" y="T1"/>
                </a:cxn>
                <a:cxn ang="0">
                  <a:pos x="T2" y="T3"/>
                </a:cxn>
                <a:cxn ang="0">
                  <a:pos x="T4" y="T5"/>
                </a:cxn>
                <a:cxn ang="0">
                  <a:pos x="T6" y="T7"/>
                </a:cxn>
                <a:cxn ang="0">
                  <a:pos x="T8" y="T9"/>
                </a:cxn>
              </a:cxnLst>
              <a:rect l="0" t="0" r="r" b="b"/>
              <a:pathLst>
                <a:path w="177" h="565">
                  <a:moveTo>
                    <a:pt x="148" y="0"/>
                  </a:moveTo>
                  <a:lnTo>
                    <a:pt x="177" y="473"/>
                  </a:lnTo>
                  <a:lnTo>
                    <a:pt x="67" y="565"/>
                  </a:lnTo>
                  <a:lnTo>
                    <a:pt x="0" y="460"/>
                  </a:lnTo>
                  <a:lnTo>
                    <a:pt x="148"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13"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831737" y="4801138"/>
            <a:ext cx="1312827" cy="896579"/>
            <a:chOff x="3768337" y="5126553"/>
            <a:chExt cx="1624013" cy="1179513"/>
          </a:xfrm>
          <a:solidFill>
            <a:schemeClr val="accent6"/>
          </a:solidFill>
        </p:grpSpPr>
        <p:sp>
          <p:nvSpPr>
            <p:cNvPr id="52" name="Freeform 53"/>
            <p:cNvSpPr>
              <a:spLocks/>
            </p:cNvSpPr>
            <p:nvPr/>
          </p:nvSpPr>
          <p:spPr bwMode="auto">
            <a:xfrm>
              <a:off x="3768337" y="5186878"/>
              <a:ext cx="1093788" cy="1119188"/>
            </a:xfrm>
            <a:custGeom>
              <a:avLst/>
              <a:gdLst>
                <a:gd name="T0" fmla="*/ 689 w 689"/>
                <a:gd name="T1" fmla="*/ 288 h 705"/>
                <a:gd name="T2" fmla="*/ 689 w 689"/>
                <a:gd name="T3" fmla="*/ 705 h 705"/>
                <a:gd name="T4" fmla="*/ 0 w 689"/>
                <a:gd name="T5" fmla="*/ 705 h 705"/>
                <a:gd name="T6" fmla="*/ 0 w 689"/>
                <a:gd name="T7" fmla="*/ 0 h 705"/>
                <a:gd name="T8" fmla="*/ 689 w 689"/>
                <a:gd name="T9" fmla="*/ 0 h 705"/>
                <a:gd name="T10" fmla="*/ 689 w 689"/>
                <a:gd name="T11" fmla="*/ 94 h 705"/>
                <a:gd name="T12" fmla="*/ 598 w 689"/>
                <a:gd name="T13" fmla="*/ 148 h 705"/>
                <a:gd name="T14" fmla="*/ 598 w 689"/>
                <a:gd name="T15" fmla="*/ 94 h 705"/>
                <a:gd name="T16" fmla="*/ 94 w 689"/>
                <a:gd name="T17" fmla="*/ 94 h 705"/>
                <a:gd name="T18" fmla="*/ 94 w 689"/>
                <a:gd name="T19" fmla="*/ 611 h 705"/>
                <a:gd name="T20" fmla="*/ 598 w 689"/>
                <a:gd name="T21" fmla="*/ 611 h 705"/>
                <a:gd name="T22" fmla="*/ 598 w 689"/>
                <a:gd name="T23" fmla="*/ 352 h 705"/>
                <a:gd name="T24" fmla="*/ 689 w 689"/>
                <a:gd name="T25" fmla="*/ 28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5">
                  <a:moveTo>
                    <a:pt x="689" y="288"/>
                  </a:moveTo>
                  <a:lnTo>
                    <a:pt x="689" y="705"/>
                  </a:lnTo>
                  <a:lnTo>
                    <a:pt x="0" y="705"/>
                  </a:lnTo>
                  <a:lnTo>
                    <a:pt x="0" y="0"/>
                  </a:lnTo>
                  <a:lnTo>
                    <a:pt x="689" y="0"/>
                  </a:lnTo>
                  <a:lnTo>
                    <a:pt x="689" y="94"/>
                  </a:lnTo>
                  <a:lnTo>
                    <a:pt x="598" y="148"/>
                  </a:lnTo>
                  <a:lnTo>
                    <a:pt x="598" y="94"/>
                  </a:lnTo>
                  <a:lnTo>
                    <a:pt x="94" y="94"/>
                  </a:lnTo>
                  <a:lnTo>
                    <a:pt x="94" y="611"/>
                  </a:lnTo>
                  <a:lnTo>
                    <a:pt x="598" y="611"/>
                  </a:lnTo>
                  <a:lnTo>
                    <a:pt x="598" y="352"/>
                  </a:lnTo>
                  <a:lnTo>
                    <a:pt x="689" y="288"/>
                  </a:ln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53" name="组合 15"/>
            <p:cNvGrpSpPr/>
            <p:nvPr/>
          </p:nvGrpSpPr>
          <p:grpSpPr>
            <a:xfrm>
              <a:off x="4008050" y="5126553"/>
              <a:ext cx="1384300" cy="906464"/>
              <a:chOff x="4008050" y="5126553"/>
              <a:chExt cx="1384300" cy="906464"/>
            </a:xfrm>
            <a:grpFill/>
          </p:grpSpPr>
          <p:sp>
            <p:nvSpPr>
              <p:cNvPr id="54" name="Freeform 52"/>
              <p:cNvSpPr>
                <a:spLocks/>
              </p:cNvSpPr>
              <p:nvPr/>
            </p:nvSpPr>
            <p:spPr bwMode="auto">
              <a:xfrm>
                <a:off x="4862125" y="5126553"/>
                <a:ext cx="530225" cy="401638"/>
              </a:xfrm>
              <a:custGeom>
                <a:avLst/>
                <a:gdLst>
                  <a:gd name="T0" fmla="*/ 334 w 334"/>
                  <a:gd name="T1" fmla="*/ 0 h 253"/>
                  <a:gd name="T2" fmla="*/ 0 w 334"/>
                  <a:gd name="T3" fmla="*/ 253 h 253"/>
                  <a:gd name="T4" fmla="*/ 0 w 334"/>
                  <a:gd name="T5" fmla="*/ 194 h 253"/>
                  <a:gd name="T6" fmla="*/ 334 w 334"/>
                  <a:gd name="T7" fmla="*/ 0 h 253"/>
                </a:gdLst>
                <a:ahLst/>
                <a:cxnLst>
                  <a:cxn ang="0">
                    <a:pos x="T0" y="T1"/>
                  </a:cxn>
                  <a:cxn ang="0">
                    <a:pos x="T2" y="T3"/>
                  </a:cxn>
                  <a:cxn ang="0">
                    <a:pos x="T4" y="T5"/>
                  </a:cxn>
                  <a:cxn ang="0">
                    <a:pos x="T6" y="T7"/>
                  </a:cxn>
                </a:cxnLst>
                <a:rect l="0" t="0" r="r" b="b"/>
                <a:pathLst>
                  <a:path w="334" h="253">
                    <a:moveTo>
                      <a:pt x="334" y="0"/>
                    </a:moveTo>
                    <a:lnTo>
                      <a:pt x="0" y="253"/>
                    </a:lnTo>
                    <a:lnTo>
                      <a:pt x="0" y="194"/>
                    </a:lnTo>
                    <a:lnTo>
                      <a:pt x="3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4"/>
              <p:cNvSpPr>
                <a:spLocks/>
              </p:cNvSpPr>
              <p:nvPr/>
            </p:nvSpPr>
            <p:spPr bwMode="auto">
              <a:xfrm>
                <a:off x="4717663" y="5434528"/>
                <a:ext cx="144463" cy="204788"/>
              </a:xfrm>
              <a:custGeom>
                <a:avLst/>
                <a:gdLst>
                  <a:gd name="T0" fmla="*/ 91 w 91"/>
                  <a:gd name="T1" fmla="*/ 0 h 129"/>
                  <a:gd name="T2" fmla="*/ 91 w 91"/>
                  <a:gd name="T3" fmla="*/ 59 h 129"/>
                  <a:gd name="T4" fmla="*/ 0 w 91"/>
                  <a:gd name="T5" fmla="*/ 129 h 129"/>
                  <a:gd name="T6" fmla="*/ 0 w 91"/>
                  <a:gd name="T7" fmla="*/ 54 h 129"/>
                  <a:gd name="T8" fmla="*/ 91 w 91"/>
                  <a:gd name="T9" fmla="*/ 0 h 129"/>
                </a:gdLst>
                <a:ahLst/>
                <a:cxnLst>
                  <a:cxn ang="0">
                    <a:pos x="T0" y="T1"/>
                  </a:cxn>
                  <a:cxn ang="0">
                    <a:pos x="T2" y="T3"/>
                  </a:cxn>
                  <a:cxn ang="0">
                    <a:pos x="T4" y="T5"/>
                  </a:cxn>
                  <a:cxn ang="0">
                    <a:pos x="T6" y="T7"/>
                  </a:cxn>
                  <a:cxn ang="0">
                    <a:pos x="T8" y="T9"/>
                  </a:cxn>
                </a:cxnLst>
                <a:rect l="0" t="0" r="r" b="b"/>
                <a:pathLst>
                  <a:path w="91" h="129">
                    <a:moveTo>
                      <a:pt x="91" y="0"/>
                    </a:moveTo>
                    <a:lnTo>
                      <a:pt x="91" y="59"/>
                    </a:lnTo>
                    <a:lnTo>
                      <a:pt x="0" y="129"/>
                    </a:lnTo>
                    <a:lnTo>
                      <a:pt x="0" y="54"/>
                    </a:lnTo>
                    <a:lnTo>
                      <a:pt x="9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9"/>
              <p:cNvSpPr>
                <a:spLocks/>
              </p:cNvSpPr>
              <p:nvPr/>
            </p:nvSpPr>
            <p:spPr bwMode="auto">
              <a:xfrm>
                <a:off x="4008050" y="5520254"/>
                <a:ext cx="709613" cy="512763"/>
              </a:xfrm>
              <a:custGeom>
                <a:avLst/>
                <a:gdLst>
                  <a:gd name="T0" fmla="*/ 447 w 447"/>
                  <a:gd name="T1" fmla="*/ 0 h 323"/>
                  <a:gd name="T2" fmla="*/ 447 w 447"/>
                  <a:gd name="T3" fmla="*/ 75 h 323"/>
                  <a:gd name="T4" fmla="*/ 123 w 447"/>
                  <a:gd name="T5" fmla="*/ 323 h 323"/>
                  <a:gd name="T6" fmla="*/ 0 w 447"/>
                  <a:gd name="T7" fmla="*/ 21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5"/>
                    </a:lnTo>
                    <a:lnTo>
                      <a:pt x="123" y="323"/>
                    </a:lnTo>
                    <a:lnTo>
                      <a:pt x="0" y="21"/>
                    </a:lnTo>
                    <a:lnTo>
                      <a:pt x="123" y="188"/>
                    </a:lnTo>
                    <a:lnTo>
                      <a:pt x="44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7" name="组合 1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843213" y="2857830"/>
            <a:ext cx="1312827" cy="911594"/>
            <a:chOff x="3768337" y="3487550"/>
            <a:chExt cx="1624013" cy="1199266"/>
          </a:xfrm>
          <a:solidFill>
            <a:srgbClr val="4F81BD"/>
          </a:solidFill>
        </p:grpSpPr>
        <p:sp>
          <p:nvSpPr>
            <p:cNvPr id="58" name="Freeform 55"/>
            <p:cNvSpPr>
              <a:spLocks/>
            </p:cNvSpPr>
            <p:nvPr/>
          </p:nvSpPr>
          <p:spPr bwMode="auto">
            <a:xfrm>
              <a:off x="3768337" y="3566041"/>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6 h 706"/>
                <a:gd name="T14" fmla="*/ 598 w 689"/>
                <a:gd name="T15" fmla="*/ 94 h 706"/>
                <a:gd name="T16" fmla="*/ 94 w 689"/>
                <a:gd name="T17" fmla="*/ 94 h 706"/>
                <a:gd name="T18" fmla="*/ 94 w 689"/>
                <a:gd name="T19" fmla="*/ 609 h 706"/>
                <a:gd name="T20" fmla="*/ 598 w 689"/>
                <a:gd name="T21" fmla="*/ 609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6"/>
                  </a:lnTo>
                  <a:lnTo>
                    <a:pt x="598" y="94"/>
                  </a:lnTo>
                  <a:lnTo>
                    <a:pt x="94" y="94"/>
                  </a:lnTo>
                  <a:lnTo>
                    <a:pt x="94" y="609"/>
                  </a:lnTo>
                  <a:lnTo>
                    <a:pt x="598" y="609"/>
                  </a:lnTo>
                  <a:lnTo>
                    <a:pt x="598" y="353"/>
                  </a:lnTo>
                  <a:lnTo>
                    <a:pt x="689" y="288"/>
                  </a:ln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59" name="组合 21"/>
            <p:cNvGrpSpPr/>
            <p:nvPr/>
          </p:nvGrpSpPr>
          <p:grpSpPr>
            <a:xfrm>
              <a:off x="4008050" y="3487550"/>
              <a:ext cx="1384300" cy="906940"/>
              <a:chOff x="4008050" y="3487550"/>
              <a:chExt cx="1384300" cy="906940"/>
            </a:xfrm>
            <a:grpFill/>
          </p:grpSpPr>
          <p:sp>
            <p:nvSpPr>
              <p:cNvPr id="60" name="Freeform 51"/>
              <p:cNvSpPr>
                <a:spLocks/>
              </p:cNvSpPr>
              <p:nvPr/>
            </p:nvSpPr>
            <p:spPr bwMode="auto">
              <a:xfrm>
                <a:off x="4862125" y="3487550"/>
                <a:ext cx="530225" cy="406400"/>
              </a:xfrm>
              <a:custGeom>
                <a:avLst/>
                <a:gdLst>
                  <a:gd name="T0" fmla="*/ 334 w 334"/>
                  <a:gd name="T1" fmla="*/ 0 h 256"/>
                  <a:gd name="T2" fmla="*/ 0 w 334"/>
                  <a:gd name="T3" fmla="*/ 256 h 256"/>
                  <a:gd name="T4" fmla="*/ 0 w 334"/>
                  <a:gd name="T5" fmla="*/ 194 h 256"/>
                  <a:gd name="T6" fmla="*/ 334 w 334"/>
                  <a:gd name="T7" fmla="*/ 0 h 256"/>
                </a:gdLst>
                <a:ahLst/>
                <a:cxnLst>
                  <a:cxn ang="0">
                    <a:pos x="T0" y="T1"/>
                  </a:cxn>
                  <a:cxn ang="0">
                    <a:pos x="T2" y="T3"/>
                  </a:cxn>
                  <a:cxn ang="0">
                    <a:pos x="T4" y="T5"/>
                  </a:cxn>
                  <a:cxn ang="0">
                    <a:pos x="T6" y="T7"/>
                  </a:cxn>
                </a:cxnLst>
                <a:rect l="0" t="0" r="r" b="b"/>
                <a:pathLst>
                  <a:path w="334" h="256">
                    <a:moveTo>
                      <a:pt x="334" y="0"/>
                    </a:moveTo>
                    <a:lnTo>
                      <a:pt x="0" y="256"/>
                    </a:lnTo>
                    <a:lnTo>
                      <a:pt x="0" y="194"/>
                    </a:lnTo>
                    <a:lnTo>
                      <a:pt x="3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6"/>
              <p:cNvSpPr>
                <a:spLocks/>
              </p:cNvSpPr>
              <p:nvPr/>
            </p:nvSpPr>
            <p:spPr bwMode="auto">
              <a:xfrm>
                <a:off x="4717663" y="3795525"/>
                <a:ext cx="144463" cy="209550"/>
              </a:xfrm>
              <a:custGeom>
                <a:avLst/>
                <a:gdLst>
                  <a:gd name="T0" fmla="*/ 91 w 91"/>
                  <a:gd name="T1" fmla="*/ 0 h 132"/>
                  <a:gd name="T2" fmla="*/ 91 w 91"/>
                  <a:gd name="T3" fmla="*/ 62 h 132"/>
                  <a:gd name="T4" fmla="*/ 0 w 91"/>
                  <a:gd name="T5" fmla="*/ 132 h 132"/>
                  <a:gd name="T6" fmla="*/ 0 w 91"/>
                  <a:gd name="T7" fmla="*/ 54 h 132"/>
                  <a:gd name="T8" fmla="*/ 91 w 91"/>
                  <a:gd name="T9" fmla="*/ 0 h 132"/>
                </a:gdLst>
                <a:ahLst/>
                <a:cxnLst>
                  <a:cxn ang="0">
                    <a:pos x="T0" y="T1"/>
                  </a:cxn>
                  <a:cxn ang="0">
                    <a:pos x="T2" y="T3"/>
                  </a:cxn>
                  <a:cxn ang="0">
                    <a:pos x="T4" y="T5"/>
                  </a:cxn>
                  <a:cxn ang="0">
                    <a:pos x="T6" y="T7"/>
                  </a:cxn>
                  <a:cxn ang="0">
                    <a:pos x="T8" y="T9"/>
                  </a:cxn>
                </a:cxnLst>
                <a:rect l="0" t="0" r="r" b="b"/>
                <a:pathLst>
                  <a:path w="91" h="132">
                    <a:moveTo>
                      <a:pt x="91" y="0"/>
                    </a:moveTo>
                    <a:lnTo>
                      <a:pt x="91" y="62"/>
                    </a:lnTo>
                    <a:lnTo>
                      <a:pt x="0" y="132"/>
                    </a:lnTo>
                    <a:lnTo>
                      <a:pt x="0" y="54"/>
                    </a:lnTo>
                    <a:lnTo>
                      <a:pt x="9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0"/>
              <p:cNvSpPr>
                <a:spLocks/>
              </p:cNvSpPr>
              <p:nvPr/>
            </p:nvSpPr>
            <p:spPr bwMode="auto">
              <a:xfrm>
                <a:off x="4008050" y="3881727"/>
                <a:ext cx="709613" cy="512763"/>
              </a:xfrm>
              <a:custGeom>
                <a:avLst/>
                <a:gdLst>
                  <a:gd name="T0" fmla="*/ 447 w 447"/>
                  <a:gd name="T1" fmla="*/ 0 h 323"/>
                  <a:gd name="T2" fmla="*/ 447 w 447"/>
                  <a:gd name="T3" fmla="*/ 78 h 323"/>
                  <a:gd name="T4" fmla="*/ 123 w 447"/>
                  <a:gd name="T5" fmla="*/ 323 h 323"/>
                  <a:gd name="T6" fmla="*/ 0 w 447"/>
                  <a:gd name="T7" fmla="*/ 24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8"/>
                    </a:lnTo>
                    <a:lnTo>
                      <a:pt x="123" y="323"/>
                    </a:lnTo>
                    <a:lnTo>
                      <a:pt x="0" y="24"/>
                    </a:lnTo>
                    <a:lnTo>
                      <a:pt x="123" y="188"/>
                    </a:lnTo>
                    <a:lnTo>
                      <a:pt x="44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3" name="组合 3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827405" y="1029906"/>
            <a:ext cx="1312827" cy="897785"/>
            <a:chOff x="3768337" y="1881704"/>
            <a:chExt cx="1624013" cy="1181100"/>
          </a:xfrm>
          <a:solidFill>
            <a:srgbClr val="71AA67"/>
          </a:solidFill>
        </p:grpSpPr>
        <p:sp>
          <p:nvSpPr>
            <p:cNvPr id="64" name="Freeform 57"/>
            <p:cNvSpPr>
              <a:spLocks/>
            </p:cNvSpPr>
            <p:nvPr/>
          </p:nvSpPr>
          <p:spPr bwMode="auto">
            <a:xfrm>
              <a:off x="3768337" y="1942029"/>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8 h 706"/>
                <a:gd name="T14" fmla="*/ 598 w 689"/>
                <a:gd name="T15" fmla="*/ 94 h 706"/>
                <a:gd name="T16" fmla="*/ 94 w 689"/>
                <a:gd name="T17" fmla="*/ 94 h 706"/>
                <a:gd name="T18" fmla="*/ 94 w 689"/>
                <a:gd name="T19" fmla="*/ 611 h 706"/>
                <a:gd name="T20" fmla="*/ 598 w 689"/>
                <a:gd name="T21" fmla="*/ 611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8"/>
                  </a:lnTo>
                  <a:lnTo>
                    <a:pt x="598" y="94"/>
                  </a:lnTo>
                  <a:lnTo>
                    <a:pt x="94" y="94"/>
                  </a:lnTo>
                  <a:lnTo>
                    <a:pt x="94" y="611"/>
                  </a:lnTo>
                  <a:lnTo>
                    <a:pt x="598" y="611"/>
                  </a:lnTo>
                  <a:lnTo>
                    <a:pt x="598" y="353"/>
                  </a:lnTo>
                  <a:lnTo>
                    <a:pt x="689" y="288"/>
                  </a:ln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65" name="组合 33"/>
            <p:cNvGrpSpPr/>
            <p:nvPr/>
          </p:nvGrpSpPr>
          <p:grpSpPr>
            <a:xfrm>
              <a:off x="4008050" y="1881704"/>
              <a:ext cx="1384300" cy="903287"/>
              <a:chOff x="4008050" y="1881704"/>
              <a:chExt cx="1384300" cy="903287"/>
            </a:xfrm>
            <a:grpFill/>
          </p:grpSpPr>
          <p:sp>
            <p:nvSpPr>
              <p:cNvPr id="66" name="Freeform 50"/>
              <p:cNvSpPr>
                <a:spLocks/>
              </p:cNvSpPr>
              <p:nvPr/>
            </p:nvSpPr>
            <p:spPr bwMode="auto">
              <a:xfrm>
                <a:off x="4862125" y="1881704"/>
                <a:ext cx="530225" cy="403225"/>
              </a:xfrm>
              <a:custGeom>
                <a:avLst/>
                <a:gdLst>
                  <a:gd name="T0" fmla="*/ 334 w 334"/>
                  <a:gd name="T1" fmla="*/ 0 h 254"/>
                  <a:gd name="T2" fmla="*/ 0 w 334"/>
                  <a:gd name="T3" fmla="*/ 254 h 254"/>
                  <a:gd name="T4" fmla="*/ 0 w 334"/>
                  <a:gd name="T5" fmla="*/ 194 h 254"/>
                  <a:gd name="T6" fmla="*/ 334 w 334"/>
                  <a:gd name="T7" fmla="*/ 0 h 254"/>
                </a:gdLst>
                <a:ahLst/>
                <a:cxnLst>
                  <a:cxn ang="0">
                    <a:pos x="T0" y="T1"/>
                  </a:cxn>
                  <a:cxn ang="0">
                    <a:pos x="T2" y="T3"/>
                  </a:cxn>
                  <a:cxn ang="0">
                    <a:pos x="T4" y="T5"/>
                  </a:cxn>
                  <a:cxn ang="0">
                    <a:pos x="T6" y="T7"/>
                  </a:cxn>
                </a:cxnLst>
                <a:rect l="0" t="0" r="r" b="b"/>
                <a:pathLst>
                  <a:path w="334" h="254">
                    <a:moveTo>
                      <a:pt x="334" y="0"/>
                    </a:moveTo>
                    <a:lnTo>
                      <a:pt x="0" y="254"/>
                    </a:lnTo>
                    <a:lnTo>
                      <a:pt x="0" y="194"/>
                    </a:lnTo>
                    <a:lnTo>
                      <a:pt x="3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8"/>
              <p:cNvSpPr>
                <a:spLocks/>
              </p:cNvSpPr>
              <p:nvPr/>
            </p:nvSpPr>
            <p:spPr bwMode="auto">
              <a:xfrm>
                <a:off x="4717663" y="2189679"/>
                <a:ext cx="144463" cy="206375"/>
              </a:xfrm>
              <a:custGeom>
                <a:avLst/>
                <a:gdLst>
                  <a:gd name="T0" fmla="*/ 91 w 91"/>
                  <a:gd name="T1" fmla="*/ 0 h 130"/>
                  <a:gd name="T2" fmla="*/ 91 w 91"/>
                  <a:gd name="T3" fmla="*/ 60 h 130"/>
                  <a:gd name="T4" fmla="*/ 0 w 91"/>
                  <a:gd name="T5" fmla="*/ 130 h 130"/>
                  <a:gd name="T6" fmla="*/ 0 w 91"/>
                  <a:gd name="T7" fmla="*/ 54 h 130"/>
                  <a:gd name="T8" fmla="*/ 91 w 91"/>
                  <a:gd name="T9" fmla="*/ 0 h 130"/>
                </a:gdLst>
                <a:ahLst/>
                <a:cxnLst>
                  <a:cxn ang="0">
                    <a:pos x="T0" y="T1"/>
                  </a:cxn>
                  <a:cxn ang="0">
                    <a:pos x="T2" y="T3"/>
                  </a:cxn>
                  <a:cxn ang="0">
                    <a:pos x="T4" y="T5"/>
                  </a:cxn>
                  <a:cxn ang="0">
                    <a:pos x="T6" y="T7"/>
                  </a:cxn>
                  <a:cxn ang="0">
                    <a:pos x="T8" y="T9"/>
                  </a:cxn>
                </a:cxnLst>
                <a:rect l="0" t="0" r="r" b="b"/>
                <a:pathLst>
                  <a:path w="91" h="130">
                    <a:moveTo>
                      <a:pt x="91" y="0"/>
                    </a:moveTo>
                    <a:lnTo>
                      <a:pt x="91" y="60"/>
                    </a:lnTo>
                    <a:lnTo>
                      <a:pt x="0" y="130"/>
                    </a:lnTo>
                    <a:lnTo>
                      <a:pt x="0" y="54"/>
                    </a:lnTo>
                    <a:lnTo>
                      <a:pt x="9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1"/>
              <p:cNvSpPr>
                <a:spLocks/>
              </p:cNvSpPr>
              <p:nvPr/>
            </p:nvSpPr>
            <p:spPr bwMode="auto">
              <a:xfrm>
                <a:off x="4008050" y="2275403"/>
                <a:ext cx="709613" cy="509588"/>
              </a:xfrm>
              <a:custGeom>
                <a:avLst/>
                <a:gdLst>
                  <a:gd name="T0" fmla="*/ 447 w 447"/>
                  <a:gd name="T1" fmla="*/ 0 h 321"/>
                  <a:gd name="T2" fmla="*/ 447 w 447"/>
                  <a:gd name="T3" fmla="*/ 76 h 321"/>
                  <a:gd name="T4" fmla="*/ 123 w 447"/>
                  <a:gd name="T5" fmla="*/ 321 h 321"/>
                  <a:gd name="T6" fmla="*/ 0 w 447"/>
                  <a:gd name="T7" fmla="*/ 22 h 321"/>
                  <a:gd name="T8" fmla="*/ 123 w 447"/>
                  <a:gd name="T9" fmla="*/ 186 h 321"/>
                  <a:gd name="T10" fmla="*/ 447 w 447"/>
                  <a:gd name="T11" fmla="*/ 0 h 321"/>
                </a:gdLst>
                <a:ahLst/>
                <a:cxnLst>
                  <a:cxn ang="0">
                    <a:pos x="T0" y="T1"/>
                  </a:cxn>
                  <a:cxn ang="0">
                    <a:pos x="T2" y="T3"/>
                  </a:cxn>
                  <a:cxn ang="0">
                    <a:pos x="T4" y="T5"/>
                  </a:cxn>
                  <a:cxn ang="0">
                    <a:pos x="T6" y="T7"/>
                  </a:cxn>
                  <a:cxn ang="0">
                    <a:pos x="T8" y="T9"/>
                  </a:cxn>
                  <a:cxn ang="0">
                    <a:pos x="T10" y="T11"/>
                  </a:cxn>
                </a:cxnLst>
                <a:rect l="0" t="0" r="r" b="b"/>
                <a:pathLst>
                  <a:path w="447" h="321">
                    <a:moveTo>
                      <a:pt x="447" y="0"/>
                    </a:moveTo>
                    <a:lnTo>
                      <a:pt x="447" y="76"/>
                    </a:lnTo>
                    <a:lnTo>
                      <a:pt x="123" y="321"/>
                    </a:lnTo>
                    <a:lnTo>
                      <a:pt x="0" y="22"/>
                    </a:lnTo>
                    <a:lnTo>
                      <a:pt x="123" y="186"/>
                    </a:lnTo>
                    <a:lnTo>
                      <a:pt x="44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 name="文本框 1"/>
          <p:cNvSpPr txBox="1"/>
          <p:nvPr/>
        </p:nvSpPr>
        <p:spPr>
          <a:xfrm>
            <a:off x="3156040" y="1398415"/>
            <a:ext cx="5808448" cy="1220847"/>
          </a:xfrm>
          <a:prstGeom prst="rect">
            <a:avLst/>
          </a:prstGeom>
          <a:noFill/>
        </p:spPr>
        <p:txBody>
          <a:bodyPr wrap="square" rtlCol="0">
            <a:spAutoFit/>
          </a:bodyPr>
          <a:lstStyle/>
          <a:p>
            <a:pPr>
              <a:lnSpc>
                <a:spcPts val="22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、教育行业上云、提智、扩网的需求不断井喷，</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互联网</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教育高速发展</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教育产品</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面临同类</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竞品的</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挑战</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巨大。</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在</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客户规模、用户活跃度、商务模式</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方面</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，互联网企业均表现出较大优势。</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特别是</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使用场景的缺失，无法有效带动客户规模及活跃度的提升。</a:t>
            </a:r>
          </a:p>
        </p:txBody>
      </p:sp>
      <p:sp>
        <p:nvSpPr>
          <p:cNvPr id="72" name="文本框 71"/>
          <p:cNvSpPr txBox="1"/>
          <p:nvPr/>
        </p:nvSpPr>
        <p:spPr>
          <a:xfrm>
            <a:off x="3205186" y="3221679"/>
            <a:ext cx="5759302" cy="1220847"/>
          </a:xfrm>
          <a:prstGeom prst="rect">
            <a:avLst/>
          </a:prstGeom>
          <a:noFill/>
        </p:spPr>
        <p:txBody>
          <a:bodyPr wrap="square" rtlCol="0">
            <a:spAutoFit/>
          </a:bodyPr>
          <a:lstStyle/>
          <a:p>
            <a:pPr>
              <a:lnSpc>
                <a:spcPts val="22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、完善的</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本地</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组织</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架构，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深而广的</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校企</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、政商</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客</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情资源</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、与</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多家学校建立了良好的客情关系。</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、在</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2017</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年在集团公司与教育部签署战略合作协议的大背景下，</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福建公司</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福州</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分</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先后与省教育厅、福州市</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教育局签署</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战略合作</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协议。</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3201529" y="5190903"/>
            <a:ext cx="5766615" cy="1220847"/>
          </a:xfrm>
          <a:prstGeom prst="rect">
            <a:avLst/>
          </a:prstGeom>
          <a:noFill/>
        </p:spPr>
        <p:txBody>
          <a:bodyPr wrap="square" rtlCol="0">
            <a:spAutoFit/>
          </a:bodyPr>
          <a:lstStyle/>
          <a:p>
            <a:pPr>
              <a:lnSpc>
                <a:spcPts val="2200"/>
              </a:lnSpc>
            </a:pP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在良好</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客情的基础上，</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福州</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分</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公司通过</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研读</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福州市</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教育局、福州市电教馆</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2017</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年工作报告，从项目影响力、客户优先级、项目收益等维度圈定</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福州市小学招生预报名</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系统</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智慧校园门户、校安工程</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个</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重点项目进行</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跟进</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144631" y="1029906"/>
            <a:ext cx="2796212" cy="369332"/>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竞争形式</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3199715" y="2857830"/>
            <a:ext cx="2796212" cy="369332"/>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移动优势</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188239" y="4801138"/>
            <a:ext cx="2796212" cy="369332"/>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客户需求</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841525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项目</a:t>
            </a:r>
            <a:r>
              <a:rPr lang="zh-CN" altLang="en-US" sz="2400" b="1" dirty="0" smtClean="0">
                <a:solidFill>
                  <a:schemeClr val="bg1"/>
                </a:solidFill>
                <a:latin typeface="微软雅黑" pitchFamily="34" charset="-122"/>
                <a:ea typeface="微软雅黑" pitchFamily="34" charset="-122"/>
                <a:cs typeface="+mj-cs"/>
              </a:rPr>
              <a:t>方案</a:t>
            </a:r>
            <a:endParaRPr lang="en-US" altLang="zh-CN" sz="2400" b="1" dirty="0">
              <a:solidFill>
                <a:schemeClr val="bg1"/>
              </a:solidFill>
              <a:latin typeface="微软雅黑" pitchFamily="34" charset="-122"/>
              <a:ea typeface="微软雅黑" pitchFamily="34" charset="-122"/>
              <a:cs typeface="+mj-cs"/>
            </a:endParaRPr>
          </a:p>
        </p:txBody>
      </p:sp>
      <p:sp>
        <p:nvSpPr>
          <p:cNvPr id="2" name="矩形 1"/>
          <p:cNvSpPr/>
          <p:nvPr/>
        </p:nvSpPr>
        <p:spPr>
          <a:xfrm>
            <a:off x="4702327" y="2213137"/>
            <a:ext cx="4118145" cy="1759456"/>
          </a:xfrm>
          <a:prstGeom prst="rect">
            <a:avLst/>
          </a:prstGeom>
        </p:spPr>
        <p:txBody>
          <a:bodyPr wrap="square">
            <a:spAutoFit/>
          </a:bodyPr>
          <a:lstStyle/>
          <a:p>
            <a:pPr>
              <a:lnSpc>
                <a:spcPts val="2600"/>
              </a:lnSpc>
              <a:spcAft>
                <a:spcPts val="0"/>
              </a:spcAft>
            </a:pPr>
            <a:r>
              <a:rPr lang="zh-CN" altLang="zh-CN" sz="16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通过</a:t>
            </a:r>
            <a:r>
              <a:rPr lang="zh-CN" altLang="zh-CN"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升级打造开放、包容的本地</a:t>
            </a:r>
            <a:r>
              <a:rPr lang="zh-CN"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“智享教育”校园服务平台，</a:t>
            </a:r>
            <a:r>
              <a:rPr lang="zh-CN" altLang="zh-CN"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提供应用与服务能力的输出</a:t>
            </a:r>
            <a:r>
              <a:rPr lang="zh-CN" altLang="zh-CN" sz="1600" kern="100" dirty="0" smtClean="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强化</a:t>
            </a:r>
            <a:r>
              <a:rPr lang="zh-CN" altLang="zh-CN"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教育局与家长、教育局与学校、家长与学校间的关系</a:t>
            </a: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，进而通过教学部件平台化、数据化、智能化</a:t>
            </a:r>
            <a:r>
              <a:rPr lang="zh-CN" altLang="zh-CN"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，实现多方共赢。</a:t>
            </a:r>
          </a:p>
        </p:txBody>
      </p:sp>
      <p:sp>
        <p:nvSpPr>
          <p:cNvPr id="63" name="Text12"/>
          <p:cNvSpPr>
            <a:spLocks noChangeArrowheads="1"/>
          </p:cNvSpPr>
          <p:nvPr/>
        </p:nvSpPr>
        <p:spPr bwMode="auto">
          <a:xfrm>
            <a:off x="4781261" y="1791530"/>
            <a:ext cx="16784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建设思路</a:t>
            </a:r>
            <a:endParaRPr lang="en-US" altLang="de-DE" sz="2400" dirty="0">
              <a:solidFill>
                <a:schemeClr val="tx1">
                  <a:lumMod val="65000"/>
                  <a:lumOff val="35000"/>
                </a:schemeClr>
              </a:solidFill>
              <a:latin typeface="微软雅黑" pitchFamily="34" charset="-122"/>
              <a:ea typeface="微软雅黑" pitchFamily="34" charset="-122"/>
            </a:endParaRPr>
          </a:p>
        </p:txBody>
      </p:sp>
      <p:sp>
        <p:nvSpPr>
          <p:cNvPr id="87" name="Freeform 5"/>
          <p:cNvSpPr>
            <a:spLocks/>
          </p:cNvSpPr>
          <p:nvPr/>
        </p:nvSpPr>
        <p:spPr bwMode="auto">
          <a:xfrm rot="2700000">
            <a:off x="570356" y="2286612"/>
            <a:ext cx="724632" cy="1925218"/>
          </a:xfrm>
          <a:custGeom>
            <a:avLst/>
            <a:gdLst>
              <a:gd name="T0" fmla="*/ 367 w 367"/>
              <a:gd name="T1" fmla="*/ 975 h 975"/>
              <a:gd name="T2" fmla="*/ 367 w 367"/>
              <a:gd name="T3" fmla="*/ 0 h 975"/>
              <a:gd name="T4" fmla="*/ 0 w 367"/>
              <a:gd name="T5" fmla="*/ 0 h 975"/>
              <a:gd name="T6" fmla="*/ 0 w 367"/>
              <a:gd name="T7" fmla="*/ 609 h 975"/>
              <a:gd name="T8" fmla="*/ 367 w 367"/>
              <a:gd name="T9" fmla="*/ 975 h 975"/>
            </a:gdLst>
            <a:ahLst/>
            <a:cxnLst>
              <a:cxn ang="0">
                <a:pos x="T0" y="T1"/>
              </a:cxn>
              <a:cxn ang="0">
                <a:pos x="T2" y="T3"/>
              </a:cxn>
              <a:cxn ang="0">
                <a:pos x="T4" y="T5"/>
              </a:cxn>
              <a:cxn ang="0">
                <a:pos x="T6" y="T7"/>
              </a:cxn>
              <a:cxn ang="0">
                <a:pos x="T8" y="T9"/>
              </a:cxn>
            </a:cxnLst>
            <a:rect l="0" t="0" r="r" b="b"/>
            <a:pathLst>
              <a:path w="367" h="975">
                <a:moveTo>
                  <a:pt x="367" y="975"/>
                </a:moveTo>
                <a:lnTo>
                  <a:pt x="367" y="0"/>
                </a:lnTo>
                <a:lnTo>
                  <a:pt x="0" y="0"/>
                </a:lnTo>
                <a:lnTo>
                  <a:pt x="0" y="609"/>
                </a:lnTo>
                <a:lnTo>
                  <a:pt x="367" y="975"/>
                </a:lnTo>
                <a:close/>
              </a:path>
            </a:pathLst>
          </a:custGeom>
          <a:solidFill>
            <a:schemeClr val="tx2">
              <a:lumMod val="40000"/>
              <a:lumOff val="60000"/>
            </a:schemeClr>
          </a:solidFill>
          <a:ln>
            <a:noFill/>
          </a:ln>
        </p:spPr>
        <p:txBody>
          <a:bodyPr vert="horz" wrap="square" lIns="96420" tIns="48210" rIns="96420" bIns="48210" numCol="1" anchor="t" anchorCtr="0" compatLnSpc="1">
            <a:prstTxWarp prst="textNoShape">
              <a:avLst/>
            </a:prstTxWarp>
          </a:bodyPr>
          <a:lstStyle/>
          <a:p>
            <a:endParaRPr lang="en-US" dirty="0">
              <a:latin typeface="+mn-lt"/>
              <a:ea typeface="+mn-ea"/>
              <a:cs typeface="+mn-ea"/>
              <a:sym typeface="+mn-lt"/>
            </a:endParaRPr>
          </a:p>
        </p:txBody>
      </p:sp>
      <p:sp>
        <p:nvSpPr>
          <p:cNvPr id="88" name="Freeform 6"/>
          <p:cNvSpPr>
            <a:spLocks/>
          </p:cNvSpPr>
          <p:nvPr/>
        </p:nvSpPr>
        <p:spPr bwMode="auto">
          <a:xfrm rot="2700000">
            <a:off x="1909783" y="1797757"/>
            <a:ext cx="1923138" cy="720723"/>
          </a:xfrm>
          <a:custGeom>
            <a:avLst/>
            <a:gdLst>
              <a:gd name="T0" fmla="*/ 0 w 974"/>
              <a:gd name="T1" fmla="*/ 365 h 365"/>
              <a:gd name="T2" fmla="*/ 974 w 974"/>
              <a:gd name="T3" fmla="*/ 365 h 365"/>
              <a:gd name="T4" fmla="*/ 974 w 974"/>
              <a:gd name="T5" fmla="*/ 0 h 365"/>
              <a:gd name="T6" fmla="*/ 365 w 974"/>
              <a:gd name="T7" fmla="*/ 0 h 365"/>
              <a:gd name="T8" fmla="*/ 0 w 974"/>
              <a:gd name="T9" fmla="*/ 365 h 365"/>
            </a:gdLst>
            <a:ahLst/>
            <a:cxnLst>
              <a:cxn ang="0">
                <a:pos x="T0" y="T1"/>
              </a:cxn>
              <a:cxn ang="0">
                <a:pos x="T2" y="T3"/>
              </a:cxn>
              <a:cxn ang="0">
                <a:pos x="T4" y="T5"/>
              </a:cxn>
              <a:cxn ang="0">
                <a:pos x="T6" y="T7"/>
              </a:cxn>
              <a:cxn ang="0">
                <a:pos x="T8" y="T9"/>
              </a:cxn>
            </a:cxnLst>
            <a:rect l="0" t="0" r="r" b="b"/>
            <a:pathLst>
              <a:path w="974" h="365">
                <a:moveTo>
                  <a:pt x="0" y="365"/>
                </a:moveTo>
                <a:lnTo>
                  <a:pt x="974" y="365"/>
                </a:lnTo>
                <a:lnTo>
                  <a:pt x="974" y="0"/>
                </a:lnTo>
                <a:lnTo>
                  <a:pt x="365" y="0"/>
                </a:lnTo>
                <a:lnTo>
                  <a:pt x="0" y="365"/>
                </a:lnTo>
                <a:close/>
              </a:path>
            </a:pathLst>
          </a:custGeom>
          <a:solidFill>
            <a:schemeClr val="accent3">
              <a:lumMod val="60000"/>
              <a:lumOff val="40000"/>
            </a:schemeClr>
          </a:solidFill>
          <a:ln>
            <a:noFill/>
          </a:ln>
        </p:spPr>
        <p:txBody>
          <a:bodyPr vert="horz" wrap="square" lIns="96420" tIns="48210" rIns="96420" bIns="48210" numCol="1" anchor="t" anchorCtr="0" compatLnSpc="1">
            <a:prstTxWarp prst="textNoShape">
              <a:avLst/>
            </a:prstTxWarp>
          </a:bodyPr>
          <a:lstStyle/>
          <a:p>
            <a:endParaRPr lang="en-US" dirty="0">
              <a:latin typeface="+mn-lt"/>
              <a:ea typeface="+mn-ea"/>
              <a:cs typeface="+mn-ea"/>
              <a:sym typeface="+mn-lt"/>
            </a:endParaRPr>
          </a:p>
        </p:txBody>
      </p:sp>
      <p:sp>
        <p:nvSpPr>
          <p:cNvPr id="89" name="Freeform 7"/>
          <p:cNvSpPr>
            <a:spLocks/>
          </p:cNvSpPr>
          <p:nvPr/>
        </p:nvSpPr>
        <p:spPr bwMode="auto">
          <a:xfrm rot="2700000">
            <a:off x="1186010" y="1162337"/>
            <a:ext cx="1273536" cy="2318160"/>
          </a:xfrm>
          <a:custGeom>
            <a:avLst/>
            <a:gdLst>
              <a:gd name="T0" fmla="*/ 505 w 645"/>
              <a:gd name="T1" fmla="*/ 0 h 1174"/>
              <a:gd name="T2" fmla="*/ 140 w 645"/>
              <a:gd name="T3" fmla="*/ 365 h 1174"/>
              <a:gd name="T4" fmla="*/ 140 w 645"/>
              <a:gd name="T5" fmla="*/ 780 h 1174"/>
              <a:gd name="T6" fmla="*/ 0 w 645"/>
              <a:gd name="T7" fmla="*/ 780 h 1174"/>
              <a:gd name="T8" fmla="*/ 322 w 645"/>
              <a:gd name="T9" fmla="*/ 1174 h 1174"/>
              <a:gd name="T10" fmla="*/ 645 w 645"/>
              <a:gd name="T11" fmla="*/ 780 h 1174"/>
              <a:gd name="T12" fmla="*/ 505 w 645"/>
              <a:gd name="T13" fmla="*/ 780 h 1174"/>
              <a:gd name="T14" fmla="*/ 505 w 645"/>
              <a:gd name="T15" fmla="*/ 0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1174">
                <a:moveTo>
                  <a:pt x="505" y="0"/>
                </a:moveTo>
                <a:lnTo>
                  <a:pt x="140" y="365"/>
                </a:lnTo>
                <a:lnTo>
                  <a:pt x="140" y="780"/>
                </a:lnTo>
                <a:lnTo>
                  <a:pt x="0" y="780"/>
                </a:lnTo>
                <a:lnTo>
                  <a:pt x="322" y="1174"/>
                </a:lnTo>
                <a:lnTo>
                  <a:pt x="645" y="780"/>
                </a:lnTo>
                <a:lnTo>
                  <a:pt x="505" y="780"/>
                </a:lnTo>
                <a:lnTo>
                  <a:pt x="505" y="0"/>
                </a:lnTo>
                <a:close/>
              </a:path>
            </a:pathLst>
          </a:custGeom>
          <a:solidFill>
            <a:srgbClr val="92D050"/>
          </a:solidFill>
          <a:ln>
            <a:noFill/>
          </a:ln>
        </p:spPr>
        <p:txBody>
          <a:bodyPr vert="horz" wrap="square" lIns="96420" tIns="48210" rIns="96420" bIns="289259" numCol="1" anchor="b" anchorCtr="0" compatLnSpc="1">
            <a:prstTxWarp prst="textNoShape">
              <a:avLst/>
            </a:prstTxWarp>
          </a:bodyPr>
          <a:lstStyle/>
          <a:p>
            <a:pPr algn="ctr"/>
            <a:r>
              <a:rPr lang="en-US" altLang="zh-CN" b="1" dirty="0">
                <a:solidFill>
                  <a:srgbClr val="FFFFFF"/>
                </a:solidFill>
                <a:latin typeface="微软雅黑" panose="020B0503020204020204" pitchFamily="34" charset="-122"/>
                <a:ea typeface="微软雅黑" panose="020B0503020204020204" pitchFamily="34" charset="-122"/>
                <a:cs typeface="+mn-ea"/>
                <a:sym typeface="+mn-lt"/>
              </a:rPr>
              <a:t/>
            </a:r>
            <a:br>
              <a:rPr lang="en-US" altLang="zh-CN" b="1" dirty="0">
                <a:solidFill>
                  <a:srgbClr val="FFFFFF"/>
                </a:solidFill>
                <a:latin typeface="微软雅黑" panose="020B0503020204020204" pitchFamily="34" charset="-122"/>
                <a:ea typeface="微软雅黑" panose="020B0503020204020204" pitchFamily="34" charset="-122"/>
                <a:cs typeface="+mn-ea"/>
                <a:sym typeface="+mn-lt"/>
              </a:rPr>
            </a:br>
            <a:endParaRPr lang="en-US" altLang="zh-CN" b="1" dirty="0" smtClean="0">
              <a:solidFill>
                <a:srgbClr val="FFFFFF"/>
              </a:solidFill>
              <a:latin typeface="微软雅黑" panose="020B0503020204020204" pitchFamily="34" charset="-122"/>
              <a:ea typeface="微软雅黑" panose="020B0503020204020204" pitchFamily="34" charset="-122"/>
              <a:cs typeface="+mn-ea"/>
              <a:sym typeface="+mn-lt"/>
            </a:endParaRPr>
          </a:p>
          <a:p>
            <a:pPr algn="ctr"/>
            <a:r>
              <a:rPr lang="en-US" altLang="zh-CN" b="1" dirty="0" smtClean="0">
                <a:solidFill>
                  <a:srgbClr val="FFFFFF"/>
                </a:solidFill>
                <a:latin typeface="微软雅黑" panose="020B0503020204020204" pitchFamily="34" charset="-122"/>
                <a:ea typeface="微软雅黑" panose="020B0503020204020204" pitchFamily="34" charset="-122"/>
                <a:cs typeface="+mn-ea"/>
                <a:sym typeface="+mn-lt"/>
              </a:rPr>
              <a:t>                                             </a:t>
            </a:r>
            <a:endParaRPr lang="en-US"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90" name="Freeform 8"/>
          <p:cNvSpPr>
            <a:spLocks/>
          </p:cNvSpPr>
          <p:nvPr/>
        </p:nvSpPr>
        <p:spPr bwMode="auto">
          <a:xfrm rot="2700000">
            <a:off x="3599381" y="3135480"/>
            <a:ext cx="720683" cy="1925218"/>
          </a:xfrm>
          <a:custGeom>
            <a:avLst/>
            <a:gdLst>
              <a:gd name="T0" fmla="*/ 0 w 365"/>
              <a:gd name="T1" fmla="*/ 0 h 975"/>
              <a:gd name="T2" fmla="*/ 0 w 365"/>
              <a:gd name="T3" fmla="*/ 975 h 975"/>
              <a:gd name="T4" fmla="*/ 365 w 365"/>
              <a:gd name="T5" fmla="*/ 975 h 975"/>
              <a:gd name="T6" fmla="*/ 365 w 365"/>
              <a:gd name="T7" fmla="*/ 365 h 975"/>
              <a:gd name="T8" fmla="*/ 0 w 365"/>
              <a:gd name="T9" fmla="*/ 0 h 975"/>
            </a:gdLst>
            <a:ahLst/>
            <a:cxnLst>
              <a:cxn ang="0">
                <a:pos x="T0" y="T1"/>
              </a:cxn>
              <a:cxn ang="0">
                <a:pos x="T2" y="T3"/>
              </a:cxn>
              <a:cxn ang="0">
                <a:pos x="T4" y="T5"/>
              </a:cxn>
              <a:cxn ang="0">
                <a:pos x="T6" y="T7"/>
              </a:cxn>
              <a:cxn ang="0">
                <a:pos x="T8" y="T9"/>
              </a:cxn>
            </a:cxnLst>
            <a:rect l="0" t="0" r="r" b="b"/>
            <a:pathLst>
              <a:path w="365" h="975">
                <a:moveTo>
                  <a:pt x="0" y="0"/>
                </a:moveTo>
                <a:lnTo>
                  <a:pt x="0" y="975"/>
                </a:lnTo>
                <a:lnTo>
                  <a:pt x="365" y="975"/>
                </a:lnTo>
                <a:lnTo>
                  <a:pt x="365" y="365"/>
                </a:lnTo>
                <a:lnTo>
                  <a:pt x="0" y="0"/>
                </a:lnTo>
                <a:close/>
              </a:path>
            </a:pathLst>
          </a:custGeom>
          <a:solidFill>
            <a:schemeClr val="accent6">
              <a:lumMod val="60000"/>
              <a:lumOff val="40000"/>
            </a:schemeClr>
          </a:solidFill>
          <a:ln>
            <a:noFill/>
          </a:ln>
        </p:spPr>
        <p:txBody>
          <a:bodyPr vert="horz" wrap="square" lIns="96420" tIns="48210" rIns="96420" bIns="48210" numCol="1" anchor="t" anchorCtr="0" compatLnSpc="1">
            <a:prstTxWarp prst="textNoShape">
              <a:avLst/>
            </a:prstTxWarp>
          </a:bodyPr>
          <a:lstStyle/>
          <a:p>
            <a:endParaRPr lang="en-US" dirty="0">
              <a:latin typeface="+mn-lt"/>
              <a:ea typeface="+mn-ea"/>
              <a:cs typeface="+mn-ea"/>
              <a:sym typeface="+mn-lt"/>
            </a:endParaRPr>
          </a:p>
        </p:txBody>
      </p:sp>
      <p:sp>
        <p:nvSpPr>
          <p:cNvPr id="91" name="Freeform 9"/>
          <p:cNvSpPr>
            <a:spLocks/>
          </p:cNvSpPr>
          <p:nvPr/>
        </p:nvSpPr>
        <p:spPr bwMode="auto">
          <a:xfrm rot="2700000">
            <a:off x="2666836" y="2472803"/>
            <a:ext cx="2312109" cy="1273606"/>
          </a:xfrm>
          <a:custGeom>
            <a:avLst/>
            <a:gdLst>
              <a:gd name="T0" fmla="*/ 1171 w 1171"/>
              <a:gd name="T1" fmla="*/ 505 h 645"/>
              <a:gd name="T2" fmla="*/ 806 w 1171"/>
              <a:gd name="T3" fmla="*/ 140 h 645"/>
              <a:gd name="T4" fmla="*/ 391 w 1171"/>
              <a:gd name="T5" fmla="*/ 140 h 645"/>
              <a:gd name="T6" fmla="*/ 391 w 1171"/>
              <a:gd name="T7" fmla="*/ 0 h 645"/>
              <a:gd name="T8" fmla="*/ 0 w 1171"/>
              <a:gd name="T9" fmla="*/ 323 h 645"/>
              <a:gd name="T10" fmla="*/ 391 w 1171"/>
              <a:gd name="T11" fmla="*/ 645 h 645"/>
              <a:gd name="T12" fmla="*/ 391 w 1171"/>
              <a:gd name="T13" fmla="*/ 505 h 645"/>
              <a:gd name="T14" fmla="*/ 1171 w 1171"/>
              <a:gd name="T15" fmla="*/ 505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1" h="645">
                <a:moveTo>
                  <a:pt x="1171" y="505"/>
                </a:moveTo>
                <a:lnTo>
                  <a:pt x="806" y="140"/>
                </a:lnTo>
                <a:lnTo>
                  <a:pt x="391" y="140"/>
                </a:lnTo>
                <a:lnTo>
                  <a:pt x="391" y="0"/>
                </a:lnTo>
                <a:lnTo>
                  <a:pt x="0" y="323"/>
                </a:lnTo>
                <a:lnTo>
                  <a:pt x="391" y="645"/>
                </a:lnTo>
                <a:lnTo>
                  <a:pt x="391" y="505"/>
                </a:lnTo>
                <a:lnTo>
                  <a:pt x="1171" y="505"/>
                </a:lnTo>
                <a:close/>
              </a:path>
            </a:pathLst>
          </a:custGeom>
          <a:solidFill>
            <a:schemeClr val="accent6"/>
          </a:solidFill>
          <a:ln>
            <a:noFill/>
          </a:ln>
        </p:spPr>
        <p:txBody>
          <a:bodyPr vert="horz" wrap="square" lIns="385679" tIns="48210" rIns="96420" bIns="48210" numCol="1" anchor="ctr" anchorCtr="0" compatLnSpc="1">
            <a:prstTxWarp prst="textNoShape">
              <a:avLst/>
            </a:prstTxWarp>
          </a:bodyPr>
          <a:lstStyle/>
          <a:p>
            <a:endParaRPr lang="en-US" sz="3000" dirty="0">
              <a:solidFill>
                <a:srgbClr val="FFFFFF"/>
              </a:solidFill>
              <a:latin typeface="+mn-lt"/>
              <a:ea typeface="+mn-ea"/>
              <a:cs typeface="+mn-ea"/>
              <a:sym typeface="+mn-lt"/>
            </a:endParaRPr>
          </a:p>
        </p:txBody>
      </p:sp>
      <p:sp>
        <p:nvSpPr>
          <p:cNvPr id="92" name="Freeform 10"/>
          <p:cNvSpPr>
            <a:spLocks/>
          </p:cNvSpPr>
          <p:nvPr/>
        </p:nvSpPr>
        <p:spPr bwMode="auto">
          <a:xfrm rot="2700000">
            <a:off x="1058774" y="4825749"/>
            <a:ext cx="1923138" cy="722697"/>
          </a:xfrm>
          <a:custGeom>
            <a:avLst/>
            <a:gdLst>
              <a:gd name="T0" fmla="*/ 974 w 974"/>
              <a:gd name="T1" fmla="*/ 0 h 366"/>
              <a:gd name="T2" fmla="*/ 0 w 974"/>
              <a:gd name="T3" fmla="*/ 0 h 366"/>
              <a:gd name="T4" fmla="*/ 0 w 974"/>
              <a:gd name="T5" fmla="*/ 366 h 366"/>
              <a:gd name="T6" fmla="*/ 609 w 974"/>
              <a:gd name="T7" fmla="*/ 366 h 366"/>
              <a:gd name="T8" fmla="*/ 974 w 974"/>
              <a:gd name="T9" fmla="*/ 0 h 366"/>
            </a:gdLst>
            <a:ahLst/>
            <a:cxnLst>
              <a:cxn ang="0">
                <a:pos x="T0" y="T1"/>
              </a:cxn>
              <a:cxn ang="0">
                <a:pos x="T2" y="T3"/>
              </a:cxn>
              <a:cxn ang="0">
                <a:pos x="T4" y="T5"/>
              </a:cxn>
              <a:cxn ang="0">
                <a:pos x="T6" y="T7"/>
              </a:cxn>
              <a:cxn ang="0">
                <a:pos x="T8" y="T9"/>
              </a:cxn>
            </a:cxnLst>
            <a:rect l="0" t="0" r="r" b="b"/>
            <a:pathLst>
              <a:path w="974" h="366">
                <a:moveTo>
                  <a:pt x="974" y="0"/>
                </a:moveTo>
                <a:lnTo>
                  <a:pt x="0" y="0"/>
                </a:lnTo>
                <a:lnTo>
                  <a:pt x="0" y="366"/>
                </a:lnTo>
                <a:lnTo>
                  <a:pt x="609" y="366"/>
                </a:lnTo>
                <a:lnTo>
                  <a:pt x="974" y="0"/>
                </a:lnTo>
                <a:close/>
              </a:path>
            </a:pathLst>
          </a:custGeom>
          <a:solidFill>
            <a:schemeClr val="accent5">
              <a:lumMod val="40000"/>
              <a:lumOff val="60000"/>
            </a:schemeClr>
          </a:solidFill>
          <a:ln>
            <a:noFill/>
          </a:ln>
        </p:spPr>
        <p:txBody>
          <a:bodyPr vert="horz" wrap="square" lIns="96420" tIns="48210" rIns="96420" bIns="48210" numCol="1" anchor="t" anchorCtr="0" compatLnSpc="1">
            <a:prstTxWarp prst="textNoShape">
              <a:avLst/>
            </a:prstTxWarp>
          </a:bodyPr>
          <a:lstStyle/>
          <a:p>
            <a:endParaRPr lang="en-US" dirty="0">
              <a:latin typeface="+mn-lt"/>
              <a:ea typeface="+mn-ea"/>
              <a:cs typeface="+mn-ea"/>
              <a:sym typeface="+mn-lt"/>
            </a:endParaRPr>
          </a:p>
        </p:txBody>
      </p:sp>
      <p:sp>
        <p:nvSpPr>
          <p:cNvPr id="93" name="Freeform 11"/>
          <p:cNvSpPr>
            <a:spLocks/>
          </p:cNvSpPr>
          <p:nvPr/>
        </p:nvSpPr>
        <p:spPr bwMode="auto">
          <a:xfrm rot="2700000">
            <a:off x="2372813" y="3889098"/>
            <a:ext cx="1273536" cy="2318160"/>
          </a:xfrm>
          <a:custGeom>
            <a:avLst/>
            <a:gdLst>
              <a:gd name="T0" fmla="*/ 140 w 645"/>
              <a:gd name="T1" fmla="*/ 1174 h 1174"/>
              <a:gd name="T2" fmla="*/ 505 w 645"/>
              <a:gd name="T3" fmla="*/ 808 h 1174"/>
              <a:gd name="T4" fmla="*/ 505 w 645"/>
              <a:gd name="T5" fmla="*/ 394 h 1174"/>
              <a:gd name="T6" fmla="*/ 645 w 645"/>
              <a:gd name="T7" fmla="*/ 394 h 1174"/>
              <a:gd name="T8" fmla="*/ 323 w 645"/>
              <a:gd name="T9" fmla="*/ 0 h 1174"/>
              <a:gd name="T10" fmla="*/ 0 w 645"/>
              <a:gd name="T11" fmla="*/ 394 h 1174"/>
              <a:gd name="T12" fmla="*/ 140 w 645"/>
              <a:gd name="T13" fmla="*/ 394 h 1174"/>
              <a:gd name="T14" fmla="*/ 140 w 645"/>
              <a:gd name="T15" fmla="*/ 1174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1174">
                <a:moveTo>
                  <a:pt x="140" y="1174"/>
                </a:moveTo>
                <a:lnTo>
                  <a:pt x="505" y="808"/>
                </a:lnTo>
                <a:lnTo>
                  <a:pt x="505" y="394"/>
                </a:lnTo>
                <a:lnTo>
                  <a:pt x="645" y="394"/>
                </a:lnTo>
                <a:lnTo>
                  <a:pt x="323" y="0"/>
                </a:lnTo>
                <a:lnTo>
                  <a:pt x="0" y="394"/>
                </a:lnTo>
                <a:lnTo>
                  <a:pt x="140" y="394"/>
                </a:lnTo>
                <a:lnTo>
                  <a:pt x="140" y="1174"/>
                </a:lnTo>
                <a:close/>
              </a:path>
            </a:pathLst>
          </a:custGeom>
          <a:solidFill>
            <a:schemeClr val="accent5">
              <a:lumMod val="60000"/>
              <a:lumOff val="40000"/>
            </a:schemeClr>
          </a:solidFill>
          <a:ln>
            <a:noFill/>
          </a:ln>
        </p:spPr>
        <p:txBody>
          <a:bodyPr vert="horz" wrap="square" lIns="96420" tIns="289259" rIns="96420" bIns="48210" numCol="1" anchor="t" anchorCtr="0" compatLnSpc="1">
            <a:prstTxWarp prst="textNoShape">
              <a:avLst/>
            </a:prstTxWarp>
          </a:bodyPr>
          <a:lstStyle/>
          <a:p>
            <a:pPr algn="ctr"/>
            <a:endParaRPr lang="en-US" sz="3000" dirty="0">
              <a:solidFill>
                <a:srgbClr val="FFFFFF"/>
              </a:solidFill>
              <a:latin typeface="+mn-lt"/>
              <a:ea typeface="+mn-ea"/>
              <a:cs typeface="+mn-ea"/>
              <a:sym typeface="+mn-lt"/>
            </a:endParaRPr>
          </a:p>
        </p:txBody>
      </p:sp>
      <p:sp>
        <p:nvSpPr>
          <p:cNvPr id="94" name="Freeform 12"/>
          <p:cNvSpPr>
            <a:spLocks/>
          </p:cNvSpPr>
          <p:nvPr/>
        </p:nvSpPr>
        <p:spPr bwMode="auto">
          <a:xfrm rot="2700000">
            <a:off x="-87828" y="3601194"/>
            <a:ext cx="2316058" cy="1271631"/>
          </a:xfrm>
          <a:custGeom>
            <a:avLst/>
            <a:gdLst>
              <a:gd name="T0" fmla="*/ 0 w 1173"/>
              <a:gd name="T1" fmla="*/ 139 h 644"/>
              <a:gd name="T2" fmla="*/ 367 w 1173"/>
              <a:gd name="T3" fmla="*/ 505 h 644"/>
              <a:gd name="T4" fmla="*/ 780 w 1173"/>
              <a:gd name="T5" fmla="*/ 505 h 644"/>
              <a:gd name="T6" fmla="*/ 780 w 1173"/>
              <a:gd name="T7" fmla="*/ 644 h 644"/>
              <a:gd name="T8" fmla="*/ 1173 w 1173"/>
              <a:gd name="T9" fmla="*/ 322 h 644"/>
              <a:gd name="T10" fmla="*/ 780 w 1173"/>
              <a:gd name="T11" fmla="*/ 0 h 644"/>
              <a:gd name="T12" fmla="*/ 780 w 1173"/>
              <a:gd name="T13" fmla="*/ 139 h 644"/>
              <a:gd name="T14" fmla="*/ 0 w 1173"/>
              <a:gd name="T15" fmla="*/ 139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3" h="644">
                <a:moveTo>
                  <a:pt x="0" y="139"/>
                </a:moveTo>
                <a:lnTo>
                  <a:pt x="367" y="505"/>
                </a:lnTo>
                <a:lnTo>
                  <a:pt x="780" y="505"/>
                </a:lnTo>
                <a:lnTo>
                  <a:pt x="780" y="644"/>
                </a:lnTo>
                <a:lnTo>
                  <a:pt x="1173" y="322"/>
                </a:lnTo>
                <a:lnTo>
                  <a:pt x="780" y="0"/>
                </a:lnTo>
                <a:lnTo>
                  <a:pt x="780" y="139"/>
                </a:lnTo>
                <a:lnTo>
                  <a:pt x="0" y="139"/>
                </a:lnTo>
                <a:close/>
              </a:path>
            </a:pathLst>
          </a:custGeom>
          <a:solidFill>
            <a:schemeClr val="tx2">
              <a:lumMod val="60000"/>
              <a:lumOff val="40000"/>
            </a:schemeClr>
          </a:solidFill>
          <a:ln>
            <a:noFill/>
          </a:ln>
        </p:spPr>
        <p:txBody>
          <a:bodyPr vert="horz" wrap="square" lIns="96420" tIns="48210" rIns="385679" bIns="48210" numCol="1" anchor="ctr" anchorCtr="0" compatLnSpc="1">
            <a:prstTxWarp prst="textNoShape">
              <a:avLst/>
            </a:prstTxWarp>
          </a:bodyPr>
          <a:lstStyle/>
          <a:p>
            <a:pPr algn="r"/>
            <a:endParaRPr lang="en-US" sz="3000" dirty="0">
              <a:solidFill>
                <a:srgbClr val="FFFFFF"/>
              </a:solidFill>
              <a:latin typeface="+mn-lt"/>
              <a:ea typeface="+mn-ea"/>
              <a:cs typeface="+mn-ea"/>
              <a:sym typeface="+mn-lt"/>
            </a:endParaRPr>
          </a:p>
        </p:txBody>
      </p:sp>
      <p:sp>
        <p:nvSpPr>
          <p:cNvPr id="14" name="文本框 13"/>
          <p:cNvSpPr txBox="1"/>
          <p:nvPr/>
        </p:nvSpPr>
        <p:spPr>
          <a:xfrm>
            <a:off x="1040565" y="2531848"/>
            <a:ext cx="782214" cy="400110"/>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学校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3040676" y="2506412"/>
            <a:ext cx="782214" cy="400110"/>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企业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3034654" y="4419422"/>
            <a:ext cx="889274" cy="707886"/>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教育局</a:t>
            </a:r>
          </a:p>
        </p:txBody>
      </p:sp>
      <p:sp>
        <p:nvSpPr>
          <p:cNvPr id="97" name="文本框 96"/>
          <p:cNvSpPr txBox="1"/>
          <p:nvPr/>
        </p:nvSpPr>
        <p:spPr>
          <a:xfrm>
            <a:off x="1067143" y="4425902"/>
            <a:ext cx="782214" cy="400110"/>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家长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3" name="Text12"/>
          <p:cNvSpPr>
            <a:spLocks noChangeArrowheads="1"/>
          </p:cNvSpPr>
          <p:nvPr/>
        </p:nvSpPr>
        <p:spPr bwMode="auto">
          <a:xfrm>
            <a:off x="4816154" y="4086423"/>
            <a:ext cx="16784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项目成果</a:t>
            </a:r>
            <a:endParaRPr lang="en-US" altLang="de-DE" sz="2400" dirty="0">
              <a:solidFill>
                <a:schemeClr val="tx1">
                  <a:lumMod val="65000"/>
                  <a:lumOff val="35000"/>
                </a:schemeClr>
              </a:solidFill>
              <a:latin typeface="微软雅黑" pitchFamily="34" charset="-122"/>
              <a:ea typeface="微软雅黑" pitchFamily="34" charset="-122"/>
            </a:endParaRPr>
          </a:p>
        </p:txBody>
      </p:sp>
      <p:sp>
        <p:nvSpPr>
          <p:cNvPr id="106" name="矩形 105"/>
          <p:cNvSpPr/>
          <p:nvPr/>
        </p:nvSpPr>
        <p:spPr>
          <a:xfrm>
            <a:off x="4737446" y="4451482"/>
            <a:ext cx="4083026" cy="425758"/>
          </a:xfrm>
          <a:prstGeom prst="rect">
            <a:avLst/>
          </a:prstGeom>
        </p:spPr>
        <p:txBody>
          <a:bodyPr wrap="square">
            <a:spAutoFit/>
          </a:bodyPr>
          <a:lstStyle/>
          <a:p>
            <a:pPr>
              <a:lnSpc>
                <a:spcPts val="2600"/>
              </a:lnSpc>
              <a:spcAft>
                <a:spcPts val="0"/>
              </a:spcAft>
            </a:pPr>
            <a:r>
              <a:rPr lang="zh-CN" altLang="zh-CN" sz="1600" b="1" dirty="0">
                <a:solidFill>
                  <a:srgbClr val="FF0000"/>
                </a:solidFill>
                <a:latin typeface="微软雅黑" panose="020B0503020204020204" pitchFamily="34" charset="-122"/>
                <a:ea typeface="微软雅黑" panose="020B0503020204020204" pitchFamily="34" charset="-122"/>
              </a:rPr>
              <a:t>升级</a:t>
            </a:r>
            <a:r>
              <a:rPr lang="en-US" altLang="zh-CN" sz="1600" b="1" dirty="0">
                <a:solidFill>
                  <a:srgbClr val="FF0000"/>
                </a:solidFill>
                <a:latin typeface="微软雅黑" panose="020B0503020204020204" pitchFamily="34" charset="-122"/>
                <a:ea typeface="微软雅黑" panose="020B0503020204020204" pitchFamily="34" charset="-122"/>
              </a:rPr>
              <a:t>1</a:t>
            </a:r>
            <a:r>
              <a:rPr lang="zh-CN" altLang="zh-CN" sz="1600" b="1" dirty="0">
                <a:solidFill>
                  <a:srgbClr val="FF0000"/>
                </a:solidFill>
                <a:latin typeface="微软雅黑" panose="020B0503020204020204" pitchFamily="34" charset="-122"/>
                <a:ea typeface="微软雅黑" panose="020B0503020204020204" pitchFamily="34" charset="-122"/>
              </a:rPr>
              <a:t>个平台、输出</a:t>
            </a:r>
            <a:r>
              <a:rPr lang="en-US" altLang="zh-CN" sz="1600" b="1" dirty="0">
                <a:solidFill>
                  <a:srgbClr val="FF0000"/>
                </a:solidFill>
                <a:latin typeface="微软雅黑" panose="020B0503020204020204" pitchFamily="34" charset="-122"/>
                <a:ea typeface="微软雅黑" panose="020B0503020204020204" pitchFamily="34" charset="-122"/>
              </a:rPr>
              <a:t>2</a:t>
            </a:r>
            <a:r>
              <a:rPr lang="zh-CN" altLang="zh-CN" sz="1600" b="1" dirty="0">
                <a:solidFill>
                  <a:srgbClr val="FF0000"/>
                </a:solidFill>
                <a:latin typeface="微软雅黑" panose="020B0503020204020204" pitchFamily="34" charset="-122"/>
                <a:ea typeface="微软雅黑" panose="020B0503020204020204" pitchFamily="34" charset="-122"/>
              </a:rPr>
              <a:t>种能力、拓展</a:t>
            </a:r>
            <a:r>
              <a:rPr lang="en-US" altLang="zh-CN" sz="1600" b="1" dirty="0">
                <a:solidFill>
                  <a:srgbClr val="FF0000"/>
                </a:solidFill>
                <a:latin typeface="微软雅黑" panose="020B0503020204020204" pitchFamily="34" charset="-122"/>
                <a:ea typeface="微软雅黑" panose="020B0503020204020204" pitchFamily="34" charset="-122"/>
              </a:rPr>
              <a:t>3</a:t>
            </a:r>
            <a:r>
              <a:rPr lang="zh-CN" altLang="zh-CN" sz="1600" b="1" dirty="0">
                <a:solidFill>
                  <a:srgbClr val="FF0000"/>
                </a:solidFill>
                <a:latin typeface="微软雅黑" panose="020B0503020204020204" pitchFamily="34" charset="-122"/>
                <a:ea typeface="微软雅黑" panose="020B0503020204020204" pitchFamily="34" charset="-122"/>
              </a:rPr>
              <a:t>个</a:t>
            </a:r>
            <a:r>
              <a:rPr lang="zh-CN" altLang="zh-CN" sz="1600" b="1" dirty="0" smtClean="0">
                <a:solidFill>
                  <a:srgbClr val="FF0000"/>
                </a:solidFill>
                <a:latin typeface="微软雅黑" panose="020B0503020204020204" pitchFamily="34" charset="-122"/>
                <a:ea typeface="微软雅黑" panose="020B0503020204020204" pitchFamily="34" charset="-122"/>
              </a:rPr>
              <a:t>场景</a:t>
            </a:r>
            <a:r>
              <a:rPr lang="zh-CN" altLang="en-US" sz="1600" b="1" dirty="0" smtClean="0">
                <a:solidFill>
                  <a:srgbClr val="FF0000"/>
                </a:solidFill>
                <a:latin typeface="微软雅黑" panose="020B0503020204020204" pitchFamily="34" charset="-122"/>
                <a:ea typeface="微软雅黑" panose="020B0503020204020204" pitchFamily="34" charset="-122"/>
              </a:rPr>
              <a:t>。</a:t>
            </a:r>
            <a:endParaRPr lang="zh-CN"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16632"/>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目录</a:t>
            </a:r>
            <a:endParaRPr lang="en-US" altLang="zh-CN" sz="2400" b="1" dirty="0">
              <a:solidFill>
                <a:schemeClr val="bg1"/>
              </a:solidFill>
              <a:latin typeface="微软雅黑" pitchFamily="34" charset="-122"/>
              <a:ea typeface="微软雅黑" pitchFamily="34" charset="-122"/>
              <a:cs typeface="+mj-cs"/>
            </a:endParaRPr>
          </a:p>
        </p:txBody>
      </p:sp>
      <p:sp>
        <p:nvSpPr>
          <p:cNvPr id="46" name="直角三角形 4"/>
          <p:cNvSpPr/>
          <p:nvPr/>
        </p:nvSpPr>
        <p:spPr>
          <a:xfrm rot="10800000">
            <a:off x="766615" y="4313664"/>
            <a:ext cx="297072" cy="556290"/>
          </a:xfrm>
          <a:custGeom>
            <a:avLst/>
            <a:gdLst>
              <a:gd name="connsiteX0" fmla="*/ 0 w 792088"/>
              <a:gd name="connsiteY0" fmla="*/ 436414 h 436414"/>
              <a:gd name="connsiteX1" fmla="*/ 0 w 792088"/>
              <a:gd name="connsiteY1" fmla="*/ 0 h 436414"/>
              <a:gd name="connsiteX2" fmla="*/ 792088 w 792088"/>
              <a:gd name="connsiteY2" fmla="*/ 436414 h 436414"/>
              <a:gd name="connsiteX3" fmla="*/ 0 w 792088"/>
              <a:gd name="connsiteY3" fmla="*/ 436414 h 436414"/>
              <a:gd name="connsiteX0" fmla="*/ 0 w 792088"/>
              <a:gd name="connsiteY0" fmla="*/ 465442 h 465442"/>
              <a:gd name="connsiteX1" fmla="*/ 188686 w 792088"/>
              <a:gd name="connsiteY1" fmla="*/ 0 h 465442"/>
              <a:gd name="connsiteX2" fmla="*/ 792088 w 792088"/>
              <a:gd name="connsiteY2" fmla="*/ 465442 h 465442"/>
              <a:gd name="connsiteX3" fmla="*/ 0 w 792088"/>
              <a:gd name="connsiteY3" fmla="*/ 465442 h 465442"/>
              <a:gd name="connsiteX0" fmla="*/ 0 w 792088"/>
              <a:gd name="connsiteY0" fmla="*/ 367335 h 367335"/>
              <a:gd name="connsiteX1" fmla="*/ 246742 w 792088"/>
              <a:gd name="connsiteY1" fmla="*/ 0 h 367335"/>
              <a:gd name="connsiteX2" fmla="*/ 792088 w 792088"/>
              <a:gd name="connsiteY2" fmla="*/ 367335 h 367335"/>
              <a:gd name="connsiteX3" fmla="*/ 0 w 792088"/>
              <a:gd name="connsiteY3" fmla="*/ 367335 h 367335"/>
            </a:gdLst>
            <a:ahLst/>
            <a:cxnLst>
              <a:cxn ang="0">
                <a:pos x="connsiteX0" y="connsiteY0"/>
              </a:cxn>
              <a:cxn ang="0">
                <a:pos x="connsiteX1" y="connsiteY1"/>
              </a:cxn>
              <a:cxn ang="0">
                <a:pos x="connsiteX2" y="connsiteY2"/>
              </a:cxn>
              <a:cxn ang="0">
                <a:pos x="connsiteX3" y="connsiteY3"/>
              </a:cxn>
            </a:cxnLst>
            <a:rect l="l" t="t" r="r" b="b"/>
            <a:pathLst>
              <a:path w="792088" h="367335">
                <a:moveTo>
                  <a:pt x="0" y="367335"/>
                </a:moveTo>
                <a:lnTo>
                  <a:pt x="246742" y="0"/>
                </a:lnTo>
                <a:lnTo>
                  <a:pt x="792088" y="367335"/>
                </a:lnTo>
                <a:lnTo>
                  <a:pt x="0" y="36733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直角三角形 4"/>
          <p:cNvSpPr/>
          <p:nvPr/>
        </p:nvSpPr>
        <p:spPr>
          <a:xfrm>
            <a:off x="3619130" y="2300987"/>
            <a:ext cx="297072" cy="552744"/>
          </a:xfrm>
          <a:custGeom>
            <a:avLst/>
            <a:gdLst>
              <a:gd name="connsiteX0" fmla="*/ 0 w 792088"/>
              <a:gd name="connsiteY0" fmla="*/ 436414 h 436414"/>
              <a:gd name="connsiteX1" fmla="*/ 0 w 792088"/>
              <a:gd name="connsiteY1" fmla="*/ 0 h 436414"/>
              <a:gd name="connsiteX2" fmla="*/ 792088 w 792088"/>
              <a:gd name="connsiteY2" fmla="*/ 436414 h 436414"/>
              <a:gd name="connsiteX3" fmla="*/ 0 w 792088"/>
              <a:gd name="connsiteY3" fmla="*/ 436414 h 436414"/>
              <a:gd name="connsiteX0" fmla="*/ 0 w 792088"/>
              <a:gd name="connsiteY0" fmla="*/ 465442 h 465442"/>
              <a:gd name="connsiteX1" fmla="*/ 188686 w 792088"/>
              <a:gd name="connsiteY1" fmla="*/ 0 h 465442"/>
              <a:gd name="connsiteX2" fmla="*/ 792088 w 792088"/>
              <a:gd name="connsiteY2" fmla="*/ 465442 h 465442"/>
              <a:gd name="connsiteX3" fmla="*/ 0 w 792088"/>
              <a:gd name="connsiteY3" fmla="*/ 465442 h 465442"/>
              <a:gd name="connsiteX0" fmla="*/ 0 w 792088"/>
              <a:gd name="connsiteY0" fmla="*/ 367335 h 367335"/>
              <a:gd name="connsiteX1" fmla="*/ 246742 w 792088"/>
              <a:gd name="connsiteY1" fmla="*/ 0 h 367335"/>
              <a:gd name="connsiteX2" fmla="*/ 792088 w 792088"/>
              <a:gd name="connsiteY2" fmla="*/ 367335 h 367335"/>
              <a:gd name="connsiteX3" fmla="*/ 0 w 792088"/>
              <a:gd name="connsiteY3" fmla="*/ 367335 h 367335"/>
            </a:gdLst>
            <a:ahLst/>
            <a:cxnLst>
              <a:cxn ang="0">
                <a:pos x="connsiteX0" y="connsiteY0"/>
              </a:cxn>
              <a:cxn ang="0">
                <a:pos x="connsiteX1" y="connsiteY1"/>
              </a:cxn>
              <a:cxn ang="0">
                <a:pos x="connsiteX2" y="connsiteY2"/>
              </a:cxn>
              <a:cxn ang="0">
                <a:pos x="connsiteX3" y="connsiteY3"/>
              </a:cxn>
            </a:cxnLst>
            <a:rect l="l" t="t" r="r" b="b"/>
            <a:pathLst>
              <a:path w="792088" h="367335">
                <a:moveTo>
                  <a:pt x="0" y="367335"/>
                </a:moveTo>
                <a:lnTo>
                  <a:pt x="246742" y="0"/>
                </a:lnTo>
                <a:lnTo>
                  <a:pt x="792088" y="367335"/>
                </a:lnTo>
                <a:lnTo>
                  <a:pt x="0" y="36733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 y="2809409"/>
            <a:ext cx="9144002" cy="1582021"/>
          </a:xfrm>
          <a:prstGeom prst="rect">
            <a:avLst/>
          </a:prstGeom>
          <a:solidFill>
            <a:schemeClr val="tx2">
              <a:lumMod val="60000"/>
              <a:lumOff val="40000"/>
            </a:schemeClr>
          </a:solidFill>
          <a:ln>
            <a:noFill/>
          </a:ln>
          <a:effectLst>
            <a:outerShdw blurRad="508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339566" y="3293082"/>
            <a:ext cx="3847764" cy="646331"/>
          </a:xfrm>
          <a:prstGeom prst="rect">
            <a:avLst/>
          </a:prstGeom>
        </p:spPr>
        <p:txBody>
          <a:bodyPr wrap="square">
            <a:spAutoFit/>
          </a:bodyPr>
          <a:lstStyle/>
          <a:p>
            <a:pPr marL="609569" lvl="2" indent="0">
              <a:buNone/>
            </a:pPr>
            <a:r>
              <a:rPr lang="zh-CN" altLang="en-US" sz="3600" b="1" dirty="0" smtClean="0">
                <a:solidFill>
                  <a:schemeClr val="bg1"/>
                </a:solidFill>
                <a:latin typeface="微软雅黑" pitchFamily="34" charset="-122"/>
                <a:ea typeface="微软雅黑" pitchFamily="34" charset="-122"/>
              </a:rPr>
              <a:t>项目方案</a:t>
            </a:r>
            <a:endParaRPr lang="zh-CN" altLang="en-US" sz="3600" b="1" dirty="0">
              <a:solidFill>
                <a:schemeClr val="bg1"/>
              </a:solidFill>
              <a:latin typeface="微软雅黑" pitchFamily="34" charset="-122"/>
              <a:ea typeface="微软雅黑" pitchFamily="34" charset="-122"/>
            </a:endParaRPr>
          </a:p>
        </p:txBody>
      </p:sp>
      <p:sp>
        <p:nvSpPr>
          <p:cNvPr id="50" name="平行四边形 49"/>
          <p:cNvSpPr/>
          <p:nvPr/>
        </p:nvSpPr>
        <p:spPr>
          <a:xfrm>
            <a:off x="1026842" y="2300987"/>
            <a:ext cx="2052496" cy="2568967"/>
          </a:xfrm>
          <a:prstGeom prst="parallelogram">
            <a:avLst/>
          </a:prstGeom>
          <a:solidFill>
            <a:srgbClr val="92D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808192" y="2984866"/>
            <a:ext cx="489795" cy="1231106"/>
          </a:xfrm>
          <a:prstGeom prst="rect">
            <a:avLst/>
          </a:prstGeom>
        </p:spPr>
        <p:txBody>
          <a:bodyPr wrap="square" lIns="0" tIns="0" rIns="0" bIns="0">
            <a:spAutoFit/>
          </a:bodyPr>
          <a:lstStyle/>
          <a:p>
            <a:pPr algn="ctr"/>
            <a:r>
              <a:rPr lang="en-US" altLang="zh-CN" sz="8000" b="1" dirty="0">
                <a:solidFill>
                  <a:schemeClr val="bg1"/>
                </a:solidFill>
                <a:latin typeface="微软雅黑" pitchFamily="34" charset="-122"/>
                <a:ea typeface="微软雅黑" pitchFamily="34" charset="-122"/>
                <a:sym typeface="Arial" panose="020B0604020202020204" pitchFamily="34" charset="0"/>
              </a:rPr>
              <a:t>2</a:t>
            </a:r>
          </a:p>
        </p:txBody>
      </p:sp>
    </p:spTree>
    <p:extLst>
      <p:ext uri="{BB962C8B-B14F-4D97-AF65-F5344CB8AC3E}">
        <p14:creationId xmlns:p14="http://schemas.microsoft.com/office/powerpoint/2010/main" xmlns="" val="1891563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1"/>
          <p:cNvSpPr txBox="1"/>
          <p:nvPr/>
        </p:nvSpPr>
        <p:spPr>
          <a:xfrm>
            <a:off x="4622722" y="2403202"/>
            <a:ext cx="800219" cy="276999"/>
          </a:xfrm>
          <a:prstGeom prst="rect">
            <a:avLst/>
          </a:prstGeom>
          <a:noFill/>
          <a:effectLst/>
        </p:spPr>
        <p:txBody>
          <a:bodyPr wrap="none" rtlCol="0">
            <a:spAutoFit/>
          </a:bodyPr>
          <a:lstStyle/>
          <a:p>
            <a:r>
              <a:rPr lang="zh-CN" altLang="en-US" sz="1200" b="1" dirty="0" smtClean="0">
                <a:solidFill>
                  <a:schemeClr val="bg1"/>
                </a:solidFill>
                <a:latin typeface="+mn-ea"/>
              </a:rPr>
              <a:t>应用中心</a:t>
            </a:r>
            <a:endParaRPr lang="zh-CN" altLang="en-US" sz="1200" b="1" dirty="0">
              <a:solidFill>
                <a:schemeClr val="bg1"/>
              </a:solidFill>
              <a:latin typeface="+mn-ea"/>
            </a:endParaRPr>
          </a:p>
        </p:txBody>
      </p:sp>
      <p:sp>
        <p:nvSpPr>
          <p:cNvPr id="61" name="文本框 11"/>
          <p:cNvSpPr txBox="1"/>
          <p:nvPr/>
        </p:nvSpPr>
        <p:spPr>
          <a:xfrm>
            <a:off x="3336838" y="3546210"/>
            <a:ext cx="800219" cy="276999"/>
          </a:xfrm>
          <a:prstGeom prst="rect">
            <a:avLst/>
          </a:prstGeom>
          <a:noFill/>
          <a:effectLst/>
        </p:spPr>
        <p:txBody>
          <a:bodyPr wrap="none" rtlCol="0">
            <a:spAutoFit/>
          </a:bodyPr>
          <a:lstStyle/>
          <a:p>
            <a:r>
              <a:rPr lang="zh-CN" altLang="en-US" sz="1200" b="1" dirty="0" smtClean="0">
                <a:solidFill>
                  <a:schemeClr val="bg1"/>
                </a:solidFill>
                <a:latin typeface="+mn-ea"/>
              </a:rPr>
              <a:t>教学资源</a:t>
            </a:r>
            <a:endParaRPr lang="zh-CN" altLang="en-US" sz="1200" b="1" dirty="0">
              <a:solidFill>
                <a:schemeClr val="bg1"/>
              </a:solidFill>
              <a:latin typeface="+mn-ea"/>
            </a:endParaRPr>
          </a:p>
        </p:txBody>
      </p:sp>
      <p:grpSp>
        <p:nvGrpSpPr>
          <p:cNvPr id="62" name="组合 61"/>
          <p:cNvGrpSpPr/>
          <p:nvPr/>
        </p:nvGrpSpPr>
        <p:grpSpPr>
          <a:xfrm>
            <a:off x="222912" y="766581"/>
            <a:ext cx="8830163" cy="1789720"/>
            <a:chOff x="323527" y="767692"/>
            <a:chExt cx="8700347" cy="1709548"/>
          </a:xfrm>
        </p:grpSpPr>
        <p:sp>
          <p:nvSpPr>
            <p:cNvPr id="63" name="矩形 62"/>
            <p:cNvSpPr/>
            <p:nvPr/>
          </p:nvSpPr>
          <p:spPr>
            <a:xfrm>
              <a:off x="323528" y="1268761"/>
              <a:ext cx="8700346" cy="1208479"/>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矩形 63"/>
            <p:cNvSpPr/>
            <p:nvPr/>
          </p:nvSpPr>
          <p:spPr>
            <a:xfrm>
              <a:off x="323528" y="767692"/>
              <a:ext cx="1794555" cy="5010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pitchFamily="34" charset="-122"/>
                  <a:ea typeface="微软雅黑" panose="020B0503020204020204" pitchFamily="34" charset="-122"/>
                </a:rPr>
                <a:t>升级</a:t>
              </a: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个平台</a:t>
              </a:r>
              <a:endParaRPr lang="zh-CN" altLang="en-US" sz="1600" b="1" dirty="0">
                <a:latin typeface="微软雅黑" panose="020B0503020204020204" pitchFamily="34" charset="-122"/>
                <a:ea typeface="微软雅黑" panose="020B0503020204020204" pitchFamily="34" charset="-122"/>
              </a:endParaRPr>
            </a:p>
          </p:txBody>
        </p:sp>
        <p:sp>
          <p:nvSpPr>
            <p:cNvPr id="65" name="TextBox 4"/>
            <p:cNvSpPr txBox="1"/>
            <p:nvPr/>
          </p:nvSpPr>
          <p:spPr>
            <a:xfrm>
              <a:off x="323527" y="1344214"/>
              <a:ext cx="8431640" cy="1043663"/>
            </a:xfrm>
            <a:prstGeom prst="rect">
              <a:avLst/>
            </a:prstGeom>
            <a:noFill/>
          </p:spPr>
          <p:txBody>
            <a:bodyPr wrap="square" rtlCol="0">
              <a:spAutoFit/>
            </a:bodyPr>
            <a:lstStyle/>
            <a:p>
              <a:pPr marL="285750" indent="-285750">
                <a:lnSpc>
                  <a:spcPts val="2600"/>
                </a:lnSpc>
                <a:buFont typeface="Wingdings" panose="05000000000000000000" pitchFamily="2" charset="2"/>
                <a:buChar char="l"/>
              </a:pP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通过将幼升小平台、智慧校园门户、校安监管</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平台</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三个项目</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入口</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进行统一</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汇聚</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、数据互通</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继而在福建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和教育</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平台的基础上进行升级优化，实现入口的统一管理，丰富平台的使用功能，进一步提升平台的连接价值。</a:t>
              </a:r>
            </a:p>
          </p:txBody>
        </p:sp>
      </p:grpSp>
      <p:grpSp>
        <p:nvGrpSpPr>
          <p:cNvPr id="66" name="组合 7"/>
          <p:cNvGrpSpPr/>
          <p:nvPr/>
        </p:nvGrpSpPr>
        <p:grpSpPr>
          <a:xfrm>
            <a:off x="207549" y="2541701"/>
            <a:ext cx="8845526" cy="2418850"/>
            <a:chOff x="215539" y="-608213"/>
            <a:chExt cx="8676941" cy="18190804"/>
          </a:xfrm>
        </p:grpSpPr>
        <p:sp>
          <p:nvSpPr>
            <p:cNvPr id="67" name="矩形 66"/>
            <p:cNvSpPr/>
            <p:nvPr/>
          </p:nvSpPr>
          <p:spPr>
            <a:xfrm>
              <a:off x="225348" y="2600206"/>
              <a:ext cx="8667132" cy="1498238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矩形 67"/>
            <p:cNvSpPr/>
            <p:nvPr/>
          </p:nvSpPr>
          <p:spPr>
            <a:xfrm>
              <a:off x="225348" y="-608213"/>
              <a:ext cx="1837043" cy="32048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pitchFamily="34" charset="-122"/>
                  <a:ea typeface="微软雅黑" panose="020B0503020204020204" pitchFamily="34" charset="-122"/>
                </a:rPr>
                <a:t>输出</a:t>
              </a: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种能力</a:t>
              </a:r>
              <a:endParaRPr lang="zh-CN" altLang="en-US" sz="1600" b="1" dirty="0">
                <a:latin typeface="微软雅黑" panose="020B0503020204020204" pitchFamily="34" charset="-122"/>
                <a:ea typeface="微软雅黑" panose="020B0503020204020204" pitchFamily="34" charset="-122"/>
              </a:endParaRPr>
            </a:p>
          </p:txBody>
        </p:sp>
        <p:sp>
          <p:nvSpPr>
            <p:cNvPr id="69" name="TextBox 10"/>
            <p:cNvSpPr txBox="1"/>
            <p:nvPr/>
          </p:nvSpPr>
          <p:spPr>
            <a:xfrm>
              <a:off x="215539" y="3248755"/>
              <a:ext cx="8495860" cy="13231874"/>
            </a:xfrm>
            <a:prstGeom prst="rect">
              <a:avLst/>
            </a:prstGeom>
            <a:noFill/>
          </p:spPr>
          <p:txBody>
            <a:bodyPr wrap="square" rtlCol="0">
              <a:spAutoFit/>
            </a:bodyPr>
            <a:lstStyle/>
            <a:p>
              <a:pPr marL="285750" indent="-285750">
                <a:lnSpc>
                  <a:spcPts val="2600"/>
                </a:lnSpc>
                <a:buFont typeface="Wingdings" panose="05000000000000000000" pitchFamily="2" charset="2"/>
                <a:buChar char="l"/>
              </a:pPr>
              <a:r>
                <a:rPr lang="zh-CN"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大数据精准营销能力：</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借助</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汇聚能力</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搭建目标客户数据库，通过</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内外部数据</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交互</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比对</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，将学生与家长信息进行关联，经过数据分析和处理</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向前端输出清晰的</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比对</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目标客户清单，向外部平台输出数据应用结果。</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如：本地受教人口分布情况、男女生比例、年龄段等多维度数据。</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ts val="2600"/>
                </a:lnSpc>
                <a:buFont typeface="Wingdings" panose="05000000000000000000" pitchFamily="2" charset="2"/>
                <a:buChar char="l"/>
              </a:pPr>
              <a:r>
                <a:rPr lang="zh-CN"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大数据成果变现能力：</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通过聚焦电子班牌的发展，建立家校互动的强连接，实现校园门户的智能化交互。同时借助优质的校企客情、代理商拓展能力，迅速推进“和教育”用户拓展。</a:t>
              </a:r>
              <a:endParaRPr lang="en-US" altLang="zh-CN" sz="1600" dirty="0">
                <a:solidFill>
                  <a:schemeClr val="tx1">
                    <a:lumMod val="65000"/>
                    <a:lumOff val="35000"/>
                  </a:schemeClr>
                </a:solidFill>
                <a:latin typeface="微软雅黑" pitchFamily="34" charset="-122"/>
                <a:ea typeface="微软雅黑" pitchFamily="34" charset="-122"/>
              </a:endParaRPr>
            </a:p>
          </p:txBody>
        </p:sp>
      </p:grpSp>
      <p:sp>
        <p:nvSpPr>
          <p:cNvPr id="70" name="Title 1"/>
          <p:cNvSpPr txBox="1">
            <a:spLocks/>
          </p:cNvSpPr>
          <p:nvPr/>
        </p:nvSpPr>
        <p:spPr>
          <a:xfrm>
            <a:off x="179512" y="116632"/>
            <a:ext cx="7886700" cy="608260"/>
          </a:xfrm>
          <a:prstGeom prst="rect">
            <a:avLst/>
          </a:prstGeom>
        </p:spPr>
        <p:txBody>
          <a:bodyPr/>
          <a:lstStyle/>
          <a:p>
            <a:pPr>
              <a:spcBef>
                <a:spcPct val="0"/>
              </a:spcBef>
              <a:defRPr/>
            </a:pPr>
            <a:r>
              <a:rPr lang="zh-CN" altLang="en-US" sz="2400" b="1" dirty="0">
                <a:solidFill>
                  <a:schemeClr val="bg1"/>
                </a:solidFill>
                <a:latin typeface="微软雅黑" pitchFamily="34" charset="-122"/>
                <a:ea typeface="微软雅黑" pitchFamily="34" charset="-122"/>
                <a:cs typeface="+mj-cs"/>
              </a:rPr>
              <a:t>项目</a:t>
            </a:r>
            <a:r>
              <a:rPr lang="zh-CN" altLang="en-US" sz="2400" b="1" dirty="0" smtClean="0">
                <a:solidFill>
                  <a:schemeClr val="bg1"/>
                </a:solidFill>
                <a:latin typeface="微软雅黑" pitchFamily="34" charset="-122"/>
                <a:ea typeface="微软雅黑" pitchFamily="34" charset="-122"/>
                <a:cs typeface="+mj-cs"/>
              </a:rPr>
              <a:t>方案</a:t>
            </a:r>
            <a:endParaRPr lang="en-US" altLang="zh-CN" sz="2400" b="1" dirty="0">
              <a:solidFill>
                <a:schemeClr val="bg1"/>
              </a:solidFill>
              <a:latin typeface="微软雅黑" pitchFamily="34" charset="-122"/>
              <a:ea typeface="微软雅黑" pitchFamily="34" charset="-122"/>
              <a:cs typeface="+mj-cs"/>
            </a:endParaRPr>
          </a:p>
        </p:txBody>
      </p:sp>
      <p:sp>
        <p:nvSpPr>
          <p:cNvPr id="75" name="矩形 74"/>
          <p:cNvSpPr/>
          <p:nvPr/>
        </p:nvSpPr>
        <p:spPr>
          <a:xfrm>
            <a:off x="217549" y="4960551"/>
            <a:ext cx="1872735" cy="4120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pitchFamily="34" charset="-122"/>
                <a:ea typeface="微软雅黑" panose="020B0503020204020204" pitchFamily="34" charset="-122"/>
              </a:rPr>
              <a:t>拓展</a:t>
            </a:r>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个场景</a:t>
            </a:r>
            <a:endParaRPr lang="zh-CN" altLang="en-US" sz="1600" b="1" dirty="0">
              <a:latin typeface="微软雅黑" panose="020B0503020204020204" pitchFamily="34" charset="-122"/>
              <a:ea typeface="微软雅黑" panose="020B0503020204020204" pitchFamily="34" charset="-122"/>
            </a:endParaRPr>
          </a:p>
        </p:txBody>
      </p:sp>
      <p:sp>
        <p:nvSpPr>
          <p:cNvPr id="76" name="矩形 75"/>
          <p:cNvSpPr/>
          <p:nvPr/>
        </p:nvSpPr>
        <p:spPr>
          <a:xfrm>
            <a:off x="222912" y="5389385"/>
            <a:ext cx="8830163" cy="1229582"/>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8" name="矩形 77"/>
          <p:cNvSpPr/>
          <p:nvPr/>
        </p:nvSpPr>
        <p:spPr>
          <a:xfrm>
            <a:off x="217549" y="5389385"/>
            <a:ext cx="8835526" cy="1092607"/>
          </a:xfrm>
          <a:prstGeom prst="rect">
            <a:avLst/>
          </a:prstGeom>
        </p:spPr>
        <p:txBody>
          <a:bodyPr wrap="square">
            <a:spAutoFit/>
          </a:bodyPr>
          <a:lstStyle/>
          <a:p>
            <a:pPr marL="285750" indent="-285750">
              <a:lnSpc>
                <a:spcPts val="2600"/>
              </a:lnSpc>
              <a:buFont typeface="Wingdings" panose="05000000000000000000" pitchFamily="2" charset="2"/>
              <a:buChar char="l"/>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福州市小学招生预报名系统</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ts val="2600"/>
              </a:lnSpc>
              <a:buFont typeface="Wingdings" panose="05000000000000000000" pitchFamily="2" charset="2"/>
              <a:buChar char="l"/>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智慧校园门户</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“电子班牌”</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ts val="2600"/>
              </a:lnSpc>
              <a:buFont typeface="Wingdings" panose="05000000000000000000" pitchFamily="2" charset="2"/>
              <a:buChar char="l"/>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校安监管平台</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“一</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键</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报警杆“</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1"/>
          <p:cNvSpPr txBox="1"/>
          <p:nvPr/>
        </p:nvSpPr>
        <p:spPr>
          <a:xfrm>
            <a:off x="4566309" y="4388475"/>
            <a:ext cx="800219" cy="276999"/>
          </a:xfrm>
          <a:prstGeom prst="rect">
            <a:avLst/>
          </a:prstGeom>
          <a:noFill/>
          <a:effectLst/>
        </p:spPr>
        <p:txBody>
          <a:bodyPr wrap="none" rtlCol="0">
            <a:spAutoFit/>
          </a:bodyPr>
          <a:lstStyle/>
          <a:p>
            <a:r>
              <a:rPr lang="zh-CN" altLang="en-US" sz="1200" b="1" dirty="0" smtClean="0">
                <a:solidFill>
                  <a:schemeClr val="bg1"/>
                </a:solidFill>
                <a:latin typeface="+mn-ea"/>
              </a:rPr>
              <a:t>应用中心</a:t>
            </a:r>
            <a:endParaRPr lang="zh-CN" altLang="en-US" sz="1200" b="1" dirty="0">
              <a:solidFill>
                <a:schemeClr val="bg1"/>
              </a:solidFill>
              <a:latin typeface="+mn-ea"/>
            </a:endParaRPr>
          </a:p>
        </p:txBody>
      </p:sp>
      <p:sp>
        <p:nvSpPr>
          <p:cNvPr id="70" name="Title 1"/>
          <p:cNvSpPr txBox="1">
            <a:spLocks/>
          </p:cNvSpPr>
          <p:nvPr/>
        </p:nvSpPr>
        <p:spPr>
          <a:xfrm>
            <a:off x="193707" y="125194"/>
            <a:ext cx="7886700" cy="608260"/>
          </a:xfrm>
          <a:prstGeom prst="rect">
            <a:avLst/>
          </a:prstGeom>
        </p:spPr>
        <p:txBody>
          <a:bodyPr/>
          <a:lstStyle/>
          <a:p>
            <a:pPr>
              <a:defRPr/>
            </a:pPr>
            <a:r>
              <a:rPr lang="zh-CN" altLang="zh-CN" sz="2400" b="1" dirty="0">
                <a:solidFill>
                  <a:schemeClr val="bg1"/>
                </a:solidFill>
                <a:latin typeface="微软雅黑" panose="020B0503020204020204" pitchFamily="34" charset="-122"/>
                <a:ea typeface="微软雅黑" panose="020B0503020204020204" pitchFamily="34" charset="-122"/>
              </a:rPr>
              <a:t>福州市小学招生预报名系统</a:t>
            </a:r>
            <a:endParaRPr lang="en-US" altLang="zh-CN" sz="2400" b="1" dirty="0">
              <a:solidFill>
                <a:schemeClr val="bg1"/>
              </a:solidFill>
              <a:latin typeface="微软雅黑" pitchFamily="34" charset="-122"/>
              <a:ea typeface="微软雅黑" pitchFamily="34" charset="-122"/>
              <a:cs typeface="+mj-cs"/>
            </a:endParaRPr>
          </a:p>
        </p:txBody>
      </p:sp>
      <p:sp>
        <p:nvSpPr>
          <p:cNvPr id="2" name="文本框 1"/>
          <p:cNvSpPr txBox="1"/>
          <p:nvPr/>
        </p:nvSpPr>
        <p:spPr>
          <a:xfrm>
            <a:off x="361415" y="4765119"/>
            <a:ext cx="8447229" cy="2092881"/>
          </a:xfrm>
          <a:prstGeom prst="rect">
            <a:avLst/>
          </a:prstGeom>
          <a:noFill/>
        </p:spPr>
        <p:txBody>
          <a:bodyPr wrap="square" rtlCol="0">
            <a:spAutoFit/>
          </a:bodyPr>
          <a:lstStyle/>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通过</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预报名系统实现随迁子女网络填报志愿、电脑派位及结果告知</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使</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家长尽早明确孩子是否具备入学条件及划片学校、报名点等信息，了解孩子预报名是否成功</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使</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教育行政部门提早掌握辖区和学校适龄儿童数量，根据生源情况合理安排增班、扩班或开展生源分流，也便于更好地统筹安排政策照顾对象和不符合片内生条件的本地生</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、目前已对接的平台二期将进一步打通公安局户籍数据、民政局出生数据、房产交易中心房产交易数据接口，以实现线上审核功能。</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12"/>
          <p:cNvSpPr>
            <a:spLocks noChangeArrowheads="1"/>
          </p:cNvSpPr>
          <p:nvPr/>
        </p:nvSpPr>
        <p:spPr bwMode="auto">
          <a:xfrm>
            <a:off x="467544" y="4397985"/>
            <a:ext cx="167843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主要功能</a:t>
            </a:r>
            <a:endParaRPr lang="en-US" altLang="de-DE" sz="2400" dirty="0">
              <a:solidFill>
                <a:schemeClr val="tx1">
                  <a:lumMod val="65000"/>
                  <a:lumOff val="35000"/>
                </a:schemeClr>
              </a:solidFill>
              <a:latin typeface="微软雅黑" pitchFamily="34" charset="-122"/>
              <a:ea typeface="微软雅黑"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050" y="819742"/>
            <a:ext cx="8761958" cy="3491955"/>
          </a:xfrm>
          <a:prstGeom prst="rect">
            <a:avLst/>
          </a:prstGeom>
        </p:spPr>
      </p:pic>
    </p:spTree>
    <p:extLst>
      <p:ext uri="{BB962C8B-B14F-4D97-AF65-F5344CB8AC3E}">
        <p14:creationId xmlns:p14="http://schemas.microsoft.com/office/powerpoint/2010/main" xmlns="" val="3262785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1"/>
          <p:cNvSpPr txBox="1"/>
          <p:nvPr/>
        </p:nvSpPr>
        <p:spPr>
          <a:xfrm>
            <a:off x="4566309" y="4388475"/>
            <a:ext cx="800219" cy="276999"/>
          </a:xfrm>
          <a:prstGeom prst="rect">
            <a:avLst/>
          </a:prstGeom>
          <a:noFill/>
          <a:effectLst/>
        </p:spPr>
        <p:txBody>
          <a:bodyPr wrap="none" rtlCol="0">
            <a:spAutoFit/>
          </a:bodyPr>
          <a:lstStyle/>
          <a:p>
            <a:r>
              <a:rPr lang="zh-CN" altLang="en-US" sz="1200" b="1" dirty="0" smtClean="0">
                <a:solidFill>
                  <a:schemeClr val="bg1"/>
                </a:solidFill>
                <a:latin typeface="+mn-ea"/>
              </a:rPr>
              <a:t>应用中心</a:t>
            </a:r>
            <a:endParaRPr lang="zh-CN" altLang="en-US" sz="1200" b="1" dirty="0">
              <a:solidFill>
                <a:schemeClr val="bg1"/>
              </a:solidFill>
              <a:latin typeface="+mn-ea"/>
            </a:endParaRPr>
          </a:p>
        </p:txBody>
      </p:sp>
      <p:sp>
        <p:nvSpPr>
          <p:cNvPr id="70" name="Title 1"/>
          <p:cNvSpPr txBox="1">
            <a:spLocks/>
          </p:cNvSpPr>
          <p:nvPr/>
        </p:nvSpPr>
        <p:spPr>
          <a:xfrm>
            <a:off x="193707" y="125194"/>
            <a:ext cx="7886700" cy="608260"/>
          </a:xfrm>
          <a:prstGeom prst="rect">
            <a:avLst/>
          </a:prstGeom>
        </p:spPr>
        <p:txBody>
          <a:bodyPr/>
          <a:lstStyle/>
          <a:p>
            <a:pPr>
              <a:defRPr/>
            </a:pPr>
            <a:r>
              <a:rPr lang="zh-CN" altLang="zh-CN" sz="2400" b="1" dirty="0">
                <a:solidFill>
                  <a:schemeClr val="bg1"/>
                </a:solidFill>
                <a:latin typeface="微软雅黑" panose="020B0503020204020204" pitchFamily="34" charset="-122"/>
                <a:ea typeface="微软雅黑" panose="020B0503020204020204" pitchFamily="34" charset="-122"/>
              </a:rPr>
              <a:t>福州市小学招生预报名系统</a:t>
            </a:r>
            <a:endParaRPr lang="en-US" altLang="zh-CN" sz="2400" b="1" dirty="0">
              <a:solidFill>
                <a:schemeClr val="bg1"/>
              </a:solidFill>
              <a:latin typeface="微软雅黑" pitchFamily="34" charset="-122"/>
              <a:ea typeface="微软雅黑" pitchFamily="34" charset="-122"/>
              <a:cs typeface="+mj-cs"/>
            </a:endParaRPr>
          </a:p>
        </p:txBody>
      </p:sp>
      <p:sp>
        <p:nvSpPr>
          <p:cNvPr id="2" name="文本框 1"/>
          <p:cNvSpPr txBox="1"/>
          <p:nvPr/>
        </p:nvSpPr>
        <p:spPr>
          <a:xfrm>
            <a:off x="5643570" y="1556792"/>
            <a:ext cx="3205073" cy="4093428"/>
          </a:xfrm>
          <a:prstGeom prst="rect">
            <a:avLst/>
          </a:prstGeom>
          <a:noFill/>
        </p:spPr>
        <p:txBody>
          <a:bodyPr wrap="square" rtlCol="0">
            <a:spAutoFit/>
          </a:bodyPr>
          <a:lstStyle/>
          <a:p>
            <a:pPr>
              <a:lnSpc>
                <a:spcPts val="2600"/>
              </a:lnSpc>
            </a:pPr>
            <a:r>
              <a:rPr lang="zh-CN" altLang="zh-CN" sz="1400" b="1" dirty="0">
                <a:solidFill>
                  <a:schemeClr val="tx1">
                    <a:lumMod val="65000"/>
                    <a:lumOff val="35000"/>
                  </a:schemeClr>
                </a:solidFill>
                <a:latin typeface="微软雅黑" panose="020B0503020204020204" pitchFamily="34" charset="-122"/>
                <a:ea typeface="微软雅黑" panose="020B0503020204020204" pitchFamily="34" charset="-122"/>
              </a:rPr>
              <a:t>立体式的数据采集矩阵：</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该平台使用福州市教育局官网为平台主入口，以福建“和校园”作为该平台的一级域名，并在“和校园”官网以及微信公众号上分别设置分入口，通过对我司平台入口的引流</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，为</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后续“和教育”产品的拓展做了较好的铺垫</a:t>
            </a:r>
            <a:r>
              <a:rPr lang="zh-CN"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600"/>
              </a:lnSpc>
            </a:pP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连接数据孤岛，实现应用整合</a:t>
            </a:r>
            <a:r>
              <a:rPr lang="zh-CN"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打通公安局户籍数据、民政局出生数据、房产交易中心房产交易数据，实现一键查询、一站受理。</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12"/>
          <p:cNvSpPr>
            <a:spLocks noChangeArrowheads="1"/>
          </p:cNvSpPr>
          <p:nvPr/>
        </p:nvSpPr>
        <p:spPr bwMode="auto">
          <a:xfrm>
            <a:off x="5643570" y="1089472"/>
            <a:ext cx="1317368"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a:defRPr kumimoji="1" sz="1700" b="1">
                <a:solidFill>
                  <a:srgbClr val="000000"/>
                </a:solidFill>
                <a:latin typeface="Arial" panose="020B0604020202020204" pitchFamily="34" charset="0"/>
                <a:ea typeface="宋体" panose="02010600030101010101" pitchFamily="2" charset="-122"/>
              </a:defRPr>
            </a:lvl1pPr>
            <a:lvl2pPr marL="168275" indent="-166688" defTabSz="330200">
              <a:buChar char="•"/>
              <a:defRPr kumimoji="1" sz="1700">
                <a:solidFill>
                  <a:srgbClr val="000000"/>
                </a:solidFill>
                <a:latin typeface="Arial" panose="020B0604020202020204" pitchFamily="34" charset="0"/>
                <a:ea typeface="宋体" panose="02010600030101010101" pitchFamily="2" charset="-122"/>
              </a:defRPr>
            </a:lvl2pPr>
            <a:lvl3pPr marL="358775" indent="-188913" defTabSz="330200">
              <a:buChar char="–"/>
              <a:defRPr kumimoji="1" sz="1700">
                <a:solidFill>
                  <a:srgbClr val="000000"/>
                </a:solidFill>
                <a:latin typeface="Arial" panose="020B0604020202020204" pitchFamily="34" charset="0"/>
                <a:ea typeface="宋体" panose="02010600030101010101" pitchFamily="2" charset="-122"/>
              </a:defRPr>
            </a:lvl3pPr>
            <a:lvl4pPr marL="511175" indent="-150813" defTabSz="330200">
              <a:buChar char="-"/>
              <a:defRPr kumimoji="1" sz="1700">
                <a:solidFill>
                  <a:srgbClr val="000000"/>
                </a:solidFill>
                <a:latin typeface="Arial" panose="020B0604020202020204" pitchFamily="34" charset="0"/>
                <a:ea typeface="宋体" panose="02010600030101010101" pitchFamily="2" charset="-122"/>
              </a:defRPr>
            </a:lvl4pPr>
            <a:lvl5pPr marL="2624138" indent="4763" algn="ctr" defTabSz="330200">
              <a:lnSpc>
                <a:spcPts val="1600"/>
              </a:lnSpc>
              <a:defRPr kumimoji="1" sz="1400" b="1">
                <a:solidFill>
                  <a:srgbClr val="000000"/>
                </a:solidFill>
                <a:latin typeface="Arial" panose="020B0604020202020204" pitchFamily="34" charset="0"/>
                <a:ea typeface="宋体" panose="02010600030101010101" pitchFamily="2" charset="-122"/>
              </a:defRPr>
            </a:lvl5pPr>
            <a:lvl6pPr marL="30813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6pPr>
            <a:lvl7pPr marL="35385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7pPr>
            <a:lvl8pPr marL="39957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8pPr>
            <a:lvl9pPr marL="4452938" indent="4763" algn="ctr" defTabSz="330200" eaLnBrk="0" fontAlgn="base" hangingPunct="0">
              <a:lnSpc>
                <a:spcPts val="1600"/>
              </a:lnSpc>
              <a:spcBef>
                <a:spcPct val="0"/>
              </a:spcBef>
              <a:spcAft>
                <a:spcPct val="0"/>
              </a:spcAft>
              <a:defRPr kumimoji="1" sz="1400" b="1">
                <a:solidFill>
                  <a:srgbClr val="000000"/>
                </a:solidFill>
                <a:latin typeface="Arial" panose="020B0604020202020204" pitchFamily="34" charset="0"/>
                <a:ea typeface="宋体" panose="02010600030101010101" pitchFamily="2" charset="-122"/>
              </a:defRPr>
            </a:lvl9pPr>
          </a:lstStyle>
          <a:p>
            <a:r>
              <a:rPr lang="zh-CN" altLang="en-US" sz="2400" dirty="0" smtClean="0">
                <a:solidFill>
                  <a:schemeClr val="tx1">
                    <a:lumMod val="65000"/>
                    <a:lumOff val="35000"/>
                  </a:schemeClr>
                </a:solidFill>
                <a:latin typeface="微软雅黑" pitchFamily="34" charset="-122"/>
                <a:ea typeface="微软雅黑" pitchFamily="34" charset="-122"/>
              </a:rPr>
              <a:t>方案创新</a:t>
            </a:r>
            <a:endParaRPr lang="en-US" altLang="de-DE" sz="2400" dirty="0">
              <a:solidFill>
                <a:schemeClr val="tx1">
                  <a:lumMod val="65000"/>
                  <a:lumOff val="35000"/>
                </a:schemeClr>
              </a:solidFill>
              <a:latin typeface="微软雅黑" pitchFamily="34" charset="-122"/>
              <a:ea typeface="微软雅黑" pitchFamily="34" charset="-122"/>
            </a:endParaRPr>
          </a:p>
        </p:txBody>
      </p:sp>
      <p:pic>
        <p:nvPicPr>
          <p:cNvPr id="8" name="图片 7" descr="F:\工作\市场拓展室\教育行业\材料\百家标杆\17年\材料\1128\“幼升小”图片库\和校园官网.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189" y="3584729"/>
            <a:ext cx="3694572" cy="2121916"/>
          </a:xfrm>
          <a:prstGeom prst="rect">
            <a:avLst/>
          </a:prstGeom>
          <a:noFill/>
          <a:ln>
            <a:noFill/>
          </a:ln>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93491" y="2051340"/>
            <a:ext cx="1778641" cy="316361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8189" y="1052736"/>
            <a:ext cx="3750676" cy="2078077"/>
          </a:xfrm>
          <a:prstGeom prst="rect">
            <a:avLst/>
          </a:prstGeom>
        </p:spPr>
      </p:pic>
    </p:spTree>
    <p:extLst>
      <p:ext uri="{BB962C8B-B14F-4D97-AF65-F5344CB8AC3E}">
        <p14:creationId xmlns:p14="http://schemas.microsoft.com/office/powerpoint/2010/main" xmlns="" val="40509949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20874</TotalTime>
  <Words>1843</Words>
  <Application>Microsoft Office PowerPoint</Application>
  <PresentationFormat>全屏显示(4:3)</PresentationFormat>
  <Paragraphs>158</Paragraphs>
  <Slides>20</Slides>
  <Notes>18</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任良川</dc:creator>
  <cp:lastModifiedBy>卢婷婷</cp:lastModifiedBy>
  <cp:revision>1001</cp:revision>
  <dcterms:created xsi:type="dcterms:W3CDTF">2013-11-22T10:39:44Z</dcterms:created>
  <dcterms:modified xsi:type="dcterms:W3CDTF">2018-04-03T06:12:40Z</dcterms:modified>
</cp:coreProperties>
</file>