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3" r:id="rId2"/>
    <p:sldId id="2129" r:id="rId3"/>
    <p:sldId id="2145" r:id="rId4"/>
    <p:sldId id="2133" r:id="rId5"/>
    <p:sldId id="2124" r:id="rId6"/>
    <p:sldId id="2125" r:id="rId7"/>
    <p:sldId id="2131" r:id="rId8"/>
    <p:sldId id="2063" r:id="rId9"/>
    <p:sldId id="2064" r:id="rId10"/>
    <p:sldId id="2096" r:id="rId11"/>
    <p:sldId id="2097" r:id="rId12"/>
    <p:sldId id="2127" r:id="rId13"/>
    <p:sldId id="2070" r:id="rId14"/>
    <p:sldId id="2109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75" autoAdjust="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>
        <p:guide orient="horz" pos="2268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#2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#2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47CFBF-D8EC-421D-9D5C-4C13FA05A8D7}" type="doc">
      <dgm:prSet loTypeId="urn:microsoft.com/office/officeart/2005/8/layout/vList2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AD3104B8-BC14-4BCD-AB59-05640EA7C6ED}">
      <dgm:prSet phldrT="[文本]" custT="1"/>
      <dgm:spPr/>
      <dgm:t>
        <a:bodyPr/>
        <a:lstStyle/>
        <a:p>
          <a:pPr algn="ctr"/>
          <a:r>
            <a: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打造个性化区域性智慧校园平台</a:t>
          </a:r>
          <a:endParaRPr lang="zh-CN" altLang="en-US" sz="1400" dirty="0">
            <a:solidFill>
              <a:schemeClr val="bg1"/>
            </a:solidFill>
          </a:endParaRPr>
        </a:p>
      </dgm:t>
    </dgm:pt>
    <dgm:pt modelId="{BDE40180-591D-48D4-BB10-6A751DA0121A}" type="parTrans" cxnId="{BF3A8244-D6C5-412D-8952-305224E5880B}">
      <dgm:prSet/>
      <dgm:spPr/>
      <dgm:t>
        <a:bodyPr/>
        <a:lstStyle/>
        <a:p>
          <a:endParaRPr lang="zh-CN" altLang="en-US" sz="1600"/>
        </a:p>
      </dgm:t>
    </dgm:pt>
    <dgm:pt modelId="{662FDC2F-1E7B-4619-98B6-B89E043A9671}" type="sibTrans" cxnId="{BF3A8244-D6C5-412D-8952-305224E5880B}">
      <dgm:prSet/>
      <dgm:spPr/>
      <dgm:t>
        <a:bodyPr/>
        <a:lstStyle/>
        <a:p>
          <a:endParaRPr lang="zh-CN" altLang="en-US" sz="1600"/>
        </a:p>
      </dgm:t>
    </dgm:pt>
    <dgm:pt modelId="{0BC55E8A-2965-48F2-87EE-694ACFD52AC0}">
      <dgm:prSet phldrT="[文本]" custT="1"/>
      <dgm:spPr/>
      <dgm:t>
        <a:bodyPr/>
        <a:lstStyle/>
        <a:p>
          <a:r>
            <a: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rPr>
            <a:t>支持为省、市、区县教育局打造个性化区域性智慧校园平台，为教育局管理者提供教师发展及教学管理、学生综合素质评价、区域教育大数据等刚需应用系统，为各学校教师、学生、家长提供众多特色场景应用。</a:t>
          </a:r>
          <a:endParaRPr lang="zh-CN" altLang="en-US" sz="1100" dirty="0"/>
        </a:p>
      </dgm:t>
    </dgm:pt>
    <dgm:pt modelId="{B2553123-433E-412D-A91C-EE37F062A8E8}" type="parTrans" cxnId="{51059237-7567-45CE-A1E4-296365CFCC4C}">
      <dgm:prSet/>
      <dgm:spPr/>
      <dgm:t>
        <a:bodyPr/>
        <a:lstStyle/>
        <a:p>
          <a:endParaRPr lang="zh-CN" altLang="en-US" sz="1600"/>
        </a:p>
      </dgm:t>
    </dgm:pt>
    <dgm:pt modelId="{1A4CBC4F-94D5-468A-BC7A-6CFD29805993}" type="sibTrans" cxnId="{51059237-7567-45CE-A1E4-296365CFCC4C}">
      <dgm:prSet/>
      <dgm:spPr/>
      <dgm:t>
        <a:bodyPr/>
        <a:lstStyle/>
        <a:p>
          <a:endParaRPr lang="zh-CN" altLang="en-US" sz="1600"/>
        </a:p>
      </dgm:t>
    </dgm:pt>
    <dgm:pt modelId="{7B8CDC9C-B78B-428D-9F66-2A1E323948DD}">
      <dgm:prSet phldrT="[文本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rPr>
            <a:t>5G</a:t>
          </a:r>
          <a:r>
            <a:rPr lang="zh-CN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rPr>
            <a:t>赋能智慧教育</a:t>
          </a:r>
        </a:p>
      </dgm:t>
    </dgm:pt>
    <dgm:pt modelId="{C45A4E2F-B7D5-4738-825D-661679CDA77C}" type="parTrans" cxnId="{45D6410F-C64C-4CC5-B972-18CE71870024}">
      <dgm:prSet/>
      <dgm:spPr/>
      <dgm:t>
        <a:bodyPr/>
        <a:lstStyle/>
        <a:p>
          <a:endParaRPr lang="zh-CN" altLang="en-US" sz="1600"/>
        </a:p>
      </dgm:t>
    </dgm:pt>
    <dgm:pt modelId="{C181DFC6-7C10-4A90-B94F-8C39D4EABEA3}" type="sibTrans" cxnId="{45D6410F-C64C-4CC5-B972-18CE71870024}">
      <dgm:prSet/>
      <dgm:spPr/>
      <dgm:t>
        <a:bodyPr/>
        <a:lstStyle/>
        <a:p>
          <a:endParaRPr lang="zh-CN" altLang="en-US" sz="1600"/>
        </a:p>
      </dgm:t>
    </dgm:pt>
    <dgm:pt modelId="{E1227EA1-8A0D-4513-9DD5-6827C7689A15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zh-CN" altLang="zh-CN" sz="1100" dirty="0">
              <a:latin typeface="微软雅黑" panose="020B0503020204020204" pitchFamily="34" charset="-122"/>
              <a:ea typeface="微软雅黑" panose="020B0503020204020204" pitchFamily="34" charset="-122"/>
            </a:rPr>
            <a:t>基于</a:t>
          </a:r>
          <a:r>
            <a: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rPr>
            <a:t>5G</a:t>
          </a:r>
          <a:r>
            <a:rPr lang="zh-CN" altLang="zh-CN" sz="1100" dirty="0">
              <a:latin typeface="微软雅黑" panose="020B0503020204020204" pitchFamily="34" charset="-122"/>
              <a:ea typeface="微软雅黑" panose="020B0503020204020204" pitchFamily="34" charset="-122"/>
            </a:rPr>
            <a:t>校园网关构建</a:t>
          </a:r>
          <a:r>
            <a: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rPr>
            <a:t>MEC</a:t>
          </a:r>
          <a:r>
            <a:rPr lang="zh-CN" altLang="zh-CN" sz="1100" dirty="0">
              <a:latin typeface="微软雅黑" panose="020B0503020204020204" pitchFamily="34" charset="-122"/>
              <a:ea typeface="微软雅黑" panose="020B0503020204020204" pitchFamily="34" charset="-122"/>
            </a:rPr>
            <a:t>边缘计算，打造大带宽、低时延教育专网，实现低延时的业务交互体验，云网融合打造学校下一代</a:t>
          </a:r>
          <a:r>
            <a: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rPr>
            <a:t>ICT</a:t>
          </a:r>
          <a:r>
            <a: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rPr>
            <a:t>基础设施。</a:t>
          </a:r>
        </a:p>
      </dgm:t>
    </dgm:pt>
    <dgm:pt modelId="{A251B636-18C2-4D05-8FD8-83815C7EAE5D}" type="parTrans" cxnId="{E0C6F8DA-D808-4FF3-9F8B-9E2E0D63556A}">
      <dgm:prSet/>
      <dgm:spPr/>
      <dgm:t>
        <a:bodyPr/>
        <a:lstStyle/>
        <a:p>
          <a:endParaRPr lang="zh-CN" altLang="en-US" sz="1600"/>
        </a:p>
      </dgm:t>
    </dgm:pt>
    <dgm:pt modelId="{4A49BCD3-D1AB-4FC6-B1A1-430CCAAE975B}" type="sibTrans" cxnId="{E0C6F8DA-D808-4FF3-9F8B-9E2E0D63556A}">
      <dgm:prSet/>
      <dgm:spPr/>
      <dgm:t>
        <a:bodyPr/>
        <a:lstStyle/>
        <a:p>
          <a:endParaRPr lang="zh-CN" altLang="en-US" sz="1600"/>
        </a:p>
      </dgm:t>
    </dgm:pt>
    <dgm:pt modelId="{1C410CB6-5253-4704-9D4D-B64B1C57C270}">
      <dgm:prSet phldrT="[文本]" custT="1"/>
      <dgm:spPr/>
      <dgm:t>
        <a:bodyPr/>
        <a:lstStyle/>
        <a:p>
          <a:pPr algn="ctr"/>
          <a:r>
            <a: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接入校园智能硬件</a:t>
          </a:r>
          <a:endParaRPr lang="zh-CN" altLang="en-US" sz="1400" b="1" dirty="0">
            <a:solidFill>
              <a:schemeClr val="bg1"/>
            </a:solidFill>
          </a:endParaRPr>
        </a:p>
      </dgm:t>
    </dgm:pt>
    <dgm:pt modelId="{B41F3034-CB44-4510-B8A0-E7F5C5B9C78F}" type="parTrans" cxnId="{71733160-79EE-42F0-94A5-468AF80F48F1}">
      <dgm:prSet/>
      <dgm:spPr/>
      <dgm:t>
        <a:bodyPr/>
        <a:lstStyle/>
        <a:p>
          <a:endParaRPr lang="zh-CN" altLang="en-US" sz="1600"/>
        </a:p>
      </dgm:t>
    </dgm:pt>
    <dgm:pt modelId="{3BE8D41B-ED47-40CD-9E78-C73608EB77A4}" type="sibTrans" cxnId="{71733160-79EE-42F0-94A5-468AF80F48F1}">
      <dgm:prSet/>
      <dgm:spPr/>
      <dgm:t>
        <a:bodyPr/>
        <a:lstStyle/>
        <a:p>
          <a:endParaRPr lang="zh-CN" altLang="en-US" sz="1600"/>
        </a:p>
      </dgm:t>
    </dgm:pt>
    <dgm:pt modelId="{F26FE237-210A-451A-B512-DC8899538944}">
      <dgm:prSet phldrT="[文本]" custT="1"/>
      <dgm:spPr/>
      <dgm:t>
        <a:bodyPr/>
        <a:lstStyle/>
        <a:p>
          <a:r>
            <a: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rPr>
            <a:t>基于中移动物联中控设备，接入校园电子班牌、电子闸机、人脸识别、互动学生卡、互动直录播等智能硬件。</a:t>
          </a:r>
          <a:endParaRPr lang="zh-CN" altLang="en-US" sz="1100" dirty="0"/>
        </a:p>
      </dgm:t>
    </dgm:pt>
    <dgm:pt modelId="{17779DE3-82CE-4473-8097-D06AFA53017F}" type="parTrans" cxnId="{F60DDD23-1793-4532-8C4E-0D9AC94FA668}">
      <dgm:prSet/>
      <dgm:spPr/>
      <dgm:t>
        <a:bodyPr/>
        <a:lstStyle/>
        <a:p>
          <a:endParaRPr lang="zh-CN" altLang="en-US" sz="1600"/>
        </a:p>
      </dgm:t>
    </dgm:pt>
    <dgm:pt modelId="{E0C797F5-7ABE-4B53-B02F-2933D91C1728}" type="sibTrans" cxnId="{F60DDD23-1793-4532-8C4E-0D9AC94FA668}">
      <dgm:prSet/>
      <dgm:spPr/>
      <dgm:t>
        <a:bodyPr/>
        <a:lstStyle/>
        <a:p>
          <a:endParaRPr lang="zh-CN" altLang="en-US" sz="1600"/>
        </a:p>
      </dgm:t>
    </dgm:pt>
    <dgm:pt modelId="{99A77DEC-DE71-47ED-B097-4B0D6065C955}" type="pres">
      <dgm:prSet presAssocID="{B947CFBF-D8EC-421D-9D5C-4C13FA05A8D7}" presName="linear" presStyleCnt="0">
        <dgm:presLayoutVars>
          <dgm:animLvl val="lvl"/>
          <dgm:resizeHandles val="exact"/>
        </dgm:presLayoutVars>
      </dgm:prSet>
      <dgm:spPr/>
    </dgm:pt>
    <dgm:pt modelId="{0502DE7D-2038-4C90-A64A-B751C7B521DC}" type="pres">
      <dgm:prSet presAssocID="{AD3104B8-BC14-4BCD-AB59-05640EA7C6ED}" presName="parentText" presStyleLbl="node1" presStyleIdx="0" presStyleCnt="3" custScaleX="74183" custScaleY="53203">
        <dgm:presLayoutVars>
          <dgm:chMax val="0"/>
          <dgm:bulletEnabled val="1"/>
        </dgm:presLayoutVars>
      </dgm:prSet>
      <dgm:spPr/>
    </dgm:pt>
    <dgm:pt modelId="{F1036FA2-5A8A-4922-879A-C5348F54170B}" type="pres">
      <dgm:prSet presAssocID="{AD3104B8-BC14-4BCD-AB59-05640EA7C6ED}" presName="childText" presStyleLbl="revTx" presStyleIdx="0" presStyleCnt="3" custScaleY="137725" custLinFactNeighborY="6735">
        <dgm:presLayoutVars>
          <dgm:bulletEnabled val="1"/>
        </dgm:presLayoutVars>
      </dgm:prSet>
      <dgm:spPr/>
    </dgm:pt>
    <dgm:pt modelId="{A4F805B1-8D2A-47AC-AEDC-37B7EC81E3B4}" type="pres">
      <dgm:prSet presAssocID="{7B8CDC9C-B78B-428D-9F66-2A1E323948DD}" presName="parentText" presStyleLbl="node1" presStyleIdx="1" presStyleCnt="3" custScaleX="73639" custScaleY="50620">
        <dgm:presLayoutVars>
          <dgm:chMax val="0"/>
          <dgm:bulletEnabled val="1"/>
        </dgm:presLayoutVars>
      </dgm:prSet>
      <dgm:spPr/>
    </dgm:pt>
    <dgm:pt modelId="{DEF13F2E-8AF8-45BE-917F-2DF5C616164E}" type="pres">
      <dgm:prSet presAssocID="{7B8CDC9C-B78B-428D-9F66-2A1E323948DD}" presName="childText" presStyleLbl="revTx" presStyleIdx="1" presStyleCnt="3" custLinFactNeighborY="8082">
        <dgm:presLayoutVars>
          <dgm:bulletEnabled val="1"/>
        </dgm:presLayoutVars>
      </dgm:prSet>
      <dgm:spPr/>
    </dgm:pt>
    <dgm:pt modelId="{C25E5756-45F6-4C48-80F4-CFF12DB05320}" type="pres">
      <dgm:prSet presAssocID="{1C410CB6-5253-4704-9D4D-B64B1C57C270}" presName="parentText" presStyleLbl="node1" presStyleIdx="2" presStyleCnt="3" custScaleX="70917" custScaleY="49178" custLinFactNeighborY="-2618">
        <dgm:presLayoutVars>
          <dgm:chMax val="0"/>
          <dgm:bulletEnabled val="1"/>
        </dgm:presLayoutVars>
      </dgm:prSet>
      <dgm:spPr/>
    </dgm:pt>
    <dgm:pt modelId="{FE4EA26C-8B15-4CF0-A3E6-8FB005210799}" type="pres">
      <dgm:prSet presAssocID="{1C410CB6-5253-4704-9D4D-B64B1C57C270}" presName="childText" presStyleLbl="revTx" presStyleIdx="2" presStyleCnt="3" custScaleY="81254" custLinFactNeighborY="2035">
        <dgm:presLayoutVars>
          <dgm:bulletEnabled val="1"/>
        </dgm:presLayoutVars>
      </dgm:prSet>
      <dgm:spPr/>
    </dgm:pt>
  </dgm:ptLst>
  <dgm:cxnLst>
    <dgm:cxn modelId="{45D6410F-C64C-4CC5-B972-18CE71870024}" srcId="{B947CFBF-D8EC-421D-9D5C-4C13FA05A8D7}" destId="{7B8CDC9C-B78B-428D-9F66-2A1E323948DD}" srcOrd="1" destOrd="0" parTransId="{C45A4E2F-B7D5-4738-825D-661679CDA77C}" sibTransId="{C181DFC6-7C10-4A90-B94F-8C39D4EABEA3}"/>
    <dgm:cxn modelId="{F60DDD23-1793-4532-8C4E-0D9AC94FA668}" srcId="{1C410CB6-5253-4704-9D4D-B64B1C57C270}" destId="{F26FE237-210A-451A-B512-DC8899538944}" srcOrd="0" destOrd="0" parTransId="{17779DE3-82CE-4473-8097-D06AFA53017F}" sibTransId="{E0C797F5-7ABE-4B53-B02F-2933D91C1728}"/>
    <dgm:cxn modelId="{E0C2C728-0594-4D09-8533-0CD78192D426}" type="presOf" srcId="{E1227EA1-8A0D-4513-9DD5-6827C7689A15}" destId="{DEF13F2E-8AF8-45BE-917F-2DF5C616164E}" srcOrd="0" destOrd="0" presId="urn:microsoft.com/office/officeart/2005/8/layout/vList2#1"/>
    <dgm:cxn modelId="{AE59A230-B252-403A-B5D5-2F7BE7D41075}" type="presOf" srcId="{AD3104B8-BC14-4BCD-AB59-05640EA7C6ED}" destId="{0502DE7D-2038-4C90-A64A-B751C7B521DC}" srcOrd="0" destOrd="0" presId="urn:microsoft.com/office/officeart/2005/8/layout/vList2#1"/>
    <dgm:cxn modelId="{51059237-7567-45CE-A1E4-296365CFCC4C}" srcId="{AD3104B8-BC14-4BCD-AB59-05640EA7C6ED}" destId="{0BC55E8A-2965-48F2-87EE-694ACFD52AC0}" srcOrd="0" destOrd="0" parTransId="{B2553123-433E-412D-A91C-EE37F062A8E8}" sibTransId="{1A4CBC4F-94D5-468A-BC7A-6CFD29805993}"/>
    <dgm:cxn modelId="{71733160-79EE-42F0-94A5-468AF80F48F1}" srcId="{B947CFBF-D8EC-421D-9D5C-4C13FA05A8D7}" destId="{1C410CB6-5253-4704-9D4D-B64B1C57C270}" srcOrd="2" destOrd="0" parTransId="{B41F3034-CB44-4510-B8A0-E7F5C5B9C78F}" sibTransId="{3BE8D41B-ED47-40CD-9E78-C73608EB77A4}"/>
    <dgm:cxn modelId="{BF3A8244-D6C5-412D-8952-305224E5880B}" srcId="{B947CFBF-D8EC-421D-9D5C-4C13FA05A8D7}" destId="{AD3104B8-BC14-4BCD-AB59-05640EA7C6ED}" srcOrd="0" destOrd="0" parTransId="{BDE40180-591D-48D4-BB10-6A751DA0121A}" sibTransId="{662FDC2F-1E7B-4619-98B6-B89E043A9671}"/>
    <dgm:cxn modelId="{5E50D0D8-5645-4007-9F6C-6B2F45BB6F1E}" type="presOf" srcId="{0BC55E8A-2965-48F2-87EE-694ACFD52AC0}" destId="{F1036FA2-5A8A-4922-879A-C5348F54170B}" srcOrd="0" destOrd="0" presId="urn:microsoft.com/office/officeart/2005/8/layout/vList2#1"/>
    <dgm:cxn modelId="{E0C6F8DA-D808-4FF3-9F8B-9E2E0D63556A}" srcId="{7B8CDC9C-B78B-428D-9F66-2A1E323948DD}" destId="{E1227EA1-8A0D-4513-9DD5-6827C7689A15}" srcOrd="0" destOrd="0" parTransId="{A251B636-18C2-4D05-8FD8-83815C7EAE5D}" sibTransId="{4A49BCD3-D1AB-4FC6-B1A1-430CCAAE975B}"/>
    <dgm:cxn modelId="{6B2EE1DC-C28A-44BD-80A0-F19B3E9A2E73}" type="presOf" srcId="{1C410CB6-5253-4704-9D4D-B64B1C57C270}" destId="{C25E5756-45F6-4C48-80F4-CFF12DB05320}" srcOrd="0" destOrd="0" presId="urn:microsoft.com/office/officeart/2005/8/layout/vList2#1"/>
    <dgm:cxn modelId="{24275AE0-606E-4AA6-A34E-EFF6169873CC}" type="presOf" srcId="{F26FE237-210A-451A-B512-DC8899538944}" destId="{FE4EA26C-8B15-4CF0-A3E6-8FB005210799}" srcOrd="0" destOrd="0" presId="urn:microsoft.com/office/officeart/2005/8/layout/vList2#1"/>
    <dgm:cxn modelId="{EEBE2EE3-34F7-4CC2-9256-3A72C8B3E876}" type="presOf" srcId="{7B8CDC9C-B78B-428D-9F66-2A1E323948DD}" destId="{A4F805B1-8D2A-47AC-AEDC-37B7EC81E3B4}" srcOrd="0" destOrd="0" presId="urn:microsoft.com/office/officeart/2005/8/layout/vList2#1"/>
    <dgm:cxn modelId="{D255C9EA-2E54-411C-BCB0-E7D5094D22DA}" type="presOf" srcId="{B947CFBF-D8EC-421D-9D5C-4C13FA05A8D7}" destId="{99A77DEC-DE71-47ED-B097-4B0D6065C955}" srcOrd="0" destOrd="0" presId="urn:microsoft.com/office/officeart/2005/8/layout/vList2#1"/>
    <dgm:cxn modelId="{00561AF4-1A38-4521-A64D-BA11D3D690B5}" type="presParOf" srcId="{99A77DEC-DE71-47ED-B097-4B0D6065C955}" destId="{0502DE7D-2038-4C90-A64A-B751C7B521DC}" srcOrd="0" destOrd="0" presId="urn:microsoft.com/office/officeart/2005/8/layout/vList2#1"/>
    <dgm:cxn modelId="{8276C41B-C5FC-4FE0-AC18-FCE6A15FCB94}" type="presParOf" srcId="{99A77DEC-DE71-47ED-B097-4B0D6065C955}" destId="{F1036FA2-5A8A-4922-879A-C5348F54170B}" srcOrd="1" destOrd="0" presId="urn:microsoft.com/office/officeart/2005/8/layout/vList2#1"/>
    <dgm:cxn modelId="{9056583C-1B64-403D-A60E-4ACD139FBC25}" type="presParOf" srcId="{99A77DEC-DE71-47ED-B097-4B0D6065C955}" destId="{A4F805B1-8D2A-47AC-AEDC-37B7EC81E3B4}" srcOrd="2" destOrd="0" presId="urn:microsoft.com/office/officeart/2005/8/layout/vList2#1"/>
    <dgm:cxn modelId="{785C3135-4B6E-4DA2-86D4-DC38671D8559}" type="presParOf" srcId="{99A77DEC-DE71-47ED-B097-4B0D6065C955}" destId="{DEF13F2E-8AF8-45BE-917F-2DF5C616164E}" srcOrd="3" destOrd="0" presId="urn:microsoft.com/office/officeart/2005/8/layout/vList2#1"/>
    <dgm:cxn modelId="{BC8FB87B-C6DC-441C-8A21-F31C2308EAA2}" type="presParOf" srcId="{99A77DEC-DE71-47ED-B097-4B0D6065C955}" destId="{C25E5756-45F6-4C48-80F4-CFF12DB05320}" srcOrd="4" destOrd="0" presId="urn:microsoft.com/office/officeart/2005/8/layout/vList2#1"/>
    <dgm:cxn modelId="{6F76FEB6-DBE1-48AE-B15E-7E2BB3896FF1}" type="presParOf" srcId="{99A77DEC-DE71-47ED-B097-4B0D6065C955}" destId="{FE4EA26C-8B15-4CF0-A3E6-8FB005210799}" srcOrd="5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47CFBF-D8EC-421D-9D5C-4C13FA05A8D7}" type="doc">
      <dgm:prSet loTypeId="urn:microsoft.com/office/officeart/2005/8/layout/vList2#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AD3104B8-BC14-4BCD-AB59-05640EA7C6ED}">
      <dgm:prSet phldrT="[文本]" custT="1"/>
      <dgm:spPr/>
      <dgm:t>
        <a:bodyPr/>
        <a:lstStyle/>
        <a:p>
          <a:pPr algn="ctr"/>
          <a:r>
            <a:rPr lang="zh-CN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全终端产品形态</a:t>
          </a:r>
          <a:endParaRPr lang="zh-CN" altLang="en-US" sz="1600" dirty="0">
            <a:solidFill>
              <a:schemeClr val="bg1"/>
            </a:solidFill>
          </a:endParaRPr>
        </a:p>
      </dgm:t>
    </dgm:pt>
    <dgm:pt modelId="{BDE40180-591D-48D4-BB10-6A751DA0121A}" type="parTrans" cxnId="{34C6A284-70D7-4EA8-BB2B-A26233F61289}">
      <dgm:prSet/>
      <dgm:spPr/>
      <dgm:t>
        <a:bodyPr/>
        <a:lstStyle/>
        <a:p>
          <a:endParaRPr lang="zh-CN" altLang="en-US"/>
        </a:p>
      </dgm:t>
    </dgm:pt>
    <dgm:pt modelId="{662FDC2F-1E7B-4619-98B6-B89E043A9671}" type="sibTrans" cxnId="{34C6A284-70D7-4EA8-BB2B-A26233F61289}">
      <dgm:prSet/>
      <dgm:spPr/>
      <dgm:t>
        <a:bodyPr/>
        <a:lstStyle/>
        <a:p>
          <a:endParaRPr lang="zh-CN" altLang="en-US"/>
        </a:p>
      </dgm:t>
    </dgm:pt>
    <dgm:pt modelId="{0BC55E8A-2965-48F2-87EE-694ACFD52AC0}">
      <dgm:prSet phldrT="[文本]" custT="1"/>
      <dgm:spPr/>
      <dgm:t>
        <a:bodyPr/>
        <a:lstStyle/>
        <a:p>
          <a:r>
            <a:rPr lang="zh-CN" altLang="zh-CN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支持</a:t>
          </a:r>
          <a:r>
            <a: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Web</a:t>
          </a:r>
          <a:r>
            <a:rPr lang="zh-CN" altLang="zh-CN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、</a:t>
          </a:r>
          <a:r>
            <a: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H5</a:t>
          </a:r>
          <a:r>
            <a:rPr lang="zh-CN" altLang="zh-CN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、微信服务号、</a:t>
          </a:r>
          <a:r>
            <a:rPr lang="en-US" altLang="zh-CN" sz="1200" dirty="0" err="1">
              <a:latin typeface="微软雅黑" panose="020B0503020204020204" pitchFamily="34" charset="-122"/>
              <a:ea typeface="微软雅黑" panose="020B0503020204020204" pitchFamily="34" charset="-122"/>
            </a:rPr>
            <a:t>iOS</a:t>
          </a:r>
          <a:r>
            <a:rPr lang="zh-CN" altLang="zh-CN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手机及</a:t>
          </a:r>
          <a:r>
            <a: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Pad</a:t>
          </a:r>
          <a:r>
            <a:rPr lang="zh-CN" altLang="zh-CN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、安卓手机及</a:t>
          </a:r>
          <a:r>
            <a: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Pad</a:t>
          </a:r>
          <a:r>
            <a:rPr lang="zh-CN" altLang="zh-CN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、</a:t>
          </a:r>
          <a:r>
            <a: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PC</a:t>
          </a:r>
          <a:r>
            <a:rPr lang="zh-CN" altLang="zh-CN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客户端产品形态</a:t>
          </a:r>
          <a:r>
            <a: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。</a:t>
          </a:r>
          <a:endParaRPr lang="zh-CN" altLang="en-US" sz="1200" dirty="0"/>
        </a:p>
      </dgm:t>
    </dgm:pt>
    <dgm:pt modelId="{B2553123-433E-412D-A91C-EE37F062A8E8}" type="parTrans" cxnId="{49269987-00A2-4A3A-9909-2F03357C5429}">
      <dgm:prSet/>
      <dgm:spPr/>
      <dgm:t>
        <a:bodyPr/>
        <a:lstStyle/>
        <a:p>
          <a:endParaRPr lang="zh-CN" altLang="en-US"/>
        </a:p>
      </dgm:t>
    </dgm:pt>
    <dgm:pt modelId="{1A4CBC4F-94D5-468A-BC7A-6CFD29805993}" type="sibTrans" cxnId="{49269987-00A2-4A3A-9909-2F03357C5429}">
      <dgm:prSet/>
      <dgm:spPr/>
      <dgm:t>
        <a:bodyPr/>
        <a:lstStyle/>
        <a:p>
          <a:endParaRPr lang="zh-CN" altLang="en-US"/>
        </a:p>
      </dgm:t>
    </dgm:pt>
    <dgm:pt modelId="{7B8CDC9C-B78B-428D-9F66-2A1E323948DD}">
      <dgm:prSet phldrT="[文本]" custT="1"/>
      <dgm:spPr/>
      <dgm:t>
        <a:bodyPr/>
        <a:lstStyle/>
        <a:p>
          <a:pPr algn="ctr"/>
          <a:r>
            <a:rPr lang="zh-CN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支持高并发及混合云模式</a:t>
          </a:r>
          <a:endParaRPr lang="zh-CN" altLang="en-US" sz="1600" b="1" dirty="0"/>
        </a:p>
      </dgm:t>
    </dgm:pt>
    <dgm:pt modelId="{C45A4E2F-B7D5-4738-825D-661679CDA77C}" type="parTrans" cxnId="{BE3A537C-4B3F-4018-96D0-7058A08F84F9}">
      <dgm:prSet/>
      <dgm:spPr/>
      <dgm:t>
        <a:bodyPr/>
        <a:lstStyle/>
        <a:p>
          <a:endParaRPr lang="zh-CN" altLang="en-US"/>
        </a:p>
      </dgm:t>
    </dgm:pt>
    <dgm:pt modelId="{C181DFC6-7C10-4A90-B94F-8C39D4EABEA3}" type="sibTrans" cxnId="{BE3A537C-4B3F-4018-96D0-7058A08F84F9}">
      <dgm:prSet/>
      <dgm:spPr/>
      <dgm:t>
        <a:bodyPr/>
        <a:lstStyle/>
        <a:p>
          <a:endParaRPr lang="zh-CN" altLang="en-US"/>
        </a:p>
      </dgm:t>
    </dgm:pt>
    <dgm:pt modelId="{E1227EA1-8A0D-4513-9DD5-6827C7689A15}">
      <dgm:prSet phldrT="[文本]" custT="1"/>
      <dgm:spPr/>
      <dgm:t>
        <a:bodyPr/>
        <a:lstStyle/>
        <a:p>
          <a:r>
            <a:rPr lang="zh-CN" altLang="zh-CN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支持“全网平台</a:t>
          </a:r>
          <a:r>
            <a: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-</a:t>
          </a:r>
          <a:r>
            <a:rPr lang="zh-CN" altLang="zh-CN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省级平台</a:t>
          </a:r>
          <a:r>
            <a: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-</a:t>
          </a:r>
          <a:r>
            <a:rPr lang="zh-CN" altLang="zh-CN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校级平台”的三级系统架构体系，边缘私有云</a:t>
          </a:r>
          <a:r>
            <a: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+</a:t>
          </a:r>
          <a:r>
            <a:rPr lang="zh-CN" altLang="zh-CN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中心公有云的混合云组网模式，满足用户高并发访问及数据不出校场景需求。</a:t>
          </a:r>
          <a:endParaRPr lang="zh-CN" altLang="en-US" sz="1200" dirty="0"/>
        </a:p>
      </dgm:t>
    </dgm:pt>
    <dgm:pt modelId="{A251B636-18C2-4D05-8FD8-83815C7EAE5D}" type="parTrans" cxnId="{DEE7CAAC-4C64-497C-BBD5-67E91749B52D}">
      <dgm:prSet/>
      <dgm:spPr/>
      <dgm:t>
        <a:bodyPr/>
        <a:lstStyle/>
        <a:p>
          <a:endParaRPr lang="zh-CN" altLang="en-US"/>
        </a:p>
      </dgm:t>
    </dgm:pt>
    <dgm:pt modelId="{4A49BCD3-D1AB-4FC6-B1A1-430CCAAE975B}" type="sibTrans" cxnId="{DEE7CAAC-4C64-497C-BBD5-67E91749B52D}">
      <dgm:prSet/>
      <dgm:spPr/>
      <dgm:t>
        <a:bodyPr/>
        <a:lstStyle/>
        <a:p>
          <a:endParaRPr lang="zh-CN" altLang="en-US"/>
        </a:p>
      </dgm:t>
    </dgm:pt>
    <dgm:pt modelId="{1C410CB6-5253-4704-9D4D-B64B1C57C270}">
      <dgm:prSet phldrT="[文本]" custT="1"/>
      <dgm:spPr/>
      <dgm:t>
        <a:bodyPr/>
        <a:lstStyle/>
        <a:p>
          <a:pPr algn="ctr"/>
          <a:r>
            <a:rPr lang="zh-CN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全场景功能覆盖</a:t>
          </a:r>
          <a:endParaRPr lang="zh-CN" altLang="en-US" sz="1600" b="1" dirty="0">
            <a:solidFill>
              <a:schemeClr val="bg1"/>
            </a:solidFill>
          </a:endParaRPr>
        </a:p>
      </dgm:t>
    </dgm:pt>
    <dgm:pt modelId="{B41F3034-CB44-4510-B8A0-E7F5C5B9C78F}" type="parTrans" cxnId="{442F440F-30C6-4251-BB22-850857F2B260}">
      <dgm:prSet/>
      <dgm:spPr/>
      <dgm:t>
        <a:bodyPr/>
        <a:lstStyle/>
        <a:p>
          <a:endParaRPr lang="zh-CN" altLang="en-US"/>
        </a:p>
      </dgm:t>
    </dgm:pt>
    <dgm:pt modelId="{3BE8D41B-ED47-40CD-9E78-C73608EB77A4}" type="sibTrans" cxnId="{442F440F-30C6-4251-BB22-850857F2B260}">
      <dgm:prSet/>
      <dgm:spPr/>
      <dgm:t>
        <a:bodyPr/>
        <a:lstStyle/>
        <a:p>
          <a:endParaRPr lang="zh-CN" altLang="en-US"/>
        </a:p>
      </dgm:t>
    </dgm:pt>
    <dgm:pt modelId="{F26FE237-210A-451A-B512-DC8899538944}">
      <dgm:prSet phldrT="[文本]" custT="1"/>
      <dgm:spPr/>
      <dgm:t>
        <a:bodyPr/>
        <a:lstStyle/>
        <a:p>
          <a:r>
            <a:rPr lang="zh-CN" altLang="zh-CN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基于自研及合作应用，联合产业链合作伙伴打造全场景智慧校园特色应用，构建开放共享的智慧校园生态联盟服务客户</a:t>
          </a:r>
          <a:r>
            <a: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。</a:t>
          </a:r>
          <a:endParaRPr lang="zh-CN" altLang="en-US" sz="1200" dirty="0"/>
        </a:p>
      </dgm:t>
    </dgm:pt>
    <dgm:pt modelId="{17779DE3-82CE-4473-8097-D06AFA53017F}" type="parTrans" cxnId="{26FED057-3AC7-4519-9994-54EF2BF14554}">
      <dgm:prSet/>
      <dgm:spPr/>
      <dgm:t>
        <a:bodyPr/>
        <a:lstStyle/>
        <a:p>
          <a:endParaRPr lang="zh-CN" altLang="en-US"/>
        </a:p>
      </dgm:t>
    </dgm:pt>
    <dgm:pt modelId="{E0C797F5-7ABE-4B53-B02F-2933D91C1728}" type="sibTrans" cxnId="{26FED057-3AC7-4519-9994-54EF2BF14554}">
      <dgm:prSet/>
      <dgm:spPr/>
      <dgm:t>
        <a:bodyPr/>
        <a:lstStyle/>
        <a:p>
          <a:endParaRPr lang="zh-CN" altLang="en-US"/>
        </a:p>
      </dgm:t>
    </dgm:pt>
    <dgm:pt modelId="{99A77DEC-DE71-47ED-B097-4B0D6065C955}" type="pres">
      <dgm:prSet presAssocID="{B947CFBF-D8EC-421D-9D5C-4C13FA05A8D7}" presName="linear" presStyleCnt="0">
        <dgm:presLayoutVars>
          <dgm:animLvl val="lvl"/>
          <dgm:resizeHandles val="exact"/>
        </dgm:presLayoutVars>
      </dgm:prSet>
      <dgm:spPr/>
    </dgm:pt>
    <dgm:pt modelId="{0502DE7D-2038-4C90-A64A-B751C7B521DC}" type="pres">
      <dgm:prSet presAssocID="{AD3104B8-BC14-4BCD-AB59-05640EA7C6ED}" presName="parentText" presStyleLbl="node1" presStyleIdx="0" presStyleCnt="3" custScaleX="74183" custScaleY="42816" custLinFactNeighborY="-11480">
        <dgm:presLayoutVars>
          <dgm:chMax val="0"/>
          <dgm:bulletEnabled val="1"/>
        </dgm:presLayoutVars>
      </dgm:prSet>
      <dgm:spPr/>
    </dgm:pt>
    <dgm:pt modelId="{F1036FA2-5A8A-4922-879A-C5348F54170B}" type="pres">
      <dgm:prSet presAssocID="{AD3104B8-BC14-4BCD-AB59-05640EA7C6ED}" presName="childText" presStyleLbl="revTx" presStyleIdx="0" presStyleCnt="3" custScaleY="71481" custLinFactNeighborY="-1145">
        <dgm:presLayoutVars>
          <dgm:bulletEnabled val="1"/>
        </dgm:presLayoutVars>
      </dgm:prSet>
      <dgm:spPr/>
    </dgm:pt>
    <dgm:pt modelId="{A4F805B1-8D2A-47AC-AEDC-37B7EC81E3B4}" type="pres">
      <dgm:prSet presAssocID="{7B8CDC9C-B78B-428D-9F66-2A1E323948DD}" presName="parentText" presStyleLbl="node1" presStyleIdx="1" presStyleCnt="3" custScaleX="73639" custScaleY="44739" custLinFactNeighborY="19516">
        <dgm:presLayoutVars>
          <dgm:chMax val="0"/>
          <dgm:bulletEnabled val="1"/>
        </dgm:presLayoutVars>
      </dgm:prSet>
      <dgm:spPr/>
    </dgm:pt>
    <dgm:pt modelId="{DEF13F2E-8AF8-45BE-917F-2DF5C616164E}" type="pres">
      <dgm:prSet presAssocID="{7B8CDC9C-B78B-428D-9F66-2A1E323948DD}" presName="childText" presStyleLbl="revTx" presStyleIdx="1" presStyleCnt="3" custLinFactNeighborY="25812">
        <dgm:presLayoutVars>
          <dgm:bulletEnabled val="1"/>
        </dgm:presLayoutVars>
      </dgm:prSet>
      <dgm:spPr/>
    </dgm:pt>
    <dgm:pt modelId="{C25E5756-45F6-4C48-80F4-CFF12DB05320}" type="pres">
      <dgm:prSet presAssocID="{1C410CB6-5253-4704-9D4D-B64B1C57C270}" presName="parentText" presStyleLbl="node1" presStyleIdx="2" presStyleCnt="3" custScaleX="70917" custScaleY="39104" custLinFactNeighborY="16898">
        <dgm:presLayoutVars>
          <dgm:chMax val="0"/>
          <dgm:bulletEnabled val="1"/>
        </dgm:presLayoutVars>
      </dgm:prSet>
      <dgm:spPr/>
    </dgm:pt>
    <dgm:pt modelId="{FE4EA26C-8B15-4CF0-A3E6-8FB005210799}" type="pres">
      <dgm:prSet presAssocID="{1C410CB6-5253-4704-9D4D-B64B1C57C270}" presName="childText" presStyleLbl="revTx" presStyleIdx="2" presStyleCnt="3" custScaleY="51416" custLinFactNeighborY="23892">
        <dgm:presLayoutVars>
          <dgm:bulletEnabled val="1"/>
        </dgm:presLayoutVars>
      </dgm:prSet>
      <dgm:spPr/>
    </dgm:pt>
  </dgm:ptLst>
  <dgm:cxnLst>
    <dgm:cxn modelId="{442F440F-30C6-4251-BB22-850857F2B260}" srcId="{B947CFBF-D8EC-421D-9D5C-4C13FA05A8D7}" destId="{1C410CB6-5253-4704-9D4D-B64B1C57C270}" srcOrd="2" destOrd="0" parTransId="{B41F3034-CB44-4510-B8A0-E7F5C5B9C78F}" sibTransId="{3BE8D41B-ED47-40CD-9E78-C73608EB77A4}"/>
    <dgm:cxn modelId="{4279D80F-416B-40EC-91B6-C8341D63EF25}" type="presOf" srcId="{AD3104B8-BC14-4BCD-AB59-05640EA7C6ED}" destId="{0502DE7D-2038-4C90-A64A-B751C7B521DC}" srcOrd="0" destOrd="0" presId="urn:microsoft.com/office/officeart/2005/8/layout/vList2#2"/>
    <dgm:cxn modelId="{5DA8A110-89F4-47A3-91C3-D0DF1E81D38F}" type="presOf" srcId="{7B8CDC9C-B78B-428D-9F66-2A1E323948DD}" destId="{A4F805B1-8D2A-47AC-AEDC-37B7EC81E3B4}" srcOrd="0" destOrd="0" presId="urn:microsoft.com/office/officeart/2005/8/layout/vList2#2"/>
    <dgm:cxn modelId="{5F1F2534-5CE3-4E7A-9F72-37D14300B246}" type="presOf" srcId="{1C410CB6-5253-4704-9D4D-B64B1C57C270}" destId="{C25E5756-45F6-4C48-80F4-CFF12DB05320}" srcOrd="0" destOrd="0" presId="urn:microsoft.com/office/officeart/2005/8/layout/vList2#2"/>
    <dgm:cxn modelId="{AFA0B935-55F5-40F7-9F92-F933180D8C48}" type="presOf" srcId="{E1227EA1-8A0D-4513-9DD5-6827C7689A15}" destId="{DEF13F2E-8AF8-45BE-917F-2DF5C616164E}" srcOrd="0" destOrd="0" presId="urn:microsoft.com/office/officeart/2005/8/layout/vList2#2"/>
    <dgm:cxn modelId="{09AB9345-DE41-4509-B196-E5CBEFD7FBF8}" type="presOf" srcId="{0BC55E8A-2965-48F2-87EE-694ACFD52AC0}" destId="{F1036FA2-5A8A-4922-879A-C5348F54170B}" srcOrd="0" destOrd="0" presId="urn:microsoft.com/office/officeart/2005/8/layout/vList2#2"/>
    <dgm:cxn modelId="{26FED057-3AC7-4519-9994-54EF2BF14554}" srcId="{1C410CB6-5253-4704-9D4D-B64B1C57C270}" destId="{F26FE237-210A-451A-B512-DC8899538944}" srcOrd="0" destOrd="0" parTransId="{17779DE3-82CE-4473-8097-D06AFA53017F}" sibTransId="{E0C797F5-7ABE-4B53-B02F-2933D91C1728}"/>
    <dgm:cxn modelId="{BE3A537C-4B3F-4018-96D0-7058A08F84F9}" srcId="{B947CFBF-D8EC-421D-9D5C-4C13FA05A8D7}" destId="{7B8CDC9C-B78B-428D-9F66-2A1E323948DD}" srcOrd="1" destOrd="0" parTransId="{C45A4E2F-B7D5-4738-825D-661679CDA77C}" sibTransId="{C181DFC6-7C10-4A90-B94F-8C39D4EABEA3}"/>
    <dgm:cxn modelId="{34C6A284-70D7-4EA8-BB2B-A26233F61289}" srcId="{B947CFBF-D8EC-421D-9D5C-4C13FA05A8D7}" destId="{AD3104B8-BC14-4BCD-AB59-05640EA7C6ED}" srcOrd="0" destOrd="0" parTransId="{BDE40180-591D-48D4-BB10-6A751DA0121A}" sibTransId="{662FDC2F-1E7B-4619-98B6-B89E043A9671}"/>
    <dgm:cxn modelId="{49269987-00A2-4A3A-9909-2F03357C5429}" srcId="{AD3104B8-BC14-4BCD-AB59-05640EA7C6ED}" destId="{0BC55E8A-2965-48F2-87EE-694ACFD52AC0}" srcOrd="0" destOrd="0" parTransId="{B2553123-433E-412D-A91C-EE37F062A8E8}" sibTransId="{1A4CBC4F-94D5-468A-BC7A-6CFD29805993}"/>
    <dgm:cxn modelId="{87834BA8-1F22-4692-BA91-C7262D150E5B}" type="presOf" srcId="{B947CFBF-D8EC-421D-9D5C-4C13FA05A8D7}" destId="{99A77DEC-DE71-47ED-B097-4B0D6065C955}" srcOrd="0" destOrd="0" presId="urn:microsoft.com/office/officeart/2005/8/layout/vList2#2"/>
    <dgm:cxn modelId="{DEE7CAAC-4C64-497C-BBD5-67E91749B52D}" srcId="{7B8CDC9C-B78B-428D-9F66-2A1E323948DD}" destId="{E1227EA1-8A0D-4513-9DD5-6827C7689A15}" srcOrd="0" destOrd="0" parTransId="{A251B636-18C2-4D05-8FD8-83815C7EAE5D}" sibTransId="{4A49BCD3-D1AB-4FC6-B1A1-430CCAAE975B}"/>
    <dgm:cxn modelId="{E71884D1-D70E-4485-B239-9F8259D762A7}" type="presOf" srcId="{F26FE237-210A-451A-B512-DC8899538944}" destId="{FE4EA26C-8B15-4CF0-A3E6-8FB005210799}" srcOrd="0" destOrd="0" presId="urn:microsoft.com/office/officeart/2005/8/layout/vList2#2"/>
    <dgm:cxn modelId="{FBCF75A9-D0FB-4E6C-B848-612A6868A9CD}" type="presParOf" srcId="{99A77DEC-DE71-47ED-B097-4B0D6065C955}" destId="{0502DE7D-2038-4C90-A64A-B751C7B521DC}" srcOrd="0" destOrd="0" presId="urn:microsoft.com/office/officeart/2005/8/layout/vList2#2"/>
    <dgm:cxn modelId="{DE10B154-5C1A-43D2-B521-7447B187D224}" type="presParOf" srcId="{99A77DEC-DE71-47ED-B097-4B0D6065C955}" destId="{F1036FA2-5A8A-4922-879A-C5348F54170B}" srcOrd="1" destOrd="0" presId="urn:microsoft.com/office/officeart/2005/8/layout/vList2#2"/>
    <dgm:cxn modelId="{DB750729-F3B3-4E5D-A03D-14F1042845B9}" type="presParOf" srcId="{99A77DEC-DE71-47ED-B097-4B0D6065C955}" destId="{A4F805B1-8D2A-47AC-AEDC-37B7EC81E3B4}" srcOrd="2" destOrd="0" presId="urn:microsoft.com/office/officeart/2005/8/layout/vList2#2"/>
    <dgm:cxn modelId="{CFF3B254-1E0F-4D8C-9ADE-7DDF21B54D74}" type="presParOf" srcId="{99A77DEC-DE71-47ED-B097-4B0D6065C955}" destId="{DEF13F2E-8AF8-45BE-917F-2DF5C616164E}" srcOrd="3" destOrd="0" presId="urn:microsoft.com/office/officeart/2005/8/layout/vList2#2"/>
    <dgm:cxn modelId="{CD3FAD73-410A-40DC-94B9-F321A03A1920}" type="presParOf" srcId="{99A77DEC-DE71-47ED-B097-4B0D6065C955}" destId="{C25E5756-45F6-4C48-80F4-CFF12DB05320}" srcOrd="4" destOrd="0" presId="urn:microsoft.com/office/officeart/2005/8/layout/vList2#2"/>
    <dgm:cxn modelId="{DAAF47CF-B04D-4636-A95D-D49C9B9986A5}" type="presParOf" srcId="{99A77DEC-DE71-47ED-B097-4B0D6065C955}" destId="{FE4EA26C-8B15-4CF0-A3E6-8FB005210799}" srcOrd="5" destOrd="0" presId="urn:microsoft.com/office/officeart/2005/8/layout/vList2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FB77DC-55C7-43BD-817C-D756D36C8246}" type="doc">
      <dgm:prSet loTypeId="urn:microsoft.com/office/officeart/2005/8/layout/matrix2" loCatId="matrix" qsTypeId="urn:microsoft.com/office/officeart/2005/8/quickstyle/simple1#1" qsCatId="simple" csTypeId="urn:microsoft.com/office/officeart/2005/8/colors/colorful5#1" csCatId="colorful" phldr="1"/>
      <dgm:spPr/>
      <dgm:t>
        <a:bodyPr/>
        <a:lstStyle/>
        <a:p>
          <a:endParaRPr lang="zh-CN" altLang="en-US"/>
        </a:p>
      </dgm:t>
    </dgm:pt>
    <dgm:pt modelId="{2CA8A2C3-CF19-4292-952C-4037D43D8122}">
      <dgm:prSet phldrT="[文本]"/>
      <dgm:spPr/>
      <dgm:t>
        <a:bodyPr/>
        <a:lstStyle/>
        <a:p>
          <a:r>
            <a:rPr lang="zh-CN" altLang="en-US" dirty="0"/>
            <a:t>基础功能免费</a:t>
          </a:r>
        </a:p>
      </dgm:t>
    </dgm:pt>
    <dgm:pt modelId="{9F97CD25-6762-4A4E-BA1E-295FF4B2E3E1}" type="parTrans" cxnId="{71D25F90-03EC-4DCD-AE4C-DDF5CA912424}">
      <dgm:prSet/>
      <dgm:spPr/>
      <dgm:t>
        <a:bodyPr/>
        <a:lstStyle/>
        <a:p>
          <a:endParaRPr lang="zh-CN" altLang="en-US"/>
        </a:p>
      </dgm:t>
    </dgm:pt>
    <dgm:pt modelId="{23085B73-A39C-446C-A85C-ED9B4B65BB4B}" type="sibTrans" cxnId="{71D25F90-03EC-4DCD-AE4C-DDF5CA912424}">
      <dgm:prSet/>
      <dgm:spPr/>
      <dgm:t>
        <a:bodyPr/>
        <a:lstStyle/>
        <a:p>
          <a:endParaRPr lang="zh-CN" altLang="en-US"/>
        </a:p>
      </dgm:t>
    </dgm:pt>
    <dgm:pt modelId="{6B37DC9C-468C-4D1F-B890-55F076B76266}">
      <dgm:prSet phldrT="[文本]"/>
      <dgm:spPr/>
      <dgm:t>
        <a:bodyPr/>
        <a:lstStyle/>
        <a:p>
          <a:r>
            <a:rPr lang="zh-CN" dirty="0"/>
            <a:t>园所</a:t>
          </a:r>
          <a:r>
            <a:rPr lang="zh-CN" altLang="en-US" dirty="0"/>
            <a:t>硬件</a:t>
          </a:r>
          <a:r>
            <a:rPr lang="en-US" dirty="0"/>
            <a:t>B</a:t>
          </a:r>
          <a:r>
            <a:rPr lang="zh-CN" dirty="0"/>
            <a:t>端</a:t>
          </a:r>
          <a:r>
            <a:rPr lang="zh-CN" altLang="en-US" dirty="0"/>
            <a:t>或</a:t>
          </a:r>
          <a:r>
            <a:rPr lang="en-US" altLang="zh-CN" dirty="0"/>
            <a:t>C</a:t>
          </a:r>
          <a:r>
            <a:rPr lang="zh-CN" altLang="en-US" dirty="0"/>
            <a:t>端</a:t>
          </a:r>
          <a:r>
            <a:rPr lang="zh-CN" dirty="0"/>
            <a:t>收费</a:t>
          </a:r>
          <a:endParaRPr lang="zh-CN" altLang="en-US" dirty="0"/>
        </a:p>
      </dgm:t>
    </dgm:pt>
    <dgm:pt modelId="{B8A64AC6-8B43-4FC5-9698-4058768C326F}" type="parTrans" cxnId="{78FC5200-BD6C-4CEF-BBF5-3ECB4F040CAB}">
      <dgm:prSet/>
      <dgm:spPr/>
      <dgm:t>
        <a:bodyPr/>
        <a:lstStyle/>
        <a:p>
          <a:endParaRPr lang="zh-CN" altLang="en-US"/>
        </a:p>
      </dgm:t>
    </dgm:pt>
    <dgm:pt modelId="{0C0499CB-D8D9-495B-84D8-6595C3BCCF11}" type="sibTrans" cxnId="{78FC5200-BD6C-4CEF-BBF5-3ECB4F040CAB}">
      <dgm:prSet/>
      <dgm:spPr/>
      <dgm:t>
        <a:bodyPr/>
        <a:lstStyle/>
        <a:p>
          <a:endParaRPr lang="zh-CN" altLang="en-US"/>
        </a:p>
      </dgm:t>
    </dgm:pt>
    <dgm:pt modelId="{2C3E821A-236F-47FB-9BB6-52924827AADA}">
      <dgm:prSet phldrT="[文本]"/>
      <dgm:spPr/>
      <dgm:t>
        <a:bodyPr/>
        <a:lstStyle/>
        <a:p>
          <a:r>
            <a:rPr lang="zh-CN" dirty="0"/>
            <a:t>家长端功能</a:t>
          </a:r>
          <a:r>
            <a:rPr lang="en-US" dirty="0"/>
            <a:t>C</a:t>
          </a:r>
          <a:r>
            <a:rPr lang="zh-CN" dirty="0"/>
            <a:t>端收费</a:t>
          </a:r>
          <a:endParaRPr lang="zh-CN" altLang="en-US" dirty="0"/>
        </a:p>
      </dgm:t>
    </dgm:pt>
    <dgm:pt modelId="{61B4B868-07E3-462D-B71D-5B2B888F2837}" type="parTrans" cxnId="{DFE35C94-C571-44A2-9A77-1E304696E92E}">
      <dgm:prSet/>
      <dgm:spPr/>
      <dgm:t>
        <a:bodyPr/>
        <a:lstStyle/>
        <a:p>
          <a:endParaRPr lang="zh-CN" altLang="en-US"/>
        </a:p>
      </dgm:t>
    </dgm:pt>
    <dgm:pt modelId="{4F0CDDF3-A93D-4E22-A9D6-860E30B6A466}" type="sibTrans" cxnId="{DFE35C94-C571-44A2-9A77-1E304696E92E}">
      <dgm:prSet/>
      <dgm:spPr/>
      <dgm:t>
        <a:bodyPr/>
        <a:lstStyle/>
        <a:p>
          <a:endParaRPr lang="zh-CN" altLang="en-US"/>
        </a:p>
      </dgm:t>
    </dgm:pt>
    <dgm:pt modelId="{1C13BD0F-0515-4AC3-BC80-165C903E9003}">
      <dgm:prSet phldrT="[文本]"/>
      <dgm:spPr/>
      <dgm:t>
        <a:bodyPr/>
        <a:lstStyle/>
        <a:p>
          <a:r>
            <a:rPr lang="zh-CN" altLang="en-US" dirty="0"/>
            <a:t>支持园所统付</a:t>
          </a:r>
        </a:p>
      </dgm:t>
    </dgm:pt>
    <dgm:pt modelId="{DD4167C4-997D-41EE-B411-71D34852667D}" type="parTrans" cxnId="{9B426F7E-14F2-49CA-89AE-4566E544E5C7}">
      <dgm:prSet/>
      <dgm:spPr/>
      <dgm:t>
        <a:bodyPr/>
        <a:lstStyle/>
        <a:p>
          <a:endParaRPr lang="zh-CN" altLang="en-US"/>
        </a:p>
      </dgm:t>
    </dgm:pt>
    <dgm:pt modelId="{F53C7511-FE5A-4437-910D-6AAD37412C48}" type="sibTrans" cxnId="{9B426F7E-14F2-49CA-89AE-4566E544E5C7}">
      <dgm:prSet/>
      <dgm:spPr/>
      <dgm:t>
        <a:bodyPr/>
        <a:lstStyle/>
        <a:p>
          <a:endParaRPr lang="zh-CN" altLang="en-US"/>
        </a:p>
      </dgm:t>
    </dgm:pt>
    <dgm:pt modelId="{719F5ACB-D9AA-433A-958C-B796AF6F9B8E}" type="pres">
      <dgm:prSet presAssocID="{EDFB77DC-55C7-43BD-817C-D756D36C8246}" presName="matrix" presStyleCnt="0">
        <dgm:presLayoutVars>
          <dgm:chMax val="1"/>
          <dgm:dir/>
          <dgm:resizeHandles val="exact"/>
        </dgm:presLayoutVars>
      </dgm:prSet>
      <dgm:spPr/>
    </dgm:pt>
    <dgm:pt modelId="{25A30092-7B1B-4782-9D44-B3940AD86580}" type="pres">
      <dgm:prSet presAssocID="{EDFB77DC-55C7-43BD-817C-D756D36C8246}" presName="axisShape" presStyleLbl="bgShp" presStyleIdx="0" presStyleCnt="1"/>
      <dgm:spPr>
        <a:solidFill>
          <a:schemeClr val="accent6"/>
        </a:solidFill>
      </dgm:spPr>
    </dgm:pt>
    <dgm:pt modelId="{F926CBFD-0CE8-413B-8371-68D4E0E32BC6}" type="pres">
      <dgm:prSet presAssocID="{EDFB77DC-55C7-43BD-817C-D756D36C8246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B9B5614-B317-409F-AB13-B890FAD759B9}" type="pres">
      <dgm:prSet presAssocID="{EDFB77DC-55C7-43BD-817C-D756D36C8246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1715F04-2F50-4521-8982-427D2A0122DB}" type="pres">
      <dgm:prSet presAssocID="{EDFB77DC-55C7-43BD-817C-D756D36C8246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8F3D798-128D-4AA2-89E7-2843A3F3EE83}" type="pres">
      <dgm:prSet presAssocID="{EDFB77DC-55C7-43BD-817C-D756D36C8246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8FC5200-BD6C-4CEF-BBF5-3ECB4F040CAB}" srcId="{EDFB77DC-55C7-43BD-817C-D756D36C8246}" destId="{6B37DC9C-468C-4D1F-B890-55F076B76266}" srcOrd="1" destOrd="0" parTransId="{B8A64AC6-8B43-4FC5-9698-4058768C326F}" sibTransId="{0C0499CB-D8D9-495B-84D8-6595C3BCCF11}"/>
    <dgm:cxn modelId="{624D392D-FB04-463E-8F98-29A56A632C24}" type="presOf" srcId="{2C3E821A-236F-47FB-9BB6-52924827AADA}" destId="{F1715F04-2F50-4521-8982-427D2A0122DB}" srcOrd="0" destOrd="0" presId="urn:microsoft.com/office/officeart/2005/8/layout/matrix2"/>
    <dgm:cxn modelId="{33145A5E-E284-470A-BA6F-5831B15C28F4}" type="presOf" srcId="{1C13BD0F-0515-4AC3-BC80-165C903E9003}" destId="{68F3D798-128D-4AA2-89E7-2843A3F3EE83}" srcOrd="0" destOrd="0" presId="urn:microsoft.com/office/officeart/2005/8/layout/matrix2"/>
    <dgm:cxn modelId="{9B426F7E-14F2-49CA-89AE-4566E544E5C7}" srcId="{EDFB77DC-55C7-43BD-817C-D756D36C8246}" destId="{1C13BD0F-0515-4AC3-BC80-165C903E9003}" srcOrd="3" destOrd="0" parTransId="{DD4167C4-997D-41EE-B411-71D34852667D}" sibTransId="{F53C7511-FE5A-4437-910D-6AAD37412C48}"/>
    <dgm:cxn modelId="{71D25F90-03EC-4DCD-AE4C-DDF5CA912424}" srcId="{EDFB77DC-55C7-43BD-817C-D756D36C8246}" destId="{2CA8A2C3-CF19-4292-952C-4037D43D8122}" srcOrd="0" destOrd="0" parTransId="{9F97CD25-6762-4A4E-BA1E-295FF4B2E3E1}" sibTransId="{23085B73-A39C-446C-A85C-ED9B4B65BB4B}"/>
    <dgm:cxn modelId="{0D0AE492-489E-4571-A6E9-CED8AF540C08}" type="presOf" srcId="{2CA8A2C3-CF19-4292-952C-4037D43D8122}" destId="{F926CBFD-0CE8-413B-8371-68D4E0E32BC6}" srcOrd="0" destOrd="0" presId="urn:microsoft.com/office/officeart/2005/8/layout/matrix2"/>
    <dgm:cxn modelId="{DFE35C94-C571-44A2-9A77-1E304696E92E}" srcId="{EDFB77DC-55C7-43BD-817C-D756D36C8246}" destId="{2C3E821A-236F-47FB-9BB6-52924827AADA}" srcOrd="2" destOrd="0" parTransId="{61B4B868-07E3-462D-B71D-5B2B888F2837}" sibTransId="{4F0CDDF3-A93D-4E22-A9D6-860E30B6A466}"/>
    <dgm:cxn modelId="{C69220B1-C86E-4E67-9208-0FFE8AF408F7}" type="presOf" srcId="{6B37DC9C-468C-4D1F-B890-55F076B76266}" destId="{AB9B5614-B317-409F-AB13-B890FAD759B9}" srcOrd="0" destOrd="0" presId="urn:microsoft.com/office/officeart/2005/8/layout/matrix2"/>
    <dgm:cxn modelId="{FF96D7E2-0887-41F4-A1E2-54B2133D6A3D}" type="presOf" srcId="{EDFB77DC-55C7-43BD-817C-D756D36C8246}" destId="{719F5ACB-D9AA-433A-958C-B796AF6F9B8E}" srcOrd="0" destOrd="0" presId="urn:microsoft.com/office/officeart/2005/8/layout/matrix2"/>
    <dgm:cxn modelId="{0C05A8AD-5FEB-424F-8DC9-EA82C91FF6A4}" type="presParOf" srcId="{719F5ACB-D9AA-433A-958C-B796AF6F9B8E}" destId="{25A30092-7B1B-4782-9D44-B3940AD86580}" srcOrd="0" destOrd="0" presId="urn:microsoft.com/office/officeart/2005/8/layout/matrix2"/>
    <dgm:cxn modelId="{E2695C80-066D-46CF-A492-CEA1B8766352}" type="presParOf" srcId="{719F5ACB-D9AA-433A-958C-B796AF6F9B8E}" destId="{F926CBFD-0CE8-413B-8371-68D4E0E32BC6}" srcOrd="1" destOrd="0" presId="urn:microsoft.com/office/officeart/2005/8/layout/matrix2"/>
    <dgm:cxn modelId="{C8654EED-3D8B-4643-9FC1-57600BD331FE}" type="presParOf" srcId="{719F5ACB-D9AA-433A-958C-B796AF6F9B8E}" destId="{AB9B5614-B317-409F-AB13-B890FAD759B9}" srcOrd="2" destOrd="0" presId="urn:microsoft.com/office/officeart/2005/8/layout/matrix2"/>
    <dgm:cxn modelId="{7A45F88E-4308-4772-A803-26B305EA5CEF}" type="presParOf" srcId="{719F5ACB-D9AA-433A-958C-B796AF6F9B8E}" destId="{F1715F04-2F50-4521-8982-427D2A0122DB}" srcOrd="3" destOrd="0" presId="urn:microsoft.com/office/officeart/2005/8/layout/matrix2"/>
    <dgm:cxn modelId="{66B972F6-9B83-422F-8AC2-8334EFAE2623}" type="presParOf" srcId="{719F5ACB-D9AA-433A-958C-B796AF6F9B8E}" destId="{68F3D798-128D-4AA2-89E7-2843A3F3EE83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6DC188-D262-405C-9BD9-C8F51B73D694}" type="doc">
      <dgm:prSet loTypeId="urn:microsoft.com/office/officeart/2005/8/layout/venn1" loCatId="relationship" qsTypeId="urn:microsoft.com/office/officeart/2005/8/quickstyle/simple1#2" qsCatId="simple" csTypeId="urn:microsoft.com/office/officeart/2005/8/colors/colorful5#2" csCatId="colorful" phldr="1"/>
      <dgm:spPr/>
    </dgm:pt>
    <dgm:pt modelId="{13D52DD6-8171-42A4-9CC3-47629E70496F}">
      <dgm:prSet phldrT="[文本]" custT="1"/>
      <dgm:spPr/>
      <dgm:t>
        <a:bodyPr/>
        <a:lstStyle/>
        <a:p>
          <a:r>
            <a:rPr lang="zh-CN" altLang="en-US" sz="12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竞争效益</a:t>
          </a:r>
        </a:p>
      </dgm:t>
    </dgm:pt>
    <dgm:pt modelId="{9C2FC9E5-260F-46BF-898E-44C955DDFA8B}" type="parTrans" cxnId="{0CEF7BC3-35E3-447E-8E60-4BE99D5D8F25}">
      <dgm:prSet/>
      <dgm:spPr/>
      <dgm:t>
        <a:bodyPr/>
        <a:lstStyle/>
        <a:p>
          <a:endParaRPr lang="zh-CN" altLang="en-US" sz="1200" b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07F63BC-4E1C-43AB-BB30-4D1C09EC8B33}" type="sibTrans" cxnId="{0CEF7BC3-35E3-447E-8E60-4BE99D5D8F25}">
      <dgm:prSet/>
      <dgm:spPr/>
      <dgm:t>
        <a:bodyPr/>
        <a:lstStyle/>
        <a:p>
          <a:endParaRPr lang="zh-CN" altLang="en-US" sz="1200" b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7F9650A-5FFE-4D00-A2DC-01F49170988B}">
      <dgm:prSet phldrT="[文本]" custT="1"/>
      <dgm:spPr/>
      <dgm:t>
        <a:bodyPr/>
        <a:lstStyle/>
        <a:p>
          <a:r>
            <a:rPr lang="zh-CN" altLang="en-US" sz="12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经济效益</a:t>
          </a:r>
        </a:p>
      </dgm:t>
    </dgm:pt>
    <dgm:pt modelId="{BDE2887F-41CE-4AEE-A696-4649DF287B84}" type="parTrans" cxnId="{097D0642-A6B1-4A31-AEC0-26C4DB2FB3E8}">
      <dgm:prSet/>
      <dgm:spPr/>
      <dgm:t>
        <a:bodyPr/>
        <a:lstStyle/>
        <a:p>
          <a:endParaRPr lang="zh-CN" altLang="en-US" sz="1200" b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A01EC21-F532-44EA-B1DB-1A907F1554E1}" type="sibTrans" cxnId="{097D0642-A6B1-4A31-AEC0-26C4DB2FB3E8}">
      <dgm:prSet/>
      <dgm:spPr/>
      <dgm:t>
        <a:bodyPr/>
        <a:lstStyle/>
        <a:p>
          <a:endParaRPr lang="zh-CN" altLang="en-US" sz="1200" b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56C08D0-3F9F-492D-BD71-6219BE54A626}">
      <dgm:prSet phldrT="[文本]" custT="1"/>
      <dgm:spPr/>
      <dgm:t>
        <a:bodyPr/>
        <a:lstStyle/>
        <a:p>
          <a:r>
            <a:rPr lang="zh-CN" altLang="en-US" sz="12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社会效益</a:t>
          </a:r>
        </a:p>
      </dgm:t>
    </dgm:pt>
    <dgm:pt modelId="{C38C5FF3-3957-43CE-952E-B73E2BF156EC}" type="parTrans" cxnId="{E118BAC2-4A14-4E0E-A4E4-2D5672349693}">
      <dgm:prSet/>
      <dgm:spPr/>
      <dgm:t>
        <a:bodyPr/>
        <a:lstStyle/>
        <a:p>
          <a:endParaRPr lang="zh-CN" altLang="en-US" sz="1200" b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33596FF-D955-47AE-A34D-AD2173CCF9B6}" type="sibTrans" cxnId="{E118BAC2-4A14-4E0E-A4E4-2D5672349693}">
      <dgm:prSet/>
      <dgm:spPr/>
      <dgm:t>
        <a:bodyPr/>
        <a:lstStyle/>
        <a:p>
          <a:endParaRPr lang="zh-CN" altLang="en-US" sz="1200" b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DF3061C-571B-459F-B3F7-B259E811DCDB}" type="pres">
      <dgm:prSet presAssocID="{F96DC188-D262-405C-9BD9-C8F51B73D694}" presName="compositeShape" presStyleCnt="0">
        <dgm:presLayoutVars>
          <dgm:chMax val="7"/>
          <dgm:dir/>
          <dgm:resizeHandles val="exact"/>
        </dgm:presLayoutVars>
      </dgm:prSet>
      <dgm:spPr/>
    </dgm:pt>
    <dgm:pt modelId="{16C51AA1-FDCE-403B-ADE3-9B14F29DB0B6}" type="pres">
      <dgm:prSet presAssocID="{13D52DD6-8171-42A4-9CC3-47629E70496F}" presName="circ1" presStyleLbl="vennNode1" presStyleIdx="0" presStyleCnt="3"/>
      <dgm:spPr/>
    </dgm:pt>
    <dgm:pt modelId="{7FBD2A49-59F3-4610-8A12-E80CB09A797E}" type="pres">
      <dgm:prSet presAssocID="{13D52DD6-8171-42A4-9CC3-47629E70496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301613F-F5BF-4B45-816C-39D84355562A}" type="pres">
      <dgm:prSet presAssocID="{57F9650A-5FFE-4D00-A2DC-01F49170988B}" presName="circ2" presStyleLbl="vennNode1" presStyleIdx="1" presStyleCnt="3"/>
      <dgm:spPr/>
    </dgm:pt>
    <dgm:pt modelId="{8C8FAC35-2C5B-4A3B-9BFA-69CC667AFCDC}" type="pres">
      <dgm:prSet presAssocID="{57F9650A-5FFE-4D00-A2DC-01F49170988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571A32D-85B8-4851-9EBB-92C94FF5EBA2}" type="pres">
      <dgm:prSet presAssocID="{356C08D0-3F9F-492D-BD71-6219BE54A626}" presName="circ3" presStyleLbl="vennNode1" presStyleIdx="2" presStyleCnt="3"/>
      <dgm:spPr/>
    </dgm:pt>
    <dgm:pt modelId="{7CFEC244-860F-43CB-B98F-C3899ADC9496}" type="pres">
      <dgm:prSet presAssocID="{356C08D0-3F9F-492D-BD71-6219BE54A62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8CC281B-05E2-4F34-9475-1766947FBE39}" type="presOf" srcId="{356C08D0-3F9F-492D-BD71-6219BE54A626}" destId="{8571A32D-85B8-4851-9EBB-92C94FF5EBA2}" srcOrd="0" destOrd="0" presId="urn:microsoft.com/office/officeart/2005/8/layout/venn1"/>
    <dgm:cxn modelId="{C358C133-FE6A-4494-8F7F-100D2EA642D3}" type="presOf" srcId="{13D52DD6-8171-42A4-9CC3-47629E70496F}" destId="{16C51AA1-FDCE-403B-ADE3-9B14F29DB0B6}" srcOrd="0" destOrd="0" presId="urn:microsoft.com/office/officeart/2005/8/layout/venn1"/>
    <dgm:cxn modelId="{097D0642-A6B1-4A31-AEC0-26C4DB2FB3E8}" srcId="{F96DC188-D262-405C-9BD9-C8F51B73D694}" destId="{57F9650A-5FFE-4D00-A2DC-01F49170988B}" srcOrd="1" destOrd="0" parTransId="{BDE2887F-41CE-4AEE-A696-4649DF287B84}" sibTransId="{4A01EC21-F532-44EA-B1DB-1A907F1554E1}"/>
    <dgm:cxn modelId="{CAFD0A81-0A21-49F2-B827-3E5313CE7409}" type="presOf" srcId="{F96DC188-D262-405C-9BD9-C8F51B73D694}" destId="{DDF3061C-571B-459F-B3F7-B259E811DCDB}" srcOrd="0" destOrd="0" presId="urn:microsoft.com/office/officeart/2005/8/layout/venn1"/>
    <dgm:cxn modelId="{C74BEA9E-156D-48F0-9E6F-B8D6EE6FF72A}" type="presOf" srcId="{13D52DD6-8171-42A4-9CC3-47629E70496F}" destId="{7FBD2A49-59F3-4610-8A12-E80CB09A797E}" srcOrd="1" destOrd="0" presId="urn:microsoft.com/office/officeart/2005/8/layout/venn1"/>
    <dgm:cxn modelId="{E118BAC2-4A14-4E0E-A4E4-2D5672349693}" srcId="{F96DC188-D262-405C-9BD9-C8F51B73D694}" destId="{356C08D0-3F9F-492D-BD71-6219BE54A626}" srcOrd="2" destOrd="0" parTransId="{C38C5FF3-3957-43CE-952E-B73E2BF156EC}" sibTransId="{433596FF-D955-47AE-A34D-AD2173CCF9B6}"/>
    <dgm:cxn modelId="{0CEF7BC3-35E3-447E-8E60-4BE99D5D8F25}" srcId="{F96DC188-D262-405C-9BD9-C8F51B73D694}" destId="{13D52DD6-8171-42A4-9CC3-47629E70496F}" srcOrd="0" destOrd="0" parTransId="{9C2FC9E5-260F-46BF-898E-44C955DDFA8B}" sibTransId="{E07F63BC-4E1C-43AB-BB30-4D1C09EC8B33}"/>
    <dgm:cxn modelId="{477F68CB-3095-42CF-A020-F61F463E73F6}" type="presOf" srcId="{57F9650A-5FFE-4D00-A2DC-01F49170988B}" destId="{2301613F-F5BF-4B45-816C-39D84355562A}" srcOrd="0" destOrd="0" presId="urn:microsoft.com/office/officeart/2005/8/layout/venn1"/>
    <dgm:cxn modelId="{DFCC31CC-F4FD-49AB-9026-E5B4639E6229}" type="presOf" srcId="{57F9650A-5FFE-4D00-A2DC-01F49170988B}" destId="{8C8FAC35-2C5B-4A3B-9BFA-69CC667AFCDC}" srcOrd="1" destOrd="0" presId="urn:microsoft.com/office/officeart/2005/8/layout/venn1"/>
    <dgm:cxn modelId="{7EBCF1FB-C9F4-42E8-9E0F-46546DEC5E11}" type="presOf" srcId="{356C08D0-3F9F-492D-BD71-6219BE54A626}" destId="{7CFEC244-860F-43CB-B98F-C3899ADC9496}" srcOrd="1" destOrd="0" presId="urn:microsoft.com/office/officeart/2005/8/layout/venn1"/>
    <dgm:cxn modelId="{FCDCD6F3-CDF8-42DC-8B2B-D00D5663B0B5}" type="presParOf" srcId="{DDF3061C-571B-459F-B3F7-B259E811DCDB}" destId="{16C51AA1-FDCE-403B-ADE3-9B14F29DB0B6}" srcOrd="0" destOrd="0" presId="urn:microsoft.com/office/officeart/2005/8/layout/venn1"/>
    <dgm:cxn modelId="{AA72FD1E-630B-42C3-AC5B-C40C3D73EB53}" type="presParOf" srcId="{DDF3061C-571B-459F-B3F7-B259E811DCDB}" destId="{7FBD2A49-59F3-4610-8A12-E80CB09A797E}" srcOrd="1" destOrd="0" presId="urn:microsoft.com/office/officeart/2005/8/layout/venn1"/>
    <dgm:cxn modelId="{9D44354A-7399-4444-A764-AEDB36C08E03}" type="presParOf" srcId="{DDF3061C-571B-459F-B3F7-B259E811DCDB}" destId="{2301613F-F5BF-4B45-816C-39D84355562A}" srcOrd="2" destOrd="0" presId="urn:microsoft.com/office/officeart/2005/8/layout/venn1"/>
    <dgm:cxn modelId="{12348CF2-4C6E-45FB-8D7C-F30E4F024D45}" type="presParOf" srcId="{DDF3061C-571B-459F-B3F7-B259E811DCDB}" destId="{8C8FAC35-2C5B-4A3B-9BFA-69CC667AFCDC}" srcOrd="3" destOrd="0" presId="urn:microsoft.com/office/officeart/2005/8/layout/venn1"/>
    <dgm:cxn modelId="{0A11C4CB-472C-466F-AACF-13169C9986C8}" type="presParOf" srcId="{DDF3061C-571B-459F-B3F7-B259E811DCDB}" destId="{8571A32D-85B8-4851-9EBB-92C94FF5EBA2}" srcOrd="4" destOrd="0" presId="urn:microsoft.com/office/officeart/2005/8/layout/venn1"/>
    <dgm:cxn modelId="{497F881A-DCD0-4F68-8431-BEC65C540A79}" type="presParOf" srcId="{DDF3061C-571B-459F-B3F7-B259E811DCDB}" destId="{7CFEC244-860F-43CB-B98F-C3899ADC949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FB77DC-55C7-43BD-817C-D756D36C8246}" type="doc">
      <dgm:prSet loTypeId="urn:microsoft.com/office/officeart/2005/8/layout/matrix2" loCatId="matrix" qsTypeId="urn:microsoft.com/office/officeart/2005/8/quickstyle/simple1#1" qsCatId="simple" csTypeId="urn:microsoft.com/office/officeart/2005/8/colors/colorful5#1" csCatId="colorful" phldr="1"/>
      <dgm:spPr/>
      <dgm:t>
        <a:bodyPr/>
        <a:lstStyle/>
        <a:p>
          <a:endParaRPr lang="zh-CN" altLang="en-US"/>
        </a:p>
      </dgm:t>
    </dgm:pt>
    <dgm:pt modelId="{2CA8A2C3-CF19-4292-952C-4037D43D8122}">
      <dgm:prSet phldrT="[文本]"/>
      <dgm:spPr/>
      <dgm:t>
        <a:bodyPr/>
        <a:lstStyle/>
        <a:p>
          <a:r>
            <a:rPr lang="zh-CN" altLang="en-US" dirty="0"/>
            <a:t>基础功能免费</a:t>
          </a:r>
        </a:p>
      </dgm:t>
    </dgm:pt>
    <dgm:pt modelId="{9F97CD25-6762-4A4E-BA1E-295FF4B2E3E1}" type="parTrans" cxnId="{71D25F90-03EC-4DCD-AE4C-DDF5CA912424}">
      <dgm:prSet/>
      <dgm:spPr/>
      <dgm:t>
        <a:bodyPr/>
        <a:lstStyle/>
        <a:p>
          <a:endParaRPr lang="zh-CN" altLang="en-US"/>
        </a:p>
      </dgm:t>
    </dgm:pt>
    <dgm:pt modelId="{23085B73-A39C-446C-A85C-ED9B4B65BB4B}" type="sibTrans" cxnId="{71D25F90-03EC-4DCD-AE4C-DDF5CA912424}">
      <dgm:prSet/>
      <dgm:spPr/>
      <dgm:t>
        <a:bodyPr/>
        <a:lstStyle/>
        <a:p>
          <a:endParaRPr lang="zh-CN" altLang="en-US"/>
        </a:p>
      </dgm:t>
    </dgm:pt>
    <dgm:pt modelId="{6B37DC9C-468C-4D1F-B890-55F076B76266}">
      <dgm:prSet phldrT="[文本]"/>
      <dgm:spPr/>
      <dgm:t>
        <a:bodyPr/>
        <a:lstStyle/>
        <a:p>
          <a:r>
            <a:rPr lang="zh-CN" altLang="en-US" dirty="0"/>
            <a:t>增值应用</a:t>
          </a:r>
          <a:r>
            <a:rPr lang="en-US" dirty="0"/>
            <a:t>B</a:t>
          </a:r>
          <a:r>
            <a:rPr lang="zh-CN" dirty="0"/>
            <a:t>端</a:t>
          </a:r>
          <a:r>
            <a:rPr lang="zh-CN" altLang="en-US" dirty="0"/>
            <a:t>或</a:t>
          </a:r>
          <a:r>
            <a:rPr lang="en-US" altLang="zh-CN" dirty="0"/>
            <a:t>C</a:t>
          </a:r>
          <a:r>
            <a:rPr lang="zh-CN" altLang="en-US" dirty="0"/>
            <a:t>端</a:t>
          </a:r>
          <a:r>
            <a:rPr lang="zh-CN" dirty="0"/>
            <a:t>收费</a:t>
          </a:r>
          <a:endParaRPr lang="zh-CN" altLang="en-US" dirty="0"/>
        </a:p>
      </dgm:t>
    </dgm:pt>
    <dgm:pt modelId="{B8A64AC6-8B43-4FC5-9698-4058768C326F}" type="parTrans" cxnId="{78FC5200-BD6C-4CEF-BBF5-3ECB4F040CAB}">
      <dgm:prSet/>
      <dgm:spPr/>
      <dgm:t>
        <a:bodyPr/>
        <a:lstStyle/>
        <a:p>
          <a:endParaRPr lang="zh-CN" altLang="en-US"/>
        </a:p>
      </dgm:t>
    </dgm:pt>
    <dgm:pt modelId="{0C0499CB-D8D9-495B-84D8-6595C3BCCF11}" type="sibTrans" cxnId="{78FC5200-BD6C-4CEF-BBF5-3ECB4F040CAB}">
      <dgm:prSet/>
      <dgm:spPr/>
      <dgm:t>
        <a:bodyPr/>
        <a:lstStyle/>
        <a:p>
          <a:endParaRPr lang="zh-CN" altLang="en-US"/>
        </a:p>
      </dgm:t>
    </dgm:pt>
    <dgm:pt modelId="{2C3E821A-236F-47FB-9BB6-52924827AADA}">
      <dgm:prSet phldrT="[文本]"/>
      <dgm:spPr/>
      <dgm:t>
        <a:bodyPr/>
        <a:lstStyle/>
        <a:p>
          <a:r>
            <a:rPr lang="zh-CN" dirty="0"/>
            <a:t>家长端功能</a:t>
          </a:r>
          <a:r>
            <a:rPr lang="en-US" dirty="0"/>
            <a:t>C</a:t>
          </a:r>
          <a:r>
            <a:rPr lang="zh-CN" dirty="0"/>
            <a:t>端收费</a:t>
          </a:r>
          <a:endParaRPr lang="zh-CN" altLang="en-US" dirty="0"/>
        </a:p>
      </dgm:t>
    </dgm:pt>
    <dgm:pt modelId="{61B4B868-07E3-462D-B71D-5B2B888F2837}" type="parTrans" cxnId="{DFE35C94-C571-44A2-9A77-1E304696E92E}">
      <dgm:prSet/>
      <dgm:spPr/>
      <dgm:t>
        <a:bodyPr/>
        <a:lstStyle/>
        <a:p>
          <a:endParaRPr lang="zh-CN" altLang="en-US"/>
        </a:p>
      </dgm:t>
    </dgm:pt>
    <dgm:pt modelId="{4F0CDDF3-A93D-4E22-A9D6-860E30B6A466}" type="sibTrans" cxnId="{DFE35C94-C571-44A2-9A77-1E304696E92E}">
      <dgm:prSet/>
      <dgm:spPr/>
      <dgm:t>
        <a:bodyPr/>
        <a:lstStyle/>
        <a:p>
          <a:endParaRPr lang="zh-CN" altLang="en-US"/>
        </a:p>
      </dgm:t>
    </dgm:pt>
    <dgm:pt modelId="{1C13BD0F-0515-4AC3-BC80-165C903E9003}">
      <dgm:prSet phldrT="[文本]"/>
      <dgm:spPr/>
      <dgm:t>
        <a:bodyPr/>
        <a:lstStyle/>
        <a:p>
          <a:r>
            <a:rPr lang="zh-CN" altLang="en-US" dirty="0"/>
            <a:t>支持学校统付</a:t>
          </a:r>
        </a:p>
      </dgm:t>
    </dgm:pt>
    <dgm:pt modelId="{DD4167C4-997D-41EE-B411-71D34852667D}" type="parTrans" cxnId="{9B426F7E-14F2-49CA-89AE-4566E544E5C7}">
      <dgm:prSet/>
      <dgm:spPr/>
      <dgm:t>
        <a:bodyPr/>
        <a:lstStyle/>
        <a:p>
          <a:endParaRPr lang="zh-CN" altLang="en-US"/>
        </a:p>
      </dgm:t>
    </dgm:pt>
    <dgm:pt modelId="{F53C7511-FE5A-4437-910D-6AAD37412C48}" type="sibTrans" cxnId="{9B426F7E-14F2-49CA-89AE-4566E544E5C7}">
      <dgm:prSet/>
      <dgm:spPr/>
      <dgm:t>
        <a:bodyPr/>
        <a:lstStyle/>
        <a:p>
          <a:endParaRPr lang="zh-CN" altLang="en-US"/>
        </a:p>
      </dgm:t>
    </dgm:pt>
    <dgm:pt modelId="{719F5ACB-D9AA-433A-958C-B796AF6F9B8E}" type="pres">
      <dgm:prSet presAssocID="{EDFB77DC-55C7-43BD-817C-D756D36C8246}" presName="matrix" presStyleCnt="0">
        <dgm:presLayoutVars>
          <dgm:chMax val="1"/>
          <dgm:dir/>
          <dgm:resizeHandles val="exact"/>
        </dgm:presLayoutVars>
      </dgm:prSet>
      <dgm:spPr/>
    </dgm:pt>
    <dgm:pt modelId="{25A30092-7B1B-4782-9D44-B3940AD86580}" type="pres">
      <dgm:prSet presAssocID="{EDFB77DC-55C7-43BD-817C-D756D36C8246}" presName="axisShape" presStyleLbl="bgShp" presStyleIdx="0" presStyleCnt="1"/>
      <dgm:spPr>
        <a:solidFill>
          <a:schemeClr val="accent6"/>
        </a:solidFill>
      </dgm:spPr>
    </dgm:pt>
    <dgm:pt modelId="{F926CBFD-0CE8-413B-8371-68D4E0E32BC6}" type="pres">
      <dgm:prSet presAssocID="{EDFB77DC-55C7-43BD-817C-D756D36C8246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B9B5614-B317-409F-AB13-B890FAD759B9}" type="pres">
      <dgm:prSet presAssocID="{EDFB77DC-55C7-43BD-817C-D756D36C8246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1715F04-2F50-4521-8982-427D2A0122DB}" type="pres">
      <dgm:prSet presAssocID="{EDFB77DC-55C7-43BD-817C-D756D36C8246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8F3D798-128D-4AA2-89E7-2843A3F3EE83}" type="pres">
      <dgm:prSet presAssocID="{EDFB77DC-55C7-43BD-817C-D756D36C8246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8FC5200-BD6C-4CEF-BBF5-3ECB4F040CAB}" srcId="{EDFB77DC-55C7-43BD-817C-D756D36C8246}" destId="{6B37DC9C-468C-4D1F-B890-55F076B76266}" srcOrd="1" destOrd="0" parTransId="{B8A64AC6-8B43-4FC5-9698-4058768C326F}" sibTransId="{0C0499CB-D8D9-495B-84D8-6595C3BCCF11}"/>
    <dgm:cxn modelId="{BC7C5E27-41BB-4565-ACF6-DA7716C316AB}" type="presOf" srcId="{2CA8A2C3-CF19-4292-952C-4037D43D8122}" destId="{F926CBFD-0CE8-413B-8371-68D4E0E32BC6}" srcOrd="0" destOrd="0" presId="urn:microsoft.com/office/officeart/2005/8/layout/matrix2"/>
    <dgm:cxn modelId="{66CB9433-4D80-4104-96F0-CDC072AF6774}" type="presOf" srcId="{2C3E821A-236F-47FB-9BB6-52924827AADA}" destId="{F1715F04-2F50-4521-8982-427D2A0122DB}" srcOrd="0" destOrd="0" presId="urn:microsoft.com/office/officeart/2005/8/layout/matrix2"/>
    <dgm:cxn modelId="{AC1AD25C-B0EA-44CE-AC78-6EA34198216C}" type="presOf" srcId="{1C13BD0F-0515-4AC3-BC80-165C903E9003}" destId="{68F3D798-128D-4AA2-89E7-2843A3F3EE83}" srcOrd="0" destOrd="0" presId="urn:microsoft.com/office/officeart/2005/8/layout/matrix2"/>
    <dgm:cxn modelId="{9B426F7E-14F2-49CA-89AE-4566E544E5C7}" srcId="{EDFB77DC-55C7-43BD-817C-D756D36C8246}" destId="{1C13BD0F-0515-4AC3-BC80-165C903E9003}" srcOrd="3" destOrd="0" parTransId="{DD4167C4-997D-41EE-B411-71D34852667D}" sibTransId="{F53C7511-FE5A-4437-910D-6AAD37412C48}"/>
    <dgm:cxn modelId="{71D25F90-03EC-4DCD-AE4C-DDF5CA912424}" srcId="{EDFB77DC-55C7-43BD-817C-D756D36C8246}" destId="{2CA8A2C3-CF19-4292-952C-4037D43D8122}" srcOrd="0" destOrd="0" parTransId="{9F97CD25-6762-4A4E-BA1E-295FF4B2E3E1}" sibTransId="{23085B73-A39C-446C-A85C-ED9B4B65BB4B}"/>
    <dgm:cxn modelId="{DFE35C94-C571-44A2-9A77-1E304696E92E}" srcId="{EDFB77DC-55C7-43BD-817C-D756D36C8246}" destId="{2C3E821A-236F-47FB-9BB6-52924827AADA}" srcOrd="2" destOrd="0" parTransId="{61B4B868-07E3-462D-B71D-5B2B888F2837}" sibTransId="{4F0CDDF3-A93D-4E22-A9D6-860E30B6A466}"/>
    <dgm:cxn modelId="{1BC656B3-4A74-418B-BC70-F5BAC02DC221}" type="presOf" srcId="{6B37DC9C-468C-4D1F-B890-55F076B76266}" destId="{AB9B5614-B317-409F-AB13-B890FAD759B9}" srcOrd="0" destOrd="0" presId="urn:microsoft.com/office/officeart/2005/8/layout/matrix2"/>
    <dgm:cxn modelId="{036E62E6-F596-43A5-87F1-77E07E5B31C4}" type="presOf" srcId="{EDFB77DC-55C7-43BD-817C-D756D36C8246}" destId="{719F5ACB-D9AA-433A-958C-B796AF6F9B8E}" srcOrd="0" destOrd="0" presId="urn:microsoft.com/office/officeart/2005/8/layout/matrix2"/>
    <dgm:cxn modelId="{B3F3E07F-97BC-4EC7-A008-2BBAC8D195DB}" type="presParOf" srcId="{719F5ACB-D9AA-433A-958C-B796AF6F9B8E}" destId="{25A30092-7B1B-4782-9D44-B3940AD86580}" srcOrd="0" destOrd="0" presId="urn:microsoft.com/office/officeart/2005/8/layout/matrix2"/>
    <dgm:cxn modelId="{D10743B0-9965-4221-8BAC-FDA6D18590BC}" type="presParOf" srcId="{719F5ACB-D9AA-433A-958C-B796AF6F9B8E}" destId="{F926CBFD-0CE8-413B-8371-68D4E0E32BC6}" srcOrd="1" destOrd="0" presId="urn:microsoft.com/office/officeart/2005/8/layout/matrix2"/>
    <dgm:cxn modelId="{DD45C135-9EA3-48E1-A9C2-DAAF84E30E7B}" type="presParOf" srcId="{719F5ACB-D9AA-433A-958C-B796AF6F9B8E}" destId="{AB9B5614-B317-409F-AB13-B890FAD759B9}" srcOrd="2" destOrd="0" presId="urn:microsoft.com/office/officeart/2005/8/layout/matrix2"/>
    <dgm:cxn modelId="{2B75522B-E227-41C7-AC00-47CDDD791EEA}" type="presParOf" srcId="{719F5ACB-D9AA-433A-958C-B796AF6F9B8E}" destId="{F1715F04-2F50-4521-8982-427D2A0122DB}" srcOrd="3" destOrd="0" presId="urn:microsoft.com/office/officeart/2005/8/layout/matrix2"/>
    <dgm:cxn modelId="{942045E9-C7B4-428B-8FA1-439714A4597C}" type="presParOf" srcId="{719F5ACB-D9AA-433A-958C-B796AF6F9B8E}" destId="{68F3D798-128D-4AA2-89E7-2843A3F3EE83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6DC188-D262-405C-9BD9-C8F51B73D694}" type="doc">
      <dgm:prSet loTypeId="urn:microsoft.com/office/officeart/2005/8/layout/venn1" loCatId="relationship" qsTypeId="urn:microsoft.com/office/officeart/2005/8/quickstyle/simple1#2" qsCatId="simple" csTypeId="urn:microsoft.com/office/officeart/2005/8/colors/colorful5#2" csCatId="colorful" phldr="1"/>
      <dgm:spPr/>
    </dgm:pt>
    <dgm:pt modelId="{13D52DD6-8171-42A4-9CC3-47629E70496F}">
      <dgm:prSet phldrT="[文本]" custT="1"/>
      <dgm:spPr/>
      <dgm:t>
        <a:bodyPr/>
        <a:lstStyle/>
        <a:p>
          <a:r>
            <a:rPr lang="zh-CN" altLang="en-US" sz="12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竞争效益</a:t>
          </a:r>
        </a:p>
      </dgm:t>
    </dgm:pt>
    <dgm:pt modelId="{9C2FC9E5-260F-46BF-898E-44C955DDFA8B}" type="parTrans" cxnId="{0CEF7BC3-35E3-447E-8E60-4BE99D5D8F25}">
      <dgm:prSet/>
      <dgm:spPr/>
      <dgm:t>
        <a:bodyPr/>
        <a:lstStyle/>
        <a:p>
          <a:endParaRPr lang="zh-CN" altLang="en-US" sz="1200" b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07F63BC-4E1C-43AB-BB30-4D1C09EC8B33}" type="sibTrans" cxnId="{0CEF7BC3-35E3-447E-8E60-4BE99D5D8F25}">
      <dgm:prSet/>
      <dgm:spPr/>
      <dgm:t>
        <a:bodyPr/>
        <a:lstStyle/>
        <a:p>
          <a:endParaRPr lang="zh-CN" altLang="en-US" sz="1200" b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7F9650A-5FFE-4D00-A2DC-01F49170988B}">
      <dgm:prSet phldrT="[文本]" custT="1"/>
      <dgm:spPr/>
      <dgm:t>
        <a:bodyPr/>
        <a:lstStyle/>
        <a:p>
          <a:r>
            <a:rPr lang="zh-CN" altLang="en-US" sz="12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经济效益</a:t>
          </a:r>
        </a:p>
      </dgm:t>
    </dgm:pt>
    <dgm:pt modelId="{BDE2887F-41CE-4AEE-A696-4649DF287B84}" type="parTrans" cxnId="{097D0642-A6B1-4A31-AEC0-26C4DB2FB3E8}">
      <dgm:prSet/>
      <dgm:spPr/>
      <dgm:t>
        <a:bodyPr/>
        <a:lstStyle/>
        <a:p>
          <a:endParaRPr lang="zh-CN" altLang="en-US" sz="1200" b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A01EC21-F532-44EA-B1DB-1A907F1554E1}" type="sibTrans" cxnId="{097D0642-A6B1-4A31-AEC0-26C4DB2FB3E8}">
      <dgm:prSet/>
      <dgm:spPr/>
      <dgm:t>
        <a:bodyPr/>
        <a:lstStyle/>
        <a:p>
          <a:endParaRPr lang="zh-CN" altLang="en-US" sz="1200" b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56C08D0-3F9F-492D-BD71-6219BE54A626}">
      <dgm:prSet phldrT="[文本]" custT="1"/>
      <dgm:spPr/>
      <dgm:t>
        <a:bodyPr/>
        <a:lstStyle/>
        <a:p>
          <a:r>
            <a:rPr lang="zh-CN" altLang="en-US" sz="12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社会效益</a:t>
          </a:r>
        </a:p>
      </dgm:t>
    </dgm:pt>
    <dgm:pt modelId="{C38C5FF3-3957-43CE-952E-B73E2BF156EC}" type="parTrans" cxnId="{E118BAC2-4A14-4E0E-A4E4-2D5672349693}">
      <dgm:prSet/>
      <dgm:spPr/>
      <dgm:t>
        <a:bodyPr/>
        <a:lstStyle/>
        <a:p>
          <a:endParaRPr lang="zh-CN" altLang="en-US" sz="1200" b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33596FF-D955-47AE-A34D-AD2173CCF9B6}" type="sibTrans" cxnId="{E118BAC2-4A14-4E0E-A4E4-2D5672349693}">
      <dgm:prSet/>
      <dgm:spPr/>
      <dgm:t>
        <a:bodyPr/>
        <a:lstStyle/>
        <a:p>
          <a:endParaRPr lang="zh-CN" altLang="en-US" sz="1200" b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DF3061C-571B-459F-B3F7-B259E811DCDB}" type="pres">
      <dgm:prSet presAssocID="{F96DC188-D262-405C-9BD9-C8F51B73D694}" presName="compositeShape" presStyleCnt="0">
        <dgm:presLayoutVars>
          <dgm:chMax val="7"/>
          <dgm:dir/>
          <dgm:resizeHandles val="exact"/>
        </dgm:presLayoutVars>
      </dgm:prSet>
      <dgm:spPr/>
    </dgm:pt>
    <dgm:pt modelId="{16C51AA1-FDCE-403B-ADE3-9B14F29DB0B6}" type="pres">
      <dgm:prSet presAssocID="{13D52DD6-8171-42A4-9CC3-47629E70496F}" presName="circ1" presStyleLbl="vennNode1" presStyleIdx="0" presStyleCnt="3"/>
      <dgm:spPr/>
    </dgm:pt>
    <dgm:pt modelId="{7FBD2A49-59F3-4610-8A12-E80CB09A797E}" type="pres">
      <dgm:prSet presAssocID="{13D52DD6-8171-42A4-9CC3-47629E70496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301613F-F5BF-4B45-816C-39D84355562A}" type="pres">
      <dgm:prSet presAssocID="{57F9650A-5FFE-4D00-A2DC-01F49170988B}" presName="circ2" presStyleLbl="vennNode1" presStyleIdx="1" presStyleCnt="3"/>
      <dgm:spPr/>
    </dgm:pt>
    <dgm:pt modelId="{8C8FAC35-2C5B-4A3B-9BFA-69CC667AFCDC}" type="pres">
      <dgm:prSet presAssocID="{57F9650A-5FFE-4D00-A2DC-01F49170988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571A32D-85B8-4851-9EBB-92C94FF5EBA2}" type="pres">
      <dgm:prSet presAssocID="{356C08D0-3F9F-492D-BD71-6219BE54A626}" presName="circ3" presStyleLbl="vennNode1" presStyleIdx="2" presStyleCnt="3"/>
      <dgm:spPr/>
    </dgm:pt>
    <dgm:pt modelId="{7CFEC244-860F-43CB-B98F-C3899ADC9496}" type="pres">
      <dgm:prSet presAssocID="{356C08D0-3F9F-492D-BD71-6219BE54A62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79A5F27-4548-4FCB-ABB5-B7B7E1ED3B93}" type="presOf" srcId="{356C08D0-3F9F-492D-BD71-6219BE54A626}" destId="{8571A32D-85B8-4851-9EBB-92C94FF5EBA2}" srcOrd="0" destOrd="0" presId="urn:microsoft.com/office/officeart/2005/8/layout/venn1"/>
    <dgm:cxn modelId="{85641B61-4080-4975-A592-946AD0539906}" type="presOf" srcId="{57F9650A-5FFE-4D00-A2DC-01F49170988B}" destId="{8C8FAC35-2C5B-4A3B-9BFA-69CC667AFCDC}" srcOrd="1" destOrd="0" presId="urn:microsoft.com/office/officeart/2005/8/layout/venn1"/>
    <dgm:cxn modelId="{097D0642-A6B1-4A31-AEC0-26C4DB2FB3E8}" srcId="{F96DC188-D262-405C-9BD9-C8F51B73D694}" destId="{57F9650A-5FFE-4D00-A2DC-01F49170988B}" srcOrd="1" destOrd="0" parTransId="{BDE2887F-41CE-4AEE-A696-4649DF287B84}" sibTransId="{4A01EC21-F532-44EA-B1DB-1A907F1554E1}"/>
    <dgm:cxn modelId="{B598CE43-BA70-4DEB-BB75-8EC6025217C4}" type="presOf" srcId="{57F9650A-5FFE-4D00-A2DC-01F49170988B}" destId="{2301613F-F5BF-4B45-816C-39D84355562A}" srcOrd="0" destOrd="0" presId="urn:microsoft.com/office/officeart/2005/8/layout/venn1"/>
    <dgm:cxn modelId="{9EF1D571-E011-48AD-BA40-391A1792DCD5}" type="presOf" srcId="{F96DC188-D262-405C-9BD9-C8F51B73D694}" destId="{DDF3061C-571B-459F-B3F7-B259E811DCDB}" srcOrd="0" destOrd="0" presId="urn:microsoft.com/office/officeart/2005/8/layout/venn1"/>
    <dgm:cxn modelId="{CF72227C-1D94-4E43-A7F6-74E80A4571C2}" type="presOf" srcId="{13D52DD6-8171-42A4-9CC3-47629E70496F}" destId="{7FBD2A49-59F3-4610-8A12-E80CB09A797E}" srcOrd="1" destOrd="0" presId="urn:microsoft.com/office/officeart/2005/8/layout/venn1"/>
    <dgm:cxn modelId="{628F7C98-6793-42B5-B6F0-75D26B44D82C}" type="presOf" srcId="{356C08D0-3F9F-492D-BD71-6219BE54A626}" destId="{7CFEC244-860F-43CB-B98F-C3899ADC9496}" srcOrd="1" destOrd="0" presId="urn:microsoft.com/office/officeart/2005/8/layout/venn1"/>
    <dgm:cxn modelId="{BFE5CAA5-D173-47AE-9D00-3B852171450F}" type="presOf" srcId="{13D52DD6-8171-42A4-9CC3-47629E70496F}" destId="{16C51AA1-FDCE-403B-ADE3-9B14F29DB0B6}" srcOrd="0" destOrd="0" presId="urn:microsoft.com/office/officeart/2005/8/layout/venn1"/>
    <dgm:cxn modelId="{E118BAC2-4A14-4E0E-A4E4-2D5672349693}" srcId="{F96DC188-D262-405C-9BD9-C8F51B73D694}" destId="{356C08D0-3F9F-492D-BD71-6219BE54A626}" srcOrd="2" destOrd="0" parTransId="{C38C5FF3-3957-43CE-952E-B73E2BF156EC}" sibTransId="{433596FF-D955-47AE-A34D-AD2173CCF9B6}"/>
    <dgm:cxn modelId="{0CEF7BC3-35E3-447E-8E60-4BE99D5D8F25}" srcId="{F96DC188-D262-405C-9BD9-C8F51B73D694}" destId="{13D52DD6-8171-42A4-9CC3-47629E70496F}" srcOrd="0" destOrd="0" parTransId="{9C2FC9E5-260F-46BF-898E-44C955DDFA8B}" sibTransId="{E07F63BC-4E1C-43AB-BB30-4D1C09EC8B33}"/>
    <dgm:cxn modelId="{2B6DE41D-706F-4DE4-949D-071A11F21C97}" type="presParOf" srcId="{DDF3061C-571B-459F-B3F7-B259E811DCDB}" destId="{16C51AA1-FDCE-403B-ADE3-9B14F29DB0B6}" srcOrd="0" destOrd="0" presId="urn:microsoft.com/office/officeart/2005/8/layout/venn1"/>
    <dgm:cxn modelId="{7F4E2299-8719-4A52-9550-968C3BE80B27}" type="presParOf" srcId="{DDF3061C-571B-459F-B3F7-B259E811DCDB}" destId="{7FBD2A49-59F3-4610-8A12-E80CB09A797E}" srcOrd="1" destOrd="0" presId="urn:microsoft.com/office/officeart/2005/8/layout/venn1"/>
    <dgm:cxn modelId="{A664471B-2ADF-4CD5-A962-F912B5931B9E}" type="presParOf" srcId="{DDF3061C-571B-459F-B3F7-B259E811DCDB}" destId="{2301613F-F5BF-4B45-816C-39D84355562A}" srcOrd="2" destOrd="0" presId="urn:microsoft.com/office/officeart/2005/8/layout/venn1"/>
    <dgm:cxn modelId="{71B15481-8F00-4D1C-85D2-26C8C783E0C9}" type="presParOf" srcId="{DDF3061C-571B-459F-B3F7-B259E811DCDB}" destId="{8C8FAC35-2C5B-4A3B-9BFA-69CC667AFCDC}" srcOrd="3" destOrd="0" presId="urn:microsoft.com/office/officeart/2005/8/layout/venn1"/>
    <dgm:cxn modelId="{48196EFC-763D-4F89-A6C3-341AA457FEF3}" type="presParOf" srcId="{DDF3061C-571B-459F-B3F7-B259E811DCDB}" destId="{8571A32D-85B8-4851-9EBB-92C94FF5EBA2}" srcOrd="4" destOrd="0" presId="urn:microsoft.com/office/officeart/2005/8/layout/venn1"/>
    <dgm:cxn modelId="{727881A3-FAD9-4CF4-9002-5753CA5A471C}" type="presParOf" srcId="{DDF3061C-571B-459F-B3F7-B259E811DCDB}" destId="{7CFEC244-860F-43CB-B98F-C3899ADC949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2DE7D-2038-4C90-A64A-B751C7B521DC}">
      <dsp:nvSpPr>
        <dsp:cNvPr id="0" name=""/>
        <dsp:cNvSpPr/>
      </dsp:nvSpPr>
      <dsp:spPr>
        <a:xfrm>
          <a:off x="586076" y="9358"/>
          <a:ext cx="3368086" cy="5676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打造个性化区域性智慧校园平台</a:t>
          </a:r>
          <a:endParaRPr lang="zh-CN" altLang="en-US" sz="1400" kern="1200" dirty="0">
            <a:solidFill>
              <a:schemeClr val="bg1"/>
            </a:solidFill>
          </a:endParaRPr>
        </a:p>
      </dsp:txBody>
      <dsp:txXfrm>
        <a:off x="613789" y="37071"/>
        <a:ext cx="3312660" cy="512271"/>
      </dsp:txXfrm>
    </dsp:sp>
    <dsp:sp modelId="{F1036FA2-5A8A-4922-879A-C5348F54170B}">
      <dsp:nvSpPr>
        <dsp:cNvPr id="0" name=""/>
        <dsp:cNvSpPr/>
      </dsp:nvSpPr>
      <dsp:spPr>
        <a:xfrm>
          <a:off x="0" y="648920"/>
          <a:ext cx="4540240" cy="1300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153" tIns="13970" rIns="78232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11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支持为省、市、区县教育局打造个性化区域性智慧校园平台，为教育局管理者提供教师发展及教学管理、学生综合素质评价、区域教育大数据等刚需应用系统，为各学校教师、学生、家长提供众多特色场景应用。</a:t>
          </a:r>
          <a:endParaRPr lang="zh-CN" altLang="en-US" sz="1100" kern="1200" dirty="0"/>
        </a:p>
      </dsp:txBody>
      <dsp:txXfrm>
        <a:off x="0" y="648920"/>
        <a:ext cx="4540240" cy="1300013"/>
      </dsp:txXfrm>
    </dsp:sp>
    <dsp:sp modelId="{A4F805B1-8D2A-47AC-AEDC-37B7EC81E3B4}">
      <dsp:nvSpPr>
        <dsp:cNvPr id="0" name=""/>
        <dsp:cNvSpPr/>
      </dsp:nvSpPr>
      <dsp:spPr>
        <a:xfrm>
          <a:off x="598426" y="1877069"/>
          <a:ext cx="3343387" cy="5401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5G</a:t>
          </a:r>
          <a:r>
            <a:rPr lang="zh-CN" altLang="zh-CN" sz="14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赋能智慧教育</a:t>
          </a:r>
        </a:p>
      </dsp:txBody>
      <dsp:txXfrm>
        <a:off x="624793" y="1903436"/>
        <a:ext cx="3290653" cy="487401"/>
      </dsp:txXfrm>
    </dsp:sp>
    <dsp:sp modelId="{DEF13F2E-8AF8-45BE-917F-2DF5C616164E}">
      <dsp:nvSpPr>
        <dsp:cNvPr id="0" name=""/>
        <dsp:cNvSpPr/>
      </dsp:nvSpPr>
      <dsp:spPr>
        <a:xfrm>
          <a:off x="0" y="2503443"/>
          <a:ext cx="454024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153" tIns="13970" rIns="78232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zh-CN" sz="11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基于</a:t>
          </a:r>
          <a:r>
            <a:rPr lang="en-US" altLang="zh-CN" sz="11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5G</a:t>
          </a:r>
          <a:r>
            <a:rPr lang="zh-CN" altLang="zh-CN" sz="11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校园网关构建</a:t>
          </a:r>
          <a:r>
            <a:rPr lang="en-US" altLang="zh-CN" sz="11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MEC</a:t>
          </a:r>
          <a:r>
            <a:rPr lang="zh-CN" altLang="zh-CN" sz="11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边缘计算，打造大带宽、低时延教育专网，实现低延时的业务交互体验，云网融合打造学校下一代</a:t>
          </a:r>
          <a:r>
            <a:rPr lang="en-US" altLang="zh-CN" sz="11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ICT</a:t>
          </a:r>
          <a:r>
            <a:rPr lang="zh-CN" altLang="en-US" sz="11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基础设施。</a:t>
          </a:r>
        </a:p>
      </dsp:txBody>
      <dsp:txXfrm>
        <a:off x="0" y="2503443"/>
        <a:ext cx="4540240" cy="943920"/>
      </dsp:txXfrm>
    </dsp:sp>
    <dsp:sp modelId="{C25E5756-45F6-4C48-80F4-CFF12DB05320}">
      <dsp:nvSpPr>
        <dsp:cNvPr id="0" name=""/>
        <dsp:cNvSpPr/>
      </dsp:nvSpPr>
      <dsp:spPr>
        <a:xfrm>
          <a:off x="660218" y="3336413"/>
          <a:ext cx="3219802" cy="5247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接入校园智能硬件</a:t>
          </a:r>
          <a:endParaRPr lang="zh-CN" altLang="en-US" sz="1400" b="1" kern="1200" dirty="0">
            <a:solidFill>
              <a:schemeClr val="bg1"/>
            </a:solidFill>
          </a:endParaRPr>
        </a:p>
      </dsp:txBody>
      <dsp:txXfrm>
        <a:off x="685834" y="3362029"/>
        <a:ext cx="3168570" cy="473516"/>
      </dsp:txXfrm>
    </dsp:sp>
    <dsp:sp modelId="{FE4EA26C-8B15-4CF0-A3E6-8FB005210799}">
      <dsp:nvSpPr>
        <dsp:cNvPr id="0" name=""/>
        <dsp:cNvSpPr/>
      </dsp:nvSpPr>
      <dsp:spPr>
        <a:xfrm>
          <a:off x="0" y="3895232"/>
          <a:ext cx="4540240" cy="766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153" tIns="13970" rIns="78232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11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基于中移动物联中控设备，接入校园电子班牌、电子闸机、人脸识别、互动学生卡、互动直录播等智能硬件。</a:t>
          </a:r>
          <a:endParaRPr lang="zh-CN" altLang="en-US" sz="1100" kern="1200" dirty="0"/>
        </a:p>
      </dsp:txBody>
      <dsp:txXfrm>
        <a:off x="0" y="3895232"/>
        <a:ext cx="4540240" cy="7669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2DE7D-2038-4C90-A64A-B751C7B521DC}">
      <dsp:nvSpPr>
        <dsp:cNvPr id="0" name=""/>
        <dsp:cNvSpPr/>
      </dsp:nvSpPr>
      <dsp:spPr>
        <a:xfrm>
          <a:off x="586076" y="269519"/>
          <a:ext cx="3368086" cy="5129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全终端产品形态</a:t>
          </a:r>
          <a:endParaRPr lang="zh-CN" altLang="en-US" sz="1600" kern="1200" dirty="0">
            <a:solidFill>
              <a:schemeClr val="bg1"/>
            </a:solidFill>
          </a:endParaRPr>
        </a:p>
      </dsp:txBody>
      <dsp:txXfrm>
        <a:off x="611117" y="294560"/>
        <a:ext cx="3318004" cy="462887"/>
      </dsp:txXfrm>
    </dsp:sp>
    <dsp:sp modelId="{F1036FA2-5A8A-4922-879A-C5348F54170B}">
      <dsp:nvSpPr>
        <dsp:cNvPr id="0" name=""/>
        <dsp:cNvSpPr/>
      </dsp:nvSpPr>
      <dsp:spPr>
        <a:xfrm>
          <a:off x="0" y="890440"/>
          <a:ext cx="4540240" cy="757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153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zh-CN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支持</a:t>
          </a:r>
          <a:r>
            <a:rPr lang="en-US" altLang="zh-CN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Web</a:t>
          </a:r>
          <a:r>
            <a:rPr lang="zh-CN" altLang="zh-CN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、</a:t>
          </a:r>
          <a:r>
            <a:rPr lang="en-US" altLang="zh-CN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H5</a:t>
          </a:r>
          <a:r>
            <a:rPr lang="zh-CN" altLang="zh-CN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、微信服务号、</a:t>
          </a:r>
          <a:r>
            <a:rPr lang="en-US" altLang="zh-CN" sz="1200" kern="1200" dirty="0" err="1">
              <a:latin typeface="微软雅黑" panose="020B0503020204020204" pitchFamily="34" charset="-122"/>
              <a:ea typeface="微软雅黑" panose="020B0503020204020204" pitchFamily="34" charset="-122"/>
            </a:rPr>
            <a:t>iOS</a:t>
          </a:r>
          <a:r>
            <a:rPr lang="zh-CN" altLang="zh-CN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手机及</a:t>
          </a:r>
          <a:r>
            <a:rPr lang="en-US" altLang="zh-CN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Pad</a:t>
          </a:r>
          <a:r>
            <a:rPr lang="zh-CN" altLang="zh-CN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、安卓手机及</a:t>
          </a:r>
          <a:r>
            <a:rPr lang="en-US" altLang="zh-CN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Pad</a:t>
          </a:r>
          <a:r>
            <a:rPr lang="zh-CN" altLang="zh-CN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、</a:t>
          </a:r>
          <a:r>
            <a:rPr lang="en-US" altLang="zh-CN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PC</a:t>
          </a:r>
          <a:r>
            <a:rPr lang="zh-CN" altLang="zh-CN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客户端产品形态</a:t>
          </a: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。</a:t>
          </a:r>
          <a:endParaRPr lang="zh-CN" altLang="en-US" sz="1200" kern="1200" dirty="0"/>
        </a:p>
      </dsp:txBody>
      <dsp:txXfrm>
        <a:off x="0" y="890440"/>
        <a:ext cx="4540240" cy="757584"/>
      </dsp:txXfrm>
    </dsp:sp>
    <dsp:sp modelId="{A4F805B1-8D2A-47AC-AEDC-37B7EC81E3B4}">
      <dsp:nvSpPr>
        <dsp:cNvPr id="0" name=""/>
        <dsp:cNvSpPr/>
      </dsp:nvSpPr>
      <dsp:spPr>
        <a:xfrm>
          <a:off x="598426" y="1868581"/>
          <a:ext cx="3343387" cy="5360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支持高并发及混合云模式</a:t>
          </a:r>
          <a:endParaRPr lang="zh-CN" altLang="en-US" sz="1600" b="1" kern="1200" dirty="0"/>
        </a:p>
      </dsp:txBody>
      <dsp:txXfrm>
        <a:off x="624592" y="1894747"/>
        <a:ext cx="3291055" cy="483677"/>
      </dsp:txXfrm>
    </dsp:sp>
    <dsp:sp modelId="{DEF13F2E-8AF8-45BE-917F-2DF5C616164E}">
      <dsp:nvSpPr>
        <dsp:cNvPr id="0" name=""/>
        <dsp:cNvSpPr/>
      </dsp:nvSpPr>
      <dsp:spPr>
        <a:xfrm>
          <a:off x="0" y="2507000"/>
          <a:ext cx="454024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153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zh-CN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支持“全网平台</a:t>
          </a:r>
          <a:r>
            <a:rPr lang="en-US" altLang="zh-CN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-</a:t>
          </a:r>
          <a:r>
            <a:rPr lang="zh-CN" altLang="zh-CN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省级平台</a:t>
          </a:r>
          <a:r>
            <a:rPr lang="en-US" altLang="zh-CN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-</a:t>
          </a:r>
          <a:r>
            <a:rPr lang="zh-CN" altLang="zh-CN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校级平台”的三级系统架构体系，边缘私有云</a:t>
          </a:r>
          <a:r>
            <a:rPr lang="en-US" altLang="zh-CN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+</a:t>
          </a:r>
          <a:r>
            <a:rPr lang="zh-CN" altLang="zh-CN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中心公有云的混合云组网模式，满足用户高并发访问及数据不出校场景需求。</a:t>
          </a:r>
          <a:endParaRPr lang="zh-CN" altLang="en-US" sz="1200" kern="1200" dirty="0"/>
        </a:p>
      </dsp:txBody>
      <dsp:txXfrm>
        <a:off x="0" y="2507000"/>
        <a:ext cx="4540240" cy="1059840"/>
      </dsp:txXfrm>
    </dsp:sp>
    <dsp:sp modelId="{C25E5756-45F6-4C48-80F4-CFF12DB05320}">
      <dsp:nvSpPr>
        <dsp:cNvPr id="0" name=""/>
        <dsp:cNvSpPr/>
      </dsp:nvSpPr>
      <dsp:spPr>
        <a:xfrm>
          <a:off x="660218" y="3436683"/>
          <a:ext cx="3219802" cy="4684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全场景功能覆盖</a:t>
          </a:r>
          <a:endParaRPr lang="zh-CN" altLang="en-US" sz="1600" b="1" kern="1200" dirty="0">
            <a:solidFill>
              <a:schemeClr val="bg1"/>
            </a:solidFill>
          </a:endParaRPr>
        </a:p>
      </dsp:txBody>
      <dsp:txXfrm>
        <a:off x="683088" y="3459553"/>
        <a:ext cx="3174062" cy="422757"/>
      </dsp:txXfrm>
    </dsp:sp>
    <dsp:sp modelId="{FE4EA26C-8B15-4CF0-A3E6-8FB005210799}">
      <dsp:nvSpPr>
        <dsp:cNvPr id="0" name=""/>
        <dsp:cNvSpPr/>
      </dsp:nvSpPr>
      <dsp:spPr>
        <a:xfrm>
          <a:off x="0" y="4012334"/>
          <a:ext cx="4540240" cy="544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153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基于自研及合作应用，联合产业链合作伙伴打造全场景智慧校园特色应用，构建开放共享的智慧校园生态联盟服务客户。</a:t>
          </a:r>
          <a:endParaRPr lang="zh-CN" altLang="en-US" sz="1200" kern="1200" dirty="0"/>
        </a:p>
      </dsp:txBody>
      <dsp:txXfrm>
        <a:off x="0" y="4012334"/>
        <a:ext cx="4540240" cy="5449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30092-7B1B-4782-9D44-B3940AD86580}">
      <dsp:nvSpPr>
        <dsp:cNvPr id="0" name=""/>
        <dsp:cNvSpPr/>
      </dsp:nvSpPr>
      <dsp:spPr>
        <a:xfrm>
          <a:off x="891503" y="0"/>
          <a:ext cx="2651832" cy="265183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26CBFD-0CE8-413B-8371-68D4E0E32BC6}">
      <dsp:nvSpPr>
        <dsp:cNvPr id="0" name=""/>
        <dsp:cNvSpPr/>
      </dsp:nvSpPr>
      <dsp:spPr>
        <a:xfrm>
          <a:off x="1063873" y="172369"/>
          <a:ext cx="1060732" cy="106073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基础功能免费</a:t>
          </a:r>
        </a:p>
      </dsp:txBody>
      <dsp:txXfrm>
        <a:off x="1115654" y="224150"/>
        <a:ext cx="957170" cy="957170"/>
      </dsp:txXfrm>
    </dsp:sp>
    <dsp:sp modelId="{AB9B5614-B317-409F-AB13-B890FAD759B9}">
      <dsp:nvSpPr>
        <dsp:cNvPr id="0" name=""/>
        <dsp:cNvSpPr/>
      </dsp:nvSpPr>
      <dsp:spPr>
        <a:xfrm>
          <a:off x="2310234" y="172369"/>
          <a:ext cx="1060732" cy="1060732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700" kern="1200" dirty="0"/>
            <a:t>园所</a:t>
          </a:r>
          <a:r>
            <a:rPr lang="zh-CN" altLang="en-US" sz="1700" kern="1200" dirty="0"/>
            <a:t>硬件</a:t>
          </a:r>
          <a:r>
            <a:rPr lang="en-US" sz="1700" kern="1200" dirty="0"/>
            <a:t>B</a:t>
          </a:r>
          <a:r>
            <a:rPr lang="zh-CN" sz="1700" kern="1200" dirty="0"/>
            <a:t>端</a:t>
          </a:r>
          <a:r>
            <a:rPr lang="zh-CN" altLang="en-US" sz="1700" kern="1200" dirty="0"/>
            <a:t>或</a:t>
          </a:r>
          <a:r>
            <a:rPr lang="en-US" altLang="zh-CN" sz="1700" kern="1200" dirty="0"/>
            <a:t>C</a:t>
          </a:r>
          <a:r>
            <a:rPr lang="zh-CN" altLang="en-US" sz="1700" kern="1200" dirty="0"/>
            <a:t>端</a:t>
          </a:r>
          <a:r>
            <a:rPr lang="zh-CN" sz="1700" kern="1200" dirty="0"/>
            <a:t>收费</a:t>
          </a:r>
          <a:endParaRPr lang="zh-CN" altLang="en-US" sz="1700" kern="1200" dirty="0"/>
        </a:p>
      </dsp:txBody>
      <dsp:txXfrm>
        <a:off x="2362015" y="224150"/>
        <a:ext cx="957170" cy="957170"/>
      </dsp:txXfrm>
    </dsp:sp>
    <dsp:sp modelId="{F1715F04-2F50-4521-8982-427D2A0122DB}">
      <dsp:nvSpPr>
        <dsp:cNvPr id="0" name=""/>
        <dsp:cNvSpPr/>
      </dsp:nvSpPr>
      <dsp:spPr>
        <a:xfrm>
          <a:off x="1063873" y="1418730"/>
          <a:ext cx="1060732" cy="1060732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700" kern="1200" dirty="0"/>
            <a:t>家长端功能</a:t>
          </a:r>
          <a:r>
            <a:rPr lang="en-US" sz="1700" kern="1200" dirty="0"/>
            <a:t>C</a:t>
          </a:r>
          <a:r>
            <a:rPr lang="zh-CN" sz="1700" kern="1200" dirty="0"/>
            <a:t>端收费</a:t>
          </a:r>
          <a:endParaRPr lang="zh-CN" altLang="en-US" sz="1700" kern="1200" dirty="0"/>
        </a:p>
      </dsp:txBody>
      <dsp:txXfrm>
        <a:off x="1115654" y="1470511"/>
        <a:ext cx="957170" cy="957170"/>
      </dsp:txXfrm>
    </dsp:sp>
    <dsp:sp modelId="{68F3D798-128D-4AA2-89E7-2843A3F3EE83}">
      <dsp:nvSpPr>
        <dsp:cNvPr id="0" name=""/>
        <dsp:cNvSpPr/>
      </dsp:nvSpPr>
      <dsp:spPr>
        <a:xfrm>
          <a:off x="2310234" y="1418730"/>
          <a:ext cx="1060732" cy="1060732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支持园所统付</a:t>
          </a:r>
        </a:p>
      </dsp:txBody>
      <dsp:txXfrm>
        <a:off x="2362015" y="1470511"/>
        <a:ext cx="957170" cy="9571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51AA1-FDCE-403B-ADE3-9B14F29DB0B6}">
      <dsp:nvSpPr>
        <dsp:cNvPr id="0" name=""/>
        <dsp:cNvSpPr/>
      </dsp:nvSpPr>
      <dsp:spPr>
        <a:xfrm>
          <a:off x="556374" y="39397"/>
          <a:ext cx="815111" cy="81511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b="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竞争效益</a:t>
          </a:r>
        </a:p>
      </dsp:txBody>
      <dsp:txXfrm>
        <a:off x="665055" y="182041"/>
        <a:ext cx="597748" cy="366800"/>
      </dsp:txXfrm>
    </dsp:sp>
    <dsp:sp modelId="{2301613F-F5BF-4B45-816C-39D84355562A}">
      <dsp:nvSpPr>
        <dsp:cNvPr id="0" name=""/>
        <dsp:cNvSpPr/>
      </dsp:nvSpPr>
      <dsp:spPr>
        <a:xfrm>
          <a:off x="850493" y="548841"/>
          <a:ext cx="815111" cy="815111"/>
        </a:xfrm>
        <a:prstGeom prst="ellipse">
          <a:avLst/>
        </a:prstGeom>
        <a:solidFill>
          <a:schemeClr val="accent5">
            <a:alpha val="50000"/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b="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经济效益</a:t>
          </a:r>
        </a:p>
      </dsp:txBody>
      <dsp:txXfrm>
        <a:off x="1099781" y="759412"/>
        <a:ext cx="489066" cy="448311"/>
      </dsp:txXfrm>
    </dsp:sp>
    <dsp:sp modelId="{8571A32D-85B8-4851-9EBB-92C94FF5EBA2}">
      <dsp:nvSpPr>
        <dsp:cNvPr id="0" name=""/>
        <dsp:cNvSpPr/>
      </dsp:nvSpPr>
      <dsp:spPr>
        <a:xfrm>
          <a:off x="262255" y="548841"/>
          <a:ext cx="815111" cy="815111"/>
        </a:xfrm>
        <a:prstGeom prst="ellipse">
          <a:avLst/>
        </a:prstGeom>
        <a:solidFill>
          <a:schemeClr val="accent5">
            <a:alpha val="50000"/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b="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社会效益</a:t>
          </a:r>
        </a:p>
      </dsp:txBody>
      <dsp:txXfrm>
        <a:off x="339011" y="759412"/>
        <a:ext cx="489066" cy="4483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30092-7B1B-4782-9D44-B3940AD86580}">
      <dsp:nvSpPr>
        <dsp:cNvPr id="0" name=""/>
        <dsp:cNvSpPr/>
      </dsp:nvSpPr>
      <dsp:spPr>
        <a:xfrm>
          <a:off x="891503" y="0"/>
          <a:ext cx="2651832" cy="265183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26CBFD-0CE8-413B-8371-68D4E0E32BC6}">
      <dsp:nvSpPr>
        <dsp:cNvPr id="0" name=""/>
        <dsp:cNvSpPr/>
      </dsp:nvSpPr>
      <dsp:spPr>
        <a:xfrm>
          <a:off x="1063873" y="172369"/>
          <a:ext cx="1060732" cy="106073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基础功能免费</a:t>
          </a:r>
        </a:p>
      </dsp:txBody>
      <dsp:txXfrm>
        <a:off x="1115654" y="224150"/>
        <a:ext cx="957170" cy="957170"/>
      </dsp:txXfrm>
    </dsp:sp>
    <dsp:sp modelId="{AB9B5614-B317-409F-AB13-B890FAD759B9}">
      <dsp:nvSpPr>
        <dsp:cNvPr id="0" name=""/>
        <dsp:cNvSpPr/>
      </dsp:nvSpPr>
      <dsp:spPr>
        <a:xfrm>
          <a:off x="2310234" y="172369"/>
          <a:ext cx="1060732" cy="1060732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增值应用</a:t>
          </a:r>
          <a:r>
            <a:rPr lang="en-US" sz="1700" kern="1200" dirty="0"/>
            <a:t>B</a:t>
          </a:r>
          <a:r>
            <a:rPr lang="zh-CN" sz="1700" kern="1200" dirty="0"/>
            <a:t>端</a:t>
          </a:r>
          <a:r>
            <a:rPr lang="zh-CN" altLang="en-US" sz="1700" kern="1200" dirty="0"/>
            <a:t>或</a:t>
          </a:r>
          <a:r>
            <a:rPr lang="en-US" altLang="zh-CN" sz="1700" kern="1200" dirty="0"/>
            <a:t>C</a:t>
          </a:r>
          <a:r>
            <a:rPr lang="zh-CN" altLang="en-US" sz="1700" kern="1200" dirty="0"/>
            <a:t>端</a:t>
          </a:r>
          <a:r>
            <a:rPr lang="zh-CN" sz="1700" kern="1200" dirty="0"/>
            <a:t>收费</a:t>
          </a:r>
          <a:endParaRPr lang="zh-CN" altLang="en-US" sz="1700" kern="1200" dirty="0"/>
        </a:p>
      </dsp:txBody>
      <dsp:txXfrm>
        <a:off x="2362015" y="224150"/>
        <a:ext cx="957170" cy="957170"/>
      </dsp:txXfrm>
    </dsp:sp>
    <dsp:sp modelId="{F1715F04-2F50-4521-8982-427D2A0122DB}">
      <dsp:nvSpPr>
        <dsp:cNvPr id="0" name=""/>
        <dsp:cNvSpPr/>
      </dsp:nvSpPr>
      <dsp:spPr>
        <a:xfrm>
          <a:off x="1063873" y="1418730"/>
          <a:ext cx="1060732" cy="1060732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700" kern="1200" dirty="0"/>
            <a:t>家长端功能</a:t>
          </a:r>
          <a:r>
            <a:rPr lang="en-US" sz="1700" kern="1200" dirty="0"/>
            <a:t>C</a:t>
          </a:r>
          <a:r>
            <a:rPr lang="zh-CN" sz="1700" kern="1200" dirty="0"/>
            <a:t>端收费</a:t>
          </a:r>
          <a:endParaRPr lang="zh-CN" altLang="en-US" sz="1700" kern="1200" dirty="0"/>
        </a:p>
      </dsp:txBody>
      <dsp:txXfrm>
        <a:off x="1115654" y="1470511"/>
        <a:ext cx="957170" cy="957170"/>
      </dsp:txXfrm>
    </dsp:sp>
    <dsp:sp modelId="{68F3D798-128D-4AA2-89E7-2843A3F3EE83}">
      <dsp:nvSpPr>
        <dsp:cNvPr id="0" name=""/>
        <dsp:cNvSpPr/>
      </dsp:nvSpPr>
      <dsp:spPr>
        <a:xfrm>
          <a:off x="2310234" y="1418730"/>
          <a:ext cx="1060732" cy="1060732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支持学校统付</a:t>
          </a:r>
        </a:p>
      </dsp:txBody>
      <dsp:txXfrm>
        <a:off x="2362015" y="1470511"/>
        <a:ext cx="957170" cy="9571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51AA1-FDCE-403B-ADE3-9B14F29DB0B6}">
      <dsp:nvSpPr>
        <dsp:cNvPr id="0" name=""/>
        <dsp:cNvSpPr/>
      </dsp:nvSpPr>
      <dsp:spPr>
        <a:xfrm>
          <a:off x="556374" y="39397"/>
          <a:ext cx="815111" cy="81511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b="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竞争效益</a:t>
          </a:r>
        </a:p>
      </dsp:txBody>
      <dsp:txXfrm>
        <a:off x="665055" y="182041"/>
        <a:ext cx="597748" cy="366800"/>
      </dsp:txXfrm>
    </dsp:sp>
    <dsp:sp modelId="{2301613F-F5BF-4B45-816C-39D84355562A}">
      <dsp:nvSpPr>
        <dsp:cNvPr id="0" name=""/>
        <dsp:cNvSpPr/>
      </dsp:nvSpPr>
      <dsp:spPr>
        <a:xfrm>
          <a:off x="850493" y="548841"/>
          <a:ext cx="815111" cy="815111"/>
        </a:xfrm>
        <a:prstGeom prst="ellipse">
          <a:avLst/>
        </a:prstGeom>
        <a:solidFill>
          <a:schemeClr val="accent5">
            <a:alpha val="50000"/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b="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经济效益</a:t>
          </a:r>
        </a:p>
      </dsp:txBody>
      <dsp:txXfrm>
        <a:off x="1099781" y="759412"/>
        <a:ext cx="489066" cy="448311"/>
      </dsp:txXfrm>
    </dsp:sp>
    <dsp:sp modelId="{8571A32D-85B8-4851-9EBB-92C94FF5EBA2}">
      <dsp:nvSpPr>
        <dsp:cNvPr id="0" name=""/>
        <dsp:cNvSpPr/>
      </dsp:nvSpPr>
      <dsp:spPr>
        <a:xfrm>
          <a:off x="262255" y="548841"/>
          <a:ext cx="815111" cy="815111"/>
        </a:xfrm>
        <a:prstGeom prst="ellipse">
          <a:avLst/>
        </a:prstGeom>
        <a:solidFill>
          <a:schemeClr val="accent5">
            <a:alpha val="50000"/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b="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社会效益</a:t>
          </a:r>
        </a:p>
      </dsp:txBody>
      <dsp:txXfrm>
        <a:off x="339011" y="759412"/>
        <a:ext cx="489066" cy="448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#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2020-01-21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829B4-2F36-4EAB-AF5C-AF17F54FBA82}" type="datetimeFigureOut">
              <a:rPr lang="zh-CN" altLang="en-US" smtClean="0"/>
              <a:t>2020-01-21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03870-ACCE-4F09-8792-5998A91F9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7DF1B-52E3-428B-8EBD-92D2EB7185A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03870-ACCE-4F09-8792-5998A91F95A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3970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/>
          <a:lstStyle/>
          <a:p>
            <a:endParaRPr lang="zh-CN" altLang="en-US" dirty="0"/>
          </a:p>
        </p:txBody>
      </p:sp>
      <p:sp>
        <p:nvSpPr>
          <p:cNvPr id="83971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fld id="{D151C15D-E955-9A40-91E1-D754F3BFB40A}" type="datetime1">
              <a:rPr lang="zh-CN" altLang="en-US" sz="1800"/>
              <a:t>2020-01-21</a:t>
            </a:fld>
            <a:endParaRPr lang="zh-CN" altLang="en-US" sz="1200"/>
          </a:p>
        </p:txBody>
      </p:sp>
      <p:sp>
        <p:nvSpPr>
          <p:cNvPr id="83972" name="幻灯片编号占位符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fld id="{8A419C43-EB03-9547-9F6F-758DED958ED3}" type="slidenum">
              <a:rPr lang="zh-CN" altLang="en-US" sz="1800"/>
              <a:t>7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3970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/>
          <a:lstStyle/>
          <a:p>
            <a:endParaRPr lang="zh-CN" altLang="en-US" dirty="0"/>
          </a:p>
        </p:txBody>
      </p:sp>
      <p:sp>
        <p:nvSpPr>
          <p:cNvPr id="83971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fld id="{D151C15D-E955-9A40-91E1-D754F3BFB40A}" type="datetime1">
              <a:rPr lang="zh-CN" altLang="en-US" sz="1800"/>
              <a:t>2020-01-21</a:t>
            </a:fld>
            <a:endParaRPr lang="zh-CN" altLang="en-US" sz="1200"/>
          </a:p>
        </p:txBody>
      </p:sp>
      <p:sp>
        <p:nvSpPr>
          <p:cNvPr id="83972" name="幻灯片编号占位符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fld id="{8A419C43-EB03-9547-9F6F-758DED958ED3}" type="slidenum">
              <a:rPr lang="zh-CN" altLang="en-US" sz="1800"/>
              <a:t>8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03870-ACCE-4F09-8792-5998A91F95A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853205-6F51-4AD0-B296-EAA1CC6AD93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5C4A-B7D9-4117-94D2-2C009EAE636C}" type="datetimeFigureOut">
              <a:rPr lang="zh-CN" altLang="en-US" smtClean="0"/>
              <a:t>2020-01-21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E536-1414-433F-8647-7F4AA49D0E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5C4A-B7D9-4117-94D2-2C009EAE636C}" type="datetimeFigureOut">
              <a:rPr lang="zh-CN" altLang="en-US" smtClean="0"/>
              <a:t>2020-01-21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E536-1414-433F-8647-7F4AA49D0E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5C4A-B7D9-4117-94D2-2C009EAE636C}" type="datetimeFigureOut">
              <a:rPr lang="zh-CN" altLang="en-US" smtClean="0"/>
              <a:t>2020-01-21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E536-1414-433F-8647-7F4AA49D0E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pt模板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pt模板-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664619" y="6608386"/>
            <a:ext cx="527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4173ED6-4A69-4FA8-8A09-51FC87ACF5D8}" type="slidenum">
              <a:rPr lang="zh-CN" altLang="en-US" sz="1200" b="1" smtClean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 sz="1200" b="1" dirty="0">
              <a:solidFill>
                <a:srgbClr val="9BBB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ppt模板-0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7"/>
          <p:cNvSpPr txBox="1">
            <a:spLocks noChangeArrowheads="1"/>
          </p:cNvSpPr>
          <p:nvPr userDrawn="1"/>
        </p:nvSpPr>
        <p:spPr bwMode="auto">
          <a:xfrm>
            <a:off x="11664952" y="6608234"/>
            <a:ext cx="5270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F858A523-2E33-4EEF-BC71-75EB1161A224}" type="slidenum">
              <a:rPr lang="zh-CN" altLang="en-US" sz="1600" b="1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 sz="1600" b="1">
              <a:solidFill>
                <a:srgbClr val="9BBB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pt模板-0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绿色系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819005" y="76835"/>
            <a:ext cx="748030" cy="4622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5C4A-B7D9-4117-94D2-2C009EAE636C}" type="datetimeFigureOut">
              <a:rPr lang="zh-CN" altLang="en-US" smtClean="0"/>
              <a:t>2020-01-21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E536-1414-433F-8647-7F4AA49D0E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5C4A-B7D9-4117-94D2-2C009EAE636C}" type="datetimeFigureOut">
              <a:rPr lang="zh-CN" altLang="en-US" smtClean="0"/>
              <a:t>2020-01-21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E536-1414-433F-8647-7F4AA49D0E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5C4A-B7D9-4117-94D2-2C009EAE636C}" type="datetimeFigureOut">
              <a:rPr lang="zh-CN" altLang="en-US" smtClean="0"/>
              <a:t>2020-01-21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E536-1414-433F-8647-7F4AA49D0E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5C4A-B7D9-4117-94D2-2C009EAE636C}" type="datetimeFigureOut">
              <a:rPr lang="zh-CN" altLang="en-US" smtClean="0"/>
              <a:t>2020-01-21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E536-1414-433F-8647-7F4AA49D0E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5C4A-B7D9-4117-94D2-2C009EAE636C}" type="datetimeFigureOut">
              <a:rPr lang="zh-CN" altLang="en-US" smtClean="0"/>
              <a:t>2020-01-21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E536-1414-433F-8647-7F4AA49D0E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5C4A-B7D9-4117-94D2-2C009EAE636C}" type="datetimeFigureOut">
              <a:rPr lang="zh-CN" altLang="en-US" smtClean="0"/>
              <a:t>2020-01-21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E536-1414-433F-8647-7F4AA49D0E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5C4A-B7D9-4117-94D2-2C009EAE636C}" type="datetimeFigureOut">
              <a:rPr lang="zh-CN" altLang="en-US" smtClean="0"/>
              <a:t>2020-01-21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E536-1414-433F-8647-7F4AA49D0E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5C4A-B7D9-4117-94D2-2C009EAE636C}" type="datetimeFigureOut">
              <a:rPr lang="zh-CN" altLang="en-US" smtClean="0"/>
              <a:t>2020-01-21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E536-1414-433F-8647-7F4AA49D0E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95C4A-B7D9-4117-94D2-2C009EAE636C}" type="datetimeFigureOut">
              <a:rPr lang="zh-CN" altLang="en-US" smtClean="0"/>
              <a:t>2020-01-21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5E536-1414-433F-8647-7F4AA49D0E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"/>
          <p:cNvSpPr txBox="1"/>
          <p:nvPr/>
        </p:nvSpPr>
        <p:spPr>
          <a:xfrm>
            <a:off x="5512826" y="3973770"/>
            <a:ext cx="784828" cy="458908"/>
          </a:xfrm>
          <a:prstGeom prst="rect">
            <a:avLst/>
          </a:prstGeom>
          <a:ln w="12700">
            <a:miter lim="400000"/>
          </a:ln>
          <a:effectLst>
            <a:reflection stA="0" endPos="40000" dir="5400000" sy="-100000" algn="bl" rotWithShape="0"/>
          </a:effectLst>
        </p:spPr>
        <p:txBody>
          <a:bodyPr wrap="none" lIns="45719" rIns="45719">
            <a:spAutoFit/>
          </a:bodyPr>
          <a:lstStyle/>
          <a:p>
            <a:pPr algn="ctr">
              <a:lnSpc>
                <a:spcPct val="150000"/>
              </a:lnSpc>
              <a:defRPr>
                <a:effectLst>
                  <a:outerShdw blurRad="38100" dist="19050" dir="2700000" rotWithShape="0">
                    <a:srgbClr val="006794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成研院</a:t>
            </a:r>
            <a:endParaRPr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54602" y="2479879"/>
            <a:ext cx="5283200" cy="6438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600" b="1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/>
              </a:rPr>
              <a:t>智慧校园解决方案简介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8300" y="109657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标杆案例一：广东落地案例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幻灯片编号占位符 4"/>
          <p:cNvSpPr txBox="1"/>
          <p:nvPr/>
        </p:nvSpPr>
        <p:spPr>
          <a:xfrm>
            <a:off x="7831339" y="6103994"/>
            <a:ext cx="2133600" cy="2730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kumimoji="1" sz="1800" kern="1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556895" indent="-213995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  <a:cs typeface="+mn-cs"/>
              </a:defRPr>
            </a:lvl2pPr>
            <a:lvl3pPr marL="857250" indent="-17145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  <a:cs typeface="+mn-cs"/>
              </a:defRPr>
            </a:lvl3pPr>
            <a:lvl4pPr marL="1200150" indent="-17145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  <a:cs typeface="+mn-cs"/>
              </a:defRPr>
            </a:lvl4pPr>
            <a:lvl5pPr marL="1543050" indent="-17145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  <a:cs typeface="+mn-cs"/>
              </a:defRPr>
            </a:lvl5pPr>
            <a:lvl6pPr marL="1885950" indent="-1714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1800" kern="1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  <a:cs typeface="+mn-cs"/>
              </a:defRPr>
            </a:lvl6pPr>
            <a:lvl7pPr marL="2228850" indent="-1714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1800" kern="1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  <a:cs typeface="+mn-cs"/>
              </a:defRPr>
            </a:lvl7pPr>
            <a:lvl8pPr marL="2571750" indent="-1714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1800" kern="1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  <a:cs typeface="+mn-cs"/>
              </a:defRPr>
            </a:lvl8pPr>
            <a:lvl9pPr marL="2914650" indent="-1714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1800" kern="1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678F3437-FC7B-0240-B2F5-7338A5197CEE}" type="slidenum">
              <a:rPr lang="zh-CN" altLang="en-US" sz="900" smtClean="0">
                <a:solidFill>
                  <a:srgbClr val="898989"/>
                </a:solidFill>
              </a:rPr>
              <a:t>10</a:t>
            </a:fld>
            <a:endParaRPr lang="zh-CN" altLang="en-US" sz="1425" dirty="0"/>
          </a:p>
        </p:txBody>
      </p:sp>
      <p:sp>
        <p:nvSpPr>
          <p:cNvPr id="5" name="矩形 4"/>
          <p:cNvSpPr/>
          <p:nvPr/>
        </p:nvSpPr>
        <p:spPr>
          <a:xfrm>
            <a:off x="344664" y="775248"/>
            <a:ext cx="11486780" cy="170815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64135" indent="-64135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软件平台：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广东采用智慧校园二级平台作为广东省统一智慧校园平台，并接入省内智慧校园增值应用。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4135" indent="-64135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硬件设备：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广东计划以收入分成模式通过智慧校园平台引入厂商投放硬件。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4135" indent="-64135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计费结算：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广东公司计划通过智慧校园平台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2020-2022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年实现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DICT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收入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。广东以智慧校园基础功能免费入校，应对钉钉市场竞争，保有用户。收入预期：一）通过平台提供的区级教育大数据服务、教师发展、学生综合素质评价等特色应用服务教育主管部门；二）通过智能学生证、同步课堂等智慧校园软硬件应用，为学校增值服务收费提供抓手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1037064" y="2884733"/>
            <a:ext cx="9144000" cy="68580"/>
          </a:xfrm>
          <a:prstGeom prst="line">
            <a:avLst/>
          </a:prstGeom>
          <a:ln w="127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827307" y="3031323"/>
            <a:ext cx="1537" cy="3448651"/>
          </a:xfrm>
          <a:prstGeom prst="line">
            <a:avLst/>
          </a:prstGeom>
          <a:ln w="127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2169679" y="3279574"/>
            <a:ext cx="1577340" cy="41148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zh-CN" altLang="en-US" sz="142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商务模式</a:t>
            </a:r>
          </a:p>
        </p:txBody>
      </p:sp>
      <p:graphicFrame>
        <p:nvGraphicFramePr>
          <p:cNvPr id="9" name="图示 8"/>
          <p:cNvGraphicFramePr/>
          <p:nvPr/>
        </p:nvGraphicFramePr>
        <p:xfrm>
          <a:off x="820939" y="3759560"/>
          <a:ext cx="4434840" cy="2651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圆角矩形 9"/>
          <p:cNvSpPr/>
          <p:nvPr/>
        </p:nvSpPr>
        <p:spPr>
          <a:xfrm>
            <a:off x="6596899" y="3249094"/>
            <a:ext cx="1577340" cy="41148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zh-CN" altLang="en-US" sz="142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效益分析</a:t>
            </a:r>
          </a:p>
        </p:txBody>
      </p:sp>
      <p:graphicFrame>
        <p:nvGraphicFramePr>
          <p:cNvPr id="11" name="图示 10"/>
          <p:cNvGraphicFramePr/>
          <p:nvPr/>
        </p:nvGraphicFramePr>
        <p:xfrm>
          <a:off x="6608329" y="4113964"/>
          <a:ext cx="1927860" cy="1403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矩形 11"/>
          <p:cNvSpPr/>
          <p:nvPr/>
        </p:nvSpPr>
        <p:spPr>
          <a:xfrm>
            <a:off x="6021589" y="3641875"/>
            <a:ext cx="3006090" cy="392411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zh-CN" altLang="en-US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广东</a:t>
            </a:r>
            <a:r>
              <a:rPr lang="zh-CN" altLang="zh-CN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r>
              <a:rPr lang="zh-CN" altLang="en-US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计划</a:t>
            </a:r>
            <a:r>
              <a:rPr lang="en-US" altLang="zh-CN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2020-2022</a:t>
            </a:r>
            <a:r>
              <a:rPr lang="zh-CN" altLang="zh-CN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实现智慧校园</a:t>
            </a:r>
            <a:r>
              <a:rPr lang="zh-CN" altLang="zh-CN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收入</a:t>
            </a:r>
            <a:r>
              <a:rPr lang="en-US" altLang="zh-CN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3000</a:t>
            </a:r>
            <a:r>
              <a:rPr lang="zh-CN" altLang="zh-CN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万元。</a:t>
            </a:r>
            <a:endParaRPr lang="zh-CN" altLang="en-US" sz="97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73205" y="4960730"/>
            <a:ext cx="1737360" cy="1292658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zh-CN" altLang="en-US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智慧校园已在广州完成用户割接，并对全市各教育局进行拜访和产品讲解，得到教育局任何并准许入校。天河区教育局计划采用广东智慧校园平台作为教育大数据、教师发展、学生综合素质评价区域平台。</a:t>
            </a:r>
          </a:p>
        </p:txBody>
      </p:sp>
      <p:sp>
        <p:nvSpPr>
          <p:cNvPr id="14" name="矩形 13"/>
          <p:cNvSpPr/>
          <p:nvPr/>
        </p:nvSpPr>
        <p:spPr>
          <a:xfrm>
            <a:off x="8372560" y="4980462"/>
            <a:ext cx="2208353" cy="1442699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en-US" altLang="zh-CN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K12</a:t>
            </a:r>
            <a:r>
              <a:rPr lang="zh-CN" altLang="zh-CN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市场的竞争</a:t>
            </a:r>
            <a:r>
              <a:rPr lang="zh-CN" altLang="en-US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目前</a:t>
            </a:r>
            <a:r>
              <a:rPr lang="zh-CN" altLang="zh-CN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主要来</a:t>
            </a:r>
            <a:r>
              <a:rPr lang="zh-CN" altLang="en-US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自钉钉全面推广免费家校互动功能，</a:t>
            </a:r>
            <a:r>
              <a:rPr lang="zh-CN" altLang="zh-CN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在实施本项目前，“和</a:t>
            </a:r>
            <a:r>
              <a:rPr lang="zh-CN" altLang="en-US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校园</a:t>
            </a:r>
            <a:r>
              <a:rPr lang="zh-CN" altLang="zh-CN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”服务全面落后于竞争对手。目前，经过横向对比，“</a:t>
            </a:r>
            <a:r>
              <a:rPr lang="zh-CN" altLang="en-US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智慧校园</a:t>
            </a:r>
            <a:r>
              <a:rPr lang="zh-CN" altLang="zh-CN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基础功能可对标钉钉满足教务管理、家校互动需求。同时，后续增值场景明确，省公司已牵头地市公司在广州、珠海开展商机拓展，成研院提供产品、方案、人员支撑</a:t>
            </a:r>
            <a:r>
              <a:rPr lang="zh-CN" altLang="zh-CN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975" cap="small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7587499" y="3988234"/>
            <a:ext cx="11430" cy="274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8147569" y="5234104"/>
            <a:ext cx="205740" cy="16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>
            <a:off x="6833119" y="5222674"/>
            <a:ext cx="171450" cy="194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8300" y="109657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标杆案例二：河南业务落地案例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幻灯片编号占位符 4"/>
          <p:cNvSpPr txBox="1"/>
          <p:nvPr/>
        </p:nvSpPr>
        <p:spPr>
          <a:xfrm>
            <a:off x="7831339" y="6103994"/>
            <a:ext cx="2133600" cy="2730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kumimoji="1" sz="1800" kern="1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556895" indent="-213995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  <a:cs typeface="+mn-cs"/>
              </a:defRPr>
            </a:lvl2pPr>
            <a:lvl3pPr marL="857250" indent="-17145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  <a:cs typeface="+mn-cs"/>
              </a:defRPr>
            </a:lvl3pPr>
            <a:lvl4pPr marL="1200150" indent="-17145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  <a:cs typeface="+mn-cs"/>
              </a:defRPr>
            </a:lvl4pPr>
            <a:lvl5pPr marL="1543050" indent="-17145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  <a:cs typeface="+mn-cs"/>
              </a:defRPr>
            </a:lvl5pPr>
            <a:lvl6pPr marL="1885950" indent="-1714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1800" kern="1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  <a:cs typeface="+mn-cs"/>
              </a:defRPr>
            </a:lvl6pPr>
            <a:lvl7pPr marL="2228850" indent="-1714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1800" kern="1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  <a:cs typeface="+mn-cs"/>
              </a:defRPr>
            </a:lvl7pPr>
            <a:lvl8pPr marL="2571750" indent="-1714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1800" kern="1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  <a:cs typeface="+mn-cs"/>
              </a:defRPr>
            </a:lvl8pPr>
            <a:lvl9pPr marL="2914650" indent="-1714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1800" kern="1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678F3437-FC7B-0240-B2F5-7338A5197CEE}" type="slidenum">
              <a:rPr lang="zh-CN" altLang="en-US" sz="900" smtClean="0">
                <a:solidFill>
                  <a:srgbClr val="898989"/>
                </a:solidFill>
              </a:rPr>
              <a:t>11</a:t>
            </a:fld>
            <a:endParaRPr lang="zh-CN" altLang="en-US" sz="1425" dirty="0"/>
          </a:p>
        </p:txBody>
      </p:sp>
      <p:sp>
        <p:nvSpPr>
          <p:cNvPr id="5" name="矩形 4"/>
          <p:cNvSpPr/>
          <p:nvPr/>
        </p:nvSpPr>
        <p:spPr>
          <a:xfrm>
            <a:off x="344664" y="775248"/>
            <a:ext cx="11486780" cy="170815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64135" indent="-64135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软件平台：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河南采用智慧校园二级平台作为拓展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端市场的基础平台，同时对接省内原有和教育平台，留存数据、提供免费家校沟通功能。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4135" indent="-64135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硬件设备：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河南使用既有渠道的硬件，硬件产生数据由河南和校园平台上传至智慧校园平台。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4135" indent="-64135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计费结算：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河南公司计划使用智慧校园平台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年服务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所学校。平台收入计划以“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1+3+N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“策略实现，即：使用一个智慧校园大平台，在客情空白校投放管理、教务、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应用三类主场景，引入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款省内产品。目标为</a:t>
            </a:r>
            <a:r>
              <a:rPr lang="en-US" altLang="zh-CN" sz="1400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zh-CN" sz="1400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年“</a:t>
            </a:r>
            <a:r>
              <a:rPr lang="zh-CN" altLang="en-US" sz="1400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智慧校园</a:t>
            </a:r>
            <a:r>
              <a:rPr lang="zh-CN" altLang="zh-CN" sz="1400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服务包”</a:t>
            </a:r>
            <a:r>
              <a:rPr lang="zh-CN" altLang="en-US" sz="1400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用户渗透率</a:t>
            </a:r>
            <a:r>
              <a:rPr lang="en-US" altLang="zh-CN" sz="1400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r>
              <a:rPr lang="zh-CN" altLang="en-US" sz="1400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ARPU</a:t>
            </a:r>
            <a:r>
              <a:rPr lang="zh-CN" altLang="en-US" sz="1400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值提高到</a:t>
            </a:r>
            <a:r>
              <a:rPr lang="en-US" altLang="zh-CN" sz="1400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1400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1037064" y="2884733"/>
            <a:ext cx="9144000" cy="68580"/>
          </a:xfrm>
          <a:prstGeom prst="line">
            <a:avLst/>
          </a:prstGeom>
          <a:ln w="127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827307" y="3031323"/>
            <a:ext cx="1537" cy="3448651"/>
          </a:xfrm>
          <a:prstGeom prst="line">
            <a:avLst/>
          </a:prstGeom>
          <a:ln w="127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2169679" y="3279574"/>
            <a:ext cx="1577340" cy="41148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zh-CN" altLang="en-US" sz="142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商务模式</a:t>
            </a:r>
          </a:p>
        </p:txBody>
      </p:sp>
      <p:graphicFrame>
        <p:nvGraphicFramePr>
          <p:cNvPr id="9" name="图示 8"/>
          <p:cNvGraphicFramePr/>
          <p:nvPr/>
        </p:nvGraphicFramePr>
        <p:xfrm>
          <a:off x="820939" y="3759560"/>
          <a:ext cx="4434840" cy="2651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圆角矩形 9"/>
          <p:cNvSpPr/>
          <p:nvPr/>
        </p:nvSpPr>
        <p:spPr>
          <a:xfrm>
            <a:off x="6596899" y="3249094"/>
            <a:ext cx="1577340" cy="41148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zh-CN" altLang="en-US" sz="142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效益分析</a:t>
            </a:r>
          </a:p>
        </p:txBody>
      </p:sp>
      <p:graphicFrame>
        <p:nvGraphicFramePr>
          <p:cNvPr id="11" name="图示 10"/>
          <p:cNvGraphicFramePr/>
          <p:nvPr/>
        </p:nvGraphicFramePr>
        <p:xfrm>
          <a:off x="6608329" y="4113964"/>
          <a:ext cx="1927860" cy="1403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矩形 11"/>
          <p:cNvSpPr/>
          <p:nvPr/>
        </p:nvSpPr>
        <p:spPr>
          <a:xfrm>
            <a:off x="6021589" y="3641875"/>
            <a:ext cx="3006090" cy="392411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zh-CN" altLang="en-US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河南</a:t>
            </a:r>
            <a:r>
              <a:rPr lang="zh-CN" altLang="zh-CN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r>
              <a:rPr lang="zh-CN" altLang="en-US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预计</a:t>
            </a:r>
            <a:r>
              <a:rPr lang="en-US" altLang="zh-CN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zh-CN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年“</a:t>
            </a:r>
            <a:r>
              <a:rPr lang="zh-CN" altLang="en-US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智慧校园</a:t>
            </a:r>
            <a:r>
              <a:rPr lang="zh-CN" altLang="zh-CN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服务包”</a:t>
            </a:r>
            <a:r>
              <a:rPr lang="zh-CN" altLang="en-US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用户渗透率</a:t>
            </a:r>
            <a:r>
              <a:rPr lang="en-US" altLang="zh-CN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r>
              <a:rPr lang="zh-CN" altLang="en-US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ARPU</a:t>
            </a:r>
            <a:r>
              <a:rPr lang="zh-CN" altLang="en-US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值提高到</a:t>
            </a:r>
            <a:r>
              <a:rPr lang="en-US" altLang="zh-CN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元。</a:t>
            </a:r>
            <a:endParaRPr lang="zh-CN" altLang="en-US" sz="97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372561" y="4873587"/>
            <a:ext cx="1590932" cy="1142616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zh-CN" altLang="en-US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省内</a:t>
            </a:r>
            <a:r>
              <a:rPr lang="en-US" altLang="zh-CN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K12</a:t>
            </a:r>
            <a:r>
              <a:rPr lang="zh-CN" altLang="zh-CN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市场的竞争主要来源于</a:t>
            </a:r>
            <a:r>
              <a:rPr lang="zh-CN" altLang="en-US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友商</a:t>
            </a:r>
            <a:r>
              <a:rPr lang="zh-CN" altLang="zh-CN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，在实施本项目前，</a:t>
            </a:r>
            <a:r>
              <a:rPr lang="zh-CN" altLang="en-US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和校园对</a:t>
            </a:r>
            <a:r>
              <a:rPr lang="en-US" altLang="zh-CN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端客户的硬件投入、</a:t>
            </a:r>
            <a:r>
              <a:rPr lang="en-US" altLang="zh-CN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ARPU</a:t>
            </a:r>
            <a:r>
              <a:rPr lang="zh-CN" altLang="en-US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值均落</a:t>
            </a:r>
            <a:r>
              <a:rPr lang="zh-CN" altLang="zh-CN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后于竞争对手。</a:t>
            </a:r>
            <a:r>
              <a:rPr lang="zh-CN" altLang="en-US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河南公司计划通过智慧校园实现战略反超。</a:t>
            </a: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7587499" y="3988234"/>
            <a:ext cx="11430" cy="274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8147569" y="5234104"/>
            <a:ext cx="205740" cy="16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>
            <a:off x="6833119" y="5222674"/>
            <a:ext cx="171450" cy="194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5263208" y="4901355"/>
            <a:ext cx="1636356" cy="99257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zh-CN" altLang="en-US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智慧校园已在郑州、鹤壁、信阳的</a:t>
            </a:r>
            <a:r>
              <a:rPr lang="en-US" altLang="zh-CN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975" cap="sm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所学校落地试点。智慧校园为省公司适时推出免费基础功能、保有用户、提供增值服务做好充足准备。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5"/>
          <p:cNvSpPr txBox="1"/>
          <p:nvPr/>
        </p:nvSpPr>
        <p:spPr>
          <a:xfrm>
            <a:off x="113484" y="-7967"/>
            <a:ext cx="10648634" cy="527685"/>
          </a:xfrm>
          <a:prstGeom prst="rect">
            <a:avLst/>
          </a:prstGeom>
        </p:spPr>
        <p:txBody>
          <a:bodyPr vert="horz" wrap="square" lIns="0" tIns="11882" rIns="0" bIns="0" rtlCol="0">
            <a:spAutoFit/>
          </a:bodyPr>
          <a:lstStyle>
            <a:defPPr>
              <a:defRPr lang="zh-CN"/>
            </a:defPPr>
            <a:lvl1pPr marL="12065" eaLnBrk="0" fontAlgn="base" hangingPunct="0">
              <a:lnSpc>
                <a:spcPct val="150000"/>
              </a:lnSpc>
              <a:spcBef>
                <a:spcPts val="95"/>
              </a:spcBef>
              <a:spcAft>
                <a:spcPct val="0"/>
              </a:spcAft>
              <a:defRPr sz="2880" b="1" spc="5">
                <a:solidFill>
                  <a:schemeClr val="accent3"/>
                </a:solidFill>
                <a:latin typeface="+mn-ea"/>
                <a:cs typeface="Arial" panose="020B0604020202090204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anose="020F0702030404030204" pitchFamily="34" charset="0"/>
                <a:ea typeface="宋体" panose="02010600030101010101" pitchFamily="2" charset="-122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anose="020F0702030404030204" pitchFamily="34" charset="0"/>
                <a:ea typeface="宋体" panose="02010600030101010101" pitchFamily="2" charset="-122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anose="020F0702030404030204" pitchFamily="34" charset="0"/>
                <a:ea typeface="宋体" panose="02010600030101010101" pitchFamily="2" charset="-122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anose="020F0702030404030204" pitchFamily="34" charset="0"/>
                <a:ea typeface="宋体" panose="02010600030101010101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702030404030204" pitchFamily="34" charset="0"/>
                <a:ea typeface="宋体" panose="02010600030101010101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702030404030204" pitchFamily="34" charset="0"/>
                <a:ea typeface="宋体" panose="02010600030101010101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702030404030204" pitchFamily="34" charset="0"/>
                <a:ea typeface="宋体" panose="02010600030101010101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702030404030204" pitchFamily="34" charset="0"/>
                <a:ea typeface="宋体" panose="02010600030101010101" pitchFamily="2" charset="-122"/>
              </a:defRPr>
            </a:lvl9pPr>
          </a:lstStyle>
          <a:p>
            <a:pPr marL="12065" marR="0" lvl="0" indent="0" algn="l" defTabSz="913765" rtl="0" eaLnBrk="0" fontAlgn="base" latinLnBrk="0" hangingPunct="0">
              <a:lnSpc>
                <a:spcPct val="140000"/>
              </a:lnSpc>
              <a:spcBef>
                <a:spcPts val="9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标杆案例三：</a:t>
            </a:r>
            <a:r>
              <a:rPr kumimoji="0" lang="zh-CN" altLang="en-US" sz="24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/>
                <a:sym typeface="+mn-lt"/>
              </a:rPr>
              <a:t>四川省</a:t>
            </a:r>
            <a:r>
              <a:rPr kumimoji="0" lang="en-US" altLang="zh-CN" sz="24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/>
                <a:sym typeface="+mn-lt"/>
              </a:rPr>
              <a:t>5G</a:t>
            </a:r>
            <a:r>
              <a:rPr kumimoji="0" lang="zh-CN" altLang="en-US" sz="24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/>
                <a:sym typeface="+mn-lt"/>
              </a:rPr>
              <a:t>数字校园示范项目</a:t>
            </a: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766445" y="2785110"/>
            <a:ext cx="6099810" cy="3154045"/>
          </a:xfrm>
          <a:prstGeom prst="rect">
            <a:avLst/>
          </a:prstGeom>
        </p:spPr>
      </p:pic>
      <p:pic>
        <p:nvPicPr>
          <p:cNvPr id="20" name="Picture 6" descr="68cfc82580ec23703bf90385e1e9c1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485" y="2785110"/>
            <a:ext cx="3913505" cy="315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535225" y="926766"/>
            <a:ext cx="10818368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第一阶段建设主要内容包括川师大附中移动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5G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及有线网络基础设施，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5G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校园专网（包括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5G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校园网关和教育边缘云平台建设）、校园现有应用数据对接等三个方面的建设，已于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日完成验收。</a:t>
            </a: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第二阶段建设主要内容包括基于智慧校园网关的人物轨迹分析识别，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学业分析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，智慧体育等特色应用的建设，预计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日完成验收。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项目得到了省教育厅的高度重视，各相关处室和学校高度配合，海康、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H3C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等行业合作伙伴大力支持。验收后省教育厅将通过召开现场会、全省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5G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数字校园评选等多种形式复制推广。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商务模式方面，由于是示范项目，多方联合打造，验收后按照商务模式收取费用。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308735" y="6117590"/>
            <a:ext cx="52914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项目核心成果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基于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5G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智慧校园网关的云网统合服务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266430" y="6117590"/>
            <a:ext cx="28225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项目一期验收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128300" y="1096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支撑能力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639706" y="2553536"/>
            <a:ext cx="9423284" cy="3233801"/>
            <a:chOff x="1227110" y="1044455"/>
            <a:chExt cx="9423284" cy="3407909"/>
          </a:xfrm>
        </p:grpSpPr>
        <p:sp>
          <p:nvSpPr>
            <p:cNvPr id="33" name="文本框 126"/>
            <p:cNvSpPr txBox="1"/>
            <p:nvPr/>
          </p:nvSpPr>
          <p:spPr>
            <a:xfrm>
              <a:off x="1339703" y="3673930"/>
              <a:ext cx="1480611" cy="77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400"/>
              </a:lvl1pPr>
            </a:lstStyle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杨帅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黄鹏鹏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魏盼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张思慧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王新宇</a:t>
              </a:r>
            </a:p>
          </p:txBody>
        </p:sp>
        <p:sp>
          <p:nvSpPr>
            <p:cNvPr id="51" name="圆角矩形 50"/>
            <p:cNvSpPr/>
            <p:nvPr/>
          </p:nvSpPr>
          <p:spPr>
            <a:xfrm>
              <a:off x="4879146" y="2434817"/>
              <a:ext cx="1271583" cy="332268"/>
            </a:xfrm>
            <a:prstGeom prst="roundRect">
              <a:avLst/>
            </a:prstGeom>
            <a:solidFill>
              <a:srgbClr val="007234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售中</a:t>
              </a:r>
              <a:endPara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3459477" y="3383802"/>
              <a:ext cx="1011593" cy="30007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项目经理</a:t>
              </a:r>
            </a:p>
          </p:txBody>
        </p:sp>
        <p:sp>
          <p:nvSpPr>
            <p:cNvPr id="53" name="文本框 126"/>
            <p:cNvSpPr txBox="1"/>
            <p:nvPr/>
          </p:nvSpPr>
          <p:spPr>
            <a:xfrm>
              <a:off x="3198059" y="3715402"/>
              <a:ext cx="1480611" cy="551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400"/>
              </a:lvl1pPr>
            </a:lstStyle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杨东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杨帅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圆角矩形 53"/>
            <p:cNvSpPr/>
            <p:nvPr/>
          </p:nvSpPr>
          <p:spPr>
            <a:xfrm>
              <a:off x="4594141" y="3391078"/>
              <a:ext cx="1118102" cy="30007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产品经理</a:t>
              </a:r>
            </a:p>
          </p:txBody>
        </p:sp>
        <p:sp>
          <p:nvSpPr>
            <p:cNvPr id="55" name="文本框 126"/>
            <p:cNvSpPr txBox="1"/>
            <p:nvPr/>
          </p:nvSpPr>
          <p:spPr>
            <a:xfrm>
              <a:off x="4478199" y="3664950"/>
              <a:ext cx="1480611" cy="551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400"/>
              </a:lvl1pPr>
            </a:lstStyle>
            <a:p>
              <a:pPr algn="l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杨帅     魏盼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刘宁    蒋梦麟 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5824071" y="3401952"/>
              <a:ext cx="1310544" cy="30007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研发经理</a:t>
              </a:r>
            </a:p>
          </p:txBody>
        </p:sp>
        <p:sp>
          <p:nvSpPr>
            <p:cNvPr id="57" name="矩形 56"/>
            <p:cNvSpPr/>
            <p:nvPr/>
          </p:nvSpPr>
          <p:spPr>
            <a:xfrm>
              <a:off x="5432693" y="3668546"/>
              <a:ext cx="2138349" cy="7784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李俊    杨帅</a:t>
              </a:r>
            </a:p>
            <a:p>
              <a:pPr algn="ctr"/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黄鹏鹏  雷敏</a:t>
              </a:r>
            </a:p>
            <a:p>
              <a:pPr algn="ctr"/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王新宇 谭艳开</a:t>
              </a:r>
            </a:p>
          </p:txBody>
        </p:sp>
        <p:sp>
          <p:nvSpPr>
            <p:cNvPr id="58" name="圆角矩形 57"/>
            <p:cNvSpPr/>
            <p:nvPr/>
          </p:nvSpPr>
          <p:spPr>
            <a:xfrm>
              <a:off x="8203692" y="2392679"/>
              <a:ext cx="1271583" cy="332268"/>
            </a:xfrm>
            <a:prstGeom prst="roundRect">
              <a:avLst/>
            </a:prstGeom>
            <a:solidFill>
              <a:srgbClr val="007234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售后</a:t>
              </a:r>
              <a:endPara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189"/>
            <p:cNvSpPr txBox="1"/>
            <p:nvPr/>
          </p:nvSpPr>
          <p:spPr>
            <a:xfrm>
              <a:off x="4473516" y="2791339"/>
              <a:ext cx="1939012" cy="430887"/>
            </a:xfrm>
            <a:prstGeom prst="rect">
              <a:avLst/>
            </a:prstGeom>
            <a:noFill/>
            <a:ln w="28575">
              <a:solidFill>
                <a:srgbClr val="007234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负责项目实施，包括产品设计、研发及上线、测试。</a:t>
              </a:r>
            </a:p>
          </p:txBody>
        </p:sp>
        <p:sp>
          <p:nvSpPr>
            <p:cNvPr id="60" name="文本框 189"/>
            <p:cNvSpPr txBox="1"/>
            <p:nvPr/>
          </p:nvSpPr>
          <p:spPr>
            <a:xfrm>
              <a:off x="7939855" y="2744234"/>
              <a:ext cx="1939012" cy="430887"/>
            </a:xfrm>
            <a:prstGeom prst="rect">
              <a:avLst/>
            </a:prstGeom>
            <a:noFill/>
            <a:ln w="28575">
              <a:solidFill>
                <a:srgbClr val="007234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负责项目运营及客服、运维等。</a:t>
              </a:r>
            </a:p>
          </p:txBody>
        </p:sp>
        <p:sp>
          <p:nvSpPr>
            <p:cNvPr id="61" name="圆角矩形 60"/>
            <p:cNvSpPr/>
            <p:nvPr/>
          </p:nvSpPr>
          <p:spPr>
            <a:xfrm>
              <a:off x="7257685" y="3401952"/>
              <a:ext cx="1011593" cy="30007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项目经理</a:t>
              </a:r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8320888" y="3401865"/>
              <a:ext cx="1011593" cy="30007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运营经理</a:t>
              </a:r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9384091" y="3396526"/>
              <a:ext cx="1011593" cy="30007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运维经理</a:t>
              </a:r>
            </a:p>
          </p:txBody>
        </p:sp>
        <p:sp>
          <p:nvSpPr>
            <p:cNvPr id="64" name="文本框 126"/>
            <p:cNvSpPr txBox="1"/>
            <p:nvPr/>
          </p:nvSpPr>
          <p:spPr>
            <a:xfrm>
              <a:off x="7023176" y="3691148"/>
              <a:ext cx="1480611" cy="324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400"/>
              </a:lvl1pPr>
            </a:lstStyle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王新宇</a:t>
              </a:r>
            </a:p>
          </p:txBody>
        </p:sp>
        <p:sp>
          <p:nvSpPr>
            <p:cNvPr id="65" name="文本框 126"/>
            <p:cNvSpPr txBox="1"/>
            <p:nvPr/>
          </p:nvSpPr>
          <p:spPr>
            <a:xfrm>
              <a:off x="8087542" y="3664949"/>
              <a:ext cx="1480611" cy="324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400"/>
              </a:lvl1pPr>
            </a:lstStyle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雷敏 李紫云</a:t>
              </a:r>
            </a:p>
          </p:txBody>
        </p:sp>
        <p:sp>
          <p:nvSpPr>
            <p:cNvPr id="66" name="文本框 126"/>
            <p:cNvSpPr txBox="1"/>
            <p:nvPr/>
          </p:nvSpPr>
          <p:spPr>
            <a:xfrm>
              <a:off x="9169783" y="3691148"/>
              <a:ext cx="1480611" cy="324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400"/>
              </a:lvl1pPr>
            </a:lstStyle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李俊 谭艳开</a:t>
              </a:r>
            </a:p>
          </p:txBody>
        </p:sp>
        <p:cxnSp>
          <p:nvCxnSpPr>
            <p:cNvPr id="77" name="肘形连接符 76"/>
            <p:cNvCxnSpPr/>
            <p:nvPr/>
          </p:nvCxnSpPr>
          <p:spPr>
            <a:xfrm rot="5400000">
              <a:off x="3280001" y="482209"/>
              <a:ext cx="571898" cy="3395258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肘形连接符 82"/>
            <p:cNvCxnSpPr>
              <a:stCxn id="32" idx="2"/>
              <a:endCxn id="58" idx="0"/>
            </p:cNvCxnSpPr>
            <p:nvPr/>
          </p:nvCxnSpPr>
          <p:spPr>
            <a:xfrm rot="5400000" flipV="1">
              <a:off x="6981267" y="534571"/>
              <a:ext cx="425604" cy="3290570"/>
            </a:xfrm>
            <a:prstGeom prst="bentConnector3">
              <a:avLst>
                <a:gd name="adj1" fmla="val 4995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圆角矩形 31"/>
            <p:cNvSpPr/>
            <p:nvPr/>
          </p:nvSpPr>
          <p:spPr>
            <a:xfrm>
              <a:off x="3962055" y="1044455"/>
              <a:ext cx="3173095" cy="922811"/>
            </a:xfrm>
            <a:prstGeom prst="roundRect">
              <a:avLst/>
            </a:prstGeom>
            <a:solidFill>
              <a:srgbClr val="007234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智慧校园解决方案</a:t>
              </a:r>
              <a:endPara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团队负责人（云网融合服务） 桑建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团队负责人（平台及应用） 杨东</a:t>
              </a:r>
            </a:p>
            <a:p>
              <a:pPr algn="ctr"/>
              <a:endPara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1537142" y="2403199"/>
              <a:ext cx="1271583" cy="332268"/>
            </a:xfrm>
            <a:prstGeom prst="roundRect">
              <a:avLst/>
            </a:prstGeom>
            <a:solidFill>
              <a:srgbClr val="007234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售前</a:t>
              </a:r>
              <a:endPara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文本框 189"/>
            <p:cNvSpPr txBox="1"/>
            <p:nvPr/>
          </p:nvSpPr>
          <p:spPr>
            <a:xfrm>
              <a:off x="1227110" y="2767085"/>
              <a:ext cx="1939012" cy="430887"/>
            </a:xfrm>
            <a:prstGeom prst="rect">
              <a:avLst/>
            </a:prstGeom>
            <a:noFill/>
            <a:ln w="28575">
              <a:solidFill>
                <a:srgbClr val="007234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负责客户拓展，省公司客户经理培训、产品介绍等。</a:t>
              </a:r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1549822" y="3391078"/>
              <a:ext cx="1011593" cy="30007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售前经理</a:t>
              </a:r>
            </a:p>
          </p:txBody>
        </p:sp>
      </p:grpSp>
      <p:sp>
        <p:nvSpPr>
          <p:cNvPr id="41" name="文本框 39"/>
          <p:cNvSpPr txBox="1">
            <a:spLocks noChangeArrowheads="1"/>
          </p:cNvSpPr>
          <p:nvPr/>
        </p:nvSpPr>
        <p:spPr bwMode="auto">
          <a:xfrm>
            <a:off x="3221321" y="1056143"/>
            <a:ext cx="2891815" cy="3067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702030404030204" pitchFamily="34" charset="0"/>
              </a:rPr>
              <a:t>工具应用支撑</a:t>
            </a:r>
          </a:p>
        </p:txBody>
      </p:sp>
      <p:sp>
        <p:nvSpPr>
          <p:cNvPr id="43" name="文本框 39"/>
          <p:cNvSpPr txBox="1">
            <a:spLocks noChangeArrowheads="1"/>
          </p:cNvSpPr>
          <p:nvPr/>
        </p:nvSpPr>
        <p:spPr bwMode="auto">
          <a:xfrm>
            <a:off x="6132498" y="1057185"/>
            <a:ext cx="2846516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702030404030204" pitchFamily="34" charset="0"/>
              </a:rPr>
              <a:t>计费及结算</a:t>
            </a:r>
          </a:p>
        </p:txBody>
      </p:sp>
      <p:sp>
        <p:nvSpPr>
          <p:cNvPr id="44" name="文本框 39"/>
          <p:cNvSpPr txBox="1">
            <a:spLocks noChangeArrowheads="1"/>
          </p:cNvSpPr>
          <p:nvPr/>
        </p:nvSpPr>
        <p:spPr bwMode="auto">
          <a:xfrm>
            <a:off x="9016414" y="1011565"/>
            <a:ext cx="2865879" cy="3067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702030404030204" pitchFamily="34" charset="0"/>
              </a:rPr>
              <a:t>运营服务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3232910" y="1315579"/>
            <a:ext cx="28952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包括自研应用、第三方增值应用和资源。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应用可根据用户需求部署在二级平台、区域级平台或全网平台。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6114237" y="1327891"/>
            <a:ext cx="28645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提供集团用户统付能力的支撑，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对接省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BOSS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系统，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ToB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学校计收问题。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978791" y="1299740"/>
            <a:ext cx="28645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包括业务落地支撑、技术开发支撑、营销推广支撑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可提供技术开发支撑，业务拓展方面可提供落地支撑人员，以及营销推广侧的帮助</a:t>
            </a:r>
          </a:p>
        </p:txBody>
      </p:sp>
      <p:cxnSp>
        <p:nvCxnSpPr>
          <p:cNvPr id="49" name="直接连接符 48"/>
          <p:cNvCxnSpPr/>
          <p:nvPr/>
        </p:nvCxnSpPr>
        <p:spPr>
          <a:xfrm>
            <a:off x="3221321" y="779599"/>
            <a:ext cx="11589" cy="1774030"/>
          </a:xfrm>
          <a:prstGeom prst="line">
            <a:avLst/>
          </a:prstGeom>
          <a:ln w="19050">
            <a:solidFill>
              <a:srgbClr val="92D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39"/>
          <p:cNvSpPr txBox="1">
            <a:spLocks noChangeArrowheads="1"/>
          </p:cNvSpPr>
          <p:nvPr/>
        </p:nvSpPr>
        <p:spPr bwMode="auto">
          <a:xfrm>
            <a:off x="296514" y="1033894"/>
            <a:ext cx="289181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702030404030204" pitchFamily="34" charset="0"/>
              </a:rPr>
              <a:t>产品支撑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346066" y="1279128"/>
            <a:ext cx="2852954" cy="1383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003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0000" rtlCol="0" anchor="ctr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包括智慧校园云网融合网关、平台门户及客户端。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省公司需要在本省部署智慧校园二级平台，基于此构建本省区域级智慧校园平台，团队提供客户个性化需求定制服务。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8" name="直接连接符 67"/>
          <p:cNvCxnSpPr/>
          <p:nvPr/>
        </p:nvCxnSpPr>
        <p:spPr>
          <a:xfrm>
            <a:off x="6105850" y="760218"/>
            <a:ext cx="7286" cy="1793411"/>
          </a:xfrm>
          <a:prstGeom prst="line">
            <a:avLst/>
          </a:prstGeom>
          <a:ln w="19050">
            <a:solidFill>
              <a:srgbClr val="92D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H="1">
            <a:off x="8978791" y="779777"/>
            <a:ext cx="15321" cy="1773852"/>
          </a:xfrm>
          <a:prstGeom prst="line">
            <a:avLst/>
          </a:prstGeom>
          <a:ln w="19050">
            <a:solidFill>
              <a:srgbClr val="92D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/>
          <p:cNvSpPr/>
          <p:nvPr/>
        </p:nvSpPr>
        <p:spPr>
          <a:xfrm>
            <a:off x="4658208" y="645056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从产品到运营提供全方位支撑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536700" y="5080000"/>
            <a:ext cx="9298305" cy="747395"/>
          </a:xfrm>
          <a:prstGeom prst="rect">
            <a:avLst/>
          </a:prstGeom>
          <a:noFill/>
          <a:ln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39420" y="522986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平台应用</a:t>
            </a:r>
          </a:p>
        </p:txBody>
      </p:sp>
      <p:sp>
        <p:nvSpPr>
          <p:cNvPr id="6" name="矩形 5"/>
          <p:cNvSpPr/>
          <p:nvPr/>
        </p:nvSpPr>
        <p:spPr>
          <a:xfrm>
            <a:off x="1543685" y="5967095"/>
            <a:ext cx="9298305" cy="407035"/>
          </a:xfrm>
          <a:prstGeom prst="rect">
            <a:avLst/>
          </a:prstGeom>
          <a:noFill/>
          <a:ln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46405" y="599122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云网融合</a:t>
            </a:r>
          </a:p>
        </p:txBody>
      </p:sp>
      <p:sp>
        <p:nvSpPr>
          <p:cNvPr id="9" name="文本框 126"/>
          <p:cNvSpPr txBox="1"/>
          <p:nvPr/>
        </p:nvSpPr>
        <p:spPr>
          <a:xfrm>
            <a:off x="1772619" y="6015778"/>
            <a:ext cx="1480611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/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王森</a:t>
            </a:r>
          </a:p>
        </p:txBody>
      </p:sp>
      <p:sp>
        <p:nvSpPr>
          <p:cNvPr id="10" name="文本框 126"/>
          <p:cNvSpPr txBox="1"/>
          <p:nvPr/>
        </p:nvSpPr>
        <p:spPr>
          <a:xfrm>
            <a:off x="3872230" y="6015990"/>
            <a:ext cx="899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/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曾达 </a:t>
            </a: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26"/>
          <p:cNvSpPr txBox="1"/>
          <p:nvPr/>
        </p:nvSpPr>
        <p:spPr>
          <a:xfrm>
            <a:off x="5006975" y="6039485"/>
            <a:ext cx="13646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/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曾琦 叶凡</a:t>
            </a:r>
          </a:p>
        </p:txBody>
      </p:sp>
      <p:sp>
        <p:nvSpPr>
          <p:cNvPr id="12" name="文本框 126"/>
          <p:cNvSpPr txBox="1"/>
          <p:nvPr/>
        </p:nvSpPr>
        <p:spPr>
          <a:xfrm>
            <a:off x="6421755" y="6040120"/>
            <a:ext cx="14217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/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刘朋 黄铁脉</a:t>
            </a:r>
          </a:p>
        </p:txBody>
      </p:sp>
      <p:sp>
        <p:nvSpPr>
          <p:cNvPr id="13" name="文本框 126"/>
          <p:cNvSpPr txBox="1"/>
          <p:nvPr/>
        </p:nvSpPr>
        <p:spPr>
          <a:xfrm>
            <a:off x="7402752" y="6068311"/>
            <a:ext cx="1480611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/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蔡广</a:t>
            </a:r>
          </a:p>
        </p:txBody>
      </p:sp>
      <p:sp>
        <p:nvSpPr>
          <p:cNvPr id="14" name="文本框 126"/>
          <p:cNvSpPr txBox="1"/>
          <p:nvPr/>
        </p:nvSpPr>
        <p:spPr>
          <a:xfrm>
            <a:off x="8467118" y="6043451"/>
            <a:ext cx="1480611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/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沈玲</a:t>
            </a:r>
          </a:p>
        </p:txBody>
      </p:sp>
      <p:sp>
        <p:nvSpPr>
          <p:cNvPr id="15" name="文本框 126"/>
          <p:cNvSpPr txBox="1"/>
          <p:nvPr/>
        </p:nvSpPr>
        <p:spPr>
          <a:xfrm>
            <a:off x="9549359" y="6068311"/>
            <a:ext cx="1480611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/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姜伟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8300" y="109657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交付能力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65" y="873614"/>
            <a:ext cx="4242978" cy="6072209"/>
          </a:xfrm>
          <a:prstGeom prst="rect">
            <a:avLst/>
          </a:prstGeom>
        </p:spPr>
      </p:pic>
      <p:sp>
        <p:nvSpPr>
          <p:cNvPr id="5" name="TextBox 49"/>
          <p:cNvSpPr txBox="1"/>
          <p:nvPr/>
        </p:nvSpPr>
        <p:spPr>
          <a:xfrm>
            <a:off x="469174" y="770303"/>
            <a:ext cx="11384572" cy="314718"/>
          </a:xfrm>
          <a:prstGeom prst="rect">
            <a:avLst/>
          </a:prstGeom>
          <a:noFill/>
          <a:ln w="3175">
            <a:noFill/>
          </a:ln>
        </p:spPr>
        <p:txBody>
          <a:bodyPr wrap="square" lIns="98316" tIns="49157" rIns="98316" bIns="49157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基于客户需求，提供完整的解决方案支撑流程，并在项目实施中规范管理、做好中间物料输出，根据客户要求提供详实的交付产品及材料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方正兰亭纤黑简体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188103" y="1483118"/>
          <a:ext cx="2773868" cy="4958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6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10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项目阶段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关键输出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10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项目启动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项目章程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10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项目详细计划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10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会议纪要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10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需求调研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业务蓝图规划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10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项目需求规格说明书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10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</a:rPr>
                        <a:t>系统原型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10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</a:rPr>
                        <a:t>会议纪要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10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需求评审报告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107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系统设计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系统业务功能设计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10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接口设计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10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数据库设计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10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</a:rPr>
                        <a:t>测试计划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10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测试用例设计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10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系统安全保障方案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810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系统应急方案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810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功能开发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</a:rPr>
                        <a:t>源代码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810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单元测试报告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810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代码评审报告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8173843" y="1483118"/>
          <a:ext cx="2609386" cy="441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4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项目阶段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关键输出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产品测试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</a:rPr>
                        <a:t>性能测试报告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</a:rPr>
                        <a:t>安全测试报告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功能测试报告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</a:rPr>
                        <a:t>回归测试报告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4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产品部署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</a:rPr>
                        <a:t>系统部署方案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</a:rPr>
                        <a:t>部署方案评审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部署结果报告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4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产品培训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</a:rPr>
                        <a:t>产品培训教材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</a:rPr>
                        <a:t>产品用户使用手册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</a:rPr>
                        <a:t>系统维护手册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4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试运行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</a:rPr>
                        <a:t>系统试运行监控日报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</a:rPr>
                        <a:t>系统试运行监控月报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</a:rPr>
                        <a:t>系统故障分析报告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项目初验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</a:rPr>
                        <a:t>验收报告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正式上线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系统运维报告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7707" y="106800"/>
            <a:ext cx="6961375" cy="459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/>
              </a:rPr>
              <a:t>教育部相继出台政策，鼓励智慧校园发展</a:t>
            </a:r>
          </a:p>
        </p:txBody>
      </p:sp>
      <p:sp>
        <p:nvSpPr>
          <p:cNvPr id="5" name="文本框 39"/>
          <p:cNvSpPr txBox="1">
            <a:spLocks noChangeArrowheads="1"/>
          </p:cNvSpPr>
          <p:nvPr/>
        </p:nvSpPr>
        <p:spPr bwMode="auto">
          <a:xfrm>
            <a:off x="4341823" y="1845787"/>
            <a:ext cx="2891815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702030404030204" pitchFamily="34" charset="0"/>
              </a:rPr>
              <a:t>《</a:t>
            </a:r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702030404030204" pitchFamily="34" charset="0"/>
              </a:rPr>
              <a:t>智慧校园总体框架》</a:t>
            </a:r>
          </a:p>
        </p:txBody>
      </p:sp>
      <p:sp>
        <p:nvSpPr>
          <p:cNvPr id="6" name="文本框 39"/>
          <p:cNvSpPr txBox="1">
            <a:spLocks noChangeArrowheads="1"/>
          </p:cNvSpPr>
          <p:nvPr/>
        </p:nvSpPr>
        <p:spPr bwMode="auto">
          <a:xfrm>
            <a:off x="8345279" y="1847900"/>
            <a:ext cx="3419456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702030404030204" pitchFamily="34" charset="0"/>
              </a:rPr>
              <a:t>《</a:t>
            </a:r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702030404030204" pitchFamily="34" charset="0"/>
              </a:rPr>
              <a:t>中小学数字校园建设规范</a:t>
            </a:r>
            <a:r>
              <a:rPr lang="en-US" altLang="zh-CN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702030404030204" pitchFamily="34" charset="0"/>
              </a:rPr>
              <a:t>(</a:t>
            </a:r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702030404030204" pitchFamily="34" charset="0"/>
              </a:rPr>
              <a:t>试行</a:t>
            </a:r>
            <a:r>
              <a:rPr lang="en-US" altLang="zh-CN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702030404030204" pitchFamily="34" charset="0"/>
              </a:rPr>
              <a:t>)》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102443" y="2262268"/>
            <a:ext cx="34969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国标管委会发布，提出“智慧校园”分为智慧教学环境、智慧教学资源、智慧校园生活、智慧校园管理四大模块。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意义：是全国第一个以“智慧校园”名义制定的整体框架和建设规范，具有指导意义。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390438" y="2262268"/>
            <a:ext cx="32100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教育部发布，明确了建设目标、原则、模式、内容和路径。提出“云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端”的架构模式。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意义：有明确的目标与具体要求，为区域教育均衡发展和学校教育质量的提升，提供有效的准则。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3678394" y="1758694"/>
            <a:ext cx="0" cy="1990378"/>
          </a:xfrm>
          <a:prstGeom prst="line">
            <a:avLst/>
          </a:prstGeom>
          <a:ln w="19050">
            <a:solidFill>
              <a:srgbClr val="92D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39"/>
          <p:cNvSpPr txBox="1">
            <a:spLocks noChangeArrowheads="1"/>
          </p:cNvSpPr>
          <p:nvPr/>
        </p:nvSpPr>
        <p:spPr bwMode="auto">
          <a:xfrm>
            <a:off x="286035" y="1843674"/>
            <a:ext cx="2891815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702030404030204" pitchFamily="34" charset="0"/>
              </a:rPr>
              <a:t>《</a:t>
            </a:r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702030404030204" pitchFamily="34" charset="0"/>
              </a:rPr>
              <a:t>教育信息化</a:t>
            </a:r>
            <a:r>
              <a:rPr lang="en-US" altLang="zh-CN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702030404030204" pitchFamily="34" charset="0"/>
              </a:rPr>
              <a:t>2.0</a:t>
            </a:r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702030404030204" pitchFamily="34" charset="0"/>
              </a:rPr>
              <a:t>行动计划</a:t>
            </a:r>
            <a:r>
              <a:rPr lang="en-US" altLang="zh-CN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702030404030204" pitchFamily="34" charset="0"/>
              </a:rPr>
              <a:t>》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86035" y="2253801"/>
            <a:ext cx="3088177" cy="138499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003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0000" rtlCol="0" anchor="ctr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教育部发布，提出“三全两高一大”的发展目标。主要任务是实现智能技术和教育过程的深度融合，实现信息化应用水平的提升。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意义：是总纲，是推动全国教育信息化、数字化的指导思想。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7999283" y="1758694"/>
            <a:ext cx="0" cy="1990378"/>
          </a:xfrm>
          <a:prstGeom prst="line">
            <a:avLst/>
          </a:prstGeom>
          <a:ln w="19050">
            <a:solidFill>
              <a:srgbClr val="92D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3918635" y="968828"/>
            <a:ext cx="3877985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国家政策指出大力发展智慧校园业务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3" name="文本框 39"/>
          <p:cNvSpPr txBox="1">
            <a:spLocks noChangeArrowheads="1"/>
          </p:cNvSpPr>
          <p:nvPr/>
        </p:nvSpPr>
        <p:spPr bwMode="auto">
          <a:xfrm>
            <a:off x="6193130" y="4200088"/>
            <a:ext cx="3543991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702030404030204" pitchFamily="34" charset="0"/>
              </a:rPr>
              <a:t>《</a:t>
            </a:r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702030404030204" pitchFamily="34" charset="0"/>
              </a:rPr>
              <a:t>促进在线教育健康发展的指导意见》</a:t>
            </a:r>
          </a:p>
        </p:txBody>
      </p:sp>
      <p:sp>
        <p:nvSpPr>
          <p:cNvPr id="44" name="文本框 8"/>
          <p:cNvSpPr txBox="1"/>
          <p:nvPr/>
        </p:nvSpPr>
        <p:spPr>
          <a:xfrm>
            <a:off x="6077321" y="4690711"/>
            <a:ext cx="34969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教育部联合十部委发布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关于促进在线教育健康发展的指导意见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，要求“抓住第五代移动通信技术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(5G)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商用契机，加快推动物联网、云计算、虚拟现实等技术在教育领域的规模化应用”。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5653272" y="4112995"/>
            <a:ext cx="0" cy="1990378"/>
          </a:xfrm>
          <a:prstGeom prst="line">
            <a:avLst/>
          </a:prstGeom>
          <a:ln w="19050">
            <a:solidFill>
              <a:srgbClr val="92D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39"/>
          <p:cNvSpPr txBox="1">
            <a:spLocks noChangeArrowheads="1"/>
          </p:cNvSpPr>
          <p:nvPr/>
        </p:nvSpPr>
        <p:spPr bwMode="auto">
          <a:xfrm>
            <a:off x="2260913" y="4197975"/>
            <a:ext cx="2891815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702030404030204" pitchFamily="34" charset="0"/>
              </a:rPr>
              <a:t>《</a:t>
            </a:r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702030404030204" pitchFamily="34" charset="0"/>
              </a:rPr>
              <a:t>智慧教育示范区</a:t>
            </a:r>
            <a:r>
              <a:rPr lang="en-US" altLang="zh-CN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702030404030204" pitchFamily="34" charset="0"/>
              </a:rPr>
              <a:t>》</a:t>
            </a:r>
          </a:p>
        </p:txBody>
      </p:sp>
      <p:sp>
        <p:nvSpPr>
          <p:cNvPr id="47" name="文本框 28"/>
          <p:cNvSpPr txBox="1"/>
          <p:nvPr/>
        </p:nvSpPr>
        <p:spPr>
          <a:xfrm>
            <a:off x="2260913" y="4715824"/>
            <a:ext cx="3088177" cy="116955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003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0000" rtlCol="0" anchor="ctr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教育部办公厅发布关于“智慧教育示范区”建设项目推荐遴选工作的通知，提出全面加强各级各类学校数字校园建设，促进数字校园应用全面深入普及。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7707" y="106800"/>
            <a:ext cx="928803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/>
              </a:rPr>
              <a:t>智慧校园市场主要需求有校园网络、平安校园、智慧课堂、数据管理</a:t>
            </a:r>
            <a:endParaRPr kumimoji="0" lang="zh-CN" alt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90204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39678" y="2096059"/>
            <a:ext cx="458909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年，全国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个教育信息化建设需求中，含“智慧校园”关键词的项目多达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495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个，含“大数据”、“人工智能”、“超算”、“机器人”关键词的项目超过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6095688" y="1597948"/>
            <a:ext cx="0" cy="4985246"/>
          </a:xfrm>
          <a:prstGeom prst="line">
            <a:avLst/>
          </a:prstGeom>
          <a:ln w="19050">
            <a:solidFill>
              <a:srgbClr val="92D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对象 11"/>
          <p:cNvGraphicFramePr/>
          <p:nvPr/>
        </p:nvGraphicFramePr>
        <p:xfrm>
          <a:off x="7195185" y="4088765"/>
          <a:ext cx="4077970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r:id="rId3" imgW="5571490" imgH="2322830" progId="Excel.Chart.8">
                  <p:embed/>
                </p:oleObj>
              </mc:Choice>
              <mc:Fallback>
                <p:oleObj r:id="rId3" imgW="5571490" imgH="2322830" progId="Excel.Chart.8">
                  <p:embed/>
                  <p:pic>
                    <p:nvPicPr>
                      <p:cNvPr id="0" name="图表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5185" y="4088765"/>
                        <a:ext cx="4077970" cy="227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6"/>
          <p:cNvSpPr txBox="1"/>
          <p:nvPr/>
        </p:nvSpPr>
        <p:spPr>
          <a:xfrm>
            <a:off x="1406248" y="1597392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痛点一：校园网络管理混乱</a:t>
            </a:r>
          </a:p>
        </p:txBody>
      </p:sp>
      <p:sp>
        <p:nvSpPr>
          <p:cNvPr id="15" name="矩形 14"/>
          <p:cNvSpPr/>
          <p:nvPr/>
        </p:nvSpPr>
        <p:spPr>
          <a:xfrm>
            <a:off x="1420504" y="1970206"/>
            <a:ext cx="3577546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烟囱式建网，缺乏顶层规划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defTabSz="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应用信息化孤岛严重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defTabSz="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业务分散，用户体验差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9"/>
          <p:cNvSpPr txBox="1"/>
          <p:nvPr/>
        </p:nvSpPr>
        <p:spPr>
          <a:xfrm>
            <a:off x="1420504" y="5836511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痛点四：教育发展不均衡</a:t>
            </a:r>
            <a:endParaRPr lang="en-US" altLang="zh-CN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7200"/>
            <a:endParaRPr lang="en-US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78159" y="1548930"/>
            <a:ext cx="4699565" cy="5307873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object 7"/>
          <p:cNvSpPr txBox="1"/>
          <p:nvPr/>
        </p:nvSpPr>
        <p:spPr>
          <a:xfrm>
            <a:off x="6861673" y="1112681"/>
            <a:ext cx="4699564" cy="360040"/>
          </a:xfrm>
          <a:prstGeom prst="rect">
            <a:avLst/>
          </a:prstGeom>
          <a:solidFill>
            <a:srgbClr val="D0CECE"/>
          </a:solidFill>
        </p:spPr>
        <p:txBody>
          <a:bodyPr vert="horz" wrap="square" lIns="0" tIns="12065" rIns="0" bIns="0" rtlCol="0" anchor="ctr" anchorCtr="1">
            <a:noAutofit/>
          </a:bodyPr>
          <a:lstStyle/>
          <a:p>
            <a:pPr marL="12700" algn="ctr" defTabSz="457200">
              <a:spcBef>
                <a:spcPts val="95"/>
              </a:spcBef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市场现状</a:t>
            </a:r>
            <a:endParaRPr kumimoji="1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9"/>
          <p:cNvSpPr txBox="1"/>
          <p:nvPr/>
        </p:nvSpPr>
        <p:spPr>
          <a:xfrm>
            <a:off x="1371757" y="4208884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痛点三：校园安全事故频出</a:t>
            </a:r>
            <a:endParaRPr lang="en-US" altLang="zh-CN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392775" y="4604386"/>
            <a:ext cx="3851943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校园安全事件频发，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年全国共发生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起恶性校园砍人、伤人事件，致死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人。</a:t>
            </a:r>
          </a:p>
          <a:p>
            <a:pPr defTabSz="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校门口、操场、宿舍环境复杂，管理难度大</a:t>
            </a:r>
          </a:p>
        </p:txBody>
      </p:sp>
      <p:sp>
        <p:nvSpPr>
          <p:cNvPr id="64" name="文本框 39"/>
          <p:cNvSpPr txBox="1">
            <a:spLocks noChangeArrowheads="1"/>
          </p:cNvSpPr>
          <p:nvPr/>
        </p:nvSpPr>
        <p:spPr bwMode="auto">
          <a:xfrm>
            <a:off x="678159" y="1141017"/>
            <a:ext cx="4699565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702030404030204" pitchFamily="34" charset="0"/>
              </a:rPr>
              <a:t>市场痛点</a:t>
            </a:r>
            <a:endParaRPr lang="en-US" altLang="zh-CN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702030404030204" pitchFamily="34" charset="0"/>
            </a:endParaRPr>
          </a:p>
        </p:txBody>
      </p:sp>
      <p:sp>
        <p:nvSpPr>
          <p:cNvPr id="65" name="TextBox 9"/>
          <p:cNvSpPr txBox="1"/>
          <p:nvPr/>
        </p:nvSpPr>
        <p:spPr>
          <a:xfrm>
            <a:off x="1392775" y="3071643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痛点二：智能化校园管理不足</a:t>
            </a:r>
            <a:endParaRPr lang="en-US" altLang="zh-CN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1420503" y="3518045"/>
            <a:ext cx="36739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学生学情难掌握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defTabSz="457200"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教学管理模式粗放，效率低下</a:t>
            </a:r>
          </a:p>
        </p:txBody>
      </p:sp>
      <p:sp>
        <p:nvSpPr>
          <p:cNvPr id="67" name="矩形 66"/>
          <p:cNvSpPr/>
          <p:nvPr/>
        </p:nvSpPr>
        <p:spPr>
          <a:xfrm>
            <a:off x="1420504" y="6188127"/>
            <a:ext cx="3851943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不同地区之间、城乡之间、同一地区不同学校之间、同一学校不同群体间的教育不均衡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6884803" y="1556039"/>
            <a:ext cx="4699565" cy="528022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9" name="圆角矩形 28"/>
          <p:cNvSpPr/>
          <p:nvPr/>
        </p:nvSpPr>
        <p:spPr>
          <a:xfrm>
            <a:off x="5005138" y="4998327"/>
            <a:ext cx="1856535" cy="380495"/>
          </a:xfrm>
          <a:prstGeom prst="roundRect">
            <a:avLst>
              <a:gd name="adj" fmla="val 2275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kumimoji="1" lang="zh-CN" altLang="en-US" sz="105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0" name="圆角矩形 27"/>
          <p:cNvSpPr/>
          <p:nvPr/>
        </p:nvSpPr>
        <p:spPr>
          <a:xfrm>
            <a:off x="3070490" y="4998000"/>
            <a:ext cx="1856932" cy="382569"/>
          </a:xfrm>
          <a:prstGeom prst="roundRect">
            <a:avLst>
              <a:gd name="adj" fmla="val 3132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kumimoji="1" lang="zh-CN" altLang="en-US" sz="105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1" name="圆角矩形 24"/>
          <p:cNvSpPr/>
          <p:nvPr/>
        </p:nvSpPr>
        <p:spPr>
          <a:xfrm>
            <a:off x="3261741" y="5022792"/>
            <a:ext cx="2194550" cy="382569"/>
          </a:xfrm>
          <a:prstGeom prst="roundRect">
            <a:avLst>
              <a:gd name="adj" fmla="val 384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kumimoji="1" lang="zh-CN" altLang="en-US" sz="105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7" name="圆角矩形 46"/>
          <p:cNvSpPr/>
          <p:nvPr/>
        </p:nvSpPr>
        <p:spPr>
          <a:xfrm>
            <a:off x="4993357" y="5440057"/>
            <a:ext cx="1856535" cy="380495"/>
          </a:xfrm>
          <a:prstGeom prst="roundRect">
            <a:avLst>
              <a:gd name="adj" fmla="val 2275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kumimoji="1" lang="zh-CN" altLang="en-US" sz="105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8" name="圆角矩形 50"/>
          <p:cNvSpPr/>
          <p:nvPr/>
        </p:nvSpPr>
        <p:spPr>
          <a:xfrm>
            <a:off x="3058709" y="5439730"/>
            <a:ext cx="1856932" cy="382569"/>
          </a:xfrm>
          <a:prstGeom prst="roundRect">
            <a:avLst>
              <a:gd name="adj" fmla="val 3132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kumimoji="1" lang="zh-CN" altLang="en-US" sz="105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9" name="圆角矩形 51"/>
          <p:cNvSpPr/>
          <p:nvPr/>
        </p:nvSpPr>
        <p:spPr>
          <a:xfrm>
            <a:off x="3249960" y="5464522"/>
            <a:ext cx="2194550" cy="382569"/>
          </a:xfrm>
          <a:prstGeom prst="roundRect">
            <a:avLst>
              <a:gd name="adj" fmla="val 384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kumimoji="1" lang="zh-CN" altLang="en-US" sz="105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矩形 47"/>
          <p:cNvSpPr>
            <a:spLocks noChangeArrowheads="1"/>
          </p:cNvSpPr>
          <p:nvPr/>
        </p:nvSpPr>
        <p:spPr bwMode="auto">
          <a:xfrm>
            <a:off x="181565" y="675145"/>
            <a:ext cx="11837437" cy="1367155"/>
          </a:xfrm>
          <a:prstGeom prst="rect">
            <a:avLst/>
          </a:prstGeom>
          <a:noFill/>
          <a:ln>
            <a:noFill/>
          </a:ln>
        </p:spPr>
        <p:txBody>
          <a:bodyPr wrap="square" lIns="121907" tIns="60955" rIns="121907" bIns="60955">
            <a:spAutoFit/>
          </a:bodyPr>
          <a:lstStyle/>
          <a:p>
            <a:pPr defTabSz="457200" eaLnBrk="0" hangingPunct="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一根专线</a:t>
            </a:r>
            <a:r>
              <a:rPr lang="en-US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+</a:t>
            </a: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一个网关</a:t>
            </a:r>
            <a:r>
              <a:rPr lang="en-US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+</a:t>
            </a: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四个核心场景</a:t>
            </a:r>
            <a:r>
              <a:rPr lang="en-US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+N</a:t>
            </a: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个特色应用：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基于专线，部署智慧校园网关，提供智慧教学、校园一卡通、平安校园、区域化教学管理等核心场景，快速满足核心场景需求。同时可提供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N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个应用，满足学校个性化需求，如走班排课、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AR/VR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、全息互动课堂等。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335359" y="116632"/>
            <a:ext cx="4745703" cy="459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智慧校园整体方案简介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îṧḻíďê"/>
          <p:cNvSpPr/>
          <p:nvPr/>
        </p:nvSpPr>
        <p:spPr bwMode="auto">
          <a:xfrm>
            <a:off x="4559833" y="2503694"/>
            <a:ext cx="2778131" cy="2778131"/>
          </a:xfrm>
          <a:prstGeom prst="ellipse">
            <a:avLst/>
          </a:prstGeom>
          <a:noFill/>
          <a:ln w="76200">
            <a:solidFill>
              <a:schemeClr val="tx2">
                <a:lumMod val="40000"/>
                <a:lumOff val="60000"/>
              </a:schemeClr>
            </a:solidFill>
            <a:round/>
          </a:ln>
        </p:spPr>
        <p:txBody>
          <a:bodyPr anchor="ctr"/>
          <a:lstStyle/>
          <a:p>
            <a:pPr algn="ctr" defTabSz="457200"/>
            <a:endParaRPr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i$lídê"/>
          <p:cNvSpPr txBox="1"/>
          <p:nvPr/>
        </p:nvSpPr>
        <p:spPr bwMode="auto">
          <a:xfrm>
            <a:off x="5402151" y="3450215"/>
            <a:ext cx="1935813" cy="278635"/>
          </a:xfrm>
          <a:prstGeom prst="rect">
            <a:avLst/>
          </a:prstGeom>
          <a:noFill/>
        </p:spPr>
        <p:txBody>
          <a:bodyPr wrap="none" lIns="90000" tIns="46800" rIns="90000" bIns="46800">
            <a:normAutofit fontScale="85000" lnSpcReduction="20000"/>
          </a:bodyPr>
          <a:lstStyle/>
          <a:p>
            <a:pPr algn="ctr" defTabSz="457200"/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校园专线</a:t>
            </a:r>
            <a:r>
              <a:rPr lang="en-US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专网</a:t>
            </a:r>
          </a:p>
        </p:txBody>
      </p:sp>
      <p:grpSp>
        <p:nvGrpSpPr>
          <p:cNvPr id="3" name="ïṡļîdè"/>
          <p:cNvGrpSpPr/>
          <p:nvPr/>
        </p:nvGrpSpPr>
        <p:grpSpPr>
          <a:xfrm>
            <a:off x="7037531" y="3014973"/>
            <a:ext cx="541920" cy="541920"/>
            <a:chOff x="7229049" y="2279686"/>
            <a:chExt cx="722560" cy="722560"/>
          </a:xfrm>
        </p:grpSpPr>
        <p:sp>
          <p:nvSpPr>
            <p:cNvPr id="43" name="iṧḻíḑê"/>
            <p:cNvSpPr/>
            <p:nvPr/>
          </p:nvSpPr>
          <p:spPr bwMode="auto">
            <a:xfrm>
              <a:off x="7229049" y="2279686"/>
              <a:ext cx="722560" cy="722560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defTabSz="457200"/>
              <a:endParaRPr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îṡḻïḓè"/>
            <p:cNvSpPr/>
            <p:nvPr/>
          </p:nvSpPr>
          <p:spPr bwMode="auto">
            <a:xfrm>
              <a:off x="7264362" y="2314999"/>
              <a:ext cx="651934" cy="651934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defTabSz="457200"/>
              <a:endParaRPr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ïṡḻíḍê"/>
            <p:cNvSpPr/>
            <p:nvPr/>
          </p:nvSpPr>
          <p:spPr bwMode="auto">
            <a:xfrm>
              <a:off x="7336757" y="2402627"/>
              <a:ext cx="493331" cy="493331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 defTabSz="457200"/>
              <a:endParaRPr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iş1ïďè"/>
          <p:cNvGrpSpPr/>
          <p:nvPr/>
        </p:nvGrpSpPr>
        <p:grpSpPr>
          <a:xfrm>
            <a:off x="4344830" y="3012862"/>
            <a:ext cx="541920" cy="541920"/>
            <a:chOff x="4217683" y="2276872"/>
            <a:chExt cx="722560" cy="722560"/>
          </a:xfrm>
        </p:grpSpPr>
        <p:grpSp>
          <p:nvGrpSpPr>
            <p:cNvPr id="6" name="ïṩ1íḑe"/>
            <p:cNvGrpSpPr/>
            <p:nvPr/>
          </p:nvGrpSpPr>
          <p:grpSpPr>
            <a:xfrm>
              <a:off x="4217683" y="2276872"/>
              <a:ext cx="722560" cy="722560"/>
              <a:chOff x="4038600" y="1181870"/>
              <a:chExt cx="844550" cy="844550"/>
            </a:xfrm>
          </p:grpSpPr>
          <p:sp>
            <p:nvSpPr>
              <p:cNvPr id="41" name="ïṧ1ïḋè"/>
              <p:cNvSpPr/>
              <p:nvPr/>
            </p:nvSpPr>
            <p:spPr bwMode="auto">
              <a:xfrm>
                <a:off x="4038600" y="1181870"/>
                <a:ext cx="844550" cy="844550"/>
              </a:xfrm>
              <a:prstGeom prst="ellipse">
                <a:avLst/>
              </a:prstGeom>
              <a:solidFill>
                <a:schemeClr val="accent2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defTabSz="457200"/>
                <a:endParaRPr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íśľîḑé"/>
              <p:cNvSpPr/>
              <p:nvPr/>
            </p:nvSpPr>
            <p:spPr bwMode="auto">
              <a:xfrm>
                <a:off x="4079875" y="1223145"/>
                <a:ext cx="762000" cy="76200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defTabSz="457200"/>
                <a:endParaRPr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0" name="ïṥļidé"/>
            <p:cNvSpPr/>
            <p:nvPr/>
          </p:nvSpPr>
          <p:spPr bwMode="auto">
            <a:xfrm>
              <a:off x="4332298" y="2391487"/>
              <a:ext cx="493331" cy="493331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 defTabSz="457200"/>
              <a:endParaRPr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iṣlïde"/>
          <p:cNvGrpSpPr/>
          <p:nvPr/>
        </p:nvGrpSpPr>
        <p:grpSpPr>
          <a:xfrm>
            <a:off x="7042944" y="4225791"/>
            <a:ext cx="541920" cy="541920"/>
            <a:chOff x="7236267" y="3894110"/>
            <a:chExt cx="722560" cy="722560"/>
          </a:xfrm>
        </p:grpSpPr>
        <p:grpSp>
          <p:nvGrpSpPr>
            <p:cNvPr id="8" name="íṣḷíḑê"/>
            <p:cNvGrpSpPr/>
            <p:nvPr/>
          </p:nvGrpSpPr>
          <p:grpSpPr>
            <a:xfrm>
              <a:off x="7236267" y="3894110"/>
              <a:ext cx="722560" cy="722560"/>
              <a:chOff x="4038600" y="1181870"/>
              <a:chExt cx="844550" cy="844550"/>
            </a:xfrm>
          </p:grpSpPr>
          <p:sp>
            <p:nvSpPr>
              <p:cNvPr id="37" name="í$1iḑè"/>
              <p:cNvSpPr/>
              <p:nvPr/>
            </p:nvSpPr>
            <p:spPr bwMode="auto">
              <a:xfrm>
                <a:off x="4038600" y="1181870"/>
                <a:ext cx="844550" cy="844550"/>
              </a:xfrm>
              <a:prstGeom prst="ellipse">
                <a:avLst/>
              </a:prstGeom>
              <a:solidFill>
                <a:schemeClr val="accent4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defTabSz="457200"/>
                <a:endParaRPr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ï$ľïḍé"/>
              <p:cNvSpPr/>
              <p:nvPr/>
            </p:nvSpPr>
            <p:spPr bwMode="auto">
              <a:xfrm>
                <a:off x="4079875" y="1223145"/>
                <a:ext cx="762000" cy="76200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defTabSz="457200"/>
                <a:endParaRPr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ïšļidè"/>
            <p:cNvSpPr/>
            <p:nvPr/>
          </p:nvSpPr>
          <p:spPr bwMode="auto">
            <a:xfrm>
              <a:off x="7350882" y="4008725"/>
              <a:ext cx="493331" cy="493331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 defTabSz="457200"/>
              <a:endParaRPr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ïṧļîḍê"/>
          <p:cNvGrpSpPr/>
          <p:nvPr/>
        </p:nvGrpSpPr>
        <p:grpSpPr>
          <a:xfrm>
            <a:off x="4344830" y="4227008"/>
            <a:ext cx="541920" cy="541920"/>
            <a:chOff x="4217683" y="3895732"/>
            <a:chExt cx="722560" cy="722560"/>
          </a:xfrm>
        </p:grpSpPr>
        <p:sp>
          <p:nvSpPr>
            <p:cNvPr id="32" name="ïśļîdè"/>
            <p:cNvSpPr/>
            <p:nvPr/>
          </p:nvSpPr>
          <p:spPr bwMode="auto">
            <a:xfrm>
              <a:off x="4217683" y="3895732"/>
              <a:ext cx="722560" cy="722560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defTabSz="457200"/>
              <a:endParaRPr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ísḷide"/>
            <p:cNvSpPr/>
            <p:nvPr/>
          </p:nvSpPr>
          <p:spPr bwMode="auto">
            <a:xfrm>
              <a:off x="4252996" y="3931045"/>
              <a:ext cx="651934" cy="651934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defTabSz="457200"/>
              <a:endParaRPr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îšľíde"/>
            <p:cNvSpPr/>
            <p:nvPr/>
          </p:nvSpPr>
          <p:spPr bwMode="auto">
            <a:xfrm>
              <a:off x="4332298" y="4010347"/>
              <a:ext cx="493331" cy="493331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 defTabSz="457200"/>
              <a:endParaRPr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ïŝlîďe"/>
          <p:cNvSpPr txBox="1"/>
          <p:nvPr/>
        </p:nvSpPr>
        <p:spPr bwMode="auto">
          <a:xfrm>
            <a:off x="7665107" y="4419205"/>
            <a:ext cx="2235600" cy="255551"/>
          </a:xfrm>
          <a:prstGeom prst="rect">
            <a:avLst/>
          </a:prstGeom>
          <a:noFill/>
        </p:spPr>
        <p:txBody>
          <a:bodyPr wrap="none" lIns="90000" tIns="46800" rIns="90000" bIns="46800">
            <a:noAutofit/>
          </a:bodyPr>
          <a:lstStyle/>
          <a:p>
            <a:pPr defTabSz="457200"/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数据管理（</a:t>
            </a:r>
            <a:r>
              <a:rPr lang="en-US" altLang="zh-CN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2B/2G</a:t>
            </a: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22" name="iṣľíḍé"/>
          <p:cNvSpPr txBox="1"/>
          <p:nvPr/>
        </p:nvSpPr>
        <p:spPr bwMode="auto">
          <a:xfrm>
            <a:off x="7664846" y="2583659"/>
            <a:ext cx="2235600" cy="255551"/>
          </a:xfrm>
          <a:prstGeom prst="rect">
            <a:avLst/>
          </a:prstGeom>
          <a:noFill/>
        </p:spPr>
        <p:txBody>
          <a:bodyPr wrap="none" lIns="90000" tIns="46800" rIns="90000" bIns="46800">
            <a:noAutofit/>
          </a:bodyPr>
          <a:lstStyle/>
          <a:p>
            <a:pPr defTabSz="457200"/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平安校园（</a:t>
            </a:r>
            <a:r>
              <a:rPr lang="en-US" altLang="zh-CN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2B/2G</a:t>
            </a: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28" name="îṣlíḍé"/>
          <p:cNvSpPr txBox="1"/>
          <p:nvPr/>
        </p:nvSpPr>
        <p:spPr bwMode="auto">
          <a:xfrm>
            <a:off x="1876202" y="4426199"/>
            <a:ext cx="2234917" cy="255551"/>
          </a:xfrm>
          <a:prstGeom prst="rect">
            <a:avLst/>
          </a:prstGeom>
          <a:noFill/>
        </p:spPr>
        <p:txBody>
          <a:bodyPr wrap="none" lIns="90000" tIns="46800" rIns="90000" bIns="46800">
            <a:noAutofit/>
          </a:bodyPr>
          <a:lstStyle/>
          <a:p>
            <a:pPr algn="r" defTabSz="457200"/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校园一卡通（</a:t>
            </a:r>
            <a:r>
              <a:rPr lang="en-US" altLang="zh-CN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2B</a:t>
            </a: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30" name="islîďé"/>
          <p:cNvSpPr txBox="1"/>
          <p:nvPr/>
        </p:nvSpPr>
        <p:spPr bwMode="auto">
          <a:xfrm>
            <a:off x="1867440" y="2564920"/>
            <a:ext cx="2234917" cy="255551"/>
          </a:xfrm>
          <a:prstGeom prst="rect">
            <a:avLst/>
          </a:prstGeom>
          <a:noFill/>
        </p:spPr>
        <p:txBody>
          <a:bodyPr wrap="none" lIns="90000" tIns="46800" rIns="90000" bIns="46800">
            <a:noAutofit/>
          </a:bodyPr>
          <a:lstStyle/>
          <a:p>
            <a:pPr algn="r" defTabSz="457200"/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智慧课堂（</a:t>
            </a:r>
            <a:r>
              <a:rPr lang="en-US" altLang="zh-CN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2B</a:t>
            </a: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31" name="íŝľïdè"/>
          <p:cNvSpPr txBox="1"/>
          <p:nvPr/>
        </p:nvSpPr>
        <p:spPr bwMode="auto">
          <a:xfrm>
            <a:off x="2447024" y="2986401"/>
            <a:ext cx="1578005" cy="1405320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</a:bodyPr>
          <a:lstStyle/>
          <a:p>
            <a:pPr algn="ctr" defTabSz="457200">
              <a:lnSpc>
                <a:spcPct val="120000"/>
              </a:lnSpc>
              <a:spcBef>
                <a:spcPct val="0"/>
              </a:spcBef>
            </a:pPr>
            <a:r>
              <a:rPr lang="en-US" altLang="zh-CN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套智能学习硬件</a:t>
            </a:r>
            <a:endParaRPr lang="en-US" altLang="zh-CN" sz="105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457200">
              <a:lnSpc>
                <a:spcPct val="120000"/>
              </a:lnSpc>
              <a:spcBef>
                <a:spcPct val="0"/>
              </a:spcBef>
            </a:pPr>
            <a:r>
              <a:rPr lang="en-US" altLang="zh-CN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</a:p>
          <a:p>
            <a:pPr algn="ctr" defTabSz="457200">
              <a:lnSpc>
                <a:spcPct val="120000"/>
              </a:lnSpc>
              <a:spcBef>
                <a:spcPct val="0"/>
              </a:spcBef>
            </a:pPr>
            <a:r>
              <a:rPr lang="en-US" altLang="zh-CN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套教学软件</a:t>
            </a:r>
            <a:endParaRPr lang="en-US" altLang="zh-CN" sz="105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457200">
              <a:lnSpc>
                <a:spcPct val="120000"/>
              </a:lnSpc>
              <a:spcBef>
                <a:spcPct val="0"/>
              </a:spcBef>
            </a:pPr>
            <a:r>
              <a:rPr lang="en-US" altLang="zh-CN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</a:p>
          <a:p>
            <a:pPr algn="ctr" defTabSz="457200">
              <a:lnSpc>
                <a:spcPct val="120000"/>
              </a:lnSpc>
              <a:spcBef>
                <a:spcPct val="0"/>
              </a:spcBef>
            </a:pPr>
            <a:r>
              <a:rPr lang="en-US" altLang="zh-CN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系列教学资源</a:t>
            </a:r>
          </a:p>
        </p:txBody>
      </p:sp>
      <p:sp>
        <p:nvSpPr>
          <p:cNvPr id="47" name="network_30222"/>
          <p:cNvSpPr>
            <a:spLocks noChangeAspect="1"/>
          </p:cNvSpPr>
          <p:nvPr/>
        </p:nvSpPr>
        <p:spPr bwMode="auto">
          <a:xfrm>
            <a:off x="5075269" y="3351659"/>
            <a:ext cx="541920" cy="541101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607639" h="606722">
                <a:moveTo>
                  <a:pt x="177207" y="455006"/>
                </a:moveTo>
                <a:lnTo>
                  <a:pt x="202575" y="455006"/>
                </a:lnTo>
                <a:cubicBezTo>
                  <a:pt x="216550" y="455006"/>
                  <a:pt x="227855" y="466299"/>
                  <a:pt x="227855" y="480259"/>
                </a:cubicBezTo>
                <a:cubicBezTo>
                  <a:pt x="227855" y="494220"/>
                  <a:pt x="216550" y="505601"/>
                  <a:pt x="202575" y="505601"/>
                </a:cubicBezTo>
                <a:lnTo>
                  <a:pt x="177207" y="505601"/>
                </a:lnTo>
                <a:cubicBezTo>
                  <a:pt x="163232" y="505601"/>
                  <a:pt x="151927" y="494220"/>
                  <a:pt x="151927" y="480259"/>
                </a:cubicBezTo>
                <a:cubicBezTo>
                  <a:pt x="151927" y="466299"/>
                  <a:pt x="163232" y="455006"/>
                  <a:pt x="177207" y="455006"/>
                </a:cubicBezTo>
                <a:close/>
                <a:moveTo>
                  <a:pt x="556999" y="404345"/>
                </a:moveTo>
                <a:lnTo>
                  <a:pt x="354438" y="404434"/>
                </a:lnTo>
                <a:lnTo>
                  <a:pt x="354438" y="480070"/>
                </a:lnTo>
                <a:cubicBezTo>
                  <a:pt x="354438" y="480159"/>
                  <a:pt x="354438" y="480248"/>
                  <a:pt x="354438" y="480248"/>
                </a:cubicBezTo>
                <a:cubicBezTo>
                  <a:pt x="354438" y="480337"/>
                  <a:pt x="354438" y="480426"/>
                  <a:pt x="354438" y="480514"/>
                </a:cubicBezTo>
                <a:lnTo>
                  <a:pt x="354438" y="556239"/>
                </a:lnTo>
                <a:lnTo>
                  <a:pt x="557088" y="556150"/>
                </a:lnTo>
                <a:close/>
                <a:moveTo>
                  <a:pt x="151936" y="353886"/>
                </a:moveTo>
                <a:cubicBezTo>
                  <a:pt x="165896" y="353886"/>
                  <a:pt x="177189" y="365267"/>
                  <a:pt x="177189" y="379225"/>
                </a:cubicBezTo>
                <a:lnTo>
                  <a:pt x="177189" y="404475"/>
                </a:lnTo>
                <a:cubicBezTo>
                  <a:pt x="177189" y="418434"/>
                  <a:pt x="165896" y="429814"/>
                  <a:pt x="151936" y="429814"/>
                </a:cubicBezTo>
                <a:cubicBezTo>
                  <a:pt x="137976" y="429814"/>
                  <a:pt x="126594" y="418434"/>
                  <a:pt x="126594" y="404475"/>
                </a:cubicBezTo>
                <a:lnTo>
                  <a:pt x="126594" y="379225"/>
                </a:lnTo>
                <a:cubicBezTo>
                  <a:pt x="126594" y="365267"/>
                  <a:pt x="137976" y="353886"/>
                  <a:pt x="151936" y="353886"/>
                </a:cubicBezTo>
                <a:close/>
                <a:moveTo>
                  <a:pt x="455718" y="303290"/>
                </a:moveTo>
                <a:cubicBezTo>
                  <a:pt x="469691" y="303290"/>
                  <a:pt x="480994" y="314667"/>
                  <a:pt x="480994" y="328621"/>
                </a:cubicBezTo>
                <a:lnTo>
                  <a:pt x="480994" y="353862"/>
                </a:lnTo>
                <a:lnTo>
                  <a:pt x="557088" y="353862"/>
                </a:lnTo>
                <a:cubicBezTo>
                  <a:pt x="584944" y="353862"/>
                  <a:pt x="607639" y="376526"/>
                  <a:pt x="607639" y="404345"/>
                </a:cubicBezTo>
                <a:lnTo>
                  <a:pt x="607639" y="556239"/>
                </a:lnTo>
                <a:cubicBezTo>
                  <a:pt x="607639" y="584058"/>
                  <a:pt x="584944" y="606722"/>
                  <a:pt x="557088" y="606722"/>
                </a:cubicBezTo>
                <a:lnTo>
                  <a:pt x="354349" y="606722"/>
                </a:lnTo>
                <a:cubicBezTo>
                  <a:pt x="326492" y="606722"/>
                  <a:pt x="303798" y="584058"/>
                  <a:pt x="303798" y="556239"/>
                </a:cubicBezTo>
                <a:lnTo>
                  <a:pt x="303798" y="505578"/>
                </a:lnTo>
                <a:cubicBezTo>
                  <a:pt x="289825" y="505578"/>
                  <a:pt x="278522" y="494202"/>
                  <a:pt x="278522" y="480248"/>
                </a:cubicBezTo>
                <a:cubicBezTo>
                  <a:pt x="278522" y="466294"/>
                  <a:pt x="289825" y="455006"/>
                  <a:pt x="303798" y="455006"/>
                </a:cubicBezTo>
                <a:lnTo>
                  <a:pt x="303798" y="404345"/>
                </a:lnTo>
                <a:cubicBezTo>
                  <a:pt x="303798" y="376526"/>
                  <a:pt x="326492" y="353862"/>
                  <a:pt x="354349" y="353862"/>
                </a:cubicBezTo>
                <a:lnTo>
                  <a:pt x="430443" y="353862"/>
                </a:lnTo>
                <a:lnTo>
                  <a:pt x="430443" y="328621"/>
                </a:lnTo>
                <a:cubicBezTo>
                  <a:pt x="430443" y="314667"/>
                  <a:pt x="441746" y="303290"/>
                  <a:pt x="455718" y="303290"/>
                </a:cubicBezTo>
                <a:close/>
                <a:moveTo>
                  <a:pt x="455712" y="176978"/>
                </a:moveTo>
                <a:cubicBezTo>
                  <a:pt x="469677" y="176978"/>
                  <a:pt x="480974" y="188351"/>
                  <a:pt x="480974" y="202300"/>
                </a:cubicBezTo>
                <a:lnTo>
                  <a:pt x="480974" y="227533"/>
                </a:lnTo>
                <a:cubicBezTo>
                  <a:pt x="480974" y="241482"/>
                  <a:pt x="469677" y="252765"/>
                  <a:pt x="455712" y="252765"/>
                </a:cubicBezTo>
                <a:cubicBezTo>
                  <a:pt x="441746" y="252765"/>
                  <a:pt x="430449" y="241482"/>
                  <a:pt x="430449" y="227533"/>
                </a:cubicBezTo>
                <a:lnTo>
                  <a:pt x="430449" y="202300"/>
                </a:lnTo>
                <a:cubicBezTo>
                  <a:pt x="430449" y="188351"/>
                  <a:pt x="441746" y="176978"/>
                  <a:pt x="455712" y="176978"/>
                </a:cubicBezTo>
                <a:close/>
                <a:moveTo>
                  <a:pt x="405063" y="101120"/>
                </a:moveTo>
                <a:lnTo>
                  <a:pt x="430431" y="101120"/>
                </a:lnTo>
                <a:cubicBezTo>
                  <a:pt x="444406" y="101120"/>
                  <a:pt x="455711" y="112413"/>
                  <a:pt x="455711" y="126373"/>
                </a:cubicBezTo>
                <a:cubicBezTo>
                  <a:pt x="455711" y="140334"/>
                  <a:pt x="444406" y="151715"/>
                  <a:pt x="430431" y="151715"/>
                </a:cubicBezTo>
                <a:lnTo>
                  <a:pt x="405063" y="151715"/>
                </a:lnTo>
                <a:cubicBezTo>
                  <a:pt x="391088" y="151715"/>
                  <a:pt x="379783" y="140334"/>
                  <a:pt x="379783" y="126373"/>
                </a:cubicBezTo>
                <a:cubicBezTo>
                  <a:pt x="379783" y="112413"/>
                  <a:pt x="391088" y="101120"/>
                  <a:pt x="405063" y="101120"/>
                </a:cubicBezTo>
                <a:close/>
                <a:moveTo>
                  <a:pt x="253112" y="50475"/>
                </a:moveTo>
                <a:lnTo>
                  <a:pt x="50640" y="50563"/>
                </a:lnTo>
                <a:lnTo>
                  <a:pt x="50640" y="202253"/>
                </a:lnTo>
                <a:lnTo>
                  <a:pt x="253201" y="202253"/>
                </a:lnTo>
                <a:lnTo>
                  <a:pt x="253201" y="127163"/>
                </a:lnTo>
                <a:cubicBezTo>
                  <a:pt x="253201" y="126897"/>
                  <a:pt x="253112" y="126630"/>
                  <a:pt x="253112" y="126364"/>
                </a:cubicBezTo>
                <a:cubicBezTo>
                  <a:pt x="253112" y="126097"/>
                  <a:pt x="253201" y="125830"/>
                  <a:pt x="253201" y="125564"/>
                </a:cubicBezTo>
                <a:close/>
                <a:moveTo>
                  <a:pt x="50551" y="0"/>
                </a:moveTo>
                <a:lnTo>
                  <a:pt x="253201" y="0"/>
                </a:lnTo>
                <a:cubicBezTo>
                  <a:pt x="281058" y="0"/>
                  <a:pt x="303752" y="22660"/>
                  <a:pt x="303752" y="50475"/>
                </a:cubicBezTo>
                <a:lnTo>
                  <a:pt x="303752" y="101127"/>
                </a:lnTo>
                <a:cubicBezTo>
                  <a:pt x="317725" y="101127"/>
                  <a:pt x="329117" y="112412"/>
                  <a:pt x="329117" y="126364"/>
                </a:cubicBezTo>
                <a:cubicBezTo>
                  <a:pt x="329117" y="140315"/>
                  <a:pt x="317725" y="151690"/>
                  <a:pt x="303752" y="151690"/>
                </a:cubicBezTo>
                <a:lnTo>
                  <a:pt x="303752" y="202253"/>
                </a:lnTo>
                <a:cubicBezTo>
                  <a:pt x="303752" y="230156"/>
                  <a:pt x="281058" y="252727"/>
                  <a:pt x="253201" y="252727"/>
                </a:cubicBezTo>
                <a:lnTo>
                  <a:pt x="177196" y="252727"/>
                </a:lnTo>
                <a:lnTo>
                  <a:pt x="177196" y="278053"/>
                </a:lnTo>
                <a:cubicBezTo>
                  <a:pt x="177196" y="292005"/>
                  <a:pt x="165893" y="303290"/>
                  <a:pt x="151921" y="303290"/>
                </a:cubicBezTo>
                <a:cubicBezTo>
                  <a:pt x="137948" y="303290"/>
                  <a:pt x="126556" y="292005"/>
                  <a:pt x="126556" y="278053"/>
                </a:cubicBezTo>
                <a:lnTo>
                  <a:pt x="126556" y="252727"/>
                </a:lnTo>
                <a:lnTo>
                  <a:pt x="50551" y="252727"/>
                </a:lnTo>
                <a:cubicBezTo>
                  <a:pt x="22695" y="252727"/>
                  <a:pt x="0" y="230156"/>
                  <a:pt x="0" y="202253"/>
                </a:cubicBezTo>
                <a:lnTo>
                  <a:pt x="0" y="50475"/>
                </a:lnTo>
                <a:cubicBezTo>
                  <a:pt x="0" y="22660"/>
                  <a:pt x="22695" y="0"/>
                  <a:pt x="505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servers_337802"/>
          <p:cNvSpPr>
            <a:spLocks noChangeAspect="1"/>
          </p:cNvSpPr>
          <p:nvPr/>
        </p:nvSpPr>
        <p:spPr bwMode="auto">
          <a:xfrm>
            <a:off x="5197830" y="4334934"/>
            <a:ext cx="459350" cy="439506"/>
          </a:xfrm>
          <a:custGeom>
            <a:avLst/>
            <a:gdLst>
              <a:gd name="connsiteX0" fmla="*/ 325000 h 606722"/>
              <a:gd name="connsiteY0" fmla="*/ 325000 h 606722"/>
              <a:gd name="connsiteX1" fmla="*/ 325000 h 606722"/>
              <a:gd name="connsiteY1" fmla="*/ 325000 h 606722"/>
              <a:gd name="connsiteX2" fmla="*/ 325000 h 606722"/>
              <a:gd name="connsiteY2" fmla="*/ 325000 h 606722"/>
              <a:gd name="connsiteX3" fmla="*/ 325000 h 606722"/>
              <a:gd name="connsiteY3" fmla="*/ 325000 h 606722"/>
              <a:gd name="connsiteX4" fmla="*/ 325000 h 606722"/>
              <a:gd name="connsiteY4" fmla="*/ 325000 h 606722"/>
              <a:gd name="connsiteX5" fmla="*/ 325000 h 606722"/>
              <a:gd name="connsiteY5" fmla="*/ 325000 h 606722"/>
              <a:gd name="connsiteX6" fmla="*/ 325000 h 606722"/>
              <a:gd name="connsiteY6" fmla="*/ 325000 h 606722"/>
              <a:gd name="connsiteX7" fmla="*/ 325000 h 606722"/>
              <a:gd name="connsiteY7" fmla="*/ 325000 h 606722"/>
              <a:gd name="connsiteX8" fmla="*/ 325000 h 606722"/>
              <a:gd name="connsiteY8" fmla="*/ 325000 h 606722"/>
              <a:gd name="connsiteX9" fmla="*/ 325000 h 606722"/>
              <a:gd name="connsiteY9" fmla="*/ 325000 h 606722"/>
              <a:gd name="connsiteX10" fmla="*/ 325000 h 606722"/>
              <a:gd name="connsiteY10" fmla="*/ 325000 h 606722"/>
              <a:gd name="connsiteX11" fmla="*/ 325000 h 606722"/>
              <a:gd name="connsiteY11" fmla="*/ 325000 h 606722"/>
              <a:gd name="connsiteX12" fmla="*/ 325000 h 606722"/>
              <a:gd name="connsiteY12" fmla="*/ 325000 h 606722"/>
              <a:gd name="connsiteX13" fmla="*/ 325000 h 606722"/>
              <a:gd name="connsiteY13" fmla="*/ 325000 h 606722"/>
              <a:gd name="connsiteX14" fmla="*/ 325000 h 606722"/>
              <a:gd name="connsiteY14" fmla="*/ 325000 h 606722"/>
              <a:gd name="connsiteX15" fmla="*/ 325000 h 606722"/>
              <a:gd name="connsiteY15" fmla="*/ 325000 h 606722"/>
              <a:gd name="connsiteX16" fmla="*/ 325000 h 606722"/>
              <a:gd name="connsiteY16" fmla="*/ 325000 h 606722"/>
              <a:gd name="connsiteX17" fmla="*/ 325000 h 606722"/>
              <a:gd name="connsiteY17" fmla="*/ 325000 h 606722"/>
              <a:gd name="connsiteX18" fmla="*/ 325000 h 606722"/>
              <a:gd name="connsiteY18" fmla="*/ 325000 h 606722"/>
              <a:gd name="connsiteX19" fmla="*/ 325000 h 606722"/>
              <a:gd name="connsiteY19" fmla="*/ 325000 h 606722"/>
              <a:gd name="connsiteX20" fmla="*/ 325000 h 606722"/>
              <a:gd name="connsiteY20" fmla="*/ 325000 h 606722"/>
              <a:gd name="connsiteX21" fmla="*/ 325000 h 606722"/>
              <a:gd name="connsiteY21" fmla="*/ 325000 h 606722"/>
              <a:gd name="connsiteX22" fmla="*/ 325000 h 606722"/>
              <a:gd name="connsiteY22" fmla="*/ 325000 h 606722"/>
              <a:gd name="connsiteX23" fmla="*/ 325000 h 606722"/>
              <a:gd name="connsiteY23" fmla="*/ 325000 h 606722"/>
              <a:gd name="connsiteX24" fmla="*/ 325000 h 606722"/>
              <a:gd name="connsiteY24" fmla="*/ 325000 h 606722"/>
              <a:gd name="connsiteX25" fmla="*/ 325000 h 606722"/>
              <a:gd name="connsiteY25" fmla="*/ 325000 h 606722"/>
              <a:gd name="connsiteX26" fmla="*/ 325000 h 606722"/>
              <a:gd name="connsiteY26" fmla="*/ 325000 h 606722"/>
              <a:gd name="connsiteX27" fmla="*/ 325000 h 606722"/>
              <a:gd name="connsiteY27" fmla="*/ 325000 h 606722"/>
              <a:gd name="connsiteX28" fmla="*/ 325000 h 606722"/>
              <a:gd name="connsiteY28" fmla="*/ 325000 h 606722"/>
              <a:gd name="connsiteX29" fmla="*/ 325000 h 606722"/>
              <a:gd name="connsiteY29" fmla="*/ 325000 h 606722"/>
              <a:gd name="connsiteX30" fmla="*/ 325000 h 606722"/>
              <a:gd name="connsiteY30" fmla="*/ 325000 h 606722"/>
              <a:gd name="connsiteX31" fmla="*/ 325000 h 606722"/>
              <a:gd name="connsiteY31" fmla="*/ 325000 h 606722"/>
              <a:gd name="connsiteX32" fmla="*/ 325000 h 606722"/>
              <a:gd name="connsiteY32" fmla="*/ 325000 h 606722"/>
              <a:gd name="connsiteX33" fmla="*/ 325000 h 606722"/>
              <a:gd name="connsiteY33" fmla="*/ 325000 h 606722"/>
              <a:gd name="connsiteX34" fmla="*/ 325000 h 606722"/>
              <a:gd name="connsiteY34" fmla="*/ 325000 h 606722"/>
              <a:gd name="connsiteX35" fmla="*/ 325000 h 606722"/>
              <a:gd name="connsiteY35" fmla="*/ 325000 h 606722"/>
              <a:gd name="connsiteX36" fmla="*/ 325000 h 606722"/>
              <a:gd name="connsiteY36" fmla="*/ 325000 h 606722"/>
              <a:gd name="connsiteX37" fmla="*/ 325000 h 606722"/>
              <a:gd name="connsiteY37" fmla="*/ 325000 h 606722"/>
              <a:gd name="connsiteX38" fmla="*/ 325000 h 606722"/>
              <a:gd name="connsiteY38" fmla="*/ 325000 h 606722"/>
              <a:gd name="connsiteX39" fmla="*/ 325000 h 606722"/>
              <a:gd name="connsiteY39" fmla="*/ 325000 h 606722"/>
              <a:gd name="connsiteX40" fmla="*/ 325000 h 606722"/>
              <a:gd name="connsiteY40" fmla="*/ 325000 h 606722"/>
              <a:gd name="connsiteX41" fmla="*/ 325000 h 606722"/>
              <a:gd name="connsiteY41" fmla="*/ 325000 h 606722"/>
              <a:gd name="connsiteX42" fmla="*/ 325000 h 606722"/>
              <a:gd name="connsiteY42" fmla="*/ 325000 h 606722"/>
              <a:gd name="connsiteX43" fmla="*/ 325000 h 606722"/>
              <a:gd name="connsiteY43" fmla="*/ 325000 h 606722"/>
              <a:gd name="connsiteX44" fmla="*/ 325000 h 606722"/>
              <a:gd name="connsiteY44" fmla="*/ 325000 h 606722"/>
              <a:gd name="connsiteX45" fmla="*/ 325000 h 606722"/>
              <a:gd name="connsiteY45" fmla="*/ 325000 h 606722"/>
              <a:gd name="connsiteX46" fmla="*/ 325000 h 606722"/>
              <a:gd name="connsiteY46" fmla="*/ 325000 h 606722"/>
              <a:gd name="connsiteX47" fmla="*/ 325000 h 606722"/>
              <a:gd name="connsiteY47" fmla="*/ 325000 h 606722"/>
              <a:gd name="connsiteX48" fmla="*/ 325000 h 606722"/>
              <a:gd name="connsiteY48" fmla="*/ 325000 h 606722"/>
              <a:gd name="connsiteX49" fmla="*/ 325000 h 606722"/>
              <a:gd name="connsiteY49" fmla="*/ 325000 h 606722"/>
              <a:gd name="connsiteX50" fmla="*/ 325000 h 606722"/>
              <a:gd name="connsiteY50" fmla="*/ 325000 h 606722"/>
              <a:gd name="connsiteX51" fmla="*/ 325000 h 606722"/>
              <a:gd name="connsiteY51" fmla="*/ 325000 h 606722"/>
              <a:gd name="connsiteX52" fmla="*/ 325000 h 606722"/>
              <a:gd name="connsiteY52" fmla="*/ 325000 h 606722"/>
              <a:gd name="connsiteX53" fmla="*/ 325000 h 606722"/>
              <a:gd name="connsiteY53" fmla="*/ 325000 h 606722"/>
              <a:gd name="connsiteX54" fmla="*/ 325000 h 606722"/>
              <a:gd name="connsiteY54" fmla="*/ 325000 h 606722"/>
              <a:gd name="connsiteX55" fmla="*/ 325000 h 606722"/>
              <a:gd name="connsiteY55" fmla="*/ 325000 h 606722"/>
              <a:gd name="connsiteX56" fmla="*/ 325000 h 606722"/>
              <a:gd name="connsiteY56" fmla="*/ 325000 h 606722"/>
              <a:gd name="connsiteX57" fmla="*/ 325000 h 606722"/>
              <a:gd name="connsiteY57" fmla="*/ 325000 h 606722"/>
              <a:gd name="connsiteX58" fmla="*/ 325000 h 606722"/>
              <a:gd name="connsiteY58" fmla="*/ 325000 h 606722"/>
              <a:gd name="connsiteX59" fmla="*/ 325000 h 606722"/>
              <a:gd name="connsiteY59" fmla="*/ 325000 h 606722"/>
              <a:gd name="connsiteX60" fmla="*/ 325000 h 606722"/>
              <a:gd name="connsiteY60" fmla="*/ 325000 h 606722"/>
              <a:gd name="connsiteX61" fmla="*/ 325000 h 606722"/>
              <a:gd name="connsiteY61" fmla="*/ 325000 h 606722"/>
              <a:gd name="connsiteX62" fmla="*/ 325000 h 606722"/>
              <a:gd name="connsiteY62" fmla="*/ 325000 h 606722"/>
              <a:gd name="connsiteX63" fmla="*/ 325000 h 606722"/>
              <a:gd name="connsiteY63" fmla="*/ 325000 h 606722"/>
              <a:gd name="connsiteX64" fmla="*/ 325000 h 606722"/>
              <a:gd name="connsiteY64" fmla="*/ 325000 h 606722"/>
              <a:gd name="connsiteX65" fmla="*/ 325000 h 606722"/>
              <a:gd name="connsiteY65" fmla="*/ 325000 h 606722"/>
              <a:gd name="connsiteX66" fmla="*/ 325000 h 606722"/>
              <a:gd name="connsiteY66" fmla="*/ 325000 h 606722"/>
              <a:gd name="connsiteX67" fmla="*/ 325000 h 606722"/>
              <a:gd name="connsiteY67" fmla="*/ 325000 h 606722"/>
              <a:gd name="connsiteX68" fmla="*/ 325000 h 606722"/>
              <a:gd name="connsiteY68" fmla="*/ 325000 h 606722"/>
              <a:gd name="connsiteX69" fmla="*/ 325000 h 606722"/>
              <a:gd name="connsiteY69" fmla="*/ 325000 h 606722"/>
              <a:gd name="connsiteX70" fmla="*/ 325000 h 606722"/>
              <a:gd name="connsiteY70" fmla="*/ 325000 h 606722"/>
              <a:gd name="connsiteX71" fmla="*/ 325000 h 606722"/>
              <a:gd name="connsiteY71" fmla="*/ 325000 h 606722"/>
              <a:gd name="connsiteX72" fmla="*/ 325000 h 606722"/>
              <a:gd name="connsiteY72" fmla="*/ 325000 h 606722"/>
              <a:gd name="connsiteX73" fmla="*/ 325000 h 606722"/>
              <a:gd name="connsiteY73" fmla="*/ 325000 h 606722"/>
              <a:gd name="connsiteX74" fmla="*/ 325000 h 606722"/>
              <a:gd name="connsiteY74" fmla="*/ 325000 h 606722"/>
              <a:gd name="connsiteX75" fmla="*/ 325000 h 606722"/>
              <a:gd name="connsiteY75" fmla="*/ 325000 h 606722"/>
              <a:gd name="connsiteX76" fmla="*/ 325000 h 606722"/>
              <a:gd name="connsiteY76" fmla="*/ 325000 h 606722"/>
              <a:gd name="connsiteX77" fmla="*/ 325000 h 606722"/>
              <a:gd name="connsiteY77" fmla="*/ 325000 h 606722"/>
              <a:gd name="connsiteX78" fmla="*/ 325000 h 606722"/>
              <a:gd name="connsiteY78" fmla="*/ 325000 h 606722"/>
              <a:gd name="connsiteX79" fmla="*/ 325000 h 606722"/>
              <a:gd name="connsiteY79" fmla="*/ 325000 h 606722"/>
              <a:gd name="connsiteX80" fmla="*/ 325000 h 606722"/>
              <a:gd name="connsiteY80" fmla="*/ 325000 h 606722"/>
              <a:gd name="connsiteX81" fmla="*/ 325000 h 606722"/>
              <a:gd name="connsiteY81" fmla="*/ 325000 h 606722"/>
              <a:gd name="connsiteX82" fmla="*/ 325000 h 606722"/>
              <a:gd name="connsiteY82" fmla="*/ 325000 h 606722"/>
              <a:gd name="connsiteX83" fmla="*/ 325000 h 606722"/>
              <a:gd name="connsiteY83" fmla="*/ 325000 h 606722"/>
              <a:gd name="connsiteX84" fmla="*/ 325000 h 606722"/>
              <a:gd name="connsiteY84" fmla="*/ 325000 h 606722"/>
              <a:gd name="connsiteX85" fmla="*/ 325000 h 606722"/>
              <a:gd name="connsiteY85" fmla="*/ 325000 h 606722"/>
              <a:gd name="connsiteX86" fmla="*/ 325000 h 606722"/>
              <a:gd name="connsiteY86" fmla="*/ 325000 h 606722"/>
              <a:gd name="connsiteX87" fmla="*/ 325000 h 606722"/>
              <a:gd name="connsiteY87" fmla="*/ 325000 h 606722"/>
              <a:gd name="connsiteX88" fmla="*/ 325000 h 606722"/>
              <a:gd name="connsiteY88" fmla="*/ 325000 h 606722"/>
              <a:gd name="connsiteX89" fmla="*/ 325000 h 606722"/>
              <a:gd name="connsiteY89" fmla="*/ 325000 h 606722"/>
              <a:gd name="connsiteX90" fmla="*/ 325000 h 606722"/>
              <a:gd name="connsiteY90" fmla="*/ 325000 h 606722"/>
              <a:gd name="connsiteX91" fmla="*/ 325000 h 606722"/>
              <a:gd name="connsiteY91" fmla="*/ 325000 h 606722"/>
              <a:gd name="connsiteX92" fmla="*/ 325000 h 606722"/>
              <a:gd name="connsiteY92" fmla="*/ 325000 h 606722"/>
              <a:gd name="connsiteX93" fmla="*/ 325000 h 606722"/>
              <a:gd name="connsiteY93" fmla="*/ 325000 h 606722"/>
              <a:gd name="connsiteX94" fmla="*/ 325000 h 606722"/>
              <a:gd name="connsiteY94" fmla="*/ 325000 h 606722"/>
              <a:gd name="connsiteX95" fmla="*/ 325000 h 606722"/>
              <a:gd name="connsiteY95" fmla="*/ 325000 h 606722"/>
              <a:gd name="connsiteX96" fmla="*/ 325000 h 606722"/>
              <a:gd name="connsiteY96" fmla="*/ 325000 h 606722"/>
              <a:gd name="connsiteX97" fmla="*/ 325000 h 606722"/>
              <a:gd name="connsiteY97" fmla="*/ 325000 h 606722"/>
              <a:gd name="connsiteX98" fmla="*/ 325000 h 606722"/>
              <a:gd name="connsiteY98" fmla="*/ 325000 h 606722"/>
              <a:gd name="connsiteX99" fmla="*/ 325000 h 606722"/>
              <a:gd name="connsiteY99" fmla="*/ 325000 h 606722"/>
              <a:gd name="connsiteX100" fmla="*/ 325000 h 606722"/>
              <a:gd name="connsiteY100" fmla="*/ 325000 h 606722"/>
              <a:gd name="connsiteX101" fmla="*/ 325000 h 606722"/>
              <a:gd name="connsiteY101" fmla="*/ 325000 h 606722"/>
              <a:gd name="connsiteX102" fmla="*/ 325000 h 606722"/>
              <a:gd name="connsiteY102" fmla="*/ 325000 h 606722"/>
              <a:gd name="connsiteX103" fmla="*/ 325000 h 606722"/>
              <a:gd name="connsiteY103" fmla="*/ 325000 h 606722"/>
              <a:gd name="connsiteX104" fmla="*/ 325000 h 606722"/>
              <a:gd name="connsiteY104" fmla="*/ 325000 h 606722"/>
              <a:gd name="connsiteX105" fmla="*/ 325000 h 606722"/>
              <a:gd name="connsiteY105" fmla="*/ 325000 h 606722"/>
              <a:gd name="connsiteX106" fmla="*/ 325000 h 606722"/>
              <a:gd name="connsiteY106" fmla="*/ 325000 h 606722"/>
              <a:gd name="connsiteX107" fmla="*/ 325000 h 606722"/>
              <a:gd name="connsiteY107" fmla="*/ 325000 h 606722"/>
              <a:gd name="connsiteX108" fmla="*/ 325000 h 606722"/>
              <a:gd name="connsiteY108" fmla="*/ 325000 h 606722"/>
              <a:gd name="connsiteX109" fmla="*/ 325000 h 606722"/>
              <a:gd name="connsiteY109" fmla="*/ 325000 h 606722"/>
              <a:gd name="connsiteX110" fmla="*/ 325000 h 606722"/>
              <a:gd name="connsiteY110" fmla="*/ 325000 h 606722"/>
              <a:gd name="connsiteX111" fmla="*/ 325000 h 606722"/>
              <a:gd name="connsiteY111" fmla="*/ 325000 h 606722"/>
              <a:gd name="connsiteX112" fmla="*/ 325000 h 606722"/>
              <a:gd name="connsiteY112" fmla="*/ 32500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07639" h="581389">
                <a:moveTo>
                  <a:pt x="455729" y="379219"/>
                </a:moveTo>
                <a:lnTo>
                  <a:pt x="481009" y="379219"/>
                </a:lnTo>
                <a:cubicBezTo>
                  <a:pt x="495073" y="379219"/>
                  <a:pt x="506377" y="390496"/>
                  <a:pt x="506377" y="404437"/>
                </a:cubicBezTo>
                <a:cubicBezTo>
                  <a:pt x="506377" y="418378"/>
                  <a:pt x="495073" y="429744"/>
                  <a:pt x="481009" y="429744"/>
                </a:cubicBezTo>
                <a:lnTo>
                  <a:pt x="455729" y="429744"/>
                </a:lnTo>
                <a:cubicBezTo>
                  <a:pt x="441754" y="429744"/>
                  <a:pt x="430449" y="418378"/>
                  <a:pt x="430449" y="404437"/>
                </a:cubicBezTo>
                <a:cubicBezTo>
                  <a:pt x="430449" y="390496"/>
                  <a:pt x="441754" y="379219"/>
                  <a:pt x="455729" y="379219"/>
                </a:cubicBezTo>
                <a:close/>
                <a:moveTo>
                  <a:pt x="354397" y="379219"/>
                </a:moveTo>
                <a:lnTo>
                  <a:pt x="379766" y="379219"/>
                </a:lnTo>
                <a:cubicBezTo>
                  <a:pt x="393741" y="379219"/>
                  <a:pt x="405045" y="390496"/>
                  <a:pt x="405045" y="404437"/>
                </a:cubicBezTo>
                <a:cubicBezTo>
                  <a:pt x="405045" y="418378"/>
                  <a:pt x="393741" y="429744"/>
                  <a:pt x="379766" y="429744"/>
                </a:cubicBezTo>
                <a:lnTo>
                  <a:pt x="354397" y="429744"/>
                </a:lnTo>
                <a:cubicBezTo>
                  <a:pt x="340422" y="429744"/>
                  <a:pt x="329117" y="418378"/>
                  <a:pt x="329117" y="404437"/>
                </a:cubicBezTo>
                <a:cubicBezTo>
                  <a:pt x="329117" y="390496"/>
                  <a:pt x="340422" y="379219"/>
                  <a:pt x="354397" y="379219"/>
                </a:cubicBezTo>
                <a:close/>
                <a:moveTo>
                  <a:pt x="253136" y="379219"/>
                </a:moveTo>
                <a:lnTo>
                  <a:pt x="278505" y="379219"/>
                </a:lnTo>
                <a:cubicBezTo>
                  <a:pt x="292480" y="379219"/>
                  <a:pt x="303784" y="390496"/>
                  <a:pt x="303784" y="404437"/>
                </a:cubicBezTo>
                <a:cubicBezTo>
                  <a:pt x="303784" y="418378"/>
                  <a:pt x="292480" y="429744"/>
                  <a:pt x="278505" y="429744"/>
                </a:cubicBezTo>
                <a:lnTo>
                  <a:pt x="253136" y="429744"/>
                </a:lnTo>
                <a:cubicBezTo>
                  <a:pt x="239161" y="429744"/>
                  <a:pt x="227856" y="418378"/>
                  <a:pt x="227856" y="404437"/>
                </a:cubicBezTo>
                <a:cubicBezTo>
                  <a:pt x="227856" y="390496"/>
                  <a:pt x="239161" y="379219"/>
                  <a:pt x="253136" y="379219"/>
                </a:cubicBezTo>
                <a:close/>
                <a:moveTo>
                  <a:pt x="126594" y="379219"/>
                </a:moveTo>
                <a:cubicBezTo>
                  <a:pt x="140585" y="379219"/>
                  <a:pt x="151927" y="390530"/>
                  <a:pt x="151927" y="404482"/>
                </a:cubicBezTo>
                <a:cubicBezTo>
                  <a:pt x="151927" y="418434"/>
                  <a:pt x="140585" y="429745"/>
                  <a:pt x="126594" y="429745"/>
                </a:cubicBezTo>
                <a:cubicBezTo>
                  <a:pt x="112603" y="429745"/>
                  <a:pt x="101261" y="418434"/>
                  <a:pt x="101261" y="404482"/>
                </a:cubicBezTo>
                <a:cubicBezTo>
                  <a:pt x="101261" y="390530"/>
                  <a:pt x="112603" y="379219"/>
                  <a:pt x="126594" y="379219"/>
                </a:cubicBezTo>
                <a:close/>
                <a:moveTo>
                  <a:pt x="50644" y="353881"/>
                </a:moveTo>
                <a:lnTo>
                  <a:pt x="50644" y="455016"/>
                </a:lnTo>
                <a:lnTo>
                  <a:pt x="556995" y="455016"/>
                </a:lnTo>
                <a:lnTo>
                  <a:pt x="556995" y="353881"/>
                </a:lnTo>
                <a:close/>
                <a:moveTo>
                  <a:pt x="455729" y="227503"/>
                </a:moveTo>
                <a:lnTo>
                  <a:pt x="481009" y="227503"/>
                </a:lnTo>
                <a:cubicBezTo>
                  <a:pt x="495073" y="227503"/>
                  <a:pt x="506377" y="238885"/>
                  <a:pt x="506377" y="252845"/>
                </a:cubicBezTo>
                <a:cubicBezTo>
                  <a:pt x="506377" y="266805"/>
                  <a:pt x="495073" y="278098"/>
                  <a:pt x="481009" y="278098"/>
                </a:cubicBezTo>
                <a:lnTo>
                  <a:pt x="455729" y="278098"/>
                </a:lnTo>
                <a:cubicBezTo>
                  <a:pt x="441754" y="278098"/>
                  <a:pt x="430449" y="266805"/>
                  <a:pt x="430449" y="252845"/>
                </a:cubicBezTo>
                <a:cubicBezTo>
                  <a:pt x="430449" y="238885"/>
                  <a:pt x="441754" y="227503"/>
                  <a:pt x="455729" y="227503"/>
                </a:cubicBezTo>
                <a:close/>
                <a:moveTo>
                  <a:pt x="354397" y="227503"/>
                </a:moveTo>
                <a:lnTo>
                  <a:pt x="379766" y="227503"/>
                </a:lnTo>
                <a:cubicBezTo>
                  <a:pt x="393741" y="227503"/>
                  <a:pt x="405045" y="238885"/>
                  <a:pt x="405045" y="252845"/>
                </a:cubicBezTo>
                <a:cubicBezTo>
                  <a:pt x="405045" y="266805"/>
                  <a:pt x="393741" y="278098"/>
                  <a:pt x="379766" y="278098"/>
                </a:cubicBezTo>
                <a:lnTo>
                  <a:pt x="354397" y="278098"/>
                </a:lnTo>
                <a:cubicBezTo>
                  <a:pt x="340422" y="278098"/>
                  <a:pt x="329117" y="266805"/>
                  <a:pt x="329117" y="252845"/>
                </a:cubicBezTo>
                <a:cubicBezTo>
                  <a:pt x="329117" y="238885"/>
                  <a:pt x="340422" y="227503"/>
                  <a:pt x="354397" y="227503"/>
                </a:cubicBezTo>
                <a:close/>
                <a:moveTo>
                  <a:pt x="253136" y="227503"/>
                </a:moveTo>
                <a:lnTo>
                  <a:pt x="278505" y="227503"/>
                </a:lnTo>
                <a:cubicBezTo>
                  <a:pt x="292480" y="227503"/>
                  <a:pt x="303784" y="238885"/>
                  <a:pt x="303784" y="252845"/>
                </a:cubicBezTo>
                <a:cubicBezTo>
                  <a:pt x="303784" y="266805"/>
                  <a:pt x="292480" y="278098"/>
                  <a:pt x="278505" y="278098"/>
                </a:cubicBezTo>
                <a:lnTo>
                  <a:pt x="253136" y="278098"/>
                </a:lnTo>
                <a:cubicBezTo>
                  <a:pt x="239161" y="278098"/>
                  <a:pt x="227856" y="266805"/>
                  <a:pt x="227856" y="252845"/>
                </a:cubicBezTo>
                <a:cubicBezTo>
                  <a:pt x="227856" y="238885"/>
                  <a:pt x="239161" y="227503"/>
                  <a:pt x="253136" y="227503"/>
                </a:cubicBezTo>
                <a:close/>
                <a:moveTo>
                  <a:pt x="126594" y="227503"/>
                </a:moveTo>
                <a:cubicBezTo>
                  <a:pt x="140585" y="227503"/>
                  <a:pt x="151927" y="238829"/>
                  <a:pt x="151927" y="252801"/>
                </a:cubicBezTo>
                <a:cubicBezTo>
                  <a:pt x="151927" y="266773"/>
                  <a:pt x="140585" y="278099"/>
                  <a:pt x="126594" y="278099"/>
                </a:cubicBezTo>
                <a:cubicBezTo>
                  <a:pt x="112603" y="278099"/>
                  <a:pt x="101261" y="266773"/>
                  <a:pt x="101261" y="252801"/>
                </a:cubicBezTo>
                <a:cubicBezTo>
                  <a:pt x="101261" y="238829"/>
                  <a:pt x="112603" y="227503"/>
                  <a:pt x="126594" y="227503"/>
                </a:cubicBezTo>
                <a:close/>
                <a:moveTo>
                  <a:pt x="50644" y="202269"/>
                </a:moveTo>
                <a:lnTo>
                  <a:pt x="50644" y="303403"/>
                </a:lnTo>
                <a:lnTo>
                  <a:pt x="556995" y="303403"/>
                </a:lnTo>
                <a:lnTo>
                  <a:pt x="556995" y="202269"/>
                </a:lnTo>
                <a:close/>
                <a:moveTo>
                  <a:pt x="455729" y="75858"/>
                </a:moveTo>
                <a:lnTo>
                  <a:pt x="481009" y="75858"/>
                </a:lnTo>
                <a:cubicBezTo>
                  <a:pt x="495073" y="75858"/>
                  <a:pt x="506377" y="87155"/>
                  <a:pt x="506377" y="101121"/>
                </a:cubicBezTo>
                <a:cubicBezTo>
                  <a:pt x="506377" y="115086"/>
                  <a:pt x="495073" y="126383"/>
                  <a:pt x="481009" y="126383"/>
                </a:cubicBezTo>
                <a:lnTo>
                  <a:pt x="455729" y="126383"/>
                </a:lnTo>
                <a:cubicBezTo>
                  <a:pt x="441754" y="126383"/>
                  <a:pt x="430449" y="115086"/>
                  <a:pt x="430449" y="101121"/>
                </a:cubicBezTo>
                <a:cubicBezTo>
                  <a:pt x="430449" y="87155"/>
                  <a:pt x="441754" y="75858"/>
                  <a:pt x="455729" y="75858"/>
                </a:cubicBezTo>
                <a:close/>
                <a:moveTo>
                  <a:pt x="354397" y="75858"/>
                </a:moveTo>
                <a:lnTo>
                  <a:pt x="379766" y="75858"/>
                </a:lnTo>
                <a:cubicBezTo>
                  <a:pt x="393741" y="75858"/>
                  <a:pt x="405045" y="87155"/>
                  <a:pt x="405045" y="101121"/>
                </a:cubicBezTo>
                <a:cubicBezTo>
                  <a:pt x="405045" y="115086"/>
                  <a:pt x="393741" y="126383"/>
                  <a:pt x="379766" y="126383"/>
                </a:cubicBezTo>
                <a:lnTo>
                  <a:pt x="354397" y="126383"/>
                </a:lnTo>
                <a:cubicBezTo>
                  <a:pt x="340422" y="126383"/>
                  <a:pt x="329117" y="115086"/>
                  <a:pt x="329117" y="101121"/>
                </a:cubicBezTo>
                <a:cubicBezTo>
                  <a:pt x="329117" y="87155"/>
                  <a:pt x="340422" y="75858"/>
                  <a:pt x="354397" y="75858"/>
                </a:cubicBezTo>
                <a:close/>
                <a:moveTo>
                  <a:pt x="253136" y="75858"/>
                </a:moveTo>
                <a:lnTo>
                  <a:pt x="278505" y="75858"/>
                </a:lnTo>
                <a:cubicBezTo>
                  <a:pt x="292480" y="75858"/>
                  <a:pt x="303784" y="87155"/>
                  <a:pt x="303784" y="101121"/>
                </a:cubicBezTo>
                <a:cubicBezTo>
                  <a:pt x="303784" y="115086"/>
                  <a:pt x="292480" y="126383"/>
                  <a:pt x="278505" y="126383"/>
                </a:cubicBezTo>
                <a:lnTo>
                  <a:pt x="253136" y="126383"/>
                </a:lnTo>
                <a:cubicBezTo>
                  <a:pt x="239161" y="126383"/>
                  <a:pt x="227856" y="115086"/>
                  <a:pt x="227856" y="101121"/>
                </a:cubicBezTo>
                <a:cubicBezTo>
                  <a:pt x="227856" y="87155"/>
                  <a:pt x="239161" y="75858"/>
                  <a:pt x="253136" y="75858"/>
                </a:cubicBezTo>
                <a:close/>
                <a:moveTo>
                  <a:pt x="126594" y="75858"/>
                </a:moveTo>
                <a:cubicBezTo>
                  <a:pt x="140585" y="75858"/>
                  <a:pt x="151927" y="87169"/>
                  <a:pt x="151927" y="101121"/>
                </a:cubicBezTo>
                <a:cubicBezTo>
                  <a:pt x="151927" y="115073"/>
                  <a:pt x="140585" y="126384"/>
                  <a:pt x="126594" y="126384"/>
                </a:cubicBezTo>
                <a:cubicBezTo>
                  <a:pt x="112603" y="126384"/>
                  <a:pt x="101261" y="115073"/>
                  <a:pt x="101261" y="101121"/>
                </a:cubicBezTo>
                <a:cubicBezTo>
                  <a:pt x="101261" y="87169"/>
                  <a:pt x="112603" y="75858"/>
                  <a:pt x="126594" y="75858"/>
                </a:cubicBezTo>
                <a:close/>
                <a:moveTo>
                  <a:pt x="50644" y="50567"/>
                </a:moveTo>
                <a:lnTo>
                  <a:pt x="50644" y="151701"/>
                </a:lnTo>
                <a:lnTo>
                  <a:pt x="556995" y="151701"/>
                </a:lnTo>
                <a:lnTo>
                  <a:pt x="556995" y="50567"/>
                </a:lnTo>
                <a:close/>
                <a:moveTo>
                  <a:pt x="25277" y="0"/>
                </a:moveTo>
                <a:lnTo>
                  <a:pt x="582273" y="0"/>
                </a:lnTo>
                <a:cubicBezTo>
                  <a:pt x="596247" y="0"/>
                  <a:pt x="607639" y="11375"/>
                  <a:pt x="607639" y="25328"/>
                </a:cubicBezTo>
                <a:lnTo>
                  <a:pt x="607639" y="176941"/>
                </a:lnTo>
                <a:lnTo>
                  <a:pt x="607639" y="328642"/>
                </a:lnTo>
                <a:lnTo>
                  <a:pt x="607639" y="480344"/>
                </a:lnTo>
                <a:cubicBezTo>
                  <a:pt x="607639" y="494296"/>
                  <a:pt x="596247" y="505583"/>
                  <a:pt x="582273" y="505583"/>
                </a:cubicBezTo>
                <a:lnTo>
                  <a:pt x="506351" y="505583"/>
                </a:lnTo>
                <a:lnTo>
                  <a:pt x="506351" y="556150"/>
                </a:lnTo>
                <a:cubicBezTo>
                  <a:pt x="506351" y="570103"/>
                  <a:pt x="495048" y="581389"/>
                  <a:pt x="480985" y="581389"/>
                </a:cubicBezTo>
                <a:cubicBezTo>
                  <a:pt x="467011" y="581389"/>
                  <a:pt x="455707" y="570103"/>
                  <a:pt x="455707" y="556150"/>
                </a:cubicBezTo>
                <a:lnTo>
                  <a:pt x="455707" y="505583"/>
                </a:lnTo>
                <a:lnTo>
                  <a:pt x="151932" y="505583"/>
                </a:lnTo>
                <a:lnTo>
                  <a:pt x="151932" y="556150"/>
                </a:lnTo>
                <a:cubicBezTo>
                  <a:pt x="151932" y="570103"/>
                  <a:pt x="140540" y="581389"/>
                  <a:pt x="126566" y="581389"/>
                </a:cubicBezTo>
                <a:cubicBezTo>
                  <a:pt x="112592" y="581389"/>
                  <a:pt x="101288" y="570103"/>
                  <a:pt x="101288" y="556150"/>
                </a:cubicBezTo>
                <a:lnTo>
                  <a:pt x="101288" y="505583"/>
                </a:lnTo>
                <a:lnTo>
                  <a:pt x="25277" y="505583"/>
                </a:lnTo>
                <a:cubicBezTo>
                  <a:pt x="11303" y="505583"/>
                  <a:pt x="0" y="494296"/>
                  <a:pt x="0" y="480344"/>
                </a:cubicBezTo>
                <a:lnTo>
                  <a:pt x="0" y="328642"/>
                </a:lnTo>
                <a:lnTo>
                  <a:pt x="0" y="176941"/>
                </a:lnTo>
                <a:lnTo>
                  <a:pt x="0" y="25328"/>
                </a:lnTo>
                <a:cubicBezTo>
                  <a:pt x="0" y="11375"/>
                  <a:pt x="11303" y="0"/>
                  <a:pt x="25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9" name="i$lídê"/>
          <p:cNvSpPr txBox="1"/>
          <p:nvPr/>
        </p:nvSpPr>
        <p:spPr bwMode="auto">
          <a:xfrm>
            <a:off x="5304607" y="4430302"/>
            <a:ext cx="1935813" cy="278635"/>
          </a:xfrm>
          <a:prstGeom prst="rect">
            <a:avLst/>
          </a:prstGeom>
          <a:noFill/>
        </p:spPr>
        <p:txBody>
          <a:bodyPr wrap="none" lIns="90000" tIns="46800" rIns="90000" bIns="46800">
            <a:normAutofit fontScale="85000" lnSpcReduction="20000"/>
          </a:bodyPr>
          <a:lstStyle/>
          <a:p>
            <a:pPr algn="ctr" defTabSz="457200"/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校园网关</a:t>
            </a:r>
          </a:p>
        </p:txBody>
      </p:sp>
      <p:sp>
        <p:nvSpPr>
          <p:cNvPr id="50" name="矩形: 圆角 49"/>
          <p:cNvSpPr/>
          <p:nvPr/>
        </p:nvSpPr>
        <p:spPr>
          <a:xfrm>
            <a:off x="2462294" y="2547680"/>
            <a:ext cx="1674847" cy="290029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600" ker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: 圆角 50"/>
          <p:cNvSpPr/>
          <p:nvPr/>
        </p:nvSpPr>
        <p:spPr>
          <a:xfrm>
            <a:off x="2479409" y="4418908"/>
            <a:ext cx="1674847" cy="290029"/>
          </a:xfrm>
          <a:prstGeom prst="roundRect">
            <a:avLst/>
          </a:prstGeom>
          <a:noFill/>
          <a:ln w="28575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600" ker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: 圆角 51"/>
          <p:cNvSpPr/>
          <p:nvPr/>
        </p:nvSpPr>
        <p:spPr>
          <a:xfrm>
            <a:off x="7664845" y="2557823"/>
            <a:ext cx="1803241" cy="290029"/>
          </a:xfrm>
          <a:prstGeom prst="roundRect">
            <a:avLst/>
          </a:prstGeom>
          <a:noFill/>
          <a:ln w="28575">
            <a:solidFill>
              <a:srgbClr val="4F81B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600" ker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: 圆角 52"/>
          <p:cNvSpPr/>
          <p:nvPr/>
        </p:nvSpPr>
        <p:spPr>
          <a:xfrm>
            <a:off x="7695896" y="4418907"/>
            <a:ext cx="1803241" cy="290029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600" ker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íŝľïdè"/>
          <p:cNvSpPr txBox="1"/>
          <p:nvPr/>
        </p:nvSpPr>
        <p:spPr bwMode="auto">
          <a:xfrm>
            <a:off x="7807961" y="3026190"/>
            <a:ext cx="1578005" cy="1405320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</a:bodyPr>
          <a:lstStyle/>
          <a:p>
            <a:pPr algn="ctr" defTabSz="457200">
              <a:lnSpc>
                <a:spcPct val="120000"/>
              </a:lnSpc>
              <a:spcBef>
                <a:spcPct val="0"/>
              </a:spcBef>
            </a:pPr>
            <a:r>
              <a:rPr lang="zh-CN" altLang="en-US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高清摄像头</a:t>
            </a:r>
            <a:endParaRPr lang="en-US" altLang="zh-CN" sz="105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457200">
              <a:lnSpc>
                <a:spcPct val="120000"/>
              </a:lnSpc>
              <a:spcBef>
                <a:spcPct val="0"/>
              </a:spcBef>
            </a:pPr>
            <a:r>
              <a:rPr lang="en-US" altLang="zh-CN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</a:p>
          <a:p>
            <a:pPr algn="ctr" defTabSz="457200">
              <a:lnSpc>
                <a:spcPct val="120000"/>
              </a:lnSpc>
              <a:spcBef>
                <a:spcPct val="0"/>
              </a:spcBef>
            </a:pPr>
            <a:r>
              <a:rPr lang="zh-CN" altLang="en-US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安全闸机</a:t>
            </a:r>
            <a:r>
              <a:rPr lang="en-US" altLang="zh-CN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围栏</a:t>
            </a:r>
            <a:endParaRPr lang="en-US" altLang="zh-CN" sz="105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457200">
              <a:lnSpc>
                <a:spcPct val="120000"/>
              </a:lnSpc>
              <a:spcBef>
                <a:spcPct val="0"/>
              </a:spcBef>
            </a:pPr>
            <a:r>
              <a:rPr lang="en-US" altLang="zh-CN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</a:p>
          <a:p>
            <a:pPr algn="ctr" defTabSz="457200">
              <a:lnSpc>
                <a:spcPct val="120000"/>
              </a:lnSpc>
              <a:spcBef>
                <a:spcPct val="0"/>
              </a:spcBef>
            </a:pPr>
            <a:r>
              <a:rPr lang="zh-CN" altLang="en-US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监控平台</a:t>
            </a:r>
          </a:p>
        </p:txBody>
      </p:sp>
      <p:sp>
        <p:nvSpPr>
          <p:cNvPr id="55" name="íŝľïdè"/>
          <p:cNvSpPr txBox="1"/>
          <p:nvPr/>
        </p:nvSpPr>
        <p:spPr bwMode="auto">
          <a:xfrm>
            <a:off x="7804809" y="4841222"/>
            <a:ext cx="1578005" cy="1405320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</a:bodyPr>
          <a:lstStyle/>
          <a:p>
            <a:pPr algn="ctr" defTabSz="457200">
              <a:lnSpc>
                <a:spcPct val="120000"/>
              </a:lnSpc>
              <a:spcBef>
                <a:spcPct val="0"/>
              </a:spcBef>
            </a:pPr>
            <a:r>
              <a:rPr lang="zh-CN" altLang="en-US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学生综合素质评价</a:t>
            </a:r>
            <a:endParaRPr lang="en-US" altLang="zh-CN" sz="105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457200">
              <a:lnSpc>
                <a:spcPct val="120000"/>
              </a:lnSpc>
              <a:spcBef>
                <a:spcPct val="0"/>
              </a:spcBef>
            </a:pPr>
            <a:r>
              <a:rPr lang="en-US" altLang="zh-CN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</a:p>
          <a:p>
            <a:pPr algn="ctr" defTabSz="457200">
              <a:lnSpc>
                <a:spcPct val="120000"/>
              </a:lnSpc>
              <a:spcBef>
                <a:spcPct val="0"/>
              </a:spcBef>
            </a:pPr>
            <a:r>
              <a:rPr lang="zh-CN" altLang="en-US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教师发展与教学评估</a:t>
            </a:r>
            <a:endParaRPr lang="en-US" altLang="zh-CN" sz="105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457200">
              <a:lnSpc>
                <a:spcPct val="120000"/>
              </a:lnSpc>
              <a:spcBef>
                <a:spcPct val="0"/>
              </a:spcBef>
            </a:pPr>
            <a:r>
              <a:rPr lang="en-US" altLang="zh-CN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</a:p>
          <a:p>
            <a:pPr algn="ctr" defTabSz="457200">
              <a:lnSpc>
                <a:spcPct val="120000"/>
              </a:lnSpc>
              <a:spcBef>
                <a:spcPct val="0"/>
              </a:spcBef>
            </a:pPr>
            <a:r>
              <a:rPr lang="zh-CN" altLang="en-US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区域教育大数据</a:t>
            </a:r>
            <a:endParaRPr lang="en-US" altLang="zh-CN" sz="105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íŝľïdè"/>
          <p:cNvSpPr txBox="1"/>
          <p:nvPr/>
        </p:nvSpPr>
        <p:spPr bwMode="auto">
          <a:xfrm>
            <a:off x="2447024" y="4833419"/>
            <a:ext cx="1578005" cy="1405320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</a:bodyPr>
          <a:lstStyle/>
          <a:p>
            <a:pPr algn="ctr" defTabSz="457200">
              <a:lnSpc>
                <a:spcPct val="120000"/>
              </a:lnSpc>
              <a:spcBef>
                <a:spcPct val="0"/>
              </a:spcBef>
            </a:pPr>
            <a:r>
              <a:rPr lang="zh-CN" altLang="en-US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互动学生卡</a:t>
            </a:r>
            <a:endParaRPr lang="en-US" altLang="zh-CN" sz="105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457200">
              <a:lnSpc>
                <a:spcPct val="120000"/>
              </a:lnSpc>
              <a:spcBef>
                <a:spcPct val="0"/>
              </a:spcBef>
            </a:pPr>
            <a:r>
              <a:rPr lang="en-US" altLang="zh-CN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</a:p>
          <a:p>
            <a:pPr algn="ctr" defTabSz="457200">
              <a:lnSpc>
                <a:spcPct val="120000"/>
              </a:lnSpc>
              <a:spcBef>
                <a:spcPct val="0"/>
              </a:spcBef>
            </a:pPr>
            <a:r>
              <a:rPr lang="zh-CN" altLang="en-US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互动课堂软件</a:t>
            </a:r>
            <a:endParaRPr lang="en-US" altLang="zh-CN" sz="105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457200">
              <a:lnSpc>
                <a:spcPct val="120000"/>
              </a:lnSpc>
              <a:spcBef>
                <a:spcPct val="0"/>
              </a:spcBef>
            </a:pPr>
            <a:r>
              <a:rPr lang="en-US" altLang="zh-CN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</a:p>
          <a:p>
            <a:pPr algn="ctr" defTabSz="457200">
              <a:lnSpc>
                <a:spcPct val="120000"/>
              </a:lnSpc>
              <a:spcBef>
                <a:spcPct val="0"/>
              </a:spcBef>
            </a:pPr>
            <a:r>
              <a:rPr lang="zh-CN" altLang="en-US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校园配套硬件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5280" y="116840"/>
            <a:ext cx="8291830" cy="459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核心功能：数据管理</a:t>
            </a:r>
          </a:p>
        </p:txBody>
      </p:sp>
      <p:sp>
        <p:nvSpPr>
          <p:cNvPr id="4" name="TextBox 49"/>
          <p:cNvSpPr txBox="1"/>
          <p:nvPr/>
        </p:nvSpPr>
        <p:spPr>
          <a:xfrm>
            <a:off x="335359" y="993327"/>
            <a:ext cx="3734835" cy="936230"/>
          </a:xfrm>
          <a:prstGeom prst="rect">
            <a:avLst/>
          </a:prstGeom>
          <a:noFill/>
          <a:ln w="3175">
            <a:noFill/>
          </a:ln>
        </p:spPr>
        <p:txBody>
          <a:bodyPr wrap="square" lIns="73737" tIns="36868" rIns="73737" bIns="36868" rtlCol="0">
            <a:spAutoFit/>
          </a:bodyPr>
          <a:lstStyle/>
          <a:p>
            <a:pPr algn="just"/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教师发展与教学评估系统：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构建区域性视角的教师发展及教学评估管理服务，包括教师简历、教学过程、学术科研、教学成果、荣誉奖励、信息素养提升、教师风采等功能。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纤黑简体"/>
            </a:endParaRPr>
          </a:p>
        </p:txBody>
      </p:sp>
      <p:sp>
        <p:nvSpPr>
          <p:cNvPr id="5" name="TextBox 49"/>
          <p:cNvSpPr txBox="1"/>
          <p:nvPr/>
        </p:nvSpPr>
        <p:spPr>
          <a:xfrm>
            <a:off x="4386065" y="994195"/>
            <a:ext cx="3739916" cy="1176492"/>
          </a:xfrm>
          <a:prstGeom prst="rect">
            <a:avLst/>
          </a:prstGeom>
          <a:noFill/>
          <a:ln w="3175">
            <a:noFill/>
          </a:ln>
        </p:spPr>
        <p:txBody>
          <a:bodyPr wrap="square" lIns="98316" tIns="49157" rIns="98316" bIns="49157" rtlCol="0">
            <a:spAutoFit/>
          </a:bodyPr>
          <a:lstStyle/>
          <a:p>
            <a:pPr algn="just"/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学生综合素质评价系统：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构建区域性视角的学生综合素质评价管理服务，包括荣誉表彰、学生风采、社会实践、评估报告、成长档案、共享阅读、校园活动、社团管理、留言寄语等功能。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纤黑简体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71530" y="993327"/>
            <a:ext cx="3671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区域教育大数据系统：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构建区域性视角的教育大数据分析服务，包括区域学生成长分析、区域教师发展分析、区域班级管理分析、区域学校运营分析、区域教育决策分析等功能。</a:t>
            </a:r>
            <a:endParaRPr lang="zh-CN" altLang="en-US" sz="1400" dirty="0"/>
          </a:p>
        </p:txBody>
      </p:sp>
      <p:cxnSp>
        <p:nvCxnSpPr>
          <p:cNvPr id="27" name="直接连接符 26"/>
          <p:cNvCxnSpPr/>
          <p:nvPr/>
        </p:nvCxnSpPr>
        <p:spPr>
          <a:xfrm>
            <a:off x="4237462" y="918408"/>
            <a:ext cx="0" cy="5720575"/>
          </a:xfrm>
          <a:prstGeom prst="line">
            <a:avLst/>
          </a:prstGeom>
          <a:ln w="19050">
            <a:solidFill>
              <a:srgbClr val="92D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8125981" y="918408"/>
            <a:ext cx="0" cy="5720575"/>
          </a:xfrm>
          <a:prstGeom prst="line">
            <a:avLst/>
          </a:prstGeom>
          <a:ln w="19050">
            <a:solidFill>
              <a:srgbClr val="92D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085" y="2725451"/>
            <a:ext cx="280987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037" y="4183664"/>
            <a:ext cx="3214944" cy="245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组合 18"/>
          <p:cNvGrpSpPr/>
          <p:nvPr/>
        </p:nvGrpSpPr>
        <p:grpSpPr>
          <a:xfrm>
            <a:off x="8950622" y="1928620"/>
            <a:ext cx="2546951" cy="2127703"/>
            <a:chOff x="1186" y="2033"/>
            <a:chExt cx="7968" cy="7369"/>
          </a:xfrm>
        </p:grpSpPr>
        <p:pic>
          <p:nvPicPr>
            <p:cNvPr id="20" name="图片 19" descr="E:\工作\工作\PPT\功能界面截图\V校移动端\个人大数据2.png个人大数据2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5106" y="2034"/>
              <a:ext cx="4048" cy="7369"/>
            </a:xfrm>
            <a:prstGeom prst="rect">
              <a:avLst/>
            </a:prstGeom>
          </p:spPr>
        </p:pic>
        <p:pic>
          <p:nvPicPr>
            <p:cNvPr id="21" name="图片 20" descr="C:\Users\123\Desktop\教师发展.png教师发展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>
              <a:off x="1186" y="2033"/>
              <a:ext cx="4047" cy="7368"/>
            </a:xfrm>
            <a:prstGeom prst="rect">
              <a:avLst/>
            </a:prstGeom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9" y="3075380"/>
            <a:ext cx="4070194" cy="270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5280" y="116840"/>
            <a:ext cx="6637020" cy="459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核心功能：智慧课堂、平安校园、校园一卡通</a:t>
            </a:r>
          </a:p>
        </p:txBody>
      </p:sp>
      <p:sp>
        <p:nvSpPr>
          <p:cNvPr id="8" name="TextBox 49"/>
          <p:cNvSpPr txBox="1"/>
          <p:nvPr/>
        </p:nvSpPr>
        <p:spPr>
          <a:xfrm>
            <a:off x="558383" y="1049083"/>
            <a:ext cx="3734835" cy="961048"/>
          </a:xfrm>
          <a:prstGeom prst="rect">
            <a:avLst/>
          </a:prstGeom>
          <a:noFill/>
          <a:ln w="3175">
            <a:noFill/>
          </a:ln>
        </p:spPr>
        <p:txBody>
          <a:bodyPr wrap="square" lIns="98316" tIns="49157" rIns="98316" bIns="49157" rtlCol="0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智慧课堂：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四硬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+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两软，提供互动学生卡、智慧学习笔、电子白板、电子班牌四款硬件，师生同屏互动、学情分析两款软件应用，打造互动、高效、智能的课堂教学场景服务。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纤黑简体"/>
            </a:endParaRPr>
          </a:p>
        </p:txBody>
      </p:sp>
      <p:sp>
        <p:nvSpPr>
          <p:cNvPr id="9" name="TextBox 49"/>
          <p:cNvSpPr txBox="1"/>
          <p:nvPr/>
        </p:nvSpPr>
        <p:spPr>
          <a:xfrm>
            <a:off x="4293218" y="1049951"/>
            <a:ext cx="3679080" cy="961048"/>
          </a:xfrm>
          <a:prstGeom prst="rect">
            <a:avLst/>
          </a:prstGeom>
          <a:noFill/>
          <a:ln w="3175">
            <a:noFill/>
          </a:ln>
        </p:spPr>
        <p:txBody>
          <a:bodyPr wrap="square" lIns="98316" tIns="49157" rIns="98316" bIns="49157" rtlCol="0">
            <a:spAutoFit/>
          </a:bodyPr>
          <a:lstStyle/>
          <a:p>
            <a:pPr algn="just"/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平安校园：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三硬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+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三软，提供高清摄像头、电子围栏、一键报警三款硬件产品，出入校管理、访客管理、晨午检三款软件应用，打造安全、可靠、智能的校园安防管理服务。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纤黑简体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237462" y="918408"/>
            <a:ext cx="0" cy="5720575"/>
          </a:xfrm>
          <a:prstGeom prst="line">
            <a:avLst/>
          </a:prstGeom>
          <a:ln w="19050">
            <a:solidFill>
              <a:srgbClr val="92D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8136671" y="994898"/>
            <a:ext cx="0" cy="5720575"/>
          </a:xfrm>
          <a:prstGeom prst="line">
            <a:avLst/>
          </a:prstGeom>
          <a:ln w="19050">
            <a:solidFill>
              <a:srgbClr val="92D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49"/>
          <p:cNvSpPr txBox="1"/>
          <p:nvPr/>
        </p:nvSpPr>
        <p:spPr>
          <a:xfrm>
            <a:off x="8301045" y="1049083"/>
            <a:ext cx="3734835" cy="961048"/>
          </a:xfrm>
          <a:prstGeom prst="rect">
            <a:avLst/>
          </a:prstGeom>
          <a:noFill/>
          <a:ln w="3175">
            <a:noFill/>
          </a:ln>
        </p:spPr>
        <p:txBody>
          <a:bodyPr wrap="square" lIns="98316" tIns="49157" rIns="98316" bIns="49157" rtlCol="0">
            <a:spAutoFit/>
          </a:bodyPr>
          <a:lstStyle/>
          <a:p>
            <a:pPr algn="just"/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校园一卡通：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一卡四功能，提供互动学生卡，及校园通话、校园消费、校园考勤、课堂互动四款软件应用，打造集约、便捷、智能的校园一卡通服务。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纤黑简体"/>
            </a:endParaRPr>
          </a:p>
        </p:txBody>
      </p:sp>
      <p:pic>
        <p:nvPicPr>
          <p:cNvPr id="27" name="Picture 4" descr="OE-01透视图P中国移动0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9923" y="2748667"/>
            <a:ext cx="1517426" cy="85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组合 29"/>
          <p:cNvGrpSpPr/>
          <p:nvPr/>
        </p:nvGrpSpPr>
        <p:grpSpPr>
          <a:xfrm>
            <a:off x="530535" y="2364944"/>
            <a:ext cx="503718" cy="1472221"/>
            <a:chOff x="4509104" y="2997688"/>
            <a:chExt cx="1310218" cy="2828922"/>
          </a:xfrm>
        </p:grpSpPr>
        <p:pic>
          <p:nvPicPr>
            <p:cNvPr id="31" name="Picture 5" descr="112黑色笔00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120822" y="2997688"/>
              <a:ext cx="698500" cy="272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6" descr="移动笔黑色logo侧边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509104" y="3058010"/>
              <a:ext cx="770467" cy="276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0365" y="2888991"/>
            <a:ext cx="11747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图片 1" descr="C:\Users\小惜\AppData\Local\Temp\1547692472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38" y="3836450"/>
            <a:ext cx="1256948" cy="130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396" y="3841407"/>
            <a:ext cx="18002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38197" y="5239717"/>
            <a:ext cx="2891953" cy="144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253" y="3904970"/>
            <a:ext cx="1751920" cy="131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961" y="5220236"/>
            <a:ext cx="2665574" cy="148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756" y="2641754"/>
            <a:ext cx="1785247" cy="101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13" cstate="print"/>
          <a:srcRect l="242" t="9356" r="727" b="13010"/>
          <a:stretch>
            <a:fillRect/>
          </a:stretch>
        </p:blipFill>
        <p:spPr bwMode="auto">
          <a:xfrm>
            <a:off x="8317673" y="2287663"/>
            <a:ext cx="1460131" cy="108294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4" cstate="print"/>
          <a:srcRect t="4390"/>
          <a:stretch>
            <a:fillRect/>
          </a:stretch>
        </p:blipFill>
        <p:spPr>
          <a:xfrm>
            <a:off x="10410003" y="2281226"/>
            <a:ext cx="1625877" cy="1089687"/>
          </a:xfrm>
          <a:prstGeom prst="rect">
            <a:avLst/>
          </a:prstGeom>
        </p:spPr>
      </p:pic>
      <p:sp>
        <p:nvSpPr>
          <p:cNvPr id="38" name="文本框 23"/>
          <p:cNvSpPr txBox="1"/>
          <p:nvPr/>
        </p:nvSpPr>
        <p:spPr>
          <a:xfrm>
            <a:off x="8073296" y="3425113"/>
            <a:ext cx="233670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Clr>
                <a:srgbClr val="00B050"/>
              </a:buClr>
              <a:buFont typeface="Wingdings" panose="05000000000000000000" pitchFamily="2" charset="2"/>
              <a:buChar char="l"/>
            </a:pPr>
            <a:r>
              <a: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平安考勤：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校门进出考勤，平安信息推送。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spcBef>
                <a:spcPts val="600"/>
              </a:spcBef>
              <a:buClr>
                <a:srgbClr val="00B050"/>
              </a:buClr>
              <a:buFont typeface="Wingdings" panose="05000000000000000000" pitchFamily="2" charset="2"/>
              <a:buChar char="l"/>
            </a:pPr>
            <a:r>
              <a: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班级签到：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班级签到，走班上课签到。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spcBef>
                <a:spcPts val="600"/>
              </a:spcBef>
              <a:buClr>
                <a:srgbClr val="00B050"/>
              </a:buClr>
              <a:buFont typeface="Wingdings" panose="05000000000000000000" pitchFamily="2" charset="2"/>
              <a:buChar char="l"/>
            </a:pPr>
            <a:r>
              <a: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校园考勤：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上下车考勤，通道考勤，校车管理。</a:t>
            </a:r>
          </a:p>
        </p:txBody>
      </p:sp>
      <p:sp>
        <p:nvSpPr>
          <p:cNvPr id="39" name="文本框 27"/>
          <p:cNvSpPr txBox="1"/>
          <p:nvPr/>
        </p:nvSpPr>
        <p:spPr>
          <a:xfrm>
            <a:off x="10233537" y="3437470"/>
            <a:ext cx="205583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Clr>
                <a:srgbClr val="00B050"/>
              </a:buClr>
              <a:buFont typeface="Wingdings" panose="05000000000000000000" pitchFamily="2" charset="2"/>
              <a:buChar char="l"/>
            </a:pPr>
            <a:r>
              <a: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食堂消费：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学生证食堂刷卡购饭。消费。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spcBef>
                <a:spcPts val="600"/>
              </a:spcBef>
              <a:buClr>
                <a:srgbClr val="00B050"/>
              </a:buClr>
              <a:buFont typeface="Wingdings" panose="05000000000000000000" pitchFamily="2" charset="2"/>
              <a:buChar char="l"/>
            </a:pPr>
            <a:r>
              <a: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校内消费：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校园超市、校医院、热水费用支付。</a:t>
            </a: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15" cstate="print"/>
          <a:srcRect l="1352" t="2302" r="2567"/>
          <a:stretch>
            <a:fillRect/>
          </a:stretch>
        </p:blipFill>
        <p:spPr bwMode="auto">
          <a:xfrm>
            <a:off x="8245186" y="4357869"/>
            <a:ext cx="1704642" cy="127681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13" y="4298191"/>
            <a:ext cx="1749175" cy="1336488"/>
          </a:xfrm>
          <a:prstGeom prst="rect">
            <a:avLst/>
          </a:prstGeom>
        </p:spPr>
      </p:pic>
      <p:sp>
        <p:nvSpPr>
          <p:cNvPr id="42" name="文本框 31"/>
          <p:cNvSpPr txBox="1"/>
          <p:nvPr/>
        </p:nvSpPr>
        <p:spPr>
          <a:xfrm>
            <a:off x="8151620" y="5656216"/>
            <a:ext cx="1942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+mj-ea"/>
              <a:buAutoNum type="circleNumDbPlain"/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171450" indent="-171450">
              <a:buFont typeface="Wingdings" panose="05000000000000000000" pitchFamily="2" charset="2"/>
              <a:buChar char="l"/>
            </a:pPr>
            <a:r>
              <a:rPr lang="zh-CN" altLang="en-US" sz="900" b="1" dirty="0"/>
              <a:t>亲情电话：</a:t>
            </a:r>
            <a:r>
              <a:rPr lang="zh-CN" altLang="en-US" sz="900" dirty="0"/>
              <a:t>学生证刷卡拨打家长电话。</a:t>
            </a:r>
            <a:endParaRPr lang="en-US" altLang="zh-CN" sz="900" dirty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zh-CN" altLang="en-US" sz="900" b="1" dirty="0"/>
              <a:t>插卡电话：</a:t>
            </a:r>
            <a:r>
              <a:rPr lang="zh-CN" altLang="en-US" sz="900" dirty="0"/>
              <a:t>学生证插卡拨打任意电话。</a:t>
            </a:r>
          </a:p>
        </p:txBody>
      </p:sp>
      <p:sp>
        <p:nvSpPr>
          <p:cNvPr id="43" name="文本框 35"/>
          <p:cNvSpPr txBox="1"/>
          <p:nvPr/>
        </p:nvSpPr>
        <p:spPr>
          <a:xfrm>
            <a:off x="10117241" y="5571171"/>
            <a:ext cx="216024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CN" altLang="en-US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课堂内互动：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老师通过资源平台选择课件或测评题，学生通过互动学习卡进行应答、抢答等方式进行互动。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CN" altLang="en-US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测评总结：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每次测评结果将同步给老师及家长，让老师明确学生弱点，家长掌握孩子学习进展。</a:t>
            </a:r>
          </a:p>
        </p:txBody>
      </p:sp>
      <p:sp>
        <p:nvSpPr>
          <p:cNvPr id="4" name="矩形 3"/>
          <p:cNvSpPr/>
          <p:nvPr/>
        </p:nvSpPr>
        <p:spPr>
          <a:xfrm>
            <a:off x="210820" y="2560320"/>
            <a:ext cx="270510" cy="1067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智慧学习笔</a:t>
            </a:r>
          </a:p>
        </p:txBody>
      </p:sp>
      <p:sp>
        <p:nvSpPr>
          <p:cNvPr id="5" name="矩形 4"/>
          <p:cNvSpPr/>
          <p:nvPr/>
        </p:nvSpPr>
        <p:spPr>
          <a:xfrm>
            <a:off x="210820" y="3958590"/>
            <a:ext cx="270510" cy="1067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互动学生卡</a:t>
            </a:r>
          </a:p>
        </p:txBody>
      </p:sp>
      <p:sp>
        <p:nvSpPr>
          <p:cNvPr id="6" name="矩形 5"/>
          <p:cNvSpPr/>
          <p:nvPr/>
        </p:nvSpPr>
        <p:spPr>
          <a:xfrm>
            <a:off x="210820" y="5337810"/>
            <a:ext cx="270510" cy="1067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电子白板</a:t>
            </a:r>
          </a:p>
        </p:txBody>
      </p:sp>
      <p:sp>
        <p:nvSpPr>
          <p:cNvPr id="7" name="矩形 6"/>
          <p:cNvSpPr/>
          <p:nvPr/>
        </p:nvSpPr>
        <p:spPr>
          <a:xfrm>
            <a:off x="2028825" y="3959860"/>
            <a:ext cx="270510" cy="1067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电子班牌</a:t>
            </a:r>
          </a:p>
        </p:txBody>
      </p:sp>
      <p:sp>
        <p:nvSpPr>
          <p:cNvPr id="10" name="矩形 9"/>
          <p:cNvSpPr/>
          <p:nvPr/>
        </p:nvSpPr>
        <p:spPr>
          <a:xfrm>
            <a:off x="4443095" y="2641600"/>
            <a:ext cx="270510" cy="1067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电子围栏</a:t>
            </a:r>
          </a:p>
        </p:txBody>
      </p:sp>
      <p:sp>
        <p:nvSpPr>
          <p:cNvPr id="11" name="矩形 10"/>
          <p:cNvSpPr/>
          <p:nvPr/>
        </p:nvSpPr>
        <p:spPr>
          <a:xfrm>
            <a:off x="4443095" y="3959860"/>
            <a:ext cx="270510" cy="1067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一键报警</a:t>
            </a:r>
          </a:p>
        </p:txBody>
      </p:sp>
      <p:sp>
        <p:nvSpPr>
          <p:cNvPr id="12" name="矩形 11"/>
          <p:cNvSpPr/>
          <p:nvPr/>
        </p:nvSpPr>
        <p:spPr>
          <a:xfrm>
            <a:off x="4443095" y="5337810"/>
            <a:ext cx="270510" cy="1067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高清摄像头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35359" y="116632"/>
            <a:ext cx="4745703" cy="459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商务模式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35280" y="2569845"/>
          <a:ext cx="11756390" cy="4236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1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indent="0" algn="ctr" defTabSz="1217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/>
                        <a:t>序号</a:t>
                      </a:r>
                    </a:p>
                  </a:txBody>
                  <a:tcPr marL="91443" marR="91443" marT="45731" marB="45731" anchor="ctr"/>
                </a:tc>
                <a:tc>
                  <a:txBody>
                    <a:bodyPr/>
                    <a:lstStyle/>
                    <a:p>
                      <a:pPr marL="0" marR="0" indent="0" algn="ctr" defTabSz="1217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/>
                        <a:t>产品名称</a:t>
                      </a:r>
                    </a:p>
                  </a:txBody>
                  <a:tcPr marL="91443" marR="91443" marT="45731" marB="45731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产品内容</a:t>
                      </a:r>
                    </a:p>
                  </a:txBody>
                  <a:tcPr marL="91443" marR="91443" marT="45731" marB="45731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拟定目录价</a:t>
                      </a:r>
                    </a:p>
                  </a:txBody>
                  <a:tcPr marL="91443" marR="91443" marT="45731" marB="4573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/>
                        <a:t>1</a:t>
                      </a:r>
                    </a:p>
                  </a:txBody>
                  <a:tcPr marL="91443" marR="91443" marT="45731" marB="4573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/>
                        <a:t>云网融合服务</a:t>
                      </a:r>
                    </a:p>
                  </a:txBody>
                  <a:tcPr marL="91443" marR="91443" marT="45731" marB="45731" anchor="ctr"/>
                </a:tc>
                <a:tc>
                  <a:txBody>
                    <a:bodyPr/>
                    <a:lstStyle/>
                    <a:p>
                      <a:pPr marL="0" marR="0" lvl="1" indent="0" algn="ctr" defTabSz="1217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/>
                        <a:t>服务内容</a:t>
                      </a:r>
                    </a:p>
                  </a:txBody>
                  <a:tcPr marL="91443" marR="91443" marT="45731" marB="45731" anchor="ctr"/>
                </a:tc>
                <a:tc>
                  <a:txBody>
                    <a:bodyPr/>
                    <a:lstStyle/>
                    <a:p>
                      <a:pPr marL="0" marR="0" lvl="1" indent="0" algn="ctr" defTabSz="1217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/>
                        <a:t>智慧校园网关</a:t>
                      </a:r>
                      <a:r>
                        <a:rPr lang="en-US" altLang="zh-CN" sz="1200" dirty="0"/>
                        <a:t>+</a:t>
                      </a:r>
                      <a:r>
                        <a:rPr lang="zh-CN" altLang="en-US" sz="1200" dirty="0"/>
                        <a:t>校园大数据平台服务</a:t>
                      </a:r>
                    </a:p>
                  </a:txBody>
                  <a:tcPr marL="91443" marR="91443" marT="45731" marB="4573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/>
                        <a:t>第一年：</a:t>
                      </a:r>
                      <a:r>
                        <a:rPr lang="en-US" altLang="zh-CN" sz="1200" dirty="0"/>
                        <a:t>24000</a:t>
                      </a:r>
                      <a:r>
                        <a:rPr lang="zh-CN" altLang="en-US" sz="1200" dirty="0"/>
                        <a:t>元；第二年及以后</a:t>
                      </a:r>
                      <a:r>
                        <a:rPr lang="en-US" altLang="zh-CN" sz="1200" dirty="0"/>
                        <a:t>12000/</a:t>
                      </a:r>
                      <a:r>
                        <a:rPr lang="zh-CN" altLang="en-US" sz="1200" dirty="0"/>
                        <a:t>年</a:t>
                      </a:r>
                    </a:p>
                  </a:txBody>
                  <a:tcPr marL="91443" marR="91443" marT="45731" marB="4573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91443" marR="91443" marT="45731" marB="4573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基础功能</a:t>
                      </a:r>
                      <a:r>
                        <a:rPr lang="en-US" altLang="zh-CN" sz="1200" dirty="0"/>
                        <a:t>A</a:t>
                      </a:r>
                      <a:r>
                        <a:rPr lang="zh-CN" altLang="en-US" sz="1200" dirty="0"/>
                        <a:t>套餐</a:t>
                      </a:r>
                    </a:p>
                  </a:txBody>
                  <a:tcPr marL="91443" marR="91443" marT="45731" marB="45731" anchor="ctr"/>
                </a:tc>
                <a:tc>
                  <a:txBody>
                    <a:bodyPr/>
                    <a:lstStyle/>
                    <a:p>
                      <a:pPr marL="0" marR="0" lvl="1" indent="0" algn="ctr" defTabSz="1217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/>
                        <a:t>服务内容</a:t>
                      </a:r>
                    </a:p>
                  </a:txBody>
                  <a:tcPr marL="91443" marR="91443" marT="45731" marB="45731" anchor="ctr"/>
                </a:tc>
                <a:tc>
                  <a:txBody>
                    <a:bodyPr/>
                    <a:lstStyle/>
                    <a:p>
                      <a:pPr marL="0" marR="0" lvl="1" indent="0" algn="ctr" defTabSz="1217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提供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38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款平台基础软件类应用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+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学校数据初始化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+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平台系统运维。提供入校培训等服务，基础功能线上问题解答。</a:t>
                      </a:r>
                      <a:endParaRPr lang="zh-CN" altLang="en-US" sz="1200" dirty="0"/>
                    </a:p>
                  </a:txBody>
                  <a:tcPr marL="91443" marR="91443" marT="45731" marB="4573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1250</a:t>
                      </a:r>
                      <a:r>
                        <a:rPr lang="zh-CN" altLang="en-US" sz="1200" dirty="0"/>
                        <a:t>元</a:t>
                      </a:r>
                      <a:r>
                        <a:rPr lang="en-US" altLang="zh-CN" sz="1200" dirty="0"/>
                        <a:t>/</a:t>
                      </a:r>
                      <a:r>
                        <a:rPr lang="zh-CN" altLang="en-US" sz="1200" dirty="0"/>
                        <a:t>班</a:t>
                      </a:r>
                      <a:r>
                        <a:rPr lang="en-US" altLang="zh-CN" sz="1200" dirty="0"/>
                        <a:t>/</a:t>
                      </a:r>
                      <a:r>
                        <a:rPr lang="zh-CN" altLang="en-US" sz="1200" dirty="0"/>
                        <a:t>年</a:t>
                      </a:r>
                      <a:endParaRPr lang="en-US" altLang="zh-CN" sz="12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/>
                        <a:t>最低折扣价</a:t>
                      </a:r>
                      <a:r>
                        <a:rPr lang="en-US" altLang="zh-CN" sz="1200" dirty="0"/>
                        <a:t>400</a:t>
                      </a:r>
                      <a:r>
                        <a:rPr lang="zh-CN" altLang="en-US" sz="1200" dirty="0"/>
                        <a:t>元</a:t>
                      </a:r>
                      <a:r>
                        <a:rPr lang="en-US" altLang="zh-CN" sz="1200" dirty="0"/>
                        <a:t>/</a:t>
                      </a:r>
                      <a:r>
                        <a:rPr lang="zh-CN" altLang="en-US" sz="1200" dirty="0"/>
                        <a:t>班</a:t>
                      </a:r>
                      <a:r>
                        <a:rPr lang="en-US" altLang="zh-CN" sz="1200" dirty="0"/>
                        <a:t>/</a:t>
                      </a:r>
                      <a:r>
                        <a:rPr lang="zh-CN" altLang="en-US" sz="1200" dirty="0"/>
                        <a:t>年（需分管领导审批）</a:t>
                      </a:r>
                    </a:p>
                    <a:p>
                      <a:pPr algn="ctr"/>
                      <a:endParaRPr lang="zh-CN" altLang="en-US" sz="1200" dirty="0"/>
                    </a:p>
                  </a:txBody>
                  <a:tcPr marL="91443" marR="91443" marT="45731" marB="4573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2" marR="68582" marT="34298" marB="34298" anchor="ctr"/>
                </a:tc>
                <a:tc>
                  <a:txBody>
                    <a:bodyPr/>
                    <a:lstStyle/>
                    <a:p>
                      <a:pPr marL="0" marR="0" lvl="1" indent="0" algn="ctr" defTabSz="1217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/>
                        <a:t>软件应用清单</a:t>
                      </a:r>
                    </a:p>
                  </a:txBody>
                  <a:tcPr marL="91443" marR="91443" marT="45731" marB="45731" anchor="ctr"/>
                </a:tc>
                <a:tc>
                  <a:txBody>
                    <a:bodyPr/>
                    <a:lstStyle/>
                    <a:p>
                      <a:pPr marL="0" marR="0" lvl="1" indent="0" algn="l" defTabSz="1217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应用中心，群聊，私信，小秘书服务，语音通话，视频通话，个人信息，动态，通讯录，文件，话题，分享，相册，作业，考勤，学生请假，老师考勤，老师请假，审批，公告，通知，放学，安全信息，评比，学生评价，表彰，少年秀，公开课，目录，教学设计，课件，习题，微课，视频，资源，体检，体侧，食谱</a:t>
                      </a:r>
                    </a:p>
                  </a:txBody>
                  <a:tcPr marL="91443" marR="91443" marT="45731" marB="45731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2" marR="68582" marT="34298" marB="3429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91443" marR="91443" marT="45731" marB="4573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基础功能</a:t>
                      </a:r>
                      <a:r>
                        <a:rPr lang="en-US" altLang="zh-CN" sz="1200" dirty="0"/>
                        <a:t>B</a:t>
                      </a:r>
                      <a:r>
                        <a:rPr lang="zh-CN" altLang="en-US" sz="1200" dirty="0"/>
                        <a:t>套餐</a:t>
                      </a:r>
                    </a:p>
                  </a:txBody>
                  <a:tcPr marL="91443" marR="91443" marT="45731" marB="45731" anchor="ctr"/>
                </a:tc>
                <a:tc>
                  <a:txBody>
                    <a:bodyPr/>
                    <a:lstStyle/>
                    <a:p>
                      <a:pPr marL="0" marR="0" lvl="1" indent="0" algn="ctr" defTabSz="1217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/>
                        <a:t>服务内容</a:t>
                      </a:r>
                    </a:p>
                  </a:txBody>
                  <a:tcPr marL="91443" marR="91443" marT="45731" marB="45731" anchor="ctr"/>
                </a:tc>
                <a:tc>
                  <a:txBody>
                    <a:bodyPr/>
                    <a:lstStyle/>
                    <a:p>
                      <a:pPr marL="0" marR="0" lvl="1" indent="0" algn="ctr" defTabSz="1217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提供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89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款平台基础软件类功能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+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学校数据初始化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+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平台系统运维。提供入校培训等服务，基础功能线上问题解答。</a:t>
                      </a:r>
                    </a:p>
                  </a:txBody>
                  <a:tcPr marL="91443" marR="91443" marT="45731" marB="4573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2500</a:t>
                      </a:r>
                      <a:r>
                        <a:rPr lang="zh-CN" altLang="en-US" sz="1200" dirty="0"/>
                        <a:t>元</a:t>
                      </a:r>
                      <a:r>
                        <a:rPr lang="en-US" altLang="zh-CN" sz="1200" dirty="0"/>
                        <a:t>/</a:t>
                      </a:r>
                      <a:r>
                        <a:rPr lang="zh-CN" altLang="en-US" sz="1200" dirty="0"/>
                        <a:t>班</a:t>
                      </a:r>
                      <a:r>
                        <a:rPr lang="en-US" altLang="zh-CN" sz="1200" dirty="0"/>
                        <a:t>/</a:t>
                      </a:r>
                      <a:r>
                        <a:rPr lang="zh-CN" altLang="en-US" sz="1200" dirty="0"/>
                        <a:t>年</a:t>
                      </a:r>
                      <a:endParaRPr lang="en-US" altLang="zh-CN" sz="12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/>
                        <a:t>最低折扣价</a:t>
                      </a:r>
                      <a:r>
                        <a:rPr lang="en-US" altLang="zh-CN" sz="1200" dirty="0"/>
                        <a:t>800</a:t>
                      </a:r>
                      <a:r>
                        <a:rPr lang="zh-CN" altLang="en-US" sz="1200" dirty="0"/>
                        <a:t>元</a:t>
                      </a:r>
                      <a:r>
                        <a:rPr lang="en-US" altLang="zh-CN" sz="1200" dirty="0"/>
                        <a:t>/</a:t>
                      </a:r>
                      <a:r>
                        <a:rPr lang="zh-CN" altLang="en-US" sz="1200" dirty="0"/>
                        <a:t>班</a:t>
                      </a:r>
                      <a:r>
                        <a:rPr lang="en-US" altLang="zh-CN" sz="1200" dirty="0"/>
                        <a:t>/</a:t>
                      </a:r>
                      <a:r>
                        <a:rPr lang="zh-CN" altLang="en-US" sz="1200" dirty="0"/>
                        <a:t>年（需分管领导审批）</a:t>
                      </a:r>
                    </a:p>
                  </a:txBody>
                  <a:tcPr marL="91443" marR="91443" marT="45731" marB="4573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44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2" marR="68582" marT="34298" marB="34298" anchor="ctr"/>
                </a:tc>
                <a:tc>
                  <a:txBody>
                    <a:bodyPr/>
                    <a:lstStyle/>
                    <a:p>
                      <a:pPr marL="0" marR="0" lvl="1" indent="0" algn="ctr" defTabSz="1217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/>
                        <a:t>软件应用清单</a:t>
                      </a:r>
                    </a:p>
                  </a:txBody>
                  <a:tcPr marL="91443" marR="91443" marT="45731" marB="45731" anchor="ctr"/>
                </a:tc>
                <a:tc>
                  <a:txBody>
                    <a:bodyPr/>
                    <a:lstStyle/>
                    <a:p>
                      <a:pPr marL="0" marR="0" lvl="1" indent="0" algn="l" defTabSz="1217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应用清单：学生成长大数据，教师发展大数据，班级管理大数据，学校运营大数据，区域决策大数据，问卷，投票，报名，校长信箱，会议，工单，签到，工资单，报销，布告栏，倒计时，大事记，活动，留言寄语，教师风采，学生风采，值日，学校值日，交接班，巡检，预约，评价总结，班级勋章，学生评估，场所预约，教师评价，教师评估，课程评价，学科评价，社团选拔，督导评估，评估报告，练习，阅读，范文，诵读，读书，听写，背诵，口语测练，成绩，联考，宿舍信息，宿舍评比，教师发展，成长档案，应用中心，群聊，私信，小秘书服务，语音通话，视频通话，个人信息，动态，通讯录，文件，话题，分享，相册，作业，考勤，学生请假，老师考勤，老师请假，审批，公告，通知，放学，安全信息，评比，学生评价，表彰，少年秀，公开课，目录，教学设计，课件，习题，微课，视频，资源，体检</a:t>
                      </a:r>
                      <a:r>
                        <a:rPr lang="zh-CN" altLang="en-US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，体测，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食谱</a:t>
                      </a:r>
                    </a:p>
                  </a:txBody>
                  <a:tcPr marL="91443" marR="91443" marT="45731" marB="45731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2" marR="68582" marT="34298" marB="3429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91443" marR="91443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班级应用个性化需求</a:t>
                      </a:r>
                    </a:p>
                  </a:txBody>
                  <a:tcPr marL="91443" marR="91443" marT="45731" marB="45731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、提供基础功能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和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套餐中涉及的班级应用个性化服务    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、该服务需在基础功能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套餐或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套餐基础上叠加</a:t>
                      </a:r>
                    </a:p>
                    <a:p>
                      <a:pPr algn="l" font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、订购前必须跟专业公司沟通确认个性化需求和数量</a:t>
                      </a:r>
                    </a:p>
                  </a:txBody>
                  <a:tcPr marL="91443" marR="91443" marT="45731" marB="45731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1000</a:t>
                      </a:r>
                      <a:r>
                        <a:rPr lang="zh-CN" altLang="en-US" sz="1200" dirty="0"/>
                        <a:t>元</a:t>
                      </a:r>
                      <a:r>
                        <a:rPr lang="en-US" altLang="zh-CN" sz="1200" dirty="0"/>
                        <a:t>/</a:t>
                      </a:r>
                      <a:r>
                        <a:rPr lang="zh-CN" altLang="en-US" sz="1200" dirty="0"/>
                        <a:t>班</a:t>
                      </a:r>
                      <a:r>
                        <a:rPr lang="en-US" altLang="zh-CN" sz="1200" dirty="0"/>
                        <a:t>/</a:t>
                      </a:r>
                      <a:r>
                        <a:rPr lang="zh-CN" altLang="en-US" sz="1200" dirty="0"/>
                        <a:t>应用</a:t>
                      </a:r>
                    </a:p>
                  </a:txBody>
                  <a:tcPr marL="91443" marR="91443" marT="45731" marB="4573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427897" y="1075363"/>
            <a:ext cx="55009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ToG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基于各省公司部署的智慧校园二级平台构建区域性智慧校园平台。面向省、市、区县教育主管部门提供个性化区域性智慧校园云网融合平台，采用半买半送方式。突出教师成长与教学评估、学生综合素质评价、区域教育大数据等垂直应用系统。由区县教育局发文让辖区内学校试用区域性智慧校园平台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202753"/>
          <p:cNvGrpSpPr/>
          <p:nvPr/>
        </p:nvGrpSpPr>
        <p:grpSpPr>
          <a:xfrm>
            <a:off x="412386" y="698360"/>
            <a:ext cx="5516510" cy="1544696"/>
            <a:chOff x="144016" y="3830253"/>
            <a:chExt cx="3960441" cy="2200495"/>
          </a:xfrm>
        </p:grpSpPr>
        <p:sp>
          <p:nvSpPr>
            <p:cNvPr id="10" name="矩形 9"/>
            <p:cNvSpPr/>
            <p:nvPr/>
          </p:nvSpPr>
          <p:spPr>
            <a:xfrm>
              <a:off x="144016" y="3839474"/>
              <a:ext cx="3960441" cy="2191274"/>
            </a:xfrm>
            <a:prstGeom prst="rect">
              <a:avLst/>
            </a:prstGeom>
            <a:noFill/>
            <a:ln w="12700" cap="flat" cmpd="sng" algn="ctr">
              <a:solidFill>
                <a:srgbClr val="4DD2E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00" kern="0">
                <a:solidFill>
                  <a:prstClr val="white"/>
                </a:solidFill>
                <a:latin typeface="Calibri" panose="020F0702030404030204"/>
                <a:ea typeface="等线" panose="02010600030101010101" pitchFamily="2" charset="-122"/>
              </a:endParaRPr>
            </a:p>
          </p:txBody>
        </p:sp>
        <p:sp>
          <p:nvSpPr>
            <p:cNvPr id="11" name="TextBox 31"/>
            <p:cNvSpPr txBox="1"/>
            <p:nvPr/>
          </p:nvSpPr>
          <p:spPr>
            <a:xfrm>
              <a:off x="144016" y="3830253"/>
              <a:ext cx="3960440" cy="50201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4DD2E9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1400"/>
                </a:lnSpc>
              </a:pPr>
              <a:r>
                <a:rPr lang="zh-CN" altLang="en-US" sz="14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商务模式</a:t>
              </a:r>
              <a:r>
                <a:rPr lang="en-US" altLang="zh-CN" sz="14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4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sz="1400" b="1" kern="0" dirty="0" err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ToG</a:t>
              </a:r>
              <a:r>
                <a:rPr lang="zh-CN" altLang="en-US" sz="14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对教育局</a:t>
              </a:r>
            </a:p>
          </p:txBody>
        </p:sp>
      </p:grpSp>
      <p:grpSp>
        <p:nvGrpSpPr>
          <p:cNvPr id="12" name="组合 202753"/>
          <p:cNvGrpSpPr/>
          <p:nvPr/>
        </p:nvGrpSpPr>
        <p:grpSpPr>
          <a:xfrm>
            <a:off x="6216458" y="689313"/>
            <a:ext cx="5516510" cy="1553742"/>
            <a:chOff x="144016" y="3830253"/>
            <a:chExt cx="3960441" cy="2200495"/>
          </a:xfrm>
        </p:grpSpPr>
        <p:sp>
          <p:nvSpPr>
            <p:cNvPr id="13" name="矩形 12"/>
            <p:cNvSpPr/>
            <p:nvPr/>
          </p:nvSpPr>
          <p:spPr>
            <a:xfrm>
              <a:off x="144016" y="3839474"/>
              <a:ext cx="3960441" cy="2191274"/>
            </a:xfrm>
            <a:prstGeom prst="rect">
              <a:avLst/>
            </a:prstGeom>
            <a:noFill/>
            <a:ln w="12700" cap="flat" cmpd="sng" algn="ctr">
              <a:solidFill>
                <a:srgbClr val="4DD2E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00" kern="0">
                <a:solidFill>
                  <a:prstClr val="white"/>
                </a:solidFill>
                <a:latin typeface="Calibri" panose="020F0702030404030204"/>
                <a:ea typeface="等线" panose="02010600030101010101" pitchFamily="2" charset="-122"/>
              </a:endParaRPr>
            </a:p>
          </p:txBody>
        </p:sp>
        <p:sp>
          <p:nvSpPr>
            <p:cNvPr id="14" name="TextBox 31"/>
            <p:cNvSpPr txBox="1"/>
            <p:nvPr/>
          </p:nvSpPr>
          <p:spPr>
            <a:xfrm>
              <a:off x="144016" y="3830253"/>
              <a:ext cx="3960440" cy="50201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4DD2E9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1400"/>
                </a:lnSpc>
              </a:pPr>
              <a:r>
                <a:rPr lang="zh-CN" altLang="en-US" sz="14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商务模式</a:t>
              </a:r>
              <a:r>
                <a:rPr lang="en-US" altLang="zh-CN" sz="14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4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sz="1400" b="1" kern="0" dirty="0" err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ToB</a:t>
              </a:r>
              <a:r>
                <a:rPr lang="zh-CN" altLang="en-US" sz="14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对学校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6230986" y="1073442"/>
            <a:ext cx="5501981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ToB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：基于区域性智慧校园平台，面向学校提供覆盖教育教学、教育管理、校园生活、雪亮校园、数据分析等众多场景软件应用，可以对接校园智能硬件及产业链合作伙伴精品应用。省公司面向学校提供服务并收费。</a:t>
            </a:r>
          </a:p>
        </p:txBody>
      </p:sp>
      <p:sp>
        <p:nvSpPr>
          <p:cNvPr id="16" name="矩形 15"/>
          <p:cNvSpPr/>
          <p:nvPr/>
        </p:nvSpPr>
        <p:spPr>
          <a:xfrm>
            <a:off x="407086" y="2218312"/>
            <a:ext cx="30572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智慧校园方案价格（待上会）：</a:t>
            </a:r>
            <a:endParaRPr lang="zh-CN" alt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幻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398933" y="8475133"/>
            <a:ext cx="3793067" cy="486833"/>
          </a:xfrm>
          <a:prstGeom prst="rect">
            <a:avLst/>
          </a:prstGeom>
          <a:noFill/>
        </p:spPr>
        <p:txBody>
          <a:bodyPr vert="horz" lIns="121901" tIns="60952" rIns="121901" bIns="60952" rtlCol="0" anchor="ctr"/>
          <a:lstStyle>
            <a:defPPr>
              <a:defRPr lang="zh-CN"/>
            </a:defPPr>
            <a:lvl1pPr marL="0" algn="r" defTabSz="1219200" rtl="0" eaLnBrk="1" latinLnBrk="0" hangingPunct="1">
              <a:defRPr sz="213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3D0F3B3-1718-485C-BC14-7BBB0EB29D05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zh-CN" altLang="en-US" sz="1900" dirty="0"/>
          </a:p>
        </p:txBody>
      </p:sp>
      <p:sp>
        <p:nvSpPr>
          <p:cNvPr id="83" name="文本框 82"/>
          <p:cNvSpPr txBox="1"/>
          <p:nvPr/>
        </p:nvSpPr>
        <p:spPr>
          <a:xfrm>
            <a:off x="335360" y="116632"/>
            <a:ext cx="3528392" cy="459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核心优势</a:t>
            </a:r>
            <a:endParaRPr kumimoji="0" lang="zh-CN" alt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90204"/>
            </a:endParaRP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2634168148"/>
              </p:ext>
            </p:extLst>
          </p:nvPr>
        </p:nvGraphicFramePr>
        <p:xfrm>
          <a:off x="729870" y="2321085"/>
          <a:ext cx="4540240" cy="4662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1442609882"/>
              </p:ext>
            </p:extLst>
          </p:nvPr>
        </p:nvGraphicFramePr>
        <p:xfrm>
          <a:off x="6921892" y="2010661"/>
          <a:ext cx="4540240" cy="4662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179" y="2846060"/>
            <a:ext cx="1635623" cy="16356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46736" y="428285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智慧校园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320800" y="1295400"/>
            <a:ext cx="936117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90204" pitchFamily="34" charset="0"/>
              <a:buChar char="•"/>
            </a:pP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我司是</a:t>
            </a:r>
            <a:r>
              <a:rPr lang="zh-CN" altLang="en-US" sz="12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大型央企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，与教育部是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战略合作伙伴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关系，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教育专线覆盖全国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万余所学校。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自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2015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年开始进行三通两平台项目的建设，全国累计服务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省份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50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地市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，智慧校园是在三通两平台项目基础上的功能延伸。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buFont typeface="Arial" panose="020B0604020202090204" pitchFamily="34" charset="0"/>
              <a:buChar char="•"/>
            </a:pP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我司在本地有注册公司、法人、客户经理，具备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央企责任备书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，可提供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长期稳定的售后服务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，可以为您提供高质量的“云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网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端”一体的属地化服务。</a:t>
            </a:r>
            <a:endParaRPr lang="zh-CN" altLang="en-US" sz="1200" dirty="0"/>
          </a:p>
        </p:txBody>
      </p:sp>
      <p:sp>
        <p:nvSpPr>
          <p:cNvPr id="3" name="圆角矩形 2"/>
          <p:cNvSpPr/>
          <p:nvPr/>
        </p:nvSpPr>
        <p:spPr>
          <a:xfrm>
            <a:off x="3319780" y="753110"/>
            <a:ext cx="4881245" cy="5283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央企背书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6083" y="129024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已落地项目清单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318275" y="1062120"/>
          <a:ext cx="3450536" cy="5342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7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7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868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已落地学校清单</a:t>
                      </a:r>
                      <a:endParaRPr lang="zh-CN" alt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727" marR="4727" marT="4727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74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省份</a:t>
                      </a:r>
                      <a:endParaRPr lang="zh-CN" alt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27" marR="4727" marT="472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地市</a:t>
                      </a:r>
                    </a:p>
                  </a:txBody>
                  <a:tcPr marL="4727" marR="4727" marT="472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学校</a:t>
                      </a:r>
                    </a:p>
                  </a:txBody>
                  <a:tcPr marL="4727" marR="4727" marT="4727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20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山西省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忻州市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宁武东关小学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37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河南省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郑州市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开元路小学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74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河南省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鹤壁市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平桥第二小学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74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河南省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鹤壁市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平桥第一小学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河南省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鹤壁市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商城县第三中学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河南省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信阳市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光山县慧泉中学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河南省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信阳市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淮滨县第二高级中学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河南省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信阳市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息县第十一小学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邓世昌纪念小学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广州市荔湾区荔贤小学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广州市岭南画派纪念中学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绿翠小学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广州市荔湾区花地中学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后乐园街小学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广州市新滘中学贵荣校区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广州市流花中学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基立道小学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土华小学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冼基东小学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晓港湾小学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广州市第九十三中学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桥南小学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江南新村第一小学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华艺小学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荔湾区何香凝纪念学校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云逸苑小学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荔湾区教育局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荔湾区汇龙小学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239490" y="1051618"/>
          <a:ext cx="3450536" cy="5515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7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7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868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已落地学校清单</a:t>
                      </a:r>
                      <a:endParaRPr lang="zh-CN" alt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727" marR="4727" marT="4727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74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省份</a:t>
                      </a:r>
                      <a:endParaRPr lang="zh-CN" alt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27" marR="4727" marT="472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地市</a:t>
                      </a:r>
                    </a:p>
                  </a:txBody>
                  <a:tcPr marL="4727" marR="4727" marT="472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学校</a:t>
                      </a:r>
                    </a:p>
                  </a:txBody>
                  <a:tcPr marL="4727" marR="4727" marT="4727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74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荔湾区五眼桥小学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42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广州市流花路小学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74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荔湾区康有为纪念小学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74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荔湾区鹤洞小学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广州市荔湾区桃李小学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荔湾区西华路小学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广州市荔湾中学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广州市荔湾区芳华学校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广州市荔湾区翠园小学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汇源大街小学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荔湾区新东小学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广州市荔湾区龙津小学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广州市荔湾区培真小学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荔湾区新都里小学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广州市荔湾区海北小学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荔湾区思惠小学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工业大道中小学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荔湾区西塱小学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广州市荔湾区耀华小学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广州市荔湾区詹天佑小学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广州市荔湾区龙溪小学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荔湾区华侨小学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梁家祠小学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广州市荔湾区江洲小学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广州市荔湾区乐贤坊小学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广州市荔湾区同心学校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广州市荔湾区新天地小学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博雅中英文学校海中校区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8094798" y="1051618"/>
          <a:ext cx="3450536" cy="5515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7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7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868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已落地学校清单</a:t>
                      </a:r>
                      <a:endParaRPr lang="zh-CN" alt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727" marR="4727" marT="4727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74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省份</a:t>
                      </a:r>
                      <a:endParaRPr lang="zh-CN" alt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27" marR="4727" marT="472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地市</a:t>
                      </a:r>
                    </a:p>
                  </a:txBody>
                  <a:tcPr marL="4727" marR="4727" marT="472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学校</a:t>
                      </a:r>
                    </a:p>
                  </a:txBody>
                  <a:tcPr marL="4727" marR="4727" marT="4727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74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广州市荔湾区林凤娥小学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42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荔湾区环翠园小学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74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增滘小学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74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广州市第</a:t>
                      </a:r>
                      <a:r>
                        <a:rPr lang="en-US" altLang="zh-CN" sz="1000" b="0" i="0" u="none" strike="noStrike" dirty="0">
                          <a:effectLst/>
                          <a:latin typeface="Arial" panose="020B0604020202090204"/>
                        </a:rPr>
                        <a:t>78</a:t>
                      </a:r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中学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广州市荔湾区双桥学校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广州市荔湾区博文学校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广州市水上运动管理中心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羊城花园儿童之家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广州市荔湾区广雅小学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广州市荔湾区海龙小学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金碧花园第三小学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广州市荔湾区东沙第一科教小学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广州市荔湾区金道花苑小学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广州市荔湾区东沙小学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广州市荔湾区南漖小学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广州市荔湾区南漖小学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广州市海珠区凯贝雅教育信息咨询服务部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广州市荔湾区沙面小学</a:t>
                      </a:r>
                      <a:r>
                        <a:rPr lang="en-US" altLang="zh-CN" sz="1000" b="0" i="0" u="none" strike="noStrike">
                          <a:effectLst/>
                          <a:latin typeface="Arial" panose="020B0604020202090204"/>
                        </a:rPr>
                        <a:t>(</a:t>
                      </a:r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柏悦校区</a:t>
                      </a:r>
                      <a:r>
                        <a:rPr lang="en-US" altLang="zh-CN" sz="1000" b="0" i="0" u="none" strike="noStrike">
                          <a:effectLst/>
                          <a:latin typeface="Arial" panose="020B0604020202090204"/>
                        </a:rPr>
                        <a:t>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广州市荔湾区沙面小学</a:t>
                      </a:r>
                      <a:r>
                        <a:rPr lang="en-US" altLang="zh-CN" sz="1000" b="0" i="0" u="none" strike="noStrike">
                          <a:effectLst/>
                          <a:latin typeface="Arial" panose="020B0604020202090204"/>
                        </a:rPr>
                        <a:t>(</a:t>
                      </a:r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沙面校区</a:t>
                      </a:r>
                      <a:r>
                        <a:rPr lang="en-US" altLang="zh-CN" sz="1000" b="0" i="0" u="none" strike="noStrike">
                          <a:effectLst/>
                          <a:latin typeface="Arial" panose="020B0604020202090204"/>
                        </a:rPr>
                        <a:t>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广州北山文化艺术中心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北山实验小学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多宝路小学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广州市荔湾区新苗学校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昌岗中路小学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广州市荔湾区海中小学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越秀区教育局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广州市鸿图苑小学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Arial" panose="020B0604020202090204"/>
                        </a:rPr>
                        <a:t>广东省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广州市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Arial" panose="020B0604020202090204"/>
                        </a:rPr>
                        <a:t>金鹰小学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ee0105d-7a20-4284-8422-f0a6426e2bd6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08134164"/>
  <p:tag name="KSO_WM_UNIT_PLACING_PICTURE_USER_VIEWPORT" val="{&quot;height&quot;:10020,&quot;width&quot;:1938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4063</Words>
  <Application>Microsoft Office PowerPoint</Application>
  <PresentationFormat>宽屏</PresentationFormat>
  <Paragraphs>553</Paragraphs>
  <Slides>14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等线</vt:lpstr>
      <vt:lpstr>等线 Light</vt:lpstr>
      <vt:lpstr>宋体</vt:lpstr>
      <vt:lpstr>微软雅黑</vt:lpstr>
      <vt:lpstr>Arial</vt:lpstr>
      <vt:lpstr>Calibri</vt:lpstr>
      <vt:lpstr>Wingdings</vt:lpstr>
      <vt:lpstr>Office 主题​​</vt:lpstr>
      <vt:lpstr>Microsoft Excel Chart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fu lijun</dc:creator>
  <cp:lastModifiedBy>lijun fu</cp:lastModifiedBy>
  <cp:revision>178</cp:revision>
  <dcterms:created xsi:type="dcterms:W3CDTF">2020-01-20T03:38:52Z</dcterms:created>
  <dcterms:modified xsi:type="dcterms:W3CDTF">2020-01-21T02:54:02Z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2052-1.9.1.2994</vt:lpwstr>
  </property>
</Properties>
</file>