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65" r:id="rId2"/>
    <p:sldId id="493" r:id="rId3"/>
    <p:sldId id="494" r:id="rId4"/>
    <p:sldId id="495" r:id="rId5"/>
    <p:sldId id="496" r:id="rId6"/>
    <p:sldId id="498" r:id="rId7"/>
    <p:sldId id="499" r:id="rId8"/>
    <p:sldId id="500" r:id="rId9"/>
    <p:sldId id="501" r:id="rId10"/>
    <p:sldId id="503" r:id="rId11"/>
    <p:sldId id="504" r:id="rId12"/>
    <p:sldId id="506" r:id="rId13"/>
    <p:sldId id="507" r:id="rId14"/>
    <p:sldId id="455" r:id="rId15"/>
    <p:sldId id="480" r:id="rId16"/>
    <p:sldId id="519" r:id="rId17"/>
    <p:sldId id="521" r:id="rId18"/>
    <p:sldId id="522" r:id="rId19"/>
    <p:sldId id="523" r:id="rId20"/>
    <p:sldId id="508" r:id="rId21"/>
    <p:sldId id="525" r:id="rId22"/>
    <p:sldId id="545" r:id="rId23"/>
    <p:sldId id="546" r:id="rId24"/>
    <p:sldId id="547" r:id="rId25"/>
    <p:sldId id="552" r:id="rId26"/>
    <p:sldId id="554" r:id="rId27"/>
    <p:sldId id="555" r:id="rId28"/>
    <p:sldId id="556" r:id="rId29"/>
    <p:sldId id="560" r:id="rId30"/>
    <p:sldId id="575" r:id="rId31"/>
    <p:sldId id="561" r:id="rId32"/>
    <p:sldId id="562" r:id="rId33"/>
    <p:sldId id="563" r:id="rId34"/>
    <p:sldId id="564" r:id="rId35"/>
    <p:sldId id="26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by Guhasark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F04"/>
    <a:srgbClr val="E68208"/>
    <a:srgbClr val="EF5D03"/>
    <a:srgbClr val="F0F2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86480" autoAdjust="0"/>
  </p:normalViewPr>
  <p:slideViewPr>
    <p:cSldViewPr snapToGrid="0" snapToObjects="1">
      <p:cViewPr varScale="1">
        <p:scale>
          <a:sx n="75" d="100"/>
          <a:sy n="75" d="100"/>
        </p:scale>
        <p:origin x="-1104" y="-96"/>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9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7.png"/><Relationship Id="rId7" Type="http://schemas.openxmlformats.org/officeDocument/2006/relationships/image" Target="../media/image269.jpeg"/><Relationship Id="rId2" Type="http://schemas.microsoft.com/office/2007/relationships/hdphoto" Target="../media/hdphoto1.wdp"/><Relationship Id="rId1" Type="http://schemas.openxmlformats.org/officeDocument/2006/relationships/image" Target="../media/image266.png"/><Relationship Id="rId6" Type="http://schemas.microsoft.com/office/2007/relationships/hdphoto" Target="../media/hdphoto3.wdp"/><Relationship Id="rId5" Type="http://schemas.openxmlformats.org/officeDocument/2006/relationships/image" Target="../media/image268.jpeg"/><Relationship Id="rId4" Type="http://schemas.microsoft.com/office/2007/relationships/hdphoto" Target="../media/hdphoto2.wdp"/></Relationships>
</file>

<file path=ppt/diagrams/_rels/drawing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7.png"/><Relationship Id="rId7" Type="http://schemas.openxmlformats.org/officeDocument/2006/relationships/image" Target="../media/image269.jpeg"/><Relationship Id="rId2" Type="http://schemas.microsoft.com/office/2007/relationships/hdphoto" Target="../media/hdphoto1.wdp"/><Relationship Id="rId1" Type="http://schemas.openxmlformats.org/officeDocument/2006/relationships/image" Target="../media/image266.png"/><Relationship Id="rId6" Type="http://schemas.microsoft.com/office/2007/relationships/hdphoto" Target="../media/hdphoto3.wdp"/><Relationship Id="rId5" Type="http://schemas.openxmlformats.org/officeDocument/2006/relationships/image" Target="../media/image268.jpe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6D619-C793-4DCA-805C-46CF46661515}" type="doc">
      <dgm:prSet loTypeId="urn:microsoft.com/office/officeart/2005/8/layout/vList4" loCatId="picture" qsTypeId="urn:microsoft.com/office/officeart/2005/8/quickstyle/simple4" qsCatId="simple" csTypeId="urn:microsoft.com/office/officeart/2005/8/colors/accent2_2" csCatId="accent2" phldr="1"/>
      <dgm:spPr/>
      <dgm:t>
        <a:bodyPr/>
        <a:lstStyle/>
        <a:p>
          <a:endParaRPr lang="en-US"/>
        </a:p>
      </dgm:t>
    </dgm:pt>
    <dgm:pt modelId="{C2E75535-0ABD-4A46-988D-AF1ED9898D7A}">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400" b="1" baseline="0" dirty="0" smtClean="0">
              <a:solidFill>
                <a:schemeClr val="accent1"/>
              </a:solidFill>
            </a:rPr>
            <a:t>频谱资源的管理</a:t>
          </a:r>
          <a:endParaRPr lang="en-US" sz="1400" dirty="0">
            <a:solidFill>
              <a:schemeClr val="accent1"/>
            </a:solidFill>
          </a:endParaRPr>
        </a:p>
      </dgm:t>
    </dgm:pt>
    <dgm:pt modelId="{E3A2DD82-B9DB-4FFF-BFB5-3CCC843638FE}" type="parTrans" cxnId="{DF3A4F0C-AC50-439F-9BC7-2B16FB8FFB26}">
      <dgm:prSet/>
      <dgm:spPr/>
      <dgm:t>
        <a:bodyPr/>
        <a:lstStyle/>
        <a:p>
          <a:endParaRPr lang="en-US"/>
        </a:p>
      </dgm:t>
    </dgm:pt>
    <dgm:pt modelId="{A0C09D3F-7024-475E-9966-A10572F90161}" type="sibTrans" cxnId="{DF3A4F0C-AC50-439F-9BC7-2B16FB8FFB26}">
      <dgm:prSet/>
      <dgm:spPr/>
      <dgm:t>
        <a:bodyPr/>
        <a:lstStyle/>
        <a:p>
          <a:endParaRPr lang="en-US"/>
        </a:p>
      </dgm:t>
    </dgm:pt>
    <dgm:pt modelId="{DF15F70C-8D50-4A7B-BE1F-3770959739AF}">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自适应射频管理 </a:t>
          </a:r>
          <a:r>
            <a:rPr lang="en-US" sz="1300" dirty="0" smtClean="0"/>
            <a:t>(ARM)</a:t>
          </a:r>
          <a:endParaRPr lang="en-US" sz="1300" dirty="0"/>
        </a:p>
      </dgm:t>
    </dgm:pt>
    <dgm:pt modelId="{70AB05BF-04FC-4E86-B1CA-9A2DA19A21E8}" type="parTrans" cxnId="{6899CB29-E6B6-4178-A0F8-F6C05BDFEE37}">
      <dgm:prSet/>
      <dgm:spPr/>
      <dgm:t>
        <a:bodyPr/>
        <a:lstStyle/>
        <a:p>
          <a:endParaRPr lang="en-US"/>
        </a:p>
      </dgm:t>
    </dgm:pt>
    <dgm:pt modelId="{77DAFDF1-5276-4B7A-8E93-5E8AA509B30A}" type="sibTrans" cxnId="{6899CB29-E6B6-4178-A0F8-F6C05BDFEE37}">
      <dgm:prSet/>
      <dgm:spPr/>
      <dgm:t>
        <a:bodyPr/>
        <a:lstStyle/>
        <a:p>
          <a:endParaRPr lang="en-US"/>
        </a:p>
      </dgm:t>
    </dgm:pt>
    <dgm:pt modelId="{E5D55386-B686-4DC8-8C47-997405C06698}">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集成频谱扫描</a:t>
          </a:r>
          <a:endParaRPr lang="en-US" sz="1300" dirty="0"/>
        </a:p>
      </dgm:t>
    </dgm:pt>
    <dgm:pt modelId="{EB3AE976-DE54-4D5D-BC96-C0929079FECE}" type="parTrans" cxnId="{C5B34382-5D18-4553-A586-9B91A1A2BA09}">
      <dgm:prSet/>
      <dgm:spPr/>
      <dgm:t>
        <a:bodyPr/>
        <a:lstStyle/>
        <a:p>
          <a:endParaRPr lang="en-US"/>
        </a:p>
      </dgm:t>
    </dgm:pt>
    <dgm:pt modelId="{AD11AC9B-265D-4AAB-8789-81E97D3F003B}" type="sibTrans" cxnId="{C5B34382-5D18-4553-A586-9B91A1A2BA09}">
      <dgm:prSet/>
      <dgm:spPr/>
      <dgm:t>
        <a:bodyPr/>
        <a:lstStyle/>
        <a:p>
          <a:endParaRPr lang="en-US"/>
        </a:p>
      </dgm:t>
    </dgm:pt>
    <dgm:pt modelId="{06795D20-9111-4570-BD6B-5DB3AAF7BEDC}">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400" b="1" baseline="0" dirty="0" smtClean="0">
              <a:solidFill>
                <a:schemeClr val="accent1"/>
              </a:solidFill>
            </a:rPr>
            <a:t>安全保护</a:t>
          </a:r>
          <a:endParaRPr lang="en-US" sz="1400" dirty="0">
            <a:solidFill>
              <a:schemeClr val="accent1"/>
            </a:solidFill>
          </a:endParaRPr>
        </a:p>
      </dgm:t>
    </dgm:pt>
    <dgm:pt modelId="{D597A8E7-06CC-4BA7-BB8E-65D11FBDDCC2}" type="parTrans" cxnId="{BDFDFC65-D2D7-4EB7-81E0-DF8A24B9258B}">
      <dgm:prSet/>
      <dgm:spPr/>
      <dgm:t>
        <a:bodyPr/>
        <a:lstStyle/>
        <a:p>
          <a:endParaRPr lang="en-US"/>
        </a:p>
      </dgm:t>
    </dgm:pt>
    <dgm:pt modelId="{24175D10-D8A9-4DE7-BC25-3F21FBA99DE8}" type="sibTrans" cxnId="{BDFDFC65-D2D7-4EB7-81E0-DF8A24B9258B}">
      <dgm:prSet/>
      <dgm:spPr/>
      <dgm:t>
        <a:bodyPr/>
        <a:lstStyle/>
        <a:p>
          <a:endParaRPr lang="en-US"/>
        </a:p>
      </dgm:t>
    </dgm:pt>
    <dgm:pt modelId="{B7A428D2-257D-4FEB-8259-C2B22751DE68}">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集成无线入侵检测</a:t>
          </a:r>
          <a:r>
            <a:rPr lang="en-US" sz="1300" dirty="0" smtClean="0"/>
            <a:t> (WIDS)</a:t>
          </a:r>
          <a:endParaRPr lang="en-US" sz="1300" dirty="0"/>
        </a:p>
      </dgm:t>
    </dgm:pt>
    <dgm:pt modelId="{69F1C8EA-746B-480D-8F59-8CA3E70B694B}" type="parTrans" cxnId="{5396D883-0151-4ADF-960F-5AD79AD2F775}">
      <dgm:prSet/>
      <dgm:spPr/>
      <dgm:t>
        <a:bodyPr/>
        <a:lstStyle/>
        <a:p>
          <a:endParaRPr lang="en-US"/>
        </a:p>
      </dgm:t>
    </dgm:pt>
    <dgm:pt modelId="{A10566F4-B9B6-4931-BFCB-C3A3B244AC7B}" type="sibTrans" cxnId="{5396D883-0151-4ADF-960F-5AD79AD2F775}">
      <dgm:prSet/>
      <dgm:spPr/>
      <dgm:t>
        <a:bodyPr/>
        <a:lstStyle/>
        <a:p>
          <a:endParaRPr lang="en-US"/>
        </a:p>
      </dgm:t>
    </dgm:pt>
    <dgm:pt modelId="{995C09AF-3FC7-427C-82F3-6B9BB90ADA7C}">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射频保护 </a:t>
          </a:r>
          <a:r>
            <a:rPr lang="en-US" sz="1300" dirty="0" smtClean="0"/>
            <a:t>RFProtect</a:t>
          </a:r>
          <a:endParaRPr lang="en-US" sz="1300" dirty="0"/>
        </a:p>
      </dgm:t>
    </dgm:pt>
    <dgm:pt modelId="{439B4326-1B33-46C6-82CB-7A8EACD37E17}" type="parTrans" cxnId="{9FAE0661-133A-4374-A838-55B364F8F229}">
      <dgm:prSet/>
      <dgm:spPr/>
      <dgm:t>
        <a:bodyPr/>
        <a:lstStyle/>
        <a:p>
          <a:endParaRPr lang="en-US"/>
        </a:p>
      </dgm:t>
    </dgm:pt>
    <dgm:pt modelId="{B664A522-CFDE-4D96-9875-4797E25BAD84}" type="sibTrans" cxnId="{9FAE0661-133A-4374-A838-55B364F8F229}">
      <dgm:prSet/>
      <dgm:spPr/>
      <dgm:t>
        <a:bodyPr/>
        <a:lstStyle/>
        <a:p>
          <a:endParaRPr lang="en-US"/>
        </a:p>
      </dgm:t>
    </dgm:pt>
    <dgm:pt modelId="{2880C1BF-668E-4286-A0EA-495A0E290453}">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en-US" sz="1400" b="1" baseline="0" dirty="0" smtClean="0">
              <a:solidFill>
                <a:schemeClr val="accent1"/>
              </a:solidFill>
            </a:rPr>
            <a:t>BYOD &amp; </a:t>
          </a:r>
          <a:r>
            <a:rPr lang="zh-CN" altLang="en-US" sz="1400" b="1" baseline="0" dirty="0" smtClean="0">
              <a:solidFill>
                <a:schemeClr val="accent1"/>
              </a:solidFill>
            </a:rPr>
            <a:t>情景感知</a:t>
          </a:r>
          <a:endParaRPr lang="en-US" sz="1400" dirty="0">
            <a:solidFill>
              <a:schemeClr val="accent1"/>
            </a:solidFill>
          </a:endParaRPr>
        </a:p>
      </dgm:t>
    </dgm:pt>
    <dgm:pt modelId="{663CE142-B144-43B9-9357-BE8B73776682}" type="parTrans" cxnId="{26366FFE-9751-4838-B003-9594E63BCED9}">
      <dgm:prSet/>
      <dgm:spPr/>
      <dgm:t>
        <a:bodyPr/>
        <a:lstStyle/>
        <a:p>
          <a:endParaRPr lang="en-US"/>
        </a:p>
      </dgm:t>
    </dgm:pt>
    <dgm:pt modelId="{01AB0A5B-734D-4485-8F3F-3DE5B759C72F}" type="sibTrans" cxnId="{26366FFE-9751-4838-B003-9594E63BCED9}">
      <dgm:prSet/>
      <dgm:spPr/>
      <dgm:t>
        <a:bodyPr/>
        <a:lstStyle/>
        <a:p>
          <a:endParaRPr lang="en-US"/>
        </a:p>
      </dgm:t>
    </dgm:pt>
    <dgm:pt modelId="{1AFF08A7-4890-4EA5-ACCC-5622A9EB6D1B}">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200" dirty="0" smtClean="0"/>
            <a:t>状态化的策略执行防火墙 </a:t>
          </a:r>
          <a:r>
            <a:rPr lang="en-US" altLang="zh-CN" sz="1200" dirty="0" smtClean="0"/>
            <a:t>(PEF)</a:t>
          </a:r>
          <a:endParaRPr lang="en-US" sz="1200" dirty="0"/>
        </a:p>
      </dgm:t>
    </dgm:pt>
    <dgm:pt modelId="{2D0170A5-1605-461D-AED7-6702CD2CE169}" type="parTrans" cxnId="{68C2875A-5986-49AB-BBBC-6349FB71129D}">
      <dgm:prSet/>
      <dgm:spPr/>
      <dgm:t>
        <a:bodyPr/>
        <a:lstStyle/>
        <a:p>
          <a:endParaRPr lang="en-US"/>
        </a:p>
      </dgm:t>
    </dgm:pt>
    <dgm:pt modelId="{62C1773F-82F8-4AE7-8060-97EEF5F2EA7A}" type="sibTrans" cxnId="{68C2875A-5986-49AB-BBBC-6349FB71129D}">
      <dgm:prSet/>
      <dgm:spPr/>
      <dgm:t>
        <a:bodyPr/>
        <a:lstStyle/>
        <a:p>
          <a:endParaRPr lang="en-US"/>
        </a:p>
      </dgm:t>
    </dgm:pt>
    <dgm:pt modelId="{1A92F2FC-426E-4578-B38E-7F0BD604F9AA}">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200" dirty="0" smtClean="0"/>
            <a:t>用户，设备，应用，地点等多维因素的感知</a:t>
          </a:r>
          <a:endParaRPr lang="en-US" sz="1200" dirty="0"/>
        </a:p>
      </dgm:t>
    </dgm:pt>
    <dgm:pt modelId="{3AAACE36-7C85-4D88-BEBA-5609C69EA818}" type="parTrans" cxnId="{6CCB3DD9-8B1A-4D56-A42E-9EDB7A2CFBAC}">
      <dgm:prSet/>
      <dgm:spPr/>
      <dgm:t>
        <a:bodyPr/>
        <a:lstStyle/>
        <a:p>
          <a:endParaRPr lang="en-US"/>
        </a:p>
      </dgm:t>
    </dgm:pt>
    <dgm:pt modelId="{D750F078-8431-40F8-8D82-8129B8FBDDE5}" type="sibTrans" cxnId="{6CCB3DD9-8B1A-4D56-A42E-9EDB7A2CFBAC}">
      <dgm:prSet/>
      <dgm:spPr/>
      <dgm:t>
        <a:bodyPr/>
        <a:lstStyle/>
        <a:p>
          <a:endParaRPr lang="en-US"/>
        </a:p>
      </dgm:t>
    </dgm:pt>
    <dgm:pt modelId="{F9AC7199-D6EE-4F6B-89A6-0507E335B211}">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200" dirty="0" smtClean="0"/>
            <a:t>流量管理，优先性设置和传输保证</a:t>
          </a:r>
          <a:endParaRPr lang="en-US" sz="1200" dirty="0"/>
        </a:p>
      </dgm:t>
    </dgm:pt>
    <dgm:pt modelId="{7E896BF7-34B4-4B16-9666-B58CA1D1211E}" type="parTrans" cxnId="{41B25A93-43D7-4D73-82EB-EA464C6B5768}">
      <dgm:prSet/>
      <dgm:spPr/>
      <dgm:t>
        <a:bodyPr/>
        <a:lstStyle/>
        <a:p>
          <a:endParaRPr lang="en-US"/>
        </a:p>
      </dgm:t>
    </dgm:pt>
    <dgm:pt modelId="{47D6E742-9832-43FD-A0A3-66B7127AAD8F}" type="sibTrans" cxnId="{41B25A93-43D7-4D73-82EB-EA464C6B5768}">
      <dgm:prSet/>
      <dgm:spPr/>
      <dgm:t>
        <a:bodyPr/>
        <a:lstStyle/>
        <a:p>
          <a:endParaRPr lang="en-US"/>
        </a:p>
      </dgm:t>
    </dgm:pt>
    <dgm:pt modelId="{0F62FBD7-749C-4E18-B751-5E39D7770F6E}">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400" b="1" baseline="0" dirty="0" smtClean="0">
              <a:solidFill>
                <a:schemeClr val="accent1"/>
              </a:solidFill>
            </a:rPr>
            <a:t>管理 </a:t>
          </a:r>
          <a:r>
            <a:rPr lang="en-US" altLang="zh-CN" sz="1400" b="1" baseline="0" dirty="0" smtClean="0">
              <a:solidFill>
                <a:schemeClr val="accent1"/>
              </a:solidFill>
            </a:rPr>
            <a:t>&amp;</a:t>
          </a:r>
          <a:r>
            <a:rPr lang="en-US" sz="1400" b="1" baseline="0" dirty="0" smtClean="0">
              <a:solidFill>
                <a:schemeClr val="accent1"/>
              </a:solidFill>
            </a:rPr>
            <a:t> </a:t>
          </a:r>
          <a:r>
            <a:rPr lang="zh-CN" altLang="en-US" sz="1400" b="1" baseline="0" dirty="0" smtClean="0">
              <a:solidFill>
                <a:schemeClr val="accent1"/>
              </a:solidFill>
            </a:rPr>
            <a:t>故障处理</a:t>
          </a:r>
          <a:endParaRPr lang="en-US" sz="1400" dirty="0">
            <a:solidFill>
              <a:schemeClr val="accent1"/>
            </a:solidFill>
          </a:endParaRPr>
        </a:p>
      </dgm:t>
    </dgm:pt>
    <dgm:pt modelId="{13D6F2EB-96B6-46A5-99CE-A55F16DEAD83}" type="parTrans" cxnId="{A03054C4-7EE6-464A-91F7-B285521C16AB}">
      <dgm:prSet/>
      <dgm:spPr/>
      <dgm:t>
        <a:bodyPr/>
        <a:lstStyle/>
        <a:p>
          <a:endParaRPr lang="en-US"/>
        </a:p>
      </dgm:t>
    </dgm:pt>
    <dgm:pt modelId="{6D138534-367B-448E-9EA6-FA3978E6C768}" type="sibTrans" cxnId="{A03054C4-7EE6-464A-91F7-B285521C16AB}">
      <dgm:prSet/>
      <dgm:spPr/>
      <dgm:t>
        <a:bodyPr/>
        <a:lstStyle/>
        <a:p>
          <a:endParaRPr lang="en-US"/>
        </a:p>
      </dgm:t>
    </dgm:pt>
    <dgm:pt modelId="{D437606A-6F7F-4BE6-A396-81613A67EAD9}">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支持多厂商和多架构</a:t>
          </a:r>
          <a:endParaRPr lang="en-US" sz="1300" dirty="0"/>
        </a:p>
      </dgm:t>
    </dgm:pt>
    <dgm:pt modelId="{8C2C93F1-A1E5-4DB4-8D2B-133B531529F3}" type="parTrans" cxnId="{341F5C41-220F-45C5-938B-0380C02DE435}">
      <dgm:prSet/>
      <dgm:spPr/>
      <dgm:t>
        <a:bodyPr/>
        <a:lstStyle/>
        <a:p>
          <a:endParaRPr lang="en-US"/>
        </a:p>
      </dgm:t>
    </dgm:pt>
    <dgm:pt modelId="{B73BC704-2631-463D-A68D-EE05F2F4EDE3}" type="sibTrans" cxnId="{341F5C41-220F-45C5-938B-0380C02DE435}">
      <dgm:prSet/>
      <dgm:spPr/>
      <dgm:t>
        <a:bodyPr/>
        <a:lstStyle/>
        <a:p>
          <a:endParaRPr lang="en-US"/>
        </a:p>
      </dgm:t>
    </dgm:pt>
    <dgm:pt modelId="{13A203E0-650A-4326-90DF-BB0FBCF274BE}">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射频可见</a:t>
          </a:r>
          <a:endParaRPr lang="en-US" sz="1300" dirty="0"/>
        </a:p>
      </dgm:t>
    </dgm:pt>
    <dgm:pt modelId="{94D4FF78-3C9F-43DA-AC2F-779137C34771}" type="parTrans" cxnId="{EFD40461-68FE-4C41-939B-B581F416871B}">
      <dgm:prSet/>
      <dgm:spPr/>
      <dgm:t>
        <a:bodyPr/>
        <a:lstStyle/>
        <a:p>
          <a:endParaRPr lang="en-US"/>
        </a:p>
      </dgm:t>
    </dgm:pt>
    <dgm:pt modelId="{88BAC592-F08B-4BC1-B597-187B848540EB}" type="sibTrans" cxnId="{EFD40461-68FE-4C41-939B-B581F416871B}">
      <dgm:prSet/>
      <dgm:spPr/>
      <dgm:t>
        <a:bodyPr/>
        <a:lstStyle/>
        <a:p>
          <a:endParaRPr lang="en-US"/>
        </a:p>
      </dgm:t>
    </dgm:pt>
    <dgm:pt modelId="{E80AEC83-FBC0-4148-97CF-81C0ED8590AA}">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综合保障</a:t>
          </a:r>
          <a:endParaRPr lang="en-US" sz="1300" dirty="0"/>
        </a:p>
      </dgm:t>
    </dgm:pt>
    <dgm:pt modelId="{0292157E-9C11-4BBF-8EBB-12D0078DA57C}" type="parTrans" cxnId="{F13BAAE6-6B5E-4032-AC2E-E7E93B8316D7}">
      <dgm:prSet/>
      <dgm:spPr/>
      <dgm:t>
        <a:bodyPr/>
        <a:lstStyle/>
        <a:p>
          <a:endParaRPr lang="en-US"/>
        </a:p>
      </dgm:t>
    </dgm:pt>
    <dgm:pt modelId="{2F91952E-6C9E-4A50-ACB7-C1622E17C1C4}" type="sibTrans" cxnId="{F13BAAE6-6B5E-4032-AC2E-E7E93B8316D7}">
      <dgm:prSet/>
      <dgm:spPr/>
      <dgm:t>
        <a:bodyPr/>
        <a:lstStyle/>
        <a:p>
          <a:endParaRPr lang="en-US"/>
        </a:p>
      </dgm:t>
    </dgm:pt>
    <dgm:pt modelId="{39AB5635-7F94-4977-B4FC-41BF7CCD2DFE}">
      <dgm:prSet custT="1"/>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200" dirty="0" smtClean="0"/>
            <a:t>设备</a:t>
          </a:r>
          <a:r>
            <a:rPr lang="en-US" altLang="zh-CN" sz="1200" dirty="0" smtClean="0"/>
            <a:t>/</a:t>
          </a:r>
          <a:r>
            <a:rPr lang="zh-CN" altLang="en-US" sz="1200" dirty="0" smtClean="0"/>
            <a:t>用户访问接入的精简配置，定义与执行策略</a:t>
          </a:r>
          <a:endParaRPr lang="en-US" sz="1200" dirty="0"/>
        </a:p>
      </dgm:t>
    </dgm:pt>
    <dgm:pt modelId="{882BBE9D-18D6-4053-B13A-C3F2F31247C7}" type="parTrans" cxnId="{39984EDE-E595-4605-95FD-C17525E792BF}">
      <dgm:prSet/>
      <dgm:spPr/>
      <dgm:t>
        <a:bodyPr/>
        <a:lstStyle/>
        <a:p>
          <a:endParaRPr lang="en-US"/>
        </a:p>
      </dgm:t>
    </dgm:pt>
    <dgm:pt modelId="{9A154C76-AD5E-4EB8-BB24-BB3ED0FD30EF}" type="sibTrans" cxnId="{39984EDE-E595-4605-95FD-C17525E792BF}">
      <dgm:prSet/>
      <dgm:spPr/>
      <dgm:t>
        <a:bodyPr/>
        <a:lstStyle/>
        <a:p>
          <a:endParaRPr lang="en-US"/>
        </a:p>
      </dgm:t>
    </dgm:pt>
    <dgm:pt modelId="{2B17500D-D0AE-45D7-BEC3-A63CED348FD5}">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统一的架构</a:t>
          </a:r>
          <a:endParaRPr lang="en-US" sz="1300" dirty="0"/>
        </a:p>
      </dgm:t>
    </dgm:pt>
    <dgm:pt modelId="{8CA2A0F1-C2ED-4F7E-93A2-351893AE5D3B}" type="sibTrans" cxnId="{3E447F4C-37F5-42B5-A033-0207B96E3AD2}">
      <dgm:prSet/>
      <dgm:spPr/>
      <dgm:t>
        <a:bodyPr/>
        <a:lstStyle/>
        <a:p>
          <a:endParaRPr lang="en-US"/>
        </a:p>
      </dgm:t>
    </dgm:pt>
    <dgm:pt modelId="{020BBB38-0CB5-4DAC-AD9F-540AFAB33DB8}" type="parTrans" cxnId="{3E447F4C-37F5-42B5-A033-0207B96E3AD2}">
      <dgm:prSet/>
      <dgm:spPr/>
      <dgm:t>
        <a:bodyPr/>
        <a:lstStyle/>
        <a:p>
          <a:endParaRPr lang="en-US"/>
        </a:p>
      </dgm:t>
    </dgm:pt>
    <dgm:pt modelId="{DCC5D1A1-CE42-4BEB-920A-AF87DC5E5A6A}">
      <dgm:prSet/>
      <dgm:spPr>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scene3d>
          <a:camera prst="orthographicFront">
            <a:rot lat="0" lon="0" rev="0"/>
          </a:camera>
          <a:lightRig rig="contrasting" dir="t">
            <a:rot lat="0" lon="0" rev="7800000"/>
          </a:lightRig>
        </a:scene3d>
        <a:sp3d>
          <a:bevelT w="139700" h="139700"/>
        </a:sp3d>
      </dgm:spPr>
      <dgm:t>
        <a:bodyPr/>
        <a:lstStyle/>
        <a:p>
          <a:pPr rtl="0"/>
          <a:r>
            <a:rPr lang="zh-CN" altLang="en-US" sz="1300" dirty="0" smtClean="0"/>
            <a:t>智能频谱负载均衡</a:t>
          </a:r>
          <a:endParaRPr lang="en-US" sz="1300" dirty="0"/>
        </a:p>
      </dgm:t>
    </dgm:pt>
    <dgm:pt modelId="{7D2CE4C8-8942-4806-A54F-75A1E7963633}" type="parTrans" cxnId="{07EE86D9-97F3-4870-9B1C-55932916727F}">
      <dgm:prSet/>
      <dgm:spPr/>
      <dgm:t>
        <a:bodyPr/>
        <a:lstStyle/>
        <a:p>
          <a:endParaRPr lang="en-US"/>
        </a:p>
      </dgm:t>
    </dgm:pt>
    <dgm:pt modelId="{26664D2F-73F6-4D30-96FA-6A3A93F1E7A2}" type="sibTrans" cxnId="{07EE86D9-97F3-4870-9B1C-55932916727F}">
      <dgm:prSet/>
      <dgm:spPr/>
      <dgm:t>
        <a:bodyPr/>
        <a:lstStyle/>
        <a:p>
          <a:endParaRPr lang="en-US"/>
        </a:p>
      </dgm:t>
    </dgm:pt>
    <dgm:pt modelId="{587118F3-0B63-4CF3-A7CE-5DC80C8845A8}" type="pres">
      <dgm:prSet presAssocID="{2026D619-C793-4DCA-805C-46CF46661515}" presName="linear" presStyleCnt="0">
        <dgm:presLayoutVars>
          <dgm:dir/>
          <dgm:resizeHandles val="exact"/>
        </dgm:presLayoutVars>
      </dgm:prSet>
      <dgm:spPr/>
      <dgm:t>
        <a:bodyPr/>
        <a:lstStyle/>
        <a:p>
          <a:endParaRPr lang="en-US"/>
        </a:p>
      </dgm:t>
    </dgm:pt>
    <dgm:pt modelId="{FB36E01F-EAC9-4E21-9F03-EED28DAB4DF0}" type="pres">
      <dgm:prSet presAssocID="{C2E75535-0ABD-4A46-988D-AF1ED9898D7A}" presName="comp" presStyleCnt="0"/>
      <dgm:spPr/>
      <dgm:t>
        <a:bodyPr/>
        <a:lstStyle/>
        <a:p>
          <a:endParaRPr lang="en-US"/>
        </a:p>
      </dgm:t>
    </dgm:pt>
    <dgm:pt modelId="{EC9F7F0D-FD3A-4F2D-8E63-DFD0D88A9EE3}" type="pres">
      <dgm:prSet presAssocID="{C2E75535-0ABD-4A46-988D-AF1ED9898D7A}" presName="box" presStyleLbl="node1" presStyleIdx="0" presStyleCnt="4"/>
      <dgm:spPr/>
      <dgm:t>
        <a:bodyPr/>
        <a:lstStyle/>
        <a:p>
          <a:endParaRPr lang="en-US"/>
        </a:p>
      </dgm:t>
    </dgm:pt>
    <dgm:pt modelId="{4191A6AE-021D-4045-9765-8078CB4F0E88}" type="pres">
      <dgm:prSet presAssocID="{C2E75535-0ABD-4A46-988D-AF1ED9898D7A}" presName="img" presStyleLbl="fgImgPlace1" presStyleIdx="0" presStyleCnt="4"/>
      <dgm:spPr>
        <a:blipFill>
          <a:blip xmlns:r="http://schemas.openxmlformats.org/officeDocument/2006/relationships" r:embed="rId1" cstate="print">
            <a:graysc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t="-3000" b="-3000"/>
          </a:stretch>
        </a:blipFill>
        <a:scene3d>
          <a:camera prst="orthographicFront">
            <a:rot lat="0" lon="0" rev="0"/>
          </a:camera>
          <a:lightRig rig="contrasting" dir="t">
            <a:rot lat="0" lon="0" rev="1500000"/>
          </a:lightRig>
        </a:scene3d>
        <a:sp3d prstMaterial="metal">
          <a:bevelT w="88900" h="88900"/>
        </a:sp3d>
      </dgm:spPr>
      <dgm:t>
        <a:bodyPr/>
        <a:lstStyle/>
        <a:p>
          <a:endParaRPr lang="en-US"/>
        </a:p>
      </dgm:t>
    </dgm:pt>
    <dgm:pt modelId="{956E4086-4973-4146-9F9C-17F864929128}" type="pres">
      <dgm:prSet presAssocID="{C2E75535-0ABD-4A46-988D-AF1ED9898D7A}" presName="text" presStyleLbl="node1" presStyleIdx="0" presStyleCnt="4">
        <dgm:presLayoutVars>
          <dgm:bulletEnabled val="1"/>
        </dgm:presLayoutVars>
      </dgm:prSet>
      <dgm:spPr/>
      <dgm:t>
        <a:bodyPr/>
        <a:lstStyle/>
        <a:p>
          <a:endParaRPr lang="en-US"/>
        </a:p>
      </dgm:t>
    </dgm:pt>
    <dgm:pt modelId="{D68BAF7D-E259-4EAE-BA54-0E1EBF8D7795}" type="pres">
      <dgm:prSet presAssocID="{A0C09D3F-7024-475E-9966-A10572F90161}" presName="spacer" presStyleCnt="0"/>
      <dgm:spPr/>
      <dgm:t>
        <a:bodyPr/>
        <a:lstStyle/>
        <a:p>
          <a:endParaRPr lang="en-US"/>
        </a:p>
      </dgm:t>
    </dgm:pt>
    <dgm:pt modelId="{B09C8757-7FDC-42C2-8044-10202A2248F6}" type="pres">
      <dgm:prSet presAssocID="{06795D20-9111-4570-BD6B-5DB3AAF7BEDC}" presName="comp" presStyleCnt="0"/>
      <dgm:spPr/>
      <dgm:t>
        <a:bodyPr/>
        <a:lstStyle/>
        <a:p>
          <a:endParaRPr lang="en-US"/>
        </a:p>
      </dgm:t>
    </dgm:pt>
    <dgm:pt modelId="{F56A86A0-9630-4BFF-AAE5-7C1D90B9E17B}" type="pres">
      <dgm:prSet presAssocID="{06795D20-9111-4570-BD6B-5DB3AAF7BEDC}" presName="box" presStyleLbl="node1" presStyleIdx="1" presStyleCnt="4"/>
      <dgm:spPr/>
      <dgm:t>
        <a:bodyPr/>
        <a:lstStyle/>
        <a:p>
          <a:endParaRPr lang="en-US"/>
        </a:p>
      </dgm:t>
    </dgm:pt>
    <dgm:pt modelId="{678507D4-EF52-4C84-861A-CFB57FFB711A}" type="pres">
      <dgm:prSet presAssocID="{06795D20-9111-4570-BD6B-5DB3AAF7BEDC}" presName="img" presStyleLbl="fgImgPlace1" presStyleIdx="1" presStyleCnt="4"/>
      <dgm:spPr>
        <a:blipFill>
          <a:blip xmlns:r="http://schemas.openxmlformats.org/officeDocument/2006/relationships" r:embed="rId3" cstate="print">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t="-10000" b="-10000"/>
          </a:stretch>
        </a:blipFill>
        <a:scene3d>
          <a:camera prst="orthographicFront">
            <a:rot lat="0" lon="0" rev="0"/>
          </a:camera>
          <a:lightRig rig="contrasting" dir="t">
            <a:rot lat="0" lon="0" rev="1500000"/>
          </a:lightRig>
        </a:scene3d>
        <a:sp3d prstMaterial="metal">
          <a:bevelT w="88900" h="88900"/>
        </a:sp3d>
      </dgm:spPr>
      <dgm:t>
        <a:bodyPr/>
        <a:lstStyle/>
        <a:p>
          <a:endParaRPr lang="en-US"/>
        </a:p>
      </dgm:t>
    </dgm:pt>
    <dgm:pt modelId="{BD7E0589-B181-443F-8961-6D646AB34C24}" type="pres">
      <dgm:prSet presAssocID="{06795D20-9111-4570-BD6B-5DB3AAF7BEDC}" presName="text" presStyleLbl="node1" presStyleIdx="1" presStyleCnt="4">
        <dgm:presLayoutVars>
          <dgm:bulletEnabled val="1"/>
        </dgm:presLayoutVars>
      </dgm:prSet>
      <dgm:spPr/>
      <dgm:t>
        <a:bodyPr/>
        <a:lstStyle/>
        <a:p>
          <a:endParaRPr lang="en-US"/>
        </a:p>
      </dgm:t>
    </dgm:pt>
    <dgm:pt modelId="{104C7197-6E21-4921-BEB3-25AFA47962E7}" type="pres">
      <dgm:prSet presAssocID="{24175D10-D8A9-4DE7-BC25-3F21FBA99DE8}" presName="spacer" presStyleCnt="0"/>
      <dgm:spPr/>
      <dgm:t>
        <a:bodyPr/>
        <a:lstStyle/>
        <a:p>
          <a:endParaRPr lang="en-US"/>
        </a:p>
      </dgm:t>
    </dgm:pt>
    <dgm:pt modelId="{C30062BC-A93D-43D6-A00D-C6731B46133E}" type="pres">
      <dgm:prSet presAssocID="{2880C1BF-668E-4286-A0EA-495A0E290453}" presName="comp" presStyleCnt="0"/>
      <dgm:spPr/>
      <dgm:t>
        <a:bodyPr/>
        <a:lstStyle/>
        <a:p>
          <a:endParaRPr lang="en-US"/>
        </a:p>
      </dgm:t>
    </dgm:pt>
    <dgm:pt modelId="{310F0B38-EC22-41BE-B7FB-530DB824962A}" type="pres">
      <dgm:prSet presAssocID="{2880C1BF-668E-4286-A0EA-495A0E290453}" presName="box" presStyleLbl="node1" presStyleIdx="2" presStyleCnt="4"/>
      <dgm:spPr/>
      <dgm:t>
        <a:bodyPr/>
        <a:lstStyle/>
        <a:p>
          <a:endParaRPr lang="en-US"/>
        </a:p>
      </dgm:t>
    </dgm:pt>
    <dgm:pt modelId="{5A606CCB-1FD1-4B54-A006-A8B8E7062825}" type="pres">
      <dgm:prSet presAssocID="{2880C1BF-668E-4286-A0EA-495A0E290453}" presName="img" presStyleLbl="fgImgPlace1" presStyleIdx="2" presStyleCnt="4"/>
      <dgm:spPr>
        <a:blipFill>
          <a:blip xmlns:r="http://schemas.openxmlformats.org/officeDocument/2006/relationships" r:embed="rId5" cstate="print">
            <a:graysc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scene3d>
          <a:camera prst="orthographicFront">
            <a:rot lat="0" lon="0" rev="0"/>
          </a:camera>
          <a:lightRig rig="contrasting" dir="t">
            <a:rot lat="0" lon="0" rev="1500000"/>
          </a:lightRig>
        </a:scene3d>
        <a:sp3d prstMaterial="metal">
          <a:bevelT w="88900" h="88900"/>
        </a:sp3d>
      </dgm:spPr>
      <dgm:t>
        <a:bodyPr/>
        <a:lstStyle/>
        <a:p>
          <a:endParaRPr lang="en-US"/>
        </a:p>
      </dgm:t>
    </dgm:pt>
    <dgm:pt modelId="{731C30A0-3B45-4661-B39B-627DFB44B3C3}" type="pres">
      <dgm:prSet presAssocID="{2880C1BF-668E-4286-A0EA-495A0E290453}" presName="text" presStyleLbl="node1" presStyleIdx="2" presStyleCnt="4">
        <dgm:presLayoutVars>
          <dgm:bulletEnabled val="1"/>
        </dgm:presLayoutVars>
      </dgm:prSet>
      <dgm:spPr/>
      <dgm:t>
        <a:bodyPr/>
        <a:lstStyle/>
        <a:p>
          <a:endParaRPr lang="en-US"/>
        </a:p>
      </dgm:t>
    </dgm:pt>
    <dgm:pt modelId="{9A30A92A-6BA6-4804-8C96-331E1507121A}" type="pres">
      <dgm:prSet presAssocID="{01AB0A5B-734D-4485-8F3F-3DE5B759C72F}" presName="spacer" presStyleCnt="0"/>
      <dgm:spPr/>
      <dgm:t>
        <a:bodyPr/>
        <a:lstStyle/>
        <a:p>
          <a:endParaRPr lang="en-US"/>
        </a:p>
      </dgm:t>
    </dgm:pt>
    <dgm:pt modelId="{24D9733C-9ED8-4EBF-8ECD-FCDC74588BA2}" type="pres">
      <dgm:prSet presAssocID="{0F62FBD7-749C-4E18-B751-5E39D7770F6E}" presName="comp" presStyleCnt="0"/>
      <dgm:spPr/>
      <dgm:t>
        <a:bodyPr/>
        <a:lstStyle/>
        <a:p>
          <a:endParaRPr lang="en-US"/>
        </a:p>
      </dgm:t>
    </dgm:pt>
    <dgm:pt modelId="{ED72AEB2-B2B7-4A23-9E2D-218F52A44DD4}" type="pres">
      <dgm:prSet presAssocID="{0F62FBD7-749C-4E18-B751-5E39D7770F6E}" presName="box" presStyleLbl="node1" presStyleIdx="3" presStyleCnt="4"/>
      <dgm:spPr/>
      <dgm:t>
        <a:bodyPr/>
        <a:lstStyle/>
        <a:p>
          <a:endParaRPr lang="en-US"/>
        </a:p>
      </dgm:t>
    </dgm:pt>
    <dgm:pt modelId="{52133883-1D91-446D-89D2-C0B4F9DAC7B8}" type="pres">
      <dgm:prSet presAssocID="{0F62FBD7-749C-4E18-B751-5E39D7770F6E}" presName="img" presStyleLbl="fgImgPlace1" presStyleIdx="3" presStyleCnt="4"/>
      <dgm:spPr>
        <a:blipFill>
          <a:blip xmlns:r="http://schemas.openxmlformats.org/officeDocument/2006/relationships" r:embed="rId7" cstate="print">
            <a:graysc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scene3d>
          <a:camera prst="orthographicFront">
            <a:rot lat="0" lon="0" rev="0"/>
          </a:camera>
          <a:lightRig rig="contrasting" dir="t">
            <a:rot lat="0" lon="0" rev="1500000"/>
          </a:lightRig>
        </a:scene3d>
        <a:sp3d prstMaterial="metal">
          <a:bevelT w="88900" h="88900"/>
        </a:sp3d>
      </dgm:spPr>
      <dgm:t>
        <a:bodyPr/>
        <a:lstStyle/>
        <a:p>
          <a:endParaRPr lang="en-US"/>
        </a:p>
      </dgm:t>
    </dgm:pt>
    <dgm:pt modelId="{C47DDD4C-961A-44B7-A6F2-8DE3D145E44D}" type="pres">
      <dgm:prSet presAssocID="{0F62FBD7-749C-4E18-B751-5E39D7770F6E}" presName="text" presStyleLbl="node1" presStyleIdx="3" presStyleCnt="4">
        <dgm:presLayoutVars>
          <dgm:bulletEnabled val="1"/>
        </dgm:presLayoutVars>
      </dgm:prSet>
      <dgm:spPr/>
      <dgm:t>
        <a:bodyPr/>
        <a:lstStyle/>
        <a:p>
          <a:endParaRPr lang="en-US"/>
        </a:p>
      </dgm:t>
    </dgm:pt>
  </dgm:ptLst>
  <dgm:cxnLst>
    <dgm:cxn modelId="{DA73D3B0-FE4B-41DB-B6BE-D499F6D8EB05}" type="presOf" srcId="{39AB5635-7F94-4977-B4FC-41BF7CCD2DFE}" destId="{731C30A0-3B45-4661-B39B-627DFB44B3C3}" srcOrd="1" destOrd="1" presId="urn:microsoft.com/office/officeart/2005/8/layout/vList4"/>
    <dgm:cxn modelId="{E9E62BA4-4863-45D5-90C6-80C5E51BA622}" type="presOf" srcId="{E5D55386-B686-4DC8-8C47-997405C06698}" destId="{956E4086-4973-4146-9F9C-17F864929128}" srcOrd="1" destOrd="2" presId="urn:microsoft.com/office/officeart/2005/8/layout/vList4"/>
    <dgm:cxn modelId="{39984EDE-E595-4605-95FD-C17525E792BF}" srcId="{2880C1BF-668E-4286-A0EA-495A0E290453}" destId="{39AB5635-7F94-4977-B4FC-41BF7CCD2DFE}" srcOrd="0" destOrd="0" parTransId="{882BBE9D-18D6-4053-B13A-C3F2F31247C7}" sibTransId="{9A154C76-AD5E-4EB8-BB24-BB3ED0FD30EF}"/>
    <dgm:cxn modelId="{DF3A4F0C-AC50-439F-9BC7-2B16FB8FFB26}" srcId="{2026D619-C793-4DCA-805C-46CF46661515}" destId="{C2E75535-0ABD-4A46-988D-AF1ED9898D7A}" srcOrd="0" destOrd="0" parTransId="{E3A2DD82-B9DB-4FFF-BFB5-3CCC843638FE}" sibTransId="{A0C09D3F-7024-475E-9966-A10572F90161}"/>
    <dgm:cxn modelId="{6CCB3DD9-8B1A-4D56-A42E-9EDB7A2CFBAC}" srcId="{2880C1BF-668E-4286-A0EA-495A0E290453}" destId="{1A92F2FC-426E-4578-B38E-7F0BD604F9AA}" srcOrd="2" destOrd="0" parTransId="{3AAACE36-7C85-4D88-BEBA-5609C69EA818}" sibTransId="{D750F078-8431-40F8-8D82-8129B8FBDDE5}"/>
    <dgm:cxn modelId="{5396D883-0151-4ADF-960F-5AD79AD2F775}" srcId="{06795D20-9111-4570-BD6B-5DB3AAF7BEDC}" destId="{B7A428D2-257D-4FEB-8259-C2B22751DE68}" srcOrd="0" destOrd="0" parTransId="{69F1C8EA-746B-480D-8F59-8CA3E70B694B}" sibTransId="{A10566F4-B9B6-4931-BFCB-C3A3B244AC7B}"/>
    <dgm:cxn modelId="{82791390-D440-4C4E-AE80-25FF98BBE27B}" type="presOf" srcId="{1AFF08A7-4890-4EA5-ACCC-5622A9EB6D1B}" destId="{310F0B38-EC22-41BE-B7FB-530DB824962A}" srcOrd="0" destOrd="2" presId="urn:microsoft.com/office/officeart/2005/8/layout/vList4"/>
    <dgm:cxn modelId="{3E447F4C-37F5-42B5-A033-0207B96E3AD2}" srcId="{0F62FBD7-749C-4E18-B751-5E39D7770F6E}" destId="{2B17500D-D0AE-45D7-BEC3-A63CED348FD5}" srcOrd="0" destOrd="0" parTransId="{020BBB38-0CB5-4DAC-AD9F-540AFAB33DB8}" sibTransId="{8CA2A0F1-C2ED-4F7E-93A2-351893AE5D3B}"/>
    <dgm:cxn modelId="{602DCCB6-4FAD-4C0D-AFF1-272A3BF09DF4}" type="presOf" srcId="{2B17500D-D0AE-45D7-BEC3-A63CED348FD5}" destId="{C47DDD4C-961A-44B7-A6F2-8DE3D145E44D}" srcOrd="1" destOrd="1" presId="urn:microsoft.com/office/officeart/2005/8/layout/vList4"/>
    <dgm:cxn modelId="{B04D1863-3011-48A2-AF30-15699F8DF174}" type="presOf" srcId="{2880C1BF-668E-4286-A0EA-495A0E290453}" destId="{731C30A0-3B45-4661-B39B-627DFB44B3C3}" srcOrd="1" destOrd="0" presId="urn:microsoft.com/office/officeart/2005/8/layout/vList4"/>
    <dgm:cxn modelId="{F17C63CD-1ED5-4AFE-95BB-95654D5D86B9}" type="presOf" srcId="{C2E75535-0ABD-4A46-988D-AF1ED9898D7A}" destId="{956E4086-4973-4146-9F9C-17F864929128}" srcOrd="1" destOrd="0" presId="urn:microsoft.com/office/officeart/2005/8/layout/vList4"/>
    <dgm:cxn modelId="{7A5CB946-E4E3-4185-ADB0-532EC095B71A}" type="presOf" srcId="{D437606A-6F7F-4BE6-A396-81613A67EAD9}" destId="{C47DDD4C-961A-44B7-A6F2-8DE3D145E44D}" srcOrd="1" destOrd="2" presId="urn:microsoft.com/office/officeart/2005/8/layout/vList4"/>
    <dgm:cxn modelId="{F2E633C6-AD02-424A-A475-43A829843B79}" type="presOf" srcId="{1AFF08A7-4890-4EA5-ACCC-5622A9EB6D1B}" destId="{731C30A0-3B45-4661-B39B-627DFB44B3C3}" srcOrd="1" destOrd="2" presId="urn:microsoft.com/office/officeart/2005/8/layout/vList4"/>
    <dgm:cxn modelId="{341F5C41-220F-45C5-938B-0380C02DE435}" srcId="{0F62FBD7-749C-4E18-B751-5E39D7770F6E}" destId="{D437606A-6F7F-4BE6-A396-81613A67EAD9}" srcOrd="1" destOrd="0" parTransId="{8C2C93F1-A1E5-4DB4-8D2B-133B531529F3}" sibTransId="{B73BC704-2631-463D-A68D-EE05F2F4EDE3}"/>
    <dgm:cxn modelId="{07EE86D9-97F3-4870-9B1C-55932916727F}" srcId="{C2E75535-0ABD-4A46-988D-AF1ED9898D7A}" destId="{DCC5D1A1-CE42-4BEB-920A-AF87DC5E5A6A}" srcOrd="2" destOrd="0" parTransId="{7D2CE4C8-8942-4806-A54F-75A1E7963633}" sibTransId="{26664D2F-73F6-4D30-96FA-6A3A93F1E7A2}"/>
    <dgm:cxn modelId="{6899CB29-E6B6-4178-A0F8-F6C05BDFEE37}" srcId="{C2E75535-0ABD-4A46-988D-AF1ED9898D7A}" destId="{DF15F70C-8D50-4A7B-BE1F-3770959739AF}" srcOrd="0" destOrd="0" parTransId="{70AB05BF-04FC-4E86-B1CA-9A2DA19A21E8}" sibTransId="{77DAFDF1-5276-4B7A-8E93-5E8AA509B30A}"/>
    <dgm:cxn modelId="{9FAE0661-133A-4374-A838-55B364F8F229}" srcId="{06795D20-9111-4570-BD6B-5DB3AAF7BEDC}" destId="{995C09AF-3FC7-427C-82F3-6B9BB90ADA7C}" srcOrd="1" destOrd="0" parTransId="{439B4326-1B33-46C6-82CB-7A8EACD37E17}" sibTransId="{B664A522-CFDE-4D96-9875-4797E25BAD84}"/>
    <dgm:cxn modelId="{0C5E2E3B-13CD-4CEF-9076-B119D134AF2D}" type="presOf" srcId="{B7A428D2-257D-4FEB-8259-C2B22751DE68}" destId="{BD7E0589-B181-443F-8961-6D646AB34C24}" srcOrd="1" destOrd="1" presId="urn:microsoft.com/office/officeart/2005/8/layout/vList4"/>
    <dgm:cxn modelId="{387F5724-D48F-4576-9585-0C5F72F37471}" type="presOf" srcId="{E80AEC83-FBC0-4148-97CF-81C0ED8590AA}" destId="{BD7E0589-B181-443F-8961-6D646AB34C24}" srcOrd="1" destOrd="3" presId="urn:microsoft.com/office/officeart/2005/8/layout/vList4"/>
    <dgm:cxn modelId="{10367FAA-2BBB-464C-B9B2-AEC7AD19387E}" type="presOf" srcId="{06795D20-9111-4570-BD6B-5DB3AAF7BEDC}" destId="{BD7E0589-B181-443F-8961-6D646AB34C24}" srcOrd="1" destOrd="0" presId="urn:microsoft.com/office/officeart/2005/8/layout/vList4"/>
    <dgm:cxn modelId="{26C67ED2-10D0-4ED2-A0BF-A73586B01642}" type="presOf" srcId="{E80AEC83-FBC0-4148-97CF-81C0ED8590AA}" destId="{F56A86A0-9630-4BFF-AAE5-7C1D90B9E17B}" srcOrd="0" destOrd="3" presId="urn:microsoft.com/office/officeart/2005/8/layout/vList4"/>
    <dgm:cxn modelId="{9388566E-4079-4E99-BD06-87644825663F}" type="presOf" srcId="{DCC5D1A1-CE42-4BEB-920A-AF87DC5E5A6A}" destId="{EC9F7F0D-FD3A-4F2D-8E63-DFD0D88A9EE3}" srcOrd="0" destOrd="3" presId="urn:microsoft.com/office/officeart/2005/8/layout/vList4"/>
    <dgm:cxn modelId="{C28AF9BF-3427-45BD-9292-6E0754FA85B6}" type="presOf" srcId="{C2E75535-0ABD-4A46-988D-AF1ED9898D7A}" destId="{EC9F7F0D-FD3A-4F2D-8E63-DFD0D88A9EE3}" srcOrd="0" destOrd="0" presId="urn:microsoft.com/office/officeart/2005/8/layout/vList4"/>
    <dgm:cxn modelId="{08363645-95C2-4CAF-B59D-21E7491FF9F8}" type="presOf" srcId="{13A203E0-650A-4326-90DF-BB0FBCF274BE}" destId="{ED72AEB2-B2B7-4A23-9E2D-218F52A44DD4}" srcOrd="0" destOrd="3" presId="urn:microsoft.com/office/officeart/2005/8/layout/vList4"/>
    <dgm:cxn modelId="{2974990A-E63F-4D61-8827-AFBB46C298A6}" type="presOf" srcId="{13A203E0-650A-4326-90DF-BB0FBCF274BE}" destId="{C47DDD4C-961A-44B7-A6F2-8DE3D145E44D}" srcOrd="1" destOrd="3" presId="urn:microsoft.com/office/officeart/2005/8/layout/vList4"/>
    <dgm:cxn modelId="{395735C9-25A1-4B51-83B0-01657424B76A}" type="presOf" srcId="{F9AC7199-D6EE-4F6B-89A6-0507E335B211}" destId="{731C30A0-3B45-4661-B39B-627DFB44B3C3}" srcOrd="1" destOrd="4" presId="urn:microsoft.com/office/officeart/2005/8/layout/vList4"/>
    <dgm:cxn modelId="{BF81729A-0978-424B-9F51-C6130EE68FF9}" type="presOf" srcId="{06795D20-9111-4570-BD6B-5DB3AAF7BEDC}" destId="{F56A86A0-9630-4BFF-AAE5-7C1D90B9E17B}" srcOrd="0" destOrd="0" presId="urn:microsoft.com/office/officeart/2005/8/layout/vList4"/>
    <dgm:cxn modelId="{A566A9B6-616E-4AF4-B0DE-33EFD327B32B}" type="presOf" srcId="{0F62FBD7-749C-4E18-B751-5E39D7770F6E}" destId="{ED72AEB2-B2B7-4A23-9E2D-218F52A44DD4}" srcOrd="0" destOrd="0" presId="urn:microsoft.com/office/officeart/2005/8/layout/vList4"/>
    <dgm:cxn modelId="{E3199D92-6D27-4EF2-9BE9-D27E6D40FBC3}" type="presOf" srcId="{DF15F70C-8D50-4A7B-BE1F-3770959739AF}" destId="{EC9F7F0D-FD3A-4F2D-8E63-DFD0D88A9EE3}" srcOrd="0" destOrd="1" presId="urn:microsoft.com/office/officeart/2005/8/layout/vList4"/>
    <dgm:cxn modelId="{AE9A34B5-E16F-4C81-8539-639E98FFEA11}" type="presOf" srcId="{39AB5635-7F94-4977-B4FC-41BF7CCD2DFE}" destId="{310F0B38-EC22-41BE-B7FB-530DB824962A}" srcOrd="0" destOrd="1" presId="urn:microsoft.com/office/officeart/2005/8/layout/vList4"/>
    <dgm:cxn modelId="{C5B34382-5D18-4553-A586-9B91A1A2BA09}" srcId="{C2E75535-0ABD-4A46-988D-AF1ED9898D7A}" destId="{E5D55386-B686-4DC8-8C47-997405C06698}" srcOrd="1" destOrd="0" parTransId="{EB3AE976-DE54-4D5D-BC96-C0929079FECE}" sibTransId="{AD11AC9B-265D-4AAB-8789-81E97D3F003B}"/>
    <dgm:cxn modelId="{188E78A5-DDF0-4452-92C3-3E91E6357B93}" type="presOf" srcId="{B7A428D2-257D-4FEB-8259-C2B22751DE68}" destId="{F56A86A0-9630-4BFF-AAE5-7C1D90B9E17B}" srcOrd="0" destOrd="1" presId="urn:microsoft.com/office/officeart/2005/8/layout/vList4"/>
    <dgm:cxn modelId="{BDFDFC65-D2D7-4EB7-81E0-DF8A24B9258B}" srcId="{2026D619-C793-4DCA-805C-46CF46661515}" destId="{06795D20-9111-4570-BD6B-5DB3AAF7BEDC}" srcOrd="1" destOrd="0" parTransId="{D597A8E7-06CC-4BA7-BB8E-65D11FBDDCC2}" sibTransId="{24175D10-D8A9-4DE7-BC25-3F21FBA99DE8}"/>
    <dgm:cxn modelId="{15A69FC5-9815-499C-A2D5-A46D0DD66A90}" type="presOf" srcId="{1A92F2FC-426E-4578-B38E-7F0BD604F9AA}" destId="{731C30A0-3B45-4661-B39B-627DFB44B3C3}" srcOrd="1" destOrd="3" presId="urn:microsoft.com/office/officeart/2005/8/layout/vList4"/>
    <dgm:cxn modelId="{9B203C4D-6966-4605-A9B2-07348866EA4E}" type="presOf" srcId="{DF15F70C-8D50-4A7B-BE1F-3770959739AF}" destId="{956E4086-4973-4146-9F9C-17F864929128}" srcOrd="1" destOrd="1" presId="urn:microsoft.com/office/officeart/2005/8/layout/vList4"/>
    <dgm:cxn modelId="{9F076BC3-4F3C-4021-AA63-7A0A26A44B78}" type="presOf" srcId="{DCC5D1A1-CE42-4BEB-920A-AF87DC5E5A6A}" destId="{956E4086-4973-4146-9F9C-17F864929128}" srcOrd="1" destOrd="3" presId="urn:microsoft.com/office/officeart/2005/8/layout/vList4"/>
    <dgm:cxn modelId="{210747BF-B654-451D-9F42-783CCFD98E52}" type="presOf" srcId="{995C09AF-3FC7-427C-82F3-6B9BB90ADA7C}" destId="{F56A86A0-9630-4BFF-AAE5-7C1D90B9E17B}" srcOrd="0" destOrd="2" presId="urn:microsoft.com/office/officeart/2005/8/layout/vList4"/>
    <dgm:cxn modelId="{78C10BE9-9A7A-4CFB-BFA4-A4B9B97E63A0}" type="presOf" srcId="{1A92F2FC-426E-4578-B38E-7F0BD604F9AA}" destId="{310F0B38-EC22-41BE-B7FB-530DB824962A}" srcOrd="0" destOrd="3" presId="urn:microsoft.com/office/officeart/2005/8/layout/vList4"/>
    <dgm:cxn modelId="{3EAAFE59-667B-41DC-BAEC-C30DA282ACA2}" type="presOf" srcId="{2880C1BF-668E-4286-A0EA-495A0E290453}" destId="{310F0B38-EC22-41BE-B7FB-530DB824962A}" srcOrd="0" destOrd="0" presId="urn:microsoft.com/office/officeart/2005/8/layout/vList4"/>
    <dgm:cxn modelId="{F13BAAE6-6B5E-4032-AC2E-E7E93B8316D7}" srcId="{06795D20-9111-4570-BD6B-5DB3AAF7BEDC}" destId="{E80AEC83-FBC0-4148-97CF-81C0ED8590AA}" srcOrd="2" destOrd="0" parTransId="{0292157E-9C11-4BBF-8EBB-12D0078DA57C}" sibTransId="{2F91952E-6C9E-4A50-ACB7-C1622E17C1C4}"/>
    <dgm:cxn modelId="{FFD31E39-ACEF-4BA8-A53A-C59C01E4BFD6}" type="presOf" srcId="{995C09AF-3FC7-427C-82F3-6B9BB90ADA7C}" destId="{BD7E0589-B181-443F-8961-6D646AB34C24}" srcOrd="1" destOrd="2" presId="urn:microsoft.com/office/officeart/2005/8/layout/vList4"/>
    <dgm:cxn modelId="{CD7CFA6D-A026-415B-B356-2285DBE2126D}" type="presOf" srcId="{D437606A-6F7F-4BE6-A396-81613A67EAD9}" destId="{ED72AEB2-B2B7-4A23-9E2D-218F52A44DD4}" srcOrd="0" destOrd="2" presId="urn:microsoft.com/office/officeart/2005/8/layout/vList4"/>
    <dgm:cxn modelId="{EFD40461-68FE-4C41-939B-B581F416871B}" srcId="{0F62FBD7-749C-4E18-B751-5E39D7770F6E}" destId="{13A203E0-650A-4326-90DF-BB0FBCF274BE}" srcOrd="2" destOrd="0" parTransId="{94D4FF78-3C9F-43DA-AC2F-779137C34771}" sibTransId="{88BAC592-F08B-4BC1-B597-187B848540EB}"/>
    <dgm:cxn modelId="{26366FFE-9751-4838-B003-9594E63BCED9}" srcId="{2026D619-C793-4DCA-805C-46CF46661515}" destId="{2880C1BF-668E-4286-A0EA-495A0E290453}" srcOrd="2" destOrd="0" parTransId="{663CE142-B144-43B9-9357-BE8B73776682}" sibTransId="{01AB0A5B-734D-4485-8F3F-3DE5B759C72F}"/>
    <dgm:cxn modelId="{64EC00D8-F54B-4A5B-AD40-560743F0D129}" type="presOf" srcId="{2026D619-C793-4DCA-805C-46CF46661515}" destId="{587118F3-0B63-4CF3-A7CE-5DC80C8845A8}" srcOrd="0" destOrd="0" presId="urn:microsoft.com/office/officeart/2005/8/layout/vList4"/>
    <dgm:cxn modelId="{68C2875A-5986-49AB-BBBC-6349FB71129D}" srcId="{2880C1BF-668E-4286-A0EA-495A0E290453}" destId="{1AFF08A7-4890-4EA5-ACCC-5622A9EB6D1B}" srcOrd="1" destOrd="0" parTransId="{2D0170A5-1605-461D-AED7-6702CD2CE169}" sibTransId="{62C1773F-82F8-4AE7-8060-97EEF5F2EA7A}"/>
    <dgm:cxn modelId="{E12AAC31-05F3-41E2-8349-E183DC75DEC6}" type="presOf" srcId="{2B17500D-D0AE-45D7-BEC3-A63CED348FD5}" destId="{ED72AEB2-B2B7-4A23-9E2D-218F52A44DD4}" srcOrd="0" destOrd="1" presId="urn:microsoft.com/office/officeart/2005/8/layout/vList4"/>
    <dgm:cxn modelId="{1D294BAF-2878-45D7-B986-FA084CF1C32A}" type="presOf" srcId="{0F62FBD7-749C-4E18-B751-5E39D7770F6E}" destId="{C47DDD4C-961A-44B7-A6F2-8DE3D145E44D}" srcOrd="1" destOrd="0" presId="urn:microsoft.com/office/officeart/2005/8/layout/vList4"/>
    <dgm:cxn modelId="{A03054C4-7EE6-464A-91F7-B285521C16AB}" srcId="{2026D619-C793-4DCA-805C-46CF46661515}" destId="{0F62FBD7-749C-4E18-B751-5E39D7770F6E}" srcOrd="3" destOrd="0" parTransId="{13D6F2EB-96B6-46A5-99CE-A55F16DEAD83}" sibTransId="{6D138534-367B-448E-9EA6-FA3978E6C768}"/>
    <dgm:cxn modelId="{41B25A93-43D7-4D73-82EB-EA464C6B5768}" srcId="{2880C1BF-668E-4286-A0EA-495A0E290453}" destId="{F9AC7199-D6EE-4F6B-89A6-0507E335B211}" srcOrd="3" destOrd="0" parTransId="{7E896BF7-34B4-4B16-9666-B58CA1D1211E}" sibTransId="{47D6E742-9832-43FD-A0A3-66B7127AAD8F}"/>
    <dgm:cxn modelId="{A45C9022-2035-48A4-945E-B22ED2CABA66}" type="presOf" srcId="{E5D55386-B686-4DC8-8C47-997405C06698}" destId="{EC9F7F0D-FD3A-4F2D-8E63-DFD0D88A9EE3}" srcOrd="0" destOrd="2" presId="urn:microsoft.com/office/officeart/2005/8/layout/vList4"/>
    <dgm:cxn modelId="{F79AB035-E8D2-491E-804D-6E63A270DB5A}" type="presOf" srcId="{F9AC7199-D6EE-4F6B-89A6-0507E335B211}" destId="{310F0B38-EC22-41BE-B7FB-530DB824962A}" srcOrd="0" destOrd="4" presId="urn:microsoft.com/office/officeart/2005/8/layout/vList4"/>
    <dgm:cxn modelId="{4FBE7A4D-715C-4636-8520-F2B3FCF83111}" type="presParOf" srcId="{587118F3-0B63-4CF3-A7CE-5DC80C8845A8}" destId="{FB36E01F-EAC9-4E21-9F03-EED28DAB4DF0}" srcOrd="0" destOrd="0" presId="urn:microsoft.com/office/officeart/2005/8/layout/vList4"/>
    <dgm:cxn modelId="{D1D90F30-9953-4887-9B7E-25B8F95635EF}" type="presParOf" srcId="{FB36E01F-EAC9-4E21-9F03-EED28DAB4DF0}" destId="{EC9F7F0D-FD3A-4F2D-8E63-DFD0D88A9EE3}" srcOrd="0" destOrd="0" presId="urn:microsoft.com/office/officeart/2005/8/layout/vList4"/>
    <dgm:cxn modelId="{C81F7591-C3F6-41ED-8929-705233159BB4}" type="presParOf" srcId="{FB36E01F-EAC9-4E21-9F03-EED28DAB4DF0}" destId="{4191A6AE-021D-4045-9765-8078CB4F0E88}" srcOrd="1" destOrd="0" presId="urn:microsoft.com/office/officeart/2005/8/layout/vList4"/>
    <dgm:cxn modelId="{AECDA507-59CD-46B9-9FB8-CA9A2E9CB659}" type="presParOf" srcId="{FB36E01F-EAC9-4E21-9F03-EED28DAB4DF0}" destId="{956E4086-4973-4146-9F9C-17F864929128}" srcOrd="2" destOrd="0" presId="urn:microsoft.com/office/officeart/2005/8/layout/vList4"/>
    <dgm:cxn modelId="{CBAF36AB-A290-4C73-A599-C1871259ABDA}" type="presParOf" srcId="{587118F3-0B63-4CF3-A7CE-5DC80C8845A8}" destId="{D68BAF7D-E259-4EAE-BA54-0E1EBF8D7795}" srcOrd="1" destOrd="0" presId="urn:microsoft.com/office/officeart/2005/8/layout/vList4"/>
    <dgm:cxn modelId="{E0C95790-6A77-4844-8272-5DB8265BF038}" type="presParOf" srcId="{587118F3-0B63-4CF3-A7CE-5DC80C8845A8}" destId="{B09C8757-7FDC-42C2-8044-10202A2248F6}" srcOrd="2" destOrd="0" presId="urn:microsoft.com/office/officeart/2005/8/layout/vList4"/>
    <dgm:cxn modelId="{ED8D767B-0BF1-4CD7-92E3-BECAAAB7F466}" type="presParOf" srcId="{B09C8757-7FDC-42C2-8044-10202A2248F6}" destId="{F56A86A0-9630-4BFF-AAE5-7C1D90B9E17B}" srcOrd="0" destOrd="0" presId="urn:microsoft.com/office/officeart/2005/8/layout/vList4"/>
    <dgm:cxn modelId="{6B750599-CDEF-4C4F-A0C2-337B6C478183}" type="presParOf" srcId="{B09C8757-7FDC-42C2-8044-10202A2248F6}" destId="{678507D4-EF52-4C84-861A-CFB57FFB711A}" srcOrd="1" destOrd="0" presId="urn:microsoft.com/office/officeart/2005/8/layout/vList4"/>
    <dgm:cxn modelId="{FE87A91D-2B93-4A8A-9B0A-42E42E06E1C6}" type="presParOf" srcId="{B09C8757-7FDC-42C2-8044-10202A2248F6}" destId="{BD7E0589-B181-443F-8961-6D646AB34C24}" srcOrd="2" destOrd="0" presId="urn:microsoft.com/office/officeart/2005/8/layout/vList4"/>
    <dgm:cxn modelId="{6F35A598-0C9A-4EF4-A9DF-71F025084CA0}" type="presParOf" srcId="{587118F3-0B63-4CF3-A7CE-5DC80C8845A8}" destId="{104C7197-6E21-4921-BEB3-25AFA47962E7}" srcOrd="3" destOrd="0" presId="urn:microsoft.com/office/officeart/2005/8/layout/vList4"/>
    <dgm:cxn modelId="{163B38F0-9CFF-4D8F-9CA1-B634681F9526}" type="presParOf" srcId="{587118F3-0B63-4CF3-A7CE-5DC80C8845A8}" destId="{C30062BC-A93D-43D6-A00D-C6731B46133E}" srcOrd="4" destOrd="0" presId="urn:microsoft.com/office/officeart/2005/8/layout/vList4"/>
    <dgm:cxn modelId="{4A5D9C37-8DB2-4FD3-8315-B3EC7B5410F3}" type="presParOf" srcId="{C30062BC-A93D-43D6-A00D-C6731B46133E}" destId="{310F0B38-EC22-41BE-B7FB-530DB824962A}" srcOrd="0" destOrd="0" presId="urn:microsoft.com/office/officeart/2005/8/layout/vList4"/>
    <dgm:cxn modelId="{0DF37985-0AED-4400-9B11-BDDB7A7AE72C}" type="presParOf" srcId="{C30062BC-A93D-43D6-A00D-C6731B46133E}" destId="{5A606CCB-1FD1-4B54-A006-A8B8E7062825}" srcOrd="1" destOrd="0" presId="urn:microsoft.com/office/officeart/2005/8/layout/vList4"/>
    <dgm:cxn modelId="{F8FE3240-1F03-4491-A539-BBF3D36E55F0}" type="presParOf" srcId="{C30062BC-A93D-43D6-A00D-C6731B46133E}" destId="{731C30A0-3B45-4661-B39B-627DFB44B3C3}" srcOrd="2" destOrd="0" presId="urn:microsoft.com/office/officeart/2005/8/layout/vList4"/>
    <dgm:cxn modelId="{2E67687E-40E1-4C69-8E0A-316B8D059CED}" type="presParOf" srcId="{587118F3-0B63-4CF3-A7CE-5DC80C8845A8}" destId="{9A30A92A-6BA6-4804-8C96-331E1507121A}" srcOrd="5" destOrd="0" presId="urn:microsoft.com/office/officeart/2005/8/layout/vList4"/>
    <dgm:cxn modelId="{86E6968A-F9F0-4901-B55A-36C32D92513F}" type="presParOf" srcId="{587118F3-0B63-4CF3-A7CE-5DC80C8845A8}" destId="{24D9733C-9ED8-4EBF-8ECD-FCDC74588BA2}" srcOrd="6" destOrd="0" presId="urn:microsoft.com/office/officeart/2005/8/layout/vList4"/>
    <dgm:cxn modelId="{CBE35CEF-6AE5-4C3C-B843-E0B67DE465FB}" type="presParOf" srcId="{24D9733C-9ED8-4EBF-8ECD-FCDC74588BA2}" destId="{ED72AEB2-B2B7-4A23-9E2D-218F52A44DD4}" srcOrd="0" destOrd="0" presId="urn:microsoft.com/office/officeart/2005/8/layout/vList4"/>
    <dgm:cxn modelId="{D2AAF8F7-98F2-4215-B993-697BC96E4E06}" type="presParOf" srcId="{24D9733C-9ED8-4EBF-8ECD-FCDC74588BA2}" destId="{52133883-1D91-446D-89D2-C0B4F9DAC7B8}" srcOrd="1" destOrd="0" presId="urn:microsoft.com/office/officeart/2005/8/layout/vList4"/>
    <dgm:cxn modelId="{A2F903FA-1115-4FE7-9EAF-152D856E9403}" type="presParOf" srcId="{24D9733C-9ED8-4EBF-8ECD-FCDC74588BA2}" destId="{C47DDD4C-961A-44B7-A6F2-8DE3D145E44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F7F0D-FD3A-4F2D-8E63-DFD0D88A9EE3}">
      <dsp:nvSpPr>
        <dsp:cNvPr id="0" name=""/>
        <dsp:cNvSpPr/>
      </dsp:nvSpPr>
      <dsp:spPr>
        <a:xfrm>
          <a:off x="0" y="0"/>
          <a:ext cx="7802562" cy="1186606"/>
        </a:xfrm>
        <a:prstGeom prst="roundRect">
          <a:avLst>
            <a:gd name="adj" fmla="val 10000"/>
          </a:avLst>
        </a:prstGeom>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effectLst>
          <a:outerShdw blurRad="40000" dist="23000" dir="5400000" rotWithShape="0">
            <a:srgbClr val="000000">
              <a:alpha val="35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altLang="en-US" sz="1400" b="1" kern="1200" baseline="0" dirty="0" smtClean="0">
              <a:solidFill>
                <a:schemeClr val="accent1"/>
              </a:solidFill>
            </a:rPr>
            <a:t>频谱资源的管理</a:t>
          </a:r>
          <a:endParaRPr lang="en-US" sz="1400" kern="1200" dirty="0">
            <a:solidFill>
              <a:schemeClr val="accent1"/>
            </a:solidFill>
          </a:endParaRPr>
        </a:p>
        <a:p>
          <a:pPr marL="114300" lvl="1" indent="-114300" algn="l" defTabSz="577850" rtl="0">
            <a:lnSpc>
              <a:spcPct val="90000"/>
            </a:lnSpc>
            <a:spcBef>
              <a:spcPct val="0"/>
            </a:spcBef>
            <a:spcAft>
              <a:spcPct val="15000"/>
            </a:spcAft>
            <a:buChar char="••"/>
          </a:pPr>
          <a:r>
            <a:rPr lang="zh-CN" altLang="en-US" sz="1300" kern="1200" dirty="0" smtClean="0"/>
            <a:t>自适应射频管理 </a:t>
          </a:r>
          <a:r>
            <a:rPr lang="en-US" sz="1300" kern="1200" dirty="0" smtClean="0"/>
            <a:t>(ARM)</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集成频谱扫描</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智能频谱负载均衡</a:t>
          </a:r>
          <a:endParaRPr lang="en-US" sz="1300" kern="1200" dirty="0"/>
        </a:p>
      </dsp:txBody>
      <dsp:txXfrm>
        <a:off x="1679173" y="0"/>
        <a:ext cx="6123388" cy="1186606"/>
      </dsp:txXfrm>
    </dsp:sp>
    <dsp:sp modelId="{4191A6AE-021D-4045-9765-8078CB4F0E88}">
      <dsp:nvSpPr>
        <dsp:cNvPr id="0" name=""/>
        <dsp:cNvSpPr/>
      </dsp:nvSpPr>
      <dsp:spPr>
        <a:xfrm>
          <a:off x="118660" y="118660"/>
          <a:ext cx="1560512" cy="949285"/>
        </a:xfrm>
        <a:prstGeom prst="roundRect">
          <a:avLst>
            <a:gd name="adj" fmla="val 10000"/>
          </a:avLst>
        </a:prstGeom>
        <a:blipFill>
          <a:blip xmlns:r="http://schemas.openxmlformats.org/officeDocument/2006/relationships" r:embed="rId1" cstate="print">
            <a:graysc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F56A86A0-9630-4BFF-AAE5-7C1D90B9E17B}">
      <dsp:nvSpPr>
        <dsp:cNvPr id="0" name=""/>
        <dsp:cNvSpPr/>
      </dsp:nvSpPr>
      <dsp:spPr>
        <a:xfrm>
          <a:off x="0" y="1305267"/>
          <a:ext cx="7802562" cy="1186606"/>
        </a:xfrm>
        <a:prstGeom prst="roundRect">
          <a:avLst>
            <a:gd name="adj" fmla="val 10000"/>
          </a:avLst>
        </a:prstGeom>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effectLst>
          <a:outerShdw blurRad="40000" dist="23000" dir="5400000" rotWithShape="0">
            <a:srgbClr val="000000">
              <a:alpha val="35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altLang="en-US" sz="1400" b="1" kern="1200" baseline="0" dirty="0" smtClean="0">
              <a:solidFill>
                <a:schemeClr val="accent1"/>
              </a:solidFill>
            </a:rPr>
            <a:t>安全保护</a:t>
          </a:r>
          <a:endParaRPr lang="en-US" sz="1400" kern="1200" dirty="0">
            <a:solidFill>
              <a:schemeClr val="accent1"/>
            </a:solidFill>
          </a:endParaRPr>
        </a:p>
        <a:p>
          <a:pPr marL="114300" lvl="1" indent="-114300" algn="l" defTabSz="577850" rtl="0">
            <a:lnSpc>
              <a:spcPct val="90000"/>
            </a:lnSpc>
            <a:spcBef>
              <a:spcPct val="0"/>
            </a:spcBef>
            <a:spcAft>
              <a:spcPct val="15000"/>
            </a:spcAft>
            <a:buChar char="••"/>
          </a:pPr>
          <a:r>
            <a:rPr lang="zh-CN" altLang="en-US" sz="1300" kern="1200" dirty="0" smtClean="0"/>
            <a:t>集成无线入侵检测</a:t>
          </a:r>
          <a:r>
            <a:rPr lang="en-US" sz="1300" kern="1200" dirty="0" smtClean="0"/>
            <a:t> (WIDS)</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射频保护 </a:t>
          </a:r>
          <a:r>
            <a:rPr lang="en-US" sz="1300" kern="1200" dirty="0" smtClean="0"/>
            <a:t>RFProtect</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综合保障</a:t>
          </a:r>
          <a:endParaRPr lang="en-US" sz="1300" kern="1200" dirty="0"/>
        </a:p>
      </dsp:txBody>
      <dsp:txXfrm>
        <a:off x="1679173" y="1305267"/>
        <a:ext cx="6123388" cy="1186606"/>
      </dsp:txXfrm>
    </dsp:sp>
    <dsp:sp modelId="{678507D4-EF52-4C84-861A-CFB57FFB711A}">
      <dsp:nvSpPr>
        <dsp:cNvPr id="0" name=""/>
        <dsp:cNvSpPr/>
      </dsp:nvSpPr>
      <dsp:spPr>
        <a:xfrm>
          <a:off x="118660" y="1423927"/>
          <a:ext cx="1560512" cy="949285"/>
        </a:xfrm>
        <a:prstGeom prst="roundRect">
          <a:avLst>
            <a:gd name="adj" fmla="val 10000"/>
          </a:avLst>
        </a:prstGeom>
        <a:blipFill>
          <a:blip xmlns:r="http://schemas.openxmlformats.org/officeDocument/2006/relationships" r:embed="rId3" cstate="print">
            <a:graysc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t="-10000" b="-10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310F0B38-EC22-41BE-B7FB-530DB824962A}">
      <dsp:nvSpPr>
        <dsp:cNvPr id="0" name=""/>
        <dsp:cNvSpPr/>
      </dsp:nvSpPr>
      <dsp:spPr>
        <a:xfrm>
          <a:off x="0" y="2610534"/>
          <a:ext cx="7802562" cy="1186606"/>
        </a:xfrm>
        <a:prstGeom prst="roundRect">
          <a:avLst>
            <a:gd name="adj" fmla="val 10000"/>
          </a:avLst>
        </a:prstGeom>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effectLst>
          <a:outerShdw blurRad="40000" dist="23000" dir="5400000" rotWithShape="0">
            <a:srgbClr val="000000">
              <a:alpha val="35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kern="1200" baseline="0" dirty="0" smtClean="0">
              <a:solidFill>
                <a:schemeClr val="accent1"/>
              </a:solidFill>
            </a:rPr>
            <a:t>BYOD &amp; </a:t>
          </a:r>
          <a:r>
            <a:rPr lang="zh-CN" altLang="en-US" sz="1400" b="1" kern="1200" baseline="0" dirty="0" smtClean="0">
              <a:solidFill>
                <a:schemeClr val="accent1"/>
              </a:solidFill>
            </a:rPr>
            <a:t>情景感知</a:t>
          </a:r>
          <a:endParaRPr lang="en-US" sz="1400" kern="1200" dirty="0">
            <a:solidFill>
              <a:schemeClr val="accent1"/>
            </a:solidFill>
          </a:endParaRPr>
        </a:p>
        <a:p>
          <a:pPr marL="114300" lvl="1" indent="-114300" algn="l" defTabSz="533400" rtl="0">
            <a:lnSpc>
              <a:spcPct val="90000"/>
            </a:lnSpc>
            <a:spcBef>
              <a:spcPct val="0"/>
            </a:spcBef>
            <a:spcAft>
              <a:spcPct val="15000"/>
            </a:spcAft>
            <a:buChar char="••"/>
          </a:pPr>
          <a:r>
            <a:rPr lang="zh-CN" altLang="en-US" sz="1200" kern="1200" dirty="0" smtClean="0"/>
            <a:t>设备</a:t>
          </a:r>
          <a:r>
            <a:rPr lang="en-US" altLang="zh-CN" sz="1200" kern="1200" dirty="0" smtClean="0"/>
            <a:t>/</a:t>
          </a:r>
          <a:r>
            <a:rPr lang="zh-CN" altLang="en-US" sz="1200" kern="1200" dirty="0" smtClean="0"/>
            <a:t>用户访问接入的精简配置，定义与执行策略</a:t>
          </a:r>
          <a:endParaRPr lang="en-US" sz="1200" kern="1200" dirty="0"/>
        </a:p>
        <a:p>
          <a:pPr marL="114300" lvl="1" indent="-114300" algn="l" defTabSz="533400" rtl="0">
            <a:lnSpc>
              <a:spcPct val="90000"/>
            </a:lnSpc>
            <a:spcBef>
              <a:spcPct val="0"/>
            </a:spcBef>
            <a:spcAft>
              <a:spcPct val="15000"/>
            </a:spcAft>
            <a:buChar char="••"/>
          </a:pPr>
          <a:r>
            <a:rPr lang="zh-CN" altLang="en-US" sz="1200" kern="1200" dirty="0" smtClean="0"/>
            <a:t>状态化的策略执行防火墙 </a:t>
          </a:r>
          <a:r>
            <a:rPr lang="en-US" altLang="zh-CN" sz="1200" kern="1200" dirty="0" smtClean="0"/>
            <a:t>(PEF)</a:t>
          </a:r>
          <a:endParaRPr lang="en-US" sz="1200" kern="1200" dirty="0"/>
        </a:p>
        <a:p>
          <a:pPr marL="114300" lvl="1" indent="-114300" algn="l" defTabSz="533400" rtl="0">
            <a:lnSpc>
              <a:spcPct val="90000"/>
            </a:lnSpc>
            <a:spcBef>
              <a:spcPct val="0"/>
            </a:spcBef>
            <a:spcAft>
              <a:spcPct val="15000"/>
            </a:spcAft>
            <a:buChar char="••"/>
          </a:pPr>
          <a:r>
            <a:rPr lang="zh-CN" altLang="en-US" sz="1200" kern="1200" dirty="0" smtClean="0"/>
            <a:t>用户，设备，应用，地点等多维因素的感知</a:t>
          </a:r>
          <a:endParaRPr lang="en-US" sz="1200" kern="1200" dirty="0"/>
        </a:p>
        <a:p>
          <a:pPr marL="114300" lvl="1" indent="-114300" algn="l" defTabSz="533400" rtl="0">
            <a:lnSpc>
              <a:spcPct val="90000"/>
            </a:lnSpc>
            <a:spcBef>
              <a:spcPct val="0"/>
            </a:spcBef>
            <a:spcAft>
              <a:spcPct val="15000"/>
            </a:spcAft>
            <a:buChar char="••"/>
          </a:pPr>
          <a:r>
            <a:rPr lang="zh-CN" altLang="en-US" sz="1200" kern="1200" dirty="0" smtClean="0"/>
            <a:t>流量管理，优先性设置和传输保证</a:t>
          </a:r>
          <a:endParaRPr lang="en-US" sz="1200" kern="1200" dirty="0"/>
        </a:p>
      </dsp:txBody>
      <dsp:txXfrm>
        <a:off x="1679173" y="2610534"/>
        <a:ext cx="6123388" cy="1186606"/>
      </dsp:txXfrm>
    </dsp:sp>
    <dsp:sp modelId="{5A606CCB-1FD1-4B54-A006-A8B8E7062825}">
      <dsp:nvSpPr>
        <dsp:cNvPr id="0" name=""/>
        <dsp:cNvSpPr/>
      </dsp:nvSpPr>
      <dsp:spPr>
        <a:xfrm>
          <a:off x="118660" y="2729195"/>
          <a:ext cx="1560512" cy="949285"/>
        </a:xfrm>
        <a:prstGeom prst="roundRect">
          <a:avLst>
            <a:gd name="adj" fmla="val 10000"/>
          </a:avLst>
        </a:prstGeom>
        <a:blipFill>
          <a:blip xmlns:r="http://schemas.openxmlformats.org/officeDocument/2006/relationships" r:embed="rId5" cstate="print">
            <a:graysc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ED72AEB2-B2B7-4A23-9E2D-218F52A44DD4}">
      <dsp:nvSpPr>
        <dsp:cNvPr id="0" name=""/>
        <dsp:cNvSpPr/>
      </dsp:nvSpPr>
      <dsp:spPr>
        <a:xfrm>
          <a:off x="0" y="3915801"/>
          <a:ext cx="7802562" cy="1186606"/>
        </a:xfrm>
        <a:prstGeom prst="roundRect">
          <a:avLst>
            <a:gd name="adj" fmla="val 10000"/>
          </a:avLst>
        </a:prstGeom>
        <a:gradFill flip="none" rotWithShape="0">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w="19050">
          <a:solidFill>
            <a:schemeClr val="accent1"/>
          </a:solidFill>
        </a:ln>
        <a:effectLst>
          <a:outerShdw blurRad="40000" dist="23000" dir="5400000" rotWithShape="0">
            <a:srgbClr val="000000">
              <a:alpha val="35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zh-CN" altLang="en-US" sz="1400" b="1" kern="1200" baseline="0" dirty="0" smtClean="0">
              <a:solidFill>
                <a:schemeClr val="accent1"/>
              </a:solidFill>
            </a:rPr>
            <a:t>管理 </a:t>
          </a:r>
          <a:r>
            <a:rPr lang="en-US" altLang="zh-CN" sz="1400" b="1" kern="1200" baseline="0" dirty="0" smtClean="0">
              <a:solidFill>
                <a:schemeClr val="accent1"/>
              </a:solidFill>
            </a:rPr>
            <a:t>&amp;</a:t>
          </a:r>
          <a:r>
            <a:rPr lang="en-US" sz="1400" b="1" kern="1200" baseline="0" dirty="0" smtClean="0">
              <a:solidFill>
                <a:schemeClr val="accent1"/>
              </a:solidFill>
            </a:rPr>
            <a:t> </a:t>
          </a:r>
          <a:r>
            <a:rPr lang="zh-CN" altLang="en-US" sz="1400" b="1" kern="1200" baseline="0" dirty="0" smtClean="0">
              <a:solidFill>
                <a:schemeClr val="accent1"/>
              </a:solidFill>
            </a:rPr>
            <a:t>故障处理</a:t>
          </a:r>
          <a:endParaRPr lang="en-US" sz="1400" kern="1200" dirty="0">
            <a:solidFill>
              <a:schemeClr val="accent1"/>
            </a:solidFill>
          </a:endParaRPr>
        </a:p>
        <a:p>
          <a:pPr marL="114300" lvl="1" indent="-114300" algn="l" defTabSz="577850" rtl="0">
            <a:lnSpc>
              <a:spcPct val="90000"/>
            </a:lnSpc>
            <a:spcBef>
              <a:spcPct val="0"/>
            </a:spcBef>
            <a:spcAft>
              <a:spcPct val="15000"/>
            </a:spcAft>
            <a:buChar char="••"/>
          </a:pPr>
          <a:r>
            <a:rPr lang="zh-CN" altLang="en-US" sz="1300" kern="1200" dirty="0" smtClean="0"/>
            <a:t>统一的架构</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支持多厂商和多架构</a:t>
          </a:r>
          <a:endParaRPr lang="en-US" sz="1300" kern="1200" dirty="0"/>
        </a:p>
        <a:p>
          <a:pPr marL="114300" lvl="1" indent="-114300" algn="l" defTabSz="577850" rtl="0">
            <a:lnSpc>
              <a:spcPct val="90000"/>
            </a:lnSpc>
            <a:spcBef>
              <a:spcPct val="0"/>
            </a:spcBef>
            <a:spcAft>
              <a:spcPct val="15000"/>
            </a:spcAft>
            <a:buChar char="••"/>
          </a:pPr>
          <a:r>
            <a:rPr lang="zh-CN" altLang="en-US" sz="1300" kern="1200" dirty="0" smtClean="0"/>
            <a:t>射频可见</a:t>
          </a:r>
          <a:endParaRPr lang="en-US" sz="1300" kern="1200" dirty="0"/>
        </a:p>
      </dsp:txBody>
      <dsp:txXfrm>
        <a:off x="1679173" y="3915801"/>
        <a:ext cx="6123388" cy="1186606"/>
      </dsp:txXfrm>
    </dsp:sp>
    <dsp:sp modelId="{52133883-1D91-446D-89D2-C0B4F9DAC7B8}">
      <dsp:nvSpPr>
        <dsp:cNvPr id="0" name=""/>
        <dsp:cNvSpPr/>
      </dsp:nvSpPr>
      <dsp:spPr>
        <a:xfrm>
          <a:off x="118660" y="4034462"/>
          <a:ext cx="1560512" cy="949285"/>
        </a:xfrm>
        <a:prstGeom prst="roundRect">
          <a:avLst>
            <a:gd name="adj" fmla="val 10000"/>
          </a:avLst>
        </a:prstGeom>
        <a:blipFill>
          <a:blip xmlns:r="http://schemas.openxmlformats.org/officeDocument/2006/relationships" r:embed="rId7" cstate="print">
            <a:graysc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581AA-83BC-1742-A5DD-53F68BF8EAD0}" type="datetimeFigureOut">
              <a:rPr lang="en-US" smtClean="0"/>
              <a:pPr/>
              <a:t>9/27/2014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AE8D9-9DB3-094E-B139-2FDD30F4EA36}" type="slidenum">
              <a:rPr lang="en-US" smtClean="0"/>
              <a:pPr/>
              <a:t>‹#›</a:t>
            </a:fld>
            <a:endParaRPr lang="en-US"/>
          </a:p>
        </p:txBody>
      </p:sp>
    </p:spTree>
    <p:extLst>
      <p:ext uri="{BB962C8B-B14F-4D97-AF65-F5344CB8AC3E}">
        <p14:creationId xmlns:p14="http://schemas.microsoft.com/office/powerpoint/2010/main" val="502301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34ABF34-24E5-4982-A99C-6277AFEA960B}" type="slidenum">
              <a:rPr lang="en-US" smtClean="0"/>
              <a:pPr/>
              <a:t>1</a:t>
            </a:fld>
            <a:endParaRPr lang="en-US" dirty="0"/>
          </a:p>
        </p:txBody>
      </p:sp>
    </p:spTree>
    <p:extLst>
      <p:ext uri="{BB962C8B-B14F-4D97-AF65-F5344CB8AC3E}">
        <p14:creationId xmlns:p14="http://schemas.microsoft.com/office/powerpoint/2010/main" val="198774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FF8A7F00-8959-9C4D-9843-90C33D754161}"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solidFill>
                  <a:prstClr val="black"/>
                </a:solidFill>
              </a:rPr>
              <a:pPr>
                <a:defRPr/>
              </a:pPr>
              <a:t>15</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MS PGothic" charset="0"/>
              </a:rPr>
              <a:t>Hello everyone. I hope you are all excited and fired up as much as I am. Let me explain why we are here. </a:t>
            </a:r>
          </a:p>
          <a:p>
            <a:endParaRPr lang="en-US" altLang="zh-CN">
              <a:ea typeface="MS PGothic" charset="0"/>
            </a:endParaRPr>
          </a:p>
          <a:p>
            <a:r>
              <a:rPr lang="en-US" altLang="zh-CN">
                <a:ea typeface="MS PGothic" charset="0"/>
              </a:rPr>
              <a:t>We have had a great 2010 and we are here to discuss what we need to do to achieve higher in 2011. There is a big shift in how enterprises are transforming the way they do business by relying more and more on mobile devices and applications. Enterprise mobility is what we do best. We have a recognized brand in the market place. As a company we have solid financials, a great team, solid products that just work. We are all very passionate about what we do, taking good care of our customers and supporting their enterprise mobility initiatives. </a:t>
            </a:r>
          </a:p>
          <a:p>
            <a:endParaRPr lang="en-US" altLang="zh-CN">
              <a:ea typeface="MS PGothic" charset="0"/>
            </a:endParaRPr>
          </a:p>
          <a:p>
            <a:r>
              <a:rPr lang="en-US" altLang="zh-CN">
                <a:ea typeface="MS PGothic" charset="0"/>
              </a:rPr>
              <a:t>We have a great opportunity to build upon our thought leadership in the market place today when it comes to enterprise mobility, great opportunity to help our customers meet unique set of business objectives. But most importantly we have a great opportunity to sell more products and make more money.</a:t>
            </a:r>
          </a:p>
          <a:p>
            <a:endParaRPr lang="en-US" altLang="zh-CN">
              <a:ea typeface="MS PGothic" charset="0"/>
            </a:endParaRPr>
          </a:p>
          <a:p>
            <a:r>
              <a:rPr lang="en-US" altLang="zh-CN">
                <a:ea typeface="MS PGothic" charset="0"/>
              </a:rPr>
              <a:t>But life is not that easy. We have talked to you about many of these new products in our last sales kickoff. I can assure you that it is not going to be a walk in the park to convince people to invest in these new products. But we believe that we have a great story to tell, and a damn good value proposition for any new and existing Aruba customer. </a:t>
            </a:r>
          </a:p>
          <a:p>
            <a:endParaRPr lang="en-US" altLang="zh-CN">
              <a:ea typeface="MS PGothic" charset="0"/>
            </a:endParaRPr>
          </a:p>
          <a:p>
            <a:r>
              <a:rPr lang="en-US" altLang="zh-CN">
                <a:ea typeface="MS PGothic" charset="0"/>
              </a:rPr>
              <a:t>Two of the main obstacles you are going to be faced with are the following:</a:t>
            </a:r>
          </a:p>
          <a:p>
            <a:pPr>
              <a:buFontTx/>
              <a:buAutoNum type="arabicPeriod"/>
            </a:pPr>
            <a:r>
              <a:rPr lang="en-US" altLang="zh-CN">
                <a:ea typeface="MS PGothic" charset="0"/>
              </a:rPr>
              <a:t>From new customers – Aruba is just a wireless LAN provider… what gives you the right to tell me how to design my access network?</a:t>
            </a:r>
          </a:p>
          <a:p>
            <a:pPr>
              <a:buFontTx/>
              <a:buAutoNum type="arabicPeriod"/>
            </a:pPr>
            <a:r>
              <a:rPr lang="en-US" altLang="zh-CN">
                <a:ea typeface="MS PGothic" charset="0"/>
              </a:rPr>
              <a:t>From existing customers – Aruba was our choice for 802.11n wireless… aren’t you losing focus by releasing all these products for wired, remote, outdoor?</a:t>
            </a:r>
          </a:p>
          <a:p>
            <a:pPr>
              <a:buFontTx/>
              <a:buAutoNum type="arabicPeriod"/>
            </a:pPr>
            <a:endParaRPr lang="en-US" altLang="zh-CN">
              <a:ea typeface="MS PGothic" charset="0"/>
            </a:endParaRPr>
          </a:p>
          <a:p>
            <a:r>
              <a:rPr lang="en-US" altLang="zh-CN">
                <a:ea typeface="MS PGothic" charset="0"/>
              </a:rPr>
              <a:t>In order to help you counter these arguments, we have put our existing and new products into one new architecture, called MOVE – the access network architecture for Mobility, designed for the Mobile Virtual Enterprise. MOVE architecture will help IT organizations rightsize their access network spending for mobility and improve service delivery to their mobile workforce, while reducing risk. MOVE will help IT organizations divorce their access networking requirements from their core networking requirements, and take control in putting together a long term mobility strategy. </a:t>
            </a:r>
          </a:p>
          <a:p>
            <a:endParaRPr lang="en-US" altLang="zh-CN">
              <a:ea typeface="MS PGothic" charset="0"/>
            </a:endParaRPr>
          </a:p>
          <a:p>
            <a:endParaRPr lang="en-US" altLang="zh-CN">
              <a:ea typeface="MS PGothic" charset="0"/>
            </a:endParaRPr>
          </a:p>
          <a:p>
            <a:r>
              <a:rPr lang="en-US" altLang="zh-CN">
                <a:ea typeface="MS PGothic" charset="0"/>
              </a:rPr>
              <a:t>We have had the opportunity to share this MOVE architecture with some of the customers and analysts – feedback has been great – we have the mindshare and permission. </a:t>
            </a:r>
          </a:p>
          <a:p>
            <a:endParaRPr lang="en-US" altLang="zh-CN">
              <a:ea typeface="MS PGothic" charset="0"/>
            </a:endParaRPr>
          </a:p>
          <a:p>
            <a:r>
              <a:rPr lang="en-US" altLang="zh-CN">
                <a:ea typeface="MS PGothic" charset="0"/>
              </a:rPr>
              <a:t>No better testament than Gartner… here is what the new MQ looks like.</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宋体" charset="0"/>
                <a:cs typeface="宋体" charset="0"/>
              </a:defRPr>
            </a:lvl1pPr>
            <a:lvl2pPr marL="742950" indent="-285750" defTabSz="923925" eaLnBrk="0" hangingPunct="0">
              <a:defRPr sz="2400">
                <a:solidFill>
                  <a:schemeClr val="tx1"/>
                </a:solidFill>
                <a:latin typeface="Arial" charset="0"/>
                <a:ea typeface="宋体" charset="0"/>
                <a:cs typeface="宋体" charset="0"/>
              </a:defRPr>
            </a:lvl2pPr>
            <a:lvl3pPr marL="1143000" indent="-228600" defTabSz="923925" eaLnBrk="0" hangingPunct="0">
              <a:defRPr sz="2400">
                <a:solidFill>
                  <a:schemeClr val="tx1"/>
                </a:solidFill>
                <a:latin typeface="Arial" charset="0"/>
                <a:ea typeface="宋体" charset="0"/>
                <a:cs typeface="宋体" charset="0"/>
              </a:defRPr>
            </a:lvl3pPr>
            <a:lvl4pPr marL="1600200" indent="-228600" defTabSz="923925" eaLnBrk="0" hangingPunct="0">
              <a:defRPr sz="2400">
                <a:solidFill>
                  <a:schemeClr val="tx1"/>
                </a:solidFill>
                <a:latin typeface="Arial" charset="0"/>
                <a:ea typeface="宋体" charset="0"/>
                <a:cs typeface="宋体" charset="0"/>
              </a:defRPr>
            </a:lvl4pPr>
            <a:lvl5pPr marL="2057400" indent="-228600" defTabSz="923925" eaLnBrk="0" hangingPunct="0">
              <a:defRPr sz="2400">
                <a:solidFill>
                  <a:schemeClr val="tx1"/>
                </a:solidFill>
                <a:latin typeface="Arial" charset="0"/>
                <a:ea typeface="宋体" charset="0"/>
                <a:cs typeface="宋体" charset="0"/>
              </a:defRPr>
            </a:lvl5pPr>
            <a:lvl6pPr marL="2514600" indent="-228600" defTabSz="923925"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3925"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3925"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3925" eaLnBrk="0" fontAlgn="base" hangingPunct="0">
              <a:spcBef>
                <a:spcPct val="0"/>
              </a:spcBef>
              <a:spcAft>
                <a:spcPct val="0"/>
              </a:spcAft>
              <a:defRPr sz="2400">
                <a:solidFill>
                  <a:schemeClr val="tx1"/>
                </a:solidFill>
                <a:latin typeface="Arial" charset="0"/>
                <a:ea typeface="宋体" charset="0"/>
                <a:cs typeface="宋体" charset="0"/>
              </a:defRPr>
            </a:lvl9pPr>
          </a:lstStyle>
          <a:p>
            <a:fld id="{22B344DD-62A1-B346-8AA4-D2C5D69AB25E}" type="slidenum">
              <a:rPr lang="en-US" altLang="zh-CN" sz="1200">
                <a:solidFill>
                  <a:srgbClr val="000000"/>
                </a:solidFill>
                <a:ea typeface="MS PGothic" charset="0"/>
                <a:cs typeface="MS PGothic" charset="0"/>
              </a:rPr>
              <a:pPr/>
              <a:t>16</a:t>
            </a:fld>
            <a:endParaRPr lang="en-US" altLang="zh-CN" sz="1200">
              <a:solidFill>
                <a:srgbClr val="000000"/>
              </a:solidFill>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Aruba’s MOVE architecture is purposely</a:t>
            </a:r>
            <a:r>
              <a:rPr lang="en-US" baseline="0" dirty="0" smtClean="0"/>
              <a:t> designed to address these challenges for the enterprise access network. It reacts to the need for transformation at the access layer and meets the need for implementing increased number of mobility services without breaking the bank. </a:t>
            </a:r>
          </a:p>
          <a:p>
            <a:endParaRPr lang="en-US" baseline="0" dirty="0" smtClean="0"/>
          </a:p>
          <a:p>
            <a:r>
              <a:rPr lang="en-US" baseline="0" dirty="0" smtClean="0"/>
              <a:t>MOVE delivers cloud based mobility services, such as security and location policy, and device, user and network management to the access network. MOVE </a:t>
            </a:r>
            <a:r>
              <a:rPr lang="en-US" baseline="0" dirty="0" err="1" smtClean="0"/>
              <a:t>rightsizes</a:t>
            </a:r>
            <a:r>
              <a:rPr lang="en-US" baseline="0" dirty="0" smtClean="0"/>
              <a:t> network spend by relying on these cloud services that are available for all types of thin access on-ramps at all locations. </a:t>
            </a:r>
          </a:p>
          <a:p>
            <a:endParaRPr lang="en-US" baseline="0" dirty="0" smtClean="0"/>
          </a:p>
          <a:p>
            <a:pPr marL="171450" indent="-171450">
              <a:buFont typeface="Arial"/>
              <a:buChar char="•"/>
            </a:pPr>
            <a:r>
              <a:rPr lang="en-US" baseline="0" dirty="0" smtClean="0"/>
              <a:t>MOVE meets the needs of the IT organizations who need to rapidly deploy and secure new mobility services for the users, such as Bring Your Own Device, multicast video and voice over Wi-Fi. </a:t>
            </a:r>
          </a:p>
          <a:p>
            <a:pPr marL="171450" indent="-171450">
              <a:buFont typeface="Arial"/>
              <a:buChar char="•"/>
            </a:pPr>
            <a:r>
              <a:rPr lang="en-US" baseline="0" dirty="0" smtClean="0"/>
              <a:t>With MOVE, making changes in the access network becomes a lot easier and prevents errors as the IT managers rely on a single pane of glass for mobility management.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MOVE delivers network security policies and end user applications to wherever the users are, instead of forcing IT organizations build new networks for different types of users and applications. </a:t>
            </a:r>
          </a:p>
          <a:p>
            <a:endParaRPr lang="en-US" baseline="0" dirty="0" smtClean="0"/>
          </a:p>
          <a:p>
            <a:r>
              <a:rPr lang="en-US" baseline="0" dirty="0" smtClean="0"/>
              <a:t>&lt;click for animation&gt;</a:t>
            </a:r>
          </a:p>
          <a:p>
            <a:endParaRPr lang="en-US" baseline="0" dirty="0" smtClean="0"/>
          </a:p>
          <a:p>
            <a:r>
              <a:rPr lang="en-US" baseline="0" dirty="0" smtClean="0"/>
              <a:t>MOVE delivers the only context aware access network … one that knows who you are, what device you are using, where you are, what you are doing, and when. The user, device, location and application intelligence is built right into the access network infrastructure. MOVE utilizes the existing network infrastructure for transport and relies on these four attributes to easily deliver mobility services to the end user. </a:t>
            </a:r>
            <a:r>
              <a:rPr lang="en-US" b="1" u="sng" baseline="0" dirty="0" smtClean="0"/>
              <a:t>Again to re-emphasize, it is the only context aware access network architecture.</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what’s the magic behind all these benefits?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89879CF-E47E-4467-AEB5-1ADB23627458}" type="slidenum">
              <a:rPr lang="en-US" altLang="ja-JP" smtClean="0"/>
              <a:pPr>
                <a:defRPr/>
              </a:pPr>
              <a:t>18</a:t>
            </a:fld>
            <a:endParaRPr lang="en-US" altLang="ja-JP"/>
          </a:p>
        </p:txBody>
      </p:sp>
    </p:spTree>
    <p:extLst>
      <p:ext uri="{BB962C8B-B14F-4D97-AF65-F5344CB8AC3E}">
        <p14:creationId xmlns:p14="http://schemas.microsoft.com/office/powerpoint/2010/main" val="170823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1143000" y="685800"/>
            <a:ext cx="4572000" cy="3429000"/>
          </a:xfrm>
          <a:ln/>
        </p:spPr>
      </p:sp>
      <p:sp>
        <p:nvSpPr>
          <p:cNvPr id="65539" name="备注占位符 2"/>
          <p:cNvSpPr>
            <a:spLocks noGrp="1"/>
          </p:cNvSpPr>
          <p:nvPr>
            <p:ph type="body" idx="1"/>
          </p:nvPr>
        </p:nvSpPr>
        <p:spPr>
          <a:noFill/>
        </p:spPr>
        <p:txBody>
          <a:bodyPr/>
          <a:lstStyle/>
          <a:p>
            <a:endParaRPr lang="zh-CN" altLang="en-US" smtClean="0"/>
          </a:p>
        </p:txBody>
      </p:sp>
      <p:sp>
        <p:nvSpPr>
          <p:cNvPr id="65540" name="灯片编号占位符 3"/>
          <p:cNvSpPr>
            <a:spLocks noGrp="1"/>
          </p:cNvSpPr>
          <p:nvPr>
            <p:ph type="sldNum" sz="quarter" idx="5"/>
          </p:nvPr>
        </p:nvSpPr>
        <p:spPr>
          <a:noFill/>
        </p:spPr>
        <p:txBody>
          <a:bodyPr/>
          <a:lstStyle>
            <a:lvl1pPr defTabSz="914423" eaLnBrk="0" hangingPunct="0">
              <a:defRPr sz="1300">
                <a:solidFill>
                  <a:srgbClr val="003366"/>
                </a:solidFill>
                <a:latin typeface="Arial" pitchFamily="34" charset="0"/>
                <a:ea typeface="宋体" pitchFamily="2" charset="-122"/>
              </a:defRPr>
            </a:lvl1pPr>
            <a:lvl2pPr marL="685817" indent="-263776" defTabSz="914423" eaLnBrk="0" hangingPunct="0">
              <a:defRPr sz="1300">
                <a:solidFill>
                  <a:srgbClr val="003366"/>
                </a:solidFill>
                <a:latin typeface="Arial" pitchFamily="34" charset="0"/>
                <a:ea typeface="宋体" pitchFamily="2" charset="-122"/>
              </a:defRPr>
            </a:lvl2pPr>
            <a:lvl3pPr marL="1055103" indent="-211021" defTabSz="914423" eaLnBrk="0" hangingPunct="0">
              <a:defRPr sz="1300">
                <a:solidFill>
                  <a:srgbClr val="003366"/>
                </a:solidFill>
                <a:latin typeface="Arial" pitchFamily="34" charset="0"/>
                <a:ea typeface="宋体" pitchFamily="2" charset="-122"/>
              </a:defRPr>
            </a:lvl3pPr>
            <a:lvl4pPr marL="1477145" indent="-211021" defTabSz="914423" eaLnBrk="0" hangingPunct="0">
              <a:defRPr sz="1300">
                <a:solidFill>
                  <a:srgbClr val="003366"/>
                </a:solidFill>
                <a:latin typeface="Arial" pitchFamily="34" charset="0"/>
                <a:ea typeface="宋体" pitchFamily="2" charset="-122"/>
              </a:defRPr>
            </a:lvl4pPr>
            <a:lvl5pPr marL="1899186" indent="-211021" defTabSz="914423" eaLnBrk="0" hangingPunct="0">
              <a:defRPr sz="1300">
                <a:solidFill>
                  <a:srgbClr val="003366"/>
                </a:solidFill>
                <a:latin typeface="Arial" pitchFamily="34" charset="0"/>
                <a:ea typeface="宋体" pitchFamily="2" charset="-122"/>
              </a:defRPr>
            </a:lvl5pPr>
            <a:lvl6pPr marL="2321227" indent="-211021" defTabSz="914423" eaLnBrk="0" fontAlgn="base" hangingPunct="0">
              <a:lnSpc>
                <a:spcPct val="125000"/>
              </a:lnSpc>
              <a:spcBef>
                <a:spcPct val="0"/>
              </a:spcBef>
              <a:spcAft>
                <a:spcPct val="0"/>
              </a:spcAft>
              <a:defRPr sz="1300">
                <a:solidFill>
                  <a:srgbClr val="003366"/>
                </a:solidFill>
                <a:latin typeface="Arial" pitchFamily="34" charset="0"/>
                <a:ea typeface="宋体" pitchFamily="2" charset="-122"/>
              </a:defRPr>
            </a:lvl6pPr>
            <a:lvl7pPr marL="2743269" indent="-211021" defTabSz="914423" eaLnBrk="0" fontAlgn="base" hangingPunct="0">
              <a:lnSpc>
                <a:spcPct val="125000"/>
              </a:lnSpc>
              <a:spcBef>
                <a:spcPct val="0"/>
              </a:spcBef>
              <a:spcAft>
                <a:spcPct val="0"/>
              </a:spcAft>
              <a:defRPr sz="1300">
                <a:solidFill>
                  <a:srgbClr val="003366"/>
                </a:solidFill>
                <a:latin typeface="Arial" pitchFamily="34" charset="0"/>
                <a:ea typeface="宋体" pitchFamily="2" charset="-122"/>
              </a:defRPr>
            </a:lvl7pPr>
            <a:lvl8pPr marL="3165310" indent="-211021" defTabSz="914423" eaLnBrk="0" fontAlgn="base" hangingPunct="0">
              <a:lnSpc>
                <a:spcPct val="125000"/>
              </a:lnSpc>
              <a:spcBef>
                <a:spcPct val="0"/>
              </a:spcBef>
              <a:spcAft>
                <a:spcPct val="0"/>
              </a:spcAft>
              <a:defRPr sz="1300">
                <a:solidFill>
                  <a:srgbClr val="003366"/>
                </a:solidFill>
                <a:latin typeface="Arial" pitchFamily="34" charset="0"/>
                <a:ea typeface="宋体" pitchFamily="2" charset="-122"/>
              </a:defRPr>
            </a:lvl8pPr>
            <a:lvl9pPr marL="3587351" indent="-211021" defTabSz="914423" eaLnBrk="0" fontAlgn="base" hangingPunct="0">
              <a:lnSpc>
                <a:spcPct val="125000"/>
              </a:lnSpc>
              <a:spcBef>
                <a:spcPct val="0"/>
              </a:spcBef>
              <a:spcAft>
                <a:spcPct val="0"/>
              </a:spcAft>
              <a:defRPr sz="1300">
                <a:solidFill>
                  <a:srgbClr val="003366"/>
                </a:solidFill>
                <a:latin typeface="Arial" pitchFamily="34" charset="0"/>
                <a:ea typeface="宋体" pitchFamily="2" charset="-122"/>
              </a:defRPr>
            </a:lvl9pPr>
          </a:lstStyle>
          <a:p>
            <a:pPr eaLnBrk="1" hangingPunct="1"/>
            <a:fld id="{B3AFDCD8-D052-49A3-BE22-5BCB8DB9F635}" type="slidenum">
              <a:rPr lang="en-US" altLang="zh-CN" sz="1200">
                <a:solidFill>
                  <a:schemeClr val="tx1"/>
                </a:solidFill>
              </a:rPr>
              <a:pPr eaLnBrk="1" hangingPunct="1"/>
              <a:t>21</a:t>
            </a:fld>
            <a:endParaRPr lang="en-US" altLang="zh-CN"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7388"/>
            <a:ext cx="4568825" cy="3427412"/>
          </a:xfrm>
          <a:ln/>
        </p:spPr>
      </p:sp>
      <p:sp>
        <p:nvSpPr>
          <p:cNvPr id="68611" name="Rectangle 3"/>
          <p:cNvSpPr>
            <a:spLocks noGrp="1" noChangeArrowheads="1"/>
          </p:cNvSpPr>
          <p:nvPr>
            <p:ph type="body" idx="1"/>
          </p:nvPr>
        </p:nvSpPr>
        <p:spPr>
          <a:xfrm>
            <a:off x="913991" y="4342939"/>
            <a:ext cx="5030018" cy="4114587"/>
          </a:xfrm>
          <a:noFill/>
        </p:spPr>
        <p:txBody>
          <a:bodyPr/>
          <a:lstStyle/>
          <a:p>
            <a:r>
              <a:rPr lang="en-US" altLang="zh-CN" smtClean="0"/>
              <a:t>A role is a group of firewall rules or policies, combined with other attributes such as bandwidth contracts, VPN dialers, and VPN IP pools, to create a set of rules and rights that is bound to a type of user or device.  Examples of roles include employee, guest, and voicedevice.</a:t>
            </a:r>
          </a:p>
          <a:p>
            <a:r>
              <a:rPr lang="en-US" altLang="zh-CN" b="1" smtClean="0"/>
              <a:t>Roles determine access rights:</a:t>
            </a:r>
          </a:p>
          <a:p>
            <a:r>
              <a:rPr lang="en-US" altLang="zh-CN" smtClean="0"/>
              <a:t>Each role has one or more firewall policies applied</a:t>
            </a:r>
          </a:p>
          <a:p>
            <a:r>
              <a:rPr lang="en-US" altLang="zh-CN" smtClean="0"/>
              <a:t>If no firewall policy is applied, “deny all” is the default</a:t>
            </a:r>
          </a:p>
          <a:p>
            <a:r>
              <a:rPr lang="en-US" altLang="zh-CN" smtClean="0"/>
              <a:t>Firewall policies are executed in order.  The final implicit policy is always “deny all”</a:t>
            </a:r>
          </a:p>
          <a:p>
            <a:pPr lvl="1"/>
            <a:endParaRPr lang="en-US" altLang="zh-CN" smtClean="0"/>
          </a:p>
          <a:p>
            <a:r>
              <a:rPr lang="en-US" altLang="zh-CN" b="1" smtClean="0"/>
              <a:t>Roles can be determined through different methods:</a:t>
            </a:r>
          </a:p>
          <a:p>
            <a:r>
              <a:rPr lang="en-US" altLang="zh-CN" smtClean="0"/>
              <a:t>Default based on access method (i.e. 802.1x, VPN, WEP, etc.)</a:t>
            </a:r>
          </a:p>
          <a:p>
            <a:r>
              <a:rPr lang="en-US" altLang="zh-CN" smtClean="0"/>
              <a:t>Learned from authentication server (through RADIUS or LDAP attributes)</a:t>
            </a:r>
          </a:p>
          <a:p>
            <a:r>
              <a:rPr lang="en-US" altLang="zh-CN" smtClean="0"/>
              <a:t>Local role derivation rules (from ESSID, MAC or encryption type for example)</a:t>
            </a:r>
          </a:p>
          <a:p>
            <a:r>
              <a:rPr lang="en-US" altLang="zh-CN" smtClean="0"/>
              <a:t>Every user in an Aruba switch is assigned a role</a:t>
            </a:r>
          </a:p>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ea typeface="MS PGothic" charset="0"/>
              </a:rPr>
              <a:t>Hello everyone. I hope you are all excited and fired up as much as I am. Let me explain why we are here. </a:t>
            </a:r>
          </a:p>
          <a:p>
            <a:endParaRPr lang="en-US" altLang="zh-CN">
              <a:ea typeface="MS PGothic" charset="0"/>
            </a:endParaRPr>
          </a:p>
          <a:p>
            <a:r>
              <a:rPr lang="en-US" altLang="zh-CN">
                <a:ea typeface="MS PGothic" charset="0"/>
              </a:rPr>
              <a:t>We have had a great 2010 and we are here to discuss what we need to do to achieve higher in 2011. There is a big shift in how enterprises are transforming the way they do business by relying more and more on mobile devices and applications. Enterprise mobility is what we do best. We have a recognized brand in the market place. As a company we have solid financials, a great team, solid products that just work. We are all very passionate about what we do, taking good care of our customers and supporting their enterprise mobility initiatives. </a:t>
            </a:r>
          </a:p>
          <a:p>
            <a:endParaRPr lang="en-US" altLang="zh-CN">
              <a:ea typeface="MS PGothic" charset="0"/>
            </a:endParaRPr>
          </a:p>
          <a:p>
            <a:r>
              <a:rPr lang="en-US" altLang="zh-CN">
                <a:ea typeface="MS PGothic" charset="0"/>
              </a:rPr>
              <a:t>We have a great opportunity to build upon our thought leadership in the market place today when it comes to enterprise mobility, great opportunity to help our customers meet unique set of business objectives. But most importantly we have a great opportunity to sell more products and make more money.</a:t>
            </a:r>
          </a:p>
          <a:p>
            <a:endParaRPr lang="en-US" altLang="zh-CN">
              <a:ea typeface="MS PGothic" charset="0"/>
            </a:endParaRPr>
          </a:p>
          <a:p>
            <a:r>
              <a:rPr lang="en-US" altLang="zh-CN">
                <a:ea typeface="MS PGothic" charset="0"/>
              </a:rPr>
              <a:t>But life is not that easy. We have talked to you about many of these new products in our last sales kickoff. I can assure you that it is not going to be a walk in the park to convince people to invest in these new products. But we believe that we have a great story to tell, and a damn good value proposition for any new and existing Aruba customer. </a:t>
            </a:r>
          </a:p>
          <a:p>
            <a:endParaRPr lang="en-US" altLang="zh-CN">
              <a:ea typeface="MS PGothic" charset="0"/>
            </a:endParaRPr>
          </a:p>
          <a:p>
            <a:r>
              <a:rPr lang="en-US" altLang="zh-CN">
                <a:ea typeface="MS PGothic" charset="0"/>
              </a:rPr>
              <a:t>Two of the main obstacles you are going to be faced with are the following:</a:t>
            </a:r>
          </a:p>
          <a:p>
            <a:pPr>
              <a:buFontTx/>
              <a:buAutoNum type="arabicPeriod"/>
            </a:pPr>
            <a:r>
              <a:rPr lang="en-US" altLang="zh-CN">
                <a:ea typeface="MS PGothic" charset="0"/>
              </a:rPr>
              <a:t>From new customers – Aruba is just a wireless LAN provider… what gives you the right to tell me how to design my access network?</a:t>
            </a:r>
          </a:p>
          <a:p>
            <a:pPr>
              <a:buFontTx/>
              <a:buAutoNum type="arabicPeriod"/>
            </a:pPr>
            <a:r>
              <a:rPr lang="en-US" altLang="zh-CN">
                <a:ea typeface="MS PGothic" charset="0"/>
              </a:rPr>
              <a:t>From existing customers – Aruba was our choice for 802.11n wireless… aren’t you losing focus by releasing all these products for wired, remote, outdoor?</a:t>
            </a:r>
          </a:p>
          <a:p>
            <a:pPr>
              <a:buFontTx/>
              <a:buAutoNum type="arabicPeriod"/>
            </a:pPr>
            <a:endParaRPr lang="en-US" altLang="zh-CN">
              <a:ea typeface="MS PGothic" charset="0"/>
            </a:endParaRPr>
          </a:p>
          <a:p>
            <a:r>
              <a:rPr lang="en-US" altLang="zh-CN">
                <a:ea typeface="MS PGothic" charset="0"/>
              </a:rPr>
              <a:t>In order to help you counter these arguments, we have put our existing and new products into one new architecture, called MOVE – the access network architecture for Mobility, designed for the Mobile Virtual Enterprise. MOVE architecture will help IT organizations rightsize their access network spending for mobility and improve service delivery to their mobile workforce, while reducing risk. MOVE will help IT organizations divorce their access networking requirements from their core networking requirements, and take control in putting together a long term mobility strategy. </a:t>
            </a:r>
          </a:p>
          <a:p>
            <a:endParaRPr lang="en-US" altLang="zh-CN">
              <a:ea typeface="MS PGothic" charset="0"/>
            </a:endParaRPr>
          </a:p>
          <a:p>
            <a:endParaRPr lang="en-US" altLang="zh-CN">
              <a:ea typeface="MS PGothic" charset="0"/>
            </a:endParaRPr>
          </a:p>
          <a:p>
            <a:r>
              <a:rPr lang="en-US" altLang="zh-CN">
                <a:ea typeface="MS PGothic" charset="0"/>
              </a:rPr>
              <a:t>We have had the opportunity to share this MOVE architecture with some of the customers and analysts – feedback has been great – we have the mindshare and permission. </a:t>
            </a:r>
          </a:p>
          <a:p>
            <a:endParaRPr lang="en-US" altLang="zh-CN">
              <a:ea typeface="MS PGothic" charset="0"/>
            </a:endParaRPr>
          </a:p>
          <a:p>
            <a:r>
              <a:rPr lang="en-US" altLang="zh-CN">
                <a:ea typeface="MS PGothic" charset="0"/>
              </a:rPr>
              <a:t>No better testament than Gartner… here is what the new MQ looks like.</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charset="0"/>
                <a:ea typeface="宋体" charset="0"/>
                <a:cs typeface="宋体" charset="0"/>
              </a:defRPr>
            </a:lvl1pPr>
            <a:lvl2pPr marL="742950" indent="-285750" defTabSz="923925" eaLnBrk="0" hangingPunct="0">
              <a:defRPr sz="2400">
                <a:solidFill>
                  <a:schemeClr val="tx1"/>
                </a:solidFill>
                <a:latin typeface="Arial" charset="0"/>
                <a:ea typeface="宋体" charset="0"/>
                <a:cs typeface="宋体" charset="0"/>
              </a:defRPr>
            </a:lvl2pPr>
            <a:lvl3pPr marL="1143000" indent="-228600" defTabSz="923925" eaLnBrk="0" hangingPunct="0">
              <a:defRPr sz="2400">
                <a:solidFill>
                  <a:schemeClr val="tx1"/>
                </a:solidFill>
                <a:latin typeface="Arial" charset="0"/>
                <a:ea typeface="宋体" charset="0"/>
                <a:cs typeface="宋体" charset="0"/>
              </a:defRPr>
            </a:lvl3pPr>
            <a:lvl4pPr marL="1600200" indent="-228600" defTabSz="923925" eaLnBrk="0" hangingPunct="0">
              <a:defRPr sz="2400">
                <a:solidFill>
                  <a:schemeClr val="tx1"/>
                </a:solidFill>
                <a:latin typeface="Arial" charset="0"/>
                <a:ea typeface="宋体" charset="0"/>
                <a:cs typeface="宋体" charset="0"/>
              </a:defRPr>
            </a:lvl4pPr>
            <a:lvl5pPr marL="2057400" indent="-228600" defTabSz="923925" eaLnBrk="0" hangingPunct="0">
              <a:defRPr sz="2400">
                <a:solidFill>
                  <a:schemeClr val="tx1"/>
                </a:solidFill>
                <a:latin typeface="Arial" charset="0"/>
                <a:ea typeface="宋体" charset="0"/>
                <a:cs typeface="宋体" charset="0"/>
              </a:defRPr>
            </a:lvl5pPr>
            <a:lvl6pPr marL="2514600" indent="-228600" defTabSz="923925"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defTabSz="923925"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defTabSz="923925"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defTabSz="923925" eaLnBrk="0" fontAlgn="base" hangingPunct="0">
              <a:spcBef>
                <a:spcPct val="0"/>
              </a:spcBef>
              <a:spcAft>
                <a:spcPct val="0"/>
              </a:spcAft>
              <a:defRPr sz="2400">
                <a:solidFill>
                  <a:schemeClr val="tx1"/>
                </a:solidFill>
                <a:latin typeface="Arial" charset="0"/>
                <a:ea typeface="宋体" charset="0"/>
                <a:cs typeface="宋体" charset="0"/>
              </a:defRPr>
            </a:lvl9pPr>
          </a:lstStyle>
          <a:p>
            <a:fld id="{22B344DD-62A1-B346-8AA4-D2C5D69AB25E}" type="slidenum">
              <a:rPr lang="en-US" altLang="zh-CN" sz="1200">
                <a:solidFill>
                  <a:srgbClr val="000000"/>
                </a:solidFill>
                <a:ea typeface="MS PGothic" charset="0"/>
                <a:cs typeface="MS PGothic" charset="0"/>
              </a:rPr>
              <a:pPr/>
              <a:t>31</a:t>
            </a:fld>
            <a:endParaRPr lang="en-US" altLang="zh-CN" sz="1200">
              <a:solidFill>
                <a:srgbClr val="000000"/>
              </a:solidFill>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 answer is simple and right in front of us. </a:t>
            </a:r>
          </a:p>
          <a:p>
            <a:endParaRPr lang="en-US" dirty="0" smtClean="0"/>
          </a:p>
          <a:p>
            <a:r>
              <a:rPr lang="en-US" dirty="0" smtClean="0"/>
              <a:t>If</a:t>
            </a:r>
            <a:r>
              <a:rPr lang="en-US" baseline="0" dirty="0" smtClean="0"/>
              <a:t> we want to control access to the network based on the mobile device choice of end users, the network itself needs to be device aware. The network should not treat all devices in one VLAN as the same – it should manage network access policies per device, not per VLAN. </a:t>
            </a:r>
          </a:p>
          <a:p>
            <a:endParaRPr lang="en-US" baseline="0" dirty="0" smtClean="0"/>
          </a:p>
          <a:p>
            <a:r>
              <a:rPr lang="en-US" baseline="0" dirty="0" smtClean="0"/>
              <a:t>If we want folks to use any enterprise application, including a custom </a:t>
            </a:r>
            <a:r>
              <a:rPr lang="en-US" baseline="0" dirty="0" err="1" smtClean="0"/>
              <a:t>iOS</a:t>
            </a:r>
            <a:r>
              <a:rPr lang="en-US" baseline="0" dirty="0" smtClean="0"/>
              <a:t> application that the IT department developed for employee training or Apple </a:t>
            </a:r>
            <a:r>
              <a:rPr lang="en-US" baseline="0" dirty="0" err="1" smtClean="0"/>
              <a:t>Facetime</a:t>
            </a:r>
            <a:r>
              <a:rPr lang="en-US" baseline="0" dirty="0" smtClean="0"/>
              <a:t> for easy video conferencing on iPhones, without worrying about performance, delay, latency, the network itself needs to be application aware. Manage bandwidth and quality of service per application, not per port, not per VLAN. </a:t>
            </a:r>
          </a:p>
          <a:p>
            <a:endParaRPr lang="en-US" baseline="0" dirty="0" smtClean="0"/>
          </a:p>
          <a:p>
            <a:r>
              <a:rPr lang="en-US" baseline="0" dirty="0" smtClean="0"/>
              <a:t>If we want different user groups to have access to different corporate resources based on their role within the organization and further enhance that access policy based on their mobile device of choice, the network needs to authorize access and apply network access rules based on the user identity, not based on the port they are connected to or the VLAN that they are a part of. </a:t>
            </a:r>
          </a:p>
          <a:p>
            <a:endParaRPr lang="en-US" baseline="0" dirty="0" smtClean="0"/>
          </a:p>
          <a:p>
            <a:r>
              <a:rPr lang="en-US" baseline="0" dirty="0" smtClean="0"/>
              <a:t>If we want to monitor and control access for enterprise users across the wired and wireless network, while allowing them to their jobs independent of where they are located or which port they are connected to, and just plug-n-play, the network needs to be available everywhere and not tied to a certain location. </a:t>
            </a:r>
          </a:p>
          <a:p>
            <a:endParaRPr lang="en-US" baseline="0" dirty="0" smtClean="0"/>
          </a:p>
          <a:p>
            <a:r>
              <a:rPr lang="en-US" baseline="0" dirty="0" smtClean="0"/>
              <a:t>Aruba MOVE for campus delivers exactly that. While traditional access networks are only aware of the VLAN and port that the user is connected to, Aruba MOVE can identify the end user device, automatically prioritize mission critical applications on any device, control access for users based on their role within the enterprise and allow plug-n-play access to corporate resources within inherent location based intelligence. </a:t>
            </a:r>
          </a:p>
          <a:p>
            <a:endParaRPr lang="en-US" dirty="0" smtClean="0"/>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Looking at Cisco’s Borderless access network architecture what we see is port and VLAN awareness. Policies are implemented based on which VLANs users are associated </a:t>
            </a:r>
            <a:r>
              <a:rPr lang="en-US" dirty="0" smtClean="0">
                <a:latin typeface="Arial" charset="0"/>
                <a:ea typeface="ＭＳ Ｐゴシック" charset="-128"/>
                <a:cs typeface="ＭＳ Ｐゴシック" charset="-128"/>
              </a:rPr>
              <a:t>to. This approach </a:t>
            </a:r>
            <a:r>
              <a:rPr lang="en-US" dirty="0">
                <a:latin typeface="Arial" charset="0"/>
                <a:ea typeface="ＭＳ Ｐゴシック" charset="-128"/>
                <a:cs typeface="ＭＳ Ｐゴシック" charset="-128"/>
              </a:rPr>
              <a:t>lacks user, device and application visibility increasing security risk… wired and wireless access network infrastructures are separate hence it is very complex and costly to support a large scale mobile infrastructure… and it is way too costly too manage due to multiple generations of different products being installed and managed separately. </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On the other hand, we see a single network infrastructure for mobility with Aruba MOVE. Since it is user aware, enterprise IT can apply role based policies and enable full user visibility, reducing fragmentation of services, hence reducing risk. Since it is device aware, it allows for employee owned devices to be auto enrolled into the network with per device policies attached to each – without increasing support costs for IT. Since it is application aware, it allows for latest generation of mobile devices, such as smartphones and tablets, to simultaneously access multiple mission critical applications without service degradation, even in high density wireless environments. Since it is date and location aware, it allows IT managers to enable new services easily through the use of virtualized policy configuration. </a:t>
            </a:r>
          </a:p>
        </p:txBody>
      </p:sp>
      <p:sp>
        <p:nvSpPr>
          <p:cNvPr id="4" name="Slide Number Placeholder 3"/>
          <p:cNvSpPr>
            <a:spLocks noGrp="1"/>
          </p:cNvSpPr>
          <p:nvPr>
            <p:ph type="sldNum" sz="quarter" idx="10"/>
          </p:nvPr>
        </p:nvSpPr>
        <p:spPr/>
        <p:txBody>
          <a:bodyPr/>
          <a:lstStyle/>
          <a:p>
            <a:pPr>
              <a:defRPr/>
            </a:pPr>
            <a:fld id="{D97EF393-7B5D-EF46-AC94-4B13B9D68EF0}" type="slidenum">
              <a:rPr lang="en-AU" smtClean="0"/>
              <a:pPr>
                <a:defRPr/>
              </a:pPr>
              <a:t>33</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Integrated architecture  - requiring fewer number of servers reduces power consumption and operating costs</a:t>
            </a:r>
          </a:p>
          <a:p>
            <a:pPr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Multi-vendor (&gt;20 wireless, wired, client devices)</a:t>
            </a:r>
          </a:p>
          <a:p>
            <a:pPr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Multi-architecture (thin and autonomous WLANs) support prevents vendor rip and replace</a:t>
            </a:r>
          </a:p>
          <a:p>
            <a:pPr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Multi-infrastructure support (wired, WLAN, mobile device) reduce costs spent on different NMS packages</a:t>
            </a:r>
          </a:p>
          <a:p>
            <a:pPr defTabSz="457200">
              <a:spcAft>
                <a:spcPts val="600"/>
              </a:spcAft>
              <a:buFont typeface="+mj-lt"/>
              <a:buAutoNum type="arabicPeriod"/>
            </a:pPr>
            <a:r>
              <a:rPr lang="en-US" dirty="0" smtClean="0"/>
              <a:t>Historic RF Trending information for debugging</a:t>
            </a:r>
          </a:p>
          <a:p>
            <a:pPr marL="685800" lvl="1" indent="-228600">
              <a:buFont typeface="Arial" pitchFamily="34" charset="0"/>
              <a:buChar char="•"/>
            </a:pPr>
            <a:r>
              <a:rPr lang="en-US" dirty="0" smtClean="0"/>
              <a:t>Classifications, detected time, signal strength, duty cycle, affected channels</a:t>
            </a:r>
          </a:p>
          <a:p>
            <a:pPr marL="685800" lvl="1" indent="-228600">
              <a:buFont typeface="Arial" pitchFamily="34" charset="0"/>
              <a:buChar char="•"/>
            </a:pPr>
            <a:r>
              <a:rPr lang="en-US" dirty="0" smtClean="0"/>
              <a:t>Noise floor, TX power, channel, errors over time</a:t>
            </a:r>
          </a:p>
          <a:p>
            <a:pPr marL="685800" lvl="1" indent="-228600">
              <a:buFont typeface="Arial" pitchFamily="34" charset="0"/>
              <a:buChar char="•"/>
            </a:pPr>
            <a:r>
              <a:rPr lang="en-US" dirty="0" smtClean="0"/>
              <a:t>RF utilization including busy, sending, receiving and interference</a:t>
            </a:r>
          </a:p>
          <a:p>
            <a:pPr marL="685800" lvl="1" indent="-228600">
              <a:buFont typeface="Arial" pitchFamily="34" charset="0"/>
              <a:buChar char="•"/>
            </a:pPr>
            <a:r>
              <a:rPr lang="en-US" dirty="0" smtClean="0"/>
              <a:t>RF Health reports</a:t>
            </a:r>
          </a:p>
          <a:p>
            <a:pPr marL="685800" lvl="1" indent="-228600">
              <a:buFont typeface="Arial" pitchFamily="34" charset="0"/>
              <a:buChar char="•"/>
            </a:pPr>
            <a:r>
              <a:rPr lang="en-US" dirty="0" err="1" smtClean="0"/>
              <a:t>ConfigurableTriggers</a:t>
            </a:r>
            <a:r>
              <a:rPr lang="en-US" dirty="0" smtClean="0"/>
              <a:t>/Alerts on an RF anomaly</a:t>
            </a:r>
          </a:p>
          <a:p>
            <a:pPr marL="228600" indent="-228600" defTabSz="457200">
              <a:spcAft>
                <a:spcPts val="600"/>
              </a:spcAft>
              <a:buFont typeface="+mj-lt"/>
              <a:buAutoNum type="arabicPeriod"/>
            </a:pPr>
            <a:endParaRPr lang="en-US" sz="1200" b="0" dirty="0" smtClean="0">
              <a:solidFill>
                <a:srgbClr val="262626"/>
              </a:solidFill>
              <a:latin typeface="Verdana" pitchFamily="34" charset="0"/>
              <a:cs typeface="Verdana" pitchFamily="34" charset="0"/>
            </a:endParaRPr>
          </a:p>
          <a:p>
            <a:pPr marL="228600" indent="-228600"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Best customer support in the industry, with direct access to level 3 and 4 support engineers</a:t>
            </a:r>
          </a:p>
          <a:p>
            <a:pPr defTabSz="457200">
              <a:spcAft>
                <a:spcPts val="600"/>
              </a:spcAft>
              <a:buFont typeface="+mj-lt"/>
              <a:buAutoNum type="arabicPeriod"/>
            </a:pPr>
            <a:r>
              <a:rPr lang="en-US" sz="1200" b="0" dirty="0" smtClean="0">
                <a:solidFill>
                  <a:srgbClr val="262626"/>
                </a:solidFill>
                <a:latin typeface="Verdana" pitchFamily="34" charset="0"/>
                <a:cs typeface="Verdana" pitchFamily="34" charset="0"/>
              </a:rPr>
              <a:t>Continued product innovation with focus on quality of service across the entire network: wired, wireless and client device</a:t>
            </a:r>
          </a:p>
          <a:p>
            <a:endParaRPr lang="en-US" dirty="0"/>
          </a:p>
        </p:txBody>
      </p:sp>
      <p:sp>
        <p:nvSpPr>
          <p:cNvPr id="4" name="Slide Number Placeholder 3"/>
          <p:cNvSpPr>
            <a:spLocks noGrp="1"/>
          </p:cNvSpPr>
          <p:nvPr>
            <p:ph type="sldNum" sz="quarter" idx="10"/>
          </p:nvPr>
        </p:nvSpPr>
        <p:spPr/>
        <p:txBody>
          <a:bodyPr/>
          <a:lstStyle/>
          <a:p>
            <a:pPr>
              <a:defRPr/>
            </a:pPr>
            <a:fld id="{C22C71AF-0B0F-4DCE-A665-5B1F44AB11B9}" type="slidenum">
              <a:rPr lang="en-US" smtClean="0"/>
              <a:pPr>
                <a:defRPr/>
              </a:pPr>
              <a:t>34</a:t>
            </a:fld>
            <a:endParaRPr lang="en-US"/>
          </a:p>
        </p:txBody>
      </p:sp>
    </p:spTree>
    <p:extLst>
      <p:ext uri="{BB962C8B-B14F-4D97-AF65-F5344CB8AC3E}">
        <p14:creationId xmlns:p14="http://schemas.microsoft.com/office/powerpoint/2010/main" val="143887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7BFD9A-364D-443C-8020-23CC008111AA}"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a:ln/>
        </p:spPr>
        <p:txBody>
          <a:bodyPr/>
          <a:lstStyle/>
          <a:p>
            <a:pPr fontAlgn="auto">
              <a:spcBef>
                <a:spcPts val="0"/>
              </a:spcBef>
              <a:spcAft>
                <a:spcPts val="0"/>
              </a:spcAft>
              <a:defRPr/>
            </a:pPr>
            <a:r>
              <a:rPr lang="en-US" dirty="0">
                <a:solidFill>
                  <a:schemeClr val="tx1">
                    <a:lumMod val="85000"/>
                    <a:lumOff val="15000"/>
                  </a:schemeClr>
                </a:solidFill>
              </a:rPr>
              <a:t>6 out of 8 Ivy Leagues</a:t>
            </a:r>
            <a:br>
              <a:rPr lang="en-US" dirty="0">
                <a:solidFill>
                  <a:schemeClr val="tx1">
                    <a:lumMod val="85000"/>
                    <a:lumOff val="15000"/>
                  </a:schemeClr>
                </a:solidFill>
              </a:rPr>
            </a:br>
            <a:r>
              <a:rPr lang="en-US" dirty="0">
                <a:solidFill>
                  <a:schemeClr val="tx1">
                    <a:lumMod val="85000"/>
                    <a:lumOff val="15000"/>
                  </a:schemeClr>
                </a:solidFill>
              </a:rPr>
              <a:t>8 out of </a:t>
            </a:r>
            <a:r>
              <a:rPr lang="en-US" dirty="0" smtClean="0">
                <a:solidFill>
                  <a:schemeClr val="tx1">
                    <a:lumMod val="85000"/>
                    <a:lumOff val="15000"/>
                  </a:schemeClr>
                </a:solidFill>
              </a:rPr>
              <a:t>the </a:t>
            </a:r>
            <a:r>
              <a:rPr lang="en-US" dirty="0">
                <a:solidFill>
                  <a:schemeClr val="tx1">
                    <a:lumMod val="85000"/>
                    <a:lumOff val="15000"/>
                  </a:schemeClr>
                </a:solidFill>
              </a:rPr>
              <a:t>Big </a:t>
            </a:r>
            <a:r>
              <a:rPr lang="en-US" dirty="0" smtClean="0">
                <a:solidFill>
                  <a:schemeClr val="tx1">
                    <a:lumMod val="85000"/>
                    <a:lumOff val="15000"/>
                  </a:schemeClr>
                </a:solidFill>
              </a:rPr>
              <a:t>Ten</a:t>
            </a:r>
            <a:endParaRPr lang="en-US" dirty="0">
              <a:solidFill>
                <a:schemeClr val="tx1">
                  <a:lumMod val="85000"/>
                  <a:lumOff val="15000"/>
                </a:schemeClr>
              </a:solidFill>
            </a:endParaRPr>
          </a:p>
          <a:p>
            <a:pPr fontAlgn="auto">
              <a:spcBef>
                <a:spcPts val="0"/>
              </a:spcBef>
              <a:spcAft>
                <a:spcPts val="0"/>
              </a:spcAft>
              <a:defRPr/>
            </a:pPr>
            <a:r>
              <a:rPr lang="en-US" sz="1000" spc="-30" dirty="0" smtClean="0">
                <a:solidFill>
                  <a:schemeClr val="tx1">
                    <a:lumMod val="85000"/>
                    <a:lumOff val="15000"/>
                  </a:schemeClr>
                </a:solidFill>
              </a:rPr>
              <a:t>The most widely deployed WLAN by the U.S. military</a:t>
            </a:r>
            <a:endParaRPr lang="en-US" sz="1000" spc="-30" dirty="0">
              <a:solidFill>
                <a:schemeClr val="tx1">
                  <a:lumMod val="85000"/>
                  <a:lumOff val="15000"/>
                </a:schemeClr>
              </a:solidFill>
            </a:endParaRPr>
          </a:p>
          <a:p>
            <a:pPr fontAlgn="auto">
              <a:spcBef>
                <a:spcPts val="0"/>
              </a:spcBef>
              <a:spcAft>
                <a:spcPts val="0"/>
              </a:spcAft>
              <a:defRPr/>
            </a:pPr>
            <a:r>
              <a:rPr lang="en-US" sz="1000" dirty="0" smtClean="0">
                <a:solidFill>
                  <a:schemeClr val="tx1">
                    <a:lumMod val="85000"/>
                    <a:lumOff val="15000"/>
                  </a:schemeClr>
                </a:solidFill>
              </a:rPr>
              <a:t>More than 500 major retail chains</a:t>
            </a:r>
            <a:endParaRPr lang="en-US" sz="1000" dirty="0">
              <a:solidFill>
                <a:schemeClr val="tx1">
                  <a:lumMod val="85000"/>
                  <a:lumOff val="15000"/>
                </a:schemeClr>
              </a:solidFill>
            </a:endParaRPr>
          </a:p>
          <a:p>
            <a:pPr fontAlgn="auto">
              <a:spcBef>
                <a:spcPts val="0"/>
              </a:spcBef>
              <a:spcAft>
                <a:spcPts val="0"/>
              </a:spcAft>
              <a:defRPr/>
            </a:pPr>
            <a:r>
              <a:rPr lang="en-US" sz="1000" dirty="0" smtClean="0">
                <a:solidFill>
                  <a:schemeClr val="tx1">
                    <a:lumMod val="85000"/>
                    <a:lumOff val="15000"/>
                  </a:schemeClr>
                </a:solidFill>
              </a:rPr>
              <a:t>Every major social networking company</a:t>
            </a:r>
            <a:endParaRPr lang="en-US" sz="1000" dirty="0">
              <a:solidFill>
                <a:schemeClr val="tx1">
                  <a:lumMod val="85000"/>
                  <a:lumOff val="15000"/>
                </a:schemeClr>
              </a:solidFill>
            </a:endParaRPr>
          </a:p>
          <a:p>
            <a:pPr fontAlgn="auto">
              <a:spcBef>
                <a:spcPts val="0"/>
              </a:spcBef>
              <a:spcAft>
                <a:spcPts val="0"/>
              </a:spcAft>
              <a:defRPr/>
            </a:pPr>
            <a:r>
              <a:rPr lang="en-US" sz="1000" dirty="0" smtClean="0">
                <a:solidFill>
                  <a:schemeClr val="tx1">
                    <a:lumMod val="85000"/>
                    <a:lumOff val="15000"/>
                  </a:schemeClr>
                </a:solidFill>
              </a:rPr>
              <a:t>The world’s largest software companies</a:t>
            </a:r>
            <a:endParaRPr lang="en-US" sz="1000" dirty="0">
              <a:solidFill>
                <a:schemeClr val="tx1">
                  <a:lumMod val="85000"/>
                  <a:lumOff val="15000"/>
                </a:schemeClr>
              </a:solidFill>
            </a:endParaRPr>
          </a:p>
          <a:p>
            <a:pPr fontAlgn="auto">
              <a:spcBef>
                <a:spcPts val="0"/>
              </a:spcBef>
              <a:spcAft>
                <a:spcPts val="0"/>
              </a:spcAft>
              <a:defRPr/>
            </a:pPr>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8</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9</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10</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11</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12</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defTabSz="914437"/>
            <a:fld id="{B16D3FA8-8B3A-4D37-8AA4-772151A1B247}" type="slidenum">
              <a:rPr lang="en-US" altLang="zh-CN" sz="1200">
                <a:latin typeface="Times New Roman" pitchFamily="18" charset="0"/>
                <a:sym typeface="Times New Roman" pitchFamily="18" charset="0"/>
              </a:rPr>
              <a:pPr algn="r" defTabSz="914437"/>
              <a:t>13</a:t>
            </a:fld>
            <a:endParaRPr lang="en-US" altLang="zh-CN" sz="1200">
              <a:latin typeface="Times New Roman" pitchFamily="18" charset="0"/>
              <a:sym typeface="Times New Roman" pitchFamily="18" charset="0"/>
            </a:endParaRPr>
          </a:p>
        </p:txBody>
      </p:sp>
      <p:sp>
        <p:nvSpPr>
          <p:cNvPr id="35843" name="Rectangle 2"/>
          <p:cNvSpPr>
            <a:spLocks noGrp="1" noRot="1" noChangeAspect="1" noChangeArrowheads="1" noTextEdit="1"/>
          </p:cNvSpPr>
          <p:nvPr>
            <p:ph type="sldImg"/>
          </p:nvPr>
        </p:nvSpPr>
        <p:spPr>
          <a:xfrm>
            <a:off x="1144588" y="684213"/>
            <a:ext cx="4572000" cy="3429000"/>
          </a:xfrm>
          <a:ln/>
        </p:spPr>
      </p:sp>
      <p:sp>
        <p:nvSpPr>
          <p:cNvPr id="35844" name="Rectangle 3"/>
          <p:cNvSpPr>
            <a:spLocks noGrp="1" noChangeArrowheads="1"/>
          </p:cNvSpPr>
          <p:nvPr>
            <p:ph type="body" idx="1"/>
          </p:nvPr>
        </p:nvSpPr>
        <p:spPr>
          <a:xfrm>
            <a:off x="916264" y="4344025"/>
            <a:ext cx="5025473" cy="4116049"/>
          </a:xfrm>
          <a:noFill/>
          <a:ln/>
        </p:spPr>
        <p:txBody>
          <a:bodyPr lIns="91430" tIns="45716" rIns="91430" bIns="45716"/>
          <a:lstStyle/>
          <a:p>
            <a:endParaRPr lang="en-US" altLang="zh-CN" dirty="0"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14" descr="title-background.jpg                                           0145C963Hi-Ho-Silver                   C2BB242B:"/>
          <p:cNvPicPr>
            <a:picLocks noChangeAspect="1" noChangeArrowheads="1"/>
          </p:cNvPicPr>
          <p:nvPr userDrawn="1"/>
        </p:nvPicPr>
        <p:blipFill>
          <a:blip r:embed="rId2" cstate="print"/>
          <a:srcRect/>
          <a:stretch>
            <a:fillRect/>
          </a:stretch>
        </p:blipFill>
        <p:spPr bwMode="auto">
          <a:xfrm>
            <a:off x="0" y="1270000"/>
            <a:ext cx="9144000" cy="5589588"/>
          </a:xfrm>
          <a:prstGeom prst="rect">
            <a:avLst/>
          </a:prstGeom>
          <a:noFill/>
          <a:ln w="9525">
            <a:noFill/>
            <a:miter lim="800000"/>
            <a:headEnd/>
            <a:tailEnd/>
          </a:ln>
        </p:spPr>
      </p:pic>
      <p:sp>
        <p:nvSpPr>
          <p:cNvPr id="5" name="Rectangle 2"/>
          <p:cNvSpPr>
            <a:spLocks noGrp="1" noChangeArrowheads="1"/>
          </p:cNvSpPr>
          <p:nvPr>
            <p:ph type="title"/>
          </p:nvPr>
        </p:nvSpPr>
        <p:spPr>
          <a:xfrm>
            <a:off x="636466" y="2787650"/>
            <a:ext cx="7871068" cy="1282700"/>
          </a:xfrm>
          <a:prstGeom prst="rect">
            <a:avLst/>
          </a:prstGeom>
        </p:spPr>
        <p:txBody>
          <a:bodyPr anchor="ctr"/>
          <a:lstStyle>
            <a:lvl1pPr algn="ctr">
              <a:defRPr sz="3600" b="1" i="0">
                <a:solidFill>
                  <a:srgbClr val="FFFFFF"/>
                </a:solidFill>
                <a:latin typeface="Arial"/>
                <a:cs typeface="Arial"/>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7536484" y="339698"/>
            <a:ext cx="1381125" cy="1657350"/>
          </a:xfrm>
        </p:spPr>
        <p:txBody>
          <a:bodyPr/>
          <a:lstStyle>
            <a:lvl1pPr marL="0">
              <a:spcBef>
                <a:spcPts val="300"/>
              </a:spcBef>
              <a:defRPr sz="1000" b="1">
                <a:solidFill>
                  <a:srgbClr val="FFFFFF"/>
                </a:solidFill>
              </a:defRPr>
            </a:lvl1pPr>
            <a:lvl2pPr marL="0">
              <a:spcBef>
                <a:spcPts val="300"/>
              </a:spcBef>
              <a:defRPr sz="1000" b="0">
                <a:solidFill>
                  <a:srgbClr val="FFFFFF"/>
                </a:solidFill>
              </a:defRPr>
            </a:lvl2pPr>
            <a:lvl3pPr marL="0">
              <a:spcBef>
                <a:spcPts val="300"/>
              </a:spcBef>
              <a:defRPr sz="1000" b="0">
                <a:solidFill>
                  <a:srgbClr val="FFFFFF"/>
                </a:solidFill>
              </a:defRPr>
            </a:lvl3pPr>
            <a:lvl4pPr marL="0">
              <a:spcBef>
                <a:spcPts val="300"/>
              </a:spcBef>
              <a:defRPr sz="1000" b="0">
                <a:solidFill>
                  <a:srgbClr val="FFFFFF"/>
                </a:solidFill>
              </a:defRPr>
            </a:lvl4pPr>
            <a:lvl5pPr marL="0">
              <a:spcBef>
                <a:spcPts val="300"/>
              </a:spcBef>
              <a:defRPr sz="1000" b="0">
                <a:solidFill>
                  <a:srgbClr val="FFFFFF"/>
                </a:solidFill>
              </a:defRPr>
            </a:lvl5pPr>
          </a:lstStyle>
          <a:p>
            <a:pPr lvl="0"/>
            <a:r>
              <a:rPr lang="en-US" smtClean="0"/>
              <a:t>Click to edit Master text styles</a:t>
            </a:r>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fontAlgn="base" hangingPunct="0">
              <a:spcBef>
                <a:spcPct val="0"/>
              </a:spcBef>
              <a:spcAft>
                <a:spcPct val="0"/>
              </a:spcAft>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12941500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15950" y="1600200"/>
            <a:ext cx="7604125" cy="42624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591572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sp>
        <p:nvSpPr>
          <p:cNvPr id="4"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eaLnBrk="0" hangingPunct="0">
              <a:defRPr/>
            </a:pPr>
            <a:endParaRPr lang="en-US">
              <a:ea typeface="+mn-ea"/>
            </a:endParaRPr>
          </a:p>
        </p:txBody>
      </p:sp>
      <p:pic>
        <p:nvPicPr>
          <p:cNvPr id="5"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6"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eaLnBrk="0" hangingPunct="0">
              <a:defRPr/>
            </a:pPr>
            <a:fld id="{D8DEC122-9140-4DDC-8779-D6C1096D1494}" type="slidenum">
              <a:rPr lang="en-US" altLang="ja-JP" sz="900">
                <a:solidFill>
                  <a:schemeClr val="bg1"/>
                </a:solidFill>
                <a:cs typeface="Arial" charset="0"/>
              </a:rPr>
              <a:pPr eaLnBrk="0" hangingPunct="0">
                <a:defRPr/>
              </a:pPr>
              <a:t>‹#›</a:t>
            </a:fld>
            <a:endParaRPr lang="en-US" altLang="ja-JP" sz="900">
              <a:solidFill>
                <a:schemeClr val="bg1"/>
              </a:solidFill>
              <a:cs typeface="Arial" charset="0"/>
            </a:endParaRPr>
          </a:p>
        </p:txBody>
      </p:sp>
      <p:cxnSp>
        <p:nvCxnSpPr>
          <p:cNvPr id="8" name="Straight Connector 24"/>
          <p:cNvCxnSpPr>
            <a:cxnSpLocks noChangeShapeType="1"/>
          </p:cNvCxnSpPr>
          <p:nvPr userDrawn="1"/>
        </p:nvCxnSpPr>
        <p:spPr bwMode="auto">
          <a:xfrm>
            <a:off x="808038" y="6356350"/>
            <a:ext cx="7543800" cy="1588"/>
          </a:xfrm>
          <a:prstGeom prst="line">
            <a:avLst/>
          </a:prstGeom>
          <a:noFill/>
          <a:ln w="38100">
            <a:solidFill>
              <a:schemeClr val="bg2"/>
            </a:solidFill>
            <a:round/>
            <a:headEnd/>
            <a:tailEnd/>
          </a:ln>
        </p:spPr>
      </p:cxnSp>
      <p:pic>
        <p:nvPicPr>
          <p:cNvPr id="9" name="Picture 53" descr="Aruba_colo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8550" y="6521450"/>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baseline="0" dirty="0">
                <a:solidFill>
                  <a:schemeClr val="bg1"/>
                </a:solidFill>
                <a:latin typeface="Arial"/>
                <a:ea typeface="黑体" pitchFamily="49" charset="-122"/>
                <a:cs typeface="Aria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4867369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9" y="4197351"/>
            <a:ext cx="3735387" cy="280988"/>
          </a:xfrm>
          <a:prstGeom prst="rect">
            <a:avLst/>
          </a:prstGeom>
          <a:noFill/>
          <a:ln w="9525">
            <a:noFill/>
            <a:miter lim="800000"/>
            <a:headEnd/>
            <a:tailEnd/>
          </a:ln>
        </p:spPr>
        <p:txBody>
          <a:bodyPr lIns="91384" tIns="45692" rIns="91384" bIns="45692"/>
          <a:lstStyle/>
          <a:p>
            <a:pPr eaLnBrk="0" hangingPunct="0">
              <a:defRPr/>
            </a:pPr>
            <a:endParaRPr lang="en-US">
              <a:solidFill>
                <a:srgbClr val="000000"/>
              </a:solidFill>
            </a:endParaRPr>
          </a:p>
        </p:txBody>
      </p:sp>
      <p:pic>
        <p:nvPicPr>
          <p:cNvPr id="6" name="Picture 14" descr="logo.jpg"/>
          <p:cNvPicPr>
            <a:picLocks noChangeAspect="1"/>
          </p:cNvPicPr>
          <p:nvPr/>
        </p:nvPicPr>
        <p:blipFill>
          <a:blip r:embed="rId3" cstate="email">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4"/>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4" tIns="45692" rIns="91384" bIns="45692">
            <a:spAutoFit/>
          </a:bodyPr>
          <a:lstStyle/>
          <a:p>
            <a:pPr eaLnBrk="0" hangingPunct="0">
              <a:defRPr/>
            </a:pPr>
            <a:r>
              <a:rPr lang="en-US" sz="600" dirty="0">
                <a:solidFill>
                  <a:srgbClr val="808080"/>
                </a:solidFill>
                <a:cs typeface="Arial" charset="0"/>
              </a:rPr>
              <a:t>CONFIDENTIAL  </a:t>
            </a:r>
            <a:br>
              <a:rPr lang="en-US" sz="600" dirty="0">
                <a:solidFill>
                  <a:srgbClr val="808080"/>
                </a:solidFill>
                <a:cs typeface="Arial" charset="0"/>
              </a:rPr>
            </a:br>
            <a:r>
              <a:rPr lang="en-US" sz="600" dirty="0">
                <a:solidFill>
                  <a:srgbClr val="808080"/>
                </a:solidFill>
                <a:cs typeface="Arial" charset="0"/>
              </a:rPr>
              <a:t>© Copyright 2011. Aruba Networks, Inc. </a:t>
            </a:r>
            <a:br>
              <a:rPr lang="en-US" sz="600" dirty="0">
                <a:solidFill>
                  <a:srgbClr val="808080"/>
                </a:solidFill>
                <a:cs typeface="Arial" charset="0"/>
              </a:rPr>
            </a:br>
            <a:r>
              <a:rPr lang="en-US" sz="600" dirty="0">
                <a:solidFill>
                  <a:srgbClr val="808080"/>
                </a:solidFill>
                <a:cs typeface="Arial" charset="0"/>
              </a:rPr>
              <a:t>All rights reserved</a:t>
            </a:r>
          </a:p>
        </p:txBody>
      </p:sp>
      <p:sp>
        <p:nvSpPr>
          <p:cNvPr id="8" name="Rectangle 7"/>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4" tIns="45692" rIns="91384" bIns="45692">
            <a:spAutoFit/>
          </a:bodyPr>
          <a:lstStyle/>
          <a:p>
            <a:pPr eaLnBrk="0" hangingPunct="0">
              <a:defRPr/>
            </a:pPr>
            <a:fld id="{55C7198D-B6EA-41F7-9757-00711726115F}" type="slidenum">
              <a:rPr lang="en-US" altLang="ja-JP" sz="900">
                <a:solidFill>
                  <a:srgbClr val="FFFFFF"/>
                </a:solidFill>
                <a:cs typeface="Arial" charset="0"/>
              </a:rPr>
              <a:pPr eaLnBrk="0" hangingPunct="0">
                <a:defRPr/>
              </a:pPr>
              <a:t>‹#›</a:t>
            </a:fld>
            <a:endParaRPr lang="en-US" altLang="ja-JP" sz="900">
              <a:solidFill>
                <a:srgbClr val="FFFFFF"/>
              </a:solidFill>
              <a:cs typeface="Arial" charset="0"/>
            </a:endParaRPr>
          </a:p>
        </p:txBody>
      </p:sp>
      <p:cxnSp>
        <p:nvCxnSpPr>
          <p:cNvPr id="9" name="Straight Connector 24"/>
          <p:cNvCxnSpPr>
            <a:cxnSpLocks noChangeShapeType="1"/>
          </p:cNvCxnSpPr>
          <p:nvPr/>
        </p:nvCxnSpPr>
        <p:spPr bwMode="auto">
          <a:xfrm>
            <a:off x="808038" y="6356351"/>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1"/>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175046" marR="0" indent="-175046" algn="l" defTabSz="914362" rtl="0" eaLnBrk="0" fontAlgn="base" latinLnBrk="0" hangingPunct="0">
              <a:lnSpc>
                <a:spcPct val="100000"/>
              </a:lnSpc>
              <a:spcBef>
                <a:spcPts val="0"/>
              </a:spcBef>
              <a:spcAft>
                <a:spcPts val="45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5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11170182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2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1"/>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9" y="4197351"/>
            <a:ext cx="3735387" cy="280988"/>
          </a:xfrm>
          <a:prstGeom prst="rect">
            <a:avLst/>
          </a:prstGeom>
          <a:noFill/>
          <a:ln w="9525">
            <a:noFill/>
            <a:miter lim="800000"/>
            <a:headEnd/>
            <a:tailEnd/>
          </a:ln>
        </p:spPr>
        <p:txBody>
          <a:bodyPr lIns="91384" tIns="45692" rIns="91384" bIns="45692"/>
          <a:lstStyle/>
          <a:p>
            <a:pPr eaLnBrk="0" hangingPunct="0">
              <a:defRPr/>
            </a:pPr>
            <a:endParaRPr lang="en-US" dirty="0">
              <a:ea typeface="+mn-ea"/>
            </a:endParaRPr>
          </a:p>
        </p:txBody>
      </p:sp>
      <p:pic>
        <p:nvPicPr>
          <p:cNvPr id="6"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4"/>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4" tIns="45692" rIns="91384" bIns="45692">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8" name="Rectangle 7"/>
          <p:cNvSpPr>
            <a:spLocks noChangeArrowheads="1"/>
          </p:cNvSpPr>
          <p:nvPr/>
        </p:nvSpPr>
        <p:spPr bwMode="auto">
          <a:xfrm>
            <a:off x="87313" y="6621463"/>
            <a:ext cx="328884" cy="230765"/>
          </a:xfrm>
          <a:prstGeom prst="rect">
            <a:avLst/>
          </a:prstGeom>
          <a:noFill/>
          <a:ln w="9525">
            <a:noFill/>
            <a:miter lim="800000"/>
            <a:headEnd/>
            <a:tailEnd/>
          </a:ln>
          <a:effectLst/>
        </p:spPr>
        <p:txBody>
          <a:bodyPr wrap="none" lIns="91384" tIns="45692" rIns="91384" bIns="45692">
            <a:spAutoFit/>
          </a:bodyPr>
          <a:lstStyle/>
          <a:p>
            <a:pPr eaLnBrk="0" hangingPunct="0">
              <a:defRPr/>
            </a:pPr>
            <a:fld id="{55C7198D-B6EA-41F7-9757-00711726115F}" type="slidenum">
              <a:rPr lang="en-US" altLang="ja-JP" sz="900">
                <a:solidFill>
                  <a:schemeClr val="bg1"/>
                </a:solidFill>
                <a:cs typeface="Arial" charset="0"/>
              </a:rPr>
              <a:pPr eaLnBrk="0" hangingPunct="0">
                <a:defRPr/>
              </a:pPr>
              <a:t>‹#›</a:t>
            </a:fld>
            <a:endParaRPr lang="en-US" altLang="ja-JP" sz="900" dirty="0">
              <a:solidFill>
                <a:schemeClr val="bg1"/>
              </a:solidFill>
              <a:cs typeface="Arial" charset="0"/>
            </a:endParaRPr>
          </a:p>
        </p:txBody>
      </p:sp>
      <p:cxnSp>
        <p:nvCxnSpPr>
          <p:cNvPr id="9" name="Straight Connector 24"/>
          <p:cNvCxnSpPr>
            <a:cxnSpLocks noChangeShapeType="1"/>
          </p:cNvCxnSpPr>
          <p:nvPr/>
        </p:nvCxnSpPr>
        <p:spPr bwMode="auto">
          <a:xfrm>
            <a:off x="808038" y="6356351"/>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1"/>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1"/>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175046" marR="0" indent="-175046" algn="l" defTabSz="914362" rtl="0" eaLnBrk="0" fontAlgn="base" latinLnBrk="0" hangingPunct="0">
              <a:lnSpc>
                <a:spcPct val="100000"/>
              </a:lnSpc>
              <a:spcBef>
                <a:spcPts val="0"/>
              </a:spcBef>
              <a:spcAft>
                <a:spcPts val="45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5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273537542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5_Title Only">
    <p:spTree>
      <p:nvGrpSpPr>
        <p:cNvPr id="1" name=""/>
        <p:cNvGrpSpPr/>
        <p:nvPr/>
      </p:nvGrpSpPr>
      <p:grpSpPr>
        <a:xfrm>
          <a:off x="0" y="0"/>
          <a:ext cx="0" cy="0"/>
          <a:chOff x="0" y="0"/>
          <a:chExt cx="0" cy="0"/>
        </a:xfrm>
      </p:grpSpPr>
      <p:pic>
        <p:nvPicPr>
          <p:cNvPr id="4" name="Picture 6" descr="contentslide_graphic4_gray.png"/>
          <p:cNvPicPr>
            <a:picLocks noChangeAspect="1"/>
          </p:cNvPicPr>
          <p:nvPr/>
        </p:nvPicPr>
        <p:blipFill>
          <a:blip r:embed="rId2" cstate="print"/>
          <a:srcRect/>
          <a:stretch>
            <a:fillRect/>
          </a:stretch>
        </p:blipFill>
        <p:spPr bwMode="auto">
          <a:xfrm>
            <a:off x="0" y="1"/>
            <a:ext cx="9144000" cy="938213"/>
          </a:xfrm>
          <a:prstGeom prst="rect">
            <a:avLst/>
          </a:prstGeom>
          <a:noFill/>
          <a:ln w="9525">
            <a:noFill/>
            <a:miter lim="800000"/>
            <a:headEnd/>
            <a:tailEnd/>
          </a:ln>
        </p:spPr>
      </p:pic>
      <p:sp>
        <p:nvSpPr>
          <p:cNvPr id="5" name="AutoShape 5"/>
          <p:cNvSpPr>
            <a:spLocks noChangeAspect="1" noChangeArrowheads="1" noTextEdit="1"/>
          </p:cNvSpPr>
          <p:nvPr/>
        </p:nvSpPr>
        <p:spPr bwMode="auto">
          <a:xfrm>
            <a:off x="2389189" y="4197351"/>
            <a:ext cx="3735387" cy="280988"/>
          </a:xfrm>
          <a:prstGeom prst="rect">
            <a:avLst/>
          </a:prstGeom>
          <a:noFill/>
          <a:ln w="9525">
            <a:noFill/>
            <a:miter lim="800000"/>
            <a:headEnd/>
            <a:tailEnd/>
          </a:ln>
        </p:spPr>
        <p:txBody>
          <a:bodyPr lIns="91384" tIns="45692" rIns="91384" bIns="45692"/>
          <a:lstStyle/>
          <a:p>
            <a:pPr eaLnBrk="0" hangingPunct="0">
              <a:defRPr/>
            </a:pPr>
            <a:endParaRPr lang="en-US" dirty="0">
              <a:ea typeface="+mn-ea"/>
            </a:endParaRPr>
          </a:p>
        </p:txBody>
      </p:sp>
      <p:pic>
        <p:nvPicPr>
          <p:cNvPr id="6"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4"/>
            <a:ext cx="600075" cy="168275"/>
          </a:xfrm>
          <a:prstGeom prst="rect">
            <a:avLst/>
          </a:prstGeom>
          <a:noFill/>
          <a:ln w="9525">
            <a:noFill/>
            <a:miter lim="800000"/>
            <a:headEnd/>
            <a:tailEnd/>
          </a:ln>
        </p:spPr>
      </p:pic>
      <p:sp>
        <p:nvSpPr>
          <p:cNvPr id="7" name="Text Box 15"/>
          <p:cNvSpPr txBox="1">
            <a:spLocks noChangeArrowheads="1"/>
          </p:cNvSpPr>
          <p:nvPr/>
        </p:nvSpPr>
        <p:spPr bwMode="auto">
          <a:xfrm>
            <a:off x="733425" y="6480175"/>
            <a:ext cx="1595438" cy="368300"/>
          </a:xfrm>
          <a:prstGeom prst="rect">
            <a:avLst/>
          </a:prstGeom>
          <a:noFill/>
          <a:ln w="9525">
            <a:noFill/>
            <a:miter lim="800000"/>
            <a:headEnd/>
            <a:tailEnd/>
          </a:ln>
        </p:spPr>
        <p:txBody>
          <a:bodyPr lIns="91384" tIns="45692" rIns="91384" bIns="45692">
            <a:spAutoFit/>
          </a:bodyPr>
          <a:lstStyle/>
          <a:p>
            <a:pPr eaLnBrk="0" hangingPunct="0">
              <a:defRPr/>
            </a:pPr>
            <a:r>
              <a:rPr lang="en-US" sz="600" dirty="0">
                <a:solidFill>
                  <a:schemeClr val="bg2"/>
                </a:solidFill>
                <a:cs typeface="Arial" charset="0"/>
              </a:rPr>
              <a:t>CONFIDENTIAL  </a:t>
            </a:r>
            <a:br>
              <a:rPr lang="en-US" sz="600" dirty="0">
                <a:solidFill>
                  <a:schemeClr val="bg2"/>
                </a:solidFill>
                <a:cs typeface="Arial" charset="0"/>
              </a:rPr>
            </a:br>
            <a:r>
              <a:rPr lang="en-US" sz="600" dirty="0">
                <a:solidFill>
                  <a:schemeClr val="bg2"/>
                </a:solidFill>
                <a:cs typeface="Arial" charset="0"/>
              </a:rPr>
              <a:t>© Copyright </a:t>
            </a:r>
            <a:r>
              <a:rPr lang="en-US" sz="600" dirty="0" smtClean="0">
                <a:solidFill>
                  <a:schemeClr val="bg2"/>
                </a:solidFill>
                <a:cs typeface="Arial" charset="0"/>
              </a:rPr>
              <a:t>2011. </a:t>
            </a:r>
            <a:r>
              <a:rPr lang="en-US" sz="600" dirty="0">
                <a:solidFill>
                  <a:schemeClr val="bg2"/>
                </a:solidFill>
                <a:cs typeface="Arial" charset="0"/>
              </a:rPr>
              <a:t>Aruba Networks, Inc. </a:t>
            </a:r>
            <a:br>
              <a:rPr lang="en-US" sz="600" dirty="0">
                <a:solidFill>
                  <a:schemeClr val="bg2"/>
                </a:solidFill>
                <a:cs typeface="Arial" charset="0"/>
              </a:rPr>
            </a:br>
            <a:r>
              <a:rPr lang="en-US" sz="600" dirty="0">
                <a:solidFill>
                  <a:schemeClr val="bg2"/>
                </a:solidFill>
                <a:cs typeface="Arial" charset="0"/>
              </a:rPr>
              <a:t>All rights reserved</a:t>
            </a:r>
          </a:p>
        </p:txBody>
      </p:sp>
      <p:sp>
        <p:nvSpPr>
          <p:cNvPr id="8" name="Rectangle 7"/>
          <p:cNvSpPr>
            <a:spLocks noChangeArrowheads="1"/>
          </p:cNvSpPr>
          <p:nvPr/>
        </p:nvSpPr>
        <p:spPr bwMode="auto">
          <a:xfrm>
            <a:off x="87313" y="6621463"/>
            <a:ext cx="328884" cy="230765"/>
          </a:xfrm>
          <a:prstGeom prst="rect">
            <a:avLst/>
          </a:prstGeom>
          <a:noFill/>
          <a:ln w="9525">
            <a:noFill/>
            <a:miter lim="800000"/>
            <a:headEnd/>
            <a:tailEnd/>
          </a:ln>
          <a:effectLst/>
        </p:spPr>
        <p:txBody>
          <a:bodyPr wrap="none" lIns="91384" tIns="45692" rIns="91384" bIns="45692">
            <a:spAutoFit/>
          </a:bodyPr>
          <a:lstStyle/>
          <a:p>
            <a:pPr eaLnBrk="0" hangingPunct="0">
              <a:defRPr/>
            </a:pPr>
            <a:fld id="{55C7198D-B6EA-41F7-9757-00711726115F}" type="slidenum">
              <a:rPr lang="en-US" altLang="ja-JP" sz="900">
                <a:solidFill>
                  <a:schemeClr val="bg1"/>
                </a:solidFill>
                <a:cs typeface="Arial" charset="0"/>
              </a:rPr>
              <a:pPr eaLnBrk="0" hangingPunct="0">
                <a:defRPr/>
              </a:pPr>
              <a:t>‹#›</a:t>
            </a:fld>
            <a:endParaRPr lang="en-US" altLang="ja-JP" sz="900" dirty="0">
              <a:solidFill>
                <a:schemeClr val="bg1"/>
              </a:solidFill>
              <a:cs typeface="Arial" charset="0"/>
            </a:endParaRPr>
          </a:p>
        </p:txBody>
      </p:sp>
      <p:cxnSp>
        <p:nvCxnSpPr>
          <p:cNvPr id="9" name="Straight Connector 24"/>
          <p:cNvCxnSpPr>
            <a:cxnSpLocks noChangeShapeType="1"/>
          </p:cNvCxnSpPr>
          <p:nvPr/>
        </p:nvCxnSpPr>
        <p:spPr bwMode="auto">
          <a:xfrm>
            <a:off x="808038" y="6356351"/>
            <a:ext cx="7543800" cy="1588"/>
          </a:xfrm>
          <a:prstGeom prst="line">
            <a:avLst/>
          </a:prstGeom>
          <a:noFill/>
          <a:ln w="38100">
            <a:solidFill>
              <a:schemeClr val="bg2"/>
            </a:solidFill>
            <a:round/>
            <a:headEnd/>
            <a:tailEnd/>
          </a:ln>
        </p:spPr>
      </p:cxnSp>
      <p:pic>
        <p:nvPicPr>
          <p:cNvPr id="10" name="Picture 53" descr="Aruba_colorlogo.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pic>
        <p:nvPicPr>
          <p:cNvPr id="11" name="Picture 6" descr="contentslide_graphic4_gray.png"/>
          <p:cNvPicPr>
            <a:picLocks noChangeAspect="1"/>
          </p:cNvPicPr>
          <p:nvPr userDrawn="1"/>
        </p:nvPicPr>
        <p:blipFill>
          <a:blip r:embed="rId2" cstate="print"/>
          <a:srcRect/>
          <a:stretch>
            <a:fillRect/>
          </a:stretch>
        </p:blipFill>
        <p:spPr bwMode="auto">
          <a:xfrm>
            <a:off x="0" y="1"/>
            <a:ext cx="9144000" cy="938213"/>
          </a:xfrm>
          <a:prstGeom prst="rect">
            <a:avLst/>
          </a:prstGeom>
          <a:noFill/>
          <a:ln w="9525">
            <a:noFill/>
            <a:miter lim="800000"/>
            <a:headEnd/>
            <a:tailEnd/>
          </a:ln>
        </p:spPr>
      </p:pic>
      <p:cxnSp>
        <p:nvCxnSpPr>
          <p:cNvPr id="12" name="Straight Connector 24"/>
          <p:cNvCxnSpPr>
            <a:cxnSpLocks noChangeShapeType="1"/>
          </p:cNvCxnSpPr>
          <p:nvPr userDrawn="1"/>
        </p:nvCxnSpPr>
        <p:spPr bwMode="auto">
          <a:xfrm>
            <a:off x="808038" y="6356351"/>
            <a:ext cx="7543800" cy="1588"/>
          </a:xfrm>
          <a:prstGeom prst="line">
            <a:avLst/>
          </a:prstGeom>
          <a:noFill/>
          <a:ln w="38100">
            <a:solidFill>
              <a:schemeClr val="bg2"/>
            </a:solidFill>
            <a:round/>
            <a:headEnd/>
            <a:tailEnd/>
          </a:ln>
        </p:spPr>
      </p:cxnSp>
      <p:pic>
        <p:nvPicPr>
          <p:cNvPr id="14" name="Picture 53" descr="Aruba_colorlogo.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448551" y="6521451"/>
            <a:ext cx="898525" cy="249238"/>
          </a:xfrm>
          <a:prstGeom prst="rect">
            <a:avLst/>
          </a:prstGeom>
          <a:noFill/>
          <a:ln w="9525">
            <a:noFill/>
            <a:miter lim="800000"/>
            <a:headEnd/>
            <a:tailEnd/>
          </a:ln>
        </p:spPr>
      </p:pic>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16" name="Text Placeholder 15"/>
          <p:cNvSpPr>
            <a:spLocks noGrp="1"/>
          </p:cNvSpPr>
          <p:nvPr>
            <p:ph type="body" sz="quarter" idx="10" hasCustomPrompt="1"/>
          </p:nvPr>
        </p:nvSpPr>
        <p:spPr>
          <a:xfrm>
            <a:off x="808038" y="1630120"/>
            <a:ext cx="7543800" cy="4224580"/>
          </a:xfrm>
        </p:spPr>
        <p:txBody>
          <a:bodyPr/>
          <a:lstStyle>
            <a:lvl1pPr marL="175046" marR="0" indent="-175046" algn="l" defTabSz="914362" rtl="0" eaLnBrk="0" fontAlgn="base" latinLnBrk="0" hangingPunct="0">
              <a:lnSpc>
                <a:spcPct val="100000"/>
              </a:lnSpc>
              <a:spcBef>
                <a:spcPts val="0"/>
              </a:spcBef>
              <a:spcAft>
                <a:spcPts val="450"/>
              </a:spcAft>
              <a:buClr>
                <a:srgbClr val="FF9933"/>
              </a:buClr>
              <a:buSzTx/>
              <a:buFontTx/>
              <a:buChar char="•"/>
              <a:tabLst/>
              <a:defRPr sz="2400" baseline="0">
                <a:solidFill>
                  <a:schemeClr val="tx1"/>
                </a:solidFill>
              </a:defRPr>
            </a:lvl1pPr>
            <a:lvl2pPr>
              <a:lnSpc>
                <a:spcPct val="100000"/>
              </a:lnSpc>
              <a:spcBef>
                <a:spcPts val="0"/>
              </a:spcBef>
              <a:spcAft>
                <a:spcPts val="600"/>
              </a:spcAft>
              <a:defRPr>
                <a:solidFill>
                  <a:schemeClr val="bg2">
                    <a:lumMod val="75000"/>
                  </a:schemeClr>
                </a:solidFill>
              </a:defRPr>
            </a:lvl2pPr>
            <a:lvl3pPr indent="-246053">
              <a:lnSpc>
                <a:spcPct val="100000"/>
              </a:lnSpc>
              <a:spcBef>
                <a:spcPts val="0"/>
              </a:spcBef>
              <a:spcAft>
                <a:spcPts val="600"/>
              </a:spcAft>
              <a:defRPr>
                <a:solidFill>
                  <a:schemeClr val="bg2">
                    <a:lumMod val="75000"/>
                  </a:schemeClr>
                </a:solidFill>
              </a:defRPr>
            </a:lvl3p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5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endParaRPr lang="en-US" dirty="0" smtClean="0"/>
          </a:p>
        </p:txBody>
      </p:sp>
    </p:spTree>
    <p:extLst>
      <p:ext uri="{BB962C8B-B14F-4D97-AF65-F5344CB8AC3E}">
        <p14:creationId xmlns:p14="http://schemas.microsoft.com/office/powerpoint/2010/main" val="353170011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6" descr="contentslide_graphic4_gray.png"/>
          <p:cNvPicPr>
            <a:picLocks noChangeAspect="1"/>
          </p:cNvPicPr>
          <p:nvPr userDrawn="1"/>
        </p:nvPicPr>
        <p:blipFill>
          <a:blip r:embed="rId2" cstate="print"/>
          <a:srcRect/>
          <a:stretch>
            <a:fillRect/>
          </a:stretch>
        </p:blipFill>
        <p:spPr bwMode="auto">
          <a:xfrm>
            <a:off x="0" y="0"/>
            <a:ext cx="9144000" cy="938213"/>
          </a:xfrm>
          <a:prstGeom prst="rect">
            <a:avLst/>
          </a:prstGeom>
          <a:noFill/>
          <a:ln w="9525">
            <a:noFill/>
            <a:miter lim="800000"/>
            <a:headEnd/>
            <a:tailEnd/>
          </a:ln>
        </p:spPr>
      </p:pic>
      <p:pic>
        <p:nvPicPr>
          <p:cNvPr id="5" name="Picture 14" descr="logo.jpg"/>
          <p:cNvPicPr>
            <a:picLocks noChangeAspect="1"/>
          </p:cNvPicPr>
          <p:nvPr/>
        </p:nvPicPr>
        <p:blipFill>
          <a:blip r:embed="rId3" cstate="screen">
            <a:clrChange>
              <a:clrFrom>
                <a:srgbClr val="FFFFFF"/>
              </a:clrFrom>
              <a:clrTo>
                <a:srgbClr val="FFFFFF">
                  <a:alpha val="0"/>
                </a:srgbClr>
              </a:clrTo>
            </a:clrChange>
            <a:lum bright="100000" contrast="100000"/>
            <a:extLst>
              <a:ext uri="{28A0092B-C50C-407E-A947-70E740481C1C}">
                <a14:useLocalDpi xmlns:a14="http://schemas.microsoft.com/office/drawing/2010/main"/>
              </a:ext>
            </a:extLst>
          </a:blip>
          <a:srcRect/>
          <a:stretch>
            <a:fillRect/>
          </a:stretch>
        </p:blipFill>
        <p:spPr bwMode="auto">
          <a:xfrm>
            <a:off x="8281988" y="6659563"/>
            <a:ext cx="600075" cy="168275"/>
          </a:xfrm>
          <a:prstGeom prst="rect">
            <a:avLst/>
          </a:prstGeom>
          <a:noFill/>
          <a:ln w="9525">
            <a:noFill/>
            <a:miter lim="800000"/>
            <a:headEnd/>
            <a:tailEnd/>
          </a:ln>
        </p:spPr>
      </p:pic>
      <p:sp>
        <p:nvSpPr>
          <p:cNvPr id="7" name="Rectangle 6"/>
          <p:cNvSpPr>
            <a:spLocks noChangeArrowheads="1"/>
          </p:cNvSpPr>
          <p:nvPr/>
        </p:nvSpPr>
        <p:spPr bwMode="auto">
          <a:xfrm>
            <a:off x="87313" y="6621463"/>
            <a:ext cx="323850" cy="228600"/>
          </a:xfrm>
          <a:prstGeom prst="rect">
            <a:avLst/>
          </a:prstGeom>
          <a:noFill/>
          <a:ln w="9525">
            <a:noFill/>
            <a:miter lim="800000"/>
            <a:headEnd/>
            <a:tailEnd/>
          </a:ln>
          <a:effectLst/>
        </p:spPr>
        <p:txBody>
          <a:bodyPr wrap="none" lIns="91388" tIns="45694" rIns="91388" bIns="45694">
            <a:spAutoFit/>
          </a:bodyPr>
          <a:lstStyle/>
          <a:p>
            <a:pPr defTabSz="914400" eaLnBrk="0" fontAlgn="base" hangingPunct="0">
              <a:spcBef>
                <a:spcPct val="0"/>
              </a:spcBef>
              <a:spcAft>
                <a:spcPct val="0"/>
              </a:spcAft>
              <a:defRPr/>
            </a:pPr>
            <a:fld id="{D8DEC122-9140-4DDC-8779-D6C1096D1494}" type="slidenum">
              <a:rPr lang="en-US" altLang="ja-JP" sz="900">
                <a:solidFill>
                  <a:srgbClr val="FFFFFF"/>
                </a:solidFill>
                <a:latin typeface="Arial" charset="0"/>
                <a:ea typeface="ＭＳ Ｐゴシック" charset="-128"/>
                <a:cs typeface="Arial" charset="0"/>
              </a:rPr>
              <a:pPr defTabSz="914400" eaLnBrk="0" fontAlgn="base" hangingPunct="0">
                <a:spcBef>
                  <a:spcPct val="0"/>
                </a:spcBef>
                <a:spcAft>
                  <a:spcPct val="0"/>
                </a:spcAft>
                <a:defRPr/>
              </a:pPr>
              <a:t>‹#›</a:t>
            </a:fld>
            <a:endParaRPr lang="en-US" altLang="ja-JP" sz="900">
              <a:solidFill>
                <a:srgbClr val="FFFFFF"/>
              </a:solidFill>
              <a:latin typeface="Arial" charset="0"/>
              <a:ea typeface="ＭＳ Ｐゴシック" charset="-128"/>
              <a:cs typeface="Arial" charset="0"/>
            </a:endParaRPr>
          </a:p>
        </p:txBody>
      </p:sp>
      <p:sp>
        <p:nvSpPr>
          <p:cNvPr id="13" name="Title 1"/>
          <p:cNvSpPr>
            <a:spLocks noGrp="1"/>
          </p:cNvSpPr>
          <p:nvPr>
            <p:ph type="title"/>
          </p:nvPr>
        </p:nvSpPr>
        <p:spPr>
          <a:xfrm>
            <a:off x="723900" y="0"/>
            <a:ext cx="8420100" cy="876300"/>
          </a:xfrm>
          <a:noFill/>
          <a:ln w="9525">
            <a:noFill/>
            <a:miter lim="800000"/>
            <a:headEnd/>
            <a:tailEnd/>
          </a:ln>
        </p:spPr>
        <p:txBody>
          <a:bodyPr/>
          <a:lstStyle>
            <a:lvl1pPr>
              <a:defRPr lang="en-US" altLang="ja-JP" sz="3200" b="1" i="0" dirty="0">
                <a:solidFill>
                  <a:schemeClr val="bg1"/>
                </a:solidFill>
                <a:latin typeface="Arial"/>
                <a:ea typeface="ＭＳ Ｐゴシック" pitchFamily="34" charset="-128"/>
                <a:cs typeface="Arial"/>
              </a:defRPr>
            </a:lvl1pPr>
          </a:lstStyle>
          <a:p>
            <a:pPr lvl="0"/>
            <a:r>
              <a:rPr lang="en-US" smtClean="0"/>
              <a:t>Click to edit Master title style</a:t>
            </a:r>
            <a:endParaRPr lang="en-US" dirty="0"/>
          </a:p>
        </p:txBody>
      </p:sp>
      <p:sp>
        <p:nvSpPr>
          <p:cNvPr id="8" name="矩形 7"/>
          <p:cNvSpPr/>
          <p:nvPr userDrawn="1"/>
        </p:nvSpPr>
        <p:spPr>
          <a:xfrm>
            <a:off x="7014575" y="6521063"/>
            <a:ext cx="2129425" cy="307777"/>
          </a:xfrm>
          <a:prstGeom prst="rect">
            <a:avLst/>
          </a:prstGeom>
          <a:noFill/>
        </p:spPr>
        <p:txBody>
          <a:bodyPr wrap="square" lIns="91440" tIns="45720" rIns="91440" bIns="45720">
            <a:spAutoFit/>
          </a:bodyPr>
          <a:lstStyle/>
          <a:p>
            <a:pPr algn="ctr"/>
            <a:r>
              <a:rPr lang="en-US" altLang="zh-CN" sz="1400" b="1" cap="none" spc="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ARUBA NETWORKS</a:t>
            </a:r>
            <a:endParaRPr lang="zh-CN" altLang="en-US" sz="1400" b="1" cap="none" spc="0" baseline="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1" name="直接连接符 10"/>
          <p:cNvCxnSpPr/>
          <p:nvPr userDrawn="1"/>
        </p:nvCxnSpPr>
        <p:spPr bwMode="auto">
          <a:xfrm>
            <a:off x="436215" y="6521063"/>
            <a:ext cx="8470900"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3696020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63050"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2400">
              <a:solidFill>
                <a:srgbClr val="000000"/>
              </a:solidFill>
              <a:latin typeface="Arial" charset="0"/>
              <a:ea typeface="ＭＳ Ｐゴシック" pitchFamily="34" charset="-128"/>
              <a:cs typeface="ＭＳ Ｐゴシック" charset="-128"/>
            </a:endParaRPr>
          </a:p>
        </p:txBody>
      </p:sp>
      <p:pic>
        <p:nvPicPr>
          <p:cNvPr id="4" name="Picture 3" descr="segueslide_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9700"/>
            <a:ext cx="9144000" cy="4178300"/>
          </a:xfrm>
          <a:prstGeom prst="rect">
            <a:avLst/>
          </a:prstGeom>
          <a:noFill/>
          <a:ln w="9525">
            <a:noFill/>
            <a:miter lim="800000"/>
            <a:headEnd/>
            <a:tailEnd/>
          </a:ln>
        </p:spPr>
      </p:pic>
      <p:pic>
        <p:nvPicPr>
          <p:cNvPr id="5" name="Picture 4" descr="segueslide_R.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179888"/>
          </a:xfrm>
          <a:prstGeom prst="rect">
            <a:avLst/>
          </a:prstGeom>
          <a:noFill/>
          <a:ln w="9525">
            <a:noFill/>
            <a:miter lim="800000"/>
            <a:headEnd/>
            <a:tailEnd/>
          </a:ln>
        </p:spPr>
      </p:pic>
      <p:sp>
        <p:nvSpPr>
          <p:cNvPr id="2" name="Title 1"/>
          <p:cNvSpPr>
            <a:spLocks noGrp="1"/>
          </p:cNvSpPr>
          <p:nvPr>
            <p:ph type="title"/>
          </p:nvPr>
        </p:nvSpPr>
        <p:spPr>
          <a:xfrm>
            <a:off x="900038" y="3192462"/>
            <a:ext cx="7366000" cy="473075"/>
          </a:xfrm>
        </p:spPr>
        <p:txBody>
          <a:bodyPr anchor="ctr"/>
          <a:lstStyle>
            <a:lvl1pPr algn="ctr">
              <a:defRPr sz="2400" b="0">
                <a:solidFill>
                  <a:schemeClr val="bg1"/>
                </a:solidFill>
              </a:defRPr>
            </a:lvl1pPr>
          </a:lstStyle>
          <a:p>
            <a:r>
              <a:rPr lang="en-US" smtClean="0"/>
              <a:t>Click to edit Master title style</a:t>
            </a:r>
            <a:endParaRPr lang="en-US" dirty="0"/>
          </a:p>
        </p:txBody>
      </p:sp>
      <p:sp>
        <p:nvSpPr>
          <p:cNvPr id="7" name="Text Box 15"/>
          <p:cNvSpPr txBox="1">
            <a:spLocks noChangeArrowheads="1"/>
          </p:cNvSpPr>
          <p:nvPr userDrawn="1"/>
        </p:nvSpPr>
        <p:spPr bwMode="auto">
          <a:xfrm>
            <a:off x="733425" y="6480175"/>
            <a:ext cx="1595438" cy="368300"/>
          </a:xfrm>
          <a:prstGeom prst="rect">
            <a:avLst/>
          </a:prstGeom>
          <a:noFill/>
          <a:ln w="9525">
            <a:noFill/>
            <a:miter lim="800000"/>
            <a:headEnd/>
            <a:tailEnd/>
          </a:ln>
        </p:spPr>
        <p:txBody>
          <a:bodyPr lIns="91388" tIns="45694" rIns="91388" bIns="45694">
            <a:spAutoFit/>
          </a:bodyPr>
          <a:lstStyle/>
          <a:p>
            <a:pPr defTabSz="914400" eaLnBrk="0" fontAlgn="base" hangingPunct="0">
              <a:spcBef>
                <a:spcPct val="0"/>
              </a:spcBef>
              <a:spcAft>
                <a:spcPct val="0"/>
              </a:spcAft>
              <a:defRPr/>
            </a:pPr>
            <a:r>
              <a:rPr lang="en-US" sz="600" dirty="0">
                <a:solidFill>
                  <a:srgbClr val="808080"/>
                </a:solidFill>
                <a:latin typeface="Arial" charset="0"/>
                <a:ea typeface="ＭＳ Ｐゴシック" charset="-128"/>
                <a:cs typeface="Arial" charset="0"/>
              </a:rPr>
              <a:t>CONFIDENTIAL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 Copyright 2011. Aruba Networks, Inc. </a:t>
            </a:r>
            <a:br>
              <a:rPr lang="en-US" sz="600" dirty="0">
                <a:solidFill>
                  <a:srgbClr val="808080"/>
                </a:solidFill>
                <a:latin typeface="Arial" charset="0"/>
                <a:ea typeface="ＭＳ Ｐゴシック" charset="-128"/>
                <a:cs typeface="Arial" charset="0"/>
              </a:rPr>
            </a:br>
            <a:r>
              <a:rPr lang="en-US" sz="600" dirty="0">
                <a:solidFill>
                  <a:srgbClr val="808080"/>
                </a:solidFill>
                <a:latin typeface="Arial" charset="0"/>
                <a:ea typeface="ＭＳ Ｐゴシック" charset="-128"/>
                <a:cs typeface="Arial" charset="0"/>
              </a:rPr>
              <a:t>All rights reserved</a:t>
            </a:r>
          </a:p>
        </p:txBody>
      </p:sp>
    </p:spTree>
    <p:extLst>
      <p:ext uri="{BB962C8B-B14F-4D97-AF65-F5344CB8AC3E}">
        <p14:creationId xmlns:p14="http://schemas.microsoft.com/office/powerpoint/2010/main" val="5979932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53525" cy="68675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2400">
              <a:solidFill>
                <a:srgbClr val="000000"/>
              </a:solidFill>
              <a:latin typeface="Arial" charset="0"/>
              <a:ea typeface="ＭＳ Ｐゴシック" pitchFamily="34" charset="-128"/>
              <a:cs typeface="ＭＳ Ｐゴシック" charset="-128"/>
            </a:endParaRPr>
          </a:p>
        </p:txBody>
      </p:sp>
      <p:pic>
        <p:nvPicPr>
          <p:cNvPr id="4" name="Picture 7" descr="Aruba_colorlogo_white_lg.png"/>
          <p:cNvPicPr>
            <a:picLocks noChangeAspect="1"/>
          </p:cNvPicPr>
          <p:nvPr userDrawn="1"/>
        </p:nvPicPr>
        <p:blipFill>
          <a:blip r:embed="rId2" cstate="print"/>
          <a:srcRect/>
          <a:stretch>
            <a:fillRect/>
          </a:stretch>
        </p:blipFill>
        <p:spPr bwMode="auto">
          <a:xfrm>
            <a:off x="3724275" y="3208338"/>
            <a:ext cx="1716088" cy="481012"/>
          </a:xfrm>
          <a:prstGeom prst="rect">
            <a:avLst/>
          </a:prstGeom>
          <a:noFill/>
          <a:ln w="9525">
            <a:noFill/>
            <a:miter lim="800000"/>
            <a:headEnd/>
            <a:tailEnd/>
          </a:ln>
        </p:spPr>
      </p:pic>
      <p:sp>
        <p:nvSpPr>
          <p:cNvPr id="5" name="Text Placeholder 4"/>
          <p:cNvSpPr>
            <a:spLocks noGrp="1"/>
          </p:cNvSpPr>
          <p:nvPr>
            <p:ph type="body" sz="quarter" idx="10"/>
          </p:nvPr>
        </p:nvSpPr>
        <p:spPr>
          <a:xfrm>
            <a:off x="1815681" y="4282382"/>
            <a:ext cx="5531005" cy="850900"/>
          </a:xfrm>
        </p:spPr>
        <p:txBody>
          <a:bodyPr/>
          <a:lstStyle>
            <a:lvl1pPr marL="0" indent="0" algn="ctr">
              <a:spcBef>
                <a:spcPts val="0"/>
              </a:spcBef>
              <a:defRPr b="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75321509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98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8906"/>
            <a:ext cx="8229600" cy="894294"/>
          </a:xfrm>
        </p:spPr>
        <p:txBody>
          <a:bodyPr anchor="ctr">
            <a:normAutofit/>
          </a:bodyPr>
          <a:lstStyle>
            <a:lvl1pPr>
              <a:defRPr sz="28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D8BAAA59-19F1-1440-B974-E0DC7495DCEB}" type="datetimeFigureOut">
              <a:rPr lang="en-US" sz="2400">
                <a:solidFill>
                  <a:prstClr val="black">
                    <a:tint val="75000"/>
                  </a:prstClr>
                </a:solidFill>
                <a:latin typeface="Arial" charset="0"/>
                <a:ea typeface="ＭＳ Ｐゴシック" charset="-128"/>
              </a:rPr>
              <a:pPr defTabSz="914400" fontAlgn="base">
                <a:spcBef>
                  <a:spcPct val="0"/>
                </a:spcBef>
                <a:spcAft>
                  <a:spcPct val="0"/>
                </a:spcAft>
              </a:pPr>
              <a:t>9/27/2014</a:t>
            </a:fld>
            <a:endParaRPr lang="en-US" sz="2400"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10C91197-2CED-814E-A0F5-84C3B4C884E4}" type="slidenum">
              <a:rPr lang="en-US" sz="2400">
                <a:solidFill>
                  <a:prstClr val="black">
                    <a:tint val="75000"/>
                  </a:prstClr>
                </a:solidFill>
                <a:latin typeface="Arial" charset="0"/>
                <a:ea typeface="ＭＳ Ｐゴシック" charset="-128"/>
              </a:rPr>
              <a:pPr defTabSz="914400" fontAlgn="base">
                <a:spcBef>
                  <a:spcPct val="0"/>
                </a:spcBef>
                <a:spcAft>
                  <a:spcPct val="0"/>
                </a:spcAft>
              </a:pPr>
              <a:t>‹#›</a:t>
            </a:fld>
            <a:endParaRPr lang="en-US" sz="2400"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3410342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D8BAAA59-19F1-1440-B974-E0DC7495DCEB}" type="datetimeFigureOut">
              <a:rPr lang="en-US" sz="2400">
                <a:solidFill>
                  <a:prstClr val="black">
                    <a:tint val="75000"/>
                  </a:prstClr>
                </a:solidFill>
                <a:latin typeface="Arial" charset="0"/>
                <a:ea typeface="ＭＳ Ｐゴシック" charset="-128"/>
              </a:rPr>
              <a:pPr defTabSz="914400" fontAlgn="base">
                <a:spcBef>
                  <a:spcPct val="0"/>
                </a:spcBef>
                <a:spcAft>
                  <a:spcPct val="0"/>
                </a:spcAft>
              </a:pPr>
              <a:t>9/27/2014</a:t>
            </a:fld>
            <a:endParaRPr lang="en-US" sz="2400" dirty="0">
              <a:solidFill>
                <a:prstClr val="black">
                  <a:tint val="75000"/>
                </a:prstClr>
              </a:solidFill>
              <a:latin typeface="Arial" charset="0"/>
              <a:ea typeface="ＭＳ Ｐゴシック"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dirty="0">
              <a:solidFill>
                <a:prstClr val="black">
                  <a:tint val="75000"/>
                </a:prstClr>
              </a:solidFill>
              <a:latin typeface="Arial" charset="0"/>
              <a:ea typeface="ＭＳ Ｐゴシック"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10C91197-2CED-814E-A0F5-84C3B4C884E4}" type="slidenum">
              <a:rPr lang="en-US" sz="2400">
                <a:solidFill>
                  <a:prstClr val="black">
                    <a:tint val="75000"/>
                  </a:prstClr>
                </a:solidFill>
                <a:latin typeface="Arial" charset="0"/>
                <a:ea typeface="ＭＳ Ｐゴシック" charset="-128"/>
              </a:rPr>
              <a:pPr defTabSz="914400" fontAlgn="base">
                <a:spcBef>
                  <a:spcPct val="0"/>
                </a:spcBef>
                <a:spcAft>
                  <a:spcPct val="0"/>
                </a:spcAft>
              </a:pPr>
              <a:t>‹#›</a:t>
            </a:fld>
            <a:endParaRPr lang="en-US" sz="2400"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387722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803"/>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89760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615950" y="1600200"/>
            <a:ext cx="7604125" cy="42624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57883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body" idx="1"/>
          </p:nvPr>
        </p:nvSpPr>
        <p:spPr bwMode="auto">
          <a:xfrm>
            <a:off x="1384300" y="1924050"/>
            <a:ext cx="7442200" cy="4121150"/>
          </a:xfrm>
          <a:prstGeom prst="rect">
            <a:avLst/>
          </a:prstGeom>
          <a:noFill/>
          <a:ln w="9525">
            <a:noFill/>
            <a:miter lim="800000"/>
            <a:headEnd/>
            <a:tailEnd/>
          </a:ln>
        </p:spPr>
        <p:txBody>
          <a:bodyPr vert="horz" wrap="square" lIns="91388" tIns="45694" rIns="91388" bIns="45694" numCol="1" anchor="t" anchorCtr="0" compatLnSpc="1">
            <a:prstTxWarp prst="textNoShape">
              <a:avLst/>
            </a:prstTxWarp>
          </a:bodyPr>
          <a:lstStyle/>
          <a:p>
            <a:pPr marL="0" indent="0">
              <a:lnSpc>
                <a:spcPct val="100000"/>
              </a:lnSpc>
              <a:spcBef>
                <a:spcPts val="0"/>
              </a:spcBef>
              <a:spcAft>
                <a:spcPts val="1800"/>
              </a:spcAft>
              <a:buFontTx/>
              <a:buNone/>
              <a:defRPr/>
            </a:pPr>
            <a:r>
              <a:rPr lang="en-US" dirty="0" smtClean="0">
                <a:latin typeface="Arial" charset="0"/>
                <a:cs typeface="Arial" charset="0"/>
              </a:rPr>
              <a:t>Sub headline is 24 pt Arial bold, Text 1</a:t>
            </a:r>
          </a:p>
          <a:p>
            <a:pPr marL="233363" indent="-233363">
              <a:lnSpc>
                <a:spcPct val="100000"/>
              </a:lnSpc>
              <a:spcBef>
                <a:spcPts val="0"/>
              </a:spcBef>
              <a:spcAft>
                <a:spcPts val="600"/>
              </a:spcAft>
              <a:buFontTx/>
              <a:buChar char="•"/>
              <a:defRPr/>
            </a:pPr>
            <a:r>
              <a:rPr lang="en-US" dirty="0" smtClean="0">
                <a:solidFill>
                  <a:srgbClr val="000000"/>
                </a:solidFill>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marL="233363" indent="-233363">
              <a:lnSpc>
                <a:spcPct val="100000"/>
              </a:lnSpc>
              <a:spcBef>
                <a:spcPts val="0"/>
              </a:spcBef>
              <a:spcAft>
                <a:spcPts val="600"/>
              </a:spcAft>
              <a:buFontTx/>
              <a:buChar char="•"/>
              <a:defRPr/>
            </a:pPr>
            <a:r>
              <a:rPr lang="en-US" dirty="0" smtClean="0">
                <a:latin typeface="Arial" charset="0"/>
                <a:cs typeface="Arial" charset="0"/>
              </a:rPr>
              <a:t>First-level bullet is 24 pt Arial bold</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1">
              <a:lnSpc>
                <a:spcPct val="100000"/>
              </a:lnSpc>
              <a:spcBef>
                <a:spcPts val="0"/>
              </a:spcBef>
              <a:spcAft>
                <a:spcPts val="600"/>
              </a:spcAft>
              <a:defRPr/>
            </a:pPr>
            <a:r>
              <a:rPr lang="en-US" dirty="0" smtClean="0">
                <a:solidFill>
                  <a:srgbClr val="595959"/>
                </a:solidFill>
                <a:latin typeface="Arial" charset="0"/>
                <a:cs typeface="Arial" charset="0"/>
              </a:rPr>
              <a:t>Second-level bullet is 20 pt Arial, Text 1 lighter 35%</a:t>
            </a:r>
          </a:p>
          <a:p>
            <a:pPr lvl="2" indent="-246063">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a:p>
            <a:pPr lvl="2">
              <a:lnSpc>
                <a:spcPct val="100000"/>
              </a:lnSpc>
              <a:spcBef>
                <a:spcPts val="0"/>
              </a:spcBef>
              <a:spcAft>
                <a:spcPts val="600"/>
              </a:spcAft>
              <a:defRPr/>
            </a:pPr>
            <a:r>
              <a:rPr lang="en-US" dirty="0" smtClean="0">
                <a:solidFill>
                  <a:srgbClr val="595959"/>
                </a:solidFill>
                <a:latin typeface="Arial" charset="0"/>
                <a:cs typeface="Arial" charset="0"/>
              </a:rPr>
              <a:t>Third-level bullet is 18 pt Arial, Text 1 lighter 35%</a:t>
            </a:r>
          </a:p>
        </p:txBody>
      </p:sp>
      <p:sp>
        <p:nvSpPr>
          <p:cNvPr id="4099" name="Rectangle 18"/>
          <p:cNvSpPr>
            <a:spLocks noGrp="1" noChangeArrowheads="1"/>
          </p:cNvSpPr>
          <p:nvPr>
            <p:ph type="title"/>
          </p:nvPr>
        </p:nvSpPr>
        <p:spPr bwMode="auto">
          <a:xfrm>
            <a:off x="1397000" y="1317625"/>
            <a:ext cx="7366000" cy="473075"/>
          </a:xfrm>
          <a:prstGeom prst="rect">
            <a:avLst/>
          </a:prstGeom>
          <a:noFill/>
          <a:ln w="9525">
            <a:noFill/>
            <a:miter lim="800000"/>
            <a:headEnd/>
            <a:tailEnd/>
          </a:ln>
        </p:spPr>
        <p:txBody>
          <a:bodyPr vert="horz" wrap="square" lIns="91388" tIns="45694" rIns="91388" bIns="45694" numCol="1" anchor="b" anchorCtr="0" compatLnSpc="1">
            <a:prstTxWarp prst="textNoShape">
              <a:avLst/>
            </a:prstTxWarp>
          </a:bodyPr>
          <a:lstStyle/>
          <a:p>
            <a:pPr lvl="0"/>
            <a:r>
              <a:rPr lang="en-US" altLang="ja-JP" smtClean="0"/>
              <a:t>Click to edit Master title style</a:t>
            </a:r>
          </a:p>
        </p:txBody>
      </p:sp>
      <p:sp>
        <p:nvSpPr>
          <p:cNvPr id="2" name="AutoShape 5"/>
          <p:cNvSpPr>
            <a:spLocks noChangeAspect="1" noChangeArrowheads="1" noTextEdit="1"/>
          </p:cNvSpPr>
          <p:nvPr/>
        </p:nvSpPr>
        <p:spPr bwMode="auto">
          <a:xfrm>
            <a:off x="2389188" y="4197350"/>
            <a:ext cx="3735387" cy="280988"/>
          </a:xfrm>
          <a:prstGeom prst="rect">
            <a:avLst/>
          </a:prstGeom>
          <a:noFill/>
          <a:ln w="9525">
            <a:noFill/>
            <a:miter lim="800000"/>
            <a:headEnd/>
            <a:tailEnd/>
          </a:ln>
        </p:spPr>
        <p:txBody>
          <a:bodyPr lIns="91388" tIns="45694" rIns="91388" bIns="45694"/>
          <a:lstStyle/>
          <a:p>
            <a:pPr defTabSz="914400" eaLnBrk="0" fontAlgn="base" hangingPunct="0">
              <a:spcBef>
                <a:spcPct val="0"/>
              </a:spcBef>
              <a:spcAft>
                <a:spcPct val="0"/>
              </a:spcAft>
              <a:defRPr/>
            </a:pPr>
            <a:endParaRPr lang="en-US" sz="2400">
              <a:solidFill>
                <a:srgbClr val="000000"/>
              </a:solidFill>
              <a:latin typeface="Arial" charset="0"/>
              <a:ea typeface="ＭＳ Ｐゴシック" charset="-128"/>
            </a:endParaRPr>
          </a:p>
        </p:txBody>
      </p:sp>
      <p:pic>
        <p:nvPicPr>
          <p:cNvPr id="4102" name="Picture 6" descr="titleslide_graphic2.png"/>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56700" cy="1282700"/>
          </a:xfrm>
          <a:prstGeom prst="rect">
            <a:avLst/>
          </a:prstGeom>
          <a:noFill/>
          <a:ln w="9525">
            <a:noFill/>
            <a:miter lim="800000"/>
            <a:headEnd/>
            <a:tailEnd/>
          </a:ln>
        </p:spPr>
      </p:pic>
      <p:pic>
        <p:nvPicPr>
          <p:cNvPr id="3" name="Picture 2"/>
          <p:cNvPicPr>
            <a:picLocks noChangeAspect="1"/>
          </p:cNvPicPr>
          <p:nvPr userDrawn="1"/>
        </p:nvPicPr>
        <p:blipFill>
          <a:blip r:embed="rId17"/>
          <a:stretch>
            <a:fillRect/>
          </a:stretch>
        </p:blipFill>
        <p:spPr>
          <a:xfrm>
            <a:off x="7641439" y="6136014"/>
            <a:ext cx="1404032" cy="647061"/>
          </a:xfrm>
          <a:prstGeom prst="rect">
            <a:avLst/>
          </a:prstGeom>
        </p:spPr>
      </p:pic>
    </p:spTree>
    <p:extLst>
      <p:ext uri="{BB962C8B-B14F-4D97-AF65-F5344CB8AC3E}">
        <p14:creationId xmlns:p14="http://schemas.microsoft.com/office/powerpoint/2010/main" val="2867426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4" r:id="rId9"/>
    <p:sldLayoutId id="2147483675" r:id="rId10"/>
    <p:sldLayoutId id="2147483676" r:id="rId11"/>
    <p:sldLayoutId id="2147483677" r:id="rId12"/>
    <p:sldLayoutId id="2147483678" r:id="rId13"/>
    <p:sldLayoutId id="2147483679" r:id="rId14"/>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ts val="300"/>
        </a:spcAft>
        <a:defRPr sz="3200" b="1">
          <a:solidFill>
            <a:schemeClr val="tx1"/>
          </a:solidFill>
          <a:latin typeface="Arial"/>
          <a:ea typeface="ＭＳ Ｐゴシック" pitchFamily="34" charset="-128"/>
          <a:cs typeface="Arial"/>
        </a:defRPr>
      </a:lvl1pPr>
      <a:lvl2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2pPr>
      <a:lvl3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3pPr>
      <a:lvl4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4pPr>
      <a:lvl5pPr algn="l" rtl="0" eaLnBrk="1" fontAlgn="base" hangingPunct="1">
        <a:lnSpc>
          <a:spcPct val="90000"/>
        </a:lnSpc>
        <a:spcBef>
          <a:spcPct val="0"/>
        </a:spcBef>
        <a:spcAft>
          <a:spcPts val="300"/>
        </a:spcAft>
        <a:defRPr sz="3200" b="1">
          <a:solidFill>
            <a:schemeClr val="tx1"/>
          </a:solidFill>
          <a:latin typeface="Arial" charset="0"/>
          <a:ea typeface="ＭＳ Ｐゴシック" pitchFamily="34" charset="-128"/>
          <a:cs typeface="Arial" charset="0"/>
        </a:defRPr>
      </a:lvl5pPr>
      <a:lvl6pPr marL="45694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6pPr>
      <a:lvl7pPr marL="913883"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7pPr>
      <a:lvl8pPr marL="1370830"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8pPr>
      <a:lvl9pPr marL="1827772" algn="l" rtl="0" eaLnBrk="1" fontAlgn="base" hangingPunct="1">
        <a:spcBef>
          <a:spcPct val="0"/>
        </a:spcBef>
        <a:spcAft>
          <a:spcPct val="0"/>
        </a:spcAft>
        <a:defRPr sz="2600" b="1">
          <a:solidFill>
            <a:srgbClr val="F58719"/>
          </a:solidFill>
          <a:latin typeface="Verdana" pitchFamily="34" charset="0"/>
          <a:ea typeface="ＭＳ Ｐゴシック" pitchFamily="34" charset="-128"/>
        </a:defRPr>
      </a:lvl9pPr>
    </p:titleStyle>
    <p:bodyStyle>
      <a:lvl1pPr marL="342900" indent="-342900" algn="l" rtl="0" eaLnBrk="1" fontAlgn="base" hangingPunct="1">
        <a:lnSpc>
          <a:spcPct val="95000"/>
        </a:lnSpc>
        <a:spcBef>
          <a:spcPts val="1000"/>
        </a:spcBef>
        <a:spcAft>
          <a:spcPct val="0"/>
        </a:spcAft>
        <a:buClr>
          <a:srgbClr val="FF9933"/>
        </a:buClr>
        <a:defRPr sz="2400" b="1">
          <a:solidFill>
            <a:srgbClr val="1C1C1C"/>
          </a:solidFill>
          <a:latin typeface="Arial" pitchFamily="34" charset="0"/>
          <a:ea typeface="Arial"/>
          <a:cs typeface="Arial" pitchFamily="34" charset="0"/>
        </a:defRPr>
      </a:lvl1pPr>
      <a:lvl2pPr marL="473075" indent="-227013" algn="l" rtl="0" eaLnBrk="1" fontAlgn="base" hangingPunct="1">
        <a:lnSpc>
          <a:spcPct val="95000"/>
        </a:lnSpc>
        <a:spcBef>
          <a:spcPts val="300"/>
        </a:spcBef>
        <a:spcAft>
          <a:spcPct val="0"/>
        </a:spcAft>
        <a:buClr>
          <a:srgbClr val="FF9933"/>
        </a:buClr>
        <a:buFont typeface="Lucida Grande" charset="0"/>
        <a:buChar char="–"/>
        <a:defRPr sz="2000">
          <a:solidFill>
            <a:srgbClr val="595959"/>
          </a:solidFill>
          <a:latin typeface="Arial" pitchFamily="34" charset="0"/>
          <a:ea typeface="Arial"/>
          <a:cs typeface="Arial" pitchFamily="34" charset="0"/>
        </a:defRPr>
      </a:lvl2pPr>
      <a:lvl3pPr marL="703263" indent="-227013" algn="l" rtl="0" eaLnBrk="1" fontAlgn="base" hangingPunct="1">
        <a:lnSpc>
          <a:spcPct val="95000"/>
        </a:lnSpc>
        <a:spcBef>
          <a:spcPts val="300"/>
        </a:spcBef>
        <a:spcAft>
          <a:spcPct val="0"/>
        </a:spcAft>
        <a:buClr>
          <a:srgbClr val="FF9933"/>
        </a:buClr>
        <a:buFont typeface="Times" charset="0"/>
        <a:buChar char="•"/>
        <a:defRPr>
          <a:solidFill>
            <a:srgbClr val="595959"/>
          </a:solidFill>
          <a:latin typeface="Arial" pitchFamily="34" charset="0"/>
          <a:ea typeface="Arial"/>
          <a:cs typeface="Arial" pitchFamily="34" charset="0"/>
        </a:defRPr>
      </a:lvl3pPr>
      <a:lvl4pPr marL="1144588" indent="-169863"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4pPr>
      <a:lvl5pPr marL="1370013" indent="-111125" algn="l" rtl="0" eaLnBrk="1" fontAlgn="base" hangingPunct="1">
        <a:lnSpc>
          <a:spcPct val="95000"/>
        </a:lnSpc>
        <a:spcBef>
          <a:spcPts val="300"/>
        </a:spcBef>
        <a:spcAft>
          <a:spcPct val="0"/>
        </a:spcAft>
        <a:buClr>
          <a:srgbClr val="FF9933"/>
        </a:buClr>
        <a:buFont typeface="Times" charset="0"/>
        <a:buChar char="•"/>
        <a:defRPr sz="1600">
          <a:solidFill>
            <a:srgbClr val="595959"/>
          </a:solidFill>
          <a:latin typeface="Arial" pitchFamily="34" charset="0"/>
          <a:ea typeface="Arial"/>
          <a:cs typeface="Arial" pitchFamily="34" charset="0"/>
        </a:defRPr>
      </a:lvl5pPr>
      <a:lvl6pPr marL="2513187" indent="-228470" algn="l" rtl="0" eaLnBrk="1" fontAlgn="base" hangingPunct="1">
        <a:spcBef>
          <a:spcPct val="20000"/>
        </a:spcBef>
        <a:spcAft>
          <a:spcPct val="0"/>
        </a:spcAft>
        <a:buChar char="»"/>
        <a:defRPr sz="2200">
          <a:solidFill>
            <a:schemeClr val="tx1"/>
          </a:solidFill>
          <a:latin typeface="+mn-lt"/>
          <a:ea typeface="+mn-ea"/>
        </a:defRPr>
      </a:lvl6pPr>
      <a:lvl7pPr marL="2970128" indent="-228470" algn="l" rtl="0" eaLnBrk="1" fontAlgn="base" hangingPunct="1">
        <a:spcBef>
          <a:spcPct val="20000"/>
        </a:spcBef>
        <a:spcAft>
          <a:spcPct val="0"/>
        </a:spcAft>
        <a:buChar char="»"/>
        <a:defRPr sz="2200">
          <a:solidFill>
            <a:schemeClr val="tx1"/>
          </a:solidFill>
          <a:latin typeface="+mn-lt"/>
          <a:ea typeface="+mn-ea"/>
        </a:defRPr>
      </a:lvl7pPr>
      <a:lvl8pPr marL="3427073" indent="-228470" algn="l" rtl="0" eaLnBrk="1" fontAlgn="base" hangingPunct="1">
        <a:spcBef>
          <a:spcPct val="20000"/>
        </a:spcBef>
        <a:spcAft>
          <a:spcPct val="0"/>
        </a:spcAft>
        <a:buChar char="»"/>
        <a:defRPr sz="2200">
          <a:solidFill>
            <a:schemeClr val="tx1"/>
          </a:solidFill>
          <a:latin typeface="+mn-lt"/>
          <a:ea typeface="+mn-ea"/>
        </a:defRPr>
      </a:lvl8pPr>
      <a:lvl9pPr marL="3884012" indent="-228470" algn="l" rtl="0" eaLnBrk="1" fontAlgn="base" hangingPunct="1">
        <a:spcBef>
          <a:spcPct val="20000"/>
        </a:spcBef>
        <a:spcAft>
          <a:spcPct val="0"/>
        </a:spcAft>
        <a:buChar char="»"/>
        <a:defRPr sz="2200">
          <a:solidFill>
            <a:schemeClr val="tx1"/>
          </a:solidFill>
          <a:latin typeface="+mn-lt"/>
          <a:ea typeface="+mn-ea"/>
        </a:defRPr>
      </a:lvl9pPr>
    </p:bodyStyle>
    <p:otherStyle>
      <a:defPPr>
        <a:defRPr lang="en-US"/>
      </a:defPPr>
      <a:lvl1pPr marL="0" algn="l" defTabSz="913883" rtl="0" eaLnBrk="1" latinLnBrk="0" hangingPunct="1">
        <a:defRPr sz="1800" kern="1200">
          <a:solidFill>
            <a:schemeClr val="tx1"/>
          </a:solidFill>
          <a:latin typeface="+mn-lt"/>
          <a:ea typeface="+mn-ea"/>
          <a:cs typeface="+mn-cs"/>
        </a:defRPr>
      </a:lvl1pPr>
      <a:lvl2pPr marL="456940" algn="l" defTabSz="913883" rtl="0" eaLnBrk="1" latinLnBrk="0" hangingPunct="1">
        <a:defRPr sz="1800" kern="1200">
          <a:solidFill>
            <a:schemeClr val="tx1"/>
          </a:solidFill>
          <a:latin typeface="+mn-lt"/>
          <a:ea typeface="+mn-ea"/>
          <a:cs typeface="+mn-cs"/>
        </a:defRPr>
      </a:lvl2pPr>
      <a:lvl3pPr marL="913883" algn="l" defTabSz="913883" rtl="0" eaLnBrk="1" latinLnBrk="0" hangingPunct="1">
        <a:defRPr sz="1800" kern="1200">
          <a:solidFill>
            <a:schemeClr val="tx1"/>
          </a:solidFill>
          <a:latin typeface="+mn-lt"/>
          <a:ea typeface="+mn-ea"/>
          <a:cs typeface="+mn-cs"/>
        </a:defRPr>
      </a:lvl3pPr>
      <a:lvl4pPr marL="1370830" algn="l" defTabSz="913883" rtl="0" eaLnBrk="1" latinLnBrk="0" hangingPunct="1">
        <a:defRPr sz="1800" kern="1200">
          <a:solidFill>
            <a:schemeClr val="tx1"/>
          </a:solidFill>
          <a:latin typeface="+mn-lt"/>
          <a:ea typeface="+mn-ea"/>
          <a:cs typeface="+mn-cs"/>
        </a:defRPr>
      </a:lvl4pPr>
      <a:lvl5pPr marL="1827772" algn="l" defTabSz="913883" rtl="0" eaLnBrk="1" latinLnBrk="0" hangingPunct="1">
        <a:defRPr sz="1800" kern="1200">
          <a:solidFill>
            <a:schemeClr val="tx1"/>
          </a:solidFill>
          <a:latin typeface="+mn-lt"/>
          <a:ea typeface="+mn-ea"/>
          <a:cs typeface="+mn-cs"/>
        </a:defRPr>
      </a:lvl5pPr>
      <a:lvl6pPr marL="2284713" algn="l" defTabSz="913883" rtl="0" eaLnBrk="1" latinLnBrk="0" hangingPunct="1">
        <a:defRPr sz="1800" kern="1200">
          <a:solidFill>
            <a:schemeClr val="tx1"/>
          </a:solidFill>
          <a:latin typeface="+mn-lt"/>
          <a:ea typeface="+mn-ea"/>
          <a:cs typeface="+mn-cs"/>
        </a:defRPr>
      </a:lvl6pPr>
      <a:lvl7pPr marL="2741659" algn="l" defTabSz="913883" rtl="0" eaLnBrk="1" latinLnBrk="0" hangingPunct="1">
        <a:defRPr sz="1800" kern="1200">
          <a:solidFill>
            <a:schemeClr val="tx1"/>
          </a:solidFill>
          <a:latin typeface="+mn-lt"/>
          <a:ea typeface="+mn-ea"/>
          <a:cs typeface="+mn-cs"/>
        </a:defRPr>
      </a:lvl7pPr>
      <a:lvl8pPr marL="3198596" algn="l" defTabSz="913883" rtl="0" eaLnBrk="1" latinLnBrk="0" hangingPunct="1">
        <a:defRPr sz="1800" kern="1200">
          <a:solidFill>
            <a:schemeClr val="tx1"/>
          </a:solidFill>
          <a:latin typeface="+mn-lt"/>
          <a:ea typeface="+mn-ea"/>
          <a:cs typeface="+mn-cs"/>
        </a:defRPr>
      </a:lvl8pPr>
      <a:lvl9pPr marL="3655543" algn="l" defTabSz="9138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6.png"/><Relationship Id="rId4" Type="http://schemas.openxmlformats.org/officeDocument/2006/relationships/image" Target="../media/image135.png"/></Relationships>
</file>

<file path=ppt/slides/_rels/slide15.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137.png"/><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notesSlide" Target="../notesSlides/notesSlide11.xml"/><Relationship Id="rId16"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12"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60.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18.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40.png"/><Relationship Id="rId18" Type="http://schemas.openxmlformats.org/officeDocument/2006/relationships/image" Target="../media/image176.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1.gif"/><Relationship Id="rId17" Type="http://schemas.openxmlformats.org/officeDocument/2006/relationships/image" Target="../media/image175.png"/><Relationship Id="rId2" Type="http://schemas.openxmlformats.org/officeDocument/2006/relationships/notesSlide" Target="../notesSlides/notesSlide13.xml"/><Relationship Id="rId16"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5" Type="http://schemas.openxmlformats.org/officeDocument/2006/relationships/image" Target="../media/image173.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2.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6.png"/><Relationship Id="rId3" Type="http://schemas.openxmlformats.org/officeDocument/2006/relationships/image" Target="../media/image168.png"/><Relationship Id="rId7" Type="http://schemas.openxmlformats.org/officeDocument/2006/relationships/image" Target="../media/image181.png"/><Relationship Id="rId12" Type="http://schemas.openxmlformats.org/officeDocument/2006/relationships/image" Target="../media/image185.png"/><Relationship Id="rId2" Type="http://schemas.openxmlformats.org/officeDocument/2006/relationships/image" Target="../media/image177.png"/><Relationship Id="rId16" Type="http://schemas.openxmlformats.org/officeDocument/2006/relationships/image" Target="../media/image189.png"/><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184.png"/><Relationship Id="rId5" Type="http://schemas.openxmlformats.org/officeDocument/2006/relationships/image" Target="../media/image179.png"/><Relationship Id="rId15" Type="http://schemas.openxmlformats.org/officeDocument/2006/relationships/image" Target="../media/image188.png"/><Relationship Id="rId10" Type="http://schemas.openxmlformats.org/officeDocument/2006/relationships/image" Target="../media/image183.png"/><Relationship Id="rId4" Type="http://schemas.openxmlformats.org/officeDocument/2006/relationships/image" Target="../media/image178.png"/><Relationship Id="rId9" Type="http://schemas.openxmlformats.org/officeDocument/2006/relationships/image" Target="../media/image182.png"/><Relationship Id="rId14" Type="http://schemas.openxmlformats.org/officeDocument/2006/relationships/image" Target="../media/image1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0.png"/><Relationship Id="rId18" Type="http://schemas.openxmlformats.org/officeDocument/2006/relationships/image" Target="../media/image205.png"/><Relationship Id="rId26" Type="http://schemas.openxmlformats.org/officeDocument/2006/relationships/image" Target="../media/image213.png"/><Relationship Id="rId3" Type="http://schemas.openxmlformats.org/officeDocument/2006/relationships/image" Target="../media/image190.jpeg"/><Relationship Id="rId21" Type="http://schemas.openxmlformats.org/officeDocument/2006/relationships/image" Target="../media/image208.png"/><Relationship Id="rId7" Type="http://schemas.openxmlformats.org/officeDocument/2006/relationships/image" Target="../media/image194.png"/><Relationship Id="rId12" Type="http://schemas.openxmlformats.org/officeDocument/2006/relationships/image" Target="../media/image199.png"/><Relationship Id="rId17" Type="http://schemas.openxmlformats.org/officeDocument/2006/relationships/image" Target="../media/image204.png"/><Relationship Id="rId25" Type="http://schemas.openxmlformats.org/officeDocument/2006/relationships/image" Target="../media/image212.png"/><Relationship Id="rId2" Type="http://schemas.openxmlformats.org/officeDocument/2006/relationships/notesSlide" Target="../notesSlides/notesSlide14.xml"/><Relationship Id="rId16" Type="http://schemas.openxmlformats.org/officeDocument/2006/relationships/image" Target="../media/image203.png"/><Relationship Id="rId20" Type="http://schemas.openxmlformats.org/officeDocument/2006/relationships/image" Target="../media/image207.png"/><Relationship Id="rId29"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193.png"/><Relationship Id="rId11" Type="http://schemas.openxmlformats.org/officeDocument/2006/relationships/image" Target="../media/image198.png"/><Relationship Id="rId24" Type="http://schemas.openxmlformats.org/officeDocument/2006/relationships/image" Target="../media/image211.png"/><Relationship Id="rId32" Type="http://schemas.openxmlformats.org/officeDocument/2006/relationships/image" Target="../media/image219.png"/><Relationship Id="rId5" Type="http://schemas.openxmlformats.org/officeDocument/2006/relationships/image" Target="../media/image192.png"/><Relationship Id="rId15" Type="http://schemas.openxmlformats.org/officeDocument/2006/relationships/image" Target="../media/image202.png"/><Relationship Id="rId23" Type="http://schemas.openxmlformats.org/officeDocument/2006/relationships/image" Target="../media/image210.png"/><Relationship Id="rId28" Type="http://schemas.openxmlformats.org/officeDocument/2006/relationships/image" Target="../media/image215.png"/><Relationship Id="rId10" Type="http://schemas.openxmlformats.org/officeDocument/2006/relationships/image" Target="../media/image197.png"/><Relationship Id="rId19" Type="http://schemas.openxmlformats.org/officeDocument/2006/relationships/image" Target="../media/image206.png"/><Relationship Id="rId31" Type="http://schemas.openxmlformats.org/officeDocument/2006/relationships/image" Target="../media/image218.png"/><Relationship Id="rId4" Type="http://schemas.openxmlformats.org/officeDocument/2006/relationships/image" Target="../media/image191.png"/><Relationship Id="rId9" Type="http://schemas.openxmlformats.org/officeDocument/2006/relationships/image" Target="../media/image196.png"/><Relationship Id="rId14" Type="http://schemas.openxmlformats.org/officeDocument/2006/relationships/image" Target="../media/image201.png"/><Relationship Id="rId22" Type="http://schemas.openxmlformats.org/officeDocument/2006/relationships/image" Target="../media/image209.png"/><Relationship Id="rId27" Type="http://schemas.openxmlformats.org/officeDocument/2006/relationships/image" Target="../media/image214.png"/><Relationship Id="rId30" Type="http://schemas.openxmlformats.org/officeDocument/2006/relationships/image" Target="../media/image2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image" Target="../media/image231.jpeg"/><Relationship Id="rId18" Type="http://schemas.openxmlformats.org/officeDocument/2006/relationships/image" Target="../media/image236.jpeg"/><Relationship Id="rId3" Type="http://schemas.openxmlformats.org/officeDocument/2006/relationships/image" Target="../media/image221.png"/><Relationship Id="rId7" Type="http://schemas.openxmlformats.org/officeDocument/2006/relationships/image" Target="../media/image225.png"/><Relationship Id="rId12" Type="http://schemas.openxmlformats.org/officeDocument/2006/relationships/image" Target="../media/image230.png"/><Relationship Id="rId17" Type="http://schemas.openxmlformats.org/officeDocument/2006/relationships/image" Target="../media/image235.png"/><Relationship Id="rId2" Type="http://schemas.openxmlformats.org/officeDocument/2006/relationships/image" Target="../media/image220.png"/><Relationship Id="rId16" Type="http://schemas.openxmlformats.org/officeDocument/2006/relationships/image" Target="../media/image234.png"/><Relationship Id="rId20" Type="http://schemas.openxmlformats.org/officeDocument/2006/relationships/image" Target="../media/image238.png"/><Relationship Id="rId1" Type="http://schemas.openxmlformats.org/officeDocument/2006/relationships/slideLayout" Target="../slideLayouts/slideLayout2.xml"/><Relationship Id="rId6" Type="http://schemas.openxmlformats.org/officeDocument/2006/relationships/image" Target="../media/image224.png"/><Relationship Id="rId11" Type="http://schemas.openxmlformats.org/officeDocument/2006/relationships/image" Target="../media/image229.png"/><Relationship Id="rId5" Type="http://schemas.openxmlformats.org/officeDocument/2006/relationships/image" Target="../media/image223.png"/><Relationship Id="rId15" Type="http://schemas.openxmlformats.org/officeDocument/2006/relationships/image" Target="../media/image233.jpeg"/><Relationship Id="rId10" Type="http://schemas.openxmlformats.org/officeDocument/2006/relationships/image" Target="../media/image228.png"/><Relationship Id="rId19" Type="http://schemas.openxmlformats.org/officeDocument/2006/relationships/image" Target="../media/image237.png"/><Relationship Id="rId4" Type="http://schemas.openxmlformats.org/officeDocument/2006/relationships/image" Target="../media/image222.png"/><Relationship Id="rId9" Type="http://schemas.openxmlformats.org/officeDocument/2006/relationships/image" Target="../media/image227.png"/><Relationship Id="rId14" Type="http://schemas.openxmlformats.org/officeDocument/2006/relationships/image" Target="../media/image2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2.png"/><Relationship Id="rId7" Type="http://schemas.openxmlformats.org/officeDocument/2006/relationships/image" Target="../media/image168.png"/><Relationship Id="rId12" Type="http://schemas.openxmlformats.org/officeDocument/2006/relationships/image" Target="../media/image250.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45.png"/><Relationship Id="rId11" Type="http://schemas.openxmlformats.org/officeDocument/2006/relationships/image" Target="../media/image249.png"/><Relationship Id="rId5" Type="http://schemas.openxmlformats.org/officeDocument/2006/relationships/image" Target="../media/image244.png"/><Relationship Id="rId10" Type="http://schemas.openxmlformats.org/officeDocument/2006/relationships/image" Target="../media/image248.jpeg"/><Relationship Id="rId4" Type="http://schemas.openxmlformats.org/officeDocument/2006/relationships/image" Target="../media/image243.png"/><Relationship Id="rId9" Type="http://schemas.openxmlformats.org/officeDocument/2006/relationships/image" Target="../media/image247.png"/></Relationships>
</file>

<file path=ppt/slides/_rels/slide28.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image" Target="../media/image219.png"/><Relationship Id="rId3" Type="http://schemas.openxmlformats.org/officeDocument/2006/relationships/image" Target="../media/image245.png"/><Relationship Id="rId7" Type="http://schemas.openxmlformats.org/officeDocument/2006/relationships/image" Target="../media/image252.png"/><Relationship Id="rId12" Type="http://schemas.openxmlformats.org/officeDocument/2006/relationships/image" Target="../media/image2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8.jpeg"/><Relationship Id="rId11" Type="http://schemas.openxmlformats.org/officeDocument/2006/relationships/image" Target="../media/image255.png"/><Relationship Id="rId5" Type="http://schemas.openxmlformats.org/officeDocument/2006/relationships/image" Target="../media/image251.png"/><Relationship Id="rId10" Type="http://schemas.openxmlformats.org/officeDocument/2006/relationships/image" Target="../media/image254.png"/><Relationship Id="rId4" Type="http://schemas.openxmlformats.org/officeDocument/2006/relationships/image" Target="../media/image242.png"/><Relationship Id="rId9" Type="http://schemas.openxmlformats.org/officeDocument/2006/relationships/image" Target="../media/image217.png"/></Relationships>
</file>

<file path=ppt/slides/_rels/slide29.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60.png"/><Relationship Id="rId3" Type="http://schemas.openxmlformats.org/officeDocument/2006/relationships/image" Target="../media/image217.png"/><Relationship Id="rId7" Type="http://schemas.openxmlformats.org/officeDocument/2006/relationships/image" Target="../media/image248.jpeg"/><Relationship Id="rId12" Type="http://schemas.openxmlformats.org/officeDocument/2006/relationships/image" Target="../media/image259.png"/><Relationship Id="rId17" Type="http://schemas.openxmlformats.org/officeDocument/2006/relationships/image" Target="../media/image264.png"/><Relationship Id="rId2" Type="http://schemas.openxmlformats.org/officeDocument/2006/relationships/image" Target="../media/image244.png"/><Relationship Id="rId16" Type="http://schemas.openxmlformats.org/officeDocument/2006/relationships/image" Target="../media/image263.jpeg"/><Relationship Id="rId1" Type="http://schemas.openxmlformats.org/officeDocument/2006/relationships/slideLayout" Target="../slideLayouts/slideLayout2.xml"/><Relationship Id="rId6" Type="http://schemas.openxmlformats.org/officeDocument/2006/relationships/image" Target="../media/image243.png"/><Relationship Id="rId11" Type="http://schemas.openxmlformats.org/officeDocument/2006/relationships/image" Target="../media/image258.png"/><Relationship Id="rId5" Type="http://schemas.openxmlformats.org/officeDocument/2006/relationships/image" Target="../media/image242.png"/><Relationship Id="rId15" Type="http://schemas.openxmlformats.org/officeDocument/2006/relationships/image" Target="../media/image262.png"/><Relationship Id="rId10" Type="http://schemas.openxmlformats.org/officeDocument/2006/relationships/image" Target="../media/image257.png"/><Relationship Id="rId4" Type="http://schemas.openxmlformats.org/officeDocument/2006/relationships/image" Target="../media/image245.png"/><Relationship Id="rId9" Type="http://schemas.openxmlformats.org/officeDocument/2006/relationships/image" Target="../media/image254.png"/><Relationship Id="rId14" Type="http://schemas.openxmlformats.org/officeDocument/2006/relationships/image" Target="../media/image26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7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2.png"/><Relationship Id="rId5" Type="http://schemas.microsoft.com/office/2007/relationships/hdphoto" Target="../media/hdphoto5.wdp"/><Relationship Id="rId4" Type="http://schemas.openxmlformats.org/officeDocument/2006/relationships/image" Target="../media/image271.png"/></Relationships>
</file>

<file path=ppt/slides/_rels/slide34.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image" Target="../media/image281.png"/><Relationship Id="rId18" Type="http://schemas.openxmlformats.org/officeDocument/2006/relationships/image" Target="../media/image286.png"/><Relationship Id="rId3" Type="http://schemas.openxmlformats.org/officeDocument/2006/relationships/image" Target="../media/image273.png"/><Relationship Id="rId21" Type="http://schemas.openxmlformats.org/officeDocument/2006/relationships/image" Target="../media/image289.gif"/><Relationship Id="rId7" Type="http://schemas.openxmlformats.org/officeDocument/2006/relationships/image" Target="../media/image276.png"/><Relationship Id="rId12" Type="http://schemas.openxmlformats.org/officeDocument/2006/relationships/image" Target="../media/image168.png"/><Relationship Id="rId17" Type="http://schemas.openxmlformats.org/officeDocument/2006/relationships/image" Target="../media/image285.png"/><Relationship Id="rId25" Type="http://schemas.openxmlformats.org/officeDocument/2006/relationships/image" Target="../media/image293.png"/><Relationship Id="rId2" Type="http://schemas.openxmlformats.org/officeDocument/2006/relationships/notesSlide" Target="../notesSlides/notesSlide18.xml"/><Relationship Id="rId16" Type="http://schemas.openxmlformats.org/officeDocument/2006/relationships/image" Target="../media/image284.png"/><Relationship Id="rId20" Type="http://schemas.openxmlformats.org/officeDocument/2006/relationships/image" Target="../media/image288.gif"/><Relationship Id="rId1" Type="http://schemas.openxmlformats.org/officeDocument/2006/relationships/slideLayout" Target="../slideLayouts/slideLayout2.xml"/><Relationship Id="rId6" Type="http://schemas.openxmlformats.org/officeDocument/2006/relationships/image" Target="../media/image275.png"/><Relationship Id="rId11" Type="http://schemas.openxmlformats.org/officeDocument/2006/relationships/image" Target="../media/image280.png"/><Relationship Id="rId24" Type="http://schemas.openxmlformats.org/officeDocument/2006/relationships/image" Target="../media/image292.png"/><Relationship Id="rId5" Type="http://schemas.openxmlformats.org/officeDocument/2006/relationships/image" Target="../media/image274.png"/><Relationship Id="rId15" Type="http://schemas.openxmlformats.org/officeDocument/2006/relationships/image" Target="../media/image283.png"/><Relationship Id="rId23" Type="http://schemas.openxmlformats.org/officeDocument/2006/relationships/image" Target="../media/image291.gif"/><Relationship Id="rId10" Type="http://schemas.openxmlformats.org/officeDocument/2006/relationships/image" Target="../media/image279.png"/><Relationship Id="rId19" Type="http://schemas.openxmlformats.org/officeDocument/2006/relationships/image" Target="../media/image287.png"/><Relationship Id="rId4" Type="http://schemas.microsoft.com/office/2007/relationships/hdphoto" Target="../media/hdphoto6.wdp"/><Relationship Id="rId9" Type="http://schemas.openxmlformats.org/officeDocument/2006/relationships/image" Target="../media/image278.png"/><Relationship Id="rId14" Type="http://schemas.openxmlformats.org/officeDocument/2006/relationships/image" Target="../media/image282.png"/><Relationship Id="rId22" Type="http://schemas.openxmlformats.org/officeDocument/2006/relationships/image" Target="../media/image29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42" Type="http://schemas.openxmlformats.org/officeDocument/2006/relationships/image" Target="../media/image58.png"/><Relationship Id="rId47" Type="http://schemas.openxmlformats.org/officeDocument/2006/relationships/image" Target="../media/image63.png"/><Relationship Id="rId63" Type="http://schemas.openxmlformats.org/officeDocument/2006/relationships/image" Target="../media/image78.png"/><Relationship Id="rId68" Type="http://schemas.openxmlformats.org/officeDocument/2006/relationships/image" Target="../media/image82.png"/><Relationship Id="rId84" Type="http://schemas.openxmlformats.org/officeDocument/2006/relationships/image" Target="../media/image97.png"/><Relationship Id="rId89" Type="http://schemas.openxmlformats.org/officeDocument/2006/relationships/image" Target="../media/image102.png"/><Relationship Id="rId112" Type="http://schemas.openxmlformats.org/officeDocument/2006/relationships/image" Target="../media/image121.jpeg"/><Relationship Id="rId16" Type="http://schemas.openxmlformats.org/officeDocument/2006/relationships/image" Target="../media/image32.png"/><Relationship Id="rId107" Type="http://schemas.openxmlformats.org/officeDocument/2006/relationships/image" Target="../media/image116.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jpeg"/><Relationship Id="rId45" Type="http://schemas.openxmlformats.org/officeDocument/2006/relationships/image" Target="../media/image61.jpeg"/><Relationship Id="rId53" Type="http://schemas.openxmlformats.org/officeDocument/2006/relationships/image" Target="../media/image69.png"/><Relationship Id="rId58" Type="http://schemas.openxmlformats.org/officeDocument/2006/relationships/image" Target="../media/image74.png"/><Relationship Id="rId66" Type="http://schemas.openxmlformats.org/officeDocument/2006/relationships/hyperlink" Target="javascript:Redirect();" TargetMode="External"/><Relationship Id="rId74" Type="http://schemas.openxmlformats.org/officeDocument/2006/relationships/image" Target="../media/image88.jpeg"/><Relationship Id="rId79" Type="http://schemas.openxmlformats.org/officeDocument/2006/relationships/image" Target="../media/image93.png"/><Relationship Id="rId87" Type="http://schemas.openxmlformats.org/officeDocument/2006/relationships/image" Target="../media/image100.png"/><Relationship Id="rId102" Type="http://schemas.openxmlformats.org/officeDocument/2006/relationships/hyperlink" Target="http://images.google.com/imgres?imgurl=http://www.hinterglemm-events.at/images/CA%20Logo.jpg&amp;imgrefurl=http://www.hinterglemm-events.at/Saalbach_Event_en/Veranstaltungen_en.htm&amp;usg=__dAjp_dRi7mqCuameUvbOAV6Uxlw=&amp;h=1350&amp;w=1800&amp;sz=99&amp;hl=en&amp;start=2&amp;um=1&amp;tbnid=o0M3dweuFKCGOM:&amp;tbnh=113&amp;tbnw=150&amp;prev=/images?q=computer+associates+logo&amp;hl=en&amp;rlz=1I7GGLL_en&amp;sa=X&amp;um=1" TargetMode="External"/><Relationship Id="rId110" Type="http://schemas.openxmlformats.org/officeDocument/2006/relationships/image" Target="../media/image119.jpeg"/><Relationship Id="rId115" Type="http://schemas.openxmlformats.org/officeDocument/2006/relationships/image" Target="../media/image124.png"/><Relationship Id="rId5" Type="http://schemas.openxmlformats.org/officeDocument/2006/relationships/image" Target="../media/image21.png"/><Relationship Id="rId61" Type="http://schemas.openxmlformats.org/officeDocument/2006/relationships/image" Target="../media/image76.png"/><Relationship Id="rId82" Type="http://schemas.openxmlformats.org/officeDocument/2006/relationships/image" Target="../media/image96.jpeg"/><Relationship Id="rId90" Type="http://schemas.openxmlformats.org/officeDocument/2006/relationships/image" Target="../media/image103.png"/><Relationship Id="rId95" Type="http://schemas.openxmlformats.org/officeDocument/2006/relationships/image" Target="../media/image106.png"/><Relationship Id="rId19" Type="http://schemas.openxmlformats.org/officeDocument/2006/relationships/image" Target="../media/image3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jpeg"/><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79.png"/><Relationship Id="rId69" Type="http://schemas.openxmlformats.org/officeDocument/2006/relationships/image" Target="../media/image83.png"/><Relationship Id="rId77" Type="http://schemas.openxmlformats.org/officeDocument/2006/relationships/image" Target="../media/image91.png"/><Relationship Id="rId100" Type="http://schemas.openxmlformats.org/officeDocument/2006/relationships/image" Target="../media/image111.jpeg"/><Relationship Id="rId105" Type="http://schemas.openxmlformats.org/officeDocument/2006/relationships/image" Target="../media/image114.jpeg"/><Relationship Id="rId113" Type="http://schemas.openxmlformats.org/officeDocument/2006/relationships/image" Target="../media/image122.png"/><Relationship Id="rId8" Type="http://schemas.openxmlformats.org/officeDocument/2006/relationships/image" Target="../media/image24.jpeg"/><Relationship Id="rId51" Type="http://schemas.openxmlformats.org/officeDocument/2006/relationships/image" Target="../media/image67.jpeg"/><Relationship Id="rId72" Type="http://schemas.openxmlformats.org/officeDocument/2006/relationships/image" Target="../media/image86.png"/><Relationship Id="rId80" Type="http://schemas.openxmlformats.org/officeDocument/2006/relationships/image" Target="../media/image94.jpeg"/><Relationship Id="rId85" Type="http://schemas.openxmlformats.org/officeDocument/2006/relationships/image" Target="../media/image98.jpeg"/><Relationship Id="rId93" Type="http://schemas.openxmlformats.org/officeDocument/2006/relationships/image" Target="../media/image105.jpeg"/><Relationship Id="rId98" Type="http://schemas.openxmlformats.org/officeDocument/2006/relationships/image" Target="../media/image109.jpe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jpe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jpeg"/><Relationship Id="rId67" Type="http://schemas.openxmlformats.org/officeDocument/2006/relationships/image" Target="../media/image81.png"/><Relationship Id="rId103" Type="http://schemas.openxmlformats.org/officeDocument/2006/relationships/image" Target="../media/image113.jpeg"/><Relationship Id="rId108" Type="http://schemas.openxmlformats.org/officeDocument/2006/relationships/image" Target="../media/image117.png"/><Relationship Id="rId116" Type="http://schemas.openxmlformats.org/officeDocument/2006/relationships/image" Target="../media/image125.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7.png"/><Relationship Id="rId70" Type="http://schemas.openxmlformats.org/officeDocument/2006/relationships/image" Target="../media/image84.png"/><Relationship Id="rId75" Type="http://schemas.openxmlformats.org/officeDocument/2006/relationships/image" Target="../media/image89.jpeg"/><Relationship Id="rId83" Type="http://schemas.openxmlformats.org/officeDocument/2006/relationships/hyperlink" Target="http://www.sydneycricketground.com.au/default.aspx" TargetMode="External"/><Relationship Id="rId88" Type="http://schemas.openxmlformats.org/officeDocument/2006/relationships/image" Target="../media/image101.jpeg"/><Relationship Id="rId91" Type="http://schemas.openxmlformats.org/officeDocument/2006/relationships/hyperlink" Target="http://www.halliburton.com/pps" TargetMode="External"/><Relationship Id="rId96" Type="http://schemas.openxmlformats.org/officeDocument/2006/relationships/image" Target="../media/image107.png"/><Relationship Id="rId11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22.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106" Type="http://schemas.openxmlformats.org/officeDocument/2006/relationships/image" Target="../media/image115.png"/><Relationship Id="rId114" Type="http://schemas.openxmlformats.org/officeDocument/2006/relationships/image" Target="../media/image123.gif"/><Relationship Id="rId10" Type="http://schemas.openxmlformats.org/officeDocument/2006/relationships/image" Target="../media/image26.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hyperlink" Target="http://www.verizonwireless.com/b2c/index.html" TargetMode="External"/><Relationship Id="rId65" Type="http://schemas.openxmlformats.org/officeDocument/2006/relationships/image" Target="../media/image80.png"/><Relationship Id="rId73" Type="http://schemas.openxmlformats.org/officeDocument/2006/relationships/image" Target="../media/image87.png"/><Relationship Id="rId78" Type="http://schemas.openxmlformats.org/officeDocument/2006/relationships/image" Target="../media/image92.png"/><Relationship Id="rId81" Type="http://schemas.openxmlformats.org/officeDocument/2006/relationships/image" Target="../media/image95.jpeg"/><Relationship Id="rId86" Type="http://schemas.openxmlformats.org/officeDocument/2006/relationships/image" Target="../media/image99.png"/><Relationship Id="rId94" Type="http://schemas.openxmlformats.org/officeDocument/2006/relationships/hyperlink" Target="http://navymedicine.med.navy.mil/" TargetMode="External"/><Relationship Id="rId99" Type="http://schemas.openxmlformats.org/officeDocument/2006/relationships/image" Target="../media/image110.png"/><Relationship Id="rId101" Type="http://schemas.openxmlformats.org/officeDocument/2006/relationships/image" Target="../media/image112.png"/><Relationship Id="rId4" Type="http://schemas.openxmlformats.org/officeDocument/2006/relationships/image" Target="../media/image20.png"/><Relationship Id="rId9" Type="http://schemas.openxmlformats.org/officeDocument/2006/relationships/image" Target="../media/image25.jpeg"/><Relationship Id="rId13" Type="http://schemas.openxmlformats.org/officeDocument/2006/relationships/image" Target="../media/image29.png"/><Relationship Id="rId18" Type="http://schemas.openxmlformats.org/officeDocument/2006/relationships/image" Target="../media/image34.png"/><Relationship Id="rId39" Type="http://schemas.openxmlformats.org/officeDocument/2006/relationships/image" Target="../media/image55.png"/><Relationship Id="rId109" Type="http://schemas.openxmlformats.org/officeDocument/2006/relationships/image" Target="../media/image118.png"/><Relationship Id="rId34" Type="http://schemas.openxmlformats.org/officeDocument/2006/relationships/image" Target="../media/image50.png"/><Relationship Id="rId50" Type="http://schemas.openxmlformats.org/officeDocument/2006/relationships/image" Target="../media/image66.jpeg"/><Relationship Id="rId55" Type="http://schemas.openxmlformats.org/officeDocument/2006/relationships/image" Target="../media/image71.png"/><Relationship Id="rId76" Type="http://schemas.openxmlformats.org/officeDocument/2006/relationships/image" Target="../media/image90.jpeg"/><Relationship Id="rId97" Type="http://schemas.openxmlformats.org/officeDocument/2006/relationships/image" Target="../media/image108.jpeg"/><Relationship Id="rId104" Type="http://schemas.openxmlformats.org/officeDocument/2006/relationships/hyperlink" Target="http://images.google.com/imgres?imgurl=http://pulm.bumc.bu.edu/MouthDB/images/BMC_logo.gif&amp;imgrefurl=http://pulm.bumc.bu.edu/MouthDB/links.html&amp;usg=__A23fE8WykGG4fmYZrLCMZaR3Cu8=&amp;h=75&amp;w=164&amp;sz=2&amp;hl=en&amp;start=3&amp;um=1&amp;tbnid=jdarXZgguYcGLM:&amp;tbnh=45&amp;tbnw=98&amp;prev=/images?q=boston+medical+center+logo&amp;hl=en&amp;rlz=1T4GGLL_enUS319US319&amp;sa=N&amp;um=1" TargetMode="External"/><Relationship Id="rId7" Type="http://schemas.openxmlformats.org/officeDocument/2006/relationships/image" Target="../media/image23.png"/><Relationship Id="rId71" Type="http://schemas.openxmlformats.org/officeDocument/2006/relationships/image" Target="../media/image85.png"/><Relationship Id="rId92" Type="http://schemas.openxmlformats.org/officeDocument/2006/relationships/image" Target="../media/image104.png"/><Relationship Id="rId2" Type="http://schemas.openxmlformats.org/officeDocument/2006/relationships/notesSlide" Target="../notesSlides/notesSlide3.xml"/><Relationship Id="rId29"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Aruba_whitelogo.png"/>
          <p:cNvPicPr>
            <a:picLocks noChangeAspect="1"/>
          </p:cNvPicPr>
          <p:nvPr/>
        </p:nvPicPr>
        <p:blipFill>
          <a:blip r:embed="rId3" cstate="print"/>
          <a:srcRect/>
          <a:stretch>
            <a:fillRect/>
          </a:stretch>
        </p:blipFill>
        <p:spPr bwMode="auto">
          <a:xfrm>
            <a:off x="7675563" y="6400800"/>
            <a:ext cx="1098550" cy="304800"/>
          </a:xfrm>
          <a:prstGeom prst="rect">
            <a:avLst/>
          </a:prstGeom>
          <a:noFill/>
          <a:ln w="9525">
            <a:noFill/>
            <a:miter lim="800000"/>
            <a:headEnd/>
            <a:tailEnd/>
          </a:ln>
        </p:spPr>
      </p:pic>
      <p:sp>
        <p:nvSpPr>
          <p:cNvPr id="14" name="Title 1"/>
          <p:cNvSpPr txBox="1">
            <a:spLocks/>
          </p:cNvSpPr>
          <p:nvPr/>
        </p:nvSpPr>
        <p:spPr bwMode="auto">
          <a:xfrm>
            <a:off x="304800" y="2088776"/>
            <a:ext cx="8610600" cy="2743200"/>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ts val="300"/>
              </a:spcAft>
              <a:buClrTx/>
              <a:buSzTx/>
              <a:buFontTx/>
              <a:buNone/>
              <a:tabLst/>
              <a:defRPr/>
            </a:pPr>
            <a:r>
              <a:rPr lang="en-US" sz="3200" b="1" kern="0" dirty="0">
                <a:solidFill>
                  <a:srgbClr val="FF6600"/>
                </a:solidFill>
                <a:latin typeface="Bookman Old Style" pitchFamily="18" charset="0"/>
                <a:ea typeface="微软雅黑" pitchFamily="34" charset="-122"/>
                <a:cs typeface="Arial"/>
              </a:rPr>
              <a:t>Aruba MOVE™ </a:t>
            </a:r>
          </a:p>
          <a:p>
            <a:pPr lvl="0" algn="ctr">
              <a:lnSpc>
                <a:spcPct val="90000"/>
              </a:lnSpc>
              <a:spcAft>
                <a:spcPts val="300"/>
              </a:spcAft>
              <a:defRPr/>
            </a:pPr>
            <a:r>
              <a:rPr lang="zh-CN" altLang="en-US" sz="3200" b="1" kern="0" dirty="0">
                <a:solidFill>
                  <a:srgbClr val="FF6600"/>
                </a:solidFill>
                <a:latin typeface="Bookman Old Style" pitchFamily="18" charset="0"/>
                <a:ea typeface="微软雅黑" pitchFamily="34" charset="-122"/>
                <a:cs typeface="Arial"/>
              </a:rPr>
              <a:t>网随人动</a:t>
            </a:r>
            <a:endParaRPr lang="en-US" altLang="zh-CN" sz="3200" b="1" kern="0" dirty="0">
              <a:solidFill>
                <a:srgbClr val="FF6600"/>
              </a:solidFill>
              <a:latin typeface="Bookman Old Style" pitchFamily="18" charset="0"/>
              <a:ea typeface="微软雅黑" pitchFamily="34" charset="-122"/>
              <a:cs typeface="Arial"/>
            </a:endParaRPr>
          </a:p>
          <a:p>
            <a:pPr lvl="0" algn="ctr">
              <a:lnSpc>
                <a:spcPct val="90000"/>
              </a:lnSpc>
              <a:spcAft>
                <a:spcPts val="300"/>
              </a:spcAft>
              <a:defRPr/>
            </a:pPr>
            <a:endParaRPr lang="en-US" altLang="zh-CN" sz="3200" b="1" kern="0" dirty="0">
              <a:solidFill>
                <a:srgbClr val="FF6600"/>
              </a:solidFill>
              <a:latin typeface="+mn-ea"/>
              <a:ea typeface="+mn-ea"/>
              <a:cs typeface="Arial"/>
            </a:endParaRPr>
          </a:p>
          <a:p>
            <a:pPr lvl="0" algn="ctr">
              <a:lnSpc>
                <a:spcPct val="150000"/>
              </a:lnSpc>
              <a:spcAft>
                <a:spcPts val="300"/>
              </a:spcAft>
              <a:defRPr/>
            </a:pPr>
            <a:r>
              <a:rPr lang="en-US" altLang="zh-CN" sz="3200" b="1" kern="0" dirty="0" smtClean="0">
                <a:solidFill>
                  <a:schemeClr val="bg1"/>
                </a:solidFill>
                <a:latin typeface="微软雅黑" pitchFamily="34" charset="-122"/>
                <a:ea typeface="微软雅黑" pitchFamily="34" charset="-122"/>
                <a:cs typeface="Arial"/>
              </a:rPr>
              <a:t>Aruba</a:t>
            </a:r>
            <a:r>
              <a:rPr lang="zh-CN" altLang="en-US" sz="3200" b="1" kern="0" dirty="0" smtClean="0">
                <a:solidFill>
                  <a:schemeClr val="bg1"/>
                </a:solidFill>
                <a:latin typeface="微软雅黑" pitchFamily="34" charset="-122"/>
                <a:ea typeface="微软雅黑" pitchFamily="34" charset="-122"/>
                <a:cs typeface="Arial"/>
              </a:rPr>
              <a:t>智慧无线校园解决方案</a:t>
            </a:r>
            <a:endParaRPr lang="en-US" altLang="zh-CN" sz="3200" b="1" kern="0" dirty="0" smtClean="0">
              <a:solidFill>
                <a:schemeClr val="bg1"/>
              </a:solidFill>
              <a:latin typeface="微软雅黑" pitchFamily="34" charset="-122"/>
              <a:ea typeface="微软雅黑" pitchFamily="34" charset="-122"/>
              <a:cs typeface="Arial"/>
            </a:endParaRPr>
          </a:p>
        </p:txBody>
      </p:sp>
      <p:sp>
        <p:nvSpPr>
          <p:cNvPr id="15" name="Rectangle 14"/>
          <p:cNvSpPr/>
          <p:nvPr/>
        </p:nvSpPr>
        <p:spPr>
          <a:xfrm>
            <a:off x="0" y="6341565"/>
            <a:ext cx="9144000" cy="400110"/>
          </a:xfrm>
          <a:prstGeom prst="rect">
            <a:avLst/>
          </a:prstGeom>
        </p:spPr>
        <p:txBody>
          <a:bodyPr wrap="square">
            <a:spAutoFit/>
          </a:bodyPr>
          <a:lstStyle/>
          <a:p>
            <a:pPr algn="ctr"/>
            <a:r>
              <a:rPr lang="en-US" sz="2000" i="1" dirty="0">
                <a:solidFill>
                  <a:schemeClr val="bg1"/>
                </a:solidFill>
                <a:latin typeface="Bookman Old Style" pitchFamily="18" charset="0"/>
              </a:rPr>
              <a:t>People move. Networks must follow.</a:t>
            </a:r>
            <a:r>
              <a:rPr lang="en-US" sz="2000" i="1" baseline="30000" dirty="0">
                <a:solidFill>
                  <a:schemeClr val="bg1"/>
                </a:solidFill>
                <a:latin typeface="Bookman Old Style" pitchFamily="18" charset="0"/>
              </a:rPr>
              <a:t>™</a:t>
            </a:r>
            <a:endParaRPr lang="en-US" sz="2000" dirty="0">
              <a:latin typeface="Bookman Old Style" pitchFamily="18" charset="0"/>
            </a:endParaRPr>
          </a:p>
        </p:txBody>
      </p:sp>
    </p:spTree>
    <p:extLst>
      <p:ext uri="{BB962C8B-B14F-4D97-AF65-F5344CB8AC3E}">
        <p14:creationId xmlns:p14="http://schemas.microsoft.com/office/powerpoint/2010/main" val="37164003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教学方式的改变</a:t>
            </a:r>
            <a:endParaRPr lang="en-US" altLang="zh-CN" kern="1200" dirty="0">
              <a:latin typeface="Bookman Old Style" pitchFamily="18" charset="0"/>
              <a:ea typeface="微软雅黑" pitchFamily="34" charset="-122"/>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49" y="1470449"/>
            <a:ext cx="43529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72896" y="1990201"/>
            <a:ext cx="3150974" cy="1615827"/>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无线</a:t>
            </a:r>
            <a:r>
              <a:rPr lang="zh-CN" altLang="en-US" b="1" dirty="0">
                <a:solidFill>
                  <a:schemeClr val="bg2"/>
                </a:solidFill>
                <a:latin typeface="Calibri" pitchFamily="34" charset="0"/>
                <a:ea typeface="微软雅黑" pitchFamily="34" charset="-122"/>
                <a:cs typeface="Calibri" pitchFamily="34" charset="0"/>
              </a:rPr>
              <a:t>讲堂</a:t>
            </a:r>
            <a:r>
              <a:rPr lang="zh-CN" altLang="en-US" b="1" dirty="0" smtClean="0">
                <a:solidFill>
                  <a:schemeClr val="bg2"/>
                </a:solidFill>
                <a:latin typeface="Calibri" pitchFamily="34" charset="0"/>
                <a:ea typeface="微软雅黑" pitchFamily="34" charset="-122"/>
                <a:cs typeface="Calibri" pitchFamily="34" charset="0"/>
              </a:rPr>
              <a:t>：</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教师得到摆脱各种连线的束缚，无需将移动范围局限在讲桌一角。</a:t>
            </a:r>
            <a:endParaRPr lang="zh-CN" altLang="en-US" sz="1600" dirty="0">
              <a:latin typeface="Calibri" pitchFamily="34" charset="0"/>
              <a:ea typeface="微软雅黑" pitchFamily="34" charset="-122"/>
              <a:cs typeface="Calibri"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837" y="4146242"/>
            <a:ext cx="3323968" cy="208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55357" y="4484270"/>
            <a:ext cx="3150974" cy="1615827"/>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无线多媒体教室：</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学生通过无线与老师课件同步，积极参与教学互动，快捷获得教学信息。</a:t>
            </a:r>
            <a:endParaRPr lang="zh-CN" altLang="en-US" sz="1600" dirty="0">
              <a:latin typeface="Calibri" pitchFamily="34" charset="0"/>
              <a:ea typeface="微软雅黑" pitchFamily="34" charset="-122"/>
              <a:cs typeface="Calibri" pitchFamily="34" charset="0"/>
            </a:endParaRPr>
          </a:p>
        </p:txBody>
      </p:sp>
    </p:spTree>
    <p:extLst>
      <p:ext uri="{BB962C8B-B14F-4D97-AF65-F5344CB8AC3E}">
        <p14:creationId xmlns:p14="http://schemas.microsoft.com/office/powerpoint/2010/main" val="36719923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学习方式的改变</a:t>
            </a:r>
            <a:endParaRPr lang="en-US" altLang="zh-CN" kern="1200" dirty="0">
              <a:latin typeface="Bookman Old Style" pitchFamily="18" charset="0"/>
              <a:ea typeface="微软雅黑" pitchFamily="34" charset="-122"/>
              <a:cs typeface="Arial" charset="0"/>
            </a:endParaRPr>
          </a:p>
        </p:txBody>
      </p:sp>
      <p:sp>
        <p:nvSpPr>
          <p:cNvPr id="2" name="TextBox 1"/>
          <p:cNvSpPr txBox="1"/>
          <p:nvPr/>
        </p:nvSpPr>
        <p:spPr>
          <a:xfrm>
            <a:off x="5407796" y="1641725"/>
            <a:ext cx="3150974" cy="1615827"/>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移动学习方式：</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随时访问教学资源；</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更灵活的讨论问题；</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更多选学课程。</a:t>
            </a:r>
            <a:endParaRPr lang="zh-CN" altLang="en-US" sz="1600" dirty="0">
              <a:latin typeface="Calibri" pitchFamily="34" charset="0"/>
              <a:ea typeface="微软雅黑" pitchFamily="34" charset="-122"/>
              <a:cs typeface="Calibri" pitchFamily="34" charset="0"/>
            </a:endParaRPr>
          </a:p>
        </p:txBody>
      </p:sp>
      <p:sp>
        <p:nvSpPr>
          <p:cNvPr id="6" name="TextBox 5"/>
          <p:cNvSpPr txBox="1"/>
          <p:nvPr/>
        </p:nvSpPr>
        <p:spPr>
          <a:xfrm>
            <a:off x="990257" y="4247772"/>
            <a:ext cx="3150974" cy="1246495"/>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无线精品课程、</a:t>
            </a:r>
            <a:r>
              <a:rPr lang="en-US" altLang="zh-CN" b="1" dirty="0" smtClean="0">
                <a:solidFill>
                  <a:schemeClr val="bg2"/>
                </a:solidFill>
                <a:latin typeface="Calibri" pitchFamily="34" charset="0"/>
                <a:ea typeface="微软雅黑" pitchFamily="34" charset="-122"/>
                <a:cs typeface="Calibri" pitchFamily="34" charset="0"/>
              </a:rPr>
              <a:t>VOD</a:t>
            </a:r>
            <a:r>
              <a:rPr lang="zh-CN" altLang="en-US" b="1" dirty="0" smtClean="0">
                <a:solidFill>
                  <a:schemeClr val="bg2"/>
                </a:solidFill>
                <a:latin typeface="Calibri" pitchFamily="34" charset="0"/>
                <a:ea typeface="微软雅黑" pitchFamily="34" charset="-122"/>
                <a:cs typeface="Calibri" pitchFamily="34" charset="0"/>
              </a:rPr>
              <a:t>：</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访问视频服务，点播新闻；</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收看教学视频课件。</a:t>
            </a:r>
            <a:endParaRPr lang="zh-CN" altLang="en-US" sz="1600" dirty="0">
              <a:latin typeface="Calibri" pitchFamily="34" charset="0"/>
              <a:ea typeface="微软雅黑" pitchFamily="34" charset="-122"/>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57" y="1641725"/>
            <a:ext cx="35814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196547"/>
            <a:ext cx="2844799" cy="166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5896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办公方式的改变</a:t>
            </a:r>
            <a:endParaRPr lang="en-US" altLang="zh-CN" kern="1200" dirty="0">
              <a:latin typeface="Bookman Old Style" pitchFamily="18" charset="0"/>
              <a:ea typeface="微软雅黑" pitchFamily="34" charset="-122"/>
              <a:cs typeface="Arial" charset="0"/>
            </a:endParaRPr>
          </a:p>
        </p:txBody>
      </p:sp>
      <p:sp>
        <p:nvSpPr>
          <p:cNvPr id="2" name="TextBox 1"/>
          <p:cNvSpPr txBox="1"/>
          <p:nvPr/>
        </p:nvSpPr>
        <p:spPr>
          <a:xfrm>
            <a:off x="5496696" y="1383609"/>
            <a:ext cx="3150974" cy="1615827"/>
          </a:xfrm>
          <a:prstGeom prst="rect">
            <a:avLst/>
          </a:prstGeom>
          <a:noFill/>
        </p:spPr>
        <p:txBody>
          <a:bodyPr wrap="square" rtlCol="0">
            <a:spAutoFit/>
          </a:bodyPr>
          <a:lstStyle/>
          <a:p>
            <a:pPr>
              <a:lnSpc>
                <a:spcPct val="150000"/>
              </a:lnSpc>
            </a:pPr>
            <a:r>
              <a:rPr lang="en-US" altLang="zh-CN" b="1" dirty="0" smtClean="0">
                <a:solidFill>
                  <a:schemeClr val="bg2"/>
                </a:solidFill>
                <a:latin typeface="Calibri" pitchFamily="34" charset="0"/>
                <a:ea typeface="微软雅黑" pitchFamily="34" charset="-122"/>
                <a:cs typeface="Calibri" pitchFamily="34" charset="0"/>
              </a:rPr>
              <a:t>OA</a:t>
            </a:r>
            <a:r>
              <a:rPr lang="zh-CN" altLang="en-US" b="1" dirty="0" smtClean="0">
                <a:solidFill>
                  <a:schemeClr val="bg2"/>
                </a:solidFill>
                <a:latin typeface="Calibri" pitchFamily="34" charset="0"/>
                <a:ea typeface="微软雅黑" pitchFamily="34" charset="-122"/>
                <a:cs typeface="Calibri" pitchFamily="34" charset="0"/>
              </a:rPr>
              <a:t>系统移动处理文件：</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教师可以随时随地查阅、审批、处理</a:t>
            </a:r>
            <a:r>
              <a:rPr lang="en-US" altLang="zh-CN" sz="1600" dirty="0" smtClean="0">
                <a:latin typeface="Calibri" pitchFamily="34" charset="0"/>
                <a:ea typeface="微软雅黑" pitchFamily="34" charset="-122"/>
                <a:cs typeface="Calibri" pitchFamily="34" charset="0"/>
              </a:rPr>
              <a:t>OA</a:t>
            </a:r>
            <a:r>
              <a:rPr lang="zh-CN" altLang="en-US" sz="1600" dirty="0" smtClean="0">
                <a:latin typeface="Calibri" pitchFamily="34" charset="0"/>
                <a:ea typeface="微软雅黑" pitchFamily="34" charset="-122"/>
                <a:cs typeface="Calibri" pitchFamily="34" charset="0"/>
              </a:rPr>
              <a:t>系统的文件，提高办公效率。</a:t>
            </a:r>
            <a:endParaRPr lang="zh-CN" altLang="en-US" sz="1600" dirty="0">
              <a:latin typeface="Calibri" pitchFamily="34" charset="0"/>
              <a:ea typeface="微软雅黑" pitchFamily="34" charset="-122"/>
              <a:cs typeface="Calibri" pitchFamily="34" charset="0"/>
            </a:endParaRPr>
          </a:p>
        </p:txBody>
      </p:sp>
      <p:sp>
        <p:nvSpPr>
          <p:cNvPr id="6" name="TextBox 5"/>
          <p:cNvSpPr txBox="1"/>
          <p:nvPr/>
        </p:nvSpPr>
        <p:spPr>
          <a:xfrm>
            <a:off x="1079157" y="3829015"/>
            <a:ext cx="3150974" cy="2354491"/>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移动办公语音电话：</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教师利用智能手机或者移动笔记本电脑实现语音通讯</a:t>
            </a:r>
            <a:r>
              <a:rPr lang="zh-CN" altLang="en-US" sz="1600" dirty="0">
                <a:latin typeface="Calibri" pitchFamily="34" charset="0"/>
                <a:ea typeface="微软雅黑" pitchFamily="34" charset="-122"/>
                <a:cs typeface="Calibri" pitchFamily="34" charset="0"/>
              </a:rPr>
              <a:t>；</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跳出传统座机电话的约束，不会错过任何校内信息，提高办公效率。</a:t>
            </a:r>
            <a:endParaRPr lang="zh-CN" altLang="en-US" sz="1600" dirty="0">
              <a:latin typeface="Calibri" pitchFamily="34" charset="0"/>
              <a:ea typeface="微软雅黑" pitchFamily="34" charset="-122"/>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7" y="1383609"/>
            <a:ext cx="3559904" cy="193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195" y="3545377"/>
            <a:ext cx="2612681" cy="244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8361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大型活动组织方式的改变</a:t>
            </a:r>
            <a:endParaRPr lang="en-US" altLang="zh-CN" kern="1200" dirty="0">
              <a:latin typeface="Bookman Old Style" pitchFamily="18" charset="0"/>
              <a:ea typeface="微软雅黑" pitchFamily="34" charset="-122"/>
              <a:cs typeface="Arial" charset="0"/>
            </a:endParaRPr>
          </a:p>
        </p:txBody>
      </p:sp>
      <p:sp>
        <p:nvSpPr>
          <p:cNvPr id="2" name="TextBox 1"/>
          <p:cNvSpPr txBox="1"/>
          <p:nvPr/>
        </p:nvSpPr>
        <p:spPr>
          <a:xfrm>
            <a:off x="5362830" y="1467705"/>
            <a:ext cx="3150974" cy="1985159"/>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高校现场迎新：</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迎新现场无线信号覆盖；</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减少部署有线的麻烦；</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现场入学信息录入；</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新生各项手续现场办理。</a:t>
            </a:r>
            <a:endParaRPr lang="zh-CN" altLang="en-US" sz="1600" dirty="0">
              <a:latin typeface="Calibri" pitchFamily="34" charset="0"/>
              <a:ea typeface="微软雅黑" pitchFamily="34" charset="-122"/>
              <a:cs typeface="Calibri" pitchFamily="34" charset="0"/>
            </a:endParaRPr>
          </a:p>
        </p:txBody>
      </p:sp>
      <p:sp>
        <p:nvSpPr>
          <p:cNvPr id="6" name="TextBox 5"/>
          <p:cNvSpPr txBox="1"/>
          <p:nvPr/>
        </p:nvSpPr>
        <p:spPr>
          <a:xfrm>
            <a:off x="1339292" y="4101209"/>
            <a:ext cx="3150974" cy="1615827"/>
          </a:xfrm>
          <a:prstGeom prst="rect">
            <a:avLst/>
          </a:prstGeom>
          <a:noFill/>
        </p:spPr>
        <p:txBody>
          <a:bodyPr wrap="square" rtlCol="0">
            <a:spAutoFit/>
          </a:bodyPr>
          <a:lstStyle/>
          <a:p>
            <a:pPr>
              <a:lnSpc>
                <a:spcPct val="150000"/>
              </a:lnSpc>
            </a:pPr>
            <a:r>
              <a:rPr lang="zh-CN" altLang="en-US" b="1" dirty="0" smtClean="0">
                <a:solidFill>
                  <a:schemeClr val="bg2"/>
                </a:solidFill>
                <a:latin typeface="Calibri" pitchFamily="34" charset="0"/>
                <a:ea typeface="微软雅黑" pitchFamily="34" charset="-122"/>
                <a:cs typeface="Calibri" pitchFamily="34" charset="0"/>
              </a:rPr>
              <a:t>企业现场招聘会：</a:t>
            </a:r>
            <a:endParaRPr lang="en-US" altLang="zh-CN" b="1" dirty="0" smtClean="0">
              <a:solidFill>
                <a:schemeClr val="bg2"/>
              </a:solidFill>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提升学校形象；</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方便招聘企业现场信息收录；</a:t>
            </a:r>
            <a:endParaRPr lang="en-US" altLang="zh-CN" sz="1600" dirty="0" smtClean="0">
              <a:latin typeface="Calibri" pitchFamily="34" charset="0"/>
              <a:ea typeface="微软雅黑" pitchFamily="34" charset="-122"/>
              <a:cs typeface="Calibri" pitchFamily="34" charset="0"/>
            </a:endParaRPr>
          </a:p>
          <a:p>
            <a:pPr marL="285750" indent="-285750">
              <a:lnSpc>
                <a:spcPct val="150000"/>
              </a:lnSpc>
              <a:buFont typeface="Arial" pitchFamily="34" charset="0"/>
              <a:buChar char="•"/>
            </a:pPr>
            <a:r>
              <a:rPr lang="zh-CN" altLang="en-US" sz="1600" dirty="0" smtClean="0">
                <a:latin typeface="Calibri" pitchFamily="34" charset="0"/>
                <a:ea typeface="微软雅黑" pitchFamily="34" charset="-122"/>
                <a:cs typeface="Calibri" pitchFamily="34" charset="0"/>
              </a:rPr>
              <a:t>方便学生现场掌握企业信息。</a:t>
            </a:r>
            <a:endParaRPr lang="zh-CN" altLang="en-US" sz="1600" dirty="0">
              <a:latin typeface="Calibri" pitchFamily="34" charset="0"/>
              <a:ea typeface="微软雅黑" pitchFamily="34" charset="-122"/>
              <a:cs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54" y="1467705"/>
            <a:ext cx="39814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50" y="3914859"/>
            <a:ext cx="37433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5923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7093" y="0"/>
            <a:ext cx="8584707" cy="876300"/>
          </a:xfrm>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新一代校园网的发展趋势</a:t>
            </a:r>
            <a:endParaRPr lang="en-US" kern="1200" dirty="0">
              <a:latin typeface="Bookman Old Style" pitchFamily="18" charset="0"/>
              <a:ea typeface="微软雅黑" pitchFamily="34" charset="-122"/>
              <a:cs typeface="Arial" charset="0"/>
            </a:endParaRPr>
          </a:p>
        </p:txBody>
      </p:sp>
      <p:pic>
        <p:nvPicPr>
          <p:cNvPr id="1026" name="Picture 2"/>
          <p:cNvPicPr>
            <a:picLocks noChangeAspect="1" noChangeArrowheads="1"/>
          </p:cNvPicPr>
          <p:nvPr/>
        </p:nvPicPr>
        <p:blipFill>
          <a:blip r:embed="rId4"/>
          <a:srcRect/>
          <a:stretch>
            <a:fillRect/>
          </a:stretch>
        </p:blipFill>
        <p:spPr bwMode="auto">
          <a:xfrm>
            <a:off x="4781863" y="1117940"/>
            <a:ext cx="4025406" cy="2492686"/>
          </a:xfrm>
          <a:prstGeom prst="rect">
            <a:avLst/>
          </a:prstGeom>
          <a:noFill/>
          <a:ln w="9525">
            <a:noFill/>
            <a:miter lim="800000"/>
            <a:headEnd/>
            <a:tailEnd/>
          </a:ln>
        </p:spPr>
      </p:pic>
      <p:pic>
        <p:nvPicPr>
          <p:cNvPr id="1027" name="Picture 3"/>
          <p:cNvPicPr>
            <a:picLocks noChangeAspect="1" noChangeArrowheads="1"/>
          </p:cNvPicPr>
          <p:nvPr/>
        </p:nvPicPr>
        <p:blipFill>
          <a:blip r:embed="rId5"/>
          <a:srcRect/>
          <a:stretch>
            <a:fillRect/>
          </a:stretch>
        </p:blipFill>
        <p:spPr bwMode="auto">
          <a:xfrm>
            <a:off x="559293" y="3774897"/>
            <a:ext cx="4025406" cy="2529170"/>
          </a:xfrm>
          <a:prstGeom prst="rect">
            <a:avLst/>
          </a:prstGeom>
          <a:noFill/>
          <a:ln w="9525">
            <a:noFill/>
            <a:miter lim="800000"/>
            <a:headEnd/>
            <a:tailEnd/>
          </a:ln>
        </p:spPr>
      </p:pic>
      <p:sp>
        <p:nvSpPr>
          <p:cNvPr id="6" name="TextBox 5"/>
          <p:cNvSpPr txBox="1"/>
          <p:nvPr/>
        </p:nvSpPr>
        <p:spPr>
          <a:xfrm>
            <a:off x="559293" y="1102950"/>
            <a:ext cx="4025406" cy="2400657"/>
          </a:xfrm>
          <a:prstGeom prst="rect">
            <a:avLst/>
          </a:prstGeom>
          <a:noFill/>
        </p:spPr>
        <p:txBody>
          <a:bodyPr wrap="square" rtlCol="0">
            <a:spAutoFit/>
          </a:bodyPr>
          <a:lstStyle/>
          <a:p>
            <a:pPr marL="342900" indent="-342900">
              <a:lnSpc>
                <a:spcPct val="150000"/>
              </a:lnSpc>
            </a:pPr>
            <a:r>
              <a:rPr lang="zh-CN" altLang="en-US" sz="2000" b="1" u="sng" dirty="0" smtClean="0">
                <a:latin typeface="Calibri" pitchFamily="34" charset="0"/>
              </a:rPr>
              <a:t>从终端密度方面分析</a:t>
            </a:r>
            <a:endParaRPr lang="en-US" altLang="zh-CN" sz="2000" b="1" u="sng" dirty="0" smtClean="0">
              <a:latin typeface="Calibri" pitchFamily="34" charset="0"/>
            </a:endParaRPr>
          </a:p>
          <a:p>
            <a:pPr marL="342900" indent="-342900">
              <a:lnSpc>
                <a:spcPct val="150000"/>
              </a:lnSpc>
              <a:buFont typeface="Arial" pitchFamily="34" charset="0"/>
              <a:buChar char="•"/>
            </a:pPr>
            <a:r>
              <a:rPr lang="zh-CN" altLang="en-US" sz="2000" dirty="0" smtClean="0">
                <a:solidFill>
                  <a:schemeClr val="bg2">
                    <a:lumMod val="75000"/>
                  </a:schemeClr>
                </a:solidFill>
                <a:latin typeface="Calibri" pitchFamily="34" charset="0"/>
              </a:rPr>
              <a:t>终端数量多，增长速度快，峰值并发用户</a:t>
            </a:r>
            <a:r>
              <a:rPr lang="zh-CN" altLang="en-US" sz="2000" dirty="0">
                <a:solidFill>
                  <a:schemeClr val="bg2">
                    <a:lumMod val="75000"/>
                  </a:schemeClr>
                </a:solidFill>
                <a:latin typeface="Calibri" pitchFamily="34" charset="0"/>
              </a:rPr>
              <a:t>可能</a:t>
            </a:r>
            <a:r>
              <a:rPr lang="zh-CN" altLang="en-US" sz="2000" dirty="0" smtClean="0">
                <a:solidFill>
                  <a:schemeClr val="bg2">
                    <a:lumMod val="75000"/>
                  </a:schemeClr>
                </a:solidFill>
                <a:latin typeface="Calibri" pitchFamily="34" charset="0"/>
              </a:rPr>
              <a:t>超过</a:t>
            </a:r>
            <a:r>
              <a:rPr lang="en-US" altLang="zh-CN" sz="2000" dirty="0" smtClean="0">
                <a:solidFill>
                  <a:schemeClr val="bg2">
                    <a:lumMod val="75000"/>
                  </a:schemeClr>
                </a:solidFill>
                <a:latin typeface="Calibri" pitchFamily="34" charset="0"/>
              </a:rPr>
              <a:t>10,000</a:t>
            </a:r>
            <a:r>
              <a:rPr lang="zh-CN" altLang="en-US" sz="2000" dirty="0" smtClean="0">
                <a:solidFill>
                  <a:schemeClr val="bg2">
                    <a:lumMod val="75000"/>
                  </a:schemeClr>
                </a:solidFill>
                <a:latin typeface="Calibri" pitchFamily="34" charset="0"/>
              </a:rPr>
              <a:t>人</a:t>
            </a:r>
            <a:endParaRPr lang="en-US" altLang="zh-CN" sz="2000" dirty="0" smtClean="0">
              <a:solidFill>
                <a:schemeClr val="bg2">
                  <a:lumMod val="75000"/>
                </a:schemeClr>
              </a:solidFill>
              <a:latin typeface="Calibri" pitchFamily="34" charset="0"/>
            </a:endParaRPr>
          </a:p>
          <a:p>
            <a:pPr marL="342900" indent="-342900">
              <a:lnSpc>
                <a:spcPct val="150000"/>
              </a:lnSpc>
              <a:buFont typeface="Arial" pitchFamily="34" charset="0"/>
              <a:buChar char="•"/>
            </a:pPr>
            <a:r>
              <a:rPr lang="zh-CN" altLang="en-US" sz="2000" dirty="0" smtClean="0">
                <a:solidFill>
                  <a:schemeClr val="bg2">
                    <a:lumMod val="75000"/>
                  </a:schemeClr>
                </a:solidFill>
                <a:latin typeface="Calibri" pitchFamily="34" charset="0"/>
              </a:rPr>
              <a:t>具有相对明确的周期性，寒暑假、长假期间使用量下降</a:t>
            </a:r>
            <a:endParaRPr lang="zh-CN" altLang="en-US" sz="2000" dirty="0">
              <a:solidFill>
                <a:schemeClr val="bg2">
                  <a:lumMod val="75000"/>
                </a:schemeClr>
              </a:solidFill>
              <a:latin typeface="Calibri" pitchFamily="34" charset="0"/>
            </a:endParaRPr>
          </a:p>
        </p:txBody>
      </p:sp>
      <p:sp>
        <p:nvSpPr>
          <p:cNvPr id="7" name="TextBox 6"/>
          <p:cNvSpPr txBox="1"/>
          <p:nvPr/>
        </p:nvSpPr>
        <p:spPr>
          <a:xfrm>
            <a:off x="4781863" y="3903410"/>
            <a:ext cx="4025406" cy="2400657"/>
          </a:xfrm>
          <a:prstGeom prst="rect">
            <a:avLst/>
          </a:prstGeom>
          <a:noFill/>
        </p:spPr>
        <p:txBody>
          <a:bodyPr wrap="square" rtlCol="0">
            <a:spAutoFit/>
          </a:bodyPr>
          <a:lstStyle/>
          <a:p>
            <a:pPr marL="342900" indent="-342900">
              <a:lnSpc>
                <a:spcPct val="150000"/>
              </a:lnSpc>
            </a:pPr>
            <a:r>
              <a:rPr lang="zh-CN" altLang="en-US" sz="2000" b="1" u="sng" dirty="0" smtClean="0">
                <a:latin typeface="Calibri" pitchFamily="34" charset="0"/>
              </a:rPr>
              <a:t>从终端构成方面分析</a:t>
            </a:r>
            <a:endParaRPr lang="en-US" altLang="zh-CN" sz="2000" b="1" u="sng" dirty="0" smtClean="0">
              <a:latin typeface="Calibri" pitchFamily="34" charset="0"/>
            </a:endParaRPr>
          </a:p>
          <a:p>
            <a:pPr marL="342900" indent="-342900">
              <a:lnSpc>
                <a:spcPct val="150000"/>
              </a:lnSpc>
              <a:buFont typeface="Arial" pitchFamily="34" charset="0"/>
              <a:buChar char="•"/>
            </a:pPr>
            <a:r>
              <a:rPr lang="zh-CN" altLang="en-US" sz="2000" dirty="0" smtClean="0">
                <a:solidFill>
                  <a:schemeClr val="bg2">
                    <a:lumMod val="75000"/>
                  </a:schemeClr>
                </a:solidFill>
                <a:latin typeface="Calibri" pitchFamily="34" charset="0"/>
              </a:rPr>
              <a:t>智能终端占比超过</a:t>
            </a:r>
            <a:r>
              <a:rPr lang="en-US" altLang="zh-CN" sz="2000" dirty="0" smtClean="0">
                <a:solidFill>
                  <a:schemeClr val="bg2">
                    <a:lumMod val="75000"/>
                  </a:schemeClr>
                </a:solidFill>
                <a:latin typeface="Calibri" pitchFamily="34" charset="0"/>
              </a:rPr>
              <a:t>65%</a:t>
            </a:r>
          </a:p>
          <a:p>
            <a:pPr marL="342900" indent="-342900">
              <a:lnSpc>
                <a:spcPct val="150000"/>
              </a:lnSpc>
              <a:buFont typeface="Arial" pitchFamily="34" charset="0"/>
              <a:buChar char="•"/>
            </a:pPr>
            <a:r>
              <a:rPr lang="en-US" altLang="zh-CN" sz="2000" dirty="0" smtClean="0">
                <a:solidFill>
                  <a:schemeClr val="bg2">
                    <a:lumMod val="75000"/>
                  </a:schemeClr>
                </a:solidFill>
                <a:latin typeface="Calibri" pitchFamily="34" charset="0"/>
              </a:rPr>
              <a:t>Windows</a:t>
            </a:r>
            <a:r>
              <a:rPr lang="zh-CN" altLang="en-US" sz="2000" dirty="0">
                <a:solidFill>
                  <a:schemeClr val="bg2">
                    <a:lumMod val="75000"/>
                  </a:schemeClr>
                </a:solidFill>
                <a:latin typeface="Calibri" pitchFamily="34" charset="0"/>
              </a:rPr>
              <a:t>笔记本</a:t>
            </a:r>
            <a:r>
              <a:rPr lang="zh-CN" altLang="en-US" sz="2000" dirty="0" smtClean="0">
                <a:solidFill>
                  <a:schemeClr val="bg2">
                    <a:lumMod val="75000"/>
                  </a:schemeClr>
                </a:solidFill>
                <a:latin typeface="Calibri" pitchFamily="34" charset="0"/>
              </a:rPr>
              <a:t>占比仅</a:t>
            </a:r>
            <a:r>
              <a:rPr lang="en-US" altLang="zh-CN" sz="2000" dirty="0" smtClean="0">
                <a:solidFill>
                  <a:schemeClr val="bg2">
                    <a:lumMod val="75000"/>
                  </a:schemeClr>
                </a:solidFill>
                <a:latin typeface="Calibri" pitchFamily="34" charset="0"/>
              </a:rPr>
              <a:t>25%</a:t>
            </a:r>
          </a:p>
          <a:p>
            <a:pPr marL="342900" indent="-342900">
              <a:lnSpc>
                <a:spcPct val="150000"/>
              </a:lnSpc>
              <a:buFont typeface="Arial" pitchFamily="34" charset="0"/>
              <a:buChar char="•"/>
            </a:pPr>
            <a:r>
              <a:rPr lang="zh-CN" altLang="en-US" sz="2000" dirty="0" smtClean="0">
                <a:solidFill>
                  <a:schemeClr val="bg2">
                    <a:lumMod val="75000"/>
                  </a:schemeClr>
                </a:solidFill>
                <a:latin typeface="Calibri" pitchFamily="34" charset="0"/>
              </a:rPr>
              <a:t>智能终端构成以</a:t>
            </a:r>
            <a:r>
              <a:rPr lang="en-US" altLang="zh-CN" sz="2000" dirty="0" smtClean="0">
                <a:solidFill>
                  <a:schemeClr val="bg2">
                    <a:lumMod val="75000"/>
                  </a:schemeClr>
                </a:solidFill>
                <a:latin typeface="Calibri" pitchFamily="34" charset="0"/>
              </a:rPr>
              <a:t>Android</a:t>
            </a:r>
            <a:r>
              <a:rPr lang="zh-CN" altLang="en-US" sz="2000" dirty="0" smtClean="0">
                <a:solidFill>
                  <a:schemeClr val="bg2">
                    <a:lumMod val="75000"/>
                  </a:schemeClr>
                </a:solidFill>
                <a:latin typeface="Calibri" pitchFamily="34" charset="0"/>
              </a:rPr>
              <a:t>和</a:t>
            </a:r>
            <a:r>
              <a:rPr lang="en-US" altLang="zh-CN" sz="2000" dirty="0" err="1" smtClean="0">
                <a:solidFill>
                  <a:schemeClr val="bg2">
                    <a:lumMod val="75000"/>
                  </a:schemeClr>
                </a:solidFill>
                <a:latin typeface="Calibri" pitchFamily="34" charset="0"/>
              </a:rPr>
              <a:t>iOS</a:t>
            </a:r>
            <a:r>
              <a:rPr lang="zh-CN" altLang="en-US" sz="2000" dirty="0" smtClean="0">
                <a:solidFill>
                  <a:schemeClr val="bg2">
                    <a:lumMod val="75000"/>
                  </a:schemeClr>
                </a:solidFill>
                <a:latin typeface="Calibri" pitchFamily="34" charset="0"/>
              </a:rPr>
              <a:t>设备为主</a:t>
            </a:r>
            <a:endParaRPr lang="zh-CN" altLang="en-US" sz="2000" dirty="0">
              <a:solidFill>
                <a:schemeClr val="bg2">
                  <a:lumMod val="75000"/>
                </a:schemeClr>
              </a:solidFill>
              <a:latin typeface="Calibri" pitchFamily="34" charset="0"/>
            </a:endParaRPr>
          </a:p>
        </p:txBody>
      </p:sp>
    </p:spTree>
    <p:custDataLst>
      <p:tags r:id="rId1"/>
    </p:custDataLst>
    <p:extLst>
      <p:ext uri="{BB962C8B-B14F-4D97-AF65-F5344CB8AC3E}">
        <p14:creationId xmlns:p14="http://schemas.microsoft.com/office/powerpoint/2010/main" val="67196467"/>
      </p:ext>
    </p:extLst>
  </p:cSld>
  <p:clrMapOvr>
    <a:masterClrMapping/>
  </p:clrMapOvr>
  <p:transition spd="med" advTm="21552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p:cNvSpPr/>
          <p:nvPr/>
        </p:nvSpPr>
        <p:spPr bwMode="auto">
          <a:xfrm>
            <a:off x="0" y="4587469"/>
            <a:ext cx="9144000" cy="19126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a typeface="宋体" pitchFamily="2" charset="-122"/>
            </a:endParaRPr>
          </a:p>
        </p:txBody>
      </p:sp>
      <p:sp>
        <p:nvSpPr>
          <p:cNvPr id="2" name="Title 1"/>
          <p:cNvSpPr>
            <a:spLocks noGrp="1"/>
          </p:cNvSpPr>
          <p:nvPr>
            <p:ph type="title"/>
          </p:nvPr>
        </p:nvSpPr>
        <p:spPr>
          <a:xfrm>
            <a:off x="391217" y="0"/>
            <a:ext cx="8752783" cy="876300"/>
          </a:xfrm>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校园网管理工作内涵的改变</a:t>
            </a:r>
            <a:endParaRPr lang="en-US" kern="1200" dirty="0">
              <a:latin typeface="Bookman Old Style" pitchFamily="18" charset="0"/>
              <a:ea typeface="微软雅黑" pitchFamily="34" charset="-122"/>
              <a:cs typeface="Arial" charset="0"/>
            </a:endParaRPr>
          </a:p>
        </p:txBody>
      </p:sp>
      <p:grpSp>
        <p:nvGrpSpPr>
          <p:cNvPr id="3" name="Group 117"/>
          <p:cNvGrpSpPr/>
          <p:nvPr/>
        </p:nvGrpSpPr>
        <p:grpSpPr>
          <a:xfrm>
            <a:off x="4639367" y="1067155"/>
            <a:ext cx="4238900" cy="4899933"/>
            <a:chOff x="4683611" y="1543050"/>
            <a:chExt cx="4238900" cy="4899933"/>
          </a:xfrm>
        </p:grpSpPr>
        <p:sp>
          <p:nvSpPr>
            <p:cNvPr id="119" name="Rectangle 118"/>
            <p:cNvSpPr/>
            <p:nvPr/>
          </p:nvSpPr>
          <p:spPr bwMode="auto">
            <a:xfrm>
              <a:off x="4792196" y="5720603"/>
              <a:ext cx="4048125" cy="171450"/>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20" name="Rectangle 119"/>
            <p:cNvSpPr/>
            <p:nvPr/>
          </p:nvSpPr>
          <p:spPr bwMode="auto">
            <a:xfrm rot="10800000" flipV="1">
              <a:off x="4683725" y="5795962"/>
              <a:ext cx="4223270" cy="604838"/>
            </a:xfrm>
            <a:prstGeom prst="rect">
              <a:avLst/>
            </a:prstGeom>
            <a:gradFill flip="none" rotWithShape="1">
              <a:gsLst>
                <a:gs pos="36000">
                  <a:srgbClr val="B6AF12">
                    <a:alpha val="35000"/>
                  </a:srgbClr>
                </a:gs>
                <a:gs pos="100000">
                  <a:srgbClr val="7EB0CC">
                    <a:lumMod val="60000"/>
                    <a:lumOff val="40000"/>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21" name="Rectangle 120"/>
            <p:cNvSpPr/>
            <p:nvPr/>
          </p:nvSpPr>
          <p:spPr bwMode="auto">
            <a:xfrm rot="10800000">
              <a:off x="4696653" y="1657349"/>
              <a:ext cx="4223270" cy="4133850"/>
            </a:xfrm>
            <a:prstGeom prst="rect">
              <a:avLst/>
            </a:prstGeom>
            <a:gradFill flip="none" rotWithShape="1">
              <a:gsLst>
                <a:gs pos="36000">
                  <a:srgbClr val="B6AF12"/>
                </a:gs>
                <a:gs pos="100000">
                  <a:srgbClr val="7EB0CC">
                    <a:lumMod val="60000"/>
                    <a:lumOff val="40000"/>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22" name="Rectangle 121"/>
            <p:cNvSpPr/>
            <p:nvPr/>
          </p:nvSpPr>
          <p:spPr bwMode="auto">
            <a:xfrm>
              <a:off x="4683611" y="1543050"/>
              <a:ext cx="4076700" cy="1904999"/>
            </a:xfrm>
            <a:prstGeom prst="rect">
              <a:avLst/>
            </a:prstGeom>
            <a:solidFill>
              <a:srgbClr val="FFFFFF">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23" name="Rectangle 122"/>
            <p:cNvSpPr/>
            <p:nvPr/>
          </p:nvSpPr>
          <p:spPr>
            <a:xfrm>
              <a:off x="4781367" y="1749123"/>
              <a:ext cx="4053840" cy="535531"/>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gradFill flip="none" rotWithShape="1">
                    <a:gsLst>
                      <a:gs pos="0">
                        <a:srgbClr val="B6AF12">
                          <a:lumMod val="50000"/>
                        </a:srgbClr>
                      </a:gs>
                      <a:gs pos="100000">
                        <a:srgbClr val="B6AF12"/>
                      </a:gs>
                    </a:gsLst>
                    <a:lin ang="16200000" scaled="1"/>
                    <a:tileRect/>
                  </a:gradFill>
                  <a:effectLst>
                    <a:reflection blurRad="6350" stA="55000" endA="300" endPos="45500" dir="5400000" sy="-100000" algn="bl" rotWithShape="0"/>
                  </a:effectLst>
                  <a:uLnTx/>
                  <a:uFillTx/>
                  <a:ea typeface="宋体" pitchFamily="2" charset="-122"/>
                </a:rPr>
                <a:t>现在</a:t>
              </a:r>
              <a:endParaRPr kumimoji="0" lang="en-US" sz="3200" b="1" i="0" u="none" strike="noStrike" kern="0" cap="none" spc="0" normalizeH="0" baseline="0" noProof="0" dirty="0" smtClean="0">
                <a:ln>
                  <a:noFill/>
                </a:ln>
                <a:gradFill flip="none" rotWithShape="1">
                  <a:gsLst>
                    <a:gs pos="0">
                      <a:srgbClr val="B6AF12">
                        <a:lumMod val="50000"/>
                      </a:srgbClr>
                    </a:gs>
                    <a:gs pos="100000">
                      <a:srgbClr val="B6AF12"/>
                    </a:gs>
                  </a:gsLst>
                  <a:lin ang="16200000" scaled="1"/>
                  <a:tileRect/>
                </a:gradFill>
                <a:effectLst>
                  <a:reflection blurRad="6350" stA="55000" endA="300" endPos="45500" dir="5400000" sy="-100000" algn="bl" rotWithShape="0"/>
                </a:effectLst>
                <a:uLnTx/>
                <a:uFillTx/>
                <a:ea typeface="宋体" pitchFamily="2" charset="-122"/>
              </a:endParaRPr>
            </a:p>
          </p:txBody>
        </p:sp>
        <p:pic>
          <p:nvPicPr>
            <p:cNvPr id="124" name="Picture 123" descr="Apple-ios.png"/>
            <p:cNvPicPr>
              <a:picLocks noChangeAspect="1"/>
            </p:cNvPicPr>
            <p:nvPr/>
          </p:nvPicPr>
          <p:blipFill>
            <a:blip r:embed="rId3" cstate="print"/>
            <a:srcRect l="8255" r="5273"/>
            <a:stretch>
              <a:fillRect/>
            </a:stretch>
          </p:blipFill>
          <p:spPr>
            <a:xfrm>
              <a:off x="5010909" y="2621575"/>
              <a:ext cx="666546" cy="315154"/>
            </a:xfrm>
            <a:prstGeom prst="rect">
              <a:avLst/>
            </a:prstGeom>
            <a:effectLst>
              <a:reflection blurRad="6350" stA="52000" endA="300" endPos="35000" dir="5400000" sy="-100000" algn="bl" rotWithShape="0"/>
            </a:effectLst>
          </p:spPr>
        </p:pic>
        <p:pic>
          <p:nvPicPr>
            <p:cNvPr id="125" name="Picture 124" descr="Android-Logo.png"/>
            <p:cNvPicPr>
              <a:picLocks noChangeAspect="1"/>
            </p:cNvPicPr>
            <p:nvPr/>
          </p:nvPicPr>
          <p:blipFill>
            <a:blip r:embed="rId4" cstate="print"/>
            <a:srcRect b="-632"/>
            <a:stretch>
              <a:fillRect/>
            </a:stretch>
          </p:blipFill>
          <p:spPr>
            <a:xfrm>
              <a:off x="5991762" y="2504875"/>
              <a:ext cx="664734" cy="643562"/>
            </a:xfrm>
            <a:prstGeom prst="rect">
              <a:avLst/>
            </a:prstGeom>
            <a:effectLst>
              <a:reflection blurRad="6350" stA="52000" endA="300" endPos="35000" dir="5400000" sy="-100000" algn="bl" rotWithShape="0"/>
            </a:effectLst>
          </p:spPr>
        </p:pic>
        <p:pic>
          <p:nvPicPr>
            <p:cNvPr id="126" name="Picture 125" descr="WindowsMobile1.png"/>
            <p:cNvPicPr>
              <a:picLocks noChangeAspect="1"/>
            </p:cNvPicPr>
            <p:nvPr/>
          </p:nvPicPr>
          <p:blipFill>
            <a:blip r:embed="rId5" cstate="print"/>
            <a:srcRect b="32563"/>
            <a:stretch>
              <a:fillRect/>
            </a:stretch>
          </p:blipFill>
          <p:spPr>
            <a:xfrm>
              <a:off x="6817211" y="2524125"/>
              <a:ext cx="1905000" cy="501015"/>
            </a:xfrm>
            <a:prstGeom prst="rect">
              <a:avLst/>
            </a:prstGeom>
            <a:effectLst>
              <a:reflection blurRad="6350" stA="52000" endA="300" endPos="35000" dir="5400000" sy="-100000" algn="bl" rotWithShape="0"/>
            </a:effectLst>
          </p:spPr>
        </p:pic>
        <p:pic>
          <p:nvPicPr>
            <p:cNvPr id="127" name="Picture 126"/>
            <p:cNvPicPr>
              <a:picLocks noChangeAspect="1"/>
            </p:cNvPicPr>
            <p:nvPr/>
          </p:nvPicPr>
          <p:blipFill>
            <a:blip r:embed="rId6" cstate="screen">
              <a:lum bright="-20000" contrast="10000"/>
              <a:extLst>
                <a:ext uri="{28A0092B-C50C-407E-A947-70E740481C1C}">
                  <a14:useLocalDpi xmlns:a14="http://schemas.microsoft.com/office/drawing/2010/main"/>
                </a:ext>
              </a:extLst>
            </a:blip>
            <a:srcRect t="31428"/>
            <a:stretch>
              <a:fillRect/>
            </a:stretch>
          </p:blipFill>
          <p:spPr>
            <a:xfrm>
              <a:off x="6132616" y="5468279"/>
              <a:ext cx="1351342" cy="974704"/>
            </a:xfrm>
            <a:prstGeom prst="rect">
              <a:avLst/>
            </a:prstGeom>
            <a:effectLst/>
          </p:spPr>
        </p:pic>
        <p:sp>
          <p:nvSpPr>
            <p:cNvPr id="128" name="Rectangle 127"/>
            <p:cNvSpPr/>
            <p:nvPr/>
          </p:nvSpPr>
          <p:spPr>
            <a:xfrm>
              <a:off x="4718614" y="4992624"/>
              <a:ext cx="4191000" cy="424732"/>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zh-CN" altLang="en-US" sz="2400" b="1" kern="0" dirty="0" smtClean="0">
                  <a:solidFill>
                    <a:srgbClr val="FFFFFF"/>
                  </a:solidFill>
                  <a:effectLst>
                    <a:outerShdw blurRad="38100" dist="38100" dir="2700000" algn="tl">
                      <a:srgbClr val="000000">
                        <a:alpha val="43137"/>
                      </a:srgbClr>
                    </a:outerShdw>
                  </a:effectLst>
                  <a:ea typeface="宋体" pitchFamily="2" charset="-122"/>
                </a:rPr>
                <a:t>终端</a:t>
              </a:r>
              <a:r>
                <a:rPr kumimoji="0" lang="zh-CN"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a typeface="宋体" pitchFamily="2" charset="-122"/>
                </a:rPr>
                <a:t>接入管理</a:t>
              </a:r>
              <a:endParaRPr kumimoji="0" 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a typeface="宋体" pitchFamily="2" charset="-122"/>
              </a:endParaRPr>
            </a:p>
          </p:txBody>
        </p:sp>
        <p:sp>
          <p:nvSpPr>
            <p:cNvPr id="129" name="Rectangle 128"/>
            <p:cNvSpPr/>
            <p:nvPr/>
          </p:nvSpPr>
          <p:spPr bwMode="auto">
            <a:xfrm>
              <a:off x="4757464" y="3590925"/>
              <a:ext cx="4076700" cy="1304925"/>
            </a:xfrm>
            <a:prstGeom prst="rect">
              <a:avLst/>
            </a:prstGeom>
            <a:gradFill flip="none" rotWithShape="1">
              <a:gsLst>
                <a:gs pos="36000">
                  <a:srgbClr val="FFFFFF">
                    <a:alpha val="69000"/>
                  </a:srgbClr>
                </a:gs>
                <a:gs pos="100000">
                  <a:srgbClr val="7EB0CC">
                    <a:lumMod val="60000"/>
                    <a:lumOff val="40000"/>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30" name="TextBox 129"/>
            <p:cNvSpPr txBox="1"/>
            <p:nvPr/>
          </p:nvSpPr>
          <p:spPr>
            <a:xfrm>
              <a:off x="5923043" y="3537308"/>
              <a:ext cx="1733168"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ea typeface="宋体" pitchFamily="2" charset="-122"/>
                </a:rPr>
                <a:t>移动终端管理</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a typeface="宋体" pitchFamily="2" charset="-122"/>
              </a:endParaRPr>
            </a:p>
          </p:txBody>
        </p:sp>
        <p:pic>
          <p:nvPicPr>
            <p:cNvPr id="131" name="Picture 130" descr="SamsungGalaxy.png"/>
            <p:cNvPicPr>
              <a:picLocks noChangeAspect="1"/>
            </p:cNvPicPr>
            <p:nvPr/>
          </p:nvPicPr>
          <p:blipFill>
            <a:blip r:embed="rId7" cstate="print"/>
            <a:stretch>
              <a:fillRect/>
            </a:stretch>
          </p:blipFill>
          <p:spPr>
            <a:xfrm>
              <a:off x="5847089" y="3967049"/>
              <a:ext cx="921341" cy="921341"/>
            </a:xfrm>
            <a:prstGeom prst="rect">
              <a:avLst/>
            </a:prstGeom>
            <a:effectLst>
              <a:reflection blurRad="6350" stA="52000" endA="300" endPos="35000" dir="5400000" sy="-100000" algn="bl" rotWithShape="0"/>
            </a:effectLst>
          </p:spPr>
        </p:pic>
        <p:pic>
          <p:nvPicPr>
            <p:cNvPr id="132" name="Picture 131" descr="HTChero.png"/>
            <p:cNvPicPr>
              <a:picLocks noChangeAspect="1"/>
            </p:cNvPicPr>
            <p:nvPr/>
          </p:nvPicPr>
          <p:blipFill>
            <a:blip r:embed="rId8" cstate="print"/>
            <a:stretch>
              <a:fillRect/>
            </a:stretch>
          </p:blipFill>
          <p:spPr>
            <a:xfrm>
              <a:off x="6368608" y="3907483"/>
              <a:ext cx="897206" cy="897206"/>
            </a:xfrm>
            <a:prstGeom prst="rect">
              <a:avLst/>
            </a:prstGeom>
            <a:effectLst>
              <a:reflection blurRad="6350" stA="52000" endA="300" endPos="35000" dir="5400000" sy="-100000" algn="bl" rotWithShape="0"/>
            </a:effectLst>
          </p:spPr>
        </p:pic>
        <p:pic>
          <p:nvPicPr>
            <p:cNvPr id="133" name="Picture 132" descr="MotorolaBackflip.png"/>
            <p:cNvPicPr>
              <a:picLocks noChangeAspect="1"/>
            </p:cNvPicPr>
            <p:nvPr/>
          </p:nvPicPr>
          <p:blipFill>
            <a:blip r:embed="rId9" cstate="print"/>
            <a:srcRect b="11545"/>
            <a:stretch>
              <a:fillRect/>
            </a:stretch>
          </p:blipFill>
          <p:spPr>
            <a:xfrm>
              <a:off x="8041422" y="4082264"/>
              <a:ext cx="703650" cy="622414"/>
            </a:xfrm>
            <a:prstGeom prst="rect">
              <a:avLst/>
            </a:prstGeom>
            <a:effectLst>
              <a:reflection blurRad="6350" stA="52000" endA="300" endPos="35000" dir="5400000" sy="-100000" algn="bl" rotWithShape="0"/>
            </a:effectLst>
          </p:spPr>
        </p:pic>
        <p:pic>
          <p:nvPicPr>
            <p:cNvPr id="134" name="Picture 133" descr="iPAD.png"/>
            <p:cNvPicPr>
              <a:picLocks noChangeAspect="1"/>
            </p:cNvPicPr>
            <p:nvPr/>
          </p:nvPicPr>
          <p:blipFill>
            <a:blip r:embed="rId10" cstate="print"/>
            <a:srcRect b="3840"/>
            <a:stretch>
              <a:fillRect/>
            </a:stretch>
          </p:blipFill>
          <p:spPr>
            <a:xfrm>
              <a:off x="4784913" y="4001534"/>
              <a:ext cx="882724" cy="848830"/>
            </a:xfrm>
            <a:prstGeom prst="rect">
              <a:avLst/>
            </a:prstGeom>
            <a:effectLst>
              <a:reflection blurRad="6350" stA="52000" endA="300" endPos="35000" dir="5400000" sy="-100000" algn="bl" rotWithShape="0"/>
            </a:effectLst>
          </p:spPr>
        </p:pic>
        <p:cxnSp>
          <p:nvCxnSpPr>
            <p:cNvPr id="135" name="Straight Connector 134"/>
            <p:cNvCxnSpPr/>
            <p:nvPr/>
          </p:nvCxnSpPr>
          <p:spPr bwMode="auto">
            <a:xfrm>
              <a:off x="4741173" y="4403657"/>
              <a:ext cx="4181338" cy="28537"/>
            </a:xfrm>
            <a:prstGeom prst="line">
              <a:avLst/>
            </a:prstGeom>
            <a:solidFill>
              <a:srgbClr val="F79823"/>
            </a:solidFill>
            <a:ln w="57150" cap="flat" cmpd="sng" algn="ctr">
              <a:solidFill>
                <a:srgbClr val="FF0000"/>
              </a:solidFill>
              <a:prstDash val="dash"/>
              <a:round/>
              <a:headEnd type="none" w="med" len="med"/>
              <a:tailEnd type="none" w="med" len="med"/>
            </a:ln>
            <a:effectLst/>
          </p:spPr>
        </p:cxnSp>
      </p:grpSp>
      <p:grpSp>
        <p:nvGrpSpPr>
          <p:cNvPr id="4" name="Group 135"/>
          <p:cNvGrpSpPr/>
          <p:nvPr/>
        </p:nvGrpSpPr>
        <p:grpSpPr>
          <a:xfrm>
            <a:off x="257981" y="1067155"/>
            <a:ext cx="4223270" cy="5138006"/>
            <a:chOff x="302225" y="1543050"/>
            <a:chExt cx="4223270" cy="5138006"/>
          </a:xfrm>
        </p:grpSpPr>
        <p:sp>
          <p:nvSpPr>
            <p:cNvPr id="137" name="Rectangle 136"/>
            <p:cNvSpPr/>
            <p:nvPr/>
          </p:nvSpPr>
          <p:spPr bwMode="auto">
            <a:xfrm>
              <a:off x="389797" y="5720603"/>
              <a:ext cx="4048125" cy="171450"/>
            </a:xfrm>
            <a:prstGeom prst="rect">
              <a:avLst/>
            </a:prstGeom>
            <a:gradFill flip="none" rotWithShape="1">
              <a:gsLst>
                <a:gs pos="36000">
                  <a:srgbClr val="000000">
                    <a:alpha val="49000"/>
                  </a:srgbClr>
                </a:gs>
                <a:gs pos="100000">
                  <a:srgbClr val="7EB0CC">
                    <a:lumMod val="60000"/>
                    <a:lumOff val="40000"/>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38" name="Rectangle 137"/>
            <p:cNvSpPr/>
            <p:nvPr/>
          </p:nvSpPr>
          <p:spPr bwMode="auto">
            <a:xfrm rot="10800000" flipV="1">
              <a:off x="302225" y="5795962"/>
              <a:ext cx="4223270" cy="604838"/>
            </a:xfrm>
            <a:prstGeom prst="rect">
              <a:avLst/>
            </a:prstGeom>
            <a:gradFill flip="none" rotWithShape="1">
              <a:gsLst>
                <a:gs pos="36000">
                  <a:srgbClr val="FFFFFF">
                    <a:lumMod val="75000"/>
                    <a:alpha val="58000"/>
                  </a:srgbClr>
                </a:gs>
                <a:gs pos="100000">
                  <a:srgbClr val="7EB0CC">
                    <a:lumMod val="60000"/>
                    <a:lumOff val="40000"/>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39" name="Rectangle 138"/>
            <p:cNvSpPr/>
            <p:nvPr/>
          </p:nvSpPr>
          <p:spPr bwMode="auto">
            <a:xfrm rot="10800000">
              <a:off x="302225" y="1657349"/>
              <a:ext cx="4223270" cy="4133850"/>
            </a:xfrm>
            <a:prstGeom prst="rect">
              <a:avLst/>
            </a:prstGeom>
            <a:gradFill flip="none" rotWithShape="1">
              <a:gsLst>
                <a:gs pos="36000">
                  <a:srgbClr val="FFFFFF">
                    <a:lumMod val="75000"/>
                  </a:srgbClr>
                </a:gs>
                <a:gs pos="100000">
                  <a:srgbClr val="7EB0CC">
                    <a:lumMod val="60000"/>
                    <a:lumOff val="40000"/>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95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40" name="Rectangle 139"/>
            <p:cNvSpPr/>
            <p:nvPr/>
          </p:nvSpPr>
          <p:spPr bwMode="auto">
            <a:xfrm>
              <a:off x="375509" y="3590925"/>
              <a:ext cx="4076700" cy="1304925"/>
            </a:xfrm>
            <a:prstGeom prst="rect">
              <a:avLst/>
            </a:prstGeom>
            <a:gradFill flip="none" rotWithShape="1">
              <a:gsLst>
                <a:gs pos="36000">
                  <a:srgbClr val="FFFFFF">
                    <a:alpha val="69000"/>
                  </a:srgbClr>
                </a:gs>
                <a:gs pos="100000">
                  <a:srgbClr val="7EB0CC">
                    <a:lumMod val="60000"/>
                    <a:lumOff val="40000"/>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41" name="Rectangle 140"/>
            <p:cNvSpPr/>
            <p:nvPr/>
          </p:nvSpPr>
          <p:spPr bwMode="auto">
            <a:xfrm>
              <a:off x="375509" y="1543050"/>
              <a:ext cx="4076700" cy="1904999"/>
            </a:xfrm>
            <a:prstGeom prst="rect">
              <a:avLst/>
            </a:prstGeom>
            <a:solidFill>
              <a:srgbClr val="FFFFFF">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a typeface="宋体" pitchFamily="2" charset="-122"/>
              </a:endParaRPr>
            </a:p>
          </p:txBody>
        </p:sp>
        <p:sp>
          <p:nvSpPr>
            <p:cNvPr id="142" name="Rectangle 141"/>
            <p:cNvSpPr/>
            <p:nvPr/>
          </p:nvSpPr>
          <p:spPr>
            <a:xfrm>
              <a:off x="379320" y="1749088"/>
              <a:ext cx="4069079" cy="535531"/>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gradFill flip="none" rotWithShape="1">
                    <a:gsLst>
                      <a:gs pos="0">
                        <a:srgbClr val="6A82AA">
                          <a:lumMod val="75000"/>
                          <a:shade val="30000"/>
                          <a:satMod val="115000"/>
                        </a:srgbClr>
                      </a:gs>
                      <a:gs pos="100000">
                        <a:srgbClr val="6A82AA"/>
                      </a:gs>
                    </a:gsLst>
                    <a:lin ang="5400000" scaled="1"/>
                    <a:tileRect/>
                  </a:gradFill>
                  <a:effectLst>
                    <a:reflection blurRad="6350" stA="55000" endA="300" endPos="45500" dir="5400000" sy="-100000" algn="bl" rotWithShape="0"/>
                  </a:effectLst>
                  <a:uLnTx/>
                  <a:uFillTx/>
                  <a:ea typeface="宋体" pitchFamily="2" charset="-122"/>
                </a:rPr>
                <a:t>从前</a:t>
              </a:r>
              <a:endParaRPr kumimoji="0" lang="en-US" sz="3200" b="1" i="0" u="none" strike="noStrike" kern="0" cap="none" spc="0" normalizeH="0" baseline="0" noProof="0" dirty="0" smtClean="0">
                <a:ln>
                  <a:noFill/>
                </a:ln>
                <a:gradFill flip="none" rotWithShape="1">
                  <a:gsLst>
                    <a:gs pos="0">
                      <a:srgbClr val="6A82AA">
                        <a:lumMod val="75000"/>
                        <a:shade val="30000"/>
                        <a:satMod val="115000"/>
                      </a:srgbClr>
                    </a:gs>
                    <a:gs pos="100000">
                      <a:srgbClr val="6A82AA"/>
                    </a:gs>
                  </a:gsLst>
                  <a:lin ang="5400000" scaled="1"/>
                  <a:tileRect/>
                </a:gradFill>
                <a:effectLst>
                  <a:reflection blurRad="6350" stA="55000" endA="300" endPos="45500" dir="5400000" sy="-100000" algn="bl" rotWithShape="0"/>
                </a:effectLst>
                <a:uLnTx/>
                <a:uFillTx/>
                <a:ea typeface="宋体" pitchFamily="2" charset="-122"/>
              </a:endParaRPr>
            </a:p>
          </p:txBody>
        </p:sp>
        <p:pic>
          <p:nvPicPr>
            <p:cNvPr id="143" name="Picture 142" descr="Intel-Logo.png"/>
            <p:cNvPicPr>
              <a:picLocks noChangeAspect="1"/>
            </p:cNvPicPr>
            <p:nvPr/>
          </p:nvPicPr>
          <p:blipFill>
            <a:blip r:embed="rId11" cstate="print"/>
            <a:srcRect b="1227"/>
            <a:stretch>
              <a:fillRect/>
            </a:stretch>
          </p:blipFill>
          <p:spPr>
            <a:xfrm>
              <a:off x="2593413" y="2343150"/>
              <a:ext cx="911743" cy="638349"/>
            </a:xfrm>
            <a:prstGeom prst="rect">
              <a:avLst/>
            </a:prstGeom>
            <a:effectLst>
              <a:reflection blurRad="6350" stA="52000" endA="300" endPos="35000" dir="5400000" sy="-100000" algn="bl" rotWithShape="0"/>
            </a:effectLst>
          </p:spPr>
        </p:pic>
        <p:pic>
          <p:nvPicPr>
            <p:cNvPr id="144" name="Picture 143" descr="Windows.png"/>
            <p:cNvPicPr>
              <a:picLocks noChangeAspect="1"/>
            </p:cNvPicPr>
            <p:nvPr/>
          </p:nvPicPr>
          <p:blipFill>
            <a:blip r:embed="rId12" cstate="print"/>
            <a:srcRect r="70584" b="139"/>
            <a:stretch>
              <a:fillRect/>
            </a:stretch>
          </p:blipFill>
          <p:spPr>
            <a:xfrm>
              <a:off x="1523910" y="2339150"/>
              <a:ext cx="724797" cy="604017"/>
            </a:xfrm>
            <a:prstGeom prst="rect">
              <a:avLst/>
            </a:prstGeom>
            <a:effectLst>
              <a:reflection blurRad="6350" stA="52000" endA="300" endPos="35000" dir="5400000" sy="-100000" algn="bl" rotWithShape="0"/>
            </a:effectLst>
          </p:spPr>
        </p:pic>
        <p:sp>
          <p:nvSpPr>
            <p:cNvPr id="145" name="Rectangle 144"/>
            <p:cNvSpPr/>
            <p:nvPr/>
          </p:nvSpPr>
          <p:spPr>
            <a:xfrm>
              <a:off x="318360" y="4991644"/>
              <a:ext cx="4190999" cy="424732"/>
            </a:xfrm>
            <a:prstGeom prst="rect">
              <a:avLst/>
            </a:prstGeom>
          </p:spPr>
          <p:txBody>
            <a:bodyPr wrap="square">
              <a:spAutoFit/>
            </a:bodyPr>
            <a:lstStyle/>
            <a:p>
              <a:pPr marL="0" marR="0" lvl="0" indent="0" algn="ctr" defTabSz="914400" eaLnBrk="0" fontAlgn="auto" latinLnBrk="0" hangingPunct="0">
                <a:lnSpc>
                  <a:spcPct val="90000"/>
                </a:lnSpc>
                <a:spcBef>
                  <a:spcPts val="0"/>
                </a:spcBef>
                <a:spcAft>
                  <a:spcPts val="0"/>
                </a:spcAft>
                <a:buClrTx/>
                <a:buSzTx/>
                <a:buFontTx/>
                <a:buNone/>
                <a:tabLst/>
                <a:defRPr/>
              </a:pPr>
              <a:r>
                <a:rPr lang="zh-CN" altLang="en-US" sz="2400" b="1" kern="0" dirty="0" smtClean="0">
                  <a:solidFill>
                    <a:srgbClr val="6A82AA"/>
                  </a:solidFill>
                  <a:ea typeface="宋体" pitchFamily="2" charset="-122"/>
                </a:rPr>
                <a:t>网络</a:t>
              </a:r>
              <a:r>
                <a:rPr kumimoji="0" lang="zh-CN" altLang="en-US" sz="2400" b="1" i="0" u="none" strike="noStrike" kern="0" cap="none" spc="0" normalizeH="0" baseline="0" noProof="0" dirty="0" smtClean="0">
                  <a:ln>
                    <a:noFill/>
                  </a:ln>
                  <a:solidFill>
                    <a:srgbClr val="6A82AA"/>
                  </a:solidFill>
                  <a:effectLst/>
                  <a:uLnTx/>
                  <a:uFillTx/>
                  <a:ea typeface="宋体" pitchFamily="2" charset="-122"/>
                </a:rPr>
                <a:t>端口管理</a:t>
              </a:r>
              <a:endParaRPr kumimoji="0" lang="en-US" sz="2400" b="1" i="0" u="none" strike="noStrike" kern="0" cap="none" spc="0" normalizeH="0" baseline="0" noProof="0" dirty="0" smtClean="0">
                <a:ln>
                  <a:noFill/>
                </a:ln>
                <a:solidFill>
                  <a:srgbClr val="6A82AA"/>
                </a:solidFill>
                <a:effectLst/>
                <a:uLnTx/>
                <a:uFillTx/>
                <a:ea typeface="宋体" pitchFamily="2" charset="-122"/>
              </a:endParaRPr>
            </a:p>
          </p:txBody>
        </p:sp>
        <p:sp>
          <p:nvSpPr>
            <p:cNvPr id="146" name="Rectangle 145"/>
            <p:cNvSpPr/>
            <p:nvPr/>
          </p:nvSpPr>
          <p:spPr>
            <a:xfrm>
              <a:off x="2947644" y="3445818"/>
              <a:ext cx="1847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宋体" pitchFamily="2" charset="-122"/>
              </a:endParaRPr>
            </a:p>
          </p:txBody>
        </p:sp>
        <p:pic>
          <p:nvPicPr>
            <p:cNvPr id="147" name="Picture 146" descr="EthernetCabple1.png"/>
            <p:cNvPicPr>
              <a:picLocks noChangeAspect="1"/>
            </p:cNvPicPr>
            <p:nvPr/>
          </p:nvPicPr>
          <p:blipFill>
            <a:blip r:embed="rId13" cstate="print"/>
            <a:stretch>
              <a:fillRect/>
            </a:stretch>
          </p:blipFill>
          <p:spPr>
            <a:xfrm>
              <a:off x="1281509" y="5428080"/>
              <a:ext cx="2082617" cy="1252976"/>
            </a:xfrm>
            <a:prstGeom prst="rect">
              <a:avLst/>
            </a:prstGeom>
          </p:spPr>
        </p:pic>
        <p:pic>
          <p:nvPicPr>
            <p:cNvPr id="148" name="Picture 147" descr="ThinClient.png"/>
            <p:cNvPicPr>
              <a:picLocks noChangeAspect="1"/>
            </p:cNvPicPr>
            <p:nvPr/>
          </p:nvPicPr>
          <p:blipFill>
            <a:blip r:embed="rId14" cstate="print"/>
            <a:srcRect b="13040"/>
            <a:stretch>
              <a:fillRect/>
            </a:stretch>
          </p:blipFill>
          <p:spPr>
            <a:xfrm>
              <a:off x="435461" y="3652938"/>
              <a:ext cx="1393720" cy="907632"/>
            </a:xfrm>
            <a:prstGeom prst="rect">
              <a:avLst/>
            </a:prstGeom>
            <a:effectLst>
              <a:reflection blurRad="6350" stA="52000" endA="300" endPos="35000" dir="5400000" sy="-100000" algn="bl" rotWithShape="0"/>
            </a:effectLst>
          </p:spPr>
        </p:pic>
        <p:grpSp>
          <p:nvGrpSpPr>
            <p:cNvPr id="5" name="Group 56"/>
            <p:cNvGrpSpPr/>
            <p:nvPr/>
          </p:nvGrpSpPr>
          <p:grpSpPr>
            <a:xfrm>
              <a:off x="1916408" y="3915969"/>
              <a:ext cx="1133712" cy="684916"/>
              <a:chOff x="2459725" y="4158695"/>
              <a:chExt cx="1988229" cy="1201161"/>
            </a:xfrm>
          </p:grpSpPr>
          <p:pic>
            <p:nvPicPr>
              <p:cNvPr id="152" name="Picture 151" descr="HPnetbook1.png"/>
              <p:cNvPicPr>
                <a:picLocks noChangeAspect="1"/>
              </p:cNvPicPr>
              <p:nvPr/>
            </p:nvPicPr>
            <p:blipFill>
              <a:blip r:embed="rId15" cstate="print"/>
              <a:srcRect t="50222" b="20270"/>
              <a:stretch>
                <a:fillRect/>
              </a:stretch>
            </p:blipFill>
            <p:spPr>
              <a:xfrm>
                <a:off x="2459725" y="4773175"/>
                <a:ext cx="1988229" cy="586681"/>
              </a:xfrm>
              <a:prstGeom prst="rect">
                <a:avLst/>
              </a:prstGeom>
              <a:effectLst>
                <a:reflection blurRad="6350" stA="52000" endA="300" endPos="35000" dir="5400000" sy="-100000" algn="bl" rotWithShape="0"/>
              </a:effectLst>
            </p:spPr>
          </p:pic>
          <p:pic>
            <p:nvPicPr>
              <p:cNvPr id="153" name="Picture 152" descr="HPnetbook1.png"/>
              <p:cNvPicPr>
                <a:picLocks noChangeAspect="1"/>
              </p:cNvPicPr>
              <p:nvPr/>
            </p:nvPicPr>
            <p:blipFill>
              <a:blip r:embed="rId15" cstate="print"/>
              <a:srcRect t="19371" b="20270"/>
              <a:stretch>
                <a:fillRect/>
              </a:stretch>
            </p:blipFill>
            <p:spPr>
              <a:xfrm>
                <a:off x="2459725" y="4158695"/>
                <a:ext cx="1988229" cy="1200080"/>
              </a:xfrm>
              <a:prstGeom prst="rect">
                <a:avLst/>
              </a:prstGeom>
              <a:effectLst/>
            </p:spPr>
          </p:pic>
        </p:grpSp>
        <p:pic>
          <p:nvPicPr>
            <p:cNvPr id="150" name="Picture 149" descr="MacAir.png"/>
            <p:cNvPicPr>
              <a:picLocks noChangeAspect="1"/>
            </p:cNvPicPr>
            <p:nvPr/>
          </p:nvPicPr>
          <p:blipFill>
            <a:blip r:embed="rId16" cstate="print"/>
            <a:srcRect t="25553" b="22885"/>
            <a:stretch>
              <a:fillRect/>
            </a:stretch>
          </p:blipFill>
          <p:spPr>
            <a:xfrm>
              <a:off x="3213243" y="3951634"/>
              <a:ext cx="1245578" cy="678869"/>
            </a:xfrm>
            <a:prstGeom prst="rect">
              <a:avLst/>
            </a:prstGeom>
            <a:effectLst>
              <a:reflection blurRad="6350" stA="52000" endA="300" endPos="35000" dir="5400000" sy="-100000" algn="bl" rotWithShape="0"/>
            </a:effectLst>
          </p:spPr>
        </p:pic>
        <p:cxnSp>
          <p:nvCxnSpPr>
            <p:cNvPr id="151" name="Straight Connector 150"/>
            <p:cNvCxnSpPr/>
            <p:nvPr/>
          </p:nvCxnSpPr>
          <p:spPr bwMode="auto">
            <a:xfrm>
              <a:off x="343686" y="4885292"/>
              <a:ext cx="4181338" cy="28537"/>
            </a:xfrm>
            <a:prstGeom prst="line">
              <a:avLst/>
            </a:prstGeom>
            <a:solidFill>
              <a:srgbClr val="F79823"/>
            </a:solidFill>
            <a:ln w="57150" cap="flat" cmpd="sng" algn="ctr">
              <a:solidFill>
                <a:srgbClr val="FF0000"/>
              </a:solidFill>
              <a:prstDash val="dash"/>
              <a:round/>
              <a:headEnd type="none" w="med" len="med"/>
              <a:tailEnd type="none" w="med" len="med"/>
            </a:ln>
            <a:effectLst/>
          </p:spPr>
        </p:cxnSp>
      </p:grpSp>
    </p:spTree>
    <p:extLst>
      <p:ext uri="{BB962C8B-B14F-4D97-AF65-F5344CB8AC3E}">
        <p14:creationId xmlns:p14="http://schemas.microsoft.com/office/powerpoint/2010/main" val="276363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9"/>
          <p:cNvSpPr>
            <a:spLocks noChangeArrowheads="1"/>
          </p:cNvSpPr>
          <p:nvPr/>
        </p:nvSpPr>
        <p:spPr bwMode="auto">
          <a:xfrm>
            <a:off x="1931979" y="2963863"/>
            <a:ext cx="54054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5400" baseline="30000" dirty="0" smtClean="0">
                <a:solidFill>
                  <a:srgbClr val="FFFFFF"/>
                </a:solidFill>
                <a:latin typeface="Cambria" pitchFamily="18" charset="0"/>
              </a:rPr>
              <a:t>ARUBA</a:t>
            </a:r>
            <a:r>
              <a:rPr lang="zh-CN" altLang="en-US" sz="5400" baseline="30000" dirty="0" smtClean="0">
                <a:solidFill>
                  <a:srgbClr val="FFFFFF"/>
                </a:solidFill>
                <a:latin typeface="Cambria" pitchFamily="18" charset="0"/>
              </a:rPr>
              <a:t> </a:t>
            </a:r>
            <a:r>
              <a:rPr lang="zh-CN" altLang="en-US" sz="5400" baseline="30000" dirty="0">
                <a:solidFill>
                  <a:srgbClr val="FFFFFF"/>
                </a:solidFill>
                <a:latin typeface="Cambria" pitchFamily="18" charset="0"/>
              </a:rPr>
              <a:t>全新网络体系架构</a:t>
            </a:r>
            <a:endParaRPr lang="en-US" altLang="zh-CN" sz="5400" baseline="30000" dirty="0">
              <a:solidFill>
                <a:srgbClr val="FFFFFF"/>
              </a:solidFill>
              <a:latin typeface="Cambria" pitchFamily="18" charset="0"/>
            </a:endParaRPr>
          </a:p>
          <a:p>
            <a:pPr algn="ctr"/>
            <a:r>
              <a:rPr lang="zh-CN" altLang="en-US" sz="5400" baseline="30000" dirty="0" smtClean="0">
                <a:solidFill>
                  <a:srgbClr val="FFFFFF"/>
                </a:solidFill>
                <a:latin typeface="Cambria" pitchFamily="18" charset="0"/>
              </a:rPr>
              <a:t>网</a:t>
            </a:r>
            <a:r>
              <a:rPr lang="zh-CN" altLang="en-US" sz="5400" baseline="30000" dirty="0">
                <a:solidFill>
                  <a:srgbClr val="FFFFFF"/>
                </a:solidFill>
                <a:latin typeface="Cambria" pitchFamily="18" charset="0"/>
              </a:rPr>
              <a:t>随人动</a:t>
            </a:r>
            <a:endParaRPr lang="zh-CN" altLang="en-US" sz="5400" dirty="0">
              <a:solidFill>
                <a:srgbClr val="000000"/>
              </a:solidFill>
              <a:latin typeface="Cambria" pitchFamily="18" charset="0"/>
            </a:endParaRPr>
          </a:p>
        </p:txBody>
      </p:sp>
    </p:spTree>
    <p:extLst>
      <p:ext uri="{BB962C8B-B14F-4D97-AF65-F5344CB8AC3E}">
        <p14:creationId xmlns:p14="http://schemas.microsoft.com/office/powerpoint/2010/main" val="209726539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82638" y="1838325"/>
            <a:ext cx="5343525" cy="3300413"/>
            <a:chOff x="524363" y="4599262"/>
            <a:chExt cx="6374222" cy="1654965"/>
          </a:xfrm>
        </p:grpSpPr>
        <p:sp>
          <p:nvSpPr>
            <p:cNvPr id="33" name="Round Same Side Corner Rectangle 32"/>
            <p:cNvSpPr/>
            <p:nvPr/>
          </p:nvSpPr>
          <p:spPr bwMode="auto">
            <a:xfrm>
              <a:off x="4474638" y="4599262"/>
              <a:ext cx="1107819" cy="1654965"/>
            </a:xfrm>
            <a:prstGeom prst="round2SameRect">
              <a:avLst/>
            </a:prstGeom>
            <a:gradFill flip="none" rotWithShape="1">
              <a:gsLst>
                <a:gs pos="0">
                  <a:schemeClr val="lt1">
                    <a:alpha val="0"/>
                  </a:schemeClr>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sp>
          <p:nvSpPr>
            <p:cNvPr id="34" name="Round Same Side Corner Rectangle 33"/>
            <p:cNvSpPr/>
            <p:nvPr/>
          </p:nvSpPr>
          <p:spPr bwMode="auto">
            <a:xfrm>
              <a:off x="5792659" y="4599262"/>
              <a:ext cx="1105926" cy="1654965"/>
            </a:xfrm>
            <a:prstGeom prst="round2SameRect">
              <a:avLst/>
            </a:prstGeom>
            <a:gradFill flip="none" rotWithShape="1">
              <a:gsLst>
                <a:gs pos="0">
                  <a:schemeClr val="lt1">
                    <a:alpha val="0"/>
                  </a:schemeClr>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sp>
          <p:nvSpPr>
            <p:cNvPr id="47" name="Round Same Side Corner Rectangle 46"/>
            <p:cNvSpPr/>
            <p:nvPr/>
          </p:nvSpPr>
          <p:spPr bwMode="auto">
            <a:xfrm>
              <a:off x="524363" y="4599262"/>
              <a:ext cx="1105926" cy="1654965"/>
            </a:xfrm>
            <a:prstGeom prst="round2SameRect">
              <a:avLst>
                <a:gd name="adj1" fmla="val 16667"/>
                <a:gd name="adj2" fmla="val 0"/>
              </a:avLst>
            </a:prstGeom>
            <a:gradFill flip="none" rotWithShape="1">
              <a:gsLst>
                <a:gs pos="0">
                  <a:schemeClr val="lt1">
                    <a:alpha val="0"/>
                  </a:schemeClr>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sp>
          <p:nvSpPr>
            <p:cNvPr id="52" name="Round Same Side Corner Rectangle 51"/>
            <p:cNvSpPr/>
            <p:nvPr/>
          </p:nvSpPr>
          <p:spPr bwMode="auto">
            <a:xfrm>
              <a:off x="1840490" y="4599262"/>
              <a:ext cx="1107820" cy="1654965"/>
            </a:xfrm>
            <a:prstGeom prst="round2SameRect">
              <a:avLst/>
            </a:prstGeom>
            <a:gradFill flip="none" rotWithShape="1">
              <a:gsLst>
                <a:gs pos="0">
                  <a:schemeClr val="lt1">
                    <a:alpha val="0"/>
                  </a:schemeClr>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sp>
          <p:nvSpPr>
            <p:cNvPr id="57" name="Round Same Side Corner Rectangle 56"/>
            <p:cNvSpPr/>
            <p:nvPr/>
          </p:nvSpPr>
          <p:spPr bwMode="auto">
            <a:xfrm>
              <a:off x="3158511" y="4599262"/>
              <a:ext cx="1105926" cy="1654965"/>
            </a:xfrm>
            <a:prstGeom prst="round2SameRect">
              <a:avLst/>
            </a:prstGeom>
            <a:gradFill flip="none" rotWithShape="1">
              <a:gsLst>
                <a:gs pos="0">
                  <a:schemeClr val="lt1">
                    <a:alpha val="0"/>
                  </a:schemeClr>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grpSp>
      <p:sp>
        <p:nvSpPr>
          <p:cNvPr id="8" name="TextBox 7"/>
          <p:cNvSpPr txBox="1"/>
          <p:nvPr/>
        </p:nvSpPr>
        <p:spPr>
          <a:xfrm>
            <a:off x="309562" y="5019675"/>
            <a:ext cx="8364537" cy="923314"/>
          </a:xfrm>
          <a:prstGeom prst="rect">
            <a:avLst/>
          </a:prstGeom>
          <a:noFill/>
        </p:spPr>
        <p:txBody>
          <a:bodyPr wrap="square" lIns="91424" tIns="45712" rIns="91424" bIns="45712">
            <a:spAutoFit/>
          </a:bodyPr>
          <a:lstStyle/>
          <a:p>
            <a:pPr>
              <a:defRPr/>
            </a:pPr>
            <a:r>
              <a:rPr lang="en-US" sz="1600" dirty="0">
                <a:solidFill>
                  <a:srgbClr val="F66400"/>
                </a:solidFill>
                <a:latin typeface="Calibri" pitchFamily="34" charset="0"/>
                <a:cs typeface="Heiti SC Light"/>
              </a:rPr>
              <a:t>“</a:t>
            </a:r>
            <a:r>
              <a:rPr lang="zh-CN" altLang="en-US" dirty="0">
                <a:solidFill>
                  <a:srgbClr val="F66400"/>
                </a:solidFill>
                <a:latin typeface="Calibri" pitchFamily="34" charset="0"/>
                <a:cs typeface="Heiti SC Light"/>
              </a:rPr>
              <a:t>如果不实施一套全面的移动战略，通常会导致更高的成本、更低的安全性、孤岛式解决方案和不必要的重复服务。</a:t>
            </a:r>
            <a:r>
              <a:rPr lang="en-US" altLang="zh-CN" dirty="0">
                <a:solidFill>
                  <a:srgbClr val="F66400"/>
                </a:solidFill>
                <a:latin typeface="Calibri" pitchFamily="34" charset="0"/>
                <a:cs typeface="Heiti SC Light"/>
              </a:rPr>
              <a:t>”     </a:t>
            </a:r>
          </a:p>
          <a:p>
            <a:pPr algn="r">
              <a:defRPr/>
            </a:pPr>
            <a:r>
              <a:rPr lang="en-US" altLang="zh-CN" dirty="0">
                <a:solidFill>
                  <a:srgbClr val="F66400"/>
                </a:solidFill>
                <a:latin typeface="Calibri" pitchFamily="34" charset="0"/>
                <a:cs typeface="Heiti SC Light"/>
              </a:rPr>
              <a:t> </a:t>
            </a:r>
            <a:r>
              <a:rPr lang="en-US" altLang="zh-CN" sz="1200" dirty="0">
                <a:solidFill>
                  <a:srgbClr val="F66400"/>
                </a:solidFill>
                <a:latin typeface="Calibri" pitchFamily="34" charset="0"/>
                <a:cs typeface="Heiti SC Light"/>
              </a:rPr>
              <a:t>- Gartner, 2010</a:t>
            </a:r>
            <a:r>
              <a:rPr lang="zh-CN" altLang="en-US" sz="1200" dirty="0">
                <a:solidFill>
                  <a:srgbClr val="F66400"/>
                </a:solidFill>
                <a:latin typeface="Calibri" pitchFamily="34" charset="0"/>
                <a:cs typeface="Heiti SC Light"/>
              </a:rPr>
              <a:t>年</a:t>
            </a:r>
            <a:r>
              <a:rPr lang="en-US" altLang="zh-CN" sz="1200" dirty="0">
                <a:solidFill>
                  <a:srgbClr val="F66400"/>
                </a:solidFill>
                <a:latin typeface="Calibri" pitchFamily="34" charset="0"/>
                <a:cs typeface="Heiti SC Light"/>
              </a:rPr>
              <a:t>7</a:t>
            </a:r>
            <a:r>
              <a:rPr lang="zh-CN" altLang="en-US" sz="1200" dirty="0">
                <a:solidFill>
                  <a:srgbClr val="F66400"/>
                </a:solidFill>
                <a:latin typeface="Calibri" pitchFamily="34" charset="0"/>
                <a:cs typeface="Heiti SC Light"/>
              </a:rPr>
              <a:t>月</a:t>
            </a:r>
            <a:endParaRPr lang="en-US" altLang="zh-CN" sz="1600" dirty="0">
              <a:solidFill>
                <a:srgbClr val="F66400"/>
              </a:solidFill>
              <a:latin typeface="Calibri" pitchFamily="34" charset="0"/>
              <a:cs typeface="Heiti SC Light"/>
            </a:endParaRPr>
          </a:p>
        </p:txBody>
      </p:sp>
      <p:sp>
        <p:nvSpPr>
          <p:cNvPr id="23" name="Text Placeholder 10"/>
          <p:cNvSpPr txBox="1">
            <a:spLocks/>
          </p:cNvSpPr>
          <p:nvPr/>
        </p:nvSpPr>
        <p:spPr bwMode="auto">
          <a:xfrm>
            <a:off x="6315075" y="1098550"/>
            <a:ext cx="2828925" cy="3627438"/>
          </a:xfrm>
          <a:prstGeom prst="rect">
            <a:avLst/>
          </a:prstGeom>
          <a:noFill/>
          <a:ln w="9525">
            <a:noFill/>
            <a:miter lim="800000"/>
            <a:headEnd/>
            <a:tailEnd/>
          </a:ln>
        </p:spPr>
        <p:txBody>
          <a:bodyPr lIns="91424" tIns="45712" rIns="91424" bIns="45712" anchor="ctr"/>
          <a:lstStyle/>
          <a:p>
            <a:pPr marL="180975" indent="-180975">
              <a:lnSpc>
                <a:spcPct val="95000"/>
              </a:lnSpc>
              <a:spcBef>
                <a:spcPts val="1200"/>
              </a:spcBef>
              <a:buClr>
                <a:srgbClr val="48736F"/>
              </a:buClr>
              <a:buFont typeface="Arial" pitchFamily="34" charset="0"/>
              <a:buChar char="•"/>
            </a:pPr>
            <a:r>
              <a:rPr lang="zh-CN" altLang="en-US" sz="2000" dirty="0">
                <a:latin typeface="Calibri" pitchFamily="34" charset="0"/>
                <a:cs typeface="Heiti SC Light"/>
              </a:rPr>
              <a:t>分散的网络</a:t>
            </a:r>
            <a:endParaRPr lang="en-US" sz="2000" dirty="0">
              <a:latin typeface="Calibri" pitchFamily="34" charset="0"/>
              <a:cs typeface="Heiti SC Light"/>
            </a:endParaRPr>
          </a:p>
          <a:p>
            <a:pPr marL="180975" indent="-180975">
              <a:lnSpc>
                <a:spcPct val="95000"/>
              </a:lnSpc>
              <a:spcBef>
                <a:spcPts val="1200"/>
              </a:spcBef>
              <a:buClr>
                <a:srgbClr val="48736F"/>
              </a:buClr>
              <a:buFont typeface="Arial" pitchFamily="34" charset="0"/>
              <a:buChar char="•"/>
            </a:pPr>
            <a:r>
              <a:rPr lang="zh-CN" altLang="en-US" sz="2000" dirty="0">
                <a:latin typeface="Calibri" pitchFamily="34" charset="0"/>
                <a:cs typeface="Heiti SC Light"/>
              </a:rPr>
              <a:t>孤岛式服务</a:t>
            </a:r>
            <a:endParaRPr lang="en-US" sz="2000" dirty="0">
              <a:latin typeface="Calibri" pitchFamily="34" charset="0"/>
              <a:cs typeface="Heiti SC Light"/>
            </a:endParaRPr>
          </a:p>
          <a:p>
            <a:pPr marL="180975" indent="-180975">
              <a:lnSpc>
                <a:spcPct val="95000"/>
              </a:lnSpc>
              <a:spcBef>
                <a:spcPts val="1200"/>
              </a:spcBef>
              <a:buClr>
                <a:srgbClr val="48736F"/>
              </a:buClr>
              <a:buFont typeface="Arial" pitchFamily="34" charset="0"/>
              <a:buChar char="•"/>
            </a:pPr>
            <a:r>
              <a:rPr lang="zh-CN" altLang="en-US" sz="2000" dirty="0" smtClean="0">
                <a:latin typeface="Calibri" pitchFamily="34" charset="0"/>
                <a:cs typeface="Heiti SC Light"/>
              </a:rPr>
              <a:t>以</a:t>
            </a:r>
            <a:r>
              <a:rPr lang="en-US" altLang="zh-CN" sz="2000" dirty="0" smtClean="0">
                <a:latin typeface="Calibri" pitchFamily="34" charset="0"/>
                <a:cs typeface="Heiti SC Light"/>
              </a:rPr>
              <a:t>C</a:t>
            </a:r>
            <a:r>
              <a:rPr lang="en-US" sz="2000" dirty="0" smtClean="0">
                <a:latin typeface="Calibri" pitchFamily="34" charset="0"/>
                <a:cs typeface="Heiti SC Light"/>
              </a:rPr>
              <a:t>lient-Server</a:t>
            </a:r>
            <a:r>
              <a:rPr lang="zh-CN" altLang="en-US" sz="2000" dirty="0">
                <a:latin typeface="Calibri" pitchFamily="34" charset="0"/>
                <a:cs typeface="Heiti SC Light"/>
              </a:rPr>
              <a:t>为中心</a:t>
            </a:r>
            <a:endParaRPr lang="en-US" sz="2000" dirty="0">
              <a:latin typeface="Calibri" pitchFamily="34" charset="0"/>
              <a:cs typeface="Heiti SC Light"/>
            </a:endParaRPr>
          </a:p>
          <a:p>
            <a:pPr marL="180975" indent="-180975">
              <a:lnSpc>
                <a:spcPct val="95000"/>
              </a:lnSpc>
              <a:spcBef>
                <a:spcPts val="1200"/>
              </a:spcBef>
              <a:buClr>
                <a:srgbClr val="48736F"/>
              </a:buClr>
              <a:buFont typeface="Arial" pitchFamily="34" charset="0"/>
              <a:buChar char="•"/>
            </a:pPr>
            <a:r>
              <a:rPr lang="zh-CN" altLang="en-US" sz="2000" dirty="0">
                <a:latin typeface="Calibri" pitchFamily="34" charset="0"/>
                <a:cs typeface="Heiti SC Light"/>
              </a:rPr>
              <a:t>无用户和所用设备的单一视图</a:t>
            </a:r>
            <a:endParaRPr lang="en-US" sz="2000" dirty="0">
              <a:latin typeface="Calibri" pitchFamily="34" charset="0"/>
              <a:cs typeface="Heiti SC Light"/>
            </a:endParaRPr>
          </a:p>
          <a:p>
            <a:pPr marL="180975" indent="-180975">
              <a:lnSpc>
                <a:spcPct val="95000"/>
              </a:lnSpc>
              <a:spcBef>
                <a:spcPts val="1200"/>
              </a:spcBef>
              <a:buClr>
                <a:srgbClr val="48736F"/>
              </a:buClr>
              <a:buFont typeface="Arial" pitchFamily="34" charset="0"/>
              <a:buChar char="•"/>
            </a:pPr>
            <a:r>
              <a:rPr lang="zh-CN" altLang="en-US" sz="2000" dirty="0">
                <a:latin typeface="Calibri" pitchFamily="34" charset="0"/>
                <a:cs typeface="Heiti SC Light"/>
              </a:rPr>
              <a:t>无情境感知</a:t>
            </a:r>
            <a:endParaRPr lang="en-US" sz="2000" dirty="0">
              <a:latin typeface="Calibri" pitchFamily="34" charset="0"/>
              <a:cs typeface="Heiti SC Light"/>
            </a:endParaRPr>
          </a:p>
        </p:txBody>
      </p:sp>
      <p:pic>
        <p:nvPicPr>
          <p:cNvPr id="38917" name="Picture 3"/>
          <p:cNvPicPr>
            <a:picLocks noChangeAspect="1" noChangeArrowheads="1"/>
          </p:cNvPicPr>
          <p:nvPr/>
        </p:nvPicPr>
        <p:blipFill>
          <a:blip r:embed="rId2" cstate="print"/>
          <a:srcRect/>
          <a:stretch>
            <a:fillRect/>
          </a:stretch>
        </p:blipFill>
        <p:spPr bwMode="auto">
          <a:xfrm>
            <a:off x="3076575" y="2251075"/>
            <a:ext cx="627063" cy="550863"/>
          </a:xfrm>
          <a:prstGeom prst="rect">
            <a:avLst/>
          </a:prstGeom>
          <a:noFill/>
          <a:ln w="9360">
            <a:noFill/>
            <a:miter lim="800000"/>
            <a:headEnd/>
            <a:tailEnd/>
          </a:ln>
        </p:spPr>
      </p:pic>
      <p:pic>
        <p:nvPicPr>
          <p:cNvPr id="38918" name="Picture 13"/>
          <p:cNvPicPr>
            <a:picLocks noChangeAspect="1" noChangeArrowheads="1"/>
          </p:cNvPicPr>
          <p:nvPr/>
        </p:nvPicPr>
        <p:blipFill>
          <a:blip r:embed="rId3" cstate="print"/>
          <a:srcRect/>
          <a:stretch>
            <a:fillRect/>
          </a:stretch>
        </p:blipFill>
        <p:spPr bwMode="auto">
          <a:xfrm>
            <a:off x="841375" y="2173288"/>
            <a:ext cx="625475" cy="608012"/>
          </a:xfrm>
          <a:prstGeom prst="rect">
            <a:avLst/>
          </a:prstGeom>
          <a:noFill/>
          <a:ln w="9360">
            <a:noFill/>
            <a:miter lim="800000"/>
            <a:headEnd/>
            <a:tailEnd/>
          </a:ln>
        </p:spPr>
      </p:pic>
      <p:pic>
        <p:nvPicPr>
          <p:cNvPr id="38919" name="Picture 5"/>
          <p:cNvPicPr>
            <a:picLocks noChangeAspect="1" noChangeArrowheads="1"/>
          </p:cNvPicPr>
          <p:nvPr/>
        </p:nvPicPr>
        <p:blipFill>
          <a:blip r:embed="rId4" cstate="print"/>
          <a:srcRect/>
          <a:stretch>
            <a:fillRect/>
          </a:stretch>
        </p:blipFill>
        <p:spPr bwMode="auto">
          <a:xfrm>
            <a:off x="1905000" y="2338388"/>
            <a:ext cx="712788" cy="531812"/>
          </a:xfrm>
          <a:prstGeom prst="rect">
            <a:avLst/>
          </a:prstGeom>
          <a:noFill/>
          <a:ln w="9360">
            <a:noFill/>
            <a:miter lim="800000"/>
            <a:headEnd/>
            <a:tailEnd/>
          </a:ln>
        </p:spPr>
      </p:pic>
      <p:pic>
        <p:nvPicPr>
          <p:cNvPr id="38920" name="Picture 4"/>
          <p:cNvPicPr>
            <a:picLocks noChangeAspect="1" noChangeArrowheads="1"/>
          </p:cNvPicPr>
          <p:nvPr/>
        </p:nvPicPr>
        <p:blipFill>
          <a:blip r:embed="rId5" cstate="print"/>
          <a:srcRect/>
          <a:stretch>
            <a:fillRect/>
          </a:stretch>
        </p:blipFill>
        <p:spPr bwMode="auto">
          <a:xfrm>
            <a:off x="4148138" y="2346325"/>
            <a:ext cx="652462" cy="474663"/>
          </a:xfrm>
          <a:prstGeom prst="rect">
            <a:avLst/>
          </a:prstGeom>
          <a:noFill/>
          <a:ln w="9360">
            <a:noFill/>
            <a:miter lim="800000"/>
            <a:headEnd/>
            <a:tailEnd/>
          </a:ln>
        </p:spPr>
      </p:pic>
      <p:pic>
        <p:nvPicPr>
          <p:cNvPr id="38921" name="Picture 31"/>
          <p:cNvPicPr>
            <a:picLocks noChangeAspect="1" noChangeArrowheads="1"/>
          </p:cNvPicPr>
          <p:nvPr/>
        </p:nvPicPr>
        <p:blipFill>
          <a:blip r:embed="rId6" cstate="print"/>
          <a:srcRect/>
          <a:stretch>
            <a:fillRect/>
          </a:stretch>
        </p:blipFill>
        <p:spPr bwMode="auto">
          <a:xfrm>
            <a:off x="5145088" y="2265363"/>
            <a:ext cx="723900" cy="657225"/>
          </a:xfrm>
          <a:prstGeom prst="rect">
            <a:avLst/>
          </a:prstGeom>
          <a:noFill/>
          <a:ln w="9360">
            <a:noFill/>
            <a:miter lim="800000"/>
            <a:headEnd/>
            <a:tailEnd/>
          </a:ln>
        </p:spPr>
      </p:pic>
      <p:grpSp>
        <p:nvGrpSpPr>
          <p:cNvPr id="3" name="Group 34"/>
          <p:cNvGrpSpPr>
            <a:grpSpLocks/>
          </p:cNvGrpSpPr>
          <p:nvPr/>
        </p:nvGrpSpPr>
        <p:grpSpPr bwMode="auto">
          <a:xfrm>
            <a:off x="5156200" y="3927475"/>
            <a:ext cx="842963" cy="847725"/>
            <a:chOff x="1456425" y="3584183"/>
            <a:chExt cx="990077" cy="995218"/>
          </a:xfrm>
        </p:grpSpPr>
        <p:sp>
          <p:nvSpPr>
            <p:cNvPr id="36" name="Oval 35"/>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pic>
          <p:nvPicPr>
            <p:cNvPr id="37" name="Picture 36"/>
            <p:cNvPicPr>
              <a:picLocks noChangeAspect="1"/>
            </p:cNvPicPr>
            <p:nvPr/>
          </p:nvPicPr>
          <p:blipFill>
            <a:blip r:embed="rId7" cstate="email">
              <a:extLst/>
            </a:blip>
            <a:stretch>
              <a:fillRect/>
            </a:stretch>
          </p:blipFill>
          <p:spPr>
            <a:xfrm>
              <a:off x="1596867" y="3584183"/>
              <a:ext cx="709193" cy="709192"/>
            </a:xfrm>
            <a:prstGeom prst="rect">
              <a:avLst/>
            </a:prstGeom>
            <a:effectLst>
              <a:reflection stA="40000" endPos="30000" dist="25400" dir="5400000" sy="-100000" algn="bl" rotWithShape="0"/>
            </a:effectLst>
          </p:spPr>
        </p:pic>
      </p:grpSp>
      <p:grpSp>
        <p:nvGrpSpPr>
          <p:cNvPr id="4" name="Group 38"/>
          <p:cNvGrpSpPr>
            <a:grpSpLocks/>
          </p:cNvGrpSpPr>
          <p:nvPr/>
        </p:nvGrpSpPr>
        <p:grpSpPr bwMode="auto">
          <a:xfrm>
            <a:off x="4049713" y="3922713"/>
            <a:ext cx="842962" cy="842962"/>
            <a:chOff x="1456425" y="3589324"/>
            <a:chExt cx="990077" cy="990077"/>
          </a:xfrm>
        </p:grpSpPr>
        <p:sp>
          <p:nvSpPr>
            <p:cNvPr id="40" name="Oval 39"/>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pic>
          <p:nvPicPr>
            <p:cNvPr id="41" name="Picture 40"/>
            <p:cNvPicPr>
              <a:picLocks noChangeAspect="1"/>
            </p:cNvPicPr>
            <p:nvPr/>
          </p:nvPicPr>
          <p:blipFill>
            <a:blip r:embed="rId8" cstate="email">
              <a:extLst/>
            </a:blip>
            <a:stretch>
              <a:fillRect/>
            </a:stretch>
          </p:blipFill>
          <p:spPr>
            <a:xfrm>
              <a:off x="1588014" y="3610734"/>
              <a:ext cx="709192" cy="709191"/>
            </a:xfrm>
            <a:prstGeom prst="rect">
              <a:avLst/>
            </a:prstGeom>
            <a:effectLst>
              <a:reflection stA="40000" endPos="30000" dist="25400" dir="5400000" sy="-100000" algn="bl" rotWithShape="0"/>
            </a:effectLst>
          </p:spPr>
        </p:pic>
      </p:grpSp>
      <p:grpSp>
        <p:nvGrpSpPr>
          <p:cNvPr id="5" name="Group 47"/>
          <p:cNvGrpSpPr>
            <a:grpSpLocks/>
          </p:cNvGrpSpPr>
          <p:nvPr/>
        </p:nvGrpSpPr>
        <p:grpSpPr bwMode="auto">
          <a:xfrm>
            <a:off x="723900" y="3917950"/>
            <a:ext cx="842963" cy="847725"/>
            <a:chOff x="1456425" y="3584183"/>
            <a:chExt cx="990077" cy="995218"/>
          </a:xfrm>
        </p:grpSpPr>
        <p:sp>
          <p:nvSpPr>
            <p:cNvPr id="49" name="Oval 48"/>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pic>
          <p:nvPicPr>
            <p:cNvPr id="50" name="Picture 49"/>
            <p:cNvPicPr>
              <a:picLocks noChangeAspect="1"/>
            </p:cNvPicPr>
            <p:nvPr/>
          </p:nvPicPr>
          <p:blipFill>
            <a:blip r:embed="rId9" cstate="email">
              <a:extLst/>
            </a:blip>
            <a:stretch>
              <a:fillRect/>
            </a:stretch>
          </p:blipFill>
          <p:spPr>
            <a:xfrm>
              <a:off x="1596867" y="3584183"/>
              <a:ext cx="709192" cy="709192"/>
            </a:xfrm>
            <a:prstGeom prst="rect">
              <a:avLst/>
            </a:prstGeom>
            <a:effectLst>
              <a:reflection stA="40000" endPos="30000" dist="25400" dir="5400000" sy="-100000" algn="bl" rotWithShape="0"/>
            </a:effectLst>
          </p:spPr>
        </p:pic>
      </p:grpSp>
      <p:grpSp>
        <p:nvGrpSpPr>
          <p:cNvPr id="6" name="Group 52"/>
          <p:cNvGrpSpPr>
            <a:grpSpLocks/>
          </p:cNvGrpSpPr>
          <p:nvPr/>
        </p:nvGrpSpPr>
        <p:grpSpPr bwMode="auto">
          <a:xfrm>
            <a:off x="1838325" y="3917950"/>
            <a:ext cx="842963" cy="847725"/>
            <a:chOff x="1456425" y="3584183"/>
            <a:chExt cx="990077" cy="995218"/>
          </a:xfrm>
        </p:grpSpPr>
        <p:sp>
          <p:nvSpPr>
            <p:cNvPr id="54" name="Oval 53"/>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pic>
          <p:nvPicPr>
            <p:cNvPr id="55" name="Picture 54"/>
            <p:cNvPicPr>
              <a:picLocks noChangeAspect="1"/>
            </p:cNvPicPr>
            <p:nvPr/>
          </p:nvPicPr>
          <p:blipFill>
            <a:blip r:embed="rId10" cstate="email">
              <a:extLst/>
            </a:blip>
            <a:stretch>
              <a:fillRect/>
            </a:stretch>
          </p:blipFill>
          <p:spPr>
            <a:xfrm>
              <a:off x="1596867" y="3584183"/>
              <a:ext cx="709192" cy="709192"/>
            </a:xfrm>
            <a:prstGeom prst="rect">
              <a:avLst/>
            </a:prstGeom>
            <a:effectLst>
              <a:reflection stA="40000" endPos="30000" dist="25400" dir="5400000" sy="-100000" algn="bl" rotWithShape="0"/>
            </a:effectLst>
          </p:spPr>
        </p:pic>
      </p:grpSp>
      <p:grpSp>
        <p:nvGrpSpPr>
          <p:cNvPr id="7" name="Group 57"/>
          <p:cNvGrpSpPr>
            <a:grpSpLocks/>
          </p:cNvGrpSpPr>
          <p:nvPr/>
        </p:nvGrpSpPr>
        <p:grpSpPr bwMode="auto">
          <a:xfrm>
            <a:off x="2944813" y="3917950"/>
            <a:ext cx="842962" cy="847725"/>
            <a:chOff x="1456425" y="3584183"/>
            <a:chExt cx="990077" cy="995218"/>
          </a:xfrm>
        </p:grpSpPr>
        <p:sp>
          <p:nvSpPr>
            <p:cNvPr id="59" name="Oval 58"/>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a:lstStyle/>
            <a:p>
              <a:pPr eaLnBrk="0" hangingPunct="0">
                <a:defRPr/>
              </a:pPr>
              <a:endParaRPr lang="en-US">
                <a:solidFill>
                  <a:srgbClr val="000000"/>
                </a:solidFill>
                <a:latin typeface="Calibri" pitchFamily="34" charset="0"/>
                <a:cs typeface="Heiti SC Light"/>
              </a:endParaRPr>
            </a:p>
          </p:txBody>
        </p:sp>
        <p:pic>
          <p:nvPicPr>
            <p:cNvPr id="60" name="Picture 59"/>
            <p:cNvPicPr>
              <a:picLocks noChangeAspect="1"/>
            </p:cNvPicPr>
            <p:nvPr/>
          </p:nvPicPr>
          <p:blipFill>
            <a:blip r:embed="rId11" cstate="email">
              <a:extLst/>
            </a:blip>
            <a:stretch>
              <a:fillRect/>
            </a:stretch>
          </p:blipFill>
          <p:spPr>
            <a:xfrm>
              <a:off x="1596867" y="3584183"/>
              <a:ext cx="709192" cy="709192"/>
            </a:xfrm>
            <a:prstGeom prst="rect">
              <a:avLst/>
            </a:prstGeom>
            <a:effectLst>
              <a:reflection stA="40000" endPos="30000" dist="25400" dir="5400000" sy="-100000" algn="bl" rotWithShape="0"/>
            </a:effectLst>
          </p:spPr>
        </p:pic>
      </p:grpSp>
      <p:pic>
        <p:nvPicPr>
          <p:cNvPr id="38927" name="Picture 61"/>
          <p:cNvPicPr>
            <a:picLocks noChangeAspect="1"/>
          </p:cNvPicPr>
          <p:nvPr/>
        </p:nvPicPr>
        <p:blipFill>
          <a:blip r:embed="rId12" cstate="print"/>
          <a:srcRect/>
          <a:stretch>
            <a:fillRect/>
          </a:stretch>
        </p:blipFill>
        <p:spPr bwMode="auto">
          <a:xfrm>
            <a:off x="674688" y="722313"/>
            <a:ext cx="960437" cy="960437"/>
          </a:xfrm>
          <a:prstGeom prst="rect">
            <a:avLst/>
          </a:prstGeom>
          <a:noFill/>
          <a:ln w="9525">
            <a:noFill/>
            <a:miter lim="800000"/>
            <a:headEnd/>
            <a:tailEnd/>
          </a:ln>
        </p:spPr>
      </p:pic>
      <p:sp>
        <p:nvSpPr>
          <p:cNvPr id="38928" name="TextBox 64"/>
          <p:cNvSpPr txBox="1">
            <a:spLocks noChangeArrowheads="1"/>
          </p:cNvSpPr>
          <p:nvPr/>
        </p:nvSpPr>
        <p:spPr bwMode="auto">
          <a:xfrm>
            <a:off x="788988" y="1047750"/>
            <a:ext cx="777875" cy="508000"/>
          </a:xfrm>
          <a:prstGeom prst="rect">
            <a:avLst/>
          </a:prstGeom>
          <a:noFill/>
          <a:ln w="9525">
            <a:noFill/>
            <a:miter lim="800000"/>
            <a:headEnd/>
            <a:tailEnd/>
          </a:ln>
        </p:spPr>
        <p:txBody>
          <a:bodyPr lIns="91424" tIns="45712" rIns="91424" bIns="45712">
            <a:spAutoFit/>
          </a:bodyPr>
          <a:lstStyle/>
          <a:p>
            <a:pPr algn="ctr"/>
            <a:r>
              <a:rPr lang="zh-CN" altLang="en-US" sz="1100" b="1">
                <a:solidFill>
                  <a:srgbClr val="67666F"/>
                </a:solidFill>
                <a:latin typeface="Calibri" pitchFamily="34" charset="0"/>
                <a:cs typeface="Heiti SC Light"/>
              </a:rPr>
              <a:t>管理</a:t>
            </a:r>
            <a:r>
              <a:rPr lang="en-US" sz="1100" b="1">
                <a:solidFill>
                  <a:srgbClr val="67666F"/>
                </a:solidFill>
                <a:latin typeface="Calibri" pitchFamily="34" charset="0"/>
                <a:cs typeface="Heiti SC Light"/>
              </a:rPr>
              <a:t/>
            </a:r>
            <a:br>
              <a:rPr lang="en-US" sz="1100" b="1">
                <a:solidFill>
                  <a:srgbClr val="67666F"/>
                </a:solidFill>
                <a:latin typeface="Calibri" pitchFamily="34" charset="0"/>
                <a:cs typeface="Heiti SC Light"/>
              </a:rPr>
            </a:br>
            <a:r>
              <a:rPr lang="en-US" sz="1600" b="1">
                <a:solidFill>
                  <a:srgbClr val="67666F"/>
                </a:solidFill>
                <a:latin typeface="Calibri" pitchFamily="34" charset="0"/>
                <a:cs typeface="Heiti SC Light"/>
              </a:rPr>
              <a:t>1</a:t>
            </a:r>
            <a:endParaRPr lang="en-US" sz="1100" b="1">
              <a:solidFill>
                <a:srgbClr val="67666F"/>
              </a:solidFill>
              <a:latin typeface="Calibri" pitchFamily="34" charset="0"/>
              <a:cs typeface="Heiti SC Light"/>
            </a:endParaRPr>
          </a:p>
        </p:txBody>
      </p:sp>
      <p:pic>
        <p:nvPicPr>
          <p:cNvPr id="38929" name="Picture 66"/>
          <p:cNvPicPr>
            <a:picLocks noChangeAspect="1"/>
          </p:cNvPicPr>
          <p:nvPr/>
        </p:nvPicPr>
        <p:blipFill>
          <a:blip r:embed="rId12" cstate="print"/>
          <a:srcRect/>
          <a:stretch>
            <a:fillRect/>
          </a:stretch>
        </p:blipFill>
        <p:spPr bwMode="auto">
          <a:xfrm>
            <a:off x="1790700" y="722313"/>
            <a:ext cx="960438" cy="960437"/>
          </a:xfrm>
          <a:prstGeom prst="rect">
            <a:avLst/>
          </a:prstGeom>
          <a:noFill/>
          <a:ln w="9525">
            <a:noFill/>
            <a:miter lim="800000"/>
            <a:headEnd/>
            <a:tailEnd/>
          </a:ln>
        </p:spPr>
      </p:pic>
      <p:sp>
        <p:nvSpPr>
          <p:cNvPr id="38930" name="TextBox 67"/>
          <p:cNvSpPr txBox="1">
            <a:spLocks noChangeArrowheads="1"/>
          </p:cNvSpPr>
          <p:nvPr/>
        </p:nvSpPr>
        <p:spPr bwMode="auto">
          <a:xfrm>
            <a:off x="1871663" y="1047750"/>
            <a:ext cx="796925" cy="508000"/>
          </a:xfrm>
          <a:prstGeom prst="rect">
            <a:avLst/>
          </a:prstGeom>
          <a:noFill/>
          <a:ln w="9525">
            <a:noFill/>
            <a:miter lim="800000"/>
            <a:headEnd/>
            <a:tailEnd/>
          </a:ln>
        </p:spPr>
        <p:txBody>
          <a:bodyPr lIns="91424" tIns="45712" rIns="91424" bIns="45712">
            <a:spAutoFit/>
          </a:bodyPr>
          <a:lstStyle/>
          <a:p>
            <a:pPr algn="ctr"/>
            <a:r>
              <a:rPr lang="zh-CN" altLang="en-US" sz="1100" b="1">
                <a:solidFill>
                  <a:srgbClr val="67666F"/>
                </a:solidFill>
                <a:latin typeface="Calibri" pitchFamily="34" charset="0"/>
                <a:cs typeface="Heiti SC Light"/>
              </a:rPr>
              <a:t>管理</a:t>
            </a:r>
            <a:r>
              <a:rPr lang="en-US" sz="1100" b="1">
                <a:solidFill>
                  <a:srgbClr val="67666F"/>
                </a:solidFill>
                <a:latin typeface="Calibri" pitchFamily="34" charset="0"/>
                <a:cs typeface="Heiti SC Light"/>
              </a:rPr>
              <a:t/>
            </a:r>
            <a:br>
              <a:rPr lang="en-US" sz="1100" b="1">
                <a:solidFill>
                  <a:srgbClr val="67666F"/>
                </a:solidFill>
                <a:latin typeface="Calibri" pitchFamily="34" charset="0"/>
                <a:cs typeface="Heiti SC Light"/>
              </a:rPr>
            </a:br>
            <a:r>
              <a:rPr lang="en-US" sz="1600" b="1">
                <a:solidFill>
                  <a:srgbClr val="67666F"/>
                </a:solidFill>
                <a:latin typeface="Calibri" pitchFamily="34" charset="0"/>
                <a:cs typeface="Heiti SC Light"/>
              </a:rPr>
              <a:t>2</a:t>
            </a:r>
            <a:endParaRPr lang="en-US" sz="1100" b="1">
              <a:solidFill>
                <a:srgbClr val="67666F"/>
              </a:solidFill>
              <a:latin typeface="Calibri" pitchFamily="34" charset="0"/>
              <a:cs typeface="Heiti SC Light"/>
            </a:endParaRPr>
          </a:p>
        </p:txBody>
      </p:sp>
      <p:pic>
        <p:nvPicPr>
          <p:cNvPr id="38931" name="Picture 69"/>
          <p:cNvPicPr>
            <a:picLocks noChangeAspect="1"/>
          </p:cNvPicPr>
          <p:nvPr/>
        </p:nvPicPr>
        <p:blipFill>
          <a:blip r:embed="rId12" cstate="print"/>
          <a:srcRect/>
          <a:stretch>
            <a:fillRect/>
          </a:stretch>
        </p:blipFill>
        <p:spPr bwMode="auto">
          <a:xfrm>
            <a:off x="2887663" y="722313"/>
            <a:ext cx="960437" cy="960437"/>
          </a:xfrm>
          <a:prstGeom prst="rect">
            <a:avLst/>
          </a:prstGeom>
          <a:noFill/>
          <a:ln w="9525">
            <a:noFill/>
            <a:miter lim="800000"/>
            <a:headEnd/>
            <a:tailEnd/>
          </a:ln>
        </p:spPr>
      </p:pic>
      <p:sp>
        <p:nvSpPr>
          <p:cNvPr id="38932" name="TextBox 70"/>
          <p:cNvSpPr txBox="1">
            <a:spLocks noChangeArrowheads="1"/>
          </p:cNvSpPr>
          <p:nvPr/>
        </p:nvSpPr>
        <p:spPr bwMode="auto">
          <a:xfrm>
            <a:off x="2967038" y="1047750"/>
            <a:ext cx="787400" cy="508000"/>
          </a:xfrm>
          <a:prstGeom prst="rect">
            <a:avLst/>
          </a:prstGeom>
          <a:noFill/>
          <a:ln w="9525">
            <a:noFill/>
            <a:miter lim="800000"/>
            <a:headEnd/>
            <a:tailEnd/>
          </a:ln>
        </p:spPr>
        <p:txBody>
          <a:bodyPr lIns="91424" tIns="45712" rIns="91424" bIns="45712">
            <a:spAutoFit/>
          </a:bodyPr>
          <a:lstStyle/>
          <a:p>
            <a:pPr algn="ctr"/>
            <a:r>
              <a:rPr lang="zh-CN" altLang="en-US" sz="1100" b="1">
                <a:solidFill>
                  <a:srgbClr val="67666F"/>
                </a:solidFill>
                <a:latin typeface="Calibri" pitchFamily="34" charset="0"/>
                <a:cs typeface="Heiti SC Light"/>
              </a:rPr>
              <a:t>管理</a:t>
            </a:r>
            <a:r>
              <a:rPr lang="en-US" sz="1100" b="1">
                <a:solidFill>
                  <a:srgbClr val="67666F"/>
                </a:solidFill>
                <a:latin typeface="Calibri" pitchFamily="34" charset="0"/>
                <a:cs typeface="Heiti SC Light"/>
              </a:rPr>
              <a:t/>
            </a:r>
            <a:br>
              <a:rPr lang="en-US" sz="1100" b="1">
                <a:solidFill>
                  <a:srgbClr val="67666F"/>
                </a:solidFill>
                <a:latin typeface="Calibri" pitchFamily="34" charset="0"/>
                <a:cs typeface="Heiti SC Light"/>
              </a:rPr>
            </a:br>
            <a:r>
              <a:rPr lang="en-US" sz="1600" b="1">
                <a:solidFill>
                  <a:srgbClr val="67666F"/>
                </a:solidFill>
                <a:latin typeface="Calibri" pitchFamily="34" charset="0"/>
                <a:cs typeface="Heiti SC Light"/>
              </a:rPr>
              <a:t>3</a:t>
            </a:r>
            <a:endParaRPr lang="en-US" sz="1100" b="1">
              <a:solidFill>
                <a:srgbClr val="67666F"/>
              </a:solidFill>
              <a:latin typeface="Calibri" pitchFamily="34" charset="0"/>
              <a:cs typeface="Heiti SC Light"/>
            </a:endParaRPr>
          </a:p>
        </p:txBody>
      </p:sp>
      <p:pic>
        <p:nvPicPr>
          <p:cNvPr id="38933" name="Picture 72"/>
          <p:cNvPicPr>
            <a:picLocks noChangeAspect="1"/>
          </p:cNvPicPr>
          <p:nvPr/>
        </p:nvPicPr>
        <p:blipFill>
          <a:blip r:embed="rId12" cstate="print"/>
          <a:srcRect/>
          <a:stretch>
            <a:fillRect/>
          </a:stretch>
        </p:blipFill>
        <p:spPr bwMode="auto">
          <a:xfrm>
            <a:off x="3992563" y="722313"/>
            <a:ext cx="960437" cy="960437"/>
          </a:xfrm>
          <a:prstGeom prst="rect">
            <a:avLst/>
          </a:prstGeom>
          <a:noFill/>
          <a:ln w="9525">
            <a:noFill/>
            <a:miter lim="800000"/>
            <a:headEnd/>
            <a:tailEnd/>
          </a:ln>
        </p:spPr>
      </p:pic>
      <p:sp>
        <p:nvSpPr>
          <p:cNvPr id="38934" name="TextBox 73"/>
          <p:cNvSpPr txBox="1">
            <a:spLocks noChangeArrowheads="1"/>
          </p:cNvSpPr>
          <p:nvPr/>
        </p:nvSpPr>
        <p:spPr bwMode="auto">
          <a:xfrm>
            <a:off x="4079875" y="1047750"/>
            <a:ext cx="787400" cy="508000"/>
          </a:xfrm>
          <a:prstGeom prst="rect">
            <a:avLst/>
          </a:prstGeom>
          <a:noFill/>
          <a:ln w="9525">
            <a:noFill/>
            <a:miter lim="800000"/>
            <a:headEnd/>
            <a:tailEnd/>
          </a:ln>
        </p:spPr>
        <p:txBody>
          <a:bodyPr lIns="91424" tIns="45712" rIns="91424" bIns="45712">
            <a:spAutoFit/>
          </a:bodyPr>
          <a:lstStyle/>
          <a:p>
            <a:pPr algn="ctr"/>
            <a:r>
              <a:rPr lang="zh-CN" altLang="en-US" sz="1100" b="1">
                <a:solidFill>
                  <a:srgbClr val="67666F"/>
                </a:solidFill>
                <a:latin typeface="Calibri" pitchFamily="34" charset="0"/>
                <a:cs typeface="Heiti SC Light"/>
              </a:rPr>
              <a:t>管理</a:t>
            </a:r>
            <a:r>
              <a:rPr lang="en-US" sz="1100" b="1">
                <a:solidFill>
                  <a:srgbClr val="67666F"/>
                </a:solidFill>
                <a:latin typeface="Calibri" pitchFamily="34" charset="0"/>
                <a:cs typeface="Heiti SC Light"/>
              </a:rPr>
              <a:t/>
            </a:r>
            <a:br>
              <a:rPr lang="en-US" sz="1100" b="1">
                <a:solidFill>
                  <a:srgbClr val="67666F"/>
                </a:solidFill>
                <a:latin typeface="Calibri" pitchFamily="34" charset="0"/>
                <a:cs typeface="Heiti SC Light"/>
              </a:rPr>
            </a:br>
            <a:r>
              <a:rPr lang="en-US" sz="1600" b="1">
                <a:solidFill>
                  <a:srgbClr val="67666F"/>
                </a:solidFill>
                <a:latin typeface="Calibri" pitchFamily="34" charset="0"/>
                <a:cs typeface="Heiti SC Light"/>
              </a:rPr>
              <a:t>4</a:t>
            </a:r>
            <a:endParaRPr lang="en-US" sz="1100" b="1">
              <a:solidFill>
                <a:srgbClr val="67666F"/>
              </a:solidFill>
              <a:latin typeface="Calibri" pitchFamily="34" charset="0"/>
              <a:cs typeface="Heiti SC Light"/>
            </a:endParaRPr>
          </a:p>
        </p:txBody>
      </p:sp>
      <p:pic>
        <p:nvPicPr>
          <p:cNvPr id="38935" name="Picture 75"/>
          <p:cNvPicPr>
            <a:picLocks noChangeAspect="1"/>
          </p:cNvPicPr>
          <p:nvPr/>
        </p:nvPicPr>
        <p:blipFill>
          <a:blip r:embed="rId12" cstate="print"/>
          <a:srcRect/>
          <a:stretch>
            <a:fillRect/>
          </a:stretch>
        </p:blipFill>
        <p:spPr bwMode="auto">
          <a:xfrm>
            <a:off x="5100638" y="722313"/>
            <a:ext cx="958850" cy="960437"/>
          </a:xfrm>
          <a:prstGeom prst="rect">
            <a:avLst/>
          </a:prstGeom>
          <a:noFill/>
          <a:ln w="9525">
            <a:noFill/>
            <a:miter lim="800000"/>
            <a:headEnd/>
            <a:tailEnd/>
          </a:ln>
        </p:spPr>
      </p:pic>
      <p:sp>
        <p:nvSpPr>
          <p:cNvPr id="38936" name="TextBox 76"/>
          <p:cNvSpPr txBox="1">
            <a:spLocks noChangeArrowheads="1"/>
          </p:cNvSpPr>
          <p:nvPr/>
        </p:nvSpPr>
        <p:spPr bwMode="auto">
          <a:xfrm>
            <a:off x="5184775" y="1039813"/>
            <a:ext cx="784225" cy="508000"/>
          </a:xfrm>
          <a:prstGeom prst="rect">
            <a:avLst/>
          </a:prstGeom>
          <a:noFill/>
          <a:ln w="9525">
            <a:noFill/>
            <a:miter lim="800000"/>
            <a:headEnd/>
            <a:tailEnd/>
          </a:ln>
        </p:spPr>
        <p:txBody>
          <a:bodyPr lIns="91424" tIns="45712" rIns="91424" bIns="45712">
            <a:spAutoFit/>
          </a:bodyPr>
          <a:lstStyle/>
          <a:p>
            <a:pPr algn="ctr"/>
            <a:r>
              <a:rPr lang="zh-CN" altLang="en-US" sz="1100" b="1">
                <a:solidFill>
                  <a:srgbClr val="67666F"/>
                </a:solidFill>
                <a:latin typeface="Calibri" pitchFamily="34" charset="0"/>
                <a:cs typeface="Heiti SC Light"/>
              </a:rPr>
              <a:t>管理</a:t>
            </a:r>
            <a:r>
              <a:rPr lang="en-US" sz="1100" b="1">
                <a:solidFill>
                  <a:srgbClr val="67666F"/>
                </a:solidFill>
                <a:latin typeface="Calibri" pitchFamily="34" charset="0"/>
                <a:cs typeface="Heiti SC Light"/>
              </a:rPr>
              <a:t/>
            </a:r>
            <a:br>
              <a:rPr lang="en-US" sz="1100" b="1">
                <a:solidFill>
                  <a:srgbClr val="67666F"/>
                </a:solidFill>
                <a:latin typeface="Calibri" pitchFamily="34" charset="0"/>
                <a:cs typeface="Heiti SC Light"/>
              </a:rPr>
            </a:br>
            <a:r>
              <a:rPr lang="en-US" sz="1600" b="1">
                <a:solidFill>
                  <a:srgbClr val="67666F"/>
                </a:solidFill>
                <a:latin typeface="Calibri" pitchFamily="34" charset="0"/>
                <a:cs typeface="Heiti SC Light"/>
              </a:rPr>
              <a:t>5</a:t>
            </a:r>
            <a:endParaRPr lang="en-US" sz="1100" b="1">
              <a:solidFill>
                <a:srgbClr val="67666F"/>
              </a:solidFill>
              <a:latin typeface="Calibri" pitchFamily="34" charset="0"/>
              <a:cs typeface="Heiti SC Light"/>
            </a:endParaRPr>
          </a:p>
        </p:txBody>
      </p:sp>
      <p:sp>
        <p:nvSpPr>
          <p:cNvPr id="38937" name="Up-Down Arrow 12"/>
          <p:cNvSpPr>
            <a:spLocks noChangeArrowheads="1"/>
          </p:cNvSpPr>
          <p:nvPr/>
        </p:nvSpPr>
        <p:spPr bwMode="auto">
          <a:xfrm>
            <a:off x="1077913" y="1754188"/>
            <a:ext cx="155575" cy="409575"/>
          </a:xfrm>
          <a:prstGeom prst="upDownArrow">
            <a:avLst>
              <a:gd name="adj1" fmla="val 35361"/>
              <a:gd name="adj2" fmla="val 49813"/>
            </a:avLst>
          </a:prstGeom>
          <a:solidFill>
            <a:srgbClr val="6D6B74"/>
          </a:solidFill>
          <a:ln w="9525" algn="ctr">
            <a:noFill/>
            <a:round/>
            <a:headEnd/>
            <a:tailEnd/>
          </a:ln>
        </p:spPr>
        <p:txBody>
          <a:bodyPr lIns="91424" tIns="45712" rIns="91424" bIns="45712"/>
          <a:lstStyle/>
          <a:p>
            <a:pPr defTabSz="912813" eaLnBrk="0" hangingPunct="0"/>
            <a:endParaRPr lang="en-US">
              <a:latin typeface="Calibri" pitchFamily="34" charset="0"/>
              <a:cs typeface="Heiti SC Light"/>
            </a:endParaRPr>
          </a:p>
        </p:txBody>
      </p:sp>
      <p:sp>
        <p:nvSpPr>
          <p:cNvPr id="38938" name="Up-Down Arrow 82"/>
          <p:cNvSpPr>
            <a:spLocks noChangeArrowheads="1"/>
          </p:cNvSpPr>
          <p:nvPr/>
        </p:nvSpPr>
        <p:spPr bwMode="auto">
          <a:xfrm>
            <a:off x="2192338" y="1754188"/>
            <a:ext cx="155575" cy="409575"/>
          </a:xfrm>
          <a:prstGeom prst="upDownArrow">
            <a:avLst>
              <a:gd name="adj1" fmla="val 35361"/>
              <a:gd name="adj2" fmla="val 49813"/>
            </a:avLst>
          </a:prstGeom>
          <a:solidFill>
            <a:srgbClr val="6D6B74"/>
          </a:solidFill>
          <a:ln w="9525" algn="ctr">
            <a:noFill/>
            <a:round/>
            <a:headEnd/>
            <a:tailEnd/>
          </a:ln>
        </p:spPr>
        <p:txBody>
          <a:bodyPr lIns="91424" tIns="45712" rIns="91424" bIns="45712"/>
          <a:lstStyle/>
          <a:p>
            <a:pPr defTabSz="912813" eaLnBrk="0" hangingPunct="0"/>
            <a:endParaRPr lang="en-US">
              <a:latin typeface="Calibri" pitchFamily="34" charset="0"/>
              <a:cs typeface="Heiti SC Light"/>
            </a:endParaRPr>
          </a:p>
        </p:txBody>
      </p:sp>
      <p:sp>
        <p:nvSpPr>
          <p:cNvPr id="38939" name="Up-Down Arrow 83"/>
          <p:cNvSpPr>
            <a:spLocks noChangeArrowheads="1"/>
          </p:cNvSpPr>
          <p:nvPr/>
        </p:nvSpPr>
        <p:spPr bwMode="auto">
          <a:xfrm>
            <a:off x="3292475" y="1754188"/>
            <a:ext cx="155575" cy="409575"/>
          </a:xfrm>
          <a:prstGeom prst="upDownArrow">
            <a:avLst>
              <a:gd name="adj1" fmla="val 35361"/>
              <a:gd name="adj2" fmla="val 49813"/>
            </a:avLst>
          </a:prstGeom>
          <a:solidFill>
            <a:srgbClr val="6D6B74"/>
          </a:solidFill>
          <a:ln w="9525" algn="ctr">
            <a:noFill/>
            <a:round/>
            <a:headEnd/>
            <a:tailEnd/>
          </a:ln>
        </p:spPr>
        <p:txBody>
          <a:bodyPr lIns="91424" tIns="45712" rIns="91424" bIns="45712"/>
          <a:lstStyle/>
          <a:p>
            <a:pPr defTabSz="912813" eaLnBrk="0" hangingPunct="0"/>
            <a:endParaRPr lang="en-US">
              <a:latin typeface="Calibri" pitchFamily="34" charset="0"/>
              <a:cs typeface="Heiti SC Light"/>
            </a:endParaRPr>
          </a:p>
        </p:txBody>
      </p:sp>
      <p:sp>
        <p:nvSpPr>
          <p:cNvPr id="38940" name="Up-Down Arrow 84"/>
          <p:cNvSpPr>
            <a:spLocks noChangeArrowheads="1"/>
          </p:cNvSpPr>
          <p:nvPr/>
        </p:nvSpPr>
        <p:spPr bwMode="auto">
          <a:xfrm>
            <a:off x="4394200" y="1754188"/>
            <a:ext cx="157163" cy="409575"/>
          </a:xfrm>
          <a:prstGeom prst="upDownArrow">
            <a:avLst>
              <a:gd name="adj1" fmla="val 35361"/>
              <a:gd name="adj2" fmla="val 49310"/>
            </a:avLst>
          </a:prstGeom>
          <a:solidFill>
            <a:srgbClr val="6D6B74"/>
          </a:solidFill>
          <a:ln w="9525" algn="ctr">
            <a:noFill/>
            <a:round/>
            <a:headEnd/>
            <a:tailEnd/>
          </a:ln>
        </p:spPr>
        <p:txBody>
          <a:bodyPr lIns="91424" tIns="45712" rIns="91424" bIns="45712"/>
          <a:lstStyle/>
          <a:p>
            <a:pPr defTabSz="912813" eaLnBrk="0" hangingPunct="0"/>
            <a:endParaRPr lang="en-US">
              <a:latin typeface="Calibri" pitchFamily="34" charset="0"/>
              <a:cs typeface="Heiti SC Light"/>
            </a:endParaRPr>
          </a:p>
        </p:txBody>
      </p:sp>
      <p:sp>
        <p:nvSpPr>
          <p:cNvPr id="38941" name="Up-Down Arrow 85"/>
          <p:cNvSpPr>
            <a:spLocks noChangeArrowheads="1"/>
          </p:cNvSpPr>
          <p:nvPr/>
        </p:nvSpPr>
        <p:spPr bwMode="auto">
          <a:xfrm>
            <a:off x="5494338" y="1754188"/>
            <a:ext cx="157162" cy="409575"/>
          </a:xfrm>
          <a:prstGeom prst="upDownArrow">
            <a:avLst>
              <a:gd name="adj1" fmla="val 35361"/>
              <a:gd name="adj2" fmla="val 49310"/>
            </a:avLst>
          </a:prstGeom>
          <a:solidFill>
            <a:srgbClr val="6D6B74"/>
          </a:solidFill>
          <a:ln w="9525" algn="ctr">
            <a:noFill/>
            <a:round/>
            <a:headEnd/>
            <a:tailEnd/>
          </a:ln>
        </p:spPr>
        <p:txBody>
          <a:bodyPr lIns="91424" tIns="45712" rIns="91424" bIns="45712"/>
          <a:lstStyle/>
          <a:p>
            <a:pPr defTabSz="912813" eaLnBrk="0" hangingPunct="0"/>
            <a:endParaRPr lang="en-US">
              <a:latin typeface="Calibri" pitchFamily="34" charset="0"/>
              <a:cs typeface="Heiti SC Light"/>
            </a:endParaRPr>
          </a:p>
        </p:txBody>
      </p:sp>
      <p:grpSp>
        <p:nvGrpSpPr>
          <p:cNvPr id="9" name="Group 2"/>
          <p:cNvGrpSpPr>
            <a:grpSpLocks/>
          </p:cNvGrpSpPr>
          <p:nvPr/>
        </p:nvGrpSpPr>
        <p:grpSpPr bwMode="auto">
          <a:xfrm>
            <a:off x="839788" y="2903538"/>
            <a:ext cx="5056187" cy="639762"/>
            <a:chOff x="1668279" y="3086529"/>
            <a:chExt cx="5057153" cy="640898"/>
          </a:xfrm>
        </p:grpSpPr>
        <p:sp>
          <p:nvSpPr>
            <p:cNvPr id="10" name="Oval 9"/>
            <p:cNvSpPr/>
            <p:nvPr/>
          </p:nvSpPr>
          <p:spPr bwMode="auto">
            <a:xfrm>
              <a:off x="1668279" y="3086529"/>
              <a:ext cx="640900" cy="640898"/>
            </a:xfrm>
            <a:prstGeom prst="ellipse">
              <a:avLst/>
            </a:prstGeom>
            <a:gradFill flip="none" rotWithShape="1">
              <a:gsLst>
                <a:gs pos="0">
                  <a:srgbClr val="DE8903"/>
                </a:gs>
                <a:gs pos="100000">
                  <a:srgbClr val="FFB53C"/>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lIns="0" tIns="0" rIns="0" bIns="0" anchor="ctr" anchorCtr="1"/>
            <a:lstStyle/>
            <a:p>
              <a:pPr algn="ctr" eaLnBrk="0" hangingPunct="0">
                <a:defRPr/>
              </a:pPr>
              <a:r>
                <a:rPr lang="en-US" sz="1000" b="1" dirty="0">
                  <a:latin typeface="Calibri" pitchFamily="34" charset="0"/>
                  <a:cs typeface="Heiti SC Light"/>
                </a:rPr>
                <a:t>VLAN</a:t>
              </a:r>
            </a:p>
            <a:p>
              <a:pPr algn="ctr" eaLnBrk="0" hangingPunct="0">
                <a:defRPr/>
              </a:pPr>
              <a:r>
                <a:rPr lang="en-US" sz="1400" b="1" dirty="0">
                  <a:latin typeface="Calibri" pitchFamily="34" charset="0"/>
                  <a:cs typeface="Heiti SC Light"/>
                </a:rPr>
                <a:t>100</a:t>
              </a:r>
            </a:p>
          </p:txBody>
        </p:sp>
        <p:sp>
          <p:nvSpPr>
            <p:cNvPr id="87" name="Oval 86"/>
            <p:cNvSpPr/>
            <p:nvPr/>
          </p:nvSpPr>
          <p:spPr bwMode="auto">
            <a:xfrm>
              <a:off x="2774747" y="3086529"/>
              <a:ext cx="640900" cy="640898"/>
            </a:xfrm>
            <a:prstGeom prst="ellipse">
              <a:avLst/>
            </a:prstGeom>
            <a:gradFill flip="none" rotWithShape="1">
              <a:gsLst>
                <a:gs pos="0">
                  <a:srgbClr val="DE8903"/>
                </a:gs>
                <a:gs pos="100000">
                  <a:srgbClr val="FFB53C"/>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lIns="0" tIns="0" rIns="0" bIns="0" anchor="ctr" anchorCtr="1"/>
            <a:lstStyle/>
            <a:p>
              <a:pPr algn="ctr" eaLnBrk="0" hangingPunct="0">
                <a:defRPr/>
              </a:pPr>
              <a:r>
                <a:rPr lang="en-US" sz="1000" b="1" dirty="0">
                  <a:latin typeface="Calibri" pitchFamily="34" charset="0"/>
                  <a:cs typeface="Heiti SC Light"/>
                </a:rPr>
                <a:t>VLAN</a:t>
              </a:r>
            </a:p>
            <a:p>
              <a:pPr algn="ctr" eaLnBrk="0" hangingPunct="0">
                <a:defRPr/>
              </a:pPr>
              <a:r>
                <a:rPr lang="en-US" sz="1400" b="1" dirty="0">
                  <a:latin typeface="Calibri" pitchFamily="34" charset="0"/>
                  <a:cs typeface="Heiti SC Light"/>
                </a:rPr>
                <a:t>200</a:t>
              </a:r>
            </a:p>
          </p:txBody>
        </p:sp>
        <p:sp>
          <p:nvSpPr>
            <p:cNvPr id="88" name="Oval 87"/>
            <p:cNvSpPr/>
            <p:nvPr/>
          </p:nvSpPr>
          <p:spPr bwMode="auto">
            <a:xfrm>
              <a:off x="3881216" y="3086529"/>
              <a:ext cx="640900" cy="640898"/>
            </a:xfrm>
            <a:prstGeom prst="ellipse">
              <a:avLst/>
            </a:prstGeom>
            <a:gradFill flip="none" rotWithShape="1">
              <a:gsLst>
                <a:gs pos="0">
                  <a:srgbClr val="DE8903"/>
                </a:gs>
                <a:gs pos="100000">
                  <a:srgbClr val="FFB53C"/>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lIns="0" tIns="0" rIns="0" bIns="0" anchor="ctr" anchorCtr="1"/>
            <a:lstStyle/>
            <a:p>
              <a:pPr algn="ctr" eaLnBrk="0" hangingPunct="0">
                <a:defRPr/>
              </a:pPr>
              <a:r>
                <a:rPr lang="en-US" sz="1000" b="1" dirty="0">
                  <a:latin typeface="Calibri" pitchFamily="34" charset="0"/>
                  <a:cs typeface="Heiti SC Light"/>
                </a:rPr>
                <a:t>VLAN</a:t>
              </a:r>
            </a:p>
            <a:p>
              <a:pPr algn="ctr" eaLnBrk="0" hangingPunct="0">
                <a:defRPr/>
              </a:pPr>
              <a:r>
                <a:rPr lang="en-US" sz="1400" b="1" dirty="0">
                  <a:latin typeface="Calibri" pitchFamily="34" charset="0"/>
                  <a:cs typeface="Heiti SC Light"/>
                </a:rPr>
                <a:t>300</a:t>
              </a:r>
            </a:p>
          </p:txBody>
        </p:sp>
        <p:sp>
          <p:nvSpPr>
            <p:cNvPr id="89" name="Oval 88"/>
            <p:cNvSpPr/>
            <p:nvPr/>
          </p:nvSpPr>
          <p:spPr bwMode="auto">
            <a:xfrm>
              <a:off x="4987684" y="3086529"/>
              <a:ext cx="640900" cy="640898"/>
            </a:xfrm>
            <a:prstGeom prst="ellipse">
              <a:avLst/>
            </a:prstGeom>
            <a:gradFill flip="none" rotWithShape="1">
              <a:gsLst>
                <a:gs pos="0">
                  <a:srgbClr val="DE8903"/>
                </a:gs>
                <a:gs pos="100000">
                  <a:srgbClr val="FFB53C"/>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lIns="0" tIns="0" rIns="0" bIns="0" anchor="ctr" anchorCtr="1"/>
            <a:lstStyle/>
            <a:p>
              <a:pPr algn="ctr" eaLnBrk="0" hangingPunct="0">
                <a:defRPr/>
              </a:pPr>
              <a:r>
                <a:rPr lang="en-US" sz="1000" b="1" dirty="0">
                  <a:latin typeface="Calibri" pitchFamily="34" charset="0"/>
                  <a:cs typeface="Heiti SC Light"/>
                </a:rPr>
                <a:t>VLAN</a:t>
              </a:r>
            </a:p>
            <a:p>
              <a:pPr algn="ctr" eaLnBrk="0" hangingPunct="0">
                <a:defRPr/>
              </a:pPr>
              <a:r>
                <a:rPr lang="en-US" sz="1400" b="1" dirty="0">
                  <a:latin typeface="Calibri" pitchFamily="34" charset="0"/>
                  <a:cs typeface="Heiti SC Light"/>
                </a:rPr>
                <a:t>400</a:t>
              </a:r>
            </a:p>
          </p:txBody>
        </p:sp>
        <p:sp>
          <p:nvSpPr>
            <p:cNvPr id="90" name="Oval 89"/>
            <p:cNvSpPr/>
            <p:nvPr/>
          </p:nvSpPr>
          <p:spPr bwMode="auto">
            <a:xfrm>
              <a:off x="6084532" y="3086529"/>
              <a:ext cx="640900" cy="640898"/>
            </a:xfrm>
            <a:prstGeom prst="ellipse">
              <a:avLst/>
            </a:prstGeom>
            <a:gradFill flip="none" rotWithShape="1">
              <a:gsLst>
                <a:gs pos="0">
                  <a:srgbClr val="DE8903"/>
                </a:gs>
                <a:gs pos="100000">
                  <a:srgbClr val="FFB53C"/>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lIns="0" tIns="0" rIns="0" bIns="0" anchor="ctr" anchorCtr="1"/>
            <a:lstStyle/>
            <a:p>
              <a:pPr algn="ctr" eaLnBrk="0" hangingPunct="0">
                <a:defRPr/>
              </a:pPr>
              <a:r>
                <a:rPr lang="en-US" sz="1000" b="1" dirty="0">
                  <a:latin typeface="Calibri" pitchFamily="34" charset="0"/>
                  <a:cs typeface="Heiti SC Light"/>
                </a:rPr>
                <a:t>VLAN</a:t>
              </a:r>
            </a:p>
            <a:p>
              <a:pPr algn="ctr" eaLnBrk="0" hangingPunct="0">
                <a:defRPr/>
              </a:pPr>
              <a:r>
                <a:rPr lang="en-US" sz="1400" b="1" dirty="0">
                  <a:latin typeface="Calibri" pitchFamily="34" charset="0"/>
                  <a:cs typeface="Heiti SC Light"/>
                </a:rPr>
                <a:t>500</a:t>
              </a:r>
            </a:p>
          </p:txBody>
        </p:sp>
      </p:grpSp>
      <p:sp>
        <p:nvSpPr>
          <p:cNvPr id="56" name="TextBox 55"/>
          <p:cNvSpPr txBox="1"/>
          <p:nvPr/>
        </p:nvSpPr>
        <p:spPr>
          <a:xfrm>
            <a:off x="696913" y="3641725"/>
            <a:ext cx="938212" cy="265113"/>
          </a:xfrm>
          <a:prstGeom prst="rect">
            <a:avLst/>
          </a:prstGeom>
          <a:noFill/>
        </p:spPr>
        <p:txBody>
          <a:bodyPr lIns="91424" tIns="45712" rIns="91424" bIns="45712">
            <a:spAutoFit/>
          </a:bodyPr>
          <a:lstStyle/>
          <a:p>
            <a:pPr algn="ctr">
              <a:defRPr/>
            </a:pPr>
            <a:r>
              <a:rPr lang="zh-CN" altLang="en-US" sz="1100" b="1" dirty="0">
                <a:solidFill>
                  <a:schemeClr val="tx1">
                    <a:lumMod val="75000"/>
                  </a:schemeClr>
                </a:solidFill>
                <a:latin typeface="Calibri" pitchFamily="34" charset="0"/>
                <a:cs typeface="Heiti SC Light"/>
              </a:rPr>
              <a:t>无线</a:t>
            </a:r>
            <a:endParaRPr lang="en-US" sz="1100" b="1" dirty="0">
              <a:solidFill>
                <a:schemeClr val="tx1">
                  <a:lumMod val="75000"/>
                </a:schemeClr>
              </a:solidFill>
              <a:latin typeface="Calibri" pitchFamily="34" charset="0"/>
              <a:cs typeface="Heiti SC Light"/>
            </a:endParaRPr>
          </a:p>
        </p:txBody>
      </p:sp>
      <p:sp>
        <p:nvSpPr>
          <p:cNvPr id="61" name="TextBox 60"/>
          <p:cNvSpPr txBox="1"/>
          <p:nvPr/>
        </p:nvSpPr>
        <p:spPr>
          <a:xfrm>
            <a:off x="1819275" y="3641725"/>
            <a:ext cx="938213" cy="265113"/>
          </a:xfrm>
          <a:prstGeom prst="rect">
            <a:avLst/>
          </a:prstGeom>
          <a:noFill/>
        </p:spPr>
        <p:txBody>
          <a:bodyPr lIns="91424" tIns="45712" rIns="91424" bIns="45712">
            <a:spAutoFit/>
          </a:bodyPr>
          <a:lstStyle/>
          <a:p>
            <a:pPr algn="ctr">
              <a:defRPr/>
            </a:pPr>
            <a:r>
              <a:rPr lang="zh-CN" altLang="en-US" sz="1100" b="1" dirty="0">
                <a:solidFill>
                  <a:schemeClr val="tx1">
                    <a:lumMod val="75000"/>
                  </a:schemeClr>
                </a:solidFill>
                <a:latin typeface="Calibri" pitchFamily="34" charset="0"/>
                <a:cs typeface="Heiti SC Light"/>
              </a:rPr>
              <a:t>有线</a:t>
            </a:r>
            <a:endParaRPr lang="en-US" sz="1100" b="1" dirty="0">
              <a:solidFill>
                <a:schemeClr val="tx1">
                  <a:lumMod val="75000"/>
                </a:schemeClr>
              </a:solidFill>
              <a:latin typeface="Calibri" pitchFamily="34" charset="0"/>
              <a:cs typeface="Heiti SC Light"/>
            </a:endParaRPr>
          </a:p>
        </p:txBody>
      </p:sp>
      <p:sp>
        <p:nvSpPr>
          <p:cNvPr id="63" name="TextBox 62"/>
          <p:cNvSpPr txBox="1"/>
          <p:nvPr/>
        </p:nvSpPr>
        <p:spPr>
          <a:xfrm>
            <a:off x="2921000" y="3641725"/>
            <a:ext cx="938213" cy="265113"/>
          </a:xfrm>
          <a:prstGeom prst="rect">
            <a:avLst/>
          </a:prstGeom>
          <a:noFill/>
        </p:spPr>
        <p:txBody>
          <a:bodyPr lIns="91424" tIns="45712" rIns="91424" bIns="45712">
            <a:spAutoFit/>
          </a:bodyPr>
          <a:lstStyle/>
          <a:p>
            <a:pPr algn="ctr">
              <a:defRPr/>
            </a:pPr>
            <a:r>
              <a:rPr lang="en-US" sz="1100" b="1" dirty="0">
                <a:solidFill>
                  <a:schemeClr val="tx1">
                    <a:lumMod val="75000"/>
                  </a:schemeClr>
                </a:solidFill>
                <a:latin typeface="Calibri" pitchFamily="34" charset="0"/>
                <a:cs typeface="Heiti SC Light"/>
              </a:rPr>
              <a:t>VPN</a:t>
            </a:r>
          </a:p>
        </p:txBody>
      </p:sp>
      <p:sp>
        <p:nvSpPr>
          <p:cNvPr id="64" name="TextBox 63"/>
          <p:cNvSpPr txBox="1"/>
          <p:nvPr/>
        </p:nvSpPr>
        <p:spPr>
          <a:xfrm>
            <a:off x="4002088" y="3616325"/>
            <a:ext cx="938212" cy="261938"/>
          </a:xfrm>
          <a:prstGeom prst="rect">
            <a:avLst/>
          </a:prstGeom>
          <a:noFill/>
        </p:spPr>
        <p:txBody>
          <a:bodyPr lIns="91424" tIns="45712" rIns="91424" bIns="45712">
            <a:spAutoFit/>
          </a:bodyPr>
          <a:lstStyle/>
          <a:p>
            <a:pPr algn="ctr">
              <a:defRPr/>
            </a:pPr>
            <a:r>
              <a:rPr lang="zh-CN" altLang="en-US" sz="1100" b="1" dirty="0">
                <a:solidFill>
                  <a:schemeClr val="tx1">
                    <a:lumMod val="75000"/>
                  </a:schemeClr>
                </a:solidFill>
                <a:latin typeface="Calibri" pitchFamily="34" charset="0"/>
                <a:cs typeface="Heiti SC Light"/>
              </a:rPr>
              <a:t>分公司</a:t>
            </a:r>
            <a:endParaRPr lang="en-US" sz="1100" b="1" dirty="0">
              <a:solidFill>
                <a:schemeClr val="tx1">
                  <a:lumMod val="75000"/>
                </a:schemeClr>
              </a:solidFill>
              <a:latin typeface="Calibri" pitchFamily="34" charset="0"/>
              <a:cs typeface="Heiti SC Light"/>
            </a:endParaRPr>
          </a:p>
        </p:txBody>
      </p:sp>
      <p:sp>
        <p:nvSpPr>
          <p:cNvPr id="66" name="TextBox 65"/>
          <p:cNvSpPr txBox="1"/>
          <p:nvPr/>
        </p:nvSpPr>
        <p:spPr>
          <a:xfrm>
            <a:off x="5137150" y="3641725"/>
            <a:ext cx="938213" cy="265113"/>
          </a:xfrm>
          <a:prstGeom prst="rect">
            <a:avLst/>
          </a:prstGeom>
          <a:noFill/>
        </p:spPr>
        <p:txBody>
          <a:bodyPr lIns="91424" tIns="45712" rIns="91424" bIns="45712">
            <a:spAutoFit/>
          </a:bodyPr>
          <a:lstStyle/>
          <a:p>
            <a:pPr algn="ctr">
              <a:defRPr/>
            </a:pPr>
            <a:r>
              <a:rPr lang="zh-CN" altLang="en-US" sz="1100" b="1" dirty="0">
                <a:solidFill>
                  <a:schemeClr val="tx1">
                    <a:lumMod val="75000"/>
                  </a:schemeClr>
                </a:solidFill>
                <a:latin typeface="Calibri" pitchFamily="34" charset="0"/>
                <a:cs typeface="Heiti SC Light"/>
              </a:rPr>
              <a:t>室外</a:t>
            </a:r>
            <a:endParaRPr lang="en-US" sz="1100" b="1" dirty="0">
              <a:solidFill>
                <a:schemeClr val="tx1">
                  <a:lumMod val="75000"/>
                </a:schemeClr>
              </a:solidFill>
              <a:latin typeface="Calibri" pitchFamily="34" charset="0"/>
              <a:cs typeface="Heiti SC Light"/>
            </a:endParaRPr>
          </a:p>
        </p:txBody>
      </p:sp>
      <p:sp>
        <p:nvSpPr>
          <p:cNvPr id="58" name="Title 1"/>
          <p:cNvSpPr txBox="1">
            <a:spLocks/>
          </p:cNvSpPr>
          <p:nvPr/>
        </p:nvSpPr>
        <p:spPr bwMode="auto">
          <a:xfrm>
            <a:off x="684213" y="0"/>
            <a:ext cx="8420100" cy="876300"/>
          </a:xfrm>
          <a:prstGeom prst="rect">
            <a:avLst/>
          </a:prstGeom>
          <a:noFill/>
          <a:ln w="9525">
            <a:noFill/>
            <a:miter lim="800000"/>
            <a:headEnd/>
            <a:tailEnd/>
          </a:ln>
        </p:spPr>
        <p:txBody>
          <a:bodyPr vert="horz" wrap="square" lIns="91388" tIns="45694" rIns="91388" bIns="45694" numCol="1" anchor="ctr" anchorCtr="0" compatLnSpc="1">
            <a:prstTxWarp prst="textNoShape">
              <a:avLst/>
            </a:prstTxWarp>
          </a:bodyPr>
          <a:lstStyle>
            <a:lvl1pPr eaLnBrk="1" hangingPunct="1">
              <a:lnSpc>
                <a:spcPct val="90000"/>
              </a:lnSpc>
              <a:spcAft>
                <a:spcPts val="300"/>
              </a:spcAft>
              <a:defRPr lang="en-US" altLang="ja-JP" sz="3200" b="1" i="0" dirty="0">
                <a:solidFill>
                  <a:schemeClr val="bg1"/>
                </a:solidFill>
                <a:latin typeface="Bookman Old Style" pitchFamily="18" charset="0"/>
                <a:ea typeface="微软雅黑" pitchFamily="34" charset="-122"/>
                <a:cs typeface="Arial" charset="0"/>
              </a:defRPr>
            </a:lvl1pPr>
            <a:lvl2pPr eaLnBrk="1" hangingPunct="1">
              <a:lnSpc>
                <a:spcPct val="90000"/>
              </a:lnSpc>
              <a:spcAft>
                <a:spcPts val="300"/>
              </a:spcAft>
              <a:defRPr sz="3200" b="1">
                <a:ea typeface="ＭＳ Ｐゴシック" pitchFamily="34" charset="-128"/>
                <a:cs typeface="Arial" charset="0"/>
              </a:defRPr>
            </a:lvl2pPr>
            <a:lvl3pPr eaLnBrk="1" hangingPunct="1">
              <a:lnSpc>
                <a:spcPct val="90000"/>
              </a:lnSpc>
              <a:spcAft>
                <a:spcPts val="300"/>
              </a:spcAft>
              <a:defRPr sz="3200" b="1">
                <a:ea typeface="ＭＳ Ｐゴシック" pitchFamily="34" charset="-128"/>
                <a:cs typeface="Arial" charset="0"/>
              </a:defRPr>
            </a:lvl3pPr>
            <a:lvl4pPr eaLnBrk="1" hangingPunct="1">
              <a:lnSpc>
                <a:spcPct val="90000"/>
              </a:lnSpc>
              <a:spcAft>
                <a:spcPts val="300"/>
              </a:spcAft>
              <a:defRPr sz="3200" b="1">
                <a:ea typeface="ＭＳ Ｐゴシック" pitchFamily="34" charset="-128"/>
                <a:cs typeface="Arial" charset="0"/>
              </a:defRPr>
            </a:lvl4pPr>
            <a:lvl5pPr eaLnBrk="1" hangingPunct="1">
              <a:lnSpc>
                <a:spcPct val="90000"/>
              </a:lnSpc>
              <a:spcAft>
                <a:spcPts val="300"/>
              </a:spcAft>
              <a:defRPr sz="3200" b="1">
                <a:ea typeface="ＭＳ Ｐゴシック" pitchFamily="34" charset="-128"/>
                <a:cs typeface="Arial" charset="0"/>
              </a:defRPr>
            </a:lvl5pPr>
            <a:lvl6pPr marL="456940" fontAlgn="base">
              <a:spcBef>
                <a:spcPct val="0"/>
              </a:spcBef>
              <a:spcAft>
                <a:spcPct val="0"/>
              </a:spcAft>
              <a:defRPr sz="2600" b="1">
                <a:solidFill>
                  <a:srgbClr val="F58719"/>
                </a:solidFill>
                <a:latin typeface="Verdana" pitchFamily="34" charset="0"/>
                <a:ea typeface="ＭＳ Ｐゴシック" pitchFamily="34" charset="-128"/>
              </a:defRPr>
            </a:lvl6pPr>
            <a:lvl7pPr marL="913883" fontAlgn="base">
              <a:spcBef>
                <a:spcPct val="0"/>
              </a:spcBef>
              <a:spcAft>
                <a:spcPct val="0"/>
              </a:spcAft>
              <a:defRPr sz="2600" b="1">
                <a:solidFill>
                  <a:srgbClr val="F58719"/>
                </a:solidFill>
                <a:latin typeface="Verdana" pitchFamily="34" charset="0"/>
                <a:ea typeface="ＭＳ Ｐゴシック" pitchFamily="34" charset="-128"/>
              </a:defRPr>
            </a:lvl7pPr>
            <a:lvl8pPr marL="1370830" fontAlgn="base">
              <a:spcBef>
                <a:spcPct val="0"/>
              </a:spcBef>
              <a:spcAft>
                <a:spcPct val="0"/>
              </a:spcAft>
              <a:defRPr sz="2600" b="1">
                <a:solidFill>
                  <a:srgbClr val="F58719"/>
                </a:solidFill>
                <a:latin typeface="Verdana" pitchFamily="34" charset="0"/>
                <a:ea typeface="ＭＳ Ｐゴシック" pitchFamily="34" charset="-128"/>
              </a:defRPr>
            </a:lvl8pPr>
            <a:lvl9pPr marL="1827772" fontAlgn="base">
              <a:spcBef>
                <a:spcPct val="0"/>
              </a:spcBef>
              <a:spcAft>
                <a:spcPct val="0"/>
              </a:spcAft>
              <a:defRPr sz="2600" b="1">
                <a:solidFill>
                  <a:srgbClr val="F58719"/>
                </a:solidFill>
                <a:latin typeface="Verdana" pitchFamily="34" charset="0"/>
                <a:ea typeface="ＭＳ Ｐゴシック" pitchFamily="34" charset="-128"/>
              </a:defRPr>
            </a:lvl9pPr>
          </a:lstStyle>
          <a:p>
            <a:r>
              <a:rPr lang="zh-CN" altLang="en-US" dirty="0"/>
              <a:t>为</a:t>
            </a:r>
            <a:r>
              <a:rPr lang="zh-CN" altLang="en-US" dirty="0" smtClean="0"/>
              <a:t>何信息中心总是头</a:t>
            </a:r>
            <a:r>
              <a:rPr lang="zh-CN" altLang="en-US" dirty="0"/>
              <a:t>痛</a:t>
            </a:r>
            <a:r>
              <a:rPr altLang="zh-CN" dirty="0"/>
              <a:t>? </a:t>
            </a:r>
            <a:endParaRPr lang="zh-CN" altLang="en-US" dirty="0"/>
          </a:p>
        </p:txBody>
      </p:sp>
    </p:spTree>
    <p:extLst>
      <p:ext uri="{BB962C8B-B14F-4D97-AF65-F5344CB8AC3E}">
        <p14:creationId xmlns:p14="http://schemas.microsoft.com/office/powerpoint/2010/main" val="1090358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Same Side Corner Rectangle 53"/>
          <p:cNvSpPr/>
          <p:nvPr/>
        </p:nvSpPr>
        <p:spPr bwMode="auto">
          <a:xfrm>
            <a:off x="5894847" y="2850820"/>
            <a:ext cx="1022323" cy="3300307"/>
          </a:xfrm>
          <a:prstGeom prst="round2SameRect">
            <a:avLst/>
          </a:prstGeom>
          <a:gradFill flip="none" rotWithShape="1">
            <a:gsLst>
              <a:gs pos="0">
                <a:schemeClr val="lt1"/>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sp>
        <p:nvSpPr>
          <p:cNvPr id="53" name="Round Same Side Corner Rectangle 52"/>
          <p:cNvSpPr/>
          <p:nvPr/>
        </p:nvSpPr>
        <p:spPr bwMode="auto">
          <a:xfrm>
            <a:off x="4810567" y="2850820"/>
            <a:ext cx="1022323" cy="3300307"/>
          </a:xfrm>
          <a:prstGeom prst="round2SameRect">
            <a:avLst/>
          </a:prstGeom>
          <a:gradFill flip="none" rotWithShape="1">
            <a:gsLst>
              <a:gs pos="0">
                <a:schemeClr val="lt1"/>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sp>
        <p:nvSpPr>
          <p:cNvPr id="52" name="Round Same Side Corner Rectangle 51"/>
          <p:cNvSpPr/>
          <p:nvPr/>
        </p:nvSpPr>
        <p:spPr bwMode="auto">
          <a:xfrm>
            <a:off x="3689004" y="2850820"/>
            <a:ext cx="1022323" cy="3300307"/>
          </a:xfrm>
          <a:prstGeom prst="round2SameRect">
            <a:avLst/>
          </a:prstGeom>
          <a:gradFill flip="none" rotWithShape="1">
            <a:gsLst>
              <a:gs pos="0">
                <a:schemeClr val="lt1"/>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sp>
        <p:nvSpPr>
          <p:cNvPr id="43" name="Round Same Side Corner Rectangle 42"/>
          <p:cNvSpPr/>
          <p:nvPr/>
        </p:nvSpPr>
        <p:spPr bwMode="auto">
          <a:xfrm>
            <a:off x="2587415" y="2850820"/>
            <a:ext cx="1022323" cy="3300307"/>
          </a:xfrm>
          <a:prstGeom prst="round2SameRect">
            <a:avLst/>
          </a:prstGeom>
          <a:gradFill flip="none" rotWithShape="1">
            <a:gsLst>
              <a:gs pos="0">
                <a:schemeClr val="lt1"/>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dirty="0">
              <a:solidFill>
                <a:schemeClr val="dk1"/>
              </a:solidFill>
              <a:latin typeface="+mn-lt"/>
              <a:ea typeface="ＭＳ Ｐゴシック" pitchFamily="34" charset="-128"/>
            </a:endParaRPr>
          </a:p>
        </p:txBody>
      </p:sp>
      <p:sp>
        <p:nvSpPr>
          <p:cNvPr id="41" name="Round Same Side Corner Rectangle 40"/>
          <p:cNvSpPr/>
          <p:nvPr/>
        </p:nvSpPr>
        <p:spPr bwMode="auto">
          <a:xfrm>
            <a:off x="1468215" y="2850820"/>
            <a:ext cx="1022323" cy="3300307"/>
          </a:xfrm>
          <a:prstGeom prst="round2SameRect">
            <a:avLst/>
          </a:prstGeom>
          <a:gradFill flip="none" rotWithShape="1">
            <a:gsLst>
              <a:gs pos="0">
                <a:schemeClr val="lt1"/>
              </a:gs>
              <a:gs pos="10000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sp>
        <p:nvSpPr>
          <p:cNvPr id="18" name="Round Same Side Corner Rectangle 17"/>
          <p:cNvSpPr/>
          <p:nvPr/>
        </p:nvSpPr>
        <p:spPr bwMode="auto">
          <a:xfrm rot="16200000">
            <a:off x="3633141" y="677410"/>
            <a:ext cx="1113356" cy="5454701"/>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grpSp>
        <p:nvGrpSpPr>
          <p:cNvPr id="21" name="Group 20"/>
          <p:cNvGrpSpPr/>
          <p:nvPr/>
        </p:nvGrpSpPr>
        <p:grpSpPr>
          <a:xfrm>
            <a:off x="5984505" y="4474475"/>
            <a:ext cx="843009" cy="847386"/>
            <a:chOff x="1456425" y="3584183"/>
            <a:chExt cx="990077" cy="995218"/>
          </a:xfrm>
        </p:grpSpPr>
        <p:sp>
          <p:nvSpPr>
            <p:cNvPr id="22" name="Oval 21"/>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6867" y="3584183"/>
              <a:ext cx="709193" cy="709192"/>
            </a:xfrm>
            <a:prstGeom prst="rect">
              <a:avLst/>
            </a:prstGeom>
            <a:effectLst>
              <a:reflection stA="40000" endPos="30000" dist="25400" dir="5400000" sy="-100000" algn="bl" rotWithShape="0"/>
            </a:effectLst>
          </p:spPr>
        </p:pic>
      </p:grpSp>
      <p:grpSp>
        <p:nvGrpSpPr>
          <p:cNvPr id="24" name="Group 23"/>
          <p:cNvGrpSpPr/>
          <p:nvPr/>
        </p:nvGrpSpPr>
        <p:grpSpPr>
          <a:xfrm>
            <a:off x="4878626" y="4464853"/>
            <a:ext cx="843009" cy="847386"/>
            <a:chOff x="1456425" y="3584183"/>
            <a:chExt cx="990077" cy="995218"/>
          </a:xfrm>
        </p:grpSpPr>
        <p:sp>
          <p:nvSpPr>
            <p:cNvPr id="25" name="Oval 24"/>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6867" y="3584183"/>
              <a:ext cx="709192" cy="709192"/>
            </a:xfrm>
            <a:prstGeom prst="rect">
              <a:avLst/>
            </a:prstGeom>
            <a:effectLst>
              <a:reflection stA="40000" endPos="30000" dist="25400" dir="5400000" sy="-100000" algn="bl" rotWithShape="0"/>
            </a:effectLst>
          </p:spPr>
        </p:pic>
      </p:grpSp>
      <p:grpSp>
        <p:nvGrpSpPr>
          <p:cNvPr id="27" name="Group 26"/>
          <p:cNvGrpSpPr/>
          <p:nvPr/>
        </p:nvGrpSpPr>
        <p:grpSpPr>
          <a:xfrm>
            <a:off x="1552971" y="4464853"/>
            <a:ext cx="843009" cy="847386"/>
            <a:chOff x="1456425" y="3584183"/>
            <a:chExt cx="990077" cy="995218"/>
          </a:xfrm>
        </p:grpSpPr>
        <p:sp>
          <p:nvSpPr>
            <p:cNvPr id="28" name="Oval 27"/>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6867" y="3584183"/>
              <a:ext cx="709192" cy="709192"/>
            </a:xfrm>
            <a:prstGeom prst="rect">
              <a:avLst/>
            </a:prstGeom>
            <a:effectLst>
              <a:reflection stA="40000" endPos="30000" dist="25400" dir="5400000" sy="-100000" algn="bl" rotWithShape="0"/>
            </a:effectLst>
          </p:spPr>
        </p:pic>
      </p:grpSp>
      <p:grpSp>
        <p:nvGrpSpPr>
          <p:cNvPr id="30" name="Group 29"/>
          <p:cNvGrpSpPr/>
          <p:nvPr/>
        </p:nvGrpSpPr>
        <p:grpSpPr>
          <a:xfrm>
            <a:off x="2667493" y="4464853"/>
            <a:ext cx="843009" cy="847386"/>
            <a:chOff x="1456425" y="3584183"/>
            <a:chExt cx="990077" cy="995218"/>
          </a:xfrm>
        </p:grpSpPr>
        <p:sp>
          <p:nvSpPr>
            <p:cNvPr id="31" name="Oval 30"/>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6867" y="3584183"/>
              <a:ext cx="709192" cy="709192"/>
            </a:xfrm>
            <a:prstGeom prst="rect">
              <a:avLst/>
            </a:prstGeom>
            <a:effectLst>
              <a:reflection stA="40000" endPos="30000" dist="25400" dir="5400000" sy="-100000" algn="bl" rotWithShape="0"/>
            </a:effectLst>
          </p:spPr>
        </p:pic>
      </p:grpSp>
      <p:grpSp>
        <p:nvGrpSpPr>
          <p:cNvPr id="33" name="Group 32"/>
          <p:cNvGrpSpPr/>
          <p:nvPr/>
        </p:nvGrpSpPr>
        <p:grpSpPr>
          <a:xfrm>
            <a:off x="3773962" y="4464853"/>
            <a:ext cx="843009" cy="847386"/>
            <a:chOff x="1456425" y="3584183"/>
            <a:chExt cx="990077" cy="995218"/>
          </a:xfrm>
        </p:grpSpPr>
        <p:sp>
          <p:nvSpPr>
            <p:cNvPr id="34" name="Oval 33"/>
            <p:cNvSpPr/>
            <p:nvPr/>
          </p:nvSpPr>
          <p:spPr bwMode="auto">
            <a:xfrm>
              <a:off x="1456425" y="3589324"/>
              <a:ext cx="990077" cy="990077"/>
            </a:xfrm>
            <a:prstGeom prst="ellipse">
              <a:avLst/>
            </a:prstGeom>
            <a:gradFill flip="none" rotWithShape="1">
              <a:gsLst>
                <a:gs pos="0">
                  <a:schemeClr val="lt1"/>
                </a:gs>
                <a:gs pos="100000">
                  <a:srgbClr val="E0DFEA"/>
                </a:gs>
              </a:gsLst>
              <a:lin ang="16200000" scaled="0"/>
              <a:tileRect/>
            </a:gradFill>
            <a:ln w="31750">
              <a:solidFill>
                <a:srgbClr val="B8B7B4"/>
              </a:solidFill>
              <a:headEnd type="none" w="med" len="med"/>
              <a:tailEnd type="none" w="med" len="med"/>
            </a:ln>
            <a:effectLst>
              <a:innerShdw blurRad="63500" dist="50800" dir="13500000">
                <a:srgbClr val="B8B7B4">
                  <a:alpha val="50000"/>
                </a:srgbClr>
              </a:innerShd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ea typeface="ＭＳ Ｐゴシック" pitchFamily="34" charset="-128"/>
              </a:endParaRPr>
            </a:p>
          </p:txBody>
        </p:sp>
        <p:pic>
          <p:nvPicPr>
            <p:cNvPr id="35" name="Pictur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6867" y="3584183"/>
              <a:ext cx="709192" cy="709192"/>
            </a:xfrm>
            <a:prstGeom prst="rect">
              <a:avLst/>
            </a:prstGeom>
            <a:effectLst>
              <a:reflection stA="40000" endPos="30000" dist="25400" dir="5400000" sy="-100000" algn="bl" rotWithShape="0"/>
            </a:effectLst>
          </p:spPr>
        </p:pic>
      </p:grpSp>
      <p:sp>
        <p:nvSpPr>
          <p:cNvPr id="2"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en-US" sz="2800" kern="1200" dirty="0" smtClean="0">
                <a:latin typeface="Bookman Old Style" pitchFamily="18" charset="0"/>
                <a:ea typeface="微软雅黑" pitchFamily="34" charset="-122"/>
                <a:cs typeface="Arial" charset="0"/>
              </a:rPr>
              <a:t>Aruba </a:t>
            </a:r>
            <a:r>
              <a:rPr lang="en-US" sz="2800" kern="1200" dirty="0">
                <a:latin typeface="Bookman Old Style" pitchFamily="18" charset="0"/>
                <a:ea typeface="微软雅黑" pitchFamily="34" charset="-122"/>
                <a:cs typeface="Arial" charset="0"/>
              </a:rPr>
              <a:t>MOVE</a:t>
            </a:r>
            <a:r>
              <a:rPr lang="en-US" sz="2800" kern="1200" dirty="0" smtClean="0">
                <a:latin typeface="Bookman Old Style" pitchFamily="18" charset="0"/>
                <a:ea typeface="微软雅黑" pitchFamily="34" charset="-122"/>
                <a:cs typeface="Arial" charset="0"/>
              </a:rPr>
              <a:t>™ </a:t>
            </a:r>
            <a:r>
              <a:rPr lang="zh-CN" altLang="en-US" sz="2800" kern="1200" dirty="0" smtClean="0">
                <a:latin typeface="Bookman Old Style" pitchFamily="18" charset="0"/>
                <a:ea typeface="微软雅黑" pitchFamily="34" charset="-122"/>
                <a:cs typeface="Arial" charset="0"/>
              </a:rPr>
              <a:t>基础架构</a:t>
            </a:r>
            <a:r>
              <a:rPr lang="en-US" sz="2800" kern="1200" dirty="0">
                <a:latin typeface="Bookman Old Style" pitchFamily="18" charset="0"/>
                <a:ea typeface="微软雅黑" pitchFamily="34" charset="-122"/>
                <a:cs typeface="Arial" charset="0"/>
              </a:rPr>
              <a:t/>
            </a:r>
            <a:br>
              <a:rPr lang="en-US" sz="2800" kern="1200" dirty="0">
                <a:latin typeface="Bookman Old Style" pitchFamily="18" charset="0"/>
                <a:ea typeface="微软雅黑" pitchFamily="34" charset="-122"/>
                <a:cs typeface="Arial" charset="0"/>
              </a:rPr>
            </a:br>
            <a:r>
              <a:rPr lang="zh-CN" altLang="en-US" sz="2200" kern="1200" dirty="0">
                <a:latin typeface="Bookman Old Style" pitchFamily="18" charset="0"/>
                <a:ea typeface="微软雅黑" pitchFamily="34" charset="-122"/>
                <a:cs typeface="Arial" charset="0"/>
              </a:rPr>
              <a:t>移动性接入网架构</a:t>
            </a:r>
            <a:endParaRPr lang="en-US" sz="2200" kern="1200" dirty="0">
              <a:latin typeface="Bookman Old Style" pitchFamily="18" charset="0"/>
              <a:ea typeface="微软雅黑" pitchFamily="34" charset="-122"/>
              <a:cs typeface="Arial" charset="0"/>
            </a:endParaRPr>
          </a:p>
        </p:txBody>
      </p:sp>
      <p:sp>
        <p:nvSpPr>
          <p:cNvPr id="9" name="Rectangle 8"/>
          <p:cNvSpPr/>
          <p:nvPr/>
        </p:nvSpPr>
        <p:spPr>
          <a:xfrm>
            <a:off x="1222" y="3200644"/>
            <a:ext cx="1500949" cy="307773"/>
          </a:xfrm>
          <a:prstGeom prst="rect">
            <a:avLst/>
          </a:prstGeom>
        </p:spPr>
        <p:txBody>
          <a:bodyPr wrap="square" lIns="91436" tIns="45718" rIns="91436" bIns="45718">
            <a:spAutoFit/>
          </a:bodyPr>
          <a:lstStyle/>
          <a:p>
            <a:r>
              <a:rPr lang="zh-CN" altLang="en-US" sz="1400" b="1" dirty="0">
                <a:solidFill>
                  <a:srgbClr val="C00000"/>
                </a:solidFill>
                <a:latin typeface="Calibri" pitchFamily="34" charset="0"/>
                <a:ea typeface="+mn-ea"/>
              </a:rPr>
              <a:t>“瘦”访</a:t>
            </a:r>
            <a:r>
              <a:rPr lang="zh-CN" altLang="en-US" sz="1400" b="1" dirty="0" smtClean="0">
                <a:solidFill>
                  <a:srgbClr val="C00000"/>
                </a:solidFill>
                <a:latin typeface="Calibri" pitchFamily="34" charset="0"/>
                <a:ea typeface="+mn-ea"/>
              </a:rPr>
              <a:t>问路径</a:t>
            </a:r>
            <a:endParaRPr lang="en-US" sz="1400" b="1" dirty="0">
              <a:solidFill>
                <a:srgbClr val="C00000"/>
              </a:solidFill>
              <a:latin typeface="Calibri" pitchFamily="34" charset="0"/>
              <a:ea typeface="+mn-ea"/>
            </a:endParaRPr>
          </a:p>
        </p:txBody>
      </p:sp>
      <p:pic>
        <p:nvPicPr>
          <p:cNvPr id="10" name="Picture 39" descr="65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41929" y="3012460"/>
            <a:ext cx="671003" cy="738296"/>
          </a:xfrm>
          <a:prstGeom prst="rect">
            <a:avLst/>
          </a:prstGeom>
          <a:noFill/>
          <a:ln w="9525">
            <a:noFill/>
            <a:miter lim="800000"/>
            <a:headEnd/>
            <a:tailEnd/>
          </a:ln>
        </p:spPr>
      </p:pic>
      <p:pic>
        <p:nvPicPr>
          <p:cNvPr id="11" name="Picture 4" descr="\\SPINDLES\Company\mktg\MARCOMM\Artwork\ICONS\Misc Generic Icons\switch-orange-bas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54118" y="3012461"/>
            <a:ext cx="815169" cy="815169"/>
          </a:xfrm>
          <a:prstGeom prst="rect">
            <a:avLst/>
          </a:prstGeom>
          <a:noFill/>
        </p:spPr>
      </p:pic>
      <p:pic>
        <p:nvPicPr>
          <p:cNvPr id="12" name="Picture 2" descr="\\SPINDLES\Company\mktg\MARCOMM\Artwork\ICONS\Misc Generic Icons\spectrum monitor.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70553" y="3023410"/>
            <a:ext cx="820329" cy="718832"/>
          </a:xfrm>
          <a:prstGeom prst="rect">
            <a:avLst/>
          </a:prstGeom>
          <a:noFill/>
        </p:spPr>
      </p:pic>
      <p:pic>
        <p:nvPicPr>
          <p:cNvPr id="13" name="Picture 4"/>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99566" y="3011418"/>
            <a:ext cx="801201" cy="789230"/>
          </a:xfrm>
          <a:prstGeom prst="rect">
            <a:avLst/>
          </a:prstGeom>
          <a:noFill/>
          <a:ln w="9360">
            <a:noFill/>
            <a:miter lim="800000"/>
            <a:headEnd/>
            <a:tailEnd/>
          </a:ln>
        </p:spPr>
      </p:pic>
      <p:pic>
        <p:nvPicPr>
          <p:cNvPr id="14" name="Picture 3" descr="\\SPINDLES\Company\mktg\MARCOMM\Artwork\ICONS\Misc Generic Icons\VPN.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033683" y="3119186"/>
            <a:ext cx="624005" cy="562303"/>
          </a:xfrm>
          <a:prstGeom prst="rect">
            <a:avLst/>
          </a:prstGeom>
          <a:noFill/>
        </p:spPr>
      </p:pic>
      <p:sp>
        <p:nvSpPr>
          <p:cNvPr id="42" name="Rectangle 41"/>
          <p:cNvSpPr/>
          <p:nvPr/>
        </p:nvSpPr>
        <p:spPr>
          <a:xfrm>
            <a:off x="52022" y="1644972"/>
            <a:ext cx="1830463" cy="307773"/>
          </a:xfrm>
          <a:prstGeom prst="rect">
            <a:avLst/>
          </a:prstGeom>
        </p:spPr>
        <p:txBody>
          <a:bodyPr wrap="square" lIns="91436" tIns="45718" rIns="91436" bIns="45718">
            <a:spAutoFit/>
          </a:bodyPr>
          <a:lstStyle/>
          <a:p>
            <a:r>
              <a:rPr lang="zh-CN" altLang="en-US" sz="1400" b="1" dirty="0">
                <a:solidFill>
                  <a:srgbClr val="C00000"/>
                </a:solidFill>
                <a:latin typeface="Calibri" pitchFamily="34" charset="0"/>
                <a:ea typeface="+mn-ea"/>
              </a:rPr>
              <a:t>集</a:t>
            </a:r>
            <a:r>
              <a:rPr lang="zh-CN" altLang="en-US" sz="1400" b="1" dirty="0" smtClean="0">
                <a:solidFill>
                  <a:srgbClr val="C00000"/>
                </a:solidFill>
                <a:latin typeface="Calibri" pitchFamily="34" charset="0"/>
                <a:ea typeface="+mn-ea"/>
              </a:rPr>
              <a:t>成式网络服务</a:t>
            </a:r>
            <a:endParaRPr lang="en-US" sz="1400" b="1" dirty="0">
              <a:solidFill>
                <a:srgbClr val="C00000"/>
              </a:solidFill>
              <a:latin typeface="Calibri" pitchFamily="34" charset="0"/>
              <a:ea typeface="+mn-ea"/>
            </a:endParaRPr>
          </a:p>
        </p:txBody>
      </p:sp>
      <p:grpSp>
        <p:nvGrpSpPr>
          <p:cNvPr id="4" name="Group 3"/>
          <p:cNvGrpSpPr/>
          <p:nvPr/>
        </p:nvGrpSpPr>
        <p:grpSpPr>
          <a:xfrm>
            <a:off x="2386123" y="1250845"/>
            <a:ext cx="3521466" cy="1128411"/>
            <a:chOff x="2386123" y="1250845"/>
            <a:chExt cx="3521466" cy="1128411"/>
          </a:xfrm>
        </p:grpSpPr>
        <p:sp>
          <p:nvSpPr>
            <p:cNvPr id="51" name="Round Same Side Corner Rectangle 50"/>
            <p:cNvSpPr/>
            <p:nvPr/>
          </p:nvSpPr>
          <p:spPr bwMode="auto">
            <a:xfrm rot="16200000">
              <a:off x="3590178" y="46790"/>
              <a:ext cx="1113356" cy="3521466"/>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grpSp>
          <p:nvGrpSpPr>
            <p:cNvPr id="44" name="Group 43"/>
            <p:cNvGrpSpPr/>
            <p:nvPr/>
          </p:nvGrpSpPr>
          <p:grpSpPr>
            <a:xfrm>
              <a:off x="2662857" y="1408348"/>
              <a:ext cx="2967998" cy="575174"/>
              <a:chOff x="3658112" y="1170880"/>
              <a:chExt cx="3234174" cy="626757"/>
            </a:xfrm>
          </p:grpSpPr>
          <p:pic>
            <p:nvPicPr>
              <p:cNvPr id="45" name="Picture 4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27253" y="1170880"/>
                <a:ext cx="626755" cy="626755"/>
              </a:xfrm>
              <a:prstGeom prst="rect">
                <a:avLst/>
              </a:prstGeom>
              <a:effectLst>
                <a:reflection stA="40000" endPos="30000" dist="25400" dir="5400000" sy="-100000" algn="bl" rotWithShape="0"/>
              </a:effectLst>
            </p:spPr>
          </p:pic>
          <p:pic>
            <p:nvPicPr>
              <p:cNvPr id="46" name="Picture 4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96392" y="1170880"/>
                <a:ext cx="626755" cy="626755"/>
              </a:xfrm>
              <a:prstGeom prst="rect">
                <a:avLst/>
              </a:prstGeom>
              <a:effectLst>
                <a:reflection stA="40000" endPos="30000" dist="25400" dir="5400000" sy="-100000" algn="bl" rotWithShape="0"/>
              </a:effectLst>
            </p:spPr>
          </p:pic>
          <p:pic>
            <p:nvPicPr>
              <p:cNvPr id="47" name="Picture 4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265531" y="1170880"/>
                <a:ext cx="626755" cy="626755"/>
              </a:xfrm>
              <a:prstGeom prst="rect">
                <a:avLst/>
              </a:prstGeom>
              <a:effectLst>
                <a:reflection stA="40000" endPos="30000" dist="25400" dir="5400000" sy="-100000" algn="bl" rotWithShape="0"/>
              </a:effectLst>
            </p:spPr>
          </p:pic>
          <p:grpSp>
            <p:nvGrpSpPr>
              <p:cNvPr id="48" name="Group 47"/>
              <p:cNvGrpSpPr/>
              <p:nvPr/>
            </p:nvGrpSpPr>
            <p:grpSpPr>
              <a:xfrm>
                <a:off x="3658112" y="1170881"/>
                <a:ext cx="626754" cy="626756"/>
                <a:chOff x="4910554" y="1506438"/>
                <a:chExt cx="737244" cy="737246"/>
              </a:xfrm>
            </p:grpSpPr>
            <p:pic>
              <p:nvPicPr>
                <p:cNvPr id="49" name="Content Placeholder 4" descr="Picture 1.png"/>
                <p:cNvPicPr>
                  <a:picLocks noChangeAspect="1"/>
                </p:cNvPicPr>
                <p:nvPr/>
              </p:nvPicPr>
              <p:blipFill rotWithShape="1">
                <a:blip r:embed="rId16" cstate="email">
                  <a:extLst>
                    <a:ext uri="{28A0092B-C50C-407E-A947-70E740481C1C}">
                      <a14:useLocalDpi xmlns:a14="http://schemas.microsoft.com/office/drawing/2010/main"/>
                    </a:ext>
                  </a:extLst>
                </a:blip>
                <a:srcRect l="1" t="22197" r="22196" b="1"/>
                <a:stretch/>
              </p:blipFill>
              <p:spPr bwMode="auto">
                <a:xfrm>
                  <a:off x="4980221" y="1752057"/>
                  <a:ext cx="576184" cy="369290"/>
                </a:xfrm>
                <a:prstGeom prst="rect">
                  <a:avLst/>
                </a:prstGeom>
                <a:noFill/>
                <a:ln w="9525">
                  <a:noFill/>
                  <a:miter lim="800000"/>
                  <a:headEnd/>
                  <a:tailEnd/>
                </a:ln>
                <a:effectLst/>
              </p:spPr>
            </p:pic>
            <p:pic>
              <p:nvPicPr>
                <p:cNvPr id="50" name="Picture 4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910554" y="1506438"/>
                  <a:ext cx="737244" cy="737246"/>
                </a:xfrm>
                <a:prstGeom prst="rect">
                  <a:avLst/>
                </a:prstGeom>
                <a:effectLst>
                  <a:reflection stA="40000" endPos="30000" dist="25400" dir="5400000" sy="-100000" algn="bl" rotWithShape="0"/>
                </a:effectLst>
              </p:spPr>
            </p:pic>
          </p:grpSp>
        </p:grpSp>
        <p:sp>
          <p:nvSpPr>
            <p:cNvPr id="55" name="TextBox 54"/>
            <p:cNvSpPr txBox="1"/>
            <p:nvPr/>
          </p:nvSpPr>
          <p:spPr>
            <a:xfrm>
              <a:off x="3427683" y="2117650"/>
              <a:ext cx="1438347" cy="261606"/>
            </a:xfrm>
            <a:prstGeom prst="rect">
              <a:avLst/>
            </a:prstGeom>
            <a:noFill/>
          </p:spPr>
          <p:txBody>
            <a:bodyPr wrap="square" lIns="91436" tIns="45718" rIns="91436" bIns="45718" rtlCol="0">
              <a:spAutoFit/>
            </a:bodyPr>
            <a:lstStyle/>
            <a:p>
              <a:pPr algn="ctr"/>
              <a:r>
                <a:rPr lang="zh-CN" altLang="en-US" sz="1100" b="1" dirty="0">
                  <a:solidFill>
                    <a:srgbClr val="67666F"/>
                  </a:solidFill>
                  <a:latin typeface="+mn-ea"/>
                  <a:ea typeface="+mn-ea"/>
                </a:rPr>
                <a:t>数</a:t>
              </a:r>
              <a:r>
                <a:rPr lang="zh-CN" altLang="en-US" sz="1100" b="1" dirty="0" smtClean="0">
                  <a:solidFill>
                    <a:srgbClr val="67666F"/>
                  </a:solidFill>
                  <a:latin typeface="+mn-ea"/>
                  <a:ea typeface="+mn-ea"/>
                </a:rPr>
                <a:t>据中心</a:t>
              </a:r>
              <a:endParaRPr lang="en-US" sz="1100" b="1" dirty="0">
                <a:solidFill>
                  <a:srgbClr val="67666F"/>
                </a:solidFill>
                <a:latin typeface="+mn-ea"/>
                <a:ea typeface="+mn-ea"/>
              </a:endParaRPr>
            </a:p>
          </p:txBody>
        </p:sp>
      </p:grpSp>
      <p:sp>
        <p:nvSpPr>
          <p:cNvPr id="56" name="TextBox 55"/>
          <p:cNvSpPr txBox="1"/>
          <p:nvPr/>
        </p:nvSpPr>
        <p:spPr>
          <a:xfrm>
            <a:off x="1524989" y="4110919"/>
            <a:ext cx="938100" cy="261606"/>
          </a:xfrm>
          <a:prstGeom prst="rect">
            <a:avLst/>
          </a:prstGeom>
          <a:noFill/>
        </p:spPr>
        <p:txBody>
          <a:bodyPr wrap="square" lIns="91436" tIns="45718" rIns="91436" bIns="45718" rtlCol="0">
            <a:spAutoFit/>
          </a:bodyPr>
          <a:lstStyle/>
          <a:p>
            <a:pPr algn="ctr"/>
            <a:r>
              <a:rPr lang="zh-CN" altLang="en-US" sz="1100" b="1" dirty="0" smtClean="0">
                <a:solidFill>
                  <a:srgbClr val="67666F"/>
                </a:solidFill>
              </a:rPr>
              <a:t>无线</a:t>
            </a:r>
            <a:endParaRPr lang="en-US" sz="1100" b="1" dirty="0">
              <a:solidFill>
                <a:srgbClr val="67666F"/>
              </a:solidFill>
            </a:endParaRPr>
          </a:p>
        </p:txBody>
      </p:sp>
      <p:sp>
        <p:nvSpPr>
          <p:cNvPr id="57" name="TextBox 56"/>
          <p:cNvSpPr txBox="1"/>
          <p:nvPr/>
        </p:nvSpPr>
        <p:spPr>
          <a:xfrm>
            <a:off x="2647627" y="4110919"/>
            <a:ext cx="938100" cy="261606"/>
          </a:xfrm>
          <a:prstGeom prst="rect">
            <a:avLst/>
          </a:prstGeom>
          <a:noFill/>
        </p:spPr>
        <p:txBody>
          <a:bodyPr wrap="square" lIns="91436" tIns="45718" rIns="91436" bIns="45718" rtlCol="0">
            <a:spAutoFit/>
          </a:bodyPr>
          <a:lstStyle/>
          <a:p>
            <a:pPr algn="ctr"/>
            <a:r>
              <a:rPr lang="zh-CN" altLang="en-US" sz="1100" b="1" dirty="0" smtClean="0">
                <a:solidFill>
                  <a:srgbClr val="67666F"/>
                </a:solidFill>
              </a:rPr>
              <a:t>有线</a:t>
            </a:r>
            <a:endParaRPr lang="en-US" sz="1100" b="1" dirty="0">
              <a:solidFill>
                <a:srgbClr val="67666F"/>
              </a:solidFill>
            </a:endParaRPr>
          </a:p>
        </p:txBody>
      </p:sp>
      <p:sp>
        <p:nvSpPr>
          <p:cNvPr id="58" name="TextBox 57"/>
          <p:cNvSpPr txBox="1"/>
          <p:nvPr/>
        </p:nvSpPr>
        <p:spPr>
          <a:xfrm>
            <a:off x="3749995" y="4110919"/>
            <a:ext cx="938100" cy="261606"/>
          </a:xfrm>
          <a:prstGeom prst="rect">
            <a:avLst/>
          </a:prstGeom>
          <a:noFill/>
        </p:spPr>
        <p:txBody>
          <a:bodyPr wrap="square" lIns="91436" tIns="45718" rIns="91436" bIns="45718" rtlCol="0">
            <a:spAutoFit/>
          </a:bodyPr>
          <a:lstStyle/>
          <a:p>
            <a:pPr algn="ctr"/>
            <a:r>
              <a:rPr lang="en-US" sz="1100" b="1" dirty="0">
                <a:solidFill>
                  <a:srgbClr val="67666F"/>
                </a:solidFill>
              </a:rPr>
              <a:t>VPN</a:t>
            </a:r>
          </a:p>
        </p:txBody>
      </p:sp>
      <p:sp>
        <p:nvSpPr>
          <p:cNvPr id="59" name="TextBox 58"/>
          <p:cNvSpPr txBox="1"/>
          <p:nvPr/>
        </p:nvSpPr>
        <p:spPr>
          <a:xfrm>
            <a:off x="4831078" y="4120365"/>
            <a:ext cx="938100" cy="261606"/>
          </a:xfrm>
          <a:prstGeom prst="rect">
            <a:avLst/>
          </a:prstGeom>
          <a:noFill/>
        </p:spPr>
        <p:txBody>
          <a:bodyPr wrap="square" lIns="91436" tIns="45718" rIns="91436" bIns="45718" rtlCol="0">
            <a:spAutoFit/>
          </a:bodyPr>
          <a:lstStyle/>
          <a:p>
            <a:pPr algn="ctr"/>
            <a:r>
              <a:rPr lang="zh-CN" altLang="en-US" sz="1100" b="1" dirty="0" smtClean="0">
                <a:solidFill>
                  <a:srgbClr val="67666F"/>
                </a:solidFill>
              </a:rPr>
              <a:t>远程办公</a:t>
            </a:r>
            <a:endParaRPr lang="en-US" sz="1100" b="1" dirty="0">
              <a:solidFill>
                <a:srgbClr val="67666F"/>
              </a:solidFill>
            </a:endParaRPr>
          </a:p>
        </p:txBody>
      </p:sp>
      <p:sp>
        <p:nvSpPr>
          <p:cNvPr id="60" name="TextBox 59"/>
          <p:cNvSpPr txBox="1"/>
          <p:nvPr/>
        </p:nvSpPr>
        <p:spPr>
          <a:xfrm>
            <a:off x="5966314" y="4110919"/>
            <a:ext cx="938100" cy="261606"/>
          </a:xfrm>
          <a:prstGeom prst="rect">
            <a:avLst/>
          </a:prstGeom>
          <a:noFill/>
        </p:spPr>
        <p:txBody>
          <a:bodyPr wrap="square" lIns="91436" tIns="45718" rIns="91436" bIns="45718" rtlCol="0">
            <a:spAutoFit/>
          </a:bodyPr>
          <a:lstStyle/>
          <a:p>
            <a:pPr algn="ctr"/>
            <a:r>
              <a:rPr lang="zh-CN" altLang="en-US" sz="1100" b="1" dirty="0">
                <a:solidFill>
                  <a:srgbClr val="67666F"/>
                </a:solidFill>
              </a:rPr>
              <a:t>户外</a:t>
            </a:r>
            <a:endParaRPr lang="en-US" sz="1100" b="1" dirty="0">
              <a:solidFill>
                <a:srgbClr val="67666F"/>
              </a:solidFill>
            </a:endParaRPr>
          </a:p>
        </p:txBody>
      </p:sp>
      <p:grpSp>
        <p:nvGrpSpPr>
          <p:cNvPr id="5" name="Group 4"/>
          <p:cNvGrpSpPr/>
          <p:nvPr/>
        </p:nvGrpSpPr>
        <p:grpSpPr>
          <a:xfrm>
            <a:off x="3253993" y="2415095"/>
            <a:ext cx="1785726" cy="384875"/>
            <a:chOff x="3170480" y="2415095"/>
            <a:chExt cx="1785726" cy="384875"/>
          </a:xfrm>
        </p:grpSpPr>
        <p:cxnSp>
          <p:nvCxnSpPr>
            <p:cNvPr id="7" name="Straight Arrow Connector 6"/>
            <p:cNvCxnSpPr/>
            <p:nvPr/>
          </p:nvCxnSpPr>
          <p:spPr bwMode="auto">
            <a:xfrm>
              <a:off x="4063343" y="2415095"/>
              <a:ext cx="0" cy="384875"/>
            </a:xfrm>
            <a:prstGeom prst="straightConnector1">
              <a:avLst/>
            </a:prstGeom>
            <a:solidFill>
              <a:schemeClr val="accent1"/>
            </a:solidFill>
            <a:ln w="53975" cap="flat" cmpd="sng" algn="ctr">
              <a:solidFill>
                <a:schemeClr val="accent1"/>
              </a:solidFill>
              <a:prstDash val="solid"/>
              <a:round/>
              <a:headEnd type="triangle" w="med" len="sm"/>
              <a:tailEnd type="triangle" w="med" len="sm"/>
            </a:ln>
            <a:effectLst/>
          </p:spPr>
        </p:cxnSp>
        <p:cxnSp>
          <p:nvCxnSpPr>
            <p:cNvPr id="61" name="Straight Arrow Connector 60"/>
            <p:cNvCxnSpPr/>
            <p:nvPr/>
          </p:nvCxnSpPr>
          <p:spPr bwMode="auto">
            <a:xfrm>
              <a:off x="4956206" y="2415095"/>
              <a:ext cx="0" cy="384875"/>
            </a:xfrm>
            <a:prstGeom prst="straightConnector1">
              <a:avLst/>
            </a:prstGeom>
            <a:solidFill>
              <a:schemeClr val="accent1"/>
            </a:solidFill>
            <a:ln w="53975" cap="flat" cmpd="sng" algn="ctr">
              <a:solidFill>
                <a:schemeClr val="accent1"/>
              </a:solidFill>
              <a:prstDash val="solid"/>
              <a:round/>
              <a:headEnd type="triangle" w="med" len="sm"/>
              <a:tailEnd type="triangle" w="med" len="sm"/>
            </a:ln>
            <a:effectLst/>
          </p:spPr>
        </p:cxnSp>
        <p:cxnSp>
          <p:nvCxnSpPr>
            <p:cNvPr id="64" name="Straight Arrow Connector 63"/>
            <p:cNvCxnSpPr/>
            <p:nvPr/>
          </p:nvCxnSpPr>
          <p:spPr bwMode="auto">
            <a:xfrm>
              <a:off x="3170480" y="2415095"/>
              <a:ext cx="0" cy="384875"/>
            </a:xfrm>
            <a:prstGeom prst="straightConnector1">
              <a:avLst/>
            </a:prstGeom>
            <a:solidFill>
              <a:schemeClr val="accent1"/>
            </a:solidFill>
            <a:ln w="53975" cap="flat" cmpd="sng" algn="ctr">
              <a:solidFill>
                <a:schemeClr val="accent1"/>
              </a:solidFill>
              <a:prstDash val="solid"/>
              <a:round/>
              <a:headEnd type="triangle" w="med" len="sm"/>
              <a:tailEnd type="triangle" w="med" len="sm"/>
            </a:ln>
            <a:effectLst/>
          </p:spPr>
        </p:cxnSp>
      </p:grpSp>
      <p:grpSp>
        <p:nvGrpSpPr>
          <p:cNvPr id="3" name="Group 2"/>
          <p:cNvGrpSpPr/>
          <p:nvPr/>
        </p:nvGrpSpPr>
        <p:grpSpPr>
          <a:xfrm>
            <a:off x="1468214" y="3742600"/>
            <a:ext cx="5436200" cy="2547880"/>
            <a:chOff x="1468214" y="3766083"/>
            <a:chExt cx="5436200" cy="2547880"/>
          </a:xfrm>
        </p:grpSpPr>
        <p:sp>
          <p:nvSpPr>
            <p:cNvPr id="65" name="Trapezoid 64"/>
            <p:cNvSpPr/>
            <p:nvPr/>
          </p:nvSpPr>
          <p:spPr bwMode="auto">
            <a:xfrm flipV="1">
              <a:off x="1468214" y="3858372"/>
              <a:ext cx="5436200" cy="1568367"/>
            </a:xfrm>
            <a:prstGeom prst="trapezoid">
              <a:avLst>
                <a:gd name="adj" fmla="val 97382"/>
              </a:avLst>
            </a:prstGeom>
            <a:gradFill flip="none" rotWithShape="1">
              <a:gsLst>
                <a:gs pos="100000">
                  <a:schemeClr val="accent1">
                    <a:alpha val="0"/>
                  </a:schemeClr>
                </a:gs>
                <a:gs pos="0">
                  <a:schemeClr val="accent1">
                    <a:alpha val="47000"/>
                  </a:schemeClr>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a:solidFill>
                  <a:schemeClr val="dk1"/>
                </a:solidFill>
                <a:latin typeface="+mn-lt"/>
                <a:ea typeface="ＭＳ Ｐゴシック" pitchFamily="34" charset="-128"/>
              </a:endParaRPr>
            </a:p>
          </p:txBody>
        </p:sp>
        <p:pic>
          <p:nvPicPr>
            <p:cNvPr id="66" name="Picture 3" descr="C:\Users\Julie\Desktop\Graphics\PPT_Elements\Chart_05_Pie_Chart.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12373" t="7623" r="32041" b="17339"/>
            <a:stretch/>
          </p:blipFill>
          <p:spPr bwMode="auto">
            <a:xfrm>
              <a:off x="2924926" y="3766083"/>
              <a:ext cx="2516522" cy="254788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sp>
        <p:nvSpPr>
          <p:cNvPr id="67" name="TextBox 66"/>
          <p:cNvSpPr txBox="1"/>
          <p:nvPr/>
        </p:nvSpPr>
        <p:spPr>
          <a:xfrm>
            <a:off x="6831241" y="1536789"/>
            <a:ext cx="2318767" cy="3323983"/>
          </a:xfrm>
          <a:prstGeom prst="rect">
            <a:avLst/>
          </a:prstGeom>
          <a:noFill/>
        </p:spPr>
        <p:txBody>
          <a:bodyPr wrap="square" lIns="91436" tIns="45718" rIns="91436" bIns="45718" rtlCol="0">
            <a:spAutoFit/>
          </a:bodyPr>
          <a:lstStyle/>
          <a:p>
            <a:pPr marL="342886" indent="-342886">
              <a:buClr>
                <a:srgbClr val="FF6600"/>
              </a:buClr>
              <a:buFont typeface="Wingdings" pitchFamily="2" charset="2"/>
              <a:buChar char="ü"/>
            </a:pPr>
            <a:r>
              <a:rPr lang="zh-CN" altLang="en-US" sz="1600" b="1" dirty="0">
                <a:latin typeface="Calibri" pitchFamily="34" charset="0"/>
                <a:ea typeface="+mn-ea"/>
              </a:rPr>
              <a:t>集中控制</a:t>
            </a:r>
            <a:endParaRPr lang="en-US" sz="1600" b="1" dirty="0" smtClean="0">
              <a:latin typeface="Calibri" pitchFamily="34" charset="0"/>
              <a:ea typeface="+mn-ea"/>
            </a:endParaRPr>
          </a:p>
          <a:p>
            <a:pPr lvl="1" indent="0">
              <a:buClr>
                <a:srgbClr val="FF6600"/>
              </a:buClr>
            </a:pPr>
            <a:r>
              <a:rPr lang="zh-CN" altLang="en-US" sz="1400" dirty="0" smtClean="0">
                <a:latin typeface="Calibri" pitchFamily="34" charset="0"/>
                <a:ea typeface="+mn-ea"/>
              </a:rPr>
              <a:t>集成式移动服务和“瘦”访问接入</a:t>
            </a:r>
            <a:endParaRPr lang="en-US" sz="1400" dirty="0">
              <a:latin typeface="Calibri" pitchFamily="34" charset="0"/>
              <a:ea typeface="+mn-ea"/>
            </a:endParaRPr>
          </a:p>
          <a:p>
            <a:pPr marL="342886" indent="-342886">
              <a:buFont typeface="Wingdings" pitchFamily="2" charset="2"/>
              <a:buChar char="ü"/>
            </a:pPr>
            <a:endParaRPr lang="en-US" sz="1600" b="1" dirty="0">
              <a:latin typeface="Calibri" pitchFamily="34" charset="0"/>
              <a:ea typeface="+mn-ea"/>
            </a:endParaRPr>
          </a:p>
          <a:p>
            <a:pPr marL="342886" indent="-342886">
              <a:buClr>
                <a:srgbClr val="FF6600"/>
              </a:buClr>
              <a:buFont typeface="Wingdings" pitchFamily="2" charset="2"/>
              <a:buChar char="ü"/>
            </a:pPr>
            <a:r>
              <a:rPr lang="zh-CN" altLang="en-US" sz="1600" b="1" dirty="0" smtClean="0">
                <a:latin typeface="Calibri" pitchFamily="34" charset="0"/>
                <a:ea typeface="+mn-ea"/>
              </a:rPr>
              <a:t>统一访问接入架构</a:t>
            </a:r>
            <a:endParaRPr lang="en-US" sz="1600" b="1" dirty="0">
              <a:latin typeface="Calibri" pitchFamily="34" charset="0"/>
              <a:ea typeface="+mn-ea"/>
            </a:endParaRPr>
          </a:p>
          <a:p>
            <a:pPr lvl="1">
              <a:buClr>
                <a:srgbClr val="FF6600"/>
              </a:buClr>
            </a:pPr>
            <a:r>
              <a:rPr lang="zh-CN" altLang="en-US" sz="1400" dirty="0" smtClean="0">
                <a:latin typeface="Calibri" pitchFamily="34" charset="0"/>
                <a:ea typeface="+mn-ea"/>
              </a:rPr>
              <a:t>零接触部署</a:t>
            </a:r>
            <a:r>
              <a:rPr lang="en-US" altLang="zh-CN" sz="1400" dirty="0" smtClean="0">
                <a:latin typeface="Calibri" pitchFamily="34" charset="0"/>
                <a:ea typeface="+mn-ea"/>
              </a:rPr>
              <a:t>BYOD</a:t>
            </a:r>
            <a:r>
              <a:rPr lang="zh-CN" altLang="en-US" sz="1400" dirty="0" smtClean="0">
                <a:latin typeface="Calibri" pitchFamily="34" charset="0"/>
                <a:ea typeface="+mn-ea"/>
              </a:rPr>
              <a:t>，语音，视频</a:t>
            </a:r>
            <a:endParaRPr lang="en-US" altLang="zh-CN" sz="1400" dirty="0" smtClean="0">
              <a:latin typeface="Calibri" pitchFamily="34" charset="0"/>
              <a:ea typeface="+mn-ea"/>
            </a:endParaRPr>
          </a:p>
          <a:p>
            <a:pPr lvl="1">
              <a:buClr>
                <a:srgbClr val="FF6600"/>
              </a:buClr>
            </a:pPr>
            <a:endParaRPr lang="en-US" sz="1600" b="1" dirty="0">
              <a:latin typeface="Calibri" pitchFamily="34" charset="0"/>
              <a:ea typeface="+mn-ea"/>
            </a:endParaRPr>
          </a:p>
          <a:p>
            <a:pPr marL="342886" indent="-342886">
              <a:buClr>
                <a:srgbClr val="FF6600"/>
              </a:buClr>
              <a:buFont typeface="Wingdings" pitchFamily="2" charset="2"/>
              <a:buChar char="ü"/>
            </a:pPr>
            <a:r>
              <a:rPr lang="zh-CN" altLang="en-US" sz="1600" b="1" dirty="0" smtClean="0">
                <a:latin typeface="Calibri" pitchFamily="34" charset="0"/>
                <a:ea typeface="+mn-ea"/>
              </a:rPr>
              <a:t>情景感知网络</a:t>
            </a:r>
            <a:endParaRPr lang="en-US" sz="1600" b="1" dirty="0">
              <a:latin typeface="Calibri" pitchFamily="34" charset="0"/>
              <a:ea typeface="+mn-ea"/>
            </a:endParaRPr>
          </a:p>
          <a:p>
            <a:pPr lvl="1" indent="0">
              <a:buClr>
                <a:srgbClr val="FF6600"/>
              </a:buClr>
            </a:pPr>
            <a:r>
              <a:rPr lang="zh-CN" altLang="en-US" sz="1400" dirty="0" smtClean="0">
                <a:latin typeface="Calibri" pitchFamily="34" charset="0"/>
                <a:ea typeface="+mn-ea"/>
              </a:rPr>
              <a:t>用户，设备，位置和应用等多维因素的感知</a:t>
            </a:r>
            <a:endParaRPr lang="en-US" sz="1400" dirty="0">
              <a:latin typeface="Calibri" pitchFamily="34" charset="0"/>
              <a:ea typeface="+mn-ea"/>
            </a:endParaRPr>
          </a:p>
          <a:p>
            <a:pPr marL="342886" indent="-342886">
              <a:buClr>
                <a:srgbClr val="FF6600"/>
              </a:buClr>
              <a:buFont typeface="Wingdings" pitchFamily="2" charset="2"/>
              <a:buChar char="ü"/>
            </a:pPr>
            <a:endParaRPr lang="en-US" sz="1600" b="1" dirty="0">
              <a:latin typeface="Calibri" pitchFamily="34" charset="0"/>
              <a:ea typeface="+mn-ea"/>
            </a:endParaRPr>
          </a:p>
          <a:p>
            <a:pPr marL="342886" indent="-342886">
              <a:buClr>
                <a:srgbClr val="FF6600"/>
              </a:buClr>
              <a:buFont typeface="Arial" pitchFamily="34" charset="0"/>
              <a:buChar char="•"/>
            </a:pPr>
            <a:endParaRPr lang="en-US" sz="1600" b="1" dirty="0">
              <a:latin typeface="Calibri" pitchFamily="34" charset="0"/>
              <a:ea typeface="+mn-ea"/>
            </a:endParaRPr>
          </a:p>
        </p:txBody>
      </p:sp>
      <p:sp>
        <p:nvSpPr>
          <p:cNvPr id="6" name="TextBox 5"/>
          <p:cNvSpPr txBox="1"/>
          <p:nvPr/>
        </p:nvSpPr>
        <p:spPr>
          <a:xfrm>
            <a:off x="3352820" y="4725598"/>
            <a:ext cx="502622" cy="246221"/>
          </a:xfrm>
          <a:prstGeom prst="rect">
            <a:avLst/>
          </a:prstGeom>
          <a:solidFill>
            <a:srgbClr val="FFC000"/>
          </a:solidFill>
        </p:spPr>
        <p:txBody>
          <a:bodyPr wrap="square" rtlCol="0">
            <a:spAutoFit/>
          </a:bodyPr>
          <a:lstStyle/>
          <a:p>
            <a:r>
              <a:rPr lang="zh-CN" altLang="en-US" sz="1000" b="1" dirty="0">
                <a:solidFill>
                  <a:srgbClr val="C00000"/>
                </a:solidFill>
              </a:rPr>
              <a:t>用户</a:t>
            </a:r>
            <a:endParaRPr lang="en-US" sz="1000" b="1" dirty="0">
              <a:solidFill>
                <a:srgbClr val="C00000"/>
              </a:solidFill>
            </a:endParaRPr>
          </a:p>
        </p:txBody>
      </p:sp>
      <p:sp>
        <p:nvSpPr>
          <p:cNvPr id="62" name="TextBox 61"/>
          <p:cNvSpPr txBox="1"/>
          <p:nvPr/>
        </p:nvSpPr>
        <p:spPr>
          <a:xfrm>
            <a:off x="4508520" y="4738298"/>
            <a:ext cx="502622" cy="246221"/>
          </a:xfrm>
          <a:prstGeom prst="rect">
            <a:avLst/>
          </a:prstGeom>
          <a:solidFill>
            <a:srgbClr val="FFC000"/>
          </a:solidFill>
        </p:spPr>
        <p:txBody>
          <a:bodyPr wrap="square" rtlCol="0">
            <a:spAutoFit/>
          </a:bodyPr>
          <a:lstStyle/>
          <a:p>
            <a:r>
              <a:rPr lang="zh-CN" altLang="en-US" sz="1000" b="1" dirty="0" smtClean="0">
                <a:solidFill>
                  <a:srgbClr val="C00000"/>
                </a:solidFill>
              </a:rPr>
              <a:t>设备</a:t>
            </a:r>
            <a:endParaRPr lang="en-US" sz="1000" b="1" dirty="0">
              <a:solidFill>
                <a:srgbClr val="C00000"/>
              </a:solidFill>
            </a:endParaRPr>
          </a:p>
        </p:txBody>
      </p:sp>
      <p:sp>
        <p:nvSpPr>
          <p:cNvPr id="63" name="TextBox 62"/>
          <p:cNvSpPr txBox="1"/>
          <p:nvPr/>
        </p:nvSpPr>
        <p:spPr>
          <a:xfrm>
            <a:off x="3116677" y="5119298"/>
            <a:ext cx="738765" cy="246221"/>
          </a:xfrm>
          <a:prstGeom prst="rect">
            <a:avLst/>
          </a:prstGeom>
          <a:solidFill>
            <a:srgbClr val="FFC000"/>
          </a:solidFill>
        </p:spPr>
        <p:txBody>
          <a:bodyPr wrap="square" rtlCol="0">
            <a:spAutoFit/>
          </a:bodyPr>
          <a:lstStyle/>
          <a:p>
            <a:r>
              <a:rPr lang="zh-CN" altLang="en-US" sz="1000" b="1" dirty="0" smtClean="0">
                <a:solidFill>
                  <a:srgbClr val="C00000"/>
                </a:solidFill>
              </a:rPr>
              <a:t>时间</a:t>
            </a:r>
            <a:r>
              <a:rPr lang="en-US" altLang="zh-CN" sz="1000" b="1" dirty="0" smtClean="0">
                <a:solidFill>
                  <a:srgbClr val="C00000"/>
                </a:solidFill>
              </a:rPr>
              <a:t>/</a:t>
            </a:r>
            <a:r>
              <a:rPr lang="zh-CN" altLang="en-US" sz="1000" b="1" dirty="0" smtClean="0">
                <a:solidFill>
                  <a:srgbClr val="C00000"/>
                </a:solidFill>
              </a:rPr>
              <a:t>地点</a:t>
            </a:r>
            <a:endParaRPr lang="en-US" sz="1000" b="1" dirty="0">
              <a:solidFill>
                <a:srgbClr val="C00000"/>
              </a:solidFill>
            </a:endParaRPr>
          </a:p>
        </p:txBody>
      </p:sp>
      <p:sp>
        <p:nvSpPr>
          <p:cNvPr id="69" name="TextBox 68"/>
          <p:cNvSpPr txBox="1"/>
          <p:nvPr/>
        </p:nvSpPr>
        <p:spPr>
          <a:xfrm>
            <a:off x="4572020" y="5106598"/>
            <a:ext cx="609580" cy="246221"/>
          </a:xfrm>
          <a:prstGeom prst="rect">
            <a:avLst/>
          </a:prstGeom>
          <a:solidFill>
            <a:srgbClr val="FFC000"/>
          </a:solidFill>
        </p:spPr>
        <p:txBody>
          <a:bodyPr wrap="square" rtlCol="0">
            <a:spAutoFit/>
          </a:bodyPr>
          <a:lstStyle/>
          <a:p>
            <a:r>
              <a:rPr lang="zh-CN" altLang="en-US" sz="1000" b="1" dirty="0" smtClean="0">
                <a:solidFill>
                  <a:srgbClr val="C00000"/>
                </a:solidFill>
              </a:rPr>
              <a:t>应用 </a:t>
            </a:r>
            <a:endParaRPr lang="en-US" sz="1000" b="1" dirty="0">
              <a:solidFill>
                <a:srgbClr val="C00000"/>
              </a:solidFill>
            </a:endParaRPr>
          </a:p>
        </p:txBody>
      </p:sp>
    </p:spTree>
    <p:extLst>
      <p:ext uri="{BB962C8B-B14F-4D97-AF65-F5344CB8AC3E}">
        <p14:creationId xmlns:p14="http://schemas.microsoft.com/office/powerpoint/2010/main" val="630839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 grpId="0" animBg="1"/>
      <p:bldP spid="62" grpId="0" animBg="1"/>
      <p:bldP spid="63"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 Same Side Corner Rectangle 68"/>
          <p:cNvSpPr/>
          <p:nvPr/>
        </p:nvSpPr>
        <p:spPr bwMode="auto">
          <a:xfrm>
            <a:off x="709613" y="2052638"/>
            <a:ext cx="677862" cy="3375025"/>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lIns="91436" tIns="45718" rIns="91436" bIns="45718"/>
          <a:lstStyle/>
          <a:p>
            <a:pPr eaLnBrk="0" hangingPunct="0">
              <a:defRPr/>
            </a:pPr>
            <a:endParaRPr lang="en-US">
              <a:solidFill>
                <a:srgbClr val="000000"/>
              </a:solidFill>
            </a:endParaRPr>
          </a:p>
        </p:txBody>
      </p:sp>
      <p:sp>
        <p:nvSpPr>
          <p:cNvPr id="3" name="Isosceles Triangle 2"/>
          <p:cNvSpPr/>
          <p:nvPr/>
        </p:nvSpPr>
        <p:spPr bwMode="auto">
          <a:xfrm>
            <a:off x="6140450" y="2209800"/>
            <a:ext cx="2070100" cy="2835275"/>
          </a:xfrm>
          <a:prstGeom prst="triangle">
            <a:avLst/>
          </a:prstGeom>
          <a:gradFill flip="none" rotWithShape="1">
            <a:gsLst>
              <a:gs pos="0">
                <a:schemeClr val="accent1">
                  <a:lumMod val="40000"/>
                  <a:lumOff val="60000"/>
                </a:schemeClr>
              </a:gs>
              <a:gs pos="100000">
                <a:srgbClr val="FFFFFF"/>
              </a:gs>
            </a:gsLst>
            <a:lin ang="0" scaled="1"/>
            <a:tileRect/>
          </a:gradFill>
          <a:ln w="9525" cap="flat" cmpd="sng" algn="ctr">
            <a:noFill/>
            <a:prstDash val="solid"/>
            <a:round/>
            <a:headEnd type="none" w="med" len="med"/>
            <a:tailEnd type="none" w="med" len="med"/>
          </a:ln>
          <a:effectLst/>
        </p:spPr>
        <p:txBody>
          <a:bodyPr lIns="91436" tIns="45718" rIns="91436" bIns="45718"/>
          <a:lstStyle/>
          <a:p>
            <a:pPr eaLnBrk="0" hangingPunct="0">
              <a:defRPr/>
            </a:pPr>
            <a:endParaRPr lang="en-US">
              <a:solidFill>
                <a:srgbClr val="000000"/>
              </a:solidFill>
              <a:ea typeface="MS PGothic" pitchFamily="34" charset="-128"/>
            </a:endParaRPr>
          </a:p>
        </p:txBody>
      </p:sp>
      <p:sp>
        <p:nvSpPr>
          <p:cNvPr id="123908"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en-US" altLang="zh-CN" kern="1200" dirty="0">
                <a:latin typeface="Bookman Old Style" pitchFamily="18" charset="0"/>
                <a:ea typeface="微软雅黑" pitchFamily="34" charset="-122"/>
                <a:cs typeface="Arial" charset="0"/>
              </a:rPr>
              <a:t>ARUBA </a:t>
            </a:r>
            <a:r>
              <a:rPr kern="1200" dirty="0" smtClean="0">
                <a:latin typeface="Bookman Old Style" pitchFamily="18" charset="0"/>
                <a:ea typeface="微软雅黑" pitchFamily="34" charset="-122"/>
                <a:cs typeface="Arial" charset="0"/>
              </a:rPr>
              <a:t>MOVE </a:t>
            </a:r>
            <a:r>
              <a:rPr lang="zh-CN" altLang="en-US" kern="1200" dirty="0" smtClean="0">
                <a:latin typeface="Bookman Old Style" pitchFamily="18" charset="0"/>
                <a:ea typeface="微软雅黑" pitchFamily="34" charset="-122"/>
                <a:cs typeface="Arial" charset="0"/>
              </a:rPr>
              <a:t>节</a:t>
            </a:r>
            <a:r>
              <a:rPr lang="zh-CN" altLang="en-US" kern="1200" dirty="0">
                <a:latin typeface="Bookman Old Style" pitchFamily="18" charset="0"/>
                <a:ea typeface="微软雅黑" pitchFamily="34" charset="-122"/>
                <a:cs typeface="Arial" charset="0"/>
              </a:rPr>
              <a:t>省网络建设维护成本</a:t>
            </a:r>
            <a:endParaRPr kern="1200" dirty="0">
              <a:latin typeface="Bookman Old Style" pitchFamily="18" charset="0"/>
              <a:ea typeface="微软雅黑" pitchFamily="34" charset="-122"/>
              <a:cs typeface="Arial" charset="0"/>
            </a:endParaRPr>
          </a:p>
        </p:txBody>
      </p:sp>
      <p:grpSp>
        <p:nvGrpSpPr>
          <p:cNvPr id="2" name="Group 21"/>
          <p:cNvGrpSpPr>
            <a:grpSpLocks/>
          </p:cNvGrpSpPr>
          <p:nvPr/>
        </p:nvGrpSpPr>
        <p:grpSpPr bwMode="auto">
          <a:xfrm>
            <a:off x="5942013" y="4675188"/>
            <a:ext cx="2306637" cy="752475"/>
            <a:chOff x="5823254" y="3157882"/>
            <a:chExt cx="2700243" cy="764056"/>
          </a:xfrm>
        </p:grpSpPr>
        <p:pic>
          <p:nvPicPr>
            <p:cNvPr id="123939" name="Picture 39" descr="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1076" y="3252037"/>
              <a:ext cx="592421" cy="57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0" name="Picture 4" descr="\\SPINDLES\Company\mktg\MARCOMM\Artwork\ICONS\Misc Generic Icons\switch-orange-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254" y="3157882"/>
              <a:ext cx="764057" cy="76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3"/>
            <p:cNvGrpSpPr>
              <a:grpSpLocks/>
            </p:cNvGrpSpPr>
            <p:nvPr/>
          </p:nvGrpSpPr>
          <p:grpSpPr bwMode="auto">
            <a:xfrm>
              <a:off x="7128192" y="3400532"/>
              <a:ext cx="720714" cy="367466"/>
              <a:chOff x="5887983" y="5314126"/>
              <a:chExt cx="570953" cy="327657"/>
            </a:xfrm>
          </p:grpSpPr>
          <p:sp>
            <p:nvSpPr>
              <p:cNvPr id="49" name="Oval 48"/>
              <p:cNvSpPr/>
              <p:nvPr/>
            </p:nvSpPr>
            <p:spPr>
              <a:xfrm>
                <a:off x="5887708" y="5314796"/>
                <a:ext cx="571224" cy="326269"/>
              </a:xfrm>
              <a:prstGeom prst="ellipse">
                <a:avLst/>
              </a:prstGeom>
              <a:solidFill>
                <a:srgbClr val="FBA529"/>
              </a:solidFill>
              <a:ln>
                <a:solidFill>
                  <a:srgbClr val="E2BF22"/>
                </a:solidFill>
              </a:ln>
              <a:effectLst>
                <a:outerShdw blurRad="63500" dist="23000"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endParaRPr>
              </a:p>
            </p:txBody>
          </p:sp>
          <p:pic>
            <p:nvPicPr>
              <p:cNvPr id="1239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526" y="5368778"/>
                <a:ext cx="341938" cy="2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942" name="Picture 2" descr="\\SPINDLES\Company\mktg\MARCOMM\Artwork\ICONS\AP's\AP-105_icon vers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8433" y="3265984"/>
              <a:ext cx="423096" cy="54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ight Arrow 22"/>
          <p:cNvSpPr/>
          <p:nvPr/>
        </p:nvSpPr>
        <p:spPr bwMode="auto">
          <a:xfrm>
            <a:off x="3694113" y="4613275"/>
            <a:ext cx="2076450" cy="893763"/>
          </a:xfrm>
          <a:prstGeom prst="rightArrow">
            <a:avLst/>
          </a:prstGeom>
          <a:gradFill>
            <a:gsLst>
              <a:gs pos="100000">
                <a:srgbClr val="9F600E"/>
              </a:gs>
              <a:gs pos="12000">
                <a:srgbClr val="F99918"/>
              </a:gs>
              <a:gs pos="0">
                <a:schemeClr val="bg1"/>
              </a:gs>
            </a:gsLst>
            <a:lin ang="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0" tIns="45718" rIns="0" bIns="45718" anchor="ctr"/>
          <a:lstStyle/>
          <a:p>
            <a:pPr algn="ctr" eaLnBrk="0" hangingPunct="0">
              <a:defRPr/>
            </a:pPr>
            <a:r>
              <a:rPr lang="zh-CN" altLang="en-US" sz="1600" dirty="0" smtClean="0">
                <a:solidFill>
                  <a:srgbClr val="FFFFFF"/>
                </a:solidFill>
                <a:latin typeface="Calibri" pitchFamily="34" charset="0"/>
                <a:ea typeface="黑体" pitchFamily="49" charset="-122"/>
              </a:rPr>
              <a:t>接入</a:t>
            </a:r>
            <a:r>
              <a:rPr lang="zh-CN" altLang="en-US" sz="1600" dirty="0">
                <a:solidFill>
                  <a:srgbClr val="FFFFFF"/>
                </a:solidFill>
                <a:latin typeface="Calibri" pitchFamily="34" charset="0"/>
                <a:ea typeface="黑体" pitchFamily="49" charset="-122"/>
              </a:rPr>
              <a:t>入口</a:t>
            </a:r>
            <a:endParaRPr lang="en-US" sz="1600" dirty="0">
              <a:solidFill>
                <a:srgbClr val="FFFFFF"/>
              </a:solidFill>
              <a:latin typeface="Calibri" pitchFamily="34" charset="0"/>
              <a:ea typeface="黑体" pitchFamily="49" charset="-122"/>
            </a:endParaRPr>
          </a:p>
        </p:txBody>
      </p:sp>
      <p:pic>
        <p:nvPicPr>
          <p:cNvPr id="1239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9263" y="3463925"/>
            <a:ext cx="7032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6" name="Right Arrow 25"/>
          <p:cNvSpPr/>
          <p:nvPr/>
        </p:nvSpPr>
        <p:spPr bwMode="auto">
          <a:xfrm>
            <a:off x="3694113" y="3325813"/>
            <a:ext cx="2076450" cy="895350"/>
          </a:xfrm>
          <a:prstGeom prst="rightArrow">
            <a:avLst/>
          </a:prstGeom>
          <a:gradFill>
            <a:gsLst>
              <a:gs pos="100000">
                <a:srgbClr val="9F600E"/>
              </a:gs>
              <a:gs pos="12000">
                <a:srgbClr val="F99918"/>
              </a:gs>
              <a:gs pos="0">
                <a:schemeClr val="bg1"/>
              </a:gs>
            </a:gsLst>
            <a:lin ang="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0" tIns="45718" rIns="0" bIns="45718" anchor="ctr"/>
          <a:lstStyle/>
          <a:p>
            <a:pPr algn="ctr" eaLnBrk="0" hangingPunct="0">
              <a:defRPr/>
            </a:pPr>
            <a:r>
              <a:rPr lang="zh-CN" altLang="en-US" sz="1600" dirty="0">
                <a:solidFill>
                  <a:srgbClr val="FFFFFF"/>
                </a:solidFill>
                <a:latin typeface="Calibri" pitchFamily="34" charset="0"/>
                <a:ea typeface="黑体" pitchFamily="49" charset="-122"/>
              </a:rPr>
              <a:t>共同策略</a:t>
            </a:r>
            <a:endParaRPr lang="en-US" sz="1600" dirty="0">
              <a:solidFill>
                <a:srgbClr val="FFFFFF"/>
              </a:solidFill>
              <a:latin typeface="Calibri" pitchFamily="34" charset="0"/>
              <a:ea typeface="黑体" pitchFamily="49" charset="-122"/>
            </a:endParaRPr>
          </a:p>
        </p:txBody>
      </p:sp>
      <p:sp>
        <p:nvSpPr>
          <p:cNvPr id="27" name="Right Arrow 26"/>
          <p:cNvSpPr/>
          <p:nvPr/>
        </p:nvSpPr>
        <p:spPr bwMode="auto">
          <a:xfrm>
            <a:off x="3694113" y="2068513"/>
            <a:ext cx="2076450" cy="893762"/>
          </a:xfrm>
          <a:prstGeom prst="rightArrow">
            <a:avLst/>
          </a:prstGeom>
          <a:gradFill>
            <a:gsLst>
              <a:gs pos="100000">
                <a:srgbClr val="9F600E"/>
              </a:gs>
              <a:gs pos="12000">
                <a:srgbClr val="F99918"/>
              </a:gs>
              <a:gs pos="0">
                <a:schemeClr val="bg1"/>
              </a:gs>
            </a:gsLst>
            <a:lin ang="0" scaled="0"/>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0" tIns="45718" rIns="0" bIns="45718" anchor="ctr"/>
          <a:lstStyle/>
          <a:p>
            <a:pPr algn="ctr" eaLnBrk="0" hangingPunct="0">
              <a:defRPr/>
            </a:pPr>
            <a:r>
              <a:rPr lang="zh-CN" altLang="en-US" sz="1600" dirty="0">
                <a:solidFill>
                  <a:srgbClr val="FFFFFF"/>
                </a:solidFill>
                <a:latin typeface="Calibri" pitchFamily="34" charset="0"/>
                <a:ea typeface="黑体" pitchFamily="49" charset="-122"/>
              </a:rPr>
              <a:t>单一界面</a:t>
            </a:r>
            <a:endParaRPr lang="en-US" sz="1600" dirty="0">
              <a:solidFill>
                <a:srgbClr val="FFFFFF"/>
              </a:solidFill>
              <a:latin typeface="Calibri" pitchFamily="34" charset="0"/>
              <a:ea typeface="黑体" pitchFamily="49" charset="-122"/>
            </a:endParaRPr>
          </a:p>
        </p:txBody>
      </p:sp>
      <p:pic>
        <p:nvPicPr>
          <p:cNvPr id="123914" name="Picture 27" descr="DesktopMonitor.png"/>
          <p:cNvPicPr>
            <a:picLocks noChangeAspect="1"/>
          </p:cNvPicPr>
          <p:nvPr/>
        </p:nvPicPr>
        <p:blipFill>
          <a:blip r:embed="rId7" cstate="print">
            <a:extLst>
              <a:ext uri="{28A0092B-C50C-407E-A947-70E740481C1C}">
                <a14:useLocalDpi xmlns:a14="http://schemas.microsoft.com/office/drawing/2010/main" val="0"/>
              </a:ext>
            </a:extLst>
          </a:blip>
          <a:srcRect t="14706" r="18489" b="17647"/>
          <a:stretch>
            <a:fillRect/>
          </a:stretch>
        </p:blipFill>
        <p:spPr bwMode="auto">
          <a:xfrm>
            <a:off x="6623050" y="2033588"/>
            <a:ext cx="8810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782638" y="5783391"/>
            <a:ext cx="7539037" cy="369328"/>
          </a:xfrm>
          <a:prstGeom prst="rect">
            <a:avLst/>
          </a:prstGeom>
          <a:ln/>
        </p:spPr>
        <p:style>
          <a:lnRef idx="1">
            <a:schemeClr val="accent4"/>
          </a:lnRef>
          <a:fillRef idx="3">
            <a:schemeClr val="accent4"/>
          </a:fillRef>
          <a:effectRef idx="2">
            <a:schemeClr val="accent4"/>
          </a:effectRef>
          <a:fontRef idx="minor">
            <a:schemeClr val="lt1"/>
          </a:fontRef>
        </p:style>
        <p:txBody>
          <a:bodyPr lIns="91436" tIns="45718" rIns="91436" bIns="45718" anchor="ctr">
            <a:spAutoFit/>
          </a:bodyPr>
          <a:lstStyle/>
          <a:p>
            <a:pPr algn="ctr">
              <a:defRPr/>
            </a:pPr>
            <a:r>
              <a:rPr lang="zh-CN" altLang="en-US" dirty="0">
                <a:solidFill>
                  <a:srgbClr val="FFFFFF"/>
                </a:solidFill>
                <a:latin typeface="Calibri" pitchFamily="34" charset="0"/>
              </a:rPr>
              <a:t>节省</a:t>
            </a:r>
            <a:r>
              <a:rPr lang="en-US" dirty="0">
                <a:solidFill>
                  <a:srgbClr val="FFFFFF"/>
                </a:solidFill>
                <a:latin typeface="Calibri" pitchFamily="34" charset="0"/>
              </a:rPr>
              <a:t>50%</a:t>
            </a:r>
            <a:r>
              <a:rPr lang="zh-CN" altLang="en-US" dirty="0">
                <a:solidFill>
                  <a:srgbClr val="FFFFFF"/>
                </a:solidFill>
                <a:latin typeface="Calibri" pitchFamily="34" charset="0"/>
              </a:rPr>
              <a:t>部署成本和</a:t>
            </a:r>
            <a:r>
              <a:rPr lang="en-US" dirty="0">
                <a:solidFill>
                  <a:srgbClr val="FFFFFF"/>
                </a:solidFill>
                <a:latin typeface="Calibri" pitchFamily="34" charset="0"/>
              </a:rPr>
              <a:t>75%</a:t>
            </a:r>
            <a:r>
              <a:rPr lang="zh-CN" altLang="en-US" dirty="0">
                <a:solidFill>
                  <a:srgbClr val="FFFFFF"/>
                </a:solidFill>
                <a:latin typeface="Calibri" pitchFamily="34" charset="0"/>
              </a:rPr>
              <a:t>运营成本</a:t>
            </a:r>
            <a:endParaRPr lang="en-US" dirty="0">
              <a:solidFill>
                <a:srgbClr val="FFFFFF"/>
              </a:solidFill>
              <a:latin typeface="Calibri" pitchFamily="34" charset="0"/>
            </a:endParaRPr>
          </a:p>
        </p:txBody>
      </p:sp>
      <p:pic>
        <p:nvPicPr>
          <p:cNvPr id="123917" name="Picture 53" descr="Aruba_color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9363" y="1276350"/>
            <a:ext cx="155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ound Same Side Corner Rectangle 57"/>
          <p:cNvSpPr/>
          <p:nvPr/>
        </p:nvSpPr>
        <p:spPr bwMode="auto">
          <a:xfrm>
            <a:off x="1427163" y="2039938"/>
            <a:ext cx="677862" cy="3373437"/>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lIns="91436" tIns="45718" rIns="91436" bIns="45718"/>
          <a:lstStyle/>
          <a:p>
            <a:pPr eaLnBrk="0" hangingPunct="0">
              <a:defRPr/>
            </a:pPr>
            <a:endParaRPr lang="en-US">
              <a:solidFill>
                <a:srgbClr val="000000"/>
              </a:solidFill>
            </a:endParaRPr>
          </a:p>
        </p:txBody>
      </p:sp>
      <p:pic>
        <p:nvPicPr>
          <p:cNvPr id="123919"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5038" y="4543425"/>
            <a:ext cx="319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23920" name="Picture 35" descr="DesktopMonitor.png"/>
          <p:cNvPicPr>
            <a:picLocks noChangeAspect="1"/>
          </p:cNvPicPr>
          <p:nvPr/>
        </p:nvPicPr>
        <p:blipFill>
          <a:blip r:embed="rId10" cstate="print">
            <a:extLst>
              <a:ext uri="{28A0092B-C50C-407E-A947-70E740481C1C}">
                <a14:useLocalDpi xmlns:a14="http://schemas.microsoft.com/office/drawing/2010/main" val="0"/>
              </a:ext>
            </a:extLst>
          </a:blip>
          <a:srcRect t="14706" r="18489" b="17647"/>
          <a:stretch>
            <a:fillRect/>
          </a:stretch>
        </p:blipFill>
        <p:spPr bwMode="auto">
          <a:xfrm>
            <a:off x="1531938" y="2198688"/>
            <a:ext cx="4445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1"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2413" y="3357563"/>
            <a:ext cx="2301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 Same Side Corner Rectangle 45"/>
          <p:cNvSpPr/>
          <p:nvPr/>
        </p:nvSpPr>
        <p:spPr bwMode="auto">
          <a:xfrm>
            <a:off x="2133600" y="2035175"/>
            <a:ext cx="677863" cy="3375025"/>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lIns="91436" tIns="45718" rIns="91436" bIns="45718"/>
          <a:lstStyle/>
          <a:p>
            <a:pPr eaLnBrk="0" hangingPunct="0">
              <a:defRPr/>
            </a:pPr>
            <a:endParaRPr lang="en-US">
              <a:solidFill>
                <a:srgbClr val="000000"/>
              </a:solidFill>
            </a:endParaRPr>
          </a:p>
        </p:txBody>
      </p:sp>
      <p:pic>
        <p:nvPicPr>
          <p:cNvPr id="123923" name="Picture 47" descr="DesktopMonitor.png"/>
          <p:cNvPicPr>
            <a:picLocks noChangeAspect="1"/>
          </p:cNvPicPr>
          <p:nvPr/>
        </p:nvPicPr>
        <p:blipFill>
          <a:blip r:embed="rId10" cstate="print">
            <a:extLst>
              <a:ext uri="{28A0092B-C50C-407E-A947-70E740481C1C}">
                <a14:useLocalDpi xmlns:a14="http://schemas.microsoft.com/office/drawing/2010/main" val="0"/>
              </a:ext>
            </a:extLst>
          </a:blip>
          <a:srcRect t="14706" r="18489" b="17647"/>
          <a:stretch>
            <a:fillRect/>
          </a:stretch>
        </p:blipFill>
        <p:spPr bwMode="auto">
          <a:xfrm>
            <a:off x="2238375" y="2195513"/>
            <a:ext cx="444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30438" y="3352800"/>
            <a:ext cx="22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81250" y="3440113"/>
            <a:ext cx="36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ound Same Side Corner Rectangle 63"/>
          <p:cNvSpPr/>
          <p:nvPr/>
        </p:nvSpPr>
        <p:spPr bwMode="auto">
          <a:xfrm>
            <a:off x="2854325" y="2035175"/>
            <a:ext cx="677863" cy="3375025"/>
          </a:xfrm>
          <a:prstGeom prst="round2SameRect">
            <a:avLst>
              <a:gd name="adj1" fmla="val 16667"/>
              <a:gd name="adj2" fmla="val 15557"/>
            </a:avLst>
          </a:prstGeom>
          <a:gradFill flip="none" rotWithShape="1">
            <a:gsLst>
              <a:gs pos="45000">
                <a:schemeClr val="lt1"/>
              </a:gs>
              <a:gs pos="100000">
                <a:srgbClr val="E0DFEA"/>
              </a:gs>
              <a:gs pos="0">
                <a:srgbClr val="E0DFEA"/>
              </a:gs>
            </a:gsLst>
            <a:lin ang="16200000" scaled="0"/>
            <a:tileRect/>
          </a:gradFill>
          <a:ln w="31750">
            <a:noFill/>
            <a:headEnd type="none" w="med" len="med"/>
            <a:tailEnd type="none" w="med" len="med"/>
          </a:ln>
          <a:effectLst/>
        </p:spPr>
        <p:style>
          <a:lnRef idx="2">
            <a:schemeClr val="accent4"/>
          </a:lnRef>
          <a:fillRef idx="1">
            <a:schemeClr val="lt1"/>
          </a:fillRef>
          <a:effectRef idx="0">
            <a:schemeClr val="accent4"/>
          </a:effectRef>
          <a:fontRef idx="minor">
            <a:schemeClr val="dk1"/>
          </a:fontRef>
        </p:style>
        <p:txBody>
          <a:bodyPr lIns="91436" tIns="45718" rIns="91436" bIns="45718"/>
          <a:lstStyle/>
          <a:p>
            <a:pPr eaLnBrk="0" hangingPunct="0">
              <a:defRPr/>
            </a:pPr>
            <a:endParaRPr lang="en-US">
              <a:solidFill>
                <a:srgbClr val="000000"/>
              </a:solidFill>
            </a:endParaRPr>
          </a:p>
        </p:txBody>
      </p:sp>
      <p:pic>
        <p:nvPicPr>
          <p:cNvPr id="123927" name="Picture 6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5175" y="4718050"/>
            <a:ext cx="5222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23928" name="Picture 65" descr="DesktopMonitor.png"/>
          <p:cNvPicPr>
            <a:picLocks noChangeAspect="1"/>
          </p:cNvPicPr>
          <p:nvPr/>
        </p:nvPicPr>
        <p:blipFill>
          <a:blip r:embed="rId10" cstate="print">
            <a:extLst>
              <a:ext uri="{28A0092B-C50C-407E-A947-70E740481C1C}">
                <a14:useLocalDpi xmlns:a14="http://schemas.microsoft.com/office/drawing/2010/main" val="0"/>
              </a:ext>
            </a:extLst>
          </a:blip>
          <a:srcRect t="14706" r="18489" b="17647"/>
          <a:stretch>
            <a:fillRect/>
          </a:stretch>
        </p:blipFill>
        <p:spPr bwMode="auto">
          <a:xfrm>
            <a:off x="2959100" y="2195513"/>
            <a:ext cx="444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9"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9575" y="3352800"/>
            <a:ext cx="230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0"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1975" y="3440113"/>
            <a:ext cx="36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1" name="Picture 70" descr="DesktopMonitor.png"/>
          <p:cNvPicPr>
            <a:picLocks noChangeAspect="1"/>
          </p:cNvPicPr>
          <p:nvPr/>
        </p:nvPicPr>
        <p:blipFill>
          <a:blip r:embed="rId10" cstate="print">
            <a:extLst>
              <a:ext uri="{28A0092B-C50C-407E-A947-70E740481C1C}">
                <a14:useLocalDpi xmlns:a14="http://schemas.microsoft.com/office/drawing/2010/main" val="0"/>
              </a:ext>
            </a:extLst>
          </a:blip>
          <a:srcRect t="14706" r="18489" b="17647"/>
          <a:stretch>
            <a:fillRect/>
          </a:stretch>
        </p:blipFill>
        <p:spPr bwMode="auto">
          <a:xfrm>
            <a:off x="814388" y="2212975"/>
            <a:ext cx="4445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4863" y="3370263"/>
            <a:ext cx="230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3"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7263" y="3457575"/>
            <a:ext cx="365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2888" y="3365500"/>
            <a:ext cx="22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3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03363" y="4613275"/>
            <a:ext cx="5222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2393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40050" y="4752975"/>
            <a:ext cx="546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77" name="Rectangle 76"/>
          <p:cNvSpPr/>
          <p:nvPr/>
        </p:nvSpPr>
        <p:spPr bwMode="auto">
          <a:xfrm>
            <a:off x="2187466" y="4793725"/>
            <a:ext cx="558922" cy="384986"/>
          </a:xfrm>
          <a:prstGeom prst="rect">
            <a:avLst/>
          </a:prstGeom>
          <a:solidFill>
            <a:schemeClr val="accent2"/>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91436" tIns="45718" rIns="91436" bIns="45718" anchor="ctr"/>
          <a:lstStyle/>
          <a:p>
            <a:pPr algn="ctr" eaLnBrk="0" hangingPunct="0">
              <a:defRPr/>
            </a:pPr>
            <a:r>
              <a:rPr lang="en-US" sz="1400" dirty="0">
                <a:solidFill>
                  <a:srgbClr val="FFFFFF"/>
                </a:solidFill>
                <a:ea typeface="ＭＳ Ｐゴシック" pitchFamily="34" charset="-128"/>
              </a:rPr>
              <a:t>VPN</a:t>
            </a:r>
          </a:p>
        </p:txBody>
      </p:sp>
      <p:pic>
        <p:nvPicPr>
          <p:cNvPr id="123938"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74813" y="3443288"/>
            <a:ext cx="3651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2638" y="1250950"/>
            <a:ext cx="2501899" cy="492443"/>
          </a:xfrm>
          <a:prstGeom prst="rect">
            <a:avLst/>
          </a:prstGeom>
          <a:noFill/>
        </p:spPr>
        <p:txBody>
          <a:bodyPr wrap="square" rtlCol="0">
            <a:spAutoFit/>
          </a:bodyPr>
          <a:lstStyle/>
          <a:p>
            <a:pPr algn="ctr"/>
            <a:r>
              <a:rPr lang="zh-CN" altLang="en-US" sz="2600" b="1" dirty="0" smtClean="0">
                <a:solidFill>
                  <a:schemeClr val="bg2">
                    <a:lumMod val="75000"/>
                  </a:schemeClr>
                </a:solidFill>
                <a:latin typeface="+mn-ea"/>
              </a:rPr>
              <a:t>传统解决方案</a:t>
            </a:r>
            <a:endParaRPr lang="en-US" sz="2600" b="1" dirty="0">
              <a:solidFill>
                <a:schemeClr val="bg2">
                  <a:lumMod val="75000"/>
                </a:schemeClr>
              </a:solidFill>
              <a:latin typeface="+mn-ea"/>
            </a:endParaRPr>
          </a:p>
        </p:txBody>
      </p:sp>
    </p:spTree>
    <p:extLst>
      <p:ext uri="{BB962C8B-B14F-4D97-AF65-F5344CB8AC3E}">
        <p14:creationId xmlns:p14="http://schemas.microsoft.com/office/powerpoint/2010/main" val="102728566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038" y="3105861"/>
            <a:ext cx="7366000" cy="646278"/>
          </a:xfrm>
          <a:noFill/>
          <a:ln w="9525">
            <a:noFill/>
            <a:miter lim="800000"/>
            <a:headEnd/>
            <a:tailEnd/>
          </a:ln>
        </p:spPr>
        <p:txBody>
          <a:bodyPr vert="horz" wrap="square" lIns="91388" tIns="45694" rIns="91388" bIns="45694" numCol="1" rtlCol="0" anchor="ctr" anchorCtr="0" compatLnSpc="1">
            <a:prstTxWarp prst="textNoShape">
              <a:avLst/>
            </a:prstTxWarp>
            <a:spAutoFit/>
          </a:bodyPr>
          <a:lstStyle/>
          <a:p>
            <a:pPr>
              <a:spcAft>
                <a:spcPct val="0"/>
              </a:spcAft>
            </a:pPr>
            <a:r>
              <a:rPr lang="zh-CN" altLang="en-US" sz="4000" b="1" kern="1200" dirty="0">
                <a:effectLst>
                  <a:outerShdw blurRad="38100" dist="38100" dir="2700000" algn="tl">
                    <a:srgbClr val="000000">
                      <a:alpha val="43137"/>
                    </a:srgbClr>
                  </a:outerShdw>
                </a:effectLst>
                <a:latin typeface="Calibri" pitchFamily="34" charset="0"/>
                <a:ea typeface="+mn-ea"/>
                <a:cs typeface="+mn-cs"/>
              </a:rPr>
              <a:t>公司简介</a:t>
            </a:r>
            <a:endParaRPr lang="en-US" sz="4000" b="1" kern="1200" dirty="0">
              <a:effectLst>
                <a:outerShdw blurRad="38100" dist="38100" dir="2700000" algn="tl">
                  <a:srgbClr val="000000">
                    <a:alpha val="43137"/>
                  </a:srgbClr>
                </a:outerShdw>
              </a:effectLst>
              <a:latin typeface="Calibri" pitchFamily="34" charset="0"/>
              <a:ea typeface="+mn-ea"/>
              <a:cs typeface="+mn-cs"/>
            </a:endParaRPr>
          </a:p>
        </p:txBody>
      </p:sp>
    </p:spTree>
    <p:extLst>
      <p:ext uri="{BB962C8B-B14F-4D97-AF65-F5344CB8AC3E}">
        <p14:creationId xmlns:p14="http://schemas.microsoft.com/office/powerpoint/2010/main" val="395267960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0038" y="3105861"/>
            <a:ext cx="7366000" cy="646278"/>
          </a:xfrm>
          <a:noFill/>
          <a:ln w="9525">
            <a:noFill/>
            <a:miter lim="800000"/>
            <a:headEnd/>
            <a:tailEnd/>
          </a:ln>
        </p:spPr>
        <p:txBody>
          <a:bodyPr vert="horz" wrap="square" lIns="91388" tIns="45694" rIns="91388" bIns="45694" numCol="1" rtlCol="0" anchor="ctr" anchorCtr="0" compatLnSpc="1">
            <a:prstTxWarp prst="textNoShape">
              <a:avLst/>
            </a:prstTxWarp>
            <a:spAutoFit/>
          </a:bodyPr>
          <a:lstStyle/>
          <a:p>
            <a:pPr>
              <a:spcAft>
                <a:spcPct val="0"/>
              </a:spcAft>
            </a:pPr>
            <a:r>
              <a:rPr lang="zh-CN" altLang="en-US" sz="4000" b="1" kern="1200" dirty="0">
                <a:effectLst>
                  <a:outerShdw blurRad="38100" dist="38100" dir="2700000" algn="tl">
                    <a:srgbClr val="000000">
                      <a:alpha val="43137"/>
                    </a:srgbClr>
                  </a:outerShdw>
                </a:effectLst>
                <a:latin typeface="Calibri" pitchFamily="34" charset="0"/>
                <a:ea typeface="+mn-ea"/>
                <a:cs typeface="+mn-cs"/>
              </a:rPr>
              <a:t>典</a:t>
            </a:r>
            <a:r>
              <a:rPr lang="zh-CN" altLang="en-US" sz="4000" b="1" kern="1200" dirty="0" smtClean="0">
                <a:effectLst>
                  <a:outerShdw blurRad="38100" dist="38100" dir="2700000" algn="tl">
                    <a:srgbClr val="000000">
                      <a:alpha val="43137"/>
                    </a:srgbClr>
                  </a:outerShdw>
                </a:effectLst>
                <a:latin typeface="Calibri" pitchFamily="34" charset="0"/>
                <a:ea typeface="+mn-ea"/>
                <a:cs typeface="+mn-cs"/>
              </a:rPr>
              <a:t>型场景设计</a:t>
            </a:r>
            <a:endParaRPr lang="zh-CN" altLang="en-US" sz="4000" b="1" kern="1200" dirty="0">
              <a:effectLst>
                <a:outerShdw blurRad="38100" dist="38100" dir="2700000" algn="tl">
                  <a:srgbClr val="000000">
                    <a:alpha val="43137"/>
                  </a:srgbClr>
                </a:outerShdw>
              </a:effectLst>
              <a:latin typeface="Calibri" pitchFamily="34" charset="0"/>
              <a:ea typeface="+mn-ea"/>
              <a:cs typeface="+mn-cs"/>
            </a:endParaRPr>
          </a:p>
        </p:txBody>
      </p:sp>
    </p:spTree>
    <p:extLst>
      <p:ext uri="{BB962C8B-B14F-4D97-AF65-F5344CB8AC3E}">
        <p14:creationId xmlns:p14="http://schemas.microsoft.com/office/powerpoint/2010/main" val="222468505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p:cNvSpPr>
            <a:spLocks noGrp="1"/>
          </p:cNvSpPr>
          <p:nvPr>
            <p:ph type="title"/>
          </p:nvPr>
        </p:nvSpPr>
        <p:spPr>
          <a:xfrm>
            <a:off x="723900" y="0"/>
            <a:ext cx="8420100" cy="876300"/>
          </a:xfrm>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总</a:t>
            </a:r>
            <a:r>
              <a:rPr lang="zh-CN" altLang="en-US" kern="1200" dirty="0" smtClean="0">
                <a:latin typeface="Bookman Old Style" pitchFamily="18" charset="0"/>
                <a:ea typeface="微软雅黑" pitchFamily="34" charset="-122"/>
                <a:cs typeface="Arial" charset="0"/>
              </a:rPr>
              <a:t>体架构设计</a:t>
            </a:r>
            <a:endParaRPr kern="1200" dirty="0">
              <a:latin typeface="Bookman Old Style" pitchFamily="18" charset="0"/>
              <a:ea typeface="微软雅黑" pitchFamily="34" charset="-122"/>
              <a:cs typeface="Arial" charset="0"/>
            </a:endParaRPr>
          </a:p>
        </p:txBody>
      </p:sp>
      <p:pic>
        <p:nvPicPr>
          <p:cNvPr id="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8988" y="5922963"/>
            <a:ext cx="10779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tangle 133"/>
          <p:cNvSpPr/>
          <p:nvPr/>
        </p:nvSpPr>
        <p:spPr>
          <a:xfrm>
            <a:off x="6777038" y="3805238"/>
            <a:ext cx="1252537" cy="85725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135" name="Rectangle 134"/>
          <p:cNvSpPr/>
          <p:nvPr/>
        </p:nvSpPr>
        <p:spPr>
          <a:xfrm>
            <a:off x="3762375" y="3800475"/>
            <a:ext cx="3014663" cy="857250"/>
          </a:xfrm>
          <a:prstGeom prst="rect">
            <a:avLst/>
          </a:prstGeom>
          <a:solidFill>
            <a:schemeClr val="accent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pic>
        <p:nvPicPr>
          <p:cNvPr id="13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5" y="3598863"/>
            <a:ext cx="1063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4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30576" flipV="1">
            <a:off x="3373438" y="2986088"/>
            <a:ext cx="31829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400" y="2873375"/>
            <a:ext cx="48466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grpSp>
        <p:nvGrpSpPr>
          <p:cNvPr id="145" name="Group 8"/>
          <p:cNvGrpSpPr>
            <a:grpSpLocks/>
          </p:cNvGrpSpPr>
          <p:nvPr/>
        </p:nvGrpSpPr>
        <p:grpSpPr bwMode="auto">
          <a:xfrm>
            <a:off x="1025525" y="5106988"/>
            <a:ext cx="1603375" cy="1673225"/>
            <a:chOff x="1165589" y="4651466"/>
            <a:chExt cx="1234524" cy="1426614"/>
          </a:xfrm>
        </p:grpSpPr>
        <p:grpSp>
          <p:nvGrpSpPr>
            <p:cNvPr id="146" name="Group 9"/>
            <p:cNvGrpSpPr>
              <a:grpSpLocks/>
            </p:cNvGrpSpPr>
            <p:nvPr/>
          </p:nvGrpSpPr>
          <p:grpSpPr bwMode="auto">
            <a:xfrm>
              <a:off x="1165589" y="5363700"/>
              <a:ext cx="446239" cy="714380"/>
              <a:chOff x="1250550" y="4973983"/>
              <a:chExt cx="677961" cy="1119193"/>
            </a:xfrm>
          </p:grpSpPr>
          <p:pic>
            <p:nvPicPr>
              <p:cNvPr id="1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 name="Group 10"/>
            <p:cNvGrpSpPr>
              <a:grpSpLocks/>
            </p:cNvGrpSpPr>
            <p:nvPr/>
          </p:nvGrpSpPr>
          <p:grpSpPr bwMode="auto">
            <a:xfrm>
              <a:off x="1552245" y="5006510"/>
              <a:ext cx="446239" cy="714380"/>
              <a:chOff x="1250550" y="4973983"/>
              <a:chExt cx="677961" cy="1119193"/>
            </a:xfrm>
          </p:grpSpPr>
          <p:pic>
            <p:nvPicPr>
              <p:cNvPr id="15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8" name="Group 11"/>
            <p:cNvGrpSpPr>
              <a:grpSpLocks/>
            </p:cNvGrpSpPr>
            <p:nvPr/>
          </p:nvGrpSpPr>
          <p:grpSpPr bwMode="auto">
            <a:xfrm>
              <a:off x="1953874" y="4651466"/>
              <a:ext cx="446239" cy="714380"/>
              <a:chOff x="1250550" y="4973983"/>
              <a:chExt cx="677961" cy="1119193"/>
            </a:xfrm>
          </p:grpSpPr>
          <p:pic>
            <p:nvPicPr>
              <p:cNvPr id="14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6" name="Group 18"/>
          <p:cNvGrpSpPr>
            <a:grpSpLocks/>
          </p:cNvGrpSpPr>
          <p:nvPr/>
        </p:nvGrpSpPr>
        <p:grpSpPr bwMode="auto">
          <a:xfrm>
            <a:off x="2525713" y="5072063"/>
            <a:ext cx="1517650" cy="1670050"/>
            <a:chOff x="1165589" y="4651466"/>
            <a:chExt cx="1234524" cy="1426614"/>
          </a:xfrm>
        </p:grpSpPr>
        <p:grpSp>
          <p:nvGrpSpPr>
            <p:cNvPr id="161" name="Group 19"/>
            <p:cNvGrpSpPr>
              <a:grpSpLocks/>
            </p:cNvGrpSpPr>
            <p:nvPr/>
          </p:nvGrpSpPr>
          <p:grpSpPr bwMode="auto">
            <a:xfrm>
              <a:off x="1165589" y="5363700"/>
              <a:ext cx="446239" cy="714380"/>
              <a:chOff x="1250550" y="4973983"/>
              <a:chExt cx="677961" cy="1119193"/>
            </a:xfrm>
          </p:grpSpPr>
          <p:pic>
            <p:nvPicPr>
              <p:cNvPr id="17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2" name="Group 20"/>
            <p:cNvGrpSpPr>
              <a:grpSpLocks/>
            </p:cNvGrpSpPr>
            <p:nvPr/>
          </p:nvGrpSpPr>
          <p:grpSpPr bwMode="auto">
            <a:xfrm>
              <a:off x="1552245" y="5006510"/>
              <a:ext cx="446239" cy="714380"/>
              <a:chOff x="1250550" y="4973983"/>
              <a:chExt cx="677961" cy="1119193"/>
            </a:xfrm>
          </p:grpSpPr>
          <p:pic>
            <p:nvPicPr>
              <p:cNvPr id="17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5" name="Group 21"/>
            <p:cNvGrpSpPr>
              <a:grpSpLocks/>
            </p:cNvGrpSpPr>
            <p:nvPr/>
          </p:nvGrpSpPr>
          <p:grpSpPr bwMode="auto">
            <a:xfrm>
              <a:off x="1953874" y="4651466"/>
              <a:ext cx="446239" cy="714380"/>
              <a:chOff x="1250550" y="4973983"/>
              <a:chExt cx="677961" cy="1119193"/>
            </a:xfrm>
          </p:grpSpPr>
          <p:pic>
            <p:nvPicPr>
              <p:cNvPr id="16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4" name="Group 28"/>
          <p:cNvGrpSpPr>
            <a:grpSpLocks/>
          </p:cNvGrpSpPr>
          <p:nvPr/>
        </p:nvGrpSpPr>
        <p:grpSpPr bwMode="auto">
          <a:xfrm>
            <a:off x="4011613" y="5099050"/>
            <a:ext cx="1587500" cy="1668463"/>
            <a:chOff x="1165589" y="4651466"/>
            <a:chExt cx="1234524" cy="1426614"/>
          </a:xfrm>
        </p:grpSpPr>
        <p:grpSp>
          <p:nvGrpSpPr>
            <p:cNvPr id="185" name="Group 29"/>
            <p:cNvGrpSpPr>
              <a:grpSpLocks/>
            </p:cNvGrpSpPr>
            <p:nvPr/>
          </p:nvGrpSpPr>
          <p:grpSpPr bwMode="auto">
            <a:xfrm>
              <a:off x="1165589" y="5363700"/>
              <a:ext cx="446239" cy="714380"/>
              <a:chOff x="1250550" y="4973983"/>
              <a:chExt cx="677961" cy="1119193"/>
            </a:xfrm>
          </p:grpSpPr>
          <p:pic>
            <p:nvPicPr>
              <p:cNvPr id="20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 name="Group 30"/>
            <p:cNvGrpSpPr>
              <a:grpSpLocks/>
            </p:cNvGrpSpPr>
            <p:nvPr/>
          </p:nvGrpSpPr>
          <p:grpSpPr bwMode="auto">
            <a:xfrm>
              <a:off x="1552245" y="5006510"/>
              <a:ext cx="446239" cy="714380"/>
              <a:chOff x="1250550" y="4973983"/>
              <a:chExt cx="677961" cy="1119193"/>
            </a:xfrm>
          </p:grpSpPr>
          <p:pic>
            <p:nvPicPr>
              <p:cNvPr id="19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7" name="Group 31"/>
            <p:cNvGrpSpPr>
              <a:grpSpLocks/>
            </p:cNvGrpSpPr>
            <p:nvPr/>
          </p:nvGrpSpPr>
          <p:grpSpPr bwMode="auto">
            <a:xfrm>
              <a:off x="1953874" y="4651466"/>
              <a:ext cx="446239" cy="714380"/>
              <a:chOff x="1250550" y="4973983"/>
              <a:chExt cx="677961" cy="1119193"/>
            </a:xfrm>
          </p:grpSpPr>
          <p:pic>
            <p:nvPicPr>
              <p:cNvPr id="18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02" name="Group 38"/>
          <p:cNvGrpSpPr>
            <a:grpSpLocks/>
          </p:cNvGrpSpPr>
          <p:nvPr/>
        </p:nvGrpSpPr>
        <p:grpSpPr bwMode="auto">
          <a:xfrm>
            <a:off x="5445125" y="5068888"/>
            <a:ext cx="1543050" cy="1673225"/>
            <a:chOff x="1165589" y="4651466"/>
            <a:chExt cx="1234524" cy="1426614"/>
          </a:xfrm>
        </p:grpSpPr>
        <p:grpSp>
          <p:nvGrpSpPr>
            <p:cNvPr id="203" name="Group 39"/>
            <p:cNvGrpSpPr>
              <a:grpSpLocks/>
            </p:cNvGrpSpPr>
            <p:nvPr/>
          </p:nvGrpSpPr>
          <p:grpSpPr bwMode="auto">
            <a:xfrm>
              <a:off x="1165589" y="5363700"/>
              <a:ext cx="446239" cy="714380"/>
              <a:chOff x="1250550" y="4973983"/>
              <a:chExt cx="677961" cy="1119193"/>
            </a:xfrm>
          </p:grpSpPr>
          <p:pic>
            <p:nvPicPr>
              <p:cNvPr id="2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 name="Group 40"/>
            <p:cNvGrpSpPr>
              <a:grpSpLocks/>
            </p:cNvGrpSpPr>
            <p:nvPr/>
          </p:nvGrpSpPr>
          <p:grpSpPr bwMode="auto">
            <a:xfrm>
              <a:off x="1552245" y="5006510"/>
              <a:ext cx="446239" cy="714380"/>
              <a:chOff x="1250550" y="4973983"/>
              <a:chExt cx="677961" cy="1119193"/>
            </a:xfrm>
          </p:grpSpPr>
          <p:pic>
            <p:nvPicPr>
              <p:cNvPr id="20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 name="Group 41"/>
            <p:cNvGrpSpPr>
              <a:grpSpLocks/>
            </p:cNvGrpSpPr>
            <p:nvPr/>
          </p:nvGrpSpPr>
          <p:grpSpPr bwMode="auto">
            <a:xfrm>
              <a:off x="1953874" y="4651466"/>
              <a:ext cx="446239" cy="714380"/>
              <a:chOff x="1250550" y="4973983"/>
              <a:chExt cx="677961" cy="1119193"/>
            </a:xfrm>
          </p:grpSpPr>
          <p:pic>
            <p:nvPicPr>
              <p:cNvPr id="2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550" y="5688363"/>
                <a:ext cx="5888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0550" y="4973983"/>
                <a:ext cx="677961"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5" name="Rectangle 214"/>
          <p:cNvSpPr/>
          <p:nvPr/>
        </p:nvSpPr>
        <p:spPr>
          <a:xfrm>
            <a:off x="742950" y="4913313"/>
            <a:ext cx="7440613" cy="1828800"/>
          </a:xfrm>
          <a:prstGeom prst="rect">
            <a:avLst/>
          </a:prstGeom>
          <a:solidFill>
            <a:schemeClr val="tx2">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pic>
        <p:nvPicPr>
          <p:cNvPr id="21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7195758" flipV="1">
            <a:off x="632619" y="5298282"/>
            <a:ext cx="1957387"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686326" flipV="1">
            <a:off x="1206500" y="5046663"/>
            <a:ext cx="147637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1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0750" y="4367213"/>
            <a:ext cx="889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1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3738" y="4349750"/>
            <a:ext cx="873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5369386" flipV="1">
            <a:off x="2973388" y="4795837"/>
            <a:ext cx="1074738"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1"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7083966" flipV="1">
            <a:off x="2039143" y="5228432"/>
            <a:ext cx="18399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5838" y="4437063"/>
            <a:ext cx="8731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6"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7083966" flipV="1">
            <a:off x="3557588" y="5281613"/>
            <a:ext cx="1839912"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7"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5369386" flipV="1">
            <a:off x="4629944" y="4899819"/>
            <a:ext cx="107473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8"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24325" flipV="1">
            <a:off x="5926138" y="4805363"/>
            <a:ext cx="10731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2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354513"/>
            <a:ext cx="87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6780982" flipV="1">
            <a:off x="4823618" y="5218907"/>
            <a:ext cx="18399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1"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19338" y="2532063"/>
            <a:ext cx="666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2"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59038" y="2547938"/>
            <a:ext cx="666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3"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1913" y="2544763"/>
            <a:ext cx="68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4"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5113" y="2522538"/>
            <a:ext cx="666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6"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7118611">
            <a:off x="1558925" y="3771901"/>
            <a:ext cx="1265237"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39"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3855987">
            <a:off x="2249488" y="3651250"/>
            <a:ext cx="1265237"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4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2520347">
            <a:off x="2490788" y="3730625"/>
            <a:ext cx="236855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41"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2038097">
            <a:off x="2698750" y="3722688"/>
            <a:ext cx="34417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242" name="Straight Connector 241"/>
          <p:cNvCxnSpPr/>
          <p:nvPr/>
        </p:nvCxnSpPr>
        <p:spPr>
          <a:xfrm>
            <a:off x="2459038" y="2989263"/>
            <a:ext cx="46799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703263" y="981075"/>
            <a:ext cx="2492375" cy="641350"/>
          </a:xfrm>
          <a:prstGeom prst="rect">
            <a:avLst/>
          </a:prstGeom>
          <a:solidFill>
            <a:srgbClr val="FFCC66">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44" name="Rectangle 243"/>
          <p:cNvSpPr/>
          <p:nvPr/>
        </p:nvSpPr>
        <p:spPr>
          <a:xfrm>
            <a:off x="736601" y="1746250"/>
            <a:ext cx="6040438" cy="1066800"/>
          </a:xfrm>
          <a:prstGeom prst="rect">
            <a:avLst/>
          </a:prstGeom>
          <a:solidFill>
            <a:srgbClr val="84E296">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grpSp>
        <p:nvGrpSpPr>
          <p:cNvPr id="245" name="Group 72"/>
          <p:cNvGrpSpPr>
            <a:grpSpLocks/>
          </p:cNvGrpSpPr>
          <p:nvPr/>
        </p:nvGrpSpPr>
        <p:grpSpPr bwMode="auto">
          <a:xfrm>
            <a:off x="4070350" y="2255838"/>
            <a:ext cx="469900" cy="557212"/>
            <a:chOff x="714289" y="3641725"/>
            <a:chExt cx="469008" cy="557248"/>
          </a:xfrm>
        </p:grpSpPr>
        <p:pic>
          <p:nvPicPr>
            <p:cNvPr id="246" name="Picture 17" descr="Web-Email-FTP_Ser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289" y="3641725"/>
              <a:ext cx="223234" cy="5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18" descr="SAP_Citri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6449" y="3878439"/>
              <a:ext cx="346848" cy="3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9" name="Group 75"/>
          <p:cNvGrpSpPr>
            <a:grpSpLocks/>
          </p:cNvGrpSpPr>
          <p:nvPr/>
        </p:nvGrpSpPr>
        <p:grpSpPr bwMode="auto">
          <a:xfrm>
            <a:off x="5003800" y="2259013"/>
            <a:ext cx="469900" cy="557212"/>
            <a:chOff x="714289" y="3641725"/>
            <a:chExt cx="469008" cy="557248"/>
          </a:xfrm>
        </p:grpSpPr>
        <p:pic>
          <p:nvPicPr>
            <p:cNvPr id="252" name="Picture 76" descr="Web-Email-FTP_Ser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289" y="3641725"/>
              <a:ext cx="223234" cy="5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77" descr="SAP_Citri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6449" y="3878439"/>
              <a:ext cx="346848" cy="3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4" name="Group 78"/>
          <p:cNvGrpSpPr>
            <a:grpSpLocks/>
          </p:cNvGrpSpPr>
          <p:nvPr/>
        </p:nvGrpSpPr>
        <p:grpSpPr bwMode="auto">
          <a:xfrm>
            <a:off x="5994400" y="2271713"/>
            <a:ext cx="468313" cy="557212"/>
            <a:chOff x="714289" y="3641725"/>
            <a:chExt cx="469008" cy="557248"/>
          </a:xfrm>
        </p:grpSpPr>
        <p:pic>
          <p:nvPicPr>
            <p:cNvPr id="255" name="Picture 79" descr="Web-Email-FTP_Ser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4289" y="3641725"/>
              <a:ext cx="223234" cy="5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Picture 80" descr="SAP_Citri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6449" y="3878439"/>
              <a:ext cx="346848" cy="3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7" name="Rectangle 256"/>
          <p:cNvSpPr/>
          <p:nvPr/>
        </p:nvSpPr>
        <p:spPr>
          <a:xfrm>
            <a:off x="754063" y="3805238"/>
            <a:ext cx="3014662" cy="857250"/>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pic>
        <p:nvPicPr>
          <p:cNvPr id="258"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35138" y="4097338"/>
            <a:ext cx="64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6563" y="4086225"/>
            <a:ext cx="647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78338" y="4089400"/>
            <a:ext cx="647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30875" y="4070350"/>
            <a:ext cx="64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 name="TextBox 86"/>
          <p:cNvSpPr txBox="1">
            <a:spLocks noChangeArrowheads="1"/>
          </p:cNvSpPr>
          <p:nvPr/>
        </p:nvSpPr>
        <p:spPr bwMode="auto">
          <a:xfrm>
            <a:off x="677863" y="949325"/>
            <a:ext cx="901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b="1">
                <a:latin typeface="Calibri" pitchFamily="34" charset="0"/>
                <a:ea typeface="Microsoft JhengHei" pitchFamily="34" charset="-120"/>
              </a:rPr>
              <a:t>无线网管</a:t>
            </a:r>
            <a:endParaRPr lang="en-US" b="1">
              <a:latin typeface="Calibri" pitchFamily="34" charset="0"/>
              <a:ea typeface="Microsoft JhengHei" pitchFamily="34" charset="-120"/>
            </a:endParaRPr>
          </a:p>
        </p:txBody>
      </p:sp>
      <p:sp>
        <p:nvSpPr>
          <p:cNvPr id="264" name="TextBox 87"/>
          <p:cNvSpPr txBox="1">
            <a:spLocks noChangeArrowheads="1"/>
          </p:cNvSpPr>
          <p:nvPr/>
        </p:nvSpPr>
        <p:spPr bwMode="auto">
          <a:xfrm>
            <a:off x="677863" y="1736725"/>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b="1">
                <a:latin typeface="Calibri" pitchFamily="34" charset="0"/>
                <a:ea typeface="Microsoft JhengHei" pitchFamily="34" charset="-120"/>
              </a:rPr>
              <a:t>网络服务</a:t>
            </a:r>
            <a:endParaRPr lang="en-US" b="1">
              <a:latin typeface="Calibri" pitchFamily="34" charset="0"/>
              <a:ea typeface="Microsoft JhengHei" pitchFamily="34" charset="-120"/>
            </a:endParaRPr>
          </a:p>
        </p:txBody>
      </p:sp>
      <p:sp>
        <p:nvSpPr>
          <p:cNvPr id="265" name="TextBox 88"/>
          <p:cNvSpPr txBox="1">
            <a:spLocks noChangeArrowheads="1"/>
          </p:cNvSpPr>
          <p:nvPr/>
        </p:nvSpPr>
        <p:spPr bwMode="auto">
          <a:xfrm>
            <a:off x="719138" y="3835400"/>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b="1">
                <a:latin typeface="Calibri" pitchFamily="34" charset="0"/>
                <a:ea typeface="Microsoft JhengHei" pitchFamily="34" charset="-120"/>
              </a:rPr>
              <a:t>汇聚层</a:t>
            </a:r>
            <a:endParaRPr lang="en-US" b="1">
              <a:latin typeface="Calibri" pitchFamily="34" charset="0"/>
              <a:ea typeface="Microsoft JhengHei" pitchFamily="34" charset="-120"/>
            </a:endParaRPr>
          </a:p>
        </p:txBody>
      </p:sp>
      <p:sp>
        <p:nvSpPr>
          <p:cNvPr id="266" name="TextBox 89"/>
          <p:cNvSpPr txBox="1">
            <a:spLocks noChangeArrowheads="1"/>
          </p:cNvSpPr>
          <p:nvPr/>
        </p:nvSpPr>
        <p:spPr bwMode="auto">
          <a:xfrm>
            <a:off x="719138" y="4943475"/>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b="1">
                <a:latin typeface="Calibri" pitchFamily="34" charset="0"/>
                <a:ea typeface="Microsoft JhengHei" pitchFamily="34" charset="-120"/>
              </a:rPr>
              <a:t>接入层</a:t>
            </a:r>
            <a:endParaRPr lang="en-US" b="1">
              <a:latin typeface="Calibri" pitchFamily="34" charset="0"/>
              <a:ea typeface="Microsoft JhengHei" pitchFamily="34" charset="-120"/>
            </a:endParaRPr>
          </a:p>
        </p:txBody>
      </p:sp>
      <p:sp>
        <p:nvSpPr>
          <p:cNvPr id="267" name="TextBox 90"/>
          <p:cNvSpPr txBox="1">
            <a:spLocks noChangeArrowheads="1"/>
          </p:cNvSpPr>
          <p:nvPr/>
        </p:nvSpPr>
        <p:spPr bwMode="auto">
          <a:xfrm>
            <a:off x="2114550" y="1784350"/>
            <a:ext cx="603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100" b="1" dirty="0">
                <a:solidFill>
                  <a:srgbClr val="C00000"/>
                </a:solidFill>
                <a:latin typeface="Calibri" pitchFamily="34" charset="0"/>
                <a:ea typeface="Microsoft JhengHei" pitchFamily="34" charset="-120"/>
              </a:rPr>
              <a:t>控制器</a:t>
            </a:r>
            <a:endParaRPr lang="en-US" altLang="zh-CN" sz="1100" b="1" dirty="0">
              <a:solidFill>
                <a:srgbClr val="C00000"/>
              </a:solidFill>
              <a:latin typeface="Calibri" pitchFamily="34" charset="0"/>
              <a:ea typeface="Microsoft JhengHei" pitchFamily="34" charset="-120"/>
            </a:endParaRPr>
          </a:p>
          <a:p>
            <a:pPr eaLnBrk="1" hangingPunct="1"/>
            <a:r>
              <a:rPr lang="en-US" altLang="zh-CN" sz="1100" b="1" dirty="0" smtClean="0">
                <a:solidFill>
                  <a:srgbClr val="C00000"/>
                </a:solidFill>
                <a:latin typeface="Calibri" pitchFamily="34" charset="0"/>
                <a:ea typeface="Microsoft JhengHei" pitchFamily="34" charset="-120"/>
              </a:rPr>
              <a:t>Master</a:t>
            </a:r>
            <a:endParaRPr lang="en-US" altLang="zh-CN" sz="1100" b="1" dirty="0">
              <a:solidFill>
                <a:srgbClr val="C00000"/>
              </a:solidFill>
              <a:latin typeface="Calibri" pitchFamily="34" charset="0"/>
              <a:ea typeface="Microsoft JhengHei" pitchFamily="34" charset="-120"/>
            </a:endParaRPr>
          </a:p>
        </p:txBody>
      </p:sp>
      <p:sp>
        <p:nvSpPr>
          <p:cNvPr id="268" name="TextBox 91"/>
          <p:cNvSpPr txBox="1">
            <a:spLocks noChangeArrowheads="1"/>
          </p:cNvSpPr>
          <p:nvPr/>
        </p:nvSpPr>
        <p:spPr bwMode="auto">
          <a:xfrm>
            <a:off x="2805113" y="1803400"/>
            <a:ext cx="18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endParaRPr lang="en-US" altLang="zh-CN" sz="900" b="1">
              <a:solidFill>
                <a:srgbClr val="002060"/>
              </a:solidFill>
              <a:latin typeface="Calibri" pitchFamily="34" charset="0"/>
              <a:ea typeface="Microsoft JhengHei" pitchFamily="34" charset="-120"/>
            </a:endParaRPr>
          </a:p>
        </p:txBody>
      </p:sp>
      <p:sp>
        <p:nvSpPr>
          <p:cNvPr id="269" name="TextBox 92"/>
          <p:cNvSpPr txBox="1">
            <a:spLocks noChangeArrowheads="1"/>
          </p:cNvSpPr>
          <p:nvPr/>
        </p:nvSpPr>
        <p:spPr bwMode="auto">
          <a:xfrm>
            <a:off x="3108325" y="1784350"/>
            <a:ext cx="607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100" b="1" dirty="0" smtClean="0">
                <a:solidFill>
                  <a:srgbClr val="C00000"/>
                </a:solidFill>
                <a:latin typeface="Calibri" pitchFamily="34" charset="0"/>
                <a:ea typeface="Microsoft JhengHei" pitchFamily="34" charset="-120"/>
              </a:rPr>
              <a:t>控制器</a:t>
            </a:r>
            <a:endParaRPr lang="en-US" altLang="zh-CN" sz="1100" b="1" dirty="0" smtClean="0">
              <a:solidFill>
                <a:srgbClr val="C00000"/>
              </a:solidFill>
              <a:latin typeface="Calibri" pitchFamily="34" charset="0"/>
              <a:ea typeface="Microsoft JhengHei" pitchFamily="34" charset="-120"/>
            </a:endParaRPr>
          </a:p>
          <a:p>
            <a:pPr eaLnBrk="1" hangingPunct="1"/>
            <a:r>
              <a:rPr lang="en-US" altLang="zh-CN" sz="1100" b="1" dirty="0">
                <a:solidFill>
                  <a:srgbClr val="C00000"/>
                </a:solidFill>
                <a:latin typeface="Calibri" pitchFamily="34" charset="0"/>
                <a:ea typeface="Microsoft JhengHei" pitchFamily="34" charset="-120"/>
              </a:rPr>
              <a:t>Local</a:t>
            </a:r>
          </a:p>
        </p:txBody>
      </p:sp>
      <p:sp>
        <p:nvSpPr>
          <p:cNvPr id="270" name="TextBox 93"/>
          <p:cNvSpPr txBox="1">
            <a:spLocks noChangeArrowheads="1"/>
          </p:cNvSpPr>
          <p:nvPr/>
        </p:nvSpPr>
        <p:spPr bwMode="auto">
          <a:xfrm>
            <a:off x="3790950" y="1768475"/>
            <a:ext cx="9541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100" b="1" dirty="0">
                <a:solidFill>
                  <a:srgbClr val="C00000"/>
                </a:solidFill>
                <a:latin typeface="Calibri" pitchFamily="34" charset="0"/>
                <a:ea typeface="Microsoft JhengHei" pitchFamily="34" charset="-120"/>
              </a:rPr>
              <a:t>ClearPass</a:t>
            </a:r>
          </a:p>
          <a:p>
            <a:pPr eaLnBrk="1" hangingPunct="1"/>
            <a:r>
              <a:rPr lang="en-US" altLang="zh-CN" sz="1100" b="1" dirty="0">
                <a:solidFill>
                  <a:srgbClr val="C00000"/>
                </a:solidFill>
                <a:latin typeface="Calibri" pitchFamily="34" charset="0"/>
                <a:ea typeface="Microsoft JhengHei" pitchFamily="34" charset="-120"/>
              </a:rPr>
              <a:t> </a:t>
            </a:r>
            <a:r>
              <a:rPr lang="zh-CN" altLang="en-US" sz="1100" b="1" dirty="0">
                <a:solidFill>
                  <a:srgbClr val="C00000"/>
                </a:solidFill>
                <a:latin typeface="Calibri" pitchFamily="34" charset="0"/>
                <a:ea typeface="Microsoft JhengHei" pitchFamily="34" charset="-120"/>
              </a:rPr>
              <a:t>策略服务器</a:t>
            </a:r>
            <a:r>
              <a:rPr lang="en-US" altLang="zh-CN" sz="1100" b="1" dirty="0">
                <a:solidFill>
                  <a:srgbClr val="C00000"/>
                </a:solidFill>
                <a:latin typeface="Calibri" pitchFamily="34" charset="0"/>
                <a:ea typeface="Microsoft JhengHei" pitchFamily="34" charset="-120"/>
              </a:rPr>
              <a:t> </a:t>
            </a:r>
          </a:p>
        </p:txBody>
      </p:sp>
      <p:cxnSp>
        <p:nvCxnSpPr>
          <p:cNvPr id="272" name="Straight Connector 271"/>
          <p:cNvCxnSpPr/>
          <p:nvPr/>
        </p:nvCxnSpPr>
        <p:spPr>
          <a:xfrm>
            <a:off x="4214813" y="2743200"/>
            <a:ext cx="0" cy="24765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73" name="Group 96"/>
          <p:cNvGrpSpPr>
            <a:grpSpLocks/>
          </p:cNvGrpSpPr>
          <p:nvPr/>
        </p:nvGrpSpPr>
        <p:grpSpPr bwMode="auto">
          <a:xfrm>
            <a:off x="1644650" y="1017588"/>
            <a:ext cx="546100" cy="604837"/>
            <a:chOff x="7311938" y="3575765"/>
            <a:chExt cx="1257705" cy="1449167"/>
          </a:xfrm>
        </p:grpSpPr>
        <p:pic>
          <p:nvPicPr>
            <p:cNvPr id="274" name="Picture 31" descr="AMP-platform.png"/>
            <p:cNvPicPr>
              <a:picLocks noChangeAspect="1"/>
            </p:cNvPicPr>
            <p:nvPr/>
          </p:nvPicPr>
          <p:blipFill>
            <a:blip r:embed="rId23" cstate="print"/>
            <a:srcRect/>
            <a:stretch>
              <a:fillRect/>
            </a:stretch>
          </p:blipFill>
          <p:spPr bwMode="auto">
            <a:xfrm>
              <a:off x="7311938" y="4296250"/>
              <a:ext cx="1257705" cy="728682"/>
            </a:xfrm>
            <a:prstGeom prst="rect">
              <a:avLst/>
            </a:prstGeom>
            <a:noFill/>
            <a:ln w="9525">
              <a:noFill/>
              <a:miter lim="800000"/>
              <a:headEnd/>
              <a:tailEnd/>
            </a:ln>
            <a:effectLst>
              <a:reflection stA="50000" endPos="28000" dist="12700" dir="5400000" sy="-100000" algn="bl" rotWithShape="0"/>
            </a:effectLst>
          </p:spPr>
        </p:pic>
        <p:pic>
          <p:nvPicPr>
            <p:cNvPr id="275" name="Picture 33" descr="Rapids.pn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330527" y="3575765"/>
              <a:ext cx="692353" cy="10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38" descr="VisualRF.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7534162" y="3628743"/>
              <a:ext cx="697444" cy="10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32" descr="MDM.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778520" y="3706171"/>
              <a:ext cx="692353" cy="103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8" name="TextBox 101"/>
          <p:cNvSpPr txBox="1">
            <a:spLocks noChangeArrowheads="1"/>
          </p:cNvSpPr>
          <p:nvPr/>
        </p:nvSpPr>
        <p:spPr bwMode="auto">
          <a:xfrm>
            <a:off x="2208213" y="1185863"/>
            <a:ext cx="760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100" b="1" dirty="0">
                <a:solidFill>
                  <a:srgbClr val="C00000"/>
                </a:solidFill>
                <a:latin typeface="Calibri" pitchFamily="34" charset="0"/>
                <a:ea typeface="Microsoft JhengHei" pitchFamily="34" charset="-120"/>
              </a:rPr>
              <a:t>AireWave</a:t>
            </a:r>
          </a:p>
        </p:txBody>
      </p:sp>
      <p:pic>
        <p:nvPicPr>
          <p:cNvPr id="279"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51175" y="2198688"/>
            <a:ext cx="6477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4" descr="controll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27263" y="2198688"/>
            <a:ext cx="6477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2" descr="C:\Users\scalzia\AppData\Local\Microsoft\Windows\Temporary Internet Files\Content.Outlook\593ZRHIA\generic-L2-L3.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1950" y="2970213"/>
            <a:ext cx="714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2" name="Straight Connector 281"/>
          <p:cNvCxnSpPr>
            <a:stCxn id="274" idx="2"/>
          </p:cNvCxnSpPr>
          <p:nvPr/>
        </p:nvCxnSpPr>
        <p:spPr>
          <a:xfrm>
            <a:off x="1917700" y="1622425"/>
            <a:ext cx="392113" cy="160813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83" name="Picture 2" descr="C:\Users\scalzia\AppData\Local\Microsoft\Windows\Temporary Internet Files\Content.Outlook\593ZRHIA\generic-L2-L3.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97088" y="2949575"/>
            <a:ext cx="714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 name="TextBox 107"/>
          <p:cNvSpPr txBox="1">
            <a:spLocks noChangeArrowheads="1"/>
          </p:cNvSpPr>
          <p:nvPr/>
        </p:nvSpPr>
        <p:spPr bwMode="auto">
          <a:xfrm>
            <a:off x="1190625" y="4219575"/>
            <a:ext cx="607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100" b="1" dirty="0" smtClean="0">
                <a:solidFill>
                  <a:srgbClr val="C00000"/>
                </a:solidFill>
                <a:latin typeface="Calibri" pitchFamily="34" charset="0"/>
                <a:ea typeface="Microsoft JhengHei" pitchFamily="34" charset="-120"/>
              </a:rPr>
              <a:t>控制器</a:t>
            </a:r>
            <a:endParaRPr lang="en-US" altLang="zh-CN" sz="1100" b="1" dirty="0" smtClean="0">
              <a:solidFill>
                <a:srgbClr val="C00000"/>
              </a:solidFill>
              <a:latin typeface="Calibri" pitchFamily="34" charset="0"/>
              <a:ea typeface="Microsoft JhengHei" pitchFamily="34" charset="-120"/>
            </a:endParaRPr>
          </a:p>
          <a:p>
            <a:pPr eaLnBrk="1" hangingPunct="1"/>
            <a:r>
              <a:rPr lang="en-US" altLang="zh-CN" sz="1100" b="1" dirty="0" smtClean="0">
                <a:solidFill>
                  <a:srgbClr val="C00000"/>
                </a:solidFill>
                <a:latin typeface="Calibri" pitchFamily="34" charset="0"/>
                <a:ea typeface="Microsoft JhengHei" pitchFamily="34" charset="-120"/>
              </a:rPr>
              <a:t>Local</a:t>
            </a:r>
            <a:endParaRPr lang="en-US" altLang="zh-CN" sz="1100" b="1" dirty="0">
              <a:solidFill>
                <a:srgbClr val="C00000"/>
              </a:solidFill>
              <a:latin typeface="Calibri" pitchFamily="34" charset="0"/>
              <a:ea typeface="Microsoft JhengHei" pitchFamily="34" charset="-120"/>
            </a:endParaRPr>
          </a:p>
        </p:txBody>
      </p:sp>
      <p:sp>
        <p:nvSpPr>
          <p:cNvPr id="285" name="TextBox 108"/>
          <p:cNvSpPr txBox="1">
            <a:spLocks noChangeArrowheads="1"/>
          </p:cNvSpPr>
          <p:nvPr/>
        </p:nvSpPr>
        <p:spPr bwMode="auto">
          <a:xfrm>
            <a:off x="3959225" y="4230688"/>
            <a:ext cx="607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100" b="1" dirty="0" smtClean="0">
                <a:solidFill>
                  <a:srgbClr val="C00000"/>
                </a:solidFill>
                <a:latin typeface="Calibri" pitchFamily="34" charset="0"/>
                <a:ea typeface="Microsoft JhengHei" pitchFamily="34" charset="-120"/>
              </a:rPr>
              <a:t>控制器</a:t>
            </a:r>
            <a:endParaRPr lang="en-US" altLang="zh-CN" sz="1100" b="1" dirty="0" smtClean="0">
              <a:solidFill>
                <a:srgbClr val="C00000"/>
              </a:solidFill>
              <a:latin typeface="Calibri" pitchFamily="34" charset="0"/>
              <a:ea typeface="Microsoft JhengHei" pitchFamily="34" charset="-120"/>
            </a:endParaRPr>
          </a:p>
          <a:p>
            <a:pPr eaLnBrk="1" hangingPunct="1"/>
            <a:r>
              <a:rPr lang="en-US" altLang="zh-CN" sz="1100" b="1" dirty="0" smtClean="0">
                <a:solidFill>
                  <a:srgbClr val="C00000"/>
                </a:solidFill>
                <a:latin typeface="Calibri" pitchFamily="34" charset="0"/>
                <a:ea typeface="Microsoft JhengHei" pitchFamily="34" charset="-120"/>
              </a:rPr>
              <a:t>Local</a:t>
            </a:r>
            <a:endParaRPr lang="en-US" altLang="zh-CN" sz="1100" b="1" dirty="0">
              <a:solidFill>
                <a:srgbClr val="C00000"/>
              </a:solidFill>
              <a:latin typeface="Calibri" pitchFamily="34" charset="0"/>
              <a:ea typeface="Microsoft JhengHei" pitchFamily="34" charset="-120"/>
            </a:endParaRPr>
          </a:p>
        </p:txBody>
      </p:sp>
      <p:cxnSp>
        <p:nvCxnSpPr>
          <p:cNvPr id="286" name="Straight Connector 285"/>
          <p:cNvCxnSpPr/>
          <p:nvPr/>
        </p:nvCxnSpPr>
        <p:spPr>
          <a:xfrm>
            <a:off x="5203825" y="2736850"/>
            <a:ext cx="0" cy="2492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203950" y="2740025"/>
            <a:ext cx="0" cy="2476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2492375" y="2722563"/>
            <a:ext cx="0" cy="2476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9" name="TextBox 112"/>
          <p:cNvSpPr txBox="1">
            <a:spLocks noChangeArrowheads="1"/>
          </p:cNvSpPr>
          <p:nvPr/>
        </p:nvSpPr>
        <p:spPr bwMode="auto">
          <a:xfrm>
            <a:off x="3681413" y="3122613"/>
            <a:ext cx="12620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b="1">
                <a:latin typeface="Calibri" pitchFamily="34" charset="0"/>
                <a:ea typeface="Microsoft JhengHei" pitchFamily="34" charset="-120"/>
              </a:rPr>
              <a:t>校园核心网络</a:t>
            </a:r>
            <a:endParaRPr lang="en-US" b="1">
              <a:latin typeface="Calibri" pitchFamily="34" charset="0"/>
              <a:ea typeface="Microsoft JhengHei" pitchFamily="34" charset="-120"/>
            </a:endParaRPr>
          </a:p>
        </p:txBody>
      </p:sp>
      <p:sp>
        <p:nvSpPr>
          <p:cNvPr id="290" name="TextBox 289"/>
          <p:cNvSpPr txBox="1"/>
          <p:nvPr/>
        </p:nvSpPr>
        <p:spPr>
          <a:xfrm rot="1749624">
            <a:off x="3644900" y="3749675"/>
            <a:ext cx="857250" cy="254000"/>
          </a:xfrm>
          <a:prstGeom prst="rect">
            <a:avLst/>
          </a:prstGeom>
          <a:noFill/>
        </p:spPr>
        <p:txBody>
          <a:bodyPr wrap="none">
            <a:spAutoFit/>
          </a:bodyPr>
          <a:lstStyle/>
          <a:p>
            <a:pPr>
              <a:defRPr/>
            </a:pPr>
            <a:r>
              <a:rPr lang="zh-CN" altLang="en-US" sz="1050" dirty="0">
                <a:latin typeface="Calibri" pitchFamily="34" charset="0"/>
              </a:rPr>
              <a:t>控制数据流</a:t>
            </a:r>
            <a:endParaRPr lang="en-US" sz="1050" dirty="0">
              <a:latin typeface="Calibri" pitchFamily="34" charset="0"/>
            </a:endParaRPr>
          </a:p>
        </p:txBody>
      </p:sp>
      <p:sp>
        <p:nvSpPr>
          <p:cNvPr id="291" name="TextBox 290"/>
          <p:cNvSpPr txBox="1"/>
          <p:nvPr/>
        </p:nvSpPr>
        <p:spPr>
          <a:xfrm rot="17187548">
            <a:off x="2319337" y="4970463"/>
            <a:ext cx="1127125" cy="254000"/>
          </a:xfrm>
          <a:prstGeom prst="rect">
            <a:avLst/>
          </a:prstGeom>
          <a:noFill/>
        </p:spPr>
        <p:txBody>
          <a:bodyPr wrap="none">
            <a:spAutoFit/>
          </a:bodyPr>
          <a:lstStyle/>
          <a:p>
            <a:pPr>
              <a:defRPr/>
            </a:pPr>
            <a:r>
              <a:rPr lang="zh-CN" altLang="en-US" sz="1050" dirty="0">
                <a:latin typeface="Calibri" pitchFamily="34" charset="0"/>
              </a:rPr>
              <a:t>无线用户数据流</a:t>
            </a:r>
            <a:endParaRPr lang="en-US" sz="1050" dirty="0">
              <a:latin typeface="Calibri" pitchFamily="34" charset="0"/>
            </a:endParaRPr>
          </a:p>
        </p:txBody>
      </p:sp>
      <p:sp>
        <p:nvSpPr>
          <p:cNvPr id="292" name="TextBox 115"/>
          <p:cNvSpPr txBox="1">
            <a:spLocks noChangeArrowheads="1"/>
          </p:cNvSpPr>
          <p:nvPr/>
        </p:nvSpPr>
        <p:spPr bwMode="auto">
          <a:xfrm>
            <a:off x="4822825" y="1768475"/>
            <a:ext cx="607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100" b="1" dirty="0" smtClean="0">
                <a:solidFill>
                  <a:srgbClr val="002060"/>
                </a:solidFill>
                <a:latin typeface="Calibri" pitchFamily="34" charset="0"/>
                <a:ea typeface="Microsoft JhengHei" pitchFamily="34" charset="-120"/>
              </a:rPr>
              <a:t>LDAP</a:t>
            </a:r>
          </a:p>
          <a:p>
            <a:pPr eaLnBrk="1" hangingPunct="1"/>
            <a:r>
              <a:rPr lang="zh-CN" altLang="en-US" sz="1100" b="1" dirty="0" smtClean="0">
                <a:solidFill>
                  <a:srgbClr val="002060"/>
                </a:solidFill>
                <a:latin typeface="Calibri" pitchFamily="34" charset="0"/>
                <a:ea typeface="Microsoft JhengHei" pitchFamily="34" charset="-120"/>
              </a:rPr>
              <a:t>数据库</a:t>
            </a:r>
            <a:endParaRPr lang="en-US" altLang="zh-CN" sz="1100" b="1" dirty="0">
              <a:solidFill>
                <a:srgbClr val="002060"/>
              </a:solidFill>
              <a:latin typeface="Calibri" pitchFamily="34" charset="0"/>
              <a:ea typeface="Microsoft JhengHei" pitchFamily="34" charset="-120"/>
            </a:endParaRPr>
          </a:p>
        </p:txBody>
      </p:sp>
      <p:cxnSp>
        <p:nvCxnSpPr>
          <p:cNvPr id="293" name="Straight Connector 292"/>
          <p:cNvCxnSpPr/>
          <p:nvPr/>
        </p:nvCxnSpPr>
        <p:spPr>
          <a:xfrm>
            <a:off x="3362325" y="2747963"/>
            <a:ext cx="0" cy="2476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4" name="Cloud"/>
          <p:cNvSpPr>
            <a:spLocks noChangeAspect="1" noEditPoints="1" noChangeArrowheads="1"/>
          </p:cNvSpPr>
          <p:nvPr/>
        </p:nvSpPr>
        <p:spPr bwMode="auto">
          <a:xfrm>
            <a:off x="5972175" y="2970213"/>
            <a:ext cx="2032000" cy="8763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anchor="ctr" anchorCtr="1"/>
          <a:lstStyle/>
          <a:p>
            <a:pPr algn="ctr">
              <a:defRPr/>
            </a:pPr>
            <a:r>
              <a:rPr lang="en-US" altLang="zh-CN" b="1" dirty="0" smtClean="0">
                <a:latin typeface="Calibri" pitchFamily="34" charset="0"/>
              </a:rPr>
              <a:t>     3G/DSL</a:t>
            </a:r>
            <a:endParaRPr lang="zh-CN" altLang="en-US" b="1" dirty="0">
              <a:latin typeface="Calibri" pitchFamily="34" charset="0"/>
            </a:endParaRPr>
          </a:p>
        </p:txBody>
      </p:sp>
      <p:pic>
        <p:nvPicPr>
          <p:cNvPr id="295" name="Picture 4" descr="\\SPINDLES\Company\mktg\MARCOMM\Artwork\ICONS\AP's\RAP-5WN_icon.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6800" y="5091113"/>
            <a:ext cx="4222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74" descr="orange.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346950" y="5775325"/>
            <a:ext cx="2778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74" descr="orange.png"/>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726363" y="5815013"/>
            <a:ext cx="2778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 name="TextBox 121"/>
          <p:cNvSpPr txBox="1">
            <a:spLocks noChangeArrowheads="1"/>
          </p:cNvSpPr>
          <p:nvPr/>
        </p:nvSpPr>
        <p:spPr bwMode="auto">
          <a:xfrm>
            <a:off x="7726363" y="5326063"/>
            <a:ext cx="515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200">
                <a:latin typeface="Calibri" pitchFamily="34" charset="0"/>
              </a:rPr>
              <a:t>RAP5</a:t>
            </a:r>
          </a:p>
        </p:txBody>
      </p:sp>
      <p:sp>
        <p:nvSpPr>
          <p:cNvPr id="299" name="TextBox 122"/>
          <p:cNvSpPr txBox="1">
            <a:spLocks noChangeArrowheads="1"/>
          </p:cNvSpPr>
          <p:nvPr/>
        </p:nvSpPr>
        <p:spPr bwMode="auto">
          <a:xfrm>
            <a:off x="1462088" y="2138363"/>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000" b="1" dirty="0" smtClean="0">
                <a:latin typeface="Calibri" pitchFamily="34" charset="0"/>
                <a:ea typeface="Microsoft JhengHei" pitchFamily="34" charset="-120"/>
              </a:rPr>
              <a:t>校本部</a:t>
            </a:r>
            <a:endParaRPr lang="en-US" sz="1000" b="1" dirty="0">
              <a:latin typeface="Calibri" pitchFamily="34" charset="0"/>
              <a:ea typeface="Microsoft JhengHei" pitchFamily="34" charset="-120"/>
            </a:endParaRPr>
          </a:p>
        </p:txBody>
      </p:sp>
      <p:sp>
        <p:nvSpPr>
          <p:cNvPr id="300" name="TextBox 123"/>
          <p:cNvSpPr txBox="1">
            <a:spLocks noChangeArrowheads="1"/>
          </p:cNvSpPr>
          <p:nvPr/>
        </p:nvSpPr>
        <p:spPr bwMode="auto">
          <a:xfrm>
            <a:off x="2279650" y="4041775"/>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000" b="1" dirty="0">
                <a:latin typeface="Calibri" pitchFamily="34" charset="0"/>
                <a:ea typeface="Microsoft JhengHei" pitchFamily="34" charset="-120"/>
              </a:rPr>
              <a:t>分</a:t>
            </a:r>
            <a:r>
              <a:rPr lang="zh-CN" altLang="en-US" sz="1000" b="1" dirty="0" smtClean="0">
                <a:latin typeface="Calibri" pitchFamily="34" charset="0"/>
                <a:ea typeface="Microsoft JhengHei" pitchFamily="34" charset="-120"/>
              </a:rPr>
              <a:t>校</a:t>
            </a:r>
            <a:r>
              <a:rPr lang="zh-CN" altLang="en-US" sz="1000" b="1" dirty="0">
                <a:latin typeface="Calibri" pitchFamily="34" charset="0"/>
                <a:ea typeface="Microsoft JhengHei" pitchFamily="34" charset="-120"/>
              </a:rPr>
              <a:t>区</a:t>
            </a:r>
            <a:endParaRPr lang="en-US" sz="1000" b="1" dirty="0">
              <a:latin typeface="Calibri" pitchFamily="34" charset="0"/>
              <a:ea typeface="Microsoft JhengHei" pitchFamily="34" charset="-120"/>
            </a:endParaRPr>
          </a:p>
        </p:txBody>
      </p:sp>
      <p:sp>
        <p:nvSpPr>
          <p:cNvPr id="301" name="TextBox 124"/>
          <p:cNvSpPr txBox="1">
            <a:spLocks noChangeArrowheads="1"/>
          </p:cNvSpPr>
          <p:nvPr/>
        </p:nvSpPr>
        <p:spPr bwMode="auto">
          <a:xfrm>
            <a:off x="5049838" y="4133850"/>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000" b="1" dirty="0" smtClean="0">
                <a:latin typeface="Calibri" pitchFamily="34" charset="0"/>
                <a:ea typeface="Microsoft JhengHei" pitchFamily="34" charset="-120"/>
              </a:rPr>
              <a:t>分校</a:t>
            </a:r>
            <a:r>
              <a:rPr lang="zh-CN" altLang="en-US" sz="1000" b="1" dirty="0">
                <a:latin typeface="Calibri" pitchFamily="34" charset="0"/>
                <a:ea typeface="Microsoft JhengHei" pitchFamily="34" charset="-120"/>
              </a:rPr>
              <a:t>区</a:t>
            </a:r>
            <a:endParaRPr lang="en-US" sz="1000" b="1" dirty="0">
              <a:latin typeface="Calibri" pitchFamily="34" charset="0"/>
              <a:ea typeface="Microsoft JhengHei" pitchFamily="34" charset="-120"/>
            </a:endParaRPr>
          </a:p>
        </p:txBody>
      </p:sp>
      <p:sp>
        <p:nvSpPr>
          <p:cNvPr id="302" name="TextBox 125"/>
          <p:cNvSpPr txBox="1">
            <a:spLocks noChangeArrowheads="1"/>
          </p:cNvSpPr>
          <p:nvPr/>
        </p:nvSpPr>
        <p:spPr bwMode="auto">
          <a:xfrm>
            <a:off x="6916738" y="4144963"/>
            <a:ext cx="696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000" b="1">
                <a:latin typeface="Calibri" pitchFamily="34" charset="0"/>
                <a:ea typeface="Microsoft JhengHei" pitchFamily="34" charset="-120"/>
              </a:rPr>
              <a:t>远程接入</a:t>
            </a:r>
            <a:endParaRPr lang="en-US" sz="1000" b="1">
              <a:latin typeface="Calibri" pitchFamily="34" charset="0"/>
              <a:ea typeface="Microsoft JhengHei" pitchFamily="34" charset="-120"/>
            </a:endParaRPr>
          </a:p>
        </p:txBody>
      </p:sp>
      <p:sp>
        <p:nvSpPr>
          <p:cNvPr id="303" name="任意多边形 30"/>
          <p:cNvSpPr/>
          <p:nvPr/>
        </p:nvSpPr>
        <p:spPr bwMode="auto">
          <a:xfrm>
            <a:off x="1163638" y="2535238"/>
            <a:ext cx="1219200" cy="3594100"/>
          </a:xfrm>
          <a:custGeom>
            <a:avLst/>
            <a:gdLst>
              <a:gd name="connsiteX0" fmla="*/ 0 w 2000250"/>
              <a:gd name="connsiteY0" fmla="*/ 2857500 h 2857500"/>
              <a:gd name="connsiteX1" fmla="*/ 523875 w 2000250"/>
              <a:gd name="connsiteY1" fmla="*/ 904875 h 2857500"/>
              <a:gd name="connsiteX2" fmla="*/ 2000250 w 2000250"/>
              <a:gd name="connsiteY2" fmla="*/ 0 h 2857500"/>
            </a:gdLst>
            <a:ahLst/>
            <a:cxnLst>
              <a:cxn ang="0">
                <a:pos x="connsiteX0" y="connsiteY0"/>
              </a:cxn>
              <a:cxn ang="0">
                <a:pos x="connsiteX1" y="connsiteY1"/>
              </a:cxn>
              <a:cxn ang="0">
                <a:pos x="connsiteX2" y="connsiteY2"/>
              </a:cxn>
            </a:cxnLst>
            <a:rect l="l" t="t" r="r" b="b"/>
            <a:pathLst>
              <a:path w="2000250" h="2857500">
                <a:moveTo>
                  <a:pt x="0" y="2857500"/>
                </a:moveTo>
                <a:cubicBezTo>
                  <a:pt x="95250" y="2119312"/>
                  <a:pt x="190500" y="1381125"/>
                  <a:pt x="523875" y="904875"/>
                </a:cubicBezTo>
                <a:cubicBezTo>
                  <a:pt x="857250" y="428625"/>
                  <a:pt x="1428750" y="214312"/>
                  <a:pt x="2000250" y="0"/>
                </a:cubicBezTo>
              </a:path>
            </a:pathLst>
          </a:custGeom>
          <a:noFill/>
          <a:ln w="38100" cap="flat" cmpd="sng" algn="ctr">
            <a:solidFill>
              <a:srgbClr val="006600"/>
            </a:solidFill>
            <a:prstDash val="sysDot"/>
            <a:round/>
            <a:headEnd type="none" w="med" len="med"/>
            <a:tailEnd type="triangle" w="med" len="med"/>
          </a:ln>
          <a:effectLst/>
        </p:spPr>
        <p:txBody>
          <a:bodyPr/>
          <a:lstStyle/>
          <a:p>
            <a:pPr eaLnBrk="0" hangingPunct="0">
              <a:lnSpc>
                <a:spcPct val="100000"/>
              </a:lnSpc>
              <a:defRPr/>
            </a:pPr>
            <a:endParaRPr lang="zh-CN" altLang="en-US" sz="2400">
              <a:solidFill>
                <a:schemeClr val="tx1"/>
              </a:solidFill>
              <a:latin typeface="Calibri" pitchFamily="34" charset="0"/>
              <a:cs typeface="ＭＳ Ｐゴシック" pitchFamily="-111" charset="-128"/>
            </a:endParaRPr>
          </a:p>
        </p:txBody>
      </p:sp>
      <p:sp>
        <p:nvSpPr>
          <p:cNvPr id="304" name="TextBox 115"/>
          <p:cNvSpPr txBox="1">
            <a:spLocks noChangeArrowheads="1"/>
          </p:cNvSpPr>
          <p:nvPr/>
        </p:nvSpPr>
        <p:spPr bwMode="auto">
          <a:xfrm>
            <a:off x="5800725" y="1933575"/>
            <a:ext cx="7489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CN" altLang="en-US" sz="1100" b="1" dirty="0">
                <a:solidFill>
                  <a:srgbClr val="002060"/>
                </a:solidFill>
                <a:latin typeface="Calibri" pitchFamily="34" charset="0"/>
                <a:ea typeface="Microsoft JhengHei" pitchFamily="34" charset="-120"/>
              </a:rPr>
              <a:t>计费系统</a:t>
            </a:r>
            <a:endParaRPr lang="en-US" altLang="zh-CN" sz="1100" b="1" dirty="0" smtClean="0">
              <a:solidFill>
                <a:srgbClr val="002060"/>
              </a:solidFill>
              <a:latin typeface="Calibri" pitchFamily="34" charset="0"/>
              <a:ea typeface="Microsoft JhengHei" pitchFamily="34" charset="-120"/>
            </a:endParaRPr>
          </a:p>
        </p:txBody>
      </p:sp>
      <p:pic>
        <p:nvPicPr>
          <p:cNvPr id="305"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07225" y="2306638"/>
            <a:ext cx="339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6" name="Straight Connector 305"/>
          <p:cNvCxnSpPr/>
          <p:nvPr/>
        </p:nvCxnSpPr>
        <p:spPr>
          <a:xfrm>
            <a:off x="7156450" y="2740025"/>
            <a:ext cx="0" cy="24765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 name="Picture 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60013" y="932709"/>
            <a:ext cx="9048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08" name="Rectangle 6"/>
          <p:cNvSpPr>
            <a:spLocks noChangeArrowheads="1"/>
          </p:cNvSpPr>
          <p:nvPr/>
        </p:nvSpPr>
        <p:spPr bwMode="auto">
          <a:xfrm>
            <a:off x="6117163" y="1007321"/>
            <a:ext cx="790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Calibri" pitchFamily="34" charset="0"/>
              </a:rPr>
              <a:t>ChinaNet</a:t>
            </a:r>
          </a:p>
        </p:txBody>
      </p:sp>
      <p:pic>
        <p:nvPicPr>
          <p:cNvPr id="309" name="Picture 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34750" y="932709"/>
            <a:ext cx="903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10" name="Rectangle 6"/>
          <p:cNvSpPr>
            <a:spLocks noChangeArrowheads="1"/>
          </p:cNvSpPr>
          <p:nvPr/>
        </p:nvSpPr>
        <p:spPr bwMode="auto">
          <a:xfrm>
            <a:off x="7190313" y="1007321"/>
            <a:ext cx="792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Calibri" pitchFamily="34" charset="0"/>
              </a:rPr>
              <a:t>CMCC</a:t>
            </a:r>
          </a:p>
        </p:txBody>
      </p:sp>
      <p:pic>
        <p:nvPicPr>
          <p:cNvPr id="311" name="Picture 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207900" y="932709"/>
            <a:ext cx="903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312" name="Rectangle 6"/>
          <p:cNvSpPr>
            <a:spLocks noChangeArrowheads="1"/>
          </p:cNvSpPr>
          <p:nvPr/>
        </p:nvSpPr>
        <p:spPr bwMode="auto">
          <a:xfrm>
            <a:off x="8263463" y="1007321"/>
            <a:ext cx="792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Calibri" pitchFamily="34" charset="0"/>
              </a:rPr>
              <a:t>CUC</a:t>
            </a:r>
          </a:p>
        </p:txBody>
      </p:sp>
      <p:pic>
        <p:nvPicPr>
          <p:cNvPr id="313"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342588" y="1404196"/>
            <a:ext cx="3413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314"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17325" y="1404196"/>
            <a:ext cx="339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315"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90475" y="1404196"/>
            <a:ext cx="339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316" name="直接连接符 176"/>
          <p:cNvCxnSpPr>
            <a:stCxn id="305" idx="0"/>
            <a:endCxn id="313" idx="2"/>
          </p:cNvCxnSpPr>
          <p:nvPr/>
        </p:nvCxnSpPr>
        <p:spPr>
          <a:xfrm flipH="1" flipV="1">
            <a:off x="6513244" y="1667721"/>
            <a:ext cx="663844" cy="63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直接连接符 177"/>
          <p:cNvCxnSpPr/>
          <p:nvPr/>
        </p:nvCxnSpPr>
        <p:spPr>
          <a:xfrm flipV="1">
            <a:off x="7177087" y="1638301"/>
            <a:ext cx="410101" cy="668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直接连接符 178"/>
          <p:cNvCxnSpPr>
            <a:endCxn id="315" idx="2"/>
          </p:cNvCxnSpPr>
          <p:nvPr/>
        </p:nvCxnSpPr>
        <p:spPr>
          <a:xfrm flipV="1">
            <a:off x="7177087" y="1667721"/>
            <a:ext cx="1483251" cy="638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直接连接符 179"/>
          <p:cNvCxnSpPr>
            <a:stCxn id="313" idx="0"/>
            <a:endCxn id="307" idx="2"/>
          </p:cNvCxnSpPr>
          <p:nvPr/>
        </p:nvCxnSpPr>
        <p:spPr>
          <a:xfrm rot="16200000" flipV="1">
            <a:off x="6483875" y="1374034"/>
            <a:ext cx="587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直接连接符 180"/>
          <p:cNvCxnSpPr>
            <a:stCxn id="309" idx="2"/>
            <a:endCxn id="314" idx="0"/>
          </p:cNvCxnSpPr>
          <p:nvPr/>
        </p:nvCxnSpPr>
        <p:spPr>
          <a:xfrm rot="16200000" flipH="1">
            <a:off x="7557025" y="1374034"/>
            <a:ext cx="587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直接连接符 181"/>
          <p:cNvCxnSpPr>
            <a:stCxn id="311" idx="2"/>
            <a:endCxn id="315" idx="0"/>
          </p:cNvCxnSpPr>
          <p:nvPr/>
        </p:nvCxnSpPr>
        <p:spPr>
          <a:xfrm rot="16200000" flipH="1">
            <a:off x="8630969" y="1374828"/>
            <a:ext cx="58737" cy="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Rectangle 6"/>
          <p:cNvSpPr>
            <a:spLocks noChangeArrowheads="1"/>
          </p:cNvSpPr>
          <p:nvPr/>
        </p:nvSpPr>
        <p:spPr bwMode="auto">
          <a:xfrm>
            <a:off x="4975036" y="1112715"/>
            <a:ext cx="1187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dirty="0">
                <a:solidFill>
                  <a:srgbClr val="000000"/>
                </a:solidFill>
                <a:latin typeface="Calibri" pitchFamily="34" charset="0"/>
              </a:rPr>
              <a:t>各个运营商</a:t>
            </a:r>
            <a:endParaRPr lang="en-US" altLang="zh-CN" sz="1000" dirty="0">
              <a:solidFill>
                <a:srgbClr val="000000"/>
              </a:solidFill>
              <a:latin typeface="Calibri" pitchFamily="34" charset="0"/>
            </a:endParaRPr>
          </a:p>
          <a:p>
            <a:pPr algn="ctr">
              <a:tabLst>
                <a:tab pos="723900" algn="l"/>
                <a:tab pos="1447800" algn="l"/>
              </a:tabLst>
            </a:pPr>
            <a:r>
              <a:rPr lang="en-US" altLang="zh-CN" sz="1000" dirty="0">
                <a:solidFill>
                  <a:srgbClr val="000000"/>
                </a:solidFill>
                <a:latin typeface="Calibri" pitchFamily="34" charset="0"/>
              </a:rPr>
              <a:t>CPE</a:t>
            </a:r>
            <a:r>
              <a:rPr lang="zh-CN" altLang="en-US" sz="1000" dirty="0">
                <a:solidFill>
                  <a:srgbClr val="000000"/>
                </a:solidFill>
                <a:latin typeface="Calibri" pitchFamily="34" charset="0"/>
              </a:rPr>
              <a:t>接入设备</a:t>
            </a:r>
            <a:endParaRPr lang="en-US" sz="1000" dirty="0">
              <a:solidFill>
                <a:srgbClr val="000000"/>
              </a:solidFill>
              <a:latin typeface="Calibri" pitchFamily="34" charset="0"/>
            </a:endParaRPr>
          </a:p>
        </p:txBody>
      </p:sp>
      <p:pic>
        <p:nvPicPr>
          <p:cNvPr id="151"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78313" y="2484438"/>
            <a:ext cx="339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157" name="直接连接符 177"/>
          <p:cNvCxnSpPr>
            <a:endCxn id="151" idx="1"/>
          </p:cNvCxnSpPr>
          <p:nvPr/>
        </p:nvCxnSpPr>
        <p:spPr>
          <a:xfrm>
            <a:off x="7346949" y="2613819"/>
            <a:ext cx="1231364" cy="2382"/>
          </a:xfrm>
          <a:prstGeom prst="line">
            <a:avLst/>
          </a:prstGeom>
        </p:spPr>
        <p:style>
          <a:lnRef idx="1">
            <a:schemeClr val="accent1"/>
          </a:lnRef>
          <a:fillRef idx="0">
            <a:schemeClr val="accent1"/>
          </a:fillRef>
          <a:effectRef idx="0">
            <a:schemeClr val="accent1"/>
          </a:effectRef>
          <a:fontRef idx="minor">
            <a:schemeClr val="tx1"/>
          </a:fontRef>
        </p:style>
      </p:cxnSp>
      <p:pic>
        <p:nvPicPr>
          <p:cNvPr id="158" name="Picture 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246000" y="2024909"/>
            <a:ext cx="903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59" name="Rectangle 6"/>
          <p:cNvSpPr>
            <a:spLocks noChangeArrowheads="1"/>
          </p:cNvSpPr>
          <p:nvPr/>
        </p:nvSpPr>
        <p:spPr bwMode="auto">
          <a:xfrm>
            <a:off x="8301563" y="2099521"/>
            <a:ext cx="792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dirty="0" smtClean="0">
                <a:solidFill>
                  <a:srgbClr val="000000"/>
                </a:solidFill>
                <a:latin typeface="Calibri" pitchFamily="34" charset="0"/>
              </a:rPr>
              <a:t>CERNET</a:t>
            </a:r>
            <a:endParaRPr lang="en-US" altLang="zh-CN" sz="1000" dirty="0">
              <a:solidFill>
                <a:srgbClr val="000000"/>
              </a:solidFill>
              <a:latin typeface="Calibri" pitchFamily="34" charset="0"/>
            </a:endParaRPr>
          </a:p>
        </p:txBody>
      </p:sp>
      <p:cxnSp>
        <p:nvCxnSpPr>
          <p:cNvPr id="160" name="直接连接符 181"/>
          <p:cNvCxnSpPr>
            <a:stCxn id="158" idx="2"/>
          </p:cNvCxnSpPr>
          <p:nvPr/>
        </p:nvCxnSpPr>
        <p:spPr>
          <a:xfrm rot="16200000" flipH="1">
            <a:off x="8669069" y="2467028"/>
            <a:ext cx="587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4009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4763" y="2973388"/>
            <a:ext cx="6985000" cy="584775"/>
          </a:xfrm>
          <a:prstGeom prst="rect">
            <a:avLst/>
          </a:prstGeom>
          <a:noFill/>
        </p:spPr>
        <p:txBody>
          <a:bodyPr>
            <a:spAutoFit/>
          </a:bodyPr>
          <a:lstStyle/>
          <a:p>
            <a:pPr algn="ctr">
              <a:defRPr/>
            </a:pPr>
            <a:r>
              <a:rPr lang="zh-CN" altLang="en-US" sz="3200" b="1" dirty="0" smtClean="0">
                <a:solidFill>
                  <a:srgbClr val="002060"/>
                </a:solidFill>
                <a:latin typeface="+mn-ea"/>
                <a:ea typeface="+mn-ea"/>
              </a:rPr>
              <a:t>无</a:t>
            </a:r>
            <a:r>
              <a:rPr lang="zh-CN" altLang="en-US" sz="3200" b="1" dirty="0">
                <a:solidFill>
                  <a:srgbClr val="002060"/>
                </a:solidFill>
                <a:latin typeface="+mn-ea"/>
                <a:ea typeface="+mn-ea"/>
              </a:rPr>
              <a:t>线网络安全策略设计</a:t>
            </a:r>
            <a:endParaRPr lang="en-US" altLang="zh-CN" sz="3200" b="1" dirty="0">
              <a:solidFill>
                <a:srgbClr val="002060"/>
              </a:solidFill>
              <a:latin typeface="+mn-ea"/>
              <a:ea typeface="+mn-ea"/>
            </a:endParaRPr>
          </a:p>
        </p:txBody>
      </p:sp>
    </p:spTree>
    <p:extLst>
      <p:ext uri="{BB962C8B-B14F-4D97-AF65-F5344CB8AC3E}">
        <p14:creationId xmlns:p14="http://schemas.microsoft.com/office/powerpoint/2010/main" val="42488553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29"/>
          <p:cNvSpPr/>
          <p:nvPr/>
        </p:nvSpPr>
        <p:spPr>
          <a:xfrm>
            <a:off x="1863725" y="1876425"/>
            <a:ext cx="1981200" cy="329723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a:solidFill>
                <a:srgbClr val="FFFFFF"/>
              </a:solidFill>
              <a:latin typeface="Verdana" pitchFamily="34" charset="0"/>
              <a:ea typeface="MS PGothic" pitchFamily="34" charset="-128"/>
            </a:endParaRPr>
          </a:p>
        </p:txBody>
      </p:sp>
      <p:cxnSp>
        <p:nvCxnSpPr>
          <p:cNvPr id="7" name="Straight Connector 143"/>
          <p:cNvCxnSpPr/>
          <p:nvPr/>
        </p:nvCxnSpPr>
        <p:spPr>
          <a:xfrm>
            <a:off x="3743325" y="4473575"/>
            <a:ext cx="661988" cy="390525"/>
          </a:xfrm>
          <a:prstGeom prst="line">
            <a:avLst/>
          </a:prstGeom>
          <a:ln w="25400" cap="flat" cmpd="sng" algn="ctr">
            <a:solidFill>
              <a:srgbClr val="646464"/>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135"/>
          <p:cNvCxnSpPr/>
          <p:nvPr/>
        </p:nvCxnSpPr>
        <p:spPr>
          <a:xfrm rot="10800000" flipV="1">
            <a:off x="3470275" y="2293938"/>
            <a:ext cx="858838" cy="347662"/>
          </a:xfrm>
          <a:prstGeom prst="line">
            <a:avLst/>
          </a:prstGeom>
          <a:ln w="25400" cap="flat" cmpd="sng" algn="ctr">
            <a:solidFill>
              <a:srgbClr val="32C6E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136"/>
          <p:cNvCxnSpPr/>
          <p:nvPr/>
        </p:nvCxnSpPr>
        <p:spPr>
          <a:xfrm rot="10800000">
            <a:off x="3470275" y="2668588"/>
            <a:ext cx="858838" cy="268287"/>
          </a:xfrm>
          <a:prstGeom prst="line">
            <a:avLst/>
          </a:prstGeom>
          <a:ln w="25400" cap="flat" cmpd="sng" algn="ctr">
            <a:solidFill>
              <a:srgbClr val="86C65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137"/>
          <p:cNvCxnSpPr/>
          <p:nvPr/>
        </p:nvCxnSpPr>
        <p:spPr>
          <a:xfrm rot="10800000">
            <a:off x="3470275" y="2668588"/>
            <a:ext cx="935038" cy="915987"/>
          </a:xfrm>
          <a:prstGeom prst="line">
            <a:avLst/>
          </a:prstGeom>
          <a:ln w="254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38"/>
          <p:cNvCxnSpPr/>
          <p:nvPr/>
        </p:nvCxnSpPr>
        <p:spPr>
          <a:xfrm rot="16200000" flipV="1">
            <a:off x="3124200" y="3014663"/>
            <a:ext cx="1550987" cy="858838"/>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113"/>
          <p:cNvSpPr/>
          <p:nvPr/>
        </p:nvSpPr>
        <p:spPr>
          <a:xfrm>
            <a:off x="4899025" y="1412875"/>
            <a:ext cx="1955800" cy="43307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a:solidFill>
                <a:srgbClr val="FFFFFF"/>
              </a:solidFill>
              <a:latin typeface="Verdana" pitchFamily="34" charset="0"/>
              <a:ea typeface="MS PGothic" pitchFamily="34" charset="-128"/>
            </a:endParaRPr>
          </a:p>
        </p:txBody>
      </p:sp>
      <p:cxnSp>
        <p:nvCxnSpPr>
          <p:cNvPr id="13" name="Straight Connector 111"/>
          <p:cNvCxnSpPr/>
          <p:nvPr/>
        </p:nvCxnSpPr>
        <p:spPr>
          <a:xfrm>
            <a:off x="6284913" y="4864100"/>
            <a:ext cx="1322387" cy="309563"/>
          </a:xfrm>
          <a:prstGeom prst="line">
            <a:avLst/>
          </a:prstGeom>
          <a:ln w="25400" cap="flat" cmpd="sng" algn="ctr">
            <a:solidFill>
              <a:srgbClr val="64646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03"/>
          <p:cNvCxnSpPr/>
          <p:nvPr/>
        </p:nvCxnSpPr>
        <p:spPr>
          <a:xfrm>
            <a:off x="6334125" y="2295525"/>
            <a:ext cx="1174750" cy="930275"/>
          </a:xfrm>
          <a:prstGeom prst="line">
            <a:avLst/>
          </a:prstGeom>
          <a:ln w="25400" cap="flat" cmpd="sng" algn="ctr">
            <a:solidFill>
              <a:srgbClr val="32C6E4"/>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04"/>
          <p:cNvCxnSpPr/>
          <p:nvPr/>
        </p:nvCxnSpPr>
        <p:spPr>
          <a:xfrm>
            <a:off x="6334125" y="2935288"/>
            <a:ext cx="1174750" cy="319087"/>
          </a:xfrm>
          <a:prstGeom prst="line">
            <a:avLst/>
          </a:prstGeom>
          <a:ln w="25400" cap="flat" cmpd="sng" algn="ctr">
            <a:solidFill>
              <a:srgbClr val="86C658"/>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06"/>
          <p:cNvCxnSpPr/>
          <p:nvPr/>
        </p:nvCxnSpPr>
        <p:spPr>
          <a:xfrm flipV="1">
            <a:off x="6334125" y="3254375"/>
            <a:ext cx="1174750" cy="330200"/>
          </a:xfrm>
          <a:prstGeom prst="line">
            <a:avLst/>
          </a:prstGeom>
          <a:ln w="25400" cap="flat" cmpd="sng" algn="ctr">
            <a:solidFill>
              <a:srgbClr val="FF66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08"/>
          <p:cNvCxnSpPr/>
          <p:nvPr/>
        </p:nvCxnSpPr>
        <p:spPr>
          <a:xfrm flipV="1">
            <a:off x="6334125" y="3254375"/>
            <a:ext cx="1174750" cy="979488"/>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97"/>
          <p:cNvCxnSpPr/>
          <p:nvPr/>
        </p:nvCxnSpPr>
        <p:spPr>
          <a:xfrm>
            <a:off x="4899025" y="2935288"/>
            <a:ext cx="1223963" cy="1587"/>
          </a:xfrm>
          <a:prstGeom prst="line">
            <a:avLst/>
          </a:prstGeom>
          <a:ln w="38100">
            <a:solidFill>
              <a:srgbClr val="87C655"/>
            </a:solidFill>
          </a:ln>
        </p:spPr>
        <p:style>
          <a:lnRef idx="1">
            <a:schemeClr val="accent1"/>
          </a:lnRef>
          <a:fillRef idx="0">
            <a:schemeClr val="accent1"/>
          </a:fillRef>
          <a:effectRef idx="0">
            <a:schemeClr val="accent1"/>
          </a:effectRef>
          <a:fontRef idx="minor">
            <a:schemeClr val="tx1"/>
          </a:fontRef>
        </p:style>
      </p:cxnSp>
      <p:cxnSp>
        <p:nvCxnSpPr>
          <p:cNvPr id="19" name="Straight Connector 98"/>
          <p:cNvCxnSpPr/>
          <p:nvPr/>
        </p:nvCxnSpPr>
        <p:spPr>
          <a:xfrm>
            <a:off x="4899025" y="2293938"/>
            <a:ext cx="1222375" cy="1587"/>
          </a:xfrm>
          <a:prstGeom prst="line">
            <a:avLst/>
          </a:prstGeom>
          <a:ln w="38100">
            <a:solidFill>
              <a:srgbClr val="2BC6E6"/>
            </a:solidFill>
          </a:ln>
        </p:spPr>
        <p:style>
          <a:lnRef idx="1">
            <a:schemeClr val="accent1"/>
          </a:lnRef>
          <a:fillRef idx="0">
            <a:schemeClr val="accent1"/>
          </a:fillRef>
          <a:effectRef idx="0">
            <a:schemeClr val="accent1"/>
          </a:effectRef>
          <a:fontRef idx="minor">
            <a:schemeClr val="tx1"/>
          </a:fontRef>
        </p:style>
      </p:cxnSp>
      <p:cxnSp>
        <p:nvCxnSpPr>
          <p:cNvPr id="20" name="Straight Connector 99"/>
          <p:cNvCxnSpPr/>
          <p:nvPr/>
        </p:nvCxnSpPr>
        <p:spPr>
          <a:xfrm>
            <a:off x="4899025" y="3578225"/>
            <a:ext cx="1222375" cy="1588"/>
          </a:xfrm>
          <a:prstGeom prst="line">
            <a:avLst/>
          </a:prstGeom>
          <a:ln w="38100">
            <a:solidFill>
              <a:srgbClr val="F6981E"/>
            </a:solidFill>
          </a:ln>
        </p:spPr>
        <p:style>
          <a:lnRef idx="1">
            <a:schemeClr val="accent1"/>
          </a:lnRef>
          <a:fillRef idx="0">
            <a:schemeClr val="accent1"/>
          </a:fillRef>
          <a:effectRef idx="0">
            <a:schemeClr val="accent1"/>
          </a:effectRef>
          <a:fontRef idx="minor">
            <a:schemeClr val="tx1"/>
          </a:fontRef>
        </p:style>
      </p:cxnSp>
      <p:cxnSp>
        <p:nvCxnSpPr>
          <p:cNvPr id="21" name="Straight Connector 100"/>
          <p:cNvCxnSpPr/>
          <p:nvPr/>
        </p:nvCxnSpPr>
        <p:spPr>
          <a:xfrm>
            <a:off x="4899025" y="4862513"/>
            <a:ext cx="1223963" cy="1587"/>
          </a:xfrm>
          <a:prstGeom prst="line">
            <a:avLst/>
          </a:prstGeom>
          <a:ln w="38100">
            <a:solidFill>
              <a:srgbClr val="646464"/>
            </a:solidFill>
          </a:ln>
        </p:spPr>
        <p:style>
          <a:lnRef idx="1">
            <a:schemeClr val="accent1"/>
          </a:lnRef>
          <a:fillRef idx="0">
            <a:schemeClr val="accent1"/>
          </a:fillRef>
          <a:effectRef idx="0">
            <a:schemeClr val="accent1"/>
          </a:effectRef>
          <a:fontRef idx="minor">
            <a:schemeClr val="tx1"/>
          </a:fontRef>
        </p:style>
      </p:cxnSp>
      <p:cxnSp>
        <p:nvCxnSpPr>
          <p:cNvPr id="22" name="Straight Connector 101"/>
          <p:cNvCxnSpPr/>
          <p:nvPr/>
        </p:nvCxnSpPr>
        <p:spPr>
          <a:xfrm>
            <a:off x="4899025" y="4219575"/>
            <a:ext cx="1222375" cy="1588"/>
          </a:xfrm>
          <a:prstGeom prst="line">
            <a:avLst/>
          </a:prstGeom>
          <a:ln w="38100">
            <a:solidFill>
              <a:srgbClr val="C32F34"/>
            </a:solidFill>
          </a:ln>
        </p:spPr>
        <p:style>
          <a:lnRef idx="1">
            <a:schemeClr val="accent1"/>
          </a:lnRef>
          <a:fillRef idx="0">
            <a:schemeClr val="accent1"/>
          </a:fillRef>
          <a:effectRef idx="0">
            <a:schemeClr val="accent1"/>
          </a:effectRef>
          <a:fontRef idx="minor">
            <a:schemeClr val="tx1"/>
          </a:fontRef>
        </p:style>
      </p:cxnSp>
      <p:pic>
        <p:nvPicPr>
          <p:cNvPr id="42006" name="Picture 78"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2019300"/>
            <a:ext cx="3762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7" name="Picture 82"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2681288"/>
            <a:ext cx="3762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83"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3330575"/>
            <a:ext cx="3762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84"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3992563"/>
            <a:ext cx="3762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85"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0" y="4627563"/>
            <a:ext cx="3762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92" descr="CPU.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8213" y="1876425"/>
            <a:ext cx="5572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2" name="Group 93"/>
          <p:cNvGrpSpPr>
            <a:grpSpLocks/>
          </p:cNvGrpSpPr>
          <p:nvPr/>
        </p:nvGrpSpPr>
        <p:grpSpPr bwMode="auto">
          <a:xfrm>
            <a:off x="7037388" y="2835275"/>
            <a:ext cx="1404937" cy="690563"/>
            <a:chOff x="4949550" y="3806825"/>
            <a:chExt cx="1786304" cy="1067228"/>
          </a:xfrm>
        </p:grpSpPr>
        <p:pic>
          <p:nvPicPr>
            <p:cNvPr id="42057" name="Picture 94" descr="clou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550" y="3806825"/>
              <a:ext cx="1786304" cy="106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8" name="TextBox 95"/>
            <p:cNvSpPr txBox="1">
              <a:spLocks noChangeArrowheads="1"/>
            </p:cNvSpPr>
            <p:nvPr/>
          </p:nvSpPr>
          <p:spPr bwMode="auto">
            <a:xfrm>
              <a:off x="5167150" y="4048050"/>
              <a:ext cx="1351104" cy="7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sz="1200">
                  <a:solidFill>
                    <a:srgbClr val="FFFFFF"/>
                  </a:solidFill>
                  <a:latin typeface="Verdana" pitchFamily="34" charset="0"/>
                </a:rPr>
                <a:t>Application</a:t>
              </a:r>
            </a:p>
            <a:p>
              <a:pPr algn="ctr" eaLnBrk="1" hangingPunct="1"/>
              <a:r>
                <a:rPr lang="en-US" altLang="zh-CN" sz="1200">
                  <a:solidFill>
                    <a:srgbClr val="FFFFFF"/>
                  </a:solidFill>
                  <a:latin typeface="Verdana" pitchFamily="34" charset="0"/>
                </a:rPr>
                <a:t>Services</a:t>
              </a:r>
            </a:p>
          </p:txBody>
        </p:sp>
      </p:grpSp>
      <p:pic>
        <p:nvPicPr>
          <p:cNvPr id="42013" name="Picture 96" descr="firew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4862513"/>
            <a:ext cx="3762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114" descr="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2079625"/>
            <a:ext cx="142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115" descr="gr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57650" y="2720975"/>
            <a:ext cx="142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116" descr="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57650" y="3368675"/>
            <a:ext cx="142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7" name="Picture 117" descr="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57650" y="4005263"/>
            <a:ext cx="142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118" descr="gra.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57650" y="4652963"/>
            <a:ext cx="142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9" name="Text Box 19"/>
          <p:cNvSpPr txBox="1">
            <a:spLocks noChangeArrowheads="1"/>
          </p:cNvSpPr>
          <p:nvPr/>
        </p:nvSpPr>
        <p:spPr bwMode="auto">
          <a:xfrm>
            <a:off x="4476750" y="4735513"/>
            <a:ext cx="82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TW" altLang="en-US" sz="1200">
                <a:solidFill>
                  <a:srgbClr val="FFFFFF"/>
                </a:solidFill>
                <a:latin typeface="Verdana" pitchFamily="34" charset="0"/>
              </a:rPr>
              <a:t>  </a:t>
            </a:r>
            <a:r>
              <a:rPr lang="zh-CN" altLang="en-US" sz="1200">
                <a:solidFill>
                  <a:srgbClr val="FFFFFF"/>
                </a:solidFill>
                <a:latin typeface="Verdana" pitchFamily="34" charset="0"/>
              </a:rPr>
              <a:t>访客</a:t>
            </a:r>
          </a:p>
        </p:txBody>
      </p:sp>
      <p:sp>
        <p:nvSpPr>
          <p:cNvPr id="42020" name="Text Box 20"/>
          <p:cNvSpPr txBox="1">
            <a:spLocks noChangeArrowheads="1"/>
          </p:cNvSpPr>
          <p:nvPr/>
        </p:nvSpPr>
        <p:spPr bwMode="auto">
          <a:xfrm>
            <a:off x="4165600" y="2794000"/>
            <a:ext cx="1138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TW" altLang="en-US" sz="1200">
                <a:solidFill>
                  <a:srgbClr val="FFFFFF"/>
                </a:solidFill>
                <a:latin typeface="Verdana" pitchFamily="34" charset="0"/>
              </a:rPr>
              <a:t>    </a:t>
            </a:r>
            <a:r>
              <a:rPr lang="zh-CN" altLang="en-US" sz="1200">
                <a:solidFill>
                  <a:srgbClr val="FFFFFF"/>
                </a:solidFill>
                <a:latin typeface="Verdana" pitchFamily="34" charset="0"/>
              </a:rPr>
              <a:t>教职员工</a:t>
            </a:r>
          </a:p>
        </p:txBody>
      </p:sp>
      <p:sp>
        <p:nvSpPr>
          <p:cNvPr id="42021" name="Text Box 21"/>
          <p:cNvSpPr txBox="1">
            <a:spLocks noChangeArrowheads="1"/>
          </p:cNvSpPr>
          <p:nvPr/>
        </p:nvSpPr>
        <p:spPr bwMode="auto">
          <a:xfrm>
            <a:off x="4498975" y="3438525"/>
            <a:ext cx="58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zh-TW" altLang="en-US" sz="1200">
                <a:solidFill>
                  <a:srgbClr val="FFFFFF"/>
                </a:solidFill>
                <a:latin typeface="Verdana" pitchFamily="34" charset="0"/>
              </a:rPr>
              <a:t> </a:t>
            </a:r>
            <a:r>
              <a:rPr lang="zh-CN" altLang="en-US" sz="1200">
                <a:solidFill>
                  <a:srgbClr val="FFFFFF"/>
                </a:solidFill>
                <a:latin typeface="Verdana" pitchFamily="34" charset="0"/>
              </a:rPr>
              <a:t>学生</a:t>
            </a:r>
          </a:p>
        </p:txBody>
      </p:sp>
      <p:sp>
        <p:nvSpPr>
          <p:cNvPr id="41" name="Text Box 22"/>
          <p:cNvSpPr txBox="1">
            <a:spLocks noChangeArrowheads="1"/>
          </p:cNvSpPr>
          <p:nvPr/>
        </p:nvSpPr>
        <p:spPr bwMode="auto">
          <a:xfrm>
            <a:off x="4165600" y="4081463"/>
            <a:ext cx="1235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zh-CN" sz="1200" dirty="0" err="1" smtClean="0">
                <a:solidFill>
                  <a:schemeClr val="bg1"/>
                </a:solidFill>
                <a:latin typeface="Verdana" pitchFamily="34" charset="0"/>
                <a:ea typeface="宋体" pitchFamily="2" charset="-122"/>
              </a:rPr>
              <a:t>WiFi</a:t>
            </a:r>
            <a:r>
              <a:rPr lang="en-US" altLang="zh-CN" sz="1200" dirty="0" smtClean="0">
                <a:solidFill>
                  <a:schemeClr val="bg1"/>
                </a:solidFill>
                <a:latin typeface="Verdana" pitchFamily="34" charset="0"/>
                <a:ea typeface="宋体" pitchFamily="2" charset="-122"/>
              </a:rPr>
              <a:t>-</a:t>
            </a:r>
            <a:r>
              <a:rPr lang="zh-CN" altLang="en-US" sz="1200" dirty="0" smtClean="0">
                <a:solidFill>
                  <a:schemeClr val="bg1"/>
                </a:solidFill>
                <a:latin typeface="Verdana" pitchFamily="34" charset="0"/>
                <a:ea typeface="宋体" pitchFamily="2" charset="-122"/>
              </a:rPr>
              <a:t>手机</a:t>
            </a:r>
            <a:endParaRPr lang="zh-CN" altLang="en-US" sz="1200" dirty="0">
              <a:solidFill>
                <a:schemeClr val="bg1"/>
              </a:solidFill>
              <a:latin typeface="Verdana" pitchFamily="34" charset="0"/>
              <a:ea typeface="宋体" pitchFamily="2" charset="-122"/>
            </a:endParaRPr>
          </a:p>
        </p:txBody>
      </p:sp>
      <p:sp>
        <p:nvSpPr>
          <p:cNvPr id="42023" name="Text Box 38"/>
          <p:cNvSpPr txBox="1">
            <a:spLocks noChangeArrowheads="1"/>
          </p:cNvSpPr>
          <p:nvPr/>
        </p:nvSpPr>
        <p:spPr bwMode="auto">
          <a:xfrm>
            <a:off x="4329113" y="2151063"/>
            <a:ext cx="928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zh-CN" altLang="en-US" sz="1200" dirty="0" smtClean="0">
                <a:solidFill>
                  <a:srgbClr val="FFFFFF"/>
                </a:solidFill>
                <a:latin typeface="Verdana" pitchFamily="34" charset="0"/>
              </a:rPr>
              <a:t>校领导</a:t>
            </a:r>
            <a:endParaRPr lang="zh-CN" altLang="en-US" sz="1200" dirty="0">
              <a:solidFill>
                <a:srgbClr val="FFFFFF"/>
              </a:solidFill>
              <a:latin typeface="Verdana" pitchFamily="34" charset="0"/>
            </a:endParaRPr>
          </a:p>
        </p:txBody>
      </p:sp>
      <p:pic>
        <p:nvPicPr>
          <p:cNvPr id="42024" name="Picture 32"/>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4686300"/>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025" name="Picture 60"/>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4041775"/>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026" name="Picture 61"/>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3398838"/>
            <a:ext cx="4572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027" name="Picture 62"/>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2754313"/>
            <a:ext cx="4572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028" name="Picture 63"/>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2913" y="2111375"/>
            <a:ext cx="45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2029" name="Picture 132" descr="gr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2427288"/>
            <a:ext cx="18923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0" name="TextBox 131"/>
          <p:cNvSpPr txBox="1">
            <a:spLocks noChangeArrowheads="1"/>
          </p:cNvSpPr>
          <p:nvPr/>
        </p:nvSpPr>
        <p:spPr bwMode="auto">
          <a:xfrm>
            <a:off x="2060575" y="2563813"/>
            <a:ext cx="15875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a:solidFill>
                  <a:schemeClr val="tx1"/>
                </a:solidFill>
                <a:latin typeface="Verdana" pitchFamily="34" charset="0"/>
              </a:rPr>
              <a:t>Virtual AP 1</a:t>
            </a:r>
          </a:p>
          <a:p>
            <a:pPr algn="ctr" eaLnBrk="1" hangingPunct="1"/>
            <a:r>
              <a:rPr lang="en-US" altLang="zh-CN">
                <a:solidFill>
                  <a:schemeClr val="tx1"/>
                </a:solidFill>
                <a:latin typeface="Verdana" pitchFamily="34" charset="0"/>
              </a:rPr>
              <a:t>SSID1</a:t>
            </a:r>
          </a:p>
        </p:txBody>
      </p:sp>
      <p:pic>
        <p:nvPicPr>
          <p:cNvPr id="42031" name="Picture 133" descr="gr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951288"/>
            <a:ext cx="18923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2" name="TextBox 134"/>
          <p:cNvSpPr txBox="1">
            <a:spLocks noChangeArrowheads="1"/>
          </p:cNvSpPr>
          <p:nvPr/>
        </p:nvSpPr>
        <p:spPr bwMode="auto">
          <a:xfrm>
            <a:off x="2060575" y="4089400"/>
            <a:ext cx="15875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a:solidFill>
                  <a:schemeClr val="tx1"/>
                </a:solidFill>
                <a:latin typeface="Verdana" pitchFamily="34" charset="0"/>
              </a:rPr>
              <a:t>Virtual AP 2</a:t>
            </a:r>
          </a:p>
          <a:p>
            <a:pPr algn="ctr" eaLnBrk="1" hangingPunct="1"/>
            <a:r>
              <a:rPr lang="en-US" altLang="zh-CN">
                <a:solidFill>
                  <a:schemeClr val="tx1"/>
                </a:solidFill>
                <a:latin typeface="Verdana" pitchFamily="34" charset="0"/>
              </a:rPr>
              <a:t>SSID2</a:t>
            </a:r>
          </a:p>
        </p:txBody>
      </p:sp>
      <p:grpSp>
        <p:nvGrpSpPr>
          <p:cNvPr id="42033" name="Group 146"/>
          <p:cNvGrpSpPr>
            <a:grpSpLocks/>
          </p:cNvGrpSpPr>
          <p:nvPr/>
        </p:nvGrpSpPr>
        <p:grpSpPr bwMode="auto">
          <a:xfrm>
            <a:off x="7607300" y="5249863"/>
            <a:ext cx="933450" cy="458787"/>
            <a:chOff x="4949550" y="3806825"/>
            <a:chExt cx="1786304" cy="1067228"/>
          </a:xfrm>
        </p:grpSpPr>
        <p:pic>
          <p:nvPicPr>
            <p:cNvPr id="42055" name="Picture 147" descr="cloud.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49550" y="3806825"/>
              <a:ext cx="1786304" cy="106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56" name="TextBox 148"/>
            <p:cNvSpPr txBox="1">
              <a:spLocks noChangeArrowheads="1"/>
            </p:cNvSpPr>
            <p:nvPr/>
          </p:nvSpPr>
          <p:spPr bwMode="auto">
            <a:xfrm>
              <a:off x="5167150" y="4048051"/>
              <a:ext cx="1351104" cy="64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sz="1200">
                  <a:solidFill>
                    <a:srgbClr val="FFFFFF"/>
                  </a:solidFill>
                  <a:latin typeface="Verdana" pitchFamily="34" charset="0"/>
                </a:rPr>
                <a:t>DMZ</a:t>
              </a:r>
            </a:p>
          </p:txBody>
        </p:sp>
      </p:grpSp>
      <p:sp>
        <p:nvSpPr>
          <p:cNvPr id="56" name="Text Box 64"/>
          <p:cNvSpPr txBox="1">
            <a:spLocks noChangeArrowheads="1"/>
          </p:cNvSpPr>
          <p:nvPr/>
        </p:nvSpPr>
        <p:spPr bwMode="auto">
          <a:xfrm>
            <a:off x="7894638" y="2100263"/>
            <a:ext cx="695325" cy="554037"/>
          </a:xfrm>
          <a:prstGeom prst="rect">
            <a:avLst/>
          </a:prstGeom>
          <a:noFill/>
          <a:ln w="12700">
            <a:noFill/>
            <a:miter lim="800000"/>
            <a:headEnd/>
            <a:tailEnd/>
          </a:ln>
        </p:spPr>
        <p:txBody>
          <a:bodyPr>
            <a:spAutoFit/>
          </a:bodyPr>
          <a:lstStyle/>
          <a:p>
            <a:pPr>
              <a:defRPr/>
            </a:pPr>
            <a:r>
              <a:rPr lang="en-US" sz="1000" dirty="0">
                <a:solidFill>
                  <a:schemeClr val="tx1">
                    <a:lumMod val="75000"/>
                    <a:lumOff val="25000"/>
                  </a:schemeClr>
                </a:solidFill>
                <a:latin typeface="Verdana"/>
              </a:rPr>
              <a:t>RADIUS</a:t>
            </a:r>
          </a:p>
          <a:p>
            <a:pPr>
              <a:defRPr/>
            </a:pPr>
            <a:r>
              <a:rPr lang="en-US" sz="1000" dirty="0">
                <a:solidFill>
                  <a:schemeClr val="tx1">
                    <a:lumMod val="75000"/>
                    <a:lumOff val="25000"/>
                  </a:schemeClr>
                </a:solidFill>
                <a:latin typeface="Verdana"/>
              </a:rPr>
              <a:t>LDAP</a:t>
            </a:r>
          </a:p>
          <a:p>
            <a:pPr>
              <a:defRPr/>
            </a:pPr>
            <a:r>
              <a:rPr lang="en-US" sz="1000" dirty="0">
                <a:solidFill>
                  <a:schemeClr val="tx1">
                    <a:lumMod val="75000"/>
                    <a:lumOff val="25000"/>
                  </a:schemeClr>
                </a:solidFill>
                <a:latin typeface="Verdana"/>
              </a:rPr>
              <a:t>AD</a:t>
            </a:r>
          </a:p>
        </p:txBody>
      </p:sp>
      <p:sp>
        <p:nvSpPr>
          <p:cNvPr id="42035" name="Text Box 28"/>
          <p:cNvSpPr txBox="1">
            <a:spLocks noChangeArrowheads="1"/>
          </p:cNvSpPr>
          <p:nvPr/>
        </p:nvSpPr>
        <p:spPr bwMode="auto">
          <a:xfrm>
            <a:off x="4906963" y="4987925"/>
            <a:ext cx="11731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100">
                <a:solidFill>
                  <a:schemeClr val="tx1"/>
                </a:solidFill>
                <a:latin typeface="Verdana" pitchFamily="34" charset="0"/>
              </a:rPr>
              <a:t>Captive Portal</a:t>
            </a:r>
          </a:p>
        </p:txBody>
      </p:sp>
      <p:sp>
        <p:nvSpPr>
          <p:cNvPr id="42036" name="Text Box 59"/>
          <p:cNvSpPr txBox="1">
            <a:spLocks noChangeArrowheads="1"/>
          </p:cNvSpPr>
          <p:nvPr/>
        </p:nvSpPr>
        <p:spPr bwMode="auto">
          <a:xfrm>
            <a:off x="5053013" y="1425575"/>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a:solidFill>
                  <a:srgbClr val="404040"/>
                </a:solidFill>
                <a:latin typeface="Verdana" pitchFamily="34" charset="0"/>
              </a:rPr>
              <a:t>Role-Based Access Control</a:t>
            </a:r>
          </a:p>
        </p:txBody>
      </p:sp>
      <p:sp>
        <p:nvSpPr>
          <p:cNvPr id="42037" name="Text Box 66"/>
          <p:cNvSpPr txBox="1">
            <a:spLocks noChangeArrowheads="1"/>
          </p:cNvSpPr>
          <p:nvPr/>
        </p:nvSpPr>
        <p:spPr bwMode="auto">
          <a:xfrm>
            <a:off x="5705475" y="1836738"/>
            <a:ext cx="1150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eaLnBrk="1" hangingPunct="1"/>
            <a:r>
              <a:rPr lang="en-US" altLang="zh-CN" sz="1000">
                <a:solidFill>
                  <a:schemeClr val="tx1"/>
                </a:solidFill>
                <a:latin typeface="Verdana" pitchFamily="34" charset="0"/>
              </a:rPr>
              <a:t>Access Rights</a:t>
            </a:r>
          </a:p>
        </p:txBody>
      </p:sp>
      <p:sp>
        <p:nvSpPr>
          <p:cNvPr id="42038" name="Text Box 73"/>
          <p:cNvSpPr txBox="1">
            <a:spLocks noChangeArrowheads="1"/>
          </p:cNvSpPr>
          <p:nvPr/>
        </p:nvSpPr>
        <p:spPr bwMode="auto">
          <a:xfrm>
            <a:off x="6492875" y="4556125"/>
            <a:ext cx="127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sz="1200">
                <a:solidFill>
                  <a:schemeClr val="tx1"/>
                </a:solidFill>
                <a:latin typeface="Verdana" pitchFamily="34" charset="0"/>
              </a:rPr>
              <a:t>Secure Tunnel</a:t>
            </a:r>
          </a:p>
          <a:p>
            <a:pPr algn="ctr" eaLnBrk="1" hangingPunct="1"/>
            <a:r>
              <a:rPr lang="en-US" altLang="zh-CN" sz="1200">
                <a:solidFill>
                  <a:schemeClr val="tx1"/>
                </a:solidFill>
                <a:latin typeface="Verdana" pitchFamily="34" charset="0"/>
              </a:rPr>
              <a:t>To  DMZ</a:t>
            </a:r>
          </a:p>
        </p:txBody>
      </p:sp>
      <p:sp>
        <p:nvSpPr>
          <p:cNvPr id="42039" name="Text Box 34"/>
          <p:cNvSpPr txBox="1">
            <a:spLocks noChangeArrowheads="1"/>
          </p:cNvSpPr>
          <p:nvPr/>
        </p:nvSpPr>
        <p:spPr bwMode="auto">
          <a:xfrm>
            <a:off x="2006600" y="1860550"/>
            <a:ext cx="169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a:solidFill>
                  <a:srgbClr val="404040"/>
                </a:solidFill>
                <a:latin typeface="Verdana" pitchFamily="34" charset="0"/>
              </a:rPr>
              <a:t>SSID-Based Access Control</a:t>
            </a:r>
          </a:p>
        </p:txBody>
      </p:sp>
      <p:pic>
        <p:nvPicPr>
          <p:cNvPr id="42040" name="Picture 157" descr="Staff.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55688" y="1250950"/>
            <a:ext cx="4349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1" name="Text Box 57"/>
          <p:cNvSpPr txBox="1">
            <a:spLocks noChangeArrowheads="1"/>
          </p:cNvSpPr>
          <p:nvPr/>
        </p:nvSpPr>
        <p:spPr bwMode="auto">
          <a:xfrm>
            <a:off x="612775" y="1670050"/>
            <a:ext cx="1250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zh-CN" altLang="en-US" dirty="0">
                <a:solidFill>
                  <a:schemeClr val="tx1"/>
                </a:solidFill>
                <a:latin typeface="Verdana" pitchFamily="34" charset="0"/>
              </a:rPr>
              <a:t>校领导</a:t>
            </a:r>
          </a:p>
        </p:txBody>
      </p:sp>
      <p:pic>
        <p:nvPicPr>
          <p:cNvPr id="42042" name="Picture 159" descr="physicia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98550" y="1957388"/>
            <a:ext cx="347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3" name="Text Box 54"/>
          <p:cNvSpPr txBox="1">
            <a:spLocks noChangeArrowheads="1"/>
          </p:cNvSpPr>
          <p:nvPr/>
        </p:nvSpPr>
        <p:spPr bwMode="auto">
          <a:xfrm>
            <a:off x="612775" y="2432050"/>
            <a:ext cx="12858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zh-CN" altLang="en-US">
                <a:solidFill>
                  <a:schemeClr val="tx1"/>
                </a:solidFill>
                <a:latin typeface="Verdana" pitchFamily="34" charset="0"/>
              </a:rPr>
              <a:t>教职员工</a:t>
            </a:r>
          </a:p>
        </p:txBody>
      </p:sp>
      <p:sp>
        <p:nvSpPr>
          <p:cNvPr id="42044" name="Text Box 48"/>
          <p:cNvSpPr txBox="1">
            <a:spLocks noChangeArrowheads="1"/>
          </p:cNvSpPr>
          <p:nvPr/>
        </p:nvSpPr>
        <p:spPr bwMode="auto">
          <a:xfrm>
            <a:off x="800100" y="3216275"/>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zh-CN" altLang="en-US">
                <a:solidFill>
                  <a:schemeClr val="tx1"/>
                </a:solidFill>
                <a:latin typeface="Verdana" pitchFamily="34" charset="0"/>
              </a:rPr>
              <a:t>学生</a:t>
            </a:r>
            <a:endParaRPr lang="en-US" altLang="zh-CN">
              <a:solidFill>
                <a:schemeClr val="tx1"/>
              </a:solidFill>
              <a:latin typeface="Verdana" pitchFamily="34" charset="0"/>
            </a:endParaRPr>
          </a:p>
        </p:txBody>
      </p:sp>
      <p:sp>
        <p:nvSpPr>
          <p:cNvPr id="42045" name="Text Box 45"/>
          <p:cNvSpPr txBox="1">
            <a:spLocks noChangeArrowheads="1"/>
          </p:cNvSpPr>
          <p:nvPr/>
        </p:nvSpPr>
        <p:spPr bwMode="auto">
          <a:xfrm>
            <a:off x="590550" y="4305300"/>
            <a:ext cx="141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zh-CN" altLang="en-US">
                <a:solidFill>
                  <a:schemeClr val="tx1"/>
                </a:solidFill>
                <a:latin typeface="Verdana" pitchFamily="34" charset="0"/>
              </a:rPr>
              <a:t>访客</a:t>
            </a:r>
          </a:p>
        </p:txBody>
      </p:sp>
      <p:pic>
        <p:nvPicPr>
          <p:cNvPr id="42046" name="Picture 190" descr="patien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52525" y="3643313"/>
            <a:ext cx="2397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7"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57275" y="2741613"/>
            <a:ext cx="377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2048" name="Group 71"/>
          <p:cNvGrpSpPr>
            <a:grpSpLocks/>
          </p:cNvGrpSpPr>
          <p:nvPr/>
        </p:nvGrpSpPr>
        <p:grpSpPr bwMode="auto">
          <a:xfrm>
            <a:off x="1065213" y="4602163"/>
            <a:ext cx="414337" cy="612775"/>
            <a:chOff x="1740505" y="774439"/>
            <a:chExt cx="697392" cy="901961"/>
          </a:xfrm>
        </p:grpSpPr>
        <p:pic>
          <p:nvPicPr>
            <p:cNvPr id="42053" name="Picture 32" descr="http://pcunleashed.com/download/icon-sets/vol1/08-desktop.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1791703" y="1018450"/>
              <a:ext cx="598349" cy="39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4" name="Picture 41" descr="http://www.iconpot.com/icon/preview/smartphone-vector-icon.jpg"/>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0505" y="774439"/>
              <a:ext cx="697392" cy="9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49" name="Text Box 45"/>
          <p:cNvSpPr txBox="1">
            <a:spLocks noChangeArrowheads="1"/>
          </p:cNvSpPr>
          <p:nvPr/>
        </p:nvSpPr>
        <p:spPr bwMode="auto">
          <a:xfrm>
            <a:off x="674688" y="5249863"/>
            <a:ext cx="1416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a:solidFill>
                  <a:schemeClr val="tx1"/>
                </a:solidFill>
                <a:latin typeface="Verdana" pitchFamily="34" charset="0"/>
              </a:rPr>
              <a:t>WiFi-</a:t>
            </a:r>
            <a:r>
              <a:rPr lang="zh-CN" altLang="en-US">
                <a:solidFill>
                  <a:schemeClr val="tx1"/>
                </a:solidFill>
                <a:latin typeface="Verdana" pitchFamily="34" charset="0"/>
              </a:rPr>
              <a:t>手机</a:t>
            </a:r>
          </a:p>
        </p:txBody>
      </p:sp>
      <p:pic>
        <p:nvPicPr>
          <p:cNvPr id="77" name="Picture 2" descr="\\SPINDLES\Company\mktg\MARCOMM\Artwork\ICONS\AP's\AP-105_icon verso.png"/>
          <p:cNvPicPr>
            <a:picLocks noChangeAspect="1" noChangeArrowheads="1"/>
          </p:cNvPicPr>
          <p:nvPr/>
        </p:nvPicPr>
        <p:blipFill>
          <a:blip r:embed="rId19"/>
          <a:srcRect/>
          <a:stretch>
            <a:fillRect/>
          </a:stretch>
        </p:blipFill>
        <p:spPr bwMode="auto">
          <a:xfrm>
            <a:off x="2854325" y="5018088"/>
            <a:ext cx="398463" cy="517525"/>
          </a:xfrm>
          <a:prstGeom prst="rect">
            <a:avLst/>
          </a:prstGeom>
          <a:noFill/>
          <a:effectLst>
            <a:outerShdw blurRad="50800" dist="38100" dir="2700000" algn="tl" rotWithShape="0">
              <a:prstClr val="black">
                <a:alpha val="40000"/>
              </a:prstClr>
            </a:outerShdw>
          </a:effectLst>
        </p:spPr>
      </p:pic>
      <p:pic>
        <p:nvPicPr>
          <p:cNvPr id="78" name="Picture 4" descr="controller"/>
          <p:cNvPicPr>
            <a:picLocks noChangeAspect="1" noChangeArrowheads="1"/>
          </p:cNvPicPr>
          <p:nvPr/>
        </p:nvPicPr>
        <p:blipFill>
          <a:blip r:embed="rId20"/>
          <a:srcRect/>
          <a:stretch>
            <a:fillRect/>
          </a:stretch>
        </p:blipFill>
        <p:spPr bwMode="auto">
          <a:xfrm>
            <a:off x="5570538" y="5360988"/>
            <a:ext cx="819150" cy="635000"/>
          </a:xfrm>
          <a:prstGeom prst="rect">
            <a:avLst/>
          </a:prstGeom>
          <a:noFill/>
          <a:ln w="9525">
            <a:noFill/>
            <a:miter lim="800000"/>
            <a:headEnd/>
            <a:tailEnd/>
          </a:ln>
          <a:effectLst>
            <a:outerShdw blurRad="50800" dist="38100" dir="2700000">
              <a:schemeClr val="tx1">
                <a:alpha val="65000"/>
              </a:schemeClr>
            </a:outerShdw>
          </a:effectLst>
        </p:spPr>
      </p:pic>
      <p:sp>
        <p:nvSpPr>
          <p:cNvPr id="42052" name="矩形 3"/>
          <p:cNvSpPr>
            <a:spLocks noChangeArrowheads="1"/>
          </p:cNvSpPr>
          <p:nvPr/>
        </p:nvSpPr>
        <p:spPr bwMode="auto">
          <a:xfrm>
            <a:off x="654050" y="138113"/>
            <a:ext cx="7935913" cy="584775"/>
          </a:xfrm>
          <a:prstGeom prst="rect">
            <a:avLst/>
          </a:prstGeom>
          <a:noFill/>
        </p:spPr>
        <p:txBody>
          <a:bodyPr>
            <a:spAutoFit/>
          </a:bodyPr>
          <a:lstStyle/>
          <a:p>
            <a:r>
              <a:rPr lang="zh-CN" altLang="en-US" sz="3200" b="1" dirty="0">
                <a:solidFill>
                  <a:schemeClr val="bg1"/>
                </a:solidFill>
                <a:latin typeface="Calibri" pitchFamily="34" charset="0"/>
              </a:rPr>
              <a:t>基于用户角色和设备类型的安全策略</a:t>
            </a:r>
          </a:p>
        </p:txBody>
      </p:sp>
    </p:spTree>
    <p:extLst>
      <p:ext uri="{BB962C8B-B14F-4D97-AF65-F5344CB8AC3E}">
        <p14:creationId xmlns:p14="http://schemas.microsoft.com/office/powerpoint/2010/main" val="320544332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矩形 3"/>
          <p:cNvSpPr>
            <a:spLocks noChangeArrowheads="1"/>
          </p:cNvSpPr>
          <p:nvPr/>
        </p:nvSpPr>
        <p:spPr bwMode="auto">
          <a:xfrm>
            <a:off x="2268538" y="908050"/>
            <a:ext cx="4905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latin typeface="宋体" pitchFamily="2" charset="-122"/>
              </a:rPr>
              <a:t>各角色的访问策略建议表</a:t>
            </a:r>
          </a:p>
        </p:txBody>
      </p:sp>
      <p:graphicFrame>
        <p:nvGraphicFramePr>
          <p:cNvPr id="6" name="表格 5"/>
          <p:cNvGraphicFramePr>
            <a:graphicFrameLocks noGrp="1"/>
          </p:cNvGraphicFramePr>
          <p:nvPr>
            <p:extLst>
              <p:ext uri="{D42A27DB-BD31-4B8C-83A1-F6EECF244321}">
                <p14:modId xmlns:p14="http://schemas.microsoft.com/office/powerpoint/2010/main" val="3102086560"/>
              </p:ext>
            </p:extLst>
          </p:nvPr>
        </p:nvGraphicFramePr>
        <p:xfrm>
          <a:off x="527050" y="1560513"/>
          <a:ext cx="8386763" cy="4241593"/>
        </p:xfrm>
        <a:graphic>
          <a:graphicData uri="http://schemas.openxmlformats.org/drawingml/2006/table">
            <a:tbl>
              <a:tblPr/>
              <a:tblGrid>
                <a:gridCol w="841375"/>
                <a:gridCol w="1200150"/>
                <a:gridCol w="1282700"/>
                <a:gridCol w="1306513"/>
                <a:gridCol w="1069975"/>
                <a:gridCol w="1287462"/>
                <a:gridCol w="1398588"/>
              </a:tblGrid>
              <a:tr h="584148">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 </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学生</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教师</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校领导</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访客</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en-US" altLang="zh-CN" sz="1400" b="1" i="0" u="none" strike="noStrike" cap="none" normalizeH="0" baseline="0" dirty="0" err="1" smtClean="0">
                          <a:ln>
                            <a:noFill/>
                          </a:ln>
                          <a:solidFill>
                            <a:schemeClr val="tx1"/>
                          </a:solidFill>
                          <a:effectLst/>
                          <a:latin typeface="Calibri" pitchFamily="34" charset="0"/>
                          <a:ea typeface="宋体" pitchFamily="2" charset="-122"/>
                        </a:rPr>
                        <a:t>WiFi</a:t>
                      </a: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手机</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运营商用户</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386">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时间</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127000" algn="just" defTabSz="914400" rtl="0" eaLnBrk="1" fontAlgn="base" latinLnBrk="0" hangingPunct="1">
                        <a:lnSpc>
                          <a:spcPct val="10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教学区只允许指定时间上网</a:t>
                      </a:r>
                      <a:endParaRPr kumimoji="0" lang="en-US" altLang="zh-CN" sz="1400" b="0" i="0" u="none" strike="noStrike" cap="none" normalizeH="0" baseline="0" dirty="0" smtClean="0">
                        <a:ln>
                          <a:noFill/>
                        </a:ln>
                        <a:solidFill>
                          <a:schemeClr val="tx1"/>
                        </a:solidFill>
                        <a:effectLst/>
                        <a:latin typeface="Calibri" pitchFamily="34" charset="0"/>
                        <a:ea typeface="宋体" pitchFamily="2" charset="-122"/>
                      </a:endParaRPr>
                    </a:p>
                    <a:p>
                      <a:pPr marL="0" marR="0" lvl="0" indent="127000" algn="just" defTabSz="914400" rtl="0" eaLnBrk="1" fontAlgn="base" latinLnBrk="0" hangingPunct="1">
                        <a:lnSpc>
                          <a:spcPct val="10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宿舍区全天可以上网</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全天</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Calibri" pitchFamily="34" charset="0"/>
                          <a:ea typeface="宋体" pitchFamily="2" charset="-122"/>
                        </a:rPr>
                        <a:t>全天</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全天</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全天</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根据跟运营商签订的协议来设置</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153">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上网</a:t>
                      </a:r>
                      <a:endParaRPr kumimoji="0" lang="en-US" altLang="zh-CN" sz="1400" b="1" i="0" u="none" strike="noStrike" cap="none" normalizeH="0" baseline="0" dirty="0" smtClean="0">
                        <a:ln>
                          <a:noFill/>
                        </a:ln>
                        <a:solidFill>
                          <a:schemeClr val="tx1"/>
                        </a:solidFill>
                        <a:effectLst/>
                        <a:latin typeface="Calibri" pitchFamily="34" charset="0"/>
                        <a:ea typeface="宋体" pitchFamily="2" charset="-122"/>
                      </a:endParaRPr>
                    </a:p>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地点</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所有地区</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Calibri" pitchFamily="34" charset="0"/>
                          <a:ea typeface="宋体" pitchFamily="2" charset="-122"/>
                        </a:rPr>
                        <a:t>所有地区</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所有地区</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所有地区</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1144485">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访问</a:t>
                      </a:r>
                      <a:endParaRPr kumimoji="0" lang="en-US" altLang="zh-CN" sz="1400" b="1" i="0" u="none" strike="noStrike" cap="none" normalizeH="0" baseline="0" dirty="0" smtClean="0">
                        <a:ln>
                          <a:noFill/>
                        </a:ln>
                        <a:solidFill>
                          <a:schemeClr val="tx1"/>
                        </a:solidFill>
                        <a:effectLst/>
                        <a:latin typeface="Calibri" pitchFamily="34" charset="0"/>
                        <a:ea typeface="宋体" pitchFamily="2" charset="-122"/>
                      </a:endParaRPr>
                    </a:p>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对象</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相关教学资源服务器与</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Internet</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50000"/>
                        </a:lnSpc>
                        <a:spcBef>
                          <a:spcPts val="775"/>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Calibri" pitchFamily="34" charset="0"/>
                          <a:ea typeface="宋体" pitchFamily="2" charset="-122"/>
                        </a:rPr>
                        <a:t>相关</a:t>
                      </a: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教学资源</a:t>
                      </a:r>
                      <a:r>
                        <a:rPr kumimoji="0" lang="zh-CN" altLang="zh-CN" sz="1400" b="0" i="0" u="none" strike="noStrike" cap="none" normalizeH="0" baseline="0" dirty="0" smtClean="0">
                          <a:ln>
                            <a:noFill/>
                          </a:ln>
                          <a:solidFill>
                            <a:schemeClr val="tx1"/>
                          </a:solidFill>
                          <a:effectLst/>
                          <a:latin typeface="Calibri" pitchFamily="34" charset="0"/>
                          <a:ea typeface="宋体" pitchFamily="2" charset="-122"/>
                        </a:rPr>
                        <a:t>服务器与</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Internet</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重要数据服务器和</a:t>
                      </a: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Internet</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Internet</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SIP</a:t>
                      </a:r>
                      <a:r>
                        <a:rPr kumimoji="0" lang="zh-CN" altLang="en-US" sz="1400" b="0" i="0" u="none" strike="noStrike" cap="none" normalizeH="0" baseline="0" smtClean="0">
                          <a:ln>
                            <a:noFill/>
                          </a:ln>
                          <a:solidFill>
                            <a:schemeClr val="tx1"/>
                          </a:solidFill>
                          <a:effectLst/>
                          <a:latin typeface="Calibri" pitchFamily="34" charset="0"/>
                          <a:ea typeface="宋体" pitchFamily="2" charset="-122"/>
                        </a:rPr>
                        <a:t>服务器</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Calibri" pitchFamily="34" charset="0"/>
                          <a:ea typeface="宋体" pitchFamily="2" charset="-122"/>
                        </a:rPr>
                        <a:t>终端数据只做二层透传，不做安全访问控制</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421">
                <a:tc>
                  <a:txBody>
                    <a:bodyPr/>
                    <a:lstStyle/>
                    <a:p>
                      <a:pPr marL="0" marR="0" lvl="0" indent="127000" algn="ctr" defTabSz="914400" rtl="0" eaLnBrk="1" fontAlgn="base" latinLnBrk="0" hangingPunct="1">
                        <a:lnSpc>
                          <a:spcPct val="150000"/>
                        </a:lnSpc>
                        <a:spcBef>
                          <a:spcPts val="775"/>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Calibri" pitchFamily="34" charset="0"/>
                          <a:ea typeface="宋体" pitchFamily="2" charset="-122"/>
                        </a:rPr>
                        <a:t>带宽</a:t>
                      </a: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2M</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10M</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10M</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1M</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pitchFamily="34" charset="0"/>
                          <a:ea typeface="宋体" pitchFamily="2" charset="-122"/>
                        </a:rPr>
                        <a:t>1M</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50000"/>
                        </a:lnSpc>
                        <a:spcBef>
                          <a:spcPts val="775"/>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Calibri" pitchFamily="34" charset="0"/>
                          <a:ea typeface="宋体" pitchFamily="2" charset="-122"/>
                        </a:rPr>
                        <a:t>根据跟运营商签订的协议来设置</a:t>
                      </a:r>
                      <a:endParaRPr kumimoji="0" lang="zh-CN" altLang="zh-CN" sz="1400" b="0" i="0" u="none" strike="noStrike" cap="none" normalizeH="0" baseline="0" dirty="0" smtClean="0">
                        <a:ln>
                          <a:noFill/>
                        </a:ln>
                        <a:solidFill>
                          <a:schemeClr val="tx1"/>
                        </a:solidFill>
                        <a:effectLst/>
                        <a:latin typeface="Calibri" pitchFamily="34" charset="0"/>
                        <a:ea typeface="宋体" pitchFamily="2" charset="-122"/>
                      </a:endParaRPr>
                    </a:p>
                  </a:txBody>
                  <a:tcPr marL="68586" marR="68586"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1396773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00113" y="3050462"/>
            <a:ext cx="7366000" cy="757078"/>
          </a:xfrm>
          <a:noFill/>
        </p:spPr>
        <p:txBody>
          <a:bodyPr wrap="square" rtlCol="0">
            <a:spAutoFit/>
          </a:bodyPr>
          <a:lstStyle/>
          <a:p>
            <a:pPr defTabSz="457200"/>
            <a:r>
              <a:rPr lang="zh-CN" altLang="en-US" sz="4800" b="1" kern="1200">
                <a:effectLst>
                  <a:outerShdw blurRad="38100" dist="38100" dir="2700000" algn="tl">
                    <a:srgbClr val="000000">
                      <a:alpha val="43137"/>
                    </a:srgbClr>
                  </a:outerShdw>
                </a:effectLst>
                <a:latin typeface="Calibri" pitchFamily="34" charset="0"/>
                <a:ea typeface="+mn-ea"/>
                <a:cs typeface="+mn-cs"/>
              </a:rPr>
              <a:t>高校应用案例</a:t>
            </a:r>
            <a:endParaRPr lang="en-US" sz="4800" b="1" kern="1200">
              <a:effectLst>
                <a:outerShdw blurRad="38100" dist="38100" dir="2700000" algn="tl">
                  <a:srgbClr val="000000">
                    <a:alpha val="43137"/>
                  </a:srgbClr>
                </a:outerShdw>
              </a:effectLst>
              <a:latin typeface="Calibri" pitchFamily="34" charset="0"/>
              <a:ea typeface="+mn-ea"/>
              <a:cs typeface="+mn-cs"/>
            </a:endParaRPr>
          </a:p>
        </p:txBody>
      </p:sp>
    </p:spTree>
    <p:extLst>
      <p:ext uri="{BB962C8B-B14F-4D97-AF65-F5344CB8AC3E}">
        <p14:creationId xmlns:p14="http://schemas.microsoft.com/office/powerpoint/2010/main" val="50088055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64"/>
          <p:cNvGrpSpPr>
            <a:grpSpLocks noChangeAspect="1"/>
          </p:cNvGrpSpPr>
          <p:nvPr/>
        </p:nvGrpSpPr>
        <p:grpSpPr bwMode="auto">
          <a:xfrm>
            <a:off x="593725" y="1206500"/>
            <a:ext cx="7759700" cy="4935538"/>
            <a:chOff x="123825" y="774167"/>
            <a:chExt cx="8622610" cy="5483758"/>
          </a:xfrm>
        </p:grpSpPr>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774167"/>
              <a:ext cx="8622610" cy="548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813" y="894523"/>
              <a:ext cx="3759512" cy="278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3" name="标题 5"/>
          <p:cNvSpPr>
            <a:spLocks noGrp="1"/>
          </p:cNvSpPr>
          <p:nvPr>
            <p:ph type="title"/>
          </p:nvPr>
        </p:nvSpPr>
        <p:spPr>
          <a:xfrm>
            <a:off x="546100" y="213821"/>
            <a:ext cx="8597900" cy="535479"/>
          </a:xfrm>
          <a:noFill/>
        </p:spPr>
        <p:txBody>
          <a:bodyPr>
            <a:spAutoFit/>
          </a:bodyPr>
          <a:lstStyle/>
          <a:p>
            <a:pPr defTabSz="457200"/>
            <a:r>
              <a:rPr lang="zh-CN" altLang="en-US" kern="1200" dirty="0">
                <a:latin typeface="Calibri" pitchFamily="34" charset="0"/>
                <a:ea typeface="+mn-ea"/>
                <a:cs typeface="+mn-cs"/>
              </a:rPr>
              <a:t>基于用户身份的策略控制</a:t>
            </a:r>
            <a:r>
              <a:rPr altLang="zh-CN" kern="1200" dirty="0">
                <a:latin typeface="Calibri" pitchFamily="34" charset="0"/>
                <a:ea typeface="+mn-ea"/>
                <a:cs typeface="+mn-cs"/>
              </a:rPr>
              <a:t>——</a:t>
            </a:r>
            <a:r>
              <a:rPr lang="zh-CN" altLang="en-US" kern="1200" dirty="0">
                <a:latin typeface="Calibri" pitchFamily="34" charset="0"/>
                <a:ea typeface="+mn-ea"/>
                <a:cs typeface="+mn-cs"/>
              </a:rPr>
              <a:t>上外案例</a:t>
            </a:r>
          </a:p>
        </p:txBody>
      </p:sp>
    </p:spTree>
    <p:extLst>
      <p:ext uri="{BB962C8B-B14F-4D97-AF65-F5344CB8AC3E}">
        <p14:creationId xmlns:p14="http://schemas.microsoft.com/office/powerpoint/2010/main" val="346766997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481013" y="175721"/>
            <a:ext cx="8662987" cy="535479"/>
          </a:xfrm>
          <a:noFill/>
        </p:spPr>
        <p:txBody>
          <a:bodyPr>
            <a:spAutoFit/>
          </a:bodyPr>
          <a:lstStyle/>
          <a:p>
            <a:pPr defTabSz="457200"/>
            <a:r>
              <a:rPr lang="zh-CN" altLang="en-US" kern="1200" dirty="0">
                <a:latin typeface="Calibri" pitchFamily="34" charset="0"/>
                <a:ea typeface="+mn-ea"/>
                <a:cs typeface="+mn-cs"/>
              </a:rPr>
              <a:t>基于终端类型的策略控制</a:t>
            </a:r>
            <a:r>
              <a:rPr altLang="zh-CN" kern="1200" dirty="0">
                <a:latin typeface="Calibri" pitchFamily="34" charset="0"/>
                <a:ea typeface="+mn-ea"/>
                <a:cs typeface="+mn-cs"/>
              </a:rPr>
              <a:t>——</a:t>
            </a:r>
            <a:r>
              <a:rPr lang="zh-CN" altLang="en-US" kern="1200" dirty="0">
                <a:latin typeface="Calibri" pitchFamily="34" charset="0"/>
                <a:ea typeface="+mn-ea"/>
                <a:cs typeface="+mn-cs"/>
              </a:rPr>
              <a:t>中国地大案例</a:t>
            </a:r>
          </a:p>
        </p:txBody>
      </p:sp>
      <p:pic>
        <p:nvPicPr>
          <p:cNvPr id="47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163" y="3338513"/>
            <a:ext cx="144462"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7108" name="Picture 37" descr="logical_AP_hybrid_m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427355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5202238"/>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71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388" y="3130550"/>
            <a:ext cx="646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67" name="直接连接符 66"/>
          <p:cNvCxnSpPr>
            <a:stCxn id="47110" idx="3"/>
            <a:endCxn id="47113" idx="1"/>
          </p:cNvCxnSpPr>
          <p:nvPr/>
        </p:nvCxnSpPr>
        <p:spPr>
          <a:xfrm>
            <a:off x="3873500" y="341630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71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288" y="1058863"/>
            <a:ext cx="18351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7113" name="Picture 4" descr="\\SPINDLES\Company\mktg\MARCOMM\Artwork\ICONS\Misc Generic Icons\switch-orange-base.png"/>
          <p:cNvPicPr>
            <a:picLocks noChangeAspect="1" noChangeArrowheads="1"/>
          </p:cNvPicPr>
          <p:nvPr/>
        </p:nvPicPr>
        <p:blipFill>
          <a:blip r:embed="rId7">
            <a:extLst>
              <a:ext uri="{28A0092B-C50C-407E-A947-70E740481C1C}">
                <a14:useLocalDpi xmlns:a14="http://schemas.microsoft.com/office/drawing/2010/main" val="0"/>
              </a:ext>
            </a:extLst>
          </a:blip>
          <a:srcRect l="6999" t="13998" r="6999" b="13998"/>
          <a:stretch>
            <a:fillRect/>
          </a:stretch>
        </p:blipFill>
        <p:spPr bwMode="auto">
          <a:xfrm>
            <a:off x="4406900" y="3130550"/>
            <a:ext cx="6842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9963" y="2125663"/>
            <a:ext cx="428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71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4213" y="2130425"/>
            <a:ext cx="4286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89" name="直接连接符 88"/>
          <p:cNvCxnSpPr/>
          <p:nvPr/>
        </p:nvCxnSpPr>
        <p:spPr>
          <a:xfrm flipV="1">
            <a:off x="4916488" y="2601913"/>
            <a:ext cx="857250" cy="642937"/>
          </a:xfrm>
          <a:prstGeom prst="line">
            <a:avLst/>
          </a:prstGeom>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2220913" y="4344988"/>
            <a:ext cx="1082675"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无线接入点</a:t>
            </a:r>
            <a:endParaRPr lang="en-US" sz="1100" dirty="0">
              <a:solidFill>
                <a:srgbClr val="000000"/>
              </a:solidFill>
              <a:latin typeface="+mj-lt"/>
              <a:cs typeface="Verdana" pitchFamily="34" charset="0"/>
            </a:endParaRPr>
          </a:p>
        </p:txBody>
      </p:sp>
      <p:sp>
        <p:nvSpPr>
          <p:cNvPr id="91" name="Rectangle 6"/>
          <p:cNvSpPr>
            <a:spLocks noChangeArrowheads="1"/>
          </p:cNvSpPr>
          <p:nvPr/>
        </p:nvSpPr>
        <p:spPr bwMode="auto">
          <a:xfrm>
            <a:off x="3289300" y="2962275"/>
            <a:ext cx="1082675"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无线控制器</a:t>
            </a:r>
            <a:endParaRPr lang="en-US" sz="1100" dirty="0">
              <a:solidFill>
                <a:srgbClr val="000000"/>
              </a:solidFill>
              <a:latin typeface="+mj-lt"/>
              <a:cs typeface="Verdana" pitchFamily="34" charset="0"/>
            </a:endParaRPr>
          </a:p>
        </p:txBody>
      </p:sp>
      <p:cxnSp>
        <p:nvCxnSpPr>
          <p:cNvPr id="92" name="直接连接符 91"/>
          <p:cNvCxnSpPr>
            <a:stCxn id="47113" idx="0"/>
            <a:endCxn id="47112" idx="2"/>
          </p:cNvCxnSpPr>
          <p:nvPr/>
        </p:nvCxnSpPr>
        <p:spPr>
          <a:xfrm rot="16200000" flipV="1">
            <a:off x="4137819" y="2520157"/>
            <a:ext cx="1214437" cy="6350"/>
          </a:xfrm>
          <a:prstGeom prst="line">
            <a:avLst/>
          </a:prstGeom>
        </p:spPr>
        <p:style>
          <a:lnRef idx="1">
            <a:schemeClr val="accent1"/>
          </a:lnRef>
          <a:fillRef idx="0">
            <a:schemeClr val="accent1"/>
          </a:fillRef>
          <a:effectRef idx="0">
            <a:schemeClr val="accent1"/>
          </a:effectRef>
          <a:fontRef idx="minor">
            <a:schemeClr val="tx1"/>
          </a:fontRef>
        </p:style>
      </p:cxnSp>
      <p:pic>
        <p:nvPicPr>
          <p:cNvPr id="47120" name="Picture 5" descr="\\SPINDLES\Company\mktg\MARCOMM\Artwork\ICONS\Misc Generic Icons\orange-firewall.png"/>
          <p:cNvPicPr>
            <a:picLocks noChangeAspect="1" noChangeArrowheads="1"/>
          </p:cNvPicPr>
          <p:nvPr/>
        </p:nvPicPr>
        <p:blipFill>
          <a:blip r:embed="rId9">
            <a:extLst>
              <a:ext uri="{28A0092B-C50C-407E-A947-70E740481C1C}">
                <a14:useLocalDpi xmlns:a14="http://schemas.microsoft.com/office/drawing/2010/main" val="0"/>
              </a:ext>
            </a:extLst>
          </a:blip>
          <a:srcRect l="4666" t="6999" r="4666" b="9332"/>
          <a:stretch>
            <a:fillRect/>
          </a:stretch>
        </p:blipFill>
        <p:spPr bwMode="auto">
          <a:xfrm>
            <a:off x="4421188" y="2130425"/>
            <a:ext cx="657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6"/>
          <p:cNvSpPr>
            <a:spLocks noChangeArrowheads="1"/>
          </p:cNvSpPr>
          <p:nvPr/>
        </p:nvSpPr>
        <p:spPr bwMode="auto">
          <a:xfrm>
            <a:off x="3335338" y="2344738"/>
            <a:ext cx="1082675"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防火墙</a:t>
            </a:r>
            <a:endParaRPr lang="en-US" sz="1100" dirty="0">
              <a:solidFill>
                <a:srgbClr val="000000"/>
              </a:solidFill>
              <a:latin typeface="+mj-lt"/>
              <a:cs typeface="Verdana" pitchFamily="34" charset="0"/>
            </a:endParaRPr>
          </a:p>
        </p:txBody>
      </p:sp>
      <p:sp>
        <p:nvSpPr>
          <p:cNvPr id="95" name="Rectangle 6"/>
          <p:cNvSpPr>
            <a:spLocks noChangeArrowheads="1"/>
          </p:cNvSpPr>
          <p:nvPr/>
        </p:nvSpPr>
        <p:spPr bwMode="auto">
          <a:xfrm>
            <a:off x="4192588" y="1344613"/>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altLang="zh-CN" sz="1100" dirty="0">
                <a:solidFill>
                  <a:srgbClr val="000000"/>
                </a:solidFill>
                <a:latin typeface="+mj-lt"/>
                <a:cs typeface="Verdana" pitchFamily="34" charset="0"/>
              </a:rPr>
              <a:t>Internet</a:t>
            </a:r>
            <a:endParaRPr lang="en-US" sz="1100" dirty="0">
              <a:solidFill>
                <a:srgbClr val="000000"/>
              </a:solidFill>
              <a:latin typeface="+mj-lt"/>
              <a:cs typeface="Verdana" pitchFamily="34" charset="0"/>
            </a:endParaRPr>
          </a:p>
        </p:txBody>
      </p:sp>
      <p:sp>
        <p:nvSpPr>
          <p:cNvPr id="96" name="Rectangle 6"/>
          <p:cNvSpPr>
            <a:spLocks noChangeArrowheads="1"/>
          </p:cNvSpPr>
          <p:nvPr/>
        </p:nvSpPr>
        <p:spPr bwMode="auto">
          <a:xfrm>
            <a:off x="4222750" y="3681413"/>
            <a:ext cx="1082675" cy="285750"/>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核心交换机</a:t>
            </a:r>
            <a:endParaRPr lang="en-US" sz="1100" dirty="0">
              <a:solidFill>
                <a:srgbClr val="000000"/>
              </a:solidFill>
              <a:latin typeface="+mj-lt"/>
              <a:cs typeface="Verdana" pitchFamily="34" charset="0"/>
            </a:endParaRPr>
          </a:p>
        </p:txBody>
      </p:sp>
      <p:sp>
        <p:nvSpPr>
          <p:cNvPr id="100" name="Rectangle 6"/>
          <p:cNvSpPr>
            <a:spLocks noChangeArrowheads="1"/>
          </p:cNvSpPr>
          <p:nvPr/>
        </p:nvSpPr>
        <p:spPr bwMode="auto">
          <a:xfrm>
            <a:off x="6478588" y="2201863"/>
            <a:ext cx="1571625" cy="428625"/>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认证系统</a:t>
            </a:r>
            <a:endParaRPr lang="en-US" altLang="zh-CN" sz="1100" dirty="0">
              <a:solidFill>
                <a:srgbClr val="000000"/>
              </a:solidFill>
              <a:latin typeface="+mj-lt"/>
              <a:cs typeface="Verdana" pitchFamily="34" charset="0"/>
            </a:endParaRPr>
          </a:p>
          <a:p>
            <a:pPr>
              <a:tabLst>
                <a:tab pos="723900" algn="l"/>
                <a:tab pos="1447800" algn="l"/>
              </a:tabLst>
              <a:defRPr/>
            </a:pPr>
            <a:r>
              <a:rPr lang="en-US" sz="1100" dirty="0">
                <a:solidFill>
                  <a:srgbClr val="000000"/>
                </a:solidFill>
                <a:latin typeface="+mj-lt"/>
                <a:cs typeface="Verdana" pitchFamily="34" charset="0"/>
              </a:rPr>
              <a:t>(Radius, AD)</a:t>
            </a:r>
          </a:p>
        </p:txBody>
      </p:sp>
      <p:sp>
        <p:nvSpPr>
          <p:cNvPr id="101" name="Rectangle 6"/>
          <p:cNvSpPr>
            <a:spLocks noChangeArrowheads="1"/>
          </p:cNvSpPr>
          <p:nvPr/>
        </p:nvSpPr>
        <p:spPr bwMode="auto">
          <a:xfrm>
            <a:off x="2547938" y="5810250"/>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笔记本电脑</a:t>
            </a:r>
            <a:endParaRPr lang="en-US" sz="1100" dirty="0">
              <a:solidFill>
                <a:srgbClr val="000000"/>
              </a:solidFill>
              <a:latin typeface="+mj-lt"/>
              <a:cs typeface="Verdana" pitchFamily="34" charset="0"/>
            </a:endParaRPr>
          </a:p>
        </p:txBody>
      </p:sp>
      <p:pic>
        <p:nvPicPr>
          <p:cNvPr id="47126" name="Picture 2" descr="http://www.digitaltrends.com/wp-content/uploads/2010/06/iphone-4-htc-evo-4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5225" y="5262563"/>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6"/>
          <p:cNvSpPr>
            <a:spLocks noChangeArrowheads="1"/>
          </p:cNvSpPr>
          <p:nvPr/>
        </p:nvSpPr>
        <p:spPr bwMode="auto">
          <a:xfrm>
            <a:off x="3559175" y="5810250"/>
            <a:ext cx="808038"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智能终端</a:t>
            </a:r>
            <a:endParaRPr lang="en-US" sz="1100" dirty="0">
              <a:solidFill>
                <a:srgbClr val="000000"/>
              </a:solidFill>
              <a:latin typeface="+mj-lt"/>
              <a:cs typeface="Verdana" pitchFamily="34" charset="0"/>
            </a:endParaRPr>
          </a:p>
        </p:txBody>
      </p:sp>
      <p:pic>
        <p:nvPicPr>
          <p:cNvPr id="4712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0500" y="4941888"/>
            <a:ext cx="125571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0375" y="5105400"/>
            <a:ext cx="124301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6"/>
          <p:cNvSpPr>
            <a:spLocks noChangeArrowheads="1"/>
          </p:cNvSpPr>
          <p:nvPr/>
        </p:nvSpPr>
        <p:spPr bwMode="auto">
          <a:xfrm>
            <a:off x="2373313" y="4743450"/>
            <a:ext cx="1055687"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altLang="zh-CN" sz="900" dirty="0">
                <a:solidFill>
                  <a:srgbClr val="000000"/>
                </a:solidFill>
                <a:latin typeface="+mj-lt"/>
                <a:cs typeface="Verdana" pitchFamily="34" charset="0"/>
              </a:rPr>
              <a:t>ESSID:CUG</a:t>
            </a:r>
            <a:endParaRPr lang="en-US" sz="900" dirty="0">
              <a:solidFill>
                <a:srgbClr val="000000"/>
              </a:solidFill>
              <a:latin typeface="+mj-lt"/>
              <a:cs typeface="Verdana" pitchFamily="34" charset="0"/>
            </a:endParaRPr>
          </a:p>
        </p:txBody>
      </p:sp>
      <p:sp>
        <p:nvSpPr>
          <p:cNvPr id="119" name="TextBox 118"/>
          <p:cNvSpPr txBox="1"/>
          <p:nvPr/>
        </p:nvSpPr>
        <p:spPr>
          <a:xfrm>
            <a:off x="0" y="962025"/>
            <a:ext cx="3365500" cy="2862263"/>
          </a:xfrm>
          <a:prstGeom prst="rect">
            <a:avLst/>
          </a:prstGeom>
          <a:noFill/>
        </p:spPr>
        <p:txBody>
          <a:bodyPr>
            <a:spAutoFit/>
          </a:bodyPr>
          <a:lstStyle/>
          <a:p>
            <a:pPr marL="342900" indent="-342900">
              <a:lnSpc>
                <a:spcPct val="150000"/>
              </a:lnSpc>
              <a:spcBef>
                <a:spcPts val="0"/>
              </a:spcBef>
              <a:buClr>
                <a:schemeClr val="bg2"/>
              </a:buClr>
              <a:buFont typeface="Arial"/>
              <a:buChar char="•"/>
              <a:defRPr/>
            </a:pPr>
            <a:r>
              <a:rPr lang="zh-CN" altLang="en-US" sz="1200" dirty="0">
                <a:ln w="12700">
                  <a:noFill/>
                  <a:prstDash val="solid"/>
                </a:ln>
                <a:latin typeface="+mj-lt"/>
              </a:rPr>
              <a:t>网络规模：</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en-US" sz="1200" dirty="0">
                <a:ln w="12700">
                  <a:noFill/>
                  <a:prstDash val="solid"/>
                </a:ln>
                <a:latin typeface="+mj-lt"/>
              </a:rPr>
              <a:t>4</a:t>
            </a:r>
            <a:r>
              <a:rPr lang="zh-CN" altLang="en-US" sz="1200" dirty="0">
                <a:ln w="12700">
                  <a:noFill/>
                  <a:prstDash val="solid"/>
                </a:ln>
                <a:latin typeface="+mj-lt"/>
              </a:rPr>
              <a:t>台</a:t>
            </a:r>
            <a:r>
              <a:rPr lang="en-US" altLang="zh-CN" sz="1200" dirty="0">
                <a:ln w="12700">
                  <a:noFill/>
                  <a:prstDash val="solid"/>
                </a:ln>
                <a:latin typeface="+mj-lt"/>
              </a:rPr>
              <a:t>Aruba6000</a:t>
            </a:r>
            <a:r>
              <a:rPr lang="zh-CN" altLang="en-US" sz="1200" dirty="0">
                <a:ln w="12700">
                  <a:noFill/>
                  <a:prstDash val="solid"/>
                </a:ln>
                <a:latin typeface="+mj-lt"/>
              </a:rPr>
              <a:t>控制器</a:t>
            </a:r>
            <a:r>
              <a:rPr lang="en-US" altLang="zh-CN" sz="1200" dirty="0">
                <a:ln w="12700">
                  <a:noFill/>
                  <a:prstDash val="solid"/>
                </a:ln>
                <a:latin typeface="+mj-lt"/>
              </a:rPr>
              <a:t>+1200</a:t>
            </a:r>
            <a:r>
              <a:rPr lang="zh-CN" altLang="en-US" sz="1200" dirty="0">
                <a:ln w="12700">
                  <a:noFill/>
                  <a:prstDash val="solid"/>
                </a:ln>
                <a:latin typeface="+mj-lt"/>
              </a:rPr>
              <a:t>个</a:t>
            </a:r>
            <a:r>
              <a:rPr lang="en-US" altLang="zh-CN" sz="1200" dirty="0">
                <a:ln w="12700">
                  <a:noFill/>
                  <a:prstDash val="solid"/>
                </a:ln>
                <a:latin typeface="+mj-lt"/>
              </a:rPr>
              <a:t>AP</a:t>
            </a:r>
            <a:r>
              <a:rPr lang="zh-CN" altLang="en-US" sz="1200" dirty="0">
                <a:ln w="12700">
                  <a:noFill/>
                  <a:prstDash val="solid"/>
                </a:ln>
                <a:latin typeface="+mj-lt"/>
              </a:rPr>
              <a:t>，最高并发在线用户近</a:t>
            </a:r>
            <a:r>
              <a:rPr lang="en-US" altLang="zh-CN" sz="1200" dirty="0">
                <a:ln w="12700">
                  <a:noFill/>
                  <a:prstDash val="solid"/>
                </a:ln>
                <a:latin typeface="+mj-lt"/>
              </a:rPr>
              <a:t>3000</a:t>
            </a:r>
            <a:r>
              <a:rPr lang="zh-CN" altLang="en-US" sz="1200" dirty="0">
                <a:ln w="12700">
                  <a:noFill/>
                  <a:prstDash val="solid"/>
                </a:ln>
                <a:latin typeface="+mj-lt"/>
              </a:rPr>
              <a:t>人</a:t>
            </a:r>
            <a:endParaRPr lang="en-US" sz="1200" dirty="0">
              <a:ln w="12700">
                <a:noFill/>
                <a:prstDash val="solid"/>
              </a:ln>
              <a:latin typeface="+mj-lt"/>
            </a:endParaRPr>
          </a:p>
          <a:p>
            <a:pPr marL="342900" indent="-342900">
              <a:lnSpc>
                <a:spcPct val="150000"/>
              </a:lnSpc>
              <a:spcBef>
                <a:spcPts val="0"/>
              </a:spcBef>
              <a:buClr>
                <a:schemeClr val="bg2"/>
              </a:buClr>
              <a:buFont typeface="Arial"/>
              <a:buChar char="•"/>
              <a:defRPr/>
            </a:pPr>
            <a:r>
              <a:rPr lang="zh-CN" altLang="en-US" sz="1200" dirty="0">
                <a:ln w="12700">
                  <a:noFill/>
                  <a:prstDash val="solid"/>
                </a:ln>
                <a:latin typeface="+mj-lt"/>
              </a:rPr>
              <a:t>存在问题：</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200" dirty="0">
                <a:ln w="12700">
                  <a:noFill/>
                  <a:prstDash val="solid"/>
                </a:ln>
                <a:latin typeface="+mj-lt"/>
              </a:rPr>
              <a:t>校园有线和无线用户采用学校自己开发的认证和计费客户端，无法安装在</a:t>
            </a:r>
            <a:r>
              <a:rPr lang="en-US" altLang="zh-CN" sz="1200" dirty="0" err="1">
                <a:ln w="12700">
                  <a:noFill/>
                  <a:prstDash val="solid"/>
                </a:ln>
                <a:latin typeface="+mj-lt"/>
              </a:rPr>
              <a:t>iphone</a:t>
            </a:r>
            <a:r>
              <a:rPr lang="zh-CN" altLang="en-US" sz="1200" dirty="0">
                <a:ln w="12700">
                  <a:noFill/>
                  <a:prstDash val="solid"/>
                </a:ln>
                <a:latin typeface="+mj-lt"/>
              </a:rPr>
              <a:t>、</a:t>
            </a:r>
            <a:r>
              <a:rPr lang="en-US" altLang="zh-CN" sz="1200" dirty="0">
                <a:ln w="12700">
                  <a:noFill/>
                  <a:prstDash val="solid"/>
                </a:ln>
                <a:latin typeface="+mj-lt"/>
              </a:rPr>
              <a:t>android</a:t>
            </a:r>
            <a:r>
              <a:rPr lang="zh-CN" altLang="en-US" sz="1200" dirty="0">
                <a:ln w="12700">
                  <a:noFill/>
                  <a:prstDash val="solid"/>
                </a:ln>
                <a:latin typeface="+mj-lt"/>
              </a:rPr>
              <a:t>、</a:t>
            </a:r>
            <a:r>
              <a:rPr lang="en-US" altLang="zh-CN" sz="1200" dirty="0">
                <a:ln w="12700">
                  <a:noFill/>
                  <a:prstDash val="solid"/>
                </a:ln>
                <a:latin typeface="+mj-lt"/>
              </a:rPr>
              <a:t>Windows Mobile</a:t>
            </a:r>
            <a:r>
              <a:rPr lang="zh-CN" altLang="en-US" sz="1200" dirty="0">
                <a:ln w="12700">
                  <a:noFill/>
                  <a:prstDash val="solid"/>
                </a:ln>
                <a:latin typeface="+mj-lt"/>
              </a:rPr>
              <a:t>等智能手机终端上</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200" dirty="0">
                <a:ln w="12700">
                  <a:noFill/>
                  <a:prstDash val="solid"/>
                </a:ln>
                <a:latin typeface="+mj-lt"/>
              </a:rPr>
              <a:t>传统网络系统无法识别终端类型，并为其分配专门的策略</a:t>
            </a:r>
            <a:endParaRPr lang="en-US" sz="1200" dirty="0">
              <a:ln w="12700">
                <a:noFill/>
                <a:prstDash val="solid"/>
              </a:ln>
              <a:latin typeface="+mj-lt"/>
            </a:endParaRPr>
          </a:p>
        </p:txBody>
      </p:sp>
      <p:sp>
        <p:nvSpPr>
          <p:cNvPr id="120" name="TextBox 119"/>
          <p:cNvSpPr txBox="1"/>
          <p:nvPr/>
        </p:nvSpPr>
        <p:spPr>
          <a:xfrm>
            <a:off x="5540375" y="2938463"/>
            <a:ext cx="3489325" cy="3416300"/>
          </a:xfrm>
          <a:prstGeom prst="rect">
            <a:avLst/>
          </a:prstGeom>
          <a:noFill/>
        </p:spPr>
        <p:txBody>
          <a:bodyPr>
            <a:spAutoFit/>
          </a:bodyPr>
          <a:lstStyle/>
          <a:p>
            <a:pPr marL="342900" indent="-342900">
              <a:lnSpc>
                <a:spcPct val="150000"/>
              </a:lnSpc>
              <a:spcBef>
                <a:spcPts val="0"/>
              </a:spcBef>
              <a:buClr>
                <a:schemeClr val="bg2"/>
              </a:buClr>
              <a:buFont typeface="Arial"/>
              <a:buChar char="•"/>
              <a:defRPr/>
            </a:pPr>
            <a:r>
              <a:rPr lang="zh-CN" altLang="en-US" sz="1200" dirty="0">
                <a:ln w="12700">
                  <a:noFill/>
                  <a:prstDash val="solid"/>
                </a:ln>
                <a:latin typeface="+mj-lt"/>
              </a:rPr>
              <a:t>解决方案：</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200" dirty="0">
                <a:ln w="12700">
                  <a:noFill/>
                  <a:prstDash val="solid"/>
                </a:ln>
                <a:latin typeface="+mj-lt"/>
              </a:rPr>
              <a:t>采用</a:t>
            </a:r>
            <a:r>
              <a:rPr lang="en-US" altLang="zh-CN" sz="1200" dirty="0">
                <a:ln w="12700">
                  <a:noFill/>
                  <a:prstDash val="solid"/>
                </a:ln>
                <a:latin typeface="+mj-lt"/>
              </a:rPr>
              <a:t>Aruba</a:t>
            </a:r>
            <a:r>
              <a:rPr lang="zh-CN" altLang="en-US" sz="1200" dirty="0">
                <a:ln w="12700">
                  <a:noFill/>
                  <a:prstDash val="solid"/>
                </a:ln>
                <a:latin typeface="+mj-lt"/>
              </a:rPr>
              <a:t>终端指纹识别技术对智能手机终端进行智能分离，并动态分配新的角色</a:t>
            </a:r>
            <a:endParaRPr lang="en-US" sz="1200" dirty="0">
              <a:ln w="12700">
                <a:noFill/>
                <a:prstDash val="solid"/>
              </a:ln>
              <a:latin typeface="+mj-lt"/>
            </a:endParaRPr>
          </a:p>
          <a:p>
            <a:pPr marL="342900" indent="-342900">
              <a:lnSpc>
                <a:spcPct val="150000"/>
              </a:lnSpc>
              <a:spcBef>
                <a:spcPts val="0"/>
              </a:spcBef>
              <a:buClr>
                <a:schemeClr val="bg2"/>
              </a:buClr>
              <a:buFont typeface="Arial"/>
              <a:buChar char="•"/>
              <a:defRPr/>
            </a:pPr>
            <a:r>
              <a:rPr lang="zh-CN" altLang="en-US" sz="1200" dirty="0">
                <a:ln w="12700">
                  <a:noFill/>
                  <a:prstDash val="solid"/>
                </a:ln>
                <a:latin typeface="+mj-lt"/>
              </a:rPr>
              <a:t>实现效果：</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200" dirty="0">
                <a:ln w="12700">
                  <a:noFill/>
                  <a:prstDash val="solid"/>
                </a:ln>
                <a:latin typeface="+mj-lt"/>
              </a:rPr>
              <a:t>笔记本终端只能连接</a:t>
            </a:r>
            <a:r>
              <a:rPr lang="en-US" altLang="zh-CN" sz="1200" dirty="0">
                <a:ln w="12700">
                  <a:noFill/>
                  <a:prstDash val="solid"/>
                </a:ln>
                <a:latin typeface="+mj-lt"/>
              </a:rPr>
              <a:t>CUG</a:t>
            </a:r>
            <a:r>
              <a:rPr lang="zh-CN" altLang="en-US" sz="1200" dirty="0">
                <a:ln w="12700">
                  <a:noFill/>
                  <a:prstDash val="solid"/>
                </a:ln>
                <a:latin typeface="+mj-lt"/>
              </a:rPr>
              <a:t>，使用专用认证客户端进行认证，并根据流量进行计费</a:t>
            </a:r>
            <a:endParaRPr lang="en-US" altLang="zh-CN" sz="12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200" dirty="0">
                <a:ln w="12700">
                  <a:noFill/>
                  <a:prstDash val="solid"/>
                </a:ln>
                <a:latin typeface="+mj-lt"/>
              </a:rPr>
              <a:t>智能终端只能连接</a:t>
            </a:r>
            <a:r>
              <a:rPr lang="en-US" altLang="zh-CN" sz="1200" dirty="0">
                <a:ln w="12700">
                  <a:noFill/>
                  <a:prstDash val="solid"/>
                </a:ln>
                <a:latin typeface="+mj-lt"/>
              </a:rPr>
              <a:t>CUG-Mobile</a:t>
            </a:r>
            <a:r>
              <a:rPr lang="zh-CN" altLang="en-US" sz="1200" dirty="0">
                <a:ln w="12700">
                  <a:noFill/>
                  <a:prstDash val="solid"/>
                </a:ln>
                <a:latin typeface="+mj-lt"/>
              </a:rPr>
              <a:t>，使用校园</a:t>
            </a:r>
            <a:r>
              <a:rPr lang="en-US" altLang="zh-CN" sz="1200" dirty="0">
                <a:ln w="12700">
                  <a:noFill/>
                  <a:prstDash val="solid"/>
                </a:ln>
                <a:latin typeface="+mj-lt"/>
              </a:rPr>
              <a:t>LDAP</a:t>
            </a:r>
            <a:r>
              <a:rPr lang="zh-CN" altLang="en-US" sz="1200" dirty="0">
                <a:ln w="12700">
                  <a:noFill/>
                  <a:prstDash val="solid"/>
                </a:ln>
                <a:latin typeface="+mj-lt"/>
              </a:rPr>
              <a:t>帐号进行</a:t>
            </a:r>
            <a:r>
              <a:rPr lang="en-US" altLang="zh-CN" sz="1200" dirty="0">
                <a:ln w="12700">
                  <a:noFill/>
                  <a:prstDash val="solid"/>
                </a:ln>
                <a:latin typeface="+mj-lt"/>
              </a:rPr>
              <a:t>Portal</a:t>
            </a:r>
            <a:r>
              <a:rPr lang="zh-CN" altLang="en-US" sz="1200" dirty="0">
                <a:ln w="12700">
                  <a:noFill/>
                  <a:prstDash val="solid"/>
                </a:ln>
                <a:latin typeface="+mj-lt"/>
              </a:rPr>
              <a:t>认证，不计费，但是对用户的带宽和应用进行限制</a:t>
            </a:r>
            <a:endParaRPr lang="en-US" sz="1200" dirty="0">
              <a:ln w="12700">
                <a:noFill/>
                <a:prstDash val="solid"/>
              </a:ln>
              <a:latin typeface="+mj-lt"/>
            </a:endParaRPr>
          </a:p>
        </p:txBody>
      </p:sp>
      <p:sp>
        <p:nvSpPr>
          <p:cNvPr id="29" name="Rectangle 6"/>
          <p:cNvSpPr>
            <a:spLocks noChangeArrowheads="1"/>
          </p:cNvSpPr>
          <p:nvPr/>
        </p:nvSpPr>
        <p:spPr bwMode="auto">
          <a:xfrm>
            <a:off x="3706813" y="4845050"/>
            <a:ext cx="1462087" cy="2730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altLang="zh-CN" sz="900" dirty="0">
                <a:solidFill>
                  <a:srgbClr val="000000"/>
                </a:solidFill>
                <a:latin typeface="+mj-lt"/>
                <a:cs typeface="Verdana" pitchFamily="34" charset="0"/>
              </a:rPr>
              <a:t>ESSID:CUG-Mobile</a:t>
            </a:r>
            <a:endParaRPr lang="en-US" sz="900" dirty="0">
              <a:solidFill>
                <a:srgbClr val="000000"/>
              </a:solidFill>
              <a:latin typeface="+mj-lt"/>
              <a:cs typeface="Verdana" pitchFamily="34" charset="0"/>
            </a:endParaRPr>
          </a:p>
        </p:txBody>
      </p:sp>
    </p:spTree>
    <p:extLst>
      <p:ext uri="{BB962C8B-B14F-4D97-AF65-F5344CB8AC3E}">
        <p14:creationId xmlns:p14="http://schemas.microsoft.com/office/powerpoint/2010/main" val="37500298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2100" y="215409"/>
            <a:ext cx="8256588" cy="535479"/>
          </a:xfrm>
          <a:noFill/>
        </p:spPr>
        <p:txBody>
          <a:bodyPr>
            <a:spAutoFit/>
          </a:bodyPr>
          <a:lstStyle/>
          <a:p>
            <a:pPr defTabSz="457200"/>
            <a:r>
              <a:rPr lang="zh-CN" altLang="en-US" kern="1200" dirty="0">
                <a:latin typeface="Calibri" pitchFamily="34" charset="0"/>
                <a:ea typeface="+mn-ea"/>
                <a:cs typeface="+mn-cs"/>
              </a:rPr>
              <a:t>基于</a:t>
            </a:r>
            <a:r>
              <a:rPr altLang="zh-CN" kern="1200" dirty="0">
                <a:latin typeface="Calibri" pitchFamily="34" charset="0"/>
                <a:ea typeface="+mn-ea"/>
                <a:cs typeface="+mn-cs"/>
              </a:rPr>
              <a:t>XML</a:t>
            </a:r>
            <a:r>
              <a:rPr lang="zh-CN" altLang="en-US" kern="1200" dirty="0">
                <a:latin typeface="Calibri" pitchFamily="34" charset="0"/>
                <a:ea typeface="+mn-ea"/>
                <a:cs typeface="+mn-cs"/>
              </a:rPr>
              <a:t>的第三方互操作</a:t>
            </a:r>
            <a:r>
              <a:rPr altLang="zh-CN" kern="1200" dirty="0">
                <a:latin typeface="Calibri" pitchFamily="34" charset="0"/>
                <a:ea typeface="+mn-ea"/>
                <a:cs typeface="+mn-cs"/>
              </a:rPr>
              <a:t>——</a:t>
            </a:r>
            <a:r>
              <a:rPr lang="zh-CN" altLang="en-US" kern="1200" dirty="0">
                <a:latin typeface="Calibri" pitchFamily="34" charset="0"/>
                <a:ea typeface="+mn-ea"/>
                <a:cs typeface="+mn-cs"/>
              </a:rPr>
              <a:t>武汉大学案例</a:t>
            </a:r>
            <a:endParaRPr altLang="zh-CN" kern="1200" dirty="0">
              <a:latin typeface="Calibri" pitchFamily="34" charset="0"/>
              <a:ea typeface="+mn-ea"/>
              <a:cs typeface="+mn-cs"/>
            </a:endParaRPr>
          </a:p>
        </p:txBody>
      </p:sp>
      <p:cxnSp>
        <p:nvCxnSpPr>
          <p:cNvPr id="57" name="直接连接符 56"/>
          <p:cNvCxnSpPr/>
          <p:nvPr/>
        </p:nvCxnSpPr>
        <p:spPr>
          <a:xfrm rot="10800000">
            <a:off x="1190625" y="3178175"/>
            <a:ext cx="227013"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81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2817813"/>
            <a:ext cx="29384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33" name="Rectangle 6"/>
          <p:cNvSpPr>
            <a:spLocks noChangeArrowheads="1"/>
          </p:cNvSpPr>
          <p:nvPr/>
        </p:nvSpPr>
        <p:spPr bwMode="auto">
          <a:xfrm>
            <a:off x="-23813" y="2236788"/>
            <a:ext cx="14970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宋体" pitchFamily="2" charset="-122"/>
              </a:rPr>
              <a:t>Aruba MMC6000</a:t>
            </a:r>
          </a:p>
          <a:p>
            <a:pPr algn="ctr">
              <a:tabLst>
                <a:tab pos="723900" algn="l"/>
                <a:tab pos="1447800" algn="l"/>
              </a:tabLst>
            </a:pPr>
            <a:r>
              <a:rPr lang="zh-CN" altLang="en-US" sz="1000">
                <a:solidFill>
                  <a:srgbClr val="000000"/>
                </a:solidFill>
                <a:latin typeface="宋体" pitchFamily="2" charset="-122"/>
              </a:rPr>
              <a:t>（</a:t>
            </a:r>
            <a:r>
              <a:rPr lang="en-US" altLang="zh-CN" sz="1000">
                <a:solidFill>
                  <a:srgbClr val="000000"/>
                </a:solidFill>
                <a:latin typeface="宋体" pitchFamily="2" charset="-122"/>
              </a:rPr>
              <a:t>3+1</a:t>
            </a:r>
            <a:r>
              <a:rPr lang="zh-CN" altLang="en-US" sz="1000">
                <a:solidFill>
                  <a:srgbClr val="000000"/>
                </a:solidFill>
                <a:latin typeface="宋体" pitchFamily="2" charset="-122"/>
              </a:rPr>
              <a:t>冗余热备模式）</a:t>
            </a:r>
            <a:endParaRPr lang="en-US" sz="1000">
              <a:solidFill>
                <a:srgbClr val="000000"/>
              </a:solidFill>
              <a:latin typeface="宋体" pitchFamily="2" charset="-122"/>
            </a:endParaRPr>
          </a:p>
        </p:txBody>
      </p:sp>
      <p:sp>
        <p:nvSpPr>
          <p:cNvPr id="48134" name="Rectangle 6"/>
          <p:cNvSpPr>
            <a:spLocks noChangeArrowheads="1"/>
          </p:cNvSpPr>
          <p:nvPr/>
        </p:nvSpPr>
        <p:spPr bwMode="auto">
          <a:xfrm>
            <a:off x="1643063" y="3178175"/>
            <a:ext cx="2373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武汉大学校园网络</a:t>
            </a:r>
            <a:endParaRPr lang="en-US" sz="1000">
              <a:solidFill>
                <a:srgbClr val="000000"/>
              </a:solidFill>
              <a:latin typeface="宋体" pitchFamily="2" charset="-122"/>
            </a:endParaRPr>
          </a:p>
        </p:txBody>
      </p:sp>
      <p:pic>
        <p:nvPicPr>
          <p:cNvPr id="48135"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4414838"/>
            <a:ext cx="62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5062538"/>
            <a:ext cx="481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37" name="Rectangle 6"/>
          <p:cNvSpPr>
            <a:spLocks noChangeArrowheads="1"/>
          </p:cNvSpPr>
          <p:nvPr/>
        </p:nvSpPr>
        <p:spPr bwMode="auto">
          <a:xfrm>
            <a:off x="219075" y="5475288"/>
            <a:ext cx="855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笔记本电脑</a:t>
            </a:r>
            <a:endParaRPr lang="en-US" sz="1000">
              <a:solidFill>
                <a:srgbClr val="000000"/>
              </a:solidFill>
              <a:latin typeface="宋体" pitchFamily="2" charset="-122"/>
            </a:endParaRPr>
          </a:p>
        </p:txBody>
      </p:sp>
      <p:pic>
        <p:nvPicPr>
          <p:cNvPr id="48138" name="Picture 2" descr="http://www.digitaltrends.com/wp-content/uploads/2010/06/iphone-4-htc-evo-4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063" y="511175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6"/>
          <p:cNvSpPr>
            <a:spLocks noChangeArrowheads="1"/>
          </p:cNvSpPr>
          <p:nvPr/>
        </p:nvSpPr>
        <p:spPr bwMode="auto">
          <a:xfrm>
            <a:off x="1019175" y="5475288"/>
            <a:ext cx="6397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智能终端</a:t>
            </a:r>
            <a:endParaRPr lang="en-US" sz="1000">
              <a:solidFill>
                <a:srgbClr val="000000"/>
              </a:solidFill>
              <a:latin typeface="宋体" pitchFamily="2" charset="-122"/>
            </a:endParaRPr>
          </a:p>
        </p:txBody>
      </p:sp>
      <p:cxnSp>
        <p:nvCxnSpPr>
          <p:cNvPr id="48140" name="直接连接符 116"/>
          <p:cNvCxnSpPr>
            <a:cxnSpLocks noChangeShapeType="1"/>
          </p:cNvCxnSpPr>
          <p:nvPr/>
        </p:nvCxnSpPr>
        <p:spPr bwMode="auto">
          <a:xfrm rot="5400000" flipH="1" flipV="1">
            <a:off x="513556" y="4344194"/>
            <a:ext cx="401638" cy="88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41" name="直接连接符 117"/>
          <p:cNvCxnSpPr>
            <a:cxnSpLocks noChangeShapeType="1"/>
            <a:endCxn id="48143" idx="2"/>
          </p:cNvCxnSpPr>
          <p:nvPr/>
        </p:nvCxnSpPr>
        <p:spPr bwMode="auto">
          <a:xfrm rot="16200000" flipV="1">
            <a:off x="773113" y="4389438"/>
            <a:ext cx="222250" cy="635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42" name="直接连接符 118"/>
          <p:cNvCxnSpPr>
            <a:cxnSpLocks noChangeShapeType="1"/>
          </p:cNvCxnSpPr>
          <p:nvPr/>
        </p:nvCxnSpPr>
        <p:spPr bwMode="auto">
          <a:xfrm rot="16200000" flipV="1">
            <a:off x="933450" y="4260851"/>
            <a:ext cx="307975" cy="1778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4814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475" y="3884613"/>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44"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4414838"/>
            <a:ext cx="620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4414838"/>
            <a:ext cx="620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4414838"/>
            <a:ext cx="620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675" y="5062538"/>
            <a:ext cx="482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48" name="Rectangle 6"/>
          <p:cNvSpPr>
            <a:spLocks noChangeArrowheads="1"/>
          </p:cNvSpPr>
          <p:nvPr/>
        </p:nvSpPr>
        <p:spPr bwMode="auto">
          <a:xfrm>
            <a:off x="1574800" y="5475288"/>
            <a:ext cx="8572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笔记本电脑</a:t>
            </a:r>
            <a:endParaRPr lang="en-US" sz="1000">
              <a:solidFill>
                <a:srgbClr val="000000"/>
              </a:solidFill>
              <a:latin typeface="宋体" pitchFamily="2" charset="-122"/>
            </a:endParaRPr>
          </a:p>
        </p:txBody>
      </p:sp>
      <p:pic>
        <p:nvPicPr>
          <p:cNvPr id="48149" name="Picture 2" descr="http://www.digitaltrends.com/wp-content/uploads/2010/06/iphone-4-htc-evo-4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788" y="5111750"/>
            <a:ext cx="35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0" name="Rectangle 6"/>
          <p:cNvSpPr>
            <a:spLocks noChangeArrowheads="1"/>
          </p:cNvSpPr>
          <p:nvPr/>
        </p:nvSpPr>
        <p:spPr bwMode="auto">
          <a:xfrm>
            <a:off x="2374900" y="5475288"/>
            <a:ext cx="6397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智能终端</a:t>
            </a:r>
            <a:endParaRPr lang="en-US" sz="1000">
              <a:solidFill>
                <a:srgbClr val="000000"/>
              </a:solidFill>
              <a:latin typeface="宋体" pitchFamily="2" charset="-122"/>
            </a:endParaRPr>
          </a:p>
        </p:txBody>
      </p:sp>
      <p:cxnSp>
        <p:nvCxnSpPr>
          <p:cNvPr id="48151" name="直接连接符 127"/>
          <p:cNvCxnSpPr>
            <a:cxnSpLocks noChangeShapeType="1"/>
          </p:cNvCxnSpPr>
          <p:nvPr/>
        </p:nvCxnSpPr>
        <p:spPr bwMode="auto">
          <a:xfrm rot="5400000" flipH="1" flipV="1">
            <a:off x="1869281" y="4344194"/>
            <a:ext cx="401638" cy="889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52" name="直接连接符 128"/>
          <p:cNvCxnSpPr>
            <a:cxnSpLocks noChangeShapeType="1"/>
            <a:endCxn id="48154" idx="2"/>
          </p:cNvCxnSpPr>
          <p:nvPr/>
        </p:nvCxnSpPr>
        <p:spPr bwMode="auto">
          <a:xfrm rot="16200000" flipV="1">
            <a:off x="2128838" y="4389438"/>
            <a:ext cx="222250" cy="635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53" name="直接连接符 129"/>
          <p:cNvCxnSpPr>
            <a:cxnSpLocks noChangeShapeType="1"/>
          </p:cNvCxnSpPr>
          <p:nvPr/>
        </p:nvCxnSpPr>
        <p:spPr bwMode="auto">
          <a:xfrm rot="16200000" flipV="1">
            <a:off x="2289969" y="4261644"/>
            <a:ext cx="307975" cy="176213"/>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4815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788" y="3884613"/>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55"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414838"/>
            <a:ext cx="62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4414838"/>
            <a:ext cx="62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直接连接符 133"/>
          <p:cNvCxnSpPr/>
          <p:nvPr/>
        </p:nvCxnSpPr>
        <p:spPr>
          <a:xfrm rot="5400000">
            <a:off x="1500982" y="2766219"/>
            <a:ext cx="3540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5400000">
            <a:off x="1734344" y="2766219"/>
            <a:ext cx="3540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5400000">
            <a:off x="1941513" y="2765425"/>
            <a:ext cx="3540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5400000">
            <a:off x="2178844" y="2766219"/>
            <a:ext cx="35401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816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325" y="2178050"/>
            <a:ext cx="511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6900" y="2178050"/>
            <a:ext cx="511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6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9888" y="2178050"/>
            <a:ext cx="511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6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7638" y="2178050"/>
            <a:ext cx="509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142" name="直接连接符 141"/>
          <p:cNvCxnSpPr/>
          <p:nvPr/>
        </p:nvCxnSpPr>
        <p:spPr>
          <a:xfrm rot="5400000" flipH="1" flipV="1">
            <a:off x="951707" y="3309143"/>
            <a:ext cx="647700" cy="620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48154" idx="0"/>
          </p:cNvCxnSpPr>
          <p:nvPr/>
        </p:nvCxnSpPr>
        <p:spPr>
          <a:xfrm rot="16200000" flipV="1">
            <a:off x="1930400" y="3578225"/>
            <a:ext cx="471488" cy="141288"/>
          </a:xfrm>
          <a:prstGeom prst="line">
            <a:avLst/>
          </a:prstGeom>
        </p:spPr>
        <p:style>
          <a:lnRef idx="1">
            <a:schemeClr val="accent1"/>
          </a:lnRef>
          <a:fillRef idx="0">
            <a:schemeClr val="accent1"/>
          </a:fillRef>
          <a:effectRef idx="0">
            <a:schemeClr val="accent1"/>
          </a:effectRef>
          <a:fontRef idx="minor">
            <a:schemeClr val="tx1"/>
          </a:fontRef>
        </p:style>
      </p:cxnSp>
      <p:sp>
        <p:nvSpPr>
          <p:cNvPr id="48167" name="Rectangle 6"/>
          <p:cNvSpPr>
            <a:spLocks noChangeArrowheads="1"/>
          </p:cNvSpPr>
          <p:nvPr/>
        </p:nvSpPr>
        <p:spPr bwMode="auto">
          <a:xfrm>
            <a:off x="795338" y="3532188"/>
            <a:ext cx="4603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r">
              <a:tabLst>
                <a:tab pos="723900" algn="l"/>
                <a:tab pos="1447800" algn="l"/>
              </a:tabLst>
            </a:pPr>
            <a:r>
              <a:rPr lang="zh-CN" altLang="en-US" sz="1000">
                <a:solidFill>
                  <a:srgbClr val="000000"/>
                </a:solidFill>
                <a:latin typeface="宋体" pitchFamily="2" charset="-122"/>
              </a:rPr>
              <a:t>千兆</a:t>
            </a:r>
            <a:endParaRPr lang="en-US" sz="1000">
              <a:solidFill>
                <a:srgbClr val="000000"/>
              </a:solidFill>
              <a:latin typeface="宋体" pitchFamily="2" charset="-122"/>
            </a:endParaRPr>
          </a:p>
        </p:txBody>
      </p:sp>
      <p:sp>
        <p:nvSpPr>
          <p:cNvPr id="48168" name="Rectangle 6"/>
          <p:cNvSpPr>
            <a:spLocks noChangeArrowheads="1"/>
          </p:cNvSpPr>
          <p:nvPr/>
        </p:nvSpPr>
        <p:spPr bwMode="auto">
          <a:xfrm>
            <a:off x="1747838" y="3532188"/>
            <a:ext cx="4603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r">
              <a:tabLst>
                <a:tab pos="723900" algn="l"/>
                <a:tab pos="1447800" algn="l"/>
              </a:tabLst>
            </a:pPr>
            <a:r>
              <a:rPr lang="zh-CN" altLang="en-US" sz="1000">
                <a:solidFill>
                  <a:srgbClr val="000000"/>
                </a:solidFill>
                <a:latin typeface="宋体" pitchFamily="2" charset="-122"/>
              </a:rPr>
              <a:t>千兆</a:t>
            </a:r>
            <a:endParaRPr lang="en-US" sz="1000">
              <a:solidFill>
                <a:srgbClr val="000000"/>
              </a:solidFill>
              <a:latin typeface="宋体" pitchFamily="2" charset="-122"/>
            </a:endParaRPr>
          </a:p>
        </p:txBody>
      </p:sp>
      <p:sp>
        <p:nvSpPr>
          <p:cNvPr id="48169" name="Rectangle 6"/>
          <p:cNvSpPr>
            <a:spLocks noChangeArrowheads="1"/>
          </p:cNvSpPr>
          <p:nvPr/>
        </p:nvSpPr>
        <p:spPr bwMode="auto">
          <a:xfrm>
            <a:off x="1077913" y="3943350"/>
            <a:ext cx="7762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r">
              <a:tabLst>
                <a:tab pos="723900" algn="l"/>
                <a:tab pos="1447800" algn="l"/>
              </a:tabLst>
            </a:pPr>
            <a:r>
              <a:rPr lang="en-US" altLang="zh-CN" sz="1000">
                <a:solidFill>
                  <a:srgbClr val="000000"/>
                </a:solidFill>
                <a:latin typeface="宋体" pitchFamily="2" charset="-122"/>
              </a:rPr>
              <a:t>PoE</a:t>
            </a:r>
            <a:r>
              <a:rPr lang="zh-CN" altLang="en-US" sz="1000">
                <a:solidFill>
                  <a:srgbClr val="000000"/>
                </a:solidFill>
                <a:latin typeface="宋体" pitchFamily="2" charset="-122"/>
              </a:rPr>
              <a:t>交换机</a:t>
            </a:r>
            <a:endParaRPr lang="en-US" sz="1000">
              <a:solidFill>
                <a:srgbClr val="000000"/>
              </a:solidFill>
              <a:latin typeface="宋体" pitchFamily="2" charset="-122"/>
            </a:endParaRPr>
          </a:p>
        </p:txBody>
      </p:sp>
      <p:sp>
        <p:nvSpPr>
          <p:cNvPr id="48170" name="Rectangle 6"/>
          <p:cNvSpPr>
            <a:spLocks noChangeArrowheads="1"/>
          </p:cNvSpPr>
          <p:nvPr/>
        </p:nvSpPr>
        <p:spPr bwMode="auto">
          <a:xfrm>
            <a:off x="2582863" y="3943350"/>
            <a:ext cx="7762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r">
              <a:tabLst>
                <a:tab pos="723900" algn="l"/>
                <a:tab pos="1447800" algn="l"/>
              </a:tabLst>
            </a:pPr>
            <a:r>
              <a:rPr lang="en-US" altLang="zh-CN" sz="1000">
                <a:solidFill>
                  <a:srgbClr val="000000"/>
                </a:solidFill>
                <a:latin typeface="宋体" pitchFamily="2" charset="-122"/>
              </a:rPr>
              <a:t>PoE</a:t>
            </a:r>
            <a:r>
              <a:rPr lang="zh-CN" altLang="en-US" sz="1000">
                <a:solidFill>
                  <a:srgbClr val="000000"/>
                </a:solidFill>
                <a:latin typeface="宋体" pitchFamily="2" charset="-122"/>
              </a:rPr>
              <a:t>交换机</a:t>
            </a:r>
            <a:endParaRPr lang="en-US" sz="1000">
              <a:solidFill>
                <a:srgbClr val="000000"/>
              </a:solidFill>
              <a:latin typeface="宋体" pitchFamily="2" charset="-122"/>
            </a:endParaRPr>
          </a:p>
        </p:txBody>
      </p:sp>
      <p:pic>
        <p:nvPicPr>
          <p:cNvPr id="48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6513" y="2178050"/>
            <a:ext cx="339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363" y="4414838"/>
            <a:ext cx="62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825" y="5062538"/>
            <a:ext cx="482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74" name="Rectangle 6"/>
          <p:cNvSpPr>
            <a:spLocks noChangeArrowheads="1"/>
          </p:cNvSpPr>
          <p:nvPr/>
        </p:nvSpPr>
        <p:spPr bwMode="auto">
          <a:xfrm>
            <a:off x="3157538" y="5475288"/>
            <a:ext cx="8556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笔记本电脑</a:t>
            </a:r>
            <a:endParaRPr lang="en-US" sz="1000">
              <a:solidFill>
                <a:srgbClr val="000000"/>
              </a:solidFill>
              <a:latin typeface="宋体" pitchFamily="2" charset="-122"/>
            </a:endParaRPr>
          </a:p>
        </p:txBody>
      </p:sp>
      <p:pic>
        <p:nvPicPr>
          <p:cNvPr id="48175" name="Picture 2" descr="http://www.digitaltrends.com/wp-content/uploads/2010/06/iphone-4-htc-evo-4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938" y="5111750"/>
            <a:ext cx="357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6" name="Rectangle 6"/>
          <p:cNvSpPr>
            <a:spLocks noChangeArrowheads="1"/>
          </p:cNvSpPr>
          <p:nvPr/>
        </p:nvSpPr>
        <p:spPr bwMode="auto">
          <a:xfrm>
            <a:off x="3957638" y="5475288"/>
            <a:ext cx="6397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智能终端</a:t>
            </a:r>
            <a:endParaRPr lang="en-US" sz="1000">
              <a:solidFill>
                <a:srgbClr val="000000"/>
              </a:solidFill>
              <a:latin typeface="宋体" pitchFamily="2" charset="-122"/>
            </a:endParaRPr>
          </a:p>
        </p:txBody>
      </p:sp>
      <p:cxnSp>
        <p:nvCxnSpPr>
          <p:cNvPr id="48177" name="直接连接符 154"/>
          <p:cNvCxnSpPr>
            <a:cxnSpLocks noChangeShapeType="1"/>
          </p:cNvCxnSpPr>
          <p:nvPr/>
        </p:nvCxnSpPr>
        <p:spPr bwMode="auto">
          <a:xfrm rot="5400000" flipH="1" flipV="1">
            <a:off x="3451225" y="4344988"/>
            <a:ext cx="401638" cy="87312"/>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78" name="直接连接符 155"/>
          <p:cNvCxnSpPr>
            <a:cxnSpLocks noChangeShapeType="1"/>
            <a:endCxn id="48180" idx="2"/>
          </p:cNvCxnSpPr>
          <p:nvPr/>
        </p:nvCxnSpPr>
        <p:spPr bwMode="auto">
          <a:xfrm rot="16200000" flipV="1">
            <a:off x="3710782" y="4390231"/>
            <a:ext cx="222250" cy="4763"/>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48179" name="直接连接符 156"/>
          <p:cNvCxnSpPr>
            <a:cxnSpLocks noChangeShapeType="1"/>
          </p:cNvCxnSpPr>
          <p:nvPr/>
        </p:nvCxnSpPr>
        <p:spPr bwMode="auto">
          <a:xfrm rot="16200000" flipV="1">
            <a:off x="3871912" y="4260851"/>
            <a:ext cx="307975" cy="1778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4818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884613"/>
            <a:ext cx="50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81"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088" y="4414838"/>
            <a:ext cx="620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2" name="Picture 37" descr="logical_AP_hybrid_m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663" y="4414838"/>
            <a:ext cx="620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2" name="直接连接符 161"/>
          <p:cNvCxnSpPr/>
          <p:nvPr/>
        </p:nvCxnSpPr>
        <p:spPr>
          <a:xfrm rot="5400000">
            <a:off x="3825081" y="2809082"/>
            <a:ext cx="35242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48180" idx="0"/>
          </p:cNvCxnSpPr>
          <p:nvPr/>
        </p:nvCxnSpPr>
        <p:spPr>
          <a:xfrm rot="16200000" flipV="1">
            <a:off x="3540919" y="3606006"/>
            <a:ext cx="471488" cy="85725"/>
          </a:xfrm>
          <a:prstGeom prst="line">
            <a:avLst/>
          </a:prstGeom>
        </p:spPr>
        <p:style>
          <a:lnRef idx="1">
            <a:schemeClr val="accent1"/>
          </a:lnRef>
          <a:fillRef idx="0">
            <a:schemeClr val="accent1"/>
          </a:fillRef>
          <a:effectRef idx="0">
            <a:schemeClr val="accent1"/>
          </a:effectRef>
          <a:fontRef idx="minor">
            <a:schemeClr val="tx1"/>
          </a:fontRef>
        </p:style>
      </p:cxnSp>
      <p:pic>
        <p:nvPicPr>
          <p:cNvPr id="48185" name="Picture 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32060">
            <a:off x="873125" y="3008313"/>
            <a:ext cx="3921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763" y="3060700"/>
            <a:ext cx="3810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7" name="TextBox 165"/>
          <p:cNvSpPr txBox="1">
            <a:spLocks noChangeArrowheads="1"/>
          </p:cNvSpPr>
          <p:nvPr/>
        </p:nvSpPr>
        <p:spPr bwMode="auto">
          <a:xfrm>
            <a:off x="200025" y="343376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sz="1000">
                <a:latin typeface="宋体" pitchFamily="2" charset="-122"/>
              </a:rPr>
              <a:t>Aruba</a:t>
            </a:r>
          </a:p>
          <a:p>
            <a:pPr algn="ctr" eaLnBrk="1" hangingPunct="1"/>
            <a:r>
              <a:rPr lang="en-US" altLang="zh-CN" sz="1000">
                <a:latin typeface="宋体" pitchFamily="2" charset="-122"/>
              </a:rPr>
              <a:t>Airwave</a:t>
            </a:r>
            <a:endParaRPr lang="zh-CN" altLang="en-US" sz="1000">
              <a:latin typeface="宋体" pitchFamily="2" charset="-122"/>
            </a:endParaRPr>
          </a:p>
        </p:txBody>
      </p:sp>
      <p:sp>
        <p:nvSpPr>
          <p:cNvPr id="48188" name="Rectangle 6"/>
          <p:cNvSpPr>
            <a:spLocks noChangeArrowheads="1"/>
          </p:cNvSpPr>
          <p:nvPr/>
        </p:nvSpPr>
        <p:spPr bwMode="auto">
          <a:xfrm>
            <a:off x="3789363" y="3532188"/>
            <a:ext cx="4619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tabLst>
                <a:tab pos="723900" algn="l"/>
                <a:tab pos="1447800" algn="l"/>
              </a:tabLst>
            </a:pPr>
            <a:r>
              <a:rPr lang="zh-CN" altLang="en-US" sz="1000">
                <a:solidFill>
                  <a:srgbClr val="000000"/>
                </a:solidFill>
                <a:latin typeface="宋体" pitchFamily="2" charset="-122"/>
              </a:rPr>
              <a:t>千兆</a:t>
            </a:r>
            <a:endParaRPr lang="en-US" sz="1000">
              <a:solidFill>
                <a:srgbClr val="000000"/>
              </a:solidFill>
              <a:latin typeface="宋体" pitchFamily="2" charset="-122"/>
            </a:endParaRPr>
          </a:p>
        </p:txBody>
      </p:sp>
      <p:pic>
        <p:nvPicPr>
          <p:cNvPr id="48189"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3338" y="1176338"/>
            <a:ext cx="9048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90" name="Rectangle 6"/>
          <p:cNvSpPr>
            <a:spLocks noChangeArrowheads="1"/>
          </p:cNvSpPr>
          <p:nvPr/>
        </p:nvSpPr>
        <p:spPr bwMode="auto">
          <a:xfrm>
            <a:off x="1360488" y="1250950"/>
            <a:ext cx="790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宋体" pitchFamily="2" charset="-122"/>
              </a:rPr>
              <a:t>ChinaNet</a:t>
            </a:r>
          </a:p>
        </p:txBody>
      </p:sp>
      <p:pic>
        <p:nvPicPr>
          <p:cNvPr id="4819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8075" y="1176338"/>
            <a:ext cx="903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92" name="Rectangle 6"/>
          <p:cNvSpPr>
            <a:spLocks noChangeArrowheads="1"/>
          </p:cNvSpPr>
          <p:nvPr/>
        </p:nvSpPr>
        <p:spPr bwMode="auto">
          <a:xfrm>
            <a:off x="2433638" y="1250950"/>
            <a:ext cx="792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宋体" pitchFamily="2" charset="-122"/>
              </a:rPr>
              <a:t>CMCC</a:t>
            </a:r>
          </a:p>
        </p:txBody>
      </p:sp>
      <p:pic>
        <p:nvPicPr>
          <p:cNvPr id="4819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1225" y="1176338"/>
            <a:ext cx="9032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8194" name="Rectangle 6"/>
          <p:cNvSpPr>
            <a:spLocks noChangeArrowheads="1"/>
          </p:cNvSpPr>
          <p:nvPr/>
        </p:nvSpPr>
        <p:spPr bwMode="auto">
          <a:xfrm>
            <a:off x="3506788" y="1250950"/>
            <a:ext cx="7921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宋体" pitchFamily="2" charset="-122"/>
              </a:rPr>
              <a:t>CUC</a:t>
            </a:r>
          </a:p>
        </p:txBody>
      </p:sp>
      <p:pic>
        <p:nvPicPr>
          <p:cNvPr id="4819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5913" y="1647825"/>
            <a:ext cx="3413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9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0650" y="1647825"/>
            <a:ext cx="339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4819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1647825"/>
            <a:ext cx="339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177" name="直接连接符 176"/>
          <p:cNvCxnSpPr>
            <a:stCxn id="48171" idx="0"/>
            <a:endCxn id="48195" idx="3"/>
          </p:cNvCxnSpPr>
          <p:nvPr/>
        </p:nvCxnSpPr>
        <p:spPr>
          <a:xfrm rot="16200000" flipV="1">
            <a:off x="2772569" y="934244"/>
            <a:ext cx="398462" cy="208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接连接符 177"/>
          <p:cNvCxnSpPr>
            <a:stCxn id="48171" idx="0"/>
            <a:endCxn id="48196" idx="3"/>
          </p:cNvCxnSpPr>
          <p:nvPr/>
        </p:nvCxnSpPr>
        <p:spPr>
          <a:xfrm rot="16200000" flipV="1">
            <a:off x="3309144" y="1470819"/>
            <a:ext cx="398462" cy="101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48171" idx="0"/>
            <a:endCxn id="48197" idx="2"/>
          </p:cNvCxnSpPr>
          <p:nvPr/>
        </p:nvCxnSpPr>
        <p:spPr>
          <a:xfrm rot="16200000" flipV="1">
            <a:off x="3826669" y="1988344"/>
            <a:ext cx="266700" cy="112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接连接符 179"/>
          <p:cNvCxnSpPr>
            <a:stCxn id="48195" idx="0"/>
            <a:endCxn id="48189" idx="2"/>
          </p:cNvCxnSpPr>
          <p:nvPr/>
        </p:nvCxnSpPr>
        <p:spPr>
          <a:xfrm rot="16200000" flipV="1">
            <a:off x="1727200" y="1617663"/>
            <a:ext cx="587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p:cNvCxnSpPr>
            <a:stCxn id="48191" idx="2"/>
            <a:endCxn id="48196" idx="0"/>
          </p:cNvCxnSpPr>
          <p:nvPr/>
        </p:nvCxnSpPr>
        <p:spPr>
          <a:xfrm rot="16200000" flipH="1">
            <a:off x="2800350" y="1617663"/>
            <a:ext cx="587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接连接符 181"/>
          <p:cNvCxnSpPr>
            <a:stCxn id="48193" idx="2"/>
            <a:endCxn id="48197" idx="0"/>
          </p:cNvCxnSpPr>
          <p:nvPr/>
        </p:nvCxnSpPr>
        <p:spPr>
          <a:xfrm rot="16200000" flipH="1">
            <a:off x="3874294" y="1618457"/>
            <a:ext cx="58737" cy="0"/>
          </a:xfrm>
          <a:prstGeom prst="line">
            <a:avLst/>
          </a:prstGeom>
        </p:spPr>
        <p:style>
          <a:lnRef idx="1">
            <a:schemeClr val="accent1"/>
          </a:lnRef>
          <a:fillRef idx="0">
            <a:schemeClr val="accent1"/>
          </a:fillRef>
          <a:effectRef idx="0">
            <a:schemeClr val="accent1"/>
          </a:effectRef>
          <a:fontRef idx="minor">
            <a:schemeClr val="tx1"/>
          </a:fontRef>
        </p:style>
      </p:cxnSp>
      <p:sp>
        <p:nvSpPr>
          <p:cNvPr id="48204" name="Rectangle 6"/>
          <p:cNvSpPr>
            <a:spLocks noChangeArrowheads="1"/>
          </p:cNvSpPr>
          <p:nvPr/>
        </p:nvSpPr>
        <p:spPr bwMode="auto">
          <a:xfrm>
            <a:off x="512763" y="1589088"/>
            <a:ext cx="11874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zh-CN" altLang="en-US" sz="1000">
                <a:solidFill>
                  <a:srgbClr val="000000"/>
                </a:solidFill>
                <a:latin typeface="宋体" pitchFamily="2" charset="-122"/>
              </a:rPr>
              <a:t>各个运营商</a:t>
            </a:r>
            <a:endParaRPr lang="en-US" altLang="zh-CN" sz="1000">
              <a:solidFill>
                <a:srgbClr val="000000"/>
              </a:solidFill>
              <a:latin typeface="宋体" pitchFamily="2" charset="-122"/>
            </a:endParaRPr>
          </a:p>
          <a:p>
            <a:pPr algn="ctr">
              <a:tabLst>
                <a:tab pos="723900" algn="l"/>
                <a:tab pos="1447800" algn="l"/>
              </a:tabLst>
            </a:pPr>
            <a:r>
              <a:rPr lang="en-US" altLang="zh-CN" sz="1000">
                <a:solidFill>
                  <a:srgbClr val="000000"/>
                </a:solidFill>
                <a:latin typeface="宋体" pitchFamily="2" charset="-122"/>
              </a:rPr>
              <a:t>CPE</a:t>
            </a:r>
            <a:r>
              <a:rPr lang="zh-CN" altLang="en-US" sz="1000">
                <a:solidFill>
                  <a:srgbClr val="000000"/>
                </a:solidFill>
                <a:latin typeface="宋体" pitchFamily="2" charset="-122"/>
              </a:rPr>
              <a:t>接入设备</a:t>
            </a:r>
            <a:endParaRPr lang="en-US" sz="1000">
              <a:solidFill>
                <a:srgbClr val="000000"/>
              </a:solidFill>
              <a:latin typeface="宋体" pitchFamily="2" charset="-122"/>
            </a:endParaRPr>
          </a:p>
        </p:txBody>
      </p:sp>
      <p:sp>
        <p:nvSpPr>
          <p:cNvPr id="193" name="任意多边形 192"/>
          <p:cNvSpPr/>
          <p:nvPr/>
        </p:nvSpPr>
        <p:spPr>
          <a:xfrm>
            <a:off x="1663700" y="2935288"/>
            <a:ext cx="2341563" cy="193675"/>
          </a:xfrm>
          <a:custGeom>
            <a:avLst/>
            <a:gdLst>
              <a:gd name="connsiteX0" fmla="*/ 0 w 2960914"/>
              <a:gd name="connsiteY0" fmla="*/ 0 h 234647"/>
              <a:gd name="connsiteX1" fmla="*/ 1248229 w 2960914"/>
              <a:gd name="connsiteY1" fmla="*/ 217714 h 234647"/>
              <a:gd name="connsiteX2" fmla="*/ 2960914 w 2960914"/>
              <a:gd name="connsiteY2" fmla="*/ 101600 h 234647"/>
            </a:gdLst>
            <a:ahLst/>
            <a:cxnLst>
              <a:cxn ang="0">
                <a:pos x="connsiteX0" y="connsiteY0"/>
              </a:cxn>
              <a:cxn ang="0">
                <a:pos x="connsiteX1" y="connsiteY1"/>
              </a:cxn>
              <a:cxn ang="0">
                <a:pos x="connsiteX2" y="connsiteY2"/>
              </a:cxn>
            </a:cxnLst>
            <a:rect l="l" t="t" r="r" b="b"/>
            <a:pathLst>
              <a:path w="2960914" h="234647">
                <a:moveTo>
                  <a:pt x="0" y="0"/>
                </a:moveTo>
                <a:cubicBezTo>
                  <a:pt x="377371" y="100390"/>
                  <a:pt x="754743" y="200781"/>
                  <a:pt x="1248229" y="217714"/>
                </a:cubicBezTo>
                <a:cubicBezTo>
                  <a:pt x="1741715" y="234647"/>
                  <a:pt x="2351314" y="168123"/>
                  <a:pt x="2960914" y="10160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00">
              <a:latin typeface="宋体" pitchFamily="2" charset="-122"/>
            </a:endParaRPr>
          </a:p>
        </p:txBody>
      </p:sp>
      <p:sp>
        <p:nvSpPr>
          <p:cNvPr id="194" name="任意多边形 193"/>
          <p:cNvSpPr/>
          <p:nvPr/>
        </p:nvSpPr>
        <p:spPr>
          <a:xfrm>
            <a:off x="1893888" y="2922588"/>
            <a:ext cx="2111375" cy="160337"/>
          </a:xfrm>
          <a:custGeom>
            <a:avLst/>
            <a:gdLst>
              <a:gd name="connsiteX0" fmla="*/ 0 w 2670629"/>
              <a:gd name="connsiteY0" fmla="*/ 0 h 193523"/>
              <a:gd name="connsiteX1" fmla="*/ 914400 w 2670629"/>
              <a:gd name="connsiteY1" fmla="*/ 174171 h 193523"/>
              <a:gd name="connsiteX2" fmla="*/ 2670629 w 2670629"/>
              <a:gd name="connsiteY2" fmla="*/ 116114 h 193523"/>
            </a:gdLst>
            <a:ahLst/>
            <a:cxnLst>
              <a:cxn ang="0">
                <a:pos x="connsiteX0" y="connsiteY0"/>
              </a:cxn>
              <a:cxn ang="0">
                <a:pos x="connsiteX1" y="connsiteY1"/>
              </a:cxn>
              <a:cxn ang="0">
                <a:pos x="connsiteX2" y="connsiteY2"/>
              </a:cxn>
            </a:cxnLst>
            <a:rect l="l" t="t" r="r" b="b"/>
            <a:pathLst>
              <a:path w="2670629" h="193523">
                <a:moveTo>
                  <a:pt x="0" y="0"/>
                </a:moveTo>
                <a:cubicBezTo>
                  <a:pt x="234647" y="77409"/>
                  <a:pt x="469295" y="154819"/>
                  <a:pt x="914400" y="174171"/>
                </a:cubicBezTo>
                <a:cubicBezTo>
                  <a:pt x="1359505" y="193523"/>
                  <a:pt x="2015067" y="154818"/>
                  <a:pt x="2670629" y="116114"/>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00">
              <a:latin typeface="宋体" pitchFamily="2" charset="-122"/>
            </a:endParaRPr>
          </a:p>
        </p:txBody>
      </p:sp>
      <p:sp>
        <p:nvSpPr>
          <p:cNvPr id="195" name="任意多边形 194"/>
          <p:cNvSpPr/>
          <p:nvPr/>
        </p:nvSpPr>
        <p:spPr>
          <a:xfrm>
            <a:off x="2111375" y="2935288"/>
            <a:ext cx="1893888" cy="111125"/>
          </a:xfrm>
          <a:custGeom>
            <a:avLst/>
            <a:gdLst>
              <a:gd name="connsiteX0" fmla="*/ 0 w 2394857"/>
              <a:gd name="connsiteY0" fmla="*/ 0 h 135466"/>
              <a:gd name="connsiteX1" fmla="*/ 638628 w 2394857"/>
              <a:gd name="connsiteY1" fmla="*/ 116114 h 135466"/>
              <a:gd name="connsiteX2" fmla="*/ 2394857 w 2394857"/>
              <a:gd name="connsiteY2" fmla="*/ 116114 h 135466"/>
            </a:gdLst>
            <a:ahLst/>
            <a:cxnLst>
              <a:cxn ang="0">
                <a:pos x="connsiteX0" y="connsiteY0"/>
              </a:cxn>
              <a:cxn ang="0">
                <a:pos x="connsiteX1" y="connsiteY1"/>
              </a:cxn>
              <a:cxn ang="0">
                <a:pos x="connsiteX2" y="connsiteY2"/>
              </a:cxn>
            </a:cxnLst>
            <a:rect l="l" t="t" r="r" b="b"/>
            <a:pathLst>
              <a:path w="2394857" h="135466">
                <a:moveTo>
                  <a:pt x="0" y="0"/>
                </a:moveTo>
                <a:cubicBezTo>
                  <a:pt x="119742" y="48381"/>
                  <a:pt x="239485" y="96762"/>
                  <a:pt x="638628" y="116114"/>
                </a:cubicBezTo>
                <a:cubicBezTo>
                  <a:pt x="1037771" y="135466"/>
                  <a:pt x="1716314" y="125790"/>
                  <a:pt x="2394857" y="116114"/>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00">
              <a:latin typeface="宋体" pitchFamily="2" charset="-122"/>
            </a:endParaRPr>
          </a:p>
        </p:txBody>
      </p:sp>
      <p:sp>
        <p:nvSpPr>
          <p:cNvPr id="196" name="任意多边形 195"/>
          <p:cNvSpPr/>
          <p:nvPr/>
        </p:nvSpPr>
        <p:spPr>
          <a:xfrm>
            <a:off x="2352675" y="2947988"/>
            <a:ext cx="1652588" cy="58737"/>
          </a:xfrm>
          <a:custGeom>
            <a:avLst/>
            <a:gdLst>
              <a:gd name="connsiteX0" fmla="*/ 0 w 2090057"/>
              <a:gd name="connsiteY0" fmla="*/ 0 h 72571"/>
              <a:gd name="connsiteX1" fmla="*/ 595086 w 2090057"/>
              <a:gd name="connsiteY1" fmla="*/ 58057 h 72571"/>
              <a:gd name="connsiteX2" fmla="*/ 2090057 w 2090057"/>
              <a:gd name="connsiteY2" fmla="*/ 72571 h 72571"/>
            </a:gdLst>
            <a:ahLst/>
            <a:cxnLst>
              <a:cxn ang="0">
                <a:pos x="connsiteX0" y="connsiteY0"/>
              </a:cxn>
              <a:cxn ang="0">
                <a:pos x="connsiteX1" y="connsiteY1"/>
              </a:cxn>
              <a:cxn ang="0">
                <a:pos x="connsiteX2" y="connsiteY2"/>
              </a:cxn>
            </a:cxnLst>
            <a:rect l="l" t="t" r="r" b="b"/>
            <a:pathLst>
              <a:path w="2090057" h="72571">
                <a:moveTo>
                  <a:pt x="0" y="0"/>
                </a:moveTo>
                <a:cubicBezTo>
                  <a:pt x="123371" y="22981"/>
                  <a:pt x="246743" y="45962"/>
                  <a:pt x="595086" y="58057"/>
                </a:cubicBezTo>
                <a:cubicBezTo>
                  <a:pt x="943429" y="70152"/>
                  <a:pt x="1516743" y="71361"/>
                  <a:pt x="2090057" y="72571"/>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000">
              <a:latin typeface="宋体" pitchFamily="2" charset="-122"/>
            </a:endParaRPr>
          </a:p>
        </p:txBody>
      </p:sp>
      <p:sp>
        <p:nvSpPr>
          <p:cNvPr id="48209" name="Rectangle 6"/>
          <p:cNvSpPr>
            <a:spLocks noChangeArrowheads="1"/>
          </p:cNvSpPr>
          <p:nvPr/>
        </p:nvSpPr>
        <p:spPr bwMode="auto">
          <a:xfrm>
            <a:off x="1022350" y="2647950"/>
            <a:ext cx="7334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59112" rIns="90000" bIns="45000"/>
          <a:lstStyle/>
          <a:p>
            <a:pPr algn="ctr">
              <a:tabLst>
                <a:tab pos="723900" algn="l"/>
                <a:tab pos="1447800" algn="l"/>
              </a:tabLst>
            </a:pPr>
            <a:r>
              <a:rPr lang="en-US" altLang="zh-CN" sz="1000">
                <a:solidFill>
                  <a:srgbClr val="000000"/>
                </a:solidFill>
                <a:latin typeface="宋体" pitchFamily="2" charset="-122"/>
              </a:rPr>
              <a:t>10GE</a:t>
            </a:r>
          </a:p>
        </p:txBody>
      </p:sp>
      <p:sp>
        <p:nvSpPr>
          <p:cNvPr id="85" name="TextBox 84"/>
          <p:cNvSpPr txBox="1"/>
          <p:nvPr/>
        </p:nvSpPr>
        <p:spPr>
          <a:xfrm>
            <a:off x="4025900" y="1095375"/>
            <a:ext cx="4935538" cy="4899868"/>
          </a:xfrm>
          <a:prstGeom prst="rect">
            <a:avLst/>
          </a:prstGeom>
          <a:noFill/>
        </p:spPr>
        <p:txBody>
          <a:bodyPr>
            <a:spAutoFit/>
          </a:bodyPr>
          <a:lstStyle/>
          <a:p>
            <a:pPr>
              <a:lnSpc>
                <a:spcPct val="150000"/>
              </a:lnSpc>
              <a:spcBef>
                <a:spcPts val="0"/>
              </a:spcBef>
              <a:buClr>
                <a:schemeClr val="bg2"/>
              </a:buClr>
              <a:defRPr/>
            </a:pPr>
            <a:r>
              <a:rPr lang="zh-CN" altLang="en-US" sz="1400" b="1" dirty="0">
                <a:ln w="12700">
                  <a:noFill/>
                  <a:prstDash val="solid"/>
                </a:ln>
                <a:latin typeface="+mj-lt"/>
              </a:rPr>
              <a:t>      网络规模：</a:t>
            </a:r>
            <a:endParaRPr lang="en-US" altLang="zh-CN" sz="1400" b="1" dirty="0">
              <a:ln w="12700">
                <a:noFill/>
                <a:prstDash val="solid"/>
              </a:ln>
              <a:latin typeface="+mj-lt"/>
            </a:endParaRPr>
          </a:p>
          <a:p>
            <a:pPr marL="798513" lvl="1" indent="-342900">
              <a:lnSpc>
                <a:spcPct val="150000"/>
              </a:lnSpc>
              <a:spcBef>
                <a:spcPts val="0"/>
              </a:spcBef>
              <a:buClr>
                <a:schemeClr val="bg2"/>
              </a:buClr>
              <a:buFont typeface="Arial"/>
              <a:buChar char="•"/>
              <a:defRPr/>
            </a:pPr>
            <a:r>
              <a:rPr lang="en-US" sz="1400" dirty="0">
                <a:ln w="12700">
                  <a:noFill/>
                  <a:prstDash val="solid"/>
                </a:ln>
                <a:latin typeface="+mj-lt"/>
              </a:rPr>
              <a:t>4</a:t>
            </a:r>
            <a:r>
              <a:rPr lang="zh-CN" altLang="en-US" sz="1400" dirty="0">
                <a:ln w="12700">
                  <a:noFill/>
                  <a:prstDash val="solid"/>
                </a:ln>
                <a:latin typeface="+mj-lt"/>
              </a:rPr>
              <a:t>台</a:t>
            </a:r>
            <a:r>
              <a:rPr lang="en-US" altLang="zh-CN" sz="1400" dirty="0">
                <a:ln w="12700">
                  <a:noFill/>
                  <a:prstDash val="solid"/>
                </a:ln>
                <a:latin typeface="+mj-lt"/>
              </a:rPr>
              <a:t>Aruba6000</a:t>
            </a:r>
            <a:r>
              <a:rPr lang="zh-CN" altLang="en-US" sz="1400" dirty="0">
                <a:ln w="12700">
                  <a:noFill/>
                  <a:prstDash val="solid"/>
                </a:ln>
                <a:latin typeface="+mj-lt"/>
              </a:rPr>
              <a:t>控制器，</a:t>
            </a:r>
            <a:r>
              <a:rPr lang="en-US" altLang="zh-CN" sz="1400" dirty="0">
                <a:ln w="12700">
                  <a:noFill/>
                  <a:prstDash val="solid"/>
                </a:ln>
                <a:latin typeface="+mj-lt"/>
              </a:rPr>
              <a:t>6</a:t>
            </a:r>
            <a:r>
              <a:rPr lang="zh-CN" altLang="en-US" sz="1400" dirty="0">
                <a:ln w="12700">
                  <a:noFill/>
                  <a:prstDash val="solid"/>
                </a:ln>
                <a:latin typeface="+mj-lt"/>
              </a:rPr>
              <a:t>块无线控制模块</a:t>
            </a:r>
            <a:r>
              <a:rPr lang="en-US" altLang="zh-CN" sz="1400" dirty="0">
                <a:ln w="12700">
                  <a:noFill/>
                  <a:prstDash val="solid"/>
                </a:ln>
                <a:latin typeface="+mj-lt"/>
              </a:rPr>
              <a:t>+1200</a:t>
            </a:r>
            <a:r>
              <a:rPr lang="zh-CN" altLang="en-US" sz="1400" dirty="0">
                <a:ln w="12700">
                  <a:noFill/>
                  <a:prstDash val="solid"/>
                </a:ln>
                <a:latin typeface="+mj-lt"/>
              </a:rPr>
              <a:t>个</a:t>
            </a:r>
            <a:r>
              <a:rPr lang="en-US" altLang="zh-CN" sz="1400" dirty="0">
                <a:ln w="12700">
                  <a:noFill/>
                  <a:prstDash val="solid"/>
                </a:ln>
                <a:latin typeface="+mj-lt"/>
              </a:rPr>
              <a:t>AP</a:t>
            </a:r>
            <a:r>
              <a:rPr lang="zh-CN" altLang="en-US" sz="1400" dirty="0">
                <a:ln w="12700">
                  <a:noFill/>
                  <a:prstDash val="solid"/>
                </a:ln>
                <a:latin typeface="+mj-lt"/>
              </a:rPr>
              <a:t>，最高并发在线用户近</a:t>
            </a:r>
            <a:r>
              <a:rPr lang="en-US" altLang="zh-CN" sz="1400" dirty="0">
                <a:ln w="12700">
                  <a:noFill/>
                  <a:prstDash val="solid"/>
                </a:ln>
                <a:latin typeface="+mj-lt"/>
              </a:rPr>
              <a:t>6000</a:t>
            </a:r>
            <a:r>
              <a:rPr lang="zh-CN" altLang="en-US" sz="1400" dirty="0">
                <a:ln w="12700">
                  <a:noFill/>
                  <a:prstDash val="solid"/>
                </a:ln>
                <a:latin typeface="+mj-lt"/>
              </a:rPr>
              <a:t>人</a:t>
            </a:r>
            <a:endParaRPr lang="en-US" altLang="zh-CN" sz="14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400" dirty="0">
                <a:ln w="12700">
                  <a:noFill/>
                  <a:prstDash val="solid"/>
                </a:ln>
                <a:latin typeface="+mj-lt"/>
              </a:rPr>
              <a:t>无线控制器采用 </a:t>
            </a:r>
            <a:r>
              <a:rPr lang="en-US" altLang="zh-CN" sz="1400" dirty="0">
                <a:ln w="12700">
                  <a:noFill/>
                  <a:prstDash val="solid"/>
                </a:ln>
                <a:latin typeface="+mj-lt"/>
              </a:rPr>
              <a:t>Master-Local </a:t>
            </a:r>
            <a:r>
              <a:rPr lang="zh-CN" altLang="en-US" sz="1400" dirty="0">
                <a:ln w="12700">
                  <a:noFill/>
                  <a:prstDash val="solid"/>
                </a:ln>
                <a:latin typeface="+mj-lt"/>
              </a:rPr>
              <a:t>架构实现</a:t>
            </a:r>
            <a:r>
              <a:rPr lang="en-US" altLang="zh-CN" sz="1400" dirty="0">
                <a:ln w="12700">
                  <a:noFill/>
                  <a:prstDash val="solid"/>
                </a:ln>
                <a:latin typeface="+mj-lt"/>
              </a:rPr>
              <a:t>1:N</a:t>
            </a:r>
            <a:r>
              <a:rPr lang="zh-CN" altLang="en-US" sz="1400" dirty="0">
                <a:ln w="12700">
                  <a:noFill/>
                  <a:prstDash val="solid"/>
                </a:ln>
                <a:latin typeface="+mj-lt"/>
              </a:rPr>
              <a:t>冗余</a:t>
            </a:r>
            <a:endParaRPr lang="en-US" altLang="zh-CN" sz="14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400" dirty="0">
                <a:ln w="12700">
                  <a:noFill/>
                  <a:prstDash val="solid"/>
                </a:ln>
                <a:latin typeface="+mj-lt"/>
              </a:rPr>
              <a:t>选用</a:t>
            </a:r>
            <a:r>
              <a:rPr lang="en-US" altLang="zh-CN" sz="1400" dirty="0">
                <a:ln w="12700">
                  <a:noFill/>
                  <a:prstDash val="solid"/>
                </a:ln>
                <a:latin typeface="+mj-lt"/>
              </a:rPr>
              <a:t>3×3:2</a:t>
            </a:r>
            <a:r>
              <a:rPr lang="zh-CN" altLang="en-US" sz="1400" dirty="0">
                <a:ln w="12700">
                  <a:noFill/>
                  <a:prstDash val="solid"/>
                </a:ln>
                <a:latin typeface="+mj-lt"/>
              </a:rPr>
              <a:t>高性能</a:t>
            </a:r>
            <a:r>
              <a:rPr lang="en-US" altLang="zh-CN" sz="1400" dirty="0">
                <a:ln w="12700">
                  <a:noFill/>
                  <a:prstDash val="solid"/>
                </a:ln>
                <a:latin typeface="+mj-lt"/>
              </a:rPr>
              <a:t>AP-125</a:t>
            </a:r>
            <a:r>
              <a:rPr lang="zh-CN" altLang="en-US" sz="1400" dirty="0">
                <a:ln w="12700">
                  <a:noFill/>
                  <a:prstDash val="solid"/>
                </a:ln>
                <a:latin typeface="+mj-lt"/>
              </a:rPr>
              <a:t>无线接入点</a:t>
            </a:r>
            <a:endParaRPr lang="en-US" sz="1400" dirty="0">
              <a:ln w="12700">
                <a:noFill/>
                <a:prstDash val="solid"/>
              </a:ln>
              <a:latin typeface="+mj-lt"/>
            </a:endParaRPr>
          </a:p>
          <a:p>
            <a:pPr>
              <a:lnSpc>
                <a:spcPct val="150000"/>
              </a:lnSpc>
              <a:spcBef>
                <a:spcPts val="0"/>
              </a:spcBef>
              <a:buClr>
                <a:schemeClr val="bg2"/>
              </a:buClr>
              <a:defRPr/>
            </a:pPr>
            <a:r>
              <a:rPr lang="zh-CN" altLang="en-US" sz="1400" b="1" dirty="0">
                <a:ln w="12700">
                  <a:noFill/>
                  <a:prstDash val="solid"/>
                </a:ln>
                <a:latin typeface="+mj-lt"/>
              </a:rPr>
              <a:t>      无线网络特点：</a:t>
            </a:r>
            <a:endParaRPr lang="en-US" altLang="zh-CN" sz="1400" b="1" dirty="0">
              <a:ln w="12700">
                <a:noFill/>
                <a:prstDash val="solid"/>
              </a:ln>
              <a:latin typeface="+mj-lt"/>
            </a:endParaRPr>
          </a:p>
          <a:p>
            <a:pPr marL="798513" lvl="1" indent="-342900">
              <a:lnSpc>
                <a:spcPct val="150000"/>
              </a:lnSpc>
              <a:spcBef>
                <a:spcPts val="0"/>
              </a:spcBef>
              <a:buClr>
                <a:schemeClr val="bg2"/>
              </a:buClr>
              <a:buFont typeface="Arial"/>
              <a:buChar char="•"/>
              <a:defRPr/>
            </a:pPr>
            <a:r>
              <a:rPr lang="en-US" altLang="zh-CN" sz="1400" dirty="0">
                <a:ln w="12700">
                  <a:noFill/>
                  <a:prstDash val="solid"/>
                </a:ln>
                <a:latin typeface="+mj-lt"/>
              </a:rPr>
              <a:t>Aruba</a:t>
            </a:r>
            <a:r>
              <a:rPr lang="zh-CN" altLang="en-US" sz="1400" dirty="0">
                <a:ln w="12700">
                  <a:noFill/>
                  <a:prstDash val="solid"/>
                </a:ln>
                <a:latin typeface="+mj-lt"/>
              </a:rPr>
              <a:t>开放的</a:t>
            </a:r>
            <a:r>
              <a:rPr lang="en-US" altLang="zh-CN" sz="1400" dirty="0">
                <a:ln w="12700">
                  <a:noFill/>
                  <a:prstDash val="solid"/>
                </a:ln>
                <a:latin typeface="+mj-lt"/>
              </a:rPr>
              <a:t>XML</a:t>
            </a:r>
            <a:r>
              <a:rPr lang="zh-CN" altLang="en-US" sz="1400" dirty="0">
                <a:ln w="12700">
                  <a:noFill/>
                  <a:prstDash val="solid"/>
                </a:ln>
                <a:latin typeface="+mj-lt"/>
              </a:rPr>
              <a:t>用户管理接口为武汉大学实现有线无线统一认证提供保证，</a:t>
            </a:r>
            <a:r>
              <a:rPr lang="en-US" altLang="zh-CN" sz="1400" dirty="0">
                <a:ln w="12700">
                  <a:noFill/>
                  <a:prstDash val="solid"/>
                </a:ln>
                <a:latin typeface="+mj-lt"/>
              </a:rPr>
              <a:t>XML</a:t>
            </a:r>
            <a:r>
              <a:rPr lang="zh-CN" altLang="en-US" sz="1400" dirty="0">
                <a:ln w="12700">
                  <a:noFill/>
                  <a:prstDash val="solid"/>
                </a:ln>
                <a:latin typeface="+mj-lt"/>
              </a:rPr>
              <a:t>开放性和灵活性能够确保与各厂商认证计费系统的整合。</a:t>
            </a:r>
            <a:endParaRPr lang="en-US" altLang="zh-CN" sz="1400" dirty="0">
              <a:ln w="12700">
                <a:noFill/>
                <a:prstDash val="solid"/>
              </a:ln>
              <a:latin typeface="+mj-lt"/>
            </a:endParaRPr>
          </a:p>
          <a:p>
            <a:pPr marL="798513" lvl="1" indent="-342900">
              <a:lnSpc>
                <a:spcPct val="150000"/>
              </a:lnSpc>
              <a:spcBef>
                <a:spcPts val="0"/>
              </a:spcBef>
              <a:buClr>
                <a:schemeClr val="bg2"/>
              </a:buClr>
              <a:buFont typeface="Arial"/>
              <a:buChar char="•"/>
              <a:defRPr/>
            </a:pPr>
            <a:r>
              <a:rPr lang="zh-CN" altLang="en-US" sz="1400" dirty="0">
                <a:ln w="12700">
                  <a:noFill/>
                  <a:prstDash val="solid"/>
                </a:ln>
                <a:latin typeface="+mj-lt"/>
              </a:rPr>
              <a:t>全网实现 基于</a:t>
            </a:r>
            <a:r>
              <a:rPr lang="en-US" altLang="zh-CN" sz="1400" dirty="0">
                <a:ln w="12700">
                  <a:noFill/>
                  <a:prstDash val="solid"/>
                </a:ln>
                <a:latin typeface="+mj-lt"/>
              </a:rPr>
              <a:t>IPV6</a:t>
            </a:r>
            <a:r>
              <a:rPr lang="zh-CN" altLang="en-US" sz="1400" dirty="0">
                <a:ln w="12700">
                  <a:noFill/>
                  <a:prstDash val="solid"/>
                </a:ln>
                <a:latin typeface="+mj-lt"/>
              </a:rPr>
              <a:t>的接入和认证。包括</a:t>
            </a:r>
            <a:r>
              <a:rPr lang="en-US" altLang="zh-CN" sz="1400" dirty="0">
                <a:ln w="12700">
                  <a:noFill/>
                  <a:prstDash val="solid"/>
                </a:ln>
                <a:latin typeface="+mj-lt"/>
              </a:rPr>
              <a:t>IPV6</a:t>
            </a:r>
            <a:r>
              <a:rPr lang="zh-CN" altLang="en-US" sz="1400" dirty="0">
                <a:ln w="12700">
                  <a:noFill/>
                  <a:prstDash val="solid"/>
                </a:ln>
                <a:latin typeface="+mj-lt"/>
              </a:rPr>
              <a:t>防火墙，</a:t>
            </a:r>
            <a:r>
              <a:rPr lang="en-US" altLang="zh-CN" sz="1400" dirty="0">
                <a:ln w="12700">
                  <a:noFill/>
                  <a:prstDash val="solid"/>
                </a:ln>
                <a:latin typeface="+mj-lt"/>
              </a:rPr>
              <a:t>IPV6</a:t>
            </a:r>
            <a:r>
              <a:rPr lang="zh-CN" altLang="en-US" sz="1400" dirty="0">
                <a:ln w="12700">
                  <a:noFill/>
                  <a:prstDash val="solid"/>
                </a:ln>
                <a:latin typeface="+mj-lt"/>
              </a:rPr>
              <a:t>动态路由，</a:t>
            </a:r>
            <a:r>
              <a:rPr lang="en-US" altLang="zh-CN" sz="1400" dirty="0">
                <a:ln w="12700">
                  <a:noFill/>
                  <a:prstDash val="solid"/>
                </a:ln>
                <a:latin typeface="+mj-lt"/>
              </a:rPr>
              <a:t>IPV6 </a:t>
            </a:r>
            <a:r>
              <a:rPr lang="zh-CN" altLang="en-US" sz="1400" dirty="0">
                <a:ln w="12700">
                  <a:noFill/>
                  <a:prstDash val="solid"/>
                </a:ln>
                <a:latin typeface="+mj-lt"/>
              </a:rPr>
              <a:t>地址分配，</a:t>
            </a:r>
            <a:r>
              <a:rPr lang="en-US" altLang="zh-CN" sz="1400" dirty="0">
                <a:ln w="12700">
                  <a:noFill/>
                  <a:prstDash val="solid"/>
                </a:ln>
                <a:latin typeface="+mj-lt"/>
              </a:rPr>
              <a:t>IPV6</a:t>
            </a:r>
            <a:r>
              <a:rPr lang="zh-CN" altLang="en-US" sz="1400" dirty="0">
                <a:ln w="12700">
                  <a:noFill/>
                  <a:prstDash val="solid"/>
                </a:ln>
                <a:latin typeface="+mj-lt"/>
              </a:rPr>
              <a:t>漫游。</a:t>
            </a:r>
            <a:endParaRPr lang="en-US" altLang="zh-CN" sz="1400" dirty="0">
              <a:ln w="12700">
                <a:noFill/>
                <a:prstDash val="solid"/>
              </a:ln>
              <a:latin typeface="+mj-lt"/>
            </a:endParaRPr>
          </a:p>
          <a:p>
            <a:pPr marL="798513" lvl="1" indent="-342900">
              <a:lnSpc>
                <a:spcPct val="150000"/>
              </a:lnSpc>
              <a:spcBef>
                <a:spcPts val="0"/>
              </a:spcBef>
              <a:buClr>
                <a:schemeClr val="bg2"/>
              </a:buClr>
              <a:buFont typeface="Arial"/>
              <a:buChar char="•"/>
              <a:defRPr/>
            </a:pPr>
            <a:r>
              <a:rPr lang="en-US" altLang="zh-CN" sz="1400" dirty="0">
                <a:ln w="12700">
                  <a:noFill/>
                  <a:prstDash val="solid"/>
                </a:ln>
                <a:latin typeface="+mj-lt"/>
              </a:rPr>
              <a:t>Aruba</a:t>
            </a:r>
            <a:r>
              <a:rPr lang="zh-CN" altLang="en-US" sz="1400" dirty="0">
                <a:ln w="12700">
                  <a:noFill/>
                  <a:prstDash val="solid"/>
                </a:ln>
                <a:latin typeface="+mj-lt"/>
              </a:rPr>
              <a:t>基于角色面向用户的网络设计。强大的每用户状态检测防火墙摆脱了基于</a:t>
            </a:r>
            <a:r>
              <a:rPr lang="en-US" altLang="zh-CN" sz="1400" dirty="0">
                <a:ln w="12700">
                  <a:noFill/>
                  <a:prstDash val="solid"/>
                </a:ln>
                <a:latin typeface="+mj-lt"/>
              </a:rPr>
              <a:t>IP </a:t>
            </a:r>
            <a:r>
              <a:rPr lang="zh-CN" altLang="en-US" sz="1400" dirty="0">
                <a:ln w="12700">
                  <a:noFill/>
                  <a:prstDash val="solid"/>
                </a:ln>
                <a:latin typeface="+mj-lt"/>
              </a:rPr>
              <a:t>和</a:t>
            </a:r>
            <a:r>
              <a:rPr lang="en-US" altLang="zh-CN" sz="1400" dirty="0">
                <a:ln w="12700">
                  <a:noFill/>
                  <a:prstDash val="solid"/>
                </a:ln>
                <a:latin typeface="+mj-lt"/>
              </a:rPr>
              <a:t>VLAN </a:t>
            </a:r>
            <a:r>
              <a:rPr lang="zh-CN" altLang="en-US" sz="1400" dirty="0">
                <a:ln w="12700">
                  <a:noFill/>
                  <a:prstDash val="solid"/>
                </a:ln>
                <a:latin typeface="+mj-lt"/>
              </a:rPr>
              <a:t>的管理，真正做到网随人动，策略永相随。</a:t>
            </a:r>
            <a:endParaRPr lang="en-US" altLang="zh-CN" sz="1400" dirty="0">
              <a:ln w="12700">
                <a:noFill/>
                <a:prstDash val="solid"/>
              </a:ln>
              <a:latin typeface="+mj-lt"/>
            </a:endParaRPr>
          </a:p>
          <a:p>
            <a:pPr marL="798513" lvl="1" indent="-342900">
              <a:lnSpc>
                <a:spcPct val="150000"/>
              </a:lnSpc>
              <a:spcBef>
                <a:spcPts val="0"/>
              </a:spcBef>
              <a:buClr>
                <a:schemeClr val="bg2"/>
              </a:buClr>
              <a:buFont typeface="Arial"/>
              <a:buChar char="•"/>
              <a:defRPr/>
            </a:pPr>
            <a:endParaRPr lang="en-US" sz="1400" dirty="0">
              <a:ln w="12700">
                <a:noFill/>
                <a:prstDash val="solid"/>
              </a:ln>
              <a:latin typeface="+mj-lt"/>
            </a:endParaRPr>
          </a:p>
        </p:txBody>
      </p:sp>
    </p:spTree>
    <p:extLst>
      <p:ext uri="{BB962C8B-B14F-4D97-AF65-F5344CB8AC3E}">
        <p14:creationId xmlns:p14="http://schemas.microsoft.com/office/powerpoint/2010/main" val="7432541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直接连接符 129"/>
          <p:cNvCxnSpPr/>
          <p:nvPr/>
        </p:nvCxnSpPr>
        <p:spPr>
          <a:xfrm rot="5400000">
            <a:off x="3018631" y="2647157"/>
            <a:ext cx="428625"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933575"/>
            <a:ext cx="646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71" name="直接连接符 70"/>
          <p:cNvCxnSpPr/>
          <p:nvPr/>
        </p:nvCxnSpPr>
        <p:spPr>
          <a:xfrm rot="5400000">
            <a:off x="3901281" y="2699544"/>
            <a:ext cx="428625"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147888"/>
            <a:ext cx="4286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直接连接符 74"/>
          <p:cNvCxnSpPr/>
          <p:nvPr/>
        </p:nvCxnSpPr>
        <p:spPr>
          <a:xfrm rot="5400000">
            <a:off x="4115594" y="2699544"/>
            <a:ext cx="428625"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68313" y="188421"/>
            <a:ext cx="8675687" cy="535479"/>
          </a:xfrm>
          <a:noFill/>
        </p:spPr>
        <p:txBody>
          <a:bodyPr>
            <a:spAutoFit/>
          </a:bodyPr>
          <a:lstStyle/>
          <a:p>
            <a:pPr defTabSz="457200"/>
            <a:r>
              <a:rPr lang="zh-CN" altLang="en-US" kern="1200" dirty="0">
                <a:latin typeface="Calibri" pitchFamily="34" charset="0"/>
                <a:ea typeface="+mn-ea"/>
                <a:cs typeface="+mn-cs"/>
              </a:rPr>
              <a:t>无所不在的无线校园网</a:t>
            </a:r>
            <a:r>
              <a:rPr altLang="zh-CN" kern="1200" dirty="0">
                <a:latin typeface="Calibri" pitchFamily="34" charset="0"/>
                <a:ea typeface="+mn-ea"/>
                <a:cs typeface="+mn-cs"/>
              </a:rPr>
              <a:t>——</a:t>
            </a:r>
            <a:r>
              <a:rPr lang="zh-CN" altLang="en-US" kern="1200" dirty="0">
                <a:latin typeface="Calibri" pitchFamily="34" charset="0"/>
                <a:ea typeface="+mn-ea"/>
                <a:cs typeface="+mn-cs"/>
              </a:rPr>
              <a:t>上海交大案例介绍</a:t>
            </a:r>
          </a:p>
        </p:txBody>
      </p:sp>
      <p:pic>
        <p:nvPicPr>
          <p:cNvPr id="522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09863"/>
            <a:ext cx="43576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4" name="Rectangle 6"/>
          <p:cNvSpPr>
            <a:spLocks noChangeArrowheads="1"/>
          </p:cNvSpPr>
          <p:nvPr/>
        </p:nvSpPr>
        <p:spPr bwMode="auto">
          <a:xfrm>
            <a:off x="766763" y="2005013"/>
            <a:ext cx="1501775" cy="500062"/>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altLang="zh-CN" sz="1100" dirty="0">
                <a:solidFill>
                  <a:srgbClr val="000000"/>
                </a:solidFill>
                <a:latin typeface="+mj-lt"/>
                <a:cs typeface="Verdana" pitchFamily="34" charset="0"/>
              </a:rPr>
              <a:t>Aruba MMC6000</a:t>
            </a:r>
          </a:p>
          <a:p>
            <a:pPr algn="ctr">
              <a:tabLst>
                <a:tab pos="723900" algn="l"/>
                <a:tab pos="1447800" algn="l"/>
              </a:tabLst>
              <a:defRPr/>
            </a:pPr>
            <a:r>
              <a:rPr lang="zh-CN" altLang="en-US" sz="1100" dirty="0">
                <a:solidFill>
                  <a:srgbClr val="000000"/>
                </a:solidFill>
                <a:latin typeface="+mj-lt"/>
                <a:cs typeface="Verdana" pitchFamily="34" charset="0"/>
              </a:rPr>
              <a:t>配置</a:t>
            </a:r>
            <a:r>
              <a:rPr lang="en-US" altLang="zh-CN" sz="1100" dirty="0">
                <a:solidFill>
                  <a:srgbClr val="000000"/>
                </a:solidFill>
                <a:latin typeface="+mj-lt"/>
                <a:cs typeface="Verdana" pitchFamily="34" charset="0"/>
              </a:rPr>
              <a:t>4</a:t>
            </a:r>
            <a:r>
              <a:rPr lang="zh-CN" altLang="en-US" sz="1100" dirty="0">
                <a:solidFill>
                  <a:srgbClr val="000000"/>
                </a:solidFill>
                <a:latin typeface="+mj-lt"/>
                <a:cs typeface="Verdana" pitchFamily="34" charset="0"/>
              </a:rPr>
              <a:t>个控制模块</a:t>
            </a:r>
            <a:endParaRPr lang="en-US" altLang="zh-CN" sz="1100" dirty="0">
              <a:solidFill>
                <a:srgbClr val="000000"/>
              </a:solidFill>
              <a:latin typeface="+mj-lt"/>
              <a:cs typeface="Verdana" pitchFamily="34" charset="0"/>
            </a:endParaRPr>
          </a:p>
          <a:p>
            <a:pPr algn="ctr">
              <a:tabLst>
                <a:tab pos="723900" algn="l"/>
                <a:tab pos="1447800" algn="l"/>
              </a:tabLst>
              <a:defRPr/>
            </a:pPr>
            <a:r>
              <a:rPr lang="zh-CN" altLang="en-US" sz="1100" dirty="0">
                <a:solidFill>
                  <a:srgbClr val="000000"/>
                </a:solidFill>
                <a:latin typeface="+mj-lt"/>
                <a:cs typeface="Verdana" pitchFamily="34" charset="0"/>
              </a:rPr>
              <a:t>（</a:t>
            </a:r>
            <a:r>
              <a:rPr lang="en-US" altLang="zh-CN" sz="1100" dirty="0">
                <a:solidFill>
                  <a:srgbClr val="000000"/>
                </a:solidFill>
                <a:latin typeface="+mj-lt"/>
                <a:cs typeface="Verdana" pitchFamily="34" charset="0"/>
              </a:rPr>
              <a:t>3+1</a:t>
            </a:r>
            <a:r>
              <a:rPr lang="zh-CN" altLang="en-US" sz="1100" dirty="0">
                <a:solidFill>
                  <a:srgbClr val="000000"/>
                </a:solidFill>
                <a:latin typeface="+mj-lt"/>
                <a:cs typeface="Verdana" pitchFamily="34" charset="0"/>
              </a:rPr>
              <a:t>冗余热备模式）</a:t>
            </a:r>
            <a:endParaRPr lang="en-US" sz="1100" dirty="0">
              <a:solidFill>
                <a:srgbClr val="000000"/>
              </a:solidFill>
              <a:latin typeface="+mj-lt"/>
              <a:cs typeface="Verdana" pitchFamily="34" charset="0"/>
            </a:endParaRPr>
          </a:p>
        </p:txBody>
      </p:sp>
      <p:sp>
        <p:nvSpPr>
          <p:cNvPr id="5" name="Rectangle 6"/>
          <p:cNvSpPr>
            <a:spLocks noChangeArrowheads="1"/>
          </p:cNvSpPr>
          <p:nvPr/>
        </p:nvSpPr>
        <p:spPr bwMode="auto">
          <a:xfrm>
            <a:off x="2643188" y="2995613"/>
            <a:ext cx="30003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校园</a:t>
            </a:r>
            <a:r>
              <a:rPr lang="en-US" altLang="zh-CN" sz="1100" dirty="0">
                <a:solidFill>
                  <a:srgbClr val="000000"/>
                </a:solidFill>
                <a:latin typeface="+mj-lt"/>
                <a:cs typeface="Verdana" pitchFamily="34" charset="0"/>
              </a:rPr>
              <a:t>IPv4/v6</a:t>
            </a:r>
            <a:r>
              <a:rPr lang="zh-CN" altLang="en-US" sz="1100" dirty="0">
                <a:solidFill>
                  <a:srgbClr val="000000"/>
                </a:solidFill>
                <a:latin typeface="+mj-lt"/>
                <a:cs typeface="Verdana" pitchFamily="34" charset="0"/>
              </a:rPr>
              <a:t>网络</a:t>
            </a:r>
            <a:endParaRPr lang="en-US" sz="1100" dirty="0">
              <a:solidFill>
                <a:srgbClr val="000000"/>
              </a:solidFill>
              <a:latin typeface="+mj-lt"/>
              <a:cs typeface="Verdana" pitchFamily="34" charset="0"/>
            </a:endParaRPr>
          </a:p>
        </p:txBody>
      </p:sp>
      <p:pic>
        <p:nvPicPr>
          <p:cNvPr id="52235"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543401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6" name="Rectangle 6"/>
          <p:cNvSpPr>
            <a:spLocks noChangeArrowheads="1"/>
          </p:cNvSpPr>
          <p:nvPr/>
        </p:nvSpPr>
        <p:spPr bwMode="auto">
          <a:xfrm>
            <a:off x="842963" y="5934075"/>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笔记本电脑</a:t>
            </a:r>
            <a:endParaRPr lang="en-US" sz="1100" dirty="0">
              <a:solidFill>
                <a:srgbClr val="000000"/>
              </a:solidFill>
              <a:latin typeface="+mj-lt"/>
              <a:cs typeface="Verdana" pitchFamily="34" charset="0"/>
            </a:endParaRPr>
          </a:p>
        </p:txBody>
      </p:sp>
      <p:pic>
        <p:nvPicPr>
          <p:cNvPr id="52238" name="Picture 2" descr="http://www.digitaltrends.com/wp-content/uploads/2010/06/iphone-4-htc-evo-4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0" y="5494338"/>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
          <p:cNvSpPr>
            <a:spLocks noChangeArrowheads="1"/>
          </p:cNvSpPr>
          <p:nvPr/>
        </p:nvSpPr>
        <p:spPr bwMode="auto">
          <a:xfrm>
            <a:off x="1854200" y="5934075"/>
            <a:ext cx="8096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智能终端</a:t>
            </a:r>
            <a:endParaRPr lang="en-US" sz="1100" dirty="0">
              <a:solidFill>
                <a:srgbClr val="000000"/>
              </a:solidFill>
              <a:latin typeface="+mj-lt"/>
              <a:cs typeface="Verdana" pitchFamily="34" charset="0"/>
            </a:endParaRPr>
          </a:p>
        </p:txBody>
      </p:sp>
      <p:cxnSp>
        <p:nvCxnSpPr>
          <p:cNvPr id="52240" name="直接连接符 18"/>
          <p:cNvCxnSpPr>
            <a:cxnSpLocks noChangeShapeType="1"/>
          </p:cNvCxnSpPr>
          <p:nvPr/>
        </p:nvCxnSpPr>
        <p:spPr bwMode="auto">
          <a:xfrm rot="5400000" flipH="1" flipV="1">
            <a:off x="1224756" y="4560094"/>
            <a:ext cx="487363" cy="111125"/>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41" name="直接连接符 19"/>
          <p:cNvCxnSpPr>
            <a:cxnSpLocks noChangeShapeType="1"/>
            <a:endCxn id="52243" idx="2"/>
          </p:cNvCxnSpPr>
          <p:nvPr/>
        </p:nvCxnSpPr>
        <p:spPr bwMode="auto">
          <a:xfrm rot="16200000" flipV="1">
            <a:off x="1548606" y="4617244"/>
            <a:ext cx="269875" cy="79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42" name="直接连接符 20"/>
          <p:cNvCxnSpPr>
            <a:cxnSpLocks noChangeShapeType="1"/>
          </p:cNvCxnSpPr>
          <p:nvPr/>
        </p:nvCxnSpPr>
        <p:spPr bwMode="auto">
          <a:xfrm rot="16200000" flipV="1">
            <a:off x="1754188" y="4457700"/>
            <a:ext cx="373062" cy="2238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5224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313" y="4005263"/>
            <a:ext cx="644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244"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4648200"/>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7188" y="543401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27" name="Rectangle 6"/>
          <p:cNvSpPr>
            <a:spLocks noChangeArrowheads="1"/>
          </p:cNvSpPr>
          <p:nvPr/>
        </p:nvSpPr>
        <p:spPr bwMode="auto">
          <a:xfrm>
            <a:off x="2557463" y="5934075"/>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笔记本电脑</a:t>
            </a:r>
            <a:endParaRPr lang="en-US" sz="1100" dirty="0">
              <a:solidFill>
                <a:srgbClr val="000000"/>
              </a:solidFill>
              <a:latin typeface="+mj-lt"/>
              <a:cs typeface="Verdana" pitchFamily="34" charset="0"/>
            </a:endParaRPr>
          </a:p>
        </p:txBody>
      </p:sp>
      <p:pic>
        <p:nvPicPr>
          <p:cNvPr id="52249" name="Picture 2" descr="http://www.digitaltrends.com/wp-content/uploads/2010/06/iphone-4-htc-evo-4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50" y="5494338"/>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6"/>
          <p:cNvSpPr>
            <a:spLocks noChangeArrowheads="1"/>
          </p:cNvSpPr>
          <p:nvPr/>
        </p:nvSpPr>
        <p:spPr bwMode="auto">
          <a:xfrm>
            <a:off x="3568700" y="5934075"/>
            <a:ext cx="8096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智能终端</a:t>
            </a:r>
            <a:endParaRPr lang="en-US" sz="1100" dirty="0">
              <a:solidFill>
                <a:srgbClr val="000000"/>
              </a:solidFill>
              <a:latin typeface="+mj-lt"/>
              <a:cs typeface="Verdana" pitchFamily="34" charset="0"/>
            </a:endParaRPr>
          </a:p>
        </p:txBody>
      </p:sp>
      <p:cxnSp>
        <p:nvCxnSpPr>
          <p:cNvPr id="52251" name="直接连接符 29"/>
          <p:cNvCxnSpPr>
            <a:cxnSpLocks noChangeShapeType="1"/>
          </p:cNvCxnSpPr>
          <p:nvPr/>
        </p:nvCxnSpPr>
        <p:spPr bwMode="auto">
          <a:xfrm rot="5400000" flipH="1" flipV="1">
            <a:off x="2939256" y="4560094"/>
            <a:ext cx="487363" cy="111125"/>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52" name="直接连接符 30"/>
          <p:cNvCxnSpPr>
            <a:cxnSpLocks noChangeShapeType="1"/>
            <a:endCxn id="52254" idx="2"/>
          </p:cNvCxnSpPr>
          <p:nvPr/>
        </p:nvCxnSpPr>
        <p:spPr bwMode="auto">
          <a:xfrm rot="16200000" flipV="1">
            <a:off x="3263106" y="4617244"/>
            <a:ext cx="269875" cy="79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53" name="直接连接符 31"/>
          <p:cNvCxnSpPr>
            <a:cxnSpLocks noChangeShapeType="1"/>
          </p:cNvCxnSpPr>
          <p:nvPr/>
        </p:nvCxnSpPr>
        <p:spPr bwMode="auto">
          <a:xfrm rot="16200000" flipV="1">
            <a:off x="3468688" y="4457700"/>
            <a:ext cx="373062" cy="2238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5225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4005263"/>
            <a:ext cx="644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255"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4648200"/>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接连接符 38"/>
          <p:cNvCxnSpPr/>
          <p:nvPr/>
        </p:nvCxnSpPr>
        <p:spPr>
          <a:xfrm rot="5400000">
            <a:off x="2237581" y="2647157"/>
            <a:ext cx="42862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a:off x="2532856" y="2647157"/>
            <a:ext cx="428625"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2794794" y="2647157"/>
            <a:ext cx="428625" cy="158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2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1933575"/>
            <a:ext cx="646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2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1933575"/>
            <a:ext cx="646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2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1933575"/>
            <a:ext cx="646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44" name="直接连接符 43"/>
          <p:cNvCxnSpPr/>
          <p:nvPr/>
        </p:nvCxnSpPr>
        <p:spPr>
          <a:xfrm rot="5400000" flipH="1" flipV="1">
            <a:off x="1785938" y="3290888"/>
            <a:ext cx="785812" cy="785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2254" idx="0"/>
          </p:cNvCxnSpPr>
          <p:nvPr/>
        </p:nvCxnSpPr>
        <p:spPr>
          <a:xfrm rot="16200000" flipV="1">
            <a:off x="3018632" y="3629819"/>
            <a:ext cx="571500" cy="179387"/>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6"/>
          <p:cNvSpPr>
            <a:spLocks noChangeArrowheads="1"/>
          </p:cNvSpPr>
          <p:nvPr/>
        </p:nvSpPr>
        <p:spPr bwMode="auto">
          <a:xfrm>
            <a:off x="1908175" y="2505075"/>
            <a:ext cx="582613"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sp>
        <p:nvSpPr>
          <p:cNvPr id="49" name="Rectangle 6"/>
          <p:cNvSpPr>
            <a:spLocks noChangeArrowheads="1"/>
          </p:cNvSpPr>
          <p:nvPr/>
        </p:nvSpPr>
        <p:spPr bwMode="auto">
          <a:xfrm>
            <a:off x="1571625" y="3576638"/>
            <a:ext cx="582613"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sp>
        <p:nvSpPr>
          <p:cNvPr id="50" name="Rectangle 6"/>
          <p:cNvSpPr>
            <a:spLocks noChangeArrowheads="1"/>
          </p:cNvSpPr>
          <p:nvPr/>
        </p:nvSpPr>
        <p:spPr bwMode="auto">
          <a:xfrm>
            <a:off x="2774950" y="3576638"/>
            <a:ext cx="582613"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sp>
        <p:nvSpPr>
          <p:cNvPr id="51" name="Rectangle 6"/>
          <p:cNvSpPr>
            <a:spLocks noChangeArrowheads="1"/>
          </p:cNvSpPr>
          <p:nvPr/>
        </p:nvSpPr>
        <p:spPr bwMode="auto">
          <a:xfrm>
            <a:off x="1928813" y="4076700"/>
            <a:ext cx="857250"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en-US" altLang="zh-CN" sz="1100" dirty="0" err="1">
                <a:solidFill>
                  <a:srgbClr val="000000"/>
                </a:solidFill>
                <a:latin typeface="+mj-lt"/>
                <a:cs typeface="Verdana" pitchFamily="34" charset="0"/>
              </a:rPr>
              <a:t>PoE</a:t>
            </a:r>
            <a:r>
              <a:rPr lang="zh-CN" altLang="en-US" sz="1100" dirty="0">
                <a:solidFill>
                  <a:srgbClr val="000000"/>
                </a:solidFill>
                <a:latin typeface="+mj-lt"/>
                <a:cs typeface="Verdana" pitchFamily="34" charset="0"/>
              </a:rPr>
              <a:t>交换机</a:t>
            </a:r>
            <a:endParaRPr lang="en-US" sz="1100" dirty="0">
              <a:solidFill>
                <a:srgbClr val="000000"/>
              </a:solidFill>
              <a:latin typeface="+mj-lt"/>
              <a:cs typeface="Verdana" pitchFamily="34" charset="0"/>
            </a:endParaRPr>
          </a:p>
        </p:txBody>
      </p:sp>
      <p:sp>
        <p:nvSpPr>
          <p:cNvPr id="52" name="Rectangle 6"/>
          <p:cNvSpPr>
            <a:spLocks noChangeArrowheads="1"/>
          </p:cNvSpPr>
          <p:nvPr/>
        </p:nvSpPr>
        <p:spPr bwMode="auto">
          <a:xfrm>
            <a:off x="3643313" y="4076700"/>
            <a:ext cx="857250"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en-US" altLang="zh-CN" sz="1100" dirty="0" err="1">
                <a:solidFill>
                  <a:srgbClr val="000000"/>
                </a:solidFill>
                <a:latin typeface="+mj-lt"/>
                <a:cs typeface="Verdana" pitchFamily="34" charset="0"/>
              </a:rPr>
              <a:t>PoE</a:t>
            </a:r>
            <a:r>
              <a:rPr lang="zh-CN" altLang="en-US" sz="1100" dirty="0">
                <a:solidFill>
                  <a:srgbClr val="000000"/>
                </a:solidFill>
                <a:latin typeface="+mj-lt"/>
                <a:cs typeface="Verdana" pitchFamily="34" charset="0"/>
              </a:rPr>
              <a:t>交换机</a:t>
            </a:r>
            <a:endParaRPr lang="en-US" sz="1100" dirty="0">
              <a:solidFill>
                <a:srgbClr val="000000"/>
              </a:solidFill>
              <a:latin typeface="+mj-lt"/>
              <a:cs typeface="Verdana" pitchFamily="34" charset="0"/>
            </a:endParaRPr>
          </a:p>
        </p:txBody>
      </p:sp>
      <p:pic>
        <p:nvPicPr>
          <p:cNvPr id="52270"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438" y="543401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60" name="Rectangle 6"/>
          <p:cNvSpPr>
            <a:spLocks noChangeArrowheads="1"/>
          </p:cNvSpPr>
          <p:nvPr/>
        </p:nvSpPr>
        <p:spPr bwMode="auto">
          <a:xfrm>
            <a:off x="4632325" y="5934075"/>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笔记本电脑</a:t>
            </a:r>
            <a:endParaRPr lang="en-US" sz="1100" dirty="0">
              <a:solidFill>
                <a:srgbClr val="000000"/>
              </a:solidFill>
              <a:latin typeface="+mj-lt"/>
              <a:cs typeface="Verdana" pitchFamily="34" charset="0"/>
            </a:endParaRPr>
          </a:p>
        </p:txBody>
      </p:sp>
      <p:pic>
        <p:nvPicPr>
          <p:cNvPr id="52273" name="Picture 2" descr="http://www.digitaltrends.com/wp-content/uploads/2010/06/iphone-4-htc-evo-4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494338"/>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
          <p:cNvSpPr>
            <a:spLocks noChangeArrowheads="1"/>
          </p:cNvSpPr>
          <p:nvPr/>
        </p:nvSpPr>
        <p:spPr bwMode="auto">
          <a:xfrm>
            <a:off x="5568950" y="5934075"/>
            <a:ext cx="8096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智能终端</a:t>
            </a:r>
            <a:endParaRPr lang="en-US" sz="1100" dirty="0">
              <a:solidFill>
                <a:srgbClr val="000000"/>
              </a:solidFill>
              <a:latin typeface="+mj-lt"/>
              <a:cs typeface="Verdana" pitchFamily="34" charset="0"/>
            </a:endParaRPr>
          </a:p>
        </p:txBody>
      </p:sp>
      <p:cxnSp>
        <p:nvCxnSpPr>
          <p:cNvPr id="52275" name="直接连接符 62"/>
          <p:cNvCxnSpPr>
            <a:cxnSpLocks noChangeShapeType="1"/>
          </p:cNvCxnSpPr>
          <p:nvPr/>
        </p:nvCxnSpPr>
        <p:spPr bwMode="auto">
          <a:xfrm rot="5400000" flipH="1" flipV="1">
            <a:off x="4939506" y="4560094"/>
            <a:ext cx="487363" cy="111125"/>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76" name="直接连接符 63"/>
          <p:cNvCxnSpPr>
            <a:cxnSpLocks noChangeShapeType="1"/>
            <a:endCxn id="52278" idx="2"/>
          </p:cNvCxnSpPr>
          <p:nvPr/>
        </p:nvCxnSpPr>
        <p:spPr bwMode="auto">
          <a:xfrm rot="16200000" flipV="1">
            <a:off x="5263356" y="4617244"/>
            <a:ext cx="269875" cy="79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277" name="直接连接符 64"/>
          <p:cNvCxnSpPr>
            <a:cxnSpLocks noChangeShapeType="1"/>
          </p:cNvCxnSpPr>
          <p:nvPr/>
        </p:nvCxnSpPr>
        <p:spPr bwMode="auto">
          <a:xfrm rot="16200000" flipV="1">
            <a:off x="5468938" y="4457700"/>
            <a:ext cx="373062" cy="2238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5227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3" y="4005263"/>
            <a:ext cx="644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279"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0"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4648200"/>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
          <p:cNvSpPr>
            <a:spLocks noChangeArrowheads="1"/>
          </p:cNvSpPr>
          <p:nvPr/>
        </p:nvSpPr>
        <p:spPr bwMode="auto">
          <a:xfrm>
            <a:off x="5643563" y="4076700"/>
            <a:ext cx="857250"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en-US" altLang="zh-CN" sz="1100" dirty="0" err="1">
                <a:solidFill>
                  <a:srgbClr val="000000"/>
                </a:solidFill>
                <a:latin typeface="+mj-lt"/>
                <a:cs typeface="Verdana" pitchFamily="34" charset="0"/>
              </a:rPr>
              <a:t>PoE</a:t>
            </a:r>
            <a:r>
              <a:rPr lang="zh-CN" altLang="en-US" sz="1100" dirty="0">
                <a:solidFill>
                  <a:srgbClr val="000000"/>
                </a:solidFill>
                <a:latin typeface="+mj-lt"/>
                <a:cs typeface="Verdana" pitchFamily="34" charset="0"/>
              </a:rPr>
              <a:t>交换机</a:t>
            </a:r>
            <a:endParaRPr lang="en-US" sz="1100" dirty="0">
              <a:solidFill>
                <a:srgbClr val="000000"/>
              </a:solidFill>
              <a:latin typeface="+mj-lt"/>
              <a:cs typeface="Verdana" pitchFamily="34" charset="0"/>
            </a:endParaRPr>
          </a:p>
        </p:txBody>
      </p:sp>
      <p:cxnSp>
        <p:nvCxnSpPr>
          <p:cNvPr id="74" name="直接连接符 73"/>
          <p:cNvCxnSpPr>
            <a:stCxn id="52278" idx="0"/>
          </p:cNvCxnSpPr>
          <p:nvPr/>
        </p:nvCxnSpPr>
        <p:spPr>
          <a:xfrm rot="16200000" flipV="1">
            <a:off x="5054600" y="3665538"/>
            <a:ext cx="571500" cy="107950"/>
          </a:xfrm>
          <a:prstGeom prst="line">
            <a:avLst/>
          </a:prstGeom>
        </p:spPr>
        <p:style>
          <a:lnRef idx="1">
            <a:schemeClr val="accent1"/>
          </a:lnRef>
          <a:fillRef idx="0">
            <a:schemeClr val="accent1"/>
          </a:fillRef>
          <a:effectRef idx="0">
            <a:schemeClr val="accent1"/>
          </a:effectRef>
          <a:fontRef idx="minor">
            <a:schemeClr val="tx1"/>
          </a:fontRef>
        </p:style>
      </p:cxnSp>
      <p:pic>
        <p:nvPicPr>
          <p:cNvPr id="52283" name="Picture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32060">
            <a:off x="1620838" y="2798763"/>
            <a:ext cx="495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7313" y="2933700"/>
            <a:ext cx="482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5" name="TextBox 80"/>
          <p:cNvSpPr txBox="1">
            <a:spLocks noChangeArrowheads="1"/>
          </p:cNvSpPr>
          <p:nvPr/>
        </p:nvSpPr>
        <p:spPr bwMode="auto">
          <a:xfrm>
            <a:off x="714375" y="2933700"/>
            <a:ext cx="650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3366"/>
                </a:solidFill>
                <a:latin typeface="Arial" pitchFamily="34" charset="0"/>
                <a:ea typeface="宋体" pitchFamily="2" charset="-122"/>
              </a:defRPr>
            </a:lvl1pPr>
            <a:lvl2pPr marL="742950" indent="-285750" eaLnBrk="0" hangingPunct="0">
              <a:defRPr sz="1400">
                <a:solidFill>
                  <a:srgbClr val="003366"/>
                </a:solidFill>
                <a:latin typeface="Arial" pitchFamily="34" charset="0"/>
                <a:ea typeface="宋体" pitchFamily="2" charset="-122"/>
              </a:defRPr>
            </a:lvl2pPr>
            <a:lvl3pPr marL="1143000" indent="-228600" eaLnBrk="0" hangingPunct="0">
              <a:defRPr sz="1400">
                <a:solidFill>
                  <a:srgbClr val="003366"/>
                </a:solidFill>
                <a:latin typeface="Arial" pitchFamily="34" charset="0"/>
                <a:ea typeface="宋体" pitchFamily="2" charset="-122"/>
              </a:defRPr>
            </a:lvl3pPr>
            <a:lvl4pPr marL="1600200" indent="-228600" eaLnBrk="0" hangingPunct="0">
              <a:defRPr sz="1400">
                <a:solidFill>
                  <a:srgbClr val="003366"/>
                </a:solidFill>
                <a:latin typeface="Arial" pitchFamily="34" charset="0"/>
                <a:ea typeface="宋体" pitchFamily="2" charset="-122"/>
              </a:defRPr>
            </a:lvl4pPr>
            <a:lvl5pPr marL="2057400" indent="-228600" eaLnBrk="0" hangingPunct="0">
              <a:defRPr sz="1400">
                <a:solidFill>
                  <a:srgbClr val="003366"/>
                </a:solidFill>
                <a:latin typeface="Arial" pitchFamily="34" charset="0"/>
                <a:ea typeface="宋体" pitchFamily="2" charset="-122"/>
              </a:defRPr>
            </a:lvl5pPr>
            <a:lvl6pPr marL="25146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6pPr>
            <a:lvl7pPr marL="29718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7pPr>
            <a:lvl8pPr marL="34290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8pPr>
            <a:lvl9pPr marL="3886200" indent="-228600" eaLnBrk="0" fontAlgn="base" hangingPunct="0">
              <a:lnSpc>
                <a:spcPct val="125000"/>
              </a:lnSpc>
              <a:spcBef>
                <a:spcPct val="0"/>
              </a:spcBef>
              <a:spcAft>
                <a:spcPct val="0"/>
              </a:spcAft>
              <a:defRPr sz="1400">
                <a:solidFill>
                  <a:srgbClr val="003366"/>
                </a:solidFill>
                <a:latin typeface="Arial" pitchFamily="34" charset="0"/>
                <a:ea typeface="宋体" pitchFamily="2" charset="-122"/>
              </a:defRPr>
            </a:lvl9pPr>
          </a:lstStyle>
          <a:p>
            <a:pPr algn="ctr" eaLnBrk="1" hangingPunct="1"/>
            <a:r>
              <a:rPr lang="en-US" altLang="zh-CN" sz="1100"/>
              <a:t>Aruba</a:t>
            </a:r>
          </a:p>
          <a:p>
            <a:pPr algn="ctr" eaLnBrk="1" hangingPunct="1"/>
            <a:r>
              <a:rPr lang="en-US" altLang="zh-CN" sz="1100"/>
              <a:t>Airwave</a:t>
            </a:r>
            <a:endParaRPr lang="zh-CN" altLang="en-US" sz="1100"/>
          </a:p>
        </p:txBody>
      </p:sp>
      <p:cxnSp>
        <p:nvCxnSpPr>
          <p:cNvPr id="85" name="直接连接符 84"/>
          <p:cNvCxnSpPr/>
          <p:nvPr/>
        </p:nvCxnSpPr>
        <p:spPr>
          <a:xfrm rot="10800000">
            <a:off x="2071688" y="3148013"/>
            <a:ext cx="285750"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5286375" y="3576638"/>
            <a:ext cx="582613" cy="285750"/>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sp>
        <p:nvSpPr>
          <p:cNvPr id="107" name="矩形 106"/>
          <p:cNvSpPr/>
          <p:nvPr/>
        </p:nvSpPr>
        <p:spPr>
          <a:xfrm>
            <a:off x="500063" y="3862388"/>
            <a:ext cx="4000500" cy="128587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9" name="Rectangle 6"/>
          <p:cNvSpPr>
            <a:spLocks noChangeArrowheads="1"/>
          </p:cNvSpPr>
          <p:nvPr/>
        </p:nvSpPr>
        <p:spPr bwMode="auto">
          <a:xfrm>
            <a:off x="500063" y="3862388"/>
            <a:ext cx="1500187" cy="500062"/>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徐汇校区</a:t>
            </a:r>
            <a:endParaRPr lang="en-US" altLang="zh-CN" sz="1100" dirty="0">
              <a:solidFill>
                <a:srgbClr val="000000"/>
              </a:solidFill>
              <a:latin typeface="+mj-lt"/>
              <a:cs typeface="Verdana" pitchFamily="34" charset="0"/>
            </a:endParaRPr>
          </a:p>
          <a:p>
            <a:pPr>
              <a:tabLst>
                <a:tab pos="723900" algn="l"/>
                <a:tab pos="1447800" algn="l"/>
              </a:tabLst>
              <a:defRPr/>
            </a:pPr>
            <a:r>
              <a:rPr lang="zh-CN" altLang="en-US" sz="1100" dirty="0">
                <a:solidFill>
                  <a:srgbClr val="000000"/>
                </a:solidFill>
                <a:latin typeface="+mj-lt"/>
                <a:cs typeface="Verdana" pitchFamily="34" charset="0"/>
              </a:rPr>
              <a:t>无线网络</a:t>
            </a:r>
            <a:endParaRPr lang="en-US" altLang="zh-CN" sz="1100" dirty="0">
              <a:solidFill>
                <a:srgbClr val="000000"/>
              </a:solidFill>
              <a:latin typeface="+mj-lt"/>
              <a:cs typeface="Verdana" pitchFamily="34" charset="0"/>
            </a:endParaRPr>
          </a:p>
        </p:txBody>
      </p:sp>
      <p:sp>
        <p:nvSpPr>
          <p:cNvPr id="111" name="矩形 110"/>
          <p:cNvSpPr/>
          <p:nvPr/>
        </p:nvSpPr>
        <p:spPr>
          <a:xfrm>
            <a:off x="4643438" y="3862388"/>
            <a:ext cx="4214812" cy="128587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3" name="Rectangle 6"/>
          <p:cNvSpPr>
            <a:spLocks noChangeArrowheads="1"/>
          </p:cNvSpPr>
          <p:nvPr/>
        </p:nvSpPr>
        <p:spPr bwMode="auto">
          <a:xfrm>
            <a:off x="7429500" y="3862388"/>
            <a:ext cx="1428750" cy="500062"/>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闵行校区</a:t>
            </a:r>
            <a:endParaRPr lang="en-US" altLang="zh-CN" sz="1100" dirty="0">
              <a:solidFill>
                <a:srgbClr val="000000"/>
              </a:solidFill>
              <a:latin typeface="+mj-lt"/>
              <a:cs typeface="Verdana" pitchFamily="34" charset="0"/>
            </a:endParaRPr>
          </a:p>
          <a:p>
            <a:pPr algn="r">
              <a:tabLst>
                <a:tab pos="723900" algn="l"/>
                <a:tab pos="1447800" algn="l"/>
              </a:tabLst>
              <a:defRPr/>
            </a:pPr>
            <a:r>
              <a:rPr lang="zh-CN" altLang="en-US" sz="1100" dirty="0">
                <a:solidFill>
                  <a:srgbClr val="000000"/>
                </a:solidFill>
                <a:latin typeface="+mj-lt"/>
                <a:cs typeface="Verdana" pitchFamily="34" charset="0"/>
              </a:rPr>
              <a:t>无线网络</a:t>
            </a:r>
            <a:endParaRPr lang="en-US" sz="1100" dirty="0">
              <a:solidFill>
                <a:srgbClr val="000000"/>
              </a:solidFill>
              <a:latin typeface="+mj-lt"/>
              <a:cs typeface="Verdana" pitchFamily="34" charset="0"/>
            </a:endParaRPr>
          </a:p>
        </p:txBody>
      </p:sp>
      <p:sp>
        <p:nvSpPr>
          <p:cNvPr id="115" name="矩形 114"/>
          <p:cNvSpPr/>
          <p:nvPr/>
        </p:nvSpPr>
        <p:spPr>
          <a:xfrm>
            <a:off x="500063" y="5291138"/>
            <a:ext cx="8358187" cy="100012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7" name="Rectangle 6"/>
          <p:cNvSpPr>
            <a:spLocks noChangeArrowheads="1"/>
          </p:cNvSpPr>
          <p:nvPr/>
        </p:nvSpPr>
        <p:spPr bwMode="auto">
          <a:xfrm>
            <a:off x="7429500" y="5505450"/>
            <a:ext cx="1428750" cy="500063"/>
          </a:xfrm>
          <a:prstGeom prst="rect">
            <a:avLst/>
          </a:prstGeom>
          <a:noFill/>
          <a:ln w="9360">
            <a:noFill/>
            <a:miter lim="800000"/>
            <a:headEnd/>
            <a:tailEnd/>
          </a:ln>
        </p:spPr>
        <p:txBody>
          <a:bodyPr lIns="90000" tIns="59112" rIns="90000" bIns="45000"/>
          <a:lstStyle/>
          <a:p>
            <a:pPr algn="r">
              <a:tabLst>
                <a:tab pos="723900" algn="l"/>
                <a:tab pos="1447800" algn="l"/>
              </a:tabLst>
              <a:defRPr/>
            </a:pPr>
            <a:r>
              <a:rPr lang="zh-CN" altLang="en-US" sz="1100" dirty="0">
                <a:solidFill>
                  <a:srgbClr val="000000"/>
                </a:solidFill>
                <a:latin typeface="+mj-lt"/>
                <a:cs typeface="Verdana" pitchFamily="34" charset="0"/>
              </a:rPr>
              <a:t>无线网络终端</a:t>
            </a:r>
            <a:endParaRPr lang="en-US" altLang="zh-CN" sz="1100" dirty="0">
              <a:solidFill>
                <a:srgbClr val="000000"/>
              </a:solidFill>
              <a:latin typeface="+mj-lt"/>
              <a:cs typeface="Verdana" pitchFamily="34" charset="0"/>
            </a:endParaRPr>
          </a:p>
          <a:p>
            <a:pPr algn="r">
              <a:tabLst>
                <a:tab pos="723900" algn="l"/>
                <a:tab pos="1447800" algn="l"/>
              </a:tabLst>
              <a:defRPr/>
            </a:pPr>
            <a:r>
              <a:rPr lang="en-US" altLang="zh-CN" sz="1100" dirty="0">
                <a:solidFill>
                  <a:srgbClr val="000000"/>
                </a:solidFill>
                <a:latin typeface="+mj-lt"/>
                <a:cs typeface="Verdana" pitchFamily="34" charset="0"/>
              </a:rPr>
              <a:t>IPv4/v6</a:t>
            </a:r>
            <a:r>
              <a:rPr lang="zh-CN" altLang="en-US" sz="1100" dirty="0">
                <a:solidFill>
                  <a:srgbClr val="000000"/>
                </a:solidFill>
                <a:latin typeface="+mj-lt"/>
                <a:cs typeface="Verdana" pitchFamily="34" charset="0"/>
              </a:rPr>
              <a:t>双栈运行</a:t>
            </a:r>
            <a:endParaRPr lang="en-US" sz="1100" dirty="0">
              <a:solidFill>
                <a:srgbClr val="000000"/>
              </a:solidFill>
              <a:latin typeface="+mj-lt"/>
              <a:cs typeface="Verdana" pitchFamily="34" charset="0"/>
            </a:endParaRPr>
          </a:p>
        </p:txBody>
      </p:sp>
      <p:pic>
        <p:nvPicPr>
          <p:cNvPr id="522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2147888"/>
            <a:ext cx="4286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6"/>
          <p:cNvSpPr>
            <a:spLocks noChangeArrowheads="1"/>
          </p:cNvSpPr>
          <p:nvPr/>
        </p:nvSpPr>
        <p:spPr bwMode="auto">
          <a:xfrm>
            <a:off x="3492500" y="1844675"/>
            <a:ext cx="1500188" cy="3746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原有</a:t>
            </a:r>
            <a:r>
              <a:rPr lang="en-US" sz="1100" dirty="0">
                <a:solidFill>
                  <a:srgbClr val="000000"/>
                </a:solidFill>
                <a:latin typeface="+mj-lt"/>
                <a:cs typeface="Verdana" pitchFamily="34" charset="0"/>
              </a:rPr>
              <a:t>Cisco</a:t>
            </a:r>
            <a:r>
              <a:rPr lang="zh-CN" altLang="en-US" sz="1100" dirty="0">
                <a:solidFill>
                  <a:srgbClr val="000000"/>
                </a:solidFill>
                <a:latin typeface="+mj-lt"/>
                <a:cs typeface="Verdana" pitchFamily="34" charset="0"/>
              </a:rPr>
              <a:t>控制器</a:t>
            </a:r>
            <a:endParaRPr lang="en-US" altLang="zh-CN" sz="1100" dirty="0">
              <a:solidFill>
                <a:srgbClr val="000000"/>
              </a:solidFill>
              <a:latin typeface="+mj-lt"/>
              <a:cs typeface="Verdana" pitchFamily="34" charset="0"/>
            </a:endParaRPr>
          </a:p>
        </p:txBody>
      </p:sp>
      <p:sp>
        <p:nvSpPr>
          <p:cNvPr id="84" name="Rectangle 6"/>
          <p:cNvSpPr>
            <a:spLocks noChangeArrowheads="1"/>
          </p:cNvSpPr>
          <p:nvPr/>
        </p:nvSpPr>
        <p:spPr bwMode="auto">
          <a:xfrm>
            <a:off x="4500563" y="2505075"/>
            <a:ext cx="582612" cy="285750"/>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sp>
        <p:nvSpPr>
          <p:cNvPr id="86" name="矩形 85"/>
          <p:cNvSpPr/>
          <p:nvPr/>
        </p:nvSpPr>
        <p:spPr>
          <a:xfrm>
            <a:off x="500063" y="1044575"/>
            <a:ext cx="5727700" cy="2522538"/>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8" name="Rectangle 6"/>
          <p:cNvSpPr>
            <a:spLocks noChangeArrowheads="1"/>
          </p:cNvSpPr>
          <p:nvPr/>
        </p:nvSpPr>
        <p:spPr bwMode="auto">
          <a:xfrm>
            <a:off x="500063" y="1000125"/>
            <a:ext cx="1500187" cy="500063"/>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网络中心</a:t>
            </a:r>
            <a:endParaRPr lang="en-US" altLang="zh-CN" sz="1100" dirty="0">
              <a:solidFill>
                <a:srgbClr val="000000"/>
              </a:solidFill>
              <a:latin typeface="+mj-lt"/>
              <a:cs typeface="Verdana" pitchFamily="34" charset="0"/>
            </a:endParaRPr>
          </a:p>
        </p:txBody>
      </p:sp>
      <p:pic>
        <p:nvPicPr>
          <p:cNvPr id="52299"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525" y="2505075"/>
            <a:ext cx="18240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91" name="Rectangle 6"/>
          <p:cNvSpPr>
            <a:spLocks noChangeArrowheads="1"/>
          </p:cNvSpPr>
          <p:nvPr/>
        </p:nvSpPr>
        <p:spPr bwMode="auto">
          <a:xfrm>
            <a:off x="5795963" y="2647950"/>
            <a:ext cx="1704975" cy="276225"/>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altLang="zh-CN" sz="1100" dirty="0">
                <a:solidFill>
                  <a:srgbClr val="000000"/>
                </a:solidFill>
                <a:latin typeface="+mj-lt"/>
                <a:cs typeface="Verdana" pitchFamily="34" charset="0"/>
              </a:rPr>
              <a:t>Internet</a:t>
            </a:r>
            <a:endParaRPr lang="en-US" sz="1100" dirty="0">
              <a:solidFill>
                <a:srgbClr val="000000"/>
              </a:solidFill>
              <a:latin typeface="+mj-lt"/>
              <a:cs typeface="Verdana" pitchFamily="34" charset="0"/>
            </a:endParaRPr>
          </a:p>
        </p:txBody>
      </p:sp>
      <p:pic>
        <p:nvPicPr>
          <p:cNvPr id="5230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75" y="2219325"/>
            <a:ext cx="1143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93" name="Rectangle 6"/>
          <p:cNvSpPr>
            <a:spLocks noChangeArrowheads="1"/>
          </p:cNvSpPr>
          <p:nvPr/>
        </p:nvSpPr>
        <p:spPr bwMode="auto">
          <a:xfrm>
            <a:off x="6500813" y="2309813"/>
            <a:ext cx="10001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sz="1100" dirty="0">
                <a:solidFill>
                  <a:srgbClr val="000000"/>
                </a:solidFill>
                <a:latin typeface="+mj-lt"/>
                <a:cs typeface="Verdana" pitchFamily="34" charset="0"/>
              </a:rPr>
              <a:t>3G</a:t>
            </a:r>
          </a:p>
        </p:txBody>
      </p:sp>
      <p:grpSp>
        <p:nvGrpSpPr>
          <p:cNvPr id="52303" name="组合 39"/>
          <p:cNvGrpSpPr>
            <a:grpSpLocks/>
          </p:cNvGrpSpPr>
          <p:nvPr/>
        </p:nvGrpSpPr>
        <p:grpSpPr bwMode="auto">
          <a:xfrm>
            <a:off x="7358063" y="1362075"/>
            <a:ext cx="1533525" cy="571500"/>
            <a:chOff x="3857620" y="3786190"/>
            <a:chExt cx="4286280" cy="1514482"/>
          </a:xfrm>
        </p:grpSpPr>
        <p:pic>
          <p:nvPicPr>
            <p:cNvPr id="523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9058" y="3786190"/>
              <a:ext cx="4168897" cy="151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55" name="矩形 95"/>
            <p:cNvSpPr>
              <a:spLocks noChangeArrowheads="1"/>
            </p:cNvSpPr>
            <p:nvPr/>
          </p:nvSpPr>
          <p:spPr bwMode="auto">
            <a:xfrm>
              <a:off x="3857620" y="4643446"/>
              <a:ext cx="4286280" cy="642942"/>
            </a:xfrm>
            <a:prstGeom prst="rect">
              <a:avLst/>
            </a:prstGeom>
            <a:solidFill>
              <a:schemeClr val="bg1">
                <a:alpha val="81175"/>
              </a:schemeClr>
            </a:solidFill>
            <a:ln w="9525" algn="ctr">
              <a:solidFill>
                <a:schemeClr val="bg1"/>
              </a:solidFill>
              <a:round/>
              <a:headEnd/>
              <a:tailEnd/>
            </a:ln>
          </p:spPr>
          <p:txBody>
            <a:bodyPr/>
            <a:lstStyle/>
            <a:p>
              <a:pPr eaLnBrk="0" hangingPunct="0">
                <a:lnSpc>
                  <a:spcPct val="100000"/>
                </a:lnSpc>
              </a:pPr>
              <a:endParaRPr lang="zh-CN" altLang="en-US" sz="2400">
                <a:solidFill>
                  <a:schemeClr val="tx1"/>
                </a:solidFill>
                <a:ea typeface="MS PGothic" pitchFamily="34" charset="-128"/>
              </a:endParaRPr>
            </a:p>
          </p:txBody>
        </p:sp>
        <p:sp>
          <p:nvSpPr>
            <p:cNvPr id="52356" name="矩形 96"/>
            <p:cNvSpPr>
              <a:spLocks noChangeArrowheads="1"/>
            </p:cNvSpPr>
            <p:nvPr/>
          </p:nvSpPr>
          <p:spPr bwMode="auto">
            <a:xfrm>
              <a:off x="4643437" y="4000504"/>
              <a:ext cx="3273085" cy="642942"/>
            </a:xfrm>
            <a:prstGeom prst="rect">
              <a:avLst/>
            </a:prstGeom>
            <a:solidFill>
              <a:schemeClr val="bg1"/>
            </a:solidFill>
            <a:ln w="9525" algn="ctr">
              <a:solidFill>
                <a:schemeClr val="bg1"/>
              </a:solidFill>
              <a:round/>
              <a:headEnd/>
              <a:tailEnd/>
            </a:ln>
          </p:spPr>
          <p:txBody>
            <a:bodyPr/>
            <a:lstStyle/>
            <a:p>
              <a:pPr eaLnBrk="0" hangingPunct="0">
                <a:lnSpc>
                  <a:spcPct val="100000"/>
                </a:lnSpc>
              </a:pPr>
              <a:endParaRPr lang="zh-CN" altLang="en-US" sz="2400">
                <a:solidFill>
                  <a:schemeClr val="tx1"/>
                </a:solidFill>
                <a:ea typeface="MS PGothic" pitchFamily="34" charset="-128"/>
              </a:endParaRPr>
            </a:p>
          </p:txBody>
        </p:sp>
      </p:grpSp>
      <p:pic>
        <p:nvPicPr>
          <p:cNvPr id="52304" name="Picture 74" descr="orang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4261214">
            <a:off x="7997825" y="1427163"/>
            <a:ext cx="1873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0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1825" y="1438275"/>
            <a:ext cx="282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02" name="TextBox 101"/>
          <p:cNvSpPr txBox="1"/>
          <p:nvPr/>
        </p:nvSpPr>
        <p:spPr>
          <a:xfrm>
            <a:off x="7375525" y="1014413"/>
            <a:ext cx="1625600" cy="276225"/>
          </a:xfrm>
          <a:prstGeom prst="rect">
            <a:avLst/>
          </a:prstGeom>
          <a:noFill/>
        </p:spPr>
        <p:txBody>
          <a:bodyPr>
            <a:spAutoFit/>
          </a:bodyPr>
          <a:lstStyle/>
          <a:p>
            <a:pPr>
              <a:defRPr/>
            </a:pPr>
            <a:r>
              <a:rPr lang="zh-CN" altLang="en-US" sz="1200" dirty="0">
                <a:latin typeface="+mn-lt"/>
              </a:rPr>
              <a:t>班车上的无线校园网</a:t>
            </a:r>
          </a:p>
        </p:txBody>
      </p:sp>
      <p:pic>
        <p:nvPicPr>
          <p:cNvPr id="52307" name="Picture 5" descr="remote_AccessPoint"/>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3638" y="1219200"/>
            <a:ext cx="55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308" name="组合 47"/>
          <p:cNvGrpSpPr>
            <a:grpSpLocks/>
          </p:cNvGrpSpPr>
          <p:nvPr/>
        </p:nvGrpSpPr>
        <p:grpSpPr bwMode="auto">
          <a:xfrm>
            <a:off x="7358063" y="1862138"/>
            <a:ext cx="142875" cy="428625"/>
            <a:chOff x="5176570" y="3429000"/>
            <a:chExt cx="142876" cy="714380"/>
          </a:xfrm>
        </p:grpSpPr>
        <p:cxnSp>
          <p:nvCxnSpPr>
            <p:cNvPr id="52351" name="直接连接符 104"/>
            <p:cNvCxnSpPr>
              <a:cxnSpLocks noChangeShapeType="1"/>
            </p:cNvCxnSpPr>
            <p:nvPr/>
          </p:nvCxnSpPr>
          <p:spPr bwMode="auto">
            <a:xfrm rot="5400000">
              <a:off x="5033694" y="3571876"/>
              <a:ext cx="428628" cy="142876"/>
            </a:xfrm>
            <a:prstGeom prst="line">
              <a:avLst/>
            </a:prstGeom>
            <a:noFill/>
            <a:ln w="9525" algn="ctr">
              <a:solidFill>
                <a:srgbClr val="0070C0"/>
              </a:solidFill>
              <a:round/>
              <a:headEnd type="triangle" w="med" len="med"/>
              <a:tailEnd/>
            </a:ln>
            <a:extLst>
              <a:ext uri="{909E8E84-426E-40DD-AFC4-6F175D3DCCD1}">
                <a14:hiddenFill xmlns:a14="http://schemas.microsoft.com/office/drawing/2010/main">
                  <a:noFill/>
                </a14:hiddenFill>
              </a:ext>
            </a:extLst>
          </p:spPr>
        </p:cxnSp>
        <p:cxnSp>
          <p:nvCxnSpPr>
            <p:cNvPr id="52352" name="直接连接符 105"/>
            <p:cNvCxnSpPr>
              <a:cxnSpLocks noChangeShapeType="1"/>
            </p:cNvCxnSpPr>
            <p:nvPr/>
          </p:nvCxnSpPr>
          <p:spPr bwMode="auto">
            <a:xfrm rot="5400000">
              <a:off x="5033694" y="3857628"/>
              <a:ext cx="428628" cy="142876"/>
            </a:xfrm>
            <a:prstGeom prst="line">
              <a:avLst/>
            </a:prstGeom>
            <a:noFill/>
            <a:ln w="9525" algn="ctr">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52353" name="直接连接符 107"/>
            <p:cNvCxnSpPr>
              <a:cxnSpLocks noChangeShapeType="1"/>
            </p:cNvCxnSpPr>
            <p:nvPr/>
          </p:nvCxnSpPr>
          <p:spPr bwMode="auto">
            <a:xfrm rot="5400000" flipH="1" flipV="1">
              <a:off x="5176570" y="3714752"/>
              <a:ext cx="142876" cy="142876"/>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grpSp>
      <p:pic>
        <p:nvPicPr>
          <p:cNvPr id="52309"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063" y="5434013"/>
            <a:ext cx="609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16" name="Rectangle 6"/>
          <p:cNvSpPr>
            <a:spLocks noChangeArrowheads="1"/>
          </p:cNvSpPr>
          <p:nvPr/>
        </p:nvSpPr>
        <p:spPr bwMode="auto">
          <a:xfrm>
            <a:off x="6203950" y="5934075"/>
            <a:ext cx="108267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笔记本电脑</a:t>
            </a:r>
            <a:endParaRPr lang="en-US" sz="1100" dirty="0">
              <a:solidFill>
                <a:srgbClr val="000000"/>
              </a:solidFill>
              <a:latin typeface="+mj-lt"/>
              <a:cs typeface="Verdana" pitchFamily="34" charset="0"/>
            </a:endParaRPr>
          </a:p>
        </p:txBody>
      </p:sp>
      <p:pic>
        <p:nvPicPr>
          <p:cNvPr id="52312" name="Picture 2" descr="http://www.digitaltrends.com/wp-content/uploads/2010/06/iphone-4-htc-evo-4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25" y="5494338"/>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6"/>
          <p:cNvSpPr>
            <a:spLocks noChangeArrowheads="1"/>
          </p:cNvSpPr>
          <p:nvPr/>
        </p:nvSpPr>
        <p:spPr bwMode="auto">
          <a:xfrm>
            <a:off x="7140575" y="5934075"/>
            <a:ext cx="8096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智能终端</a:t>
            </a:r>
            <a:endParaRPr lang="en-US" sz="1100" dirty="0">
              <a:solidFill>
                <a:srgbClr val="000000"/>
              </a:solidFill>
              <a:latin typeface="+mj-lt"/>
              <a:cs typeface="Verdana" pitchFamily="34" charset="0"/>
            </a:endParaRPr>
          </a:p>
        </p:txBody>
      </p:sp>
      <p:cxnSp>
        <p:nvCxnSpPr>
          <p:cNvPr id="52314" name="直接连接符 119"/>
          <p:cNvCxnSpPr>
            <a:cxnSpLocks noChangeShapeType="1"/>
          </p:cNvCxnSpPr>
          <p:nvPr/>
        </p:nvCxnSpPr>
        <p:spPr bwMode="auto">
          <a:xfrm rot="5400000" flipH="1" flipV="1">
            <a:off x="6511131" y="4560094"/>
            <a:ext cx="487363" cy="111125"/>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315" name="直接连接符 120"/>
          <p:cNvCxnSpPr>
            <a:cxnSpLocks noChangeShapeType="1"/>
            <a:endCxn id="52317" idx="2"/>
          </p:cNvCxnSpPr>
          <p:nvPr/>
        </p:nvCxnSpPr>
        <p:spPr bwMode="auto">
          <a:xfrm rot="16200000" flipV="1">
            <a:off x="6834981" y="4617244"/>
            <a:ext cx="269875" cy="79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52316" name="直接连接符 121"/>
          <p:cNvCxnSpPr>
            <a:cxnSpLocks noChangeShapeType="1"/>
          </p:cNvCxnSpPr>
          <p:nvPr/>
        </p:nvCxnSpPr>
        <p:spPr bwMode="auto">
          <a:xfrm rot="16200000" flipV="1">
            <a:off x="7040563" y="4457700"/>
            <a:ext cx="373062" cy="223838"/>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52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3688" y="4005263"/>
            <a:ext cx="6445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318"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4648200"/>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19" name="Picture 37" descr="logical_AP_hybrid_m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4648200"/>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Rectangle 6"/>
          <p:cNvSpPr>
            <a:spLocks noChangeArrowheads="1"/>
          </p:cNvSpPr>
          <p:nvPr/>
        </p:nvSpPr>
        <p:spPr bwMode="auto">
          <a:xfrm>
            <a:off x="7215188" y="4076700"/>
            <a:ext cx="857250" cy="285750"/>
          </a:xfrm>
          <a:prstGeom prst="rect">
            <a:avLst/>
          </a:prstGeom>
          <a:noFill/>
          <a:ln w="9360">
            <a:noFill/>
            <a:miter lim="800000"/>
            <a:headEnd/>
            <a:tailEnd/>
          </a:ln>
        </p:spPr>
        <p:txBody>
          <a:bodyPr lIns="90000" tIns="59112" rIns="90000" bIns="45000"/>
          <a:lstStyle/>
          <a:p>
            <a:pPr algn="r">
              <a:tabLst>
                <a:tab pos="723900" algn="l"/>
                <a:tab pos="1447800" algn="l"/>
              </a:tabLst>
              <a:defRPr/>
            </a:pPr>
            <a:r>
              <a:rPr lang="en-US" altLang="zh-CN" sz="1100" dirty="0" err="1">
                <a:solidFill>
                  <a:srgbClr val="000000"/>
                </a:solidFill>
                <a:latin typeface="+mj-lt"/>
                <a:cs typeface="Verdana" pitchFamily="34" charset="0"/>
              </a:rPr>
              <a:t>PoE</a:t>
            </a:r>
            <a:r>
              <a:rPr lang="zh-CN" altLang="en-US" sz="1100" dirty="0">
                <a:solidFill>
                  <a:srgbClr val="000000"/>
                </a:solidFill>
                <a:latin typeface="+mj-lt"/>
                <a:cs typeface="Verdana" pitchFamily="34" charset="0"/>
              </a:rPr>
              <a:t>交换机</a:t>
            </a:r>
            <a:endParaRPr lang="en-US" sz="1100" dirty="0">
              <a:solidFill>
                <a:srgbClr val="000000"/>
              </a:solidFill>
              <a:latin typeface="+mj-lt"/>
              <a:cs typeface="Verdana" pitchFamily="34" charset="0"/>
            </a:endParaRPr>
          </a:p>
        </p:txBody>
      </p:sp>
      <p:cxnSp>
        <p:nvCxnSpPr>
          <p:cNvPr id="127" name="直接连接符 126"/>
          <p:cNvCxnSpPr/>
          <p:nvPr/>
        </p:nvCxnSpPr>
        <p:spPr>
          <a:xfrm rot="16200000" flipV="1">
            <a:off x="6250781" y="3479007"/>
            <a:ext cx="642937" cy="57150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Rectangle 6"/>
          <p:cNvSpPr>
            <a:spLocks noChangeArrowheads="1"/>
          </p:cNvSpPr>
          <p:nvPr/>
        </p:nvSpPr>
        <p:spPr bwMode="auto">
          <a:xfrm>
            <a:off x="6572250" y="3576638"/>
            <a:ext cx="582613" cy="285750"/>
          </a:xfrm>
          <a:prstGeom prst="rect">
            <a:avLst/>
          </a:prstGeom>
          <a:noFill/>
          <a:ln w="9360">
            <a:noFill/>
            <a:miter lim="800000"/>
            <a:headEnd/>
            <a:tailEnd/>
          </a:ln>
        </p:spPr>
        <p:txBody>
          <a:bodyPr lIns="90000" tIns="59112" rIns="90000" bIns="45000"/>
          <a:lstStyle/>
          <a:p>
            <a:pPr>
              <a:tabLst>
                <a:tab pos="723900" algn="l"/>
                <a:tab pos="1447800" algn="l"/>
              </a:tabLst>
              <a:defRPr/>
            </a:pPr>
            <a:r>
              <a:rPr lang="zh-CN" altLang="en-US" sz="1100" dirty="0">
                <a:solidFill>
                  <a:srgbClr val="000000"/>
                </a:solidFill>
                <a:latin typeface="+mj-lt"/>
                <a:cs typeface="Verdana" pitchFamily="34" charset="0"/>
              </a:rPr>
              <a:t>千兆</a:t>
            </a:r>
            <a:endParaRPr lang="en-US" sz="1100" dirty="0">
              <a:solidFill>
                <a:srgbClr val="000000"/>
              </a:solidFill>
              <a:latin typeface="+mj-lt"/>
              <a:cs typeface="Verdana" pitchFamily="34" charset="0"/>
            </a:endParaRPr>
          </a:p>
        </p:txBody>
      </p:sp>
      <p:pic>
        <p:nvPicPr>
          <p:cNvPr id="52323" name="Picture 74" descr="orang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4261214">
            <a:off x="7997031" y="3431382"/>
            <a:ext cx="1889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2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1825" y="3443288"/>
            <a:ext cx="282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34" name="矩形 133"/>
          <p:cNvSpPr/>
          <p:nvPr/>
        </p:nvSpPr>
        <p:spPr>
          <a:xfrm>
            <a:off x="7143750" y="1041400"/>
            <a:ext cx="1714500" cy="973138"/>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5" name="TextBox 134"/>
          <p:cNvSpPr txBox="1"/>
          <p:nvPr/>
        </p:nvSpPr>
        <p:spPr>
          <a:xfrm>
            <a:off x="7286625" y="3094038"/>
            <a:ext cx="1625600" cy="277812"/>
          </a:xfrm>
          <a:prstGeom prst="rect">
            <a:avLst/>
          </a:prstGeom>
          <a:noFill/>
        </p:spPr>
        <p:txBody>
          <a:bodyPr>
            <a:spAutoFit/>
          </a:bodyPr>
          <a:lstStyle/>
          <a:p>
            <a:pPr algn="r">
              <a:defRPr/>
            </a:pPr>
            <a:r>
              <a:rPr lang="zh-CN" altLang="en-US" sz="1200" dirty="0">
                <a:latin typeface="+mn-lt"/>
              </a:rPr>
              <a:t>家中的无线校园网</a:t>
            </a:r>
          </a:p>
        </p:txBody>
      </p:sp>
      <p:sp>
        <p:nvSpPr>
          <p:cNvPr id="136" name="矩形 135"/>
          <p:cNvSpPr/>
          <p:nvPr/>
        </p:nvSpPr>
        <p:spPr>
          <a:xfrm>
            <a:off x="7143750" y="3086100"/>
            <a:ext cx="1714500" cy="71437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2328" name="组合 141"/>
          <p:cNvGrpSpPr>
            <a:grpSpLocks/>
          </p:cNvGrpSpPr>
          <p:nvPr/>
        </p:nvGrpSpPr>
        <p:grpSpPr bwMode="auto">
          <a:xfrm>
            <a:off x="7286625" y="2986088"/>
            <a:ext cx="357188" cy="528637"/>
            <a:chOff x="7286644" y="2901642"/>
            <a:chExt cx="357190" cy="386070"/>
          </a:xfrm>
        </p:grpSpPr>
        <p:cxnSp>
          <p:nvCxnSpPr>
            <p:cNvPr id="137" name="直接连接符 136"/>
            <p:cNvCxnSpPr/>
            <p:nvPr/>
          </p:nvCxnSpPr>
          <p:spPr>
            <a:xfrm rot="5400000" flipH="1" flipV="1">
              <a:off x="7094189" y="3094097"/>
              <a:ext cx="384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7286644" y="3286553"/>
              <a:ext cx="357190" cy="115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2329" name="Picture 5" descr="remote_AccessPoint"/>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0" y="3224213"/>
            <a:ext cx="55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143125"/>
            <a:ext cx="3667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6"/>
          <p:cNvSpPr>
            <a:spLocks noChangeArrowheads="1"/>
          </p:cNvSpPr>
          <p:nvPr/>
        </p:nvSpPr>
        <p:spPr bwMode="auto">
          <a:xfrm>
            <a:off x="5580063" y="2060575"/>
            <a:ext cx="1079500" cy="500063"/>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上海交通大学</a:t>
            </a:r>
            <a:endParaRPr lang="en-US" altLang="zh-CN" sz="1100" dirty="0">
              <a:solidFill>
                <a:srgbClr val="000000"/>
              </a:solidFill>
              <a:latin typeface="+mj-lt"/>
              <a:cs typeface="Verdana" pitchFamily="34" charset="0"/>
            </a:endParaRPr>
          </a:p>
          <a:p>
            <a:pPr algn="ctr">
              <a:tabLst>
                <a:tab pos="723900" algn="l"/>
                <a:tab pos="1447800" algn="l"/>
              </a:tabLst>
              <a:defRPr/>
            </a:pPr>
            <a:r>
              <a:rPr lang="zh-CN" altLang="en-US" sz="1100" dirty="0">
                <a:solidFill>
                  <a:srgbClr val="000000"/>
                </a:solidFill>
                <a:latin typeface="+mj-lt"/>
                <a:cs typeface="Verdana" pitchFamily="34" charset="0"/>
              </a:rPr>
              <a:t>边缘路由器</a:t>
            </a:r>
            <a:endParaRPr lang="en-US" altLang="zh-CN" sz="1100" dirty="0">
              <a:solidFill>
                <a:srgbClr val="000000"/>
              </a:solidFill>
              <a:latin typeface="+mj-lt"/>
              <a:cs typeface="Verdana" pitchFamily="34" charset="0"/>
            </a:endParaRPr>
          </a:p>
        </p:txBody>
      </p:sp>
      <p:pic>
        <p:nvPicPr>
          <p:cNvPr id="523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3125" y="928688"/>
            <a:ext cx="1143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42" name="Rectangle 6"/>
          <p:cNvSpPr>
            <a:spLocks noChangeArrowheads="1"/>
          </p:cNvSpPr>
          <p:nvPr/>
        </p:nvSpPr>
        <p:spPr bwMode="auto">
          <a:xfrm>
            <a:off x="2214563" y="1019175"/>
            <a:ext cx="10001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sz="1100" dirty="0" err="1">
                <a:solidFill>
                  <a:srgbClr val="000000"/>
                </a:solidFill>
                <a:latin typeface="+mj-lt"/>
                <a:cs typeface="Verdana" pitchFamily="34" charset="0"/>
              </a:rPr>
              <a:t>ChinaNet</a:t>
            </a:r>
            <a:endParaRPr lang="en-US" sz="1100" dirty="0">
              <a:solidFill>
                <a:srgbClr val="000000"/>
              </a:solidFill>
              <a:latin typeface="+mj-lt"/>
              <a:cs typeface="Verdana" pitchFamily="34" charset="0"/>
            </a:endParaRPr>
          </a:p>
        </p:txBody>
      </p:sp>
      <p:pic>
        <p:nvPicPr>
          <p:cNvPr id="5233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928688"/>
            <a:ext cx="1143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44" name="Rectangle 6"/>
          <p:cNvSpPr>
            <a:spLocks noChangeArrowheads="1"/>
          </p:cNvSpPr>
          <p:nvPr/>
        </p:nvSpPr>
        <p:spPr bwMode="auto">
          <a:xfrm>
            <a:off x="3571875" y="1019175"/>
            <a:ext cx="10001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sz="1100" dirty="0">
                <a:solidFill>
                  <a:srgbClr val="000000"/>
                </a:solidFill>
                <a:latin typeface="+mj-lt"/>
                <a:cs typeface="Verdana" pitchFamily="34" charset="0"/>
              </a:rPr>
              <a:t>CMCC</a:t>
            </a:r>
          </a:p>
        </p:txBody>
      </p:sp>
      <p:pic>
        <p:nvPicPr>
          <p:cNvPr id="52336"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7750" y="928688"/>
            <a:ext cx="1143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146" name="Rectangle 6"/>
          <p:cNvSpPr>
            <a:spLocks noChangeArrowheads="1"/>
          </p:cNvSpPr>
          <p:nvPr/>
        </p:nvSpPr>
        <p:spPr bwMode="auto">
          <a:xfrm>
            <a:off x="4929188" y="1019175"/>
            <a:ext cx="1000125" cy="285750"/>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en-US" sz="1100" dirty="0">
                <a:solidFill>
                  <a:srgbClr val="000000"/>
                </a:solidFill>
                <a:latin typeface="+mj-lt"/>
                <a:cs typeface="Verdana" pitchFamily="34" charset="0"/>
              </a:rPr>
              <a:t>CUC</a:t>
            </a:r>
          </a:p>
        </p:txBody>
      </p:sp>
      <p:pic>
        <p:nvPicPr>
          <p:cNvPr id="52338"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0313" y="1500188"/>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339"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7625" y="1500188"/>
            <a:ext cx="4302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5234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14938" y="1500188"/>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cxnSp>
        <p:nvCxnSpPr>
          <p:cNvPr id="150" name="直接连接符 149"/>
          <p:cNvCxnSpPr>
            <a:stCxn id="52330" idx="0"/>
            <a:endCxn id="52338" idx="3"/>
          </p:cNvCxnSpPr>
          <p:nvPr/>
        </p:nvCxnSpPr>
        <p:spPr>
          <a:xfrm flipH="1" flipV="1">
            <a:off x="2930525" y="1660525"/>
            <a:ext cx="2609850" cy="4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52330" idx="0"/>
            <a:endCxn id="52339" idx="3"/>
          </p:cNvCxnSpPr>
          <p:nvPr/>
        </p:nvCxnSpPr>
        <p:spPr>
          <a:xfrm flipH="1" flipV="1">
            <a:off x="4287838" y="1660525"/>
            <a:ext cx="1252537" cy="4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52330" idx="0"/>
            <a:endCxn id="52340" idx="2"/>
          </p:cNvCxnSpPr>
          <p:nvPr/>
        </p:nvCxnSpPr>
        <p:spPr>
          <a:xfrm flipH="1" flipV="1">
            <a:off x="5429250" y="1820863"/>
            <a:ext cx="111125" cy="32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52338" idx="0"/>
            <a:endCxn id="52332" idx="2"/>
          </p:cNvCxnSpPr>
          <p:nvPr/>
        </p:nvCxnSpPr>
        <p:spPr>
          <a:xfrm rot="16200000" flipV="1">
            <a:off x="2678906" y="1464469"/>
            <a:ext cx="71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52334" idx="2"/>
            <a:endCxn id="52339" idx="0"/>
          </p:cNvCxnSpPr>
          <p:nvPr/>
        </p:nvCxnSpPr>
        <p:spPr>
          <a:xfrm rot="16200000" flipH="1">
            <a:off x="4036219" y="1464469"/>
            <a:ext cx="71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52336" idx="2"/>
            <a:endCxn id="52340" idx="0"/>
          </p:cNvCxnSpPr>
          <p:nvPr/>
        </p:nvCxnSpPr>
        <p:spPr>
          <a:xfrm rot="16200000" flipH="1">
            <a:off x="5393531" y="1464469"/>
            <a:ext cx="71438" cy="0"/>
          </a:xfrm>
          <a:prstGeom prst="line">
            <a:avLst/>
          </a:prstGeom>
        </p:spPr>
        <p:style>
          <a:lnRef idx="1">
            <a:schemeClr val="accent1"/>
          </a:lnRef>
          <a:fillRef idx="0">
            <a:schemeClr val="accent1"/>
          </a:fillRef>
          <a:effectRef idx="0">
            <a:schemeClr val="accent1"/>
          </a:effectRef>
          <a:fontRef idx="minor">
            <a:schemeClr val="tx1"/>
          </a:fontRef>
        </p:style>
      </p:cxnSp>
      <p:sp>
        <p:nvSpPr>
          <p:cNvPr id="156" name="Rectangle 6"/>
          <p:cNvSpPr>
            <a:spLocks noChangeArrowheads="1"/>
          </p:cNvSpPr>
          <p:nvPr/>
        </p:nvSpPr>
        <p:spPr bwMode="auto">
          <a:xfrm>
            <a:off x="1143000" y="1428750"/>
            <a:ext cx="1500188" cy="500063"/>
          </a:xfrm>
          <a:prstGeom prst="rect">
            <a:avLst/>
          </a:prstGeom>
          <a:noFill/>
          <a:ln w="9360">
            <a:noFill/>
            <a:miter lim="800000"/>
            <a:headEnd/>
            <a:tailEnd/>
          </a:ln>
        </p:spPr>
        <p:txBody>
          <a:bodyPr lIns="90000" tIns="59112" rIns="90000" bIns="45000"/>
          <a:lstStyle/>
          <a:p>
            <a:pPr algn="ctr">
              <a:tabLst>
                <a:tab pos="723900" algn="l"/>
                <a:tab pos="1447800" algn="l"/>
              </a:tabLst>
              <a:defRPr/>
            </a:pPr>
            <a:r>
              <a:rPr lang="zh-CN" altLang="en-US" sz="1100" dirty="0">
                <a:solidFill>
                  <a:srgbClr val="000000"/>
                </a:solidFill>
                <a:latin typeface="+mj-lt"/>
                <a:cs typeface="Verdana" pitchFamily="34" charset="0"/>
              </a:rPr>
              <a:t>各个运营商</a:t>
            </a:r>
            <a:endParaRPr lang="en-US" altLang="zh-CN" sz="1100" dirty="0">
              <a:solidFill>
                <a:srgbClr val="000000"/>
              </a:solidFill>
              <a:latin typeface="+mj-lt"/>
              <a:cs typeface="Verdana" pitchFamily="34" charset="0"/>
            </a:endParaRPr>
          </a:p>
          <a:p>
            <a:pPr algn="ctr">
              <a:tabLst>
                <a:tab pos="723900" algn="l"/>
                <a:tab pos="1447800" algn="l"/>
              </a:tabLst>
              <a:defRPr/>
            </a:pPr>
            <a:r>
              <a:rPr lang="en-US" altLang="zh-CN" sz="1100" dirty="0">
                <a:solidFill>
                  <a:srgbClr val="000000"/>
                </a:solidFill>
                <a:latin typeface="+mj-lt"/>
                <a:cs typeface="Verdana" pitchFamily="34" charset="0"/>
              </a:rPr>
              <a:t>CPE</a:t>
            </a:r>
            <a:r>
              <a:rPr lang="zh-CN" altLang="en-US" sz="1100" dirty="0">
                <a:solidFill>
                  <a:srgbClr val="000000"/>
                </a:solidFill>
                <a:latin typeface="+mj-lt"/>
                <a:cs typeface="Verdana" pitchFamily="34" charset="0"/>
              </a:rPr>
              <a:t>接入设备</a:t>
            </a:r>
            <a:endParaRPr lang="en-US" sz="1100" dirty="0">
              <a:solidFill>
                <a:srgbClr val="000000"/>
              </a:solidFill>
              <a:latin typeface="+mj-lt"/>
              <a:cs typeface="Verdana" pitchFamily="34" charset="0"/>
            </a:endParaRPr>
          </a:p>
        </p:txBody>
      </p:sp>
      <p:cxnSp>
        <p:nvCxnSpPr>
          <p:cNvPr id="166" name="直接连接符 165"/>
          <p:cNvCxnSpPr/>
          <p:nvPr/>
        </p:nvCxnSpPr>
        <p:spPr>
          <a:xfrm rot="5400000">
            <a:off x="5325269" y="2699544"/>
            <a:ext cx="428625" cy="158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65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kern="1200" dirty="0" smtClean="0">
                <a:latin typeface="Bookman Old Style" pitchFamily="18" charset="0"/>
                <a:ea typeface="微软雅黑" pitchFamily="34" charset="-122"/>
                <a:cs typeface="Arial" charset="0"/>
              </a:rPr>
              <a:t>Aruba </a:t>
            </a:r>
            <a:r>
              <a:rPr lang="zh-CN" altLang="en-US" kern="1200" dirty="0" smtClean="0">
                <a:latin typeface="Bookman Old Style" pitchFamily="18" charset="0"/>
                <a:ea typeface="微软雅黑" pitchFamily="34" charset="-122"/>
                <a:cs typeface="Arial" charset="0"/>
              </a:rPr>
              <a:t>是什么公司</a:t>
            </a:r>
            <a:r>
              <a:rPr kern="1200" dirty="0" smtClean="0">
                <a:latin typeface="Bookman Old Style" pitchFamily="18" charset="0"/>
                <a:ea typeface="微软雅黑" pitchFamily="34" charset="-122"/>
                <a:cs typeface="Arial" charset="0"/>
              </a:rPr>
              <a:t>?</a:t>
            </a:r>
            <a:endParaRPr kern="1200" dirty="0">
              <a:latin typeface="Bookman Old Style" pitchFamily="18" charset="0"/>
              <a:ea typeface="微软雅黑" pitchFamily="34" charset="-122"/>
              <a:cs typeface="Arial" charset="0"/>
            </a:endParaRPr>
          </a:p>
        </p:txBody>
      </p:sp>
      <p:pic>
        <p:nvPicPr>
          <p:cNvPr id="20483" name="Picture 1" descr="Wireless1.bmp"/>
          <p:cNvPicPr>
            <a:picLocks noChangeAspect="1"/>
          </p:cNvPicPr>
          <p:nvPr/>
        </p:nvPicPr>
        <p:blipFill>
          <a:blip r:embed="rId3"/>
          <a:srcRect/>
          <a:stretch>
            <a:fillRect/>
          </a:stretch>
        </p:blipFill>
        <p:spPr bwMode="auto">
          <a:xfrm>
            <a:off x="6672263" y="1077913"/>
            <a:ext cx="2170112" cy="5181600"/>
          </a:xfrm>
          <a:prstGeom prst="rect">
            <a:avLst/>
          </a:prstGeom>
          <a:noFill/>
          <a:ln w="9525">
            <a:noFill/>
            <a:miter lim="800000"/>
            <a:headEnd/>
            <a:tailEnd/>
          </a:ln>
        </p:spPr>
      </p:pic>
      <p:grpSp>
        <p:nvGrpSpPr>
          <p:cNvPr id="16" name="Group 15"/>
          <p:cNvGrpSpPr/>
          <p:nvPr/>
        </p:nvGrpSpPr>
        <p:grpSpPr>
          <a:xfrm>
            <a:off x="0" y="883237"/>
            <a:ext cx="6667500" cy="5853526"/>
            <a:chOff x="266700" y="957849"/>
            <a:chExt cx="6667500" cy="5853526"/>
          </a:xfrm>
        </p:grpSpPr>
        <p:sp>
          <p:nvSpPr>
            <p:cNvPr id="17" name="Oval 24"/>
            <p:cNvSpPr>
              <a:spLocks noChangeArrowheads="1"/>
            </p:cNvSpPr>
            <p:nvPr/>
          </p:nvSpPr>
          <p:spPr bwMode="auto">
            <a:xfrm>
              <a:off x="266700" y="957849"/>
              <a:ext cx="6667500" cy="5853526"/>
            </a:xfrm>
            <a:prstGeom prst="ellipse">
              <a:avLst/>
            </a:prstGeom>
            <a:gradFill rotWithShape="1">
              <a:gsLst>
                <a:gs pos="0">
                  <a:schemeClr val="accent1">
                    <a:lumMod val="60000"/>
                    <a:lumOff val="40000"/>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endParaRPr lang="en-US" sz="2400" dirty="0">
                <a:latin typeface="Cambria" pitchFamily="18" charset="0"/>
                <a:ea typeface="ＭＳ Ｐゴシック" pitchFamily="34" charset="-128"/>
              </a:endParaRPr>
            </a:p>
          </p:txBody>
        </p:sp>
        <p:sp>
          <p:nvSpPr>
            <p:cNvPr id="12" name="Oval 24"/>
            <p:cNvSpPr>
              <a:spLocks noChangeArrowheads="1"/>
            </p:cNvSpPr>
            <p:nvPr/>
          </p:nvSpPr>
          <p:spPr bwMode="auto">
            <a:xfrm>
              <a:off x="2552700" y="4913312"/>
              <a:ext cx="2095500" cy="342900"/>
            </a:xfrm>
            <a:prstGeom prst="ellipse">
              <a:avLst/>
            </a:prstGeom>
            <a:gradFill rotWithShape="1">
              <a:gsLst>
                <a:gs pos="0">
                  <a:srgbClr val="6F2B05">
                    <a:alpha val="50000"/>
                  </a:srgb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endParaRPr lang="en-US" sz="2400" dirty="0">
                <a:latin typeface="Cambria" pitchFamily="18" charset="0"/>
                <a:ea typeface="ＭＳ Ｐゴシック" pitchFamily="34" charset="-128"/>
              </a:endParaRPr>
            </a:p>
          </p:txBody>
        </p:sp>
        <p:grpSp>
          <p:nvGrpSpPr>
            <p:cNvPr id="15" name="Group 14"/>
            <p:cNvGrpSpPr/>
            <p:nvPr/>
          </p:nvGrpSpPr>
          <p:grpSpPr>
            <a:xfrm>
              <a:off x="2431152" y="2589212"/>
              <a:ext cx="2338596" cy="2354671"/>
              <a:chOff x="2476500" y="2286000"/>
              <a:chExt cx="2338596" cy="2354671"/>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76500" y="2286000"/>
                <a:ext cx="2338596" cy="2354671"/>
              </a:xfrm>
              <a:prstGeom prst="rect">
                <a:avLst/>
              </a:prstGeom>
              <a:noFill/>
              <a:effectLst>
                <a:glow rad="228600">
                  <a:schemeClr val="accent1">
                    <a:lumMod val="20000"/>
                    <a:lumOff val="80000"/>
                    <a:alpha val="40000"/>
                  </a:schemeClr>
                </a:glow>
              </a:effectLst>
              <a:extLst>
                <a:ext uri="{909E8E84-426E-40DD-AFC4-6F175D3DCCD1}">
                  <a14:hiddenFill xmlns:a14="http://schemas.microsoft.com/office/drawing/2010/main">
                    <a:solidFill>
                      <a:srgbClr val="FFFFFF"/>
                    </a:solidFill>
                  </a14:hiddenFill>
                </a:ext>
              </a:extLst>
            </p:spPr>
          </p:pic>
          <p:sp>
            <p:nvSpPr>
              <p:cNvPr id="8" name="Moon 7"/>
              <p:cNvSpPr/>
              <p:nvPr/>
            </p:nvSpPr>
            <p:spPr>
              <a:xfrm rot="5400000">
                <a:off x="3234922" y="1719989"/>
                <a:ext cx="821753" cy="1979848"/>
              </a:xfrm>
              <a:prstGeom prst="moon">
                <a:avLst>
                  <a:gd name="adj" fmla="val 56533"/>
                </a:avLst>
              </a:prstGeom>
              <a:gradFill flip="none" rotWithShape="1">
                <a:gsLst>
                  <a:gs pos="0">
                    <a:schemeClr val="bg1">
                      <a:alpha val="79000"/>
                    </a:schemeClr>
                  </a:gs>
                  <a:gs pos="47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endParaRPr lang="en-US" dirty="0">
                  <a:solidFill>
                    <a:prstClr val="white"/>
                  </a:solidFill>
                  <a:latin typeface="Cambria" pitchFamily="18" charset="0"/>
                </a:endParaRPr>
              </a:p>
            </p:txBody>
          </p:sp>
          <p:sp>
            <p:nvSpPr>
              <p:cNvPr id="9" name="Moon 8"/>
              <p:cNvSpPr/>
              <p:nvPr/>
            </p:nvSpPr>
            <p:spPr>
              <a:xfrm rot="16200000">
                <a:off x="3234922" y="3238242"/>
                <a:ext cx="821753" cy="1979848"/>
              </a:xfrm>
              <a:prstGeom prst="moon">
                <a:avLst>
                  <a:gd name="adj" fmla="val 56533"/>
                </a:avLst>
              </a:prstGeom>
              <a:gradFill flip="none" rotWithShape="1">
                <a:gsLst>
                  <a:gs pos="0">
                    <a:schemeClr val="tx1">
                      <a:alpha val="32000"/>
                    </a:schemeClr>
                  </a:gs>
                  <a:gs pos="32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rtlCol="0" anchor="ctr"/>
              <a:lstStyle/>
              <a:p>
                <a:pPr algn="ctr"/>
                <a:endParaRPr lang="en-US" dirty="0">
                  <a:solidFill>
                    <a:prstClr val="white"/>
                  </a:solidFill>
                  <a:latin typeface="Cambria" pitchFamily="18" charset="0"/>
                </a:endParaRPr>
              </a:p>
            </p:txBody>
          </p:sp>
        </p:grpSp>
      </p:grpSp>
      <p:sp>
        <p:nvSpPr>
          <p:cNvPr id="21" name="TextBox 45"/>
          <p:cNvSpPr txBox="1">
            <a:spLocks noChangeArrowheads="1"/>
          </p:cNvSpPr>
          <p:nvPr/>
        </p:nvSpPr>
        <p:spPr bwMode="auto">
          <a:xfrm>
            <a:off x="1943100" y="1485900"/>
            <a:ext cx="2781300" cy="840230"/>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smtClean="0">
                <a:solidFill>
                  <a:schemeClr val="tx1">
                    <a:lumMod val="65000"/>
                    <a:lumOff val="35000"/>
                  </a:schemeClr>
                </a:solidFill>
                <a:latin typeface="Calibri" pitchFamily="34" charset="0"/>
                <a:ea typeface="+mn-ea"/>
              </a:rPr>
              <a:t>企业级安全移动无线网络</a:t>
            </a:r>
            <a:endParaRPr lang="en-US" altLang="zh-CN" sz="1600" dirty="0" smtClean="0">
              <a:solidFill>
                <a:schemeClr val="tx1">
                  <a:lumMod val="65000"/>
                  <a:lumOff val="35000"/>
                </a:schemeClr>
              </a:solidFill>
              <a:latin typeface="Calibri" pitchFamily="34" charset="0"/>
              <a:ea typeface="+mn-ea"/>
            </a:endParaRPr>
          </a:p>
        </p:txBody>
      </p:sp>
      <p:sp>
        <p:nvSpPr>
          <p:cNvPr id="22" name="TextBox 45"/>
          <p:cNvSpPr txBox="1">
            <a:spLocks noChangeArrowheads="1"/>
          </p:cNvSpPr>
          <p:nvPr/>
        </p:nvSpPr>
        <p:spPr bwMode="auto">
          <a:xfrm>
            <a:off x="4152900" y="2362200"/>
            <a:ext cx="19431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en-US" sz="1600" dirty="0" smtClean="0">
                <a:solidFill>
                  <a:schemeClr val="tx1">
                    <a:lumMod val="65000"/>
                    <a:lumOff val="35000"/>
                  </a:schemeClr>
                </a:solidFill>
                <a:latin typeface="Calibri" pitchFamily="34" charset="0"/>
                <a:ea typeface="+mn-ea"/>
              </a:rPr>
              <a:t>Aruba MOVE</a:t>
            </a:r>
            <a:br>
              <a:rPr lang="en-US" sz="1600" dirty="0" smtClean="0">
                <a:solidFill>
                  <a:schemeClr val="tx1">
                    <a:lumMod val="65000"/>
                    <a:lumOff val="35000"/>
                  </a:schemeClr>
                </a:solidFill>
                <a:latin typeface="Calibri" pitchFamily="34" charset="0"/>
                <a:ea typeface="+mn-ea"/>
              </a:rPr>
            </a:br>
            <a:r>
              <a:rPr lang="zh-CN" altLang="en-US" sz="1600" dirty="0" smtClean="0">
                <a:solidFill>
                  <a:schemeClr val="tx1">
                    <a:lumMod val="65000"/>
                    <a:lumOff val="35000"/>
                  </a:schemeClr>
                </a:solidFill>
                <a:latin typeface="Calibri" pitchFamily="34" charset="0"/>
                <a:ea typeface="+mn-ea"/>
              </a:rPr>
              <a:t>网络架构</a:t>
            </a:r>
            <a:endParaRPr lang="en-US" sz="1600" dirty="0">
              <a:solidFill>
                <a:schemeClr val="tx1">
                  <a:lumMod val="65000"/>
                  <a:lumOff val="35000"/>
                </a:schemeClr>
              </a:solidFill>
              <a:latin typeface="Calibri" pitchFamily="34" charset="0"/>
              <a:ea typeface="+mn-ea"/>
            </a:endParaRPr>
          </a:p>
        </p:txBody>
      </p:sp>
      <p:sp>
        <p:nvSpPr>
          <p:cNvPr id="23" name="TextBox 45"/>
          <p:cNvSpPr txBox="1">
            <a:spLocks noChangeArrowheads="1"/>
          </p:cNvSpPr>
          <p:nvPr/>
        </p:nvSpPr>
        <p:spPr bwMode="auto">
          <a:xfrm>
            <a:off x="4648200" y="3238500"/>
            <a:ext cx="19431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smtClean="0">
                <a:solidFill>
                  <a:schemeClr val="tx1">
                    <a:lumMod val="65000"/>
                    <a:lumOff val="35000"/>
                  </a:schemeClr>
                </a:solidFill>
                <a:latin typeface="Calibri" pitchFamily="34" charset="0"/>
                <a:ea typeface="+mn-ea"/>
              </a:rPr>
              <a:t>业界最安全的</a:t>
            </a:r>
            <a:r>
              <a:rPr lang="en-US" sz="1600" dirty="0" smtClean="0">
                <a:solidFill>
                  <a:schemeClr val="tx1">
                    <a:lumMod val="65000"/>
                    <a:lumOff val="35000"/>
                  </a:schemeClr>
                </a:solidFill>
                <a:latin typeface="Calibri" pitchFamily="34" charset="0"/>
                <a:ea typeface="+mn-ea"/>
              </a:rPr>
              <a:t>WLAN</a:t>
            </a:r>
            <a:endParaRPr lang="en-US" sz="1600" dirty="0">
              <a:solidFill>
                <a:schemeClr val="tx1">
                  <a:lumMod val="65000"/>
                  <a:lumOff val="35000"/>
                </a:schemeClr>
              </a:solidFill>
              <a:latin typeface="Calibri" pitchFamily="34" charset="0"/>
              <a:ea typeface="+mn-ea"/>
            </a:endParaRPr>
          </a:p>
        </p:txBody>
      </p:sp>
      <p:sp>
        <p:nvSpPr>
          <p:cNvPr id="24" name="TextBox 45"/>
          <p:cNvSpPr txBox="1">
            <a:spLocks noChangeArrowheads="1"/>
          </p:cNvSpPr>
          <p:nvPr/>
        </p:nvSpPr>
        <p:spPr bwMode="auto">
          <a:xfrm>
            <a:off x="4419600" y="4191000"/>
            <a:ext cx="19431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smtClean="0">
                <a:solidFill>
                  <a:schemeClr val="tx1">
                    <a:lumMod val="65000"/>
                    <a:lumOff val="35000"/>
                  </a:schemeClr>
                </a:solidFill>
                <a:latin typeface="Calibri" pitchFamily="34" charset="0"/>
                <a:ea typeface="+mn-ea"/>
              </a:rPr>
              <a:t>业界最易部署实施的</a:t>
            </a:r>
            <a:r>
              <a:rPr lang="en-US" sz="1600" dirty="0" smtClean="0">
                <a:solidFill>
                  <a:schemeClr val="tx1">
                    <a:lumMod val="65000"/>
                    <a:lumOff val="35000"/>
                  </a:schemeClr>
                </a:solidFill>
                <a:latin typeface="Calibri" pitchFamily="34" charset="0"/>
                <a:ea typeface="+mn-ea"/>
              </a:rPr>
              <a:t>BYOD</a:t>
            </a:r>
            <a:r>
              <a:rPr lang="zh-CN" altLang="en-US" sz="1600" dirty="0" smtClean="0">
                <a:solidFill>
                  <a:schemeClr val="tx1">
                    <a:lumMod val="65000"/>
                    <a:lumOff val="35000"/>
                  </a:schemeClr>
                </a:solidFill>
                <a:latin typeface="Calibri" pitchFamily="34" charset="0"/>
                <a:ea typeface="+mn-ea"/>
              </a:rPr>
              <a:t>和访客网络</a:t>
            </a:r>
            <a:endParaRPr lang="en-US" sz="1600" dirty="0">
              <a:solidFill>
                <a:schemeClr val="tx1">
                  <a:lumMod val="65000"/>
                  <a:lumOff val="35000"/>
                </a:schemeClr>
              </a:solidFill>
              <a:latin typeface="Calibri" pitchFamily="34" charset="0"/>
              <a:ea typeface="+mn-ea"/>
            </a:endParaRPr>
          </a:p>
        </p:txBody>
      </p:sp>
      <p:sp>
        <p:nvSpPr>
          <p:cNvPr id="25" name="TextBox 45"/>
          <p:cNvSpPr txBox="1">
            <a:spLocks noChangeArrowheads="1"/>
          </p:cNvSpPr>
          <p:nvPr/>
        </p:nvSpPr>
        <p:spPr bwMode="auto">
          <a:xfrm>
            <a:off x="3429000" y="5029200"/>
            <a:ext cx="27813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smtClean="0">
                <a:solidFill>
                  <a:schemeClr val="tx1">
                    <a:lumMod val="65000"/>
                    <a:lumOff val="35000"/>
                  </a:schemeClr>
                </a:solidFill>
                <a:latin typeface="Calibri" pitchFamily="34" charset="0"/>
                <a:ea typeface="+mn-ea"/>
              </a:rPr>
              <a:t>“零配置”远程网络接入</a:t>
            </a:r>
            <a:endParaRPr lang="en-US" sz="1600" dirty="0">
              <a:solidFill>
                <a:schemeClr val="tx1">
                  <a:lumMod val="65000"/>
                  <a:lumOff val="35000"/>
                </a:schemeClr>
              </a:solidFill>
              <a:latin typeface="Calibri" pitchFamily="34" charset="0"/>
              <a:ea typeface="+mn-ea"/>
            </a:endParaRPr>
          </a:p>
        </p:txBody>
      </p:sp>
      <p:sp>
        <p:nvSpPr>
          <p:cNvPr id="26" name="TextBox 45"/>
          <p:cNvSpPr txBox="1">
            <a:spLocks noChangeArrowheads="1"/>
          </p:cNvSpPr>
          <p:nvPr/>
        </p:nvSpPr>
        <p:spPr bwMode="auto">
          <a:xfrm>
            <a:off x="1143000" y="5029200"/>
            <a:ext cx="20955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en-US" sz="1600" dirty="0" smtClean="0">
                <a:solidFill>
                  <a:schemeClr val="tx1">
                    <a:lumMod val="65000"/>
                    <a:lumOff val="35000"/>
                  </a:schemeClr>
                </a:solidFill>
                <a:latin typeface="Calibri" pitchFamily="34" charset="0"/>
                <a:ea typeface="+mn-ea"/>
              </a:rPr>
              <a:t>Gartner </a:t>
            </a:r>
            <a:r>
              <a:rPr lang="zh-CN" altLang="en-US" sz="1600" dirty="0" smtClean="0">
                <a:solidFill>
                  <a:schemeClr val="tx1">
                    <a:lumMod val="65000"/>
                    <a:lumOff val="35000"/>
                  </a:schemeClr>
                </a:solidFill>
                <a:latin typeface="Calibri" pitchFamily="34" charset="0"/>
                <a:ea typeface="+mn-ea"/>
              </a:rPr>
              <a:t>魔力象限</a:t>
            </a:r>
            <a:endParaRPr lang="en-US" altLang="zh-CN" sz="1600" dirty="0" smtClean="0">
              <a:solidFill>
                <a:schemeClr val="tx1">
                  <a:lumMod val="65000"/>
                  <a:lumOff val="35000"/>
                </a:schemeClr>
              </a:solidFill>
              <a:latin typeface="Calibri" pitchFamily="34" charset="0"/>
              <a:ea typeface="+mn-ea"/>
            </a:endParaRPr>
          </a:p>
          <a:p>
            <a:pPr algn="ctr">
              <a:lnSpc>
                <a:spcPct val="90000"/>
              </a:lnSpc>
            </a:pPr>
            <a:r>
              <a:rPr lang="zh-CN" altLang="en-US" sz="1600" dirty="0" smtClean="0">
                <a:solidFill>
                  <a:schemeClr val="tx1">
                    <a:lumMod val="65000"/>
                    <a:lumOff val="35000"/>
                  </a:schemeClr>
                </a:solidFill>
                <a:latin typeface="Calibri" pitchFamily="34" charset="0"/>
                <a:ea typeface="+mn-ea"/>
              </a:rPr>
              <a:t>连续</a:t>
            </a:r>
            <a:r>
              <a:rPr lang="en-US" altLang="zh-CN" sz="1600" dirty="0" smtClean="0">
                <a:solidFill>
                  <a:schemeClr val="tx1">
                    <a:lumMod val="65000"/>
                    <a:lumOff val="35000"/>
                  </a:schemeClr>
                </a:solidFill>
                <a:latin typeface="Calibri" pitchFamily="34" charset="0"/>
                <a:ea typeface="+mn-ea"/>
              </a:rPr>
              <a:t>7</a:t>
            </a:r>
            <a:r>
              <a:rPr lang="zh-CN" altLang="en-US" sz="1600" dirty="0" smtClean="0">
                <a:solidFill>
                  <a:schemeClr val="tx1">
                    <a:lumMod val="65000"/>
                    <a:lumOff val="35000"/>
                  </a:schemeClr>
                </a:solidFill>
                <a:latin typeface="Calibri" pitchFamily="34" charset="0"/>
                <a:ea typeface="+mn-ea"/>
              </a:rPr>
              <a:t>年领</a:t>
            </a:r>
            <a:r>
              <a:rPr lang="zh-CN" altLang="en-US" sz="1600" dirty="0">
                <a:solidFill>
                  <a:schemeClr val="tx1">
                    <a:lumMod val="65000"/>
                    <a:lumOff val="35000"/>
                  </a:schemeClr>
                </a:solidFill>
                <a:latin typeface="Calibri" pitchFamily="34" charset="0"/>
                <a:ea typeface="+mn-ea"/>
              </a:rPr>
              <a:t>先地位</a:t>
            </a:r>
            <a:endParaRPr lang="en-US" sz="1600" dirty="0">
              <a:solidFill>
                <a:schemeClr val="tx1">
                  <a:lumMod val="65000"/>
                  <a:lumOff val="35000"/>
                </a:schemeClr>
              </a:solidFill>
              <a:latin typeface="Calibri" pitchFamily="34" charset="0"/>
              <a:ea typeface="+mn-ea"/>
            </a:endParaRPr>
          </a:p>
        </p:txBody>
      </p:sp>
      <p:sp>
        <p:nvSpPr>
          <p:cNvPr id="27" name="TextBox 45"/>
          <p:cNvSpPr txBox="1">
            <a:spLocks noChangeArrowheads="1"/>
          </p:cNvSpPr>
          <p:nvPr/>
        </p:nvSpPr>
        <p:spPr bwMode="auto">
          <a:xfrm>
            <a:off x="190500" y="3672971"/>
            <a:ext cx="1905000" cy="1089529"/>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smtClean="0">
                <a:solidFill>
                  <a:schemeClr val="tx1">
                    <a:lumMod val="65000"/>
                    <a:lumOff val="35000"/>
                  </a:schemeClr>
                </a:solidFill>
                <a:latin typeface="Calibri" pitchFamily="34" charset="0"/>
                <a:ea typeface="+mn-ea"/>
              </a:rPr>
              <a:t>年营收：</a:t>
            </a:r>
            <a:r>
              <a:rPr lang="en-US" altLang="zh-CN" sz="1600" dirty="0" smtClean="0">
                <a:solidFill>
                  <a:schemeClr val="tx1">
                    <a:lumMod val="65000"/>
                    <a:lumOff val="35000"/>
                  </a:schemeClr>
                </a:solidFill>
                <a:latin typeface="Calibri" pitchFamily="34" charset="0"/>
                <a:ea typeface="+mn-ea"/>
              </a:rPr>
              <a:t>10</a:t>
            </a:r>
            <a:r>
              <a:rPr lang="zh-CN" altLang="en-US" sz="1600" dirty="0" smtClean="0">
                <a:solidFill>
                  <a:schemeClr val="tx1">
                    <a:lumMod val="65000"/>
                    <a:lumOff val="35000"/>
                  </a:schemeClr>
                </a:solidFill>
                <a:latin typeface="Calibri" pitchFamily="34" charset="0"/>
                <a:ea typeface="+mn-ea"/>
              </a:rPr>
              <a:t>亿美金</a:t>
            </a:r>
            <a:endParaRPr lang="en-US" sz="1600" dirty="0">
              <a:solidFill>
                <a:schemeClr val="tx1">
                  <a:lumMod val="65000"/>
                  <a:lumOff val="35000"/>
                </a:schemeClr>
              </a:solidFill>
              <a:latin typeface="Calibri" pitchFamily="34" charset="0"/>
              <a:ea typeface="+mn-ea"/>
            </a:endParaRPr>
          </a:p>
        </p:txBody>
      </p:sp>
      <p:sp>
        <p:nvSpPr>
          <p:cNvPr id="28" name="TextBox 45"/>
          <p:cNvSpPr txBox="1">
            <a:spLocks noChangeArrowheads="1"/>
          </p:cNvSpPr>
          <p:nvPr/>
        </p:nvSpPr>
        <p:spPr bwMode="auto">
          <a:xfrm>
            <a:off x="228600" y="2247900"/>
            <a:ext cx="20955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zh-CN" altLang="en-US" sz="1600" dirty="0">
                <a:solidFill>
                  <a:schemeClr val="tx1">
                    <a:lumMod val="65000"/>
                    <a:lumOff val="35000"/>
                  </a:schemeClr>
                </a:solidFill>
                <a:latin typeface="Calibri" pitchFamily="34" charset="0"/>
              </a:rPr>
              <a:t>成立</a:t>
            </a:r>
            <a:r>
              <a:rPr lang="en-US" sz="1600" dirty="0" smtClean="0">
                <a:solidFill>
                  <a:schemeClr val="tx1">
                    <a:lumMod val="65000"/>
                    <a:lumOff val="35000"/>
                  </a:schemeClr>
                </a:solidFill>
                <a:latin typeface="Calibri" pitchFamily="34" charset="0"/>
                <a:ea typeface="+mn-ea"/>
              </a:rPr>
              <a:t>: 2002</a:t>
            </a:r>
            <a:r>
              <a:rPr lang="zh-CN" altLang="en-US" sz="1600" dirty="0" smtClean="0">
                <a:solidFill>
                  <a:schemeClr val="tx1">
                    <a:lumMod val="65000"/>
                    <a:lumOff val="35000"/>
                  </a:schemeClr>
                </a:solidFill>
                <a:latin typeface="Calibri" pitchFamily="34" charset="0"/>
                <a:ea typeface="+mn-ea"/>
              </a:rPr>
              <a:t>年成立于</a:t>
            </a:r>
            <a:endParaRPr lang="en-US" altLang="zh-CN" sz="1600" dirty="0" smtClean="0">
              <a:solidFill>
                <a:schemeClr val="tx1">
                  <a:lumMod val="65000"/>
                  <a:lumOff val="35000"/>
                </a:schemeClr>
              </a:solidFill>
              <a:latin typeface="Calibri" pitchFamily="34" charset="0"/>
              <a:ea typeface="+mn-ea"/>
            </a:endParaRPr>
          </a:p>
          <a:p>
            <a:pPr algn="ctr">
              <a:lnSpc>
                <a:spcPct val="90000"/>
              </a:lnSpc>
            </a:pPr>
            <a:r>
              <a:rPr lang="zh-CN" altLang="en-US" sz="1600" dirty="0" smtClean="0">
                <a:solidFill>
                  <a:schemeClr val="tx1">
                    <a:lumMod val="65000"/>
                    <a:lumOff val="35000"/>
                  </a:schemeClr>
                </a:solidFill>
                <a:latin typeface="Calibri" pitchFamily="34" charset="0"/>
                <a:ea typeface="+mn-ea"/>
              </a:rPr>
              <a:t>美国硅谷</a:t>
            </a:r>
            <a:endParaRPr lang="en-US" sz="1600" dirty="0">
              <a:solidFill>
                <a:schemeClr val="tx1">
                  <a:lumMod val="65000"/>
                  <a:lumOff val="35000"/>
                </a:schemeClr>
              </a:solidFill>
              <a:latin typeface="Calibri" pitchFamily="34" charset="0"/>
              <a:ea typeface="+mn-ea"/>
            </a:endParaRPr>
          </a:p>
        </p:txBody>
      </p:sp>
      <p:sp>
        <p:nvSpPr>
          <p:cNvPr id="29" name="TextBox 45"/>
          <p:cNvSpPr txBox="1">
            <a:spLocks noChangeArrowheads="1"/>
          </p:cNvSpPr>
          <p:nvPr/>
        </p:nvSpPr>
        <p:spPr bwMode="auto">
          <a:xfrm>
            <a:off x="-38100" y="3064065"/>
            <a:ext cx="2171700" cy="590931"/>
          </a:xfrm>
          <a:prstGeom prst="rect">
            <a:avLst/>
          </a:prstGeom>
          <a:noFill/>
          <a:ln w="9525">
            <a:noFill/>
            <a:miter lim="800000"/>
            <a:headEnd/>
            <a:tailEnd/>
          </a:ln>
        </p:spPr>
        <p:txBody>
          <a:bodyPr wrap="square" lIns="0" tIns="0" rIns="0" bIns="0" anchor="ctr" anchorCtr="0">
            <a:noAutofit/>
          </a:bodyPr>
          <a:lstStyle/>
          <a:p>
            <a:pPr algn="ctr">
              <a:lnSpc>
                <a:spcPct val="90000"/>
              </a:lnSpc>
            </a:pPr>
            <a:r>
              <a:rPr lang="en-US" altLang="zh-CN" sz="1600" dirty="0" smtClean="0">
                <a:solidFill>
                  <a:schemeClr val="tx1">
                    <a:lumMod val="65000"/>
                    <a:lumOff val="35000"/>
                  </a:schemeClr>
                </a:solidFill>
                <a:latin typeface="Calibri" pitchFamily="34" charset="0"/>
                <a:ea typeface="+mn-ea"/>
              </a:rPr>
              <a:t>2007</a:t>
            </a:r>
            <a:r>
              <a:rPr lang="zh-CN" altLang="en-US" sz="1600" dirty="0" smtClean="0">
                <a:solidFill>
                  <a:schemeClr val="tx1">
                    <a:lumMod val="65000"/>
                    <a:lumOff val="35000"/>
                  </a:schemeClr>
                </a:solidFill>
                <a:latin typeface="Calibri" pitchFamily="34" charset="0"/>
                <a:ea typeface="+mn-ea"/>
              </a:rPr>
              <a:t>年</a:t>
            </a:r>
            <a:endParaRPr lang="en-US" altLang="zh-CN" sz="1600" dirty="0" smtClean="0">
              <a:solidFill>
                <a:schemeClr val="tx1">
                  <a:lumMod val="65000"/>
                  <a:lumOff val="35000"/>
                </a:schemeClr>
              </a:solidFill>
              <a:latin typeface="Calibri" pitchFamily="34" charset="0"/>
              <a:ea typeface="+mn-ea"/>
            </a:endParaRPr>
          </a:p>
          <a:p>
            <a:pPr algn="ctr">
              <a:lnSpc>
                <a:spcPct val="90000"/>
              </a:lnSpc>
            </a:pPr>
            <a:r>
              <a:rPr lang="zh-CN" altLang="en-US" sz="1600" dirty="0" smtClean="0">
                <a:solidFill>
                  <a:schemeClr val="tx1">
                    <a:lumMod val="65000"/>
                    <a:lumOff val="35000"/>
                  </a:schemeClr>
                </a:solidFill>
                <a:latin typeface="Calibri" pitchFamily="34" charset="0"/>
                <a:ea typeface="+mn-ea"/>
              </a:rPr>
              <a:t>美国纳斯达克上市</a:t>
            </a:r>
            <a:endParaRPr lang="en-US" sz="1600" dirty="0">
              <a:solidFill>
                <a:schemeClr val="tx1">
                  <a:lumMod val="65000"/>
                  <a:lumOff val="35000"/>
                </a:schemeClr>
              </a:solidFill>
              <a:latin typeface="Calibri" pitchFamily="34" charset="0"/>
              <a:ea typeface="+mn-ea"/>
            </a:endParaRPr>
          </a:p>
        </p:txBody>
      </p:sp>
    </p:spTree>
    <p:extLst>
      <p:ext uri="{BB962C8B-B14F-4D97-AF65-F5344CB8AC3E}">
        <p14:creationId xmlns:p14="http://schemas.microsoft.com/office/powerpoint/2010/main" val="19152418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243821"/>
            <a:ext cx="8675687" cy="480079"/>
          </a:xfrm>
          <a:noFill/>
        </p:spPr>
        <p:txBody>
          <a:bodyPr>
            <a:spAutoFit/>
          </a:bodyPr>
          <a:lstStyle/>
          <a:p>
            <a:pPr defTabSz="457200"/>
            <a:r>
              <a:rPr lang="zh-CN" altLang="en-US" sz="2800" kern="1200" dirty="0" smtClean="0">
                <a:latin typeface="Calibri" pitchFamily="34" charset="0"/>
                <a:ea typeface="+mn-ea"/>
                <a:cs typeface="+mn-cs"/>
              </a:rPr>
              <a:t>基于用户身份精确识别</a:t>
            </a:r>
            <a:r>
              <a:rPr altLang="zh-CN" sz="2800" kern="1200" dirty="0" smtClean="0">
                <a:latin typeface="Calibri" pitchFamily="34" charset="0"/>
                <a:ea typeface="+mn-ea"/>
                <a:cs typeface="+mn-cs"/>
              </a:rPr>
              <a:t>——</a:t>
            </a:r>
            <a:r>
              <a:rPr lang="zh-CN" altLang="en-US" sz="2800" kern="1200" dirty="0" smtClean="0">
                <a:latin typeface="Calibri" pitchFamily="34" charset="0"/>
                <a:ea typeface="+mn-ea"/>
                <a:cs typeface="+mn-cs"/>
              </a:rPr>
              <a:t>汕头大学（李嘉诚基金会）</a:t>
            </a:r>
            <a:endParaRPr lang="zh-CN" altLang="en-US" sz="2800" kern="1200" dirty="0">
              <a:latin typeface="Calibri" pitchFamily="34" charset="0"/>
              <a:ea typeface="+mn-ea"/>
              <a:cs typeface="+mn-cs"/>
            </a:endParaRPr>
          </a:p>
        </p:txBody>
      </p:sp>
      <p:pic>
        <p:nvPicPr>
          <p:cNvPr id="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952500"/>
            <a:ext cx="66103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89024" y="5092700"/>
            <a:ext cx="7419975" cy="1384995"/>
          </a:xfrm>
          <a:prstGeom prst="rect">
            <a:avLst/>
          </a:prstGeom>
        </p:spPr>
        <p:txBody>
          <a:bodyPr wrap="square">
            <a:spAutoFit/>
          </a:bodyPr>
          <a:lstStyle/>
          <a:p>
            <a:pPr>
              <a:lnSpc>
                <a:spcPct val="150000"/>
              </a:lnSpc>
              <a:spcBef>
                <a:spcPts val="0"/>
              </a:spcBef>
              <a:buClr>
                <a:schemeClr val="bg2"/>
              </a:buClr>
              <a:defRPr/>
            </a:pPr>
            <a:r>
              <a:rPr lang="zh-CN" altLang="en-US" sz="1400" b="1" dirty="0">
                <a:ln w="12700">
                  <a:noFill/>
                  <a:prstDash val="solid"/>
                </a:ln>
              </a:rPr>
              <a:t> 无线网络特点：</a:t>
            </a:r>
            <a:endParaRPr lang="en-US" altLang="zh-CN" sz="1400" b="1" dirty="0">
              <a:ln w="12700">
                <a:noFill/>
                <a:prstDash val="solid"/>
              </a:ln>
            </a:endParaRPr>
          </a:p>
          <a:p>
            <a:pPr marL="798513" lvl="1" indent="-342900">
              <a:lnSpc>
                <a:spcPct val="150000"/>
              </a:lnSpc>
              <a:spcBef>
                <a:spcPts val="0"/>
              </a:spcBef>
              <a:buClr>
                <a:schemeClr val="bg2"/>
              </a:buClr>
              <a:buFont typeface="Arial"/>
              <a:buChar char="•"/>
              <a:defRPr/>
            </a:pPr>
            <a:r>
              <a:rPr lang="zh-CN" altLang="en-US" sz="1400" dirty="0">
                <a:ln w="12700">
                  <a:noFill/>
                  <a:prstDash val="solid"/>
                </a:ln>
              </a:rPr>
              <a:t>同</a:t>
            </a:r>
            <a:r>
              <a:rPr lang="zh-CN" altLang="en-US" sz="1400" dirty="0" smtClean="0">
                <a:ln w="12700">
                  <a:noFill/>
                  <a:prstDash val="solid"/>
                </a:ln>
              </a:rPr>
              <a:t>时监控与管理学校原有</a:t>
            </a:r>
            <a:r>
              <a:rPr lang="en-US" altLang="zh-CN" sz="1400" dirty="0" smtClean="0">
                <a:ln w="12700">
                  <a:noFill/>
                  <a:prstDash val="solid"/>
                </a:ln>
              </a:rPr>
              <a:t>Cisco</a:t>
            </a:r>
            <a:r>
              <a:rPr lang="zh-CN" altLang="en-US" sz="1400" dirty="0" smtClean="0">
                <a:ln w="12700">
                  <a:noFill/>
                  <a:prstDash val="solid"/>
                </a:ln>
              </a:rPr>
              <a:t>无线和有线网络；</a:t>
            </a:r>
            <a:endParaRPr lang="en-US" altLang="zh-CN" sz="1400" dirty="0" smtClean="0">
              <a:ln w="12700">
                <a:noFill/>
                <a:prstDash val="solid"/>
              </a:ln>
            </a:endParaRPr>
          </a:p>
          <a:p>
            <a:pPr marL="798513" lvl="1" indent="-342900">
              <a:lnSpc>
                <a:spcPct val="150000"/>
              </a:lnSpc>
              <a:spcBef>
                <a:spcPts val="0"/>
              </a:spcBef>
              <a:buClr>
                <a:schemeClr val="bg2"/>
              </a:buClr>
              <a:buFont typeface="Arial"/>
              <a:buChar char="•"/>
              <a:defRPr/>
            </a:pPr>
            <a:r>
              <a:rPr lang="en-US" altLang="zh-CN" sz="1400" dirty="0" smtClean="0">
                <a:ln w="12700">
                  <a:noFill/>
                  <a:prstDash val="solid"/>
                </a:ln>
              </a:rPr>
              <a:t>Aruba</a:t>
            </a:r>
            <a:r>
              <a:rPr lang="zh-CN" altLang="en-US" sz="1400" dirty="0">
                <a:ln w="12700">
                  <a:noFill/>
                  <a:prstDash val="solid"/>
                </a:ln>
              </a:rPr>
              <a:t>基于角色面向用户的网络设</a:t>
            </a:r>
            <a:r>
              <a:rPr lang="zh-CN" altLang="en-US" sz="1400" dirty="0" smtClean="0">
                <a:ln w="12700">
                  <a:noFill/>
                  <a:prstDash val="solid"/>
                </a:ln>
              </a:rPr>
              <a:t>计</a:t>
            </a:r>
            <a:r>
              <a:rPr lang="zh-CN" altLang="en-US" sz="1400" dirty="0">
                <a:ln w="12700">
                  <a:noFill/>
                  <a:prstDash val="solid"/>
                </a:ln>
              </a:rPr>
              <a:t>；</a:t>
            </a:r>
            <a:endParaRPr lang="en-US" altLang="zh-CN" sz="1400" dirty="0" smtClean="0">
              <a:ln w="12700">
                <a:noFill/>
                <a:prstDash val="solid"/>
              </a:ln>
            </a:endParaRPr>
          </a:p>
          <a:p>
            <a:pPr marL="798513" lvl="1" indent="-342900">
              <a:lnSpc>
                <a:spcPct val="150000"/>
              </a:lnSpc>
              <a:spcBef>
                <a:spcPts val="0"/>
              </a:spcBef>
              <a:buClr>
                <a:schemeClr val="bg2"/>
              </a:buClr>
              <a:buFont typeface="Arial"/>
              <a:buChar char="•"/>
              <a:defRPr/>
            </a:pPr>
            <a:r>
              <a:rPr lang="zh-CN" altLang="en-US" sz="1400" dirty="0" smtClean="0">
                <a:ln w="12700">
                  <a:noFill/>
                  <a:prstDash val="solid"/>
                </a:ln>
              </a:rPr>
              <a:t>用</a:t>
            </a:r>
            <a:r>
              <a:rPr lang="zh-CN" altLang="en-US" sz="1400" dirty="0">
                <a:ln w="12700">
                  <a:noFill/>
                  <a:prstDash val="solid"/>
                </a:ln>
              </a:rPr>
              <a:t>户状态检测防火墙摆脱了基于</a:t>
            </a:r>
            <a:r>
              <a:rPr lang="en-US" altLang="zh-CN" sz="1400" dirty="0">
                <a:ln w="12700">
                  <a:noFill/>
                  <a:prstDash val="solid"/>
                </a:ln>
              </a:rPr>
              <a:t>IP </a:t>
            </a:r>
            <a:r>
              <a:rPr lang="zh-CN" altLang="en-US" sz="1400" dirty="0">
                <a:ln w="12700">
                  <a:noFill/>
                  <a:prstDash val="solid"/>
                </a:ln>
              </a:rPr>
              <a:t>和</a:t>
            </a:r>
            <a:r>
              <a:rPr lang="en-US" altLang="zh-CN" sz="1400" dirty="0">
                <a:ln w="12700">
                  <a:noFill/>
                  <a:prstDash val="solid"/>
                </a:ln>
              </a:rPr>
              <a:t>VLAN </a:t>
            </a:r>
            <a:r>
              <a:rPr lang="zh-CN" altLang="en-US" sz="1400" dirty="0">
                <a:ln w="12700">
                  <a:noFill/>
                  <a:prstDash val="solid"/>
                </a:ln>
              </a:rPr>
              <a:t>的管理，真正做到网随人动，策略</a:t>
            </a:r>
            <a:r>
              <a:rPr lang="zh-CN" altLang="en-US" sz="1400" dirty="0" smtClean="0">
                <a:ln w="12700">
                  <a:noFill/>
                  <a:prstDash val="solid"/>
                </a:ln>
              </a:rPr>
              <a:t>永随</a:t>
            </a:r>
            <a:r>
              <a:rPr lang="zh-CN" altLang="en-US" sz="1400" dirty="0">
                <a:ln w="12700">
                  <a:noFill/>
                  <a:prstDash val="solid"/>
                </a:ln>
              </a:rPr>
              <a:t>。</a:t>
            </a:r>
            <a:endParaRPr lang="en-US" dirty="0"/>
          </a:p>
        </p:txBody>
      </p:sp>
    </p:spTree>
    <p:extLst>
      <p:ext uri="{BB962C8B-B14F-4D97-AF65-F5344CB8AC3E}">
        <p14:creationId xmlns:p14="http://schemas.microsoft.com/office/powerpoint/2010/main" val="371391692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5425" y="2997200"/>
            <a:ext cx="6381750" cy="830997"/>
          </a:xfrm>
          <a:prstGeom prst="rect">
            <a:avLst/>
          </a:prstGeom>
          <a:noFill/>
        </p:spPr>
        <p:txBody>
          <a:bodyPr wrap="square" rtlCol="0">
            <a:spAutoFit/>
          </a:bodyPr>
          <a:lstStyle/>
          <a:p>
            <a:pPr algn="ctr"/>
            <a:r>
              <a:rPr lang="en-US" altLang="zh-CN" sz="4800" b="1" dirty="0" smtClean="0">
                <a:solidFill>
                  <a:schemeClr val="bg1"/>
                </a:solidFill>
                <a:effectLst>
                  <a:outerShdw blurRad="38100" dist="38100" dir="2700000" algn="tl">
                    <a:srgbClr val="000000">
                      <a:alpha val="43137"/>
                    </a:srgbClr>
                  </a:outerShdw>
                </a:effectLst>
                <a:latin typeface="Calibri" pitchFamily="34" charset="0"/>
                <a:ea typeface="+mn-ea"/>
              </a:rPr>
              <a:t>Aruba</a:t>
            </a:r>
            <a:r>
              <a:rPr lang="zh-CN" altLang="en-US" sz="4800" b="1" dirty="0" smtClean="0">
                <a:solidFill>
                  <a:schemeClr val="bg1"/>
                </a:solidFill>
                <a:effectLst>
                  <a:outerShdw blurRad="38100" dist="38100" dir="2700000" algn="tl">
                    <a:srgbClr val="000000">
                      <a:alpha val="43137"/>
                    </a:srgbClr>
                  </a:outerShdw>
                </a:effectLst>
                <a:latin typeface="Calibri" pitchFamily="34" charset="0"/>
                <a:ea typeface="+mn-ea"/>
              </a:rPr>
              <a:t>竞争优势</a:t>
            </a:r>
            <a:endParaRPr lang="en-US" sz="4800" b="1" dirty="0">
              <a:solidFill>
                <a:schemeClr val="bg1"/>
              </a:solidFill>
              <a:effectLst>
                <a:outerShdw blurRad="38100" dist="38100" dir="2700000" algn="tl">
                  <a:srgbClr val="000000">
                    <a:alpha val="43137"/>
                  </a:srgbClr>
                </a:outerShdw>
              </a:effectLst>
              <a:latin typeface="Calibri" pitchFamily="34" charset="0"/>
              <a:ea typeface="+mn-ea"/>
            </a:endParaRPr>
          </a:p>
        </p:txBody>
      </p:sp>
    </p:spTree>
    <p:extLst>
      <p:ext uri="{BB962C8B-B14F-4D97-AF65-F5344CB8AC3E}">
        <p14:creationId xmlns:p14="http://schemas.microsoft.com/office/powerpoint/2010/main" val="121870934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en-US" sz="2800" kern="1200" dirty="0">
                <a:latin typeface="Bookman Old Style" pitchFamily="18" charset="0"/>
                <a:ea typeface="微软雅黑" pitchFamily="34" charset="-122"/>
                <a:cs typeface="Arial" charset="0"/>
              </a:rPr>
              <a:t>Aruba MOVE</a:t>
            </a:r>
            <a:r>
              <a:rPr lang="en-US" sz="2800" kern="1200" dirty="0" smtClean="0">
                <a:latin typeface="Bookman Old Style" pitchFamily="18" charset="0"/>
                <a:ea typeface="微软雅黑" pitchFamily="34" charset="-122"/>
                <a:cs typeface="Arial" charset="0"/>
              </a:rPr>
              <a:t>™ </a:t>
            </a:r>
            <a:r>
              <a:rPr lang="zh-CN" altLang="en-US" sz="2800" kern="1200" dirty="0" smtClean="0">
                <a:latin typeface="Bookman Old Style" pitchFamily="18" charset="0"/>
                <a:ea typeface="微软雅黑" pitchFamily="34" charset="-122"/>
                <a:cs typeface="Arial" charset="0"/>
              </a:rPr>
              <a:t>的</a:t>
            </a:r>
            <a:r>
              <a:rPr lang="zh-CN" altLang="en-US" sz="2800" kern="1200" dirty="0" smtClean="0">
                <a:solidFill>
                  <a:srgbClr val="FFC000"/>
                </a:solidFill>
                <a:effectLst>
                  <a:outerShdw blurRad="38100" dist="38100" dir="2700000" algn="tl">
                    <a:srgbClr val="000000">
                      <a:alpha val="43137"/>
                    </a:srgbClr>
                  </a:outerShdw>
                </a:effectLst>
                <a:latin typeface="Bookman Old Style" pitchFamily="18" charset="0"/>
                <a:ea typeface="微软雅黑" pitchFamily="34" charset="-122"/>
                <a:cs typeface="Arial" charset="0"/>
              </a:rPr>
              <a:t>差异化</a:t>
            </a:r>
            <a:r>
              <a:rPr lang="en-US" sz="2800" kern="1200" dirty="0" smtClean="0">
                <a:latin typeface="Bookman Old Style" pitchFamily="18" charset="0"/>
                <a:ea typeface="微软雅黑" pitchFamily="34" charset="-122"/>
                <a:cs typeface="Arial" charset="0"/>
              </a:rPr>
              <a:t>:</a:t>
            </a:r>
            <a:r>
              <a:rPr lang="en-US" kern="1200" dirty="0" smtClean="0">
                <a:latin typeface="Bookman Old Style" pitchFamily="18" charset="0"/>
                <a:ea typeface="微软雅黑" pitchFamily="34" charset="-122"/>
                <a:cs typeface="Arial" charset="0"/>
              </a:rPr>
              <a:t> </a:t>
            </a:r>
            <a:r>
              <a:rPr lang="en-US" kern="1200" dirty="0">
                <a:latin typeface="Bookman Old Style" pitchFamily="18" charset="0"/>
                <a:ea typeface="微软雅黑" pitchFamily="34" charset="-122"/>
                <a:cs typeface="Arial" charset="0"/>
              </a:rPr>
              <a:t/>
            </a:r>
            <a:br>
              <a:rPr lang="en-US" kern="1200" dirty="0">
                <a:latin typeface="Bookman Old Style" pitchFamily="18" charset="0"/>
                <a:ea typeface="微软雅黑" pitchFamily="34" charset="-122"/>
                <a:cs typeface="Arial" charset="0"/>
              </a:rPr>
            </a:br>
            <a:r>
              <a:rPr lang="zh-CN" altLang="en-US" sz="2200" kern="1200" dirty="0">
                <a:latin typeface="Bookman Old Style" pitchFamily="18" charset="0"/>
                <a:ea typeface="微软雅黑" pitchFamily="34" charset="-122"/>
                <a:cs typeface="Arial" charset="0"/>
              </a:rPr>
              <a:t>工业</a:t>
            </a:r>
            <a:r>
              <a:rPr lang="zh-CN" altLang="en-US" sz="2200" kern="1200" dirty="0" smtClean="0">
                <a:latin typeface="Bookman Old Style" pitchFamily="18" charset="0"/>
                <a:ea typeface="微软雅黑" pitchFamily="34" charset="-122"/>
                <a:cs typeface="Arial" charset="0"/>
              </a:rPr>
              <a:t>级，最可靠，最安全的解决方案</a:t>
            </a:r>
            <a:endParaRPr lang="en-US" sz="2200" kern="1200" dirty="0">
              <a:latin typeface="Bookman Old Style" pitchFamily="18" charset="0"/>
              <a:ea typeface="微软雅黑" pitchFamily="34" charset="-122"/>
              <a:cs typeface="Arial" charset="0"/>
            </a:endParaRPr>
          </a:p>
        </p:txBody>
      </p:sp>
      <p:graphicFrame>
        <p:nvGraphicFramePr>
          <p:cNvPr id="4" name="Diagram 3"/>
          <p:cNvGraphicFramePr/>
          <p:nvPr>
            <p:extLst>
              <p:ext uri="{D42A27DB-BD31-4B8C-83A1-F6EECF244321}">
                <p14:modId xmlns:p14="http://schemas.microsoft.com/office/powerpoint/2010/main" val="1498883125"/>
              </p:ext>
            </p:extLst>
          </p:nvPr>
        </p:nvGraphicFramePr>
        <p:xfrm>
          <a:off x="808038" y="1143000"/>
          <a:ext cx="780256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892295"/>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474" y="5712688"/>
            <a:ext cx="2176537" cy="378774"/>
          </a:xfrm>
          <a:prstGeom prst="rect">
            <a:avLst/>
          </a:prstGeom>
        </p:spPr>
      </p:pic>
      <p:sp>
        <p:nvSpPr>
          <p:cNvPr id="2"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en-US" kern="1200" dirty="0">
                <a:latin typeface="Bookman Old Style" pitchFamily="18" charset="0"/>
                <a:ea typeface="微软雅黑" pitchFamily="34" charset="-122"/>
                <a:cs typeface="Arial" charset="0"/>
              </a:rPr>
              <a:t>BYOD </a:t>
            </a:r>
            <a:r>
              <a:rPr lang="en-US" kern="1200" dirty="0" smtClean="0">
                <a:latin typeface="Bookman Old Style" pitchFamily="18" charset="0"/>
                <a:ea typeface="微软雅黑" pitchFamily="34" charset="-122"/>
                <a:cs typeface="Arial" charset="0"/>
              </a:rPr>
              <a:t>&amp; </a:t>
            </a:r>
            <a:r>
              <a:rPr lang="zh-CN" altLang="en-US" kern="1200" dirty="0" smtClean="0">
                <a:latin typeface="Bookman Old Style" pitchFamily="18" charset="0"/>
                <a:ea typeface="微软雅黑" pitchFamily="34" charset="-122"/>
                <a:cs typeface="Arial" charset="0"/>
              </a:rPr>
              <a:t>情景感知</a:t>
            </a:r>
            <a:r>
              <a:rPr lang="en-US" kern="1200" dirty="0">
                <a:latin typeface="Bookman Old Style" pitchFamily="18" charset="0"/>
                <a:ea typeface="微软雅黑" pitchFamily="34" charset="-122"/>
                <a:cs typeface="Arial" charset="0"/>
              </a:rPr>
              <a:t/>
            </a:r>
            <a:br>
              <a:rPr lang="en-US" kern="1200" dirty="0">
                <a:latin typeface="Bookman Old Style" pitchFamily="18" charset="0"/>
                <a:ea typeface="微软雅黑" pitchFamily="34" charset="-122"/>
                <a:cs typeface="Arial" charset="0"/>
              </a:rPr>
            </a:br>
            <a:r>
              <a:rPr lang="zh-CN" altLang="en-US" sz="2400" kern="1200" dirty="0" smtClean="0">
                <a:latin typeface="Bookman Old Style" pitchFamily="18" charset="0"/>
                <a:ea typeface="微软雅黑" pitchFamily="34" charset="-122"/>
                <a:cs typeface="Arial" charset="0"/>
              </a:rPr>
              <a:t>用户，设备，应用，地点</a:t>
            </a:r>
            <a:endParaRPr lang="en-AU" sz="2400" kern="1200" dirty="0">
              <a:latin typeface="Bookman Old Style" pitchFamily="18" charset="0"/>
              <a:ea typeface="微软雅黑" pitchFamily="34" charset="-122"/>
              <a:cs typeface="Arial" charset="0"/>
            </a:endParaRPr>
          </a:p>
        </p:txBody>
      </p:sp>
      <p:sp>
        <p:nvSpPr>
          <p:cNvPr id="10" name="Rectangle 1"/>
          <p:cNvSpPr>
            <a:spLocks noGrp="1" noChangeArrowheads="1"/>
          </p:cNvSpPr>
          <p:nvPr>
            <p:ph idx="4294967295"/>
          </p:nvPr>
        </p:nvSpPr>
        <p:spPr>
          <a:xfrm>
            <a:off x="952500" y="2705731"/>
            <a:ext cx="3024188" cy="1334616"/>
          </a:xfrm>
          <a:ln/>
        </p:spPr>
        <p:txBody>
          <a:bodyPr>
            <a:noAutofit/>
          </a:bodyPr>
          <a:lstStyle/>
          <a:p>
            <a:pPr marL="0" indent="0">
              <a:buNone/>
            </a:pPr>
            <a:r>
              <a:rPr lang="zh-CN" altLang="en-US" sz="1600" b="1" dirty="0" smtClean="0">
                <a:latin typeface="Calibri" pitchFamily="34" charset="0"/>
                <a:ea typeface="+mn-ea"/>
              </a:rPr>
              <a:t>基于端口</a:t>
            </a:r>
            <a:r>
              <a:rPr lang="en-US" altLang="zh-CN" sz="1600" b="1" dirty="0" smtClean="0">
                <a:latin typeface="Calibri" pitchFamily="34" charset="0"/>
                <a:ea typeface="+mn-ea"/>
              </a:rPr>
              <a:t>/VLAN</a:t>
            </a:r>
            <a:r>
              <a:rPr lang="zh-CN" altLang="en-US" sz="1600" b="1" dirty="0" smtClean="0">
                <a:latin typeface="Calibri" pitchFamily="34" charset="0"/>
                <a:ea typeface="+mn-ea"/>
              </a:rPr>
              <a:t>的感知</a:t>
            </a:r>
            <a:endParaRPr lang="en-US" sz="1600" b="1" dirty="0" smtClean="0">
              <a:latin typeface="Calibri" pitchFamily="34" charset="0"/>
              <a:ea typeface="+mn-ea"/>
            </a:endParaRPr>
          </a:p>
          <a:p>
            <a:pPr marL="0" indent="0">
              <a:buNone/>
            </a:pPr>
            <a:r>
              <a:rPr lang="en-US" sz="1400" b="1" dirty="0">
                <a:solidFill>
                  <a:srgbClr val="FF0000"/>
                </a:solidFill>
                <a:latin typeface="Calibri" pitchFamily="34" charset="0"/>
                <a:ea typeface="+mn-ea"/>
              </a:rPr>
              <a:t>⊗ </a:t>
            </a:r>
            <a:r>
              <a:rPr lang="en-US" sz="1400" b="1" dirty="0" smtClean="0">
                <a:solidFill>
                  <a:srgbClr val="FF0000"/>
                </a:solidFill>
                <a:latin typeface="Calibri" pitchFamily="34" charset="0"/>
                <a:ea typeface="+mn-ea"/>
              </a:rPr>
              <a:t> </a:t>
            </a:r>
            <a:r>
              <a:rPr lang="zh-CN" altLang="en-US" sz="1400" b="1" dirty="0" smtClean="0">
                <a:solidFill>
                  <a:srgbClr val="0070C0"/>
                </a:solidFill>
                <a:latin typeface="Calibri" pitchFamily="34" charset="0"/>
                <a:ea typeface="+mn-ea"/>
              </a:rPr>
              <a:t>有限的策略配置</a:t>
            </a:r>
            <a:endParaRPr lang="en-US" sz="1400" b="0" dirty="0" smtClean="0">
              <a:solidFill>
                <a:srgbClr val="0070C0"/>
              </a:solidFill>
              <a:latin typeface="Calibri" pitchFamily="34" charset="0"/>
              <a:ea typeface="+mn-ea"/>
            </a:endParaRPr>
          </a:p>
          <a:p>
            <a:pPr marL="0" indent="0">
              <a:buNone/>
            </a:pPr>
            <a:r>
              <a:rPr lang="en-US" sz="1400" b="1" dirty="0" smtClean="0">
                <a:solidFill>
                  <a:srgbClr val="FF0000"/>
                </a:solidFill>
                <a:latin typeface="Calibri" pitchFamily="34" charset="0"/>
                <a:ea typeface="+mn-ea"/>
              </a:rPr>
              <a:t>⊗ </a:t>
            </a:r>
            <a:r>
              <a:rPr lang="en-US" sz="1400" b="1" dirty="0" smtClean="0">
                <a:solidFill>
                  <a:prstClr val="black"/>
                </a:solidFill>
                <a:latin typeface="Calibri" pitchFamily="34" charset="0"/>
                <a:ea typeface="+mn-ea"/>
              </a:rPr>
              <a:t> </a:t>
            </a:r>
            <a:r>
              <a:rPr lang="zh-CN" altLang="en-US" sz="1400" b="1" dirty="0" smtClean="0">
                <a:solidFill>
                  <a:srgbClr val="0070C0"/>
                </a:solidFill>
                <a:latin typeface="Calibri" pitchFamily="34" charset="0"/>
                <a:ea typeface="+mn-ea"/>
              </a:rPr>
              <a:t>在大规模网络中难以扩展</a:t>
            </a:r>
            <a:endParaRPr lang="en-US" sz="1400" b="0" dirty="0" smtClean="0">
              <a:solidFill>
                <a:srgbClr val="0070C0"/>
              </a:solidFill>
              <a:latin typeface="Calibri" pitchFamily="34" charset="0"/>
              <a:ea typeface="+mn-ea"/>
            </a:endParaRPr>
          </a:p>
          <a:p>
            <a:pPr marL="0" indent="0">
              <a:buNone/>
            </a:pPr>
            <a:r>
              <a:rPr lang="en-US" sz="1400" b="1" dirty="0" smtClean="0">
                <a:solidFill>
                  <a:srgbClr val="FF0000"/>
                </a:solidFill>
                <a:latin typeface="Calibri" pitchFamily="34" charset="0"/>
                <a:ea typeface="+mn-ea"/>
              </a:rPr>
              <a:t>⊗ </a:t>
            </a:r>
            <a:r>
              <a:rPr lang="en-US" sz="1400" b="1" dirty="0" smtClean="0">
                <a:solidFill>
                  <a:schemeClr val="tx1"/>
                </a:solidFill>
                <a:latin typeface="Calibri" pitchFamily="34" charset="0"/>
                <a:ea typeface="+mn-ea"/>
              </a:rPr>
              <a:t> </a:t>
            </a:r>
            <a:r>
              <a:rPr lang="zh-CN" altLang="en-US" sz="1400" b="1" dirty="0" smtClean="0">
                <a:solidFill>
                  <a:srgbClr val="0070C0"/>
                </a:solidFill>
                <a:latin typeface="Calibri" pitchFamily="34" charset="0"/>
                <a:ea typeface="+mn-ea"/>
              </a:rPr>
              <a:t>管理成本极高</a:t>
            </a:r>
            <a:endParaRPr lang="en-US" sz="1400" b="0" dirty="0" smtClean="0">
              <a:solidFill>
                <a:srgbClr val="0070C0"/>
              </a:solidFill>
              <a:latin typeface="Calibri" pitchFamily="34" charset="0"/>
              <a:ea typeface="+mn-ea"/>
            </a:endParaRPr>
          </a:p>
        </p:txBody>
      </p:sp>
      <p:sp>
        <p:nvSpPr>
          <p:cNvPr id="12" name="Rounded Rectangle 11"/>
          <p:cNvSpPr/>
          <p:nvPr/>
        </p:nvSpPr>
        <p:spPr>
          <a:xfrm>
            <a:off x="756737" y="2634492"/>
            <a:ext cx="3096344" cy="1515864"/>
          </a:xfrm>
          <a:prstGeom prst="roundRect">
            <a:avLst/>
          </a:prstGeom>
          <a:noFill/>
          <a:ln w="25400">
            <a:gradFill flip="none" rotWithShape="1">
              <a:gsLst>
                <a:gs pos="0">
                  <a:schemeClr val="accent5">
                    <a:lumMod val="50000"/>
                  </a:schemeClr>
                </a:gs>
                <a:gs pos="65000">
                  <a:schemeClr val="accent5">
                    <a:lumMod val="50000"/>
                    <a:alpha val="0"/>
                  </a:schemeClr>
                </a:gs>
                <a:gs pos="33000">
                  <a:schemeClr val="accent5">
                    <a:lumMod val="75000"/>
                  </a:schemeClr>
                </a:gs>
              </a:gsLst>
              <a:lin ang="0" scaled="0"/>
              <a:tileRect/>
            </a:gradFill>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pitchFamily="34" charset="0"/>
            </a:endParaRPr>
          </a:p>
        </p:txBody>
      </p:sp>
      <p:sp>
        <p:nvSpPr>
          <p:cNvPr id="14" name="TextBox 13"/>
          <p:cNvSpPr txBox="1"/>
          <p:nvPr/>
        </p:nvSpPr>
        <p:spPr>
          <a:xfrm>
            <a:off x="756737" y="4201580"/>
            <a:ext cx="2447111" cy="369332"/>
          </a:xfrm>
          <a:prstGeom prst="rect">
            <a:avLst/>
          </a:prstGeom>
          <a:noFill/>
        </p:spPr>
        <p:txBody>
          <a:bodyPr wrap="square" rtlCol="0" anchor="ctr">
            <a:spAutoFit/>
          </a:bodyPr>
          <a:lstStyle/>
          <a:p>
            <a:pPr algn="ctr"/>
            <a:r>
              <a:rPr lang="zh-CN" altLang="en-US" sz="1800" b="1" dirty="0" smtClean="0">
                <a:solidFill>
                  <a:srgbClr val="C00000"/>
                </a:solidFill>
                <a:effectLst>
                  <a:outerShdw blurRad="38100" dist="38100" dir="2700000" algn="tl">
                    <a:srgbClr val="000000">
                      <a:alpha val="43137"/>
                    </a:srgbClr>
                  </a:outerShdw>
                </a:effectLst>
                <a:latin typeface="Calibri" pitchFamily="34" charset="0"/>
                <a:ea typeface="+mn-ea"/>
                <a:cs typeface="Arial"/>
              </a:rPr>
              <a:t>传统解决方案</a:t>
            </a:r>
            <a:endParaRPr lang="en-US" sz="1800" b="1" dirty="0">
              <a:solidFill>
                <a:srgbClr val="C00000"/>
              </a:solidFill>
              <a:effectLst>
                <a:outerShdw blurRad="38100" dist="38100" dir="2700000" algn="tl">
                  <a:srgbClr val="000000">
                    <a:alpha val="43137"/>
                  </a:srgbClr>
                </a:outerShdw>
              </a:effectLst>
              <a:latin typeface="Calibri" pitchFamily="34" charset="0"/>
              <a:ea typeface="+mn-ea"/>
              <a:cs typeface="Arial"/>
            </a:endParaRPr>
          </a:p>
        </p:txBody>
      </p:sp>
      <p:grpSp>
        <p:nvGrpSpPr>
          <p:cNvPr id="4" name="Group 3"/>
          <p:cNvGrpSpPr/>
          <p:nvPr/>
        </p:nvGrpSpPr>
        <p:grpSpPr>
          <a:xfrm>
            <a:off x="3520430" y="1432581"/>
            <a:ext cx="4786386" cy="4103220"/>
            <a:chOff x="3520430" y="1480190"/>
            <a:chExt cx="4786386" cy="4103220"/>
          </a:xfrm>
        </p:grpSpPr>
        <p:sp>
          <p:nvSpPr>
            <p:cNvPr id="19" name="Rectangle 1"/>
            <p:cNvSpPr txBox="1">
              <a:spLocks noChangeArrowheads="1"/>
            </p:cNvSpPr>
            <p:nvPr/>
          </p:nvSpPr>
          <p:spPr>
            <a:xfrm>
              <a:off x="5346626" y="2587194"/>
              <a:ext cx="2952328" cy="979439"/>
            </a:xfrm>
            <a:prstGeom prst="rect">
              <a:avLst/>
            </a:prstGeom>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zh-CN" altLang="en-US" sz="1600" b="1" dirty="0">
                  <a:latin typeface="Calibri" pitchFamily="34" charset="0"/>
                  <a:cs typeface="Arial"/>
                </a:rPr>
                <a:t>设</a:t>
              </a:r>
              <a:r>
                <a:rPr lang="zh-CN" altLang="en-US" sz="1600" b="1" dirty="0" smtClean="0">
                  <a:latin typeface="Calibri" pitchFamily="34" charset="0"/>
                  <a:cs typeface="Arial"/>
                </a:rPr>
                <a:t>备类型的感知</a:t>
              </a:r>
              <a:endParaRPr lang="en-US" sz="1600" b="1"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自动注册</a:t>
              </a:r>
              <a:endParaRPr lang="en-US" altLang="zh-CN" sz="1600"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设备级的策略</a:t>
              </a:r>
              <a:endParaRPr lang="en-US" sz="1600" dirty="0" smtClean="0">
                <a:latin typeface="Calibri" pitchFamily="34" charset="0"/>
                <a:cs typeface="Arial"/>
              </a:endParaRPr>
            </a:p>
          </p:txBody>
        </p:sp>
        <p:sp>
          <p:nvSpPr>
            <p:cNvPr id="15" name="Notched Right Arrow 14"/>
            <p:cNvSpPr/>
            <p:nvPr/>
          </p:nvSpPr>
          <p:spPr>
            <a:xfrm rot="20293962">
              <a:off x="3520430" y="2104356"/>
              <a:ext cx="864096" cy="572066"/>
            </a:xfrm>
            <a:prstGeom prst="notchedRightArrow">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itchFamily="34" charset="0"/>
              </a:endParaRPr>
            </a:p>
          </p:txBody>
        </p:sp>
        <p:sp>
          <p:nvSpPr>
            <p:cNvPr id="16" name="Rectangle 1"/>
            <p:cNvSpPr txBox="1">
              <a:spLocks noChangeArrowheads="1"/>
            </p:cNvSpPr>
            <p:nvPr/>
          </p:nvSpPr>
          <p:spPr>
            <a:xfrm>
              <a:off x="5346626" y="1480190"/>
              <a:ext cx="2952328" cy="965115"/>
            </a:xfrm>
            <a:prstGeom prst="rect">
              <a:avLst/>
            </a:prstGeom>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zh-CN" altLang="en-US" sz="1600" b="1" dirty="0">
                  <a:latin typeface="Calibri" pitchFamily="34" charset="0"/>
                  <a:cs typeface="Arial"/>
                </a:rPr>
                <a:t>用</a:t>
              </a:r>
              <a:r>
                <a:rPr lang="zh-CN" altLang="en-US" sz="1600" b="1" dirty="0" smtClean="0">
                  <a:latin typeface="Calibri" pitchFamily="34" charset="0"/>
                  <a:cs typeface="Arial"/>
                </a:rPr>
                <a:t>户身份的感知</a:t>
              </a:r>
              <a:endParaRPr lang="en-US" sz="1600" b="1"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基于角色的策略</a:t>
              </a:r>
              <a:endParaRPr lang="en-US" altLang="zh-CN" sz="1600"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用户级的可见性</a:t>
              </a:r>
              <a:endParaRPr lang="en-US" sz="1600" dirty="0" smtClean="0">
                <a:latin typeface="Calibri" pitchFamily="34" charset="0"/>
                <a:cs typeface="Arial"/>
              </a:endParaRPr>
            </a:p>
          </p:txBody>
        </p:sp>
        <p:sp>
          <p:nvSpPr>
            <p:cNvPr id="26" name="Rectangle 1"/>
            <p:cNvSpPr txBox="1">
              <a:spLocks noChangeArrowheads="1"/>
            </p:cNvSpPr>
            <p:nvPr/>
          </p:nvSpPr>
          <p:spPr>
            <a:xfrm>
              <a:off x="5354488" y="3613139"/>
              <a:ext cx="2952328" cy="966742"/>
            </a:xfrm>
            <a:prstGeom prst="rect">
              <a:avLst/>
            </a:prstGeom>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zh-CN" altLang="en-US" sz="1600" b="1" dirty="0" smtClean="0">
                  <a:latin typeface="Calibri" pitchFamily="34" charset="0"/>
                  <a:cs typeface="Arial"/>
                </a:rPr>
                <a:t>应用的感知</a:t>
              </a:r>
              <a:endParaRPr lang="en-US" sz="1600" b="1"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应用级的</a:t>
              </a:r>
              <a:r>
                <a:rPr lang="en-US" sz="1600" dirty="0" smtClean="0">
                  <a:latin typeface="Calibri" pitchFamily="34" charset="0"/>
                  <a:cs typeface="Arial"/>
                </a:rPr>
                <a:t>QoS</a:t>
              </a:r>
            </a:p>
            <a:p>
              <a:pPr>
                <a:buClr>
                  <a:schemeClr val="accent1">
                    <a:lumMod val="75000"/>
                  </a:schemeClr>
                </a:buClr>
                <a:buFont typeface="Wingdings" charset="2"/>
                <a:buChar char=""/>
              </a:pPr>
              <a:r>
                <a:rPr lang="zh-CN" altLang="en-US" sz="1600" dirty="0" smtClean="0">
                  <a:latin typeface="Calibri" pitchFamily="34" charset="0"/>
                  <a:cs typeface="Arial"/>
                </a:rPr>
                <a:t>设备高密度</a:t>
              </a:r>
              <a:endParaRPr lang="en-US" sz="1600" dirty="0">
                <a:latin typeface="Calibri" pitchFamily="34" charset="0"/>
                <a:cs typeface="Arial"/>
              </a:endParaRPr>
            </a:p>
            <a:p>
              <a:pPr marL="0" indent="0">
                <a:buFont typeface="Arial"/>
                <a:buNone/>
              </a:pPr>
              <a:endParaRPr lang="en-US" sz="1600" dirty="0" smtClean="0">
                <a:latin typeface="Calibri" pitchFamily="34" charset="0"/>
                <a:cs typeface="Arial"/>
              </a:endParaRPr>
            </a:p>
          </p:txBody>
        </p:sp>
        <p:sp>
          <p:nvSpPr>
            <p:cNvPr id="24" name="Notched Right Arrow 23"/>
            <p:cNvSpPr/>
            <p:nvPr/>
          </p:nvSpPr>
          <p:spPr>
            <a:xfrm rot="20875902">
              <a:off x="3632295" y="2810665"/>
              <a:ext cx="864096" cy="572066"/>
            </a:xfrm>
            <a:prstGeom prst="notchedRightArrow">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itchFamily="34" charset="0"/>
              </a:endParaRPr>
            </a:p>
          </p:txBody>
        </p:sp>
        <p:sp>
          <p:nvSpPr>
            <p:cNvPr id="27" name="Notched Right Arrow 26"/>
            <p:cNvSpPr/>
            <p:nvPr/>
          </p:nvSpPr>
          <p:spPr>
            <a:xfrm rot="632227">
              <a:off x="3622556" y="3476442"/>
              <a:ext cx="864096" cy="572066"/>
            </a:xfrm>
            <a:prstGeom prst="notchedRightArrow">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itchFamily="34" charset="0"/>
              </a:endParaRPr>
            </a:p>
          </p:txBody>
        </p:sp>
        <p:sp>
          <p:nvSpPr>
            <p:cNvPr id="28" name="Notched Right Arrow 27"/>
            <p:cNvSpPr/>
            <p:nvPr/>
          </p:nvSpPr>
          <p:spPr>
            <a:xfrm rot="1466345">
              <a:off x="3524204" y="4161663"/>
              <a:ext cx="864096" cy="572066"/>
            </a:xfrm>
            <a:prstGeom prst="notchedRightArrow">
              <a:avLst/>
            </a:prstGeom>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itchFamily="34" charset="0"/>
              </a:endParaRPr>
            </a:p>
          </p:txBody>
        </p:sp>
        <p:sp>
          <p:nvSpPr>
            <p:cNvPr id="29" name="Rectangle 1"/>
            <p:cNvSpPr txBox="1">
              <a:spLocks noChangeArrowheads="1"/>
            </p:cNvSpPr>
            <p:nvPr/>
          </p:nvSpPr>
          <p:spPr>
            <a:xfrm>
              <a:off x="5344748" y="4616668"/>
              <a:ext cx="2952328" cy="966742"/>
            </a:xfrm>
            <a:prstGeom prst="rect">
              <a:avLst/>
            </a:prstGeom>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zh-CN" altLang="en-US" sz="1600" b="1" dirty="0" smtClean="0">
                  <a:latin typeface="Calibri" pitchFamily="34" charset="0"/>
                  <a:cs typeface="Arial"/>
                </a:rPr>
                <a:t>时间，地点的感知</a:t>
              </a:r>
              <a:endParaRPr lang="en-US" sz="1600" b="1" dirty="0" smtClean="0">
                <a:latin typeface="Calibri" pitchFamily="34" charset="0"/>
                <a:cs typeface="Arial"/>
              </a:endParaRPr>
            </a:p>
            <a:p>
              <a:pPr>
                <a:buClr>
                  <a:schemeClr val="accent1">
                    <a:lumMod val="75000"/>
                  </a:schemeClr>
                </a:buClr>
                <a:buFont typeface="Wingdings" charset="2"/>
                <a:buChar char=""/>
              </a:pPr>
              <a:r>
                <a:rPr lang="zh-CN" altLang="en-US" sz="1600" dirty="0" smtClean="0">
                  <a:latin typeface="Calibri" pitchFamily="34" charset="0"/>
                  <a:cs typeface="Arial"/>
                </a:rPr>
                <a:t>策略配置的虚拟化</a:t>
              </a:r>
              <a:endParaRPr lang="en-US" sz="1600" dirty="0">
                <a:latin typeface="Calibri" pitchFamily="34" charset="0"/>
                <a:cs typeface="Arial"/>
              </a:endParaRPr>
            </a:p>
          </p:txBody>
        </p:sp>
        <p:pic>
          <p:nvPicPr>
            <p:cNvPr id="25" name="Picture 3" descr="C:\Users\Julie\Desktop\Graphics\PPT_Elements\Chart_05_Pie_Char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1564" t="53167" r="61132" b="23830"/>
            <a:stretch/>
          </p:blipFill>
          <p:spPr bwMode="auto">
            <a:xfrm>
              <a:off x="4586577" y="4612539"/>
              <a:ext cx="716026" cy="686482"/>
            </a:xfrm>
            <a:prstGeom prst="ellipse">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4" name="Picture 3" descr="C:\Users\Julie\Desktop\Graphics\PPT_Elements\Chart_05_Pie_Char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2270" t="16601" r="38689" b="57423"/>
            <a:stretch/>
          </p:blipFill>
          <p:spPr bwMode="auto">
            <a:xfrm>
              <a:off x="4586578" y="2639167"/>
              <a:ext cx="716025" cy="686482"/>
            </a:xfrm>
            <a:prstGeom prst="ellipse">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5" name="Picture 3" descr="C:\Users\Julie\Desktop\Graphics\PPT_Elements\Chart_05_Pie_Chart.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9699" t="18199" r="63268" b="57778"/>
            <a:stretch/>
          </p:blipFill>
          <p:spPr bwMode="auto">
            <a:xfrm>
              <a:off x="4586577" y="1653111"/>
              <a:ext cx="716026" cy="685221"/>
            </a:xfrm>
            <a:prstGeom prst="ellipse">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3" name="Picture 3" descr="C:\Users\Julie\Desktop\Graphics\PPT_Elements\Chart_05_Pie_Chart.png"/>
            <p:cNvPicPr>
              <a:picLocks noChangeAspect="1" noChangeArrowheads="1"/>
            </p:cNvPicPr>
            <p:nvPr/>
          </p:nvPicPr>
          <p:blipFill rotWithShape="1">
            <a:blip r:embed="rId6">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42991" t="52106" r="40287" b="26099"/>
            <a:stretch/>
          </p:blipFill>
          <p:spPr bwMode="auto">
            <a:xfrm>
              <a:off x="4586578" y="3626484"/>
              <a:ext cx="716025" cy="685220"/>
            </a:xfrm>
            <a:prstGeom prst="ellipse">
              <a:avLst/>
            </a:prstGeom>
            <a:noFill/>
            <a:ln>
              <a:noFill/>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sp>
        <p:nvSpPr>
          <p:cNvPr id="22" name="Rounded Rectangle 21"/>
          <p:cNvSpPr/>
          <p:nvPr/>
        </p:nvSpPr>
        <p:spPr>
          <a:xfrm>
            <a:off x="5155475" y="1289580"/>
            <a:ext cx="2952328" cy="4255641"/>
          </a:xfrm>
          <a:prstGeom prst="roundRect">
            <a:avLst/>
          </a:prstGeom>
          <a:noFill/>
          <a:ln w="25400">
            <a:gradFill flip="none" rotWithShape="1">
              <a:gsLst>
                <a:gs pos="0">
                  <a:schemeClr val="accent1">
                    <a:lumMod val="75000"/>
                  </a:schemeClr>
                </a:gs>
                <a:gs pos="65000">
                  <a:schemeClr val="accent1">
                    <a:lumMod val="20000"/>
                    <a:lumOff val="80000"/>
                    <a:alpha val="0"/>
                  </a:schemeClr>
                </a:gs>
                <a:gs pos="33000">
                  <a:schemeClr val="accent1"/>
                </a:gs>
              </a:gsLst>
              <a:lin ang="108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1"/>
            <a:endParaRPr lang="en-US" dirty="0">
              <a:solidFill>
                <a:prstClr val="white"/>
              </a:solidFill>
              <a:latin typeface="Calibri" pitchFamily="34" charset="0"/>
            </a:endParaRPr>
          </a:p>
        </p:txBody>
      </p:sp>
    </p:spTree>
    <p:extLst>
      <p:ext uri="{BB962C8B-B14F-4D97-AF65-F5344CB8AC3E}">
        <p14:creationId xmlns:p14="http://schemas.microsoft.com/office/powerpoint/2010/main" val="149239232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brightnessContrast bright="57000" contrast="32000"/>
                    </a14:imgEffect>
                  </a14:imgLayer>
                </a14:imgProps>
              </a:ext>
              <a:ext uri="{28A0092B-C50C-407E-A947-70E740481C1C}">
                <a14:useLocalDpi xmlns:a14="http://schemas.microsoft.com/office/drawing/2010/main"/>
              </a:ext>
            </a:extLst>
          </a:blip>
          <a:srcRect/>
          <a:stretch/>
        </p:blipFill>
        <p:spPr>
          <a:xfrm>
            <a:off x="-469651" y="394343"/>
            <a:ext cx="10134600" cy="6606235"/>
          </a:xfrm>
          <a:prstGeom prst="rect">
            <a:avLst/>
          </a:prstGeom>
          <a:effectLst>
            <a:softEdge rad="1270000"/>
          </a:effectLst>
        </p:spPr>
      </p:pic>
      <p:sp>
        <p:nvSpPr>
          <p:cNvPr id="84" name="Rounded Rectangle 83"/>
          <p:cNvSpPr/>
          <p:nvPr/>
        </p:nvSpPr>
        <p:spPr bwMode="auto">
          <a:xfrm>
            <a:off x="886972" y="2287663"/>
            <a:ext cx="7389550" cy="3905445"/>
          </a:xfrm>
          <a:prstGeom prst="roundRect">
            <a:avLst>
              <a:gd name="adj" fmla="val 3288"/>
            </a:avLst>
          </a:prstGeom>
          <a:gradFill flip="none" rotWithShape="1">
            <a:gsLst>
              <a:gs pos="0">
                <a:schemeClr val="tx2">
                  <a:lumMod val="65000"/>
                  <a:lumOff val="35000"/>
                  <a:shade val="30000"/>
                  <a:satMod val="115000"/>
                </a:schemeClr>
              </a:gs>
              <a:gs pos="50000">
                <a:schemeClr val="tx2">
                  <a:lumMod val="65000"/>
                  <a:lumOff val="35000"/>
                  <a:shade val="67500"/>
                  <a:satMod val="115000"/>
                </a:schemeClr>
              </a:gs>
              <a:gs pos="100000">
                <a:schemeClr val="tx2">
                  <a:lumMod val="65000"/>
                  <a:lumOff val="35000"/>
                  <a:shade val="100000"/>
                  <a:satMod val="115000"/>
                </a:schemeClr>
              </a:gs>
            </a:gsLst>
            <a:lin ang="2700000" scaled="1"/>
            <a:tileRect/>
          </a:gra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6" name="Isosceles Triangle 15"/>
          <p:cNvSpPr/>
          <p:nvPr/>
        </p:nvSpPr>
        <p:spPr bwMode="auto">
          <a:xfrm>
            <a:off x="886972" y="1296238"/>
            <a:ext cx="7389551" cy="1074735"/>
          </a:xfrm>
          <a:prstGeom prst="triangle">
            <a:avLst/>
          </a:prstGeom>
          <a:gradFill flip="none" rotWithShape="1">
            <a:gsLst>
              <a:gs pos="48000">
                <a:schemeClr val="tx2">
                  <a:lumMod val="65000"/>
                  <a:lumOff val="35000"/>
                  <a:shade val="30000"/>
                  <a:satMod val="115000"/>
                </a:schemeClr>
              </a:gs>
              <a:gs pos="100000">
                <a:schemeClr val="bg1">
                  <a:lumMod val="95000"/>
                </a:schemeClr>
              </a:gs>
            </a:gsLst>
            <a:lin ang="5400000" scaled="0"/>
            <a:tileRect/>
          </a:gra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支持多厂商和多架构</a:t>
            </a:r>
            <a:endParaRPr lang="en-US" kern="1200" dirty="0">
              <a:latin typeface="Bookman Old Style" pitchFamily="18" charset="0"/>
              <a:ea typeface="微软雅黑" pitchFamily="34" charset="-122"/>
              <a:cs typeface="Arial" charset="0"/>
            </a:endParaRPr>
          </a:p>
        </p:txBody>
      </p:sp>
      <p:grpSp>
        <p:nvGrpSpPr>
          <p:cNvPr id="32" name="Group 31"/>
          <p:cNvGrpSpPr/>
          <p:nvPr/>
        </p:nvGrpSpPr>
        <p:grpSpPr>
          <a:xfrm>
            <a:off x="3689266" y="991639"/>
            <a:ext cx="1728737" cy="1058225"/>
            <a:chOff x="-195020" y="2976562"/>
            <a:chExt cx="2114918" cy="1359149"/>
          </a:xfrm>
          <a:effectLst>
            <a:glow rad="88900">
              <a:schemeClr val="bg1">
                <a:alpha val="41000"/>
              </a:schemeClr>
            </a:glow>
          </a:effectLst>
        </p:grpSpPr>
        <p:pic>
          <p:nvPicPr>
            <p:cNvPr id="31"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5020" y="2976562"/>
              <a:ext cx="778316" cy="1359149"/>
            </a:xfrm>
            <a:prstGeom prst="rect">
              <a:avLst/>
            </a:prstGeom>
            <a:noFill/>
            <a:ln w="9360">
              <a:noFill/>
              <a:miter lim="800000"/>
              <a:headEnd/>
              <a:tailEnd/>
            </a:ln>
          </p:spPr>
        </p:pic>
        <p:grpSp>
          <p:nvGrpSpPr>
            <p:cNvPr id="7" name="Group 6"/>
            <p:cNvGrpSpPr/>
            <p:nvPr/>
          </p:nvGrpSpPr>
          <p:grpSpPr>
            <a:xfrm>
              <a:off x="348346" y="3010818"/>
              <a:ext cx="1571552" cy="1290637"/>
              <a:chOff x="919126" y="2238375"/>
              <a:chExt cx="1571552" cy="1290637"/>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9126" y="2238375"/>
                <a:ext cx="1571552" cy="1290637"/>
              </a:xfrm>
              <a:prstGeom prst="rect">
                <a:avLst/>
              </a:prstGeom>
            </p:spPr>
          </p:pic>
          <p:pic>
            <p:nvPicPr>
              <p:cNvPr id="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88217" y="2302124"/>
                <a:ext cx="1428752" cy="903039"/>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830746" y="2286000"/>
            <a:ext cx="7445777" cy="4002001"/>
            <a:chOff x="830746" y="2196209"/>
            <a:chExt cx="7445777" cy="4002001"/>
          </a:xfrm>
        </p:grpSpPr>
        <p:grpSp>
          <p:nvGrpSpPr>
            <p:cNvPr id="15" name="Group 14"/>
            <p:cNvGrpSpPr/>
            <p:nvPr/>
          </p:nvGrpSpPr>
          <p:grpSpPr>
            <a:xfrm>
              <a:off x="830746" y="2196209"/>
              <a:ext cx="7445777" cy="4002001"/>
              <a:chOff x="1966560" y="1461909"/>
              <a:chExt cx="7445777" cy="4002001"/>
            </a:xfrm>
          </p:grpSpPr>
          <p:grpSp>
            <p:nvGrpSpPr>
              <p:cNvPr id="8" name="Group 7"/>
              <p:cNvGrpSpPr/>
              <p:nvPr/>
            </p:nvGrpSpPr>
            <p:grpSpPr>
              <a:xfrm>
                <a:off x="1966560" y="1461910"/>
                <a:ext cx="1520661" cy="4002000"/>
                <a:chOff x="3156001" y="1461910"/>
                <a:chExt cx="1717040" cy="4002000"/>
              </a:xfrm>
            </p:grpSpPr>
            <p:grpSp>
              <p:nvGrpSpPr>
                <p:cNvPr id="34" name="Group 33"/>
                <p:cNvGrpSpPr/>
                <p:nvPr/>
              </p:nvGrpSpPr>
              <p:grpSpPr>
                <a:xfrm>
                  <a:off x="3156001" y="1461910"/>
                  <a:ext cx="1717040" cy="3996897"/>
                  <a:chOff x="2265985" y="1547254"/>
                  <a:chExt cx="1717040" cy="3996897"/>
                </a:xfrm>
              </p:grpSpPr>
              <p:sp>
                <p:nvSpPr>
                  <p:cNvPr id="29" name="Rounded Rectangle 28"/>
                  <p:cNvSpPr/>
                  <p:nvPr/>
                </p:nvSpPr>
                <p:spPr bwMode="auto">
                  <a:xfrm>
                    <a:off x="2329473" y="1547254"/>
                    <a:ext cx="1590065" cy="3996897"/>
                  </a:xfrm>
                  <a:prstGeom prst="roundRect">
                    <a:avLst>
                      <a:gd name="adj" fmla="val 10078"/>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a typeface="+mn-ea"/>
                    </a:endParaRPr>
                  </a:p>
                </p:txBody>
              </p:sp>
              <p:sp>
                <p:nvSpPr>
                  <p:cNvPr id="30" name="Rounded Rectangle 29"/>
                  <p:cNvSpPr/>
                  <p:nvPr/>
                </p:nvSpPr>
                <p:spPr bwMode="auto">
                  <a:xfrm>
                    <a:off x="2462364" y="1632227"/>
                    <a:ext cx="1324282" cy="774386"/>
                  </a:xfrm>
                  <a:prstGeom prst="roundRect">
                    <a:avLst>
                      <a:gd name="adj" fmla="val 10517"/>
                    </a:avLst>
                  </a:prstGeom>
                  <a:solidFill>
                    <a:schemeClr val="bg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mn-ea"/>
                    </a:endParaRPr>
                  </a:p>
                </p:txBody>
              </p:sp>
              <p:sp>
                <p:nvSpPr>
                  <p:cNvPr id="33" name="TextBox 32"/>
                  <p:cNvSpPr txBox="1"/>
                  <p:nvPr/>
                </p:nvSpPr>
                <p:spPr>
                  <a:xfrm>
                    <a:off x="2265985" y="1879438"/>
                    <a:ext cx="1717040" cy="276999"/>
                  </a:xfrm>
                  <a:prstGeom prst="rect">
                    <a:avLst/>
                  </a:prstGeom>
                  <a:noFill/>
                </p:spPr>
                <p:txBody>
                  <a:bodyPr wrap="square" rtlCol="0">
                    <a:spAutoFit/>
                  </a:bodyPr>
                  <a:lstStyle/>
                  <a:p>
                    <a:pPr algn="ctr"/>
                    <a:r>
                      <a:rPr lang="zh-CN" altLang="en-US" sz="1200" b="1" dirty="0" smtClean="0">
                        <a:latin typeface="Calibri" pitchFamily="34" charset="0"/>
                        <a:ea typeface="+mn-ea"/>
                      </a:rPr>
                      <a:t>移动控制器</a:t>
                    </a:r>
                    <a:endParaRPr lang="en-US" sz="1200" b="1" dirty="0">
                      <a:latin typeface="Calibri" pitchFamily="34" charset="0"/>
                      <a:ea typeface="+mn-ea"/>
                    </a:endParaRPr>
                  </a:p>
                </p:txBody>
              </p:sp>
            </p:grpSp>
            <p:grpSp>
              <p:nvGrpSpPr>
                <p:cNvPr id="24" name="Group 23"/>
                <p:cNvGrpSpPr/>
                <p:nvPr/>
              </p:nvGrpSpPr>
              <p:grpSpPr>
                <a:xfrm>
                  <a:off x="3430066" y="2457497"/>
                  <a:ext cx="1168911" cy="634555"/>
                  <a:chOff x="2567598" y="3381426"/>
                  <a:chExt cx="957265" cy="516853"/>
                </a:xfrm>
              </p:grpSpPr>
              <p:pic>
                <p:nvPicPr>
                  <p:cNvPr id="11" name="Picture 1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67598" y="3694205"/>
                    <a:ext cx="957263" cy="204074"/>
                  </a:xfrm>
                  <a:prstGeom prst="rect">
                    <a:avLst/>
                  </a:prstGeom>
                  <a:noFill/>
                  <a:ln w="9525">
                    <a:noFill/>
                    <a:miter lim="800000"/>
                    <a:headEnd/>
                    <a:tailEnd/>
                  </a:ln>
                  <a:effectLst/>
                </p:spPr>
              </p:pic>
              <p:pic>
                <p:nvPicPr>
                  <p:cNvPr id="10"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67600" y="3381426"/>
                    <a:ext cx="957263" cy="375444"/>
                  </a:xfrm>
                  <a:prstGeom prst="rect">
                    <a:avLst/>
                  </a:prstGeom>
                  <a:noFill/>
                  <a:ln w="9525">
                    <a:noFill/>
                    <a:miter lim="800000"/>
                    <a:headEnd/>
                    <a:tailEnd/>
                  </a:ln>
                  <a:effectLst/>
                </p:spPr>
              </p:pic>
            </p:grpSp>
            <p:pic>
              <p:nvPicPr>
                <p:cNvPr id="28"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07064" y="3697558"/>
                  <a:ext cx="814915" cy="720974"/>
                </a:xfrm>
                <a:prstGeom prst="rect">
                  <a:avLst/>
                </a:prstGeom>
                <a:noFill/>
                <a:ln w="9360">
                  <a:noFill/>
                  <a:miter lim="800000"/>
                  <a:headEnd/>
                  <a:tailEnd/>
                </a:ln>
              </p:spPr>
            </p:pic>
            <p:sp>
              <p:nvSpPr>
                <p:cNvPr id="51" name="TextBox 50"/>
                <p:cNvSpPr txBox="1"/>
                <p:nvPr/>
              </p:nvSpPr>
              <p:spPr>
                <a:xfrm>
                  <a:off x="3700172" y="3144590"/>
                  <a:ext cx="648348" cy="276999"/>
                </a:xfrm>
                <a:prstGeom prst="rect">
                  <a:avLst/>
                </a:prstGeom>
                <a:noFill/>
              </p:spPr>
              <p:txBody>
                <a:bodyPr wrap="none" rtlCol="0">
                  <a:spAutoFit/>
                </a:bodyPr>
                <a:lstStyle/>
                <a:p>
                  <a:r>
                    <a:rPr lang="en-US" sz="1200" b="1" dirty="0" smtClean="0">
                      <a:solidFill>
                        <a:schemeClr val="bg1"/>
                      </a:solidFill>
                      <a:latin typeface="Calibri" pitchFamily="34" charset="0"/>
                      <a:ea typeface="+mn-ea"/>
                    </a:rPr>
                    <a:t>Aruba</a:t>
                  </a:r>
                  <a:endParaRPr lang="en-US" sz="1200" b="1" dirty="0">
                    <a:solidFill>
                      <a:schemeClr val="bg1"/>
                    </a:solidFill>
                    <a:latin typeface="Calibri" pitchFamily="34" charset="0"/>
                    <a:ea typeface="+mn-ea"/>
                  </a:endParaRPr>
                </a:p>
              </p:txBody>
            </p:sp>
            <p:sp>
              <p:nvSpPr>
                <p:cNvPr id="52" name="TextBox 51"/>
                <p:cNvSpPr txBox="1"/>
                <p:nvPr/>
              </p:nvSpPr>
              <p:spPr>
                <a:xfrm>
                  <a:off x="3330842" y="4479025"/>
                  <a:ext cx="1367359" cy="984885"/>
                </a:xfrm>
                <a:prstGeom prst="rect">
                  <a:avLst/>
                </a:prstGeom>
                <a:noFill/>
              </p:spPr>
              <p:txBody>
                <a:bodyPr wrap="none" rtlCol="0">
                  <a:spAutoFit/>
                </a:bodyPr>
                <a:lstStyle/>
                <a:p>
                  <a:pPr algn="ctr">
                    <a:spcBef>
                      <a:spcPts val="400"/>
                    </a:spcBef>
                  </a:pPr>
                  <a:r>
                    <a:rPr lang="en-US" sz="1200" b="1" dirty="0" smtClean="0">
                      <a:solidFill>
                        <a:schemeClr val="bg1"/>
                      </a:solidFill>
                      <a:latin typeface="Calibri" pitchFamily="34" charset="0"/>
                      <a:ea typeface="+mn-ea"/>
                    </a:rPr>
                    <a:t>Cisco</a:t>
                  </a:r>
                </a:p>
                <a:p>
                  <a:pPr algn="ctr">
                    <a:spcBef>
                      <a:spcPts val="400"/>
                    </a:spcBef>
                  </a:pPr>
                  <a:r>
                    <a:rPr lang="en-US" sz="1200" b="1" dirty="0" smtClean="0">
                      <a:solidFill>
                        <a:schemeClr val="bg1"/>
                      </a:solidFill>
                      <a:latin typeface="Calibri" pitchFamily="34" charset="0"/>
                      <a:ea typeface="+mn-ea"/>
                    </a:rPr>
                    <a:t>Juniper/Trapeze</a:t>
                  </a:r>
                </a:p>
                <a:p>
                  <a:pPr algn="ctr">
                    <a:spcBef>
                      <a:spcPts val="400"/>
                    </a:spcBef>
                  </a:pPr>
                  <a:r>
                    <a:rPr lang="en-US" sz="1200" b="1" dirty="0" smtClean="0">
                      <a:solidFill>
                        <a:schemeClr val="bg1"/>
                      </a:solidFill>
                      <a:latin typeface="Calibri" pitchFamily="34" charset="0"/>
                      <a:ea typeface="+mn-ea"/>
                    </a:rPr>
                    <a:t>Motorola</a:t>
                  </a:r>
                </a:p>
                <a:p>
                  <a:pPr algn="ctr">
                    <a:spcBef>
                      <a:spcPts val="400"/>
                    </a:spcBef>
                  </a:pPr>
                  <a:r>
                    <a:rPr lang="en-US" sz="1200" b="1" dirty="0" smtClean="0">
                      <a:solidFill>
                        <a:schemeClr val="bg1"/>
                      </a:solidFill>
                      <a:latin typeface="Calibri" pitchFamily="34" charset="0"/>
                      <a:ea typeface="+mn-ea"/>
                    </a:rPr>
                    <a:t>Meru</a:t>
                  </a:r>
                </a:p>
              </p:txBody>
            </p:sp>
          </p:grpSp>
          <p:grpSp>
            <p:nvGrpSpPr>
              <p:cNvPr id="5" name="Group 4"/>
              <p:cNvGrpSpPr/>
              <p:nvPr/>
            </p:nvGrpSpPr>
            <p:grpSpPr>
              <a:xfrm>
                <a:off x="3461896" y="1461910"/>
                <a:ext cx="1520661" cy="3996898"/>
                <a:chOff x="4832401" y="1461910"/>
                <a:chExt cx="1717040" cy="3996898"/>
              </a:xfrm>
            </p:grpSpPr>
            <p:grpSp>
              <p:nvGrpSpPr>
                <p:cNvPr id="43" name="Group 42"/>
                <p:cNvGrpSpPr/>
                <p:nvPr/>
              </p:nvGrpSpPr>
              <p:grpSpPr>
                <a:xfrm>
                  <a:off x="4832401" y="1461910"/>
                  <a:ext cx="1717040" cy="3996898"/>
                  <a:chOff x="2265985" y="1547254"/>
                  <a:chExt cx="1717040" cy="3996898"/>
                </a:xfrm>
              </p:grpSpPr>
              <p:sp>
                <p:nvSpPr>
                  <p:cNvPr id="44" name="Rounded Rectangle 43"/>
                  <p:cNvSpPr/>
                  <p:nvPr/>
                </p:nvSpPr>
                <p:spPr bwMode="auto">
                  <a:xfrm>
                    <a:off x="2329473" y="1547254"/>
                    <a:ext cx="1590065" cy="3996898"/>
                  </a:xfrm>
                  <a:prstGeom prst="roundRect">
                    <a:avLst>
                      <a:gd name="adj" fmla="val 10078"/>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a typeface="+mn-ea"/>
                    </a:endParaRPr>
                  </a:p>
                </p:txBody>
              </p:sp>
              <p:sp>
                <p:nvSpPr>
                  <p:cNvPr id="45" name="Rounded Rectangle 44"/>
                  <p:cNvSpPr/>
                  <p:nvPr/>
                </p:nvSpPr>
                <p:spPr bwMode="auto">
                  <a:xfrm>
                    <a:off x="2462364" y="1632227"/>
                    <a:ext cx="1324282" cy="774386"/>
                  </a:xfrm>
                  <a:prstGeom prst="roundRect">
                    <a:avLst>
                      <a:gd name="adj" fmla="val 10517"/>
                    </a:avLst>
                  </a:prstGeom>
                  <a:solidFill>
                    <a:schemeClr val="bg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mn-ea"/>
                    </a:endParaRPr>
                  </a:p>
                </p:txBody>
              </p:sp>
              <p:sp>
                <p:nvSpPr>
                  <p:cNvPr id="46" name="TextBox 45"/>
                  <p:cNvSpPr txBox="1"/>
                  <p:nvPr/>
                </p:nvSpPr>
                <p:spPr>
                  <a:xfrm>
                    <a:off x="2265985" y="1879438"/>
                    <a:ext cx="1717040" cy="276999"/>
                  </a:xfrm>
                  <a:prstGeom prst="rect">
                    <a:avLst/>
                  </a:prstGeom>
                  <a:noFill/>
                </p:spPr>
                <p:txBody>
                  <a:bodyPr wrap="square" rtlCol="0">
                    <a:spAutoFit/>
                  </a:bodyPr>
                  <a:lstStyle/>
                  <a:p>
                    <a:pPr algn="ctr"/>
                    <a:r>
                      <a:rPr lang="zh-CN" altLang="en-US" sz="1200" b="1" dirty="0" smtClean="0">
                        <a:latin typeface="Calibri" pitchFamily="34" charset="0"/>
                        <a:ea typeface="+mn-ea"/>
                      </a:rPr>
                      <a:t>有线架构</a:t>
                    </a:r>
                    <a:endParaRPr lang="en-US" sz="1200" b="1" dirty="0">
                      <a:latin typeface="Calibri" pitchFamily="34" charset="0"/>
                      <a:ea typeface="+mn-ea"/>
                    </a:endParaRPr>
                  </a:p>
                </p:txBody>
              </p:sp>
            </p:grpSp>
            <p:pic>
              <p:nvPicPr>
                <p:cNvPr id="19" name="Picture 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79262" y="4119510"/>
                  <a:ext cx="823318" cy="614146"/>
                </a:xfrm>
                <a:prstGeom prst="rect">
                  <a:avLst/>
                </a:prstGeom>
                <a:noFill/>
                <a:ln w="9360">
                  <a:noFill/>
                  <a:miter lim="800000"/>
                  <a:headEnd/>
                  <a:tailEnd/>
                </a:ln>
              </p:spPr>
            </p:pic>
            <p:pic>
              <p:nvPicPr>
                <p:cNvPr id="21" name="Picture 4" descr="\\SPINDLES\Company\mktg\MARCOMM\Artwork\ICONS\Misc Generic Icons\switch-orange-base.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50935" y="2385327"/>
                  <a:ext cx="879973" cy="879973"/>
                </a:xfrm>
                <a:prstGeom prst="rect">
                  <a:avLst/>
                </a:prstGeom>
                <a:noFill/>
              </p:spPr>
            </p:pic>
            <p:pic>
              <p:nvPicPr>
                <p:cNvPr id="22"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350006" y="3537871"/>
                  <a:ext cx="681832" cy="494507"/>
                </a:xfrm>
                <a:prstGeom prst="rect">
                  <a:avLst/>
                </a:prstGeom>
                <a:noFill/>
                <a:ln w="9360">
                  <a:noFill/>
                  <a:miter lim="800000"/>
                  <a:headEnd/>
                  <a:tailEnd/>
                </a:ln>
              </p:spPr>
            </p:pic>
            <p:sp>
              <p:nvSpPr>
                <p:cNvPr id="53" name="TextBox 52"/>
                <p:cNvSpPr txBox="1"/>
                <p:nvPr/>
              </p:nvSpPr>
              <p:spPr>
                <a:xfrm>
                  <a:off x="5376572" y="3144590"/>
                  <a:ext cx="648348" cy="276999"/>
                </a:xfrm>
                <a:prstGeom prst="rect">
                  <a:avLst/>
                </a:prstGeom>
                <a:noFill/>
              </p:spPr>
              <p:txBody>
                <a:bodyPr wrap="none" rtlCol="0">
                  <a:spAutoFit/>
                </a:bodyPr>
                <a:lstStyle/>
                <a:p>
                  <a:r>
                    <a:rPr lang="en-US" sz="1200" b="1" dirty="0" smtClean="0">
                      <a:solidFill>
                        <a:schemeClr val="bg1"/>
                      </a:solidFill>
                      <a:latin typeface="Calibri" pitchFamily="34" charset="0"/>
                      <a:ea typeface="+mn-ea"/>
                    </a:rPr>
                    <a:t>Aruba</a:t>
                  </a:r>
                  <a:endParaRPr lang="en-US" sz="1200" b="1" dirty="0">
                    <a:solidFill>
                      <a:schemeClr val="bg1"/>
                    </a:solidFill>
                    <a:latin typeface="Calibri" pitchFamily="34" charset="0"/>
                    <a:ea typeface="+mn-ea"/>
                  </a:endParaRPr>
                </a:p>
              </p:txBody>
            </p:sp>
            <p:sp>
              <p:nvSpPr>
                <p:cNvPr id="54" name="TextBox 53"/>
                <p:cNvSpPr txBox="1"/>
                <p:nvPr/>
              </p:nvSpPr>
              <p:spPr>
                <a:xfrm>
                  <a:off x="5028780" y="4754108"/>
                  <a:ext cx="1324282" cy="461665"/>
                </a:xfrm>
                <a:prstGeom prst="rect">
                  <a:avLst/>
                </a:prstGeom>
                <a:noFill/>
              </p:spPr>
              <p:txBody>
                <a:bodyPr wrap="square" rtlCol="0">
                  <a:spAutoFit/>
                </a:bodyPr>
                <a:lstStyle/>
                <a:p>
                  <a:pPr algn="ctr">
                    <a:spcBef>
                      <a:spcPts val="400"/>
                    </a:spcBef>
                  </a:pPr>
                  <a:r>
                    <a:rPr lang="zh-CN" altLang="en-US" sz="1200" b="1" dirty="0" smtClean="0">
                      <a:solidFill>
                        <a:schemeClr val="bg1"/>
                      </a:solidFill>
                      <a:latin typeface="Calibri" pitchFamily="34" charset="0"/>
                      <a:ea typeface="+mn-ea"/>
                    </a:rPr>
                    <a:t>任何</a:t>
                  </a:r>
                  <a:r>
                    <a:rPr lang="en-US" sz="1200" b="1" dirty="0" smtClean="0">
                      <a:solidFill>
                        <a:schemeClr val="bg1"/>
                      </a:solidFill>
                      <a:latin typeface="Calibri" pitchFamily="34" charset="0"/>
                      <a:ea typeface="+mn-ea"/>
                    </a:rPr>
                    <a:t> MIB-II </a:t>
                  </a:r>
                  <a:r>
                    <a:rPr lang="zh-CN" altLang="en-US" sz="1200" b="1" dirty="0" smtClean="0">
                      <a:solidFill>
                        <a:schemeClr val="bg1"/>
                      </a:solidFill>
                      <a:latin typeface="Calibri" pitchFamily="34" charset="0"/>
                      <a:ea typeface="+mn-ea"/>
                    </a:rPr>
                    <a:t>的兼容设备</a:t>
                  </a:r>
                  <a:endParaRPr lang="en-US" sz="1200" b="1" dirty="0" smtClean="0">
                    <a:solidFill>
                      <a:schemeClr val="bg1"/>
                    </a:solidFill>
                    <a:latin typeface="Calibri" pitchFamily="34" charset="0"/>
                    <a:ea typeface="+mn-ea"/>
                  </a:endParaRPr>
                </a:p>
              </p:txBody>
            </p:sp>
          </p:grpSp>
          <p:grpSp>
            <p:nvGrpSpPr>
              <p:cNvPr id="3" name="Group 2"/>
              <p:cNvGrpSpPr/>
              <p:nvPr/>
            </p:nvGrpSpPr>
            <p:grpSpPr>
              <a:xfrm>
                <a:off x="4957232" y="1461909"/>
                <a:ext cx="1520661" cy="3996898"/>
                <a:chOff x="6494631" y="1461909"/>
                <a:chExt cx="1717040" cy="3996898"/>
              </a:xfrm>
            </p:grpSpPr>
            <p:grpSp>
              <p:nvGrpSpPr>
                <p:cNvPr id="47" name="Group 46"/>
                <p:cNvGrpSpPr/>
                <p:nvPr/>
              </p:nvGrpSpPr>
              <p:grpSpPr>
                <a:xfrm>
                  <a:off x="6494631" y="1461909"/>
                  <a:ext cx="1717040" cy="3996898"/>
                  <a:chOff x="2265985" y="1547253"/>
                  <a:chExt cx="1717040" cy="3996898"/>
                </a:xfrm>
              </p:grpSpPr>
              <p:sp>
                <p:nvSpPr>
                  <p:cNvPr id="48" name="Rounded Rectangle 47"/>
                  <p:cNvSpPr/>
                  <p:nvPr/>
                </p:nvSpPr>
                <p:spPr bwMode="auto">
                  <a:xfrm>
                    <a:off x="2329473" y="1547253"/>
                    <a:ext cx="1590065" cy="3996898"/>
                  </a:xfrm>
                  <a:prstGeom prst="roundRect">
                    <a:avLst>
                      <a:gd name="adj" fmla="val 10078"/>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a typeface="+mn-ea"/>
                    </a:endParaRPr>
                  </a:p>
                </p:txBody>
              </p:sp>
              <p:sp>
                <p:nvSpPr>
                  <p:cNvPr id="49" name="Rounded Rectangle 48"/>
                  <p:cNvSpPr/>
                  <p:nvPr/>
                </p:nvSpPr>
                <p:spPr bwMode="auto">
                  <a:xfrm>
                    <a:off x="2462364" y="1632227"/>
                    <a:ext cx="1324282" cy="774386"/>
                  </a:xfrm>
                  <a:prstGeom prst="roundRect">
                    <a:avLst>
                      <a:gd name="adj" fmla="val 10517"/>
                    </a:avLst>
                  </a:prstGeom>
                  <a:solidFill>
                    <a:schemeClr val="bg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mn-ea"/>
                    </a:endParaRPr>
                  </a:p>
                </p:txBody>
              </p:sp>
              <p:sp>
                <p:nvSpPr>
                  <p:cNvPr id="50" name="TextBox 49"/>
                  <p:cNvSpPr txBox="1"/>
                  <p:nvPr/>
                </p:nvSpPr>
                <p:spPr>
                  <a:xfrm>
                    <a:off x="2265985" y="1879438"/>
                    <a:ext cx="1717040" cy="276999"/>
                  </a:xfrm>
                  <a:prstGeom prst="rect">
                    <a:avLst/>
                  </a:prstGeom>
                  <a:noFill/>
                </p:spPr>
                <p:txBody>
                  <a:bodyPr wrap="square" rtlCol="0">
                    <a:spAutoFit/>
                  </a:bodyPr>
                  <a:lstStyle/>
                  <a:p>
                    <a:pPr algn="ctr"/>
                    <a:r>
                      <a:rPr lang="zh-CN" altLang="en-US" sz="1200" b="1" dirty="0" smtClean="0">
                        <a:latin typeface="Calibri" pitchFamily="34" charset="0"/>
                        <a:ea typeface="+mn-ea"/>
                      </a:rPr>
                      <a:t>无线接入点</a:t>
                    </a:r>
                    <a:endParaRPr lang="en-US" sz="1200" b="1" dirty="0">
                      <a:latin typeface="Calibri" pitchFamily="34" charset="0"/>
                      <a:ea typeface="+mn-ea"/>
                    </a:endParaRPr>
                  </a:p>
                </p:txBody>
              </p:sp>
            </p:grpSp>
            <p:pic>
              <p:nvPicPr>
                <p:cNvPr id="26"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91521" y="3503555"/>
                  <a:ext cx="523260" cy="508291"/>
                </a:xfrm>
                <a:prstGeom prst="rect">
                  <a:avLst/>
                </a:prstGeom>
                <a:noFill/>
                <a:ln w="9360">
                  <a:noFill/>
                  <a:miter lim="800000"/>
                  <a:headEnd/>
                  <a:tailEnd/>
                </a:ln>
              </p:spPr>
            </p:pic>
            <p:pic>
              <p:nvPicPr>
                <p:cNvPr id="56" name="Picture 2" descr="\\Spindles\company\mktg\MARCOMM\Artwork\ICONS\AP's\AP-105_icon verso.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48844" y="2545337"/>
                  <a:ext cx="408614" cy="529102"/>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038802" y="3144590"/>
                  <a:ext cx="648348" cy="276999"/>
                </a:xfrm>
                <a:prstGeom prst="rect">
                  <a:avLst/>
                </a:prstGeom>
                <a:noFill/>
              </p:spPr>
              <p:txBody>
                <a:bodyPr wrap="none" rtlCol="0">
                  <a:spAutoFit/>
                </a:bodyPr>
                <a:lstStyle/>
                <a:p>
                  <a:r>
                    <a:rPr lang="en-US" sz="1200" b="1" dirty="0" smtClean="0">
                      <a:solidFill>
                        <a:schemeClr val="bg1"/>
                      </a:solidFill>
                      <a:latin typeface="Calibri" pitchFamily="34" charset="0"/>
                      <a:ea typeface="+mn-ea"/>
                    </a:rPr>
                    <a:t>Aruba</a:t>
                  </a:r>
                  <a:endParaRPr lang="en-US" sz="1200" b="1" dirty="0">
                    <a:solidFill>
                      <a:schemeClr val="bg1"/>
                    </a:solidFill>
                    <a:latin typeface="Calibri" pitchFamily="34" charset="0"/>
                    <a:ea typeface="+mn-ea"/>
                  </a:endParaRPr>
                </a:p>
              </p:txBody>
            </p:sp>
            <p:sp>
              <p:nvSpPr>
                <p:cNvPr id="58" name="TextBox 57"/>
                <p:cNvSpPr txBox="1"/>
                <p:nvPr/>
              </p:nvSpPr>
              <p:spPr>
                <a:xfrm>
                  <a:off x="6908682" y="4103844"/>
                  <a:ext cx="888935" cy="984885"/>
                </a:xfrm>
                <a:prstGeom prst="rect">
                  <a:avLst/>
                </a:prstGeom>
                <a:noFill/>
              </p:spPr>
              <p:txBody>
                <a:bodyPr wrap="none" rtlCol="0">
                  <a:spAutoFit/>
                </a:bodyPr>
                <a:lstStyle/>
                <a:p>
                  <a:pPr algn="ctr">
                    <a:spcBef>
                      <a:spcPts val="400"/>
                    </a:spcBef>
                  </a:pPr>
                  <a:r>
                    <a:rPr lang="en-US" sz="1200" b="1" dirty="0" smtClean="0">
                      <a:solidFill>
                        <a:schemeClr val="bg1"/>
                      </a:solidFill>
                      <a:latin typeface="Calibri" pitchFamily="34" charset="0"/>
                      <a:ea typeface="+mn-ea"/>
                    </a:rPr>
                    <a:t>Cisco</a:t>
                  </a:r>
                </a:p>
                <a:p>
                  <a:pPr algn="ctr">
                    <a:spcBef>
                      <a:spcPts val="400"/>
                    </a:spcBef>
                  </a:pPr>
                  <a:r>
                    <a:rPr lang="en-US" sz="1200" b="1" dirty="0" smtClean="0">
                      <a:solidFill>
                        <a:schemeClr val="bg1"/>
                      </a:solidFill>
                      <a:latin typeface="Calibri" pitchFamily="34" charset="0"/>
                      <a:ea typeface="+mn-ea"/>
                    </a:rPr>
                    <a:t>Motorola</a:t>
                  </a:r>
                </a:p>
                <a:p>
                  <a:pPr algn="ctr">
                    <a:spcBef>
                      <a:spcPts val="400"/>
                    </a:spcBef>
                  </a:pPr>
                  <a:r>
                    <a:rPr lang="en-US" sz="1200" b="1" dirty="0" smtClean="0">
                      <a:solidFill>
                        <a:schemeClr val="bg1"/>
                      </a:solidFill>
                      <a:latin typeface="Calibri" pitchFamily="34" charset="0"/>
                      <a:ea typeface="+mn-ea"/>
                    </a:rPr>
                    <a:t>HP</a:t>
                  </a:r>
                </a:p>
                <a:p>
                  <a:pPr algn="ctr">
                    <a:spcBef>
                      <a:spcPts val="400"/>
                    </a:spcBef>
                  </a:pPr>
                  <a:r>
                    <a:rPr lang="en-US" sz="1200" b="1" dirty="0" smtClean="0">
                      <a:solidFill>
                        <a:schemeClr val="bg1"/>
                      </a:solidFill>
                      <a:latin typeface="Calibri" pitchFamily="34" charset="0"/>
                      <a:ea typeface="+mn-ea"/>
                    </a:rPr>
                    <a:t>more</a:t>
                  </a:r>
                </a:p>
              </p:txBody>
            </p:sp>
          </p:grpSp>
          <p:grpSp>
            <p:nvGrpSpPr>
              <p:cNvPr id="14" name="Group 13"/>
              <p:cNvGrpSpPr/>
              <p:nvPr/>
            </p:nvGrpSpPr>
            <p:grpSpPr>
              <a:xfrm>
                <a:off x="6452568" y="1461909"/>
                <a:ext cx="1520661" cy="3996898"/>
                <a:chOff x="6443310" y="1461909"/>
                <a:chExt cx="1520661" cy="3996898"/>
              </a:xfrm>
            </p:grpSpPr>
            <p:grpSp>
              <p:nvGrpSpPr>
                <p:cNvPr id="37" name="Group 36"/>
                <p:cNvGrpSpPr/>
                <p:nvPr/>
              </p:nvGrpSpPr>
              <p:grpSpPr>
                <a:xfrm>
                  <a:off x="6443310" y="1461909"/>
                  <a:ext cx="1520661" cy="3996898"/>
                  <a:chOff x="2265985" y="1547253"/>
                  <a:chExt cx="1717040" cy="3996898"/>
                </a:xfrm>
              </p:grpSpPr>
              <p:sp>
                <p:nvSpPr>
                  <p:cNvPr id="38" name="Rounded Rectangle 37"/>
                  <p:cNvSpPr/>
                  <p:nvPr/>
                </p:nvSpPr>
                <p:spPr bwMode="auto">
                  <a:xfrm>
                    <a:off x="2329473" y="1547253"/>
                    <a:ext cx="1590065" cy="3996898"/>
                  </a:xfrm>
                  <a:prstGeom prst="roundRect">
                    <a:avLst>
                      <a:gd name="adj" fmla="val 10078"/>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a typeface="+mn-ea"/>
                    </a:endParaRPr>
                  </a:p>
                </p:txBody>
              </p:sp>
              <p:sp>
                <p:nvSpPr>
                  <p:cNvPr id="39" name="Rounded Rectangle 38"/>
                  <p:cNvSpPr/>
                  <p:nvPr/>
                </p:nvSpPr>
                <p:spPr bwMode="auto">
                  <a:xfrm>
                    <a:off x="2462364" y="1632227"/>
                    <a:ext cx="1324282" cy="774386"/>
                  </a:xfrm>
                  <a:prstGeom prst="roundRect">
                    <a:avLst>
                      <a:gd name="adj" fmla="val 10517"/>
                    </a:avLst>
                  </a:prstGeom>
                  <a:solidFill>
                    <a:schemeClr val="bg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mn-ea"/>
                    </a:endParaRPr>
                  </a:p>
                </p:txBody>
              </p:sp>
              <p:sp>
                <p:nvSpPr>
                  <p:cNvPr id="40" name="TextBox 39"/>
                  <p:cNvSpPr txBox="1"/>
                  <p:nvPr/>
                </p:nvSpPr>
                <p:spPr>
                  <a:xfrm>
                    <a:off x="2265985" y="1897368"/>
                    <a:ext cx="1717040" cy="276999"/>
                  </a:xfrm>
                  <a:prstGeom prst="rect">
                    <a:avLst/>
                  </a:prstGeom>
                  <a:noFill/>
                </p:spPr>
                <p:txBody>
                  <a:bodyPr wrap="square" rtlCol="0">
                    <a:spAutoFit/>
                  </a:bodyPr>
                  <a:lstStyle/>
                  <a:p>
                    <a:pPr algn="ctr"/>
                    <a:r>
                      <a:rPr lang="zh-CN" altLang="en-US" sz="1200" b="1" dirty="0" smtClean="0">
                        <a:latin typeface="Calibri" pitchFamily="34" charset="0"/>
                        <a:ea typeface="+mn-ea"/>
                      </a:rPr>
                      <a:t>用户 </a:t>
                    </a:r>
                    <a:r>
                      <a:rPr lang="en-US" altLang="zh-CN" sz="1200" b="1" dirty="0" smtClean="0">
                        <a:latin typeface="Calibri" pitchFamily="34" charset="0"/>
                        <a:ea typeface="+mn-ea"/>
                      </a:rPr>
                      <a:t>&amp; </a:t>
                    </a:r>
                    <a:r>
                      <a:rPr lang="zh-CN" altLang="en-US" sz="1200" b="1" dirty="0" smtClean="0">
                        <a:latin typeface="Calibri" pitchFamily="34" charset="0"/>
                        <a:ea typeface="+mn-ea"/>
                      </a:rPr>
                      <a:t>设备</a:t>
                    </a:r>
                    <a:endParaRPr lang="en-US" sz="1200" b="1" dirty="0">
                      <a:latin typeface="Calibri" pitchFamily="34" charset="0"/>
                      <a:ea typeface="+mn-ea"/>
                    </a:endParaRPr>
                  </a:p>
                </p:txBody>
              </p:sp>
            </p:grpSp>
            <p:grpSp>
              <p:nvGrpSpPr>
                <p:cNvPr id="9" name="Group 8"/>
                <p:cNvGrpSpPr/>
                <p:nvPr/>
              </p:nvGrpSpPr>
              <p:grpSpPr>
                <a:xfrm>
                  <a:off x="6826593" y="2395457"/>
                  <a:ext cx="754095" cy="554906"/>
                  <a:chOff x="7682449" y="2267641"/>
                  <a:chExt cx="754095" cy="554906"/>
                </a:xfrm>
              </p:grpSpPr>
              <p:pic>
                <p:nvPicPr>
                  <p:cNvPr id="55" name="Picture 54" descr="1womandarkPlain.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161306" y="2417197"/>
                    <a:ext cx="275238" cy="405350"/>
                  </a:xfrm>
                  <a:prstGeom prst="rect">
                    <a:avLst/>
                  </a:prstGeom>
                </p:spPr>
              </p:pic>
              <p:pic>
                <p:nvPicPr>
                  <p:cNvPr id="61" name="Picture 60" descr="1mandarkPlain.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82449" y="2267641"/>
                    <a:ext cx="332788" cy="477913"/>
                  </a:xfrm>
                  <a:prstGeom prst="rect">
                    <a:avLst/>
                  </a:prstGeom>
                </p:spPr>
              </p:pic>
            </p:grpSp>
            <p:grpSp>
              <p:nvGrpSpPr>
                <p:cNvPr id="12" name="Group 11"/>
                <p:cNvGrpSpPr/>
                <p:nvPr/>
              </p:nvGrpSpPr>
              <p:grpSpPr>
                <a:xfrm>
                  <a:off x="6745276" y="3405792"/>
                  <a:ext cx="553480" cy="735157"/>
                  <a:chOff x="7841496" y="2698996"/>
                  <a:chExt cx="553480" cy="735157"/>
                </a:xfrm>
              </p:grpSpPr>
              <p:pic>
                <p:nvPicPr>
                  <p:cNvPr id="64" name="Picture 42" descr="iphon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235281" y="2698996"/>
                    <a:ext cx="159695" cy="418317"/>
                  </a:xfrm>
                  <a:prstGeom prst="rect">
                    <a:avLst/>
                  </a:prstGeom>
                  <a:noFill/>
                  <a:ln w="9525">
                    <a:noFill/>
                    <a:miter lim="800000"/>
                    <a:headEnd/>
                    <a:tailEnd/>
                  </a:ln>
                </p:spPr>
              </p:pic>
              <p:pic>
                <p:nvPicPr>
                  <p:cNvPr id="68" name="Picture 67" descr="Tablet_Icon.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841496" y="3015837"/>
                    <a:ext cx="399678" cy="418316"/>
                  </a:xfrm>
                  <a:prstGeom prst="rect">
                    <a:avLst/>
                  </a:prstGeom>
                </p:spPr>
              </p:pic>
            </p:grpSp>
            <p:sp>
              <p:nvSpPr>
                <p:cNvPr id="69" name="TextBox 68"/>
                <p:cNvSpPr txBox="1"/>
                <p:nvPr/>
              </p:nvSpPr>
              <p:spPr>
                <a:xfrm>
                  <a:off x="6499537" y="4232076"/>
                  <a:ext cx="1408208" cy="697627"/>
                </a:xfrm>
                <a:prstGeom prst="rect">
                  <a:avLst/>
                </a:prstGeom>
                <a:noFill/>
              </p:spPr>
              <p:txBody>
                <a:bodyPr wrap="square" rtlCol="0">
                  <a:spAutoFit/>
                </a:bodyPr>
                <a:lstStyle/>
                <a:p>
                  <a:pPr algn="ctr">
                    <a:spcBef>
                      <a:spcPts val="400"/>
                    </a:spcBef>
                  </a:pPr>
                  <a:r>
                    <a:rPr lang="en-US" sz="1200" b="1" dirty="0" smtClean="0">
                      <a:solidFill>
                        <a:schemeClr val="bg1"/>
                      </a:solidFill>
                      <a:latin typeface="Calibri" pitchFamily="34" charset="0"/>
                      <a:ea typeface="+mn-ea"/>
                    </a:rPr>
                    <a:t>Aruba MDAC</a:t>
                  </a:r>
                  <a:r>
                    <a:rPr lang="zh-CN" altLang="en-US" sz="1200" b="1" dirty="0" smtClean="0">
                      <a:solidFill>
                        <a:schemeClr val="bg1"/>
                      </a:solidFill>
                      <a:latin typeface="Calibri" pitchFamily="34" charset="0"/>
                      <a:ea typeface="+mn-ea"/>
                    </a:rPr>
                    <a:t>的分类与报告</a:t>
                  </a:r>
                  <a:endParaRPr lang="en-US" sz="1200" b="1" dirty="0" smtClean="0">
                    <a:solidFill>
                      <a:schemeClr val="bg1"/>
                    </a:solidFill>
                    <a:latin typeface="Calibri" pitchFamily="34" charset="0"/>
                    <a:ea typeface="+mn-ea"/>
                  </a:endParaRPr>
                </a:p>
                <a:p>
                  <a:pPr algn="ctr">
                    <a:spcBef>
                      <a:spcPts val="400"/>
                    </a:spcBef>
                  </a:pPr>
                  <a:r>
                    <a:rPr lang="zh-CN" altLang="en-US" sz="1200" b="1" dirty="0" smtClean="0">
                      <a:solidFill>
                        <a:schemeClr val="bg1"/>
                      </a:solidFill>
                      <a:latin typeface="Calibri" pitchFamily="34" charset="0"/>
                      <a:ea typeface="+mn-ea"/>
                    </a:rPr>
                    <a:t>集成</a:t>
                  </a:r>
                  <a:r>
                    <a:rPr lang="en-US" sz="1200" b="1" dirty="0" smtClean="0">
                      <a:solidFill>
                        <a:schemeClr val="bg1"/>
                      </a:solidFill>
                      <a:latin typeface="Calibri" pitchFamily="34" charset="0"/>
                      <a:ea typeface="+mn-ea"/>
                    </a:rPr>
                    <a:t>MDM</a:t>
                  </a:r>
                </a:p>
              </p:txBody>
            </p:sp>
            <p:sp>
              <p:nvSpPr>
                <p:cNvPr id="70" name="TextBox 69"/>
                <p:cNvSpPr txBox="1"/>
                <p:nvPr/>
              </p:nvSpPr>
              <p:spPr>
                <a:xfrm>
                  <a:off x="6499537" y="3010454"/>
                  <a:ext cx="1408208" cy="276999"/>
                </a:xfrm>
                <a:prstGeom prst="rect">
                  <a:avLst/>
                </a:prstGeom>
                <a:noFill/>
              </p:spPr>
              <p:txBody>
                <a:bodyPr wrap="square" rtlCol="0">
                  <a:spAutoFit/>
                </a:bodyPr>
                <a:lstStyle/>
                <a:p>
                  <a:pPr algn="ctr">
                    <a:spcBef>
                      <a:spcPts val="400"/>
                    </a:spcBef>
                  </a:pPr>
                  <a:r>
                    <a:rPr lang="zh-CN" altLang="en-US" sz="1200" b="1" dirty="0">
                      <a:solidFill>
                        <a:schemeClr val="bg1"/>
                      </a:solidFill>
                      <a:latin typeface="Calibri" pitchFamily="34" charset="0"/>
                      <a:ea typeface="+mn-ea"/>
                    </a:rPr>
                    <a:t>监</a:t>
                  </a:r>
                  <a:r>
                    <a:rPr lang="zh-CN" altLang="en-US" sz="1200" b="1" dirty="0" smtClean="0">
                      <a:solidFill>
                        <a:schemeClr val="bg1"/>
                      </a:solidFill>
                      <a:latin typeface="Calibri" pitchFamily="34" charset="0"/>
                      <a:ea typeface="+mn-ea"/>
                    </a:rPr>
                    <a:t>控网络活动</a:t>
                  </a:r>
                  <a:endParaRPr lang="en-US" sz="1200" b="1" dirty="0" smtClean="0">
                    <a:solidFill>
                      <a:schemeClr val="bg1"/>
                    </a:solidFill>
                    <a:latin typeface="Calibri" pitchFamily="34" charset="0"/>
                    <a:ea typeface="+mn-ea"/>
                  </a:endParaRPr>
                </a:p>
              </p:txBody>
            </p:sp>
          </p:grpSp>
          <p:grpSp>
            <p:nvGrpSpPr>
              <p:cNvPr id="13" name="Group 12"/>
              <p:cNvGrpSpPr/>
              <p:nvPr/>
            </p:nvGrpSpPr>
            <p:grpSpPr>
              <a:xfrm>
                <a:off x="8004129" y="1461909"/>
                <a:ext cx="1408208" cy="3996899"/>
                <a:chOff x="8004129" y="1461909"/>
                <a:chExt cx="1408208" cy="3996899"/>
              </a:xfrm>
            </p:grpSpPr>
            <p:grpSp>
              <p:nvGrpSpPr>
                <p:cNvPr id="62" name="Group 61"/>
                <p:cNvGrpSpPr/>
                <p:nvPr/>
              </p:nvGrpSpPr>
              <p:grpSpPr>
                <a:xfrm>
                  <a:off x="8004129" y="1461909"/>
                  <a:ext cx="1408208" cy="3996899"/>
                  <a:chOff x="2329473" y="1540773"/>
                  <a:chExt cx="1590065" cy="3996899"/>
                </a:xfrm>
              </p:grpSpPr>
              <p:sp>
                <p:nvSpPr>
                  <p:cNvPr id="63" name="Rounded Rectangle 62"/>
                  <p:cNvSpPr/>
                  <p:nvPr/>
                </p:nvSpPr>
                <p:spPr bwMode="auto">
                  <a:xfrm>
                    <a:off x="2329473" y="1540773"/>
                    <a:ext cx="1590065" cy="3996899"/>
                  </a:xfrm>
                  <a:prstGeom prst="roundRect">
                    <a:avLst>
                      <a:gd name="adj" fmla="val 10078"/>
                    </a:avLst>
                  </a:prstGeom>
                  <a:solidFill>
                    <a:schemeClr val="accent1">
                      <a:lumMod val="75000"/>
                    </a:schemeClr>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a typeface="+mn-ea"/>
                    </a:endParaRPr>
                  </a:p>
                </p:txBody>
              </p:sp>
              <p:sp>
                <p:nvSpPr>
                  <p:cNvPr id="65" name="Rounded Rectangle 64"/>
                  <p:cNvSpPr/>
                  <p:nvPr/>
                </p:nvSpPr>
                <p:spPr bwMode="auto">
                  <a:xfrm>
                    <a:off x="2462364" y="1632227"/>
                    <a:ext cx="1324282" cy="774386"/>
                  </a:xfrm>
                  <a:prstGeom prst="roundRect">
                    <a:avLst>
                      <a:gd name="adj" fmla="val 10517"/>
                    </a:avLst>
                  </a:prstGeom>
                  <a:solidFill>
                    <a:schemeClr val="bg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alibri" pitchFamily="34" charset="0"/>
                      <a:ea typeface="+mn-ea"/>
                    </a:endParaRPr>
                  </a:p>
                </p:txBody>
              </p:sp>
              <p:sp>
                <p:nvSpPr>
                  <p:cNvPr id="66" name="TextBox 65"/>
                  <p:cNvSpPr txBox="1"/>
                  <p:nvPr/>
                </p:nvSpPr>
                <p:spPr>
                  <a:xfrm>
                    <a:off x="2462364" y="1888403"/>
                    <a:ext cx="1324282" cy="276999"/>
                  </a:xfrm>
                  <a:prstGeom prst="rect">
                    <a:avLst/>
                  </a:prstGeom>
                  <a:noFill/>
                </p:spPr>
                <p:txBody>
                  <a:bodyPr wrap="square" rtlCol="0">
                    <a:spAutoFit/>
                  </a:bodyPr>
                  <a:lstStyle/>
                  <a:p>
                    <a:pPr algn="ctr"/>
                    <a:r>
                      <a:rPr lang="zh-CN" altLang="en-US" sz="1200" b="1" dirty="0" smtClean="0">
                        <a:latin typeface="Calibri" pitchFamily="34" charset="0"/>
                        <a:ea typeface="+mn-ea"/>
                      </a:rPr>
                      <a:t>户外 </a:t>
                    </a:r>
                    <a:r>
                      <a:rPr lang="en-US" altLang="zh-CN" sz="1200" b="1" dirty="0" smtClean="0">
                        <a:latin typeface="Calibri" pitchFamily="34" charset="0"/>
                        <a:ea typeface="+mn-ea"/>
                      </a:rPr>
                      <a:t>/ MESH</a:t>
                    </a:r>
                    <a:endParaRPr lang="en-US" sz="1200" b="1" dirty="0">
                      <a:latin typeface="Calibri" pitchFamily="34" charset="0"/>
                      <a:ea typeface="+mn-ea"/>
                    </a:endParaRPr>
                  </a:p>
                </p:txBody>
              </p:sp>
            </p:grpSp>
            <p:sp>
              <p:nvSpPr>
                <p:cNvPr id="79" name="TextBox 78"/>
                <p:cNvSpPr txBox="1"/>
                <p:nvPr/>
              </p:nvSpPr>
              <p:spPr>
                <a:xfrm>
                  <a:off x="8004129" y="4806886"/>
                  <a:ext cx="1408208" cy="276999"/>
                </a:xfrm>
                <a:prstGeom prst="rect">
                  <a:avLst/>
                </a:prstGeom>
                <a:noFill/>
              </p:spPr>
              <p:txBody>
                <a:bodyPr wrap="square" rtlCol="0">
                  <a:spAutoFit/>
                </a:bodyPr>
                <a:lstStyle/>
                <a:p>
                  <a:pPr algn="ctr">
                    <a:spcBef>
                      <a:spcPts val="400"/>
                    </a:spcBef>
                  </a:pPr>
                  <a:r>
                    <a:rPr lang="en-US" sz="1200" b="1" dirty="0" smtClean="0">
                      <a:solidFill>
                        <a:schemeClr val="bg1"/>
                      </a:solidFill>
                      <a:latin typeface="Calibri" pitchFamily="34" charset="0"/>
                      <a:ea typeface="+mn-ea"/>
                    </a:rPr>
                    <a:t>Aruba     </a:t>
                  </a:r>
                  <a:r>
                    <a:rPr lang="en-US" sz="1200" b="1" dirty="0" err="1" smtClean="0">
                      <a:solidFill>
                        <a:schemeClr val="bg1"/>
                      </a:solidFill>
                      <a:latin typeface="Calibri" pitchFamily="34" charset="0"/>
                      <a:ea typeface="+mn-ea"/>
                    </a:rPr>
                    <a:t>AirMesh</a:t>
                  </a:r>
                  <a:endParaRPr lang="en-US" sz="1200" b="1" dirty="0" smtClean="0">
                    <a:solidFill>
                      <a:schemeClr val="bg1"/>
                    </a:solidFill>
                    <a:latin typeface="Calibri" pitchFamily="34" charset="0"/>
                    <a:ea typeface="+mn-ea"/>
                  </a:endParaRPr>
                </a:p>
              </p:txBody>
            </p:sp>
            <p:pic>
              <p:nvPicPr>
                <p:cNvPr id="80" name="Picture 3" descr="\\SPINDLES\Company\mktg\MARCOMM\Artwork\ICONS\Wireless Mesh\MSR2000_icon.gif"/>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8220208" y="4218308"/>
                  <a:ext cx="369355" cy="545238"/>
                </a:xfrm>
                <a:prstGeom prst="rect">
                  <a:avLst/>
                </a:prstGeom>
                <a:noFill/>
              </p:spPr>
            </p:pic>
            <p:pic>
              <p:nvPicPr>
                <p:cNvPr id="81" name="Picture 4" descr="\\SPINDLES\Company\mktg\MARCOMM\Artwork\ICONS\Wireless Mesh\MSR1200_icon_a.gif"/>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740983" y="4229956"/>
                  <a:ext cx="384080" cy="382034"/>
                </a:xfrm>
                <a:prstGeom prst="rect">
                  <a:avLst/>
                </a:prstGeom>
                <a:noFill/>
              </p:spPr>
            </p:pic>
            <p:pic>
              <p:nvPicPr>
                <p:cNvPr id="82" name="Picture 5" descr="\\SPINDLES\Company\mktg\MARCOMM\Artwork\ICONS\Wireless Mesh\MSR4000_icon.gif"/>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220208" y="3571203"/>
                  <a:ext cx="370173" cy="507607"/>
                </a:xfrm>
                <a:prstGeom prst="rect">
                  <a:avLst/>
                </a:prstGeom>
                <a:noFill/>
              </p:spPr>
            </p:pic>
            <p:pic>
              <p:nvPicPr>
                <p:cNvPr id="83" name="Picture 6" descr="\\SPINDLES\Company\mktg\MARCOMM\Artwork\ICONS\Wireless Mesh\MST200_icon_a.gif"/>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802267" y="3606421"/>
                  <a:ext cx="263416" cy="510470"/>
                </a:xfrm>
                <a:prstGeom prst="rect">
                  <a:avLst/>
                </a:prstGeom>
                <a:noFill/>
              </p:spPr>
            </p:pic>
          </p:grpSp>
        </p:grpSp>
        <p:pic>
          <p:nvPicPr>
            <p:cNvPr id="87" name="Picture 2" descr="\\Spindles\company\mktg\MARCOMM\Artwork\ICONS\AP's\AP-175_icon.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375544" y="3170637"/>
              <a:ext cx="498162" cy="622702"/>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6868314" y="3786272"/>
              <a:ext cx="1408208" cy="276999"/>
            </a:xfrm>
            <a:prstGeom prst="rect">
              <a:avLst/>
            </a:prstGeom>
            <a:noFill/>
          </p:spPr>
          <p:txBody>
            <a:bodyPr wrap="square" rtlCol="0">
              <a:spAutoFit/>
            </a:bodyPr>
            <a:lstStyle/>
            <a:p>
              <a:pPr algn="ctr">
                <a:spcBef>
                  <a:spcPts val="400"/>
                </a:spcBef>
              </a:pPr>
              <a:r>
                <a:rPr lang="en-US" sz="1200" b="1" dirty="0" smtClean="0">
                  <a:solidFill>
                    <a:schemeClr val="bg1"/>
                  </a:solidFill>
                  <a:latin typeface="Calibri" pitchFamily="34" charset="0"/>
                  <a:ea typeface="+mn-ea"/>
                </a:rPr>
                <a:t>Aruba AP175</a:t>
              </a:r>
            </a:p>
          </p:txBody>
        </p:sp>
      </p:grpSp>
      <p:sp>
        <p:nvSpPr>
          <p:cNvPr id="17" name="TextBox 16"/>
          <p:cNvSpPr txBox="1"/>
          <p:nvPr/>
        </p:nvSpPr>
        <p:spPr>
          <a:xfrm>
            <a:off x="1876081" y="1910023"/>
            <a:ext cx="5607048" cy="369332"/>
          </a:xfrm>
          <a:prstGeom prst="rect">
            <a:avLst/>
          </a:prstGeom>
          <a:noFill/>
          <a:effectLst/>
        </p:spPr>
        <p:txBody>
          <a:bodyPr wrap="none" rtlCol="0">
            <a:spAutoFit/>
          </a:bodyPr>
          <a:lstStyle/>
          <a:p>
            <a:r>
              <a:rPr lang="en-US" b="1" dirty="0" smtClean="0">
                <a:effectLst>
                  <a:glow rad="101600">
                    <a:schemeClr val="bg1">
                      <a:alpha val="60000"/>
                    </a:schemeClr>
                  </a:glow>
                  <a:outerShdw blurRad="50800" dist="38100" dir="2700000" algn="tl" rotWithShape="0">
                    <a:schemeClr val="bg1">
                      <a:alpha val="40000"/>
                    </a:schemeClr>
                  </a:outerShdw>
                </a:effectLst>
              </a:rPr>
              <a:t>AirWave(</a:t>
            </a:r>
            <a:r>
              <a:rPr lang="zh-CN" altLang="en-US" b="1" dirty="0" smtClean="0">
                <a:effectLst>
                  <a:glow rad="101600">
                    <a:schemeClr val="bg1">
                      <a:alpha val="60000"/>
                    </a:schemeClr>
                  </a:glow>
                  <a:outerShdw blurRad="50800" dist="38100" dir="2700000" algn="tl" rotWithShape="0">
                    <a:schemeClr val="bg1">
                      <a:alpha val="40000"/>
                    </a:schemeClr>
                  </a:outerShdw>
                </a:effectLst>
              </a:rPr>
              <a:t>综合网管</a:t>
            </a:r>
            <a:r>
              <a:rPr lang="en-US" altLang="zh-CN" b="1" dirty="0" smtClean="0">
                <a:effectLst>
                  <a:glow rad="101600">
                    <a:schemeClr val="bg1">
                      <a:alpha val="60000"/>
                    </a:schemeClr>
                  </a:glow>
                  <a:outerShdw blurRad="50800" dist="38100" dir="2700000" algn="tl" rotWithShape="0">
                    <a:schemeClr val="bg1">
                      <a:alpha val="40000"/>
                    </a:schemeClr>
                  </a:outerShdw>
                </a:effectLst>
              </a:rPr>
              <a:t>)</a:t>
            </a:r>
            <a:r>
              <a:rPr lang="en-US" b="1" dirty="0" smtClean="0">
                <a:effectLst>
                  <a:glow rad="101600">
                    <a:schemeClr val="bg1">
                      <a:alpha val="60000"/>
                    </a:schemeClr>
                  </a:glow>
                  <a:outerShdw blurRad="50800" dist="38100" dir="2700000" algn="tl" rotWithShape="0">
                    <a:schemeClr val="bg1">
                      <a:alpha val="40000"/>
                    </a:schemeClr>
                  </a:outerShdw>
                </a:effectLst>
              </a:rPr>
              <a:t> &amp; ClearPass(</a:t>
            </a:r>
            <a:r>
              <a:rPr lang="zh-CN" altLang="en-US" b="1" dirty="0" smtClean="0">
                <a:effectLst>
                  <a:glow rad="101600">
                    <a:schemeClr val="bg1">
                      <a:alpha val="60000"/>
                    </a:schemeClr>
                  </a:glow>
                  <a:outerShdw blurRad="50800" dist="38100" dir="2700000" algn="tl" rotWithShape="0">
                    <a:schemeClr val="bg1">
                      <a:alpha val="40000"/>
                    </a:schemeClr>
                  </a:outerShdw>
                </a:effectLst>
              </a:rPr>
              <a:t>终端智能接入管理</a:t>
            </a:r>
            <a:r>
              <a:rPr lang="en-US" altLang="zh-CN" b="1" dirty="0" smtClean="0">
                <a:effectLst>
                  <a:glow rad="101600">
                    <a:schemeClr val="bg1">
                      <a:alpha val="60000"/>
                    </a:schemeClr>
                  </a:glow>
                  <a:outerShdw blurRad="50800" dist="38100" dir="2700000" algn="tl" rotWithShape="0">
                    <a:schemeClr val="bg1">
                      <a:alpha val="40000"/>
                    </a:schemeClr>
                  </a:outerShdw>
                </a:effectLst>
              </a:rPr>
              <a:t>)</a:t>
            </a:r>
            <a:endParaRPr lang="en-US" b="1" dirty="0">
              <a:effectLst>
                <a:glow rad="101600">
                  <a:schemeClr val="bg1">
                    <a:alpha val="60000"/>
                  </a:schemeClr>
                </a:glow>
                <a:outerShdw blurRad="50800" dist="38100" dir="2700000" algn="tl" rotWithShape="0">
                  <a:schemeClr val="bg1">
                    <a:alpha val="40000"/>
                  </a:schemeClr>
                </a:outerShdw>
              </a:effectLst>
            </a:endParaRPr>
          </a:p>
        </p:txBody>
      </p:sp>
      <p:pic>
        <p:nvPicPr>
          <p:cNvPr id="71" name="Picture 70" descr="G32b.png"/>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065888" y="4306319"/>
            <a:ext cx="715301" cy="704765"/>
          </a:xfrm>
          <a:prstGeom prst="rect">
            <a:avLst/>
          </a:prstGeom>
        </p:spPr>
      </p:pic>
    </p:spTree>
    <p:extLst>
      <p:ext uri="{BB962C8B-B14F-4D97-AF65-F5344CB8AC3E}">
        <p14:creationId xmlns:p14="http://schemas.microsoft.com/office/powerpoint/2010/main" val="1254859635"/>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31581" y="2351982"/>
            <a:ext cx="5531005" cy="850900"/>
          </a:xfrm>
        </p:spPr>
        <p:txBody>
          <a:bodyPr/>
          <a:lstStyle/>
          <a:p>
            <a:r>
              <a:rPr lang="zh-CN" altLang="en-US" sz="3600" dirty="0" smtClean="0"/>
              <a:t>谢  谢！</a:t>
            </a:r>
            <a:endParaRPr lang="en-US" sz="3600" dirty="0"/>
          </a:p>
        </p:txBody>
      </p:sp>
    </p:spTree>
    <p:extLst>
      <p:ext uri="{BB962C8B-B14F-4D97-AF65-F5344CB8AC3E}">
        <p14:creationId xmlns:p14="http://schemas.microsoft.com/office/powerpoint/2010/main" val="8887541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无</a:t>
            </a:r>
            <a:r>
              <a:rPr lang="zh-CN" altLang="en-US" kern="1200" dirty="0" smtClean="0">
                <a:latin typeface="Bookman Old Style" pitchFamily="18" charset="0"/>
                <a:ea typeface="微软雅黑" pitchFamily="34" charset="-122"/>
                <a:cs typeface="Arial" charset="0"/>
              </a:rPr>
              <a:t>线领域的地</a:t>
            </a:r>
            <a:r>
              <a:rPr lang="zh-CN" altLang="en-US" kern="1200" dirty="0">
                <a:latin typeface="Bookman Old Style" pitchFamily="18" charset="0"/>
                <a:ea typeface="微软雅黑" pitchFamily="34" charset="-122"/>
                <a:cs typeface="Arial" charset="0"/>
              </a:rPr>
              <a:t>位</a:t>
            </a:r>
            <a:endParaRPr kern="1200" dirty="0">
              <a:latin typeface="Bookman Old Style" pitchFamily="18" charset="0"/>
              <a:ea typeface="微软雅黑" pitchFamily="34" charset="-122"/>
              <a:cs typeface="Arial" charset="0"/>
            </a:endParaRPr>
          </a:p>
        </p:txBody>
      </p:sp>
      <p:grpSp>
        <p:nvGrpSpPr>
          <p:cNvPr id="5" name="Group 4"/>
          <p:cNvGrpSpPr/>
          <p:nvPr/>
        </p:nvGrpSpPr>
        <p:grpSpPr>
          <a:xfrm>
            <a:off x="3303587" y="1373187"/>
            <a:ext cx="2362200" cy="839788"/>
            <a:chOff x="6070600" y="1435100"/>
            <a:chExt cx="2362200" cy="839788"/>
          </a:xfrm>
        </p:grpSpPr>
        <p:pic>
          <p:nvPicPr>
            <p:cNvPr id="36" name="Picture 35" descr="G33a.png"/>
            <p:cNvPicPr>
              <a:picLocks noChangeAspect="1"/>
            </p:cNvPicPr>
            <p:nvPr/>
          </p:nvPicPr>
          <p:blipFill>
            <a:blip r:embed="rId2"/>
            <a:stretch>
              <a:fillRect/>
            </a:stretch>
          </p:blipFill>
          <p:spPr>
            <a:xfrm>
              <a:off x="6070600" y="1628775"/>
              <a:ext cx="2362200" cy="646113"/>
            </a:xfrm>
            <a:prstGeom prst="rect">
              <a:avLst/>
            </a:prstGeom>
            <a:effectLst>
              <a:outerShdw blurRad="127000" dist="38100" dir="5400000" algn="t" rotWithShape="0">
                <a:prstClr val="black">
                  <a:alpha val="20000"/>
                </a:prstClr>
              </a:outerShdw>
            </a:effectLst>
          </p:spPr>
        </p:pic>
        <p:sp>
          <p:nvSpPr>
            <p:cNvPr id="22532" name="Oval 36"/>
            <p:cNvSpPr>
              <a:spLocks noChangeArrowheads="1"/>
            </p:cNvSpPr>
            <p:nvPr/>
          </p:nvSpPr>
          <p:spPr bwMode="auto">
            <a:xfrm>
              <a:off x="6115050" y="1866900"/>
              <a:ext cx="2273300" cy="228600"/>
            </a:xfrm>
            <a:prstGeom prst="ellipse">
              <a:avLst/>
            </a:prstGeom>
            <a:gradFill rotWithShape="1">
              <a:gsLst>
                <a:gs pos="0">
                  <a:schemeClr val="tx1">
                    <a:alpha val="29999"/>
                  </a:schemeClr>
                </a:gs>
                <a:gs pos="100000">
                  <a:schemeClr val="bg1">
                    <a:alpha val="0"/>
                  </a:schemeClr>
                </a:gs>
              </a:gsLst>
              <a:path path="shape">
                <a:fillToRect l="50000" t="50000" r="50000" b="50000"/>
              </a:path>
            </a:gradFill>
            <a:ln w="9525" algn="ctr">
              <a:noFill/>
              <a:round/>
              <a:headEnd/>
              <a:tailEnd/>
            </a:ln>
          </p:spPr>
          <p:txBody>
            <a:bodyPr/>
            <a:lstStyle/>
            <a:p>
              <a:pPr defTabSz="914400" eaLnBrk="0" hangingPunct="0"/>
              <a:endParaRPr lang="en-US" sz="2400" dirty="0">
                <a:ea typeface="ＭＳ Ｐゴシック" pitchFamily="34" charset="-128"/>
              </a:endParaRPr>
            </a:p>
          </p:txBody>
        </p:sp>
        <p:pic>
          <p:nvPicPr>
            <p:cNvPr id="22540" name="Picture 8" descr="http://www.b2match.eu/softwaredays/system/files/800px-Gartner_logo.svg.png"/>
            <p:cNvPicPr>
              <a:picLocks noChangeAspect="1" noChangeArrowheads="1"/>
            </p:cNvPicPr>
            <p:nvPr/>
          </p:nvPicPr>
          <p:blipFill>
            <a:blip r:embed="rId3"/>
            <a:srcRect/>
            <a:stretch>
              <a:fillRect/>
            </a:stretch>
          </p:blipFill>
          <p:spPr bwMode="auto">
            <a:xfrm>
              <a:off x="6261100" y="1435100"/>
              <a:ext cx="1928813" cy="439738"/>
            </a:xfrm>
            <a:prstGeom prst="rect">
              <a:avLst/>
            </a:prstGeom>
            <a:noFill/>
            <a:ln w="9525">
              <a:noFill/>
              <a:miter lim="800000"/>
              <a:headEnd/>
              <a:tailEnd/>
            </a:ln>
          </p:spPr>
        </p:pic>
      </p:grpSp>
      <p:sp>
        <p:nvSpPr>
          <p:cNvPr id="13" name="矩形 3"/>
          <p:cNvSpPr/>
          <p:nvPr/>
        </p:nvSpPr>
        <p:spPr>
          <a:xfrm>
            <a:off x="429529" y="5745373"/>
            <a:ext cx="8433719" cy="584775"/>
          </a:xfrm>
          <a:prstGeom prst="rect">
            <a:avLst/>
          </a:prstGeom>
          <a:noFill/>
        </p:spPr>
        <p:txBody>
          <a:bodyPr wrap="none" lIns="91440" tIns="45720" rIns="91440" bIns="45720">
            <a:spAutoFit/>
          </a:bodyPr>
          <a:lstStyle/>
          <a:p>
            <a:pPr algn="ctr"/>
            <a:r>
              <a:rPr lang="en-US" altLang="zh-CN"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rPr>
              <a:t>Gartner</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rPr>
              <a:t>连续</a:t>
            </a:r>
            <a:r>
              <a:rPr lang="en-US" altLang="zh-CN"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宋体" pitchFamily="2" charset="-122"/>
              </a:rPr>
              <a:t>7</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rPr>
              <a:t>年将</a:t>
            </a:r>
            <a:r>
              <a:rPr lang="en-US" altLang="zh-CN"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rPr>
              <a:t>Aruba</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rPr>
              <a:t>评价为行业的领导者</a:t>
            </a:r>
            <a:endParaRPr lang="zh-CN" alt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ea typeface="宋体" pitchFamily="2" charset="-122"/>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039" y="2384598"/>
            <a:ext cx="3177296" cy="319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93499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深得全球顶级客户信赖</a:t>
            </a:r>
            <a:endParaRPr kern="1200" dirty="0">
              <a:latin typeface="Bookman Old Style" pitchFamily="18" charset="0"/>
              <a:ea typeface="微软雅黑" pitchFamily="34" charset="-122"/>
              <a:cs typeface="Arial" charset="0"/>
            </a:endParaRPr>
          </a:p>
        </p:txBody>
      </p:sp>
      <p:sp>
        <p:nvSpPr>
          <p:cNvPr id="177" name="Rounded Rectangle 176"/>
          <p:cNvSpPr/>
          <p:nvPr/>
        </p:nvSpPr>
        <p:spPr bwMode="auto">
          <a:xfrm>
            <a:off x="6726238" y="505142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电信运营商</a:t>
            </a:r>
            <a:endParaRPr lang="en-US" sz="1400" b="1" dirty="0">
              <a:solidFill>
                <a:srgbClr val="C87700"/>
              </a:solidFill>
              <a:latin typeface="Helvetica"/>
              <a:cs typeface="MS PGothic"/>
            </a:endParaRPr>
          </a:p>
        </p:txBody>
      </p:sp>
      <p:sp>
        <p:nvSpPr>
          <p:cNvPr id="178" name="Rounded Rectangle 177"/>
          <p:cNvSpPr/>
          <p:nvPr/>
        </p:nvSpPr>
        <p:spPr bwMode="auto">
          <a:xfrm>
            <a:off x="6726238" y="370840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服务</a:t>
            </a:r>
            <a:endParaRPr lang="en-US" sz="1400" b="1" dirty="0">
              <a:solidFill>
                <a:srgbClr val="C87700"/>
              </a:solidFill>
              <a:latin typeface="Helvetica"/>
              <a:cs typeface="MS PGothic"/>
            </a:endParaRPr>
          </a:p>
        </p:txBody>
      </p:sp>
      <p:sp>
        <p:nvSpPr>
          <p:cNvPr id="179" name="Rounded Rectangle 178"/>
          <p:cNvSpPr/>
          <p:nvPr/>
        </p:nvSpPr>
        <p:spPr bwMode="auto">
          <a:xfrm>
            <a:off x="6716713" y="236537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零售</a:t>
            </a:r>
            <a:endParaRPr lang="en-US" sz="1400" b="1" dirty="0">
              <a:solidFill>
                <a:srgbClr val="C87700"/>
              </a:solidFill>
              <a:latin typeface="Helvetica"/>
              <a:cs typeface="MS PGothic"/>
            </a:endParaRPr>
          </a:p>
        </p:txBody>
      </p:sp>
      <p:sp>
        <p:nvSpPr>
          <p:cNvPr id="180" name="Rounded Rectangle 179"/>
          <p:cNvSpPr/>
          <p:nvPr/>
        </p:nvSpPr>
        <p:spPr bwMode="auto">
          <a:xfrm>
            <a:off x="6707188" y="1019175"/>
            <a:ext cx="2066925"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媒体</a:t>
            </a:r>
            <a:endParaRPr lang="en-US" sz="1400" b="1" dirty="0">
              <a:solidFill>
                <a:srgbClr val="C87700"/>
              </a:solidFill>
              <a:latin typeface="Helvetica"/>
              <a:cs typeface="MS PGothic"/>
            </a:endParaRPr>
          </a:p>
        </p:txBody>
      </p:sp>
      <p:sp>
        <p:nvSpPr>
          <p:cNvPr id="173" name="Rounded Rectangle 172"/>
          <p:cNvSpPr/>
          <p:nvPr/>
        </p:nvSpPr>
        <p:spPr bwMode="auto">
          <a:xfrm>
            <a:off x="315913" y="3706813"/>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基础教育</a:t>
            </a:r>
            <a:endParaRPr lang="en-US" sz="1400" b="1" dirty="0">
              <a:solidFill>
                <a:srgbClr val="C87700"/>
              </a:solidFill>
              <a:latin typeface="Helvetica"/>
              <a:cs typeface="MS PGothic"/>
            </a:endParaRPr>
          </a:p>
        </p:txBody>
      </p:sp>
      <p:sp>
        <p:nvSpPr>
          <p:cNvPr id="174" name="Rounded Rectangle 173"/>
          <p:cNvSpPr/>
          <p:nvPr/>
        </p:nvSpPr>
        <p:spPr bwMode="auto">
          <a:xfrm>
            <a:off x="4592638" y="369887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公共组</a:t>
            </a:r>
            <a:r>
              <a:rPr lang="zh-CN" altLang="en-US" sz="1400" b="1" dirty="0">
                <a:solidFill>
                  <a:srgbClr val="C87700"/>
                </a:solidFill>
                <a:latin typeface="Helvetica"/>
                <a:cs typeface="MS PGothic"/>
              </a:rPr>
              <a:t>织</a:t>
            </a:r>
            <a:endParaRPr lang="en-US" sz="1400" b="1" dirty="0">
              <a:solidFill>
                <a:srgbClr val="C87700"/>
              </a:solidFill>
              <a:latin typeface="Helvetica"/>
              <a:cs typeface="MS PGothic"/>
            </a:endParaRPr>
          </a:p>
        </p:txBody>
      </p:sp>
      <p:sp>
        <p:nvSpPr>
          <p:cNvPr id="175" name="Rounded Rectangle 174"/>
          <p:cNvSpPr/>
          <p:nvPr/>
        </p:nvSpPr>
        <p:spPr bwMode="auto">
          <a:xfrm>
            <a:off x="4583113" y="235585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医疗</a:t>
            </a:r>
            <a:endParaRPr lang="en-US" sz="1400" b="1" dirty="0">
              <a:solidFill>
                <a:srgbClr val="C87700"/>
              </a:solidFill>
              <a:latin typeface="Helvetica"/>
              <a:cs typeface="MS PGothic"/>
            </a:endParaRPr>
          </a:p>
        </p:txBody>
      </p:sp>
      <p:sp>
        <p:nvSpPr>
          <p:cNvPr id="176" name="Rounded Rectangle 175"/>
          <p:cNvSpPr/>
          <p:nvPr/>
        </p:nvSpPr>
        <p:spPr bwMode="auto">
          <a:xfrm>
            <a:off x="4573588" y="100965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经融</a:t>
            </a:r>
            <a:endParaRPr lang="en-US" sz="1400" b="1" dirty="0">
              <a:solidFill>
                <a:srgbClr val="C87700"/>
              </a:solidFill>
              <a:latin typeface="Helvetica"/>
              <a:cs typeface="MS PGothic"/>
            </a:endParaRPr>
          </a:p>
        </p:txBody>
      </p:sp>
      <p:sp>
        <p:nvSpPr>
          <p:cNvPr id="169" name="Rounded Rectangle 168"/>
          <p:cNvSpPr/>
          <p:nvPr/>
        </p:nvSpPr>
        <p:spPr bwMode="auto">
          <a:xfrm>
            <a:off x="2459038" y="505142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制造</a:t>
            </a:r>
            <a:endParaRPr lang="en-US" sz="1400" b="1" dirty="0">
              <a:solidFill>
                <a:srgbClr val="C87700"/>
              </a:solidFill>
              <a:latin typeface="Helvetica"/>
              <a:cs typeface="MS PGothic"/>
            </a:endParaRPr>
          </a:p>
        </p:txBody>
      </p:sp>
      <p:sp>
        <p:nvSpPr>
          <p:cNvPr id="170" name="Rounded Rectangle 169"/>
          <p:cNvSpPr/>
          <p:nvPr/>
        </p:nvSpPr>
        <p:spPr bwMode="auto">
          <a:xfrm>
            <a:off x="2459038" y="370840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公共运输</a:t>
            </a:r>
            <a:endParaRPr lang="en-US" sz="1400" b="1" dirty="0">
              <a:solidFill>
                <a:srgbClr val="C87700"/>
              </a:solidFill>
              <a:latin typeface="Helvetica"/>
              <a:cs typeface="MS PGothic"/>
            </a:endParaRPr>
          </a:p>
        </p:txBody>
      </p:sp>
      <p:sp>
        <p:nvSpPr>
          <p:cNvPr id="171" name="Rounded Rectangle 170"/>
          <p:cNvSpPr/>
          <p:nvPr/>
        </p:nvSpPr>
        <p:spPr bwMode="auto">
          <a:xfrm>
            <a:off x="2449513" y="236537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政府</a:t>
            </a:r>
            <a:endParaRPr lang="en-US" sz="1400" b="1" dirty="0">
              <a:solidFill>
                <a:srgbClr val="C87700"/>
              </a:solidFill>
              <a:latin typeface="Helvetica"/>
              <a:cs typeface="MS PGothic"/>
            </a:endParaRPr>
          </a:p>
        </p:txBody>
      </p:sp>
      <p:sp>
        <p:nvSpPr>
          <p:cNvPr id="172" name="Rounded Rectangle 171"/>
          <p:cNvSpPr/>
          <p:nvPr/>
        </p:nvSpPr>
        <p:spPr bwMode="auto">
          <a:xfrm>
            <a:off x="2439988" y="1019175"/>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互联网</a:t>
            </a:r>
            <a:endParaRPr lang="en-US" sz="1400" b="1" dirty="0">
              <a:solidFill>
                <a:srgbClr val="C87700"/>
              </a:solidFill>
              <a:latin typeface="Helvetica"/>
              <a:cs typeface="MS PGothic"/>
            </a:endParaRPr>
          </a:p>
        </p:txBody>
      </p:sp>
      <p:sp>
        <p:nvSpPr>
          <p:cNvPr id="158" name="Rounded Rectangle 157"/>
          <p:cNvSpPr/>
          <p:nvPr/>
        </p:nvSpPr>
        <p:spPr bwMode="auto">
          <a:xfrm>
            <a:off x="296863" y="502285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能源</a:t>
            </a:r>
            <a:endParaRPr lang="en-US" sz="1400" b="1" dirty="0">
              <a:solidFill>
                <a:srgbClr val="C87700"/>
              </a:solidFill>
              <a:latin typeface="Helvetica"/>
              <a:cs typeface="MS PGothic"/>
            </a:endParaRPr>
          </a:p>
        </p:txBody>
      </p:sp>
      <p:sp>
        <p:nvSpPr>
          <p:cNvPr id="150" name="Rounded Rectangle 149"/>
          <p:cNvSpPr/>
          <p:nvPr/>
        </p:nvSpPr>
        <p:spPr bwMode="auto">
          <a:xfrm>
            <a:off x="4583113" y="5056188"/>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酒店</a:t>
            </a:r>
            <a:endParaRPr lang="en-US" sz="1400" b="1" dirty="0">
              <a:solidFill>
                <a:srgbClr val="C87700"/>
              </a:solidFill>
              <a:latin typeface="Helvetica"/>
              <a:cs typeface="MS PGothic"/>
            </a:endParaRPr>
          </a:p>
        </p:txBody>
      </p:sp>
      <p:sp>
        <p:nvSpPr>
          <p:cNvPr id="149" name="Rounded Rectangle 148"/>
          <p:cNvSpPr/>
          <p:nvPr/>
        </p:nvSpPr>
        <p:spPr bwMode="auto">
          <a:xfrm>
            <a:off x="287338" y="233680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smtClean="0">
                <a:solidFill>
                  <a:srgbClr val="C87700"/>
                </a:solidFill>
                <a:latin typeface="Helvetica"/>
                <a:cs typeface="MS PGothic"/>
              </a:rPr>
              <a:t>高等教育</a:t>
            </a:r>
            <a:endParaRPr lang="en-US" sz="1400" b="1" dirty="0">
              <a:solidFill>
                <a:srgbClr val="C87700"/>
              </a:solidFill>
              <a:latin typeface="Helvetica"/>
              <a:cs typeface="MS PGothic"/>
            </a:endParaRPr>
          </a:p>
        </p:txBody>
      </p:sp>
      <p:sp>
        <p:nvSpPr>
          <p:cNvPr id="147" name="Rounded Rectangle 146"/>
          <p:cNvSpPr/>
          <p:nvPr/>
        </p:nvSpPr>
        <p:spPr bwMode="auto">
          <a:xfrm>
            <a:off x="277813" y="990600"/>
            <a:ext cx="2019300" cy="1238250"/>
          </a:xfrm>
          <a:prstGeom prst="roundRect">
            <a:avLst>
              <a:gd name="adj" fmla="val 7867"/>
            </a:avLst>
          </a:prstGeom>
          <a:solidFill>
            <a:schemeClr val="bg1"/>
          </a:solidFill>
          <a:ln w="9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tIns="0"/>
          <a:lstStyle/>
          <a:p>
            <a:pPr algn="ctr" eaLnBrk="0" fontAlgn="auto" hangingPunct="0">
              <a:spcBef>
                <a:spcPts val="0"/>
              </a:spcBef>
              <a:spcAft>
                <a:spcPts val="0"/>
              </a:spcAft>
              <a:defRPr/>
            </a:pPr>
            <a:r>
              <a:rPr lang="zh-CN" altLang="en-US" sz="1400" b="1" dirty="0">
                <a:solidFill>
                  <a:srgbClr val="C87700"/>
                </a:solidFill>
                <a:latin typeface="Helvetica"/>
                <a:cs typeface="MS PGothic"/>
              </a:rPr>
              <a:t>高新</a:t>
            </a:r>
            <a:r>
              <a:rPr lang="zh-CN" altLang="en-US" sz="1400" b="1" dirty="0" smtClean="0">
                <a:solidFill>
                  <a:srgbClr val="C87700"/>
                </a:solidFill>
                <a:latin typeface="Helvetica"/>
                <a:cs typeface="MS PGothic"/>
              </a:rPr>
              <a:t>技术</a:t>
            </a:r>
            <a:endParaRPr lang="en-US" sz="1400" b="1" dirty="0">
              <a:solidFill>
                <a:srgbClr val="C87700"/>
              </a:solidFill>
              <a:latin typeface="Helvetica"/>
              <a:cs typeface="MS PGothic"/>
            </a:endParaRPr>
          </a:p>
        </p:txBody>
      </p:sp>
      <p:pic>
        <p:nvPicPr>
          <p:cNvPr id="25619" name="Picture 62" descr="sony"/>
          <p:cNvPicPr>
            <a:picLocks noChangeAspect="1" noChangeArrowheads="1"/>
          </p:cNvPicPr>
          <p:nvPr/>
        </p:nvPicPr>
        <p:blipFill>
          <a:blip r:embed="rId3"/>
          <a:srcRect/>
          <a:stretch>
            <a:fillRect/>
          </a:stretch>
        </p:blipFill>
        <p:spPr bwMode="auto">
          <a:xfrm>
            <a:off x="2528888" y="5938838"/>
            <a:ext cx="582612" cy="301625"/>
          </a:xfrm>
          <a:prstGeom prst="rect">
            <a:avLst/>
          </a:prstGeom>
          <a:noFill/>
          <a:ln w="9525">
            <a:noFill/>
            <a:miter lim="800000"/>
            <a:headEnd/>
            <a:tailEnd/>
          </a:ln>
        </p:spPr>
      </p:pic>
      <p:pic>
        <p:nvPicPr>
          <p:cNvPr id="25620" name="Picture 209"/>
          <p:cNvPicPr>
            <a:picLocks noChangeAspect="1" noChangeArrowheads="1"/>
          </p:cNvPicPr>
          <p:nvPr/>
        </p:nvPicPr>
        <p:blipFill>
          <a:blip r:embed="rId4"/>
          <a:srcRect l="28572" t="22069" r="31429" b="39310"/>
          <a:stretch>
            <a:fillRect/>
          </a:stretch>
        </p:blipFill>
        <p:spPr bwMode="auto">
          <a:xfrm>
            <a:off x="3394075" y="5751513"/>
            <a:ext cx="493713" cy="493712"/>
          </a:xfrm>
          <a:prstGeom prst="rect">
            <a:avLst/>
          </a:prstGeom>
          <a:noFill/>
          <a:ln w="9525">
            <a:noFill/>
            <a:miter lim="800000"/>
            <a:headEnd/>
            <a:tailEnd/>
          </a:ln>
        </p:spPr>
      </p:pic>
      <p:pic>
        <p:nvPicPr>
          <p:cNvPr id="25621" name="Picture 125" descr="logo_WilmerHale"/>
          <p:cNvPicPr>
            <a:picLocks noChangeAspect="1" noChangeArrowheads="1"/>
          </p:cNvPicPr>
          <p:nvPr/>
        </p:nvPicPr>
        <p:blipFill>
          <a:blip r:embed="rId5"/>
          <a:srcRect/>
          <a:stretch>
            <a:fillRect/>
          </a:stretch>
        </p:blipFill>
        <p:spPr bwMode="auto">
          <a:xfrm>
            <a:off x="7612063" y="4364038"/>
            <a:ext cx="803275" cy="268287"/>
          </a:xfrm>
          <a:prstGeom prst="rect">
            <a:avLst/>
          </a:prstGeom>
          <a:noFill/>
          <a:ln w="9525">
            <a:noFill/>
            <a:miter lim="800000"/>
            <a:headEnd/>
            <a:tailEnd/>
          </a:ln>
        </p:spPr>
      </p:pic>
      <p:pic>
        <p:nvPicPr>
          <p:cNvPr id="25622" name="Picture 194" descr="ottawa"/>
          <p:cNvPicPr>
            <a:picLocks noChangeAspect="1" noChangeArrowheads="1"/>
          </p:cNvPicPr>
          <p:nvPr/>
        </p:nvPicPr>
        <p:blipFill>
          <a:blip r:embed="rId6"/>
          <a:srcRect b="-2354"/>
          <a:stretch>
            <a:fillRect/>
          </a:stretch>
        </p:blipFill>
        <p:spPr bwMode="auto">
          <a:xfrm>
            <a:off x="4668838" y="3013075"/>
            <a:ext cx="715962" cy="325438"/>
          </a:xfrm>
          <a:prstGeom prst="rect">
            <a:avLst/>
          </a:prstGeom>
          <a:noFill/>
          <a:ln w="9525">
            <a:noFill/>
            <a:miter lim="800000"/>
            <a:headEnd/>
            <a:tailEnd/>
          </a:ln>
        </p:spPr>
      </p:pic>
      <p:pic>
        <p:nvPicPr>
          <p:cNvPr id="25623" name="Picture 6" descr="wakemed"/>
          <p:cNvPicPr>
            <a:picLocks noChangeAspect="1" noChangeArrowheads="1"/>
          </p:cNvPicPr>
          <p:nvPr/>
        </p:nvPicPr>
        <p:blipFill>
          <a:blip r:embed="rId7"/>
          <a:srcRect/>
          <a:stretch>
            <a:fillRect/>
          </a:stretch>
        </p:blipFill>
        <p:spPr bwMode="auto">
          <a:xfrm>
            <a:off x="5421313" y="2632075"/>
            <a:ext cx="1060450" cy="354013"/>
          </a:xfrm>
          <a:prstGeom prst="rect">
            <a:avLst/>
          </a:prstGeom>
          <a:noFill/>
          <a:ln w="9525">
            <a:noFill/>
            <a:miter lim="800000"/>
            <a:headEnd/>
            <a:tailEnd/>
          </a:ln>
        </p:spPr>
      </p:pic>
      <p:pic>
        <p:nvPicPr>
          <p:cNvPr id="25624" name="Picture 14" descr="_Us_AirForce_Logo_2"/>
          <p:cNvPicPr>
            <a:picLocks noChangeAspect="1" noChangeArrowheads="1"/>
          </p:cNvPicPr>
          <p:nvPr/>
        </p:nvPicPr>
        <p:blipFill>
          <a:blip r:embed="rId8"/>
          <a:srcRect/>
          <a:stretch>
            <a:fillRect/>
          </a:stretch>
        </p:blipFill>
        <p:spPr bwMode="auto">
          <a:xfrm>
            <a:off x="2466975" y="2655888"/>
            <a:ext cx="625475" cy="511175"/>
          </a:xfrm>
          <a:prstGeom prst="rect">
            <a:avLst/>
          </a:prstGeom>
          <a:noFill/>
          <a:ln w="9525">
            <a:noFill/>
            <a:miter lim="800000"/>
            <a:headEnd/>
            <a:tailEnd/>
          </a:ln>
        </p:spPr>
      </p:pic>
      <p:pic>
        <p:nvPicPr>
          <p:cNvPr id="25625" name="Picture 140" descr="vanguard"/>
          <p:cNvPicPr>
            <a:picLocks noChangeAspect="1" noChangeArrowheads="1"/>
          </p:cNvPicPr>
          <p:nvPr/>
        </p:nvPicPr>
        <p:blipFill>
          <a:blip r:embed="rId9"/>
          <a:srcRect/>
          <a:stretch>
            <a:fillRect/>
          </a:stretch>
        </p:blipFill>
        <p:spPr bwMode="auto">
          <a:xfrm>
            <a:off x="5562600" y="1662113"/>
            <a:ext cx="1028700" cy="354012"/>
          </a:xfrm>
          <a:prstGeom prst="rect">
            <a:avLst/>
          </a:prstGeom>
          <a:noFill/>
          <a:ln w="9525">
            <a:noFill/>
            <a:miter lim="800000"/>
            <a:headEnd/>
            <a:tailEnd/>
          </a:ln>
        </p:spPr>
      </p:pic>
      <p:pic>
        <p:nvPicPr>
          <p:cNvPr id="25626" name="Picture 86" descr="OSU logo"/>
          <p:cNvPicPr>
            <a:picLocks noChangeAspect="1" noChangeArrowheads="1"/>
          </p:cNvPicPr>
          <p:nvPr/>
        </p:nvPicPr>
        <p:blipFill>
          <a:blip r:embed="rId10"/>
          <a:srcRect/>
          <a:stretch>
            <a:fillRect/>
          </a:stretch>
        </p:blipFill>
        <p:spPr bwMode="auto">
          <a:xfrm>
            <a:off x="1812925" y="2559050"/>
            <a:ext cx="450850" cy="425450"/>
          </a:xfrm>
          <a:prstGeom prst="rect">
            <a:avLst/>
          </a:prstGeom>
          <a:noFill/>
          <a:ln w="9525">
            <a:noFill/>
            <a:miter lim="800000"/>
            <a:headEnd/>
            <a:tailEnd/>
          </a:ln>
        </p:spPr>
      </p:pic>
      <p:pic>
        <p:nvPicPr>
          <p:cNvPr id="25627" name="Picture 85" descr="brown"/>
          <p:cNvPicPr>
            <a:picLocks noChangeAspect="1" noChangeArrowheads="1"/>
          </p:cNvPicPr>
          <p:nvPr/>
        </p:nvPicPr>
        <p:blipFill>
          <a:blip r:embed="rId11"/>
          <a:srcRect/>
          <a:stretch>
            <a:fillRect/>
          </a:stretch>
        </p:blipFill>
        <p:spPr bwMode="auto">
          <a:xfrm>
            <a:off x="1176338" y="2636838"/>
            <a:ext cx="593725" cy="296862"/>
          </a:xfrm>
          <a:prstGeom prst="rect">
            <a:avLst/>
          </a:prstGeom>
          <a:noFill/>
          <a:ln w="9525">
            <a:noFill/>
            <a:miter lim="800000"/>
            <a:headEnd/>
            <a:tailEnd/>
          </a:ln>
        </p:spPr>
      </p:pic>
      <p:pic>
        <p:nvPicPr>
          <p:cNvPr id="25628" name="Picture 103" descr="bea"/>
          <p:cNvPicPr>
            <a:picLocks noChangeAspect="1" noChangeArrowheads="1"/>
          </p:cNvPicPr>
          <p:nvPr/>
        </p:nvPicPr>
        <p:blipFill>
          <a:blip r:embed="rId12"/>
          <a:srcRect/>
          <a:stretch>
            <a:fillRect/>
          </a:stretch>
        </p:blipFill>
        <p:spPr bwMode="auto">
          <a:xfrm>
            <a:off x="1173163" y="1565275"/>
            <a:ext cx="479425" cy="425450"/>
          </a:xfrm>
          <a:prstGeom prst="rect">
            <a:avLst/>
          </a:prstGeom>
          <a:noFill/>
          <a:ln w="9525">
            <a:noFill/>
            <a:miter lim="800000"/>
            <a:headEnd/>
            <a:tailEnd/>
          </a:ln>
        </p:spPr>
      </p:pic>
      <p:pic>
        <p:nvPicPr>
          <p:cNvPr id="25629" name="Picture 104"/>
          <p:cNvPicPr>
            <a:picLocks noChangeAspect="1" noChangeArrowheads="1"/>
          </p:cNvPicPr>
          <p:nvPr/>
        </p:nvPicPr>
        <p:blipFill>
          <a:blip r:embed="rId13"/>
          <a:srcRect/>
          <a:stretch>
            <a:fillRect/>
          </a:stretch>
        </p:blipFill>
        <p:spPr bwMode="auto">
          <a:xfrm>
            <a:off x="490538" y="1565275"/>
            <a:ext cx="546100" cy="355600"/>
          </a:xfrm>
          <a:prstGeom prst="rect">
            <a:avLst/>
          </a:prstGeom>
          <a:noFill/>
          <a:ln w="9525">
            <a:noFill/>
            <a:miter lim="800000"/>
            <a:headEnd/>
            <a:tailEnd/>
          </a:ln>
        </p:spPr>
      </p:pic>
      <p:pic>
        <p:nvPicPr>
          <p:cNvPr id="25630" name="Picture 105"/>
          <p:cNvPicPr>
            <a:picLocks noChangeAspect="1" noChangeArrowheads="1"/>
          </p:cNvPicPr>
          <p:nvPr/>
        </p:nvPicPr>
        <p:blipFill>
          <a:blip r:embed="rId14"/>
          <a:srcRect/>
          <a:stretch>
            <a:fillRect/>
          </a:stretch>
        </p:blipFill>
        <p:spPr bwMode="auto">
          <a:xfrm>
            <a:off x="1268413" y="1331913"/>
            <a:ext cx="520700" cy="265112"/>
          </a:xfrm>
          <a:prstGeom prst="rect">
            <a:avLst/>
          </a:prstGeom>
          <a:noFill/>
          <a:ln w="12700">
            <a:noFill/>
            <a:miter lim="800000"/>
            <a:headEnd/>
            <a:tailEnd/>
          </a:ln>
        </p:spPr>
      </p:pic>
      <p:pic>
        <p:nvPicPr>
          <p:cNvPr id="25632" name="Picture 107" descr="microsoft-logo"/>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354013" y="1127125"/>
            <a:ext cx="887412" cy="619125"/>
          </a:xfrm>
          <a:prstGeom prst="rect">
            <a:avLst/>
          </a:prstGeom>
          <a:noFill/>
          <a:ln w="9525">
            <a:noFill/>
            <a:miter lim="800000"/>
            <a:headEnd/>
            <a:tailEnd/>
          </a:ln>
        </p:spPr>
      </p:pic>
      <p:pic>
        <p:nvPicPr>
          <p:cNvPr id="25633" name="Picture 108" descr="header_logo"/>
          <p:cNvPicPr>
            <a:picLocks noChangeAspect="1" noChangeArrowheads="1"/>
          </p:cNvPicPr>
          <p:nvPr/>
        </p:nvPicPr>
        <p:blipFill>
          <a:blip r:embed="rId16"/>
          <a:srcRect/>
          <a:stretch>
            <a:fillRect/>
          </a:stretch>
        </p:blipFill>
        <p:spPr bwMode="auto">
          <a:xfrm>
            <a:off x="490538" y="2063750"/>
            <a:ext cx="598487" cy="111125"/>
          </a:xfrm>
          <a:prstGeom prst="rect">
            <a:avLst/>
          </a:prstGeom>
          <a:noFill/>
          <a:ln w="9525">
            <a:noFill/>
            <a:miter lim="800000"/>
            <a:headEnd/>
            <a:tailEnd/>
          </a:ln>
        </p:spPr>
      </p:pic>
      <p:pic>
        <p:nvPicPr>
          <p:cNvPr id="25634" name="Picture 109" descr="logo"/>
          <p:cNvPicPr>
            <a:picLocks noChangeAspect="1" noChangeArrowheads="1"/>
          </p:cNvPicPr>
          <p:nvPr/>
        </p:nvPicPr>
        <p:blipFill>
          <a:blip r:embed="rId17"/>
          <a:srcRect/>
          <a:stretch>
            <a:fillRect/>
          </a:stretch>
        </p:blipFill>
        <p:spPr bwMode="auto">
          <a:xfrm>
            <a:off x="1230313" y="2022475"/>
            <a:ext cx="546100" cy="217488"/>
          </a:xfrm>
          <a:prstGeom prst="rect">
            <a:avLst/>
          </a:prstGeom>
          <a:noFill/>
          <a:ln w="9525">
            <a:noFill/>
            <a:miter lim="800000"/>
            <a:headEnd/>
            <a:tailEnd/>
          </a:ln>
        </p:spPr>
      </p:pic>
      <p:pic>
        <p:nvPicPr>
          <p:cNvPr id="25635" name="Picture 41" descr="ebay logo"/>
          <p:cNvPicPr>
            <a:picLocks noChangeAspect="1" noChangeArrowheads="1"/>
          </p:cNvPicPr>
          <p:nvPr/>
        </p:nvPicPr>
        <p:blipFill>
          <a:blip r:embed="rId18"/>
          <a:srcRect/>
          <a:stretch>
            <a:fillRect/>
          </a:stretch>
        </p:blipFill>
        <p:spPr bwMode="auto">
          <a:xfrm>
            <a:off x="3592513" y="1714500"/>
            <a:ext cx="714375" cy="325438"/>
          </a:xfrm>
          <a:prstGeom prst="rect">
            <a:avLst/>
          </a:prstGeom>
          <a:noFill/>
          <a:ln w="9525">
            <a:noFill/>
            <a:miter lim="800000"/>
            <a:headEnd/>
            <a:tailEnd/>
          </a:ln>
        </p:spPr>
      </p:pic>
      <p:pic>
        <p:nvPicPr>
          <p:cNvPr id="25636" name="Picture 42"/>
          <p:cNvPicPr>
            <a:picLocks noChangeAspect="1" noChangeArrowheads="1"/>
          </p:cNvPicPr>
          <p:nvPr/>
        </p:nvPicPr>
        <p:blipFill>
          <a:blip r:embed="rId19"/>
          <a:srcRect/>
          <a:stretch>
            <a:fillRect/>
          </a:stretch>
        </p:blipFill>
        <p:spPr bwMode="auto">
          <a:xfrm>
            <a:off x="2530475" y="1668463"/>
            <a:ext cx="930275" cy="179387"/>
          </a:xfrm>
          <a:prstGeom prst="rect">
            <a:avLst/>
          </a:prstGeom>
          <a:noFill/>
          <a:ln w="12700">
            <a:noFill/>
            <a:miter lim="800000"/>
            <a:headEnd/>
            <a:tailEnd/>
          </a:ln>
        </p:spPr>
      </p:pic>
      <p:pic>
        <p:nvPicPr>
          <p:cNvPr id="25637" name="Picture 43"/>
          <p:cNvPicPr>
            <a:picLocks noChangeAspect="1" noChangeArrowheads="1"/>
          </p:cNvPicPr>
          <p:nvPr/>
        </p:nvPicPr>
        <p:blipFill>
          <a:blip r:embed="rId20"/>
          <a:srcRect/>
          <a:stretch>
            <a:fillRect/>
          </a:stretch>
        </p:blipFill>
        <p:spPr bwMode="auto">
          <a:xfrm>
            <a:off x="2598738" y="1963738"/>
            <a:ext cx="885825" cy="182562"/>
          </a:xfrm>
          <a:prstGeom prst="rect">
            <a:avLst/>
          </a:prstGeom>
          <a:noFill/>
          <a:ln w="12700">
            <a:noFill/>
            <a:miter lim="800000"/>
            <a:headEnd/>
            <a:tailEnd/>
          </a:ln>
        </p:spPr>
      </p:pic>
      <p:pic>
        <p:nvPicPr>
          <p:cNvPr id="25638" name="Picture 44" descr="Google"/>
          <p:cNvPicPr>
            <a:picLocks noChangeAspect="1" noChangeArrowheads="1"/>
          </p:cNvPicPr>
          <p:nvPr/>
        </p:nvPicPr>
        <p:blipFill>
          <a:blip r:embed="rId21"/>
          <a:srcRect/>
          <a:stretch>
            <a:fillRect/>
          </a:stretch>
        </p:blipFill>
        <p:spPr bwMode="auto">
          <a:xfrm>
            <a:off x="2598738" y="1304925"/>
            <a:ext cx="836612" cy="333375"/>
          </a:xfrm>
          <a:prstGeom prst="rect">
            <a:avLst/>
          </a:prstGeom>
          <a:noFill/>
          <a:ln w="9525">
            <a:noFill/>
            <a:miter lim="800000"/>
            <a:headEnd/>
            <a:tailEnd/>
          </a:ln>
        </p:spPr>
      </p:pic>
      <p:pic>
        <p:nvPicPr>
          <p:cNvPr id="25639" name="Picture 45"/>
          <p:cNvPicPr>
            <a:picLocks noChangeAspect="1" noChangeArrowheads="1"/>
          </p:cNvPicPr>
          <p:nvPr/>
        </p:nvPicPr>
        <p:blipFill>
          <a:blip r:embed="rId22"/>
          <a:srcRect/>
          <a:stretch>
            <a:fillRect/>
          </a:stretch>
        </p:blipFill>
        <p:spPr bwMode="auto">
          <a:xfrm>
            <a:off x="3556000" y="1373188"/>
            <a:ext cx="622300" cy="249237"/>
          </a:xfrm>
          <a:prstGeom prst="rect">
            <a:avLst/>
          </a:prstGeom>
          <a:noFill/>
          <a:ln w="9525">
            <a:noFill/>
            <a:miter lim="800000"/>
            <a:headEnd/>
            <a:tailEnd/>
          </a:ln>
        </p:spPr>
      </p:pic>
      <p:pic>
        <p:nvPicPr>
          <p:cNvPr id="25640" name="Picture 48" descr="nbc_logo"/>
          <p:cNvPicPr>
            <a:picLocks noChangeAspect="1" noChangeArrowheads="1"/>
          </p:cNvPicPr>
          <p:nvPr/>
        </p:nvPicPr>
        <p:blipFill>
          <a:blip r:embed="rId23"/>
          <a:srcRect/>
          <a:stretch>
            <a:fillRect/>
          </a:stretch>
        </p:blipFill>
        <p:spPr bwMode="auto">
          <a:xfrm>
            <a:off x="8361363" y="1552575"/>
            <a:ext cx="333375" cy="396875"/>
          </a:xfrm>
          <a:prstGeom prst="rect">
            <a:avLst/>
          </a:prstGeom>
          <a:noFill/>
          <a:ln w="9525">
            <a:noFill/>
            <a:miter lim="800000"/>
            <a:headEnd/>
            <a:tailEnd/>
          </a:ln>
        </p:spPr>
      </p:pic>
      <p:pic>
        <p:nvPicPr>
          <p:cNvPr id="25641" name="Picture 49" descr="nw_a_btop_onair_m10"/>
          <p:cNvPicPr>
            <a:picLocks noChangeAspect="1" noChangeArrowheads="1"/>
          </p:cNvPicPr>
          <p:nvPr/>
        </p:nvPicPr>
        <p:blipFill>
          <a:blip r:embed="rId24"/>
          <a:srcRect/>
          <a:stretch>
            <a:fillRect/>
          </a:stretch>
        </p:blipFill>
        <p:spPr bwMode="auto">
          <a:xfrm>
            <a:off x="6737350" y="1997075"/>
            <a:ext cx="776288" cy="184150"/>
          </a:xfrm>
          <a:prstGeom prst="rect">
            <a:avLst/>
          </a:prstGeom>
          <a:noFill/>
          <a:ln w="9525">
            <a:noFill/>
            <a:miter lim="800000"/>
            <a:headEnd/>
            <a:tailEnd/>
          </a:ln>
        </p:spPr>
      </p:pic>
      <p:pic>
        <p:nvPicPr>
          <p:cNvPr id="25642" name="Picture 50" descr="homepg_logo2"/>
          <p:cNvPicPr>
            <a:picLocks noChangeAspect="1" noChangeArrowheads="1"/>
          </p:cNvPicPr>
          <p:nvPr/>
        </p:nvPicPr>
        <p:blipFill>
          <a:blip r:embed="rId25"/>
          <a:srcRect/>
          <a:stretch>
            <a:fillRect/>
          </a:stretch>
        </p:blipFill>
        <p:spPr bwMode="auto">
          <a:xfrm>
            <a:off x="8164513" y="1260475"/>
            <a:ext cx="557212" cy="150813"/>
          </a:xfrm>
          <a:prstGeom prst="rect">
            <a:avLst/>
          </a:prstGeom>
          <a:noFill/>
          <a:ln w="9525">
            <a:noFill/>
            <a:miter lim="800000"/>
            <a:headEnd/>
            <a:tailEnd/>
          </a:ln>
        </p:spPr>
      </p:pic>
      <p:pic>
        <p:nvPicPr>
          <p:cNvPr id="25643" name="Picture 51" descr="LogoHome"/>
          <p:cNvPicPr>
            <a:picLocks noChangeAspect="1" noChangeArrowheads="1"/>
          </p:cNvPicPr>
          <p:nvPr/>
        </p:nvPicPr>
        <p:blipFill>
          <a:blip r:embed="rId26"/>
          <a:srcRect/>
          <a:stretch>
            <a:fillRect/>
          </a:stretch>
        </p:blipFill>
        <p:spPr bwMode="auto">
          <a:xfrm>
            <a:off x="6705600" y="1539875"/>
            <a:ext cx="846138" cy="358775"/>
          </a:xfrm>
          <a:prstGeom prst="rect">
            <a:avLst/>
          </a:prstGeom>
          <a:noFill/>
          <a:ln w="9525">
            <a:noFill/>
            <a:miter lim="800000"/>
            <a:headEnd/>
            <a:tailEnd/>
          </a:ln>
        </p:spPr>
      </p:pic>
      <p:pic>
        <p:nvPicPr>
          <p:cNvPr id="25644" name="Picture 52" descr="The New York Times"/>
          <p:cNvPicPr>
            <a:picLocks noChangeAspect="1" noChangeArrowheads="1"/>
          </p:cNvPicPr>
          <p:nvPr/>
        </p:nvPicPr>
        <p:blipFill>
          <a:blip r:embed="rId27"/>
          <a:srcRect/>
          <a:stretch>
            <a:fillRect/>
          </a:stretch>
        </p:blipFill>
        <p:spPr bwMode="auto">
          <a:xfrm>
            <a:off x="6721475" y="1360488"/>
            <a:ext cx="1325563" cy="215900"/>
          </a:xfrm>
          <a:prstGeom prst="rect">
            <a:avLst/>
          </a:prstGeom>
          <a:noFill/>
          <a:ln w="9525">
            <a:noFill/>
            <a:miter lim="800000"/>
            <a:headEnd/>
            <a:tailEnd/>
          </a:ln>
        </p:spPr>
      </p:pic>
      <p:pic>
        <p:nvPicPr>
          <p:cNvPr id="25645" name="Picture 54"/>
          <p:cNvPicPr>
            <a:picLocks noChangeAspect="1" noChangeArrowheads="1"/>
          </p:cNvPicPr>
          <p:nvPr/>
        </p:nvPicPr>
        <p:blipFill>
          <a:blip r:embed="rId28"/>
          <a:srcRect/>
          <a:stretch>
            <a:fillRect/>
          </a:stretch>
        </p:blipFill>
        <p:spPr bwMode="auto">
          <a:xfrm>
            <a:off x="7321550" y="1716088"/>
            <a:ext cx="655638" cy="211137"/>
          </a:xfrm>
          <a:prstGeom prst="rect">
            <a:avLst/>
          </a:prstGeom>
          <a:noFill/>
          <a:ln w="9525">
            <a:noFill/>
            <a:miter lim="800000"/>
            <a:headEnd/>
            <a:tailEnd/>
          </a:ln>
        </p:spPr>
      </p:pic>
      <p:pic>
        <p:nvPicPr>
          <p:cNvPr id="25646" name="Picture 55"/>
          <p:cNvPicPr>
            <a:picLocks noChangeAspect="1" noChangeArrowheads="1"/>
          </p:cNvPicPr>
          <p:nvPr/>
        </p:nvPicPr>
        <p:blipFill>
          <a:blip r:embed="rId29">
            <a:clrChange>
              <a:clrFrom>
                <a:srgbClr val="FEFEFE"/>
              </a:clrFrom>
              <a:clrTo>
                <a:srgbClr val="FEFEFE">
                  <a:alpha val="0"/>
                </a:srgbClr>
              </a:clrTo>
            </a:clrChange>
          </a:blip>
          <a:srcRect/>
          <a:stretch>
            <a:fillRect/>
          </a:stretch>
        </p:blipFill>
        <p:spPr bwMode="auto">
          <a:xfrm>
            <a:off x="7999413" y="1565275"/>
            <a:ext cx="295275" cy="368300"/>
          </a:xfrm>
          <a:prstGeom prst="rect">
            <a:avLst/>
          </a:prstGeom>
          <a:noFill/>
          <a:ln w="12700">
            <a:noFill/>
            <a:miter lim="800000"/>
            <a:headEnd/>
            <a:tailEnd/>
          </a:ln>
        </p:spPr>
      </p:pic>
      <p:pic>
        <p:nvPicPr>
          <p:cNvPr id="25647" name="Picture 139" descr="schwab logo"/>
          <p:cNvPicPr>
            <a:picLocks noChangeAspect="1" noChangeArrowheads="1"/>
          </p:cNvPicPr>
          <p:nvPr/>
        </p:nvPicPr>
        <p:blipFill>
          <a:blip r:embed="rId30"/>
          <a:srcRect/>
          <a:stretch>
            <a:fillRect/>
          </a:stretch>
        </p:blipFill>
        <p:spPr bwMode="auto">
          <a:xfrm>
            <a:off x="4640263" y="1790700"/>
            <a:ext cx="1028700" cy="160338"/>
          </a:xfrm>
          <a:prstGeom prst="rect">
            <a:avLst/>
          </a:prstGeom>
          <a:noFill/>
          <a:ln w="9525">
            <a:noFill/>
            <a:miter lim="800000"/>
            <a:headEnd/>
            <a:tailEnd/>
          </a:ln>
        </p:spPr>
      </p:pic>
      <p:pic>
        <p:nvPicPr>
          <p:cNvPr id="25648" name="Picture 143"/>
          <p:cNvPicPr>
            <a:picLocks noChangeAspect="1" noChangeArrowheads="1"/>
          </p:cNvPicPr>
          <p:nvPr/>
        </p:nvPicPr>
        <p:blipFill>
          <a:blip r:embed="rId31"/>
          <a:srcRect/>
          <a:stretch>
            <a:fillRect/>
          </a:stretch>
        </p:blipFill>
        <p:spPr bwMode="auto">
          <a:xfrm>
            <a:off x="4659313" y="1304925"/>
            <a:ext cx="473075" cy="463550"/>
          </a:xfrm>
          <a:prstGeom prst="rect">
            <a:avLst/>
          </a:prstGeom>
          <a:noFill/>
          <a:ln w="9525">
            <a:noFill/>
            <a:miter lim="800000"/>
            <a:headEnd/>
            <a:tailEnd/>
          </a:ln>
        </p:spPr>
      </p:pic>
      <p:pic>
        <p:nvPicPr>
          <p:cNvPr id="25649" name="Picture 146" descr="baincapital"/>
          <p:cNvPicPr>
            <a:picLocks noChangeAspect="1" noChangeArrowheads="1"/>
          </p:cNvPicPr>
          <p:nvPr/>
        </p:nvPicPr>
        <p:blipFill>
          <a:blip r:embed="rId32"/>
          <a:srcRect/>
          <a:stretch>
            <a:fillRect/>
          </a:stretch>
        </p:blipFill>
        <p:spPr bwMode="auto">
          <a:xfrm>
            <a:off x="4652963" y="2008188"/>
            <a:ext cx="750887" cy="153987"/>
          </a:xfrm>
          <a:prstGeom prst="rect">
            <a:avLst/>
          </a:prstGeom>
          <a:noFill/>
          <a:ln w="9525">
            <a:noFill/>
            <a:miter lim="800000"/>
            <a:headEnd/>
            <a:tailEnd/>
          </a:ln>
        </p:spPr>
      </p:pic>
      <p:pic>
        <p:nvPicPr>
          <p:cNvPr id="25650" name="Picture 147" descr="Progressive_logo"/>
          <p:cNvPicPr>
            <a:picLocks noChangeAspect="1" noChangeArrowheads="1"/>
          </p:cNvPicPr>
          <p:nvPr/>
        </p:nvPicPr>
        <p:blipFill>
          <a:blip r:embed="rId33"/>
          <a:srcRect/>
          <a:stretch>
            <a:fillRect/>
          </a:stretch>
        </p:blipFill>
        <p:spPr bwMode="auto">
          <a:xfrm>
            <a:off x="5588000" y="2000250"/>
            <a:ext cx="922338" cy="147638"/>
          </a:xfrm>
          <a:prstGeom prst="rect">
            <a:avLst/>
          </a:prstGeom>
          <a:noFill/>
          <a:ln w="9525">
            <a:noFill/>
            <a:miter lim="800000"/>
            <a:headEnd/>
            <a:tailEnd/>
          </a:ln>
        </p:spPr>
      </p:pic>
      <p:pic>
        <p:nvPicPr>
          <p:cNvPr id="25651" name="Picture 64"/>
          <p:cNvPicPr>
            <a:picLocks noChangeAspect="1" noChangeArrowheads="1"/>
          </p:cNvPicPr>
          <p:nvPr/>
        </p:nvPicPr>
        <p:blipFill>
          <a:blip r:embed="rId34"/>
          <a:srcRect/>
          <a:stretch>
            <a:fillRect/>
          </a:stretch>
        </p:blipFill>
        <p:spPr bwMode="auto">
          <a:xfrm>
            <a:off x="8074025" y="5759450"/>
            <a:ext cx="650875" cy="176213"/>
          </a:xfrm>
          <a:prstGeom prst="rect">
            <a:avLst/>
          </a:prstGeom>
          <a:noFill/>
          <a:ln w="12700">
            <a:noFill/>
            <a:miter lim="800000"/>
            <a:headEnd/>
            <a:tailEnd/>
          </a:ln>
        </p:spPr>
      </p:pic>
      <p:pic>
        <p:nvPicPr>
          <p:cNvPr id="25652" name="Picture 110" descr="att%20logo%202"/>
          <p:cNvPicPr>
            <a:picLocks noChangeAspect="1" noChangeArrowheads="1"/>
          </p:cNvPicPr>
          <p:nvPr/>
        </p:nvPicPr>
        <p:blipFill>
          <a:blip r:embed="rId35"/>
          <a:srcRect r="-6761"/>
          <a:stretch>
            <a:fillRect/>
          </a:stretch>
        </p:blipFill>
        <p:spPr bwMode="auto">
          <a:xfrm>
            <a:off x="6783388" y="5378450"/>
            <a:ext cx="476250" cy="477838"/>
          </a:xfrm>
          <a:prstGeom prst="rect">
            <a:avLst/>
          </a:prstGeom>
          <a:noFill/>
          <a:ln w="9525">
            <a:noFill/>
            <a:miter lim="800000"/>
            <a:headEnd/>
            <a:tailEnd/>
          </a:ln>
        </p:spPr>
      </p:pic>
      <p:pic>
        <p:nvPicPr>
          <p:cNvPr id="25653" name="Picture 113" descr="Verizon%20Business%20Logo%20copy"/>
          <p:cNvPicPr>
            <a:picLocks noChangeAspect="1" noChangeArrowheads="1"/>
          </p:cNvPicPr>
          <p:nvPr/>
        </p:nvPicPr>
        <p:blipFill>
          <a:blip r:embed="rId36"/>
          <a:srcRect/>
          <a:stretch>
            <a:fillRect/>
          </a:stretch>
        </p:blipFill>
        <p:spPr bwMode="auto">
          <a:xfrm>
            <a:off x="7264400" y="5372100"/>
            <a:ext cx="817563" cy="333375"/>
          </a:xfrm>
          <a:prstGeom prst="rect">
            <a:avLst/>
          </a:prstGeom>
          <a:noFill/>
          <a:ln w="9525">
            <a:noFill/>
            <a:miter lim="800000"/>
            <a:headEnd/>
            <a:tailEnd/>
          </a:ln>
        </p:spPr>
      </p:pic>
      <p:pic>
        <p:nvPicPr>
          <p:cNvPr id="25654" name="Picture 115" descr="NTT DATA CORPORATION"/>
          <p:cNvPicPr>
            <a:picLocks noChangeAspect="1" noChangeArrowheads="1"/>
          </p:cNvPicPr>
          <p:nvPr/>
        </p:nvPicPr>
        <p:blipFill>
          <a:blip r:embed="rId37"/>
          <a:srcRect/>
          <a:stretch>
            <a:fillRect/>
          </a:stretch>
        </p:blipFill>
        <p:spPr bwMode="auto">
          <a:xfrm>
            <a:off x="8121650" y="5372100"/>
            <a:ext cx="579438" cy="290513"/>
          </a:xfrm>
          <a:prstGeom prst="rect">
            <a:avLst/>
          </a:prstGeom>
          <a:noFill/>
          <a:ln w="9525">
            <a:noFill/>
            <a:miter lim="800000"/>
            <a:headEnd/>
            <a:tailEnd/>
          </a:ln>
        </p:spPr>
      </p:pic>
      <p:pic>
        <p:nvPicPr>
          <p:cNvPr id="25655" name="Picture 116" descr="NTT DoCoMo"/>
          <p:cNvPicPr>
            <a:picLocks noChangeAspect="1" noChangeArrowheads="1"/>
          </p:cNvPicPr>
          <p:nvPr/>
        </p:nvPicPr>
        <p:blipFill>
          <a:blip r:embed="rId38"/>
          <a:srcRect/>
          <a:stretch>
            <a:fillRect/>
          </a:stretch>
        </p:blipFill>
        <p:spPr bwMode="auto">
          <a:xfrm>
            <a:off x="7412038" y="5700713"/>
            <a:ext cx="649287" cy="336550"/>
          </a:xfrm>
          <a:prstGeom prst="rect">
            <a:avLst/>
          </a:prstGeom>
          <a:noFill/>
          <a:ln w="9525">
            <a:noFill/>
            <a:miter lim="800000"/>
            <a:headEnd/>
            <a:tailEnd/>
          </a:ln>
        </p:spPr>
      </p:pic>
      <p:pic>
        <p:nvPicPr>
          <p:cNvPr id="25656" name="Picture 119" descr="vonage"/>
          <p:cNvPicPr>
            <a:picLocks noChangeAspect="1" noChangeArrowheads="1"/>
          </p:cNvPicPr>
          <p:nvPr/>
        </p:nvPicPr>
        <p:blipFill>
          <a:blip r:embed="rId39"/>
          <a:srcRect/>
          <a:stretch>
            <a:fillRect/>
          </a:stretch>
        </p:blipFill>
        <p:spPr bwMode="auto">
          <a:xfrm>
            <a:off x="7966075" y="6019800"/>
            <a:ext cx="696913" cy="160338"/>
          </a:xfrm>
          <a:prstGeom prst="rect">
            <a:avLst/>
          </a:prstGeom>
          <a:noFill/>
          <a:ln w="9525">
            <a:noFill/>
            <a:miter lim="800000"/>
            <a:headEnd/>
            <a:tailEnd/>
          </a:ln>
        </p:spPr>
      </p:pic>
      <p:pic>
        <p:nvPicPr>
          <p:cNvPr id="25657" name="Picture 16" descr="headleft3"/>
          <p:cNvPicPr>
            <a:picLocks noChangeAspect="1" noChangeArrowheads="1"/>
          </p:cNvPicPr>
          <p:nvPr/>
        </p:nvPicPr>
        <p:blipFill>
          <a:blip r:embed="rId40"/>
          <a:srcRect/>
          <a:stretch>
            <a:fillRect/>
          </a:stretch>
        </p:blipFill>
        <p:spPr bwMode="auto">
          <a:xfrm>
            <a:off x="3573463" y="3287713"/>
            <a:ext cx="857250" cy="182562"/>
          </a:xfrm>
          <a:prstGeom prst="rect">
            <a:avLst/>
          </a:prstGeom>
          <a:noFill/>
          <a:ln w="9525">
            <a:noFill/>
            <a:miter lim="800000"/>
            <a:headEnd/>
            <a:tailEnd/>
          </a:ln>
        </p:spPr>
      </p:pic>
      <p:pic>
        <p:nvPicPr>
          <p:cNvPr id="25658" name="Picture 18"/>
          <p:cNvPicPr>
            <a:picLocks noChangeAspect="1" noChangeArrowheads="1"/>
          </p:cNvPicPr>
          <p:nvPr/>
        </p:nvPicPr>
        <p:blipFill>
          <a:blip r:embed="rId41"/>
          <a:srcRect/>
          <a:stretch>
            <a:fillRect/>
          </a:stretch>
        </p:blipFill>
        <p:spPr bwMode="auto">
          <a:xfrm>
            <a:off x="2520950" y="3306763"/>
            <a:ext cx="1019175" cy="179387"/>
          </a:xfrm>
          <a:prstGeom prst="rect">
            <a:avLst/>
          </a:prstGeom>
          <a:noFill/>
          <a:ln w="9525">
            <a:noFill/>
            <a:miter lim="800000"/>
            <a:headEnd/>
            <a:tailEnd/>
          </a:ln>
        </p:spPr>
      </p:pic>
      <p:pic>
        <p:nvPicPr>
          <p:cNvPr id="25659" name="Picture 32" descr="bristol intl logo"/>
          <p:cNvPicPr>
            <a:picLocks noChangeAspect="1" noChangeArrowheads="1"/>
          </p:cNvPicPr>
          <p:nvPr/>
        </p:nvPicPr>
        <p:blipFill>
          <a:blip r:embed="rId42"/>
          <a:srcRect/>
          <a:stretch>
            <a:fillRect/>
          </a:stretch>
        </p:blipFill>
        <p:spPr bwMode="auto">
          <a:xfrm>
            <a:off x="2528888" y="4605338"/>
            <a:ext cx="682625" cy="158750"/>
          </a:xfrm>
          <a:prstGeom prst="rect">
            <a:avLst/>
          </a:prstGeom>
          <a:noFill/>
          <a:ln w="9525">
            <a:noFill/>
            <a:miter lim="800000"/>
            <a:headEnd/>
            <a:tailEnd/>
          </a:ln>
        </p:spPr>
      </p:pic>
      <p:pic>
        <p:nvPicPr>
          <p:cNvPr id="25660" name="Picture 33"/>
          <p:cNvPicPr>
            <a:picLocks noChangeAspect="1" noChangeArrowheads="1"/>
          </p:cNvPicPr>
          <p:nvPr/>
        </p:nvPicPr>
        <p:blipFill>
          <a:blip r:embed="rId43"/>
          <a:srcRect/>
          <a:stretch>
            <a:fillRect/>
          </a:stretch>
        </p:blipFill>
        <p:spPr bwMode="auto">
          <a:xfrm>
            <a:off x="2543175" y="4359275"/>
            <a:ext cx="968375" cy="201613"/>
          </a:xfrm>
          <a:prstGeom prst="rect">
            <a:avLst/>
          </a:prstGeom>
          <a:noFill/>
          <a:ln w="9525">
            <a:noFill/>
            <a:miter lim="800000"/>
            <a:headEnd/>
            <a:tailEnd/>
          </a:ln>
        </p:spPr>
      </p:pic>
      <p:pic>
        <p:nvPicPr>
          <p:cNvPr id="25661" name="Picture 36" descr="BAA Corporate Homepage"/>
          <p:cNvPicPr>
            <a:picLocks noChangeAspect="1" noChangeArrowheads="1"/>
          </p:cNvPicPr>
          <p:nvPr/>
        </p:nvPicPr>
        <p:blipFill>
          <a:blip r:embed="rId44"/>
          <a:srcRect/>
          <a:stretch>
            <a:fillRect/>
          </a:stretch>
        </p:blipFill>
        <p:spPr bwMode="auto">
          <a:xfrm>
            <a:off x="2530475" y="3978275"/>
            <a:ext cx="1331913" cy="368300"/>
          </a:xfrm>
          <a:prstGeom prst="rect">
            <a:avLst/>
          </a:prstGeom>
          <a:noFill/>
          <a:ln w="9525">
            <a:noFill/>
            <a:miter lim="800000"/>
            <a:headEnd/>
            <a:tailEnd/>
          </a:ln>
        </p:spPr>
      </p:pic>
      <p:pic>
        <p:nvPicPr>
          <p:cNvPr id="25662" name="Picture 37" descr="Orlando%20Airport%20logo"/>
          <p:cNvPicPr>
            <a:picLocks noChangeAspect="1" noChangeArrowheads="1"/>
          </p:cNvPicPr>
          <p:nvPr/>
        </p:nvPicPr>
        <p:blipFill>
          <a:blip r:embed="rId45"/>
          <a:srcRect/>
          <a:stretch>
            <a:fillRect/>
          </a:stretch>
        </p:blipFill>
        <p:spPr bwMode="auto">
          <a:xfrm>
            <a:off x="3433763" y="3963988"/>
            <a:ext cx="957262" cy="282575"/>
          </a:xfrm>
          <a:prstGeom prst="rect">
            <a:avLst/>
          </a:prstGeom>
          <a:noFill/>
          <a:ln w="9525">
            <a:noFill/>
            <a:miter lim="800000"/>
            <a:headEnd/>
            <a:tailEnd/>
          </a:ln>
        </p:spPr>
      </p:pic>
      <p:pic>
        <p:nvPicPr>
          <p:cNvPr id="25663" name="Picture 67" descr=" Home Logo"/>
          <p:cNvPicPr>
            <a:picLocks noChangeAspect="1" noChangeArrowheads="1"/>
          </p:cNvPicPr>
          <p:nvPr/>
        </p:nvPicPr>
        <p:blipFill>
          <a:blip r:embed="rId46"/>
          <a:srcRect/>
          <a:stretch>
            <a:fillRect/>
          </a:stretch>
        </p:blipFill>
        <p:spPr bwMode="auto">
          <a:xfrm>
            <a:off x="6059488" y="4451350"/>
            <a:ext cx="509587" cy="452438"/>
          </a:xfrm>
          <a:prstGeom prst="rect">
            <a:avLst/>
          </a:prstGeom>
          <a:noFill/>
          <a:ln w="9525">
            <a:noFill/>
            <a:miter lim="800000"/>
            <a:headEnd/>
            <a:tailEnd/>
          </a:ln>
        </p:spPr>
      </p:pic>
      <p:pic>
        <p:nvPicPr>
          <p:cNvPr id="25664" name="Picture 71" descr="Roland_Garros_logo"/>
          <p:cNvPicPr>
            <a:picLocks noChangeAspect="1" noChangeArrowheads="1"/>
          </p:cNvPicPr>
          <p:nvPr/>
        </p:nvPicPr>
        <p:blipFill>
          <a:blip r:embed="rId47"/>
          <a:srcRect/>
          <a:stretch>
            <a:fillRect/>
          </a:stretch>
        </p:blipFill>
        <p:spPr bwMode="auto">
          <a:xfrm>
            <a:off x="4573588" y="3927475"/>
            <a:ext cx="466725" cy="460375"/>
          </a:xfrm>
          <a:prstGeom prst="rect">
            <a:avLst/>
          </a:prstGeom>
          <a:noFill/>
          <a:ln w="9525">
            <a:noFill/>
            <a:miter lim="800000"/>
            <a:headEnd/>
            <a:tailEnd/>
          </a:ln>
        </p:spPr>
      </p:pic>
      <p:pic>
        <p:nvPicPr>
          <p:cNvPr id="25665" name="Picture 72" descr="200px-CharlotteBobcats"/>
          <p:cNvPicPr>
            <a:picLocks noChangeAspect="1" noChangeArrowheads="1"/>
          </p:cNvPicPr>
          <p:nvPr/>
        </p:nvPicPr>
        <p:blipFill>
          <a:blip r:embed="rId48"/>
          <a:srcRect/>
          <a:stretch>
            <a:fillRect/>
          </a:stretch>
        </p:blipFill>
        <p:spPr bwMode="auto">
          <a:xfrm>
            <a:off x="5969000" y="3951288"/>
            <a:ext cx="584200" cy="428625"/>
          </a:xfrm>
          <a:prstGeom prst="rect">
            <a:avLst/>
          </a:prstGeom>
          <a:noFill/>
          <a:ln w="9525">
            <a:noFill/>
            <a:miter lim="800000"/>
            <a:headEnd/>
            <a:tailEnd/>
          </a:ln>
        </p:spPr>
      </p:pic>
      <p:pic>
        <p:nvPicPr>
          <p:cNvPr id="25667" name="Picture 74" descr="angels_logo"/>
          <p:cNvPicPr>
            <a:picLocks noChangeAspect="1" noChangeArrowheads="1"/>
          </p:cNvPicPr>
          <p:nvPr/>
        </p:nvPicPr>
        <p:blipFill>
          <a:blip r:embed="rId49"/>
          <a:srcRect/>
          <a:stretch>
            <a:fillRect/>
          </a:stretch>
        </p:blipFill>
        <p:spPr bwMode="auto">
          <a:xfrm>
            <a:off x="4625975" y="4419600"/>
            <a:ext cx="395288" cy="395288"/>
          </a:xfrm>
          <a:prstGeom prst="rect">
            <a:avLst/>
          </a:prstGeom>
          <a:noFill/>
          <a:ln w="9525">
            <a:noFill/>
            <a:miter lim="800000"/>
            <a:headEnd/>
            <a:tailEnd/>
          </a:ln>
        </p:spPr>
      </p:pic>
      <p:pic>
        <p:nvPicPr>
          <p:cNvPr id="25668" name="Picture 123" descr="logo"/>
          <p:cNvPicPr>
            <a:picLocks noChangeAspect="1" noChangeArrowheads="1"/>
          </p:cNvPicPr>
          <p:nvPr/>
        </p:nvPicPr>
        <p:blipFill>
          <a:blip r:embed="rId50"/>
          <a:srcRect/>
          <a:stretch>
            <a:fillRect/>
          </a:stretch>
        </p:blipFill>
        <p:spPr bwMode="auto">
          <a:xfrm>
            <a:off x="8050213" y="4056063"/>
            <a:ext cx="646112" cy="288925"/>
          </a:xfrm>
          <a:prstGeom prst="rect">
            <a:avLst/>
          </a:prstGeom>
          <a:noFill/>
          <a:ln w="9525">
            <a:noFill/>
            <a:miter lim="800000"/>
            <a:headEnd/>
            <a:tailEnd/>
          </a:ln>
        </p:spPr>
      </p:pic>
      <p:pic>
        <p:nvPicPr>
          <p:cNvPr id="25669" name="Picture 124" descr="skadden-logo"/>
          <p:cNvPicPr>
            <a:picLocks noChangeAspect="1" noChangeArrowheads="1"/>
          </p:cNvPicPr>
          <p:nvPr/>
        </p:nvPicPr>
        <p:blipFill>
          <a:blip r:embed="rId51"/>
          <a:srcRect/>
          <a:stretch>
            <a:fillRect/>
          </a:stretch>
        </p:blipFill>
        <p:spPr bwMode="auto">
          <a:xfrm>
            <a:off x="6769100" y="4356100"/>
            <a:ext cx="717550" cy="322263"/>
          </a:xfrm>
          <a:prstGeom prst="rect">
            <a:avLst/>
          </a:prstGeom>
          <a:noFill/>
          <a:ln w="9525">
            <a:noFill/>
            <a:miter lim="800000"/>
            <a:headEnd/>
            <a:tailEnd/>
          </a:ln>
        </p:spPr>
      </p:pic>
      <p:pic>
        <p:nvPicPr>
          <p:cNvPr id="25670" name="Picture 126" descr="lg_cgi_header"/>
          <p:cNvPicPr>
            <a:picLocks noChangeAspect="1" noChangeArrowheads="1"/>
          </p:cNvPicPr>
          <p:nvPr/>
        </p:nvPicPr>
        <p:blipFill>
          <a:blip r:embed="rId52"/>
          <a:srcRect/>
          <a:stretch>
            <a:fillRect/>
          </a:stretch>
        </p:blipFill>
        <p:spPr bwMode="auto">
          <a:xfrm>
            <a:off x="7550150" y="4070350"/>
            <a:ext cx="409575" cy="227013"/>
          </a:xfrm>
          <a:prstGeom prst="rect">
            <a:avLst/>
          </a:prstGeom>
          <a:noFill/>
          <a:ln w="9525">
            <a:noFill/>
            <a:miter lim="800000"/>
            <a:headEnd/>
            <a:tailEnd/>
          </a:ln>
        </p:spPr>
      </p:pic>
      <p:pic>
        <p:nvPicPr>
          <p:cNvPr id="25671" name="Picture 65" descr="SAMSUNG_CI"/>
          <p:cNvPicPr>
            <a:picLocks noChangeAspect="1" noChangeArrowheads="1"/>
          </p:cNvPicPr>
          <p:nvPr/>
        </p:nvPicPr>
        <p:blipFill>
          <a:blip r:embed="rId53"/>
          <a:srcRect/>
          <a:stretch>
            <a:fillRect/>
          </a:stretch>
        </p:blipFill>
        <p:spPr bwMode="auto">
          <a:xfrm>
            <a:off x="2466975" y="5476875"/>
            <a:ext cx="777875" cy="347663"/>
          </a:xfrm>
          <a:prstGeom prst="rect">
            <a:avLst/>
          </a:prstGeom>
          <a:noFill/>
          <a:ln w="9525">
            <a:noFill/>
            <a:miter lim="800000"/>
            <a:headEnd/>
            <a:tailEnd/>
          </a:ln>
        </p:spPr>
      </p:pic>
      <p:pic>
        <p:nvPicPr>
          <p:cNvPr id="25672" name="Picture 59" descr="logo-flextronics"/>
          <p:cNvPicPr>
            <a:picLocks noChangeAspect="1" noChangeArrowheads="1"/>
          </p:cNvPicPr>
          <p:nvPr/>
        </p:nvPicPr>
        <p:blipFill>
          <a:blip r:embed="rId54"/>
          <a:srcRect/>
          <a:stretch>
            <a:fillRect/>
          </a:stretch>
        </p:blipFill>
        <p:spPr bwMode="auto">
          <a:xfrm>
            <a:off x="2468563" y="5368925"/>
            <a:ext cx="1068387" cy="107950"/>
          </a:xfrm>
          <a:prstGeom prst="rect">
            <a:avLst/>
          </a:prstGeom>
          <a:noFill/>
          <a:ln w="9525">
            <a:noFill/>
            <a:miter lim="800000"/>
            <a:headEnd/>
            <a:tailEnd/>
          </a:ln>
        </p:spPr>
      </p:pic>
      <p:pic>
        <p:nvPicPr>
          <p:cNvPr id="25673" name="Picture 61" descr="homepage_nav_logo"/>
          <p:cNvPicPr>
            <a:picLocks noChangeAspect="1" noChangeArrowheads="1"/>
          </p:cNvPicPr>
          <p:nvPr/>
        </p:nvPicPr>
        <p:blipFill>
          <a:blip r:embed="rId55"/>
          <a:srcRect/>
          <a:stretch>
            <a:fillRect/>
          </a:stretch>
        </p:blipFill>
        <p:spPr bwMode="auto">
          <a:xfrm>
            <a:off x="3898900" y="5827713"/>
            <a:ext cx="477838" cy="360362"/>
          </a:xfrm>
          <a:prstGeom prst="rect">
            <a:avLst/>
          </a:prstGeom>
          <a:noFill/>
          <a:ln w="9525">
            <a:noFill/>
            <a:miter lim="800000"/>
            <a:headEnd/>
            <a:tailEnd/>
          </a:ln>
        </p:spPr>
      </p:pic>
      <p:pic>
        <p:nvPicPr>
          <p:cNvPr id="25674" name="Picture 66" descr="Bose®"/>
          <p:cNvPicPr>
            <a:picLocks noChangeAspect="1" noChangeArrowheads="1"/>
          </p:cNvPicPr>
          <p:nvPr/>
        </p:nvPicPr>
        <p:blipFill>
          <a:blip r:embed="rId56"/>
          <a:srcRect/>
          <a:stretch>
            <a:fillRect/>
          </a:stretch>
        </p:blipFill>
        <p:spPr bwMode="auto">
          <a:xfrm>
            <a:off x="3581400" y="5392738"/>
            <a:ext cx="819150" cy="95250"/>
          </a:xfrm>
          <a:prstGeom prst="rect">
            <a:avLst/>
          </a:prstGeom>
          <a:noFill/>
          <a:ln w="9525">
            <a:noFill/>
            <a:miter lim="800000"/>
            <a:headEnd/>
            <a:tailEnd/>
          </a:ln>
        </p:spPr>
      </p:pic>
      <p:pic>
        <p:nvPicPr>
          <p:cNvPr id="25675" name="Picture 22" descr="BNSF logo"/>
          <p:cNvPicPr>
            <a:picLocks noChangeAspect="1" noChangeArrowheads="1"/>
          </p:cNvPicPr>
          <p:nvPr/>
        </p:nvPicPr>
        <p:blipFill>
          <a:blip r:embed="rId57"/>
          <a:srcRect/>
          <a:stretch>
            <a:fillRect/>
          </a:stretch>
        </p:blipFill>
        <p:spPr bwMode="auto">
          <a:xfrm>
            <a:off x="3595688" y="4383088"/>
            <a:ext cx="852487" cy="173037"/>
          </a:xfrm>
          <a:prstGeom prst="rect">
            <a:avLst/>
          </a:prstGeom>
          <a:noFill/>
          <a:ln w="9525">
            <a:noFill/>
            <a:miter lim="800000"/>
            <a:headEnd/>
            <a:tailEnd/>
          </a:ln>
        </p:spPr>
      </p:pic>
      <p:pic>
        <p:nvPicPr>
          <p:cNvPr id="25676" name="Picture 100"/>
          <p:cNvPicPr>
            <a:picLocks noChangeAspect="1" noChangeArrowheads="1"/>
          </p:cNvPicPr>
          <p:nvPr/>
        </p:nvPicPr>
        <p:blipFill>
          <a:blip r:embed="rId58"/>
          <a:srcRect/>
          <a:stretch>
            <a:fillRect/>
          </a:stretch>
        </p:blipFill>
        <p:spPr bwMode="auto">
          <a:xfrm>
            <a:off x="1408113" y="5707063"/>
            <a:ext cx="692150" cy="347662"/>
          </a:xfrm>
          <a:prstGeom prst="rect">
            <a:avLst/>
          </a:prstGeom>
          <a:noFill/>
          <a:ln w="9525">
            <a:noFill/>
            <a:miter lim="800000"/>
            <a:headEnd/>
            <a:tailEnd/>
          </a:ln>
        </p:spPr>
      </p:pic>
      <p:pic>
        <p:nvPicPr>
          <p:cNvPr id="25677" name="Picture 176" descr="KPMG"/>
          <p:cNvPicPr>
            <a:picLocks noChangeAspect="1" noChangeArrowheads="1"/>
          </p:cNvPicPr>
          <p:nvPr/>
        </p:nvPicPr>
        <p:blipFill>
          <a:blip r:embed="rId59"/>
          <a:srcRect/>
          <a:stretch>
            <a:fillRect/>
          </a:stretch>
        </p:blipFill>
        <p:spPr bwMode="auto">
          <a:xfrm>
            <a:off x="6773863" y="4060825"/>
            <a:ext cx="619125" cy="241300"/>
          </a:xfrm>
          <a:prstGeom prst="rect">
            <a:avLst/>
          </a:prstGeom>
          <a:noFill/>
          <a:ln w="9525">
            <a:noFill/>
            <a:miter lim="800000"/>
            <a:headEnd/>
            <a:tailEnd/>
          </a:ln>
        </p:spPr>
      </p:pic>
      <p:pic>
        <p:nvPicPr>
          <p:cNvPr id="25678" name="Picture 187" descr="Verizon Wireless">
            <a:hlinkClick r:id="rId60"/>
          </p:cNvPr>
          <p:cNvPicPr>
            <a:picLocks noChangeAspect="1" noChangeArrowheads="1"/>
          </p:cNvPicPr>
          <p:nvPr/>
        </p:nvPicPr>
        <p:blipFill>
          <a:blip r:embed="rId61"/>
          <a:srcRect/>
          <a:stretch>
            <a:fillRect/>
          </a:stretch>
        </p:blipFill>
        <p:spPr bwMode="auto">
          <a:xfrm>
            <a:off x="7483475" y="3230563"/>
            <a:ext cx="836613" cy="293687"/>
          </a:xfrm>
          <a:prstGeom prst="rect">
            <a:avLst/>
          </a:prstGeom>
          <a:noFill/>
          <a:ln w="9525">
            <a:noFill/>
            <a:miter lim="800000"/>
            <a:headEnd/>
            <a:tailEnd/>
          </a:ln>
        </p:spPr>
      </p:pic>
      <p:pic>
        <p:nvPicPr>
          <p:cNvPr id="25679" name="Picture 83"/>
          <p:cNvPicPr>
            <a:picLocks noChangeAspect="1" noChangeArrowheads="1"/>
          </p:cNvPicPr>
          <p:nvPr/>
        </p:nvPicPr>
        <p:blipFill>
          <a:blip r:embed="rId62"/>
          <a:srcRect/>
          <a:stretch>
            <a:fillRect/>
          </a:stretch>
        </p:blipFill>
        <p:spPr bwMode="auto">
          <a:xfrm>
            <a:off x="7761288" y="2698750"/>
            <a:ext cx="957262" cy="228600"/>
          </a:xfrm>
          <a:prstGeom prst="rect">
            <a:avLst/>
          </a:prstGeom>
          <a:noFill/>
          <a:ln w="9525">
            <a:noFill/>
            <a:miter lim="800000"/>
            <a:headEnd/>
            <a:tailEnd/>
          </a:ln>
        </p:spPr>
      </p:pic>
      <p:pic>
        <p:nvPicPr>
          <p:cNvPr id="25680" name="Picture 80" descr="BJ's Wholesale Club - Where values come to life."/>
          <p:cNvPicPr>
            <a:picLocks noChangeAspect="1" noChangeArrowheads="1"/>
          </p:cNvPicPr>
          <p:nvPr/>
        </p:nvPicPr>
        <p:blipFill>
          <a:blip r:embed="rId63"/>
          <a:srcRect/>
          <a:stretch>
            <a:fillRect/>
          </a:stretch>
        </p:blipFill>
        <p:spPr bwMode="auto">
          <a:xfrm>
            <a:off x="7642225" y="3076575"/>
            <a:ext cx="1063625" cy="234950"/>
          </a:xfrm>
          <a:prstGeom prst="rect">
            <a:avLst/>
          </a:prstGeom>
          <a:noFill/>
          <a:ln w="9525">
            <a:noFill/>
            <a:miter lim="800000"/>
            <a:headEnd/>
            <a:tailEnd/>
          </a:ln>
        </p:spPr>
      </p:pic>
      <p:pic>
        <p:nvPicPr>
          <p:cNvPr id="25681" name="Picture 81"/>
          <p:cNvPicPr>
            <a:picLocks noChangeAspect="1" noChangeArrowheads="1"/>
          </p:cNvPicPr>
          <p:nvPr/>
        </p:nvPicPr>
        <p:blipFill>
          <a:blip r:embed="rId64"/>
          <a:srcRect t="18988" r="2272" b="18987"/>
          <a:stretch>
            <a:fillRect/>
          </a:stretch>
        </p:blipFill>
        <p:spPr bwMode="auto">
          <a:xfrm>
            <a:off x="6919913" y="3214688"/>
            <a:ext cx="477837" cy="311150"/>
          </a:xfrm>
          <a:prstGeom prst="rect">
            <a:avLst/>
          </a:prstGeom>
          <a:noFill/>
          <a:ln w="9525">
            <a:noFill/>
            <a:miter lim="800000"/>
            <a:headEnd/>
            <a:tailEnd/>
          </a:ln>
        </p:spPr>
      </p:pic>
      <p:pic>
        <p:nvPicPr>
          <p:cNvPr id="25682" name="Picture 82"/>
          <p:cNvPicPr>
            <a:picLocks noChangeAspect="1" noChangeArrowheads="1"/>
          </p:cNvPicPr>
          <p:nvPr/>
        </p:nvPicPr>
        <p:blipFill>
          <a:blip r:embed="rId65"/>
          <a:srcRect/>
          <a:stretch>
            <a:fillRect/>
          </a:stretch>
        </p:blipFill>
        <p:spPr bwMode="auto">
          <a:xfrm>
            <a:off x="7780338" y="2946400"/>
            <a:ext cx="925512" cy="123825"/>
          </a:xfrm>
          <a:prstGeom prst="rect">
            <a:avLst/>
          </a:prstGeom>
          <a:noFill/>
          <a:ln w="12700">
            <a:noFill/>
            <a:miter lim="800000"/>
            <a:headEnd/>
            <a:tailEnd/>
          </a:ln>
        </p:spPr>
      </p:pic>
      <p:pic>
        <p:nvPicPr>
          <p:cNvPr id="25683" name="Picture 170" descr="logo">
            <a:hlinkClick r:id="rId66"/>
          </p:cNvPr>
          <p:cNvPicPr>
            <a:picLocks noChangeAspect="1" noChangeArrowheads="1"/>
          </p:cNvPicPr>
          <p:nvPr/>
        </p:nvPicPr>
        <p:blipFill>
          <a:blip r:embed="rId67"/>
          <a:srcRect b="35829"/>
          <a:stretch>
            <a:fillRect/>
          </a:stretch>
        </p:blipFill>
        <p:spPr bwMode="auto">
          <a:xfrm>
            <a:off x="6750050" y="2724150"/>
            <a:ext cx="985838" cy="190500"/>
          </a:xfrm>
          <a:prstGeom prst="rect">
            <a:avLst/>
          </a:prstGeom>
          <a:noFill/>
          <a:ln w="9525">
            <a:noFill/>
            <a:miter lim="800000"/>
            <a:headEnd/>
            <a:tailEnd/>
          </a:ln>
        </p:spPr>
      </p:pic>
      <p:pic>
        <p:nvPicPr>
          <p:cNvPr id="25684" name="Picture 186" descr="Home"/>
          <p:cNvPicPr>
            <a:picLocks noChangeAspect="1" noChangeArrowheads="1"/>
          </p:cNvPicPr>
          <p:nvPr/>
        </p:nvPicPr>
        <p:blipFill>
          <a:blip r:embed="rId68"/>
          <a:srcRect/>
          <a:stretch>
            <a:fillRect/>
          </a:stretch>
        </p:blipFill>
        <p:spPr bwMode="auto">
          <a:xfrm>
            <a:off x="6780213" y="2908300"/>
            <a:ext cx="800100" cy="304800"/>
          </a:xfrm>
          <a:prstGeom prst="rect">
            <a:avLst/>
          </a:prstGeom>
          <a:noFill/>
          <a:ln w="9525">
            <a:noFill/>
            <a:miter lim="800000"/>
            <a:headEnd/>
            <a:tailEnd/>
          </a:ln>
        </p:spPr>
      </p:pic>
      <p:pic>
        <p:nvPicPr>
          <p:cNvPr id="25685" name="Picture 13" descr="NASA_Logo"/>
          <p:cNvPicPr>
            <a:picLocks noChangeAspect="1" noChangeArrowheads="1"/>
          </p:cNvPicPr>
          <p:nvPr/>
        </p:nvPicPr>
        <p:blipFill>
          <a:blip r:embed="rId69"/>
          <a:srcRect/>
          <a:stretch>
            <a:fillRect/>
          </a:stretch>
        </p:blipFill>
        <p:spPr bwMode="auto">
          <a:xfrm>
            <a:off x="3000375" y="2695575"/>
            <a:ext cx="479425" cy="409575"/>
          </a:xfrm>
          <a:prstGeom prst="rect">
            <a:avLst/>
          </a:prstGeom>
          <a:noFill/>
          <a:ln w="9525">
            <a:noFill/>
            <a:miter lim="800000"/>
            <a:headEnd/>
            <a:tailEnd/>
          </a:ln>
        </p:spPr>
      </p:pic>
      <p:pic>
        <p:nvPicPr>
          <p:cNvPr id="25686" name="Picture 9" descr="SSC Logo"/>
          <p:cNvPicPr>
            <a:picLocks noChangeAspect="1" noChangeArrowheads="1"/>
          </p:cNvPicPr>
          <p:nvPr/>
        </p:nvPicPr>
        <p:blipFill>
          <a:blip r:embed="rId70"/>
          <a:srcRect/>
          <a:stretch>
            <a:fillRect/>
          </a:stretch>
        </p:blipFill>
        <p:spPr bwMode="auto">
          <a:xfrm>
            <a:off x="3446463" y="2640013"/>
            <a:ext cx="492125" cy="587375"/>
          </a:xfrm>
          <a:prstGeom prst="rect">
            <a:avLst/>
          </a:prstGeom>
          <a:noFill/>
          <a:ln w="9525">
            <a:noFill/>
            <a:miter lim="800000"/>
            <a:headEnd/>
            <a:tailEnd/>
          </a:ln>
        </p:spPr>
      </p:pic>
      <p:pic>
        <p:nvPicPr>
          <p:cNvPr id="25687" name="Picture 4" descr="DOD"/>
          <p:cNvPicPr>
            <a:picLocks noChangeAspect="1" noChangeArrowheads="1"/>
          </p:cNvPicPr>
          <p:nvPr/>
        </p:nvPicPr>
        <p:blipFill>
          <a:blip r:embed="rId71"/>
          <a:srcRect/>
          <a:stretch>
            <a:fillRect/>
          </a:stretch>
        </p:blipFill>
        <p:spPr bwMode="auto">
          <a:xfrm>
            <a:off x="3943350" y="2649538"/>
            <a:ext cx="547688" cy="547687"/>
          </a:xfrm>
          <a:prstGeom prst="rect">
            <a:avLst/>
          </a:prstGeom>
          <a:noFill/>
          <a:ln w="9525">
            <a:noFill/>
            <a:miter lim="800000"/>
            <a:headEnd/>
            <a:tailEnd/>
          </a:ln>
        </p:spPr>
      </p:pic>
      <p:pic>
        <p:nvPicPr>
          <p:cNvPr id="25688" name="Picture 193"/>
          <p:cNvPicPr>
            <a:picLocks noChangeAspect="1" noChangeArrowheads="1"/>
          </p:cNvPicPr>
          <p:nvPr/>
        </p:nvPicPr>
        <p:blipFill>
          <a:blip r:embed="rId72"/>
          <a:srcRect/>
          <a:stretch>
            <a:fillRect/>
          </a:stretch>
        </p:blipFill>
        <p:spPr bwMode="auto">
          <a:xfrm>
            <a:off x="5802313" y="2924175"/>
            <a:ext cx="622300" cy="204788"/>
          </a:xfrm>
          <a:prstGeom prst="rect">
            <a:avLst/>
          </a:prstGeom>
          <a:noFill/>
          <a:ln w="12700">
            <a:noFill/>
            <a:miter lim="800000"/>
            <a:headEnd/>
            <a:tailEnd/>
          </a:ln>
        </p:spPr>
      </p:pic>
      <p:pic>
        <p:nvPicPr>
          <p:cNvPr id="25689" name="Picture 196" descr="deltadental_logo"/>
          <p:cNvPicPr>
            <a:picLocks noChangeAspect="1" noChangeArrowheads="1"/>
          </p:cNvPicPr>
          <p:nvPr/>
        </p:nvPicPr>
        <p:blipFill>
          <a:blip r:embed="rId73"/>
          <a:srcRect/>
          <a:stretch>
            <a:fillRect/>
          </a:stretch>
        </p:blipFill>
        <p:spPr bwMode="auto">
          <a:xfrm>
            <a:off x="4754563" y="3394075"/>
            <a:ext cx="1657350" cy="153988"/>
          </a:xfrm>
          <a:prstGeom prst="rect">
            <a:avLst/>
          </a:prstGeom>
          <a:noFill/>
          <a:ln w="9525">
            <a:noFill/>
            <a:miter lim="800000"/>
            <a:headEnd/>
            <a:tailEnd/>
          </a:ln>
        </p:spPr>
      </p:pic>
      <p:pic>
        <p:nvPicPr>
          <p:cNvPr id="25690" name="Picture 197" descr="Logo_Ogilvy_Red"/>
          <p:cNvPicPr>
            <a:picLocks noChangeAspect="1" noChangeArrowheads="1"/>
          </p:cNvPicPr>
          <p:nvPr/>
        </p:nvPicPr>
        <p:blipFill>
          <a:blip r:embed="rId74">
            <a:clrChange>
              <a:clrFrom>
                <a:srgbClr val="FFFFFF"/>
              </a:clrFrom>
              <a:clrTo>
                <a:srgbClr val="FFFFFF">
                  <a:alpha val="0"/>
                </a:srgbClr>
              </a:clrTo>
            </a:clrChange>
          </a:blip>
          <a:srcRect/>
          <a:stretch>
            <a:fillRect/>
          </a:stretch>
        </p:blipFill>
        <p:spPr bwMode="auto">
          <a:xfrm>
            <a:off x="8177213" y="4583113"/>
            <a:ext cx="415925" cy="322262"/>
          </a:xfrm>
          <a:prstGeom prst="rect">
            <a:avLst/>
          </a:prstGeom>
          <a:noFill/>
          <a:ln w="9525">
            <a:noFill/>
            <a:miter lim="800000"/>
            <a:headEnd/>
            <a:tailEnd/>
          </a:ln>
        </p:spPr>
      </p:pic>
      <p:pic>
        <p:nvPicPr>
          <p:cNvPr id="25691" name="Picture 198" descr="BELL_logo"/>
          <p:cNvPicPr>
            <a:picLocks noChangeAspect="1" noChangeArrowheads="1"/>
          </p:cNvPicPr>
          <p:nvPr/>
        </p:nvPicPr>
        <p:blipFill>
          <a:blip r:embed="rId75">
            <a:clrChange>
              <a:clrFrom>
                <a:srgbClr val="FFFFFF"/>
              </a:clrFrom>
              <a:clrTo>
                <a:srgbClr val="FFFFFF">
                  <a:alpha val="0"/>
                </a:srgbClr>
              </a:clrTo>
            </a:clrChange>
          </a:blip>
          <a:srcRect/>
          <a:stretch>
            <a:fillRect/>
          </a:stretch>
        </p:blipFill>
        <p:spPr bwMode="auto">
          <a:xfrm>
            <a:off x="6764338" y="5889625"/>
            <a:ext cx="674687" cy="306388"/>
          </a:xfrm>
          <a:prstGeom prst="rect">
            <a:avLst/>
          </a:prstGeom>
          <a:noFill/>
          <a:ln w="9525">
            <a:noFill/>
            <a:miter lim="800000"/>
            <a:headEnd/>
            <a:tailEnd/>
          </a:ln>
        </p:spPr>
      </p:pic>
      <p:pic>
        <p:nvPicPr>
          <p:cNvPr id="25692" name="Picture 199" descr="pixarLogo"/>
          <p:cNvPicPr>
            <a:picLocks noChangeAspect="1" noChangeArrowheads="1"/>
          </p:cNvPicPr>
          <p:nvPr/>
        </p:nvPicPr>
        <p:blipFill>
          <a:blip r:embed="rId76">
            <a:clrChange>
              <a:clrFrom>
                <a:srgbClr val="FFFFFF"/>
              </a:clrFrom>
              <a:clrTo>
                <a:srgbClr val="FFFFFF">
                  <a:alpha val="0"/>
                </a:srgbClr>
              </a:clrTo>
            </a:clrChange>
          </a:blip>
          <a:srcRect/>
          <a:stretch>
            <a:fillRect/>
          </a:stretch>
        </p:blipFill>
        <p:spPr bwMode="auto">
          <a:xfrm>
            <a:off x="7542213" y="1951038"/>
            <a:ext cx="1206500" cy="266700"/>
          </a:xfrm>
          <a:prstGeom prst="rect">
            <a:avLst/>
          </a:prstGeom>
          <a:noFill/>
          <a:ln w="9525">
            <a:noFill/>
            <a:miter lim="800000"/>
            <a:headEnd/>
            <a:tailEnd/>
          </a:ln>
        </p:spPr>
      </p:pic>
      <p:pic>
        <p:nvPicPr>
          <p:cNvPr id="25693" name="Picture 122" descr="mofo"/>
          <p:cNvPicPr>
            <a:picLocks noChangeAspect="1" noChangeArrowheads="1"/>
          </p:cNvPicPr>
          <p:nvPr/>
        </p:nvPicPr>
        <p:blipFill>
          <a:blip r:embed="rId77"/>
          <a:srcRect/>
          <a:stretch>
            <a:fillRect/>
          </a:stretch>
        </p:blipFill>
        <p:spPr bwMode="auto">
          <a:xfrm>
            <a:off x="6797675" y="4687888"/>
            <a:ext cx="1200150" cy="231775"/>
          </a:xfrm>
          <a:prstGeom prst="rect">
            <a:avLst/>
          </a:prstGeom>
          <a:noFill/>
          <a:ln w="9525">
            <a:noFill/>
            <a:miter lim="800000"/>
            <a:headEnd/>
            <a:tailEnd/>
          </a:ln>
        </p:spPr>
      </p:pic>
      <p:pic>
        <p:nvPicPr>
          <p:cNvPr id="25694" name="Picture 131" descr="Habtoor Grand Resort &amp; Spa Jumeirah Beach"/>
          <p:cNvPicPr>
            <a:picLocks noChangeAspect="1" noChangeArrowheads="1"/>
          </p:cNvPicPr>
          <p:nvPr/>
        </p:nvPicPr>
        <p:blipFill>
          <a:blip r:embed="rId78"/>
          <a:srcRect/>
          <a:stretch>
            <a:fillRect/>
          </a:stretch>
        </p:blipFill>
        <p:spPr bwMode="auto">
          <a:xfrm>
            <a:off x="5356225" y="5616575"/>
            <a:ext cx="669925" cy="496888"/>
          </a:xfrm>
          <a:prstGeom prst="rect">
            <a:avLst/>
          </a:prstGeom>
          <a:noFill/>
          <a:ln w="9525">
            <a:noFill/>
            <a:miter lim="800000"/>
            <a:headEnd/>
            <a:tailEnd/>
          </a:ln>
        </p:spPr>
      </p:pic>
      <p:pic>
        <p:nvPicPr>
          <p:cNvPr id="25695" name="Picture 134" descr="mgmLogo"/>
          <p:cNvPicPr>
            <a:picLocks noChangeAspect="1" noChangeArrowheads="1"/>
          </p:cNvPicPr>
          <p:nvPr/>
        </p:nvPicPr>
        <p:blipFill>
          <a:blip r:embed="rId79"/>
          <a:srcRect/>
          <a:stretch>
            <a:fillRect/>
          </a:stretch>
        </p:blipFill>
        <p:spPr bwMode="auto">
          <a:xfrm>
            <a:off x="5670550" y="5335588"/>
            <a:ext cx="922338" cy="231775"/>
          </a:xfrm>
          <a:prstGeom prst="rect">
            <a:avLst/>
          </a:prstGeom>
          <a:noFill/>
          <a:ln w="9525">
            <a:noFill/>
            <a:miter lim="800000"/>
            <a:headEnd/>
            <a:tailEnd/>
          </a:ln>
        </p:spPr>
      </p:pic>
      <p:pic>
        <p:nvPicPr>
          <p:cNvPr id="25696" name="Picture 135" descr="logonew"/>
          <p:cNvPicPr>
            <a:picLocks noChangeAspect="1" noChangeArrowheads="1"/>
          </p:cNvPicPr>
          <p:nvPr/>
        </p:nvPicPr>
        <p:blipFill>
          <a:blip r:embed="rId80"/>
          <a:srcRect/>
          <a:stretch>
            <a:fillRect/>
          </a:stretch>
        </p:blipFill>
        <p:spPr bwMode="auto">
          <a:xfrm>
            <a:off x="5835650" y="5583238"/>
            <a:ext cx="750888" cy="182562"/>
          </a:xfrm>
          <a:prstGeom prst="rect">
            <a:avLst/>
          </a:prstGeom>
          <a:noFill/>
          <a:ln w="9525">
            <a:noFill/>
            <a:miter lim="800000"/>
            <a:headEnd/>
            <a:tailEnd/>
          </a:ln>
        </p:spPr>
      </p:pic>
      <p:pic>
        <p:nvPicPr>
          <p:cNvPr id="25697" name="Picture 202" descr="logo-RitzCarlton-web"/>
          <p:cNvPicPr>
            <a:picLocks noChangeAspect="1" noChangeArrowheads="1"/>
          </p:cNvPicPr>
          <p:nvPr/>
        </p:nvPicPr>
        <p:blipFill>
          <a:blip r:embed="rId81"/>
          <a:srcRect/>
          <a:stretch>
            <a:fillRect/>
          </a:stretch>
        </p:blipFill>
        <p:spPr bwMode="auto">
          <a:xfrm>
            <a:off x="4662488" y="5313363"/>
            <a:ext cx="501650" cy="550862"/>
          </a:xfrm>
          <a:prstGeom prst="rect">
            <a:avLst/>
          </a:prstGeom>
          <a:noFill/>
          <a:ln w="9525">
            <a:noFill/>
            <a:miter lim="800000"/>
            <a:headEnd/>
            <a:tailEnd/>
          </a:ln>
        </p:spPr>
      </p:pic>
      <p:pic>
        <p:nvPicPr>
          <p:cNvPr id="25698" name="Picture 128" descr="Mohogan%20Sun"/>
          <p:cNvPicPr>
            <a:picLocks noChangeAspect="1" noChangeArrowheads="1"/>
          </p:cNvPicPr>
          <p:nvPr/>
        </p:nvPicPr>
        <p:blipFill>
          <a:blip r:embed="rId82"/>
          <a:srcRect r="-2658"/>
          <a:stretch>
            <a:fillRect/>
          </a:stretch>
        </p:blipFill>
        <p:spPr bwMode="auto">
          <a:xfrm>
            <a:off x="5815013" y="5872163"/>
            <a:ext cx="796925" cy="282575"/>
          </a:xfrm>
          <a:prstGeom prst="rect">
            <a:avLst/>
          </a:prstGeom>
          <a:noFill/>
          <a:ln w="9525">
            <a:noFill/>
            <a:miter lim="800000"/>
            <a:headEnd/>
            <a:tailEnd/>
          </a:ln>
        </p:spPr>
      </p:pic>
      <p:pic>
        <p:nvPicPr>
          <p:cNvPr id="25699" name="Picture 205" descr="scg_logo">
            <a:hlinkClick r:id="rId83"/>
          </p:cNvPr>
          <p:cNvPicPr>
            <a:picLocks noChangeAspect="1" noChangeArrowheads="1"/>
          </p:cNvPicPr>
          <p:nvPr/>
        </p:nvPicPr>
        <p:blipFill>
          <a:blip r:embed="rId84"/>
          <a:srcRect l="15230"/>
          <a:stretch>
            <a:fillRect/>
          </a:stretch>
        </p:blipFill>
        <p:spPr bwMode="auto">
          <a:xfrm>
            <a:off x="5243513" y="4414838"/>
            <a:ext cx="711200" cy="554037"/>
          </a:xfrm>
          <a:prstGeom prst="rect">
            <a:avLst/>
          </a:prstGeom>
          <a:noFill/>
          <a:ln w="9525">
            <a:noFill/>
            <a:miter lim="800000"/>
            <a:headEnd/>
            <a:tailEnd/>
          </a:ln>
        </p:spPr>
      </p:pic>
      <p:pic>
        <p:nvPicPr>
          <p:cNvPr id="25700" name="Picture 204" descr="9FD6A911AFCE42B182F9F2A3E5F5EE6B"/>
          <p:cNvPicPr>
            <a:picLocks noChangeAspect="1" noChangeArrowheads="1"/>
          </p:cNvPicPr>
          <p:nvPr/>
        </p:nvPicPr>
        <p:blipFill>
          <a:blip r:embed="rId85"/>
          <a:srcRect/>
          <a:stretch>
            <a:fillRect/>
          </a:stretch>
        </p:blipFill>
        <p:spPr bwMode="auto">
          <a:xfrm>
            <a:off x="5008563" y="4316413"/>
            <a:ext cx="1212850" cy="136525"/>
          </a:xfrm>
          <a:prstGeom prst="rect">
            <a:avLst/>
          </a:prstGeom>
          <a:noFill/>
          <a:ln w="9525">
            <a:noFill/>
            <a:miter lim="800000"/>
            <a:headEnd/>
            <a:tailEnd/>
          </a:ln>
        </p:spPr>
      </p:pic>
      <p:sp>
        <p:nvSpPr>
          <p:cNvPr id="25701" name="Rectangle 207"/>
          <p:cNvSpPr>
            <a:spLocks noChangeArrowheads="1"/>
          </p:cNvSpPr>
          <p:nvPr/>
        </p:nvSpPr>
        <p:spPr bwMode="auto">
          <a:xfrm>
            <a:off x="4651375" y="5913438"/>
            <a:ext cx="869950" cy="257175"/>
          </a:xfrm>
          <a:prstGeom prst="rect">
            <a:avLst/>
          </a:prstGeom>
          <a:solidFill>
            <a:schemeClr val="tx1"/>
          </a:solidFill>
          <a:ln w="76200" algn="ctr">
            <a:noFill/>
            <a:prstDash val="sysDot"/>
            <a:miter lim="800000"/>
            <a:headEnd/>
            <a:tailEnd/>
          </a:ln>
        </p:spPr>
        <p:txBody>
          <a:bodyPr anchor="ctr">
            <a:spAutoFit/>
          </a:bodyPr>
          <a:lstStyle/>
          <a:p>
            <a:pPr eaLnBrk="0" hangingPunct="0"/>
            <a:endParaRPr lang="ja-JP" altLang="ja-JP"/>
          </a:p>
        </p:txBody>
      </p:sp>
      <p:pic>
        <p:nvPicPr>
          <p:cNvPr id="25702" name="Picture 208" descr="Shangri-La English Logo"/>
          <p:cNvPicPr>
            <a:picLocks noChangeAspect="1" noChangeArrowheads="1"/>
          </p:cNvPicPr>
          <p:nvPr/>
        </p:nvPicPr>
        <p:blipFill>
          <a:blip r:embed="rId86"/>
          <a:srcRect/>
          <a:stretch>
            <a:fillRect/>
          </a:stretch>
        </p:blipFill>
        <p:spPr bwMode="auto">
          <a:xfrm>
            <a:off x="4684713" y="5935663"/>
            <a:ext cx="811212" cy="215900"/>
          </a:xfrm>
          <a:prstGeom prst="rect">
            <a:avLst/>
          </a:prstGeom>
          <a:noFill/>
          <a:ln w="9525">
            <a:noFill/>
            <a:miter lim="800000"/>
            <a:headEnd/>
            <a:tailEnd/>
          </a:ln>
        </p:spPr>
      </p:pic>
      <p:pic>
        <p:nvPicPr>
          <p:cNvPr id="25703" name="Picture 129" descr="hilton"/>
          <p:cNvPicPr>
            <a:picLocks noChangeAspect="1" noChangeArrowheads="1"/>
          </p:cNvPicPr>
          <p:nvPr/>
        </p:nvPicPr>
        <p:blipFill>
          <a:blip r:embed="rId87"/>
          <a:srcRect/>
          <a:stretch>
            <a:fillRect/>
          </a:stretch>
        </p:blipFill>
        <p:spPr bwMode="auto">
          <a:xfrm>
            <a:off x="5194300" y="5332413"/>
            <a:ext cx="444500" cy="315912"/>
          </a:xfrm>
          <a:prstGeom prst="rect">
            <a:avLst/>
          </a:prstGeom>
          <a:noFill/>
          <a:ln w="9525">
            <a:noFill/>
            <a:miter lim="800000"/>
            <a:headEnd/>
            <a:tailEnd/>
          </a:ln>
        </p:spPr>
      </p:pic>
      <p:pic>
        <p:nvPicPr>
          <p:cNvPr id="25704" name="Picture 211" descr="702108v1v1"/>
          <p:cNvPicPr>
            <a:picLocks noChangeAspect="1" noChangeArrowheads="1"/>
          </p:cNvPicPr>
          <p:nvPr/>
        </p:nvPicPr>
        <p:blipFill>
          <a:blip r:embed="rId88"/>
          <a:srcRect/>
          <a:stretch>
            <a:fillRect/>
          </a:stretch>
        </p:blipFill>
        <p:spPr bwMode="auto">
          <a:xfrm>
            <a:off x="3032125" y="5783263"/>
            <a:ext cx="390525" cy="209550"/>
          </a:xfrm>
          <a:prstGeom prst="rect">
            <a:avLst/>
          </a:prstGeom>
          <a:noFill/>
          <a:ln w="9525">
            <a:noFill/>
            <a:miter lim="800000"/>
            <a:headEnd/>
            <a:tailEnd/>
          </a:ln>
        </p:spPr>
      </p:pic>
      <p:pic>
        <p:nvPicPr>
          <p:cNvPr id="25705" name="Picture 212"/>
          <p:cNvPicPr>
            <a:picLocks noChangeAspect="1" noChangeArrowheads="1"/>
          </p:cNvPicPr>
          <p:nvPr/>
        </p:nvPicPr>
        <p:blipFill>
          <a:blip r:embed="rId89"/>
          <a:srcRect r="9636" b="-3868"/>
          <a:stretch>
            <a:fillRect/>
          </a:stretch>
        </p:blipFill>
        <p:spPr bwMode="auto">
          <a:xfrm>
            <a:off x="3300413" y="5507038"/>
            <a:ext cx="1058862" cy="287337"/>
          </a:xfrm>
          <a:prstGeom prst="rect">
            <a:avLst/>
          </a:prstGeom>
          <a:noFill/>
          <a:ln w="9525">
            <a:noFill/>
            <a:miter lim="800000"/>
            <a:headEnd/>
            <a:tailEnd/>
          </a:ln>
        </p:spPr>
      </p:pic>
      <p:pic>
        <p:nvPicPr>
          <p:cNvPr id="25706" name="Picture 214" descr="metro_logo"/>
          <p:cNvPicPr>
            <a:picLocks noChangeAspect="1" noChangeArrowheads="1"/>
          </p:cNvPicPr>
          <p:nvPr/>
        </p:nvPicPr>
        <p:blipFill>
          <a:blip r:embed="rId90"/>
          <a:srcRect/>
          <a:stretch>
            <a:fillRect/>
          </a:stretch>
        </p:blipFill>
        <p:spPr bwMode="auto">
          <a:xfrm>
            <a:off x="3444875" y="4543425"/>
            <a:ext cx="974725" cy="292100"/>
          </a:xfrm>
          <a:prstGeom prst="rect">
            <a:avLst/>
          </a:prstGeom>
          <a:noFill/>
          <a:ln w="9525">
            <a:noFill/>
            <a:miter lim="800000"/>
            <a:headEnd/>
            <a:tailEnd/>
          </a:ln>
        </p:spPr>
      </p:pic>
      <p:pic>
        <p:nvPicPr>
          <p:cNvPr id="25707" name="Picture 141" descr="Halliburton">
            <a:hlinkClick r:id="rId91"/>
          </p:cNvPr>
          <p:cNvPicPr>
            <a:picLocks noChangeAspect="1" noChangeArrowheads="1"/>
          </p:cNvPicPr>
          <p:nvPr/>
        </p:nvPicPr>
        <p:blipFill>
          <a:blip r:embed="rId92"/>
          <a:srcRect t="30556" b="37500"/>
          <a:stretch>
            <a:fillRect/>
          </a:stretch>
        </p:blipFill>
        <p:spPr bwMode="auto">
          <a:xfrm>
            <a:off x="666750" y="5984875"/>
            <a:ext cx="1341438" cy="190500"/>
          </a:xfrm>
          <a:prstGeom prst="rect">
            <a:avLst/>
          </a:prstGeom>
          <a:noFill/>
          <a:ln w="9525">
            <a:noFill/>
            <a:miter lim="800000"/>
            <a:headEnd/>
            <a:tailEnd/>
          </a:ln>
        </p:spPr>
      </p:pic>
      <p:pic>
        <p:nvPicPr>
          <p:cNvPr id="25708" name="Picture 142" descr="Hess%20logo"/>
          <p:cNvPicPr>
            <a:picLocks noChangeAspect="1" noChangeArrowheads="1"/>
          </p:cNvPicPr>
          <p:nvPr/>
        </p:nvPicPr>
        <p:blipFill>
          <a:blip r:embed="rId93"/>
          <a:srcRect/>
          <a:stretch>
            <a:fillRect/>
          </a:stretch>
        </p:blipFill>
        <p:spPr bwMode="auto">
          <a:xfrm>
            <a:off x="1206500" y="5354638"/>
            <a:ext cx="531813" cy="307975"/>
          </a:xfrm>
          <a:prstGeom prst="rect">
            <a:avLst/>
          </a:prstGeom>
          <a:noFill/>
          <a:ln w="9525">
            <a:noFill/>
            <a:miter lim="800000"/>
            <a:headEnd/>
            <a:tailEnd/>
          </a:ln>
        </p:spPr>
      </p:pic>
      <p:pic>
        <p:nvPicPr>
          <p:cNvPr id="25709" name="Picture 144" descr="Link to Navy Medicine.">
            <a:hlinkClick r:id="rId94"/>
          </p:cNvPr>
          <p:cNvPicPr>
            <a:picLocks noChangeAspect="1" noChangeArrowheads="1"/>
          </p:cNvPicPr>
          <p:nvPr/>
        </p:nvPicPr>
        <p:blipFill>
          <a:blip r:embed="rId95"/>
          <a:srcRect/>
          <a:stretch>
            <a:fillRect/>
          </a:stretch>
        </p:blipFill>
        <p:spPr bwMode="auto">
          <a:xfrm>
            <a:off x="5421313" y="3089275"/>
            <a:ext cx="1022350" cy="293688"/>
          </a:xfrm>
          <a:prstGeom prst="rect">
            <a:avLst/>
          </a:prstGeom>
          <a:noFill/>
          <a:ln w="9525">
            <a:noFill/>
            <a:miter lim="800000"/>
            <a:headEnd/>
            <a:tailEnd/>
          </a:ln>
        </p:spPr>
      </p:pic>
      <p:pic>
        <p:nvPicPr>
          <p:cNvPr id="25710" name="Picture 98" descr="Saudi_Aramco_logo"/>
          <p:cNvPicPr>
            <a:picLocks noChangeAspect="1" noChangeArrowheads="1"/>
          </p:cNvPicPr>
          <p:nvPr/>
        </p:nvPicPr>
        <p:blipFill>
          <a:blip r:embed="rId96"/>
          <a:srcRect l="-2094" b="-11250"/>
          <a:stretch>
            <a:fillRect/>
          </a:stretch>
        </p:blipFill>
        <p:spPr bwMode="auto">
          <a:xfrm>
            <a:off x="344488" y="5310188"/>
            <a:ext cx="823912" cy="336550"/>
          </a:xfrm>
          <a:prstGeom prst="rect">
            <a:avLst/>
          </a:prstGeom>
          <a:noFill/>
          <a:ln w="9525">
            <a:noFill/>
            <a:miter lim="800000"/>
            <a:headEnd/>
            <a:tailEnd/>
          </a:ln>
        </p:spPr>
      </p:pic>
      <p:pic>
        <p:nvPicPr>
          <p:cNvPr id="25711" name="Picture 146" descr="valero.jpg"/>
          <p:cNvPicPr>
            <a:picLocks noChangeAspect="1" noChangeArrowheads="1"/>
          </p:cNvPicPr>
          <p:nvPr/>
        </p:nvPicPr>
        <p:blipFill>
          <a:blip r:embed="rId97"/>
          <a:srcRect/>
          <a:stretch>
            <a:fillRect/>
          </a:stretch>
        </p:blipFill>
        <p:spPr bwMode="auto">
          <a:xfrm>
            <a:off x="384175" y="5653088"/>
            <a:ext cx="555625" cy="379412"/>
          </a:xfrm>
          <a:prstGeom prst="rect">
            <a:avLst/>
          </a:prstGeom>
          <a:noFill/>
          <a:ln w="9525">
            <a:noFill/>
            <a:miter lim="800000"/>
            <a:headEnd/>
            <a:tailEnd/>
          </a:ln>
        </p:spPr>
      </p:pic>
      <p:pic>
        <p:nvPicPr>
          <p:cNvPr id="25712" name="Picture 147" descr="Eneos%20Logo"/>
          <p:cNvPicPr>
            <a:picLocks noChangeAspect="1" noChangeArrowheads="1"/>
          </p:cNvPicPr>
          <p:nvPr/>
        </p:nvPicPr>
        <p:blipFill>
          <a:blip r:embed="rId98"/>
          <a:srcRect/>
          <a:stretch>
            <a:fillRect/>
          </a:stretch>
        </p:blipFill>
        <p:spPr bwMode="auto">
          <a:xfrm>
            <a:off x="1876425" y="5343525"/>
            <a:ext cx="371475" cy="371475"/>
          </a:xfrm>
          <a:prstGeom prst="rect">
            <a:avLst/>
          </a:prstGeom>
          <a:noFill/>
          <a:ln w="9525">
            <a:noFill/>
            <a:miter lim="800000"/>
            <a:headEnd/>
            <a:tailEnd/>
          </a:ln>
        </p:spPr>
      </p:pic>
      <p:pic>
        <p:nvPicPr>
          <p:cNvPr id="25713" name="Picture 3"/>
          <p:cNvPicPr>
            <a:picLocks noChangeAspect="1" noChangeArrowheads="1"/>
          </p:cNvPicPr>
          <p:nvPr/>
        </p:nvPicPr>
        <p:blipFill>
          <a:blip r:embed="rId99"/>
          <a:srcRect/>
          <a:stretch>
            <a:fillRect/>
          </a:stretch>
        </p:blipFill>
        <p:spPr bwMode="auto">
          <a:xfrm>
            <a:off x="325438" y="2657475"/>
            <a:ext cx="765175" cy="276225"/>
          </a:xfrm>
          <a:prstGeom prst="rect">
            <a:avLst/>
          </a:prstGeom>
          <a:noFill/>
          <a:ln w="9525">
            <a:noFill/>
            <a:miter lim="800000"/>
            <a:headEnd/>
            <a:tailEnd/>
          </a:ln>
        </p:spPr>
      </p:pic>
      <p:pic>
        <p:nvPicPr>
          <p:cNvPr id="25714" name="Picture 6"/>
          <p:cNvPicPr>
            <a:picLocks noChangeAspect="1" noChangeArrowheads="1"/>
          </p:cNvPicPr>
          <p:nvPr/>
        </p:nvPicPr>
        <p:blipFill>
          <a:blip r:embed="rId100"/>
          <a:srcRect/>
          <a:stretch>
            <a:fillRect/>
          </a:stretch>
        </p:blipFill>
        <p:spPr bwMode="auto">
          <a:xfrm>
            <a:off x="1563688" y="3287713"/>
            <a:ext cx="569912" cy="233362"/>
          </a:xfrm>
          <a:prstGeom prst="rect">
            <a:avLst/>
          </a:prstGeom>
          <a:noFill/>
          <a:ln w="9525">
            <a:noFill/>
            <a:miter lim="800000"/>
            <a:headEnd/>
            <a:tailEnd/>
          </a:ln>
        </p:spPr>
      </p:pic>
      <p:pic>
        <p:nvPicPr>
          <p:cNvPr id="25715" name="Picture 9"/>
          <p:cNvPicPr>
            <a:picLocks noChangeAspect="1" noChangeArrowheads="1"/>
          </p:cNvPicPr>
          <p:nvPr/>
        </p:nvPicPr>
        <p:blipFill>
          <a:blip r:embed="rId101"/>
          <a:srcRect/>
          <a:stretch>
            <a:fillRect/>
          </a:stretch>
        </p:blipFill>
        <p:spPr bwMode="auto">
          <a:xfrm>
            <a:off x="5192713" y="1336675"/>
            <a:ext cx="733425" cy="338138"/>
          </a:xfrm>
          <a:prstGeom prst="rect">
            <a:avLst/>
          </a:prstGeom>
          <a:noFill/>
          <a:ln w="9525">
            <a:noFill/>
            <a:miter lim="800000"/>
            <a:headEnd/>
            <a:tailEnd/>
          </a:ln>
        </p:spPr>
      </p:pic>
      <p:pic>
        <p:nvPicPr>
          <p:cNvPr id="25717" name="Picture 2" descr="http://tbn3.google.com/images?q=tbn:o0M3dweuFKCGOM:http://www.hinterglemm-events.at/images/CA%2520Logo.jpg">
            <a:hlinkClick r:id="rId102"/>
          </p:cNvPr>
          <p:cNvPicPr>
            <a:picLocks noChangeAspect="1" noChangeArrowheads="1"/>
          </p:cNvPicPr>
          <p:nvPr/>
        </p:nvPicPr>
        <p:blipFill>
          <a:blip r:embed="rId103"/>
          <a:srcRect/>
          <a:stretch>
            <a:fillRect/>
          </a:stretch>
        </p:blipFill>
        <p:spPr bwMode="auto">
          <a:xfrm>
            <a:off x="1839913" y="1260475"/>
            <a:ext cx="381000" cy="287338"/>
          </a:xfrm>
          <a:prstGeom prst="rect">
            <a:avLst/>
          </a:prstGeom>
          <a:noFill/>
          <a:ln w="9525">
            <a:noFill/>
            <a:miter lim="800000"/>
            <a:headEnd/>
            <a:tailEnd/>
          </a:ln>
        </p:spPr>
      </p:pic>
      <p:pic>
        <p:nvPicPr>
          <p:cNvPr id="25718" name="Picture 4" descr="http://tbn3.google.com/images?q=tbn:jdarXZgguYcGLM:http://pulm.bumc.bu.edu/MouthDB/images/BMC_logo.gif">
            <a:hlinkClick r:id="rId104"/>
          </p:cNvPr>
          <p:cNvPicPr>
            <a:picLocks noChangeAspect="1" noChangeArrowheads="1"/>
          </p:cNvPicPr>
          <p:nvPr/>
        </p:nvPicPr>
        <p:blipFill>
          <a:blip r:embed="rId105"/>
          <a:srcRect/>
          <a:stretch>
            <a:fillRect/>
          </a:stretch>
        </p:blipFill>
        <p:spPr bwMode="auto">
          <a:xfrm>
            <a:off x="4564063" y="2593975"/>
            <a:ext cx="933450" cy="428625"/>
          </a:xfrm>
          <a:prstGeom prst="rect">
            <a:avLst/>
          </a:prstGeom>
          <a:noFill/>
          <a:ln w="9525">
            <a:noFill/>
            <a:miter lim="800000"/>
            <a:headEnd/>
            <a:tailEnd/>
          </a:ln>
        </p:spPr>
      </p:pic>
      <p:pic>
        <p:nvPicPr>
          <p:cNvPr id="25719" name="Picture 3"/>
          <p:cNvPicPr>
            <a:picLocks noChangeAspect="1" noChangeArrowheads="1"/>
          </p:cNvPicPr>
          <p:nvPr/>
        </p:nvPicPr>
        <p:blipFill>
          <a:blip r:embed="rId106"/>
          <a:srcRect/>
          <a:stretch>
            <a:fillRect/>
          </a:stretch>
        </p:blipFill>
        <p:spPr bwMode="auto">
          <a:xfrm>
            <a:off x="382588" y="3984625"/>
            <a:ext cx="831850" cy="312738"/>
          </a:xfrm>
          <a:prstGeom prst="rect">
            <a:avLst/>
          </a:prstGeom>
          <a:noFill/>
          <a:ln w="9525">
            <a:noFill/>
            <a:miter lim="800000"/>
            <a:headEnd/>
            <a:tailEnd/>
          </a:ln>
        </p:spPr>
      </p:pic>
      <p:pic>
        <p:nvPicPr>
          <p:cNvPr id="25720" name="Picture 5"/>
          <p:cNvPicPr>
            <a:picLocks noChangeAspect="1" noChangeArrowheads="1"/>
          </p:cNvPicPr>
          <p:nvPr/>
        </p:nvPicPr>
        <p:blipFill>
          <a:blip r:embed="rId107"/>
          <a:srcRect/>
          <a:stretch>
            <a:fillRect/>
          </a:stretch>
        </p:blipFill>
        <p:spPr bwMode="auto">
          <a:xfrm>
            <a:off x="6030913" y="1260475"/>
            <a:ext cx="479425" cy="523875"/>
          </a:xfrm>
          <a:prstGeom prst="rect">
            <a:avLst/>
          </a:prstGeom>
          <a:noFill/>
          <a:ln w="9525">
            <a:noFill/>
            <a:miter lim="800000"/>
            <a:headEnd/>
            <a:tailEnd/>
          </a:ln>
        </p:spPr>
      </p:pic>
      <p:pic>
        <p:nvPicPr>
          <p:cNvPr id="25721" name="Picture 50"/>
          <p:cNvPicPr>
            <a:picLocks noChangeAspect="1" noChangeArrowheads="1"/>
          </p:cNvPicPr>
          <p:nvPr/>
        </p:nvPicPr>
        <p:blipFill>
          <a:blip r:embed="rId108"/>
          <a:srcRect/>
          <a:stretch>
            <a:fillRect/>
          </a:stretch>
        </p:blipFill>
        <p:spPr bwMode="auto">
          <a:xfrm>
            <a:off x="1379538" y="3975100"/>
            <a:ext cx="806450" cy="319088"/>
          </a:xfrm>
          <a:prstGeom prst="rect">
            <a:avLst/>
          </a:prstGeom>
          <a:noFill/>
          <a:ln w="9525">
            <a:noFill/>
            <a:miter lim="800000"/>
            <a:headEnd/>
            <a:tailEnd/>
          </a:ln>
        </p:spPr>
      </p:pic>
      <p:pic>
        <p:nvPicPr>
          <p:cNvPr id="25722" name="Picture 48"/>
          <p:cNvPicPr>
            <a:picLocks noChangeAspect="1" noChangeArrowheads="1"/>
          </p:cNvPicPr>
          <p:nvPr/>
        </p:nvPicPr>
        <p:blipFill>
          <a:blip r:embed="rId109"/>
          <a:srcRect/>
          <a:stretch>
            <a:fillRect/>
          </a:stretch>
        </p:blipFill>
        <p:spPr bwMode="auto">
          <a:xfrm>
            <a:off x="1681163" y="4349750"/>
            <a:ext cx="522287" cy="315913"/>
          </a:xfrm>
          <a:prstGeom prst="rect">
            <a:avLst/>
          </a:prstGeom>
          <a:noFill/>
          <a:ln w="9525">
            <a:noFill/>
            <a:miter lim="800000"/>
            <a:headEnd/>
            <a:tailEnd/>
          </a:ln>
        </p:spPr>
      </p:pic>
      <p:pic>
        <p:nvPicPr>
          <p:cNvPr id="25723" name="Picture 56" descr="http://www.uofaweb.ualberta.ca/secondaryed/images/CBE.jpg"/>
          <p:cNvPicPr>
            <a:picLocks noChangeAspect="1" noChangeArrowheads="1"/>
          </p:cNvPicPr>
          <p:nvPr/>
        </p:nvPicPr>
        <p:blipFill>
          <a:blip r:embed="rId110">
            <a:clrChange>
              <a:clrFrom>
                <a:srgbClr val="FFFFFF"/>
              </a:clrFrom>
              <a:clrTo>
                <a:srgbClr val="FFFFFF">
                  <a:alpha val="0"/>
                </a:srgbClr>
              </a:clrTo>
            </a:clrChange>
          </a:blip>
          <a:srcRect/>
          <a:stretch>
            <a:fillRect/>
          </a:stretch>
        </p:blipFill>
        <p:spPr bwMode="auto">
          <a:xfrm>
            <a:off x="393700" y="4624388"/>
            <a:ext cx="1858963" cy="285750"/>
          </a:xfrm>
          <a:prstGeom prst="rect">
            <a:avLst/>
          </a:prstGeom>
          <a:noFill/>
          <a:ln w="9525">
            <a:noFill/>
            <a:miter lim="800000"/>
            <a:headEnd/>
            <a:tailEnd/>
          </a:ln>
        </p:spPr>
      </p:pic>
      <p:pic>
        <p:nvPicPr>
          <p:cNvPr id="25724" name="Picture 58" descr="http://www.mcneilmavericks.org/rrisd_logo.gif"/>
          <p:cNvPicPr>
            <a:picLocks noChangeAspect="1" noChangeArrowheads="1"/>
          </p:cNvPicPr>
          <p:nvPr/>
        </p:nvPicPr>
        <p:blipFill>
          <a:blip r:embed="rId111"/>
          <a:srcRect/>
          <a:stretch>
            <a:fillRect/>
          </a:stretch>
        </p:blipFill>
        <p:spPr bwMode="auto">
          <a:xfrm>
            <a:off x="547688" y="4349750"/>
            <a:ext cx="947737" cy="196850"/>
          </a:xfrm>
          <a:prstGeom prst="rect">
            <a:avLst/>
          </a:prstGeom>
          <a:noFill/>
          <a:ln w="9525">
            <a:noFill/>
            <a:miter lim="800000"/>
            <a:headEnd/>
            <a:tailEnd/>
          </a:ln>
        </p:spPr>
      </p:pic>
      <p:pic>
        <p:nvPicPr>
          <p:cNvPr id="25725" name="Picture 2" descr="http://www.utrechtsciencepark.nl/ul/cms/fck-uploaded/images/logo's%20folder/logoUniversiteitUtrechtkleurbeeldmerk-woordmerk.jpg"/>
          <p:cNvPicPr>
            <a:picLocks noChangeAspect="1" noChangeArrowheads="1"/>
          </p:cNvPicPr>
          <p:nvPr/>
        </p:nvPicPr>
        <p:blipFill>
          <a:blip r:embed="rId112">
            <a:clrChange>
              <a:clrFrom>
                <a:srgbClr val="FEFEFE"/>
              </a:clrFrom>
              <a:clrTo>
                <a:srgbClr val="FEFEFE">
                  <a:alpha val="0"/>
                </a:srgbClr>
              </a:clrTo>
            </a:clrChange>
          </a:blip>
          <a:srcRect/>
          <a:stretch>
            <a:fillRect/>
          </a:stretch>
        </p:blipFill>
        <p:spPr bwMode="auto">
          <a:xfrm>
            <a:off x="381000" y="3203575"/>
            <a:ext cx="1031875" cy="387350"/>
          </a:xfrm>
          <a:prstGeom prst="rect">
            <a:avLst/>
          </a:prstGeom>
          <a:noFill/>
          <a:ln w="9525">
            <a:noFill/>
            <a:miter lim="800000"/>
            <a:headEnd/>
            <a:tailEnd/>
          </a:ln>
        </p:spPr>
      </p:pic>
      <p:pic>
        <p:nvPicPr>
          <p:cNvPr id="25726" name="Picture 4" descr="http://upload.wikimedia.org/wikipedia/en/c/cf/Manchester_University_Logo_(2).png"/>
          <p:cNvPicPr>
            <a:picLocks noChangeAspect="1" noChangeArrowheads="1"/>
          </p:cNvPicPr>
          <p:nvPr/>
        </p:nvPicPr>
        <p:blipFill>
          <a:blip r:embed="rId113"/>
          <a:srcRect/>
          <a:stretch>
            <a:fillRect/>
          </a:stretch>
        </p:blipFill>
        <p:spPr bwMode="auto">
          <a:xfrm>
            <a:off x="355600" y="2974975"/>
            <a:ext cx="663575" cy="206375"/>
          </a:xfrm>
          <a:prstGeom prst="rect">
            <a:avLst/>
          </a:prstGeom>
          <a:noFill/>
          <a:ln w="9525">
            <a:noFill/>
            <a:miter lim="800000"/>
            <a:headEnd/>
            <a:tailEnd/>
          </a:ln>
        </p:spPr>
      </p:pic>
      <p:pic>
        <p:nvPicPr>
          <p:cNvPr id="25727" name="Picture 4" descr="http://www.mrc-bsu.cam.ac.uk/NewsandEvents/RSC2011/images/CU_logo.gif"/>
          <p:cNvPicPr>
            <a:picLocks noChangeAspect="1" noChangeArrowheads="1"/>
          </p:cNvPicPr>
          <p:nvPr/>
        </p:nvPicPr>
        <p:blipFill>
          <a:blip r:embed="rId114">
            <a:clrChange>
              <a:clrFrom>
                <a:srgbClr val="FFFFFF"/>
              </a:clrFrom>
              <a:clrTo>
                <a:srgbClr val="FFFFFF">
                  <a:alpha val="0"/>
                </a:srgbClr>
              </a:clrTo>
            </a:clrChange>
          </a:blip>
          <a:srcRect/>
          <a:stretch>
            <a:fillRect/>
          </a:stretch>
        </p:blipFill>
        <p:spPr bwMode="auto">
          <a:xfrm>
            <a:off x="1206500" y="3003550"/>
            <a:ext cx="927100" cy="192088"/>
          </a:xfrm>
          <a:prstGeom prst="rect">
            <a:avLst/>
          </a:prstGeom>
          <a:noFill/>
          <a:ln w="9525">
            <a:noFill/>
            <a:miter lim="800000"/>
            <a:headEnd/>
            <a:tailEnd/>
          </a:ln>
        </p:spPr>
      </p:pic>
      <p:pic>
        <p:nvPicPr>
          <p:cNvPr id="1026" name="Picture 2"/>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179172" y="4015653"/>
            <a:ext cx="684306" cy="21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763713" y="1622425"/>
            <a:ext cx="4572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4456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smtClean="0">
                <a:latin typeface="Bookman Old Style" pitchFamily="18" charset="0"/>
                <a:ea typeface="微软雅黑" pitchFamily="34" charset="-122"/>
                <a:cs typeface="Arial" charset="0"/>
              </a:rPr>
              <a:t>国</a:t>
            </a:r>
            <a:r>
              <a:rPr lang="zh-CN" altLang="en-US" kern="1200" dirty="0">
                <a:latin typeface="Bookman Old Style" pitchFamily="18" charset="0"/>
                <a:ea typeface="微软雅黑" pitchFamily="34" charset="-122"/>
                <a:cs typeface="Arial" charset="0"/>
              </a:rPr>
              <a:t>际和国内著名高</a:t>
            </a:r>
            <a:r>
              <a:rPr lang="zh-CN" altLang="en-US" kern="1200" dirty="0" smtClean="0">
                <a:latin typeface="Bookman Old Style" pitchFamily="18" charset="0"/>
                <a:ea typeface="微软雅黑" pitchFamily="34" charset="-122"/>
                <a:cs typeface="Arial" charset="0"/>
              </a:rPr>
              <a:t>校案例</a:t>
            </a:r>
            <a:endParaRPr lang="zh-CN" altLang="en-US" kern="1200" dirty="0">
              <a:latin typeface="Bookman Old Style" pitchFamily="18" charset="0"/>
              <a:ea typeface="微软雅黑" pitchFamily="34" charset="-122"/>
              <a:cs typeface="Arial" charset="0"/>
            </a:endParaRPr>
          </a:p>
        </p:txBody>
      </p:sp>
      <p:sp>
        <p:nvSpPr>
          <p:cNvPr id="24579" name="Rectangle 3"/>
          <p:cNvSpPr>
            <a:spLocks noGrp="1" noChangeArrowheads="1"/>
          </p:cNvSpPr>
          <p:nvPr>
            <p:ph type="body" idx="4294967295"/>
          </p:nvPr>
        </p:nvSpPr>
        <p:spPr>
          <a:xfrm>
            <a:off x="469900" y="1060450"/>
            <a:ext cx="2489200" cy="4657725"/>
          </a:xfrm>
          <a:noFill/>
          <a:ln w="9525">
            <a:noFill/>
            <a:miter lim="800000"/>
            <a:headEnd/>
            <a:tailEnd/>
          </a:ln>
        </p:spPr>
        <p:txBody>
          <a:bodyPr/>
          <a:lstStyle/>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英国剑桥大学</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加拿大麦基尔大学</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加拿大滑铁庐大学</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加拿大渥太华大学</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日本东京大学 </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日本早稻田大学 </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韩国首尔大学 </a:t>
            </a:r>
          </a:p>
          <a:p>
            <a:pPr marL="228600" indent="-228600" defTabSz="457200">
              <a:lnSpc>
                <a:spcPct val="100000"/>
              </a:lnSpc>
              <a:buFont typeface="Times" charset="0"/>
              <a:buChar char="•"/>
            </a:pPr>
            <a:r>
              <a:rPr lang="zh-CN" altLang="en-US" sz="1600" kern="1200" dirty="0">
                <a:solidFill>
                  <a:schemeClr val="tx1"/>
                </a:solidFill>
                <a:latin typeface="Calibri" pitchFamily="34" charset="0"/>
                <a:ea typeface="+mn-ea"/>
                <a:cs typeface="MS PGothic" charset="0"/>
              </a:rPr>
              <a:t>马来西亚伊斯兰大学 </a:t>
            </a:r>
          </a:p>
          <a:p>
            <a:pPr marL="228600" indent="-228600" defTabSz="457200">
              <a:lnSpc>
                <a:spcPct val="100000"/>
              </a:lnSpc>
              <a:buFont typeface="Times" charset="0"/>
              <a:buChar char="•"/>
            </a:pPr>
            <a:r>
              <a:rPr lang="en-US" altLang="zh-CN" sz="1600" kern="1200" dirty="0">
                <a:solidFill>
                  <a:schemeClr val="tx1"/>
                </a:solidFill>
                <a:latin typeface="Calibri" pitchFamily="34" charset="0"/>
                <a:ea typeface="+mn-ea"/>
                <a:cs typeface="MS PGothic" charset="0"/>
              </a:rPr>
              <a:t>……</a:t>
            </a:r>
          </a:p>
        </p:txBody>
      </p:sp>
      <p:sp>
        <p:nvSpPr>
          <p:cNvPr id="24580" name="AutoShape 9"/>
          <p:cNvSpPr>
            <a:spLocks noChangeArrowheads="1"/>
          </p:cNvSpPr>
          <p:nvPr/>
        </p:nvSpPr>
        <p:spPr bwMode="auto">
          <a:xfrm>
            <a:off x="531813" y="6042025"/>
            <a:ext cx="7629525" cy="428625"/>
          </a:xfrm>
          <a:prstGeom prst="roundRect">
            <a:avLst>
              <a:gd name="adj" fmla="val 11648"/>
            </a:avLst>
          </a:prstGeom>
          <a:solidFill>
            <a:srgbClr val="EE7F04"/>
          </a:solidFill>
          <a:ln w="9525">
            <a:solidFill>
              <a:srgbClr val="DDDDDD"/>
            </a:solidFill>
            <a:round/>
            <a:headEnd/>
            <a:tailEnd/>
          </a:ln>
        </p:spPr>
        <p:txBody>
          <a:bodyPr wrap="none" anchor="ctr"/>
          <a:lstStyle/>
          <a:p>
            <a:endParaRPr lang="zh-CN" altLang="en-US" b="1">
              <a:latin typeface="Calibri" pitchFamily="34" charset="0"/>
            </a:endParaRPr>
          </a:p>
        </p:txBody>
      </p:sp>
      <p:sp>
        <p:nvSpPr>
          <p:cNvPr id="24581" name="Text Box 10"/>
          <p:cNvSpPr txBox="1">
            <a:spLocks noChangeArrowheads="1"/>
          </p:cNvSpPr>
          <p:nvPr/>
        </p:nvSpPr>
        <p:spPr bwMode="auto">
          <a:xfrm>
            <a:off x="693738" y="6037263"/>
            <a:ext cx="753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zh-CN" altLang="en-US" b="1" dirty="0">
                <a:solidFill>
                  <a:schemeClr val="bg1"/>
                </a:solidFill>
                <a:latin typeface="Calibri" pitchFamily="34" charset="0"/>
                <a:ea typeface="+mn-ea"/>
              </a:rPr>
              <a:t>占全球高等教育行</a:t>
            </a:r>
            <a:r>
              <a:rPr lang="zh-CN" altLang="en-US" b="1" dirty="0" smtClean="0">
                <a:solidFill>
                  <a:schemeClr val="bg1"/>
                </a:solidFill>
                <a:latin typeface="Calibri" pitchFamily="34" charset="0"/>
                <a:ea typeface="+mn-ea"/>
              </a:rPr>
              <a:t>业</a:t>
            </a:r>
            <a:r>
              <a:rPr lang="en-US" altLang="zh-CN" b="1" dirty="0" smtClean="0">
                <a:solidFill>
                  <a:schemeClr val="bg1"/>
                </a:solidFill>
                <a:latin typeface="Calibri" pitchFamily="34" charset="0"/>
                <a:ea typeface="+mn-ea"/>
              </a:rPr>
              <a:t>40%</a:t>
            </a:r>
            <a:r>
              <a:rPr lang="zh-CN" altLang="en-US" b="1" dirty="0">
                <a:solidFill>
                  <a:schemeClr val="bg1"/>
                </a:solidFill>
                <a:latin typeface="Calibri" pitchFamily="34" charset="0"/>
                <a:ea typeface="+mn-ea"/>
              </a:rPr>
              <a:t>以上的市场份额 </a:t>
            </a:r>
          </a:p>
        </p:txBody>
      </p:sp>
      <p:sp>
        <p:nvSpPr>
          <p:cNvPr id="6" name="Rectangle 3"/>
          <p:cNvSpPr txBox="1">
            <a:spLocks noChangeArrowheads="1"/>
          </p:cNvSpPr>
          <p:nvPr/>
        </p:nvSpPr>
        <p:spPr bwMode="auto">
          <a:xfrm>
            <a:off x="3479800" y="1006475"/>
            <a:ext cx="2489200" cy="4657725"/>
          </a:xfrm>
          <a:prstGeom prst="rect">
            <a:avLst/>
          </a:prstGeom>
          <a:noFill/>
          <a:ln w="9525">
            <a:noFill/>
            <a:miter lim="800000"/>
            <a:headEnd/>
            <a:tailEnd/>
          </a:ln>
        </p:spPr>
        <p:txBody>
          <a:bodyPr/>
          <a:lstStyle>
            <a:lvl1pPr marL="228600" indent="-2286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国立政治大学</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台湾大学 </a:t>
            </a:r>
            <a:endParaRPr lang="en-US" altLang="zh-CN" sz="1600" b="1" dirty="0">
              <a:latin typeface="Calibri" pitchFamily="34" charset="0"/>
              <a:ea typeface="+mn-ea"/>
              <a:cs typeface="MS PGothic" charset="0"/>
            </a:endParaRP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澳门大学 </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岭南大学 </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香港大学 </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香港城市大学 </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香港理工大学 </a:t>
            </a:r>
            <a:endParaRPr lang="en-US" altLang="zh-CN" sz="1600" b="1" dirty="0">
              <a:latin typeface="Calibri" pitchFamily="34" charset="0"/>
              <a:ea typeface="+mn-ea"/>
              <a:cs typeface="MS PGothic" charset="0"/>
            </a:endParaRP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香港中文大学</a:t>
            </a:r>
          </a:p>
          <a:p>
            <a:pPr eaLnBrk="1" hangingPunct="1">
              <a:lnSpc>
                <a:spcPct val="150000"/>
              </a:lnSpc>
              <a:buClr>
                <a:srgbClr val="FF9933"/>
              </a:buClr>
              <a:buFont typeface="Times" charset="0"/>
              <a:buChar char="•"/>
            </a:pPr>
            <a:r>
              <a:rPr lang="en-US" altLang="zh-CN" sz="1600" b="1" dirty="0">
                <a:latin typeface="Calibri" pitchFamily="34" charset="0"/>
                <a:ea typeface="+mn-ea"/>
                <a:cs typeface="MS PGothic" charset="0"/>
              </a:rPr>
              <a:t>……</a:t>
            </a:r>
          </a:p>
        </p:txBody>
      </p:sp>
      <p:sp>
        <p:nvSpPr>
          <p:cNvPr id="7" name="Rectangle 3"/>
          <p:cNvSpPr txBox="1">
            <a:spLocks noChangeArrowheads="1"/>
          </p:cNvSpPr>
          <p:nvPr/>
        </p:nvSpPr>
        <p:spPr bwMode="auto">
          <a:xfrm>
            <a:off x="6116638" y="1016000"/>
            <a:ext cx="2489200" cy="4657725"/>
          </a:xfrm>
          <a:prstGeom prst="rect">
            <a:avLst/>
          </a:prstGeom>
          <a:noFill/>
          <a:ln w="9525">
            <a:noFill/>
            <a:miter lim="800000"/>
            <a:headEnd/>
            <a:tailEnd/>
          </a:ln>
        </p:spPr>
        <p:txBody>
          <a:bodyPr/>
          <a:lstStyle>
            <a:lvl1pPr marL="228600" indent="-228600"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清华大学</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北京大学</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人民大学</a:t>
            </a:r>
            <a:endParaRPr lang="en-US" altLang="zh-CN" sz="1600" b="1" dirty="0">
              <a:latin typeface="Calibri" pitchFamily="34" charset="0"/>
              <a:ea typeface="+mn-ea"/>
              <a:cs typeface="MS PGothic" charset="0"/>
            </a:endParaRP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复旦大学</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浙江大学</a:t>
            </a: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武</a:t>
            </a:r>
            <a:r>
              <a:rPr lang="zh-CN" altLang="en-US" sz="1600" b="1" dirty="0" smtClean="0">
                <a:latin typeface="Calibri" pitchFamily="34" charset="0"/>
                <a:ea typeface="+mn-ea"/>
                <a:cs typeface="MS PGothic" charset="0"/>
              </a:rPr>
              <a:t>汉理工大学</a:t>
            </a:r>
            <a:endParaRPr lang="en-US" altLang="zh-CN" sz="1600" b="1" dirty="0">
              <a:latin typeface="Calibri" pitchFamily="34" charset="0"/>
              <a:ea typeface="+mn-ea"/>
              <a:cs typeface="MS PGothic" charset="0"/>
            </a:endParaRP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福州大学</a:t>
            </a:r>
            <a:endParaRPr lang="en-US" altLang="zh-CN" sz="1600" b="1" dirty="0">
              <a:latin typeface="Calibri" pitchFamily="34" charset="0"/>
              <a:ea typeface="+mn-ea"/>
              <a:cs typeface="MS PGothic" charset="0"/>
            </a:endParaRPr>
          </a:p>
          <a:p>
            <a:pPr eaLnBrk="1" hangingPunct="1">
              <a:lnSpc>
                <a:spcPct val="150000"/>
              </a:lnSpc>
              <a:buClr>
                <a:srgbClr val="FF9933"/>
              </a:buClr>
              <a:buFont typeface="Times" charset="0"/>
              <a:buChar char="•"/>
            </a:pPr>
            <a:r>
              <a:rPr lang="zh-CN" altLang="en-US" sz="1600" b="1" dirty="0">
                <a:latin typeface="Calibri" pitchFamily="34" charset="0"/>
                <a:ea typeface="+mn-ea"/>
                <a:cs typeface="MS PGothic" charset="0"/>
              </a:rPr>
              <a:t>地质大学</a:t>
            </a:r>
          </a:p>
          <a:p>
            <a:pPr eaLnBrk="1" hangingPunct="1">
              <a:lnSpc>
                <a:spcPct val="150000"/>
              </a:lnSpc>
              <a:buClr>
                <a:srgbClr val="FF9933"/>
              </a:buClr>
              <a:buFont typeface="Times" charset="0"/>
              <a:buChar char="•"/>
            </a:pPr>
            <a:r>
              <a:rPr lang="en-US" altLang="zh-CN" sz="1600" b="1" dirty="0">
                <a:latin typeface="Calibri" pitchFamily="34" charset="0"/>
                <a:ea typeface="+mn-ea"/>
                <a:cs typeface="MS PGothic" charset="0"/>
              </a:rPr>
              <a:t>……</a:t>
            </a:r>
          </a:p>
        </p:txBody>
      </p:sp>
      <p:sp>
        <p:nvSpPr>
          <p:cNvPr id="8" name="AutoShape 4"/>
          <p:cNvSpPr>
            <a:spLocks noChangeArrowheads="1"/>
          </p:cNvSpPr>
          <p:nvPr/>
        </p:nvSpPr>
        <p:spPr bwMode="auto">
          <a:xfrm>
            <a:off x="531813" y="5515893"/>
            <a:ext cx="7629525" cy="428625"/>
          </a:xfrm>
          <a:prstGeom prst="roundRect">
            <a:avLst>
              <a:gd name="adj" fmla="val 11648"/>
            </a:avLst>
          </a:prstGeom>
          <a:solidFill>
            <a:srgbClr val="EE7F04"/>
          </a:solidFill>
          <a:ln w="9525">
            <a:solidFill>
              <a:srgbClr val="DDDDDD"/>
            </a:solidFill>
            <a:round/>
            <a:headEnd/>
            <a:tailEnd/>
          </a:ln>
        </p:spPr>
        <p:txBody>
          <a:bodyPr wrap="none" anchor="ctr"/>
          <a:lstStyle/>
          <a:p>
            <a:endParaRPr lang="zh-CN" altLang="en-US" b="1">
              <a:latin typeface="Calibri" pitchFamily="34" charset="0"/>
            </a:endParaRPr>
          </a:p>
        </p:txBody>
      </p:sp>
      <p:sp>
        <p:nvSpPr>
          <p:cNvPr id="9" name="Text Box 5"/>
          <p:cNvSpPr txBox="1">
            <a:spLocks noChangeArrowheads="1"/>
          </p:cNvSpPr>
          <p:nvPr/>
        </p:nvSpPr>
        <p:spPr bwMode="auto">
          <a:xfrm>
            <a:off x="695326" y="5487318"/>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zh-CN" altLang="en-US" b="1" dirty="0" smtClean="0">
                <a:solidFill>
                  <a:schemeClr val="bg1"/>
                </a:solidFill>
                <a:latin typeface="Calibri" pitchFamily="34" charset="0"/>
                <a:ea typeface="+mn-ea"/>
              </a:rPr>
              <a:t>北美</a:t>
            </a:r>
            <a:r>
              <a:rPr lang="en-US" altLang="zh-CN" b="1" dirty="0" smtClean="0">
                <a:solidFill>
                  <a:schemeClr val="bg1"/>
                </a:solidFill>
                <a:latin typeface="Calibri" pitchFamily="34" charset="0"/>
                <a:ea typeface="+mn-ea"/>
              </a:rPr>
              <a:t>8</a:t>
            </a:r>
            <a:r>
              <a:rPr lang="zh-CN" altLang="en-US" b="1" dirty="0" smtClean="0">
                <a:solidFill>
                  <a:schemeClr val="bg1"/>
                </a:solidFill>
                <a:latin typeface="Calibri" pitchFamily="34" charset="0"/>
                <a:ea typeface="+mn-ea"/>
              </a:rPr>
              <a:t>所长春藤名校中，</a:t>
            </a:r>
            <a:r>
              <a:rPr lang="en-US" altLang="zh-CN" b="1" dirty="0" smtClean="0">
                <a:solidFill>
                  <a:schemeClr val="bg1"/>
                </a:solidFill>
                <a:latin typeface="Calibri" pitchFamily="34" charset="0"/>
                <a:ea typeface="+mn-ea"/>
              </a:rPr>
              <a:t>6</a:t>
            </a:r>
            <a:r>
              <a:rPr lang="zh-CN" altLang="en-US" b="1" dirty="0" smtClean="0">
                <a:solidFill>
                  <a:schemeClr val="bg1"/>
                </a:solidFill>
                <a:latin typeface="Calibri" pitchFamily="34" charset="0"/>
                <a:ea typeface="+mn-ea"/>
              </a:rPr>
              <a:t>所已</a:t>
            </a:r>
            <a:r>
              <a:rPr lang="zh-CN" altLang="en-US" b="1" dirty="0">
                <a:solidFill>
                  <a:schemeClr val="bg1"/>
                </a:solidFill>
                <a:latin typeface="Calibri" pitchFamily="34" charset="0"/>
                <a:ea typeface="+mn-ea"/>
              </a:rPr>
              <a:t>采用</a:t>
            </a:r>
            <a:r>
              <a:rPr lang="en-US" altLang="zh-CN" b="1" dirty="0">
                <a:solidFill>
                  <a:schemeClr val="bg1"/>
                </a:solidFill>
                <a:latin typeface="Calibri" pitchFamily="34" charset="0"/>
                <a:ea typeface="+mn-ea"/>
              </a:rPr>
              <a:t>ARUBA</a:t>
            </a:r>
            <a:r>
              <a:rPr lang="zh-CN" altLang="en-US" b="1" dirty="0">
                <a:solidFill>
                  <a:schemeClr val="bg1"/>
                </a:solidFill>
                <a:latin typeface="Calibri" pitchFamily="34" charset="0"/>
                <a:ea typeface="+mn-ea"/>
              </a:rPr>
              <a:t>解决方案 </a:t>
            </a:r>
          </a:p>
        </p:txBody>
      </p:sp>
      <p:sp>
        <p:nvSpPr>
          <p:cNvPr id="10" name="AutoShape 4"/>
          <p:cNvSpPr>
            <a:spLocks noChangeArrowheads="1"/>
          </p:cNvSpPr>
          <p:nvPr/>
        </p:nvSpPr>
        <p:spPr bwMode="auto">
          <a:xfrm>
            <a:off x="531813" y="5016128"/>
            <a:ext cx="7629525" cy="428625"/>
          </a:xfrm>
          <a:prstGeom prst="roundRect">
            <a:avLst>
              <a:gd name="adj" fmla="val 11648"/>
            </a:avLst>
          </a:prstGeom>
          <a:solidFill>
            <a:srgbClr val="EE7F04"/>
          </a:solidFill>
          <a:ln w="9525">
            <a:solidFill>
              <a:srgbClr val="DDDDDD"/>
            </a:solidFill>
            <a:round/>
            <a:headEnd/>
            <a:tailEnd/>
          </a:ln>
        </p:spPr>
        <p:txBody>
          <a:bodyPr wrap="none" anchor="ctr"/>
          <a:lstStyle/>
          <a:p>
            <a:endParaRPr lang="zh-CN" altLang="en-US" b="1">
              <a:latin typeface="Calibri" pitchFamily="34" charset="0"/>
            </a:endParaRPr>
          </a:p>
        </p:txBody>
      </p:sp>
      <p:sp>
        <p:nvSpPr>
          <p:cNvPr id="11" name="Text Box 5"/>
          <p:cNvSpPr txBox="1">
            <a:spLocks noChangeArrowheads="1"/>
          </p:cNvSpPr>
          <p:nvPr/>
        </p:nvSpPr>
        <p:spPr bwMode="auto">
          <a:xfrm>
            <a:off x="695326" y="4987553"/>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zh-CN" altLang="en-US" b="1" dirty="0" smtClean="0">
                <a:solidFill>
                  <a:schemeClr val="bg1"/>
                </a:solidFill>
                <a:latin typeface="Calibri" pitchFamily="34" charset="0"/>
                <a:ea typeface="+mn-ea"/>
              </a:rPr>
              <a:t>香港共</a:t>
            </a:r>
            <a:r>
              <a:rPr lang="en-US" altLang="zh-CN" b="1" dirty="0" smtClean="0">
                <a:solidFill>
                  <a:schemeClr val="bg1"/>
                </a:solidFill>
                <a:latin typeface="Calibri" pitchFamily="34" charset="0"/>
                <a:ea typeface="+mn-ea"/>
              </a:rPr>
              <a:t>8</a:t>
            </a:r>
            <a:r>
              <a:rPr lang="zh-CN" altLang="en-US" b="1" dirty="0" smtClean="0">
                <a:solidFill>
                  <a:schemeClr val="bg1"/>
                </a:solidFill>
                <a:latin typeface="Calibri" pitchFamily="34" charset="0"/>
                <a:ea typeface="+mn-ea"/>
              </a:rPr>
              <a:t>所大学，其中</a:t>
            </a:r>
            <a:r>
              <a:rPr lang="en-US" altLang="zh-CN" b="1" dirty="0" smtClean="0">
                <a:solidFill>
                  <a:schemeClr val="bg1"/>
                </a:solidFill>
                <a:latin typeface="Calibri" pitchFamily="34" charset="0"/>
                <a:ea typeface="+mn-ea"/>
              </a:rPr>
              <a:t>7</a:t>
            </a:r>
            <a:r>
              <a:rPr lang="zh-CN" altLang="en-US" b="1" dirty="0" smtClean="0">
                <a:solidFill>
                  <a:schemeClr val="bg1"/>
                </a:solidFill>
                <a:latin typeface="Calibri" pitchFamily="34" charset="0"/>
                <a:ea typeface="+mn-ea"/>
              </a:rPr>
              <a:t>所使用</a:t>
            </a:r>
            <a:r>
              <a:rPr lang="en-US" altLang="zh-CN" b="1" dirty="0" smtClean="0">
                <a:solidFill>
                  <a:schemeClr val="bg1"/>
                </a:solidFill>
                <a:latin typeface="Calibri" pitchFamily="34" charset="0"/>
                <a:ea typeface="+mn-ea"/>
              </a:rPr>
              <a:t>ARUBA</a:t>
            </a:r>
            <a:r>
              <a:rPr lang="zh-CN" altLang="en-US" b="1" dirty="0" smtClean="0">
                <a:solidFill>
                  <a:schemeClr val="bg1"/>
                </a:solidFill>
                <a:latin typeface="Calibri" pitchFamily="34" charset="0"/>
                <a:ea typeface="+mn-ea"/>
              </a:rPr>
              <a:t>解决方案</a:t>
            </a:r>
            <a:endParaRPr lang="zh-CN" altLang="en-US" b="1" dirty="0">
              <a:solidFill>
                <a:schemeClr val="bg1"/>
              </a:solidFill>
              <a:latin typeface="Calibri" pitchFamily="34" charset="0"/>
              <a:ea typeface="+mn-ea"/>
            </a:endParaRPr>
          </a:p>
        </p:txBody>
      </p:sp>
      <p:sp>
        <p:nvSpPr>
          <p:cNvPr id="12" name="AutoShape 4"/>
          <p:cNvSpPr>
            <a:spLocks noChangeArrowheads="1"/>
          </p:cNvSpPr>
          <p:nvPr/>
        </p:nvSpPr>
        <p:spPr bwMode="auto">
          <a:xfrm>
            <a:off x="544513" y="4533528"/>
            <a:ext cx="7629525" cy="428625"/>
          </a:xfrm>
          <a:prstGeom prst="roundRect">
            <a:avLst>
              <a:gd name="adj" fmla="val 11648"/>
            </a:avLst>
          </a:prstGeom>
          <a:solidFill>
            <a:srgbClr val="EE7F04"/>
          </a:solidFill>
          <a:ln w="9525">
            <a:solidFill>
              <a:srgbClr val="DDDDDD"/>
            </a:solidFill>
            <a:round/>
            <a:headEnd/>
            <a:tailEnd/>
          </a:ln>
        </p:spPr>
        <p:txBody>
          <a:bodyPr wrap="none" anchor="ctr"/>
          <a:lstStyle/>
          <a:p>
            <a:endParaRPr lang="zh-CN" altLang="en-US" b="1">
              <a:latin typeface="Calibri" pitchFamily="34" charset="0"/>
            </a:endParaRPr>
          </a:p>
        </p:txBody>
      </p:sp>
      <p:sp>
        <p:nvSpPr>
          <p:cNvPr id="13" name="Text Box 5"/>
          <p:cNvSpPr txBox="1">
            <a:spLocks noChangeArrowheads="1"/>
          </p:cNvSpPr>
          <p:nvPr/>
        </p:nvSpPr>
        <p:spPr bwMode="auto">
          <a:xfrm>
            <a:off x="708026" y="4504953"/>
            <a:ext cx="753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eaLnBrk="1" hangingPunct="1">
              <a:spcBef>
                <a:spcPct val="50000"/>
              </a:spcBef>
            </a:pPr>
            <a:r>
              <a:rPr lang="zh-CN" altLang="en-US" b="1" dirty="0" smtClean="0">
                <a:solidFill>
                  <a:schemeClr val="bg1"/>
                </a:solidFill>
                <a:latin typeface="Calibri" pitchFamily="34" charset="0"/>
                <a:ea typeface="+mn-ea"/>
              </a:rPr>
              <a:t>上海地区高校行业，超过</a:t>
            </a:r>
            <a:r>
              <a:rPr lang="en-US" altLang="zh-CN" b="1" dirty="0" smtClean="0">
                <a:solidFill>
                  <a:schemeClr val="bg1"/>
                </a:solidFill>
                <a:latin typeface="Calibri" pitchFamily="34" charset="0"/>
                <a:ea typeface="+mn-ea"/>
              </a:rPr>
              <a:t>90%</a:t>
            </a:r>
            <a:r>
              <a:rPr lang="zh-CN" altLang="en-US" b="1" dirty="0" smtClean="0">
                <a:solidFill>
                  <a:schemeClr val="bg1"/>
                </a:solidFill>
                <a:latin typeface="Calibri" pitchFamily="34" charset="0"/>
                <a:ea typeface="+mn-ea"/>
              </a:rPr>
              <a:t>的市场占有率</a:t>
            </a:r>
            <a:endParaRPr lang="zh-CN" altLang="en-US" b="1" dirty="0">
              <a:solidFill>
                <a:schemeClr val="bg1"/>
              </a:solidFill>
              <a:latin typeface="Calibri" pitchFamily="34" charset="0"/>
              <a:ea typeface="+mn-ea"/>
            </a:endParaRPr>
          </a:p>
        </p:txBody>
      </p:sp>
    </p:spTree>
    <p:extLst>
      <p:ext uri="{BB962C8B-B14F-4D97-AF65-F5344CB8AC3E}">
        <p14:creationId xmlns:p14="http://schemas.microsoft.com/office/powerpoint/2010/main" val="35904103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038" y="3105861"/>
            <a:ext cx="7366000" cy="646278"/>
          </a:xfrm>
          <a:noFill/>
          <a:ln w="9525">
            <a:noFill/>
            <a:miter lim="800000"/>
            <a:headEnd/>
            <a:tailEnd/>
          </a:ln>
        </p:spPr>
        <p:txBody>
          <a:bodyPr vert="horz" wrap="square" lIns="91388" tIns="45694" rIns="91388" bIns="45694" numCol="1" rtlCol="0" anchor="ctr" anchorCtr="0" compatLnSpc="1">
            <a:prstTxWarp prst="textNoShape">
              <a:avLst/>
            </a:prstTxWarp>
            <a:spAutoFit/>
          </a:bodyPr>
          <a:lstStyle/>
          <a:p>
            <a:pPr>
              <a:spcAft>
                <a:spcPct val="0"/>
              </a:spcAft>
            </a:pPr>
            <a:r>
              <a:rPr lang="zh-CN" altLang="en-US" sz="4000" b="1" kern="1200" dirty="0" smtClean="0">
                <a:effectLst>
                  <a:outerShdw blurRad="38100" dist="38100" dir="2700000" algn="tl">
                    <a:srgbClr val="000000">
                      <a:alpha val="43137"/>
                    </a:srgbClr>
                  </a:outerShdw>
                </a:effectLst>
                <a:latin typeface="Calibri" pitchFamily="34" charset="0"/>
                <a:ea typeface="+mn-ea"/>
                <a:cs typeface="+mn-cs"/>
              </a:rPr>
              <a:t>校园无线网络的挑战</a:t>
            </a:r>
            <a:endParaRPr lang="en-US" sz="4000" b="1" kern="1200" dirty="0">
              <a:effectLst>
                <a:outerShdw blurRad="38100" dist="38100" dir="2700000" algn="tl">
                  <a:srgbClr val="000000">
                    <a:alpha val="43137"/>
                  </a:srgbClr>
                </a:outerShdw>
              </a:effectLst>
              <a:latin typeface="Calibri" pitchFamily="34" charset="0"/>
              <a:ea typeface="+mn-ea"/>
              <a:cs typeface="+mn-cs"/>
            </a:endParaRPr>
          </a:p>
        </p:txBody>
      </p:sp>
    </p:spTree>
    <p:extLst>
      <p:ext uri="{BB962C8B-B14F-4D97-AF65-F5344CB8AC3E}">
        <p14:creationId xmlns:p14="http://schemas.microsoft.com/office/powerpoint/2010/main" val="405192105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smtClean="0">
                <a:latin typeface="Bookman Old Style" pitchFamily="18" charset="0"/>
                <a:ea typeface="微软雅黑" pitchFamily="34" charset="-122"/>
                <a:cs typeface="Arial" charset="0"/>
              </a:rPr>
              <a:t>终端市场大</a:t>
            </a:r>
            <a:r>
              <a:rPr lang="zh-CN" altLang="en-US" kern="1200" dirty="0">
                <a:latin typeface="Bookman Old Style" pitchFamily="18" charset="0"/>
                <a:ea typeface="微软雅黑" pitchFamily="34" charset="-122"/>
                <a:cs typeface="Arial" charset="0"/>
              </a:rPr>
              <a:t>环境的变化</a:t>
            </a:r>
            <a:endParaRPr lang="en-US" altLang="zh-CN" kern="1200" dirty="0">
              <a:latin typeface="Bookman Old Style" pitchFamily="18" charset="0"/>
              <a:ea typeface="微软雅黑" pitchFamily="34" charset="-122"/>
              <a:cs typeface="Arial" charset="0"/>
            </a:endParaRPr>
          </a:p>
        </p:txBody>
      </p:sp>
      <p:sp>
        <p:nvSpPr>
          <p:cNvPr id="2" name="TextBox 1"/>
          <p:cNvSpPr txBox="1"/>
          <p:nvPr/>
        </p:nvSpPr>
        <p:spPr>
          <a:xfrm>
            <a:off x="914403" y="1248718"/>
            <a:ext cx="7414054" cy="4585871"/>
          </a:xfrm>
          <a:prstGeom prst="rect">
            <a:avLst/>
          </a:prstGeom>
          <a:noFill/>
        </p:spPr>
        <p:txBody>
          <a:bodyPr wrap="square" rtlCol="0">
            <a:spAutoFit/>
          </a:bodyPr>
          <a:lstStyle/>
          <a:p>
            <a:pPr>
              <a:lnSpc>
                <a:spcPct val="200000"/>
              </a:lnSpc>
            </a:pPr>
            <a:r>
              <a:rPr lang="en-US" altLang="zh-CN" b="1" dirty="0" smtClean="0">
                <a:solidFill>
                  <a:srgbClr val="0070C0"/>
                </a:solidFill>
                <a:latin typeface="微软雅黑" pitchFamily="34" charset="-122"/>
                <a:ea typeface="微软雅黑" pitchFamily="34" charset="-122"/>
              </a:rPr>
              <a:t>WLAN</a:t>
            </a:r>
            <a:r>
              <a:rPr lang="zh-CN" altLang="en-US" b="1" dirty="0" smtClean="0">
                <a:solidFill>
                  <a:srgbClr val="0070C0"/>
                </a:solidFill>
                <a:latin typeface="微软雅黑" pitchFamily="34" charset="-122"/>
                <a:ea typeface="微软雅黑" pitchFamily="34" charset="-122"/>
              </a:rPr>
              <a:t>无处不在</a:t>
            </a:r>
            <a:endParaRPr lang="en-US" altLang="zh-CN" b="1" dirty="0" smtClean="0">
              <a:solidFill>
                <a:srgbClr val="0070C0"/>
              </a:solidFill>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2008</a:t>
            </a:r>
            <a:r>
              <a:rPr lang="zh-CN" altLang="en-US" sz="1600" b="1" dirty="0" smtClean="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：笔记本电脑的出货量超过台式机，</a:t>
            </a:r>
            <a:r>
              <a:rPr lang="zh-CN" altLang="en-US" sz="1600" dirty="0">
                <a:latin typeface="微软雅黑" pitchFamily="34" charset="-122"/>
                <a:ea typeface="微软雅黑" pitchFamily="34" charset="-122"/>
              </a:rPr>
              <a:t>且</a:t>
            </a:r>
            <a:r>
              <a:rPr lang="en-US" altLang="zh-CN" sz="1600" dirty="0" smtClean="0">
                <a:latin typeface="微软雅黑" pitchFamily="34" charset="-122"/>
                <a:ea typeface="微软雅黑" pitchFamily="34" charset="-122"/>
              </a:rPr>
              <a:t>99%</a:t>
            </a:r>
            <a:r>
              <a:rPr lang="zh-CN" altLang="en-US" sz="1600" dirty="0" smtClean="0">
                <a:latin typeface="微软雅黑" pitchFamily="34" charset="-122"/>
                <a:ea typeface="微软雅黑" pitchFamily="34" charset="-122"/>
              </a:rPr>
              <a:t>以上内置</a:t>
            </a:r>
            <a:r>
              <a:rPr lang="en-US" altLang="zh-CN" sz="1600" dirty="0" smtClean="0">
                <a:latin typeface="微软雅黑" pitchFamily="34" charset="-122"/>
                <a:ea typeface="微软雅黑" pitchFamily="34" charset="-122"/>
              </a:rPr>
              <a:t>WLAN</a:t>
            </a:r>
            <a:r>
              <a:rPr lang="zh-CN" altLang="en-US" sz="1600" dirty="0" smtClean="0">
                <a:latin typeface="微软雅黑" pitchFamily="34" charset="-122"/>
                <a:ea typeface="微软雅黑" pitchFamily="34" charset="-122"/>
              </a:rPr>
              <a:t>网卡</a:t>
            </a:r>
            <a:endParaRPr lang="en-US" altLang="zh-CN" sz="1600" dirty="0" smtClean="0">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2009</a:t>
            </a:r>
            <a:r>
              <a:rPr lang="zh-CN" altLang="en-US" sz="1600" b="1" dirty="0" smtClean="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IEEE 802.11n </a:t>
            </a:r>
            <a:r>
              <a:rPr lang="zh-CN" altLang="en-US" sz="1600" dirty="0" smtClean="0">
                <a:latin typeface="微软雅黑" pitchFamily="34" charset="-122"/>
                <a:ea typeface="微软雅黑" pitchFamily="34" charset="-122"/>
              </a:rPr>
              <a:t>标准出台，实现了</a:t>
            </a:r>
            <a:r>
              <a:rPr lang="en-US" altLang="zh-CN" sz="1600" dirty="0" smtClean="0">
                <a:latin typeface="微软雅黑" pitchFamily="34" charset="-122"/>
                <a:ea typeface="微软雅黑" pitchFamily="34" charset="-122"/>
              </a:rPr>
              <a:t>54M</a:t>
            </a:r>
            <a:r>
              <a:rPr lang="zh-CN" altLang="en-US" sz="1600" dirty="0" smtClean="0">
                <a:latin typeface="微软雅黑" pitchFamily="34" charset="-122"/>
                <a:ea typeface="微软雅黑" pitchFamily="34" charset="-122"/>
              </a:rPr>
              <a:t>到</a:t>
            </a:r>
            <a:r>
              <a:rPr lang="en-US" altLang="zh-CN" sz="1600" dirty="0" smtClean="0">
                <a:latin typeface="微软雅黑" pitchFamily="34" charset="-122"/>
                <a:ea typeface="微软雅黑" pitchFamily="34" charset="-122"/>
              </a:rPr>
              <a:t>300M</a:t>
            </a:r>
            <a:r>
              <a:rPr lang="zh-CN" altLang="en-US" sz="1600" dirty="0" smtClean="0">
                <a:latin typeface="微软雅黑" pitchFamily="34" charset="-122"/>
                <a:ea typeface="微软雅黑" pitchFamily="34" charset="-122"/>
              </a:rPr>
              <a:t>的速度跨越</a:t>
            </a:r>
            <a:endParaRPr lang="en-US" altLang="zh-CN" sz="1600" dirty="0" smtClean="0">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2010</a:t>
            </a:r>
            <a:r>
              <a:rPr lang="zh-CN" altLang="en-US" sz="1600" b="1" dirty="0" smtClean="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Apple</a:t>
            </a:r>
            <a:r>
              <a:rPr lang="zh-CN" altLang="en-US" sz="1600" dirty="0" smtClean="0">
                <a:latin typeface="微软雅黑" pitchFamily="34" charset="-122"/>
                <a:ea typeface="微软雅黑" pitchFamily="34" charset="-122"/>
              </a:rPr>
              <a:t>推出了</a:t>
            </a:r>
            <a:r>
              <a:rPr lang="en-US" altLang="zh-CN" sz="1600" dirty="0" err="1" smtClean="0">
                <a:latin typeface="微软雅黑" pitchFamily="34" charset="-122"/>
                <a:ea typeface="微软雅黑" pitchFamily="34" charset="-122"/>
              </a:rPr>
              <a:t>WiFi</a:t>
            </a:r>
            <a:r>
              <a:rPr lang="zh-CN" altLang="en-US" sz="1600" dirty="0" smtClean="0">
                <a:latin typeface="微软雅黑" pitchFamily="34" charset="-122"/>
                <a:ea typeface="微软雅黑" pitchFamily="34" charset="-122"/>
              </a:rPr>
              <a:t>版</a:t>
            </a:r>
            <a:r>
              <a:rPr lang="en-US" altLang="zh-CN" sz="1600" dirty="0" err="1" smtClean="0">
                <a:latin typeface="微软雅黑" pitchFamily="34" charset="-122"/>
                <a:ea typeface="微软雅黑" pitchFamily="34" charset="-122"/>
              </a:rPr>
              <a:t>iPad</a:t>
            </a:r>
            <a:r>
              <a:rPr lang="zh-CN" altLang="en-US" sz="1600" dirty="0" smtClean="0">
                <a:latin typeface="微软雅黑" pitchFamily="34" charset="-122"/>
                <a:ea typeface="微软雅黑" pitchFamily="34" charset="-122"/>
              </a:rPr>
              <a:t>平板电脑，便携式终端又添新军</a:t>
            </a:r>
            <a:endParaRPr lang="en-US" altLang="zh-CN" sz="1600" dirty="0" smtClean="0">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2011</a:t>
            </a:r>
            <a:r>
              <a:rPr lang="zh-CN" altLang="en-US" sz="1600" b="1" dirty="0" smtClean="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Apple</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Android</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Microsoft</a:t>
            </a:r>
            <a:r>
              <a:rPr lang="zh-CN" altLang="en-US" sz="1600" dirty="0" smtClean="0">
                <a:latin typeface="微软雅黑" pitchFamily="34" charset="-122"/>
                <a:ea typeface="微软雅黑" pitchFamily="34" charset="-122"/>
              </a:rPr>
              <a:t>三大系统大行其道，基于这些系统平板电脑和智能手机成为了最主流的</a:t>
            </a:r>
            <a:r>
              <a:rPr lang="zh-CN" altLang="en-US" sz="1600" dirty="0">
                <a:latin typeface="微软雅黑" pitchFamily="34" charset="-122"/>
                <a:ea typeface="微软雅黑" pitchFamily="34" charset="-122"/>
              </a:rPr>
              <a:t>数码</a:t>
            </a:r>
            <a:r>
              <a:rPr lang="zh-CN" altLang="en-US" sz="1600" dirty="0" smtClean="0">
                <a:latin typeface="微软雅黑" pitchFamily="34" charset="-122"/>
                <a:ea typeface="微软雅黑" pitchFamily="34" charset="-122"/>
              </a:rPr>
              <a:t>产品</a:t>
            </a:r>
            <a:endParaRPr lang="en-US" altLang="zh-CN" sz="1600" dirty="0" smtClean="0">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2012</a:t>
            </a:r>
            <a:r>
              <a:rPr lang="zh-CN" altLang="en-US" sz="1600" b="1" dirty="0" smtClean="0">
                <a:latin typeface="微软雅黑" pitchFamily="34" charset="-122"/>
                <a:ea typeface="微软雅黑" pitchFamily="34" charset="-122"/>
              </a:rPr>
              <a:t>年</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BYOD</a:t>
            </a:r>
            <a:r>
              <a:rPr lang="zh-CN" altLang="en-US" sz="1600" dirty="0" smtClean="0">
                <a:latin typeface="微软雅黑" pitchFamily="34" charset="-122"/>
                <a:ea typeface="微软雅黑" pitchFamily="34" charset="-122"/>
              </a:rPr>
              <a:t>（自携设备）成为流行热词</a:t>
            </a:r>
            <a:endParaRPr lang="en-US" altLang="zh-CN" sz="1600" dirty="0" smtClean="0">
              <a:latin typeface="微软雅黑" pitchFamily="34" charset="-122"/>
              <a:ea typeface="微软雅黑" pitchFamily="34" charset="-122"/>
            </a:endParaRPr>
          </a:p>
          <a:p>
            <a:pPr marL="285750" indent="-285750">
              <a:lnSpc>
                <a:spcPct val="200000"/>
              </a:lnSpc>
              <a:buFontTx/>
              <a:buChar char="-"/>
            </a:pPr>
            <a:r>
              <a:rPr lang="en-US" altLang="zh-CN" sz="1600" b="1" dirty="0" smtClean="0">
                <a:latin typeface="微软雅黑" pitchFamily="34" charset="-122"/>
                <a:ea typeface="微软雅黑" pitchFamily="34" charset="-122"/>
              </a:rPr>
              <a:t>2013</a:t>
            </a:r>
            <a:r>
              <a:rPr lang="zh-CN" altLang="en-US" sz="1600" b="1" dirty="0">
                <a:latin typeface="微软雅黑" pitchFamily="34" charset="-122"/>
                <a:ea typeface="微软雅黑" pitchFamily="34" charset="-122"/>
              </a:rPr>
              <a:t>年</a:t>
            </a:r>
            <a:r>
              <a:rPr lang="zh-CN" altLang="en-US" sz="1600" b="1"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Apple</a:t>
            </a:r>
            <a:r>
              <a:rPr lang="zh-CN" altLang="en-US" sz="1600" dirty="0">
                <a:latin typeface="微软雅黑" pitchFamily="34" charset="-122"/>
                <a:ea typeface="微软雅黑" pitchFamily="34" charset="-122"/>
              </a:rPr>
              <a:t>推</a:t>
            </a:r>
            <a:r>
              <a:rPr lang="zh-CN" altLang="en-US" sz="1600" dirty="0" smtClean="0">
                <a:latin typeface="微软雅黑" pitchFamily="34" charset="-122"/>
                <a:ea typeface="微软雅黑" pitchFamily="34" charset="-122"/>
              </a:rPr>
              <a:t>出新版本的</a:t>
            </a:r>
            <a:r>
              <a:rPr lang="en-US" altLang="zh-CN" sz="1600" dirty="0" smtClean="0">
                <a:latin typeface="微软雅黑" pitchFamily="34" charset="-122"/>
                <a:ea typeface="微软雅黑" pitchFamily="34" charset="-122"/>
              </a:rPr>
              <a:t>iPhone</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iPod</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iPad</a:t>
            </a:r>
            <a:r>
              <a:rPr lang="zh-CN" altLang="en-US" sz="1600" dirty="0" smtClean="0">
                <a:latin typeface="微软雅黑" pitchFamily="34" charset="-122"/>
                <a:ea typeface="微软雅黑" pitchFamily="34" charset="-122"/>
              </a:rPr>
              <a:t>，屏幕尺寸更大，连</a:t>
            </a:r>
            <a:r>
              <a:rPr lang="en-US" altLang="zh-CN" sz="1600" dirty="0" smtClean="0">
                <a:latin typeface="微软雅黑" pitchFamily="34" charset="-122"/>
                <a:ea typeface="微软雅黑" pitchFamily="34" charset="-122"/>
              </a:rPr>
              <a:t>Apple</a:t>
            </a:r>
            <a:r>
              <a:rPr lang="zh-CN" altLang="en-US" sz="1600" dirty="0" smtClean="0">
                <a:latin typeface="微软雅黑" pitchFamily="34" charset="-122"/>
                <a:ea typeface="微软雅黑" pitchFamily="34" charset="-122"/>
              </a:rPr>
              <a:t>也朝多样化产品线发展</a:t>
            </a:r>
            <a:endParaRPr lang="en-US" altLang="zh-CN" sz="16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3959118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noFill/>
          <a:ln w="9525">
            <a:noFill/>
            <a:miter lim="800000"/>
            <a:headEnd/>
            <a:tailEnd/>
          </a:ln>
        </p:spPr>
        <p:txBody>
          <a:bodyPr vert="horz" wrap="square" lIns="91388" tIns="45694" rIns="91388" bIns="45694" numCol="1" anchor="ctr" anchorCtr="0" compatLnSpc="1">
            <a:prstTxWarp prst="textNoShape">
              <a:avLst/>
            </a:prstTxWarp>
          </a:bodyPr>
          <a:lstStyle/>
          <a:p>
            <a:r>
              <a:rPr lang="zh-CN" altLang="en-US" kern="1200" dirty="0">
                <a:latin typeface="Bookman Old Style" pitchFamily="18" charset="0"/>
                <a:ea typeface="微软雅黑" pitchFamily="34" charset="-122"/>
                <a:cs typeface="Arial" charset="0"/>
              </a:rPr>
              <a:t>学生习惯的转变</a:t>
            </a:r>
            <a:endParaRPr lang="en-US" altLang="zh-CN" kern="1200" dirty="0">
              <a:latin typeface="Bookman Old Style" pitchFamily="18" charset="0"/>
              <a:ea typeface="微软雅黑" pitchFamily="34" charset="-122"/>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21" y="1410858"/>
            <a:ext cx="4956538" cy="372955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59395" y="1420825"/>
            <a:ext cx="3089189" cy="3831818"/>
          </a:xfrm>
          <a:prstGeom prst="rect">
            <a:avLst/>
          </a:prstGeom>
          <a:noFill/>
        </p:spPr>
        <p:txBody>
          <a:bodyPr wrap="square" rtlCol="0">
            <a:spAutoFit/>
          </a:bodyPr>
          <a:lstStyle/>
          <a:p>
            <a:pPr marL="285750" indent="-285750">
              <a:lnSpc>
                <a:spcPct val="150000"/>
              </a:lnSpc>
              <a:buFont typeface="Wingdings" pitchFamily="2" charset="2"/>
              <a:buChar char="p"/>
            </a:pPr>
            <a:r>
              <a:rPr lang="en-US" altLang="zh-CN" dirty="0" smtClean="0">
                <a:latin typeface="Calibri" pitchFamily="34" charset="0"/>
                <a:ea typeface="微软雅黑" pitchFamily="34" charset="-122"/>
                <a:cs typeface="Calibri" pitchFamily="34" charset="0"/>
              </a:rPr>
              <a:t>70</a:t>
            </a:r>
            <a:r>
              <a:rPr lang="zh-CN" altLang="en-US" dirty="0" smtClean="0">
                <a:latin typeface="Calibri" pitchFamily="34" charset="0"/>
                <a:ea typeface="微软雅黑" pitchFamily="34" charset="-122"/>
                <a:cs typeface="Calibri" pitchFamily="34" charset="0"/>
              </a:rPr>
              <a:t>后学生：照明好，冬暖夏凉</a:t>
            </a:r>
            <a:endParaRPr lang="en-US" altLang="zh-CN" dirty="0" smtClean="0">
              <a:latin typeface="Calibri" pitchFamily="34" charset="0"/>
              <a:ea typeface="微软雅黑" pitchFamily="34" charset="-122"/>
              <a:cs typeface="Calibri" pitchFamily="34" charset="0"/>
            </a:endParaRPr>
          </a:p>
          <a:p>
            <a:pPr marL="285750" indent="-285750">
              <a:lnSpc>
                <a:spcPct val="150000"/>
              </a:lnSpc>
              <a:buFont typeface="Wingdings" pitchFamily="2" charset="2"/>
              <a:buChar char="p"/>
            </a:pPr>
            <a:r>
              <a:rPr lang="en-US" altLang="zh-CN" dirty="0" smtClean="0">
                <a:latin typeface="Calibri" pitchFamily="34" charset="0"/>
                <a:ea typeface="微软雅黑" pitchFamily="34" charset="-122"/>
                <a:cs typeface="Calibri" pitchFamily="34" charset="0"/>
              </a:rPr>
              <a:t>80</a:t>
            </a:r>
            <a:r>
              <a:rPr lang="zh-CN" altLang="en-US" dirty="0" smtClean="0">
                <a:latin typeface="Calibri" pitchFamily="34" charset="0"/>
                <a:ea typeface="微软雅黑" pitchFamily="34" charset="-122"/>
                <a:cs typeface="Calibri" pitchFamily="34" charset="0"/>
              </a:rPr>
              <a:t>后学生：旁边还需要有电源插孔（为笔记本充电）</a:t>
            </a:r>
            <a:endParaRPr lang="en-US" altLang="zh-CN" dirty="0" smtClean="0">
              <a:latin typeface="Calibri" pitchFamily="34" charset="0"/>
              <a:ea typeface="微软雅黑" pitchFamily="34" charset="-122"/>
              <a:cs typeface="Calibri" pitchFamily="34" charset="0"/>
            </a:endParaRPr>
          </a:p>
          <a:p>
            <a:pPr marL="285750" indent="-285750">
              <a:lnSpc>
                <a:spcPct val="150000"/>
              </a:lnSpc>
              <a:buFont typeface="Wingdings" pitchFamily="2" charset="2"/>
              <a:buChar char="p"/>
            </a:pPr>
            <a:r>
              <a:rPr lang="en-US" altLang="zh-CN" dirty="0" smtClean="0">
                <a:latin typeface="Calibri" pitchFamily="34" charset="0"/>
                <a:ea typeface="微软雅黑" pitchFamily="34" charset="-122"/>
                <a:cs typeface="Calibri" pitchFamily="34" charset="0"/>
              </a:rPr>
              <a:t>85</a:t>
            </a:r>
            <a:r>
              <a:rPr lang="zh-CN" altLang="en-US" dirty="0" smtClean="0">
                <a:latin typeface="Calibri" pitchFamily="34" charset="0"/>
                <a:ea typeface="微软雅黑" pitchFamily="34" charset="-122"/>
                <a:cs typeface="Calibri" pitchFamily="34" charset="0"/>
              </a:rPr>
              <a:t>后学生：旁边还需要有网口（方便上网）</a:t>
            </a:r>
            <a:endParaRPr lang="en-US" altLang="zh-CN" dirty="0" smtClean="0">
              <a:latin typeface="Calibri" pitchFamily="34" charset="0"/>
              <a:ea typeface="微软雅黑" pitchFamily="34" charset="-122"/>
              <a:cs typeface="Calibri" pitchFamily="34" charset="0"/>
            </a:endParaRPr>
          </a:p>
          <a:p>
            <a:pPr marL="285750" indent="-285750">
              <a:lnSpc>
                <a:spcPct val="150000"/>
              </a:lnSpc>
              <a:buFont typeface="Wingdings" pitchFamily="2" charset="2"/>
              <a:buChar char="p"/>
            </a:pPr>
            <a:r>
              <a:rPr lang="en-US" altLang="zh-CN" dirty="0" smtClean="0">
                <a:latin typeface="Calibri" pitchFamily="34" charset="0"/>
                <a:ea typeface="微软雅黑" pitchFamily="34" charset="-122"/>
                <a:cs typeface="Calibri" pitchFamily="34" charset="0"/>
              </a:rPr>
              <a:t>90</a:t>
            </a:r>
            <a:r>
              <a:rPr lang="zh-CN" altLang="en-US" dirty="0" smtClean="0">
                <a:latin typeface="Calibri" pitchFamily="34" charset="0"/>
                <a:ea typeface="微软雅黑" pitchFamily="34" charset="-122"/>
                <a:cs typeface="Calibri" pitchFamily="34" charset="0"/>
              </a:rPr>
              <a:t>后学生：需要有</a:t>
            </a:r>
            <a:r>
              <a:rPr lang="en-US" altLang="zh-CN" dirty="0" smtClean="0">
                <a:latin typeface="Calibri" pitchFamily="34" charset="0"/>
                <a:ea typeface="微软雅黑" pitchFamily="34" charset="-122"/>
                <a:cs typeface="Calibri" pitchFamily="34" charset="0"/>
              </a:rPr>
              <a:t>WLAN</a:t>
            </a:r>
            <a:r>
              <a:rPr lang="zh-CN" altLang="en-US" dirty="0" smtClean="0">
                <a:latin typeface="Calibri" pitchFamily="34" charset="0"/>
                <a:ea typeface="微软雅黑" pitchFamily="34" charset="-122"/>
                <a:cs typeface="Calibri" pitchFamily="34" charset="0"/>
              </a:rPr>
              <a:t>信号，且信号要好。</a:t>
            </a:r>
            <a:endParaRPr lang="zh-CN" altLang="en-US" dirty="0">
              <a:latin typeface="Calibri" pitchFamily="34" charset="0"/>
              <a:ea typeface="微软雅黑" pitchFamily="34" charset="-122"/>
              <a:cs typeface="Calibri" pitchFamily="34" charset="0"/>
            </a:endParaRPr>
          </a:p>
        </p:txBody>
      </p:sp>
    </p:spTree>
    <p:extLst>
      <p:ext uri="{BB962C8B-B14F-4D97-AF65-F5344CB8AC3E}">
        <p14:creationId xmlns:p14="http://schemas.microsoft.com/office/powerpoint/2010/main" val="166522050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3.8"/>
</p:tagLst>
</file>

<file path=ppt/theme/theme1.xml><?xml version="1.0" encoding="utf-8"?>
<a:theme xmlns:a="http://schemas.openxmlformats.org/drawingml/2006/main" name="2011_Aruba_template">
  <a:themeElements>
    <a:clrScheme name="Aruba">
      <a:dk1>
        <a:srgbClr val="000000"/>
      </a:dk1>
      <a:lt1>
        <a:srgbClr val="FFFFFF"/>
      </a:lt1>
      <a:dk2>
        <a:srgbClr val="000000"/>
      </a:dk2>
      <a:lt2>
        <a:srgbClr val="808080"/>
      </a:lt2>
      <a:accent1>
        <a:srgbClr val="F79823"/>
      </a:accent1>
      <a:accent2>
        <a:srgbClr val="8E988D"/>
      </a:accent2>
      <a:accent3>
        <a:srgbClr val="B9971A"/>
      </a:accent3>
      <a:accent4>
        <a:srgbClr val="6A82AA"/>
      </a:accent4>
      <a:accent5>
        <a:srgbClr val="807C63"/>
      </a:accent5>
      <a:accent6>
        <a:srgbClr val="B6AF12"/>
      </a:accent6>
      <a:hlink>
        <a:srgbClr val="404040"/>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18124</TotalTime>
  <Words>5278</Words>
  <Application>Microsoft Office PowerPoint</Application>
  <PresentationFormat>On-screen Show (4:3)</PresentationFormat>
  <Paragraphs>560</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2011_Aruba_template</vt:lpstr>
      <vt:lpstr>PowerPoint Presentation</vt:lpstr>
      <vt:lpstr>公司简介</vt:lpstr>
      <vt:lpstr>Aruba 是什么公司?</vt:lpstr>
      <vt:lpstr>无线领域的地位</vt:lpstr>
      <vt:lpstr>深得全球顶级客户信赖</vt:lpstr>
      <vt:lpstr>国际和国内著名高校案例</vt:lpstr>
      <vt:lpstr>校园无线网络的挑战</vt:lpstr>
      <vt:lpstr>终端市场大环境的变化</vt:lpstr>
      <vt:lpstr>学生习惯的转变</vt:lpstr>
      <vt:lpstr>教学方式的改变</vt:lpstr>
      <vt:lpstr>学习方式的改变</vt:lpstr>
      <vt:lpstr>办公方式的改变</vt:lpstr>
      <vt:lpstr>大型活动组织方式的改变</vt:lpstr>
      <vt:lpstr>新一代校园网的发展趋势</vt:lpstr>
      <vt:lpstr>校园网管理工作内涵的改变</vt:lpstr>
      <vt:lpstr>PowerPoint Presentation</vt:lpstr>
      <vt:lpstr>PowerPoint Presentation</vt:lpstr>
      <vt:lpstr>Aruba MOVE™ 基础架构 移动性接入网架构</vt:lpstr>
      <vt:lpstr>ARUBA MOVE 节省网络建设维护成本</vt:lpstr>
      <vt:lpstr>典型场景设计</vt:lpstr>
      <vt:lpstr>总体架构设计</vt:lpstr>
      <vt:lpstr>PowerPoint Presentation</vt:lpstr>
      <vt:lpstr>PowerPoint Presentation</vt:lpstr>
      <vt:lpstr>PowerPoint Presentation</vt:lpstr>
      <vt:lpstr>高校应用案例</vt:lpstr>
      <vt:lpstr>基于用户身份的策略控制——上外案例</vt:lpstr>
      <vt:lpstr>基于终端类型的策略控制——中国地大案例</vt:lpstr>
      <vt:lpstr>基于XML的第三方互操作——武汉大学案例</vt:lpstr>
      <vt:lpstr>无所不在的无线校园网——上海交大案例介绍</vt:lpstr>
      <vt:lpstr>基于用户身份精确识别——汕头大学（李嘉诚基金会）</vt:lpstr>
      <vt:lpstr>PowerPoint Presentation</vt:lpstr>
      <vt:lpstr>Aruba MOVE™ 的差异化:  工业级，最可靠，最安全的解决方案</vt:lpstr>
      <vt:lpstr>BYOD &amp; 情景感知 用户，设备，应用，地点</vt:lpstr>
      <vt:lpstr>支持多厂商和多架构</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Aruba Product Overview</dc:title>
  <dc:creator>Bobby Guhasarkar</dc:creator>
  <cp:lastModifiedBy>Philip Mo</cp:lastModifiedBy>
  <cp:revision>469</cp:revision>
  <dcterms:created xsi:type="dcterms:W3CDTF">2012-05-04T16:31:21Z</dcterms:created>
  <dcterms:modified xsi:type="dcterms:W3CDTF">2014-09-26T17:56:42Z</dcterms:modified>
</cp:coreProperties>
</file>