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emf" ContentType="image/x-emf"/>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 id="2147483650" r:id="rId3"/>
    <p:sldMasterId id="2147483662" r:id="rId4"/>
    <p:sldMasterId id="2147483674" r:id="rId5"/>
    <p:sldMasterId id="2147483690" r:id="rId6"/>
  </p:sldMasterIdLst>
  <p:notesMasterIdLst>
    <p:notesMasterId r:id="rId10"/>
  </p:notesMasterIdLst>
  <p:handoutMasterIdLst>
    <p:handoutMasterId r:id="rId63"/>
  </p:handoutMasterIdLst>
  <p:sldIdLst>
    <p:sldId id="966" r:id="rId7"/>
    <p:sldId id="974" r:id="rId8"/>
    <p:sldId id="970" r:id="rId9"/>
    <p:sldId id="975" r:id="rId11"/>
    <p:sldId id="1015" r:id="rId12"/>
    <p:sldId id="979" r:id="rId13"/>
    <p:sldId id="977" r:id="rId14"/>
    <p:sldId id="978" r:id="rId15"/>
    <p:sldId id="980" r:id="rId16"/>
    <p:sldId id="1016" r:id="rId17"/>
    <p:sldId id="981" r:id="rId18"/>
    <p:sldId id="982" r:id="rId19"/>
    <p:sldId id="983" r:id="rId20"/>
    <p:sldId id="985" r:id="rId21"/>
    <p:sldId id="1019" r:id="rId22"/>
    <p:sldId id="986" r:id="rId23"/>
    <p:sldId id="987" r:id="rId24"/>
    <p:sldId id="988" r:id="rId25"/>
    <p:sldId id="991" r:id="rId26"/>
    <p:sldId id="992" r:id="rId27"/>
    <p:sldId id="994" r:id="rId28"/>
    <p:sldId id="989" r:id="rId29"/>
    <p:sldId id="1022" r:id="rId30"/>
    <p:sldId id="1026" r:id="rId31"/>
    <p:sldId id="1023" r:id="rId32"/>
    <p:sldId id="1020" r:id="rId33"/>
    <p:sldId id="1024" r:id="rId34"/>
    <p:sldId id="1021" r:id="rId35"/>
    <p:sldId id="1017" r:id="rId36"/>
    <p:sldId id="996" r:id="rId37"/>
    <p:sldId id="997" r:id="rId38"/>
    <p:sldId id="998" r:id="rId39"/>
    <p:sldId id="999" r:id="rId40"/>
    <p:sldId id="1000" r:id="rId41"/>
    <p:sldId id="1001" r:id="rId42"/>
    <p:sldId id="1002" r:id="rId43"/>
    <p:sldId id="1003" r:id="rId44"/>
    <p:sldId id="1044" r:id="rId45"/>
    <p:sldId id="1004" r:id="rId46"/>
    <p:sldId id="1031" r:id="rId47"/>
    <p:sldId id="1037" r:id="rId48"/>
    <p:sldId id="1038" r:id="rId49"/>
    <p:sldId id="1039" r:id="rId50"/>
    <p:sldId id="1040" r:id="rId51"/>
    <p:sldId id="1041" r:id="rId52"/>
    <p:sldId id="1042" r:id="rId53"/>
    <p:sldId id="1043" r:id="rId54"/>
    <p:sldId id="1005" r:id="rId55"/>
    <p:sldId id="1014" r:id="rId56"/>
    <p:sldId id="1027" r:id="rId57"/>
    <p:sldId id="1028" r:id="rId58"/>
    <p:sldId id="1029" r:id="rId59"/>
    <p:sldId id="1045" r:id="rId60"/>
    <p:sldId id="1030" r:id="rId61"/>
    <p:sldId id="898" r:id="rId62"/>
  </p:sldIdLst>
  <p:sldSz cx="9144000" cy="5143500" type="screen16x9"/>
  <p:notesSz cx="7099300" cy="10234295"/>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361B3245-C396-4324-B033-DBBA010D3D65}">
          <p14:sldIdLst>
            <p14:sldId id="966"/>
            <p14:sldId id="974"/>
            <p14:sldId id="970"/>
            <p14:sldId id="975"/>
            <p14:sldId id="1015"/>
            <p14:sldId id="979"/>
            <p14:sldId id="977"/>
            <p14:sldId id="978"/>
            <p14:sldId id="980"/>
            <p14:sldId id="1016"/>
            <p14:sldId id="981"/>
            <p14:sldId id="982"/>
            <p14:sldId id="983"/>
            <p14:sldId id="985"/>
            <p14:sldId id="1019"/>
            <p14:sldId id="986"/>
            <p14:sldId id="987"/>
            <p14:sldId id="988"/>
            <p14:sldId id="991"/>
            <p14:sldId id="992"/>
            <p14:sldId id="994"/>
            <p14:sldId id="989"/>
            <p14:sldId id="1022"/>
            <p14:sldId id="1026"/>
            <p14:sldId id="1023"/>
            <p14:sldId id="1020"/>
            <p14:sldId id="1024"/>
            <p14:sldId id="1021"/>
            <p14:sldId id="1017"/>
            <p14:sldId id="996"/>
            <p14:sldId id="997"/>
            <p14:sldId id="998"/>
            <p14:sldId id="999"/>
            <p14:sldId id="1000"/>
            <p14:sldId id="1001"/>
            <p14:sldId id="1002"/>
            <p14:sldId id="1003"/>
            <p14:sldId id="1044"/>
            <p14:sldId id="1004"/>
            <p14:sldId id="1031"/>
            <p14:sldId id="1037"/>
            <p14:sldId id="1038"/>
            <p14:sldId id="1039"/>
            <p14:sldId id="1040"/>
            <p14:sldId id="1041"/>
            <p14:sldId id="1042"/>
            <p14:sldId id="1043"/>
            <p14:sldId id="1005"/>
            <p14:sldId id="1014"/>
            <p14:sldId id="1027"/>
            <p14:sldId id="1028"/>
            <p14:sldId id="1029"/>
            <p14:sldId id="1045"/>
            <p14:sldId id="1030"/>
            <p14:sldId id="8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9C1"/>
    <a:srgbClr val="03B8DF"/>
    <a:srgbClr val="EA545D"/>
    <a:srgbClr val="FFE55F"/>
    <a:srgbClr val="000000"/>
    <a:srgbClr val="A6A6A6"/>
    <a:srgbClr val="336AAC"/>
    <a:srgbClr val="03B8E0"/>
    <a:srgbClr val="FDD858"/>
    <a:srgbClr val="D83D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0" autoAdjust="0"/>
    <p:restoredTop sz="96118" autoAdjust="0"/>
  </p:normalViewPr>
  <p:slideViewPr>
    <p:cSldViewPr>
      <p:cViewPr varScale="1">
        <p:scale>
          <a:sx n="91" d="100"/>
          <a:sy n="91" d="100"/>
        </p:scale>
        <p:origin x="-684" y="-96"/>
      </p:cViewPr>
      <p:guideLst>
        <p:guide orient="horz" pos="2037"/>
        <p:guide pos="2882"/>
        <p:guide pos="2309"/>
        <p:guide pos="3444"/>
        <p:guide pos="5547"/>
        <p:guide pos="222"/>
      </p:guideLst>
    </p:cSldViewPr>
  </p:slideViewPr>
  <p:outlineViewPr>
    <p:cViewPr>
      <p:scale>
        <a:sx n="33" d="100"/>
        <a:sy n="33" d="100"/>
      </p:scale>
      <p:origin x="0" y="3300"/>
    </p:cViewPr>
  </p:outlineViewPr>
  <p:notesTextViewPr>
    <p:cViewPr>
      <p:scale>
        <a:sx n="100" d="100"/>
        <a:sy n="100" d="100"/>
      </p:scale>
      <p:origin x="0" y="0"/>
    </p:cViewPr>
  </p:notesTextViewPr>
  <p:sorterViewPr>
    <p:cViewPr>
      <p:scale>
        <a:sx n="46" d="100"/>
        <a:sy n="46" d="100"/>
      </p:scale>
      <p:origin x="0" y="0"/>
    </p:cViewPr>
  </p:sorterViewPr>
  <p:notesViewPr>
    <p:cSldViewPr>
      <p:cViewPr varScale="1">
        <p:scale>
          <a:sx n="60" d="100"/>
          <a:sy n="60" d="100"/>
        </p:scale>
        <p:origin x="2412" y="78"/>
      </p:cViewPr>
      <p:guideLst>
        <p:guide orient="horz" pos="3580"/>
        <p:guide pos="2238"/>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6" Type="http://schemas.openxmlformats.org/officeDocument/2006/relationships/tableStyles" Target="tableStyles.xml"/><Relationship Id="rId65" Type="http://schemas.openxmlformats.org/officeDocument/2006/relationships/viewProps" Target="viewProps.xml"/><Relationship Id="rId64" Type="http://schemas.openxmlformats.org/officeDocument/2006/relationships/presProps" Target="presProps.xml"/><Relationship Id="rId63" Type="http://schemas.openxmlformats.org/officeDocument/2006/relationships/handoutMaster" Target="handoutMasters/handoutMaster1.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0"/>
          <c:dPt>
            <c:idx val="0"/>
            <c:bubble3D val="0"/>
            <c:spPr>
              <a:solidFill>
                <a:srgbClr val="EA545D"/>
              </a:solidFill>
            </c:spPr>
          </c:dPt>
          <c:dPt>
            <c:idx val="1"/>
            <c:bubble3D val="0"/>
            <c:spPr>
              <a:solidFill>
                <a:srgbClr val="03B8DF"/>
              </a:solidFill>
            </c:spPr>
          </c:dPt>
          <c:dPt>
            <c:idx val="2"/>
            <c:bubble3D val="0"/>
            <c:spPr>
              <a:solidFill>
                <a:srgbClr val="A6A6A6"/>
              </a:solidFill>
            </c:spPr>
          </c:dPt>
          <c:dPt>
            <c:idx val="3"/>
            <c:bubble3D val="0"/>
            <c:spPr>
              <a:solidFill>
                <a:srgbClr val="FFE55F"/>
              </a:solidFill>
            </c:spPr>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3</c:v>
                </c:pt>
                <c:pt idx="2">
                  <c:v>3</c:v>
                </c:pt>
                <c:pt idx="3">
                  <c:v>3</c:v>
                </c:pt>
              </c:numCache>
            </c:numRef>
          </c:val>
        </c:ser>
        <c:dLbls>
          <c:showLegendKey val="0"/>
          <c:showVal val="0"/>
          <c:showCatName val="0"/>
          <c:showSerName val="0"/>
          <c:showPercent val="0"/>
          <c:showBubbleSize val="0"/>
          <c:showLeaderLines val="1"/>
        </c:dLbls>
        <c:firstSliceAng val="0"/>
        <c:holeSize val="54"/>
      </c:doughnutChart>
      <c:spPr>
        <a:noFill/>
        <a:ln w="25354">
          <a:noFill/>
        </a:ln>
      </c:spPr>
    </c:plotArea>
    <c:plotVisOnly val="1"/>
    <c:dispBlanksAs val="gap"/>
    <c:showDLblsOverMax val="0"/>
  </c:chart>
  <c:txPr>
    <a:bodyPr/>
    <a:lstStyle/>
    <a:p>
      <a:pPr>
        <a:defRPr lang="zh-CN" sz="1785"/>
      </a:pP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559D1844-888A-4AE6-828D-5C6AE9040315}" type="datetimeFigureOut">
              <a:rPr lang="zh-CN" altLang="en-US" smtClean="0"/>
            </a:fld>
            <a:endParaRPr lang="zh-CN" altLang="en-US"/>
          </a:p>
        </p:txBody>
      </p:sp>
      <p:sp>
        <p:nvSpPr>
          <p:cNvPr id="4" name="页脚占位符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FB2549C6-DE8D-4E4A-961E-C75F994C9B2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155E3B73-6D7C-40EF-AE3E-2A6A1CBB7D9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4AA51CA-5F86-4FFA-AF76-EFA20A2596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lstStyle/>
          <a:p>
            <a:r>
              <a:rPr lang="zh-CN" altLang="en-US" dirty="0" smtClean="0"/>
              <a:t>应用特征库、内容过滤、</a:t>
            </a:r>
            <a:r>
              <a:rPr lang="en-US" altLang="zh-CN" dirty="0" smtClean="0"/>
              <a:t>URL</a:t>
            </a:r>
            <a:r>
              <a:rPr lang="zh-CN" altLang="en-US" dirty="0" smtClean="0"/>
              <a:t>过滤、</a:t>
            </a:r>
            <a:r>
              <a:rPr lang="en-US" altLang="zh-CN" dirty="0" smtClean="0"/>
              <a:t>AS</a:t>
            </a:r>
            <a:r>
              <a:rPr lang="zh-CN" altLang="en-US" dirty="0" smtClean="0"/>
              <a:t>反垃圾邮件</a:t>
            </a:r>
            <a:endParaRPr lang="zh-CN" altLang="en-US" dirty="0"/>
          </a:p>
        </p:txBody>
      </p:sp>
      <p:sp>
        <p:nvSpPr>
          <p:cNvPr id="4" name="灯片编号占位符 3"/>
          <p:cNvSpPr>
            <a:spLocks noGrp="1"/>
          </p:cNvSpPr>
          <p:nvPr>
            <p:ph type="sldNum" sz="quarter" idx="10"/>
          </p:nvPr>
        </p:nvSpPr>
        <p:spPr/>
        <p:txBody>
          <a:bodyPr/>
          <a:lstStyle/>
          <a:p>
            <a:fld id="{94AFACB2-0357-4D03-8164-8C502472F49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20000"/>
          </a:bodyPr>
          <a:lstStyle/>
          <a:p>
            <a:pPr rtl="0" eaLnBrk="1" fontAlgn="t" latinLnBrk="0" hangingPunct="1"/>
            <a:r>
              <a:rPr lang="en-US" altLang="zh-CN" sz="1200" b="1" dirty="0" smtClean="0"/>
              <a:t>NGFW</a:t>
            </a:r>
            <a:r>
              <a:rPr lang="zh-CN" altLang="zh-CN" sz="1200" b="1" dirty="0" smtClean="0"/>
              <a:t>提供深度综合安全防护</a:t>
            </a:r>
            <a:endParaRPr lang="zh-CN" altLang="zh-CN" sz="1200" dirty="0" smtClean="0"/>
          </a:p>
          <a:p>
            <a:pPr rtl="0" eaLnBrk="1" fontAlgn="t" latinLnBrk="0" hangingPunct="1"/>
            <a:r>
              <a:rPr lang="zh-CN" altLang="zh-CN" sz="1200" dirty="0" smtClean="0"/>
              <a:t>防</a:t>
            </a:r>
            <a:r>
              <a:rPr lang="en-US" altLang="zh-CN" sz="1200" dirty="0" smtClean="0"/>
              <a:t>DDoS</a:t>
            </a:r>
            <a:r>
              <a:rPr lang="zh-CN" altLang="zh-CN" sz="1200" dirty="0" smtClean="0"/>
              <a:t>攻击</a:t>
            </a:r>
            <a:endParaRPr lang="zh-CN" altLang="zh-CN" sz="1200" dirty="0" smtClean="0"/>
          </a:p>
          <a:p>
            <a:pPr rtl="0" eaLnBrk="1" fontAlgn="t" latinLnBrk="0" hangingPunct="1"/>
            <a:r>
              <a:rPr lang="zh-CN" altLang="zh-CN" sz="1200" dirty="0" smtClean="0"/>
              <a:t>包括：</a:t>
            </a:r>
            <a:r>
              <a:rPr lang="en-US" altLang="zh-CN" sz="1200" dirty="0" smtClean="0"/>
              <a:t>Land</a:t>
            </a:r>
            <a:r>
              <a:rPr lang="zh-CN" altLang="zh-CN" sz="1200" dirty="0" smtClean="0"/>
              <a:t>、</a:t>
            </a:r>
            <a:r>
              <a:rPr lang="en-US" altLang="zh-CN" sz="1200" dirty="0" smtClean="0"/>
              <a:t>Smurf</a:t>
            </a:r>
            <a:r>
              <a:rPr lang="zh-CN" altLang="zh-CN" sz="1200" dirty="0" smtClean="0"/>
              <a:t>、</a:t>
            </a:r>
            <a:r>
              <a:rPr lang="en-US" altLang="zh-CN" sz="1200" dirty="0" smtClean="0"/>
              <a:t>UDP </a:t>
            </a:r>
            <a:r>
              <a:rPr lang="en-US" altLang="zh-CN" sz="1200" dirty="0" err="1" smtClean="0"/>
              <a:t>Snork</a:t>
            </a:r>
            <a:r>
              <a:rPr lang="en-US" altLang="zh-CN" sz="1200" dirty="0" smtClean="0"/>
              <a:t> attack</a:t>
            </a:r>
            <a:r>
              <a:rPr lang="zh-CN" altLang="zh-CN" sz="1200" dirty="0" smtClean="0"/>
              <a:t>、</a:t>
            </a:r>
            <a:r>
              <a:rPr lang="en-US" altLang="zh-CN" sz="1200" dirty="0" smtClean="0"/>
              <a:t>UDP </a:t>
            </a:r>
            <a:r>
              <a:rPr lang="en-US" altLang="zh-CN" sz="1200" dirty="0" err="1" smtClean="0"/>
              <a:t>Chargen</a:t>
            </a:r>
            <a:r>
              <a:rPr lang="en-US" altLang="zh-CN" sz="1200" dirty="0" smtClean="0"/>
              <a:t> </a:t>
            </a:r>
            <a:r>
              <a:rPr lang="en-US" altLang="zh-CN" sz="1200" dirty="0" err="1" smtClean="0"/>
              <a:t>DoS</a:t>
            </a:r>
            <a:r>
              <a:rPr lang="en-US" altLang="zh-CN" sz="1200" dirty="0" smtClean="0"/>
              <a:t> attack (</a:t>
            </a:r>
            <a:r>
              <a:rPr lang="en-US" altLang="zh-CN" sz="1200" dirty="0" err="1" smtClean="0"/>
              <a:t>Fraggle</a:t>
            </a:r>
            <a:r>
              <a:rPr lang="en-US" altLang="zh-CN" sz="1200" dirty="0" smtClean="0"/>
              <a:t>)</a:t>
            </a:r>
            <a:r>
              <a:rPr lang="zh-CN" altLang="zh-CN" sz="1200" dirty="0" smtClean="0"/>
              <a:t>、</a:t>
            </a:r>
            <a:r>
              <a:rPr lang="en-US" altLang="zh-CN" sz="1200" dirty="0" smtClean="0"/>
              <a:t>Large ICMP Traffic </a:t>
            </a:r>
            <a:r>
              <a:rPr lang="zh-CN" altLang="zh-CN" sz="1200" dirty="0" smtClean="0"/>
              <a:t>、</a:t>
            </a:r>
            <a:r>
              <a:rPr lang="en-US" altLang="zh-CN" sz="1200" dirty="0" smtClean="0"/>
              <a:t>Ping of Death</a:t>
            </a:r>
            <a:r>
              <a:rPr lang="zh-CN" altLang="zh-CN" sz="1200" dirty="0" smtClean="0"/>
              <a:t>、</a:t>
            </a:r>
            <a:r>
              <a:rPr lang="en-US" altLang="zh-CN" sz="1200" dirty="0" smtClean="0"/>
              <a:t>Tiny Fragment </a:t>
            </a:r>
            <a:r>
              <a:rPr lang="zh-CN" altLang="zh-CN" sz="1200" dirty="0" smtClean="0"/>
              <a:t>、</a:t>
            </a:r>
            <a:r>
              <a:rPr lang="en-US" altLang="zh-CN" sz="1200" dirty="0" smtClean="0"/>
              <a:t>Tear Drop</a:t>
            </a:r>
            <a:r>
              <a:rPr lang="zh-CN" altLang="zh-CN" sz="1200" dirty="0" smtClean="0"/>
              <a:t>、</a:t>
            </a:r>
            <a:r>
              <a:rPr lang="en-US" altLang="zh-CN" sz="1200" dirty="0" smtClean="0"/>
              <a:t>IP Spoofing</a:t>
            </a:r>
            <a:r>
              <a:rPr lang="zh-CN" altLang="zh-CN" sz="1200" dirty="0" smtClean="0"/>
              <a:t>、</a:t>
            </a:r>
            <a:r>
              <a:rPr lang="en-US" altLang="zh-CN" sz="1200" dirty="0" smtClean="0"/>
              <a:t>IP</a:t>
            </a:r>
            <a:r>
              <a:rPr lang="zh-CN" altLang="zh-CN" sz="1200" dirty="0" smtClean="0"/>
              <a:t>分片报文、</a:t>
            </a:r>
            <a:r>
              <a:rPr lang="en-US" altLang="zh-CN" sz="1200" dirty="0" smtClean="0"/>
              <a:t>ARP</a:t>
            </a:r>
            <a:r>
              <a:rPr lang="zh-CN" altLang="zh-CN" sz="1200" dirty="0" smtClean="0"/>
              <a:t>欺骗、</a:t>
            </a:r>
            <a:r>
              <a:rPr lang="en-US" altLang="zh-CN" sz="1200" dirty="0" smtClean="0"/>
              <a:t>ARP</a:t>
            </a:r>
            <a:r>
              <a:rPr lang="zh-CN" altLang="zh-CN" sz="1200" dirty="0" smtClean="0"/>
              <a:t>主动反向查询、</a:t>
            </a:r>
            <a:r>
              <a:rPr lang="en-US" altLang="zh-CN" sz="1200" dirty="0" smtClean="0"/>
              <a:t>TCP</a:t>
            </a:r>
            <a:r>
              <a:rPr lang="zh-CN" altLang="zh-CN" sz="1200" dirty="0" smtClean="0"/>
              <a:t>报文标志位不合法、超大</a:t>
            </a:r>
            <a:r>
              <a:rPr lang="en-US" altLang="zh-CN" sz="1200" dirty="0" smtClean="0"/>
              <a:t>ICMP</a:t>
            </a:r>
            <a:r>
              <a:rPr lang="zh-CN" altLang="zh-CN" sz="1200" dirty="0" smtClean="0"/>
              <a:t>报文、地址扫描、端口扫描等攻击防范，支持针对</a:t>
            </a:r>
            <a:r>
              <a:rPr lang="en-US" altLang="zh-CN" sz="1200" dirty="0" smtClean="0"/>
              <a:t>SYN Flood</a:t>
            </a:r>
            <a:r>
              <a:rPr lang="zh-CN" altLang="zh-CN" sz="1200" dirty="0" smtClean="0"/>
              <a:t>、</a:t>
            </a:r>
            <a:r>
              <a:rPr lang="en-US" altLang="zh-CN" sz="1200" dirty="0" smtClean="0"/>
              <a:t>UPD Flood</a:t>
            </a:r>
            <a:r>
              <a:rPr lang="zh-CN" altLang="zh-CN" sz="1200" dirty="0" smtClean="0"/>
              <a:t>、</a:t>
            </a:r>
            <a:r>
              <a:rPr lang="en-US" altLang="zh-CN" sz="1200" dirty="0" smtClean="0"/>
              <a:t>ICMP Flood</a:t>
            </a:r>
            <a:r>
              <a:rPr lang="zh-CN" altLang="zh-CN" sz="1200" dirty="0" smtClean="0"/>
              <a:t>、</a:t>
            </a:r>
            <a:r>
              <a:rPr lang="en-US" altLang="zh-CN" sz="1200" dirty="0" smtClean="0"/>
              <a:t>DNS Flood</a:t>
            </a:r>
            <a:r>
              <a:rPr lang="zh-CN" altLang="zh-CN" sz="1200" dirty="0" smtClean="0"/>
              <a:t>、</a:t>
            </a:r>
            <a:r>
              <a:rPr lang="en-US" altLang="zh-CN" sz="1200" dirty="0" smtClean="0"/>
              <a:t>CC</a:t>
            </a:r>
            <a:r>
              <a:rPr lang="zh-CN" altLang="zh-CN" sz="1200" dirty="0" smtClean="0"/>
              <a:t>等常见</a:t>
            </a:r>
            <a:r>
              <a:rPr lang="en-US" altLang="zh-CN" sz="1200" dirty="0" smtClean="0"/>
              <a:t>DDoS</a:t>
            </a:r>
            <a:r>
              <a:rPr lang="zh-CN" altLang="zh-CN" sz="1200" dirty="0" smtClean="0"/>
              <a:t>攻击的检测防御。</a:t>
            </a:r>
            <a:endParaRPr lang="zh-CN" altLang="zh-CN" sz="1200" dirty="0" smtClean="0"/>
          </a:p>
          <a:p>
            <a:pPr rtl="0" eaLnBrk="1" fontAlgn="t" latinLnBrk="0" hangingPunct="1"/>
            <a:r>
              <a:rPr lang="en-US" altLang="zh-CN" sz="1200" dirty="0" smtClean="0"/>
              <a:t>IPS</a:t>
            </a:r>
            <a:r>
              <a:rPr lang="zh-CN" altLang="zh-CN" sz="1200" dirty="0" smtClean="0"/>
              <a:t>与防病毒</a:t>
            </a:r>
            <a:endParaRPr lang="zh-CN" altLang="zh-CN" sz="1200" dirty="0" smtClean="0"/>
          </a:p>
          <a:p>
            <a:pPr rtl="0" eaLnBrk="1" fontAlgn="t" latinLnBrk="0" hangingPunct="1"/>
            <a:r>
              <a:rPr lang="en-US" altLang="zh-CN" sz="1200" dirty="0" smtClean="0"/>
              <a:t>IPS</a:t>
            </a:r>
            <a:r>
              <a:rPr lang="zh-CN" altLang="zh-CN" sz="1200" dirty="0" smtClean="0"/>
              <a:t>：采用</a:t>
            </a:r>
            <a:r>
              <a:rPr lang="en-US" altLang="zh-CN" sz="1200" dirty="0" smtClean="0"/>
              <a:t>H3C</a:t>
            </a:r>
            <a:r>
              <a:rPr lang="zh-CN" altLang="zh-CN" sz="1200" dirty="0" smtClean="0"/>
              <a:t>公司自主知识产权的</a:t>
            </a:r>
            <a:r>
              <a:rPr lang="en-US" altLang="zh-CN" sz="1200" dirty="0" smtClean="0"/>
              <a:t>FIRST</a:t>
            </a:r>
            <a:r>
              <a:rPr lang="zh-CN" altLang="zh-CN" sz="1200" dirty="0" smtClean="0"/>
              <a:t>（</a:t>
            </a:r>
            <a:r>
              <a:rPr lang="en-US" altLang="zh-CN" sz="1200" dirty="0" smtClean="0"/>
              <a:t>Full Inspection with Rigorous State Test</a:t>
            </a:r>
            <a:r>
              <a:rPr lang="zh-CN" altLang="zh-CN" sz="1200" dirty="0" smtClean="0"/>
              <a:t>，基于精确状态的全面检测）引擎：集成了多项检测技术、基于精确状态的全面检测，提高入侵检测精度；采用并行检测技术，提高入侵检测的效率。</a:t>
            </a:r>
            <a:endParaRPr lang="zh-CN" altLang="zh-CN" sz="1200" dirty="0" smtClean="0"/>
          </a:p>
          <a:p>
            <a:pPr rtl="0" eaLnBrk="1" fontAlgn="t" latinLnBrk="0" hangingPunct="1"/>
            <a:r>
              <a:rPr lang="zh-CN" altLang="zh-CN" sz="1200" dirty="0" smtClean="0"/>
              <a:t>实时的病毒防护：采用</a:t>
            </a:r>
            <a:r>
              <a:rPr lang="en-US" altLang="zh-CN" sz="1200" dirty="0" smtClean="0"/>
              <a:t>Kaspersky</a:t>
            </a:r>
            <a:r>
              <a:rPr lang="zh-CN" altLang="zh-CN" sz="1200" dirty="0" smtClean="0"/>
              <a:t>公司的流引擎查毒技术，从而迅速、准确查杀网络流量中的病毒等恶意代码。</a:t>
            </a:r>
            <a:endParaRPr lang="zh-CN" altLang="zh-CN" sz="1200" dirty="0" smtClean="0"/>
          </a:p>
          <a:p>
            <a:pPr rtl="0" eaLnBrk="1" fontAlgn="t" latinLnBrk="0" hangingPunct="1"/>
            <a:r>
              <a:rPr lang="zh-CN" altLang="zh-CN" sz="1200" b="1" dirty="0" smtClean="0"/>
              <a:t>用户行为控制和审计</a:t>
            </a:r>
            <a:endParaRPr lang="zh-CN" altLang="zh-CN" sz="1200" dirty="0" smtClean="0"/>
          </a:p>
          <a:p>
            <a:pPr rtl="0" eaLnBrk="1" fontAlgn="t" latinLnBrk="0" hangingPunct="1"/>
            <a:r>
              <a:rPr lang="zh-CN" altLang="zh-CN" sz="1200" b="1" dirty="0" smtClean="0"/>
              <a:t>开发中，</a:t>
            </a:r>
            <a:r>
              <a:rPr lang="en-US" altLang="zh-CN" sz="1200" b="1" dirty="0" smtClean="0"/>
              <a:t>2016.7</a:t>
            </a:r>
            <a:endParaRPr lang="zh-CN" altLang="zh-CN" sz="1200" dirty="0" smtClean="0"/>
          </a:p>
          <a:p>
            <a:pPr rtl="0" eaLnBrk="1" fontAlgn="t" latinLnBrk="0" hangingPunct="1"/>
            <a:r>
              <a:rPr lang="zh-CN" altLang="zh-CN" sz="1200" dirty="0" smtClean="0"/>
              <a:t>应用识别与控制</a:t>
            </a:r>
            <a:endParaRPr lang="zh-CN" altLang="zh-CN" sz="1200" dirty="0" smtClean="0"/>
          </a:p>
          <a:p>
            <a:pPr rtl="0" eaLnBrk="1" fontAlgn="t" latinLnBrk="0" hangingPunct="1"/>
            <a:r>
              <a:rPr lang="zh-CN" altLang="zh-CN" sz="1200" dirty="0" smtClean="0"/>
              <a:t>全面的应用层流量识别与管理：通过</a:t>
            </a:r>
            <a:r>
              <a:rPr lang="en-US" altLang="zh-CN" sz="1200" dirty="0" smtClean="0"/>
              <a:t>H3C</a:t>
            </a:r>
            <a:r>
              <a:rPr lang="zh-CN" altLang="zh-CN" sz="1200" dirty="0" smtClean="0"/>
              <a:t>长期积累的状态机检测、流量交互检测技术，能精确检测</a:t>
            </a:r>
            <a:r>
              <a:rPr lang="en-US" altLang="zh-CN" sz="1200" dirty="0" smtClean="0"/>
              <a:t>Thunder/Web Thunder</a:t>
            </a:r>
            <a:r>
              <a:rPr lang="zh-CN" altLang="zh-CN" sz="1200" dirty="0" smtClean="0"/>
              <a:t>（迅雷</a:t>
            </a:r>
            <a:r>
              <a:rPr lang="en-US" altLang="zh-CN" sz="1200" dirty="0" smtClean="0"/>
              <a:t>/Web</a:t>
            </a:r>
            <a:r>
              <a:rPr lang="zh-CN" altLang="zh-CN" sz="1200" dirty="0" smtClean="0"/>
              <a:t>迅雷）、</a:t>
            </a:r>
            <a:r>
              <a:rPr lang="en-US" altLang="zh-CN" sz="1200" dirty="0" err="1" smtClean="0"/>
              <a:t>BitTorrent</a:t>
            </a:r>
            <a:r>
              <a:rPr lang="zh-CN" altLang="zh-CN" sz="1200" dirty="0" smtClean="0"/>
              <a:t>、</a:t>
            </a:r>
            <a:r>
              <a:rPr lang="en-US" altLang="zh-CN" sz="1200" dirty="0" err="1" smtClean="0"/>
              <a:t>eMule</a:t>
            </a:r>
            <a:r>
              <a:rPr lang="zh-CN" altLang="zh-CN" sz="1200" dirty="0" smtClean="0"/>
              <a:t>（电骡）</a:t>
            </a:r>
            <a:r>
              <a:rPr lang="en-US" altLang="zh-CN" sz="1200" dirty="0" smtClean="0"/>
              <a:t>/</a:t>
            </a:r>
            <a:r>
              <a:rPr lang="en-US" altLang="zh-CN" sz="1200" dirty="0" err="1" smtClean="0"/>
              <a:t>eDonkey</a:t>
            </a:r>
            <a:r>
              <a:rPr lang="zh-CN" altLang="zh-CN" sz="1200" dirty="0" smtClean="0"/>
              <a:t>（电驴）、</a:t>
            </a:r>
            <a:r>
              <a:rPr lang="en-US" altLang="zh-CN" sz="1200" dirty="0" smtClean="0"/>
              <a:t>QQ</a:t>
            </a:r>
            <a:r>
              <a:rPr lang="zh-CN" altLang="zh-CN" sz="1200" dirty="0" smtClean="0"/>
              <a:t>、</a:t>
            </a:r>
            <a:r>
              <a:rPr lang="en-US" altLang="zh-CN" sz="1200" dirty="0" smtClean="0"/>
              <a:t>MSN</a:t>
            </a:r>
            <a:r>
              <a:rPr lang="zh-CN" altLang="zh-CN" sz="1200" dirty="0" smtClean="0"/>
              <a:t>、</a:t>
            </a:r>
            <a:r>
              <a:rPr lang="en-US" altLang="zh-CN" sz="1200" dirty="0" err="1" smtClean="0"/>
              <a:t>PPLive</a:t>
            </a:r>
            <a:r>
              <a:rPr lang="zh-CN" altLang="zh-CN" sz="1200" dirty="0" smtClean="0"/>
              <a:t>等</a:t>
            </a:r>
            <a:r>
              <a:rPr lang="en-US" altLang="zh-CN" sz="1200" dirty="0" smtClean="0"/>
              <a:t>P2P/IM/</a:t>
            </a:r>
            <a:r>
              <a:rPr lang="zh-CN" altLang="zh-CN" sz="1200" dirty="0" smtClean="0"/>
              <a:t>网络游戏</a:t>
            </a:r>
            <a:r>
              <a:rPr lang="en-US" altLang="zh-CN" sz="1200" dirty="0" smtClean="0"/>
              <a:t>/</a:t>
            </a:r>
            <a:r>
              <a:rPr lang="zh-CN" altLang="zh-CN" sz="1200" dirty="0" smtClean="0"/>
              <a:t>炒股</a:t>
            </a:r>
            <a:r>
              <a:rPr lang="en-US" altLang="zh-CN" sz="1200" dirty="0" smtClean="0"/>
              <a:t>/</a:t>
            </a:r>
            <a:r>
              <a:rPr lang="zh-CN" altLang="zh-CN" sz="1200" dirty="0" smtClean="0"/>
              <a:t>网络视频</a:t>
            </a:r>
            <a:r>
              <a:rPr lang="en-US" altLang="zh-CN" sz="1200" dirty="0" smtClean="0"/>
              <a:t>/</a:t>
            </a:r>
            <a:r>
              <a:rPr lang="zh-CN" altLang="zh-CN" sz="1200" dirty="0" smtClean="0"/>
              <a:t>网络多媒体等应用；支持</a:t>
            </a:r>
            <a:r>
              <a:rPr lang="en-US" altLang="zh-CN" sz="1200" dirty="0" smtClean="0"/>
              <a:t>P2P</a:t>
            </a:r>
            <a:r>
              <a:rPr lang="zh-CN" altLang="zh-CN" sz="1200" dirty="0" smtClean="0"/>
              <a:t>流量控制功能，通过对流量采用深度检测的方法，即通过将网络报文与</a:t>
            </a:r>
            <a:r>
              <a:rPr lang="en-US" altLang="zh-CN" sz="1200" dirty="0" smtClean="0"/>
              <a:t>P2P</a:t>
            </a:r>
            <a:r>
              <a:rPr lang="zh-CN" altLang="zh-CN" sz="1200" dirty="0" smtClean="0"/>
              <a:t>协议报文特征进行匹配，可以精确的识别</a:t>
            </a:r>
            <a:r>
              <a:rPr lang="en-US" altLang="zh-CN" sz="1200" dirty="0" smtClean="0"/>
              <a:t>P2P</a:t>
            </a:r>
            <a:r>
              <a:rPr lang="zh-CN" altLang="zh-CN" sz="1200" dirty="0" smtClean="0"/>
              <a:t>流量，以达到对</a:t>
            </a:r>
            <a:r>
              <a:rPr lang="en-US" altLang="zh-CN" sz="1200" dirty="0" smtClean="0"/>
              <a:t>P2P</a:t>
            </a:r>
            <a:r>
              <a:rPr lang="zh-CN" altLang="zh-CN" sz="1200" dirty="0" smtClean="0"/>
              <a:t>流量进行管理的目的，同时可提供不同的控制策略，实现灵活的</a:t>
            </a:r>
            <a:r>
              <a:rPr lang="en-US" altLang="zh-CN" sz="1200" dirty="0" smtClean="0"/>
              <a:t>P2P</a:t>
            </a:r>
            <a:r>
              <a:rPr lang="zh-CN" altLang="zh-CN" sz="1200" dirty="0" smtClean="0"/>
              <a:t>流量控制。</a:t>
            </a:r>
            <a:endParaRPr lang="zh-CN" altLang="zh-CN" sz="1200" dirty="0" smtClean="0"/>
          </a:p>
          <a:p>
            <a:pPr rtl="0" eaLnBrk="1" fontAlgn="t" latinLnBrk="0" hangingPunct="1"/>
            <a:r>
              <a:rPr lang="zh-CN" altLang="zh-CN" sz="1200" dirty="0" smtClean="0"/>
              <a:t>防数据泄露（文件与数据过滤）</a:t>
            </a:r>
            <a:endParaRPr lang="zh-CN" altLang="zh-CN" sz="1200" dirty="0" smtClean="0"/>
          </a:p>
          <a:p>
            <a:pPr rtl="0" eaLnBrk="1" fontAlgn="t" latinLnBrk="0" hangingPunct="1"/>
            <a:r>
              <a:rPr lang="zh-CN" altLang="zh-CN" sz="1200" dirty="0" smtClean="0"/>
              <a:t>邮件过滤、</a:t>
            </a:r>
            <a:r>
              <a:rPr lang="en-US" altLang="zh-CN" sz="1200" dirty="0" smtClean="0"/>
              <a:t>SMTP</a:t>
            </a:r>
            <a:r>
              <a:rPr lang="zh-CN" altLang="zh-CN" sz="1200" dirty="0" smtClean="0"/>
              <a:t>邮件地址过滤、邮件标题过滤、邮件内容过滤、邮件附件过滤、</a:t>
            </a:r>
            <a:r>
              <a:rPr lang="en-US" altLang="zh-CN" sz="1200" dirty="0" smtClean="0"/>
              <a:t>FTP</a:t>
            </a:r>
            <a:r>
              <a:rPr lang="zh-CN" altLang="zh-CN" sz="1200" dirty="0" smtClean="0"/>
              <a:t>文件</a:t>
            </a:r>
            <a:r>
              <a:rPr lang="en-US" altLang="zh-CN" sz="1200" dirty="0" smtClean="0"/>
              <a:t>&amp;</a:t>
            </a:r>
            <a:r>
              <a:rPr lang="zh-CN" altLang="zh-CN" sz="1200" dirty="0" smtClean="0"/>
              <a:t>内容过滤、网页过滤、</a:t>
            </a:r>
            <a:r>
              <a:rPr lang="en-US" altLang="zh-CN" sz="1200" dirty="0" smtClean="0"/>
              <a:t>HTTP URL</a:t>
            </a:r>
            <a:r>
              <a:rPr lang="zh-CN" altLang="zh-CN" sz="1200" dirty="0" smtClean="0"/>
              <a:t>过滤、</a:t>
            </a:r>
            <a:r>
              <a:rPr lang="en-US" altLang="zh-CN" sz="1200" dirty="0" smtClean="0"/>
              <a:t>HTTP</a:t>
            </a:r>
            <a:r>
              <a:rPr lang="zh-CN" altLang="zh-CN" sz="1200" dirty="0" smtClean="0"/>
              <a:t>文件</a:t>
            </a:r>
            <a:r>
              <a:rPr lang="en-US" altLang="zh-CN" sz="1200" dirty="0" smtClean="0"/>
              <a:t>&amp;</a:t>
            </a:r>
            <a:r>
              <a:rPr lang="zh-CN" altLang="zh-CN" sz="1200" dirty="0" smtClean="0"/>
              <a:t>内容过滤、</a:t>
            </a:r>
            <a:r>
              <a:rPr lang="en-US" altLang="zh-CN" sz="1200" dirty="0" smtClean="0"/>
              <a:t>Java Blocking</a:t>
            </a:r>
            <a:r>
              <a:rPr lang="zh-CN" altLang="zh-CN" sz="1200" dirty="0" smtClean="0"/>
              <a:t>、</a:t>
            </a:r>
            <a:r>
              <a:rPr lang="en-US" altLang="zh-CN" sz="1200" dirty="0" smtClean="0"/>
              <a:t>ActiveX Blocking</a:t>
            </a:r>
            <a:r>
              <a:rPr lang="zh-CN" altLang="zh-CN" sz="1200" dirty="0" smtClean="0"/>
              <a:t>、</a:t>
            </a:r>
            <a:r>
              <a:rPr lang="en-US" altLang="zh-CN" sz="1200" dirty="0" smtClean="0"/>
              <a:t>SQL</a:t>
            </a:r>
            <a:r>
              <a:rPr lang="zh-CN" altLang="zh-CN" sz="1200" dirty="0" smtClean="0"/>
              <a:t>注入攻击防范等应用层过滤</a:t>
            </a:r>
            <a:endParaRPr lang="zh-CN" altLang="zh-CN" sz="1200" dirty="0" smtClean="0"/>
          </a:p>
          <a:p>
            <a:pPr rtl="0" eaLnBrk="1" fontAlgn="t" latinLnBrk="0" hangingPunct="1"/>
            <a:r>
              <a:rPr lang="en-US" altLang="zh-CN" sz="1200" dirty="0" smtClean="0"/>
              <a:t>URL</a:t>
            </a:r>
            <a:r>
              <a:rPr lang="zh-CN" altLang="zh-CN" sz="1200" dirty="0" smtClean="0"/>
              <a:t>过滤</a:t>
            </a:r>
            <a:endParaRPr lang="zh-CN" altLang="zh-CN" sz="1200" dirty="0" smtClean="0"/>
          </a:p>
          <a:p>
            <a:pPr rtl="0" eaLnBrk="1" fontAlgn="t" latinLnBrk="0" hangingPunct="1"/>
            <a:r>
              <a:rPr lang="zh-CN" altLang="zh-CN" sz="1200" dirty="0" smtClean="0"/>
              <a:t>迅捷的</a:t>
            </a:r>
            <a:r>
              <a:rPr lang="en-US" altLang="zh-CN" sz="1200" dirty="0" smtClean="0"/>
              <a:t>URL</a:t>
            </a:r>
            <a:r>
              <a:rPr lang="zh-CN" altLang="zh-CN" sz="1200" dirty="0" smtClean="0"/>
              <a:t>分类过滤：提供基础的</a:t>
            </a:r>
            <a:r>
              <a:rPr lang="en-US" altLang="zh-CN" sz="1200" dirty="0" smtClean="0"/>
              <a:t>URL</a:t>
            </a:r>
            <a:r>
              <a:rPr lang="zh-CN" altLang="zh-CN" sz="1200" dirty="0" smtClean="0"/>
              <a:t>黑白名单过滤同时，可以配置</a:t>
            </a:r>
            <a:r>
              <a:rPr lang="en-US" altLang="zh-CN" sz="1200" dirty="0" smtClean="0"/>
              <a:t>URL</a:t>
            </a:r>
            <a:r>
              <a:rPr lang="zh-CN" altLang="zh-CN" sz="1200" dirty="0" smtClean="0"/>
              <a:t>分类过滤服务器在线查询。</a:t>
            </a:r>
            <a:endParaRPr lang="zh-CN" altLang="zh-CN" sz="1200" dirty="0" smtClean="0"/>
          </a:p>
          <a:p>
            <a:pPr rtl="0" eaLnBrk="1" fontAlgn="t" latinLnBrk="0" hangingPunct="1"/>
            <a:r>
              <a:rPr lang="zh-CN" altLang="zh-CN" sz="1200" dirty="0" smtClean="0"/>
              <a:t>特征库</a:t>
            </a:r>
            <a:endParaRPr lang="zh-CN" altLang="zh-CN" sz="1200" dirty="0" smtClean="0"/>
          </a:p>
          <a:p>
            <a:pPr rtl="0" eaLnBrk="1" fontAlgn="t" latinLnBrk="0" hangingPunct="1"/>
            <a:r>
              <a:rPr lang="zh-CN" altLang="zh-CN" sz="1200" dirty="0" smtClean="0"/>
              <a:t>全面、及时的安全特征库。通过多年经营与积累，</a:t>
            </a:r>
            <a:r>
              <a:rPr lang="en-US" altLang="zh-CN" sz="1200" dirty="0" smtClean="0"/>
              <a:t>H3C</a:t>
            </a:r>
            <a:r>
              <a:rPr lang="zh-CN" altLang="zh-CN" sz="1200" dirty="0" smtClean="0"/>
              <a:t>公司拥有业界资深的攻击特征库团队，同时配备有专业的攻防实验室，紧跟网络安全领域的最新动态，从而保证特征库的及时准确更新。</a:t>
            </a:r>
            <a:endParaRPr lang="zh-CN" altLang="zh-CN" sz="1200"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C4AA51CA-5F86-4FFA-AF76-EFA20A25968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FCCD27-F300-482B-ADB5-5D410F5AE67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FCCD27-F300-482B-ADB5-5D410F5AE67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9700" y="768350"/>
            <a:ext cx="6819900"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FCCD27-F300-482B-ADB5-5D410F5AE67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3846716"/>
            <a:ext cx="7317432" cy="885622"/>
          </a:xfrm>
          <a:prstGeom prst="rect">
            <a:avLst/>
          </a:prstGeom>
        </p:spPr>
        <p:txBody>
          <a:bodyPr anchor="ctr" anchorCtr="0"/>
          <a:lstStyle>
            <a:lvl1pPr algn="ctr">
              <a:defRPr sz="2800" b="1">
                <a:solidFill>
                  <a:schemeClr val="bg1"/>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endParaRPr lang="zh-CN" alt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绝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绝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 name="矩形 11"/>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902346" y="339490"/>
            <a:ext cx="1031329" cy="485331"/>
          </a:xfrm>
          <a:prstGeom prst="rect">
            <a:avLst/>
          </a:prstGeom>
        </p:spPr>
      </p:pic>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绝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90345" y="1498442"/>
            <a:ext cx="2158944" cy="1015973"/>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机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机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机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机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机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机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机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绝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机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机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机密-节标题1">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矩形 15"/>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7" name="直接连接符 16"/>
          <p:cNvCxnSpPr>
            <a:endCxn id="16"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21" name="矩形 20"/>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835856" y="195486"/>
            <a:ext cx="1097820" cy="516621"/>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机密-节标题2">
    <p:spTree>
      <p:nvGrpSpPr>
        <p:cNvPr id="1" name=""/>
        <p:cNvGrpSpPr/>
        <p:nvPr/>
      </p:nvGrpSpPr>
      <p:grpSpPr>
        <a:xfrm>
          <a:off x="0" y="0"/>
          <a:ext cx="0" cy="0"/>
          <a:chOff x="0" y="0"/>
          <a:chExt cx="0" cy="0"/>
        </a:xfrm>
      </p:grpSpPr>
      <p:sp>
        <p:nvSpPr>
          <p:cNvPr id="3" name="Text Box 5"/>
          <p:cNvSpPr txBox="1">
            <a:spLocks noChangeArrowheads="1"/>
          </p:cNvSpPr>
          <p:nvPr userDrawn="1"/>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7" name="矩形 16"/>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9" name="矩形 18"/>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67608" y="1543745"/>
            <a:ext cx="2184512" cy="1028005"/>
          </a:xfrm>
          <a:prstGeom prst="rect">
            <a:avLst/>
          </a:prstGeom>
        </p:spPr>
      </p:pic>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秘密-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秘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秘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秘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秘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秘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绝密-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秘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秘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秘密-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showMasterSp="0" userDrawn="1">
  <p:cSld name="秘密-节标题1">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835856" y="195486"/>
            <a:ext cx="1097820" cy="516621"/>
          </a:xfrm>
          <a:prstGeom prst="rect">
            <a:avLst/>
          </a:prstGeom>
        </p:spPr>
      </p:pic>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showMasterSp="0" userDrawn="1">
  <p:cSld name="秘密-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 name="矩形 10"/>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91880" y="1491630"/>
            <a:ext cx="2223248" cy="1046234"/>
          </a:xfrm>
          <a:prstGeom prst="rect">
            <a:avLst/>
          </a:prstGeom>
        </p:spPr>
      </p:pic>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395536" y="109014"/>
            <a:ext cx="5903912" cy="583331"/>
          </a:xfrm>
        </p:spPr>
        <p:txBody>
          <a:bodyPr/>
          <a:lstStyle>
            <a:lvl1pPr marL="0" indent="0">
              <a:buNone/>
              <a:defRPr>
                <a:solidFill>
                  <a:schemeClr val="bg1"/>
                </a:solidFill>
                <a:latin typeface="微软雅黑" panose="020B0503020204020204" pitchFamily="34" charset="-122"/>
                <a:ea typeface="微软雅黑" panose="020B0503020204020204" pitchFamily="34"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参-自定义版式">
    <p:spTree>
      <p:nvGrpSpPr>
        <p:cNvPr id="1" name=""/>
        <p:cNvGrpSpPr/>
        <p:nvPr/>
      </p:nvGrpSpPr>
      <p:grpSpPr>
        <a:xfrm>
          <a:off x="0" y="0"/>
          <a:ext cx="0" cy="0"/>
          <a:chOff x="0" y="0"/>
          <a:chExt cx="0" cy="0"/>
        </a:xfrm>
      </p:grpSpPr>
      <p:sp>
        <p:nvSpPr>
          <p:cNvPr id="4" name="Rectangle 25"/>
          <p:cNvSpPr>
            <a:spLocks noGrp="1" noChangeArrowheads="1"/>
          </p:cNvSpPr>
          <p:nvPr>
            <p:ph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5"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绝密-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内参-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内参-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131589"/>
            <a:ext cx="4038600" cy="329158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内容占位符 3"/>
          <p:cNvSpPr>
            <a:spLocks noGrp="1"/>
          </p:cNvSpPr>
          <p:nvPr>
            <p:ph sz="half" idx="2"/>
          </p:nvPr>
        </p:nvSpPr>
        <p:spPr>
          <a:xfrm>
            <a:off x="4648200" y="1131589"/>
            <a:ext cx="4038600" cy="3291584"/>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参-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内参-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91107" cy="457200"/>
          </a:xfrm>
        </p:spPr>
        <p:txBody>
          <a:bodyPr/>
          <a:lstStyle/>
          <a:p>
            <a:r>
              <a:rPr lang="zh-CN" altLang="en-US"/>
              <a:t>单击此处编辑母版标题样式</a:t>
            </a:r>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参-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内参-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内参-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357" y="339491"/>
            <a:ext cx="8229443" cy="457200"/>
          </a:xfrm>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内参-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1"/>
            <a:ext cx="2057400" cy="4194572"/>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28601"/>
            <a:ext cx="6019800" cy="4194572"/>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showMasterSp="0" userDrawn="1">
  <p:cSld name="内参-节标题">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userDrawn="1"/>
        </p:nvSpPr>
        <p:spPr>
          <a:xfrm>
            <a:off x="3064594" y="1857003"/>
            <a:ext cx="3024336" cy="646331"/>
          </a:xfrm>
          <a:prstGeom prst="rect">
            <a:avLst/>
          </a:prstGeom>
          <a:noFill/>
        </p:spPr>
        <p:txBody>
          <a:bodyPr wrap="square" rtlCol="0">
            <a:spAutoFit/>
          </a:bodyPr>
          <a:lstStyle/>
          <a:p>
            <a:pPr algn="ctr"/>
            <a:r>
              <a:rPr lang="en-US" altLang="zh-CN" sz="3600" b="1" spc="70" dirty="0">
                <a:solidFill>
                  <a:schemeClr val="tx1">
                    <a:lumMod val="65000"/>
                    <a:lumOff val="35000"/>
                  </a:schemeClr>
                </a:solidFill>
                <a:latin typeface="微软雅黑" panose="020B0503020204020204" pitchFamily="34" charset="-122"/>
                <a:ea typeface="微软雅黑" panose="020B0503020204020204" pitchFamily="34" charset="-122"/>
              </a:rPr>
              <a:t>THANKS</a:t>
            </a:r>
            <a:endParaRPr lang="zh-CN" altLang="en-US" sz="3600" b="1" spc="7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3807714" y="2507603"/>
            <a:ext cx="1532985" cy="338554"/>
          </a:xfrm>
          <a:prstGeom prst="rect">
            <a:avLst/>
          </a:prstGeom>
        </p:spPr>
        <p:txBody>
          <a:bodyPr wrap="none">
            <a:spAutoFit/>
          </a:bodyPr>
          <a:lstStyle/>
          <a:p>
            <a:pPr algn="ctr"/>
            <a:r>
              <a:rPr lang="en-US" altLang="zh-CN" sz="16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6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6" name="直接连接符 15"/>
          <p:cNvCxnSpPr>
            <a:endCxn id="15" idx="1"/>
          </p:cNvCxnSpPr>
          <p:nvPr userDrawn="1"/>
        </p:nvCxnSpPr>
        <p:spPr>
          <a:xfrm>
            <a:off x="3552825" y="2676880"/>
            <a:ext cx="254889"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nvCxnSpPr>
        <p:spPr>
          <a:xfrm>
            <a:off x="5303085" y="2676880"/>
            <a:ext cx="276978" cy="0"/>
          </a:xfrm>
          <a:prstGeom prst="line">
            <a:avLst/>
          </a:prstGeom>
          <a:ln w="12700">
            <a:solidFill>
              <a:srgbClr val="E60012"/>
            </a:solidFill>
          </a:ln>
        </p:spPr>
        <p:style>
          <a:lnRef idx="1">
            <a:schemeClr val="accent1"/>
          </a:lnRef>
          <a:fillRef idx="0">
            <a:schemeClr val="accent1"/>
          </a:fillRef>
          <a:effectRef idx="0">
            <a:schemeClr val="accent1"/>
          </a:effectRef>
          <a:fontRef idx="minor">
            <a:schemeClr val="tx1"/>
          </a:fontRef>
        </p:style>
      </p:cxnSp>
      <p:sp>
        <p:nvSpPr>
          <p:cNvPr id="19" name="矩形 18"/>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718290" y="267494"/>
            <a:ext cx="1097820" cy="516621"/>
          </a:xfrm>
          <a:prstGeom prst="rect">
            <a:avLst/>
          </a:prstGeom>
        </p:spPr>
      </p:pic>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showMasterSp="0" userDrawn="1">
  <p:cSld name="内参-节标题2">
    <p:spTree>
      <p:nvGrpSpPr>
        <p:cNvPr id="1" name=""/>
        <p:cNvGrpSpPr/>
        <p:nvPr/>
      </p:nvGrpSpPr>
      <p:grpSpPr>
        <a:xfrm>
          <a:off x="0" y="0"/>
          <a:ext cx="0" cy="0"/>
          <a:chOff x="0" y="0"/>
          <a:chExt cx="0" cy="0"/>
        </a:xfrm>
      </p:grpSpPr>
      <p:sp>
        <p:nvSpPr>
          <p:cNvPr id="10" name="矩形 9"/>
          <p:cNvSpPr/>
          <p:nvPr userDrawn="1"/>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userDrawn="1"/>
        </p:nvSpPr>
        <p:spPr>
          <a:xfrm>
            <a:off x="0" y="0"/>
            <a:ext cx="9144000" cy="2507603"/>
          </a:xfrm>
          <a:prstGeom prst="rect">
            <a:avLst/>
          </a:prstGeom>
          <a:solidFill>
            <a:schemeClr val="bg1">
              <a:lumMod val="95000"/>
            </a:schemeClr>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
        <p:nvSpPr>
          <p:cNvPr id="16" name="矩形 15"/>
          <p:cNvSpPr/>
          <p:nvPr userDrawn="1"/>
        </p:nvSpPr>
        <p:spPr>
          <a:xfrm>
            <a:off x="3762000" y="2521228"/>
            <a:ext cx="1615635" cy="353943"/>
          </a:xfrm>
          <a:prstGeom prst="rect">
            <a:avLst/>
          </a:prstGeom>
        </p:spPr>
        <p:txBody>
          <a:bodyPr wrap="none">
            <a:spAutoFit/>
          </a:bodyPr>
          <a:lstStyle/>
          <a:p>
            <a:pPr algn="ctr"/>
            <a:r>
              <a:rPr lang="en-US" altLang="zh-CN" sz="1700" b="0" dirty="0">
                <a:solidFill>
                  <a:schemeClr val="bg1">
                    <a:lumMod val="85000"/>
                  </a:schemeClr>
                </a:solidFill>
                <a:latin typeface="微软雅黑" panose="020B0503020204020204" pitchFamily="34" charset="-122"/>
                <a:ea typeface="微软雅黑" panose="020B0503020204020204" pitchFamily="34" charset="-122"/>
              </a:rPr>
              <a:t>www.h3c.com</a:t>
            </a:r>
            <a:endParaRPr lang="zh-CN" altLang="en-US" sz="1700" b="0"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5" name="矩形 14"/>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userDrawn="1"/>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491881" y="1567963"/>
            <a:ext cx="2095376" cy="986059"/>
          </a:xfrm>
          <a:prstGeom prst="rect">
            <a:avLst/>
          </a:prstGeom>
        </p:spPr>
      </p:pic>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绝密-比较">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457201" y="1131590"/>
            <a:ext cx="4040188"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1" y="1631156"/>
            <a:ext cx="4040188"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33" y="1131590"/>
            <a:ext cx="4041775" cy="499567"/>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33" y="1631156"/>
            <a:ext cx="4041775" cy="2963466"/>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8" name="Rectangle 24"/>
          <p:cNvSpPr>
            <a:spLocks noGrp="1" noChangeArrowheads="1"/>
          </p:cNvSpPr>
          <p:nvPr>
            <p:ph type="title"/>
          </p:nvPr>
        </p:nvSpPr>
        <p:spPr bwMode="auto">
          <a:xfrm>
            <a:off x="457357" y="339491"/>
            <a:ext cx="8229451" cy="457200"/>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绝密-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绝密-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19" y="204787"/>
            <a:ext cx="3008313" cy="871538"/>
          </a:xfrm>
        </p:spPr>
        <p:txBody>
          <a:bodyPr anchor="b"/>
          <a:lstStyle>
            <a:lvl1pPr algn="l">
              <a:defRPr sz="1800" b="1"/>
            </a:lvl1pPr>
          </a:lstStyle>
          <a:p>
            <a:r>
              <a:rPr lang="zh-CN" altLang="en-US"/>
              <a:t>单击此处编辑母版标题样式</a:t>
            </a:r>
            <a:endParaRPr lang="zh-CN" altLang="en-US" dirty="0"/>
          </a:p>
        </p:txBody>
      </p:sp>
      <p:sp>
        <p:nvSpPr>
          <p:cNvPr id="3" name="内容占位符 2"/>
          <p:cNvSpPr>
            <a:spLocks noGrp="1"/>
          </p:cNvSpPr>
          <p:nvPr>
            <p:ph idx="1"/>
          </p:nvPr>
        </p:nvSpPr>
        <p:spPr>
          <a:xfrm>
            <a:off x="3575069" y="204800"/>
            <a:ext cx="5111751" cy="4389835"/>
          </a:xfrm>
        </p:spPr>
        <p:txBody>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dirty="0"/>
          </a:p>
        </p:txBody>
      </p:sp>
      <p:sp>
        <p:nvSpPr>
          <p:cNvPr id="4" name="文本占位符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绝密-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zh-CN" altLang="en-US" noProof="0"/>
          </a:p>
        </p:txBody>
      </p:sp>
      <p:sp>
        <p:nvSpPr>
          <p:cNvPr id="4" name="文本占位符 3"/>
          <p:cNvSpPr>
            <a:spLocks noGrp="1"/>
          </p:cNvSpPr>
          <p:nvPr>
            <p:ph type="body" sz="half" idx="2"/>
          </p:nvPr>
        </p:nvSpPr>
        <p:spPr>
          <a:xfrm>
            <a:off x="1792288" y="402552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绝密-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image" Target="../media/image3.png"/><Relationship Id="rId12" Type="http://schemas.openxmlformats.org/officeDocument/2006/relationships/image" Target="../media/image2.emf"/><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5" Type="http://schemas.openxmlformats.org/officeDocument/2006/relationships/theme" Target="../theme/theme3.xml"/><Relationship Id="rId14" Type="http://schemas.openxmlformats.org/officeDocument/2006/relationships/image" Target="../media/image1.jpeg"/><Relationship Id="rId13" Type="http://schemas.openxmlformats.org/officeDocument/2006/relationships/image" Target="../media/image3.png"/><Relationship Id="rId12" Type="http://schemas.openxmlformats.org/officeDocument/2006/relationships/image" Target="../media/image2.emf"/><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9" Type="http://schemas.openxmlformats.org/officeDocument/2006/relationships/theme" Target="../theme/theme4.xml"/><Relationship Id="rId18" Type="http://schemas.openxmlformats.org/officeDocument/2006/relationships/image" Target="../media/image1.jpeg"/><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38.xml"/><Relationship Id="rId14" Type="http://schemas.openxmlformats.org/officeDocument/2006/relationships/slideLayout" Target="../slideLayouts/slideLayout37.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5" Type="http://schemas.openxmlformats.org/officeDocument/2006/relationships/theme" Target="../theme/theme5.xml"/><Relationship Id="rId14" Type="http://schemas.openxmlformats.org/officeDocument/2006/relationships/image" Target="../media/image1.jpeg"/><Relationship Id="rId13" Type="http://schemas.openxmlformats.org/officeDocument/2006/relationships/image" Target="../media/image3.png"/><Relationship Id="rId12" Type="http://schemas.openxmlformats.org/officeDocument/2006/relationships/image" Target="../media/image2.emf"/><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F20EF6F-71BC-497C-9E89-4AD2EA976AF4}" type="slidenum">
              <a:rPr lang="zh-CN" altLang="en-US" smtClean="0"/>
            </a:fld>
            <a:endParaRPr lang="zh-CN" altLang="en-US"/>
          </a:p>
        </p:txBody>
      </p:sp>
      <p:sp>
        <p:nvSpPr>
          <p:cNvPr id="3" name="标题占位符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4" name="文本占位符 3"/>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6" name="页脚占位符 5"/>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1" name="矩形 10"/>
          <p:cNvSpPr/>
          <p:nvPr/>
        </p:nvSpPr>
        <p:spPr>
          <a:xfrm>
            <a:off x="3689401" y="4924271"/>
            <a:ext cx="1766455"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Top 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绝密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2" cstate="print"/>
          <a:stretch>
            <a:fillRect/>
          </a:stretch>
        </p:blipFill>
        <p:spPr>
          <a:xfrm>
            <a:off x="8252645" y="418404"/>
            <a:ext cx="669179" cy="288032"/>
          </a:xfrm>
          <a:prstGeom prst="rect">
            <a:avLst/>
          </a:prstGeom>
        </p:spPr>
      </p:pic>
      <p:sp>
        <p:nvSpPr>
          <p:cNvPr id="15"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fld>
            <a:endParaRPr lang="zh-CN" altLang="en-US" dirty="0">
              <a:solidFill>
                <a:schemeClr val="tx1">
                  <a:lumMod val="65000"/>
                  <a:lumOff val="35000"/>
                </a:schemeClr>
              </a:solidFill>
            </a:endParaRPr>
          </a:p>
        </p:txBody>
      </p:sp>
      <p:cxnSp>
        <p:nvCxnSpPr>
          <p:cNvPr id="16" name="直接连接符 15"/>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3"/>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24199" y="4881908"/>
            <a:ext cx="341760" cy="246221"/>
          </a:xfrm>
          <a:prstGeom prst="rect">
            <a:avLst/>
          </a:prstGeom>
          <a:noFill/>
        </p:spPr>
        <p:txBody>
          <a:bodyPr wrap="none" rtlCol="0">
            <a:spAutoFit/>
          </a:bodyPr>
          <a:lstStyle/>
          <a:p>
            <a:fld id="{A5BB97A9-7D72-4F8F-8BC5-4E547C3F4DC5}" type="slidenum">
              <a:rPr lang="en-GB" altLang="zh-CN" sz="1000" noProof="0" smtClean="0"/>
            </a:fld>
            <a:endParaRPr lang="en-GB" altLang="zh-CN" sz="1000" noProof="0" dirty="0"/>
          </a:p>
        </p:txBody>
      </p:sp>
      <p:pic>
        <p:nvPicPr>
          <p:cNvPr id="21" name="图片 20"/>
          <p:cNvPicPr>
            <a:picLocks noChangeAspect="1"/>
          </p:cNvPicPr>
          <p:nvPr userDrawn="1"/>
        </p:nvPicPr>
        <p:blipFill>
          <a:blip r:embed="rId14">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902346" y="339490"/>
            <a:ext cx="1031329" cy="485331"/>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2" cstate="print"/>
          <a:stretch>
            <a:fillRect/>
          </a:stretch>
        </p:blipFill>
        <p:spPr>
          <a:xfrm>
            <a:off x="8244408" y="424075"/>
            <a:ext cx="669179" cy="288032"/>
          </a:xfrm>
          <a:prstGeom prst="rect">
            <a:avLst/>
          </a:prstGeom>
        </p:spPr>
      </p:pic>
      <p:sp>
        <p:nvSpPr>
          <p:cNvPr id="15" name="矩形 14"/>
          <p:cNvSpPr/>
          <p:nvPr userDrawn="1"/>
        </p:nvSpPr>
        <p:spPr>
          <a:xfrm>
            <a:off x="3822222" y="4924271"/>
            <a:ext cx="1502680" cy="215444"/>
          </a:xfrm>
          <a:prstGeom prst="rect">
            <a:avLst/>
          </a:prstGeom>
        </p:spPr>
        <p:txBody>
          <a:bodyPr wrap="squar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Secret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机密</a:t>
            </a:r>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 </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3" name="组 23"/>
          <p:cNvGrpSpPr/>
          <p:nvPr userDrawn="1"/>
        </p:nvGrpSpPr>
        <p:grpSpPr>
          <a:xfrm>
            <a:off x="-8089" y="339502"/>
            <a:ext cx="9152089" cy="4808660"/>
            <a:chOff x="-8089" y="339502"/>
            <a:chExt cx="9152089" cy="4808660"/>
          </a:xfrm>
        </p:grpSpPr>
        <p:sp>
          <p:nvSpPr>
            <p:cNvPr id="24" name="矩形 23"/>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5" name="图片 24" descr="1.png"/>
            <p:cNvPicPr>
              <a:picLocks noChangeAspect="1"/>
            </p:cNvPicPr>
            <p:nvPr/>
          </p:nvPicPr>
          <p:blipFill>
            <a:blip r:embed="rId13"/>
            <a:stretch>
              <a:fillRect/>
            </a:stretch>
          </p:blipFill>
          <p:spPr>
            <a:xfrm>
              <a:off x="-8089" y="4900512"/>
              <a:ext cx="9144001" cy="247650"/>
            </a:xfrm>
            <a:prstGeom prst="rect">
              <a:avLst/>
            </a:prstGeom>
          </p:spPr>
        </p:pic>
        <p:sp>
          <p:nvSpPr>
            <p:cNvPr id="26" name="矩形 25"/>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8" name="文本框 27"/>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fld>
            <a:endParaRPr lang="en-GB" altLang="zh-CN" sz="1000" noProof="0" dirty="0"/>
          </a:p>
        </p:txBody>
      </p:sp>
      <p:pic>
        <p:nvPicPr>
          <p:cNvPr id="21" name="图片 20"/>
          <p:cNvPicPr>
            <a:picLocks noChangeAspect="1"/>
          </p:cNvPicPr>
          <p:nvPr userDrawn="1"/>
        </p:nvPicPr>
        <p:blipFill>
          <a:blip r:embed="rId14">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956376" y="195486"/>
            <a:ext cx="977300" cy="459906"/>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6" cstate="print"/>
          <a:stretch>
            <a:fillRect/>
          </a:stretch>
        </p:blipFill>
        <p:spPr>
          <a:xfrm>
            <a:off x="8244408" y="424075"/>
            <a:ext cx="669179" cy="288032"/>
          </a:xfrm>
          <a:prstGeom prst="rect">
            <a:avLst/>
          </a:prstGeom>
        </p:spPr>
      </p:pic>
      <p:sp>
        <p:nvSpPr>
          <p:cNvPr id="13" name="矩形 12"/>
          <p:cNvSpPr/>
          <p:nvPr userDrawn="1"/>
        </p:nvSpPr>
        <p:spPr>
          <a:xfrm>
            <a:off x="4041403" y="4924271"/>
            <a:ext cx="1061509"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Confidential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秘密</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7"/>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fld>
            <a:endParaRPr lang="en-GB" altLang="zh-CN" sz="1000" noProof="0" dirty="0"/>
          </a:p>
        </p:txBody>
      </p:sp>
      <p:pic>
        <p:nvPicPr>
          <p:cNvPr id="21" name="图片 20"/>
          <p:cNvPicPr>
            <a:picLocks noChangeAspect="1"/>
          </p:cNvPicPr>
          <p:nvPr userDrawn="1"/>
        </p:nvPicPr>
        <p:blipFill>
          <a:blip r:embed="rId18">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835856" y="195486"/>
            <a:ext cx="1097820" cy="516621"/>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5"/>
          <p:cNvSpPr>
            <a:spLocks noGrp="1" noChangeArrowheads="1"/>
          </p:cNvSpPr>
          <p:nvPr>
            <p:ph type="body" idx="1"/>
          </p:nvPr>
        </p:nvSpPr>
        <p:spPr bwMode="auto">
          <a:xfrm>
            <a:off x="457200" y="1080367"/>
            <a:ext cx="8229600" cy="3363591"/>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8133" name="Text Box 5"/>
          <p:cNvSpPr txBox="1">
            <a:spLocks noChangeArrowheads="1"/>
          </p:cNvSpPr>
          <p:nvPr/>
        </p:nvSpPr>
        <p:spPr bwMode="auto">
          <a:xfrm>
            <a:off x="8388424" y="4851130"/>
            <a:ext cx="533400" cy="276999"/>
          </a:xfrm>
          <a:prstGeom prst="rect">
            <a:avLst/>
          </a:prstGeom>
          <a:noFill/>
          <a:ln w="9525">
            <a:noFill/>
            <a:miter lim="800000"/>
          </a:ln>
          <a:effectLst/>
        </p:spPr>
        <p:txBody>
          <a:bodyPr>
            <a:spAutoFit/>
          </a:bodyPr>
          <a:lstStyle/>
          <a:p>
            <a:pPr algn="r">
              <a:spcBef>
                <a:spcPct val="50000"/>
              </a:spcBef>
              <a:defRPr/>
            </a:pPr>
            <a:fld id="{758D0DAD-9C2B-4CE2-8897-28BF2D4AAF7E}" type="slidenum">
              <a:rPr lang="en-US" altLang="zh-CN" sz="1200">
                <a:solidFill>
                  <a:schemeClr val="bg1">
                    <a:lumMod val="65000"/>
                  </a:schemeClr>
                </a:solidFill>
                <a:latin typeface="微软雅黑" panose="020B0503020204020204" pitchFamily="34" charset="-122"/>
                <a:ea typeface="微软雅黑" panose="020B0503020204020204" pitchFamily="34" charset="-122"/>
              </a:rPr>
            </a:fld>
            <a:endParaRPr lang="en-US" altLang="zh-CN" sz="12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029" name="Rectangle 24"/>
          <p:cNvSpPr>
            <a:spLocks noGrp="1" noChangeArrowheads="1"/>
          </p:cNvSpPr>
          <p:nvPr>
            <p:ph type="title"/>
          </p:nvPr>
        </p:nvSpPr>
        <p:spPr bwMode="auto">
          <a:xfrm>
            <a:off x="457357" y="339491"/>
            <a:ext cx="8229443" cy="4572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grpSp>
        <p:nvGrpSpPr>
          <p:cNvPr id="3" name="Group 4"/>
          <p:cNvGrpSpPr>
            <a:grpSpLocks noChangeAspect="1"/>
          </p:cNvGrpSpPr>
          <p:nvPr/>
        </p:nvGrpSpPr>
        <p:grpSpPr bwMode="auto">
          <a:xfrm>
            <a:off x="0" y="4903788"/>
            <a:ext cx="9144000" cy="238125"/>
            <a:chOff x="0" y="3089"/>
            <a:chExt cx="5760" cy="150"/>
          </a:xfrm>
        </p:grpSpPr>
        <p:sp>
          <p:nvSpPr>
            <p:cNvPr id="5" name="Rectangle 5"/>
            <p:cNvSpPr>
              <a:spLocks noChangeArrowheads="1"/>
            </p:cNvSpPr>
            <p:nvPr userDrawn="1"/>
          </p:nvSpPr>
          <p:spPr bwMode="auto">
            <a:xfrm>
              <a:off x="276" y="3089"/>
              <a:ext cx="5484" cy="150"/>
            </a:xfrm>
            <a:prstGeom prst="rect">
              <a:avLst/>
            </a:prstGeom>
            <a:solidFill>
              <a:srgbClr val="D9D9D9"/>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0" y="3089"/>
              <a:ext cx="150" cy="150"/>
            </a:xfrm>
            <a:prstGeom prst="rect">
              <a:avLst/>
            </a:prstGeom>
            <a:solidFill>
              <a:srgbClr val="D7000F"/>
            </a:solidFill>
            <a:ln>
              <a:noFill/>
            </a:ln>
          </p:spPr>
          <p:txBody>
            <a:bodyPr vert="horz" wrap="square" lIns="91440" tIns="45720" rIns="91440" bIns="45720" numCol="1" anchor="t" anchorCtr="0" compatLnSpc="1"/>
            <a:lstStyle/>
            <a:p>
              <a:endParaRPr lang="zh-CN" altLang="en-US"/>
            </a:p>
          </p:txBody>
        </p:sp>
        <p:sp>
          <p:nvSpPr>
            <p:cNvPr id="7" name="Rectangle 7"/>
            <p:cNvSpPr>
              <a:spLocks noChangeArrowheads="1"/>
            </p:cNvSpPr>
            <p:nvPr userDrawn="1"/>
          </p:nvSpPr>
          <p:spPr bwMode="auto">
            <a:xfrm>
              <a:off x="150" y="3089"/>
              <a:ext cx="76" cy="150"/>
            </a:xfrm>
            <a:prstGeom prst="rect">
              <a:avLst/>
            </a:prstGeom>
            <a:solidFill>
              <a:srgbClr val="333333"/>
            </a:solidFill>
            <a:ln>
              <a:noFill/>
            </a:ln>
          </p:spPr>
          <p:txBody>
            <a:bodyPr vert="horz" wrap="square" lIns="91440" tIns="45720" rIns="91440" bIns="45720" numCol="1" anchor="t" anchorCtr="0" compatLnSpc="1"/>
            <a:lstStyle/>
            <a:p>
              <a:endParaRPr lang="zh-CN" altLang="en-US"/>
            </a:p>
          </p:txBody>
        </p:sp>
        <p:sp>
          <p:nvSpPr>
            <p:cNvPr id="8" name="Rectangle 8"/>
            <p:cNvSpPr>
              <a:spLocks noChangeArrowheads="1"/>
            </p:cNvSpPr>
            <p:nvPr userDrawn="1"/>
          </p:nvSpPr>
          <p:spPr bwMode="auto">
            <a:xfrm>
              <a:off x="226" y="3089"/>
              <a:ext cx="50" cy="150"/>
            </a:xfrm>
            <a:prstGeom prst="rect">
              <a:avLst/>
            </a:prstGeom>
            <a:solidFill>
              <a:srgbClr val="999999"/>
            </a:solidFill>
            <a:ln>
              <a:noFill/>
            </a:ln>
          </p:spPr>
          <p:txBody>
            <a:bodyPr vert="horz" wrap="square" lIns="91440" tIns="45720" rIns="91440" bIns="45720" numCol="1" anchor="t" anchorCtr="0" compatLnSpc="1"/>
            <a:lstStyle/>
            <a:p>
              <a:endParaRPr lang="zh-CN" altLang="en-US"/>
            </a:p>
          </p:txBody>
        </p:sp>
      </p:grpSp>
      <p:sp>
        <p:nvSpPr>
          <p:cNvPr id="12" name="矩形 11"/>
          <p:cNvSpPr/>
          <p:nvPr/>
        </p:nvSpPr>
        <p:spPr>
          <a:xfrm>
            <a:off x="7783455" y="4905945"/>
            <a:ext cx="1032655" cy="246221"/>
          </a:xfrm>
          <a:prstGeom prst="rect">
            <a:avLst/>
          </a:prstGeom>
        </p:spPr>
        <p:txBody>
          <a:bodyPr wrap="none" anchor="ctr" anchorCtr="1">
            <a:spAutoFit/>
          </a:bodyPr>
          <a:lstStyle/>
          <a:p>
            <a:r>
              <a:rPr lang="en-US" altLang="zh-CN" sz="1000" b="0" dirty="0">
                <a:solidFill>
                  <a:schemeClr val="tx1">
                    <a:lumMod val="65000"/>
                    <a:lumOff val="35000"/>
                  </a:schemeClr>
                </a:solidFill>
                <a:latin typeface="微软雅黑" panose="020B0503020204020204" pitchFamily="34" charset="-122"/>
                <a:ea typeface="微软雅黑" panose="020B0503020204020204" pitchFamily="34" charset="-122"/>
              </a:rPr>
              <a:t>www.h3c.com</a:t>
            </a:r>
            <a:endParaRPr lang="zh-CN" altLang="en-US" sz="1000" b="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a:blip r:embed="rId12" cstate="print"/>
          <a:stretch>
            <a:fillRect/>
          </a:stretch>
        </p:blipFill>
        <p:spPr>
          <a:xfrm>
            <a:off x="8244408" y="418404"/>
            <a:ext cx="669179" cy="288032"/>
          </a:xfrm>
          <a:prstGeom prst="rect">
            <a:avLst/>
          </a:prstGeom>
        </p:spPr>
      </p:pic>
      <p:sp>
        <p:nvSpPr>
          <p:cNvPr id="13" name="矩形 12"/>
          <p:cNvSpPr/>
          <p:nvPr userDrawn="1"/>
        </p:nvSpPr>
        <p:spPr>
          <a:xfrm>
            <a:off x="4135137" y="4924271"/>
            <a:ext cx="881973" cy="215444"/>
          </a:xfrm>
          <a:prstGeom prst="rect">
            <a:avLst/>
          </a:prstGeom>
        </p:spPr>
        <p:txBody>
          <a:bodyPr wrap="none" anchor="ctr" anchorCtr="1">
            <a:spAutoFit/>
          </a:bodyPr>
          <a:lstStyle/>
          <a:p>
            <a:r>
              <a:rPr lang="en-US" altLang="zh-CN" sz="800" b="1" dirty="0">
                <a:solidFill>
                  <a:schemeClr val="tx1">
                    <a:lumMod val="50000"/>
                    <a:lumOff val="50000"/>
                  </a:schemeClr>
                </a:solidFill>
                <a:latin typeface="微软雅黑" panose="020B0503020204020204" pitchFamily="34" charset="-122"/>
                <a:ea typeface="微软雅黑" panose="020B0503020204020204" pitchFamily="34" charset="-122"/>
              </a:rPr>
              <a:t>Internal  </a:t>
            </a:r>
            <a:r>
              <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rPr>
              <a:t>内参</a:t>
            </a:r>
            <a:endParaRPr lang="zh-CN" altLang="en-US" sz="8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灯片编号占位符 1"/>
          <p:cNvSpPr txBox="1"/>
          <p:nvPr userDrawn="1"/>
        </p:nvSpPr>
        <p:spPr>
          <a:xfrm>
            <a:off x="8746888" y="4916651"/>
            <a:ext cx="404944" cy="219869"/>
          </a:xfrm>
          <a:prstGeom prst="rect">
            <a:avLst/>
          </a:prstGeom>
        </p:spPr>
        <p:txBody>
          <a:bodyPr vert="horz" lIns="91440" tIns="72000" rIns="91440" bIns="45720" rtlCol="0" anchor="ctr" anchorCtr="1"/>
          <a:lstStyle>
            <a:defPPr>
              <a:defRPr lang="zh-CN"/>
            </a:defPPr>
            <a:lvl1pPr algn="r" rtl="0" fontAlgn="base">
              <a:spcBef>
                <a:spcPct val="0"/>
              </a:spcBef>
              <a:spcAft>
                <a:spcPct val="0"/>
              </a:spcAft>
              <a:defRPr sz="900" kern="1200">
                <a:solidFill>
                  <a:schemeClr val="bg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A86ACB03-5A97-4CE1-9F00-1FD1E9DACEC8}" type="slidenum">
              <a:rPr lang="zh-CN" altLang="en-US" smtClean="0">
                <a:solidFill>
                  <a:schemeClr val="tx1">
                    <a:lumMod val="65000"/>
                    <a:lumOff val="35000"/>
                  </a:schemeClr>
                </a:solidFill>
              </a:rPr>
            </a:fld>
            <a:endParaRPr lang="zh-CN" altLang="en-US" dirty="0">
              <a:solidFill>
                <a:schemeClr val="tx1">
                  <a:lumMod val="65000"/>
                  <a:lumOff val="35000"/>
                </a:schemeClr>
              </a:solidFill>
            </a:endParaRPr>
          </a:p>
        </p:txBody>
      </p:sp>
      <p:cxnSp>
        <p:nvCxnSpPr>
          <p:cNvPr id="17" name="直接连接符 16"/>
          <p:cNvCxnSpPr/>
          <p:nvPr userDrawn="1"/>
        </p:nvCxnSpPr>
        <p:spPr>
          <a:xfrm>
            <a:off x="8820472" y="4992380"/>
            <a:ext cx="0" cy="9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22" name="组 23"/>
          <p:cNvGrpSpPr/>
          <p:nvPr userDrawn="1"/>
        </p:nvGrpSpPr>
        <p:grpSpPr>
          <a:xfrm>
            <a:off x="-8089" y="339502"/>
            <a:ext cx="9152089" cy="4808660"/>
            <a:chOff x="-8089" y="339502"/>
            <a:chExt cx="9152089" cy="4808660"/>
          </a:xfrm>
        </p:grpSpPr>
        <p:sp>
          <p:nvSpPr>
            <p:cNvPr id="23" name="矩形 22"/>
            <p:cNvSpPr/>
            <p:nvPr/>
          </p:nvSpPr>
          <p:spPr>
            <a:xfrm>
              <a:off x="0" y="4731990"/>
              <a:ext cx="9144000"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pic>
          <p:nvPicPr>
            <p:cNvPr id="24" name="图片 23" descr="1.png"/>
            <p:cNvPicPr>
              <a:picLocks noChangeAspect="1"/>
            </p:cNvPicPr>
            <p:nvPr/>
          </p:nvPicPr>
          <p:blipFill>
            <a:blip r:embed="rId13"/>
            <a:stretch>
              <a:fillRect/>
            </a:stretch>
          </p:blipFill>
          <p:spPr>
            <a:xfrm>
              <a:off x="-8089" y="4900512"/>
              <a:ext cx="9144001" cy="247650"/>
            </a:xfrm>
            <a:prstGeom prst="rect">
              <a:avLst/>
            </a:prstGeom>
          </p:spPr>
        </p:pic>
        <p:sp>
          <p:nvSpPr>
            <p:cNvPr id="25" name="矩形 24"/>
            <p:cNvSpPr/>
            <p:nvPr/>
          </p:nvSpPr>
          <p:spPr>
            <a:xfrm>
              <a:off x="7956376" y="339502"/>
              <a:ext cx="1151112" cy="411510"/>
            </a:xfrm>
            <a:prstGeom prst="rect">
              <a:avLst/>
            </a:prstGeom>
            <a:solidFill>
              <a:schemeClr val="bg1"/>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grpSp>
      <p:sp>
        <p:nvSpPr>
          <p:cNvPr id="27" name="文本框 26"/>
          <p:cNvSpPr txBox="1"/>
          <p:nvPr userDrawn="1"/>
        </p:nvSpPr>
        <p:spPr>
          <a:xfrm>
            <a:off x="8805576" y="4875440"/>
            <a:ext cx="341760" cy="246221"/>
          </a:xfrm>
          <a:prstGeom prst="rect">
            <a:avLst/>
          </a:prstGeom>
          <a:noFill/>
        </p:spPr>
        <p:txBody>
          <a:bodyPr wrap="none" rtlCol="0">
            <a:spAutoFit/>
          </a:bodyPr>
          <a:lstStyle/>
          <a:p>
            <a:fld id="{A5BB97A9-7D72-4F8F-8BC5-4E547C3F4DC5}" type="slidenum">
              <a:rPr lang="en-GB" altLang="zh-CN" sz="1000" noProof="0" smtClean="0"/>
            </a:fld>
            <a:endParaRPr lang="en-GB" altLang="zh-CN" sz="1000" noProof="0" dirty="0"/>
          </a:p>
        </p:txBody>
      </p:sp>
      <p:pic>
        <p:nvPicPr>
          <p:cNvPr id="21" name="图片 20"/>
          <p:cNvPicPr>
            <a:picLocks noChangeAspect="1"/>
          </p:cNvPicPr>
          <p:nvPr userDrawn="1"/>
        </p:nvPicPr>
        <p:blipFill>
          <a:blip r:embed="rId14">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835856" y="195486"/>
            <a:ext cx="1097820" cy="516621"/>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hdr="0" ftr="0" dt="0"/>
  <p:txStyles>
    <p:title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p:titleStyle>
    <p:bodyStyle>
      <a:lvl1pPr marL="342900" indent="-342900" algn="l" rtl="0" eaLnBrk="1" fontAlgn="base" hangingPunct="1">
        <a:lnSpc>
          <a:spcPct val="150000"/>
        </a:lnSpc>
        <a:spcBef>
          <a:spcPct val="0"/>
        </a:spcBef>
        <a:spcAft>
          <a:spcPct val="0"/>
        </a:spcAft>
        <a:defRPr sz="1800" b="0">
          <a:solidFill>
            <a:schemeClr val="tx1">
              <a:lumMod val="85000"/>
              <a:lumOff val="15000"/>
            </a:schemeClr>
          </a:solidFill>
          <a:latin typeface="微软雅黑" panose="020B0503020204020204" pitchFamily="34" charset="-122"/>
          <a:ea typeface="微软雅黑" panose="020B0503020204020204" pitchFamily="34" charset="-122"/>
          <a:cs typeface="+mn-cs"/>
        </a:defRPr>
      </a:lvl1pPr>
      <a:lvl2pPr marL="742950" indent="-285750" algn="l" rtl="0" eaLnBrk="1" fontAlgn="base" hangingPunct="1">
        <a:lnSpc>
          <a:spcPct val="120000"/>
        </a:lnSpc>
        <a:spcBef>
          <a:spcPct val="50000"/>
        </a:spcBef>
        <a:spcAft>
          <a:spcPct val="0"/>
        </a:spcAft>
        <a:defRPr sz="1600">
          <a:solidFill>
            <a:schemeClr val="tx1">
              <a:lumMod val="85000"/>
              <a:lumOff val="15000"/>
            </a:schemeClr>
          </a:solidFill>
          <a:latin typeface="微软雅黑" panose="020B0503020204020204" pitchFamily="34" charset="-122"/>
          <a:ea typeface="微软雅黑" panose="020B0503020204020204" pitchFamily="34" charset="-122"/>
        </a:defRPr>
      </a:lvl2pPr>
      <a:lvl3pPr marL="1143000" indent="-228600" algn="l" rtl="0" eaLnBrk="1" fontAlgn="base" hangingPunct="1">
        <a:lnSpc>
          <a:spcPct val="120000"/>
        </a:lnSpc>
        <a:spcBef>
          <a:spcPct val="50000"/>
        </a:spcBef>
        <a:spcAft>
          <a:spcPct val="0"/>
        </a:spcAft>
        <a:defRPr sz="1400">
          <a:solidFill>
            <a:schemeClr val="tx1">
              <a:lumMod val="85000"/>
              <a:lumOff val="15000"/>
            </a:schemeClr>
          </a:solidFill>
          <a:latin typeface="微软雅黑" panose="020B0503020204020204" pitchFamily="34" charset="-122"/>
          <a:ea typeface="微软雅黑" panose="020B0503020204020204" pitchFamily="34" charset="-122"/>
        </a:defRPr>
      </a:lvl3pPr>
      <a:lvl4pPr marL="1600200" indent="-228600" algn="l" rtl="0" eaLnBrk="1" fontAlgn="base" hangingPunct="1">
        <a:lnSpc>
          <a:spcPct val="120000"/>
        </a:lnSpc>
        <a:spcBef>
          <a:spcPct val="50000"/>
        </a:spcBef>
        <a:spcAft>
          <a:spcPct val="0"/>
        </a:spcAft>
        <a:defRPr sz="1200">
          <a:solidFill>
            <a:schemeClr val="tx1">
              <a:lumMod val="85000"/>
              <a:lumOff val="15000"/>
            </a:schemeClr>
          </a:solidFill>
          <a:latin typeface="微软雅黑" panose="020B0503020204020204" pitchFamily="34" charset="-122"/>
          <a:ea typeface="微软雅黑" panose="020B0503020204020204" pitchFamily="34" charset="-122"/>
        </a:defRPr>
      </a:lvl4pPr>
      <a:lvl5pPr marL="2057400" indent="-228600" algn="l" rtl="0" eaLnBrk="1" fontAlgn="base" hangingPunct="1">
        <a:lnSpc>
          <a:spcPct val="120000"/>
        </a:lnSpc>
        <a:spcBef>
          <a:spcPct val="20000"/>
        </a:spcBef>
        <a:spcAft>
          <a:spcPct val="0"/>
        </a:spcAft>
        <a:defRPr sz="1100">
          <a:solidFill>
            <a:schemeClr val="tx1">
              <a:lumMod val="85000"/>
              <a:lumOff val="15000"/>
            </a:schemeClr>
          </a:solidFill>
          <a:latin typeface="微软雅黑" panose="020B0503020204020204" pitchFamily="34" charset="-122"/>
          <a:ea typeface="微软雅黑" panose="020B0503020204020204" pitchFamily="34" charset="-122"/>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image" Target="../media/image1.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image" Target="../media/image21.png"/><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3" Type="http://schemas.openxmlformats.org/officeDocument/2006/relationships/slideLayout" Target="../slideLayouts/slideLayout37.xml"/><Relationship Id="rId12" Type="http://schemas.openxmlformats.org/officeDocument/2006/relationships/image" Target="../media/image25.png"/><Relationship Id="rId11" Type="http://schemas.openxmlformats.org/officeDocument/2006/relationships/image" Target="../media/image24.png"/><Relationship Id="rId10" Type="http://schemas.openxmlformats.org/officeDocument/2006/relationships/image" Target="../media/image23.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6.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5" Type="http://schemas.openxmlformats.org/officeDocument/2006/relationships/slideLayout" Target="../slideLayouts/slideLayout36.xml"/><Relationship Id="rId24" Type="http://schemas.openxmlformats.org/officeDocument/2006/relationships/tags" Target="../tags/tag2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tags" Target="../tags/tag2.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image" Target="../media/image30.png"/><Relationship Id="rId10" Type="http://schemas.openxmlformats.org/officeDocument/2006/relationships/tags" Target="../tags/tag9.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5" Type="http://schemas.openxmlformats.org/officeDocument/2006/relationships/slideLayout" Target="../slideLayouts/slideLayout36.xml"/><Relationship Id="rId24" Type="http://schemas.openxmlformats.org/officeDocument/2006/relationships/tags" Target="../tags/tag44.xml"/><Relationship Id="rId23" Type="http://schemas.openxmlformats.org/officeDocument/2006/relationships/tags" Target="../tags/tag43.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4.xml"/><Relationship Id="rId19" Type="http://schemas.openxmlformats.org/officeDocument/2006/relationships/tags" Target="../tags/tag39.xml"/><Relationship Id="rId18" Type="http://schemas.openxmlformats.org/officeDocument/2006/relationships/tags" Target="../tags/tag38.xml"/><Relationship Id="rId17" Type="http://schemas.openxmlformats.org/officeDocument/2006/relationships/tags" Target="../tags/tag37.xml"/><Relationship Id="rId16" Type="http://schemas.openxmlformats.org/officeDocument/2006/relationships/tags" Target="../tags/tag36.xml"/><Relationship Id="rId15" Type="http://schemas.openxmlformats.org/officeDocument/2006/relationships/tags" Target="../tags/tag35.xml"/><Relationship Id="rId14" Type="http://schemas.openxmlformats.org/officeDocument/2006/relationships/tags" Target="../tags/tag34.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image" Target="../media/image30.png"/><Relationship Id="rId10" Type="http://schemas.openxmlformats.org/officeDocument/2006/relationships/tags" Target="../tags/tag31.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4" Type="http://schemas.openxmlformats.org/officeDocument/2006/relationships/slideLayout" Target="../slideLayouts/slideLayout3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image" Target="../media/image30.png"/><Relationship Id="rId10" Type="http://schemas.openxmlformats.org/officeDocument/2006/relationships/tags" Target="../tags/tag53.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3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tags" Target="../tags/tag58.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57.xml"/><Relationship Id="rId11" Type="http://schemas.openxmlformats.org/officeDocument/2006/relationships/slideLayout" Target="../slideLayouts/slideLayout25.xml"/><Relationship Id="rId10" Type="http://schemas.openxmlformats.org/officeDocument/2006/relationships/tags" Target="../tags/tag60.xml"/><Relationship Id="rId1" Type="http://schemas.openxmlformats.org/officeDocument/2006/relationships/tags" Target="../tags/tag5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5.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8.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image" Target="../media/image53.png"/><Relationship Id="rId5" Type="http://schemas.openxmlformats.org/officeDocument/2006/relationships/tags" Target="../tags/tag63.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tags" Target="../tags/tag62.xml"/><Relationship Id="rId1" Type="http://schemas.openxmlformats.org/officeDocument/2006/relationships/tags" Target="../tags/tag61.xml"/></Relationships>
</file>

<file path=ppt/slides/_rels/slide3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image" Target="../media/image56.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tags" Target="../tags/tag65.xml"/><Relationship Id="rId14" Type="http://schemas.openxmlformats.org/officeDocument/2006/relationships/slideLayout" Target="../slideLayouts/slideLayout36.xml"/><Relationship Id="rId13" Type="http://schemas.openxmlformats.org/officeDocument/2006/relationships/image" Target="../media/image60.png"/><Relationship Id="rId12" Type="http://schemas.openxmlformats.org/officeDocument/2006/relationships/tags" Target="../tags/tag69.xml"/><Relationship Id="rId11" Type="http://schemas.openxmlformats.org/officeDocument/2006/relationships/image" Target="../media/image59.png"/><Relationship Id="rId10" Type="http://schemas.openxmlformats.org/officeDocument/2006/relationships/tags" Target="../tags/tag68.xml"/><Relationship Id="rId1" Type="http://schemas.openxmlformats.org/officeDocument/2006/relationships/tags" Target="../tags/tag64.xml"/></Relationships>
</file>

<file path=ppt/slides/_rels/slide3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tags" Target="../tags/tag72.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tags" Target="../tags/tag71.xml"/><Relationship Id="rId11" Type="http://schemas.openxmlformats.org/officeDocument/2006/relationships/slideLayout" Target="../slideLayouts/slideLayout36.xml"/><Relationship Id="rId10" Type="http://schemas.openxmlformats.org/officeDocument/2006/relationships/tags" Target="../tags/tag74.xml"/><Relationship Id="rId1" Type="http://schemas.openxmlformats.org/officeDocument/2006/relationships/tags" Target="../tags/tag70.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6.xml"/><Relationship Id="rId2" Type="http://schemas.openxmlformats.org/officeDocument/2006/relationships/image" Target="../media/image62.png"/><Relationship Id="rId1" Type="http://schemas.openxmlformats.org/officeDocument/2006/relationships/image" Target="../media/image61.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36.xml"/><Relationship Id="rId5" Type="http://schemas.microsoft.com/office/2007/relationships/hdphoto" Target="../media/image67.wdp"/><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microsoft.com/office/2007/relationships/hdphoto" Target="../media/image67.wdp"/><Relationship Id="rId2" Type="http://schemas.openxmlformats.org/officeDocument/2006/relationships/image" Target="../media/image66.png"/><Relationship Id="rId1"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image" Target="../media/image69.GIF"/></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5.xml"/><Relationship Id="rId4" Type="http://schemas.openxmlformats.org/officeDocument/2006/relationships/image" Target="../media/image69.GIF"/><Relationship Id="rId3" Type="http://schemas.microsoft.com/office/2007/relationships/hdphoto" Target="../media/image67.wdp"/><Relationship Id="rId2" Type="http://schemas.openxmlformats.org/officeDocument/2006/relationships/image" Target="../media/image66.png"/><Relationship Id="rId1" Type="http://schemas.openxmlformats.org/officeDocument/2006/relationships/image" Target="../media/image6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3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image" Target="../media/image82.png"/></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2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90.jpeg"/><Relationship Id="rId1" Type="http://schemas.openxmlformats.org/officeDocument/2006/relationships/image" Target="../media/image89.pn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28.xml"/><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96.png"/><Relationship Id="rId1" Type="http://schemas.openxmlformats.org/officeDocument/2006/relationships/image" Target="../media/image9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11.png"/><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8.xml"/><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11.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VCG41N694692546.jpg"/>
          <p:cNvPicPr>
            <a:picLocks noChangeAspect="1"/>
          </p:cNvPicPr>
          <p:nvPr/>
        </p:nvPicPr>
        <p:blipFill rotWithShape="1">
          <a:blip r:embed="rId1" cstate="print"/>
          <a:srcRect/>
          <a:stretch>
            <a:fillRect/>
          </a:stretch>
        </p:blipFill>
        <p:spPr>
          <a:xfrm>
            <a:off x="0" y="0"/>
            <a:ext cx="9144000" cy="5143500"/>
          </a:xfrm>
          <a:prstGeom prst="rect">
            <a:avLst/>
          </a:prstGeom>
        </p:spPr>
      </p:pic>
      <p:sp>
        <p:nvSpPr>
          <p:cNvPr id="16" name="Rectangle 15"/>
          <p:cNvSpPr>
            <a:spLocks noChangeArrowheads="1"/>
          </p:cNvSpPr>
          <p:nvPr/>
        </p:nvSpPr>
        <p:spPr bwMode="auto">
          <a:xfrm>
            <a:off x="2948805" y="2715766"/>
            <a:ext cx="6186201" cy="1008136"/>
          </a:xfrm>
          <a:prstGeom prst="rect">
            <a:avLst/>
          </a:prstGeom>
          <a:solidFill>
            <a:srgbClr val="C00000">
              <a:alpha val="72000"/>
            </a:srgbClr>
          </a:solidFill>
          <a:ln>
            <a:noFill/>
          </a:ln>
        </p:spPr>
        <p:txBody>
          <a:bodyPr vert="horz" wrap="square" lIns="91440" tIns="45720" rIns="91440" bIns="45720" numCol="1" anchor="ctr" anchorCtr="1" compatLnSpc="1"/>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3059832" y="2854789"/>
            <a:ext cx="5109091" cy="581057"/>
          </a:xfrm>
          <a:prstGeom prst="rect">
            <a:avLst/>
          </a:prstGeom>
          <a:noFill/>
        </p:spPr>
        <p:txBody>
          <a:bodyPr wrap="none" rtlCol="0">
            <a:spAutoFit/>
          </a:bodyPr>
          <a:lstStyle/>
          <a:p>
            <a:pPr>
              <a:lnSpc>
                <a:spcPct val="150000"/>
              </a:lnSpc>
            </a:pPr>
            <a:r>
              <a:rPr kumimoji="1"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校园网出口多业务安全网关解决</a:t>
            </a:r>
            <a:r>
              <a:rPr kumimoji="1" lang="zh-CN" altLang="en-US" sz="24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方案</a:t>
            </a:r>
            <a:endParaRPr kumimoji="1"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Rectangle 15"/>
          <p:cNvSpPr>
            <a:spLocks noChangeArrowheads="1"/>
          </p:cNvSpPr>
          <p:nvPr/>
        </p:nvSpPr>
        <p:spPr bwMode="auto">
          <a:xfrm>
            <a:off x="2870097" y="2715523"/>
            <a:ext cx="45719" cy="1008000"/>
          </a:xfrm>
          <a:prstGeom prst="rect">
            <a:avLst/>
          </a:prstGeom>
          <a:solidFill>
            <a:srgbClr val="C00000">
              <a:alpha val="73000"/>
            </a:srgbClr>
          </a:solidFill>
          <a:ln>
            <a:noFill/>
          </a:ln>
        </p:spPr>
        <p:txBody>
          <a:bodyPr vert="horz" wrap="square" lIns="91440" tIns="45720" rIns="91440" bIns="45720" numCol="1" anchor="ctr" anchorCtr="1" compatLnSpc="1"/>
          <a:lstStyle/>
          <a:p>
            <a:endParaRPr lang="zh-CN" altLang="en-US" sz="1200"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7020272" y="195486"/>
            <a:ext cx="1337340" cy="629336"/>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400" kern="1200" dirty="0">
                <a:solidFill>
                  <a:prstClr val="black">
                    <a:lumMod val="65000"/>
                    <a:lumOff val="35000"/>
                  </a:prstClr>
                </a:solidFill>
              </a:rPr>
              <a:t>H3C</a:t>
            </a:r>
            <a:r>
              <a:rPr lang="zh-CN" altLang="en-US" sz="2400" kern="1200" dirty="0">
                <a:solidFill>
                  <a:prstClr val="black">
                    <a:lumMod val="65000"/>
                    <a:lumOff val="35000"/>
                  </a:prstClr>
                </a:solidFill>
              </a:rPr>
              <a:t>校园网一体化出口安全架构</a:t>
            </a:r>
            <a:endParaRPr lang="zh-CN" altLang="en-US" sz="2400" kern="1200" dirty="0">
              <a:solidFill>
                <a:prstClr val="black">
                  <a:lumMod val="65000"/>
                  <a:lumOff val="35000"/>
                </a:prstClr>
              </a:solidFill>
            </a:endParaRPr>
          </a:p>
        </p:txBody>
      </p:sp>
      <p:pic>
        <p:nvPicPr>
          <p:cNvPr id="4" name="Picture 59" descr="云6"/>
          <p:cNvPicPr>
            <a:picLocks noChangeAspect="1" noChangeArrowheads="1"/>
          </p:cNvPicPr>
          <p:nvPr/>
        </p:nvPicPr>
        <p:blipFill>
          <a:blip r:embed="rId1">
            <a:lum bright="10000"/>
            <a:extLst>
              <a:ext uri="{28A0092B-C50C-407E-A947-70E740481C1C}">
                <a14:useLocalDpi xmlns:a14="http://schemas.microsoft.com/office/drawing/2010/main" val="0"/>
              </a:ext>
            </a:extLst>
          </a:blip>
          <a:srcRect/>
          <a:stretch>
            <a:fillRect/>
          </a:stretch>
        </p:blipFill>
        <p:spPr bwMode="auto">
          <a:xfrm>
            <a:off x="5013773" y="3808043"/>
            <a:ext cx="3381852" cy="9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74"/>
          <p:cNvCxnSpPr>
            <a:cxnSpLocks noChangeShapeType="1"/>
          </p:cNvCxnSpPr>
          <p:nvPr/>
        </p:nvCxnSpPr>
        <p:spPr bwMode="auto">
          <a:xfrm>
            <a:off x="6446810" y="2460732"/>
            <a:ext cx="0" cy="1110139"/>
          </a:xfrm>
          <a:prstGeom prst="line">
            <a:avLst/>
          </a:prstGeom>
          <a:noFill/>
          <a:ln w="19050">
            <a:solidFill>
              <a:schemeClr val="tx1"/>
            </a:solidFill>
            <a:round/>
          </a:ln>
          <a:extLst>
            <a:ext uri="{909E8E84-426E-40DD-AFC4-6F175D3DCCD1}">
              <a14:hiddenFill xmlns:a14="http://schemas.microsoft.com/office/drawing/2010/main">
                <a:noFill/>
              </a14:hiddenFill>
            </a:ext>
          </a:extLst>
        </p:spPr>
      </p:cxnSp>
      <p:cxnSp>
        <p:nvCxnSpPr>
          <p:cNvPr id="7" name="直接连接符 83"/>
          <p:cNvCxnSpPr>
            <a:cxnSpLocks noChangeShapeType="1"/>
          </p:cNvCxnSpPr>
          <p:nvPr/>
        </p:nvCxnSpPr>
        <p:spPr bwMode="auto">
          <a:xfrm flipV="1">
            <a:off x="5642423" y="3598017"/>
            <a:ext cx="797243" cy="564357"/>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8" name="直接连接符 84"/>
          <p:cNvCxnSpPr>
            <a:cxnSpLocks noChangeShapeType="1"/>
          </p:cNvCxnSpPr>
          <p:nvPr/>
        </p:nvCxnSpPr>
        <p:spPr bwMode="auto">
          <a:xfrm flipV="1">
            <a:off x="5642423" y="3598016"/>
            <a:ext cx="1521619" cy="58864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0" name="直接连接符 86"/>
          <p:cNvCxnSpPr>
            <a:cxnSpLocks noChangeShapeType="1"/>
          </p:cNvCxnSpPr>
          <p:nvPr/>
        </p:nvCxnSpPr>
        <p:spPr bwMode="auto">
          <a:xfrm flipH="1" flipV="1">
            <a:off x="6333938" y="3619449"/>
            <a:ext cx="420053"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1" name="直接连接符 87"/>
          <p:cNvCxnSpPr>
            <a:cxnSpLocks noChangeShapeType="1"/>
          </p:cNvCxnSpPr>
          <p:nvPr/>
        </p:nvCxnSpPr>
        <p:spPr bwMode="auto">
          <a:xfrm flipV="1">
            <a:off x="6756848" y="3619449"/>
            <a:ext cx="407194"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2" name="直接连接符 88"/>
          <p:cNvCxnSpPr>
            <a:cxnSpLocks noChangeShapeType="1"/>
          </p:cNvCxnSpPr>
          <p:nvPr/>
        </p:nvCxnSpPr>
        <p:spPr bwMode="auto">
          <a:xfrm flipH="1" flipV="1">
            <a:off x="6372515" y="3619449"/>
            <a:ext cx="1434465"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3" name="直接连接符 89"/>
          <p:cNvCxnSpPr>
            <a:cxnSpLocks noChangeShapeType="1"/>
          </p:cNvCxnSpPr>
          <p:nvPr/>
        </p:nvCxnSpPr>
        <p:spPr bwMode="auto">
          <a:xfrm flipH="1" flipV="1">
            <a:off x="7089748" y="3570871"/>
            <a:ext cx="717233" cy="615791"/>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6" name="直接连接符 2"/>
          <p:cNvCxnSpPr>
            <a:cxnSpLocks noChangeShapeType="1"/>
          </p:cNvCxnSpPr>
          <p:nvPr/>
        </p:nvCxnSpPr>
        <p:spPr bwMode="auto">
          <a:xfrm>
            <a:off x="6372515" y="3606589"/>
            <a:ext cx="791528" cy="0"/>
          </a:xfrm>
          <a:prstGeom prst="line">
            <a:avLst/>
          </a:prstGeom>
          <a:noFill/>
          <a:ln w="19050">
            <a:solidFill>
              <a:schemeClr val="tx1"/>
            </a:solidFill>
            <a:round/>
          </a:ln>
          <a:extLst>
            <a:ext uri="{909E8E84-426E-40DD-AFC4-6F175D3DCCD1}">
              <a14:hiddenFill xmlns:a14="http://schemas.microsoft.com/office/drawing/2010/main">
                <a:noFill/>
              </a14:hiddenFill>
            </a:ext>
          </a:extLst>
        </p:spPr>
      </p:cxnSp>
      <p:sp>
        <p:nvSpPr>
          <p:cNvPr id="17" name="TextBox 34"/>
          <p:cNvSpPr txBox="1">
            <a:spLocks noChangeArrowheads="1"/>
          </p:cNvSpPr>
          <p:nvPr/>
        </p:nvSpPr>
        <p:spPr bwMode="auto">
          <a:xfrm>
            <a:off x="5608133" y="3387991"/>
            <a:ext cx="62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核心交换</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18" name="TextBox 143"/>
          <p:cNvSpPr txBox="1">
            <a:spLocks noChangeArrowheads="1"/>
          </p:cNvSpPr>
          <p:nvPr/>
        </p:nvSpPr>
        <p:spPr bwMode="auto">
          <a:xfrm>
            <a:off x="7346923" y="3387991"/>
            <a:ext cx="6757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dirty="0">
                <a:solidFill>
                  <a:schemeClr val="tx1"/>
                </a:solidFill>
                <a:latin typeface="微软雅黑" panose="020B0503020204020204" pitchFamily="34" charset="-122"/>
                <a:ea typeface="微软雅黑" panose="020B0503020204020204" pitchFamily="34" charset="-122"/>
              </a:rPr>
              <a:t>核心交换</a:t>
            </a:r>
            <a:endParaRPr lang="zh-CN" altLang="en-US" sz="900" b="0" dirty="0">
              <a:solidFill>
                <a:schemeClr val="tx1"/>
              </a:solidFill>
              <a:latin typeface="微软雅黑" panose="020B0503020204020204" pitchFamily="34" charset="-122"/>
              <a:ea typeface="微软雅黑" panose="020B0503020204020204" pitchFamily="34" charset="-122"/>
            </a:endParaRPr>
          </a:p>
        </p:txBody>
      </p:sp>
      <p:sp>
        <p:nvSpPr>
          <p:cNvPr id="19" name="TextBox 144"/>
          <p:cNvSpPr txBox="1">
            <a:spLocks noChangeArrowheads="1"/>
          </p:cNvSpPr>
          <p:nvPr/>
        </p:nvSpPr>
        <p:spPr bwMode="auto">
          <a:xfrm>
            <a:off x="5596703" y="2986511"/>
            <a:ext cx="7086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计费网关</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20" name="Text Box 1769"/>
          <p:cNvSpPr txBox="1">
            <a:spLocks noChangeArrowheads="1"/>
          </p:cNvSpPr>
          <p:nvPr/>
        </p:nvSpPr>
        <p:spPr bwMode="auto">
          <a:xfrm>
            <a:off x="4943765" y="3153496"/>
            <a:ext cx="862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统一管理中心</a:t>
            </a:r>
            <a:endParaRPr lang="en-US" altLang="zh-CN" sz="900" dirty="0">
              <a:solidFill>
                <a:schemeClr val="tx1"/>
              </a:solidFill>
              <a:latin typeface="微软雅黑" panose="020B0503020204020204" pitchFamily="34" charset="-122"/>
              <a:ea typeface="微软雅黑" panose="020B0503020204020204" pitchFamily="34" charset="-122"/>
            </a:endParaRPr>
          </a:p>
        </p:txBody>
      </p:sp>
      <p:cxnSp>
        <p:nvCxnSpPr>
          <p:cNvPr id="21" name="直接连接符 74"/>
          <p:cNvCxnSpPr>
            <a:cxnSpLocks noChangeShapeType="1"/>
          </p:cNvCxnSpPr>
          <p:nvPr/>
        </p:nvCxnSpPr>
        <p:spPr bwMode="auto">
          <a:xfrm>
            <a:off x="7101177" y="2522168"/>
            <a:ext cx="0" cy="1037273"/>
          </a:xfrm>
          <a:prstGeom prst="line">
            <a:avLst/>
          </a:prstGeom>
          <a:noFill/>
          <a:ln w="19050">
            <a:solidFill>
              <a:schemeClr val="tx1"/>
            </a:solidFill>
            <a:round/>
          </a:ln>
          <a:extLst>
            <a:ext uri="{909E8E84-426E-40DD-AFC4-6F175D3DCCD1}">
              <a14:hiddenFill xmlns:a14="http://schemas.microsoft.com/office/drawing/2010/main">
                <a:noFill/>
              </a14:hiddenFill>
            </a:ext>
          </a:extLst>
        </p:spPr>
      </p:cxnSp>
      <p:cxnSp>
        <p:nvCxnSpPr>
          <p:cNvPr id="23" name="直接连接符 21"/>
          <p:cNvCxnSpPr>
            <a:cxnSpLocks noChangeShapeType="1"/>
          </p:cNvCxnSpPr>
          <p:nvPr/>
        </p:nvCxnSpPr>
        <p:spPr bwMode="auto">
          <a:xfrm>
            <a:off x="6569682" y="3083666"/>
            <a:ext cx="398621" cy="0"/>
          </a:xfrm>
          <a:prstGeom prst="line">
            <a:avLst/>
          </a:prstGeom>
          <a:noFill/>
          <a:ln w="19050">
            <a:solidFill>
              <a:schemeClr val="tx1"/>
            </a:solidFill>
            <a:round/>
          </a:ln>
          <a:extLst>
            <a:ext uri="{909E8E84-426E-40DD-AFC4-6F175D3DCCD1}">
              <a14:hiddenFill xmlns:a14="http://schemas.microsoft.com/office/drawing/2010/main">
                <a:noFill/>
              </a14:hiddenFill>
            </a:ext>
          </a:extLst>
        </p:spPr>
      </p:cxnSp>
      <p:sp>
        <p:nvSpPr>
          <p:cNvPr id="25" name="矩形 24"/>
          <p:cNvSpPr/>
          <p:nvPr/>
        </p:nvSpPr>
        <p:spPr>
          <a:xfrm>
            <a:off x="6233926" y="4338109"/>
            <a:ext cx="1005840" cy="286232"/>
          </a:xfrm>
          <a:prstGeom prst="rect">
            <a:avLst/>
          </a:prstGeom>
        </p:spPr>
        <p:txBody>
          <a:bodyPr>
            <a:spAutoFit/>
          </a:bodyPr>
          <a:lstStyle/>
          <a:p>
            <a:pPr algn="ctr">
              <a:defRPr/>
            </a:pPr>
            <a:r>
              <a:rPr lang="zh-CN" altLang="en-US" sz="1260" dirty="0">
                <a:latin typeface="微软雅黑" panose="020B0503020204020204" pitchFamily="34" charset="-122"/>
                <a:ea typeface="微软雅黑" panose="020B0503020204020204" pitchFamily="34" charset="-122"/>
              </a:rPr>
              <a:t>校园网</a:t>
            </a:r>
            <a:endParaRPr lang="zh-CN" altLang="en-US" sz="1260" dirty="0">
              <a:latin typeface="微软雅黑" panose="020B0503020204020204" pitchFamily="34" charset="-122"/>
              <a:ea typeface="微软雅黑" panose="020B0503020204020204" pitchFamily="34" charset="-122"/>
            </a:endParaRPr>
          </a:p>
        </p:txBody>
      </p:sp>
      <p:cxnSp>
        <p:nvCxnSpPr>
          <p:cNvPr id="26" name="直接连接符 121"/>
          <p:cNvCxnSpPr>
            <a:cxnSpLocks noChangeShapeType="1"/>
          </p:cNvCxnSpPr>
          <p:nvPr/>
        </p:nvCxnSpPr>
        <p:spPr bwMode="auto">
          <a:xfrm>
            <a:off x="5888168" y="1253439"/>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27" name="直接连接符 122"/>
          <p:cNvCxnSpPr>
            <a:cxnSpLocks noChangeShapeType="1"/>
          </p:cNvCxnSpPr>
          <p:nvPr/>
        </p:nvCxnSpPr>
        <p:spPr bwMode="auto">
          <a:xfrm>
            <a:off x="6765421" y="1253439"/>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28" name="直接连接符 124"/>
          <p:cNvCxnSpPr>
            <a:cxnSpLocks noChangeShapeType="1"/>
          </p:cNvCxnSpPr>
          <p:nvPr/>
        </p:nvCxnSpPr>
        <p:spPr bwMode="auto">
          <a:xfrm>
            <a:off x="7659818" y="1187716"/>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pic>
        <p:nvPicPr>
          <p:cNvPr id="29"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5386677" y="1091989"/>
            <a:ext cx="918686" cy="53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5425253" y="1253438"/>
            <a:ext cx="744379" cy="258532"/>
          </a:xfrm>
          <a:prstGeom prst="rect">
            <a:avLst/>
          </a:prstGeom>
        </p:spPr>
        <p:txBody>
          <a:bodyPr wrap="square">
            <a:spAutoFit/>
          </a:bodyPr>
          <a:lstStyle/>
          <a:p>
            <a:pPr algn="ctr">
              <a:defRPr/>
            </a:pPr>
            <a:r>
              <a:rPr lang="en-US" altLang="zh-CN" sz="1080" dirty="0">
                <a:latin typeface="微软雅黑" panose="020B0503020204020204" pitchFamily="34" charset="-122"/>
                <a:ea typeface="微软雅黑" panose="020B0503020204020204" pitchFamily="34" charset="-122"/>
              </a:rPr>
              <a:t>ISP1</a:t>
            </a:r>
            <a:endParaRPr lang="zh-CN" altLang="en-US" sz="1080" dirty="0">
              <a:latin typeface="微软雅黑" panose="020B0503020204020204" pitchFamily="34" charset="-122"/>
              <a:ea typeface="微软雅黑" panose="020B0503020204020204" pitchFamily="34" charset="-122"/>
            </a:endParaRPr>
          </a:p>
        </p:txBody>
      </p:sp>
      <p:pic>
        <p:nvPicPr>
          <p:cNvPr id="31"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7238337" y="1071987"/>
            <a:ext cx="920115" cy="53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矩形 31"/>
          <p:cNvSpPr/>
          <p:nvPr/>
        </p:nvSpPr>
        <p:spPr>
          <a:xfrm>
            <a:off x="7359781" y="1253438"/>
            <a:ext cx="737235" cy="258532"/>
          </a:xfrm>
          <a:prstGeom prst="rect">
            <a:avLst/>
          </a:prstGeom>
        </p:spPr>
        <p:txBody>
          <a:bodyPr>
            <a:spAutoFit/>
          </a:bodyPr>
          <a:lstStyle/>
          <a:p>
            <a:pPr algn="ctr">
              <a:defRPr/>
            </a:pPr>
            <a:r>
              <a:rPr lang="en-US" altLang="zh-CN" sz="1080" dirty="0" err="1">
                <a:latin typeface="微软雅黑" panose="020B0503020204020204" pitchFamily="34" charset="-122"/>
                <a:ea typeface="微软雅黑" panose="020B0503020204020204" pitchFamily="34" charset="-122"/>
              </a:rPr>
              <a:t>Cernet</a:t>
            </a:r>
            <a:endParaRPr lang="zh-CN" altLang="en-US" sz="1080" dirty="0">
              <a:latin typeface="微软雅黑" panose="020B0503020204020204" pitchFamily="34" charset="-122"/>
              <a:ea typeface="微软雅黑" panose="020B0503020204020204" pitchFamily="34" charset="-122"/>
            </a:endParaRPr>
          </a:p>
        </p:txBody>
      </p:sp>
      <p:pic>
        <p:nvPicPr>
          <p:cNvPr id="33"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6305363" y="1071987"/>
            <a:ext cx="920115" cy="53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矩形 33"/>
          <p:cNvSpPr/>
          <p:nvPr/>
        </p:nvSpPr>
        <p:spPr>
          <a:xfrm>
            <a:off x="6422520" y="1253438"/>
            <a:ext cx="741522" cy="258532"/>
          </a:xfrm>
          <a:prstGeom prst="rect">
            <a:avLst/>
          </a:prstGeom>
        </p:spPr>
        <p:txBody>
          <a:bodyPr wrap="square">
            <a:spAutoFit/>
          </a:bodyPr>
          <a:lstStyle/>
          <a:p>
            <a:pPr algn="ctr">
              <a:defRPr/>
            </a:pPr>
            <a:r>
              <a:rPr lang="en-US" altLang="zh-CN" sz="1080" dirty="0">
                <a:latin typeface="微软雅黑" panose="020B0503020204020204" pitchFamily="34" charset="-122"/>
                <a:ea typeface="微软雅黑" panose="020B0503020204020204" pitchFamily="34" charset="-122"/>
              </a:rPr>
              <a:t>ISP2</a:t>
            </a:r>
            <a:endParaRPr lang="zh-CN" altLang="en-US" sz="1080" dirty="0">
              <a:latin typeface="微软雅黑" panose="020B0503020204020204" pitchFamily="34" charset="-122"/>
              <a:ea typeface="微软雅黑" panose="020B0503020204020204" pitchFamily="34" charset="-122"/>
            </a:endParaRPr>
          </a:p>
        </p:txBody>
      </p:sp>
      <p:cxnSp>
        <p:nvCxnSpPr>
          <p:cNvPr id="35" name="直接连接符 134"/>
          <p:cNvCxnSpPr>
            <a:cxnSpLocks noChangeShapeType="1"/>
          </p:cNvCxnSpPr>
          <p:nvPr/>
        </p:nvCxnSpPr>
        <p:spPr bwMode="auto">
          <a:xfrm>
            <a:off x="5901027" y="2039251"/>
            <a:ext cx="537210"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36" name="直接连接符 135"/>
          <p:cNvCxnSpPr>
            <a:cxnSpLocks noChangeShapeType="1"/>
          </p:cNvCxnSpPr>
          <p:nvPr/>
        </p:nvCxnSpPr>
        <p:spPr bwMode="auto">
          <a:xfrm flipV="1">
            <a:off x="6438238" y="2039251"/>
            <a:ext cx="345758"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37" name="直接连接符 136"/>
          <p:cNvCxnSpPr>
            <a:cxnSpLocks noChangeShapeType="1"/>
          </p:cNvCxnSpPr>
          <p:nvPr/>
        </p:nvCxnSpPr>
        <p:spPr bwMode="auto">
          <a:xfrm flipH="1" flipV="1">
            <a:off x="6783995" y="2039251"/>
            <a:ext cx="322898"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38" name="直接连接符 137"/>
          <p:cNvCxnSpPr>
            <a:cxnSpLocks noChangeShapeType="1"/>
          </p:cNvCxnSpPr>
          <p:nvPr/>
        </p:nvCxnSpPr>
        <p:spPr bwMode="auto">
          <a:xfrm flipV="1">
            <a:off x="7106892" y="2039251"/>
            <a:ext cx="552926"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39" name="直接连接符 138"/>
          <p:cNvCxnSpPr>
            <a:cxnSpLocks noChangeShapeType="1"/>
          </p:cNvCxnSpPr>
          <p:nvPr/>
        </p:nvCxnSpPr>
        <p:spPr bwMode="auto">
          <a:xfrm flipV="1">
            <a:off x="6438237" y="2039251"/>
            <a:ext cx="1221581"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40" name="直接连接符 139"/>
          <p:cNvCxnSpPr>
            <a:cxnSpLocks noChangeShapeType="1"/>
          </p:cNvCxnSpPr>
          <p:nvPr/>
        </p:nvCxnSpPr>
        <p:spPr bwMode="auto">
          <a:xfrm flipH="1" flipV="1">
            <a:off x="5901027" y="2039251"/>
            <a:ext cx="1205865" cy="30289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41" name="直接连接符 145"/>
          <p:cNvCxnSpPr>
            <a:cxnSpLocks noChangeShapeType="1"/>
          </p:cNvCxnSpPr>
          <p:nvPr/>
        </p:nvCxnSpPr>
        <p:spPr bwMode="auto">
          <a:xfrm flipH="1">
            <a:off x="5608133" y="3606589"/>
            <a:ext cx="830104"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42" name="直接连接符 146"/>
          <p:cNvCxnSpPr>
            <a:cxnSpLocks noChangeShapeType="1"/>
          </p:cNvCxnSpPr>
          <p:nvPr/>
        </p:nvCxnSpPr>
        <p:spPr bwMode="auto">
          <a:xfrm flipH="1">
            <a:off x="5592418" y="3655166"/>
            <a:ext cx="830103"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45" name="TextBox 144"/>
          <p:cNvSpPr txBox="1">
            <a:spLocks noChangeArrowheads="1"/>
          </p:cNvSpPr>
          <p:nvPr/>
        </p:nvSpPr>
        <p:spPr bwMode="auto">
          <a:xfrm>
            <a:off x="7315490" y="2986511"/>
            <a:ext cx="7072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计费网关</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46" name="Text Box 1769"/>
          <p:cNvSpPr txBox="1">
            <a:spLocks noChangeArrowheads="1"/>
          </p:cNvSpPr>
          <p:nvPr/>
        </p:nvSpPr>
        <p:spPr bwMode="auto">
          <a:xfrm>
            <a:off x="5262466" y="2360719"/>
            <a:ext cx="1060043"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en-US" altLang="zh-CN" sz="945" dirty="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H3C</a:t>
            </a:r>
            <a:endParaRPr lang="en-US" altLang="zh-CN" sz="945" dirty="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pPr eaLnBrk="1" hangingPunct="1"/>
            <a:r>
              <a:rPr lang="zh-CN" altLang="en-US" sz="945" dirty="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多业务安全网关</a:t>
            </a:r>
            <a:endParaRPr lang="en-US" altLang="zh-CN" sz="945" dirty="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p:txBody>
      </p:sp>
      <p:sp>
        <p:nvSpPr>
          <p:cNvPr id="47" name="矩形 156"/>
          <p:cNvSpPr>
            <a:spLocks noChangeArrowheads="1"/>
          </p:cNvSpPr>
          <p:nvPr/>
        </p:nvSpPr>
        <p:spPr bwMode="auto">
          <a:xfrm>
            <a:off x="4925191" y="821956"/>
            <a:ext cx="3353277" cy="3889058"/>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51" name="直接连接符 21"/>
          <p:cNvCxnSpPr>
            <a:cxnSpLocks noChangeShapeType="1"/>
          </p:cNvCxnSpPr>
          <p:nvPr/>
        </p:nvCxnSpPr>
        <p:spPr bwMode="auto">
          <a:xfrm>
            <a:off x="6582541" y="2489306"/>
            <a:ext cx="398622"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52" name="矩形 51"/>
          <p:cNvSpPr/>
          <p:nvPr/>
        </p:nvSpPr>
        <p:spPr>
          <a:xfrm>
            <a:off x="4925191" y="829099"/>
            <a:ext cx="1153002" cy="286232"/>
          </a:xfrm>
          <a:prstGeom prst="rect">
            <a:avLst/>
          </a:prstGeom>
        </p:spPr>
        <p:txBody>
          <a:bodyPr>
            <a:spAutoFit/>
          </a:bodyPr>
          <a:lstStyle/>
          <a:p>
            <a:pPr algn="ctr">
              <a:defRPr/>
            </a:pPr>
            <a:r>
              <a:rPr lang="zh-CN" altLang="en-US" sz="1260" dirty="0">
                <a:latin typeface="微软雅黑" panose="020B0503020204020204" pitchFamily="34" charset="-122"/>
                <a:ea typeface="微软雅黑" panose="020B0503020204020204" pitchFamily="34" charset="-122"/>
              </a:rPr>
              <a:t>融合部署模式</a:t>
            </a:r>
            <a:endParaRPr lang="zh-CN" altLang="en-US" sz="1260" dirty="0">
              <a:latin typeface="微软雅黑" panose="020B0503020204020204" pitchFamily="34" charset="-122"/>
              <a:ea typeface="微软雅黑" panose="020B0503020204020204" pitchFamily="34" charset="-122"/>
            </a:endParaRPr>
          </a:p>
        </p:txBody>
      </p:sp>
      <p:pic>
        <p:nvPicPr>
          <p:cNvPr id="53" name="Picture 59" descr="云6"/>
          <p:cNvPicPr>
            <a:picLocks noChangeAspect="1" noChangeArrowheads="1"/>
          </p:cNvPicPr>
          <p:nvPr/>
        </p:nvPicPr>
        <p:blipFill>
          <a:blip r:embed="rId1">
            <a:lum bright="10000"/>
            <a:extLst>
              <a:ext uri="{28A0092B-C50C-407E-A947-70E740481C1C}">
                <a14:useLocalDpi xmlns:a14="http://schemas.microsoft.com/office/drawing/2010/main" val="0"/>
              </a:ext>
            </a:extLst>
          </a:blip>
          <a:srcRect/>
          <a:stretch>
            <a:fillRect/>
          </a:stretch>
        </p:blipFill>
        <p:spPr bwMode="auto">
          <a:xfrm>
            <a:off x="978180" y="3808043"/>
            <a:ext cx="3383280" cy="9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直接连接符 74"/>
          <p:cNvCxnSpPr>
            <a:cxnSpLocks noChangeShapeType="1"/>
          </p:cNvCxnSpPr>
          <p:nvPr/>
        </p:nvCxnSpPr>
        <p:spPr bwMode="auto">
          <a:xfrm>
            <a:off x="2412645" y="2342146"/>
            <a:ext cx="0" cy="1240155"/>
          </a:xfrm>
          <a:prstGeom prst="line">
            <a:avLst/>
          </a:prstGeom>
          <a:noFill/>
          <a:ln w="19050">
            <a:solidFill>
              <a:schemeClr val="tx1"/>
            </a:solidFill>
            <a:round/>
          </a:ln>
          <a:extLst>
            <a:ext uri="{909E8E84-426E-40DD-AFC4-6F175D3DCCD1}">
              <a14:hiddenFill xmlns:a14="http://schemas.microsoft.com/office/drawing/2010/main">
                <a:noFill/>
              </a14:hiddenFill>
            </a:ext>
          </a:extLst>
        </p:spPr>
      </p:cxnSp>
      <p:cxnSp>
        <p:nvCxnSpPr>
          <p:cNvPr id="57" name="直接连接符 83"/>
          <p:cNvCxnSpPr>
            <a:cxnSpLocks noChangeShapeType="1"/>
          </p:cNvCxnSpPr>
          <p:nvPr/>
        </p:nvCxnSpPr>
        <p:spPr bwMode="auto">
          <a:xfrm flipV="1">
            <a:off x="1606831" y="3609447"/>
            <a:ext cx="797243" cy="564357"/>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58" name="直接连接符 84"/>
          <p:cNvCxnSpPr>
            <a:cxnSpLocks noChangeShapeType="1"/>
          </p:cNvCxnSpPr>
          <p:nvPr/>
        </p:nvCxnSpPr>
        <p:spPr bwMode="auto">
          <a:xfrm flipV="1">
            <a:off x="1606831" y="3609446"/>
            <a:ext cx="1523048" cy="588645"/>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60" name="直接连接符 86"/>
          <p:cNvCxnSpPr>
            <a:cxnSpLocks noChangeShapeType="1"/>
          </p:cNvCxnSpPr>
          <p:nvPr/>
        </p:nvCxnSpPr>
        <p:spPr bwMode="auto">
          <a:xfrm flipH="1" flipV="1">
            <a:off x="2298346" y="3630879"/>
            <a:ext cx="421482"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61" name="直接连接符 87"/>
          <p:cNvCxnSpPr>
            <a:cxnSpLocks noChangeShapeType="1"/>
          </p:cNvCxnSpPr>
          <p:nvPr/>
        </p:nvCxnSpPr>
        <p:spPr bwMode="auto">
          <a:xfrm flipV="1">
            <a:off x="2722685" y="3630879"/>
            <a:ext cx="407193"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62" name="直接连接符 88"/>
          <p:cNvCxnSpPr>
            <a:cxnSpLocks noChangeShapeType="1"/>
          </p:cNvCxnSpPr>
          <p:nvPr/>
        </p:nvCxnSpPr>
        <p:spPr bwMode="auto">
          <a:xfrm flipH="1" flipV="1">
            <a:off x="2336923" y="3630879"/>
            <a:ext cx="1435893" cy="567213"/>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63" name="直接连接符 89"/>
          <p:cNvCxnSpPr>
            <a:cxnSpLocks noChangeShapeType="1"/>
          </p:cNvCxnSpPr>
          <p:nvPr/>
        </p:nvCxnSpPr>
        <p:spPr bwMode="auto">
          <a:xfrm flipH="1" flipV="1">
            <a:off x="3055583" y="3582301"/>
            <a:ext cx="717233" cy="615791"/>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66" name="直接连接符 2"/>
          <p:cNvCxnSpPr>
            <a:cxnSpLocks noChangeShapeType="1"/>
          </p:cNvCxnSpPr>
          <p:nvPr/>
        </p:nvCxnSpPr>
        <p:spPr bwMode="auto">
          <a:xfrm>
            <a:off x="2336922" y="3618019"/>
            <a:ext cx="792956" cy="0"/>
          </a:xfrm>
          <a:prstGeom prst="line">
            <a:avLst/>
          </a:prstGeom>
          <a:noFill/>
          <a:ln w="19050">
            <a:solidFill>
              <a:schemeClr val="tx1"/>
            </a:solidFill>
            <a:round/>
          </a:ln>
          <a:extLst>
            <a:ext uri="{909E8E84-426E-40DD-AFC4-6F175D3DCCD1}">
              <a14:hiddenFill xmlns:a14="http://schemas.microsoft.com/office/drawing/2010/main">
                <a:noFill/>
              </a14:hiddenFill>
            </a:ext>
          </a:extLst>
        </p:spPr>
      </p:cxnSp>
      <p:sp>
        <p:nvSpPr>
          <p:cNvPr id="67" name="TextBox 34"/>
          <p:cNvSpPr txBox="1">
            <a:spLocks noChangeArrowheads="1"/>
          </p:cNvSpPr>
          <p:nvPr/>
        </p:nvSpPr>
        <p:spPr bwMode="auto">
          <a:xfrm>
            <a:off x="1573970" y="3399421"/>
            <a:ext cx="628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核心交换</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68" name="TextBox 143"/>
          <p:cNvSpPr txBox="1">
            <a:spLocks noChangeArrowheads="1"/>
          </p:cNvSpPr>
          <p:nvPr/>
        </p:nvSpPr>
        <p:spPr bwMode="auto">
          <a:xfrm>
            <a:off x="3275610" y="3399421"/>
            <a:ext cx="67579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核心交换</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69" name="TextBox 144"/>
          <p:cNvSpPr txBox="1">
            <a:spLocks noChangeArrowheads="1"/>
          </p:cNvSpPr>
          <p:nvPr/>
        </p:nvSpPr>
        <p:spPr bwMode="auto">
          <a:xfrm>
            <a:off x="1659695" y="3207968"/>
            <a:ext cx="7086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a:solidFill>
                  <a:schemeClr val="tx1"/>
                </a:solidFill>
                <a:latin typeface="微软雅黑" panose="020B0503020204020204" pitchFamily="34" charset="-122"/>
                <a:ea typeface="微软雅黑" panose="020B0503020204020204" pitchFamily="34" charset="-122"/>
              </a:rPr>
              <a:t>计费网关</a:t>
            </a:r>
            <a:endParaRPr lang="zh-CN" altLang="en-US" sz="900" b="0">
              <a:solidFill>
                <a:schemeClr val="tx1"/>
              </a:solidFill>
              <a:latin typeface="微软雅黑" panose="020B0503020204020204" pitchFamily="34" charset="-122"/>
              <a:ea typeface="微软雅黑" panose="020B0503020204020204" pitchFamily="34" charset="-122"/>
            </a:endParaRPr>
          </a:p>
        </p:txBody>
      </p:sp>
      <p:sp>
        <p:nvSpPr>
          <p:cNvPr id="70" name="Text Box 1769"/>
          <p:cNvSpPr txBox="1">
            <a:spLocks noChangeArrowheads="1"/>
          </p:cNvSpPr>
          <p:nvPr/>
        </p:nvSpPr>
        <p:spPr bwMode="auto">
          <a:xfrm>
            <a:off x="1468845" y="2899774"/>
            <a:ext cx="7686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审计及流控</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71" name="Text Box 1769"/>
          <p:cNvSpPr txBox="1">
            <a:spLocks noChangeArrowheads="1"/>
          </p:cNvSpPr>
          <p:nvPr/>
        </p:nvSpPr>
        <p:spPr bwMode="auto">
          <a:xfrm>
            <a:off x="891027" y="3173878"/>
            <a:ext cx="9029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统一管理中心</a:t>
            </a:r>
            <a:endParaRPr lang="en-US" altLang="zh-CN" sz="900" dirty="0">
              <a:solidFill>
                <a:schemeClr val="tx1"/>
              </a:solidFill>
              <a:latin typeface="微软雅黑" panose="020B0503020204020204" pitchFamily="34" charset="-122"/>
              <a:ea typeface="微软雅黑" panose="020B0503020204020204" pitchFamily="34" charset="-122"/>
            </a:endParaRPr>
          </a:p>
        </p:txBody>
      </p:sp>
      <p:cxnSp>
        <p:nvCxnSpPr>
          <p:cNvPr id="72" name="直接连接符 74"/>
          <p:cNvCxnSpPr>
            <a:cxnSpLocks noChangeShapeType="1"/>
          </p:cNvCxnSpPr>
          <p:nvPr/>
        </p:nvCxnSpPr>
        <p:spPr bwMode="auto">
          <a:xfrm>
            <a:off x="3067013" y="2339288"/>
            <a:ext cx="0" cy="1231583"/>
          </a:xfrm>
          <a:prstGeom prst="line">
            <a:avLst/>
          </a:prstGeom>
          <a:noFill/>
          <a:ln w="19050">
            <a:solidFill>
              <a:schemeClr val="tx1"/>
            </a:solidFill>
            <a:round/>
          </a:ln>
          <a:extLst>
            <a:ext uri="{909E8E84-426E-40DD-AFC4-6F175D3DCCD1}">
              <a14:hiddenFill xmlns:a14="http://schemas.microsoft.com/office/drawing/2010/main">
                <a:noFill/>
              </a14:hiddenFill>
            </a:ext>
          </a:extLst>
        </p:spPr>
      </p:cxnSp>
      <p:cxnSp>
        <p:nvCxnSpPr>
          <p:cNvPr id="74" name="直接连接符 21"/>
          <p:cNvCxnSpPr>
            <a:cxnSpLocks noChangeShapeType="1"/>
          </p:cNvCxnSpPr>
          <p:nvPr/>
        </p:nvCxnSpPr>
        <p:spPr bwMode="auto">
          <a:xfrm>
            <a:off x="2535518" y="3306551"/>
            <a:ext cx="398622"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75" name="直接连接符 23"/>
          <p:cNvCxnSpPr>
            <a:cxnSpLocks noChangeShapeType="1"/>
          </p:cNvCxnSpPr>
          <p:nvPr/>
        </p:nvCxnSpPr>
        <p:spPr bwMode="auto">
          <a:xfrm>
            <a:off x="2621243" y="2997049"/>
            <a:ext cx="232887"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78" name="直接连接符 27"/>
          <p:cNvCxnSpPr>
            <a:cxnSpLocks noChangeShapeType="1"/>
          </p:cNvCxnSpPr>
          <p:nvPr/>
        </p:nvCxnSpPr>
        <p:spPr bwMode="auto">
          <a:xfrm>
            <a:off x="2582667" y="2276423"/>
            <a:ext cx="312896"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79" name="矩形 78"/>
          <p:cNvSpPr/>
          <p:nvPr/>
        </p:nvSpPr>
        <p:spPr>
          <a:xfrm>
            <a:off x="2198333" y="4349539"/>
            <a:ext cx="1007269" cy="286232"/>
          </a:xfrm>
          <a:prstGeom prst="rect">
            <a:avLst/>
          </a:prstGeom>
        </p:spPr>
        <p:txBody>
          <a:bodyPr>
            <a:spAutoFit/>
          </a:bodyPr>
          <a:lstStyle/>
          <a:p>
            <a:pPr algn="ctr">
              <a:defRPr/>
            </a:pPr>
            <a:r>
              <a:rPr lang="zh-CN" altLang="en-US" sz="1260" dirty="0">
                <a:latin typeface="微软雅黑" panose="020B0503020204020204" pitchFamily="34" charset="-122"/>
                <a:ea typeface="微软雅黑" panose="020B0503020204020204" pitchFamily="34" charset="-122"/>
              </a:rPr>
              <a:t>校园网</a:t>
            </a:r>
            <a:endParaRPr lang="zh-CN" altLang="en-US" sz="1260" dirty="0">
              <a:latin typeface="微软雅黑" panose="020B0503020204020204" pitchFamily="34" charset="-122"/>
              <a:ea typeface="微软雅黑" panose="020B0503020204020204" pitchFamily="34" charset="-122"/>
            </a:endParaRPr>
          </a:p>
        </p:txBody>
      </p:sp>
      <p:cxnSp>
        <p:nvCxnSpPr>
          <p:cNvPr id="80" name="直接连接符 3"/>
          <p:cNvCxnSpPr>
            <a:cxnSpLocks noChangeShapeType="1"/>
          </p:cNvCxnSpPr>
          <p:nvPr/>
        </p:nvCxnSpPr>
        <p:spPr bwMode="auto">
          <a:xfrm>
            <a:off x="1854005" y="1264869"/>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81" name="直接连接符 58"/>
          <p:cNvCxnSpPr>
            <a:cxnSpLocks noChangeShapeType="1"/>
          </p:cNvCxnSpPr>
          <p:nvPr/>
        </p:nvCxnSpPr>
        <p:spPr bwMode="auto">
          <a:xfrm>
            <a:off x="2729828" y="1264869"/>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82" name="直接连接符 59"/>
          <p:cNvCxnSpPr>
            <a:cxnSpLocks noChangeShapeType="1"/>
          </p:cNvCxnSpPr>
          <p:nvPr/>
        </p:nvCxnSpPr>
        <p:spPr bwMode="auto">
          <a:xfrm>
            <a:off x="3624225" y="1199146"/>
            <a:ext cx="0" cy="630078"/>
          </a:xfrm>
          <a:prstGeom prst="line">
            <a:avLst/>
          </a:prstGeom>
          <a:noFill/>
          <a:ln w="9525">
            <a:solidFill>
              <a:schemeClr val="tx1"/>
            </a:solidFill>
            <a:round/>
          </a:ln>
          <a:extLst>
            <a:ext uri="{909E8E84-426E-40DD-AFC4-6F175D3DCCD1}">
              <a14:hiddenFill xmlns:a14="http://schemas.microsoft.com/office/drawing/2010/main">
                <a:noFill/>
              </a14:hiddenFill>
            </a:ext>
          </a:extLst>
        </p:spPr>
      </p:cxnSp>
      <p:pic>
        <p:nvPicPr>
          <p:cNvPr id="83"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1351085" y="1103419"/>
            <a:ext cx="920115" cy="534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矩形 83"/>
          <p:cNvSpPr/>
          <p:nvPr/>
        </p:nvSpPr>
        <p:spPr>
          <a:xfrm>
            <a:off x="1330367" y="1264868"/>
            <a:ext cx="846535" cy="258532"/>
          </a:xfrm>
          <a:prstGeom prst="rect">
            <a:avLst/>
          </a:prstGeom>
        </p:spPr>
        <p:txBody>
          <a:bodyPr wrap="square">
            <a:spAutoFit/>
          </a:bodyPr>
          <a:lstStyle/>
          <a:p>
            <a:pPr algn="ctr">
              <a:defRPr/>
            </a:pPr>
            <a:r>
              <a:rPr lang="en-US" altLang="zh-CN" sz="1080" dirty="0">
                <a:latin typeface="微软雅黑" panose="020B0503020204020204" pitchFamily="34" charset="-122"/>
                <a:ea typeface="微软雅黑" panose="020B0503020204020204" pitchFamily="34" charset="-122"/>
              </a:rPr>
              <a:t>ISP1</a:t>
            </a:r>
            <a:endParaRPr lang="zh-CN" altLang="en-US" sz="1080" dirty="0">
              <a:latin typeface="微软雅黑" panose="020B0503020204020204" pitchFamily="34" charset="-122"/>
              <a:ea typeface="微软雅黑" panose="020B0503020204020204" pitchFamily="34" charset="-122"/>
            </a:endParaRPr>
          </a:p>
        </p:txBody>
      </p:sp>
      <p:pic>
        <p:nvPicPr>
          <p:cNvPr id="85"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3204173" y="1083417"/>
            <a:ext cx="920115" cy="53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矩形 85"/>
          <p:cNvSpPr/>
          <p:nvPr/>
        </p:nvSpPr>
        <p:spPr>
          <a:xfrm>
            <a:off x="3275610" y="1264868"/>
            <a:ext cx="704374" cy="258532"/>
          </a:xfrm>
          <a:prstGeom prst="rect">
            <a:avLst/>
          </a:prstGeom>
        </p:spPr>
        <p:txBody>
          <a:bodyPr>
            <a:spAutoFit/>
          </a:bodyPr>
          <a:lstStyle/>
          <a:p>
            <a:pPr algn="ctr">
              <a:defRPr/>
            </a:pPr>
            <a:r>
              <a:rPr lang="en-US" altLang="zh-CN" sz="1080" dirty="0" err="1">
                <a:latin typeface="微软雅黑" panose="020B0503020204020204" pitchFamily="34" charset="-122"/>
                <a:ea typeface="微软雅黑" panose="020B0503020204020204" pitchFamily="34" charset="-122"/>
              </a:rPr>
              <a:t>Cernet</a:t>
            </a:r>
            <a:endParaRPr lang="zh-CN" altLang="en-US" sz="1080" dirty="0">
              <a:latin typeface="微软雅黑" panose="020B0503020204020204" pitchFamily="34" charset="-122"/>
              <a:ea typeface="微软雅黑" panose="020B0503020204020204" pitchFamily="34" charset="-122"/>
            </a:endParaRPr>
          </a:p>
        </p:txBody>
      </p:sp>
      <p:pic>
        <p:nvPicPr>
          <p:cNvPr id="87" name="Picture 59" descr="云6"/>
          <p:cNvPicPr>
            <a:picLocks noChangeAspect="1" noChangeArrowheads="1"/>
          </p:cNvPicPr>
          <p:nvPr/>
        </p:nvPicPr>
        <p:blipFill>
          <a:blip r:embed="rId2">
            <a:lum bright="10000"/>
            <a:extLst>
              <a:ext uri="{28A0092B-C50C-407E-A947-70E740481C1C}">
                <a14:useLocalDpi xmlns:a14="http://schemas.microsoft.com/office/drawing/2010/main" val="0"/>
              </a:ext>
            </a:extLst>
          </a:blip>
          <a:srcRect/>
          <a:stretch>
            <a:fillRect/>
          </a:stretch>
        </p:blipFill>
        <p:spPr bwMode="auto">
          <a:xfrm>
            <a:off x="2271199" y="1083417"/>
            <a:ext cx="918686" cy="53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矩形 87"/>
          <p:cNvSpPr/>
          <p:nvPr/>
        </p:nvSpPr>
        <p:spPr>
          <a:xfrm>
            <a:off x="2388357" y="1264868"/>
            <a:ext cx="741521" cy="258532"/>
          </a:xfrm>
          <a:prstGeom prst="rect">
            <a:avLst/>
          </a:prstGeom>
        </p:spPr>
        <p:txBody>
          <a:bodyPr wrap="square">
            <a:spAutoFit/>
          </a:bodyPr>
          <a:lstStyle/>
          <a:p>
            <a:pPr algn="ctr">
              <a:defRPr/>
            </a:pPr>
            <a:r>
              <a:rPr lang="en-US" altLang="zh-CN" sz="1080" dirty="0">
                <a:latin typeface="微软雅黑" panose="020B0503020204020204" pitchFamily="34" charset="-122"/>
                <a:ea typeface="微软雅黑" panose="020B0503020204020204" pitchFamily="34" charset="-122"/>
              </a:rPr>
              <a:t>ISP2</a:t>
            </a:r>
            <a:endParaRPr lang="zh-CN" altLang="en-US" sz="1080" dirty="0">
              <a:latin typeface="微软雅黑" panose="020B0503020204020204" pitchFamily="34" charset="-122"/>
              <a:ea typeface="微软雅黑" panose="020B0503020204020204" pitchFamily="34" charset="-122"/>
            </a:endParaRPr>
          </a:p>
        </p:txBody>
      </p:sp>
      <p:cxnSp>
        <p:nvCxnSpPr>
          <p:cNvPr id="89" name="直接连接符 5"/>
          <p:cNvCxnSpPr>
            <a:cxnSpLocks noChangeShapeType="1"/>
          </p:cNvCxnSpPr>
          <p:nvPr/>
        </p:nvCxnSpPr>
        <p:spPr bwMode="auto">
          <a:xfrm>
            <a:off x="1828287" y="1826367"/>
            <a:ext cx="588645"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0" name="直接连接符 10"/>
          <p:cNvCxnSpPr>
            <a:cxnSpLocks noChangeShapeType="1"/>
          </p:cNvCxnSpPr>
          <p:nvPr/>
        </p:nvCxnSpPr>
        <p:spPr bwMode="auto">
          <a:xfrm flipV="1">
            <a:off x="2404073" y="1826367"/>
            <a:ext cx="331470"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1" name="直接连接符 12"/>
          <p:cNvCxnSpPr>
            <a:cxnSpLocks noChangeShapeType="1"/>
          </p:cNvCxnSpPr>
          <p:nvPr/>
        </p:nvCxnSpPr>
        <p:spPr bwMode="auto">
          <a:xfrm flipH="1" flipV="1">
            <a:off x="2738401" y="1826367"/>
            <a:ext cx="328613"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2" name="直接连接符 14"/>
          <p:cNvCxnSpPr>
            <a:cxnSpLocks noChangeShapeType="1"/>
          </p:cNvCxnSpPr>
          <p:nvPr/>
        </p:nvCxnSpPr>
        <p:spPr bwMode="auto">
          <a:xfrm flipV="1">
            <a:off x="3067013" y="1826367"/>
            <a:ext cx="567214"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3" name="直接连接符 17"/>
          <p:cNvCxnSpPr>
            <a:cxnSpLocks noChangeShapeType="1"/>
          </p:cNvCxnSpPr>
          <p:nvPr/>
        </p:nvCxnSpPr>
        <p:spPr bwMode="auto">
          <a:xfrm flipV="1">
            <a:off x="2416932" y="1826367"/>
            <a:ext cx="1217295"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4" name="直接连接符 19"/>
          <p:cNvCxnSpPr>
            <a:cxnSpLocks noChangeShapeType="1"/>
          </p:cNvCxnSpPr>
          <p:nvPr/>
        </p:nvCxnSpPr>
        <p:spPr bwMode="auto">
          <a:xfrm flipH="1" flipV="1">
            <a:off x="1828287" y="1826367"/>
            <a:ext cx="1245870" cy="447199"/>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5" name="直接连接符 21"/>
          <p:cNvCxnSpPr>
            <a:cxnSpLocks noChangeShapeType="1"/>
          </p:cNvCxnSpPr>
          <p:nvPr/>
        </p:nvCxnSpPr>
        <p:spPr bwMode="auto">
          <a:xfrm flipH="1">
            <a:off x="1573970" y="3618019"/>
            <a:ext cx="830103"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96" name="直接连接符 82"/>
          <p:cNvCxnSpPr>
            <a:cxnSpLocks noChangeShapeType="1"/>
          </p:cNvCxnSpPr>
          <p:nvPr/>
        </p:nvCxnSpPr>
        <p:spPr bwMode="auto">
          <a:xfrm flipH="1">
            <a:off x="1558253" y="3666596"/>
            <a:ext cx="830104"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99" name="Text Box 1769"/>
          <p:cNvSpPr txBox="1">
            <a:spLocks noChangeArrowheads="1"/>
          </p:cNvSpPr>
          <p:nvPr/>
        </p:nvSpPr>
        <p:spPr bwMode="auto">
          <a:xfrm>
            <a:off x="1468845" y="2601746"/>
            <a:ext cx="7686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入侵防御</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0" name="Text Box 1769"/>
          <p:cNvSpPr txBox="1">
            <a:spLocks noChangeArrowheads="1"/>
          </p:cNvSpPr>
          <p:nvPr/>
        </p:nvSpPr>
        <p:spPr bwMode="auto">
          <a:xfrm>
            <a:off x="1468845" y="2136406"/>
            <a:ext cx="638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负载均衡</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1" name="TextBox 144"/>
          <p:cNvSpPr txBox="1">
            <a:spLocks noChangeArrowheads="1"/>
          </p:cNvSpPr>
          <p:nvPr/>
        </p:nvSpPr>
        <p:spPr bwMode="auto">
          <a:xfrm>
            <a:off x="3159883" y="3207968"/>
            <a:ext cx="6986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b="0" dirty="0">
                <a:solidFill>
                  <a:schemeClr val="tx1"/>
                </a:solidFill>
                <a:latin typeface="微软雅黑" panose="020B0503020204020204" pitchFamily="34" charset="-122"/>
                <a:ea typeface="微软雅黑" panose="020B0503020204020204" pitchFamily="34" charset="-122"/>
              </a:rPr>
              <a:t>计费网关</a:t>
            </a:r>
            <a:endParaRPr lang="zh-CN" altLang="en-US" sz="900" b="0" dirty="0">
              <a:solidFill>
                <a:schemeClr val="tx1"/>
              </a:solidFill>
              <a:latin typeface="微软雅黑" panose="020B0503020204020204" pitchFamily="34" charset="-122"/>
              <a:ea typeface="微软雅黑" panose="020B0503020204020204" pitchFamily="34" charset="-122"/>
            </a:endParaRPr>
          </a:p>
        </p:txBody>
      </p:sp>
      <p:sp>
        <p:nvSpPr>
          <p:cNvPr id="102" name="Text Box 1769"/>
          <p:cNvSpPr txBox="1">
            <a:spLocks noChangeArrowheads="1"/>
          </p:cNvSpPr>
          <p:nvPr/>
        </p:nvSpPr>
        <p:spPr bwMode="auto">
          <a:xfrm>
            <a:off x="3348254" y="2899774"/>
            <a:ext cx="7686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审计及流控</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3" name="Text Box 1769"/>
          <p:cNvSpPr txBox="1">
            <a:spLocks noChangeArrowheads="1"/>
          </p:cNvSpPr>
          <p:nvPr/>
        </p:nvSpPr>
        <p:spPr bwMode="auto">
          <a:xfrm>
            <a:off x="3348254" y="2601746"/>
            <a:ext cx="76866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入侵防御</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4" name="Text Box 1769"/>
          <p:cNvSpPr txBox="1">
            <a:spLocks noChangeArrowheads="1"/>
          </p:cNvSpPr>
          <p:nvPr/>
        </p:nvSpPr>
        <p:spPr bwMode="auto">
          <a:xfrm>
            <a:off x="3348254" y="2136406"/>
            <a:ext cx="638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负载均衡</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5" name="Text Box 1769"/>
          <p:cNvSpPr txBox="1">
            <a:spLocks noChangeArrowheads="1"/>
          </p:cNvSpPr>
          <p:nvPr/>
        </p:nvSpPr>
        <p:spPr bwMode="auto">
          <a:xfrm>
            <a:off x="1468845" y="2358004"/>
            <a:ext cx="7700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防火墙</a:t>
            </a:r>
            <a:endParaRPr lang="en-US" altLang="zh-CN" sz="900" dirty="0">
              <a:solidFill>
                <a:schemeClr val="tx1"/>
              </a:solidFill>
              <a:latin typeface="微软雅黑" panose="020B0503020204020204" pitchFamily="34" charset="-122"/>
              <a:ea typeface="微软雅黑" panose="020B0503020204020204" pitchFamily="34" charset="-122"/>
            </a:endParaRPr>
          </a:p>
        </p:txBody>
      </p:sp>
      <p:sp>
        <p:nvSpPr>
          <p:cNvPr id="106" name="矩形 23"/>
          <p:cNvSpPr>
            <a:spLocks noChangeArrowheads="1"/>
          </p:cNvSpPr>
          <p:nvPr/>
        </p:nvSpPr>
        <p:spPr bwMode="auto">
          <a:xfrm>
            <a:off x="891027" y="821956"/>
            <a:ext cx="3383280" cy="3889058"/>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latin typeface="微软雅黑" panose="020B0503020204020204" pitchFamily="34" charset="-122"/>
              <a:ea typeface="微软雅黑" panose="020B0503020204020204" pitchFamily="34" charset="-122"/>
            </a:endParaRPr>
          </a:p>
        </p:txBody>
      </p:sp>
      <p:sp>
        <p:nvSpPr>
          <p:cNvPr id="107" name="矩形 106"/>
          <p:cNvSpPr/>
          <p:nvPr/>
        </p:nvSpPr>
        <p:spPr>
          <a:xfrm>
            <a:off x="902457" y="829099"/>
            <a:ext cx="1153001" cy="286232"/>
          </a:xfrm>
          <a:prstGeom prst="rect">
            <a:avLst/>
          </a:prstGeom>
        </p:spPr>
        <p:txBody>
          <a:bodyPr>
            <a:spAutoFit/>
          </a:bodyPr>
          <a:lstStyle/>
          <a:p>
            <a:pPr algn="ctr">
              <a:defRPr/>
            </a:pPr>
            <a:r>
              <a:rPr lang="zh-CN" altLang="en-US" sz="1260" dirty="0">
                <a:latin typeface="微软雅黑" panose="020B0503020204020204" pitchFamily="34" charset="-122"/>
                <a:ea typeface="微软雅黑" panose="020B0503020204020204" pitchFamily="34" charset="-122"/>
              </a:rPr>
              <a:t>分散部署模式</a:t>
            </a:r>
            <a:endParaRPr lang="zh-CN" altLang="en-US" sz="1260" dirty="0">
              <a:latin typeface="微软雅黑" panose="020B0503020204020204" pitchFamily="34" charset="-122"/>
              <a:ea typeface="微软雅黑" panose="020B0503020204020204" pitchFamily="34" charset="-122"/>
            </a:endParaRPr>
          </a:p>
        </p:txBody>
      </p:sp>
      <p:cxnSp>
        <p:nvCxnSpPr>
          <p:cNvPr id="108" name="直接连接符 27"/>
          <p:cNvCxnSpPr>
            <a:cxnSpLocks noChangeShapeType="1"/>
          </p:cNvCxnSpPr>
          <p:nvPr/>
        </p:nvCxnSpPr>
        <p:spPr bwMode="auto">
          <a:xfrm>
            <a:off x="2582667" y="2739249"/>
            <a:ext cx="312896"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111" name="虚尾箭头 110"/>
          <p:cNvSpPr/>
          <p:nvPr/>
        </p:nvSpPr>
        <p:spPr>
          <a:xfrm>
            <a:off x="4356169" y="1749927"/>
            <a:ext cx="569021" cy="418634"/>
          </a:xfrm>
          <a:prstGeom prst="stripedRightArrow">
            <a:avLst>
              <a:gd name="adj1" fmla="val 50000"/>
              <a:gd name="adj2" fmla="val 7955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2" name="虚尾箭头 111"/>
          <p:cNvSpPr/>
          <p:nvPr/>
        </p:nvSpPr>
        <p:spPr>
          <a:xfrm>
            <a:off x="4356169" y="2392869"/>
            <a:ext cx="569021" cy="418634"/>
          </a:xfrm>
          <a:prstGeom prst="stripedRightArrow">
            <a:avLst>
              <a:gd name="adj1" fmla="val 50000"/>
              <a:gd name="adj2" fmla="val 7955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3" name="虚尾箭头 112"/>
          <p:cNvSpPr/>
          <p:nvPr/>
        </p:nvSpPr>
        <p:spPr>
          <a:xfrm>
            <a:off x="4356169" y="3056510"/>
            <a:ext cx="569021" cy="418634"/>
          </a:xfrm>
          <a:prstGeom prst="stripedRightArrow">
            <a:avLst>
              <a:gd name="adj1" fmla="val 50000"/>
              <a:gd name="adj2" fmla="val 79552"/>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4" name="矩形 113"/>
          <p:cNvSpPr/>
          <p:nvPr/>
        </p:nvSpPr>
        <p:spPr bwMode="auto">
          <a:xfrm>
            <a:off x="5262466" y="2199995"/>
            <a:ext cx="2873930" cy="631609"/>
          </a:xfrm>
          <a:prstGeom prst="rect">
            <a:avLst/>
          </a:prstGeom>
          <a:noFill/>
          <a:ln w="38100">
            <a:solidFill>
              <a:srgbClr val="FF0000"/>
            </a:solidFill>
            <a:prstDash val="dash"/>
            <a:round/>
          </a:ln>
          <a:extLst>
            <a:ext uri="{909E8E84-426E-40DD-AFC4-6F175D3DCCD1}">
              <a14:hiddenFill xmlns:a14="http://schemas.microsoft.com/office/drawing/2010/main">
                <a:noFill/>
              </a14:hiddenFill>
            </a:ext>
          </a:extLst>
        </p:spPr>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8" name="Text Box 1769"/>
          <p:cNvSpPr txBox="1">
            <a:spLocks noChangeArrowheads="1"/>
          </p:cNvSpPr>
          <p:nvPr/>
        </p:nvSpPr>
        <p:spPr bwMode="auto">
          <a:xfrm>
            <a:off x="3348254" y="2380147"/>
            <a:ext cx="7700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100" b="1">
                <a:solidFill>
                  <a:srgbClr val="C00000"/>
                </a:solidFill>
                <a:latin typeface="Arial" panose="020B0604020202020204" pitchFamily="34" charset="0"/>
                <a:ea typeface="宋体" panose="02010600030101010101" pitchFamily="2" charset="-122"/>
              </a:defRPr>
            </a:lvl1pPr>
            <a:lvl2pPr marL="742950" indent="-285750" eaLnBrk="0" hangingPunct="0">
              <a:defRPr sz="1100" b="1">
                <a:solidFill>
                  <a:srgbClr val="C00000"/>
                </a:solidFill>
                <a:latin typeface="Arial" panose="020B0604020202020204" pitchFamily="34" charset="0"/>
                <a:ea typeface="宋体" panose="02010600030101010101" pitchFamily="2" charset="-122"/>
              </a:defRPr>
            </a:lvl2pPr>
            <a:lvl3pPr marL="1143000" indent="-228600" eaLnBrk="0" hangingPunct="0">
              <a:defRPr sz="1100" b="1">
                <a:solidFill>
                  <a:srgbClr val="C00000"/>
                </a:solidFill>
                <a:latin typeface="Arial" panose="020B0604020202020204" pitchFamily="34" charset="0"/>
                <a:ea typeface="宋体" panose="02010600030101010101" pitchFamily="2" charset="-122"/>
              </a:defRPr>
            </a:lvl3pPr>
            <a:lvl4pPr marL="1600200" indent="-228600" eaLnBrk="0" hangingPunct="0">
              <a:defRPr sz="1100" b="1">
                <a:solidFill>
                  <a:srgbClr val="C00000"/>
                </a:solidFill>
                <a:latin typeface="Arial" panose="020B0604020202020204" pitchFamily="34" charset="0"/>
                <a:ea typeface="宋体" panose="02010600030101010101" pitchFamily="2" charset="-122"/>
              </a:defRPr>
            </a:lvl4pPr>
            <a:lvl5pPr marL="2057400" indent="-228600" eaLnBrk="0" hangingPunct="0">
              <a:defRPr sz="1100" b="1">
                <a:solidFill>
                  <a:srgbClr val="C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100" b="1">
                <a:solidFill>
                  <a:srgbClr val="C00000"/>
                </a:solidFill>
                <a:latin typeface="Arial" panose="020B0604020202020204" pitchFamily="34" charset="0"/>
                <a:ea typeface="宋体" panose="02010600030101010101" pitchFamily="2" charset="-122"/>
              </a:defRPr>
            </a:lvl9pPr>
          </a:lstStyle>
          <a:p>
            <a:pPr eaLnBrk="1" hangingPunct="1"/>
            <a:r>
              <a:rPr lang="zh-CN" altLang="en-US" sz="900" dirty="0">
                <a:solidFill>
                  <a:schemeClr val="tx1"/>
                </a:solidFill>
                <a:latin typeface="微软雅黑" panose="020B0503020204020204" pitchFamily="34" charset="-122"/>
                <a:ea typeface="微软雅黑" panose="020B0503020204020204" pitchFamily="34" charset="-122"/>
              </a:rPr>
              <a:t>防火墙</a:t>
            </a:r>
            <a:endParaRPr lang="en-US" altLang="zh-CN" sz="900" dirty="0">
              <a:solidFill>
                <a:schemeClr val="tx1"/>
              </a:solidFill>
              <a:latin typeface="微软雅黑" panose="020B0503020204020204" pitchFamily="34" charset="-122"/>
              <a:ea typeface="微软雅黑" panose="020B0503020204020204" pitchFamily="34" charset="-122"/>
            </a:endParaRPr>
          </a:p>
        </p:txBody>
      </p:sp>
      <p:cxnSp>
        <p:nvCxnSpPr>
          <p:cNvPr id="119" name="直接连接符 21"/>
          <p:cNvCxnSpPr>
            <a:cxnSpLocks noChangeShapeType="1"/>
          </p:cNvCxnSpPr>
          <p:nvPr/>
        </p:nvCxnSpPr>
        <p:spPr bwMode="auto">
          <a:xfrm>
            <a:off x="6566110" y="2547693"/>
            <a:ext cx="398622"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sp>
        <p:nvSpPr>
          <p:cNvPr id="120" name="椭圆 119"/>
          <p:cNvSpPr/>
          <p:nvPr/>
        </p:nvSpPr>
        <p:spPr>
          <a:xfrm>
            <a:off x="6734128" y="2439301"/>
            <a:ext cx="47723" cy="140303"/>
          </a:xfrm>
          <a:prstGeom prst="ellipse">
            <a:avLst/>
          </a:prstGeom>
          <a:noFill/>
          <a:ln w="9525">
            <a:solidFill>
              <a:schemeClr val="tx1"/>
            </a:solidFill>
            <a:round/>
          </a:ln>
          <a:extLst>
            <a:ext uri="{909E8E84-426E-40DD-AFC4-6F175D3DCCD1}">
              <a14:hiddenFill xmlns:a14="http://schemas.microsoft.com/office/drawing/2010/main">
                <a:noFill/>
              </a14:hiddenFill>
            </a:ext>
          </a:extLst>
        </p:spPr>
        <p:txBody>
          <a:bodyPr rtlCol="0" anchor="ctr"/>
          <a:lstStyle/>
          <a:p>
            <a:pPr algn="ctr"/>
            <a:endParaRPr lang="zh-CN" altLang="en-US"/>
          </a:p>
        </p:txBody>
      </p:sp>
      <p:cxnSp>
        <p:nvCxnSpPr>
          <p:cNvPr id="122" name="直接连接符 27"/>
          <p:cNvCxnSpPr>
            <a:cxnSpLocks noChangeShapeType="1"/>
          </p:cNvCxnSpPr>
          <p:nvPr/>
        </p:nvCxnSpPr>
        <p:spPr bwMode="auto">
          <a:xfrm>
            <a:off x="2590012" y="2522168"/>
            <a:ext cx="312896" cy="0"/>
          </a:xfrm>
          <a:prstGeom prst="line">
            <a:avLst/>
          </a:prstGeom>
          <a:noFill/>
          <a:ln w="9525">
            <a:solidFill>
              <a:schemeClr val="tx1"/>
            </a:solidFill>
            <a:round/>
          </a:ln>
          <a:extLst>
            <a:ext uri="{909E8E84-426E-40DD-AFC4-6F175D3DCCD1}">
              <a14:hiddenFill xmlns:a14="http://schemas.microsoft.com/office/drawing/2010/main">
                <a:noFill/>
              </a14:hiddenFill>
            </a:ext>
          </a:extLst>
        </p:spPr>
      </p:cxnSp>
      <p:cxnSp>
        <p:nvCxnSpPr>
          <p:cNvPr id="127" name="直接连接符 126"/>
          <p:cNvCxnSpPr/>
          <p:nvPr/>
        </p:nvCxnSpPr>
        <p:spPr>
          <a:xfrm>
            <a:off x="7108321" y="2582087"/>
            <a:ext cx="698659" cy="0"/>
          </a:xfrm>
          <a:prstGeom prst="line">
            <a:avLst/>
          </a:prstGeom>
          <a:noFill/>
          <a:ln w="19050">
            <a:solidFill>
              <a:schemeClr val="tx1"/>
            </a:solidFill>
            <a:round/>
          </a:ln>
          <a:extLst>
            <a:ext uri="{909E8E84-426E-40DD-AFC4-6F175D3DCCD1}">
              <a14:hiddenFill xmlns:a14="http://schemas.microsoft.com/office/drawing/2010/main">
                <a:noFill/>
              </a14:hiddenFill>
            </a:ext>
          </a:extLst>
        </p:spPr>
      </p:cxnSp>
      <p:sp>
        <p:nvSpPr>
          <p:cNvPr id="131" name="矩形 130"/>
          <p:cNvSpPr/>
          <p:nvPr/>
        </p:nvSpPr>
        <p:spPr>
          <a:xfrm>
            <a:off x="7256219" y="2217110"/>
            <a:ext cx="633507" cy="307777"/>
          </a:xfrm>
          <a:prstGeom prst="rect">
            <a:avLst/>
          </a:prstGeom>
        </p:spPr>
        <p:txBody>
          <a:bodyPr wrap="none">
            <a:spAutoFit/>
          </a:bodyPr>
          <a:lstStyle/>
          <a:p>
            <a:r>
              <a:rPr lang="zh-CN" altLang="en-US" sz="700" b="1" dirty="0" smtClean="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流量及行为</a:t>
            </a:r>
            <a:endParaRPr lang="en-US" altLang="zh-CN" sz="700" b="1" dirty="0" smtClean="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r>
              <a:rPr lang="zh-CN" altLang="en-US" sz="700" b="1" dirty="0" smtClean="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分析中心</a:t>
            </a:r>
            <a:endParaRPr lang="en-US" altLang="zh-CN" sz="700" b="1" dirty="0">
              <a:ln w="1905"/>
              <a:solidFill>
                <a:srgbClr val="FF0000"/>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p:txBody>
      </p:sp>
      <p:pic>
        <p:nvPicPr>
          <p:cNvPr id="132"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831" y="1678109"/>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2189" y="1686678"/>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8728" y="1678109"/>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14" descr="应用控制网关(抽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374" y="2877044"/>
            <a:ext cx="415253" cy="30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14" descr="应用控制网关(抽象)"/>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7242" y="2861879"/>
            <a:ext cx="415253" cy="30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6" descr="IPS [转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6326" y="2617436"/>
            <a:ext cx="412637" cy="29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12" descr="深度检测防火墙_ [转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3517" y="2375039"/>
            <a:ext cx="396154" cy="2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2" descr="应用加速产品(抽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2618" y="2110688"/>
            <a:ext cx="416577" cy="30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6" descr="IPS [转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7124" y="2582086"/>
            <a:ext cx="412637" cy="298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12" descr="深度检测防火墙_ [转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5687" y="2375039"/>
            <a:ext cx="396154" cy="287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12" descr="应用加速产品(抽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3009" y="2107412"/>
            <a:ext cx="416577" cy="30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22" descr="CAMS综合访问管理服务器"/>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0369" y="3149537"/>
            <a:ext cx="240546" cy="34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22" descr="CAMS综合访问管理服务器"/>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26111" y="3134771"/>
            <a:ext cx="240546" cy="34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92918" y="3482409"/>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4129" y="3502675"/>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5986" y="4076785"/>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0675" y="4076784"/>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9211" y="4076783"/>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 name="Picture 30" descr="用户管理平台"/>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2680" y="3449296"/>
            <a:ext cx="696810" cy="40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2671" y="1731929"/>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9923" y="1709534"/>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3" descr="核心交换机"/>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04731" y="1709534"/>
            <a:ext cx="510994" cy="37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40" descr="S85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4176" y="2261989"/>
            <a:ext cx="305267" cy="51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40" descr="S85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0211" y="2291749"/>
            <a:ext cx="305267" cy="51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28" descr="友方交换机"/>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72973" y="2436513"/>
            <a:ext cx="449748" cy="33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22" descr="CAMS综合访问管理服务器"/>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9137" y="2943137"/>
            <a:ext cx="240546" cy="34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22" descr="CAMS综合访问管理服务器"/>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0904" y="2943137"/>
            <a:ext cx="240546" cy="34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6677" y="4106295"/>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27988" y="4090221"/>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69319" y="4106294"/>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30" descr="用户管理平台"/>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3773" y="3424454"/>
            <a:ext cx="696810" cy="40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38255" y="3482758"/>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3" descr="核心交换机"/>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78593" y="3475144"/>
            <a:ext cx="422309" cy="30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Freeform 11"/>
          <p:cNvSpPr/>
          <p:nvPr/>
        </p:nvSpPr>
        <p:spPr bwMode="auto">
          <a:xfrm>
            <a:off x="6506903" y="3867893"/>
            <a:ext cx="1743456" cy="0"/>
          </a:xfrm>
          <a:custGeom>
            <a:avLst/>
            <a:gdLst>
              <a:gd name="T0" fmla="*/ 1984 w 1984"/>
              <a:gd name="T1" fmla="*/ 0 w 1984"/>
              <a:gd name="T2" fmla="*/ 1984 w 1984"/>
            </a:gdLst>
            <a:ahLst/>
            <a:cxnLst>
              <a:cxn ang="0">
                <a:pos x="T0" y="0"/>
              </a:cxn>
              <a:cxn ang="0">
                <a:pos x="T1" y="0"/>
              </a:cxn>
              <a:cxn ang="0">
                <a:pos x="T2" y="0"/>
              </a:cxn>
            </a:cxnLst>
            <a:rect l="0" t="0" r="r" b="b"/>
            <a:pathLst>
              <a:path w="1984">
                <a:moveTo>
                  <a:pt x="1984" y="0"/>
                </a:moveTo>
                <a:lnTo>
                  <a:pt x="0" y="0"/>
                </a:lnTo>
                <a:lnTo>
                  <a:pt x="1984"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14" name="Line 12"/>
          <p:cNvSpPr>
            <a:spLocks noChangeShapeType="1"/>
          </p:cNvSpPr>
          <p:nvPr/>
        </p:nvSpPr>
        <p:spPr bwMode="auto">
          <a:xfrm flipH="1">
            <a:off x="6506903" y="3867893"/>
            <a:ext cx="1743456" cy="0"/>
          </a:xfrm>
          <a:prstGeom prst="line">
            <a:avLst/>
          </a:pr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6575446" y="3224643"/>
            <a:ext cx="2029002" cy="643251"/>
            <a:chOff x="6575446" y="3440667"/>
            <a:chExt cx="2029002" cy="643251"/>
          </a:xfrm>
        </p:grpSpPr>
        <p:sp>
          <p:nvSpPr>
            <p:cNvPr id="120" name="Freeform 13"/>
            <p:cNvSpPr/>
            <p:nvPr/>
          </p:nvSpPr>
          <p:spPr bwMode="auto">
            <a:xfrm>
              <a:off x="6575446" y="3440667"/>
              <a:ext cx="2023780" cy="643251"/>
            </a:xfrm>
            <a:custGeom>
              <a:avLst/>
              <a:gdLst>
                <a:gd name="T0" fmla="*/ 1984 w 2303"/>
                <a:gd name="T1" fmla="*/ 732 h 732"/>
                <a:gd name="T2" fmla="*/ 0 w 2303"/>
                <a:gd name="T3" fmla="*/ 732 h 732"/>
                <a:gd name="T4" fmla="*/ 321 w 2303"/>
                <a:gd name="T5" fmla="*/ 366 h 732"/>
                <a:gd name="T6" fmla="*/ 0 w 2303"/>
                <a:gd name="T7" fmla="*/ 0 h 732"/>
                <a:gd name="T8" fmla="*/ 1984 w 2303"/>
                <a:gd name="T9" fmla="*/ 0 h 732"/>
                <a:gd name="T10" fmla="*/ 2303 w 2303"/>
                <a:gd name="T11" fmla="*/ 366 h 732"/>
                <a:gd name="T12" fmla="*/ 1984 w 2303"/>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3" h="732">
                  <a:moveTo>
                    <a:pt x="1984" y="732"/>
                  </a:moveTo>
                  <a:lnTo>
                    <a:pt x="0" y="732"/>
                  </a:lnTo>
                  <a:lnTo>
                    <a:pt x="321" y="366"/>
                  </a:lnTo>
                  <a:lnTo>
                    <a:pt x="0" y="0"/>
                  </a:lnTo>
                  <a:lnTo>
                    <a:pt x="1984" y="0"/>
                  </a:lnTo>
                  <a:lnTo>
                    <a:pt x="2303" y="366"/>
                  </a:lnTo>
                  <a:lnTo>
                    <a:pt x="1984" y="732"/>
                  </a:lnTo>
                  <a:close/>
                </a:path>
              </a:pathLst>
            </a:custGeom>
            <a:solidFill>
              <a:srgbClr val="A6A6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nvGrpSpPr>
            <p:cNvPr id="121" name="组合 120"/>
            <p:cNvGrpSpPr/>
            <p:nvPr/>
          </p:nvGrpSpPr>
          <p:grpSpPr>
            <a:xfrm>
              <a:off x="6964552" y="3576351"/>
              <a:ext cx="1639896" cy="371881"/>
              <a:chOff x="1491944" y="1784655"/>
              <a:chExt cx="1639896" cy="371881"/>
            </a:xfrm>
          </p:grpSpPr>
          <p:grpSp>
            <p:nvGrpSpPr>
              <p:cNvPr id="122" name="Group 6"/>
              <p:cNvGrpSpPr>
                <a:grpSpLocks noChangeAspect="1"/>
              </p:cNvGrpSpPr>
              <p:nvPr/>
            </p:nvGrpSpPr>
            <p:grpSpPr bwMode="auto">
              <a:xfrm>
                <a:off x="1491944" y="1784655"/>
                <a:ext cx="415760" cy="371881"/>
                <a:chOff x="833" y="1348"/>
                <a:chExt cx="379" cy="339"/>
              </a:xfrm>
              <a:solidFill>
                <a:schemeClr val="bg1"/>
              </a:solidFill>
              <a:effectLst>
                <a:outerShdw blurRad="25400" dist="25400" dir="2700000" algn="tl" rotWithShape="0">
                  <a:prstClr val="black">
                    <a:alpha val="40000"/>
                  </a:prstClr>
                </a:outerShdw>
              </a:effectLst>
            </p:grpSpPr>
            <p:sp>
              <p:nvSpPr>
                <p:cNvPr id="124" name="Freeform 7"/>
                <p:cNvSpPr/>
                <p:nvPr/>
              </p:nvSpPr>
              <p:spPr bwMode="auto">
                <a:xfrm>
                  <a:off x="1101" y="1360"/>
                  <a:ext cx="111" cy="315"/>
                </a:xfrm>
                <a:custGeom>
                  <a:avLst/>
                  <a:gdLst>
                    <a:gd name="T0" fmla="*/ 15 w 19"/>
                    <a:gd name="T1" fmla="*/ 27 h 54"/>
                    <a:gd name="T2" fmla="*/ 0 w 19"/>
                    <a:gd name="T3" fmla="*/ 3 h 54"/>
                    <a:gd name="T4" fmla="*/ 2 w 19"/>
                    <a:gd name="T5" fmla="*/ 0 h 54"/>
                    <a:gd name="T6" fmla="*/ 19 w 19"/>
                    <a:gd name="T7" fmla="*/ 27 h 54"/>
                    <a:gd name="T8" fmla="*/ 1 w 19"/>
                    <a:gd name="T9" fmla="*/ 54 h 54"/>
                    <a:gd name="T10" fmla="*/ 0 w 19"/>
                    <a:gd name="T11" fmla="*/ 51 h 54"/>
                    <a:gd name="T12" fmla="*/ 15 w 19"/>
                    <a:gd name="T13" fmla="*/ 27 h 54"/>
                  </a:gdLst>
                  <a:ahLst/>
                  <a:cxnLst>
                    <a:cxn ang="0">
                      <a:pos x="T0" y="T1"/>
                    </a:cxn>
                    <a:cxn ang="0">
                      <a:pos x="T2" y="T3"/>
                    </a:cxn>
                    <a:cxn ang="0">
                      <a:pos x="T4" y="T5"/>
                    </a:cxn>
                    <a:cxn ang="0">
                      <a:pos x="T6" y="T7"/>
                    </a:cxn>
                    <a:cxn ang="0">
                      <a:pos x="T8" y="T9"/>
                    </a:cxn>
                    <a:cxn ang="0">
                      <a:pos x="T10" y="T11"/>
                    </a:cxn>
                    <a:cxn ang="0">
                      <a:pos x="T12" y="T13"/>
                    </a:cxn>
                  </a:cxnLst>
                  <a:rect l="0" t="0" r="r" b="b"/>
                  <a:pathLst>
                    <a:path w="19" h="54">
                      <a:moveTo>
                        <a:pt x="15" y="27"/>
                      </a:moveTo>
                      <a:cubicBezTo>
                        <a:pt x="15" y="16"/>
                        <a:pt x="9" y="7"/>
                        <a:pt x="0" y="3"/>
                      </a:cubicBezTo>
                      <a:cubicBezTo>
                        <a:pt x="2" y="0"/>
                        <a:pt x="2" y="0"/>
                        <a:pt x="2" y="0"/>
                      </a:cubicBezTo>
                      <a:cubicBezTo>
                        <a:pt x="12" y="5"/>
                        <a:pt x="19" y="15"/>
                        <a:pt x="19" y="27"/>
                      </a:cubicBezTo>
                      <a:cubicBezTo>
                        <a:pt x="19" y="39"/>
                        <a:pt x="11" y="49"/>
                        <a:pt x="1" y="54"/>
                      </a:cubicBezTo>
                      <a:cubicBezTo>
                        <a:pt x="0" y="51"/>
                        <a:pt x="0" y="51"/>
                        <a:pt x="0" y="51"/>
                      </a:cubicBezTo>
                      <a:cubicBezTo>
                        <a:pt x="9" y="47"/>
                        <a:pt x="15" y="38"/>
                        <a:pt x="1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25" name="Freeform 8"/>
                <p:cNvSpPr/>
                <p:nvPr/>
              </p:nvSpPr>
              <p:spPr bwMode="auto">
                <a:xfrm>
                  <a:off x="1060" y="1389"/>
                  <a:ext cx="99" cy="257"/>
                </a:xfrm>
                <a:custGeom>
                  <a:avLst/>
                  <a:gdLst>
                    <a:gd name="T0" fmla="*/ 14 w 17"/>
                    <a:gd name="T1" fmla="*/ 22 h 44"/>
                    <a:gd name="T2" fmla="*/ 1 w 17"/>
                    <a:gd name="T3" fmla="*/ 3 h 44"/>
                    <a:gd name="T4" fmla="*/ 2 w 17"/>
                    <a:gd name="T5" fmla="*/ 0 h 44"/>
                    <a:gd name="T6" fmla="*/ 17 w 17"/>
                    <a:gd name="T7" fmla="*/ 22 h 44"/>
                    <a:gd name="T8" fmla="*/ 2 w 17"/>
                    <a:gd name="T9" fmla="*/ 44 h 44"/>
                    <a:gd name="T10" fmla="*/ 0 w 17"/>
                    <a:gd name="T11" fmla="*/ 41 h 44"/>
                    <a:gd name="T12" fmla="*/ 14 w 17"/>
                    <a:gd name="T13" fmla="*/ 22 h 44"/>
                  </a:gdLst>
                  <a:ahLst/>
                  <a:cxnLst>
                    <a:cxn ang="0">
                      <a:pos x="T0" y="T1"/>
                    </a:cxn>
                    <a:cxn ang="0">
                      <a:pos x="T2" y="T3"/>
                    </a:cxn>
                    <a:cxn ang="0">
                      <a:pos x="T4" y="T5"/>
                    </a:cxn>
                    <a:cxn ang="0">
                      <a:pos x="T6" y="T7"/>
                    </a:cxn>
                    <a:cxn ang="0">
                      <a:pos x="T8" y="T9"/>
                    </a:cxn>
                    <a:cxn ang="0">
                      <a:pos x="T10" y="T11"/>
                    </a:cxn>
                    <a:cxn ang="0">
                      <a:pos x="T12" y="T13"/>
                    </a:cxn>
                  </a:cxnLst>
                  <a:rect l="0" t="0" r="r" b="b"/>
                  <a:pathLst>
                    <a:path w="17" h="44">
                      <a:moveTo>
                        <a:pt x="14" y="22"/>
                      </a:moveTo>
                      <a:cubicBezTo>
                        <a:pt x="14" y="13"/>
                        <a:pt x="8" y="6"/>
                        <a:pt x="1" y="3"/>
                      </a:cubicBezTo>
                      <a:cubicBezTo>
                        <a:pt x="2" y="0"/>
                        <a:pt x="2" y="0"/>
                        <a:pt x="2" y="0"/>
                      </a:cubicBezTo>
                      <a:cubicBezTo>
                        <a:pt x="11" y="3"/>
                        <a:pt x="17" y="12"/>
                        <a:pt x="17" y="22"/>
                      </a:cubicBezTo>
                      <a:cubicBezTo>
                        <a:pt x="17" y="32"/>
                        <a:pt x="11" y="41"/>
                        <a:pt x="2" y="44"/>
                      </a:cubicBezTo>
                      <a:cubicBezTo>
                        <a:pt x="0" y="41"/>
                        <a:pt x="0" y="41"/>
                        <a:pt x="0" y="41"/>
                      </a:cubicBezTo>
                      <a:cubicBezTo>
                        <a:pt x="8" y="38"/>
                        <a:pt x="14" y="31"/>
                        <a:pt x="14"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26" name="Freeform 9"/>
                <p:cNvSpPr/>
                <p:nvPr/>
              </p:nvSpPr>
              <p:spPr bwMode="auto">
                <a:xfrm>
                  <a:off x="915" y="1348"/>
                  <a:ext cx="110" cy="339"/>
                </a:xfrm>
                <a:custGeom>
                  <a:avLst/>
                  <a:gdLst>
                    <a:gd name="T0" fmla="*/ 0 w 110"/>
                    <a:gd name="T1" fmla="*/ 99 h 339"/>
                    <a:gd name="T2" fmla="*/ 0 w 110"/>
                    <a:gd name="T3" fmla="*/ 240 h 339"/>
                    <a:gd name="T4" fmla="*/ 70 w 110"/>
                    <a:gd name="T5" fmla="*/ 298 h 339"/>
                    <a:gd name="T6" fmla="*/ 70 w 110"/>
                    <a:gd name="T7" fmla="*/ 175 h 339"/>
                    <a:gd name="T8" fmla="*/ 81 w 110"/>
                    <a:gd name="T9" fmla="*/ 175 h 339"/>
                    <a:gd name="T10" fmla="*/ 81 w 110"/>
                    <a:gd name="T11" fmla="*/ 310 h 339"/>
                    <a:gd name="T12" fmla="*/ 110 w 110"/>
                    <a:gd name="T13" fmla="*/ 339 h 339"/>
                    <a:gd name="T14" fmla="*/ 110 w 110"/>
                    <a:gd name="T15" fmla="*/ 0 h 339"/>
                    <a:gd name="T16" fmla="*/ 0 w 110"/>
                    <a:gd name="T17" fmla="*/ 9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339">
                      <a:moveTo>
                        <a:pt x="0" y="99"/>
                      </a:moveTo>
                      <a:lnTo>
                        <a:pt x="0" y="240"/>
                      </a:lnTo>
                      <a:lnTo>
                        <a:pt x="70" y="298"/>
                      </a:lnTo>
                      <a:lnTo>
                        <a:pt x="70" y="175"/>
                      </a:lnTo>
                      <a:lnTo>
                        <a:pt x="81" y="175"/>
                      </a:lnTo>
                      <a:lnTo>
                        <a:pt x="81" y="310"/>
                      </a:lnTo>
                      <a:lnTo>
                        <a:pt x="110" y="339"/>
                      </a:lnTo>
                      <a:lnTo>
                        <a:pt x="110" y="0"/>
                      </a:lnTo>
                      <a:lnTo>
                        <a:pt x="0"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27" name="Freeform 10"/>
                <p:cNvSpPr/>
                <p:nvPr/>
              </p:nvSpPr>
              <p:spPr bwMode="auto">
                <a:xfrm>
                  <a:off x="833" y="1453"/>
                  <a:ext cx="64" cy="129"/>
                </a:xfrm>
                <a:custGeom>
                  <a:avLst/>
                  <a:gdLst>
                    <a:gd name="T0" fmla="*/ 0 w 64"/>
                    <a:gd name="T1" fmla="*/ 0 h 129"/>
                    <a:gd name="T2" fmla="*/ 0 w 64"/>
                    <a:gd name="T3" fmla="*/ 129 h 129"/>
                    <a:gd name="T4" fmla="*/ 35 w 64"/>
                    <a:gd name="T5" fmla="*/ 129 h 129"/>
                    <a:gd name="T6" fmla="*/ 35 w 64"/>
                    <a:gd name="T7" fmla="*/ 59 h 129"/>
                    <a:gd name="T8" fmla="*/ 47 w 64"/>
                    <a:gd name="T9" fmla="*/ 59 h 129"/>
                    <a:gd name="T10" fmla="*/ 47 w 64"/>
                    <a:gd name="T11" fmla="*/ 129 h 129"/>
                    <a:gd name="T12" fmla="*/ 64 w 64"/>
                    <a:gd name="T13" fmla="*/ 129 h 129"/>
                    <a:gd name="T14" fmla="*/ 64 w 64"/>
                    <a:gd name="T15" fmla="*/ 0 h 129"/>
                    <a:gd name="T16" fmla="*/ 0 w 64"/>
                    <a:gd name="T1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9">
                      <a:moveTo>
                        <a:pt x="0" y="0"/>
                      </a:moveTo>
                      <a:lnTo>
                        <a:pt x="0" y="129"/>
                      </a:lnTo>
                      <a:lnTo>
                        <a:pt x="35" y="129"/>
                      </a:lnTo>
                      <a:lnTo>
                        <a:pt x="35" y="59"/>
                      </a:lnTo>
                      <a:lnTo>
                        <a:pt x="47" y="59"/>
                      </a:lnTo>
                      <a:lnTo>
                        <a:pt x="47" y="129"/>
                      </a:lnTo>
                      <a:lnTo>
                        <a:pt x="64" y="129"/>
                      </a:lnTo>
                      <a:lnTo>
                        <a:pt x="64"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sp>
            <p:nvSpPr>
              <p:cNvPr id="123" name="TextBox 122"/>
              <p:cNvSpPr txBox="1"/>
              <p:nvPr/>
            </p:nvSpPr>
            <p:spPr>
              <a:xfrm>
                <a:off x="1884832" y="1831925"/>
                <a:ext cx="1247008" cy="276999"/>
              </a:xfrm>
              <a:prstGeom prst="rect">
                <a:avLst/>
              </a:prstGeom>
              <a:noFill/>
            </p:spPr>
            <p:txBody>
              <a:bodyPr wrap="none" rtlCol="0">
                <a:spAutoFit/>
              </a:bodyPr>
              <a:lstStyle/>
              <a:p>
                <a:r>
                  <a:rPr lang="zh-CN" altLang="en-US" sz="1200" b="1" dirty="0">
                    <a:solidFill>
                      <a:prstClr val="white"/>
                    </a:solidFill>
                    <a:latin typeface="微软雅黑" panose="020B0503020204020204" pitchFamily="34" charset="-122"/>
                    <a:ea typeface="微软雅黑" panose="020B0503020204020204" pitchFamily="34" charset="-122"/>
                  </a:rPr>
                  <a:t>安全防护</a:t>
                </a:r>
                <a:r>
                  <a:rPr lang="en-US" altLang="zh-CN" sz="1200" b="1" dirty="0">
                    <a:solidFill>
                      <a:prstClr val="white"/>
                    </a:solidFill>
                    <a:latin typeface="微软雅黑" panose="020B0503020204020204" pitchFamily="34" charset="-122"/>
                    <a:ea typeface="微软雅黑" panose="020B0503020204020204" pitchFamily="34" charset="-122"/>
                  </a:rPr>
                  <a:t>+NAT</a:t>
                </a:r>
                <a:endParaRPr lang="zh-CN" altLang="en-US" sz="1200" b="1" dirty="0">
                  <a:solidFill>
                    <a:prstClr val="white"/>
                  </a:solidFill>
                  <a:latin typeface="微软雅黑" panose="020B0503020204020204" pitchFamily="34" charset="-122"/>
                  <a:ea typeface="微软雅黑" panose="020B0503020204020204" pitchFamily="34" charset="-122"/>
                </a:endParaRPr>
              </a:p>
            </p:txBody>
          </p:sp>
        </p:grpSp>
      </p:grpSp>
      <p:grpSp>
        <p:nvGrpSpPr>
          <p:cNvPr id="128" name="组合 127"/>
          <p:cNvGrpSpPr/>
          <p:nvPr/>
        </p:nvGrpSpPr>
        <p:grpSpPr>
          <a:xfrm>
            <a:off x="4594140" y="3224643"/>
            <a:ext cx="2026416" cy="643251"/>
            <a:chOff x="4594140" y="3440667"/>
            <a:chExt cx="2026416" cy="643251"/>
          </a:xfrm>
        </p:grpSpPr>
        <p:sp>
          <p:nvSpPr>
            <p:cNvPr id="129" name="Freeform 8"/>
            <p:cNvSpPr/>
            <p:nvPr/>
          </p:nvSpPr>
          <p:spPr bwMode="auto">
            <a:xfrm>
              <a:off x="4594140" y="3440667"/>
              <a:ext cx="2026416" cy="643251"/>
            </a:xfrm>
            <a:custGeom>
              <a:avLst/>
              <a:gdLst>
                <a:gd name="T0" fmla="*/ 1985 w 2306"/>
                <a:gd name="T1" fmla="*/ 732 h 732"/>
                <a:gd name="T2" fmla="*/ 0 w 2306"/>
                <a:gd name="T3" fmla="*/ 732 h 732"/>
                <a:gd name="T4" fmla="*/ 322 w 2306"/>
                <a:gd name="T5" fmla="*/ 366 h 732"/>
                <a:gd name="T6" fmla="*/ 0 w 2306"/>
                <a:gd name="T7" fmla="*/ 0 h 732"/>
                <a:gd name="T8" fmla="*/ 1985 w 2306"/>
                <a:gd name="T9" fmla="*/ 0 h 732"/>
                <a:gd name="T10" fmla="*/ 2306 w 2306"/>
                <a:gd name="T11" fmla="*/ 366 h 732"/>
                <a:gd name="T12" fmla="*/ 1985 w 2306"/>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6" h="732">
                  <a:moveTo>
                    <a:pt x="1985" y="732"/>
                  </a:moveTo>
                  <a:lnTo>
                    <a:pt x="0" y="732"/>
                  </a:lnTo>
                  <a:lnTo>
                    <a:pt x="322" y="366"/>
                  </a:lnTo>
                  <a:lnTo>
                    <a:pt x="0" y="0"/>
                  </a:lnTo>
                  <a:lnTo>
                    <a:pt x="1985" y="0"/>
                  </a:lnTo>
                  <a:lnTo>
                    <a:pt x="2306" y="366"/>
                  </a:lnTo>
                  <a:lnTo>
                    <a:pt x="1985" y="732"/>
                  </a:lnTo>
                  <a:close/>
                </a:path>
              </a:pathLst>
            </a:custGeom>
            <a:solidFill>
              <a:srgbClr val="03B8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nvGrpSpPr>
            <p:cNvPr id="131" name="组合 130"/>
            <p:cNvGrpSpPr/>
            <p:nvPr/>
          </p:nvGrpSpPr>
          <p:grpSpPr>
            <a:xfrm>
              <a:off x="5068931" y="3515742"/>
              <a:ext cx="1074438" cy="493098"/>
              <a:chOff x="6086862" y="1851804"/>
              <a:chExt cx="1074438" cy="493098"/>
            </a:xfrm>
          </p:grpSpPr>
          <p:grpSp>
            <p:nvGrpSpPr>
              <p:cNvPr id="132" name="Group 29"/>
              <p:cNvGrpSpPr>
                <a:grpSpLocks noChangeAspect="1"/>
              </p:cNvGrpSpPr>
              <p:nvPr/>
            </p:nvGrpSpPr>
            <p:grpSpPr bwMode="auto">
              <a:xfrm>
                <a:off x="6086862" y="1851804"/>
                <a:ext cx="234382" cy="493098"/>
                <a:chOff x="4377" y="1861"/>
                <a:chExt cx="183" cy="385"/>
              </a:xfrm>
              <a:solidFill>
                <a:schemeClr val="bg1"/>
              </a:solidFill>
              <a:effectLst>
                <a:outerShdw blurRad="25400" dist="25400" dir="2700000" algn="tl" rotWithShape="0">
                  <a:prstClr val="black">
                    <a:alpha val="40000"/>
                  </a:prstClr>
                </a:outerShdw>
              </a:effectLst>
            </p:grpSpPr>
            <p:sp>
              <p:nvSpPr>
                <p:cNvPr id="136" name="Freeform 30"/>
                <p:cNvSpPr/>
                <p:nvPr/>
              </p:nvSpPr>
              <p:spPr bwMode="auto">
                <a:xfrm>
                  <a:off x="4473" y="1967"/>
                  <a:ext cx="87" cy="125"/>
                </a:xfrm>
                <a:custGeom>
                  <a:avLst/>
                  <a:gdLst>
                    <a:gd name="T0" fmla="*/ 3 w 18"/>
                    <a:gd name="T1" fmla="*/ 10 h 26"/>
                    <a:gd name="T2" fmla="*/ 5 w 18"/>
                    <a:gd name="T3" fmla="*/ 16 h 26"/>
                    <a:gd name="T4" fmla="*/ 0 w 18"/>
                    <a:gd name="T5" fmla="*/ 22 h 26"/>
                    <a:gd name="T6" fmla="*/ 0 w 18"/>
                    <a:gd name="T7" fmla="*/ 26 h 26"/>
                    <a:gd name="T8" fmla="*/ 18 w 18"/>
                    <a:gd name="T9" fmla="*/ 26 h 26"/>
                    <a:gd name="T10" fmla="*/ 11 w 18"/>
                    <a:gd name="T11" fmla="*/ 8 h 26"/>
                    <a:gd name="T12" fmla="*/ 0 w 18"/>
                    <a:gd name="T13" fmla="*/ 0 h 26"/>
                    <a:gd name="T14" fmla="*/ 0 w 18"/>
                    <a:gd name="T15" fmla="*/ 8 h 26"/>
                    <a:gd name="T16" fmla="*/ 3 w 18"/>
                    <a:gd name="T1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6">
                      <a:moveTo>
                        <a:pt x="3" y="10"/>
                      </a:moveTo>
                      <a:cubicBezTo>
                        <a:pt x="4" y="12"/>
                        <a:pt x="5" y="14"/>
                        <a:pt x="5" y="16"/>
                      </a:cubicBezTo>
                      <a:cubicBezTo>
                        <a:pt x="5" y="19"/>
                        <a:pt x="3" y="22"/>
                        <a:pt x="0" y="22"/>
                      </a:cubicBezTo>
                      <a:cubicBezTo>
                        <a:pt x="0" y="26"/>
                        <a:pt x="0" y="26"/>
                        <a:pt x="0" y="26"/>
                      </a:cubicBezTo>
                      <a:cubicBezTo>
                        <a:pt x="18" y="26"/>
                        <a:pt x="18" y="26"/>
                        <a:pt x="18" y="26"/>
                      </a:cubicBezTo>
                      <a:cubicBezTo>
                        <a:pt x="17" y="19"/>
                        <a:pt x="15" y="13"/>
                        <a:pt x="11" y="8"/>
                      </a:cubicBezTo>
                      <a:cubicBezTo>
                        <a:pt x="8" y="3"/>
                        <a:pt x="4" y="0"/>
                        <a:pt x="0" y="0"/>
                      </a:cubicBezTo>
                      <a:cubicBezTo>
                        <a:pt x="0" y="8"/>
                        <a:pt x="0" y="8"/>
                        <a:pt x="0" y="8"/>
                      </a:cubicBezTo>
                      <a:cubicBezTo>
                        <a:pt x="2" y="8"/>
                        <a:pt x="3"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37" name="Freeform 31"/>
                <p:cNvSpPr/>
                <p:nvPr/>
              </p:nvSpPr>
              <p:spPr bwMode="auto">
                <a:xfrm>
                  <a:off x="4464" y="1952"/>
                  <a:ext cx="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38" name="Freeform 32"/>
                <p:cNvSpPr>
                  <a:spLocks noEditPoints="1"/>
                </p:cNvSpPr>
                <p:nvPr/>
              </p:nvSpPr>
              <p:spPr bwMode="auto">
                <a:xfrm>
                  <a:off x="4377" y="2106"/>
                  <a:ext cx="183" cy="140"/>
                </a:xfrm>
                <a:custGeom>
                  <a:avLst/>
                  <a:gdLst>
                    <a:gd name="T0" fmla="*/ 0 w 38"/>
                    <a:gd name="T1" fmla="*/ 0 h 29"/>
                    <a:gd name="T2" fmla="*/ 0 w 38"/>
                    <a:gd name="T3" fmla="*/ 3 h 29"/>
                    <a:gd name="T4" fmla="*/ 6 w 38"/>
                    <a:gd name="T5" fmla="*/ 22 h 29"/>
                    <a:gd name="T6" fmla="*/ 19 w 38"/>
                    <a:gd name="T7" fmla="*/ 29 h 29"/>
                    <a:gd name="T8" fmla="*/ 33 w 38"/>
                    <a:gd name="T9" fmla="*/ 22 h 29"/>
                    <a:gd name="T10" fmla="*/ 38 w 38"/>
                    <a:gd name="T11" fmla="*/ 3 h 29"/>
                    <a:gd name="T12" fmla="*/ 38 w 38"/>
                    <a:gd name="T13" fmla="*/ 0 h 29"/>
                    <a:gd name="T14" fmla="*/ 0 w 38"/>
                    <a:gd name="T15" fmla="*/ 0 h 29"/>
                    <a:gd name="T16" fmla="*/ 22 w 38"/>
                    <a:gd name="T17" fmla="*/ 23 h 29"/>
                    <a:gd name="T18" fmla="*/ 22 w 38"/>
                    <a:gd name="T19" fmla="*/ 23 h 29"/>
                    <a:gd name="T20" fmla="*/ 22 w 38"/>
                    <a:gd name="T21" fmla="*/ 23 h 29"/>
                    <a:gd name="T22" fmla="*/ 21 w 38"/>
                    <a:gd name="T23" fmla="*/ 22 h 29"/>
                    <a:gd name="T24" fmla="*/ 22 w 38"/>
                    <a:gd name="T25" fmla="*/ 21 h 29"/>
                    <a:gd name="T26" fmla="*/ 34 w 38"/>
                    <a:gd name="T27" fmla="*/ 6 h 29"/>
                    <a:gd name="T28" fmla="*/ 34 w 38"/>
                    <a:gd name="T29" fmla="*/ 5 h 29"/>
                    <a:gd name="T30" fmla="*/ 35 w 38"/>
                    <a:gd name="T31" fmla="*/ 4 h 29"/>
                    <a:gd name="T32" fmla="*/ 36 w 38"/>
                    <a:gd name="T33" fmla="*/ 5 h 29"/>
                    <a:gd name="T34" fmla="*/ 36 w 38"/>
                    <a:gd name="T35" fmla="*/ 6 h 29"/>
                    <a:gd name="T36" fmla="*/ 22 w 38"/>
                    <a:gd name="T37" fmla="*/ 2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29">
                      <a:moveTo>
                        <a:pt x="0" y="0"/>
                      </a:moveTo>
                      <a:cubicBezTo>
                        <a:pt x="0" y="1"/>
                        <a:pt x="0" y="2"/>
                        <a:pt x="0" y="3"/>
                      </a:cubicBezTo>
                      <a:cubicBezTo>
                        <a:pt x="0" y="11"/>
                        <a:pt x="2" y="17"/>
                        <a:pt x="6" y="22"/>
                      </a:cubicBezTo>
                      <a:cubicBezTo>
                        <a:pt x="9" y="26"/>
                        <a:pt x="14" y="29"/>
                        <a:pt x="19" y="29"/>
                      </a:cubicBezTo>
                      <a:cubicBezTo>
                        <a:pt x="24" y="29"/>
                        <a:pt x="29" y="26"/>
                        <a:pt x="33" y="22"/>
                      </a:cubicBezTo>
                      <a:cubicBezTo>
                        <a:pt x="36" y="17"/>
                        <a:pt x="38" y="11"/>
                        <a:pt x="38" y="3"/>
                      </a:cubicBezTo>
                      <a:cubicBezTo>
                        <a:pt x="38" y="2"/>
                        <a:pt x="38" y="1"/>
                        <a:pt x="38" y="0"/>
                      </a:cubicBezTo>
                      <a:lnTo>
                        <a:pt x="0" y="0"/>
                      </a:lnTo>
                      <a:close/>
                      <a:moveTo>
                        <a:pt x="22" y="23"/>
                      </a:moveTo>
                      <a:cubicBezTo>
                        <a:pt x="22" y="23"/>
                        <a:pt x="22" y="23"/>
                        <a:pt x="22" y="23"/>
                      </a:cubicBezTo>
                      <a:cubicBezTo>
                        <a:pt x="22" y="23"/>
                        <a:pt x="22" y="23"/>
                        <a:pt x="22" y="23"/>
                      </a:cubicBezTo>
                      <a:cubicBezTo>
                        <a:pt x="21" y="23"/>
                        <a:pt x="21" y="22"/>
                        <a:pt x="21" y="22"/>
                      </a:cubicBezTo>
                      <a:cubicBezTo>
                        <a:pt x="21" y="21"/>
                        <a:pt x="21" y="21"/>
                        <a:pt x="22" y="21"/>
                      </a:cubicBezTo>
                      <a:cubicBezTo>
                        <a:pt x="28" y="21"/>
                        <a:pt x="34" y="14"/>
                        <a:pt x="34" y="6"/>
                      </a:cubicBezTo>
                      <a:cubicBezTo>
                        <a:pt x="34" y="5"/>
                        <a:pt x="34" y="5"/>
                        <a:pt x="34" y="5"/>
                      </a:cubicBezTo>
                      <a:cubicBezTo>
                        <a:pt x="34" y="5"/>
                        <a:pt x="34" y="4"/>
                        <a:pt x="35" y="4"/>
                      </a:cubicBezTo>
                      <a:cubicBezTo>
                        <a:pt x="35" y="4"/>
                        <a:pt x="36" y="5"/>
                        <a:pt x="36" y="5"/>
                      </a:cubicBezTo>
                      <a:cubicBezTo>
                        <a:pt x="36" y="6"/>
                        <a:pt x="36" y="6"/>
                        <a:pt x="36" y="6"/>
                      </a:cubicBezTo>
                      <a:cubicBezTo>
                        <a:pt x="36" y="15"/>
                        <a:pt x="30" y="23"/>
                        <a:pt x="2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39" name="Freeform 33"/>
                <p:cNvSpPr/>
                <p:nvPr/>
              </p:nvSpPr>
              <p:spPr bwMode="auto">
                <a:xfrm>
                  <a:off x="4377" y="1967"/>
                  <a:ext cx="87" cy="125"/>
                </a:xfrm>
                <a:custGeom>
                  <a:avLst/>
                  <a:gdLst>
                    <a:gd name="T0" fmla="*/ 13 w 18"/>
                    <a:gd name="T1" fmla="*/ 16 h 26"/>
                    <a:gd name="T2" fmla="*/ 15 w 18"/>
                    <a:gd name="T3" fmla="*/ 10 h 26"/>
                    <a:gd name="T4" fmla="*/ 18 w 18"/>
                    <a:gd name="T5" fmla="*/ 8 h 26"/>
                    <a:gd name="T6" fmla="*/ 18 w 18"/>
                    <a:gd name="T7" fmla="*/ 0 h 26"/>
                    <a:gd name="T8" fmla="*/ 7 w 18"/>
                    <a:gd name="T9" fmla="*/ 8 h 26"/>
                    <a:gd name="T10" fmla="*/ 0 w 18"/>
                    <a:gd name="T11" fmla="*/ 26 h 26"/>
                    <a:gd name="T12" fmla="*/ 18 w 18"/>
                    <a:gd name="T13" fmla="*/ 26 h 26"/>
                    <a:gd name="T14" fmla="*/ 18 w 18"/>
                    <a:gd name="T15" fmla="*/ 22 h 26"/>
                    <a:gd name="T16" fmla="*/ 13 w 18"/>
                    <a:gd name="T17"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6">
                      <a:moveTo>
                        <a:pt x="13" y="16"/>
                      </a:moveTo>
                      <a:cubicBezTo>
                        <a:pt x="13" y="14"/>
                        <a:pt x="14" y="12"/>
                        <a:pt x="15" y="10"/>
                      </a:cubicBezTo>
                      <a:cubicBezTo>
                        <a:pt x="15" y="9"/>
                        <a:pt x="16" y="8"/>
                        <a:pt x="18" y="8"/>
                      </a:cubicBezTo>
                      <a:cubicBezTo>
                        <a:pt x="18" y="0"/>
                        <a:pt x="18" y="0"/>
                        <a:pt x="18" y="0"/>
                      </a:cubicBezTo>
                      <a:cubicBezTo>
                        <a:pt x="14" y="0"/>
                        <a:pt x="10" y="3"/>
                        <a:pt x="7" y="8"/>
                      </a:cubicBezTo>
                      <a:cubicBezTo>
                        <a:pt x="3" y="13"/>
                        <a:pt x="1" y="20"/>
                        <a:pt x="0" y="26"/>
                      </a:cubicBezTo>
                      <a:cubicBezTo>
                        <a:pt x="18" y="26"/>
                        <a:pt x="18" y="26"/>
                        <a:pt x="18" y="26"/>
                      </a:cubicBezTo>
                      <a:cubicBezTo>
                        <a:pt x="18" y="22"/>
                        <a:pt x="18" y="22"/>
                        <a:pt x="18" y="22"/>
                      </a:cubicBezTo>
                      <a:cubicBezTo>
                        <a:pt x="15" y="22"/>
                        <a:pt x="13" y="19"/>
                        <a:pt x="1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40" name="Freeform 34"/>
                <p:cNvSpPr/>
                <p:nvPr/>
              </p:nvSpPr>
              <p:spPr bwMode="auto">
                <a:xfrm>
                  <a:off x="4469" y="1952"/>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41" name="Freeform 35"/>
                <p:cNvSpPr/>
                <p:nvPr/>
              </p:nvSpPr>
              <p:spPr bwMode="auto">
                <a:xfrm>
                  <a:off x="4425" y="1861"/>
                  <a:ext cx="58" cy="91"/>
                </a:xfrm>
                <a:custGeom>
                  <a:avLst/>
                  <a:gdLst>
                    <a:gd name="T0" fmla="*/ 2 w 12"/>
                    <a:gd name="T1" fmla="*/ 8 h 19"/>
                    <a:gd name="T2" fmla="*/ 8 w 12"/>
                    <a:gd name="T3" fmla="*/ 10 h 19"/>
                    <a:gd name="T4" fmla="*/ 10 w 12"/>
                    <a:gd name="T5" fmla="*/ 11 h 19"/>
                    <a:gd name="T6" fmla="*/ 10 w 12"/>
                    <a:gd name="T7" fmla="*/ 12 h 19"/>
                    <a:gd name="T8" fmla="*/ 8 w 12"/>
                    <a:gd name="T9" fmla="*/ 17 h 19"/>
                    <a:gd name="T10" fmla="*/ 8 w 12"/>
                    <a:gd name="T11" fmla="*/ 19 h 19"/>
                    <a:gd name="T12" fmla="*/ 9 w 12"/>
                    <a:gd name="T13" fmla="*/ 19 h 19"/>
                    <a:gd name="T14" fmla="*/ 10 w 12"/>
                    <a:gd name="T15" fmla="*/ 18 h 19"/>
                    <a:gd name="T16" fmla="*/ 10 w 12"/>
                    <a:gd name="T17" fmla="*/ 18 h 19"/>
                    <a:gd name="T18" fmla="*/ 12 w 12"/>
                    <a:gd name="T19" fmla="*/ 12 h 19"/>
                    <a:gd name="T20" fmla="*/ 10 w 12"/>
                    <a:gd name="T21" fmla="*/ 9 h 19"/>
                    <a:gd name="T22" fmla="*/ 5 w 12"/>
                    <a:gd name="T23" fmla="*/ 7 h 19"/>
                    <a:gd name="T24" fmla="*/ 3 w 12"/>
                    <a:gd name="T25" fmla="*/ 7 h 19"/>
                    <a:gd name="T26" fmla="*/ 2 w 12"/>
                    <a:gd name="T27" fmla="*/ 5 h 19"/>
                    <a:gd name="T28" fmla="*/ 4 w 12"/>
                    <a:gd name="T29" fmla="*/ 1 h 19"/>
                    <a:gd name="T30" fmla="*/ 3 w 12"/>
                    <a:gd name="T31" fmla="*/ 0 h 19"/>
                    <a:gd name="T32" fmla="*/ 2 w 12"/>
                    <a:gd name="T33" fmla="*/ 0 h 19"/>
                    <a:gd name="T34" fmla="*/ 0 w 12"/>
                    <a:gd name="T35" fmla="*/ 5 h 19"/>
                    <a:gd name="T36" fmla="*/ 2 w 12"/>
                    <a:gd name="T37"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9">
                      <a:moveTo>
                        <a:pt x="2" y="8"/>
                      </a:moveTo>
                      <a:cubicBezTo>
                        <a:pt x="4" y="9"/>
                        <a:pt x="6" y="10"/>
                        <a:pt x="8" y="10"/>
                      </a:cubicBezTo>
                      <a:cubicBezTo>
                        <a:pt x="8" y="10"/>
                        <a:pt x="9" y="11"/>
                        <a:pt x="10" y="11"/>
                      </a:cubicBezTo>
                      <a:cubicBezTo>
                        <a:pt x="10" y="11"/>
                        <a:pt x="10" y="12"/>
                        <a:pt x="10" y="12"/>
                      </a:cubicBezTo>
                      <a:cubicBezTo>
                        <a:pt x="10" y="13"/>
                        <a:pt x="10" y="15"/>
                        <a:pt x="8" y="17"/>
                      </a:cubicBezTo>
                      <a:cubicBezTo>
                        <a:pt x="8" y="18"/>
                        <a:pt x="8" y="18"/>
                        <a:pt x="8" y="19"/>
                      </a:cubicBezTo>
                      <a:cubicBezTo>
                        <a:pt x="9" y="19"/>
                        <a:pt x="9" y="19"/>
                        <a:pt x="9" y="19"/>
                      </a:cubicBezTo>
                      <a:cubicBezTo>
                        <a:pt x="10" y="18"/>
                        <a:pt x="10" y="18"/>
                        <a:pt x="10" y="18"/>
                      </a:cubicBezTo>
                      <a:cubicBezTo>
                        <a:pt x="10" y="18"/>
                        <a:pt x="10" y="18"/>
                        <a:pt x="10" y="18"/>
                      </a:cubicBezTo>
                      <a:cubicBezTo>
                        <a:pt x="11" y="16"/>
                        <a:pt x="12" y="14"/>
                        <a:pt x="12" y="12"/>
                      </a:cubicBezTo>
                      <a:cubicBezTo>
                        <a:pt x="12" y="11"/>
                        <a:pt x="11" y="10"/>
                        <a:pt x="10" y="9"/>
                      </a:cubicBezTo>
                      <a:cubicBezTo>
                        <a:pt x="8" y="8"/>
                        <a:pt x="6" y="8"/>
                        <a:pt x="5" y="7"/>
                      </a:cubicBezTo>
                      <a:cubicBezTo>
                        <a:pt x="4" y="7"/>
                        <a:pt x="3" y="7"/>
                        <a:pt x="3" y="7"/>
                      </a:cubicBezTo>
                      <a:cubicBezTo>
                        <a:pt x="2" y="6"/>
                        <a:pt x="2" y="6"/>
                        <a:pt x="2" y="5"/>
                      </a:cubicBezTo>
                      <a:cubicBezTo>
                        <a:pt x="2" y="4"/>
                        <a:pt x="2" y="3"/>
                        <a:pt x="4" y="1"/>
                      </a:cubicBezTo>
                      <a:cubicBezTo>
                        <a:pt x="4" y="1"/>
                        <a:pt x="4" y="0"/>
                        <a:pt x="3" y="0"/>
                      </a:cubicBezTo>
                      <a:cubicBezTo>
                        <a:pt x="3" y="0"/>
                        <a:pt x="2" y="0"/>
                        <a:pt x="2" y="0"/>
                      </a:cubicBezTo>
                      <a:cubicBezTo>
                        <a:pt x="1" y="2"/>
                        <a:pt x="0" y="4"/>
                        <a:pt x="0" y="5"/>
                      </a:cubicBezTo>
                      <a:cubicBezTo>
                        <a:pt x="0" y="7"/>
                        <a:pt x="1"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sp>
            <p:nvSpPr>
              <p:cNvPr id="133" name="TextBox 132"/>
              <p:cNvSpPr txBox="1"/>
              <p:nvPr/>
            </p:nvSpPr>
            <p:spPr>
              <a:xfrm>
                <a:off x="6361081" y="1968354"/>
                <a:ext cx="800219" cy="276999"/>
              </a:xfrm>
              <a:prstGeom prst="rect">
                <a:avLst/>
              </a:prstGeom>
              <a:noFill/>
            </p:spPr>
            <p:txBody>
              <a:bodyPr wrap="none" rtlCol="0">
                <a:spAutoFit/>
              </a:bodyPr>
              <a:lstStyle/>
              <a:p>
                <a:r>
                  <a:rPr lang="zh-CN" altLang="en-US" sz="1200" b="1" dirty="0">
                    <a:solidFill>
                      <a:prstClr val="white"/>
                    </a:solidFill>
                    <a:latin typeface="微软雅黑" panose="020B0503020204020204" pitchFamily="34" charset="-122"/>
                    <a:ea typeface="微软雅黑" panose="020B0503020204020204" pitchFamily="34" charset="-122"/>
                  </a:rPr>
                  <a:t>智能选路</a:t>
                </a:r>
                <a:endParaRPr lang="zh-CN" altLang="en-US" sz="1200" b="1" dirty="0">
                  <a:solidFill>
                    <a:prstClr val="white"/>
                  </a:solidFill>
                  <a:latin typeface="微软雅黑" panose="020B0503020204020204" pitchFamily="34" charset="-122"/>
                  <a:ea typeface="微软雅黑" panose="020B0503020204020204" pitchFamily="34" charset="-122"/>
                </a:endParaRPr>
              </a:p>
            </p:txBody>
          </p:sp>
        </p:grpSp>
      </p:grpSp>
      <p:grpSp>
        <p:nvGrpSpPr>
          <p:cNvPr id="142" name="组合 141"/>
          <p:cNvGrpSpPr/>
          <p:nvPr/>
        </p:nvGrpSpPr>
        <p:grpSpPr>
          <a:xfrm>
            <a:off x="2613714" y="3224643"/>
            <a:ext cx="2025537" cy="643251"/>
            <a:chOff x="2613712" y="3440667"/>
            <a:chExt cx="2025537" cy="643251"/>
          </a:xfrm>
        </p:grpSpPr>
        <p:sp>
          <p:nvSpPr>
            <p:cNvPr id="143" name="Freeform 7"/>
            <p:cNvSpPr/>
            <p:nvPr/>
          </p:nvSpPr>
          <p:spPr bwMode="auto">
            <a:xfrm>
              <a:off x="2613712" y="3440667"/>
              <a:ext cx="2025537" cy="643251"/>
            </a:xfrm>
            <a:custGeom>
              <a:avLst/>
              <a:gdLst>
                <a:gd name="T0" fmla="*/ 1984 w 2305"/>
                <a:gd name="T1" fmla="*/ 732 h 732"/>
                <a:gd name="T2" fmla="*/ 0 w 2305"/>
                <a:gd name="T3" fmla="*/ 732 h 732"/>
                <a:gd name="T4" fmla="*/ 321 w 2305"/>
                <a:gd name="T5" fmla="*/ 366 h 732"/>
                <a:gd name="T6" fmla="*/ 0 w 2305"/>
                <a:gd name="T7" fmla="*/ 0 h 732"/>
                <a:gd name="T8" fmla="*/ 1984 w 2305"/>
                <a:gd name="T9" fmla="*/ 0 h 732"/>
                <a:gd name="T10" fmla="*/ 2305 w 2305"/>
                <a:gd name="T11" fmla="*/ 366 h 732"/>
                <a:gd name="T12" fmla="*/ 1984 w 2305"/>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5" h="732">
                  <a:moveTo>
                    <a:pt x="1984" y="732"/>
                  </a:moveTo>
                  <a:lnTo>
                    <a:pt x="0" y="732"/>
                  </a:lnTo>
                  <a:lnTo>
                    <a:pt x="321" y="366"/>
                  </a:lnTo>
                  <a:lnTo>
                    <a:pt x="0" y="0"/>
                  </a:lnTo>
                  <a:lnTo>
                    <a:pt x="1984" y="0"/>
                  </a:lnTo>
                  <a:lnTo>
                    <a:pt x="2305" y="366"/>
                  </a:lnTo>
                  <a:lnTo>
                    <a:pt x="1984" y="732"/>
                  </a:lnTo>
                  <a:close/>
                </a:path>
              </a:pathLst>
            </a:custGeom>
            <a:solidFill>
              <a:srgbClr val="EA54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nvGrpSpPr>
            <p:cNvPr id="144" name="组合 143"/>
            <p:cNvGrpSpPr/>
            <p:nvPr/>
          </p:nvGrpSpPr>
          <p:grpSpPr>
            <a:xfrm>
              <a:off x="2973796" y="3605948"/>
              <a:ext cx="1518322" cy="332887"/>
              <a:chOff x="1641394" y="3123021"/>
              <a:chExt cx="1518322" cy="332887"/>
            </a:xfrm>
          </p:grpSpPr>
          <p:grpSp>
            <p:nvGrpSpPr>
              <p:cNvPr id="145" name="Group 20"/>
              <p:cNvGrpSpPr>
                <a:grpSpLocks noChangeAspect="1"/>
              </p:cNvGrpSpPr>
              <p:nvPr/>
            </p:nvGrpSpPr>
            <p:grpSpPr bwMode="auto">
              <a:xfrm>
                <a:off x="1641394" y="3123021"/>
                <a:ext cx="433721" cy="332887"/>
                <a:chOff x="1066" y="1895"/>
                <a:chExt cx="314" cy="241"/>
              </a:xfrm>
              <a:solidFill>
                <a:schemeClr val="bg1"/>
              </a:solidFill>
              <a:effectLst>
                <a:outerShdw blurRad="25400" dist="25400" dir="2700000" algn="tl" rotWithShape="0">
                  <a:prstClr val="black">
                    <a:alpha val="40000"/>
                  </a:prstClr>
                </a:outerShdw>
              </a:effectLst>
            </p:grpSpPr>
            <p:sp>
              <p:nvSpPr>
                <p:cNvPr id="147" name="Freeform 21"/>
                <p:cNvSpPr/>
                <p:nvPr/>
              </p:nvSpPr>
              <p:spPr bwMode="auto">
                <a:xfrm>
                  <a:off x="1066" y="2128"/>
                  <a:ext cx="314" cy="8"/>
                </a:xfrm>
                <a:custGeom>
                  <a:avLst/>
                  <a:gdLst>
                    <a:gd name="T0" fmla="*/ 2 w 76"/>
                    <a:gd name="T1" fmla="*/ 2 h 2"/>
                    <a:gd name="T2" fmla="*/ 0 w 76"/>
                    <a:gd name="T3" fmla="*/ 1 h 2"/>
                    <a:gd name="T4" fmla="*/ 2 w 76"/>
                    <a:gd name="T5" fmla="*/ 0 h 2"/>
                    <a:gd name="T6" fmla="*/ 75 w 76"/>
                    <a:gd name="T7" fmla="*/ 0 h 2"/>
                    <a:gd name="T8" fmla="*/ 76 w 76"/>
                    <a:gd name="T9" fmla="*/ 1 h 2"/>
                    <a:gd name="T10" fmla="*/ 75 w 76"/>
                    <a:gd name="T11" fmla="*/ 2 h 2"/>
                    <a:gd name="T12" fmla="*/ 2 w 7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76" h="2">
                      <a:moveTo>
                        <a:pt x="2" y="2"/>
                      </a:moveTo>
                      <a:cubicBezTo>
                        <a:pt x="1" y="2"/>
                        <a:pt x="0" y="2"/>
                        <a:pt x="0" y="1"/>
                      </a:cubicBezTo>
                      <a:cubicBezTo>
                        <a:pt x="0" y="0"/>
                        <a:pt x="1" y="0"/>
                        <a:pt x="2" y="0"/>
                      </a:cubicBezTo>
                      <a:cubicBezTo>
                        <a:pt x="75" y="0"/>
                        <a:pt x="75" y="0"/>
                        <a:pt x="75" y="0"/>
                      </a:cubicBezTo>
                      <a:cubicBezTo>
                        <a:pt x="75" y="0"/>
                        <a:pt x="76" y="0"/>
                        <a:pt x="76" y="1"/>
                      </a:cubicBezTo>
                      <a:cubicBezTo>
                        <a:pt x="76" y="2"/>
                        <a:pt x="75" y="2"/>
                        <a:pt x="75" y="2"/>
                      </a:cubicBezTo>
                      <a:lnTo>
                        <a:pt x="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48" name="Rectangle 22"/>
                <p:cNvSpPr>
                  <a:spLocks noChangeArrowheads="1"/>
                </p:cNvSpPr>
                <p:nvPr/>
              </p:nvSpPr>
              <p:spPr bwMode="auto">
                <a:xfrm>
                  <a:off x="1107" y="1949"/>
                  <a:ext cx="46" cy="1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49" name="Rectangle 23"/>
                <p:cNvSpPr>
                  <a:spLocks noChangeArrowheads="1"/>
                </p:cNvSpPr>
                <p:nvPr/>
              </p:nvSpPr>
              <p:spPr bwMode="auto">
                <a:xfrm>
                  <a:off x="1173" y="1895"/>
                  <a:ext cx="46" cy="2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50" name="Rectangle 24"/>
                <p:cNvSpPr>
                  <a:spLocks noChangeArrowheads="1"/>
                </p:cNvSpPr>
                <p:nvPr/>
              </p:nvSpPr>
              <p:spPr bwMode="auto">
                <a:xfrm>
                  <a:off x="1235" y="1961"/>
                  <a:ext cx="46"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51" name="Rectangle 25"/>
                <p:cNvSpPr>
                  <a:spLocks noChangeArrowheads="1"/>
                </p:cNvSpPr>
                <p:nvPr/>
              </p:nvSpPr>
              <p:spPr bwMode="auto">
                <a:xfrm>
                  <a:off x="1306" y="2007"/>
                  <a:ext cx="45" cy="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sp>
            <p:nvSpPr>
              <p:cNvPr id="146" name="TextBox 145"/>
              <p:cNvSpPr txBox="1"/>
              <p:nvPr/>
            </p:nvSpPr>
            <p:spPr>
              <a:xfrm>
                <a:off x="2051720" y="3158366"/>
                <a:ext cx="1107996" cy="276999"/>
              </a:xfrm>
              <a:prstGeom prst="rect">
                <a:avLst/>
              </a:prstGeom>
              <a:noFill/>
            </p:spPr>
            <p:txBody>
              <a:bodyPr wrap="none" rtlCol="0">
                <a:spAutoFit/>
              </a:bodyPr>
              <a:lstStyle/>
              <a:p>
                <a:r>
                  <a:rPr lang="zh-CN" altLang="en-US" sz="1200" b="1">
                    <a:solidFill>
                      <a:prstClr val="white"/>
                    </a:solidFill>
                    <a:latin typeface="微软雅黑" panose="020B0503020204020204" pitchFamily="34" charset="-122"/>
                    <a:ea typeface="微软雅黑" panose="020B0503020204020204" pitchFamily="34" charset="-122"/>
                  </a:rPr>
                  <a:t>报文深度识别</a:t>
                </a:r>
                <a:endParaRPr lang="zh-CN" altLang="en-US" sz="1200" b="1" dirty="0">
                  <a:solidFill>
                    <a:prstClr val="white"/>
                  </a:solidFill>
                  <a:latin typeface="微软雅黑" panose="020B0503020204020204" pitchFamily="34" charset="-122"/>
                  <a:ea typeface="微软雅黑" panose="020B0503020204020204" pitchFamily="34" charset="-122"/>
                </a:endParaRPr>
              </a:p>
            </p:txBody>
          </p:sp>
        </p:grpSp>
      </p:grpSp>
      <p:grpSp>
        <p:nvGrpSpPr>
          <p:cNvPr id="152" name="组合 151"/>
          <p:cNvGrpSpPr/>
          <p:nvPr/>
        </p:nvGrpSpPr>
        <p:grpSpPr>
          <a:xfrm>
            <a:off x="632405" y="3224643"/>
            <a:ext cx="2026416" cy="643251"/>
            <a:chOff x="632405" y="3440667"/>
            <a:chExt cx="2026416" cy="643251"/>
          </a:xfrm>
        </p:grpSpPr>
        <p:sp>
          <p:nvSpPr>
            <p:cNvPr id="153" name="Freeform 6"/>
            <p:cNvSpPr/>
            <p:nvPr/>
          </p:nvSpPr>
          <p:spPr bwMode="auto">
            <a:xfrm>
              <a:off x="632405" y="3440667"/>
              <a:ext cx="2026416" cy="643251"/>
            </a:xfrm>
            <a:custGeom>
              <a:avLst/>
              <a:gdLst>
                <a:gd name="T0" fmla="*/ 1984 w 2306"/>
                <a:gd name="T1" fmla="*/ 732 h 732"/>
                <a:gd name="T2" fmla="*/ 0 w 2306"/>
                <a:gd name="T3" fmla="*/ 732 h 732"/>
                <a:gd name="T4" fmla="*/ 321 w 2306"/>
                <a:gd name="T5" fmla="*/ 366 h 732"/>
                <a:gd name="T6" fmla="*/ 0 w 2306"/>
                <a:gd name="T7" fmla="*/ 0 h 732"/>
                <a:gd name="T8" fmla="*/ 1984 w 2306"/>
                <a:gd name="T9" fmla="*/ 0 h 732"/>
                <a:gd name="T10" fmla="*/ 2306 w 2306"/>
                <a:gd name="T11" fmla="*/ 366 h 732"/>
                <a:gd name="T12" fmla="*/ 1984 w 2306"/>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6" h="732">
                  <a:moveTo>
                    <a:pt x="1984" y="732"/>
                  </a:moveTo>
                  <a:lnTo>
                    <a:pt x="0" y="732"/>
                  </a:lnTo>
                  <a:lnTo>
                    <a:pt x="321" y="366"/>
                  </a:lnTo>
                  <a:lnTo>
                    <a:pt x="0" y="0"/>
                  </a:lnTo>
                  <a:lnTo>
                    <a:pt x="1984" y="0"/>
                  </a:lnTo>
                  <a:lnTo>
                    <a:pt x="2306" y="366"/>
                  </a:lnTo>
                  <a:lnTo>
                    <a:pt x="1984" y="732"/>
                  </a:lnTo>
                  <a:close/>
                </a:path>
              </a:pathLst>
            </a:custGeom>
            <a:solidFill>
              <a:srgbClr val="FFE5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nvGrpSpPr>
            <p:cNvPr id="154" name="组合 153"/>
            <p:cNvGrpSpPr/>
            <p:nvPr/>
          </p:nvGrpSpPr>
          <p:grpSpPr>
            <a:xfrm>
              <a:off x="1072594" y="3573700"/>
              <a:ext cx="1230974" cy="351799"/>
              <a:chOff x="6008914" y="3093443"/>
              <a:chExt cx="1230974" cy="351799"/>
            </a:xfrm>
          </p:grpSpPr>
          <p:grpSp>
            <p:nvGrpSpPr>
              <p:cNvPr id="155" name="Group 14"/>
              <p:cNvGrpSpPr>
                <a:grpSpLocks noChangeAspect="1"/>
              </p:cNvGrpSpPr>
              <p:nvPr/>
            </p:nvGrpSpPr>
            <p:grpSpPr bwMode="auto">
              <a:xfrm>
                <a:off x="6008914" y="3093443"/>
                <a:ext cx="390557" cy="351799"/>
                <a:chOff x="4645" y="1318"/>
                <a:chExt cx="262" cy="236"/>
              </a:xfrm>
              <a:solidFill>
                <a:schemeClr val="bg1"/>
              </a:solidFill>
              <a:effectLst>
                <a:outerShdw blurRad="25400" dist="25400" dir="2700000" algn="tl" rotWithShape="0">
                  <a:prstClr val="black">
                    <a:alpha val="40000"/>
                  </a:prstClr>
                </a:outerShdw>
              </a:effectLst>
            </p:grpSpPr>
            <p:sp>
              <p:nvSpPr>
                <p:cNvPr id="157" name="Freeform 15"/>
                <p:cNvSpPr/>
                <p:nvPr/>
              </p:nvSpPr>
              <p:spPr bwMode="auto">
                <a:xfrm>
                  <a:off x="4645" y="1425"/>
                  <a:ext cx="262" cy="129"/>
                </a:xfrm>
                <a:custGeom>
                  <a:avLst/>
                  <a:gdLst>
                    <a:gd name="T0" fmla="*/ 44 w 71"/>
                    <a:gd name="T1" fmla="*/ 6 h 35"/>
                    <a:gd name="T2" fmla="*/ 42 w 71"/>
                    <a:gd name="T3" fmla="*/ 8 h 35"/>
                    <a:gd name="T4" fmla="*/ 29 w 71"/>
                    <a:gd name="T5" fmla="*/ 8 h 35"/>
                    <a:gd name="T6" fmla="*/ 27 w 71"/>
                    <a:gd name="T7" fmla="*/ 6 h 35"/>
                    <a:gd name="T8" fmla="*/ 27 w 71"/>
                    <a:gd name="T9" fmla="*/ 0 h 35"/>
                    <a:gd name="T10" fmla="*/ 0 w 71"/>
                    <a:gd name="T11" fmla="*/ 0 h 35"/>
                    <a:gd name="T12" fmla="*/ 0 w 71"/>
                    <a:gd name="T13" fmla="*/ 28 h 35"/>
                    <a:gd name="T14" fmla="*/ 7 w 71"/>
                    <a:gd name="T15" fmla="*/ 35 h 35"/>
                    <a:gd name="T16" fmla="*/ 64 w 71"/>
                    <a:gd name="T17" fmla="*/ 35 h 35"/>
                    <a:gd name="T18" fmla="*/ 71 w 71"/>
                    <a:gd name="T19" fmla="*/ 28 h 35"/>
                    <a:gd name="T20" fmla="*/ 71 w 71"/>
                    <a:gd name="T21" fmla="*/ 0 h 35"/>
                    <a:gd name="T22" fmla="*/ 44 w 71"/>
                    <a:gd name="T23" fmla="*/ 0 h 35"/>
                    <a:gd name="T24" fmla="*/ 44 w 71"/>
                    <a:gd name="T25"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35">
                      <a:moveTo>
                        <a:pt x="44" y="6"/>
                      </a:moveTo>
                      <a:cubicBezTo>
                        <a:pt x="44" y="7"/>
                        <a:pt x="43" y="8"/>
                        <a:pt x="42" y="8"/>
                      </a:cubicBezTo>
                      <a:cubicBezTo>
                        <a:pt x="29" y="8"/>
                        <a:pt x="29" y="8"/>
                        <a:pt x="29" y="8"/>
                      </a:cubicBezTo>
                      <a:cubicBezTo>
                        <a:pt x="28" y="8"/>
                        <a:pt x="27" y="7"/>
                        <a:pt x="27" y="6"/>
                      </a:cubicBezTo>
                      <a:cubicBezTo>
                        <a:pt x="27" y="0"/>
                        <a:pt x="27" y="0"/>
                        <a:pt x="27" y="0"/>
                      </a:cubicBezTo>
                      <a:cubicBezTo>
                        <a:pt x="0" y="0"/>
                        <a:pt x="0" y="0"/>
                        <a:pt x="0" y="0"/>
                      </a:cubicBezTo>
                      <a:cubicBezTo>
                        <a:pt x="0" y="28"/>
                        <a:pt x="0" y="28"/>
                        <a:pt x="0" y="28"/>
                      </a:cubicBezTo>
                      <a:cubicBezTo>
                        <a:pt x="0" y="31"/>
                        <a:pt x="3" y="35"/>
                        <a:pt x="7" y="35"/>
                      </a:cubicBezTo>
                      <a:cubicBezTo>
                        <a:pt x="64" y="35"/>
                        <a:pt x="64" y="35"/>
                        <a:pt x="64" y="35"/>
                      </a:cubicBezTo>
                      <a:cubicBezTo>
                        <a:pt x="68" y="35"/>
                        <a:pt x="71" y="31"/>
                        <a:pt x="71" y="28"/>
                      </a:cubicBezTo>
                      <a:cubicBezTo>
                        <a:pt x="71" y="0"/>
                        <a:pt x="71" y="0"/>
                        <a:pt x="71" y="0"/>
                      </a:cubicBezTo>
                      <a:cubicBezTo>
                        <a:pt x="44" y="0"/>
                        <a:pt x="44" y="0"/>
                        <a:pt x="44" y="0"/>
                      </a:cubicBezTo>
                      <a:lnTo>
                        <a:pt x="44"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sp>
              <p:nvSpPr>
                <p:cNvPr id="158" name="Freeform 16"/>
                <p:cNvSpPr>
                  <a:spLocks noEditPoints="1"/>
                </p:cNvSpPr>
                <p:nvPr/>
              </p:nvSpPr>
              <p:spPr bwMode="auto">
                <a:xfrm>
                  <a:off x="4645" y="1318"/>
                  <a:ext cx="262" cy="100"/>
                </a:xfrm>
                <a:custGeom>
                  <a:avLst/>
                  <a:gdLst>
                    <a:gd name="T0" fmla="*/ 64 w 71"/>
                    <a:gd name="T1" fmla="*/ 12 h 27"/>
                    <a:gd name="T2" fmla="*/ 47 w 71"/>
                    <a:gd name="T3" fmla="*/ 12 h 27"/>
                    <a:gd name="T4" fmla="*/ 47 w 71"/>
                    <a:gd name="T5" fmla="*/ 5 h 27"/>
                    <a:gd name="T6" fmla="*/ 43 w 71"/>
                    <a:gd name="T7" fmla="*/ 0 h 27"/>
                    <a:gd name="T8" fmla="*/ 28 w 71"/>
                    <a:gd name="T9" fmla="*/ 0 h 27"/>
                    <a:gd name="T10" fmla="*/ 23 w 71"/>
                    <a:gd name="T11" fmla="*/ 5 h 27"/>
                    <a:gd name="T12" fmla="*/ 23 w 71"/>
                    <a:gd name="T13" fmla="*/ 12 h 27"/>
                    <a:gd name="T14" fmla="*/ 7 w 71"/>
                    <a:gd name="T15" fmla="*/ 12 h 27"/>
                    <a:gd name="T16" fmla="*/ 0 w 71"/>
                    <a:gd name="T17" fmla="*/ 19 h 27"/>
                    <a:gd name="T18" fmla="*/ 0 w 71"/>
                    <a:gd name="T19" fmla="*/ 27 h 27"/>
                    <a:gd name="T20" fmla="*/ 71 w 71"/>
                    <a:gd name="T21" fmla="*/ 27 h 27"/>
                    <a:gd name="T22" fmla="*/ 71 w 71"/>
                    <a:gd name="T23" fmla="*/ 19 h 27"/>
                    <a:gd name="T24" fmla="*/ 64 w 71"/>
                    <a:gd name="T25" fmla="*/ 12 h 27"/>
                    <a:gd name="T26" fmla="*/ 28 w 71"/>
                    <a:gd name="T27" fmla="*/ 5 h 27"/>
                    <a:gd name="T28" fmla="*/ 43 w 71"/>
                    <a:gd name="T29" fmla="*/ 5 h 27"/>
                    <a:gd name="T30" fmla="*/ 43 w 71"/>
                    <a:gd name="T31" fmla="*/ 12 h 27"/>
                    <a:gd name="T32" fmla="*/ 28 w 71"/>
                    <a:gd name="T33" fmla="*/ 12 h 27"/>
                    <a:gd name="T34" fmla="*/ 28 w 71"/>
                    <a:gd name="T35"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27">
                      <a:moveTo>
                        <a:pt x="64" y="12"/>
                      </a:moveTo>
                      <a:cubicBezTo>
                        <a:pt x="47" y="12"/>
                        <a:pt x="47" y="12"/>
                        <a:pt x="47" y="12"/>
                      </a:cubicBezTo>
                      <a:cubicBezTo>
                        <a:pt x="47" y="5"/>
                        <a:pt x="47" y="5"/>
                        <a:pt x="47" y="5"/>
                      </a:cubicBezTo>
                      <a:cubicBezTo>
                        <a:pt x="47" y="2"/>
                        <a:pt x="45" y="0"/>
                        <a:pt x="43" y="0"/>
                      </a:cubicBezTo>
                      <a:cubicBezTo>
                        <a:pt x="28" y="0"/>
                        <a:pt x="28" y="0"/>
                        <a:pt x="28" y="0"/>
                      </a:cubicBezTo>
                      <a:cubicBezTo>
                        <a:pt x="25" y="0"/>
                        <a:pt x="23" y="2"/>
                        <a:pt x="23" y="5"/>
                      </a:cubicBezTo>
                      <a:cubicBezTo>
                        <a:pt x="23" y="12"/>
                        <a:pt x="23" y="12"/>
                        <a:pt x="23" y="12"/>
                      </a:cubicBezTo>
                      <a:cubicBezTo>
                        <a:pt x="7" y="12"/>
                        <a:pt x="7" y="12"/>
                        <a:pt x="7" y="12"/>
                      </a:cubicBezTo>
                      <a:cubicBezTo>
                        <a:pt x="3" y="12"/>
                        <a:pt x="0" y="15"/>
                        <a:pt x="0" y="19"/>
                      </a:cubicBezTo>
                      <a:cubicBezTo>
                        <a:pt x="0" y="27"/>
                        <a:pt x="0" y="27"/>
                        <a:pt x="0" y="27"/>
                      </a:cubicBezTo>
                      <a:cubicBezTo>
                        <a:pt x="71" y="27"/>
                        <a:pt x="71" y="27"/>
                        <a:pt x="71" y="27"/>
                      </a:cubicBezTo>
                      <a:cubicBezTo>
                        <a:pt x="71" y="19"/>
                        <a:pt x="71" y="19"/>
                        <a:pt x="71" y="19"/>
                      </a:cubicBezTo>
                      <a:cubicBezTo>
                        <a:pt x="71" y="15"/>
                        <a:pt x="68" y="12"/>
                        <a:pt x="64" y="12"/>
                      </a:cubicBezTo>
                      <a:close/>
                      <a:moveTo>
                        <a:pt x="28" y="5"/>
                      </a:moveTo>
                      <a:cubicBezTo>
                        <a:pt x="43" y="5"/>
                        <a:pt x="43" y="5"/>
                        <a:pt x="43" y="5"/>
                      </a:cubicBezTo>
                      <a:cubicBezTo>
                        <a:pt x="43" y="12"/>
                        <a:pt x="43" y="12"/>
                        <a:pt x="43" y="12"/>
                      </a:cubicBezTo>
                      <a:cubicBezTo>
                        <a:pt x="28" y="12"/>
                        <a:pt x="28" y="12"/>
                        <a:pt x="28" y="12"/>
                      </a:cubicBezTo>
                      <a:lnTo>
                        <a:pt x="28"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600" b="1">
                    <a:solidFill>
                      <a:prstClr val="black"/>
                    </a:solidFill>
                    <a:latin typeface="微软雅黑" panose="020B0503020204020204" pitchFamily="34" charset="-122"/>
                    <a:ea typeface="微软雅黑" panose="020B0503020204020204" pitchFamily="34" charset="-122"/>
                  </a:endParaRPr>
                </a:p>
              </p:txBody>
            </p:sp>
          </p:grpSp>
          <p:sp>
            <p:nvSpPr>
              <p:cNvPr id="156" name="TextBox 155"/>
              <p:cNvSpPr txBox="1"/>
              <p:nvPr/>
            </p:nvSpPr>
            <p:spPr>
              <a:xfrm>
                <a:off x="6439669" y="3137466"/>
                <a:ext cx="800219" cy="276999"/>
              </a:xfrm>
              <a:prstGeom prst="rect">
                <a:avLst/>
              </a:prstGeom>
              <a:noFill/>
            </p:spPr>
            <p:txBody>
              <a:bodyPr wrap="none" rtlCol="0">
                <a:spAutoFit/>
              </a:bodyPr>
              <a:lstStyle/>
              <a:p>
                <a:r>
                  <a:rPr lang="zh-CN" altLang="en-US" sz="1200" b="1">
                    <a:solidFill>
                      <a:prstClr val="white"/>
                    </a:solidFill>
                    <a:latin typeface="微软雅黑" panose="020B0503020204020204" pitchFamily="34" charset="-122"/>
                    <a:ea typeface="微软雅黑" panose="020B0503020204020204" pitchFamily="34" charset="-122"/>
                  </a:rPr>
                  <a:t>流量管控</a:t>
                </a:r>
                <a:endParaRPr lang="zh-CN" altLang="en-US" sz="1200" b="1" dirty="0">
                  <a:solidFill>
                    <a:prstClr val="white"/>
                  </a:solidFill>
                  <a:latin typeface="微软雅黑" panose="020B0503020204020204" pitchFamily="34" charset="-122"/>
                  <a:ea typeface="微软雅黑" panose="020B0503020204020204" pitchFamily="34" charset="-122"/>
                </a:endParaRPr>
              </a:p>
            </p:txBody>
          </p:sp>
        </p:grpSp>
      </p:grpSp>
      <p:grpSp>
        <p:nvGrpSpPr>
          <p:cNvPr id="2" name="组合 1"/>
          <p:cNvGrpSpPr/>
          <p:nvPr/>
        </p:nvGrpSpPr>
        <p:grpSpPr>
          <a:xfrm>
            <a:off x="632405" y="1486384"/>
            <a:ext cx="7699276" cy="1791592"/>
            <a:chOff x="632405" y="1630401"/>
            <a:chExt cx="7699276" cy="1791592"/>
          </a:xfrm>
        </p:grpSpPr>
        <p:cxnSp>
          <p:nvCxnSpPr>
            <p:cNvPr id="115" name="直接连接符 114"/>
            <p:cNvCxnSpPr>
              <a:stCxn id="153" idx="3"/>
            </p:cNvCxnSpPr>
            <p:nvPr/>
          </p:nvCxnSpPr>
          <p:spPr>
            <a:xfrm flipV="1">
              <a:off x="632405" y="1707655"/>
              <a:ext cx="0" cy="1516988"/>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2606567" y="1851671"/>
              <a:ext cx="0" cy="1516989"/>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4594098" y="1851671"/>
              <a:ext cx="0" cy="1516989"/>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V="1">
              <a:off x="6569143" y="1851671"/>
              <a:ext cx="0" cy="1516989"/>
            </a:xfrm>
            <a:prstGeom prst="line">
              <a:avLst/>
            </a:prstGeom>
            <a:ln>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60" name="矩形 1"/>
            <p:cNvSpPr>
              <a:spLocks noChangeArrowheads="1"/>
            </p:cNvSpPr>
            <p:nvPr/>
          </p:nvSpPr>
          <p:spPr bwMode="auto">
            <a:xfrm>
              <a:off x="4765612" y="1630401"/>
              <a:ext cx="163201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基于</a:t>
              </a:r>
              <a:r>
                <a:rPr lang="en-US" altLang="zh-CN" sz="1000" kern="0" dirty="0">
                  <a:latin typeface="微软雅黑" panose="020B0503020204020204" pitchFamily="34" charset="-122"/>
                  <a:ea typeface="微软雅黑" panose="020B0503020204020204" pitchFamily="34" charset="-122"/>
                </a:rPr>
                <a:t>ISP</a:t>
              </a:r>
              <a:r>
                <a:rPr lang="zh-CN" altLang="en-US" sz="1000" kern="0" dirty="0">
                  <a:latin typeface="微软雅黑" panose="020B0503020204020204" pitchFamily="34" charset="-122"/>
                  <a:ea typeface="微软雅黑" panose="020B0503020204020204" pitchFamily="34" charset="-122"/>
                </a:rPr>
                <a:t>、应用、用户、</a:t>
              </a:r>
              <a:r>
                <a:rPr lang="en-US" altLang="zh-CN" sz="1000" kern="0" dirty="0">
                  <a:latin typeface="微软雅黑" panose="020B0503020204020204" pitchFamily="34" charset="-122"/>
                  <a:ea typeface="微软雅黑" panose="020B0503020204020204" pitchFamily="34" charset="-122"/>
                </a:rPr>
                <a:t>DNS</a:t>
              </a:r>
              <a:r>
                <a:rPr lang="zh-CN" altLang="en-US" sz="1000" kern="0" dirty="0">
                  <a:latin typeface="微软雅黑" panose="020B0503020204020204" pitchFamily="34" charset="-122"/>
                  <a:ea typeface="微软雅黑" panose="020B0503020204020204" pitchFamily="34" charset="-122"/>
                </a:rPr>
                <a:t>的智能选路</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链路质量的智能探测及就近检测算法；</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en-US" altLang="zh-CN" sz="1000" kern="0" dirty="0">
                  <a:latin typeface="微软雅黑" panose="020B0503020204020204" pitchFamily="34" charset="-122"/>
                  <a:ea typeface="微软雅黑" panose="020B0503020204020204" pitchFamily="34" charset="-122"/>
                </a:rPr>
                <a:t>DNS</a:t>
              </a:r>
              <a:r>
                <a:rPr lang="zh-CN" altLang="en-US" sz="1000" kern="0" dirty="0">
                  <a:latin typeface="微软雅黑" panose="020B0503020204020204" pitchFamily="34" charset="-122"/>
                  <a:ea typeface="微软雅黑" panose="020B0503020204020204" pitchFamily="34" charset="-122"/>
                </a:rPr>
                <a:t>透明代理从访问层智能解决出口带宽拥堵问题</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入方向访问校园资源时基于最优链路质量的</a:t>
              </a:r>
              <a:r>
                <a:rPr lang="en-US" altLang="zh-CN" sz="1000" kern="0" dirty="0">
                  <a:latin typeface="微软雅黑" panose="020B0503020204020204" pitchFamily="34" charset="-122"/>
                  <a:ea typeface="微软雅黑" panose="020B0503020204020204" pitchFamily="34" charset="-122"/>
                </a:rPr>
                <a:t>DNS</a:t>
              </a:r>
              <a:r>
                <a:rPr lang="zh-CN" altLang="en-US" sz="1000" kern="0" dirty="0">
                  <a:latin typeface="微软雅黑" panose="020B0503020204020204" pitchFamily="34" charset="-122"/>
                  <a:ea typeface="微软雅黑" panose="020B0503020204020204" pitchFamily="34" charset="-122"/>
                </a:rPr>
                <a:t>响应</a:t>
              </a:r>
              <a:endParaRPr lang="en-US" altLang="zh-CN" sz="1000" kern="0" dirty="0">
                <a:latin typeface="微软雅黑" panose="020B0503020204020204" pitchFamily="34" charset="-122"/>
                <a:ea typeface="微软雅黑" panose="020B0503020204020204" pitchFamily="34" charset="-122"/>
              </a:endParaRPr>
            </a:p>
          </p:txBody>
        </p:sp>
        <p:sp>
          <p:nvSpPr>
            <p:cNvPr id="161" name="矩形 1"/>
            <p:cNvSpPr>
              <a:spLocks noChangeArrowheads="1"/>
            </p:cNvSpPr>
            <p:nvPr/>
          </p:nvSpPr>
          <p:spPr bwMode="auto">
            <a:xfrm>
              <a:off x="2771966" y="1660615"/>
              <a:ext cx="163201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gn="just">
                <a:buFont typeface="Arial" panose="020B0604020202020204" pitchFamily="34" charset="0"/>
                <a:buChar char="•"/>
                <a:defRPr/>
              </a:pPr>
              <a:r>
                <a:rPr lang="zh-CN" altLang="en-US" sz="1000" kern="0" dirty="0" smtClean="0">
                  <a:latin typeface="微软雅黑" panose="020B0503020204020204" pitchFamily="34" charset="-122"/>
                  <a:ea typeface="微软雅黑" panose="020B0503020204020204" pitchFamily="34" charset="-122"/>
                </a:rPr>
                <a:t>基于通用应用识别引擎（</a:t>
              </a:r>
              <a:r>
                <a:rPr lang="en-US" altLang="zh-CN" sz="1000" kern="0" dirty="0" smtClean="0">
                  <a:latin typeface="微软雅黑" panose="020B0503020204020204" pitchFamily="34" charset="-122"/>
                  <a:ea typeface="微软雅黑" panose="020B0503020204020204" pitchFamily="34" charset="-122"/>
                </a:rPr>
                <a:t>UAAE</a:t>
              </a:r>
              <a:r>
                <a:rPr lang="zh-CN" altLang="en-US" sz="1000" kern="0" dirty="0" smtClean="0">
                  <a:latin typeface="微软雅黑" panose="020B0503020204020204" pitchFamily="34" charset="-122"/>
                  <a:ea typeface="微软雅黑" panose="020B0503020204020204" pitchFamily="34" charset="-122"/>
                </a:rPr>
                <a:t>）技术的报文深度识别</a:t>
              </a:r>
              <a:endParaRPr lang="en-US" altLang="zh-CN" sz="1000" kern="0" dirty="0" smtClean="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smtClean="0">
                  <a:latin typeface="微软雅黑" panose="020B0503020204020204" pitchFamily="34" charset="-122"/>
                  <a:ea typeface="微软雅黑" panose="020B0503020204020204" pitchFamily="34" charset="-122"/>
                </a:rPr>
                <a:t>基于精确状态的全面检测，采用并行检测技术，提高入侵检测精度和效率；</a:t>
              </a:r>
              <a:endParaRPr lang="en-US" altLang="zh-CN" sz="1000" kern="0" dirty="0" smtClean="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smtClean="0">
                  <a:latin typeface="微软雅黑" panose="020B0503020204020204" pitchFamily="34" charset="-122"/>
                  <a:ea typeface="微软雅黑" panose="020B0503020204020204" pitchFamily="34" charset="-122"/>
                </a:rPr>
                <a:t>采用</a:t>
              </a:r>
              <a:r>
                <a:rPr lang="en-US" altLang="zh-CN" sz="1000" kern="0" dirty="0">
                  <a:latin typeface="微软雅黑" panose="020B0503020204020204" pitchFamily="34" charset="-122"/>
                  <a:ea typeface="微软雅黑" panose="020B0503020204020204" pitchFamily="34" charset="-122"/>
                </a:rPr>
                <a:t>Kaspersky</a:t>
              </a:r>
              <a:r>
                <a:rPr lang="zh-CN" altLang="en-US" sz="1000" kern="0" dirty="0">
                  <a:latin typeface="微软雅黑" panose="020B0503020204020204" pitchFamily="34" charset="-122"/>
                  <a:ea typeface="微软雅黑" panose="020B0503020204020204" pitchFamily="34" charset="-122"/>
                </a:rPr>
                <a:t>公司的流引擎查毒技术，防御网络病毒</a:t>
              </a:r>
              <a:endParaRPr lang="en-US" altLang="zh-CN" sz="1000" kern="0" dirty="0">
                <a:latin typeface="微软雅黑" panose="020B0503020204020204" pitchFamily="34" charset="-122"/>
                <a:ea typeface="微软雅黑" panose="020B0503020204020204" pitchFamily="34" charset="-122"/>
              </a:endParaRPr>
            </a:p>
          </p:txBody>
        </p:sp>
        <p:sp>
          <p:nvSpPr>
            <p:cNvPr id="162" name="矩形 1"/>
            <p:cNvSpPr>
              <a:spLocks noChangeArrowheads="1"/>
            </p:cNvSpPr>
            <p:nvPr/>
          </p:nvSpPr>
          <p:spPr bwMode="auto">
            <a:xfrm>
              <a:off x="786247" y="1744811"/>
              <a:ext cx="16320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基于用户、地址、服务、应用、时间细粒度管理</a:t>
              </a:r>
              <a:endParaRPr lang="zh-CN" altLang="en-US"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支持上下行带宽及多优先级控制</a:t>
              </a:r>
              <a:endParaRPr lang="zh-CN" altLang="en-US"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zh-CN" sz="1000" kern="0" dirty="0">
                  <a:latin typeface="微软雅黑" panose="020B0503020204020204" pitchFamily="34" charset="-122"/>
                  <a:ea typeface="微软雅黑" panose="020B0503020204020204" pitchFamily="34" charset="-122"/>
                </a:rPr>
                <a:t>支持基于用户的带宽限速多级带宽限速</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zh-CN" sz="1000" kern="0" dirty="0">
                  <a:latin typeface="微软雅黑" panose="020B0503020204020204" pitchFamily="34" charset="-122"/>
                  <a:ea typeface="微软雅黑" panose="020B0503020204020204" pitchFamily="34" charset="-122"/>
                </a:rPr>
                <a:t>支持更全面、完整的应用</a:t>
              </a:r>
              <a:r>
                <a:rPr lang="en-US" altLang="zh-CN" sz="1000" kern="0" dirty="0">
                  <a:latin typeface="微软雅黑" panose="020B0503020204020204" pitchFamily="34" charset="-122"/>
                  <a:ea typeface="微软雅黑" panose="020B0503020204020204" pitchFamily="34" charset="-122"/>
                </a:rPr>
                <a:t>/IP</a:t>
              </a:r>
              <a:r>
                <a:rPr lang="zh-CN" altLang="zh-CN" sz="1000" kern="0" dirty="0">
                  <a:latin typeface="微软雅黑" panose="020B0503020204020204" pitchFamily="34" charset="-122"/>
                  <a:ea typeface="微软雅黑" panose="020B0503020204020204" pitchFamily="34" charset="-122"/>
                </a:rPr>
                <a:t>的报表数据展示</a:t>
              </a:r>
              <a:endParaRPr lang="zh-CN" altLang="en-US" sz="1000" kern="0" dirty="0">
                <a:latin typeface="微软雅黑" panose="020B0503020204020204" pitchFamily="34" charset="-122"/>
                <a:ea typeface="微软雅黑" panose="020B0503020204020204" pitchFamily="34" charset="-122"/>
              </a:endParaRPr>
            </a:p>
          </p:txBody>
        </p:sp>
        <p:sp>
          <p:nvSpPr>
            <p:cNvPr id="51" name="矩形 1"/>
            <p:cNvSpPr>
              <a:spLocks noChangeArrowheads="1"/>
            </p:cNvSpPr>
            <p:nvPr/>
          </p:nvSpPr>
          <p:spPr bwMode="auto">
            <a:xfrm>
              <a:off x="6699664" y="1790777"/>
              <a:ext cx="163201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lgn="just">
                <a:buFont typeface="Arial" panose="020B0604020202020204" pitchFamily="34" charset="0"/>
                <a:buChar char="•"/>
                <a:defRPr/>
              </a:pPr>
              <a:r>
                <a:rPr lang="zh-CN" altLang="zh-CN" sz="1000" kern="0" dirty="0">
                  <a:latin typeface="微软雅黑" panose="020B0503020204020204" pitchFamily="34" charset="-122"/>
                  <a:ea typeface="微软雅黑" panose="020B0503020204020204" pitchFamily="34" charset="-122"/>
                </a:rPr>
                <a:t>支持</a:t>
              </a:r>
              <a:r>
                <a:rPr lang="en-US" altLang="zh-CN" sz="1000" kern="0" dirty="0">
                  <a:latin typeface="微软雅黑" panose="020B0503020204020204" pitchFamily="34" charset="-122"/>
                  <a:ea typeface="微软雅黑" panose="020B0503020204020204" pitchFamily="34" charset="-122"/>
                </a:rPr>
                <a:t>DDoS</a:t>
              </a:r>
              <a:r>
                <a:rPr lang="zh-CN" altLang="zh-CN" sz="1000" kern="0" dirty="0">
                  <a:latin typeface="微软雅黑" panose="020B0503020204020204" pitchFamily="34" charset="-122"/>
                  <a:ea typeface="微软雅黑" panose="020B0503020204020204" pitchFamily="34" charset="-122"/>
                </a:rPr>
                <a:t>阈值</a:t>
              </a:r>
              <a:r>
                <a:rPr lang="zh-CN" altLang="zh-CN" sz="1000" kern="0" dirty="0" smtClean="0">
                  <a:latin typeface="微软雅黑" panose="020B0503020204020204" pitchFamily="34" charset="-122"/>
                  <a:ea typeface="微软雅黑" panose="020B0503020204020204" pitchFamily="34" charset="-122"/>
                </a:rPr>
                <a:t>自学习</a:t>
              </a:r>
              <a:endParaRPr lang="en-US" altLang="zh-CN" sz="1000" kern="0" dirty="0" smtClean="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smtClean="0">
                  <a:latin typeface="微软雅黑" panose="020B0503020204020204" pitchFamily="34" charset="-122"/>
                  <a:ea typeface="微软雅黑" panose="020B0503020204020204" pitchFamily="34" charset="-122"/>
                </a:rPr>
                <a:t>支持</a:t>
              </a:r>
              <a:r>
                <a:rPr lang="en-US" altLang="zh-CN" sz="1000" kern="0" dirty="0" smtClean="0">
                  <a:latin typeface="微软雅黑" panose="020B0503020204020204" pitchFamily="34" charset="-122"/>
                  <a:ea typeface="微软雅黑" panose="020B0503020204020204" pitchFamily="34" charset="-122"/>
                </a:rPr>
                <a:t>L4</a:t>
              </a:r>
              <a:r>
                <a:rPr lang="zh-CN" altLang="en-US" sz="1000" kern="0" dirty="0" smtClean="0">
                  <a:latin typeface="微软雅黑" panose="020B0503020204020204" pitchFamily="34" charset="-122"/>
                  <a:ea typeface="微软雅黑" panose="020B0503020204020204" pitchFamily="34" charset="-122"/>
                </a:rPr>
                <a:t>层攻击阻断</a:t>
              </a:r>
              <a:endParaRPr lang="en-US" altLang="zh-CN" sz="1000" kern="0" dirty="0" smtClean="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smtClean="0">
                  <a:latin typeface="微软雅黑" panose="020B0503020204020204" pitchFamily="34" charset="-122"/>
                  <a:ea typeface="微软雅黑" panose="020B0503020204020204" pitchFamily="34" charset="-122"/>
                </a:rPr>
                <a:t>黑白</a:t>
              </a:r>
              <a:r>
                <a:rPr lang="zh-CN" altLang="en-US" sz="1000" kern="0" dirty="0">
                  <a:latin typeface="微软雅黑" panose="020B0503020204020204" pitchFamily="34" charset="-122"/>
                  <a:ea typeface="微软雅黑" panose="020B0503020204020204" pitchFamily="34" charset="-122"/>
                </a:rPr>
                <a:t>名单</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无限连接的</a:t>
              </a:r>
              <a:r>
                <a:rPr lang="en-US" altLang="zh-CN" sz="1000" kern="0" dirty="0">
                  <a:latin typeface="微软雅黑" panose="020B0503020204020204" pitchFamily="34" charset="-122"/>
                  <a:ea typeface="微软雅黑" panose="020B0503020204020204" pitchFamily="34" charset="-122"/>
                </a:rPr>
                <a:t>NAT</a:t>
              </a:r>
              <a:r>
                <a:rPr lang="zh-CN" altLang="en-US" sz="1000" kern="0" dirty="0">
                  <a:latin typeface="微软雅黑" panose="020B0503020204020204" pitchFamily="34" charset="-122"/>
                  <a:ea typeface="微软雅黑" panose="020B0503020204020204" pitchFamily="34" charset="-122"/>
                </a:rPr>
                <a:t>转换；</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en-US" altLang="zh-CN" sz="1000" kern="0" dirty="0">
                  <a:latin typeface="微软雅黑" panose="020B0503020204020204" pitchFamily="34" charset="-122"/>
                  <a:ea typeface="微软雅黑" panose="020B0503020204020204" pitchFamily="34" charset="-122"/>
                </a:rPr>
                <a:t>NAT</a:t>
              </a:r>
              <a:r>
                <a:rPr lang="zh-CN" altLang="en-US" sz="1000" kern="0" dirty="0">
                  <a:latin typeface="微软雅黑" panose="020B0503020204020204" pitchFamily="34" charset="-122"/>
                  <a:ea typeface="微软雅黑" panose="020B0503020204020204" pitchFamily="34" charset="-122"/>
                </a:rPr>
                <a:t>日志溯源</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en-US" altLang="zh-CN" sz="1000" kern="0" dirty="0">
                  <a:latin typeface="微软雅黑" panose="020B0503020204020204" pitchFamily="34" charset="-122"/>
                  <a:ea typeface="微软雅黑" panose="020B0503020204020204" pitchFamily="34" charset="-122"/>
                </a:rPr>
                <a:t>IPV6</a:t>
              </a:r>
              <a:r>
                <a:rPr lang="zh-CN" altLang="en-US" sz="1000" kern="0" dirty="0">
                  <a:latin typeface="微软雅黑" panose="020B0503020204020204" pitchFamily="34" charset="-122"/>
                  <a:ea typeface="微软雅黑" panose="020B0503020204020204" pitchFamily="34" charset="-122"/>
                </a:rPr>
                <a:t>协议</a:t>
              </a:r>
              <a:endParaRPr lang="en-US" altLang="zh-CN" sz="1000" kern="0" dirty="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en-US" sz="1000" kern="0" dirty="0">
                  <a:latin typeface="微软雅黑" panose="020B0503020204020204" pitchFamily="34" charset="-122"/>
                  <a:ea typeface="微软雅黑" panose="020B0503020204020204" pitchFamily="34" charset="-122"/>
                </a:rPr>
                <a:t>多种</a:t>
              </a:r>
              <a:r>
                <a:rPr lang="en-US" altLang="zh-CN" sz="1000" kern="0" dirty="0">
                  <a:latin typeface="微软雅黑" panose="020B0503020204020204" pitchFamily="34" charset="-122"/>
                  <a:ea typeface="微软雅黑" panose="020B0503020204020204" pitchFamily="34" charset="-122"/>
                </a:rPr>
                <a:t>VPN</a:t>
              </a:r>
              <a:r>
                <a:rPr lang="zh-CN" altLang="en-US" sz="1000" kern="0" dirty="0">
                  <a:latin typeface="微软雅黑" panose="020B0503020204020204" pitchFamily="34" charset="-122"/>
                  <a:ea typeface="微软雅黑" panose="020B0503020204020204" pitchFamily="34" charset="-122"/>
                </a:rPr>
                <a:t>接入</a:t>
              </a:r>
              <a:r>
                <a:rPr lang="zh-CN" altLang="en-US" sz="1000" kern="0" dirty="0" smtClean="0">
                  <a:latin typeface="微软雅黑" panose="020B0503020204020204" pitchFamily="34" charset="-122"/>
                  <a:ea typeface="微软雅黑" panose="020B0503020204020204" pitchFamily="34" charset="-122"/>
                </a:rPr>
                <a:t>方式</a:t>
              </a:r>
              <a:endParaRPr lang="en-US" altLang="zh-CN" sz="1000" kern="0" dirty="0" smtClean="0">
                <a:latin typeface="微软雅黑" panose="020B0503020204020204" pitchFamily="34" charset="-122"/>
                <a:ea typeface="微软雅黑" panose="020B0503020204020204" pitchFamily="34" charset="-122"/>
              </a:endParaRPr>
            </a:p>
            <a:p>
              <a:pPr marL="171450" indent="-171450" algn="just">
                <a:buFont typeface="Arial" panose="020B0604020202020204" pitchFamily="34" charset="0"/>
                <a:buChar char="•"/>
                <a:defRPr/>
              </a:pPr>
              <a:r>
                <a:rPr lang="zh-CN" altLang="zh-CN" sz="1000" kern="0" dirty="0">
                  <a:latin typeface="微软雅黑" panose="020B0503020204020204" pitchFamily="34" charset="-122"/>
                  <a:ea typeface="微软雅黑" panose="020B0503020204020204" pitchFamily="34" charset="-122"/>
                </a:rPr>
                <a:t>安全策略支持冗余智能分析、支持命中智能分析、支持</a:t>
              </a:r>
              <a:r>
                <a:rPr lang="en-US" altLang="zh-CN" sz="1000" kern="0" dirty="0">
                  <a:latin typeface="微软雅黑" panose="020B0503020204020204" pitchFamily="34" charset="-122"/>
                  <a:ea typeface="微软雅黑" panose="020B0503020204020204" pitchFamily="34" charset="-122"/>
                </a:rPr>
                <a:t>IP</a:t>
              </a:r>
              <a:r>
                <a:rPr lang="zh-CN" altLang="zh-CN" sz="1000" kern="0" dirty="0">
                  <a:latin typeface="微软雅黑" panose="020B0503020204020204" pitchFamily="34" charset="-122"/>
                  <a:ea typeface="微软雅黑" panose="020B0503020204020204" pitchFamily="34" charset="-122"/>
                </a:rPr>
                <a:t>模糊查询</a:t>
              </a:r>
              <a:endParaRPr lang="zh-CN" altLang="en-US" sz="1000" kern="0" dirty="0">
                <a:latin typeface="微软雅黑" panose="020B0503020204020204" pitchFamily="34" charset="-122"/>
                <a:ea typeface="微软雅黑" panose="020B0503020204020204" pitchFamily="34" charset="-122"/>
              </a:endParaRPr>
            </a:p>
          </p:txBody>
        </p:sp>
      </p:grpSp>
      <p:sp>
        <p:nvSpPr>
          <p:cNvPr id="3" name="TextBox 2"/>
          <p:cNvSpPr txBox="1"/>
          <p:nvPr/>
        </p:nvSpPr>
        <p:spPr>
          <a:xfrm>
            <a:off x="539552" y="4218642"/>
            <a:ext cx="8059674" cy="40011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zh-CN" sz="2000" dirty="0" smtClean="0">
                <a:solidFill>
                  <a:schemeClr val="tx1"/>
                </a:solidFill>
                <a:latin typeface="微软雅黑" panose="020B0503020204020204" pitchFamily="34" charset="-122"/>
                <a:ea typeface="微软雅黑" panose="020B0503020204020204" pitchFamily="34" charset="-122"/>
              </a:rPr>
              <a:t>H3C </a:t>
            </a:r>
            <a:r>
              <a:rPr lang="zh-CN" altLang="en-US" sz="2000" dirty="0" smtClean="0">
                <a:solidFill>
                  <a:schemeClr val="tx1"/>
                </a:solidFill>
                <a:latin typeface="微软雅黑" panose="020B0503020204020204" pitchFamily="34" charset="-122"/>
                <a:ea typeface="微软雅黑" panose="020B0503020204020204" pitchFamily="34" charset="-122"/>
              </a:rPr>
              <a:t>多</a:t>
            </a:r>
            <a:r>
              <a:rPr lang="zh-CN" altLang="en-US" sz="2000" dirty="0">
                <a:solidFill>
                  <a:schemeClr val="tx1"/>
                </a:solidFill>
                <a:latin typeface="微软雅黑" panose="020B0503020204020204" pitchFamily="34" charset="-122"/>
                <a:ea typeface="微软雅黑" panose="020B0503020204020204" pitchFamily="34" charset="-122"/>
              </a:rPr>
              <a:t>业务网关可提供以上功能一站式交付的能力！</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53" name="标题 1"/>
          <p:cNvSpPr txBox="1"/>
          <p:nvPr/>
        </p:nvSpPr>
        <p:spPr>
          <a:xfrm>
            <a:off x="457357" y="339502"/>
            <a:ext cx="8229443"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一站式校园网出口安全解决</a:t>
            </a:r>
            <a:r>
              <a:rPr lang="zh-CN" altLang="en-US" sz="2400" dirty="0" smtClean="0">
                <a:solidFill>
                  <a:prstClr val="black">
                    <a:lumMod val="65000"/>
                    <a:lumOff val="35000"/>
                  </a:prstClr>
                </a:solidFill>
              </a:rPr>
              <a:t>方案</a:t>
            </a:r>
            <a:endParaRPr lang="zh-CN" altLang="en-US" sz="2400" dirty="0">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000" fill="hold" nodeType="after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0-#ppt_w/2"/>
                                          </p:val>
                                        </p:tav>
                                        <p:tav tm="100000">
                                          <p:val>
                                            <p:strVal val="#ppt_x"/>
                                          </p:val>
                                        </p:tav>
                                      </p:tavLst>
                                    </p:anim>
                                    <p:anim calcmode="lin" valueType="num">
                                      <p:cBhvr additive="base">
                                        <p:cTn id="8" dur="500" fill="hold"/>
                                        <p:tgtEl>
                                          <p:spTgt spid="119"/>
                                        </p:tgtEl>
                                        <p:attrNameLst>
                                          <p:attrName>ppt_y</p:attrName>
                                        </p:attrNameLst>
                                      </p:cBhvr>
                                      <p:tavLst>
                                        <p:tav tm="0">
                                          <p:val>
                                            <p:strVal val="#ppt_y"/>
                                          </p:val>
                                        </p:tav>
                                        <p:tav tm="100000">
                                          <p:val>
                                            <p:strVal val="#ppt_y"/>
                                          </p:val>
                                        </p:tav>
                                      </p:tavLst>
                                    </p:anim>
                                  </p:childTnLst>
                                </p:cTn>
                              </p:par>
                              <p:par>
                                <p:cTn id="9" presetID="2" presetClass="entr" presetSubtype="8" decel="52000" fill="hold" nodeType="withEffect">
                                  <p:stCondLst>
                                    <p:cond delay="300"/>
                                  </p:stCondLst>
                                  <p:childTnLst>
                                    <p:set>
                                      <p:cBhvr>
                                        <p:cTn id="10" dur="1" fill="hold">
                                          <p:stCondLst>
                                            <p:cond delay="0"/>
                                          </p:stCondLst>
                                        </p:cTn>
                                        <p:tgtEl>
                                          <p:spTgt spid="128"/>
                                        </p:tgtEl>
                                        <p:attrNameLst>
                                          <p:attrName>style.visibility</p:attrName>
                                        </p:attrNameLst>
                                      </p:cBhvr>
                                      <p:to>
                                        <p:strVal val="visible"/>
                                      </p:to>
                                    </p:set>
                                    <p:anim calcmode="lin" valueType="num">
                                      <p:cBhvr additive="base">
                                        <p:cTn id="11" dur="500" fill="hold"/>
                                        <p:tgtEl>
                                          <p:spTgt spid="128"/>
                                        </p:tgtEl>
                                        <p:attrNameLst>
                                          <p:attrName>ppt_x</p:attrName>
                                        </p:attrNameLst>
                                      </p:cBhvr>
                                      <p:tavLst>
                                        <p:tav tm="0">
                                          <p:val>
                                            <p:strVal val="0-#ppt_w/2"/>
                                          </p:val>
                                        </p:tav>
                                        <p:tav tm="100000">
                                          <p:val>
                                            <p:strVal val="#ppt_x"/>
                                          </p:val>
                                        </p:tav>
                                      </p:tavLst>
                                    </p:anim>
                                    <p:anim calcmode="lin" valueType="num">
                                      <p:cBhvr additive="base">
                                        <p:cTn id="12" dur="500" fill="hold"/>
                                        <p:tgtEl>
                                          <p:spTgt spid="128"/>
                                        </p:tgtEl>
                                        <p:attrNameLst>
                                          <p:attrName>ppt_y</p:attrName>
                                        </p:attrNameLst>
                                      </p:cBhvr>
                                      <p:tavLst>
                                        <p:tav tm="0">
                                          <p:val>
                                            <p:strVal val="#ppt_y"/>
                                          </p:val>
                                        </p:tav>
                                        <p:tav tm="100000">
                                          <p:val>
                                            <p:strVal val="#ppt_y"/>
                                          </p:val>
                                        </p:tav>
                                      </p:tavLst>
                                    </p:anim>
                                  </p:childTnLst>
                                </p:cTn>
                              </p:par>
                              <p:par>
                                <p:cTn id="13" presetID="2" presetClass="entr" presetSubtype="8" decel="52000" fill="hold" nodeType="withEffect">
                                  <p:stCondLst>
                                    <p:cond delay="600"/>
                                  </p:stCondLst>
                                  <p:childTnLst>
                                    <p:set>
                                      <p:cBhvr>
                                        <p:cTn id="14" dur="1" fill="hold">
                                          <p:stCondLst>
                                            <p:cond delay="0"/>
                                          </p:stCondLst>
                                        </p:cTn>
                                        <p:tgtEl>
                                          <p:spTgt spid="142"/>
                                        </p:tgtEl>
                                        <p:attrNameLst>
                                          <p:attrName>style.visibility</p:attrName>
                                        </p:attrNameLst>
                                      </p:cBhvr>
                                      <p:to>
                                        <p:strVal val="visible"/>
                                      </p:to>
                                    </p:set>
                                    <p:anim calcmode="lin" valueType="num">
                                      <p:cBhvr additive="base">
                                        <p:cTn id="15" dur="500" fill="hold"/>
                                        <p:tgtEl>
                                          <p:spTgt spid="142"/>
                                        </p:tgtEl>
                                        <p:attrNameLst>
                                          <p:attrName>ppt_x</p:attrName>
                                        </p:attrNameLst>
                                      </p:cBhvr>
                                      <p:tavLst>
                                        <p:tav tm="0">
                                          <p:val>
                                            <p:strVal val="0-#ppt_w/2"/>
                                          </p:val>
                                        </p:tav>
                                        <p:tav tm="100000">
                                          <p:val>
                                            <p:strVal val="#ppt_x"/>
                                          </p:val>
                                        </p:tav>
                                      </p:tavLst>
                                    </p:anim>
                                    <p:anim calcmode="lin" valueType="num">
                                      <p:cBhvr additive="base">
                                        <p:cTn id="16" dur="500" fill="hold"/>
                                        <p:tgtEl>
                                          <p:spTgt spid="142"/>
                                        </p:tgtEl>
                                        <p:attrNameLst>
                                          <p:attrName>ppt_y</p:attrName>
                                        </p:attrNameLst>
                                      </p:cBhvr>
                                      <p:tavLst>
                                        <p:tav tm="0">
                                          <p:val>
                                            <p:strVal val="#ppt_y"/>
                                          </p:val>
                                        </p:tav>
                                        <p:tav tm="100000">
                                          <p:val>
                                            <p:strVal val="#ppt_y"/>
                                          </p:val>
                                        </p:tav>
                                      </p:tavLst>
                                    </p:anim>
                                  </p:childTnLst>
                                </p:cTn>
                              </p:par>
                              <p:par>
                                <p:cTn id="17" presetID="2" presetClass="entr" presetSubtype="8" decel="52000" fill="hold" nodeType="withEffect">
                                  <p:stCondLst>
                                    <p:cond delay="900"/>
                                  </p:stCondLst>
                                  <p:childTnLst>
                                    <p:set>
                                      <p:cBhvr>
                                        <p:cTn id="18" dur="1" fill="hold">
                                          <p:stCondLst>
                                            <p:cond delay="0"/>
                                          </p:stCondLst>
                                        </p:cTn>
                                        <p:tgtEl>
                                          <p:spTgt spid="152"/>
                                        </p:tgtEl>
                                        <p:attrNameLst>
                                          <p:attrName>style.visibility</p:attrName>
                                        </p:attrNameLst>
                                      </p:cBhvr>
                                      <p:to>
                                        <p:strVal val="visible"/>
                                      </p:to>
                                    </p:set>
                                    <p:anim calcmode="lin" valueType="num">
                                      <p:cBhvr additive="base">
                                        <p:cTn id="19" dur="500" fill="hold"/>
                                        <p:tgtEl>
                                          <p:spTgt spid="152"/>
                                        </p:tgtEl>
                                        <p:attrNameLst>
                                          <p:attrName>ppt_x</p:attrName>
                                        </p:attrNameLst>
                                      </p:cBhvr>
                                      <p:tavLst>
                                        <p:tav tm="0">
                                          <p:val>
                                            <p:strVal val="0-#ppt_w/2"/>
                                          </p:val>
                                        </p:tav>
                                        <p:tav tm="100000">
                                          <p:val>
                                            <p:strVal val="#ppt_x"/>
                                          </p:val>
                                        </p:tav>
                                      </p:tavLst>
                                    </p:anim>
                                    <p:anim calcmode="lin" valueType="num">
                                      <p:cBhvr additive="base">
                                        <p:cTn id="20" dur="500" fill="hold"/>
                                        <p:tgtEl>
                                          <p:spTgt spid="152"/>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37"/>
          <p:cNvSpPr/>
          <p:nvPr/>
        </p:nvSpPr>
        <p:spPr>
          <a:xfrm>
            <a:off x="3940189" y="1934766"/>
            <a:ext cx="1956744" cy="1009114"/>
          </a:xfrm>
          <a:custGeom>
            <a:avLst/>
            <a:gdLst>
              <a:gd name="txL" fmla="*/ 0 w 518"/>
              <a:gd name="txT" fmla="*/ 0 h 218"/>
              <a:gd name="txR" fmla="*/ 518 w 518"/>
              <a:gd name="txB" fmla="*/ 218 h 218"/>
            </a:gdLst>
            <a:ahLst/>
            <a:cxnLst>
              <a:cxn ang="0">
                <a:pos x="0" y="0"/>
              </a:cxn>
              <a:cxn ang="0">
                <a:pos x="1943100" y="791311"/>
              </a:cxn>
            </a:cxnLst>
            <a:rect l="txL" t="txT" r="txR" b="txB"/>
            <a:pathLst>
              <a:path w="518" h="218">
                <a:moveTo>
                  <a:pt x="0" y="0"/>
                </a:moveTo>
                <a:cubicBezTo>
                  <a:pt x="411" y="0"/>
                  <a:pt x="260" y="218"/>
                  <a:pt x="518" y="211"/>
                </a:cubicBezTo>
              </a:path>
            </a:pathLst>
          </a:custGeom>
          <a:noFill/>
          <a:ln w="14" cap="flat" cmpd="sng">
            <a:solidFill>
              <a:srgbClr val="EA545D"/>
            </a:solidFill>
            <a:prstDash val="solid"/>
            <a:miter lim="800000"/>
            <a:headEnd type="none" w="med" len="med"/>
            <a:tailEnd type="none" w="med" len="med"/>
          </a:ln>
        </p:spPr>
        <p:txBody>
          <a:bodyPr/>
          <a:lstStyle/>
          <a:p>
            <a:endParaRPr lang="zh-CN" altLang="en-US"/>
          </a:p>
        </p:txBody>
      </p:sp>
      <p:sp>
        <p:nvSpPr>
          <p:cNvPr id="13" name="Freeform 38"/>
          <p:cNvSpPr/>
          <p:nvPr/>
        </p:nvSpPr>
        <p:spPr>
          <a:xfrm>
            <a:off x="3959373" y="2406380"/>
            <a:ext cx="1937559" cy="521047"/>
          </a:xfrm>
          <a:custGeom>
            <a:avLst/>
            <a:gdLst>
              <a:gd name="txL" fmla="*/ 0 w 518"/>
              <a:gd name="txT" fmla="*/ 0 h 95"/>
              <a:gd name="txR" fmla="*/ 518 w 518"/>
              <a:gd name="txB" fmla="*/ 95 h 95"/>
            </a:gdLst>
            <a:ahLst/>
            <a:cxnLst>
              <a:cxn ang="0">
                <a:pos x="0" y="0"/>
              </a:cxn>
              <a:cxn ang="0">
                <a:pos x="1943100" y="344371"/>
              </a:cxn>
            </a:cxnLst>
            <a:rect l="txL" t="txT" r="txR" b="txB"/>
            <a:pathLst>
              <a:path w="518" h="95">
                <a:moveTo>
                  <a:pt x="0" y="0"/>
                </a:moveTo>
                <a:cubicBezTo>
                  <a:pt x="411" y="0"/>
                  <a:pt x="260" y="95"/>
                  <a:pt x="518" y="92"/>
                </a:cubicBezTo>
              </a:path>
            </a:pathLst>
          </a:custGeom>
          <a:noFill/>
          <a:ln w="14" cap="flat" cmpd="sng">
            <a:solidFill>
              <a:srgbClr val="A6A6A6"/>
            </a:solidFill>
            <a:prstDash val="solid"/>
            <a:miter lim="800000"/>
            <a:headEnd type="none" w="med" len="med"/>
            <a:tailEnd type="none" w="med" len="med"/>
          </a:ln>
        </p:spPr>
        <p:txBody>
          <a:bodyPr/>
          <a:lstStyle/>
          <a:p>
            <a:endParaRPr lang="zh-CN" altLang="en-US"/>
          </a:p>
        </p:txBody>
      </p:sp>
      <p:sp>
        <p:nvSpPr>
          <p:cNvPr id="14" name="Freeform 39"/>
          <p:cNvSpPr/>
          <p:nvPr/>
        </p:nvSpPr>
        <p:spPr>
          <a:xfrm>
            <a:off x="3940189" y="1443084"/>
            <a:ext cx="1956744" cy="1517247"/>
          </a:xfrm>
          <a:custGeom>
            <a:avLst/>
            <a:gdLst>
              <a:gd name="txL" fmla="*/ 0 w 518"/>
              <a:gd name="txT" fmla="*/ 0 h 351"/>
              <a:gd name="txR" fmla="*/ 518 w 518"/>
              <a:gd name="txB" fmla="*/ 351 h 351"/>
            </a:gdLst>
            <a:ahLst/>
            <a:cxnLst>
              <a:cxn ang="0">
                <a:pos x="0" y="0"/>
              </a:cxn>
              <a:cxn ang="0">
                <a:pos x="1943100" y="1276332"/>
              </a:cxn>
            </a:cxnLst>
            <a:rect l="txL" t="txT" r="txR" b="txB"/>
            <a:pathLst>
              <a:path w="518" h="351">
                <a:moveTo>
                  <a:pt x="0" y="0"/>
                </a:moveTo>
                <a:cubicBezTo>
                  <a:pt x="411" y="0"/>
                  <a:pt x="260" y="351"/>
                  <a:pt x="518" y="340"/>
                </a:cubicBezTo>
              </a:path>
            </a:pathLst>
          </a:custGeom>
          <a:noFill/>
          <a:ln w="14" cap="flat" cmpd="sng">
            <a:solidFill>
              <a:srgbClr val="FFE55F"/>
            </a:solidFill>
            <a:prstDash val="solid"/>
            <a:miter lim="800000"/>
            <a:headEnd type="none" w="med" len="med"/>
            <a:tailEnd type="none" w="med" len="med"/>
          </a:ln>
        </p:spPr>
        <p:txBody>
          <a:bodyPr/>
          <a:lstStyle/>
          <a:p>
            <a:endParaRPr lang="zh-CN" altLang="en-US"/>
          </a:p>
        </p:txBody>
      </p:sp>
      <p:sp>
        <p:nvSpPr>
          <p:cNvPr id="15" name="Freeform 40"/>
          <p:cNvSpPr/>
          <p:nvPr/>
        </p:nvSpPr>
        <p:spPr>
          <a:xfrm>
            <a:off x="3940189" y="2898178"/>
            <a:ext cx="1956744" cy="1012717"/>
          </a:xfrm>
          <a:custGeom>
            <a:avLst/>
            <a:gdLst>
              <a:gd name="txL" fmla="*/ 0 w 518"/>
              <a:gd name="txT" fmla="*/ 0 h 234"/>
              <a:gd name="txR" fmla="*/ 518 w 518"/>
              <a:gd name="txB" fmla="*/ 234 h 234"/>
            </a:gdLst>
            <a:ahLst/>
            <a:cxnLst>
              <a:cxn ang="0">
                <a:pos x="0" y="879475"/>
              </a:cxn>
              <a:cxn ang="0">
                <a:pos x="1943100" y="26309"/>
              </a:cxn>
            </a:cxnLst>
            <a:rect l="txL" t="txT" r="txR" b="txB"/>
            <a:pathLst>
              <a:path w="518" h="234">
                <a:moveTo>
                  <a:pt x="0" y="234"/>
                </a:moveTo>
                <a:cubicBezTo>
                  <a:pt x="411" y="234"/>
                  <a:pt x="260" y="0"/>
                  <a:pt x="518" y="7"/>
                </a:cubicBezTo>
              </a:path>
            </a:pathLst>
          </a:custGeom>
          <a:noFill/>
          <a:ln w="14" cap="flat" cmpd="sng">
            <a:solidFill>
              <a:srgbClr val="EA545D"/>
            </a:solidFill>
            <a:prstDash val="solid"/>
            <a:miter lim="800000"/>
            <a:headEnd type="none" w="med" len="med"/>
            <a:tailEnd type="none" w="med" len="med"/>
          </a:ln>
        </p:spPr>
        <p:txBody>
          <a:bodyPr/>
          <a:lstStyle/>
          <a:p>
            <a:endParaRPr lang="zh-CN" altLang="en-US"/>
          </a:p>
        </p:txBody>
      </p:sp>
      <p:sp>
        <p:nvSpPr>
          <p:cNvPr id="16" name="Freeform 41"/>
          <p:cNvSpPr/>
          <p:nvPr/>
        </p:nvSpPr>
        <p:spPr>
          <a:xfrm>
            <a:off x="3940189" y="2912802"/>
            <a:ext cx="1956744" cy="504530"/>
          </a:xfrm>
          <a:custGeom>
            <a:avLst/>
            <a:gdLst>
              <a:gd name="txL" fmla="*/ 0 w 518"/>
              <a:gd name="txT" fmla="*/ 0 h 117"/>
              <a:gd name="txR" fmla="*/ 518 w 518"/>
              <a:gd name="txB" fmla="*/ 117 h 117"/>
            </a:gdLst>
            <a:ahLst/>
            <a:cxnLst>
              <a:cxn ang="0">
                <a:pos x="0" y="438150"/>
              </a:cxn>
              <a:cxn ang="0">
                <a:pos x="1943100" y="14979"/>
              </a:cxn>
            </a:cxnLst>
            <a:rect l="txL" t="txT" r="txR" b="txB"/>
            <a:pathLst>
              <a:path w="518" h="117">
                <a:moveTo>
                  <a:pt x="0" y="117"/>
                </a:moveTo>
                <a:cubicBezTo>
                  <a:pt x="411" y="117"/>
                  <a:pt x="260" y="0"/>
                  <a:pt x="518" y="4"/>
                </a:cubicBezTo>
              </a:path>
            </a:pathLst>
          </a:custGeom>
          <a:noFill/>
          <a:ln w="14" cap="flat" cmpd="sng">
            <a:solidFill>
              <a:srgbClr val="03B8DF"/>
            </a:solidFill>
            <a:prstDash val="solid"/>
            <a:miter lim="800000"/>
            <a:headEnd type="none" w="med" len="med"/>
            <a:tailEnd type="none" w="med" len="med"/>
          </a:ln>
        </p:spPr>
        <p:txBody>
          <a:bodyPr/>
          <a:lstStyle/>
          <a:p>
            <a:endParaRPr lang="zh-CN" altLang="en-US"/>
          </a:p>
        </p:txBody>
      </p:sp>
      <p:sp>
        <p:nvSpPr>
          <p:cNvPr id="17" name="Freeform 42"/>
          <p:cNvSpPr/>
          <p:nvPr/>
        </p:nvSpPr>
        <p:spPr>
          <a:xfrm>
            <a:off x="3940189" y="2890866"/>
            <a:ext cx="1956744" cy="1411222"/>
          </a:xfrm>
          <a:custGeom>
            <a:avLst/>
            <a:gdLst>
              <a:gd name="txL" fmla="*/ 0 w 518"/>
              <a:gd name="txT" fmla="*/ 0 h 327"/>
              <a:gd name="txR" fmla="*/ 518 w 518"/>
              <a:gd name="txB" fmla="*/ 327 h 327"/>
            </a:gdLst>
            <a:ahLst/>
            <a:cxnLst>
              <a:cxn ang="0">
                <a:pos x="0" y="1225550"/>
              </a:cxn>
              <a:cxn ang="0">
                <a:pos x="1943100" y="37479"/>
              </a:cxn>
            </a:cxnLst>
            <a:rect l="txL" t="txT" r="txR" b="txB"/>
            <a:pathLst>
              <a:path w="518" h="327">
                <a:moveTo>
                  <a:pt x="0" y="327"/>
                </a:moveTo>
                <a:cubicBezTo>
                  <a:pt x="411" y="327"/>
                  <a:pt x="260" y="0"/>
                  <a:pt x="518" y="10"/>
                </a:cubicBezTo>
              </a:path>
            </a:pathLst>
          </a:custGeom>
          <a:noFill/>
          <a:ln w="14" cap="flat" cmpd="sng">
            <a:solidFill>
              <a:srgbClr val="FFE55F"/>
            </a:solidFill>
            <a:prstDash val="solid"/>
            <a:miter lim="800000"/>
            <a:headEnd type="none" w="med" len="med"/>
            <a:tailEnd type="none" w="med" len="med"/>
          </a:ln>
        </p:spPr>
        <p:txBody>
          <a:bodyPr/>
          <a:lstStyle/>
          <a:p>
            <a:endParaRPr lang="zh-CN" altLang="en-US"/>
          </a:p>
        </p:txBody>
      </p:sp>
      <p:sp>
        <p:nvSpPr>
          <p:cNvPr id="18" name="Line 43"/>
          <p:cNvSpPr/>
          <p:nvPr/>
        </p:nvSpPr>
        <p:spPr>
          <a:xfrm>
            <a:off x="3940189" y="2927427"/>
            <a:ext cx="1956744" cy="1828"/>
          </a:xfrm>
          <a:prstGeom prst="line">
            <a:avLst/>
          </a:prstGeom>
          <a:ln w="14" cap="flat" cmpd="sng">
            <a:solidFill>
              <a:srgbClr val="245647"/>
            </a:solidFill>
            <a:prstDash val="solid"/>
            <a:headEnd type="none" w="med" len="med"/>
            <a:tailEnd type="none" w="med" len="med"/>
          </a:ln>
        </p:spPr>
      </p:sp>
      <p:sp>
        <p:nvSpPr>
          <p:cNvPr id="24" name="Freeform 227"/>
          <p:cNvSpPr/>
          <p:nvPr/>
        </p:nvSpPr>
        <p:spPr>
          <a:xfrm>
            <a:off x="5775435" y="2821402"/>
            <a:ext cx="246192" cy="215705"/>
          </a:xfrm>
          <a:custGeom>
            <a:avLst/>
            <a:gdLst>
              <a:gd name="txL" fmla="*/ 0 w 154"/>
              <a:gd name="txT" fmla="*/ 0 h 118"/>
              <a:gd name="txR" fmla="*/ 154 w 154"/>
              <a:gd name="txB" fmla="*/ 118 h 118"/>
            </a:gdLst>
            <a:ahLst/>
            <a:cxnLst>
              <a:cxn ang="0">
                <a:pos x="0" y="0"/>
              </a:cxn>
              <a:cxn ang="0">
                <a:pos x="244475" y="93663"/>
              </a:cxn>
              <a:cxn ang="0">
                <a:pos x="0" y="187325"/>
              </a:cxn>
              <a:cxn ang="0">
                <a:pos x="0" y="0"/>
              </a:cxn>
            </a:cxnLst>
            <a:rect l="txL" t="txT" r="txR" b="txB"/>
            <a:pathLst>
              <a:path w="154" h="118">
                <a:moveTo>
                  <a:pt x="0" y="0"/>
                </a:moveTo>
                <a:lnTo>
                  <a:pt x="154" y="59"/>
                </a:lnTo>
                <a:lnTo>
                  <a:pt x="0" y="118"/>
                </a:lnTo>
                <a:lnTo>
                  <a:pt x="0" y="0"/>
                </a:lnTo>
                <a:close/>
              </a:path>
            </a:pathLst>
          </a:custGeom>
          <a:solidFill>
            <a:srgbClr val="403B3B">
              <a:alpha val="100000"/>
            </a:srgbClr>
          </a:solidFill>
          <a:ln w="9525">
            <a:noFill/>
          </a:ln>
        </p:spPr>
        <p:txBody>
          <a:bodyPr/>
          <a:lstStyle/>
          <a:p>
            <a:endParaRPr lang="zh-CN" altLang="en-US"/>
          </a:p>
        </p:txBody>
      </p:sp>
      <p:sp>
        <p:nvSpPr>
          <p:cNvPr id="5" name="Rectangle 5"/>
          <p:cNvSpPr/>
          <p:nvPr/>
        </p:nvSpPr>
        <p:spPr>
          <a:xfrm>
            <a:off x="1043608" y="1203598"/>
            <a:ext cx="2915766" cy="453101"/>
          </a:xfrm>
          <a:prstGeom prst="rect">
            <a:avLst/>
          </a:prstGeom>
          <a:solidFill>
            <a:srgbClr val="FFE55F"/>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6" name="Rectangle 6"/>
          <p:cNvSpPr/>
          <p:nvPr/>
        </p:nvSpPr>
        <p:spPr>
          <a:xfrm>
            <a:off x="1043608" y="1707655"/>
            <a:ext cx="2915766" cy="424986"/>
          </a:xfrm>
          <a:prstGeom prst="rect">
            <a:avLst/>
          </a:prstGeom>
          <a:solidFill>
            <a:srgbClr val="EA545D"/>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7" name="Rectangle 7"/>
          <p:cNvSpPr/>
          <p:nvPr/>
        </p:nvSpPr>
        <p:spPr>
          <a:xfrm>
            <a:off x="1049516" y="2181658"/>
            <a:ext cx="2915766" cy="416404"/>
          </a:xfrm>
          <a:prstGeom prst="rect">
            <a:avLst/>
          </a:prstGeom>
          <a:solidFill>
            <a:srgbClr val="03B8DF"/>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8" name="Rectangle 8"/>
          <p:cNvSpPr/>
          <p:nvPr/>
        </p:nvSpPr>
        <p:spPr>
          <a:xfrm>
            <a:off x="1043608" y="2653687"/>
            <a:ext cx="2915766" cy="426633"/>
          </a:xfrm>
          <a:prstGeom prst="rect">
            <a:avLst/>
          </a:prstGeom>
          <a:solidFill>
            <a:srgbClr val="A6A6A6"/>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9" name="Rectangle 9"/>
          <p:cNvSpPr/>
          <p:nvPr/>
        </p:nvSpPr>
        <p:spPr>
          <a:xfrm>
            <a:off x="1043608" y="3140285"/>
            <a:ext cx="2915766" cy="417773"/>
          </a:xfrm>
          <a:prstGeom prst="rect">
            <a:avLst/>
          </a:prstGeom>
          <a:solidFill>
            <a:srgbClr val="03B8DF"/>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0" name="Rectangle 10"/>
          <p:cNvSpPr/>
          <p:nvPr/>
        </p:nvSpPr>
        <p:spPr>
          <a:xfrm>
            <a:off x="1043608" y="3603723"/>
            <a:ext cx="2915766" cy="427798"/>
          </a:xfrm>
          <a:prstGeom prst="rect">
            <a:avLst/>
          </a:prstGeom>
          <a:solidFill>
            <a:srgbClr val="EA545D"/>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sp>
        <p:nvSpPr>
          <p:cNvPr id="11" name="Rectangle 11"/>
          <p:cNvSpPr/>
          <p:nvPr/>
        </p:nvSpPr>
        <p:spPr>
          <a:xfrm>
            <a:off x="1043608" y="4096487"/>
            <a:ext cx="2915766" cy="381092"/>
          </a:xfrm>
          <a:prstGeom prst="rect">
            <a:avLst/>
          </a:prstGeom>
          <a:solidFill>
            <a:srgbClr val="FFE55F"/>
          </a:solidFill>
          <a:ln w="9525">
            <a:noFill/>
          </a:ln>
        </p:spPr>
        <p:txBody>
          <a:bodyPr/>
          <a:lstStyle/>
          <a:p>
            <a:pPr lvl="0"/>
            <a:endParaRPr lang="zh-CN" altLang="zh-CN" sz="1600" dirty="0">
              <a:solidFill>
                <a:srgbClr val="000000"/>
              </a:solidFill>
              <a:latin typeface="Calibri" panose="020F0502020204030204" pitchFamily="34" charset="0"/>
              <a:ea typeface="宋体" panose="02010600030101010101" pitchFamily="2" charset="-122"/>
              <a:sym typeface="宋体" panose="02010600030101010101" pitchFamily="2" charset="-122"/>
            </a:endParaRPr>
          </a:p>
        </p:txBody>
      </p:sp>
      <p:grpSp>
        <p:nvGrpSpPr>
          <p:cNvPr id="19" name="组合 2"/>
          <p:cNvGrpSpPr/>
          <p:nvPr/>
        </p:nvGrpSpPr>
        <p:grpSpPr>
          <a:xfrm>
            <a:off x="1187623" y="1347614"/>
            <a:ext cx="229506" cy="165774"/>
            <a:chOff x="0" y="0"/>
            <a:chExt cx="138113" cy="138113"/>
          </a:xfrm>
        </p:grpSpPr>
        <p:sp>
          <p:nvSpPr>
            <p:cNvPr id="20"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21"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22"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23"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25" name="TextBox 254"/>
          <p:cNvSpPr/>
          <p:nvPr/>
        </p:nvSpPr>
        <p:spPr>
          <a:xfrm>
            <a:off x="1426449" y="1290035"/>
            <a:ext cx="2293381" cy="307777"/>
          </a:xfrm>
          <a:prstGeom prst="rect">
            <a:avLst/>
          </a:prstGeom>
          <a:noFill/>
          <a:ln w="9525">
            <a:noFill/>
          </a:ln>
        </p:spPr>
        <p:txBody>
          <a:bodyPr wrap="square" anchor="ctr">
            <a:spAutoFit/>
          </a:bodyPr>
          <a:lstStyle/>
          <a:p>
            <a:pPr lvl="0"/>
            <a:r>
              <a:rPr lang="en-US" altLang="zh-CN"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AAA</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平台用户信息同步</a:t>
            </a:r>
            <a:endParaRPr lang="zh-CN" altLang="en-US" dirty="0">
              <a:latin typeface="Calibri" panose="020F0502020204030204" pitchFamily="34" charset="0"/>
              <a:ea typeface="宋体" panose="02010600030101010101" pitchFamily="2" charset="-122"/>
            </a:endParaRPr>
          </a:p>
        </p:txBody>
      </p:sp>
      <p:grpSp>
        <p:nvGrpSpPr>
          <p:cNvPr id="26" name="组合 256"/>
          <p:cNvGrpSpPr/>
          <p:nvPr/>
        </p:nvGrpSpPr>
        <p:grpSpPr>
          <a:xfrm>
            <a:off x="1187623" y="1831871"/>
            <a:ext cx="229506" cy="165775"/>
            <a:chOff x="0" y="0"/>
            <a:chExt cx="138113" cy="138113"/>
          </a:xfrm>
        </p:grpSpPr>
        <p:sp>
          <p:nvSpPr>
            <p:cNvPr id="27"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28"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29"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30"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31" name="TextBox 261"/>
          <p:cNvSpPr/>
          <p:nvPr/>
        </p:nvSpPr>
        <p:spPr>
          <a:xfrm>
            <a:off x="1414521" y="1759917"/>
            <a:ext cx="2293381" cy="307777"/>
          </a:xfrm>
          <a:prstGeom prst="rect">
            <a:avLst/>
          </a:prstGeom>
          <a:noFill/>
          <a:ln w="9525">
            <a:noFill/>
          </a:ln>
        </p:spPr>
        <p:txBody>
          <a:bodyPr wrap="square" anchor="ctr">
            <a:spAutoFit/>
          </a:bodyPr>
          <a:lstStyle/>
          <a:p>
            <a:pPr lvl="0"/>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基于用户的安全策略</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2" name="组合 262"/>
          <p:cNvGrpSpPr/>
          <p:nvPr/>
        </p:nvGrpSpPr>
        <p:grpSpPr>
          <a:xfrm>
            <a:off x="1193531" y="2306847"/>
            <a:ext cx="229506" cy="165774"/>
            <a:chOff x="0" y="0"/>
            <a:chExt cx="138113" cy="138113"/>
          </a:xfrm>
        </p:grpSpPr>
        <p:sp>
          <p:nvSpPr>
            <p:cNvPr id="33"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34"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35"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36"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37" name="TextBox 267"/>
          <p:cNvSpPr/>
          <p:nvPr/>
        </p:nvSpPr>
        <p:spPr>
          <a:xfrm>
            <a:off x="1414521" y="2241440"/>
            <a:ext cx="2293381" cy="307777"/>
          </a:xfrm>
          <a:prstGeom prst="rect">
            <a:avLst/>
          </a:prstGeom>
          <a:noFill/>
          <a:ln w="9525">
            <a:noFill/>
          </a:ln>
        </p:spPr>
        <p:txBody>
          <a:bodyPr wrap="square" anchor="ctr">
            <a:spAutoFit/>
          </a:bodyPr>
          <a:lstStyle/>
          <a:p>
            <a:pPr lvl="0"/>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a:t>
            </a: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NAT</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溯源审计</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8" name="组合 268"/>
          <p:cNvGrpSpPr/>
          <p:nvPr/>
        </p:nvGrpSpPr>
        <p:grpSpPr>
          <a:xfrm>
            <a:off x="1187016" y="2779132"/>
            <a:ext cx="229506" cy="165774"/>
            <a:chOff x="0" y="0"/>
            <a:chExt cx="138113" cy="138113"/>
          </a:xfrm>
        </p:grpSpPr>
        <p:sp>
          <p:nvSpPr>
            <p:cNvPr id="39"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40"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41"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42"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43" name="TextBox 273"/>
          <p:cNvSpPr/>
          <p:nvPr/>
        </p:nvSpPr>
        <p:spPr>
          <a:xfrm>
            <a:off x="1414521" y="2708131"/>
            <a:ext cx="2293381" cy="307777"/>
          </a:xfrm>
          <a:prstGeom prst="rect">
            <a:avLst/>
          </a:prstGeom>
          <a:noFill/>
          <a:ln w="9525">
            <a:noFill/>
          </a:ln>
        </p:spPr>
        <p:txBody>
          <a:bodyPr wrap="square" anchor="ctr">
            <a:spAutoFit/>
          </a:bodyPr>
          <a:lstStyle/>
          <a:p>
            <a:pPr lvl="0"/>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a:t>
            </a:r>
            <a:r>
              <a:rPr lang="en-US" altLang="zh-CN"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DPI</a:t>
            </a:r>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日志审计</a:t>
            </a:r>
            <a:endParaRPr lang="zh-CN" altLang="en-US" dirty="0">
              <a:latin typeface="Calibri" panose="020F0502020204030204" pitchFamily="34" charset="0"/>
              <a:ea typeface="宋体" panose="02010600030101010101" pitchFamily="2" charset="-122"/>
            </a:endParaRPr>
          </a:p>
        </p:txBody>
      </p:sp>
      <p:grpSp>
        <p:nvGrpSpPr>
          <p:cNvPr id="44" name="组合 274"/>
          <p:cNvGrpSpPr/>
          <p:nvPr/>
        </p:nvGrpSpPr>
        <p:grpSpPr>
          <a:xfrm>
            <a:off x="1187623" y="3269609"/>
            <a:ext cx="229506" cy="167681"/>
            <a:chOff x="0" y="0"/>
            <a:chExt cx="138113" cy="138113"/>
          </a:xfrm>
        </p:grpSpPr>
        <p:sp>
          <p:nvSpPr>
            <p:cNvPr id="45"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46"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47"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48"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49" name="TextBox 279"/>
          <p:cNvSpPr/>
          <p:nvPr/>
        </p:nvSpPr>
        <p:spPr>
          <a:xfrm>
            <a:off x="1414521" y="3199562"/>
            <a:ext cx="2293381" cy="307777"/>
          </a:xfrm>
          <a:prstGeom prst="rect">
            <a:avLst/>
          </a:prstGeom>
          <a:noFill/>
          <a:ln w="9525">
            <a:noFill/>
          </a:ln>
        </p:spPr>
        <p:txBody>
          <a:bodyPr wrap="square" anchor="ctr">
            <a:spAutoFit/>
          </a:bodyPr>
          <a:lstStyle/>
          <a:p>
            <a:pPr lvl="0"/>
            <a:r>
              <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基于用户的行为审计</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0" name="组合 280"/>
          <p:cNvGrpSpPr/>
          <p:nvPr/>
        </p:nvGrpSpPr>
        <p:grpSpPr>
          <a:xfrm>
            <a:off x="1187623" y="3755228"/>
            <a:ext cx="229506" cy="167681"/>
            <a:chOff x="0" y="0"/>
            <a:chExt cx="138113" cy="138113"/>
          </a:xfrm>
        </p:grpSpPr>
        <p:sp>
          <p:nvSpPr>
            <p:cNvPr id="51"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52"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53"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54"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55" name="TextBox 285"/>
          <p:cNvSpPr/>
          <p:nvPr/>
        </p:nvSpPr>
        <p:spPr>
          <a:xfrm>
            <a:off x="1414521" y="3685181"/>
            <a:ext cx="2293381" cy="307777"/>
          </a:xfrm>
          <a:prstGeom prst="rect">
            <a:avLst/>
          </a:prstGeom>
          <a:noFill/>
          <a:ln w="9525">
            <a:noFill/>
          </a:ln>
        </p:spPr>
        <p:txBody>
          <a:bodyPr wrap="square" anchor="ctr">
            <a:spAutoFit/>
          </a:bodyPr>
          <a:lstStyle/>
          <a:p>
            <a:pPr lvl="0"/>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基于用户的多级限速</a:t>
            </a:r>
            <a:endParaRPr lang="zh-CN" altLang="en-US" dirty="0">
              <a:latin typeface="Calibri" panose="020F0502020204030204" pitchFamily="34" charset="0"/>
              <a:ea typeface="宋体" panose="02010600030101010101" pitchFamily="2" charset="-122"/>
            </a:endParaRPr>
          </a:p>
        </p:txBody>
      </p:sp>
      <p:grpSp>
        <p:nvGrpSpPr>
          <p:cNvPr id="56" name="组合 286"/>
          <p:cNvGrpSpPr/>
          <p:nvPr/>
        </p:nvGrpSpPr>
        <p:grpSpPr>
          <a:xfrm>
            <a:off x="1187623" y="4199381"/>
            <a:ext cx="229506" cy="165775"/>
            <a:chOff x="0" y="0"/>
            <a:chExt cx="138113" cy="138113"/>
          </a:xfrm>
        </p:grpSpPr>
        <p:sp>
          <p:nvSpPr>
            <p:cNvPr id="57" name="Freeform 100"/>
            <p:cNvSpPr/>
            <p:nvPr/>
          </p:nvSpPr>
          <p:spPr>
            <a:xfrm>
              <a:off x="41275" y="0"/>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sp>
          <p:nvSpPr>
            <p:cNvPr id="58" name="Freeform 101"/>
            <p:cNvSpPr/>
            <p:nvPr/>
          </p:nvSpPr>
          <p:spPr>
            <a:xfrm>
              <a:off x="85725"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59" name="Freeform 102"/>
            <p:cNvSpPr/>
            <p:nvPr/>
          </p:nvSpPr>
          <p:spPr>
            <a:xfrm>
              <a:off x="0" y="41275"/>
              <a:ext cx="52388" cy="52388"/>
            </a:xfrm>
            <a:custGeom>
              <a:avLst/>
              <a:gdLst>
                <a:gd name="txL" fmla="*/ 0 w 14"/>
                <a:gd name="txT" fmla="*/ 0 h 14"/>
                <a:gd name="txR" fmla="*/ 14 w 14"/>
                <a:gd name="txB" fmla="*/ 14 h 14"/>
              </a:gdLst>
              <a:ahLst/>
              <a:cxnLst>
                <a:cxn ang="0">
                  <a:pos x="41162" y="44904"/>
                </a:cxn>
                <a:cxn ang="0">
                  <a:pos x="7484" y="44904"/>
                </a:cxn>
                <a:cxn ang="0">
                  <a:pos x="7484" y="11226"/>
                </a:cxn>
                <a:cxn ang="0">
                  <a:pos x="41162" y="11226"/>
                </a:cxn>
                <a:cxn ang="0">
                  <a:pos x="41162" y="44904"/>
                </a:cxn>
              </a:cxnLst>
              <a:rect l="txL" t="txT" r="txR" b="txB"/>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solidFill>
              <a:srgbClr val="FFFFFF">
                <a:alpha val="100000"/>
              </a:srgbClr>
            </a:solidFill>
            <a:ln w="9525">
              <a:noFill/>
            </a:ln>
          </p:spPr>
          <p:txBody>
            <a:bodyPr/>
            <a:lstStyle/>
            <a:p>
              <a:endParaRPr lang="zh-CN" altLang="en-US"/>
            </a:p>
          </p:txBody>
        </p:sp>
        <p:sp>
          <p:nvSpPr>
            <p:cNvPr id="60" name="Freeform 103"/>
            <p:cNvSpPr/>
            <p:nvPr/>
          </p:nvSpPr>
          <p:spPr>
            <a:xfrm>
              <a:off x="41275" y="85725"/>
              <a:ext cx="52388" cy="52388"/>
            </a:xfrm>
            <a:custGeom>
              <a:avLst/>
              <a:gdLst>
                <a:gd name="txL" fmla="*/ 0 w 14"/>
                <a:gd name="txT" fmla="*/ 0 h 14"/>
                <a:gd name="txR" fmla="*/ 14 w 14"/>
                <a:gd name="txB" fmla="*/ 14 h 14"/>
              </a:gdLst>
              <a:ahLst/>
              <a:cxnLst>
                <a:cxn ang="0">
                  <a:pos x="44904" y="41162"/>
                </a:cxn>
                <a:cxn ang="0">
                  <a:pos x="11226" y="41162"/>
                </a:cxn>
                <a:cxn ang="0">
                  <a:pos x="11226" y="7484"/>
                </a:cxn>
                <a:cxn ang="0">
                  <a:pos x="44904" y="7484"/>
                </a:cxn>
                <a:cxn ang="0">
                  <a:pos x="44904" y="41162"/>
                </a:cxn>
              </a:cxnLst>
              <a:rect l="txL" t="txT" r="txR" b="txB"/>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solidFill>
              <a:srgbClr val="FFFFFF">
                <a:alpha val="100000"/>
              </a:srgbClr>
            </a:solidFill>
            <a:ln w="9525">
              <a:noFill/>
            </a:ln>
          </p:spPr>
          <p:txBody>
            <a:bodyPr/>
            <a:lstStyle/>
            <a:p>
              <a:endParaRPr lang="zh-CN" altLang="en-US"/>
            </a:p>
          </p:txBody>
        </p:sp>
      </p:grpSp>
      <p:sp>
        <p:nvSpPr>
          <p:cNvPr id="61" name="TextBox 291"/>
          <p:cNvSpPr/>
          <p:nvPr/>
        </p:nvSpPr>
        <p:spPr>
          <a:xfrm>
            <a:off x="1414521" y="4127428"/>
            <a:ext cx="2293381" cy="307777"/>
          </a:xfrm>
          <a:prstGeom prst="rect">
            <a:avLst/>
          </a:prstGeom>
          <a:noFill/>
          <a:ln w="9525">
            <a:noFill/>
          </a:ln>
        </p:spPr>
        <p:txBody>
          <a:bodyPr wrap="square" anchor="ctr">
            <a:spAutoFit/>
          </a:bodyPr>
          <a:lstStyle/>
          <a:p>
            <a:pPr lvl="0"/>
            <a:r>
              <a:rPr lang="zh-CN" altLang="en-US"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基于用户的智能选路</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2" name="TextBox 292"/>
          <p:cNvSpPr/>
          <p:nvPr/>
        </p:nvSpPr>
        <p:spPr>
          <a:xfrm>
            <a:off x="6021627" y="1523568"/>
            <a:ext cx="2327629" cy="400110"/>
          </a:xfrm>
          <a:prstGeom prst="rect">
            <a:avLst/>
          </a:prstGeom>
          <a:noFill/>
          <a:ln w="9525">
            <a:noFill/>
          </a:ln>
        </p:spPr>
        <p:txBody>
          <a:bodyPr wrap="square">
            <a:spAutoFit/>
          </a:bodyPr>
          <a:lstStyle/>
          <a:p>
            <a:r>
              <a:rPr lang="zh-CN" altLang="en-US" sz="2000" b="1" dirty="0" smtClean="0">
                <a:latin typeface="微软雅黑" panose="020B0503020204020204" pitchFamily="34" charset="-122"/>
                <a:ea typeface="微软雅黑" panose="020B0503020204020204" pitchFamily="34" charset="-122"/>
                <a:sym typeface="Arial" panose="020B0604020202020204" pitchFamily="34" charset="0"/>
              </a:rPr>
              <a:t>以“用户”为核心</a:t>
            </a:r>
            <a:endParaRPr lang="zh-CN" altLang="en-US" sz="1400" b="1" dirty="0">
              <a:latin typeface="Calibri" panose="020F0502020204030204" pitchFamily="34" charset="0"/>
            </a:endParaRPr>
          </a:p>
        </p:txBody>
      </p:sp>
      <p:sp>
        <p:nvSpPr>
          <p:cNvPr id="63" name="矩形 1"/>
          <p:cNvSpPr/>
          <p:nvPr/>
        </p:nvSpPr>
        <p:spPr>
          <a:xfrm>
            <a:off x="5968871" y="2006110"/>
            <a:ext cx="2380385" cy="1615827"/>
          </a:xfrm>
          <a:prstGeom prst="rect">
            <a:avLst/>
          </a:prstGeom>
          <a:noFill/>
          <a:ln w="9525">
            <a:noFill/>
          </a:ln>
        </p:spPr>
        <p:txBody>
          <a:bodyPr>
            <a:spAutoFit/>
          </a:bodyPr>
          <a:lstStyle/>
          <a:p>
            <a:pPr lvl="0" algn="just">
              <a:lnSpc>
                <a:spcPct val="150000"/>
              </a:lnSpc>
            </a:pP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H3C </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下一代防火墙</a:t>
            </a: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NGFW</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可以与</a:t>
            </a: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LDAP</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、校园网内主要</a:t>
            </a: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AAA</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厂家（城市热点、深澜）进行用户信息同步，同时基于</a:t>
            </a: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H3C</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强大的“身份策略”能力，</a:t>
            </a:r>
            <a:r>
              <a:rPr lang="en-US" altLang="zh-CN" sz="1100" dirty="0" smtClean="0">
                <a:latin typeface="微软雅黑" panose="020B0503020204020204" pitchFamily="34" charset="-122"/>
                <a:ea typeface="微软雅黑" panose="020B0503020204020204" pitchFamily="34" charset="-122"/>
                <a:sym typeface="微软雅黑" panose="020B0503020204020204" pitchFamily="34" charset="-122"/>
              </a:rPr>
              <a:t>NGFW</a:t>
            </a:r>
            <a:r>
              <a:rPr lang="zh-CN" altLang="en-US" sz="1100" dirty="0" smtClean="0">
                <a:latin typeface="微软雅黑" panose="020B0503020204020204" pitchFamily="34" charset="-122"/>
                <a:ea typeface="微软雅黑" panose="020B0503020204020204" pitchFamily="34" charset="-122"/>
                <a:sym typeface="微软雅黑" panose="020B0503020204020204" pitchFamily="34" charset="-122"/>
              </a:rPr>
              <a:t>所有功能都可基于用户、用户组部署和审计。</a:t>
            </a:r>
            <a:endParaRPr lang="zh-CN" altLang="en-US" sz="1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直接连接符 302"/>
          <p:cNvSpPr/>
          <p:nvPr/>
        </p:nvSpPr>
        <p:spPr>
          <a:xfrm>
            <a:off x="5994449" y="1982347"/>
            <a:ext cx="2359603" cy="1827"/>
          </a:xfrm>
          <a:prstGeom prst="line">
            <a:avLst/>
          </a:prstGeom>
          <a:ln w="12700" cap="flat" cmpd="sng">
            <a:solidFill>
              <a:srgbClr val="7F7F7F"/>
            </a:solidFill>
            <a:prstDash val="solid"/>
            <a:bevel/>
            <a:headEnd type="none" w="med" len="med"/>
            <a:tailEnd type="none" w="med" len="med"/>
          </a:ln>
        </p:spPr>
      </p:sp>
      <p:sp>
        <p:nvSpPr>
          <p:cNvPr id="64" name="标题 1"/>
          <p:cNvSpPr txBox="1"/>
          <p:nvPr/>
        </p:nvSpPr>
        <p:spPr>
          <a:xfrm>
            <a:off x="457357" y="339502"/>
            <a:ext cx="8229443"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一切功能皆源于“用户”</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任意多边形 44"/>
          <p:cNvSpPr/>
          <p:nvPr/>
        </p:nvSpPr>
        <p:spPr bwMode="auto">
          <a:xfrm>
            <a:off x="2913857" y="910432"/>
            <a:ext cx="1624012" cy="1624012"/>
          </a:xfrm>
          <a:custGeom>
            <a:avLst/>
            <a:gdLst>
              <a:gd name="T0" fmla="*/ 0 w 1624031"/>
              <a:gd name="T1" fmla="*/ 1623955 h 1624031"/>
              <a:gd name="T2" fmla="*/ 1623955 w 1624031"/>
              <a:gd name="T3" fmla="*/ 0 h 1624031"/>
              <a:gd name="T4" fmla="*/ 1623955 w 1624031"/>
              <a:gd name="T5" fmla="*/ 1623955 h 1624031"/>
              <a:gd name="T6" fmla="*/ 0 w 1624031"/>
              <a:gd name="T7" fmla="*/ 1623955 h 1624031"/>
              <a:gd name="T8" fmla="*/ 0 60000 65536"/>
              <a:gd name="T9" fmla="*/ 0 60000 65536"/>
              <a:gd name="T10" fmla="*/ 0 60000 65536"/>
              <a:gd name="T11" fmla="*/ 0 60000 65536"/>
              <a:gd name="T12" fmla="*/ 0 w 1624031"/>
              <a:gd name="T13" fmla="*/ 0 h 1624031"/>
              <a:gd name="T14" fmla="*/ 1624031 w 1624031"/>
              <a:gd name="T15" fmla="*/ 1624031 h 1624031"/>
            </a:gdLst>
            <a:ahLst/>
            <a:cxnLst>
              <a:cxn ang="T8">
                <a:pos x="T0" y="T1"/>
              </a:cxn>
              <a:cxn ang="T9">
                <a:pos x="T2" y="T3"/>
              </a:cxn>
              <a:cxn ang="T10">
                <a:pos x="T4" y="T5"/>
              </a:cxn>
              <a:cxn ang="T11">
                <a:pos x="T6" y="T7"/>
              </a:cxn>
            </a:cxnLst>
            <a:rect l="T12" t="T13" r="T14" b="T15"/>
            <a:pathLst>
              <a:path w="1624031" h="1624031">
                <a:moveTo>
                  <a:pt x="0" y="1624031"/>
                </a:moveTo>
                <a:cubicBezTo>
                  <a:pt x="0" y="727103"/>
                  <a:pt x="727103" y="0"/>
                  <a:pt x="1624031" y="0"/>
                </a:cubicBezTo>
                <a:lnTo>
                  <a:pt x="1624031" y="1624031"/>
                </a:lnTo>
                <a:lnTo>
                  <a:pt x="0" y="1624031"/>
                </a:lnTo>
                <a:close/>
              </a:path>
            </a:pathLst>
          </a:custGeom>
          <a:solidFill>
            <a:srgbClr val="FFE55F"/>
          </a:solidFill>
          <a:ln>
            <a:noFill/>
          </a:ln>
        </p:spPr>
        <p:txBody>
          <a:bodyPr lIns="546788" tIns="546788" rIns="71120" bIns="71120"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6" name="任意多边形 45"/>
          <p:cNvSpPr/>
          <p:nvPr/>
        </p:nvSpPr>
        <p:spPr bwMode="auto">
          <a:xfrm>
            <a:off x="4614069" y="910432"/>
            <a:ext cx="1624013" cy="1624012"/>
          </a:xfrm>
          <a:custGeom>
            <a:avLst/>
            <a:gdLst>
              <a:gd name="T0" fmla="*/ 0 w 1624031"/>
              <a:gd name="T1" fmla="*/ 0 h 1624031"/>
              <a:gd name="T2" fmla="*/ 1623959 w 1624031"/>
              <a:gd name="T3" fmla="*/ 1623955 h 1624031"/>
              <a:gd name="T4" fmla="*/ 0 w 1624031"/>
              <a:gd name="T5" fmla="*/ 1623955 h 1624031"/>
              <a:gd name="T6" fmla="*/ 0 w 1624031"/>
              <a:gd name="T7" fmla="*/ 0 h 1624031"/>
              <a:gd name="T8" fmla="*/ 0 60000 65536"/>
              <a:gd name="T9" fmla="*/ 0 60000 65536"/>
              <a:gd name="T10" fmla="*/ 0 60000 65536"/>
              <a:gd name="T11" fmla="*/ 0 60000 65536"/>
              <a:gd name="T12" fmla="*/ 0 w 1624031"/>
              <a:gd name="T13" fmla="*/ 0 h 1624031"/>
              <a:gd name="T14" fmla="*/ 1624031 w 1624031"/>
              <a:gd name="T15" fmla="*/ 1624031 h 1624031"/>
            </a:gdLst>
            <a:ahLst/>
            <a:cxnLst>
              <a:cxn ang="T8">
                <a:pos x="T0" y="T1"/>
              </a:cxn>
              <a:cxn ang="T9">
                <a:pos x="T2" y="T3"/>
              </a:cxn>
              <a:cxn ang="T10">
                <a:pos x="T4" y="T5"/>
              </a:cxn>
              <a:cxn ang="T11">
                <a:pos x="T6" y="T7"/>
              </a:cxn>
            </a:cxnLst>
            <a:rect l="T12" t="T13" r="T14" b="T15"/>
            <a:pathLst>
              <a:path w="1624031" h="1624031">
                <a:moveTo>
                  <a:pt x="0" y="0"/>
                </a:moveTo>
                <a:cubicBezTo>
                  <a:pt x="896928" y="0"/>
                  <a:pt x="1624031" y="727103"/>
                  <a:pt x="1624031" y="1624031"/>
                </a:cubicBezTo>
                <a:lnTo>
                  <a:pt x="0" y="1624031"/>
                </a:lnTo>
                <a:lnTo>
                  <a:pt x="0" y="0"/>
                </a:lnTo>
                <a:close/>
              </a:path>
            </a:pathLst>
          </a:custGeom>
          <a:solidFill>
            <a:srgbClr val="EA545D"/>
          </a:solidFill>
          <a:ln>
            <a:noFill/>
          </a:ln>
        </p:spPr>
        <p:txBody>
          <a:bodyPr lIns="71120" tIns="546788" rIns="546788" bIns="71120"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7" name="任意多边形 46"/>
          <p:cNvSpPr/>
          <p:nvPr/>
        </p:nvSpPr>
        <p:spPr bwMode="auto">
          <a:xfrm>
            <a:off x="4614069" y="2747938"/>
            <a:ext cx="1624013" cy="1624012"/>
          </a:xfrm>
          <a:custGeom>
            <a:avLst/>
            <a:gdLst>
              <a:gd name="T0" fmla="*/ 1623959 w 1624031"/>
              <a:gd name="T1" fmla="*/ 0 h 1624031"/>
              <a:gd name="T2" fmla="*/ 0 w 1624031"/>
              <a:gd name="T3" fmla="*/ 1623955 h 1624031"/>
              <a:gd name="T4" fmla="*/ 0 w 1624031"/>
              <a:gd name="T5" fmla="*/ 0 h 1624031"/>
              <a:gd name="T6" fmla="*/ 1623959 w 1624031"/>
              <a:gd name="T7" fmla="*/ 0 h 1624031"/>
              <a:gd name="T8" fmla="*/ 0 60000 65536"/>
              <a:gd name="T9" fmla="*/ 0 60000 65536"/>
              <a:gd name="T10" fmla="*/ 0 60000 65536"/>
              <a:gd name="T11" fmla="*/ 0 60000 65536"/>
              <a:gd name="T12" fmla="*/ 0 w 1624031"/>
              <a:gd name="T13" fmla="*/ 0 h 1624031"/>
              <a:gd name="T14" fmla="*/ 1624031 w 1624031"/>
              <a:gd name="T15" fmla="*/ 1624031 h 1624031"/>
            </a:gdLst>
            <a:ahLst/>
            <a:cxnLst>
              <a:cxn ang="T8">
                <a:pos x="T0" y="T1"/>
              </a:cxn>
              <a:cxn ang="T9">
                <a:pos x="T2" y="T3"/>
              </a:cxn>
              <a:cxn ang="T10">
                <a:pos x="T4" y="T5"/>
              </a:cxn>
              <a:cxn ang="T11">
                <a:pos x="T6" y="T7"/>
              </a:cxn>
            </a:cxnLst>
            <a:rect l="T12" t="T13" r="T14" b="T15"/>
            <a:pathLst>
              <a:path w="1624031" h="1624031">
                <a:moveTo>
                  <a:pt x="1624031" y="0"/>
                </a:moveTo>
                <a:cubicBezTo>
                  <a:pt x="1624031" y="896928"/>
                  <a:pt x="896928" y="1624031"/>
                  <a:pt x="0" y="1624031"/>
                </a:cubicBezTo>
                <a:lnTo>
                  <a:pt x="0" y="0"/>
                </a:lnTo>
                <a:lnTo>
                  <a:pt x="1624031" y="0"/>
                </a:lnTo>
                <a:close/>
              </a:path>
            </a:pathLst>
          </a:custGeom>
          <a:solidFill>
            <a:srgbClr val="03B8DF"/>
          </a:solidFill>
          <a:ln>
            <a:noFill/>
          </a:ln>
        </p:spPr>
        <p:txBody>
          <a:bodyPr lIns="71120" tIns="71121" rIns="546788" bIns="546788"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8" name="任意多边形 47"/>
          <p:cNvSpPr/>
          <p:nvPr/>
        </p:nvSpPr>
        <p:spPr bwMode="auto">
          <a:xfrm>
            <a:off x="2913857" y="2747938"/>
            <a:ext cx="1624012" cy="1624012"/>
          </a:xfrm>
          <a:custGeom>
            <a:avLst/>
            <a:gdLst>
              <a:gd name="T0" fmla="*/ 1623955 w 1624031"/>
              <a:gd name="T1" fmla="*/ 1623955 h 1624031"/>
              <a:gd name="T2" fmla="*/ 0 w 1624031"/>
              <a:gd name="T3" fmla="*/ 0 h 1624031"/>
              <a:gd name="T4" fmla="*/ 1623955 w 1624031"/>
              <a:gd name="T5" fmla="*/ 0 h 1624031"/>
              <a:gd name="T6" fmla="*/ 1623955 w 1624031"/>
              <a:gd name="T7" fmla="*/ 1623955 h 1624031"/>
              <a:gd name="T8" fmla="*/ 0 60000 65536"/>
              <a:gd name="T9" fmla="*/ 0 60000 65536"/>
              <a:gd name="T10" fmla="*/ 0 60000 65536"/>
              <a:gd name="T11" fmla="*/ 0 60000 65536"/>
              <a:gd name="T12" fmla="*/ 0 w 1624031"/>
              <a:gd name="T13" fmla="*/ 0 h 1624031"/>
              <a:gd name="T14" fmla="*/ 1624031 w 1624031"/>
              <a:gd name="T15" fmla="*/ 1624031 h 1624031"/>
            </a:gdLst>
            <a:ahLst/>
            <a:cxnLst>
              <a:cxn ang="T8">
                <a:pos x="T0" y="T1"/>
              </a:cxn>
              <a:cxn ang="T9">
                <a:pos x="T2" y="T3"/>
              </a:cxn>
              <a:cxn ang="T10">
                <a:pos x="T4" y="T5"/>
              </a:cxn>
              <a:cxn ang="T11">
                <a:pos x="T6" y="T7"/>
              </a:cxn>
            </a:cxnLst>
            <a:rect l="T12" t="T13" r="T14" b="T15"/>
            <a:pathLst>
              <a:path w="1624031" h="1624031">
                <a:moveTo>
                  <a:pt x="1624031" y="1624031"/>
                </a:moveTo>
                <a:cubicBezTo>
                  <a:pt x="727103" y="1624031"/>
                  <a:pt x="0" y="896928"/>
                  <a:pt x="0" y="0"/>
                </a:cubicBezTo>
                <a:lnTo>
                  <a:pt x="1624031" y="0"/>
                </a:lnTo>
                <a:lnTo>
                  <a:pt x="1624031" y="1624031"/>
                </a:lnTo>
                <a:close/>
              </a:path>
            </a:pathLst>
          </a:custGeom>
          <a:solidFill>
            <a:srgbClr val="A6A6A6"/>
          </a:solidFill>
          <a:ln>
            <a:noFill/>
          </a:ln>
        </p:spPr>
        <p:txBody>
          <a:bodyPr lIns="546788" tIns="71120" rIns="71120" bIns="546788"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49" name="环形箭头 7"/>
          <p:cNvSpPr/>
          <p:nvPr/>
        </p:nvSpPr>
        <p:spPr bwMode="auto">
          <a:xfrm>
            <a:off x="4294982" y="2373288"/>
            <a:ext cx="561975" cy="487362"/>
          </a:xfrm>
          <a:custGeom>
            <a:avLst/>
            <a:gdLst>
              <a:gd name="T0" fmla="*/ 30747 w 560722"/>
              <a:gd name="T1" fmla="*/ 243348 h 487584"/>
              <a:gd name="T2" fmla="*/ 251893 w 560722"/>
              <a:gd name="T3" fmla="*/ 32031 h 487584"/>
              <a:gd name="T4" fmla="*/ 521060 w 560722"/>
              <a:gd name="T5" fmla="*/ 173521 h 487584"/>
              <a:gd name="T6" fmla="*/ 548907 w 560722"/>
              <a:gd name="T7" fmla="*/ 173521 h 487584"/>
              <a:gd name="T8" fmla="*/ 504256 w 560722"/>
              <a:gd name="T9" fmla="*/ 243348 h 487584"/>
              <a:gd name="T10" fmla="*/ 425917 w 560722"/>
              <a:gd name="T11" fmla="*/ 173521 h 487584"/>
              <a:gd name="T12" fmla="*/ 452230 w 560722"/>
              <a:gd name="T13" fmla="*/ 173521 h 487584"/>
              <a:gd name="T14" fmla="*/ 252513 w 560722"/>
              <a:gd name="T15" fmla="*/ 93198 h 487584"/>
              <a:gd name="T16" fmla="*/ 92242 w 560722"/>
              <a:gd name="T17" fmla="*/ 243348 h 487584"/>
              <a:gd name="T18" fmla="*/ 30747 w 560722"/>
              <a:gd name="T19" fmla="*/ 243348 h 487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0722"/>
              <a:gd name="T31" fmla="*/ 0 h 487584"/>
              <a:gd name="T32" fmla="*/ 560722 w 560722"/>
              <a:gd name="T33" fmla="*/ 487584 h 4875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0722" h="487584">
                <a:moveTo>
                  <a:pt x="30474" y="243792"/>
                </a:moveTo>
                <a:cubicBezTo>
                  <a:pt x="30474" y="136117"/>
                  <a:pt x="124476" y="45322"/>
                  <a:pt x="249654" y="32091"/>
                </a:cubicBezTo>
                <a:cubicBezTo>
                  <a:pt x="366608" y="19729"/>
                  <a:pt x="477783" y="78800"/>
                  <a:pt x="516429" y="173837"/>
                </a:cubicBezTo>
                <a:lnTo>
                  <a:pt x="544028" y="173837"/>
                </a:lnTo>
                <a:lnTo>
                  <a:pt x="499774" y="243792"/>
                </a:lnTo>
                <a:lnTo>
                  <a:pt x="422132" y="173837"/>
                </a:lnTo>
                <a:lnTo>
                  <a:pt x="448210" y="173837"/>
                </a:lnTo>
                <a:cubicBezTo>
                  <a:pt x="410722" y="115338"/>
                  <a:pt x="330879" y="82879"/>
                  <a:pt x="250269" y="93367"/>
                </a:cubicBezTo>
                <a:cubicBezTo>
                  <a:pt x="158720" y="105278"/>
                  <a:pt x="91422" y="169008"/>
                  <a:pt x="91422" y="243792"/>
                </a:cubicBezTo>
                <a:lnTo>
                  <a:pt x="30474" y="2437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0" name="环形箭头 8"/>
          <p:cNvSpPr/>
          <p:nvPr/>
        </p:nvSpPr>
        <p:spPr bwMode="auto">
          <a:xfrm rot="10800000">
            <a:off x="4294982" y="2560613"/>
            <a:ext cx="561975" cy="487362"/>
          </a:xfrm>
          <a:custGeom>
            <a:avLst/>
            <a:gdLst>
              <a:gd name="T0" fmla="*/ 30747 w 560722"/>
              <a:gd name="T1" fmla="*/ 243348 h 487584"/>
              <a:gd name="T2" fmla="*/ 251893 w 560722"/>
              <a:gd name="T3" fmla="*/ 32031 h 487584"/>
              <a:gd name="T4" fmla="*/ 521060 w 560722"/>
              <a:gd name="T5" fmla="*/ 173521 h 487584"/>
              <a:gd name="T6" fmla="*/ 548907 w 560722"/>
              <a:gd name="T7" fmla="*/ 173521 h 487584"/>
              <a:gd name="T8" fmla="*/ 504256 w 560722"/>
              <a:gd name="T9" fmla="*/ 243348 h 487584"/>
              <a:gd name="T10" fmla="*/ 425917 w 560722"/>
              <a:gd name="T11" fmla="*/ 173521 h 487584"/>
              <a:gd name="T12" fmla="*/ 452230 w 560722"/>
              <a:gd name="T13" fmla="*/ 173521 h 487584"/>
              <a:gd name="T14" fmla="*/ 252513 w 560722"/>
              <a:gd name="T15" fmla="*/ 93198 h 487584"/>
              <a:gd name="T16" fmla="*/ 92242 w 560722"/>
              <a:gd name="T17" fmla="*/ 243348 h 487584"/>
              <a:gd name="T18" fmla="*/ 30747 w 560722"/>
              <a:gd name="T19" fmla="*/ 243348 h 487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0722"/>
              <a:gd name="T31" fmla="*/ 0 h 487584"/>
              <a:gd name="T32" fmla="*/ 560722 w 560722"/>
              <a:gd name="T33" fmla="*/ 487584 h 4875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0722" h="487584">
                <a:moveTo>
                  <a:pt x="30474" y="243792"/>
                </a:moveTo>
                <a:cubicBezTo>
                  <a:pt x="30474" y="136117"/>
                  <a:pt x="124476" y="45322"/>
                  <a:pt x="249654" y="32091"/>
                </a:cubicBezTo>
                <a:cubicBezTo>
                  <a:pt x="366608" y="19729"/>
                  <a:pt x="477783" y="78800"/>
                  <a:pt x="516429" y="173837"/>
                </a:cubicBezTo>
                <a:lnTo>
                  <a:pt x="544028" y="173837"/>
                </a:lnTo>
                <a:lnTo>
                  <a:pt x="499774" y="243792"/>
                </a:lnTo>
                <a:lnTo>
                  <a:pt x="422132" y="173837"/>
                </a:lnTo>
                <a:lnTo>
                  <a:pt x="448210" y="173837"/>
                </a:lnTo>
                <a:cubicBezTo>
                  <a:pt x="410722" y="115338"/>
                  <a:pt x="330879" y="82879"/>
                  <a:pt x="250269" y="93367"/>
                </a:cubicBezTo>
                <a:cubicBezTo>
                  <a:pt x="158720" y="105278"/>
                  <a:pt x="91422" y="169008"/>
                  <a:pt x="91422" y="243792"/>
                </a:cubicBezTo>
                <a:lnTo>
                  <a:pt x="30474" y="2437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1" name="Freeform 206"/>
          <p:cNvSpPr/>
          <p:nvPr/>
        </p:nvSpPr>
        <p:spPr bwMode="auto">
          <a:xfrm rot="18000000">
            <a:off x="2870994" y="1532238"/>
            <a:ext cx="339725" cy="163512"/>
          </a:xfrm>
          <a:custGeom>
            <a:avLst/>
            <a:gdLst>
              <a:gd name="T0" fmla="*/ 0 w 323"/>
              <a:gd name="T1" fmla="*/ 2147483647 h 154"/>
              <a:gd name="T2" fmla="*/ 2147483647 w 323"/>
              <a:gd name="T3" fmla="*/ 0 h 154"/>
              <a:gd name="T4" fmla="*/ 2147483647 w 323"/>
              <a:gd name="T5" fmla="*/ 2147483647 h 154"/>
              <a:gd name="T6" fmla="*/ 0 w 323"/>
              <a:gd name="T7" fmla="*/ 2147483647 h 154"/>
              <a:gd name="T8" fmla="*/ 0 60000 65536"/>
              <a:gd name="T9" fmla="*/ 0 60000 65536"/>
              <a:gd name="T10" fmla="*/ 0 60000 65536"/>
              <a:gd name="T11" fmla="*/ 0 60000 65536"/>
              <a:gd name="T12" fmla="*/ 0 w 323"/>
              <a:gd name="T13" fmla="*/ 0 h 154"/>
              <a:gd name="T14" fmla="*/ 323 w 323"/>
              <a:gd name="T15" fmla="*/ 154 h 154"/>
            </a:gdLst>
            <a:ahLst/>
            <a:cxnLst>
              <a:cxn ang="T8">
                <a:pos x="T0" y="T1"/>
              </a:cxn>
              <a:cxn ang="T9">
                <a:pos x="T2" y="T3"/>
              </a:cxn>
              <a:cxn ang="T10">
                <a:pos x="T4" y="T5"/>
              </a:cxn>
              <a:cxn ang="T11">
                <a:pos x="T6" y="T7"/>
              </a:cxn>
            </a:cxnLst>
            <a:rect l="T12" t="T13" r="T14" b="T15"/>
            <a:pathLst>
              <a:path w="323" h="154">
                <a:moveTo>
                  <a:pt x="0" y="154"/>
                </a:moveTo>
                <a:lnTo>
                  <a:pt x="167" y="0"/>
                </a:lnTo>
                <a:lnTo>
                  <a:pt x="323" y="154"/>
                </a:lnTo>
                <a:lnTo>
                  <a:pt x="0" y="154"/>
                </a:lnTo>
                <a:close/>
              </a:path>
            </a:pathLst>
          </a:custGeom>
          <a:solidFill>
            <a:srgbClr val="FFE55F"/>
          </a:solidFill>
          <a:ln>
            <a:noFill/>
          </a:ln>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2" name="Freeform 206"/>
          <p:cNvSpPr/>
          <p:nvPr/>
        </p:nvSpPr>
        <p:spPr bwMode="auto">
          <a:xfrm rot="3600000" flipH="1">
            <a:off x="5926932" y="1529947"/>
            <a:ext cx="339725" cy="163512"/>
          </a:xfrm>
          <a:custGeom>
            <a:avLst/>
            <a:gdLst>
              <a:gd name="T0" fmla="*/ 0 w 323"/>
              <a:gd name="T1" fmla="*/ 2147483647 h 154"/>
              <a:gd name="T2" fmla="*/ 2147483647 w 323"/>
              <a:gd name="T3" fmla="*/ 0 h 154"/>
              <a:gd name="T4" fmla="*/ 2147483647 w 323"/>
              <a:gd name="T5" fmla="*/ 2147483647 h 154"/>
              <a:gd name="T6" fmla="*/ 0 w 323"/>
              <a:gd name="T7" fmla="*/ 2147483647 h 154"/>
              <a:gd name="T8" fmla="*/ 0 60000 65536"/>
              <a:gd name="T9" fmla="*/ 0 60000 65536"/>
              <a:gd name="T10" fmla="*/ 0 60000 65536"/>
              <a:gd name="T11" fmla="*/ 0 60000 65536"/>
              <a:gd name="T12" fmla="*/ 0 w 323"/>
              <a:gd name="T13" fmla="*/ 0 h 154"/>
              <a:gd name="T14" fmla="*/ 323 w 323"/>
              <a:gd name="T15" fmla="*/ 154 h 154"/>
            </a:gdLst>
            <a:ahLst/>
            <a:cxnLst>
              <a:cxn ang="T8">
                <a:pos x="T0" y="T1"/>
              </a:cxn>
              <a:cxn ang="T9">
                <a:pos x="T2" y="T3"/>
              </a:cxn>
              <a:cxn ang="T10">
                <a:pos x="T4" y="T5"/>
              </a:cxn>
              <a:cxn ang="T11">
                <a:pos x="T6" y="T7"/>
              </a:cxn>
            </a:cxnLst>
            <a:rect l="T12" t="T13" r="T14" b="T15"/>
            <a:pathLst>
              <a:path w="323" h="154">
                <a:moveTo>
                  <a:pt x="0" y="154"/>
                </a:moveTo>
                <a:lnTo>
                  <a:pt x="167" y="0"/>
                </a:lnTo>
                <a:lnTo>
                  <a:pt x="323" y="154"/>
                </a:lnTo>
                <a:lnTo>
                  <a:pt x="0" y="154"/>
                </a:lnTo>
                <a:close/>
              </a:path>
            </a:pathLst>
          </a:custGeom>
          <a:solidFill>
            <a:srgbClr val="EA545D"/>
          </a:solidFill>
          <a:ln>
            <a:noFill/>
          </a:ln>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3" name="Freeform 206"/>
          <p:cNvSpPr/>
          <p:nvPr/>
        </p:nvSpPr>
        <p:spPr bwMode="auto">
          <a:xfrm rot="13500000">
            <a:off x="3090037" y="3893343"/>
            <a:ext cx="319866" cy="160690"/>
          </a:xfrm>
          <a:custGeom>
            <a:avLst/>
            <a:gdLst>
              <a:gd name="T0" fmla="*/ 0 w 323"/>
              <a:gd name="T1" fmla="*/ 2147483647 h 154"/>
              <a:gd name="T2" fmla="*/ 2147483647 w 323"/>
              <a:gd name="T3" fmla="*/ 0 h 154"/>
              <a:gd name="T4" fmla="*/ 2147483647 w 323"/>
              <a:gd name="T5" fmla="*/ 2147483647 h 154"/>
              <a:gd name="T6" fmla="*/ 0 w 323"/>
              <a:gd name="T7" fmla="*/ 2147483647 h 154"/>
              <a:gd name="T8" fmla="*/ 0 60000 65536"/>
              <a:gd name="T9" fmla="*/ 0 60000 65536"/>
              <a:gd name="T10" fmla="*/ 0 60000 65536"/>
              <a:gd name="T11" fmla="*/ 0 60000 65536"/>
              <a:gd name="T12" fmla="*/ 0 w 323"/>
              <a:gd name="T13" fmla="*/ 0 h 154"/>
              <a:gd name="T14" fmla="*/ 323 w 323"/>
              <a:gd name="T15" fmla="*/ 154 h 154"/>
            </a:gdLst>
            <a:ahLst/>
            <a:cxnLst>
              <a:cxn ang="T8">
                <a:pos x="T0" y="T1"/>
              </a:cxn>
              <a:cxn ang="T9">
                <a:pos x="T2" y="T3"/>
              </a:cxn>
              <a:cxn ang="T10">
                <a:pos x="T4" y="T5"/>
              </a:cxn>
              <a:cxn ang="T11">
                <a:pos x="T6" y="T7"/>
              </a:cxn>
            </a:cxnLst>
            <a:rect l="T12" t="T13" r="T14" b="T15"/>
            <a:pathLst>
              <a:path w="323" h="154">
                <a:moveTo>
                  <a:pt x="0" y="154"/>
                </a:moveTo>
                <a:lnTo>
                  <a:pt x="167" y="0"/>
                </a:lnTo>
                <a:lnTo>
                  <a:pt x="323" y="154"/>
                </a:lnTo>
                <a:lnTo>
                  <a:pt x="0" y="154"/>
                </a:lnTo>
                <a:close/>
              </a:path>
            </a:pathLst>
          </a:custGeom>
          <a:solidFill>
            <a:srgbClr val="A6A6A6"/>
          </a:solidFill>
          <a:ln>
            <a:noFill/>
          </a:ln>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54" name="Freeform 206"/>
          <p:cNvSpPr/>
          <p:nvPr/>
        </p:nvSpPr>
        <p:spPr bwMode="auto">
          <a:xfrm rot="8100000" flipH="1">
            <a:off x="5758114" y="3860572"/>
            <a:ext cx="337227" cy="173700"/>
          </a:xfrm>
          <a:custGeom>
            <a:avLst/>
            <a:gdLst>
              <a:gd name="T0" fmla="*/ 0 w 323"/>
              <a:gd name="T1" fmla="*/ 2147483647 h 154"/>
              <a:gd name="T2" fmla="*/ 2147483647 w 323"/>
              <a:gd name="T3" fmla="*/ 0 h 154"/>
              <a:gd name="T4" fmla="*/ 2147483647 w 323"/>
              <a:gd name="T5" fmla="*/ 2147483647 h 154"/>
              <a:gd name="T6" fmla="*/ 0 w 323"/>
              <a:gd name="T7" fmla="*/ 2147483647 h 154"/>
              <a:gd name="T8" fmla="*/ 0 60000 65536"/>
              <a:gd name="T9" fmla="*/ 0 60000 65536"/>
              <a:gd name="T10" fmla="*/ 0 60000 65536"/>
              <a:gd name="T11" fmla="*/ 0 60000 65536"/>
              <a:gd name="T12" fmla="*/ 0 w 323"/>
              <a:gd name="T13" fmla="*/ 0 h 154"/>
              <a:gd name="T14" fmla="*/ 323 w 323"/>
              <a:gd name="T15" fmla="*/ 154 h 154"/>
            </a:gdLst>
            <a:ahLst/>
            <a:cxnLst>
              <a:cxn ang="T8">
                <a:pos x="T0" y="T1"/>
              </a:cxn>
              <a:cxn ang="T9">
                <a:pos x="T2" y="T3"/>
              </a:cxn>
              <a:cxn ang="T10">
                <a:pos x="T4" y="T5"/>
              </a:cxn>
              <a:cxn ang="T11">
                <a:pos x="T6" y="T7"/>
              </a:cxn>
            </a:cxnLst>
            <a:rect l="T12" t="T13" r="T14" b="T15"/>
            <a:pathLst>
              <a:path w="323" h="154">
                <a:moveTo>
                  <a:pt x="0" y="154"/>
                </a:moveTo>
                <a:lnTo>
                  <a:pt x="167" y="0"/>
                </a:lnTo>
                <a:lnTo>
                  <a:pt x="323" y="154"/>
                </a:lnTo>
                <a:lnTo>
                  <a:pt x="0" y="154"/>
                </a:lnTo>
                <a:close/>
              </a:path>
            </a:pathLst>
          </a:custGeom>
          <a:solidFill>
            <a:srgbClr val="03B8DF"/>
          </a:solidFill>
          <a:ln>
            <a:noFill/>
          </a:ln>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nvGrpSpPr>
          <p:cNvPr id="55" name="组合 54"/>
          <p:cNvGrpSpPr/>
          <p:nvPr/>
        </p:nvGrpSpPr>
        <p:grpSpPr bwMode="auto">
          <a:xfrm>
            <a:off x="5110957" y="1687488"/>
            <a:ext cx="488950" cy="488950"/>
            <a:chOff x="0" y="0"/>
            <a:chExt cx="488316" cy="488319"/>
          </a:xfrm>
        </p:grpSpPr>
        <p:sp>
          <p:nvSpPr>
            <p:cNvPr id="83" name="AutoShape 81"/>
            <p:cNvSpPr/>
            <p:nvPr/>
          </p:nvSpPr>
          <p:spPr bwMode="auto">
            <a:xfrm>
              <a:off x="0" y="0"/>
              <a:ext cx="488316" cy="48831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1560989426 w 21600"/>
                <a:gd name="T23" fmla="*/ 2147483647 h 21600"/>
                <a:gd name="T24" fmla="*/ 1410263694 w 21600"/>
                <a:gd name="T25" fmla="*/ 2147483647 h 21600"/>
                <a:gd name="T26" fmla="*/ 1586582963 w 21600"/>
                <a:gd name="T27" fmla="*/ 2147483647 h 21600"/>
                <a:gd name="T28" fmla="*/ 2147483647 w 21600"/>
                <a:gd name="T29" fmla="*/ 352642061 h 21600"/>
                <a:gd name="T30" fmla="*/ 2147483647 w 21600"/>
                <a:gd name="T31" fmla="*/ 2115852184 h 21600"/>
                <a:gd name="T32" fmla="*/ 2147483647 w 21600"/>
                <a:gd name="T33" fmla="*/ 2147483647 h 21600"/>
                <a:gd name="T34" fmla="*/ 1233957808 w 21600"/>
                <a:gd name="T35" fmla="*/ 2147483647 h 21600"/>
                <a:gd name="T36" fmla="*/ 528687425 w 21600"/>
                <a:gd name="T37" fmla="*/ 2147483647 h 21600"/>
                <a:gd name="T38" fmla="*/ 352369512 w 21600"/>
                <a:gd name="T39" fmla="*/ 2147483647 h 21600"/>
                <a:gd name="T40" fmla="*/ 1057640348 w 21600"/>
                <a:gd name="T41" fmla="*/ 2115852184 h 21600"/>
                <a:gd name="T42" fmla="*/ 1233957808 w 21600"/>
                <a:gd name="T43" fmla="*/ 2147483647 h 21600"/>
                <a:gd name="T44" fmla="*/ 2147483647 w 21600"/>
                <a:gd name="T45" fmla="*/ 1769216716 h 21600"/>
                <a:gd name="T46" fmla="*/ 2147483647 w 21600"/>
                <a:gd name="T47" fmla="*/ 0 h 21600"/>
                <a:gd name="T48" fmla="*/ 1586582963 w 21600"/>
                <a:gd name="T49" fmla="*/ 1803950291 h 21600"/>
                <a:gd name="T50" fmla="*/ 1410263694 w 21600"/>
                <a:gd name="T51" fmla="*/ 1903999945 h 21600"/>
                <a:gd name="T52" fmla="*/ 528687425 w 21600"/>
                <a:gd name="T53" fmla="*/ 1763209309 h 21600"/>
                <a:gd name="T54" fmla="*/ 0 w 21600"/>
                <a:gd name="T55" fmla="*/ 2147483647 h 21600"/>
                <a:gd name="T56" fmla="*/ 1057640348 w 21600"/>
                <a:gd name="T57" fmla="*/ 2147483647 h 21600"/>
                <a:gd name="T58" fmla="*/ 1536436183 w 21600"/>
                <a:gd name="T59" fmla="*/ 2147483647 h 21600"/>
                <a:gd name="T60" fmla="*/ 1586582963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1846528799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600"/>
                <a:gd name="T115" fmla="*/ 0 h 21600"/>
                <a:gd name="T116" fmla="*/ 21600 w 21600"/>
                <a:gd name="T117" fmla="*/ 21600 h 216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4" name="AutoShape 82"/>
            <p:cNvSpPr/>
            <p:nvPr/>
          </p:nvSpPr>
          <p:spPr bwMode="auto">
            <a:xfrm>
              <a:off x="45909" y="396498"/>
              <a:ext cx="45910" cy="45910"/>
            </a:xfrm>
            <a:custGeom>
              <a:avLst/>
              <a:gdLst>
                <a:gd name="T0" fmla="*/ 220413 w 21600"/>
                <a:gd name="T1" fmla="*/ 293888 h 21600"/>
                <a:gd name="T2" fmla="*/ 146940 w 21600"/>
                <a:gd name="T3" fmla="*/ 220413 h 21600"/>
                <a:gd name="T4" fmla="*/ 220413 w 21600"/>
                <a:gd name="T5" fmla="*/ 146940 h 21600"/>
                <a:gd name="T6" fmla="*/ 293888 w 21600"/>
                <a:gd name="T7" fmla="*/ 220413 h 21600"/>
                <a:gd name="T8" fmla="*/ 220413 w 21600"/>
                <a:gd name="T9" fmla="*/ 293888 h 21600"/>
                <a:gd name="T10" fmla="*/ 220413 w 21600"/>
                <a:gd name="T11" fmla="*/ 0 h 21600"/>
                <a:gd name="T12" fmla="*/ 0 w 21600"/>
                <a:gd name="T13" fmla="*/ 220413 h 21600"/>
                <a:gd name="T14" fmla="*/ 220413 w 21600"/>
                <a:gd name="T15" fmla="*/ 440808 h 21600"/>
                <a:gd name="T16" fmla="*/ 440827 w 21600"/>
                <a:gd name="T17" fmla="*/ 220413 h 21600"/>
                <a:gd name="T18" fmla="*/ 220413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600"/>
                <a:gd name="T31" fmla="*/ 0 h 21600"/>
                <a:gd name="T32" fmla="*/ 21600 w 21600"/>
                <a:gd name="T33" fmla="*/ 2160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10800" y="14400"/>
                  </a:moveTo>
                  <a:cubicBezTo>
                    <a:pt x="8820" y="14400"/>
                    <a:pt x="7200" y="12782"/>
                    <a:pt x="7200" y="10800"/>
                  </a:cubicBezTo>
                  <a:cubicBezTo>
                    <a:pt x="7200" y="8817"/>
                    <a:pt x="8820" y="7200"/>
                    <a:pt x="10800" y="7200"/>
                  </a:cubicBezTo>
                  <a:cubicBezTo>
                    <a:pt x="12779" y="7200"/>
                    <a:pt x="14400" y="8817"/>
                    <a:pt x="14400" y="10800"/>
                  </a:cubicBezTo>
                  <a:cubicBezTo>
                    <a:pt x="14400" y="12782"/>
                    <a:pt x="12779" y="14400"/>
                    <a:pt x="10800" y="14400"/>
                  </a:cubicBezTo>
                  <a:moveTo>
                    <a:pt x="10800" y="0"/>
                  </a:moveTo>
                  <a:cubicBezTo>
                    <a:pt x="4837" y="0"/>
                    <a:pt x="0" y="4837"/>
                    <a:pt x="0" y="10800"/>
                  </a:cubicBezTo>
                  <a:cubicBezTo>
                    <a:pt x="0" y="16762"/>
                    <a:pt x="4837" y="21599"/>
                    <a:pt x="10800" y="21599"/>
                  </a:cubicBezTo>
                  <a:cubicBezTo>
                    <a:pt x="16762" y="21599"/>
                    <a:pt x="21600" y="16762"/>
                    <a:pt x="21600" y="10800"/>
                  </a:cubicBezTo>
                  <a:cubicBezTo>
                    <a:pt x="21600" y="4837"/>
                    <a:pt x="16762" y="0"/>
                    <a:pt x="1080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56" name="组合 55"/>
          <p:cNvGrpSpPr/>
          <p:nvPr/>
        </p:nvGrpSpPr>
        <p:grpSpPr bwMode="auto">
          <a:xfrm>
            <a:off x="5110957" y="3186088"/>
            <a:ext cx="366712" cy="488950"/>
            <a:chOff x="0" y="0"/>
            <a:chExt cx="366446" cy="489149"/>
          </a:xfrm>
        </p:grpSpPr>
        <p:sp>
          <p:nvSpPr>
            <p:cNvPr id="81" name="AutoShape 115"/>
            <p:cNvSpPr/>
            <p:nvPr/>
          </p:nvSpPr>
          <p:spPr bwMode="auto">
            <a:xfrm>
              <a:off x="0" y="0"/>
              <a:ext cx="366446" cy="489149"/>
            </a:xfrm>
            <a:custGeom>
              <a:avLst/>
              <a:gdLst>
                <a:gd name="T0" fmla="*/ 1640174244 w 21600"/>
                <a:gd name="T1" fmla="*/ 2147483647 h 21600"/>
                <a:gd name="T2" fmla="*/ 1640174244 w 21600"/>
                <a:gd name="T3" fmla="*/ 2147483647 h 21600"/>
                <a:gd name="T4" fmla="*/ 1640174244 w 21600"/>
                <a:gd name="T5" fmla="*/ 2147483647 h 21600"/>
                <a:gd name="T6" fmla="*/ 1640174244 w 21600"/>
                <a:gd name="T7" fmla="*/ 2147483647 h 21600"/>
                <a:gd name="T8" fmla="*/ 1118218251 w 21600"/>
                <a:gd name="T9" fmla="*/ 2147483647 h 21600"/>
                <a:gd name="T10" fmla="*/ 670896423 w 21600"/>
                <a:gd name="T11" fmla="*/ 2147483647 h 21600"/>
                <a:gd name="T12" fmla="*/ 149105941 w 21600"/>
                <a:gd name="T13" fmla="*/ 2147483647 h 21600"/>
                <a:gd name="T14" fmla="*/ 149105941 w 21600"/>
                <a:gd name="T15" fmla="*/ 2147483647 h 21600"/>
                <a:gd name="T16" fmla="*/ 149105941 w 21600"/>
                <a:gd name="T17" fmla="*/ 2147483647 h 21600"/>
                <a:gd name="T18" fmla="*/ 149105941 w 21600"/>
                <a:gd name="T19" fmla="*/ 2147483647 h 21600"/>
                <a:gd name="T20" fmla="*/ 149105941 w 21600"/>
                <a:gd name="T21" fmla="*/ 2147483647 h 21600"/>
                <a:gd name="T22" fmla="*/ 223578463 w 21600"/>
                <a:gd name="T23" fmla="*/ 2147483647 h 21600"/>
                <a:gd name="T24" fmla="*/ 372684269 w 21600"/>
                <a:gd name="T25" fmla="*/ 2147483647 h 21600"/>
                <a:gd name="T26" fmla="*/ 1416514144 w 21600"/>
                <a:gd name="T27" fmla="*/ 2147483647 h 21600"/>
                <a:gd name="T28" fmla="*/ 1565535464 w 21600"/>
                <a:gd name="T29" fmla="*/ 2147483647 h 21600"/>
                <a:gd name="T30" fmla="*/ 1640174244 w 21600"/>
                <a:gd name="T31" fmla="*/ 2147483647 h 21600"/>
                <a:gd name="T32" fmla="*/ 1640174244 w 21600"/>
                <a:gd name="T33" fmla="*/ 2147483647 h 21600"/>
                <a:gd name="T34" fmla="*/ 1192851873 w 21600"/>
                <a:gd name="T35" fmla="*/ 1597699917 h 21600"/>
                <a:gd name="T36" fmla="*/ 1192851873 w 21600"/>
                <a:gd name="T37" fmla="*/ 1597968043 h 21600"/>
                <a:gd name="T38" fmla="*/ 1192851873 w 21600"/>
                <a:gd name="T39" fmla="*/ 2147483647 h 21600"/>
                <a:gd name="T40" fmla="*/ 596428651 w 21600"/>
                <a:gd name="T41" fmla="*/ 2147483647 h 21600"/>
                <a:gd name="T42" fmla="*/ 596428651 w 21600"/>
                <a:gd name="T43" fmla="*/ 1597968043 h 21600"/>
                <a:gd name="T44" fmla="*/ 596428651 w 21600"/>
                <a:gd name="T45" fmla="*/ 1597699917 h 21600"/>
                <a:gd name="T46" fmla="*/ 894640126 w 21600"/>
                <a:gd name="T47" fmla="*/ 887617788 h 21600"/>
                <a:gd name="T48" fmla="*/ 1192851873 w 21600"/>
                <a:gd name="T49" fmla="*/ 1597699917 h 21600"/>
                <a:gd name="T50" fmla="*/ 372684269 w 21600"/>
                <a:gd name="T51" fmla="*/ 1597699917 h 21600"/>
                <a:gd name="T52" fmla="*/ 894640126 w 21600"/>
                <a:gd name="T53" fmla="*/ 355047133 h 21600"/>
                <a:gd name="T54" fmla="*/ 1416514144 w 21600"/>
                <a:gd name="T55" fmla="*/ 1597699917 h 21600"/>
                <a:gd name="T56" fmla="*/ 1416514144 w 21600"/>
                <a:gd name="T57" fmla="*/ 2147483647 h 21600"/>
                <a:gd name="T58" fmla="*/ 1267324531 w 21600"/>
                <a:gd name="T59" fmla="*/ 2147483647 h 21600"/>
                <a:gd name="T60" fmla="*/ 1267324531 w 21600"/>
                <a:gd name="T61" fmla="*/ 1597968043 h 21600"/>
                <a:gd name="T62" fmla="*/ 894640126 w 21600"/>
                <a:gd name="T63" fmla="*/ 710349711 h 21600"/>
                <a:gd name="T64" fmla="*/ 521790278 w 21600"/>
                <a:gd name="T65" fmla="*/ 1597968043 h 21600"/>
                <a:gd name="T66" fmla="*/ 521790278 w 21600"/>
                <a:gd name="T67" fmla="*/ 2147483647 h 21600"/>
                <a:gd name="T68" fmla="*/ 372684269 w 21600"/>
                <a:gd name="T69" fmla="*/ 2147483647 h 21600"/>
                <a:gd name="T70" fmla="*/ 372684269 w 21600"/>
                <a:gd name="T71" fmla="*/ 1597699917 h 21600"/>
                <a:gd name="T72" fmla="*/ 1565535464 w 21600"/>
                <a:gd name="T73" fmla="*/ 2147483647 h 21600"/>
                <a:gd name="T74" fmla="*/ 1565535464 w 21600"/>
                <a:gd name="T75" fmla="*/ 1597699917 h 21600"/>
                <a:gd name="T76" fmla="*/ 894640126 w 21600"/>
                <a:gd name="T77" fmla="*/ 0 h 21600"/>
                <a:gd name="T78" fmla="*/ 223578463 w 21600"/>
                <a:gd name="T79" fmla="*/ 1597699917 h 21600"/>
                <a:gd name="T80" fmla="*/ 223578463 w 21600"/>
                <a:gd name="T81" fmla="*/ 2147483647 h 21600"/>
                <a:gd name="T82" fmla="*/ 0 w 21600"/>
                <a:gd name="T83" fmla="*/ 2147483647 h 21600"/>
                <a:gd name="T84" fmla="*/ 0 w 21600"/>
                <a:gd name="T85" fmla="*/ 2147483647 h 21600"/>
                <a:gd name="T86" fmla="*/ 0 w 21600"/>
                <a:gd name="T87" fmla="*/ 2147483647 h 21600"/>
                <a:gd name="T88" fmla="*/ 0 w 21600"/>
                <a:gd name="T89" fmla="*/ 2147483647 h 21600"/>
                <a:gd name="T90" fmla="*/ 0 w 21600"/>
                <a:gd name="T91" fmla="*/ 2147483647 h 21600"/>
                <a:gd name="T92" fmla="*/ 670896423 w 21600"/>
                <a:gd name="T93" fmla="*/ 2147483647 h 21600"/>
                <a:gd name="T94" fmla="*/ 1118218251 w 21600"/>
                <a:gd name="T95" fmla="*/ 2147483647 h 21600"/>
                <a:gd name="T96" fmla="*/ 1789280253 w 21600"/>
                <a:gd name="T97" fmla="*/ 2147483647 h 21600"/>
                <a:gd name="T98" fmla="*/ 1789280253 w 21600"/>
                <a:gd name="T99" fmla="*/ 2147483647 h 21600"/>
                <a:gd name="T100" fmla="*/ 1789280253 w 21600"/>
                <a:gd name="T101" fmla="*/ 2147483647 h 21600"/>
                <a:gd name="T102" fmla="*/ 1789280253 w 21600"/>
                <a:gd name="T103" fmla="*/ 2147483647 h 21600"/>
                <a:gd name="T104" fmla="*/ 1789280253 w 21600"/>
                <a:gd name="T105" fmla="*/ 2147483647 h 21600"/>
                <a:gd name="T106" fmla="*/ 1565535464 w 21600"/>
                <a:gd name="T107" fmla="*/ 2147483647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600"/>
                <a:gd name="T163" fmla="*/ 0 h 21600"/>
                <a:gd name="T164" fmla="*/ 21600 w 21600"/>
                <a:gd name="T165" fmla="*/ 21600 h 216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2" name="AutoShape 116"/>
            <p:cNvSpPr/>
            <p:nvPr/>
          </p:nvSpPr>
          <p:spPr bwMode="auto">
            <a:xfrm>
              <a:off x="152755" y="290484"/>
              <a:ext cx="60935" cy="91820"/>
            </a:xfrm>
            <a:custGeom>
              <a:avLst/>
              <a:gdLst>
                <a:gd name="T0" fmla="*/ 684040 w 21600"/>
                <a:gd name="T1" fmla="*/ 0 h 21600"/>
                <a:gd name="T2" fmla="*/ 0 w 21600"/>
                <a:gd name="T3" fmla="*/ 2351408 h 21600"/>
                <a:gd name="T4" fmla="*/ 228080 w 21600"/>
                <a:gd name="T5" fmla="*/ 5492707 h 21600"/>
                <a:gd name="T6" fmla="*/ 684040 w 21600"/>
                <a:gd name="T7" fmla="*/ 7053225 h 21600"/>
                <a:gd name="T8" fmla="*/ 1140249 w 21600"/>
                <a:gd name="T9" fmla="*/ 5504779 h 21600"/>
                <a:gd name="T10" fmla="*/ 1368067 w 21600"/>
                <a:gd name="T11" fmla="*/ 2351408 h 21600"/>
                <a:gd name="T12" fmla="*/ 684040 w 21600"/>
                <a:gd name="T13" fmla="*/ 0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57" name="组合 56"/>
          <p:cNvGrpSpPr/>
          <p:nvPr/>
        </p:nvGrpSpPr>
        <p:grpSpPr bwMode="auto">
          <a:xfrm>
            <a:off x="3647282" y="3189263"/>
            <a:ext cx="488950" cy="488950"/>
            <a:chOff x="0" y="0"/>
            <a:chExt cx="489152" cy="488316"/>
          </a:xfrm>
        </p:grpSpPr>
        <p:sp>
          <p:nvSpPr>
            <p:cNvPr id="79" name="AutoShape 128"/>
            <p:cNvSpPr/>
            <p:nvPr/>
          </p:nvSpPr>
          <p:spPr bwMode="auto">
            <a:xfrm>
              <a:off x="0" y="0"/>
              <a:ext cx="489152" cy="48831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30588088 w 21600"/>
                <a:gd name="T15" fmla="*/ 2147483647 h 21600"/>
                <a:gd name="T16" fmla="*/ 1775534882 w 21600"/>
                <a:gd name="T17" fmla="*/ 2147483647 h 21600"/>
                <a:gd name="T18" fmla="*/ 1775534882 w 21600"/>
                <a:gd name="T19" fmla="*/ 2147483647 h 21600"/>
                <a:gd name="T20" fmla="*/ 1359718512 w 21600"/>
                <a:gd name="T21" fmla="*/ 2147483647 h 21600"/>
                <a:gd name="T22" fmla="*/ 1108816962 w 21600"/>
                <a:gd name="T23" fmla="*/ 2147483647 h 21600"/>
                <a:gd name="T24" fmla="*/ 857124797 w 21600"/>
                <a:gd name="T25" fmla="*/ 2147483647 h 21600"/>
                <a:gd name="T26" fmla="*/ 355576145 w 21600"/>
                <a:gd name="T27" fmla="*/ 2147483647 h 21600"/>
                <a:gd name="T28" fmla="*/ 355053478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1763165199 h 21600"/>
                <a:gd name="T38" fmla="*/ 2147483647 w 21600"/>
                <a:gd name="T39" fmla="*/ 352635192 h 21600"/>
                <a:gd name="T40" fmla="*/ 2147483647 w 21600"/>
                <a:gd name="T41" fmla="*/ 1763165199 h 21600"/>
                <a:gd name="T42" fmla="*/ 2147483647 w 21600"/>
                <a:gd name="T43" fmla="*/ 2147483647 h 21600"/>
                <a:gd name="T44" fmla="*/ 2147483647 w 21600"/>
                <a:gd name="T45" fmla="*/ 0 h 21600"/>
                <a:gd name="T46" fmla="*/ 2130588088 w 21600"/>
                <a:gd name="T47" fmla="*/ 1763165199 h 21600"/>
                <a:gd name="T48" fmla="*/ 2147483647 w 21600"/>
                <a:gd name="T49" fmla="*/ 2147483647 h 21600"/>
                <a:gd name="T50" fmla="*/ 100725464 w 21600"/>
                <a:gd name="T51" fmla="*/ 2147483647 h 21600"/>
                <a:gd name="T52" fmla="*/ 0 w 21600"/>
                <a:gd name="T53" fmla="*/ 2147483647 h 21600"/>
                <a:gd name="T54" fmla="*/ 0 w 21600"/>
                <a:gd name="T55" fmla="*/ 2147483647 h 21600"/>
                <a:gd name="T56" fmla="*/ 354786256 w 21600"/>
                <a:gd name="T57" fmla="*/ 2147483647 h 21600"/>
                <a:gd name="T58" fmla="*/ 887366699 w 21600"/>
                <a:gd name="T59" fmla="*/ 2147483647 h 21600"/>
                <a:gd name="T60" fmla="*/ 1105134917 w 21600"/>
                <a:gd name="T61" fmla="*/ 2147483647 h 21600"/>
                <a:gd name="T62" fmla="*/ 1359718512 w 21600"/>
                <a:gd name="T63" fmla="*/ 2147483647 h 21600"/>
                <a:gd name="T64" fmla="*/ 1775534882 w 21600"/>
                <a:gd name="T65" fmla="*/ 2147483647 h 21600"/>
                <a:gd name="T66" fmla="*/ 2130588088 w 21600"/>
                <a:gd name="T67" fmla="*/ 2147483647 h 21600"/>
                <a:gd name="T68" fmla="*/ 2130588088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1763165199 h 21600"/>
                <a:gd name="T82" fmla="*/ 2147483647 w 21600"/>
                <a:gd name="T83" fmla="*/ 0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600"/>
                <a:gd name="T127" fmla="*/ 0 h 21600"/>
                <a:gd name="T128" fmla="*/ 21600 w 21600"/>
                <a:gd name="T129" fmla="*/ 21600 h 2160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600" h="21600">
                  <a:moveTo>
                    <a:pt x="14850" y="12150"/>
                  </a:moveTo>
                  <a:cubicBezTo>
                    <a:pt x="13851" y="12150"/>
                    <a:pt x="12926" y="11859"/>
                    <a:pt x="12124" y="11386"/>
                  </a:cubicBezTo>
                  <a:lnTo>
                    <a:pt x="11892" y="11618"/>
                  </a:lnTo>
                  <a:lnTo>
                    <a:pt x="11132" y="12377"/>
                  </a:lnTo>
                  <a:lnTo>
                    <a:pt x="9846" y="13663"/>
                  </a:lnTo>
                  <a:cubicBezTo>
                    <a:pt x="9593" y="13916"/>
                    <a:pt x="9451" y="14260"/>
                    <a:pt x="9451" y="14617"/>
                  </a:cubicBezTo>
                  <a:lnTo>
                    <a:pt x="9451" y="16200"/>
                  </a:lnTo>
                  <a:lnTo>
                    <a:pt x="8101" y="16200"/>
                  </a:lnTo>
                  <a:cubicBezTo>
                    <a:pt x="7356" y="16200"/>
                    <a:pt x="6751" y="16804"/>
                    <a:pt x="6751" y="17549"/>
                  </a:cubicBezTo>
                  <a:lnTo>
                    <a:pt x="6751" y="18900"/>
                  </a:lnTo>
                  <a:lnTo>
                    <a:pt x="5170" y="18900"/>
                  </a:lnTo>
                  <a:cubicBezTo>
                    <a:pt x="4812" y="18900"/>
                    <a:pt x="4469" y="19042"/>
                    <a:pt x="4216" y="19295"/>
                  </a:cubicBezTo>
                  <a:lnTo>
                    <a:pt x="3259" y="20252"/>
                  </a:lnTo>
                  <a:lnTo>
                    <a:pt x="1352" y="20249"/>
                  </a:lnTo>
                  <a:lnTo>
                    <a:pt x="1350" y="18326"/>
                  </a:lnTo>
                  <a:lnTo>
                    <a:pt x="9223" y="10467"/>
                  </a:lnTo>
                  <a:cubicBezTo>
                    <a:pt x="9223" y="10467"/>
                    <a:pt x="9223" y="10467"/>
                    <a:pt x="9224" y="10468"/>
                  </a:cubicBezTo>
                  <a:lnTo>
                    <a:pt x="10215" y="9477"/>
                  </a:lnTo>
                  <a:cubicBezTo>
                    <a:pt x="9741" y="8674"/>
                    <a:pt x="9451" y="7748"/>
                    <a:pt x="9451" y="6750"/>
                  </a:cubicBezTo>
                  <a:cubicBezTo>
                    <a:pt x="9451" y="3767"/>
                    <a:pt x="11869" y="1350"/>
                    <a:pt x="14850" y="1350"/>
                  </a:cubicBezTo>
                  <a:cubicBezTo>
                    <a:pt x="17832" y="1350"/>
                    <a:pt x="20250" y="3767"/>
                    <a:pt x="20250" y="6750"/>
                  </a:cubicBezTo>
                  <a:cubicBezTo>
                    <a:pt x="20250" y="9732"/>
                    <a:pt x="17832" y="12150"/>
                    <a:pt x="14850" y="12150"/>
                  </a:cubicBezTo>
                  <a:moveTo>
                    <a:pt x="14850" y="0"/>
                  </a:moveTo>
                  <a:cubicBezTo>
                    <a:pt x="11123" y="0"/>
                    <a:pt x="8101" y="3022"/>
                    <a:pt x="8101" y="6750"/>
                  </a:cubicBezTo>
                  <a:cubicBezTo>
                    <a:pt x="8101" y="7617"/>
                    <a:pt x="8283" y="8438"/>
                    <a:pt x="8582" y="9199"/>
                  </a:cubicBezTo>
                  <a:lnTo>
                    <a:pt x="383" y="17400"/>
                  </a:lnTo>
                  <a:cubicBezTo>
                    <a:pt x="146" y="17637"/>
                    <a:pt x="0" y="17863"/>
                    <a:pt x="0" y="18225"/>
                  </a:cubicBezTo>
                  <a:lnTo>
                    <a:pt x="0" y="20249"/>
                  </a:lnTo>
                  <a:cubicBezTo>
                    <a:pt x="0" y="20972"/>
                    <a:pt x="626" y="21599"/>
                    <a:pt x="1349" y="21599"/>
                  </a:cubicBezTo>
                  <a:lnTo>
                    <a:pt x="3374" y="21599"/>
                  </a:lnTo>
                  <a:cubicBezTo>
                    <a:pt x="3736" y="21599"/>
                    <a:pt x="3965" y="21455"/>
                    <a:pt x="4202" y="21219"/>
                  </a:cubicBezTo>
                  <a:lnTo>
                    <a:pt x="5170" y="20249"/>
                  </a:lnTo>
                  <a:lnTo>
                    <a:pt x="6751" y="20249"/>
                  </a:lnTo>
                  <a:cubicBezTo>
                    <a:pt x="7496" y="20249"/>
                    <a:pt x="8101" y="19645"/>
                    <a:pt x="8101" y="18900"/>
                  </a:cubicBezTo>
                  <a:lnTo>
                    <a:pt x="8101" y="17549"/>
                  </a:lnTo>
                  <a:lnTo>
                    <a:pt x="9451" y="17549"/>
                  </a:lnTo>
                  <a:cubicBezTo>
                    <a:pt x="10196" y="17549"/>
                    <a:pt x="10801" y="16945"/>
                    <a:pt x="10801" y="16200"/>
                  </a:cubicBezTo>
                  <a:lnTo>
                    <a:pt x="10801" y="14617"/>
                  </a:lnTo>
                  <a:lnTo>
                    <a:pt x="12400" y="13018"/>
                  </a:lnTo>
                  <a:cubicBezTo>
                    <a:pt x="13162" y="13317"/>
                    <a:pt x="13982" y="13500"/>
                    <a:pt x="14850" y="13500"/>
                  </a:cubicBezTo>
                  <a:cubicBezTo>
                    <a:pt x="18577" y="13500"/>
                    <a:pt x="21599" y="10477"/>
                    <a:pt x="21599" y="6750"/>
                  </a:cubicBezTo>
                  <a:cubicBezTo>
                    <a:pt x="21599" y="3022"/>
                    <a:pt x="18577" y="0"/>
                    <a:pt x="14850"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80" name="AutoShape 129"/>
            <p:cNvSpPr/>
            <p:nvPr/>
          </p:nvSpPr>
          <p:spPr bwMode="auto">
            <a:xfrm>
              <a:off x="305511" y="60935"/>
              <a:ext cx="121870" cy="121870"/>
            </a:xfrm>
            <a:custGeom>
              <a:avLst/>
              <a:gdLst>
                <a:gd name="T0" fmla="*/ 13182081 w 21600"/>
                <a:gd name="T1" fmla="*/ 19899833 h 21333"/>
                <a:gd name="T2" fmla="*/ 2730051 w 21600"/>
                <a:gd name="T3" fmla="*/ 9127647 h 21333"/>
                <a:gd name="T4" fmla="*/ 8699910 w 21600"/>
                <a:gd name="T5" fmla="*/ 2819314 h 21333"/>
                <a:gd name="T6" fmla="*/ 19141680 w 21600"/>
                <a:gd name="T7" fmla="*/ 13642597 h 21333"/>
                <a:gd name="T8" fmla="*/ 13182081 w 21600"/>
                <a:gd name="T9" fmla="*/ 19899833 h 21333"/>
                <a:gd name="T10" fmla="*/ 21392381 w 21600"/>
                <a:gd name="T11" fmla="*/ 12029924 h 21333"/>
                <a:gd name="T12" fmla="*/ 10296999 w 21600"/>
                <a:gd name="T13" fmla="*/ 515512 h 21333"/>
                <a:gd name="T14" fmla="*/ 7881976 w 21600"/>
                <a:gd name="T15" fmla="*/ 154364 h 21333"/>
                <a:gd name="T16" fmla="*/ 146910 w 21600"/>
                <a:gd name="T17" fmla="*/ 8187255 h 21333"/>
                <a:gd name="T18" fmla="*/ 0 w 21600"/>
                <a:gd name="T19" fmla="*/ 9092600 h 21333"/>
                <a:gd name="T20" fmla="*/ 493579 w 21600"/>
                <a:gd name="T21" fmla="*/ 10694441 h 21333"/>
                <a:gd name="T22" fmla="*/ 11583906 w 21600"/>
                <a:gd name="T23" fmla="*/ 22206822 h 21333"/>
                <a:gd name="T24" fmla="*/ 13996793 w 21600"/>
                <a:gd name="T25" fmla="*/ 22566828 h 21333"/>
                <a:gd name="T26" fmla="*/ 21737938 w 21600"/>
                <a:gd name="T27" fmla="*/ 14535076 h 21333"/>
                <a:gd name="T28" fmla="*/ 21888989 w 21600"/>
                <a:gd name="T29" fmla="*/ 13628635 h 21333"/>
                <a:gd name="T30" fmla="*/ 21392381 w 21600"/>
                <a:gd name="T31" fmla="*/ 12029924 h 213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600"/>
                <a:gd name="T49" fmla="*/ 0 h 21333"/>
                <a:gd name="T50" fmla="*/ 21600 w 21600"/>
                <a:gd name="T51" fmla="*/ 21333 h 213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600" h="21333">
                  <a:moveTo>
                    <a:pt x="13008" y="18684"/>
                  </a:moveTo>
                  <a:cubicBezTo>
                    <a:pt x="9017" y="15850"/>
                    <a:pt x="5542" y="12415"/>
                    <a:pt x="2694" y="8570"/>
                  </a:cubicBezTo>
                  <a:cubicBezTo>
                    <a:pt x="3736" y="5628"/>
                    <a:pt x="5693" y="3697"/>
                    <a:pt x="8585" y="2647"/>
                  </a:cubicBezTo>
                  <a:cubicBezTo>
                    <a:pt x="12578" y="5489"/>
                    <a:pt x="16048" y="8911"/>
                    <a:pt x="18889" y="12809"/>
                  </a:cubicBezTo>
                  <a:cubicBezTo>
                    <a:pt x="17836" y="15730"/>
                    <a:pt x="15883" y="17647"/>
                    <a:pt x="13008" y="18684"/>
                  </a:cubicBezTo>
                  <a:moveTo>
                    <a:pt x="21110" y="11295"/>
                  </a:moveTo>
                  <a:cubicBezTo>
                    <a:pt x="18081" y="7130"/>
                    <a:pt x="14396" y="3496"/>
                    <a:pt x="10161" y="484"/>
                  </a:cubicBezTo>
                  <a:cubicBezTo>
                    <a:pt x="9468" y="-8"/>
                    <a:pt x="8579" y="-134"/>
                    <a:pt x="7778" y="145"/>
                  </a:cubicBezTo>
                  <a:cubicBezTo>
                    <a:pt x="4027" y="1450"/>
                    <a:pt x="1463" y="3983"/>
                    <a:pt x="145" y="7687"/>
                  </a:cubicBezTo>
                  <a:cubicBezTo>
                    <a:pt x="46" y="7962"/>
                    <a:pt x="0" y="8252"/>
                    <a:pt x="0" y="8537"/>
                  </a:cubicBezTo>
                  <a:cubicBezTo>
                    <a:pt x="0" y="9071"/>
                    <a:pt x="167" y="9596"/>
                    <a:pt x="487" y="10041"/>
                  </a:cubicBezTo>
                  <a:cubicBezTo>
                    <a:pt x="3525" y="14213"/>
                    <a:pt x="7211" y="17850"/>
                    <a:pt x="11431" y="20850"/>
                  </a:cubicBezTo>
                  <a:cubicBezTo>
                    <a:pt x="12122" y="21338"/>
                    <a:pt x="13010" y="21466"/>
                    <a:pt x="13812" y="21188"/>
                  </a:cubicBezTo>
                  <a:cubicBezTo>
                    <a:pt x="17563" y="19893"/>
                    <a:pt x="20133" y="17356"/>
                    <a:pt x="21451" y="13647"/>
                  </a:cubicBezTo>
                  <a:cubicBezTo>
                    <a:pt x="21551" y="13372"/>
                    <a:pt x="21600" y="13081"/>
                    <a:pt x="21600" y="12796"/>
                  </a:cubicBezTo>
                  <a:cubicBezTo>
                    <a:pt x="21600" y="12265"/>
                    <a:pt x="21429" y="11740"/>
                    <a:pt x="21110" y="1129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50701" tIns="50701" rIns="50701" bIns="50701"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grpSp>
        <p:nvGrpSpPr>
          <p:cNvPr id="58" name="组合 57"/>
          <p:cNvGrpSpPr/>
          <p:nvPr/>
        </p:nvGrpSpPr>
        <p:grpSpPr bwMode="auto">
          <a:xfrm>
            <a:off x="3591719" y="1735113"/>
            <a:ext cx="503234" cy="582609"/>
            <a:chOff x="0" y="0"/>
            <a:chExt cx="503505" cy="583591"/>
          </a:xfrm>
        </p:grpSpPr>
        <p:sp>
          <p:nvSpPr>
            <p:cNvPr id="67" name="Freeform 382"/>
            <p:cNvSpPr/>
            <p:nvPr/>
          </p:nvSpPr>
          <p:spPr bwMode="auto">
            <a:xfrm flipH="1">
              <a:off x="0" y="459423"/>
              <a:ext cx="52151" cy="53392"/>
            </a:xfrm>
            <a:custGeom>
              <a:avLst/>
              <a:gdLst>
                <a:gd name="T0" fmla="*/ 2147483647 w 168"/>
                <a:gd name="T1" fmla="*/ 2147483647 h 172"/>
                <a:gd name="T2" fmla="*/ 2147483647 w 168"/>
                <a:gd name="T3" fmla="*/ 2147483647 h 172"/>
                <a:gd name="T4" fmla="*/ 2147483647 w 168"/>
                <a:gd name="T5" fmla="*/ 2147483647 h 172"/>
                <a:gd name="T6" fmla="*/ 2147483647 w 168"/>
                <a:gd name="T7" fmla="*/ 2147483647 h 172"/>
                <a:gd name="T8" fmla="*/ 2147483647 w 168"/>
                <a:gd name="T9" fmla="*/ 2147483647 h 172"/>
                <a:gd name="T10" fmla="*/ 2147483647 w 168"/>
                <a:gd name="T11" fmla="*/ 2147483647 h 172"/>
                <a:gd name="T12" fmla="*/ 2147483647 w 168"/>
                <a:gd name="T13" fmla="*/ 0 h 172"/>
                <a:gd name="T14" fmla="*/ 2147483647 w 168"/>
                <a:gd name="T15" fmla="*/ 0 h 172"/>
                <a:gd name="T16" fmla="*/ 2147483647 w 168"/>
                <a:gd name="T17" fmla="*/ 2147483647 h 172"/>
                <a:gd name="T18" fmla="*/ 2147483647 w 168"/>
                <a:gd name="T19" fmla="*/ 2147483647 h 172"/>
                <a:gd name="T20" fmla="*/ 0 w 168"/>
                <a:gd name="T21" fmla="*/ 2147483647 h 172"/>
                <a:gd name="T22" fmla="*/ 0 w 168"/>
                <a:gd name="T23" fmla="*/ 2147483647 h 172"/>
                <a:gd name="T24" fmla="*/ 2147483647 w 168"/>
                <a:gd name="T25" fmla="*/ 2147483647 h 172"/>
                <a:gd name="T26" fmla="*/ 2147483647 w 168"/>
                <a:gd name="T27" fmla="*/ 2147483647 h 172"/>
                <a:gd name="T28" fmla="*/ 2147483647 w 168"/>
                <a:gd name="T29" fmla="*/ 2147483647 h 172"/>
                <a:gd name="T30" fmla="*/ 2147483647 w 168"/>
                <a:gd name="T31" fmla="*/ 2147483647 h 172"/>
                <a:gd name="T32" fmla="*/ 2147483647 w 168"/>
                <a:gd name="T33" fmla="*/ 2147483647 h 172"/>
                <a:gd name="T34" fmla="*/ 2147483647 w 168"/>
                <a:gd name="T35" fmla="*/ 2147483647 h 172"/>
                <a:gd name="T36" fmla="*/ 2147483647 w 168"/>
                <a:gd name="T37" fmla="*/ 2147483647 h 172"/>
                <a:gd name="T38" fmla="*/ 2147483647 w 168"/>
                <a:gd name="T39" fmla="*/ 2147483647 h 172"/>
                <a:gd name="T40" fmla="*/ 2147483647 w 168"/>
                <a:gd name="T41" fmla="*/ 2147483647 h 172"/>
                <a:gd name="T42" fmla="*/ 2147483647 w 168"/>
                <a:gd name="T43" fmla="*/ 2147483647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172"/>
                <a:gd name="T68" fmla="*/ 168 w 168"/>
                <a:gd name="T69" fmla="*/ 172 h 1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172">
                  <a:moveTo>
                    <a:pt x="138" y="134"/>
                  </a:moveTo>
                  <a:lnTo>
                    <a:pt x="138" y="134"/>
                  </a:lnTo>
                  <a:lnTo>
                    <a:pt x="70" y="60"/>
                  </a:lnTo>
                  <a:lnTo>
                    <a:pt x="34" y="18"/>
                  </a:lnTo>
                  <a:lnTo>
                    <a:pt x="12" y="0"/>
                  </a:lnTo>
                  <a:lnTo>
                    <a:pt x="8" y="10"/>
                  </a:lnTo>
                  <a:lnTo>
                    <a:pt x="0" y="20"/>
                  </a:lnTo>
                  <a:lnTo>
                    <a:pt x="20" y="42"/>
                  </a:lnTo>
                  <a:lnTo>
                    <a:pt x="60" y="76"/>
                  </a:lnTo>
                  <a:lnTo>
                    <a:pt x="132" y="142"/>
                  </a:lnTo>
                  <a:lnTo>
                    <a:pt x="166" y="172"/>
                  </a:lnTo>
                  <a:lnTo>
                    <a:pt x="168" y="170"/>
                  </a:lnTo>
                  <a:lnTo>
                    <a:pt x="138" y="1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68" name="Freeform 383"/>
            <p:cNvSpPr/>
            <p:nvPr/>
          </p:nvSpPr>
          <p:spPr bwMode="auto">
            <a:xfrm flipH="1">
              <a:off x="0" y="459423"/>
              <a:ext cx="52151" cy="53392"/>
            </a:xfrm>
            <a:custGeom>
              <a:avLst/>
              <a:gdLst>
                <a:gd name="T0" fmla="*/ 2147483647 w 168"/>
                <a:gd name="T1" fmla="*/ 2147483647 h 172"/>
                <a:gd name="T2" fmla="*/ 2147483647 w 168"/>
                <a:gd name="T3" fmla="*/ 2147483647 h 172"/>
                <a:gd name="T4" fmla="*/ 2147483647 w 168"/>
                <a:gd name="T5" fmla="*/ 2147483647 h 172"/>
                <a:gd name="T6" fmla="*/ 2147483647 w 168"/>
                <a:gd name="T7" fmla="*/ 2147483647 h 172"/>
                <a:gd name="T8" fmla="*/ 2147483647 w 168"/>
                <a:gd name="T9" fmla="*/ 2147483647 h 172"/>
                <a:gd name="T10" fmla="*/ 2147483647 w 168"/>
                <a:gd name="T11" fmla="*/ 2147483647 h 172"/>
                <a:gd name="T12" fmla="*/ 2147483647 w 168"/>
                <a:gd name="T13" fmla="*/ 0 h 172"/>
                <a:gd name="T14" fmla="*/ 2147483647 w 168"/>
                <a:gd name="T15" fmla="*/ 0 h 172"/>
                <a:gd name="T16" fmla="*/ 2147483647 w 168"/>
                <a:gd name="T17" fmla="*/ 2147483647 h 172"/>
                <a:gd name="T18" fmla="*/ 2147483647 w 168"/>
                <a:gd name="T19" fmla="*/ 2147483647 h 172"/>
                <a:gd name="T20" fmla="*/ 0 w 168"/>
                <a:gd name="T21" fmla="*/ 2147483647 h 172"/>
                <a:gd name="T22" fmla="*/ 0 w 168"/>
                <a:gd name="T23" fmla="*/ 2147483647 h 172"/>
                <a:gd name="T24" fmla="*/ 2147483647 w 168"/>
                <a:gd name="T25" fmla="*/ 2147483647 h 172"/>
                <a:gd name="T26" fmla="*/ 2147483647 w 168"/>
                <a:gd name="T27" fmla="*/ 2147483647 h 172"/>
                <a:gd name="T28" fmla="*/ 2147483647 w 168"/>
                <a:gd name="T29" fmla="*/ 2147483647 h 172"/>
                <a:gd name="T30" fmla="*/ 2147483647 w 168"/>
                <a:gd name="T31" fmla="*/ 2147483647 h 172"/>
                <a:gd name="T32" fmla="*/ 2147483647 w 168"/>
                <a:gd name="T33" fmla="*/ 2147483647 h 172"/>
                <a:gd name="T34" fmla="*/ 2147483647 w 168"/>
                <a:gd name="T35" fmla="*/ 2147483647 h 172"/>
                <a:gd name="T36" fmla="*/ 2147483647 w 168"/>
                <a:gd name="T37" fmla="*/ 2147483647 h 172"/>
                <a:gd name="T38" fmla="*/ 2147483647 w 168"/>
                <a:gd name="T39" fmla="*/ 2147483647 h 172"/>
                <a:gd name="T40" fmla="*/ 2147483647 w 168"/>
                <a:gd name="T41" fmla="*/ 2147483647 h 172"/>
                <a:gd name="T42" fmla="*/ 2147483647 w 168"/>
                <a:gd name="T43" fmla="*/ 2147483647 h 1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8"/>
                <a:gd name="T67" fmla="*/ 0 h 172"/>
                <a:gd name="T68" fmla="*/ 168 w 168"/>
                <a:gd name="T69" fmla="*/ 172 h 1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8" h="172">
                  <a:moveTo>
                    <a:pt x="138" y="134"/>
                  </a:moveTo>
                  <a:lnTo>
                    <a:pt x="138" y="134"/>
                  </a:lnTo>
                  <a:lnTo>
                    <a:pt x="70" y="60"/>
                  </a:lnTo>
                  <a:lnTo>
                    <a:pt x="34" y="18"/>
                  </a:lnTo>
                  <a:lnTo>
                    <a:pt x="12" y="0"/>
                  </a:lnTo>
                  <a:lnTo>
                    <a:pt x="8" y="10"/>
                  </a:lnTo>
                  <a:lnTo>
                    <a:pt x="0" y="20"/>
                  </a:lnTo>
                  <a:lnTo>
                    <a:pt x="20" y="42"/>
                  </a:lnTo>
                  <a:lnTo>
                    <a:pt x="60" y="76"/>
                  </a:lnTo>
                  <a:lnTo>
                    <a:pt x="132" y="142"/>
                  </a:lnTo>
                  <a:lnTo>
                    <a:pt x="166" y="172"/>
                  </a:lnTo>
                  <a:lnTo>
                    <a:pt x="168" y="170"/>
                  </a:lnTo>
                  <a:lnTo>
                    <a:pt x="138" y="134"/>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69" name="Freeform 384"/>
            <p:cNvSpPr/>
            <p:nvPr/>
          </p:nvSpPr>
          <p:spPr bwMode="auto">
            <a:xfrm flipH="1">
              <a:off x="42217" y="333392"/>
              <a:ext cx="126652" cy="147760"/>
            </a:xfrm>
            <a:custGeom>
              <a:avLst/>
              <a:gdLst>
                <a:gd name="T0" fmla="*/ 2147483647 w 407"/>
                <a:gd name="T1" fmla="*/ 2147483647 h 477"/>
                <a:gd name="T2" fmla="*/ 2147483647 w 407"/>
                <a:gd name="T3" fmla="*/ 0 h 477"/>
                <a:gd name="T4" fmla="*/ 2147483647 w 407"/>
                <a:gd name="T5" fmla="*/ 0 h 477"/>
                <a:gd name="T6" fmla="*/ 2147483647 w 407"/>
                <a:gd name="T7" fmla="*/ 2147483647 h 477"/>
                <a:gd name="T8" fmla="*/ 2147483647 w 407"/>
                <a:gd name="T9" fmla="*/ 2147483647 h 477"/>
                <a:gd name="T10" fmla="*/ 2147483647 w 407"/>
                <a:gd name="T11" fmla="*/ 2147483647 h 477"/>
                <a:gd name="T12" fmla="*/ 2147483647 w 407"/>
                <a:gd name="T13" fmla="*/ 2147483647 h 477"/>
                <a:gd name="T14" fmla="*/ 2147483647 w 407"/>
                <a:gd name="T15" fmla="*/ 2147483647 h 477"/>
                <a:gd name="T16" fmla="*/ 2147483647 w 407"/>
                <a:gd name="T17" fmla="*/ 2147483647 h 477"/>
                <a:gd name="T18" fmla="*/ 2147483647 w 407"/>
                <a:gd name="T19" fmla="*/ 2147483647 h 477"/>
                <a:gd name="T20" fmla="*/ 2147483647 w 407"/>
                <a:gd name="T21" fmla="*/ 2147483647 h 477"/>
                <a:gd name="T22" fmla="*/ 2147483647 w 407"/>
                <a:gd name="T23" fmla="*/ 2147483647 h 477"/>
                <a:gd name="T24" fmla="*/ 2147483647 w 407"/>
                <a:gd name="T25" fmla="*/ 2147483647 h 477"/>
                <a:gd name="T26" fmla="*/ 2147483647 w 407"/>
                <a:gd name="T27" fmla="*/ 2147483647 h 477"/>
                <a:gd name="T28" fmla="*/ 2147483647 w 407"/>
                <a:gd name="T29" fmla="*/ 2147483647 h 477"/>
                <a:gd name="T30" fmla="*/ 2147483647 w 407"/>
                <a:gd name="T31" fmla="*/ 2147483647 h 477"/>
                <a:gd name="T32" fmla="*/ 2147483647 w 407"/>
                <a:gd name="T33" fmla="*/ 2147483647 h 477"/>
                <a:gd name="T34" fmla="*/ 2147483647 w 407"/>
                <a:gd name="T35" fmla="*/ 2147483647 h 477"/>
                <a:gd name="T36" fmla="*/ 2147483647 w 407"/>
                <a:gd name="T37" fmla="*/ 2147483647 h 477"/>
                <a:gd name="T38" fmla="*/ 0 w 407"/>
                <a:gd name="T39" fmla="*/ 2147483647 h 477"/>
                <a:gd name="T40" fmla="*/ 2147483647 w 407"/>
                <a:gd name="T41" fmla="*/ 2147483647 h 477"/>
                <a:gd name="T42" fmla="*/ 2147483647 w 407"/>
                <a:gd name="T43" fmla="*/ 2147483647 h 477"/>
                <a:gd name="T44" fmla="*/ 2147483647 w 407"/>
                <a:gd name="T45" fmla="*/ 2147483647 h 477"/>
                <a:gd name="T46" fmla="*/ 2147483647 w 407"/>
                <a:gd name="T47" fmla="*/ 2147483647 h 477"/>
                <a:gd name="T48" fmla="*/ 2147483647 w 407"/>
                <a:gd name="T49" fmla="*/ 2147483647 h 477"/>
                <a:gd name="T50" fmla="*/ 2147483647 w 407"/>
                <a:gd name="T51" fmla="*/ 2147483647 h 477"/>
                <a:gd name="T52" fmla="*/ 2147483647 w 407"/>
                <a:gd name="T53" fmla="*/ 2147483647 h 477"/>
                <a:gd name="T54" fmla="*/ 2147483647 w 407"/>
                <a:gd name="T55" fmla="*/ 2147483647 h 477"/>
                <a:gd name="T56" fmla="*/ 2147483647 w 407"/>
                <a:gd name="T57" fmla="*/ 2147483647 h 477"/>
                <a:gd name="T58" fmla="*/ 2147483647 w 407"/>
                <a:gd name="T59" fmla="*/ 2147483647 h 477"/>
                <a:gd name="T60" fmla="*/ 2147483647 w 407"/>
                <a:gd name="T61" fmla="*/ 2147483647 h 477"/>
                <a:gd name="T62" fmla="*/ 2147483647 w 407"/>
                <a:gd name="T63" fmla="*/ 2147483647 h 477"/>
                <a:gd name="T64" fmla="*/ 2147483647 w 407"/>
                <a:gd name="T65" fmla="*/ 2147483647 h 477"/>
                <a:gd name="T66" fmla="*/ 2147483647 w 407"/>
                <a:gd name="T67" fmla="*/ 2147483647 h 477"/>
                <a:gd name="T68" fmla="*/ 2147483647 w 407"/>
                <a:gd name="T69" fmla="*/ 2147483647 h 477"/>
                <a:gd name="T70" fmla="*/ 2147483647 w 407"/>
                <a:gd name="T71" fmla="*/ 2147483647 h 477"/>
                <a:gd name="T72" fmla="*/ 2147483647 w 407"/>
                <a:gd name="T73" fmla="*/ 2147483647 h 477"/>
                <a:gd name="T74" fmla="*/ 2147483647 w 407"/>
                <a:gd name="T75" fmla="*/ 2147483647 h 477"/>
                <a:gd name="T76" fmla="*/ 2147483647 w 407"/>
                <a:gd name="T77" fmla="*/ 2147483647 h 477"/>
                <a:gd name="T78" fmla="*/ 2147483647 w 407"/>
                <a:gd name="T79" fmla="*/ 2147483647 h 4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07"/>
                <a:gd name="T121" fmla="*/ 0 h 477"/>
                <a:gd name="T122" fmla="*/ 407 w 407"/>
                <a:gd name="T123" fmla="*/ 477 h 4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07" h="477">
                  <a:moveTo>
                    <a:pt x="407" y="311"/>
                  </a:moveTo>
                  <a:lnTo>
                    <a:pt x="96" y="0"/>
                  </a:lnTo>
                  <a:lnTo>
                    <a:pt x="98" y="6"/>
                  </a:lnTo>
                  <a:lnTo>
                    <a:pt x="100" y="14"/>
                  </a:lnTo>
                  <a:lnTo>
                    <a:pt x="100" y="26"/>
                  </a:lnTo>
                  <a:lnTo>
                    <a:pt x="96" y="40"/>
                  </a:lnTo>
                  <a:lnTo>
                    <a:pt x="92" y="54"/>
                  </a:lnTo>
                  <a:lnTo>
                    <a:pt x="86" y="72"/>
                  </a:lnTo>
                  <a:lnTo>
                    <a:pt x="78" y="88"/>
                  </a:lnTo>
                  <a:lnTo>
                    <a:pt x="70" y="106"/>
                  </a:lnTo>
                  <a:lnTo>
                    <a:pt x="60" y="121"/>
                  </a:lnTo>
                  <a:lnTo>
                    <a:pt x="50" y="135"/>
                  </a:lnTo>
                  <a:lnTo>
                    <a:pt x="40" y="147"/>
                  </a:lnTo>
                  <a:lnTo>
                    <a:pt x="30" y="155"/>
                  </a:lnTo>
                  <a:lnTo>
                    <a:pt x="20" y="163"/>
                  </a:lnTo>
                  <a:lnTo>
                    <a:pt x="12" y="167"/>
                  </a:lnTo>
                  <a:lnTo>
                    <a:pt x="6" y="167"/>
                  </a:lnTo>
                  <a:lnTo>
                    <a:pt x="0" y="165"/>
                  </a:lnTo>
                  <a:lnTo>
                    <a:pt x="311" y="477"/>
                  </a:lnTo>
                  <a:lnTo>
                    <a:pt x="317" y="475"/>
                  </a:lnTo>
                  <a:lnTo>
                    <a:pt x="331" y="469"/>
                  </a:lnTo>
                  <a:lnTo>
                    <a:pt x="341" y="463"/>
                  </a:lnTo>
                  <a:lnTo>
                    <a:pt x="353" y="455"/>
                  </a:lnTo>
                  <a:lnTo>
                    <a:pt x="365" y="443"/>
                  </a:lnTo>
                  <a:lnTo>
                    <a:pt x="375" y="427"/>
                  </a:lnTo>
                  <a:lnTo>
                    <a:pt x="383" y="417"/>
                  </a:lnTo>
                  <a:lnTo>
                    <a:pt x="387" y="407"/>
                  </a:lnTo>
                  <a:lnTo>
                    <a:pt x="395" y="387"/>
                  </a:lnTo>
                  <a:lnTo>
                    <a:pt x="401" y="371"/>
                  </a:lnTo>
                  <a:lnTo>
                    <a:pt x="405" y="353"/>
                  </a:lnTo>
                  <a:lnTo>
                    <a:pt x="407" y="339"/>
                  </a:lnTo>
                  <a:lnTo>
                    <a:pt x="407" y="319"/>
                  </a:lnTo>
                  <a:lnTo>
                    <a:pt x="407" y="31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0" name="Freeform 385"/>
            <p:cNvSpPr/>
            <p:nvPr/>
          </p:nvSpPr>
          <p:spPr bwMode="auto">
            <a:xfrm flipH="1">
              <a:off x="137827" y="332150"/>
              <a:ext cx="32905" cy="53392"/>
            </a:xfrm>
            <a:custGeom>
              <a:avLst/>
              <a:gdLst>
                <a:gd name="T0" fmla="*/ 2147483647 w 106"/>
                <a:gd name="T1" fmla="*/ 2147483647 h 171"/>
                <a:gd name="T2" fmla="*/ 2147483647 w 106"/>
                <a:gd name="T3" fmla="*/ 2147483647 h 171"/>
                <a:gd name="T4" fmla="*/ 2147483647 w 106"/>
                <a:gd name="T5" fmla="*/ 2147483647 h 171"/>
                <a:gd name="T6" fmla="*/ 2147483647 w 106"/>
                <a:gd name="T7" fmla="*/ 0 h 171"/>
                <a:gd name="T8" fmla="*/ 2147483647 w 106"/>
                <a:gd name="T9" fmla="*/ 2147483647 h 171"/>
                <a:gd name="T10" fmla="*/ 2147483647 w 106"/>
                <a:gd name="T11" fmla="*/ 2147483647 h 171"/>
                <a:gd name="T12" fmla="*/ 2147483647 w 106"/>
                <a:gd name="T13" fmla="*/ 2147483647 h 171"/>
                <a:gd name="T14" fmla="*/ 2147483647 w 106"/>
                <a:gd name="T15" fmla="*/ 2147483647 h 171"/>
                <a:gd name="T16" fmla="*/ 2147483647 w 106"/>
                <a:gd name="T17" fmla="*/ 2147483647 h 171"/>
                <a:gd name="T18" fmla="*/ 2147483647 w 106"/>
                <a:gd name="T19" fmla="*/ 2147483647 h 171"/>
                <a:gd name="T20" fmla="*/ 2147483647 w 106"/>
                <a:gd name="T21" fmla="*/ 2147483647 h 171"/>
                <a:gd name="T22" fmla="*/ 2147483647 w 106"/>
                <a:gd name="T23" fmla="*/ 2147483647 h 171"/>
                <a:gd name="T24" fmla="*/ 2147483647 w 106"/>
                <a:gd name="T25" fmla="*/ 2147483647 h 171"/>
                <a:gd name="T26" fmla="*/ 2147483647 w 106"/>
                <a:gd name="T27" fmla="*/ 2147483647 h 171"/>
                <a:gd name="T28" fmla="*/ 2147483647 w 106"/>
                <a:gd name="T29" fmla="*/ 2147483647 h 171"/>
                <a:gd name="T30" fmla="*/ 2147483647 w 106"/>
                <a:gd name="T31" fmla="*/ 2147483647 h 171"/>
                <a:gd name="T32" fmla="*/ 2147483647 w 106"/>
                <a:gd name="T33" fmla="*/ 2147483647 h 171"/>
                <a:gd name="T34" fmla="*/ 2147483647 w 106"/>
                <a:gd name="T35" fmla="*/ 2147483647 h 171"/>
                <a:gd name="T36" fmla="*/ 2147483647 w 106"/>
                <a:gd name="T37" fmla="*/ 2147483647 h 171"/>
                <a:gd name="T38" fmla="*/ 2147483647 w 106"/>
                <a:gd name="T39" fmla="*/ 2147483647 h 171"/>
                <a:gd name="T40" fmla="*/ 2147483647 w 106"/>
                <a:gd name="T41" fmla="*/ 2147483647 h 171"/>
                <a:gd name="T42" fmla="*/ 2147483647 w 106"/>
                <a:gd name="T43" fmla="*/ 2147483647 h 171"/>
                <a:gd name="T44" fmla="*/ 2147483647 w 106"/>
                <a:gd name="T45" fmla="*/ 2147483647 h 171"/>
                <a:gd name="T46" fmla="*/ 2147483647 w 106"/>
                <a:gd name="T47" fmla="*/ 2147483647 h 171"/>
                <a:gd name="T48" fmla="*/ 2147483647 w 106"/>
                <a:gd name="T49" fmla="*/ 2147483647 h 171"/>
                <a:gd name="T50" fmla="*/ 2147483647 w 106"/>
                <a:gd name="T51" fmla="*/ 2147483647 h 171"/>
                <a:gd name="T52" fmla="*/ 2147483647 w 106"/>
                <a:gd name="T53" fmla="*/ 2147483647 h 171"/>
                <a:gd name="T54" fmla="*/ 0 w 106"/>
                <a:gd name="T55" fmla="*/ 2147483647 h 171"/>
                <a:gd name="T56" fmla="*/ 0 w 106"/>
                <a:gd name="T57" fmla="*/ 2147483647 h 171"/>
                <a:gd name="T58" fmla="*/ 2147483647 w 106"/>
                <a:gd name="T59" fmla="*/ 2147483647 h 171"/>
                <a:gd name="T60" fmla="*/ 2147483647 w 106"/>
                <a:gd name="T61" fmla="*/ 2147483647 h 171"/>
                <a:gd name="T62" fmla="*/ 2147483647 w 106"/>
                <a:gd name="T63" fmla="*/ 2147483647 h 171"/>
                <a:gd name="T64" fmla="*/ 2147483647 w 106"/>
                <a:gd name="T65" fmla="*/ 2147483647 h 171"/>
                <a:gd name="T66" fmla="*/ 2147483647 w 106"/>
                <a:gd name="T67" fmla="*/ 2147483647 h 171"/>
                <a:gd name="T68" fmla="*/ 2147483647 w 106"/>
                <a:gd name="T69" fmla="*/ 2147483647 h 171"/>
                <a:gd name="T70" fmla="*/ 2147483647 w 106"/>
                <a:gd name="T71" fmla="*/ 2147483647 h 171"/>
                <a:gd name="T72" fmla="*/ 2147483647 w 106"/>
                <a:gd name="T73" fmla="*/ 2147483647 h 171"/>
                <a:gd name="T74" fmla="*/ 2147483647 w 106"/>
                <a:gd name="T75" fmla="*/ 2147483647 h 171"/>
                <a:gd name="T76" fmla="*/ 2147483647 w 106"/>
                <a:gd name="T77" fmla="*/ 2147483647 h 171"/>
                <a:gd name="T78" fmla="*/ 2147483647 w 106"/>
                <a:gd name="T79" fmla="*/ 2147483647 h 171"/>
                <a:gd name="T80" fmla="*/ 2147483647 w 106"/>
                <a:gd name="T81" fmla="*/ 2147483647 h 171"/>
                <a:gd name="T82" fmla="*/ 2147483647 w 106"/>
                <a:gd name="T83" fmla="*/ 2147483647 h 171"/>
                <a:gd name="T84" fmla="*/ 2147483647 w 106"/>
                <a:gd name="T85" fmla="*/ 2147483647 h 171"/>
                <a:gd name="T86" fmla="*/ 2147483647 w 106"/>
                <a:gd name="T87" fmla="*/ 2147483647 h 171"/>
                <a:gd name="T88" fmla="*/ 2147483647 w 106"/>
                <a:gd name="T89" fmla="*/ 2147483647 h 171"/>
                <a:gd name="T90" fmla="*/ 2147483647 w 106"/>
                <a:gd name="T91" fmla="*/ 2147483647 h 171"/>
                <a:gd name="T92" fmla="*/ 2147483647 w 106"/>
                <a:gd name="T93" fmla="*/ 2147483647 h 171"/>
                <a:gd name="T94" fmla="*/ 2147483647 w 106"/>
                <a:gd name="T95" fmla="*/ 2147483647 h 171"/>
                <a:gd name="T96" fmla="*/ 2147483647 w 106"/>
                <a:gd name="T97" fmla="*/ 2147483647 h 171"/>
                <a:gd name="T98" fmla="*/ 2147483647 w 106"/>
                <a:gd name="T99" fmla="*/ 2147483647 h 171"/>
                <a:gd name="T100" fmla="*/ 2147483647 w 106"/>
                <a:gd name="T101" fmla="*/ 2147483647 h 1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
                <a:gd name="T154" fmla="*/ 0 h 171"/>
                <a:gd name="T155" fmla="*/ 106 w 106"/>
                <a:gd name="T156" fmla="*/ 171 h 1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 h="171">
                  <a:moveTo>
                    <a:pt x="102" y="4"/>
                  </a:moveTo>
                  <a:lnTo>
                    <a:pt x="102" y="4"/>
                  </a:lnTo>
                  <a:lnTo>
                    <a:pt x="98" y="2"/>
                  </a:lnTo>
                  <a:lnTo>
                    <a:pt x="94" y="0"/>
                  </a:lnTo>
                  <a:lnTo>
                    <a:pt x="84" y="2"/>
                  </a:lnTo>
                  <a:lnTo>
                    <a:pt x="72" y="10"/>
                  </a:lnTo>
                  <a:lnTo>
                    <a:pt x="60" y="22"/>
                  </a:lnTo>
                  <a:lnTo>
                    <a:pt x="76" y="36"/>
                  </a:lnTo>
                  <a:lnTo>
                    <a:pt x="76" y="46"/>
                  </a:lnTo>
                  <a:lnTo>
                    <a:pt x="76" y="56"/>
                  </a:lnTo>
                  <a:lnTo>
                    <a:pt x="72" y="68"/>
                  </a:lnTo>
                  <a:lnTo>
                    <a:pt x="68" y="82"/>
                  </a:lnTo>
                  <a:lnTo>
                    <a:pt x="60" y="96"/>
                  </a:lnTo>
                  <a:lnTo>
                    <a:pt x="52" y="110"/>
                  </a:lnTo>
                  <a:lnTo>
                    <a:pt x="42" y="118"/>
                  </a:lnTo>
                  <a:lnTo>
                    <a:pt x="36" y="124"/>
                  </a:lnTo>
                  <a:lnTo>
                    <a:pt x="30" y="127"/>
                  </a:lnTo>
                  <a:lnTo>
                    <a:pt x="22" y="129"/>
                  </a:lnTo>
                  <a:lnTo>
                    <a:pt x="8" y="114"/>
                  </a:lnTo>
                  <a:lnTo>
                    <a:pt x="2" y="131"/>
                  </a:lnTo>
                  <a:lnTo>
                    <a:pt x="0" y="147"/>
                  </a:lnTo>
                  <a:lnTo>
                    <a:pt x="0" y="161"/>
                  </a:lnTo>
                  <a:lnTo>
                    <a:pt x="2" y="165"/>
                  </a:lnTo>
                  <a:lnTo>
                    <a:pt x="4" y="169"/>
                  </a:lnTo>
                  <a:lnTo>
                    <a:pt x="6" y="169"/>
                  </a:lnTo>
                  <a:lnTo>
                    <a:pt x="12" y="171"/>
                  </a:lnTo>
                  <a:lnTo>
                    <a:pt x="18" y="171"/>
                  </a:lnTo>
                  <a:lnTo>
                    <a:pt x="26" y="167"/>
                  </a:lnTo>
                  <a:lnTo>
                    <a:pt x="36" y="159"/>
                  </a:lnTo>
                  <a:lnTo>
                    <a:pt x="46" y="151"/>
                  </a:lnTo>
                  <a:lnTo>
                    <a:pt x="56" y="139"/>
                  </a:lnTo>
                  <a:lnTo>
                    <a:pt x="66" y="125"/>
                  </a:lnTo>
                  <a:lnTo>
                    <a:pt x="76" y="110"/>
                  </a:lnTo>
                  <a:lnTo>
                    <a:pt x="84" y="92"/>
                  </a:lnTo>
                  <a:lnTo>
                    <a:pt x="92" y="76"/>
                  </a:lnTo>
                  <a:lnTo>
                    <a:pt x="98" y="58"/>
                  </a:lnTo>
                  <a:lnTo>
                    <a:pt x="102" y="44"/>
                  </a:lnTo>
                  <a:lnTo>
                    <a:pt x="106" y="30"/>
                  </a:lnTo>
                  <a:lnTo>
                    <a:pt x="106" y="18"/>
                  </a:lnTo>
                  <a:lnTo>
                    <a:pt x="104" y="10"/>
                  </a:lnTo>
                  <a:lnTo>
                    <a:pt x="102"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1" name="Freeform 386"/>
            <p:cNvSpPr/>
            <p:nvPr/>
          </p:nvSpPr>
          <p:spPr bwMode="auto">
            <a:xfrm flipH="1">
              <a:off x="383061" y="111751"/>
              <a:ext cx="120444" cy="101197"/>
            </a:xfrm>
            <a:custGeom>
              <a:avLst/>
              <a:gdLst>
                <a:gd name="T0" fmla="*/ 2147483647 w 387"/>
                <a:gd name="T1" fmla="*/ 2147483647 h 325"/>
                <a:gd name="T2" fmla="*/ 2147483647 w 387"/>
                <a:gd name="T3" fmla="*/ 2147483647 h 325"/>
                <a:gd name="T4" fmla="*/ 2147483647 w 387"/>
                <a:gd name="T5" fmla="*/ 2147483647 h 325"/>
                <a:gd name="T6" fmla="*/ 2147483647 w 387"/>
                <a:gd name="T7" fmla="*/ 2147483647 h 325"/>
                <a:gd name="T8" fmla="*/ 2147483647 w 387"/>
                <a:gd name="T9" fmla="*/ 2147483647 h 325"/>
                <a:gd name="T10" fmla="*/ 2147483647 w 387"/>
                <a:gd name="T11" fmla="*/ 2147483647 h 325"/>
                <a:gd name="T12" fmla="*/ 2147483647 w 387"/>
                <a:gd name="T13" fmla="*/ 2147483647 h 325"/>
                <a:gd name="T14" fmla="*/ 2147483647 w 387"/>
                <a:gd name="T15" fmla="*/ 2147483647 h 325"/>
                <a:gd name="T16" fmla="*/ 2147483647 w 387"/>
                <a:gd name="T17" fmla="*/ 2147483647 h 325"/>
                <a:gd name="T18" fmla="*/ 2147483647 w 387"/>
                <a:gd name="T19" fmla="*/ 2147483647 h 325"/>
                <a:gd name="T20" fmla="*/ 2147483647 w 387"/>
                <a:gd name="T21" fmla="*/ 2147483647 h 325"/>
                <a:gd name="T22" fmla="*/ 2147483647 w 387"/>
                <a:gd name="T23" fmla="*/ 2147483647 h 325"/>
                <a:gd name="T24" fmla="*/ 2147483647 w 387"/>
                <a:gd name="T25" fmla="*/ 2147483647 h 325"/>
                <a:gd name="T26" fmla="*/ 2147483647 w 387"/>
                <a:gd name="T27" fmla="*/ 2147483647 h 325"/>
                <a:gd name="T28" fmla="*/ 2147483647 w 387"/>
                <a:gd name="T29" fmla="*/ 2147483647 h 325"/>
                <a:gd name="T30" fmla="*/ 2147483647 w 387"/>
                <a:gd name="T31" fmla="*/ 2147483647 h 325"/>
                <a:gd name="T32" fmla="*/ 2147483647 w 387"/>
                <a:gd name="T33" fmla="*/ 2147483647 h 325"/>
                <a:gd name="T34" fmla="*/ 2147483647 w 387"/>
                <a:gd name="T35" fmla="*/ 2147483647 h 325"/>
                <a:gd name="T36" fmla="*/ 2147483647 w 387"/>
                <a:gd name="T37" fmla="*/ 2147483647 h 325"/>
                <a:gd name="T38" fmla="*/ 2147483647 w 387"/>
                <a:gd name="T39" fmla="*/ 2147483647 h 325"/>
                <a:gd name="T40" fmla="*/ 2147483647 w 387"/>
                <a:gd name="T41" fmla="*/ 2147483647 h 325"/>
                <a:gd name="T42" fmla="*/ 2147483647 w 387"/>
                <a:gd name="T43" fmla="*/ 2147483647 h 325"/>
                <a:gd name="T44" fmla="*/ 2147483647 w 387"/>
                <a:gd name="T45" fmla="*/ 0 h 325"/>
                <a:gd name="T46" fmla="*/ 2147483647 w 387"/>
                <a:gd name="T47" fmla="*/ 0 h 325"/>
                <a:gd name="T48" fmla="*/ 2147483647 w 387"/>
                <a:gd name="T49" fmla="*/ 0 h 325"/>
                <a:gd name="T50" fmla="*/ 2147483647 w 387"/>
                <a:gd name="T51" fmla="*/ 2147483647 h 325"/>
                <a:gd name="T52" fmla="*/ 2147483647 w 387"/>
                <a:gd name="T53" fmla="*/ 2147483647 h 325"/>
                <a:gd name="T54" fmla="*/ 2147483647 w 387"/>
                <a:gd name="T55" fmla="*/ 2147483647 h 325"/>
                <a:gd name="T56" fmla="*/ 2147483647 w 387"/>
                <a:gd name="T57" fmla="*/ 2147483647 h 325"/>
                <a:gd name="T58" fmla="*/ 2147483647 w 387"/>
                <a:gd name="T59" fmla="*/ 2147483647 h 325"/>
                <a:gd name="T60" fmla="*/ 2147483647 w 387"/>
                <a:gd name="T61" fmla="*/ 2147483647 h 325"/>
                <a:gd name="T62" fmla="*/ 2147483647 w 387"/>
                <a:gd name="T63" fmla="*/ 2147483647 h 325"/>
                <a:gd name="T64" fmla="*/ 2147483647 w 387"/>
                <a:gd name="T65" fmla="*/ 2147483647 h 325"/>
                <a:gd name="T66" fmla="*/ 2147483647 w 387"/>
                <a:gd name="T67" fmla="*/ 2147483647 h 325"/>
                <a:gd name="T68" fmla="*/ 2147483647 w 387"/>
                <a:gd name="T69" fmla="*/ 2147483647 h 325"/>
                <a:gd name="T70" fmla="*/ 2147483647 w 387"/>
                <a:gd name="T71" fmla="*/ 2147483647 h 325"/>
                <a:gd name="T72" fmla="*/ 2147483647 w 387"/>
                <a:gd name="T73" fmla="*/ 2147483647 h 325"/>
                <a:gd name="T74" fmla="*/ 2147483647 w 387"/>
                <a:gd name="T75" fmla="*/ 2147483647 h 325"/>
                <a:gd name="T76" fmla="*/ 2147483647 w 387"/>
                <a:gd name="T77" fmla="*/ 2147483647 h 325"/>
                <a:gd name="T78" fmla="*/ 0 w 387"/>
                <a:gd name="T79" fmla="*/ 2147483647 h 325"/>
                <a:gd name="T80" fmla="*/ 0 w 387"/>
                <a:gd name="T81" fmla="*/ 2147483647 h 325"/>
                <a:gd name="T82" fmla="*/ 2147483647 w 387"/>
                <a:gd name="T83" fmla="*/ 2147483647 h 325"/>
                <a:gd name="T84" fmla="*/ 2147483647 w 387"/>
                <a:gd name="T85" fmla="*/ 2147483647 h 325"/>
                <a:gd name="T86" fmla="*/ 2147483647 w 387"/>
                <a:gd name="T87" fmla="*/ 2147483647 h 325"/>
                <a:gd name="T88" fmla="*/ 2147483647 w 387"/>
                <a:gd name="T89" fmla="*/ 2147483647 h 325"/>
                <a:gd name="T90" fmla="*/ 2147483647 w 387"/>
                <a:gd name="T91" fmla="*/ 2147483647 h 325"/>
                <a:gd name="T92" fmla="*/ 2147483647 w 387"/>
                <a:gd name="T93" fmla="*/ 2147483647 h 325"/>
                <a:gd name="T94" fmla="*/ 2147483647 w 387"/>
                <a:gd name="T95" fmla="*/ 2147483647 h 325"/>
                <a:gd name="T96" fmla="*/ 2147483647 w 387"/>
                <a:gd name="T97" fmla="*/ 2147483647 h 325"/>
                <a:gd name="T98" fmla="*/ 2147483647 w 387"/>
                <a:gd name="T99" fmla="*/ 2147483647 h 325"/>
                <a:gd name="T100" fmla="*/ 2147483647 w 387"/>
                <a:gd name="T101" fmla="*/ 2147483647 h 325"/>
                <a:gd name="T102" fmla="*/ 2147483647 w 387"/>
                <a:gd name="T103" fmla="*/ 2147483647 h 325"/>
                <a:gd name="T104" fmla="*/ 2147483647 w 387"/>
                <a:gd name="T105" fmla="*/ 2147483647 h 325"/>
                <a:gd name="T106" fmla="*/ 2147483647 w 387"/>
                <a:gd name="T107" fmla="*/ 2147483647 h 325"/>
                <a:gd name="T108" fmla="*/ 2147483647 w 387"/>
                <a:gd name="T109" fmla="*/ 2147483647 h 325"/>
                <a:gd name="T110" fmla="*/ 2147483647 w 387"/>
                <a:gd name="T111" fmla="*/ 2147483647 h 325"/>
                <a:gd name="T112" fmla="*/ 2147483647 w 387"/>
                <a:gd name="T113" fmla="*/ 2147483647 h 325"/>
                <a:gd name="T114" fmla="*/ 2147483647 w 387"/>
                <a:gd name="T115" fmla="*/ 2147483647 h 325"/>
                <a:gd name="T116" fmla="*/ 2147483647 w 387"/>
                <a:gd name="T117" fmla="*/ 2147483647 h 325"/>
                <a:gd name="T118" fmla="*/ 2147483647 w 387"/>
                <a:gd name="T119" fmla="*/ 2147483647 h 325"/>
                <a:gd name="T120" fmla="*/ 2147483647 w 387"/>
                <a:gd name="T121" fmla="*/ 2147483647 h 325"/>
                <a:gd name="T122" fmla="*/ 2147483647 w 387"/>
                <a:gd name="T123" fmla="*/ 2147483647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7"/>
                <a:gd name="T187" fmla="*/ 0 h 325"/>
                <a:gd name="T188" fmla="*/ 387 w 387"/>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7" h="325">
                  <a:moveTo>
                    <a:pt x="154" y="112"/>
                  </a:moveTo>
                  <a:lnTo>
                    <a:pt x="154" y="112"/>
                  </a:lnTo>
                  <a:lnTo>
                    <a:pt x="162" y="98"/>
                  </a:lnTo>
                  <a:lnTo>
                    <a:pt x="172" y="86"/>
                  </a:lnTo>
                  <a:lnTo>
                    <a:pt x="184" y="74"/>
                  </a:lnTo>
                  <a:lnTo>
                    <a:pt x="196" y="66"/>
                  </a:lnTo>
                  <a:lnTo>
                    <a:pt x="210" y="58"/>
                  </a:lnTo>
                  <a:lnTo>
                    <a:pt x="224" y="52"/>
                  </a:lnTo>
                  <a:lnTo>
                    <a:pt x="240" y="48"/>
                  </a:lnTo>
                  <a:lnTo>
                    <a:pt x="255" y="44"/>
                  </a:lnTo>
                  <a:lnTo>
                    <a:pt x="271" y="42"/>
                  </a:lnTo>
                  <a:lnTo>
                    <a:pt x="287" y="40"/>
                  </a:lnTo>
                  <a:lnTo>
                    <a:pt x="321" y="42"/>
                  </a:lnTo>
                  <a:lnTo>
                    <a:pt x="355" y="48"/>
                  </a:lnTo>
                  <a:lnTo>
                    <a:pt x="387" y="58"/>
                  </a:lnTo>
                  <a:lnTo>
                    <a:pt x="387" y="56"/>
                  </a:lnTo>
                  <a:lnTo>
                    <a:pt x="357" y="40"/>
                  </a:lnTo>
                  <a:lnTo>
                    <a:pt x="323" y="26"/>
                  </a:lnTo>
                  <a:lnTo>
                    <a:pt x="289" y="14"/>
                  </a:lnTo>
                  <a:lnTo>
                    <a:pt x="257" y="6"/>
                  </a:lnTo>
                  <a:lnTo>
                    <a:pt x="224" y="0"/>
                  </a:lnTo>
                  <a:lnTo>
                    <a:pt x="192" y="0"/>
                  </a:lnTo>
                  <a:lnTo>
                    <a:pt x="178" y="0"/>
                  </a:lnTo>
                  <a:lnTo>
                    <a:pt x="162" y="2"/>
                  </a:lnTo>
                  <a:lnTo>
                    <a:pt x="148" y="6"/>
                  </a:lnTo>
                  <a:lnTo>
                    <a:pt x="134" y="10"/>
                  </a:lnTo>
                  <a:lnTo>
                    <a:pt x="110" y="22"/>
                  </a:lnTo>
                  <a:lnTo>
                    <a:pt x="90" y="32"/>
                  </a:lnTo>
                  <a:lnTo>
                    <a:pt x="70" y="44"/>
                  </a:lnTo>
                  <a:lnTo>
                    <a:pt x="54" y="56"/>
                  </a:lnTo>
                  <a:lnTo>
                    <a:pt x="42" y="68"/>
                  </a:lnTo>
                  <a:lnTo>
                    <a:pt x="30" y="82"/>
                  </a:lnTo>
                  <a:lnTo>
                    <a:pt x="20" y="94"/>
                  </a:lnTo>
                  <a:lnTo>
                    <a:pt x="14" y="108"/>
                  </a:lnTo>
                  <a:lnTo>
                    <a:pt x="8" y="124"/>
                  </a:lnTo>
                  <a:lnTo>
                    <a:pt x="4" y="138"/>
                  </a:lnTo>
                  <a:lnTo>
                    <a:pt x="0" y="154"/>
                  </a:lnTo>
                  <a:lnTo>
                    <a:pt x="0" y="168"/>
                  </a:lnTo>
                  <a:lnTo>
                    <a:pt x="2" y="202"/>
                  </a:lnTo>
                  <a:lnTo>
                    <a:pt x="6" y="234"/>
                  </a:lnTo>
                  <a:lnTo>
                    <a:pt x="12" y="252"/>
                  </a:lnTo>
                  <a:lnTo>
                    <a:pt x="20" y="268"/>
                  </a:lnTo>
                  <a:lnTo>
                    <a:pt x="30" y="283"/>
                  </a:lnTo>
                  <a:lnTo>
                    <a:pt x="42" y="295"/>
                  </a:lnTo>
                  <a:lnTo>
                    <a:pt x="58" y="305"/>
                  </a:lnTo>
                  <a:lnTo>
                    <a:pt x="76" y="315"/>
                  </a:lnTo>
                  <a:lnTo>
                    <a:pt x="94" y="321"/>
                  </a:lnTo>
                  <a:lnTo>
                    <a:pt x="116" y="325"/>
                  </a:lnTo>
                  <a:lnTo>
                    <a:pt x="112" y="299"/>
                  </a:lnTo>
                  <a:lnTo>
                    <a:pt x="112" y="271"/>
                  </a:lnTo>
                  <a:lnTo>
                    <a:pt x="112" y="244"/>
                  </a:lnTo>
                  <a:lnTo>
                    <a:pt x="116" y="216"/>
                  </a:lnTo>
                  <a:lnTo>
                    <a:pt x="122" y="190"/>
                  </a:lnTo>
                  <a:lnTo>
                    <a:pt x="130" y="162"/>
                  </a:lnTo>
                  <a:lnTo>
                    <a:pt x="140" y="136"/>
                  </a:lnTo>
                  <a:lnTo>
                    <a:pt x="154" y="1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2" name="Freeform 387"/>
            <p:cNvSpPr/>
            <p:nvPr/>
          </p:nvSpPr>
          <p:spPr bwMode="auto">
            <a:xfrm flipH="1">
              <a:off x="368782" y="9312"/>
              <a:ext cx="45322" cy="119823"/>
            </a:xfrm>
            <a:custGeom>
              <a:avLst/>
              <a:gdLst>
                <a:gd name="T0" fmla="*/ 2147483647 w 146"/>
                <a:gd name="T1" fmla="*/ 2147483647 h 387"/>
                <a:gd name="T2" fmla="*/ 2147483647 w 146"/>
                <a:gd name="T3" fmla="*/ 2147483647 h 387"/>
                <a:gd name="T4" fmla="*/ 2147483647 w 146"/>
                <a:gd name="T5" fmla="*/ 2147483647 h 387"/>
                <a:gd name="T6" fmla="*/ 2147483647 w 146"/>
                <a:gd name="T7" fmla="*/ 2147483647 h 387"/>
                <a:gd name="T8" fmla="*/ 2147483647 w 146"/>
                <a:gd name="T9" fmla="*/ 2147483647 h 387"/>
                <a:gd name="T10" fmla="*/ 2147483647 w 146"/>
                <a:gd name="T11" fmla="*/ 0 h 387"/>
                <a:gd name="T12" fmla="*/ 2147483647 w 146"/>
                <a:gd name="T13" fmla="*/ 0 h 387"/>
                <a:gd name="T14" fmla="*/ 2147483647 w 146"/>
                <a:gd name="T15" fmla="*/ 2147483647 h 387"/>
                <a:gd name="T16" fmla="*/ 2147483647 w 146"/>
                <a:gd name="T17" fmla="*/ 2147483647 h 387"/>
                <a:gd name="T18" fmla="*/ 2147483647 w 146"/>
                <a:gd name="T19" fmla="*/ 2147483647 h 387"/>
                <a:gd name="T20" fmla="*/ 2147483647 w 146"/>
                <a:gd name="T21" fmla="*/ 2147483647 h 387"/>
                <a:gd name="T22" fmla="*/ 2147483647 w 146"/>
                <a:gd name="T23" fmla="*/ 2147483647 h 387"/>
                <a:gd name="T24" fmla="*/ 2147483647 w 146"/>
                <a:gd name="T25" fmla="*/ 2147483647 h 387"/>
                <a:gd name="T26" fmla="*/ 2147483647 w 146"/>
                <a:gd name="T27" fmla="*/ 2147483647 h 387"/>
                <a:gd name="T28" fmla="*/ 2147483647 w 146"/>
                <a:gd name="T29" fmla="*/ 2147483647 h 387"/>
                <a:gd name="T30" fmla="*/ 2147483647 w 146"/>
                <a:gd name="T31" fmla="*/ 2147483647 h 387"/>
                <a:gd name="T32" fmla="*/ 2147483647 w 146"/>
                <a:gd name="T33" fmla="*/ 2147483647 h 387"/>
                <a:gd name="T34" fmla="*/ 2147483647 w 146"/>
                <a:gd name="T35" fmla="*/ 2147483647 h 387"/>
                <a:gd name="T36" fmla="*/ 2147483647 w 146"/>
                <a:gd name="T37" fmla="*/ 2147483647 h 387"/>
                <a:gd name="T38" fmla="*/ 0 w 146"/>
                <a:gd name="T39" fmla="*/ 2147483647 h 387"/>
                <a:gd name="T40" fmla="*/ 0 w 146"/>
                <a:gd name="T41" fmla="*/ 2147483647 h 387"/>
                <a:gd name="T42" fmla="*/ 0 w 146"/>
                <a:gd name="T43" fmla="*/ 2147483647 h 387"/>
                <a:gd name="T44" fmla="*/ 2147483647 w 146"/>
                <a:gd name="T45" fmla="*/ 2147483647 h 387"/>
                <a:gd name="T46" fmla="*/ 2147483647 w 146"/>
                <a:gd name="T47" fmla="*/ 2147483647 h 387"/>
                <a:gd name="T48" fmla="*/ 2147483647 w 146"/>
                <a:gd name="T49" fmla="*/ 2147483647 h 387"/>
                <a:gd name="T50" fmla="*/ 2147483647 w 146"/>
                <a:gd name="T51" fmla="*/ 2147483647 h 387"/>
                <a:gd name="T52" fmla="*/ 2147483647 w 146"/>
                <a:gd name="T53" fmla="*/ 2147483647 h 387"/>
                <a:gd name="T54" fmla="*/ 2147483647 w 146"/>
                <a:gd name="T55" fmla="*/ 2147483647 h 387"/>
                <a:gd name="T56" fmla="*/ 2147483647 w 146"/>
                <a:gd name="T57" fmla="*/ 2147483647 h 387"/>
                <a:gd name="T58" fmla="*/ 2147483647 w 146"/>
                <a:gd name="T59" fmla="*/ 2147483647 h 387"/>
                <a:gd name="T60" fmla="*/ 2147483647 w 146"/>
                <a:gd name="T61" fmla="*/ 2147483647 h 387"/>
                <a:gd name="T62" fmla="*/ 2147483647 w 146"/>
                <a:gd name="T63" fmla="*/ 2147483647 h 387"/>
                <a:gd name="T64" fmla="*/ 2147483647 w 146"/>
                <a:gd name="T65" fmla="*/ 2147483647 h 387"/>
                <a:gd name="T66" fmla="*/ 2147483647 w 146"/>
                <a:gd name="T67" fmla="*/ 2147483647 h 387"/>
                <a:gd name="T68" fmla="*/ 2147483647 w 146"/>
                <a:gd name="T69" fmla="*/ 2147483647 h 387"/>
                <a:gd name="T70" fmla="*/ 2147483647 w 146"/>
                <a:gd name="T71" fmla="*/ 2147483647 h 387"/>
                <a:gd name="T72" fmla="*/ 2147483647 w 146"/>
                <a:gd name="T73" fmla="*/ 2147483647 h 387"/>
                <a:gd name="T74" fmla="*/ 2147483647 w 146"/>
                <a:gd name="T75" fmla="*/ 2147483647 h 387"/>
                <a:gd name="T76" fmla="*/ 2147483647 w 146"/>
                <a:gd name="T77" fmla="*/ 2147483647 h 387"/>
                <a:gd name="T78" fmla="*/ 2147483647 w 146"/>
                <a:gd name="T79" fmla="*/ 2147483647 h 387"/>
                <a:gd name="T80" fmla="*/ 2147483647 w 146"/>
                <a:gd name="T81" fmla="*/ 2147483647 h 387"/>
                <a:gd name="T82" fmla="*/ 2147483647 w 146"/>
                <a:gd name="T83" fmla="*/ 2147483647 h 387"/>
                <a:gd name="T84" fmla="*/ 2147483647 w 146"/>
                <a:gd name="T85" fmla="*/ 2147483647 h 387"/>
                <a:gd name="T86" fmla="*/ 2147483647 w 146"/>
                <a:gd name="T87" fmla="*/ 2147483647 h 3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6"/>
                <a:gd name="T133" fmla="*/ 0 h 387"/>
                <a:gd name="T134" fmla="*/ 146 w 146"/>
                <a:gd name="T135" fmla="*/ 387 h 38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6" h="387">
                  <a:moveTo>
                    <a:pt x="78" y="73"/>
                  </a:moveTo>
                  <a:lnTo>
                    <a:pt x="78" y="73"/>
                  </a:lnTo>
                  <a:lnTo>
                    <a:pt x="92" y="51"/>
                  </a:lnTo>
                  <a:lnTo>
                    <a:pt x="110" y="32"/>
                  </a:lnTo>
                  <a:lnTo>
                    <a:pt x="128" y="14"/>
                  </a:lnTo>
                  <a:lnTo>
                    <a:pt x="146" y="0"/>
                  </a:lnTo>
                  <a:lnTo>
                    <a:pt x="116" y="8"/>
                  </a:lnTo>
                  <a:lnTo>
                    <a:pt x="88" y="20"/>
                  </a:lnTo>
                  <a:lnTo>
                    <a:pt x="74" y="26"/>
                  </a:lnTo>
                  <a:lnTo>
                    <a:pt x="62" y="34"/>
                  </a:lnTo>
                  <a:lnTo>
                    <a:pt x="50" y="43"/>
                  </a:lnTo>
                  <a:lnTo>
                    <a:pt x="40" y="53"/>
                  </a:lnTo>
                  <a:lnTo>
                    <a:pt x="30" y="65"/>
                  </a:lnTo>
                  <a:lnTo>
                    <a:pt x="22" y="79"/>
                  </a:lnTo>
                  <a:lnTo>
                    <a:pt x="16" y="95"/>
                  </a:lnTo>
                  <a:lnTo>
                    <a:pt x="10" y="111"/>
                  </a:lnTo>
                  <a:lnTo>
                    <a:pt x="6" y="131"/>
                  </a:lnTo>
                  <a:lnTo>
                    <a:pt x="2" y="151"/>
                  </a:lnTo>
                  <a:lnTo>
                    <a:pt x="0" y="175"/>
                  </a:lnTo>
                  <a:lnTo>
                    <a:pt x="0" y="199"/>
                  </a:lnTo>
                  <a:lnTo>
                    <a:pt x="2" y="223"/>
                  </a:lnTo>
                  <a:lnTo>
                    <a:pt x="8" y="247"/>
                  </a:lnTo>
                  <a:lnTo>
                    <a:pt x="16" y="271"/>
                  </a:lnTo>
                  <a:lnTo>
                    <a:pt x="30" y="295"/>
                  </a:lnTo>
                  <a:lnTo>
                    <a:pt x="44" y="319"/>
                  </a:lnTo>
                  <a:lnTo>
                    <a:pt x="62" y="343"/>
                  </a:lnTo>
                  <a:lnTo>
                    <a:pt x="80" y="365"/>
                  </a:lnTo>
                  <a:lnTo>
                    <a:pt x="100" y="387"/>
                  </a:lnTo>
                  <a:lnTo>
                    <a:pt x="102" y="385"/>
                  </a:lnTo>
                  <a:lnTo>
                    <a:pt x="86" y="347"/>
                  </a:lnTo>
                  <a:lnTo>
                    <a:pt x="72" y="305"/>
                  </a:lnTo>
                  <a:lnTo>
                    <a:pt x="62" y="263"/>
                  </a:lnTo>
                  <a:lnTo>
                    <a:pt x="56" y="221"/>
                  </a:lnTo>
                  <a:lnTo>
                    <a:pt x="54" y="181"/>
                  </a:lnTo>
                  <a:lnTo>
                    <a:pt x="54" y="161"/>
                  </a:lnTo>
                  <a:lnTo>
                    <a:pt x="56" y="141"/>
                  </a:lnTo>
                  <a:lnTo>
                    <a:pt x="60" y="123"/>
                  </a:lnTo>
                  <a:lnTo>
                    <a:pt x="64" y="105"/>
                  </a:lnTo>
                  <a:lnTo>
                    <a:pt x="70" y="89"/>
                  </a:lnTo>
                  <a:lnTo>
                    <a:pt x="78" y="7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3" name="Freeform 388"/>
            <p:cNvSpPr/>
            <p:nvPr/>
          </p:nvSpPr>
          <p:spPr bwMode="auto">
            <a:xfrm flipH="1">
              <a:off x="338981" y="124168"/>
              <a:ext cx="129757" cy="146519"/>
            </a:xfrm>
            <a:custGeom>
              <a:avLst/>
              <a:gdLst>
                <a:gd name="T0" fmla="*/ 2147483647 w 417"/>
                <a:gd name="T1" fmla="*/ 2147483647 h 471"/>
                <a:gd name="T2" fmla="*/ 2147483647 w 417"/>
                <a:gd name="T3" fmla="*/ 2147483647 h 471"/>
                <a:gd name="T4" fmla="*/ 2147483647 w 417"/>
                <a:gd name="T5" fmla="*/ 2147483647 h 471"/>
                <a:gd name="T6" fmla="*/ 2147483647 w 417"/>
                <a:gd name="T7" fmla="*/ 2147483647 h 471"/>
                <a:gd name="T8" fmla="*/ 2147483647 w 417"/>
                <a:gd name="T9" fmla="*/ 0 h 471"/>
                <a:gd name="T10" fmla="*/ 2147483647 w 417"/>
                <a:gd name="T11" fmla="*/ 2147483647 h 471"/>
                <a:gd name="T12" fmla="*/ 2147483647 w 417"/>
                <a:gd name="T13" fmla="*/ 2147483647 h 471"/>
                <a:gd name="T14" fmla="*/ 2147483647 w 417"/>
                <a:gd name="T15" fmla="*/ 2147483647 h 471"/>
                <a:gd name="T16" fmla="*/ 2147483647 w 417"/>
                <a:gd name="T17" fmla="*/ 2147483647 h 471"/>
                <a:gd name="T18" fmla="*/ 2147483647 w 417"/>
                <a:gd name="T19" fmla="*/ 2147483647 h 471"/>
                <a:gd name="T20" fmla="*/ 2147483647 w 417"/>
                <a:gd name="T21" fmla="*/ 2147483647 h 471"/>
                <a:gd name="T22" fmla="*/ 2147483647 w 417"/>
                <a:gd name="T23" fmla="*/ 2147483647 h 471"/>
                <a:gd name="T24" fmla="*/ 0 w 417"/>
                <a:gd name="T25" fmla="*/ 2147483647 h 471"/>
                <a:gd name="T26" fmla="*/ 0 w 417"/>
                <a:gd name="T27" fmla="*/ 2147483647 h 471"/>
                <a:gd name="T28" fmla="*/ 2147483647 w 417"/>
                <a:gd name="T29" fmla="*/ 2147483647 h 471"/>
                <a:gd name="T30" fmla="*/ 2147483647 w 417"/>
                <a:gd name="T31" fmla="*/ 2147483647 h 471"/>
                <a:gd name="T32" fmla="*/ 2147483647 w 417"/>
                <a:gd name="T33" fmla="*/ 2147483647 h 471"/>
                <a:gd name="T34" fmla="*/ 2147483647 w 417"/>
                <a:gd name="T35" fmla="*/ 2147483647 h 471"/>
                <a:gd name="T36" fmla="*/ 2147483647 w 417"/>
                <a:gd name="T37" fmla="*/ 2147483647 h 471"/>
                <a:gd name="T38" fmla="*/ 2147483647 w 417"/>
                <a:gd name="T39" fmla="*/ 2147483647 h 471"/>
                <a:gd name="T40" fmla="*/ 2147483647 w 417"/>
                <a:gd name="T41" fmla="*/ 2147483647 h 471"/>
                <a:gd name="T42" fmla="*/ 2147483647 w 417"/>
                <a:gd name="T43" fmla="*/ 2147483647 h 471"/>
                <a:gd name="T44" fmla="*/ 2147483647 w 417"/>
                <a:gd name="T45" fmla="*/ 2147483647 h 471"/>
                <a:gd name="T46" fmla="*/ 2147483647 w 417"/>
                <a:gd name="T47" fmla="*/ 2147483647 h 471"/>
                <a:gd name="T48" fmla="*/ 2147483647 w 417"/>
                <a:gd name="T49" fmla="*/ 2147483647 h 471"/>
                <a:gd name="T50" fmla="*/ 2147483647 w 417"/>
                <a:gd name="T51" fmla="*/ 2147483647 h 471"/>
                <a:gd name="T52" fmla="*/ 2147483647 w 417"/>
                <a:gd name="T53" fmla="*/ 2147483647 h 471"/>
                <a:gd name="T54" fmla="*/ 2147483647 w 417"/>
                <a:gd name="T55" fmla="*/ 2147483647 h 471"/>
                <a:gd name="T56" fmla="*/ 2147483647 w 417"/>
                <a:gd name="T57" fmla="*/ 2147483647 h 471"/>
                <a:gd name="T58" fmla="*/ 2147483647 w 417"/>
                <a:gd name="T59" fmla="*/ 2147483647 h 471"/>
                <a:gd name="T60" fmla="*/ 2147483647 w 417"/>
                <a:gd name="T61" fmla="*/ 2147483647 h 471"/>
                <a:gd name="T62" fmla="*/ 2147483647 w 417"/>
                <a:gd name="T63" fmla="*/ 2147483647 h 471"/>
                <a:gd name="T64" fmla="*/ 2147483647 w 417"/>
                <a:gd name="T65" fmla="*/ 2147483647 h 471"/>
                <a:gd name="T66" fmla="*/ 2147483647 w 417"/>
                <a:gd name="T67" fmla="*/ 2147483647 h 4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17"/>
                <a:gd name="T103" fmla="*/ 0 h 471"/>
                <a:gd name="T104" fmla="*/ 417 w 417"/>
                <a:gd name="T105" fmla="*/ 471 h 47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17" h="471">
                  <a:moveTo>
                    <a:pt x="387" y="152"/>
                  </a:moveTo>
                  <a:lnTo>
                    <a:pt x="387" y="152"/>
                  </a:lnTo>
                  <a:lnTo>
                    <a:pt x="315" y="70"/>
                  </a:lnTo>
                  <a:lnTo>
                    <a:pt x="289" y="38"/>
                  </a:lnTo>
                  <a:lnTo>
                    <a:pt x="279" y="26"/>
                  </a:lnTo>
                  <a:lnTo>
                    <a:pt x="275" y="18"/>
                  </a:lnTo>
                  <a:lnTo>
                    <a:pt x="243" y="8"/>
                  </a:lnTo>
                  <a:lnTo>
                    <a:pt x="209" y="2"/>
                  </a:lnTo>
                  <a:lnTo>
                    <a:pt x="175" y="0"/>
                  </a:lnTo>
                  <a:lnTo>
                    <a:pt x="159" y="2"/>
                  </a:lnTo>
                  <a:lnTo>
                    <a:pt x="143" y="4"/>
                  </a:lnTo>
                  <a:lnTo>
                    <a:pt x="128" y="8"/>
                  </a:lnTo>
                  <a:lnTo>
                    <a:pt x="112" y="12"/>
                  </a:lnTo>
                  <a:lnTo>
                    <a:pt x="98" y="18"/>
                  </a:lnTo>
                  <a:lnTo>
                    <a:pt x="84" y="26"/>
                  </a:lnTo>
                  <a:lnTo>
                    <a:pt x="72" y="34"/>
                  </a:lnTo>
                  <a:lnTo>
                    <a:pt x="60" y="46"/>
                  </a:lnTo>
                  <a:lnTo>
                    <a:pt x="50" y="58"/>
                  </a:lnTo>
                  <a:lnTo>
                    <a:pt x="42" y="72"/>
                  </a:lnTo>
                  <a:lnTo>
                    <a:pt x="28" y="96"/>
                  </a:lnTo>
                  <a:lnTo>
                    <a:pt x="18" y="122"/>
                  </a:lnTo>
                  <a:lnTo>
                    <a:pt x="10" y="150"/>
                  </a:lnTo>
                  <a:lnTo>
                    <a:pt x="4" y="176"/>
                  </a:lnTo>
                  <a:lnTo>
                    <a:pt x="0" y="204"/>
                  </a:lnTo>
                  <a:lnTo>
                    <a:pt x="0" y="231"/>
                  </a:lnTo>
                  <a:lnTo>
                    <a:pt x="0" y="259"/>
                  </a:lnTo>
                  <a:lnTo>
                    <a:pt x="4" y="285"/>
                  </a:lnTo>
                  <a:lnTo>
                    <a:pt x="8" y="305"/>
                  </a:lnTo>
                  <a:lnTo>
                    <a:pt x="14" y="325"/>
                  </a:lnTo>
                  <a:lnTo>
                    <a:pt x="20" y="343"/>
                  </a:lnTo>
                  <a:lnTo>
                    <a:pt x="28" y="361"/>
                  </a:lnTo>
                  <a:lnTo>
                    <a:pt x="36" y="379"/>
                  </a:lnTo>
                  <a:lnTo>
                    <a:pt x="46" y="395"/>
                  </a:lnTo>
                  <a:lnTo>
                    <a:pt x="58" y="409"/>
                  </a:lnTo>
                  <a:lnTo>
                    <a:pt x="70" y="423"/>
                  </a:lnTo>
                  <a:lnTo>
                    <a:pt x="86" y="437"/>
                  </a:lnTo>
                  <a:lnTo>
                    <a:pt x="102" y="449"/>
                  </a:lnTo>
                  <a:lnTo>
                    <a:pt x="120" y="457"/>
                  </a:lnTo>
                  <a:lnTo>
                    <a:pt x="137" y="465"/>
                  </a:lnTo>
                  <a:lnTo>
                    <a:pt x="153" y="469"/>
                  </a:lnTo>
                  <a:lnTo>
                    <a:pt x="171" y="471"/>
                  </a:lnTo>
                  <a:lnTo>
                    <a:pt x="191" y="471"/>
                  </a:lnTo>
                  <a:lnTo>
                    <a:pt x="209" y="467"/>
                  </a:lnTo>
                  <a:lnTo>
                    <a:pt x="227" y="463"/>
                  </a:lnTo>
                  <a:lnTo>
                    <a:pt x="243" y="455"/>
                  </a:lnTo>
                  <a:lnTo>
                    <a:pt x="261" y="445"/>
                  </a:lnTo>
                  <a:lnTo>
                    <a:pt x="277" y="433"/>
                  </a:lnTo>
                  <a:lnTo>
                    <a:pt x="293" y="421"/>
                  </a:lnTo>
                  <a:lnTo>
                    <a:pt x="309" y="405"/>
                  </a:lnTo>
                  <a:lnTo>
                    <a:pt x="323" y="385"/>
                  </a:lnTo>
                  <a:lnTo>
                    <a:pt x="335" y="365"/>
                  </a:lnTo>
                  <a:lnTo>
                    <a:pt x="361" y="319"/>
                  </a:lnTo>
                  <a:lnTo>
                    <a:pt x="385" y="275"/>
                  </a:lnTo>
                  <a:lnTo>
                    <a:pt x="395" y="255"/>
                  </a:lnTo>
                  <a:lnTo>
                    <a:pt x="403" y="235"/>
                  </a:lnTo>
                  <a:lnTo>
                    <a:pt x="409" y="214"/>
                  </a:lnTo>
                  <a:lnTo>
                    <a:pt x="413" y="196"/>
                  </a:lnTo>
                  <a:lnTo>
                    <a:pt x="417" y="186"/>
                  </a:lnTo>
                  <a:lnTo>
                    <a:pt x="415" y="182"/>
                  </a:lnTo>
                  <a:lnTo>
                    <a:pt x="387" y="15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4" name="Freeform 389"/>
            <p:cNvSpPr/>
            <p:nvPr/>
          </p:nvSpPr>
          <p:spPr bwMode="auto">
            <a:xfrm flipH="1">
              <a:off x="285588" y="0"/>
              <a:ext cx="111752" cy="170111"/>
            </a:xfrm>
            <a:custGeom>
              <a:avLst/>
              <a:gdLst>
                <a:gd name="T0" fmla="*/ 2147483647 w 360"/>
                <a:gd name="T1" fmla="*/ 2147483647 h 549"/>
                <a:gd name="T2" fmla="*/ 2147483647 w 360"/>
                <a:gd name="T3" fmla="*/ 2147483647 h 549"/>
                <a:gd name="T4" fmla="*/ 2147483647 w 360"/>
                <a:gd name="T5" fmla="*/ 2147483647 h 549"/>
                <a:gd name="T6" fmla="*/ 0 w 360"/>
                <a:gd name="T7" fmla="*/ 2147483647 h 549"/>
                <a:gd name="T8" fmla="*/ 2147483647 w 360"/>
                <a:gd name="T9" fmla="*/ 2147483647 h 549"/>
                <a:gd name="T10" fmla="*/ 2147483647 w 360"/>
                <a:gd name="T11" fmla="*/ 2147483647 h 549"/>
                <a:gd name="T12" fmla="*/ 2147483647 w 360"/>
                <a:gd name="T13" fmla="*/ 2147483647 h 549"/>
                <a:gd name="T14" fmla="*/ 2147483647 w 360"/>
                <a:gd name="T15" fmla="*/ 2147483647 h 549"/>
                <a:gd name="T16" fmla="*/ 2147483647 w 360"/>
                <a:gd name="T17" fmla="*/ 2147483647 h 549"/>
                <a:gd name="T18" fmla="*/ 2147483647 w 360"/>
                <a:gd name="T19" fmla="*/ 2147483647 h 549"/>
                <a:gd name="T20" fmla="*/ 2147483647 w 360"/>
                <a:gd name="T21" fmla="*/ 2147483647 h 549"/>
                <a:gd name="T22" fmla="*/ 2147483647 w 360"/>
                <a:gd name="T23" fmla="*/ 2147483647 h 549"/>
                <a:gd name="T24" fmla="*/ 2147483647 w 360"/>
                <a:gd name="T25" fmla="*/ 2147483647 h 549"/>
                <a:gd name="T26" fmla="*/ 2147483647 w 360"/>
                <a:gd name="T27" fmla="*/ 2147483647 h 549"/>
                <a:gd name="T28" fmla="*/ 2147483647 w 360"/>
                <a:gd name="T29" fmla="*/ 2147483647 h 549"/>
                <a:gd name="T30" fmla="*/ 2147483647 w 360"/>
                <a:gd name="T31" fmla="*/ 2147483647 h 549"/>
                <a:gd name="T32" fmla="*/ 2147483647 w 360"/>
                <a:gd name="T33" fmla="*/ 2147483647 h 549"/>
                <a:gd name="T34" fmla="*/ 2147483647 w 360"/>
                <a:gd name="T35" fmla="*/ 2147483647 h 549"/>
                <a:gd name="T36" fmla="*/ 2147483647 w 360"/>
                <a:gd name="T37" fmla="*/ 2147483647 h 549"/>
                <a:gd name="T38" fmla="*/ 2147483647 w 360"/>
                <a:gd name="T39" fmla="*/ 2147483647 h 549"/>
                <a:gd name="T40" fmla="*/ 2147483647 w 360"/>
                <a:gd name="T41" fmla="*/ 2147483647 h 549"/>
                <a:gd name="T42" fmla="*/ 2147483647 w 360"/>
                <a:gd name="T43" fmla="*/ 2147483647 h 549"/>
                <a:gd name="T44" fmla="*/ 2147483647 w 360"/>
                <a:gd name="T45" fmla="*/ 2147483647 h 549"/>
                <a:gd name="T46" fmla="*/ 2147483647 w 360"/>
                <a:gd name="T47" fmla="*/ 2147483647 h 549"/>
                <a:gd name="T48" fmla="*/ 2147483647 w 360"/>
                <a:gd name="T49" fmla="*/ 2147483647 h 549"/>
                <a:gd name="T50" fmla="*/ 2147483647 w 360"/>
                <a:gd name="T51" fmla="*/ 2147483647 h 549"/>
                <a:gd name="T52" fmla="*/ 2147483647 w 360"/>
                <a:gd name="T53" fmla="*/ 2147483647 h 549"/>
                <a:gd name="T54" fmla="*/ 2147483647 w 360"/>
                <a:gd name="T55" fmla="*/ 0 h 549"/>
                <a:gd name="T56" fmla="*/ 2147483647 w 360"/>
                <a:gd name="T57" fmla="*/ 2147483647 h 549"/>
                <a:gd name="T58" fmla="*/ 2147483647 w 360"/>
                <a:gd name="T59" fmla="*/ 2147483647 h 549"/>
                <a:gd name="T60" fmla="*/ 2147483647 w 360"/>
                <a:gd name="T61" fmla="*/ 2147483647 h 549"/>
                <a:gd name="T62" fmla="*/ 2147483647 w 360"/>
                <a:gd name="T63" fmla="*/ 2147483647 h 549"/>
                <a:gd name="T64" fmla="*/ 2147483647 w 360"/>
                <a:gd name="T65" fmla="*/ 2147483647 h 5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0"/>
                <a:gd name="T100" fmla="*/ 0 h 549"/>
                <a:gd name="T101" fmla="*/ 360 w 360"/>
                <a:gd name="T102" fmla="*/ 549 h 5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0" h="549">
                  <a:moveTo>
                    <a:pt x="24" y="103"/>
                  </a:moveTo>
                  <a:lnTo>
                    <a:pt x="24" y="103"/>
                  </a:lnTo>
                  <a:lnTo>
                    <a:pt x="16" y="119"/>
                  </a:lnTo>
                  <a:lnTo>
                    <a:pt x="10" y="135"/>
                  </a:lnTo>
                  <a:lnTo>
                    <a:pt x="6" y="153"/>
                  </a:lnTo>
                  <a:lnTo>
                    <a:pt x="2" y="171"/>
                  </a:lnTo>
                  <a:lnTo>
                    <a:pt x="0" y="191"/>
                  </a:lnTo>
                  <a:lnTo>
                    <a:pt x="0" y="211"/>
                  </a:lnTo>
                  <a:lnTo>
                    <a:pt x="2" y="251"/>
                  </a:lnTo>
                  <a:lnTo>
                    <a:pt x="8" y="293"/>
                  </a:lnTo>
                  <a:lnTo>
                    <a:pt x="18" y="335"/>
                  </a:lnTo>
                  <a:lnTo>
                    <a:pt x="32" y="377"/>
                  </a:lnTo>
                  <a:lnTo>
                    <a:pt x="48" y="415"/>
                  </a:lnTo>
                  <a:lnTo>
                    <a:pt x="58" y="421"/>
                  </a:lnTo>
                  <a:lnTo>
                    <a:pt x="74" y="435"/>
                  </a:lnTo>
                  <a:lnTo>
                    <a:pt x="122" y="477"/>
                  </a:lnTo>
                  <a:lnTo>
                    <a:pt x="170" y="519"/>
                  </a:lnTo>
                  <a:lnTo>
                    <a:pt x="176" y="525"/>
                  </a:lnTo>
                  <a:lnTo>
                    <a:pt x="204" y="549"/>
                  </a:lnTo>
                  <a:lnTo>
                    <a:pt x="220" y="539"/>
                  </a:lnTo>
                  <a:lnTo>
                    <a:pt x="234" y="527"/>
                  </a:lnTo>
                  <a:lnTo>
                    <a:pt x="248" y="511"/>
                  </a:lnTo>
                  <a:lnTo>
                    <a:pt x="262" y="493"/>
                  </a:lnTo>
                  <a:lnTo>
                    <a:pt x="290" y="449"/>
                  </a:lnTo>
                  <a:lnTo>
                    <a:pt x="320" y="399"/>
                  </a:lnTo>
                  <a:lnTo>
                    <a:pt x="330" y="377"/>
                  </a:lnTo>
                  <a:lnTo>
                    <a:pt x="340" y="355"/>
                  </a:lnTo>
                  <a:lnTo>
                    <a:pt x="348" y="331"/>
                  </a:lnTo>
                  <a:lnTo>
                    <a:pt x="354" y="307"/>
                  </a:lnTo>
                  <a:lnTo>
                    <a:pt x="358" y="283"/>
                  </a:lnTo>
                  <a:lnTo>
                    <a:pt x="360" y="259"/>
                  </a:lnTo>
                  <a:lnTo>
                    <a:pt x="360" y="235"/>
                  </a:lnTo>
                  <a:lnTo>
                    <a:pt x="360" y="211"/>
                  </a:lnTo>
                  <a:lnTo>
                    <a:pt x="356" y="187"/>
                  </a:lnTo>
                  <a:lnTo>
                    <a:pt x="352" y="163"/>
                  </a:lnTo>
                  <a:lnTo>
                    <a:pt x="346" y="141"/>
                  </a:lnTo>
                  <a:lnTo>
                    <a:pt x="338" y="119"/>
                  </a:lnTo>
                  <a:lnTo>
                    <a:pt x="328" y="99"/>
                  </a:lnTo>
                  <a:lnTo>
                    <a:pt x="318" y="81"/>
                  </a:lnTo>
                  <a:lnTo>
                    <a:pt x="304" y="64"/>
                  </a:lnTo>
                  <a:lnTo>
                    <a:pt x="290" y="48"/>
                  </a:lnTo>
                  <a:lnTo>
                    <a:pt x="278" y="38"/>
                  </a:lnTo>
                  <a:lnTo>
                    <a:pt x="268" y="28"/>
                  </a:lnTo>
                  <a:lnTo>
                    <a:pt x="256" y="20"/>
                  </a:lnTo>
                  <a:lnTo>
                    <a:pt x="244" y="14"/>
                  </a:lnTo>
                  <a:lnTo>
                    <a:pt x="232" y="8"/>
                  </a:lnTo>
                  <a:lnTo>
                    <a:pt x="218" y="4"/>
                  </a:lnTo>
                  <a:lnTo>
                    <a:pt x="206" y="2"/>
                  </a:lnTo>
                  <a:lnTo>
                    <a:pt x="194" y="0"/>
                  </a:lnTo>
                  <a:lnTo>
                    <a:pt x="168" y="0"/>
                  </a:lnTo>
                  <a:lnTo>
                    <a:pt x="142" y="6"/>
                  </a:lnTo>
                  <a:lnTo>
                    <a:pt x="116" y="16"/>
                  </a:lnTo>
                  <a:lnTo>
                    <a:pt x="92" y="30"/>
                  </a:lnTo>
                  <a:lnTo>
                    <a:pt x="74" y="44"/>
                  </a:lnTo>
                  <a:lnTo>
                    <a:pt x="56" y="62"/>
                  </a:lnTo>
                  <a:lnTo>
                    <a:pt x="38" y="81"/>
                  </a:lnTo>
                  <a:lnTo>
                    <a:pt x="24" y="1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5" name="Freeform 390"/>
            <p:cNvSpPr/>
            <p:nvPr/>
          </p:nvSpPr>
          <p:spPr bwMode="auto">
            <a:xfrm flipH="1">
              <a:off x="147140" y="128514"/>
              <a:ext cx="235921" cy="243991"/>
            </a:xfrm>
            <a:custGeom>
              <a:avLst/>
              <a:gdLst>
                <a:gd name="T0" fmla="*/ 2147483647 w 761"/>
                <a:gd name="T1" fmla="*/ 2147483647 h 784"/>
                <a:gd name="T2" fmla="*/ 2147483647 w 761"/>
                <a:gd name="T3" fmla="*/ 2147483647 h 784"/>
                <a:gd name="T4" fmla="*/ 2147483647 w 761"/>
                <a:gd name="T5" fmla="*/ 2147483647 h 784"/>
                <a:gd name="T6" fmla="*/ 2147483647 w 761"/>
                <a:gd name="T7" fmla="*/ 2147483647 h 784"/>
                <a:gd name="T8" fmla="*/ 2147483647 w 761"/>
                <a:gd name="T9" fmla="*/ 2147483647 h 784"/>
                <a:gd name="T10" fmla="*/ 2147483647 w 761"/>
                <a:gd name="T11" fmla="*/ 2147483647 h 784"/>
                <a:gd name="T12" fmla="*/ 2147483647 w 761"/>
                <a:gd name="T13" fmla="*/ 2147483647 h 784"/>
                <a:gd name="T14" fmla="*/ 2147483647 w 761"/>
                <a:gd name="T15" fmla="*/ 2147483647 h 784"/>
                <a:gd name="T16" fmla="*/ 2147483647 w 761"/>
                <a:gd name="T17" fmla="*/ 2147483647 h 784"/>
                <a:gd name="T18" fmla="*/ 2147483647 w 761"/>
                <a:gd name="T19" fmla="*/ 2147483647 h 784"/>
                <a:gd name="T20" fmla="*/ 2147483647 w 761"/>
                <a:gd name="T21" fmla="*/ 2147483647 h 784"/>
                <a:gd name="T22" fmla="*/ 2147483647 w 761"/>
                <a:gd name="T23" fmla="*/ 2147483647 h 784"/>
                <a:gd name="T24" fmla="*/ 2147483647 w 761"/>
                <a:gd name="T25" fmla="*/ 2147483647 h 784"/>
                <a:gd name="T26" fmla="*/ 2147483647 w 761"/>
                <a:gd name="T27" fmla="*/ 2147483647 h 784"/>
                <a:gd name="T28" fmla="*/ 2147483647 w 761"/>
                <a:gd name="T29" fmla="*/ 2147483647 h 784"/>
                <a:gd name="T30" fmla="*/ 2147483647 w 761"/>
                <a:gd name="T31" fmla="*/ 2147483647 h 784"/>
                <a:gd name="T32" fmla="*/ 2147483647 w 761"/>
                <a:gd name="T33" fmla="*/ 0 h 784"/>
                <a:gd name="T34" fmla="*/ 0 w 761"/>
                <a:gd name="T35" fmla="*/ 2147483647 h 784"/>
                <a:gd name="T36" fmla="*/ 0 w 761"/>
                <a:gd name="T37" fmla="*/ 2147483647 h 784"/>
                <a:gd name="T38" fmla="*/ 0 w 761"/>
                <a:gd name="T39" fmla="*/ 2147483647 h 784"/>
                <a:gd name="T40" fmla="*/ 0 w 761"/>
                <a:gd name="T41" fmla="*/ 2147483647 h 784"/>
                <a:gd name="T42" fmla="*/ 0 w 761"/>
                <a:gd name="T43" fmla="*/ 2147483647 h 784"/>
                <a:gd name="T44" fmla="*/ 0 w 761"/>
                <a:gd name="T45" fmla="*/ 2147483647 h 784"/>
                <a:gd name="T46" fmla="*/ 2147483647 w 761"/>
                <a:gd name="T47" fmla="*/ 2147483647 h 784"/>
                <a:gd name="T48" fmla="*/ 2147483647 w 761"/>
                <a:gd name="T49" fmla="*/ 2147483647 h 784"/>
                <a:gd name="T50" fmla="*/ 2147483647 w 761"/>
                <a:gd name="T51" fmla="*/ 2147483647 h 784"/>
                <a:gd name="T52" fmla="*/ 2147483647 w 761"/>
                <a:gd name="T53" fmla="*/ 2147483647 h 784"/>
                <a:gd name="T54" fmla="*/ 2147483647 w 761"/>
                <a:gd name="T55" fmla="*/ 2147483647 h 784"/>
                <a:gd name="T56" fmla="*/ 2147483647 w 761"/>
                <a:gd name="T57" fmla="*/ 2147483647 h 784"/>
                <a:gd name="T58" fmla="*/ 2147483647 w 761"/>
                <a:gd name="T59" fmla="*/ 2147483647 h 784"/>
                <a:gd name="T60" fmla="*/ 2147483647 w 761"/>
                <a:gd name="T61" fmla="*/ 2147483647 h 784"/>
                <a:gd name="T62" fmla="*/ 2147483647 w 761"/>
                <a:gd name="T63" fmla="*/ 2147483647 h 784"/>
                <a:gd name="T64" fmla="*/ 2147483647 w 761"/>
                <a:gd name="T65" fmla="*/ 2147483647 h 784"/>
                <a:gd name="T66" fmla="*/ 2147483647 w 761"/>
                <a:gd name="T67" fmla="*/ 2147483647 h 784"/>
                <a:gd name="T68" fmla="*/ 2147483647 w 761"/>
                <a:gd name="T69" fmla="*/ 2147483647 h 784"/>
                <a:gd name="T70" fmla="*/ 2147483647 w 761"/>
                <a:gd name="T71" fmla="*/ 2147483647 h 784"/>
                <a:gd name="T72" fmla="*/ 2147483647 w 761"/>
                <a:gd name="T73" fmla="*/ 2147483647 h 784"/>
                <a:gd name="T74" fmla="*/ 2147483647 w 761"/>
                <a:gd name="T75" fmla="*/ 2147483647 h 784"/>
                <a:gd name="T76" fmla="*/ 2147483647 w 761"/>
                <a:gd name="T77" fmla="*/ 2147483647 h 784"/>
                <a:gd name="T78" fmla="*/ 2147483647 w 761"/>
                <a:gd name="T79" fmla="*/ 2147483647 h 784"/>
                <a:gd name="T80" fmla="*/ 2147483647 w 761"/>
                <a:gd name="T81" fmla="*/ 2147483647 h 784"/>
                <a:gd name="T82" fmla="*/ 2147483647 w 761"/>
                <a:gd name="T83" fmla="*/ 2147483647 h 784"/>
                <a:gd name="T84" fmla="*/ 2147483647 w 761"/>
                <a:gd name="T85" fmla="*/ 2147483647 h 784"/>
                <a:gd name="T86" fmla="*/ 2147483647 w 761"/>
                <a:gd name="T87" fmla="*/ 2147483647 h 784"/>
                <a:gd name="T88" fmla="*/ 2147483647 w 761"/>
                <a:gd name="T89" fmla="*/ 2147483647 h 784"/>
                <a:gd name="T90" fmla="*/ 2147483647 w 761"/>
                <a:gd name="T91" fmla="*/ 2147483647 h 784"/>
                <a:gd name="T92" fmla="*/ 2147483647 w 761"/>
                <a:gd name="T93" fmla="*/ 2147483647 h 784"/>
                <a:gd name="T94" fmla="*/ 2147483647 w 761"/>
                <a:gd name="T95" fmla="*/ 2147483647 h 784"/>
                <a:gd name="T96" fmla="*/ 2147483647 w 761"/>
                <a:gd name="T97" fmla="*/ 2147483647 h 784"/>
                <a:gd name="T98" fmla="*/ 2147483647 w 761"/>
                <a:gd name="T99" fmla="*/ 2147483647 h 784"/>
                <a:gd name="T100" fmla="*/ 2147483647 w 761"/>
                <a:gd name="T101" fmla="*/ 2147483647 h 784"/>
                <a:gd name="T102" fmla="*/ 2147483647 w 761"/>
                <a:gd name="T103" fmla="*/ 2147483647 h 7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1"/>
                <a:gd name="T157" fmla="*/ 0 h 784"/>
                <a:gd name="T158" fmla="*/ 761 w 761"/>
                <a:gd name="T159" fmla="*/ 784 h 7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1" h="784">
                  <a:moveTo>
                    <a:pt x="761" y="691"/>
                  </a:moveTo>
                  <a:lnTo>
                    <a:pt x="761" y="691"/>
                  </a:lnTo>
                  <a:lnTo>
                    <a:pt x="745" y="677"/>
                  </a:lnTo>
                  <a:lnTo>
                    <a:pt x="497" y="445"/>
                  </a:lnTo>
                  <a:lnTo>
                    <a:pt x="322" y="283"/>
                  </a:lnTo>
                  <a:lnTo>
                    <a:pt x="158" y="134"/>
                  </a:lnTo>
                  <a:lnTo>
                    <a:pt x="130" y="110"/>
                  </a:lnTo>
                  <a:lnTo>
                    <a:pt x="124" y="104"/>
                  </a:lnTo>
                  <a:lnTo>
                    <a:pt x="76" y="62"/>
                  </a:lnTo>
                  <a:lnTo>
                    <a:pt x="28" y="20"/>
                  </a:lnTo>
                  <a:lnTo>
                    <a:pt x="12" y="6"/>
                  </a:lnTo>
                  <a:lnTo>
                    <a:pt x="2" y="0"/>
                  </a:lnTo>
                  <a:lnTo>
                    <a:pt x="0" y="2"/>
                  </a:lnTo>
                  <a:lnTo>
                    <a:pt x="0" y="4"/>
                  </a:lnTo>
                  <a:lnTo>
                    <a:pt x="4" y="12"/>
                  </a:lnTo>
                  <a:lnTo>
                    <a:pt x="14" y="24"/>
                  </a:lnTo>
                  <a:lnTo>
                    <a:pt x="40" y="56"/>
                  </a:lnTo>
                  <a:lnTo>
                    <a:pt x="112" y="138"/>
                  </a:lnTo>
                  <a:lnTo>
                    <a:pt x="140" y="168"/>
                  </a:lnTo>
                  <a:lnTo>
                    <a:pt x="142" y="172"/>
                  </a:lnTo>
                  <a:lnTo>
                    <a:pt x="294" y="339"/>
                  </a:lnTo>
                  <a:lnTo>
                    <a:pt x="459" y="517"/>
                  </a:lnTo>
                  <a:lnTo>
                    <a:pt x="693" y="769"/>
                  </a:lnTo>
                  <a:lnTo>
                    <a:pt x="707" y="784"/>
                  </a:lnTo>
                  <a:lnTo>
                    <a:pt x="715" y="782"/>
                  </a:lnTo>
                  <a:lnTo>
                    <a:pt x="721" y="779"/>
                  </a:lnTo>
                  <a:lnTo>
                    <a:pt x="727" y="773"/>
                  </a:lnTo>
                  <a:lnTo>
                    <a:pt x="737" y="765"/>
                  </a:lnTo>
                  <a:lnTo>
                    <a:pt x="745" y="751"/>
                  </a:lnTo>
                  <a:lnTo>
                    <a:pt x="753" y="737"/>
                  </a:lnTo>
                  <a:lnTo>
                    <a:pt x="757" y="723"/>
                  </a:lnTo>
                  <a:lnTo>
                    <a:pt x="761" y="711"/>
                  </a:lnTo>
                  <a:lnTo>
                    <a:pt x="761" y="701"/>
                  </a:lnTo>
                  <a:lnTo>
                    <a:pt x="761" y="6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6" name="Freeform 406"/>
            <p:cNvSpPr/>
            <p:nvPr/>
          </p:nvSpPr>
          <p:spPr bwMode="auto">
            <a:xfrm flipH="1">
              <a:off x="31663" y="560620"/>
              <a:ext cx="10555" cy="22971"/>
            </a:xfrm>
            <a:custGeom>
              <a:avLst/>
              <a:gdLst>
                <a:gd name="T0" fmla="*/ 2147483647 w 34"/>
                <a:gd name="T1" fmla="*/ 0 h 74"/>
                <a:gd name="T2" fmla="*/ 2147483647 w 34"/>
                <a:gd name="T3" fmla="*/ 0 h 74"/>
                <a:gd name="T4" fmla="*/ 2147483647 w 34"/>
                <a:gd name="T5" fmla="*/ 2147483647 h 74"/>
                <a:gd name="T6" fmla="*/ 0 w 34"/>
                <a:gd name="T7" fmla="*/ 2147483647 h 74"/>
                <a:gd name="T8" fmla="*/ 2147483647 w 34"/>
                <a:gd name="T9" fmla="*/ 2147483647 h 74"/>
                <a:gd name="T10" fmla="*/ 2147483647 w 34"/>
                <a:gd name="T11" fmla="*/ 2147483647 h 74"/>
                <a:gd name="T12" fmla="*/ 2147483647 w 34"/>
                <a:gd name="T13" fmla="*/ 2147483647 h 74"/>
                <a:gd name="T14" fmla="*/ 2147483647 w 34"/>
                <a:gd name="T15" fmla="*/ 2147483647 h 74"/>
                <a:gd name="T16" fmla="*/ 2147483647 w 34"/>
                <a:gd name="T17" fmla="*/ 2147483647 h 74"/>
                <a:gd name="T18" fmla="*/ 2147483647 w 34"/>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74"/>
                <a:gd name="T32" fmla="*/ 34 w 34"/>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74">
                  <a:moveTo>
                    <a:pt x="10" y="0"/>
                  </a:moveTo>
                  <a:lnTo>
                    <a:pt x="10" y="0"/>
                  </a:lnTo>
                  <a:lnTo>
                    <a:pt x="4" y="38"/>
                  </a:lnTo>
                  <a:lnTo>
                    <a:pt x="0" y="74"/>
                  </a:lnTo>
                  <a:lnTo>
                    <a:pt x="34" y="50"/>
                  </a:lnTo>
                  <a:lnTo>
                    <a:pt x="34" y="46"/>
                  </a:lnTo>
                  <a:lnTo>
                    <a:pt x="30" y="36"/>
                  </a:lnTo>
                  <a:lnTo>
                    <a:pt x="22" y="20"/>
                  </a:lnTo>
                  <a:lnTo>
                    <a:pt x="1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7" name="Freeform 408"/>
            <p:cNvSpPr/>
            <p:nvPr/>
          </p:nvSpPr>
          <p:spPr bwMode="auto">
            <a:xfrm flipH="1">
              <a:off x="0" y="512194"/>
              <a:ext cx="621" cy="621"/>
            </a:xfrm>
            <a:custGeom>
              <a:avLst/>
              <a:gdLst>
                <a:gd name="T0" fmla="*/ 0 w 621"/>
                <a:gd name="T1" fmla="*/ 0 h 2"/>
                <a:gd name="T2" fmla="*/ 0 w 621"/>
                <a:gd name="T3" fmla="*/ 0 h 2"/>
                <a:gd name="T4" fmla="*/ 0 w 621"/>
                <a:gd name="T5" fmla="*/ 0 h 2"/>
                <a:gd name="T6" fmla="*/ 0 w 621"/>
                <a:gd name="T7" fmla="*/ 0 h 2"/>
                <a:gd name="T8" fmla="*/ 0 w 621"/>
                <a:gd name="T9" fmla="*/ 2147483647 h 2"/>
                <a:gd name="T10" fmla="*/ 0 w 621"/>
                <a:gd name="T11" fmla="*/ 2147483647 h 2"/>
                <a:gd name="T12" fmla="*/ 0 w 621"/>
                <a:gd name="T13" fmla="*/ 0 h 2"/>
                <a:gd name="T14" fmla="*/ 0 60000 65536"/>
                <a:gd name="T15" fmla="*/ 0 60000 65536"/>
                <a:gd name="T16" fmla="*/ 0 60000 65536"/>
                <a:gd name="T17" fmla="*/ 0 60000 65536"/>
                <a:gd name="T18" fmla="*/ 0 60000 65536"/>
                <a:gd name="T19" fmla="*/ 0 60000 65536"/>
                <a:gd name="T20" fmla="*/ 0 60000 65536"/>
                <a:gd name="T21" fmla="*/ 0 w 621"/>
                <a:gd name="T22" fmla="*/ 0 h 2"/>
                <a:gd name="T23" fmla="*/ 621 w 62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1" h="2">
                  <a:moveTo>
                    <a:pt x="0" y="0"/>
                  </a:moveTo>
                  <a:lnTo>
                    <a:pt x="0" y="0"/>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78" name="Freeform 409"/>
            <p:cNvSpPr/>
            <p:nvPr/>
          </p:nvSpPr>
          <p:spPr bwMode="auto">
            <a:xfrm flipH="1">
              <a:off x="0" y="512194"/>
              <a:ext cx="621" cy="621"/>
            </a:xfrm>
            <a:custGeom>
              <a:avLst/>
              <a:gdLst>
                <a:gd name="T0" fmla="*/ 0 w 621"/>
                <a:gd name="T1" fmla="*/ 0 h 2"/>
                <a:gd name="T2" fmla="*/ 0 w 621"/>
                <a:gd name="T3" fmla="*/ 0 h 2"/>
                <a:gd name="T4" fmla="*/ 0 w 621"/>
                <a:gd name="T5" fmla="*/ 0 h 2"/>
                <a:gd name="T6" fmla="*/ 0 w 621"/>
                <a:gd name="T7" fmla="*/ 0 h 2"/>
                <a:gd name="T8" fmla="*/ 0 w 621"/>
                <a:gd name="T9" fmla="*/ 2147483647 h 2"/>
                <a:gd name="T10" fmla="*/ 0 w 621"/>
                <a:gd name="T11" fmla="*/ 2147483647 h 2"/>
                <a:gd name="T12" fmla="*/ 0 w 621"/>
                <a:gd name="T13" fmla="*/ 0 h 2"/>
                <a:gd name="T14" fmla="*/ 0 60000 65536"/>
                <a:gd name="T15" fmla="*/ 0 60000 65536"/>
                <a:gd name="T16" fmla="*/ 0 60000 65536"/>
                <a:gd name="T17" fmla="*/ 0 60000 65536"/>
                <a:gd name="T18" fmla="*/ 0 60000 65536"/>
                <a:gd name="T19" fmla="*/ 0 60000 65536"/>
                <a:gd name="T20" fmla="*/ 0 60000 65536"/>
                <a:gd name="T21" fmla="*/ 0 w 621"/>
                <a:gd name="T22" fmla="*/ 0 h 2"/>
                <a:gd name="T23" fmla="*/ 621 w 62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1" h="2">
                  <a:moveTo>
                    <a:pt x="0" y="0"/>
                  </a:moveTo>
                  <a:lnTo>
                    <a:pt x="0" y="0"/>
                  </a:lnTo>
                  <a:lnTo>
                    <a:pt x="0" y="2"/>
                  </a:lnTo>
                  <a:lnTo>
                    <a:pt x="0" y="0"/>
                  </a:ln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121682" tIns="60841" rIns="121682" bIns="60841"/>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grpSp>
      <p:sp>
        <p:nvSpPr>
          <p:cNvPr id="59" name="TextBox 13"/>
          <p:cNvSpPr txBox="1">
            <a:spLocks noChangeArrowheads="1"/>
          </p:cNvSpPr>
          <p:nvPr/>
        </p:nvSpPr>
        <p:spPr bwMode="auto">
          <a:xfrm>
            <a:off x="1187624" y="1393800"/>
            <a:ext cx="153414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zh-CN" altLang="en-US" sz="1600" b="1" dirty="0">
                <a:latin typeface="Arial" panose="020B0604020202020204" pitchFamily="34" charset="0"/>
                <a:ea typeface="微软雅黑" panose="020B0503020204020204" pitchFamily="34" charset="-122"/>
                <a:sym typeface="Arial" panose="020B0604020202020204" pitchFamily="34" charset="0"/>
              </a:rPr>
              <a:t>千万级</a:t>
            </a:r>
            <a:r>
              <a:rPr lang="en-US" altLang="zh-CN" sz="1600" b="1" dirty="0">
                <a:latin typeface="Arial" panose="020B0604020202020204" pitchFamily="34" charset="0"/>
                <a:ea typeface="微软雅黑" panose="020B0503020204020204" pitchFamily="34" charset="-122"/>
                <a:sym typeface="Arial" panose="020B0604020202020204" pitchFamily="34" charset="0"/>
              </a:rPr>
              <a:t>NAT</a:t>
            </a:r>
            <a:r>
              <a:rPr lang="zh-CN" altLang="en-US" sz="1600" b="1" dirty="0">
                <a:latin typeface="Arial" panose="020B0604020202020204" pitchFamily="34" charset="0"/>
                <a:ea typeface="微软雅黑" panose="020B0503020204020204" pitchFamily="34" charset="-122"/>
                <a:sym typeface="Arial" panose="020B0604020202020204" pitchFamily="34" charset="0"/>
              </a:rPr>
              <a:t>能力</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60" name="TextBox 13"/>
          <p:cNvSpPr txBox="1">
            <a:spLocks noChangeArrowheads="1"/>
          </p:cNvSpPr>
          <p:nvPr/>
        </p:nvSpPr>
        <p:spPr bwMode="auto">
          <a:xfrm>
            <a:off x="721519" y="1714475"/>
            <a:ext cx="200025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r" eaLnBrk="1" hangingPunct="1">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单板卡支持千万级并发能力</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gn="r" eaLnBrk="1" hangingPunct="1">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可支持</a:t>
            </a:r>
            <a:r>
              <a:rPr lang="en-US" altLang="zh-CN" sz="1200" dirty="0">
                <a:latin typeface="Arial" panose="020B0604020202020204" pitchFamily="34" charset="0"/>
                <a:ea typeface="微软雅黑" panose="020B0503020204020204" pitchFamily="34" charset="-122"/>
                <a:sym typeface="Arial" panose="020B0604020202020204" pitchFamily="34" charset="0"/>
              </a:rPr>
              <a:t>10</a:t>
            </a:r>
            <a:r>
              <a:rPr lang="zh-CN" altLang="en-US" sz="1200" dirty="0">
                <a:latin typeface="Arial" panose="020B0604020202020204" pitchFamily="34" charset="0"/>
                <a:ea typeface="微软雅黑" panose="020B0503020204020204" pitchFamily="34" charset="-122"/>
                <a:sym typeface="Arial" panose="020B0604020202020204" pitchFamily="34" charset="0"/>
              </a:rPr>
              <a:t>万人同时上网</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13"/>
          <p:cNvSpPr txBox="1">
            <a:spLocks noChangeArrowheads="1"/>
          </p:cNvSpPr>
          <p:nvPr/>
        </p:nvSpPr>
        <p:spPr bwMode="auto">
          <a:xfrm>
            <a:off x="6417469" y="1393800"/>
            <a:ext cx="182693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eaLnBrk="1" hangingPunct="1">
              <a:spcBef>
                <a:spcPct val="20000"/>
              </a:spcBef>
              <a:defRPr sz="1600" b="1">
                <a:solidFill>
                  <a:srgbClr val="445469"/>
                </a:solidFill>
                <a:latin typeface="Arial" panose="020B0604020202020204" pitchFamily="34" charset="0"/>
                <a:ea typeface="微软雅黑" panose="020B0503020204020204" pitchFamily="34" charset="-122"/>
              </a:defRPr>
            </a:lvl1pPr>
            <a:lvl2pPr>
              <a:defRPr>
                <a:latin typeface="Calibri" panose="020F0502020204030204" pitchFamily="34" charset="0"/>
                <a:ea typeface="宋体" panose="02010600030101010101" pitchFamily="2" charset="-122"/>
              </a:defRPr>
            </a:lvl2pPr>
            <a:lvl3pPr>
              <a:defRPr>
                <a:latin typeface="Calibri" panose="020F0502020204030204" pitchFamily="34" charset="0"/>
                <a:ea typeface="宋体" panose="02010600030101010101" pitchFamily="2" charset="-122"/>
              </a:defRPr>
            </a:lvl3pPr>
            <a:lvl4pPr>
              <a:defRPr>
                <a:latin typeface="Calibri" panose="020F0502020204030204" pitchFamily="34" charset="0"/>
                <a:ea typeface="宋体" panose="02010600030101010101" pitchFamily="2" charset="-122"/>
              </a:defRPr>
            </a:lvl4pPr>
            <a:lvl5pPr>
              <a:defRPr>
                <a:latin typeface="Calibri" panose="020F0502020204030204" pitchFamily="34" charset="0"/>
                <a:ea typeface="宋体" panose="02010600030101010101" pitchFamily="2" charset="-122"/>
              </a:defRPr>
            </a:lvl5pPr>
            <a:lvl6pPr>
              <a:defRPr>
                <a:latin typeface="Calibri" panose="020F0502020204030204" pitchFamily="34" charset="0"/>
                <a:ea typeface="宋体" panose="02010600030101010101" pitchFamily="2" charset="-122"/>
              </a:defRPr>
            </a:lvl6pPr>
            <a:lvl7pPr>
              <a:defRPr>
                <a:latin typeface="Calibri" panose="020F0502020204030204" pitchFamily="34" charset="0"/>
                <a:ea typeface="宋体" panose="02010600030101010101" pitchFamily="2" charset="-122"/>
              </a:defRPr>
            </a:lvl7pPr>
            <a:lvl8pPr>
              <a:defRPr>
                <a:latin typeface="Calibri" panose="020F0502020204030204" pitchFamily="34" charset="0"/>
                <a:ea typeface="宋体" panose="02010600030101010101" pitchFamily="2" charset="-122"/>
              </a:defRPr>
            </a:lvl8pPr>
            <a:lvl9pPr>
              <a:defRPr>
                <a:latin typeface="Calibri" panose="020F0502020204030204" pitchFamily="34" charset="0"/>
                <a:ea typeface="宋体" panose="02010600030101010101" pitchFamily="2" charset="-122"/>
              </a:defRPr>
            </a:lvl9pPr>
          </a:lstStyle>
          <a:p>
            <a:r>
              <a:rPr lang="zh-CN" altLang="en-US" dirty="0">
                <a:solidFill>
                  <a:schemeClr val="tx1"/>
                </a:solidFill>
              </a:rPr>
              <a:t>支持多种</a:t>
            </a:r>
            <a:r>
              <a:rPr lang="en-US" altLang="zh-CN" dirty="0">
                <a:solidFill>
                  <a:schemeClr val="tx1"/>
                </a:solidFill>
              </a:rPr>
              <a:t>NAT</a:t>
            </a:r>
            <a:r>
              <a:rPr lang="zh-CN" altLang="en-US" dirty="0">
                <a:solidFill>
                  <a:schemeClr val="tx1"/>
                </a:solidFill>
              </a:rPr>
              <a:t>模式</a:t>
            </a:r>
            <a:endParaRPr lang="en-US" altLang="zh-CN" dirty="0">
              <a:solidFill>
                <a:schemeClr val="tx1"/>
              </a:solidFill>
              <a:sym typeface="Arial" panose="020B0604020202020204" pitchFamily="34" charset="0"/>
            </a:endParaRPr>
          </a:p>
        </p:txBody>
      </p:sp>
      <p:sp>
        <p:nvSpPr>
          <p:cNvPr id="62" name="TextBox 13"/>
          <p:cNvSpPr txBox="1">
            <a:spLocks noChangeArrowheads="1"/>
          </p:cNvSpPr>
          <p:nvPr/>
        </p:nvSpPr>
        <p:spPr bwMode="auto">
          <a:xfrm>
            <a:off x="6417469" y="1714475"/>
            <a:ext cx="2005013" cy="62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latin typeface="Arial" panose="020B0604020202020204" pitchFamily="34" charset="0"/>
                <a:ea typeface="微软雅黑" panose="020B0503020204020204" pitchFamily="34" charset="-122"/>
                <a:sym typeface="Arial" panose="020B0604020202020204" pitchFamily="34" charset="0"/>
              </a:rPr>
              <a:t>NAT Server</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latin typeface="Arial" panose="020B0604020202020204" pitchFamily="34" charset="0"/>
                <a:ea typeface="微软雅黑" panose="020B0503020204020204" pitchFamily="34" charset="-122"/>
                <a:sym typeface="Arial" panose="020B0604020202020204" pitchFamily="34" charset="0"/>
              </a:rPr>
              <a:t>NAT outbound/static</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eaLnBrk="1" hangingPunct="1">
              <a:spcBef>
                <a:spcPct val="20000"/>
              </a:spcBef>
            </a:pP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63" name="TextBox 13"/>
          <p:cNvSpPr txBox="1">
            <a:spLocks noChangeArrowheads="1"/>
          </p:cNvSpPr>
          <p:nvPr/>
        </p:nvSpPr>
        <p:spPr bwMode="auto">
          <a:xfrm>
            <a:off x="1092498" y="3701201"/>
            <a:ext cx="18337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zh-CN" altLang="en-US" sz="1600" b="1" dirty="0">
                <a:latin typeface="Arial" panose="020B0604020202020204" pitchFamily="34" charset="0"/>
                <a:ea typeface="微软雅黑" panose="020B0503020204020204" pitchFamily="34" charset="-122"/>
                <a:sym typeface="Arial" panose="020B0604020202020204" pitchFamily="34" charset="0"/>
              </a:rPr>
              <a:t>支持</a:t>
            </a:r>
            <a:r>
              <a:rPr lang="en-US" altLang="zh-CN" sz="1600" b="1" dirty="0">
                <a:latin typeface="Arial" panose="020B0604020202020204" pitchFamily="34" charset="0"/>
                <a:ea typeface="微软雅黑" panose="020B0503020204020204" pitchFamily="34" charset="-122"/>
                <a:sym typeface="Arial" panose="020B0604020202020204" pitchFamily="34" charset="0"/>
              </a:rPr>
              <a:t>NAT </a:t>
            </a:r>
            <a:r>
              <a:rPr lang="en-US" altLang="zh-CN" sz="1600" b="1" dirty="0" smtClean="0">
                <a:latin typeface="Arial" panose="020B0604020202020204" pitchFamily="34" charset="0"/>
                <a:ea typeface="微软雅黑" panose="020B0503020204020204" pitchFamily="34" charset="-122"/>
                <a:sym typeface="Arial" panose="020B0604020202020204" pitchFamily="34" charset="0"/>
              </a:rPr>
              <a:t>44</a:t>
            </a:r>
            <a:r>
              <a:rPr lang="en-US" altLang="zh-CN" sz="1600" b="1" dirty="0" smtClean="0">
                <a:solidFill>
                  <a:srgbClr val="FF0000"/>
                </a:solidFill>
                <a:latin typeface="Arial" panose="020B0604020202020204" pitchFamily="34" charset="0"/>
                <a:ea typeface="微软雅黑" panose="020B0503020204020204" pitchFamily="34" charset="-122"/>
                <a:sym typeface="Arial" panose="020B0604020202020204" pitchFamily="34" charset="0"/>
              </a:rPr>
              <a:t>/NAT 64</a:t>
            </a:r>
            <a:endParaRPr lang="en-US" altLang="zh-CN" sz="1600" b="1" dirty="0">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4" name="TextBox 13"/>
          <p:cNvSpPr txBox="1">
            <a:spLocks noChangeArrowheads="1"/>
          </p:cNvSpPr>
          <p:nvPr/>
        </p:nvSpPr>
        <p:spPr bwMode="auto">
          <a:xfrm>
            <a:off x="721519" y="4000475"/>
            <a:ext cx="2000250" cy="4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r" eaLnBrk="1" hangingPunct="1">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运营商级溯源</a:t>
            </a:r>
            <a:r>
              <a:rPr lang="en-US" altLang="zh-CN" sz="1200" dirty="0">
                <a:latin typeface="Arial" panose="020B0604020202020204" pitchFamily="34" charset="0"/>
                <a:ea typeface="微软雅黑" panose="020B0503020204020204" pitchFamily="34" charset="-122"/>
                <a:sym typeface="Arial" panose="020B0604020202020204" pitchFamily="34" charset="0"/>
              </a:rPr>
              <a:t>NAT</a:t>
            </a:r>
            <a:r>
              <a:rPr lang="zh-CN" altLang="en-US" sz="1200" dirty="0">
                <a:latin typeface="Arial" panose="020B0604020202020204" pitchFamily="34" charset="0"/>
                <a:ea typeface="微软雅黑" panose="020B0503020204020204" pitchFamily="34" charset="-122"/>
                <a:sym typeface="Arial" panose="020B0604020202020204" pitchFamily="34" charset="0"/>
              </a:rPr>
              <a:t>日志</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a:p>
            <a:pPr algn="r" eaLnBrk="1" hangingPunct="1">
              <a:spcBef>
                <a:spcPct val="20000"/>
              </a:spcBef>
            </a:pPr>
            <a:r>
              <a:rPr lang="zh-CN" altLang="en-US" sz="1200" dirty="0">
                <a:latin typeface="Arial" panose="020B0604020202020204" pitchFamily="34" charset="0"/>
                <a:ea typeface="微软雅黑" panose="020B0503020204020204" pitchFamily="34" charset="-122"/>
                <a:sym typeface="Arial" panose="020B0604020202020204" pitchFamily="34" charset="0"/>
              </a:rPr>
              <a:t>有效追踪用户访问地址</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65" name="TextBox 13"/>
          <p:cNvSpPr txBox="1">
            <a:spLocks noChangeArrowheads="1"/>
          </p:cNvSpPr>
          <p:nvPr/>
        </p:nvSpPr>
        <p:spPr bwMode="auto">
          <a:xfrm>
            <a:off x="6417469" y="3679800"/>
            <a:ext cx="247501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en-US" altLang="zh-CN" sz="1600" b="1" dirty="0">
                <a:latin typeface="Arial" panose="020B0604020202020204" pitchFamily="34" charset="0"/>
                <a:ea typeface="微软雅黑" panose="020B0503020204020204" pitchFamily="34" charset="-122"/>
                <a:sym typeface="Arial" panose="020B0604020202020204" pitchFamily="34" charset="0"/>
              </a:rPr>
              <a:t>NAT </a:t>
            </a:r>
            <a:r>
              <a:rPr lang="zh-CN" altLang="en-US" sz="1600" b="1" dirty="0">
                <a:latin typeface="Arial" panose="020B0604020202020204" pitchFamily="34" charset="0"/>
                <a:ea typeface="微软雅黑" panose="020B0503020204020204" pitchFamily="34" charset="-122"/>
                <a:sym typeface="Arial" panose="020B0604020202020204" pitchFamily="34" charset="0"/>
              </a:rPr>
              <a:t>溯源</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p:txBody>
      </p:sp>
      <p:sp>
        <p:nvSpPr>
          <p:cNvPr id="66" name="TextBox 13"/>
          <p:cNvSpPr txBox="1">
            <a:spLocks noChangeArrowheads="1"/>
          </p:cNvSpPr>
          <p:nvPr/>
        </p:nvSpPr>
        <p:spPr bwMode="auto">
          <a:xfrm>
            <a:off x="6417469" y="4000475"/>
            <a:ext cx="2005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zh-CN" altLang="en-US" sz="1200" dirty="0" smtClean="0">
                <a:latin typeface="Arial" panose="020B0604020202020204" pitchFamily="34" charset="0"/>
                <a:ea typeface="微软雅黑" panose="020B0503020204020204" pitchFamily="34" charset="-122"/>
                <a:sym typeface="Arial" panose="020B0604020202020204" pitchFamily="34" charset="0"/>
              </a:rPr>
              <a:t>通过安全管理中心实现</a:t>
            </a:r>
            <a:r>
              <a:rPr lang="en-US" altLang="zh-CN" sz="1200" dirty="0">
                <a:latin typeface="Arial" panose="020B0604020202020204" pitchFamily="34" charset="0"/>
                <a:ea typeface="微软雅黑" panose="020B0503020204020204" pitchFamily="34" charset="-122"/>
                <a:sym typeface="Arial" panose="020B0604020202020204" pitchFamily="34" charset="0"/>
              </a:rPr>
              <a:t>NAT</a:t>
            </a:r>
            <a:r>
              <a:rPr lang="zh-CN" altLang="en-US" sz="1200" dirty="0">
                <a:latin typeface="Arial" panose="020B0604020202020204" pitchFamily="34" charset="0"/>
                <a:ea typeface="微软雅黑" panose="020B0503020204020204" pitchFamily="34" charset="-122"/>
                <a:sym typeface="Arial" panose="020B0604020202020204" pitchFamily="34" charset="0"/>
              </a:rPr>
              <a:t>转换日志存储及溯源</a:t>
            </a:r>
            <a:endParaRPr lang="en-US" altLang="zh-CN"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91" name="标题 1"/>
          <p:cNvSpPr txBox="1"/>
          <p:nvPr/>
        </p:nvSpPr>
        <p:spPr>
          <a:xfrm>
            <a:off x="457357" y="339502"/>
            <a:ext cx="8229443"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用户地址转换及溯源（</a:t>
            </a:r>
            <a:r>
              <a:rPr lang="en-US" altLang="zh-CN" sz="2400" dirty="0">
                <a:solidFill>
                  <a:prstClr val="black">
                    <a:lumMod val="65000"/>
                    <a:lumOff val="35000"/>
                  </a:prstClr>
                </a:solidFill>
              </a:rPr>
              <a:t>NAT</a:t>
            </a:r>
            <a:r>
              <a:rPr lang="zh-CN" altLang="en-US" sz="2400" dirty="0">
                <a:solidFill>
                  <a:prstClr val="black">
                    <a:lumMod val="65000"/>
                    <a:lumOff val="35000"/>
                  </a:prstClr>
                </a:solidFill>
              </a:rPr>
              <a:t>）</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组合 96"/>
          <p:cNvGrpSpPr/>
          <p:nvPr/>
        </p:nvGrpSpPr>
        <p:grpSpPr>
          <a:xfrm>
            <a:off x="681709" y="1059582"/>
            <a:ext cx="7985170" cy="2289667"/>
            <a:chOff x="681709" y="2351181"/>
            <a:chExt cx="7985170" cy="2289667"/>
          </a:xfrm>
        </p:grpSpPr>
        <p:sp>
          <p:nvSpPr>
            <p:cNvPr id="57" name="右箭头 56"/>
            <p:cNvSpPr/>
            <p:nvPr/>
          </p:nvSpPr>
          <p:spPr bwMode="ltGray">
            <a:xfrm>
              <a:off x="1879389" y="3557333"/>
              <a:ext cx="6035563" cy="960405"/>
            </a:xfrm>
            <a:prstGeom prst="rightArrow">
              <a:avLst/>
            </a:prstGeom>
            <a:solidFill>
              <a:schemeClr val="bg1">
                <a:lumMod val="75000"/>
              </a:schemeClr>
            </a:solidFill>
            <a:ln w="9525">
              <a:noFill/>
              <a:miter lim="800000"/>
            </a:ln>
            <a:effectLst/>
          </p:spPr>
          <p:txBody>
            <a:bodyPr wrap="none"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58" name="圆角矩形 57"/>
            <p:cNvSpPr/>
            <p:nvPr/>
          </p:nvSpPr>
          <p:spPr bwMode="ltGray">
            <a:xfrm>
              <a:off x="2120309" y="2841396"/>
              <a:ext cx="799814" cy="1327104"/>
            </a:xfrm>
            <a:prstGeom prst="roundRect">
              <a:avLst/>
            </a:prstGeom>
            <a:solidFill>
              <a:schemeClr val="bg1">
                <a:lumMod val="65000"/>
              </a:schemeClr>
            </a:solidFill>
            <a:ln w="9525">
              <a:noFill/>
              <a:miter lim="800000"/>
            </a:ln>
            <a:effectLst>
              <a:outerShdw blurRad="44450" dist="27940" dir="5400000" algn="ctr">
                <a:srgbClr val="000000">
                  <a:alpha val="32000"/>
                </a:srgbClr>
              </a:outerShdw>
            </a:effectLst>
          </p:spPr>
          <p:txBody>
            <a:bodyPr wrap="none" rtlCol="0" anchor="ctr"/>
            <a:lstStyle/>
            <a:p>
              <a:pPr algn="ctr"/>
              <a:r>
                <a:rPr lang="zh-CN" altLang="en-US" sz="1100" b="1" dirty="0">
                  <a:solidFill>
                    <a:schemeClr val="bg1"/>
                  </a:solidFill>
                  <a:latin typeface="微软雅黑" panose="020B0503020204020204" pitchFamily="34" charset="-122"/>
                  <a:ea typeface="微软雅黑" panose="020B0503020204020204" pitchFamily="34" charset="-122"/>
                </a:rPr>
                <a:t>状态检测</a:t>
              </a:r>
              <a:endParaRPr lang="en-US" altLang="zh-CN" sz="1100" b="1" dirty="0">
                <a:solidFill>
                  <a:schemeClr val="bg1"/>
                </a:solidFill>
                <a:latin typeface="微软雅黑" panose="020B0503020204020204" pitchFamily="34" charset="-122"/>
                <a:ea typeface="微软雅黑" panose="020B0503020204020204" pitchFamily="34" charset="-122"/>
              </a:endParaRPr>
            </a:p>
            <a:p>
              <a:pPr algn="ctr"/>
              <a:r>
                <a:rPr lang="en-US" altLang="zh-CN" sz="1100" b="1" dirty="0">
                  <a:solidFill>
                    <a:schemeClr val="bg1"/>
                  </a:solidFill>
                  <a:latin typeface="微软雅黑" panose="020B0503020204020204" pitchFamily="34" charset="-122"/>
                  <a:ea typeface="微软雅黑" panose="020B0503020204020204" pitchFamily="34" charset="-122"/>
                </a:rPr>
                <a:t>&amp;</a:t>
              </a:r>
              <a:endParaRPr lang="en-US" altLang="zh-CN" sz="1100" b="1" dirty="0">
                <a:solidFill>
                  <a:schemeClr val="bg1"/>
                </a:solidFill>
                <a:latin typeface="微软雅黑" panose="020B0503020204020204" pitchFamily="34" charset="-122"/>
                <a:ea typeface="微软雅黑" panose="020B0503020204020204" pitchFamily="34" charset="-122"/>
              </a:endParaRPr>
            </a:p>
            <a:p>
              <a:pPr algn="ctr"/>
              <a:r>
                <a:rPr lang="zh-CN" altLang="en-US" sz="1100" b="1" dirty="0">
                  <a:solidFill>
                    <a:schemeClr val="bg1"/>
                  </a:solidFill>
                  <a:latin typeface="微软雅黑" panose="020B0503020204020204" pitchFamily="34" charset="-122"/>
                  <a:ea typeface="微软雅黑" panose="020B0503020204020204" pitchFamily="34" charset="-122"/>
                </a:rPr>
                <a:t>攻击防范</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sp>
          <p:nvSpPr>
            <p:cNvPr id="59" name="圆角矩形 58"/>
            <p:cNvSpPr/>
            <p:nvPr/>
          </p:nvSpPr>
          <p:spPr bwMode="ltGray">
            <a:xfrm>
              <a:off x="3001339" y="2841396"/>
              <a:ext cx="799814" cy="1327104"/>
            </a:xfrm>
            <a:prstGeom prst="roundRect">
              <a:avLst/>
            </a:prstGeom>
            <a:solidFill>
              <a:schemeClr val="bg2">
                <a:lumMod val="50000"/>
              </a:schemeClr>
            </a:solidFill>
            <a:ln w="9525">
              <a:noFill/>
              <a:miter lim="800000"/>
            </a:ln>
            <a:effectLst>
              <a:outerShdw blurRad="44450" dist="27940" dir="5400000" algn="ctr">
                <a:srgbClr val="000000">
                  <a:alpha val="32000"/>
                </a:srgbClr>
              </a:outerShdw>
            </a:effectLst>
          </p:spPr>
          <p:txBody>
            <a:bodyPr wrap="none" rtlCol="0" anchor="ctr"/>
            <a:lstStyle/>
            <a:p>
              <a:pPr algn="ctr"/>
              <a:r>
                <a:rPr lang="zh-CN" altLang="en-US" sz="1100" b="1" dirty="0">
                  <a:solidFill>
                    <a:schemeClr val="bg1"/>
                  </a:solidFill>
                  <a:latin typeface="微软雅黑" panose="020B0503020204020204" pitchFamily="34" charset="-122"/>
                  <a:ea typeface="微软雅黑" panose="020B0503020204020204" pitchFamily="34" charset="-122"/>
                </a:rPr>
                <a:t>基础协议</a:t>
              </a:r>
              <a:endParaRPr lang="en-US" altLang="zh-CN" sz="1100" b="1" dirty="0">
                <a:solidFill>
                  <a:schemeClr val="bg1"/>
                </a:solidFill>
                <a:latin typeface="微软雅黑" panose="020B0503020204020204" pitchFamily="34" charset="-122"/>
                <a:ea typeface="微软雅黑" panose="020B0503020204020204" pitchFamily="34" charset="-122"/>
              </a:endParaRPr>
            </a:p>
            <a:p>
              <a:pPr algn="ctr"/>
              <a:r>
                <a:rPr lang="zh-CN" altLang="en-US" sz="1100" b="1" dirty="0">
                  <a:solidFill>
                    <a:schemeClr val="bg1"/>
                  </a:solidFill>
                  <a:latin typeface="微软雅黑" panose="020B0503020204020204" pitchFamily="34" charset="-122"/>
                  <a:ea typeface="微软雅黑" panose="020B0503020204020204" pitchFamily="34" charset="-122"/>
                </a:rPr>
                <a:t>识别</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pic>
          <p:nvPicPr>
            <p:cNvPr id="60" name="Picture 5" descr="http://img3.imgtn.bdimg.com/it/u=3079742951,1775194820&amp;fm=23&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1709" y="3827992"/>
              <a:ext cx="399907" cy="419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 name="Picture 5" descr="http://img3.imgtn.bdimg.com/it/u=3079742951,1775194820&amp;fm=23&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14965" y="3827992"/>
              <a:ext cx="399907" cy="419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2" name="Picture 5" descr="http://img3.imgtn.bdimg.com/it/u=3079742951,1775194820&amp;fm=23&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48221" y="3827992"/>
              <a:ext cx="399907" cy="4190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3" name="Picture 11" descr="http://img4.imgtn.bdimg.com/it/u=4273227890,3774450120&amp;fm=21&amp;gp=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4939" y="3652378"/>
              <a:ext cx="681940" cy="71464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3" descr="http://img1.imgtn.bdimg.com/it/u=20338384,4117879719&amp;fm=21&amp;gp=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5907" y="4049183"/>
              <a:ext cx="303294" cy="31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组合 64"/>
            <p:cNvGrpSpPr/>
            <p:nvPr/>
          </p:nvGrpSpPr>
          <p:grpSpPr>
            <a:xfrm>
              <a:off x="3983135" y="2351181"/>
              <a:ext cx="3365726" cy="1847250"/>
              <a:chOff x="3853328" y="697260"/>
              <a:chExt cx="3932417" cy="2522763"/>
            </a:xfrm>
          </p:grpSpPr>
          <p:sp>
            <p:nvSpPr>
              <p:cNvPr id="66" name="圆角矩形 65"/>
              <p:cNvSpPr/>
              <p:nvPr/>
            </p:nvSpPr>
            <p:spPr bwMode="ltGray">
              <a:xfrm>
                <a:off x="3853328" y="697260"/>
                <a:ext cx="3932417" cy="2514512"/>
              </a:xfrm>
              <a:prstGeom prst="roundRect">
                <a:avLst/>
              </a:prstGeom>
              <a:solidFill>
                <a:schemeClr val="accent3">
                  <a:lumMod val="20000"/>
                  <a:lumOff val="80000"/>
                </a:schemeClr>
              </a:solidFill>
              <a:ln w="9525">
                <a:noFill/>
                <a:prstDash val="sysDot"/>
                <a:miter lim="800000"/>
              </a:ln>
              <a:effectLst/>
            </p:spPr>
            <p:txBody>
              <a:bodyPr wrap="none"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67" name="圆角矩形 66"/>
              <p:cNvSpPr/>
              <p:nvPr/>
            </p:nvSpPr>
            <p:spPr bwMode="ltGray">
              <a:xfrm>
                <a:off x="4053281" y="976649"/>
                <a:ext cx="666511" cy="558781"/>
              </a:xfrm>
              <a:prstGeom prst="roundRect">
                <a:avLst/>
              </a:prstGeom>
              <a:solidFill>
                <a:srgbClr val="FFE55F"/>
              </a:solidFill>
              <a:ln w="9525">
                <a:noFill/>
                <a:miter lim="800000"/>
              </a:ln>
              <a:effectLst>
                <a:outerShdw blurRad="44450" dist="27940" dir="5400000" algn="ctr">
                  <a:srgbClr val="000000">
                    <a:alpha val="32000"/>
                  </a:srgbClr>
                </a:outerShdw>
              </a:effectLst>
            </p:spPr>
            <p:txBody>
              <a:bodyPr wrap="none"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应用</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识别</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8" name="圆角矩形 67"/>
              <p:cNvSpPr/>
              <p:nvPr/>
            </p:nvSpPr>
            <p:spPr bwMode="ltGray">
              <a:xfrm>
                <a:off x="4062769" y="1675125"/>
                <a:ext cx="657024" cy="558781"/>
              </a:xfrm>
              <a:prstGeom prst="roundRect">
                <a:avLst/>
              </a:prstGeom>
              <a:solidFill>
                <a:srgbClr val="FFE55F"/>
              </a:solidFill>
              <a:ln w="9525">
                <a:noFill/>
                <a:miter lim="800000"/>
              </a:ln>
              <a:effectLst>
                <a:outerShdw blurRad="44450" dist="27940" dir="5400000" algn="ctr">
                  <a:srgbClr val="000000">
                    <a:alpha val="32000"/>
                  </a:srgbClr>
                </a:outerShdw>
              </a:effectLst>
            </p:spPr>
            <p:txBody>
              <a:bodyPr wrap="none"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用户</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识别</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圆角矩形 68"/>
              <p:cNvSpPr/>
              <p:nvPr/>
            </p:nvSpPr>
            <p:spPr bwMode="ltGray">
              <a:xfrm>
                <a:off x="4062769" y="2373601"/>
                <a:ext cx="657024" cy="558781"/>
              </a:xfrm>
              <a:prstGeom prst="roundRect">
                <a:avLst/>
              </a:prstGeom>
              <a:solidFill>
                <a:srgbClr val="FFE55F"/>
              </a:solidFill>
              <a:ln w="9525">
                <a:noFill/>
                <a:miter lim="800000"/>
              </a:ln>
              <a:effectLst>
                <a:outerShdw blurRad="44450" dist="27940" dir="5400000" algn="ctr">
                  <a:srgbClr val="000000">
                    <a:alpha val="32000"/>
                  </a:srgbClr>
                </a:outerShdw>
              </a:effectLst>
            </p:spPr>
            <p:txBody>
              <a:bodyPr wrap="none" rtlCol="0" anchor="ctr"/>
              <a:lstStyle/>
              <a:p>
                <a:pPr algn="ctr"/>
                <a:r>
                  <a:rPr lang="zh-CN" altLang="en-US" sz="1000" b="1" dirty="0">
                    <a:solidFill>
                      <a:schemeClr val="bg1"/>
                    </a:solidFill>
                    <a:latin typeface="微软雅黑" panose="020B0503020204020204" pitchFamily="34" charset="-122"/>
                    <a:ea typeface="微软雅黑" panose="020B0503020204020204" pitchFamily="34" charset="-122"/>
                  </a:rPr>
                  <a:t>终端</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识别</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bwMode="ltGray">
              <a:xfrm>
                <a:off x="5462443" y="976649"/>
                <a:ext cx="657024" cy="558781"/>
              </a:xfrm>
              <a:prstGeom prst="roundRect">
                <a:avLst/>
              </a:prstGeom>
              <a:solidFill>
                <a:srgbClr val="EA545D"/>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URL</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过滤</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1" name="圆角矩形 70"/>
              <p:cNvSpPr/>
              <p:nvPr/>
            </p:nvSpPr>
            <p:spPr bwMode="ltGray">
              <a:xfrm>
                <a:off x="5462443" y="1675125"/>
                <a:ext cx="657024" cy="558781"/>
              </a:xfrm>
              <a:prstGeom prst="roundRect">
                <a:avLst/>
              </a:prstGeom>
              <a:solidFill>
                <a:srgbClr val="EA545D"/>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AV</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过滤</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2" name="圆角矩形 71"/>
              <p:cNvSpPr/>
              <p:nvPr/>
            </p:nvSpPr>
            <p:spPr bwMode="ltGray">
              <a:xfrm>
                <a:off x="5462443" y="2373601"/>
                <a:ext cx="657024" cy="558781"/>
              </a:xfrm>
              <a:prstGeom prst="roundRect">
                <a:avLst/>
              </a:prstGeom>
              <a:solidFill>
                <a:srgbClr val="EA545D"/>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IPS</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过滤</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3" name="右大括号 72"/>
              <p:cNvSpPr/>
              <p:nvPr/>
            </p:nvSpPr>
            <p:spPr>
              <a:xfrm>
                <a:off x="4745835" y="1256040"/>
                <a:ext cx="333256" cy="1396951"/>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100"/>
              </a:p>
            </p:txBody>
          </p:sp>
          <p:sp>
            <p:nvSpPr>
              <p:cNvPr id="74" name="右大括号 73"/>
              <p:cNvSpPr/>
              <p:nvPr/>
            </p:nvSpPr>
            <p:spPr>
              <a:xfrm rot="10800000">
                <a:off x="5079091" y="1256040"/>
                <a:ext cx="333256" cy="1396951"/>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100"/>
              </a:p>
            </p:txBody>
          </p:sp>
          <p:sp>
            <p:nvSpPr>
              <p:cNvPr id="75" name="右大括号 74"/>
              <p:cNvSpPr/>
              <p:nvPr/>
            </p:nvSpPr>
            <p:spPr>
              <a:xfrm>
                <a:off x="6132488" y="1256040"/>
                <a:ext cx="333256" cy="1396951"/>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100" b="1"/>
              </a:p>
            </p:txBody>
          </p:sp>
          <p:sp>
            <p:nvSpPr>
              <p:cNvPr id="76" name="右大括号 75"/>
              <p:cNvSpPr/>
              <p:nvPr/>
            </p:nvSpPr>
            <p:spPr>
              <a:xfrm rot="10800000">
                <a:off x="6465744" y="1256040"/>
                <a:ext cx="333256" cy="1396951"/>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sz="1100" b="1"/>
              </a:p>
            </p:txBody>
          </p:sp>
          <p:sp>
            <p:nvSpPr>
              <p:cNvPr id="77" name="圆角矩形 76"/>
              <p:cNvSpPr/>
              <p:nvPr/>
            </p:nvSpPr>
            <p:spPr bwMode="ltGray">
              <a:xfrm>
                <a:off x="6849095" y="976649"/>
                <a:ext cx="657024" cy="558781"/>
              </a:xfrm>
              <a:prstGeom prst="roundRect">
                <a:avLst/>
              </a:prstGeom>
              <a:solidFill>
                <a:srgbClr val="03B8DF"/>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IPS</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检测</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bwMode="ltGray">
              <a:xfrm>
                <a:off x="6849095" y="1675125"/>
                <a:ext cx="657024" cy="558781"/>
              </a:xfrm>
              <a:prstGeom prst="roundRect">
                <a:avLst/>
              </a:prstGeom>
              <a:solidFill>
                <a:srgbClr val="03B8DF"/>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AV</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查杀</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79" name="圆角矩形 78"/>
              <p:cNvSpPr/>
              <p:nvPr/>
            </p:nvSpPr>
            <p:spPr bwMode="ltGray">
              <a:xfrm>
                <a:off x="6849095" y="2373601"/>
                <a:ext cx="657024" cy="558781"/>
              </a:xfrm>
              <a:prstGeom prst="roundRect">
                <a:avLst/>
              </a:prstGeom>
              <a:solidFill>
                <a:srgbClr val="03B8DF"/>
              </a:solidFill>
              <a:ln w="9525">
                <a:noFill/>
                <a:miter lim="800000"/>
              </a:ln>
              <a:effectLst>
                <a:outerShdw blurRad="44450" dist="27940" dir="5400000" algn="ctr">
                  <a:srgbClr val="000000">
                    <a:alpha val="32000"/>
                  </a:srgbClr>
                </a:outerShdw>
              </a:effectLst>
            </p:spPr>
            <p:txBody>
              <a:bodyPr wrap="none" rtlCol="0" anchor="ctr"/>
              <a:lstStyle/>
              <a:p>
                <a:pPr algn="ctr"/>
                <a:r>
                  <a:rPr lang="en-US" altLang="zh-CN" sz="1000" b="1" dirty="0">
                    <a:solidFill>
                      <a:schemeClr val="bg1"/>
                    </a:solidFill>
                    <a:latin typeface="微软雅黑" panose="020B0503020204020204" pitchFamily="34" charset="-122"/>
                    <a:ea typeface="微软雅黑" panose="020B0503020204020204" pitchFamily="34" charset="-122"/>
                  </a:rPr>
                  <a:t>ACG</a:t>
                </a:r>
                <a:endParaRPr lang="en-US" altLang="zh-CN" sz="1000" b="1" dirty="0">
                  <a:solidFill>
                    <a:schemeClr val="bg1"/>
                  </a:solidFill>
                  <a:latin typeface="微软雅黑" panose="020B0503020204020204" pitchFamily="34" charset="-122"/>
                  <a:ea typeface="微软雅黑" panose="020B0503020204020204" pitchFamily="34" charset="-122"/>
                </a:endParaRPr>
              </a:p>
              <a:p>
                <a:pPr algn="ctr"/>
                <a:r>
                  <a:rPr lang="zh-CN" altLang="en-US" sz="1000" b="1" dirty="0">
                    <a:solidFill>
                      <a:schemeClr val="bg1"/>
                    </a:solidFill>
                    <a:latin typeface="微软雅黑" panose="020B0503020204020204" pitchFamily="34" charset="-122"/>
                    <a:ea typeface="微软雅黑" panose="020B0503020204020204" pitchFamily="34" charset="-122"/>
                  </a:rPr>
                  <a:t>整流</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80" name="TextBox 79"/>
              <p:cNvSpPr txBox="1"/>
              <p:nvPr/>
            </p:nvSpPr>
            <p:spPr>
              <a:xfrm>
                <a:off x="4812701" y="2904779"/>
                <a:ext cx="2288758" cy="315244"/>
              </a:xfrm>
              <a:prstGeom prst="rect">
                <a:avLst/>
              </a:prstGeom>
              <a:noFill/>
            </p:spPr>
            <p:txBody>
              <a:bodyPr wrap="square" rtlCol="0">
                <a:spAutoFit/>
              </a:bodyPr>
              <a:lstStyle/>
              <a:p>
                <a:r>
                  <a:rPr lang="en-US" altLang="zh-CN" sz="900" b="1" dirty="0">
                    <a:latin typeface="微软雅黑" panose="020B0503020204020204" pitchFamily="34" charset="-122"/>
                    <a:ea typeface="微软雅黑" panose="020B0503020204020204" pitchFamily="34" charset="-122"/>
                  </a:rPr>
                  <a:t>H3C DPI  Process Team</a:t>
                </a:r>
                <a:endParaRPr lang="zh-CN" altLang="en-US" sz="900" b="1" dirty="0">
                  <a:latin typeface="微软雅黑" panose="020B0503020204020204" pitchFamily="34" charset="-122"/>
                  <a:ea typeface="微软雅黑" panose="020B0503020204020204" pitchFamily="34" charset="-122"/>
                </a:endParaRPr>
              </a:p>
            </p:txBody>
          </p:sp>
        </p:grpSp>
        <p:sp>
          <p:nvSpPr>
            <p:cNvPr id="81" name="TextBox 80"/>
            <p:cNvSpPr txBox="1"/>
            <p:nvPr/>
          </p:nvSpPr>
          <p:spPr>
            <a:xfrm>
              <a:off x="3537097" y="4363849"/>
              <a:ext cx="3170561" cy="276999"/>
            </a:xfrm>
            <a:prstGeom prst="rect">
              <a:avLst/>
            </a:prstGeom>
            <a:noFill/>
          </p:spPr>
          <p:txBody>
            <a:bodyPr wrap="square" rtlCol="0">
              <a:spAutoFit/>
            </a:bodyPr>
            <a:lstStyle/>
            <a:p>
              <a:r>
                <a:rPr lang="zh-CN" altLang="en-US" sz="1200" b="1" dirty="0">
                  <a:solidFill>
                    <a:srgbClr val="C00000"/>
                  </a:solidFill>
                  <a:latin typeface="微软雅黑" panose="020B0503020204020204" pitchFamily="34" charset="-122"/>
                  <a:ea typeface="微软雅黑" panose="020B0503020204020204" pitchFamily="34" charset="-122"/>
                </a:rPr>
                <a:t>多业务并行处理，有效保障高性能！</a:t>
              </a:r>
              <a:endParaRPr lang="zh-CN" altLang="en-US" sz="1200" b="1" dirty="0">
                <a:solidFill>
                  <a:srgbClr val="C00000"/>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833477" y="3673936"/>
            <a:ext cx="2244926" cy="553998"/>
            <a:chOff x="620366" y="1874630"/>
            <a:chExt cx="2244926" cy="553998"/>
          </a:xfrm>
        </p:grpSpPr>
        <p:grpSp>
          <p:nvGrpSpPr>
            <p:cNvPr id="83" name="组合 82"/>
            <p:cNvGrpSpPr/>
            <p:nvPr/>
          </p:nvGrpSpPr>
          <p:grpSpPr>
            <a:xfrm>
              <a:off x="620366" y="2007613"/>
              <a:ext cx="288032" cy="288032"/>
              <a:chOff x="1331640" y="2292077"/>
              <a:chExt cx="571152" cy="571152"/>
            </a:xfrm>
          </p:grpSpPr>
          <p:sp>
            <p:nvSpPr>
              <p:cNvPr id="85" name="椭圆 84"/>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6" name="加号 85"/>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4" name="矩形 1"/>
            <p:cNvSpPr>
              <a:spLocks noChangeArrowheads="1"/>
            </p:cNvSpPr>
            <p:nvPr/>
          </p:nvSpPr>
          <p:spPr bwMode="auto">
            <a:xfrm>
              <a:off x="971600" y="1874630"/>
              <a:ext cx="18936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UAAE</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实现了动态升级应用识别库，解决及时识别新应用的问题。</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3267206" y="3673936"/>
            <a:ext cx="2244926" cy="553998"/>
            <a:chOff x="620366" y="1874630"/>
            <a:chExt cx="2244926" cy="553998"/>
          </a:xfrm>
        </p:grpSpPr>
        <p:grpSp>
          <p:nvGrpSpPr>
            <p:cNvPr id="88" name="组合 87"/>
            <p:cNvGrpSpPr/>
            <p:nvPr/>
          </p:nvGrpSpPr>
          <p:grpSpPr>
            <a:xfrm>
              <a:off x="620366" y="2007613"/>
              <a:ext cx="288032" cy="288032"/>
              <a:chOff x="1331640" y="2292077"/>
              <a:chExt cx="571152" cy="571152"/>
            </a:xfrm>
          </p:grpSpPr>
          <p:sp>
            <p:nvSpPr>
              <p:cNvPr id="90" name="椭圆 89"/>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加号 90"/>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9" name="矩形 1"/>
            <p:cNvSpPr>
              <a:spLocks noChangeArrowheads="1"/>
            </p:cNvSpPr>
            <p:nvPr/>
          </p:nvSpPr>
          <p:spPr bwMode="auto">
            <a:xfrm>
              <a:off x="971600" y="1874630"/>
              <a:ext cx="18936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以模型化分类识别技术将应用协议及应用进行分类识别，兼顾了识别效率和准确性</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92" name="组合 91"/>
          <p:cNvGrpSpPr/>
          <p:nvPr/>
        </p:nvGrpSpPr>
        <p:grpSpPr>
          <a:xfrm>
            <a:off x="5659872" y="3673936"/>
            <a:ext cx="2440520" cy="553998"/>
            <a:chOff x="620366" y="1874630"/>
            <a:chExt cx="2440520" cy="553998"/>
          </a:xfrm>
        </p:grpSpPr>
        <p:grpSp>
          <p:nvGrpSpPr>
            <p:cNvPr id="93" name="组合 92"/>
            <p:cNvGrpSpPr/>
            <p:nvPr/>
          </p:nvGrpSpPr>
          <p:grpSpPr>
            <a:xfrm>
              <a:off x="620366" y="2007613"/>
              <a:ext cx="288032" cy="288032"/>
              <a:chOff x="1331640" y="2292077"/>
              <a:chExt cx="571152" cy="571152"/>
            </a:xfrm>
          </p:grpSpPr>
          <p:sp>
            <p:nvSpPr>
              <p:cNvPr id="95" name="椭圆 94"/>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加号 95"/>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矩形 1"/>
            <p:cNvSpPr>
              <a:spLocks noChangeArrowheads="1"/>
            </p:cNvSpPr>
            <p:nvPr/>
          </p:nvSpPr>
          <p:spPr bwMode="auto">
            <a:xfrm>
              <a:off x="971599" y="1874630"/>
              <a:ext cx="20892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深度、智能感知应用，在应用环境中检测和抵御攻击，实现准确的应用带宽管理和透明的应用审计管理</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46"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通用应用识别</a:t>
            </a:r>
            <a:r>
              <a:rPr lang="zh-CN" altLang="en-US" sz="2400" dirty="0" smtClean="0">
                <a:solidFill>
                  <a:prstClr val="black">
                    <a:lumMod val="65000"/>
                    <a:lumOff val="35000"/>
                  </a:prstClr>
                </a:solidFill>
              </a:rPr>
              <a:t>引擎技术</a:t>
            </a:r>
            <a:r>
              <a:rPr lang="en-US" altLang="zh-CN" sz="2400" dirty="0">
                <a:solidFill>
                  <a:prstClr val="black">
                    <a:lumMod val="65000"/>
                    <a:lumOff val="35000"/>
                  </a:prstClr>
                </a:solidFill>
              </a:rPr>
              <a:t>——</a:t>
            </a:r>
            <a:r>
              <a:rPr lang="zh-CN" altLang="en-US" sz="2400" dirty="0">
                <a:solidFill>
                  <a:prstClr val="black">
                    <a:lumMod val="65000"/>
                    <a:lumOff val="35000"/>
                  </a:prstClr>
                </a:solidFill>
              </a:rPr>
              <a:t>一次拆包、多次解析</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fill="hold"/>
                                        <p:tgtEl>
                                          <p:spTgt spid="87"/>
                                        </p:tgtEl>
                                        <p:attrNameLst>
                                          <p:attrName>ppt_x</p:attrName>
                                        </p:attrNameLst>
                                      </p:cBhvr>
                                      <p:tavLst>
                                        <p:tav tm="0">
                                          <p:val>
                                            <p:strVal val="0-#ppt_w/2"/>
                                          </p:val>
                                        </p:tav>
                                        <p:tav tm="100000">
                                          <p:val>
                                            <p:strVal val="#ppt_x"/>
                                          </p:val>
                                        </p:tav>
                                      </p:tavLst>
                                    </p:anim>
                                    <p:anim calcmode="lin" valueType="num">
                                      <p:cBhvr additive="base">
                                        <p:cTn id="13" dur="500" fill="hold"/>
                                        <p:tgtEl>
                                          <p:spTgt spid="8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additive="base">
                                        <p:cTn id="17" dur="500" fill="hold"/>
                                        <p:tgtEl>
                                          <p:spTgt spid="92"/>
                                        </p:tgtEl>
                                        <p:attrNameLst>
                                          <p:attrName>ppt_x</p:attrName>
                                        </p:attrNameLst>
                                      </p:cBhvr>
                                      <p:tavLst>
                                        <p:tav tm="0">
                                          <p:val>
                                            <p:strVal val="0-#ppt_w/2"/>
                                          </p:val>
                                        </p:tav>
                                        <p:tav tm="100000">
                                          <p:val>
                                            <p:strVal val="#ppt_x"/>
                                          </p:val>
                                        </p:tav>
                                      </p:tavLst>
                                    </p:anim>
                                    <p:anim calcmode="lin" valueType="num">
                                      <p:cBhvr additive="base">
                                        <p:cTn id="1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755576" y="267494"/>
            <a:ext cx="7239000" cy="457200"/>
          </a:xfrm>
        </p:spPr>
        <p:txBody>
          <a:bodyPr>
            <a:normAutofit/>
          </a:bodyPr>
          <a:lstStyle/>
          <a:p>
            <a:r>
              <a:rPr lang="zh-CN" altLang="en-US" sz="2400" kern="1200" dirty="0">
                <a:solidFill>
                  <a:prstClr val="black">
                    <a:lumMod val="65000"/>
                    <a:lumOff val="35000"/>
                  </a:prstClr>
                </a:solidFill>
              </a:rPr>
              <a:t>基于深度应用识别的多层次安全防护</a:t>
            </a:r>
            <a:endParaRPr lang="zh-CN" altLang="en-US" sz="2400" kern="1200" dirty="0">
              <a:solidFill>
                <a:prstClr val="black">
                  <a:lumMod val="65000"/>
                  <a:lumOff val="35000"/>
                </a:prstClr>
              </a:solidFill>
            </a:endParaRPr>
          </a:p>
        </p:txBody>
      </p:sp>
      <p:grpSp>
        <p:nvGrpSpPr>
          <p:cNvPr id="3" name="组合 2"/>
          <p:cNvGrpSpPr/>
          <p:nvPr/>
        </p:nvGrpSpPr>
        <p:grpSpPr>
          <a:xfrm>
            <a:off x="755576" y="1017565"/>
            <a:ext cx="7704856" cy="3825637"/>
            <a:chOff x="611560" y="757166"/>
            <a:chExt cx="8352928" cy="4147420"/>
          </a:xfrm>
        </p:grpSpPr>
        <p:sp>
          <p:nvSpPr>
            <p:cNvPr id="4" name="圆角矩形 3"/>
            <p:cNvSpPr/>
            <p:nvPr/>
          </p:nvSpPr>
          <p:spPr bwMode="ltGray">
            <a:xfrm>
              <a:off x="611560" y="757372"/>
              <a:ext cx="3816424" cy="2008800"/>
            </a:xfrm>
            <a:prstGeom prst="roundRect">
              <a:avLst/>
            </a:prstGeom>
            <a:solidFill>
              <a:schemeClr val="accent5">
                <a:lumMod val="20000"/>
                <a:lumOff val="80000"/>
              </a:schemeClr>
            </a:solidFill>
            <a:ln w="9525">
              <a:noFill/>
              <a:miter lim="800000"/>
            </a:ln>
            <a:effectLst>
              <a:outerShdw blurRad="50800" dist="38100" dir="2700000" algn="tl" rotWithShape="0">
                <a:prstClr val="black">
                  <a:alpha val="40000"/>
                </a:prstClr>
              </a:outerShdw>
            </a:effectLst>
          </p:spPr>
          <p:txBody>
            <a:bodyPr wrap="none"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5" name="圆角矩形 4"/>
            <p:cNvSpPr/>
            <p:nvPr/>
          </p:nvSpPr>
          <p:spPr bwMode="ltGray">
            <a:xfrm>
              <a:off x="4860032" y="757372"/>
              <a:ext cx="3816424" cy="2008800"/>
            </a:xfrm>
            <a:prstGeom prst="roundRect">
              <a:avLst/>
            </a:prstGeom>
            <a:solidFill>
              <a:schemeClr val="accent5">
                <a:lumMod val="40000"/>
                <a:lumOff val="60000"/>
              </a:schemeClr>
            </a:solidFill>
            <a:ln w="9525">
              <a:noFill/>
              <a:miter lim="800000"/>
            </a:ln>
            <a:effectLst>
              <a:outerShdw blurRad="50800" dist="38100" dir="2700000" algn="tl" rotWithShape="0">
                <a:prstClr val="black">
                  <a:alpha val="40000"/>
                </a:prstClr>
              </a:outerShdw>
            </a:effectLst>
          </p:spPr>
          <p:txBody>
            <a:bodyPr wrap="none"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6" name="圆角矩形 5"/>
            <p:cNvSpPr/>
            <p:nvPr/>
          </p:nvSpPr>
          <p:spPr bwMode="ltGray">
            <a:xfrm>
              <a:off x="611560" y="2895786"/>
              <a:ext cx="3816424" cy="2008800"/>
            </a:xfrm>
            <a:prstGeom prst="roundRect">
              <a:avLst/>
            </a:prstGeom>
            <a:solidFill>
              <a:schemeClr val="accent5">
                <a:lumMod val="60000"/>
                <a:lumOff val="40000"/>
              </a:schemeClr>
            </a:solidFill>
            <a:ln w="9525">
              <a:noFill/>
              <a:miter lim="800000"/>
            </a:ln>
            <a:effectLst>
              <a:outerShdw blurRad="50800" dist="38100" dir="2700000" algn="tl" rotWithShape="0">
                <a:prstClr val="black">
                  <a:alpha val="40000"/>
                </a:prstClr>
              </a:outerShdw>
            </a:effectLst>
          </p:spPr>
          <p:txBody>
            <a:bodyPr wrap="none"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7" name="圆角矩形 6"/>
            <p:cNvSpPr/>
            <p:nvPr/>
          </p:nvSpPr>
          <p:spPr bwMode="ltGray">
            <a:xfrm>
              <a:off x="4860032" y="2895786"/>
              <a:ext cx="3816424" cy="2008800"/>
            </a:xfrm>
            <a:prstGeom prst="roundRect">
              <a:avLst/>
            </a:prstGeom>
            <a:solidFill>
              <a:schemeClr val="accent5">
                <a:lumMod val="75000"/>
              </a:schemeClr>
            </a:solidFill>
            <a:ln w="9525">
              <a:noFill/>
              <a:miter lim="800000"/>
            </a:ln>
            <a:effectLst>
              <a:outerShdw blurRad="50800" dist="38100" dir="2700000" algn="tl" rotWithShape="0">
                <a:prstClr val="black">
                  <a:alpha val="40000"/>
                </a:prstClr>
              </a:outerShdw>
            </a:effectLst>
          </p:spPr>
          <p:txBody>
            <a:bodyPr wrap="none"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8" name="圆角矩形 7"/>
            <p:cNvSpPr/>
            <p:nvPr/>
          </p:nvSpPr>
          <p:spPr bwMode="ltGray">
            <a:xfrm>
              <a:off x="3571312" y="2091460"/>
              <a:ext cx="2232248" cy="1437829"/>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pic>
          <p:nvPicPr>
            <p:cNvPr id="7170" name="Picture 2" descr="http://img2.imgtn.bdimg.com/it/u=2634108035,3442878835&amp;fm=23&amp;gp=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84806" y="2494571"/>
              <a:ext cx="1005260" cy="6836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5576" y="757166"/>
              <a:ext cx="3816424" cy="1901886"/>
            </a:xfrm>
            <a:prstGeom prst="rect">
              <a:avLst/>
            </a:prstGeom>
            <a:noFill/>
          </p:spPr>
          <p:txBody>
            <a:bodyPr wrap="square" rtlCol="0">
              <a:spAutoFit/>
            </a:bodyPr>
            <a:lstStyle/>
            <a:p>
              <a:r>
                <a:rPr lang="en-US" altLang="zh-CN" sz="1400" b="1" dirty="0" smtClean="0">
                  <a:solidFill>
                    <a:schemeClr val="bg1"/>
                  </a:solidFill>
                  <a:latin typeface="微软雅黑" panose="020B0503020204020204" pitchFamily="34" charset="-122"/>
                  <a:ea typeface="微软雅黑" panose="020B0503020204020204" pitchFamily="34" charset="-122"/>
                </a:rPr>
                <a:t>3000+</a:t>
              </a:r>
              <a:r>
                <a:rPr lang="zh-CN" altLang="en-US" sz="1400" b="1" dirty="0" smtClean="0">
                  <a:solidFill>
                    <a:schemeClr val="bg1"/>
                  </a:solidFill>
                  <a:latin typeface="微软雅黑" panose="020B0503020204020204" pitchFamily="34" charset="-122"/>
                  <a:ea typeface="微软雅黑" panose="020B0503020204020204" pitchFamily="34" charset="-122"/>
                </a:rPr>
                <a:t>应用识别</a:t>
              </a:r>
              <a:r>
                <a:rPr lang="en-US" altLang="zh-CN" sz="1400" b="1" dirty="0" smtClean="0">
                  <a:solidFill>
                    <a:schemeClr val="bg1"/>
                  </a:solidFill>
                  <a:latin typeface="微软雅黑" panose="020B0503020204020204" pitchFamily="34" charset="-122"/>
                  <a:ea typeface="微软雅黑" panose="020B0503020204020204" pitchFamily="34" charset="-122"/>
                </a:rPr>
                <a:t>&amp;</a:t>
              </a:r>
              <a:r>
                <a:rPr lang="zh-CN" altLang="en-US" sz="1400" b="1" dirty="0" smtClean="0">
                  <a:solidFill>
                    <a:schemeClr val="bg1"/>
                  </a:solidFill>
                  <a:latin typeface="微软雅黑" panose="020B0503020204020204" pitchFamily="34" charset="-122"/>
                  <a:ea typeface="微软雅黑" panose="020B0503020204020204" pitchFamily="34" charset="-122"/>
                </a:rPr>
                <a:t>应用行为识别</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en-US" altLang="zh-CN" sz="1100" dirty="0" smtClean="0">
                  <a:latin typeface="微软雅黑" panose="020B0503020204020204" pitchFamily="34" charset="-122"/>
                  <a:ea typeface="微软雅黑" panose="020B0503020204020204" pitchFamily="34" charset="-122"/>
                </a:rPr>
                <a:t>15+</a:t>
              </a:r>
              <a:r>
                <a:rPr lang="zh-CN" altLang="en-US" sz="1100" dirty="0" smtClean="0">
                  <a:latin typeface="微软雅黑" panose="020B0503020204020204" pitchFamily="34" charset="-122"/>
                  <a:ea typeface="微软雅黑" panose="020B0503020204020204" pitchFamily="34" charset="-122"/>
                </a:rPr>
                <a:t>大类：</a:t>
              </a:r>
              <a:r>
                <a:rPr lang="en-US" altLang="zh-CN" sz="1100" dirty="0" smtClean="0">
                  <a:latin typeface="微软雅黑" panose="020B0503020204020204" pitchFamily="34" charset="-122"/>
                  <a:ea typeface="微软雅黑" panose="020B0503020204020204" pitchFamily="34" charset="-122"/>
                </a:rPr>
                <a:t>IM</a:t>
              </a:r>
              <a:r>
                <a:rPr lang="zh-CN" altLang="en-US" sz="1100" dirty="0" smtClean="0">
                  <a:latin typeface="微软雅黑" panose="020B0503020204020204" pitchFamily="34" charset="-122"/>
                  <a:ea typeface="微软雅黑" panose="020B0503020204020204" pitchFamily="34" charset="-122"/>
                </a:rPr>
                <a:t>、邮件、</a:t>
              </a:r>
              <a:r>
                <a:rPr lang="en-US" altLang="zh-CN" sz="1100" dirty="0" smtClean="0">
                  <a:latin typeface="微软雅黑" panose="020B0503020204020204" pitchFamily="34" charset="-122"/>
                  <a:ea typeface="微软雅黑" panose="020B0503020204020204" pitchFamily="34" charset="-122"/>
                </a:rPr>
                <a:t>P2P…</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en-US" altLang="zh-CN" sz="1100" dirty="0" smtClean="0">
                  <a:latin typeface="微软雅黑" panose="020B0503020204020204" pitchFamily="34" charset="-122"/>
                  <a:ea typeface="微软雅黑" panose="020B0503020204020204" pitchFamily="34" charset="-122"/>
                </a:rPr>
                <a:t>100+</a:t>
              </a:r>
              <a:r>
                <a:rPr lang="zh-CN" altLang="en-US" sz="1100" dirty="0" smtClean="0">
                  <a:latin typeface="微软雅黑" panose="020B0503020204020204" pitchFamily="34" charset="-122"/>
                  <a:ea typeface="微软雅黑" panose="020B0503020204020204" pitchFamily="34" charset="-122"/>
                </a:rPr>
                <a:t>子类：</a:t>
              </a:r>
              <a:r>
                <a:rPr lang="en-US" altLang="zh-CN" sz="1100" dirty="0" smtClean="0">
                  <a:latin typeface="微软雅黑" panose="020B0503020204020204" pitchFamily="34" charset="-122"/>
                  <a:ea typeface="微软雅黑" panose="020B0503020204020204" pitchFamily="34" charset="-122"/>
                </a:rPr>
                <a:t>QQ</a:t>
              </a:r>
              <a:r>
                <a:rPr lang="zh-CN" altLang="en-US" sz="1100" dirty="0" smtClean="0">
                  <a:latin typeface="微软雅黑" panose="020B0503020204020204" pitchFamily="34" charset="-122"/>
                  <a:ea typeface="微软雅黑" panose="020B0503020204020204" pitchFamily="34" charset="-122"/>
                </a:rPr>
                <a:t>、</a:t>
              </a:r>
              <a:r>
                <a:rPr lang="en-US" altLang="zh-CN" sz="1100" dirty="0" smtClean="0">
                  <a:latin typeface="微软雅黑" panose="020B0503020204020204" pitchFamily="34" charset="-122"/>
                  <a:ea typeface="微软雅黑" panose="020B0503020204020204" pitchFamily="34" charset="-122"/>
                </a:rPr>
                <a:t>Outlook</a:t>
              </a:r>
              <a:r>
                <a:rPr lang="zh-CN" altLang="en-US" sz="1100" dirty="0" smtClean="0">
                  <a:latin typeface="微软雅黑" panose="020B0503020204020204" pitchFamily="34" charset="-122"/>
                  <a:ea typeface="微软雅黑" panose="020B0503020204020204" pitchFamily="34" charset="-122"/>
                </a:rPr>
                <a:t>、迅雷</a:t>
              </a:r>
              <a:r>
                <a:rPr lang="en-US" altLang="zh-CN" sz="1100" dirty="0" smtClean="0">
                  <a:latin typeface="微软雅黑" panose="020B0503020204020204" pitchFamily="34" charset="-122"/>
                  <a:ea typeface="微软雅黑" panose="020B0503020204020204" pitchFamily="34" charset="-122"/>
                </a:rPr>
                <a:t>…</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应用行为：发送、接受、微应用</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sz="1100" dirty="0" smtClean="0">
                <a:latin typeface="微软雅黑" panose="020B0503020204020204" pitchFamily="34" charset="-122"/>
                <a:ea typeface="微软雅黑" panose="020B0503020204020204" pitchFamily="34" charset="-122"/>
              </a:endParaRPr>
            </a:p>
            <a:p>
              <a:r>
                <a:rPr lang="zh-CN" altLang="en-US" sz="1400" b="1" dirty="0" smtClean="0">
                  <a:solidFill>
                    <a:schemeClr val="bg1"/>
                  </a:solidFill>
                  <a:latin typeface="微软雅黑" panose="020B0503020204020204" pitchFamily="34" charset="-122"/>
                  <a:ea typeface="微软雅黑" panose="020B0503020204020204" pitchFamily="34" charset="-122"/>
                </a:rPr>
                <a:t>价值</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针对用户的应用访问授权</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针对应用的</a:t>
              </a:r>
              <a:r>
                <a:rPr lang="en-US" altLang="zh-CN" sz="1100" dirty="0" smtClean="0">
                  <a:latin typeface="微软雅黑" panose="020B0503020204020204" pitchFamily="34" charset="-122"/>
                  <a:ea typeface="微软雅黑" panose="020B0503020204020204" pitchFamily="34" charset="-122"/>
                </a:rPr>
                <a:t>DPI</a:t>
              </a:r>
              <a:r>
                <a:rPr lang="zh-CN" altLang="en-US" sz="1100" dirty="0" smtClean="0">
                  <a:latin typeface="微软雅黑" panose="020B0503020204020204" pitchFamily="34" charset="-122"/>
                  <a:ea typeface="微软雅黑" panose="020B0503020204020204" pitchFamily="34" charset="-122"/>
                </a:rPr>
                <a:t>深度安全</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针对应用的带宽保障</a:t>
              </a:r>
              <a:endParaRPr lang="zh-CN" altLang="en-US" sz="1100" dirty="0">
                <a:latin typeface="微软雅黑" panose="020B0503020204020204" pitchFamily="34" charset="-122"/>
                <a:ea typeface="微软雅黑" panose="020B0503020204020204" pitchFamily="34" charset="-122"/>
              </a:endParaRPr>
            </a:p>
          </p:txBody>
        </p:sp>
        <p:sp>
          <p:nvSpPr>
            <p:cNvPr id="11" name="TextBox 10"/>
            <p:cNvSpPr txBox="1"/>
            <p:nvPr/>
          </p:nvSpPr>
          <p:spPr>
            <a:xfrm>
              <a:off x="5724128" y="762383"/>
              <a:ext cx="3240360" cy="2302284"/>
            </a:xfrm>
            <a:prstGeom prst="rect">
              <a:avLst/>
            </a:prstGeom>
            <a:noFill/>
          </p:spPr>
          <p:txBody>
            <a:bodyPr wrap="square" rtlCol="0">
              <a:spAutoFit/>
            </a:bodyPr>
            <a:lstStyle/>
            <a:p>
              <a:r>
                <a:rPr lang="zh-CN" altLang="en-US" sz="1400" b="1" dirty="0">
                  <a:solidFill>
                    <a:schemeClr val="bg1"/>
                  </a:solidFill>
                  <a:latin typeface="微软雅黑" panose="020B0503020204020204" pitchFamily="34" charset="-122"/>
                  <a:ea typeface="微软雅黑" panose="020B0503020204020204" pitchFamily="34" charset="-122"/>
                </a:rPr>
                <a:t>全</a:t>
              </a:r>
              <a:r>
                <a:rPr lang="zh-CN" altLang="en-US" sz="1400" b="1" dirty="0" smtClean="0">
                  <a:solidFill>
                    <a:schemeClr val="bg1"/>
                  </a:solidFill>
                  <a:latin typeface="微软雅黑" panose="020B0503020204020204" pitchFamily="34" charset="-122"/>
                  <a:ea typeface="微软雅黑" panose="020B0503020204020204" pitchFamily="34" charset="-122"/>
                </a:rPr>
                <a:t>向内容过滤</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支持多种应用层内容过滤</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支持多种文件类型过滤</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支持多种传输文件内容过滤</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sz="1100" dirty="0">
                <a:latin typeface="微软雅黑" panose="020B0503020204020204" pitchFamily="34" charset="-122"/>
                <a:ea typeface="微软雅黑" panose="020B0503020204020204" pitchFamily="34" charset="-122"/>
              </a:endParaRPr>
            </a:p>
            <a:p>
              <a:r>
                <a:rPr lang="zh-CN" altLang="en-US" sz="1400" b="1" dirty="0" smtClean="0">
                  <a:solidFill>
                    <a:schemeClr val="bg1"/>
                  </a:solidFill>
                  <a:latin typeface="微软雅黑" panose="020B0503020204020204" pitchFamily="34" charset="-122"/>
                  <a:ea typeface="微软雅黑" panose="020B0503020204020204" pitchFamily="34" charset="-122"/>
                </a:rPr>
                <a:t>价值</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敏感信息防泄漏</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敏感言论过滤</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endParaRPr lang="zh-CN" altLang="en-US" sz="1100" dirty="0">
                <a:latin typeface="微软雅黑" panose="020B0503020204020204" pitchFamily="34" charset="-122"/>
                <a:ea typeface="微软雅黑" panose="020B0503020204020204" pitchFamily="34" charset="-122"/>
              </a:endParaRPr>
            </a:p>
          </p:txBody>
        </p:sp>
        <p:sp>
          <p:nvSpPr>
            <p:cNvPr id="14" name="TextBox 13"/>
            <p:cNvSpPr txBox="1"/>
            <p:nvPr/>
          </p:nvSpPr>
          <p:spPr>
            <a:xfrm>
              <a:off x="755576" y="2965836"/>
              <a:ext cx="3384376" cy="1901886"/>
            </a:xfrm>
            <a:prstGeom prst="rect">
              <a:avLst/>
            </a:prstGeom>
            <a:noFill/>
          </p:spPr>
          <p:txBody>
            <a:bodyPr wrap="square" rtlCol="0">
              <a:spAutoFit/>
            </a:bodyPr>
            <a:lstStyle/>
            <a:p>
              <a:r>
                <a:rPr lang="en-US" altLang="zh-CN" sz="1400" b="1" dirty="0" smtClean="0">
                  <a:solidFill>
                    <a:schemeClr val="bg1"/>
                  </a:solidFill>
                  <a:latin typeface="微软雅黑" panose="020B0503020204020204" pitchFamily="34" charset="-122"/>
                  <a:ea typeface="微软雅黑" panose="020B0503020204020204" pitchFamily="34" charset="-122"/>
                </a:rPr>
                <a:t>URL</a:t>
              </a:r>
              <a:r>
                <a:rPr lang="zh-CN" altLang="en-US" sz="1400" b="1" dirty="0" smtClean="0">
                  <a:solidFill>
                    <a:schemeClr val="bg1"/>
                  </a:solidFill>
                  <a:latin typeface="微软雅黑" panose="020B0503020204020204" pitchFamily="34" charset="-122"/>
                  <a:ea typeface="微软雅黑" panose="020B0503020204020204" pitchFamily="34" charset="-122"/>
                </a:rPr>
                <a:t>识别过滤</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预定义及自定义</a:t>
              </a:r>
              <a:r>
                <a:rPr lang="en-US" altLang="zh-CN" sz="1100" dirty="0" smtClean="0">
                  <a:latin typeface="微软雅黑" panose="020B0503020204020204" pitchFamily="34" charset="-122"/>
                  <a:ea typeface="微软雅黑" panose="020B0503020204020204" pitchFamily="34" charset="-122"/>
                </a:rPr>
                <a:t>URL</a:t>
              </a:r>
              <a:r>
                <a:rPr lang="zh-CN" altLang="en-US" sz="1100" dirty="0" smtClean="0">
                  <a:latin typeface="微软雅黑" panose="020B0503020204020204" pitchFamily="34" charset="-122"/>
                  <a:ea typeface="微软雅黑" panose="020B0503020204020204" pitchFamily="34" charset="-122"/>
                </a:rPr>
                <a:t>分类</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en-US" altLang="zh-CN" sz="1100" dirty="0">
                  <a:latin typeface="微软雅黑" panose="020B0503020204020204" pitchFamily="34" charset="-122"/>
                  <a:ea typeface="微软雅黑" panose="020B0503020204020204" pitchFamily="34" charset="-122"/>
                </a:rPr>
                <a:t>URL</a:t>
              </a:r>
              <a:r>
                <a:rPr lang="zh-CN" altLang="en-US" sz="1100" dirty="0">
                  <a:latin typeface="微软雅黑" panose="020B0503020204020204" pitchFamily="34" charset="-122"/>
                  <a:ea typeface="微软雅黑" panose="020B0503020204020204" pitchFamily="34" charset="-122"/>
                </a:rPr>
                <a:t>特征库云端联动</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黑白名单指定过滤</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sz="1100" dirty="0" smtClean="0">
                <a:latin typeface="微软雅黑" panose="020B0503020204020204" pitchFamily="34" charset="-122"/>
                <a:ea typeface="微软雅黑" panose="020B0503020204020204" pitchFamily="34" charset="-122"/>
              </a:endParaRPr>
            </a:p>
            <a:p>
              <a:r>
                <a:rPr lang="zh-CN" altLang="en-US" sz="1400" b="1" dirty="0" smtClean="0">
                  <a:solidFill>
                    <a:schemeClr val="bg1"/>
                  </a:solidFill>
                  <a:latin typeface="微软雅黑" panose="020B0503020204020204" pitchFamily="34" charset="-122"/>
                  <a:ea typeface="微软雅黑" panose="020B0503020204020204" pitchFamily="34" charset="-122"/>
                </a:rPr>
                <a:t>价值</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针对用户授权访问指定站点</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分时分段控制资源</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按链路特点指定</a:t>
              </a:r>
              <a:r>
                <a:rPr lang="en-US" altLang="zh-CN" sz="1100" dirty="0" smtClean="0">
                  <a:latin typeface="微软雅黑" panose="020B0503020204020204" pitchFamily="34" charset="-122"/>
                  <a:ea typeface="微软雅黑" panose="020B0503020204020204" pitchFamily="34" charset="-122"/>
                </a:rPr>
                <a:t>URL</a:t>
              </a:r>
              <a:r>
                <a:rPr lang="zh-CN" altLang="en-US" sz="1100" dirty="0" smtClean="0">
                  <a:latin typeface="微软雅黑" panose="020B0503020204020204" pitchFamily="34" charset="-122"/>
                  <a:ea typeface="微软雅黑" panose="020B0503020204020204" pitchFamily="34" charset="-122"/>
                </a:rPr>
                <a:t>访问路径</a:t>
              </a:r>
              <a:endParaRPr lang="zh-CN" altLang="en-US" sz="11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5724128" y="2960603"/>
              <a:ext cx="3024336" cy="1901886"/>
            </a:xfrm>
            <a:prstGeom prst="rect">
              <a:avLst/>
            </a:prstGeom>
            <a:noFill/>
          </p:spPr>
          <p:txBody>
            <a:bodyPr wrap="square" rtlCol="0">
              <a:spAutoFit/>
            </a:bodyPr>
            <a:lstStyle/>
            <a:p>
              <a:r>
                <a:rPr lang="en-US" altLang="zh-CN" sz="1400" b="1" dirty="0" smtClean="0">
                  <a:solidFill>
                    <a:schemeClr val="bg1"/>
                  </a:solidFill>
                  <a:latin typeface="微软雅黑" panose="020B0503020204020204" pitchFamily="34" charset="-122"/>
                  <a:ea typeface="微软雅黑" panose="020B0503020204020204" pitchFamily="34" charset="-122"/>
                </a:rPr>
                <a:t>IPS</a:t>
              </a:r>
              <a:r>
                <a:rPr lang="zh-CN" altLang="en-US" sz="1400" b="1" dirty="0" smtClean="0">
                  <a:solidFill>
                    <a:schemeClr val="bg1"/>
                  </a:solidFill>
                  <a:latin typeface="微软雅黑" panose="020B0503020204020204" pitchFamily="34" charset="-122"/>
                  <a:ea typeface="微软雅黑" panose="020B0503020204020204" pitchFamily="34" charset="-122"/>
                </a:rPr>
                <a:t>、</a:t>
              </a:r>
              <a:r>
                <a:rPr lang="en-US" altLang="zh-CN" sz="1400" b="1" dirty="0" smtClean="0">
                  <a:solidFill>
                    <a:schemeClr val="bg1"/>
                  </a:solidFill>
                  <a:latin typeface="微软雅黑" panose="020B0503020204020204" pitchFamily="34" charset="-122"/>
                  <a:ea typeface="微软雅黑" panose="020B0503020204020204" pitchFamily="34" charset="-122"/>
                </a:rPr>
                <a:t>AV</a:t>
              </a:r>
              <a:r>
                <a:rPr lang="zh-CN" altLang="en-US" sz="1400" b="1" dirty="0" smtClean="0">
                  <a:solidFill>
                    <a:schemeClr val="bg1"/>
                  </a:solidFill>
                  <a:latin typeface="微软雅黑" panose="020B0503020204020204" pitchFamily="34" charset="-122"/>
                  <a:ea typeface="微软雅黑" panose="020B0503020204020204" pitchFamily="34" charset="-122"/>
                </a:rPr>
                <a:t>深度防御</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a:latin typeface="微软雅黑" panose="020B0503020204020204" pitchFamily="34" charset="-122"/>
                  <a:ea typeface="微软雅黑" panose="020B0503020204020204" pitchFamily="34" charset="-122"/>
                </a:rPr>
                <a:t>预定</a:t>
              </a:r>
              <a:r>
                <a:rPr lang="zh-CN" altLang="en-US" sz="1100" dirty="0" smtClean="0">
                  <a:latin typeface="微软雅黑" panose="020B0503020204020204" pitchFamily="34" charset="-122"/>
                  <a:ea typeface="微软雅黑" panose="020B0503020204020204" pitchFamily="34" charset="-122"/>
                </a:rPr>
                <a:t>义及自定义特征库</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支持多种防御动作类型</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r>
                <a:rPr lang="zh-CN" altLang="en-US" sz="1100" dirty="0" smtClean="0">
                  <a:latin typeface="微软雅黑" panose="020B0503020204020204" pitchFamily="34" charset="-122"/>
                  <a:ea typeface="微软雅黑" panose="020B0503020204020204" pitchFamily="34" charset="-122"/>
                </a:rPr>
                <a:t>面向对象的策略模型</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Wingdings" panose="05000000000000000000" pitchFamily="2" charset="2"/>
                <a:buChar char="ü"/>
              </a:pPr>
              <a:endParaRPr lang="en-US" altLang="zh-CN" sz="1100" dirty="0" smtClean="0">
                <a:latin typeface="微软雅黑" panose="020B0503020204020204" pitchFamily="34" charset="-122"/>
                <a:ea typeface="微软雅黑" panose="020B0503020204020204" pitchFamily="34" charset="-122"/>
              </a:endParaRPr>
            </a:p>
            <a:p>
              <a:r>
                <a:rPr lang="zh-CN" altLang="en-US" sz="1400" b="1" dirty="0" smtClean="0">
                  <a:solidFill>
                    <a:schemeClr val="bg1"/>
                  </a:solidFill>
                  <a:latin typeface="微软雅黑" panose="020B0503020204020204" pitchFamily="34" charset="-122"/>
                  <a:ea typeface="微软雅黑" panose="020B0503020204020204" pitchFamily="34" charset="-122"/>
                </a:rPr>
                <a:t>价值</a:t>
              </a:r>
              <a:endParaRPr lang="en-US" altLang="zh-CN" sz="1400" b="1" dirty="0" smtClean="0">
                <a:solidFill>
                  <a:schemeClr val="bg1"/>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防御各种应用层漏洞攻击、病毒、木马</a:t>
              </a:r>
              <a:endParaRPr lang="en-US" altLang="zh-CN" sz="1100" dirty="0" smtClean="0">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100" dirty="0" smtClean="0">
                  <a:latin typeface="微软雅黑" panose="020B0503020204020204" pitchFamily="34" charset="-122"/>
                  <a:ea typeface="微软雅黑" panose="020B0503020204020204" pitchFamily="34" charset="-122"/>
                </a:rPr>
                <a:t>结合防火墙功能实现立体式防御</a:t>
              </a:r>
              <a:endParaRPr lang="zh-CN" altLang="en-US" sz="1100" dirty="0">
                <a:latin typeface="微软雅黑" panose="020B0503020204020204" pitchFamily="34" charset="-122"/>
                <a:ea typeface="微软雅黑" panose="020B0503020204020204" pitchFamily="34" charset="-122"/>
              </a:endParaRPr>
            </a:p>
          </p:txBody>
        </p:sp>
        <p:sp>
          <p:nvSpPr>
            <p:cNvPr id="13" name="TextBox 12"/>
            <p:cNvSpPr txBox="1"/>
            <p:nvPr/>
          </p:nvSpPr>
          <p:spPr>
            <a:xfrm>
              <a:off x="3710756" y="2091460"/>
              <a:ext cx="717228" cy="433764"/>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内</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076056" y="2091460"/>
              <a:ext cx="717228" cy="433764"/>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容</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3707904" y="3063568"/>
              <a:ext cx="717228" cy="433764"/>
            </a:xfrm>
            <a:prstGeom prst="rect">
              <a:avLst/>
            </a:prstGeom>
            <a:noFill/>
          </p:spPr>
          <p:txBody>
            <a:bodyPr wrap="square" rtlCol="0">
              <a:spAutoFit/>
            </a:bodyPr>
            <a:lstStyle/>
            <a:p>
              <a:r>
                <a:rPr lang="zh-CN" altLang="en-US" sz="2000" b="1" dirty="0" smtClean="0">
                  <a:solidFill>
                    <a:schemeClr val="bg1"/>
                  </a:solidFill>
                  <a:latin typeface="微软雅黑" panose="020B0503020204020204" pitchFamily="34" charset="-122"/>
                  <a:ea typeface="微软雅黑" panose="020B0503020204020204" pitchFamily="34" charset="-122"/>
                </a:rPr>
                <a:t>安</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076056" y="3063568"/>
              <a:ext cx="717228" cy="433764"/>
            </a:xfrm>
            <a:prstGeom prst="rect">
              <a:avLst/>
            </a:prstGeom>
            <a:noFill/>
          </p:spPr>
          <p:txBody>
            <a:bodyPr wrap="square"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全</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4860305" y="2231888"/>
            <a:ext cx="1008062" cy="1806575"/>
          </a:xfrm>
          <a:custGeom>
            <a:avLst/>
            <a:gdLst>
              <a:gd name="T0" fmla="*/ 582 w 582"/>
              <a:gd name="T1" fmla="*/ 336 h 1043"/>
              <a:gd name="T2" fmla="*/ 0 w 582"/>
              <a:gd name="T3" fmla="*/ 0 h 1043"/>
              <a:gd name="T4" fmla="*/ 68 w 582"/>
              <a:gd name="T5" fmla="*/ 219 h 1043"/>
              <a:gd name="T6" fmla="*/ 68 w 582"/>
              <a:gd name="T7" fmla="*/ 1043 h 1043"/>
              <a:gd name="T8" fmla="*/ 582 w 582"/>
              <a:gd name="T9" fmla="*/ 336 h 1043"/>
            </a:gdLst>
            <a:ahLst/>
            <a:cxnLst>
              <a:cxn ang="0">
                <a:pos x="T0" y="T1"/>
              </a:cxn>
              <a:cxn ang="0">
                <a:pos x="T2" y="T3"/>
              </a:cxn>
              <a:cxn ang="0">
                <a:pos x="T4" y="T5"/>
              </a:cxn>
              <a:cxn ang="0">
                <a:pos x="T6" y="T7"/>
              </a:cxn>
              <a:cxn ang="0">
                <a:pos x="T8" y="T9"/>
              </a:cxn>
            </a:cxnLst>
            <a:rect l="0" t="0" r="r" b="b"/>
            <a:pathLst>
              <a:path w="582" h="1043">
                <a:moveTo>
                  <a:pt x="582" y="336"/>
                </a:moveTo>
                <a:cubicBezTo>
                  <a:pt x="0" y="0"/>
                  <a:pt x="0" y="0"/>
                  <a:pt x="0" y="0"/>
                </a:cubicBezTo>
                <a:cubicBezTo>
                  <a:pt x="43" y="64"/>
                  <a:pt x="68" y="140"/>
                  <a:pt x="68" y="219"/>
                </a:cubicBezTo>
                <a:cubicBezTo>
                  <a:pt x="68" y="1043"/>
                  <a:pt x="68" y="1043"/>
                  <a:pt x="68" y="1043"/>
                </a:cubicBezTo>
                <a:cubicBezTo>
                  <a:pt x="348" y="911"/>
                  <a:pt x="543" y="643"/>
                  <a:pt x="582" y="336"/>
                </a:cubicBezTo>
                <a:close/>
              </a:path>
            </a:pathLst>
          </a:custGeom>
          <a:solidFill>
            <a:srgbClr val="FFE55F"/>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p>
        </p:txBody>
      </p:sp>
      <p:sp>
        <p:nvSpPr>
          <p:cNvPr id="4" name="Freeform 6"/>
          <p:cNvSpPr/>
          <p:nvPr/>
        </p:nvSpPr>
        <p:spPr bwMode="auto">
          <a:xfrm>
            <a:off x="2725117" y="2481125"/>
            <a:ext cx="1625600" cy="1384300"/>
          </a:xfrm>
          <a:custGeom>
            <a:avLst/>
            <a:gdLst>
              <a:gd name="T0" fmla="*/ 357 w 939"/>
              <a:gd name="T1" fmla="*/ 799 h 799"/>
              <a:gd name="T2" fmla="*/ 939 w 939"/>
              <a:gd name="T3" fmla="*/ 463 h 799"/>
              <a:gd name="T4" fmla="*/ 911 w 939"/>
              <a:gd name="T5" fmla="*/ 464 h 799"/>
              <a:gd name="T6" fmla="*/ 712 w 939"/>
              <a:gd name="T7" fmla="*/ 409 h 799"/>
              <a:gd name="T8" fmla="*/ 3 w 939"/>
              <a:gd name="T9" fmla="*/ 0 h 799"/>
              <a:gd name="T10" fmla="*/ 0 w 939"/>
              <a:gd name="T11" fmla="*/ 75 h 799"/>
              <a:gd name="T12" fmla="*/ 357 w 939"/>
              <a:gd name="T13" fmla="*/ 799 h 799"/>
            </a:gdLst>
            <a:ahLst/>
            <a:cxnLst>
              <a:cxn ang="0">
                <a:pos x="T0" y="T1"/>
              </a:cxn>
              <a:cxn ang="0">
                <a:pos x="T2" y="T3"/>
              </a:cxn>
              <a:cxn ang="0">
                <a:pos x="T4" y="T5"/>
              </a:cxn>
              <a:cxn ang="0">
                <a:pos x="T6" y="T7"/>
              </a:cxn>
              <a:cxn ang="0">
                <a:pos x="T8" y="T9"/>
              </a:cxn>
              <a:cxn ang="0">
                <a:pos x="T10" y="T11"/>
              </a:cxn>
              <a:cxn ang="0">
                <a:pos x="T12" y="T13"/>
              </a:cxn>
            </a:cxnLst>
            <a:rect l="0" t="0" r="r" b="b"/>
            <a:pathLst>
              <a:path w="939" h="799">
                <a:moveTo>
                  <a:pt x="357" y="799"/>
                </a:moveTo>
                <a:cubicBezTo>
                  <a:pt x="939" y="463"/>
                  <a:pt x="939" y="463"/>
                  <a:pt x="939" y="463"/>
                </a:cubicBezTo>
                <a:cubicBezTo>
                  <a:pt x="930" y="464"/>
                  <a:pt x="921" y="464"/>
                  <a:pt x="911" y="464"/>
                </a:cubicBezTo>
                <a:cubicBezTo>
                  <a:pt x="841" y="464"/>
                  <a:pt x="772" y="445"/>
                  <a:pt x="712" y="409"/>
                </a:cubicBezTo>
                <a:cubicBezTo>
                  <a:pt x="3" y="0"/>
                  <a:pt x="3" y="0"/>
                  <a:pt x="3" y="0"/>
                </a:cubicBezTo>
                <a:cubicBezTo>
                  <a:pt x="1" y="25"/>
                  <a:pt x="0" y="50"/>
                  <a:pt x="0" y="75"/>
                </a:cubicBezTo>
                <a:cubicBezTo>
                  <a:pt x="0" y="362"/>
                  <a:pt x="130" y="625"/>
                  <a:pt x="357" y="799"/>
                </a:cubicBezTo>
                <a:close/>
              </a:path>
            </a:pathLst>
          </a:custGeom>
          <a:solidFill>
            <a:srgbClr val="03B8DF"/>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p>
        </p:txBody>
      </p:sp>
      <p:sp>
        <p:nvSpPr>
          <p:cNvPr id="5" name="Freeform 7"/>
          <p:cNvSpPr/>
          <p:nvPr/>
        </p:nvSpPr>
        <p:spPr bwMode="auto">
          <a:xfrm>
            <a:off x="3696667" y="1030150"/>
            <a:ext cx="1506537" cy="1285875"/>
          </a:xfrm>
          <a:custGeom>
            <a:avLst/>
            <a:gdLst>
              <a:gd name="T0" fmla="*/ 161 w 870"/>
              <a:gd name="T1" fmla="*/ 572 h 742"/>
              <a:gd name="T2" fmla="*/ 870 w 870"/>
              <a:gd name="T3" fmla="*/ 162 h 742"/>
              <a:gd name="T4" fmla="*/ 350 w 870"/>
              <a:gd name="T5" fmla="*/ 0 h 742"/>
              <a:gd name="T6" fmla="*/ 0 w 870"/>
              <a:gd name="T7" fmla="*/ 70 h 742"/>
              <a:gd name="T8" fmla="*/ 0 w 870"/>
              <a:gd name="T9" fmla="*/ 742 h 742"/>
              <a:gd name="T10" fmla="*/ 161 w 870"/>
              <a:gd name="T11" fmla="*/ 572 h 742"/>
            </a:gdLst>
            <a:ahLst/>
            <a:cxnLst>
              <a:cxn ang="0">
                <a:pos x="T0" y="T1"/>
              </a:cxn>
              <a:cxn ang="0">
                <a:pos x="T2" y="T3"/>
              </a:cxn>
              <a:cxn ang="0">
                <a:pos x="T4" y="T5"/>
              </a:cxn>
              <a:cxn ang="0">
                <a:pos x="T6" y="T7"/>
              </a:cxn>
              <a:cxn ang="0">
                <a:pos x="T8" y="T9"/>
              </a:cxn>
              <a:cxn ang="0">
                <a:pos x="T10" y="T11"/>
              </a:cxn>
            </a:cxnLst>
            <a:rect l="0" t="0" r="r" b="b"/>
            <a:pathLst>
              <a:path w="870" h="742">
                <a:moveTo>
                  <a:pt x="161" y="572"/>
                </a:moveTo>
                <a:cubicBezTo>
                  <a:pt x="870" y="162"/>
                  <a:pt x="870" y="162"/>
                  <a:pt x="870" y="162"/>
                </a:cubicBezTo>
                <a:cubicBezTo>
                  <a:pt x="717" y="56"/>
                  <a:pt x="538" y="0"/>
                  <a:pt x="350" y="0"/>
                </a:cubicBezTo>
                <a:cubicBezTo>
                  <a:pt x="229" y="0"/>
                  <a:pt x="111" y="24"/>
                  <a:pt x="0" y="70"/>
                </a:cubicBezTo>
                <a:cubicBezTo>
                  <a:pt x="0" y="742"/>
                  <a:pt x="0" y="742"/>
                  <a:pt x="0" y="742"/>
                </a:cubicBezTo>
                <a:cubicBezTo>
                  <a:pt x="34" y="671"/>
                  <a:pt x="90" y="611"/>
                  <a:pt x="161" y="572"/>
                </a:cubicBezTo>
                <a:close/>
              </a:path>
            </a:pathLst>
          </a:custGeom>
          <a:solidFill>
            <a:srgbClr val="EA545D"/>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solidFill>
                <a:schemeClr val="bg1"/>
              </a:solidFill>
            </a:endParaRPr>
          </a:p>
        </p:txBody>
      </p:sp>
      <p:sp>
        <p:nvSpPr>
          <p:cNvPr id="6" name="Freeform 8"/>
          <p:cNvSpPr/>
          <p:nvPr/>
        </p:nvSpPr>
        <p:spPr bwMode="auto">
          <a:xfrm>
            <a:off x="2737817" y="1180963"/>
            <a:ext cx="1008062" cy="1806575"/>
          </a:xfrm>
          <a:custGeom>
            <a:avLst/>
            <a:gdLst>
              <a:gd name="T0" fmla="*/ 0 w 582"/>
              <a:gd name="T1" fmla="*/ 707 h 1043"/>
              <a:gd name="T2" fmla="*/ 582 w 582"/>
              <a:gd name="T3" fmla="*/ 1043 h 1043"/>
              <a:gd name="T4" fmla="*/ 515 w 582"/>
              <a:gd name="T5" fmla="*/ 825 h 1043"/>
              <a:gd name="T6" fmla="*/ 515 w 582"/>
              <a:gd name="T7" fmla="*/ 0 h 1043"/>
              <a:gd name="T8" fmla="*/ 0 w 582"/>
              <a:gd name="T9" fmla="*/ 707 h 1043"/>
            </a:gdLst>
            <a:ahLst/>
            <a:cxnLst>
              <a:cxn ang="0">
                <a:pos x="T0" y="T1"/>
              </a:cxn>
              <a:cxn ang="0">
                <a:pos x="T2" y="T3"/>
              </a:cxn>
              <a:cxn ang="0">
                <a:pos x="T4" y="T5"/>
              </a:cxn>
              <a:cxn ang="0">
                <a:pos x="T6" y="T7"/>
              </a:cxn>
              <a:cxn ang="0">
                <a:pos x="T8" y="T9"/>
              </a:cxn>
            </a:cxnLst>
            <a:rect l="0" t="0" r="r" b="b"/>
            <a:pathLst>
              <a:path w="582" h="1043">
                <a:moveTo>
                  <a:pt x="0" y="707"/>
                </a:moveTo>
                <a:cubicBezTo>
                  <a:pt x="582" y="1043"/>
                  <a:pt x="582" y="1043"/>
                  <a:pt x="582" y="1043"/>
                </a:cubicBezTo>
                <a:cubicBezTo>
                  <a:pt x="539" y="980"/>
                  <a:pt x="515" y="903"/>
                  <a:pt x="515" y="825"/>
                </a:cubicBezTo>
                <a:cubicBezTo>
                  <a:pt x="515" y="0"/>
                  <a:pt x="515" y="0"/>
                  <a:pt x="515" y="0"/>
                </a:cubicBezTo>
                <a:cubicBezTo>
                  <a:pt x="235" y="133"/>
                  <a:pt x="40" y="400"/>
                  <a:pt x="0" y="707"/>
                </a:cubicBezTo>
                <a:close/>
              </a:path>
            </a:pathLst>
          </a:custGeom>
          <a:solidFill>
            <a:srgbClr val="FFE55F"/>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p>
        </p:txBody>
      </p:sp>
      <p:sp>
        <p:nvSpPr>
          <p:cNvPr id="7" name="Freeform 9"/>
          <p:cNvSpPr/>
          <p:nvPr/>
        </p:nvSpPr>
        <p:spPr bwMode="auto">
          <a:xfrm>
            <a:off x="3404567" y="2904988"/>
            <a:ext cx="1506537" cy="1284288"/>
          </a:xfrm>
          <a:custGeom>
            <a:avLst/>
            <a:gdLst>
              <a:gd name="T0" fmla="*/ 709 w 870"/>
              <a:gd name="T1" fmla="*/ 170 h 741"/>
              <a:gd name="T2" fmla="*/ 0 w 870"/>
              <a:gd name="T3" fmla="*/ 579 h 741"/>
              <a:gd name="T4" fmla="*/ 519 w 870"/>
              <a:gd name="T5" fmla="*/ 741 h 741"/>
              <a:gd name="T6" fmla="*/ 870 w 870"/>
              <a:gd name="T7" fmla="*/ 672 h 741"/>
              <a:gd name="T8" fmla="*/ 870 w 870"/>
              <a:gd name="T9" fmla="*/ 0 h 741"/>
              <a:gd name="T10" fmla="*/ 709 w 870"/>
              <a:gd name="T11" fmla="*/ 170 h 741"/>
            </a:gdLst>
            <a:ahLst/>
            <a:cxnLst>
              <a:cxn ang="0">
                <a:pos x="T0" y="T1"/>
              </a:cxn>
              <a:cxn ang="0">
                <a:pos x="T2" y="T3"/>
              </a:cxn>
              <a:cxn ang="0">
                <a:pos x="T4" y="T5"/>
              </a:cxn>
              <a:cxn ang="0">
                <a:pos x="T6" y="T7"/>
              </a:cxn>
              <a:cxn ang="0">
                <a:pos x="T8" y="T9"/>
              </a:cxn>
              <a:cxn ang="0">
                <a:pos x="T10" y="T11"/>
              </a:cxn>
            </a:cxnLst>
            <a:rect l="0" t="0" r="r" b="b"/>
            <a:pathLst>
              <a:path w="870" h="741">
                <a:moveTo>
                  <a:pt x="709" y="170"/>
                </a:moveTo>
                <a:cubicBezTo>
                  <a:pt x="0" y="579"/>
                  <a:pt x="0" y="579"/>
                  <a:pt x="0" y="579"/>
                </a:cubicBezTo>
                <a:cubicBezTo>
                  <a:pt x="153" y="685"/>
                  <a:pt x="332" y="741"/>
                  <a:pt x="519" y="741"/>
                </a:cubicBezTo>
                <a:cubicBezTo>
                  <a:pt x="641" y="741"/>
                  <a:pt x="758" y="718"/>
                  <a:pt x="870" y="672"/>
                </a:cubicBezTo>
                <a:cubicBezTo>
                  <a:pt x="870" y="0"/>
                  <a:pt x="870" y="0"/>
                  <a:pt x="870" y="0"/>
                </a:cubicBezTo>
                <a:cubicBezTo>
                  <a:pt x="835" y="70"/>
                  <a:pt x="780" y="130"/>
                  <a:pt x="709" y="170"/>
                </a:cubicBezTo>
                <a:close/>
              </a:path>
            </a:pathLst>
          </a:custGeom>
          <a:solidFill>
            <a:srgbClr val="EA545D"/>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p>
        </p:txBody>
      </p:sp>
      <p:sp>
        <p:nvSpPr>
          <p:cNvPr id="8" name="Freeform 10"/>
          <p:cNvSpPr/>
          <p:nvPr/>
        </p:nvSpPr>
        <p:spPr bwMode="auto">
          <a:xfrm>
            <a:off x="4255467" y="1357175"/>
            <a:ext cx="1625600" cy="1382713"/>
          </a:xfrm>
          <a:custGeom>
            <a:avLst/>
            <a:gdLst>
              <a:gd name="T0" fmla="*/ 226 w 939"/>
              <a:gd name="T1" fmla="*/ 389 h 799"/>
              <a:gd name="T2" fmla="*/ 936 w 939"/>
              <a:gd name="T3" fmla="*/ 799 h 799"/>
              <a:gd name="T4" fmla="*/ 939 w 939"/>
              <a:gd name="T5" fmla="*/ 724 h 799"/>
              <a:gd name="T6" fmla="*/ 581 w 939"/>
              <a:gd name="T7" fmla="*/ 0 h 799"/>
              <a:gd name="T8" fmla="*/ 0 w 939"/>
              <a:gd name="T9" fmla="*/ 335 h 799"/>
              <a:gd name="T10" fmla="*/ 27 w 939"/>
              <a:gd name="T11" fmla="*/ 334 h 799"/>
              <a:gd name="T12" fmla="*/ 226 w 939"/>
              <a:gd name="T13" fmla="*/ 389 h 799"/>
            </a:gdLst>
            <a:ahLst/>
            <a:cxnLst>
              <a:cxn ang="0">
                <a:pos x="T0" y="T1"/>
              </a:cxn>
              <a:cxn ang="0">
                <a:pos x="T2" y="T3"/>
              </a:cxn>
              <a:cxn ang="0">
                <a:pos x="T4" y="T5"/>
              </a:cxn>
              <a:cxn ang="0">
                <a:pos x="T6" y="T7"/>
              </a:cxn>
              <a:cxn ang="0">
                <a:pos x="T8" y="T9"/>
              </a:cxn>
              <a:cxn ang="0">
                <a:pos x="T10" y="T11"/>
              </a:cxn>
              <a:cxn ang="0">
                <a:pos x="T12" y="T13"/>
              </a:cxn>
            </a:cxnLst>
            <a:rect l="0" t="0" r="r" b="b"/>
            <a:pathLst>
              <a:path w="939" h="799">
                <a:moveTo>
                  <a:pt x="226" y="389"/>
                </a:moveTo>
                <a:cubicBezTo>
                  <a:pt x="936" y="799"/>
                  <a:pt x="936" y="799"/>
                  <a:pt x="936" y="799"/>
                </a:cubicBezTo>
                <a:cubicBezTo>
                  <a:pt x="938" y="774"/>
                  <a:pt x="939" y="748"/>
                  <a:pt x="939" y="724"/>
                </a:cubicBezTo>
                <a:cubicBezTo>
                  <a:pt x="939" y="437"/>
                  <a:pt x="809" y="174"/>
                  <a:pt x="581" y="0"/>
                </a:cubicBezTo>
                <a:cubicBezTo>
                  <a:pt x="0" y="335"/>
                  <a:pt x="0" y="335"/>
                  <a:pt x="0" y="335"/>
                </a:cubicBezTo>
                <a:cubicBezTo>
                  <a:pt x="9" y="335"/>
                  <a:pt x="18" y="334"/>
                  <a:pt x="27" y="334"/>
                </a:cubicBezTo>
                <a:cubicBezTo>
                  <a:pt x="98" y="334"/>
                  <a:pt x="166" y="353"/>
                  <a:pt x="226" y="389"/>
                </a:cubicBezTo>
                <a:close/>
              </a:path>
            </a:pathLst>
          </a:custGeom>
          <a:solidFill>
            <a:srgbClr val="03B8DF"/>
          </a:solidFill>
          <a:ln>
            <a:noFill/>
          </a:ln>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sz="1400"/>
          </a:p>
        </p:txBody>
      </p:sp>
      <p:sp>
        <p:nvSpPr>
          <p:cNvPr id="9" name="Rectangle 11"/>
          <p:cNvSpPr>
            <a:spLocks noChangeArrowheads="1"/>
          </p:cNvSpPr>
          <p:nvPr/>
        </p:nvSpPr>
        <p:spPr bwMode="auto">
          <a:xfrm>
            <a:off x="2958480" y="1928675"/>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病毒库</a:t>
            </a:r>
            <a:endParaRPr kumimoji="0" lang="zh-CN" altLang="zh-CN" sz="1400" b="0" i="0" u="none" strike="noStrike" cap="none" normalizeH="0" baseline="0" dirty="0">
              <a:ln>
                <a:noFill/>
              </a:ln>
              <a:solidFill>
                <a:schemeClr val="bg1"/>
              </a:solidFill>
              <a:effectLst/>
            </a:endParaRPr>
          </a:p>
        </p:txBody>
      </p:sp>
      <p:sp>
        <p:nvSpPr>
          <p:cNvPr id="10" name="Rectangle 12"/>
          <p:cNvSpPr>
            <a:spLocks noChangeArrowheads="1"/>
          </p:cNvSpPr>
          <p:nvPr/>
        </p:nvSpPr>
        <p:spPr bwMode="auto">
          <a:xfrm>
            <a:off x="3042617" y="3068500"/>
            <a:ext cx="4520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APP库</a:t>
            </a:r>
            <a:endParaRPr kumimoji="0" lang="zh-CN" altLang="zh-CN" sz="1400" b="0" i="0" u="none" strike="noStrike" cap="none" normalizeH="0" baseline="0" dirty="0">
              <a:ln>
                <a:noFill/>
              </a:ln>
              <a:solidFill>
                <a:schemeClr val="bg1"/>
              </a:solidFill>
              <a:effectLst/>
            </a:endParaRPr>
          </a:p>
        </p:txBody>
      </p:sp>
      <p:sp>
        <p:nvSpPr>
          <p:cNvPr id="11" name="Rectangle 13"/>
          <p:cNvSpPr>
            <a:spLocks noChangeArrowheads="1"/>
          </p:cNvSpPr>
          <p:nvPr/>
        </p:nvSpPr>
        <p:spPr bwMode="auto">
          <a:xfrm>
            <a:off x="4033217" y="3549513"/>
            <a:ext cx="54264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IP/</a:t>
            </a:r>
            <a:r>
              <a:rPr kumimoji="0" lang="en-US"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Web</a:t>
            </a:r>
            <a:endParaRPr kumimoji="0" lang="zh-CN" altLang="zh-CN" sz="1400" b="0" i="0" u="none" strike="noStrike" cap="none" normalizeH="0" baseline="0" dirty="0">
              <a:ln>
                <a:noFill/>
              </a:ln>
              <a:solidFill>
                <a:schemeClr val="bg1"/>
              </a:solidFill>
              <a:effectLst/>
            </a:endParaRPr>
          </a:p>
        </p:txBody>
      </p:sp>
      <p:sp>
        <p:nvSpPr>
          <p:cNvPr id="12" name="Rectangle 16"/>
          <p:cNvSpPr>
            <a:spLocks noChangeArrowheads="1"/>
          </p:cNvSpPr>
          <p:nvPr/>
        </p:nvSpPr>
        <p:spPr bwMode="auto">
          <a:xfrm>
            <a:off x="4085605" y="3786050"/>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信誉库</a:t>
            </a:r>
            <a:endParaRPr kumimoji="0" lang="zh-CN" altLang="zh-CN" sz="1400" b="0" i="0" u="none" strike="noStrike" cap="none" normalizeH="0" baseline="0" dirty="0">
              <a:ln>
                <a:noFill/>
              </a:ln>
              <a:solidFill>
                <a:schemeClr val="bg1"/>
              </a:solidFill>
              <a:effectLst/>
            </a:endParaRPr>
          </a:p>
        </p:txBody>
      </p:sp>
      <p:sp>
        <p:nvSpPr>
          <p:cNvPr id="13" name="Rectangle 17"/>
          <p:cNvSpPr>
            <a:spLocks noChangeArrowheads="1"/>
          </p:cNvSpPr>
          <p:nvPr/>
        </p:nvSpPr>
        <p:spPr bwMode="auto">
          <a:xfrm>
            <a:off x="5166692" y="2830375"/>
            <a:ext cx="30777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a:ln>
                  <a:noFill/>
                </a:ln>
                <a:solidFill>
                  <a:schemeClr val="bg1"/>
                </a:solidFill>
                <a:effectLst/>
                <a:latin typeface="微软雅黑" panose="020B0503020204020204" pitchFamily="34" charset="-122"/>
                <a:ea typeface="微软雅黑" panose="020B0503020204020204" pitchFamily="34" charset="-122"/>
              </a:rPr>
              <a:t>恶意</a:t>
            </a:r>
            <a:endParaRPr kumimoji="0" lang="zh-CN" altLang="zh-CN" sz="1400" b="0" i="0" u="none" strike="noStrike" cap="none" normalizeH="0" baseline="0">
              <a:ln>
                <a:noFill/>
              </a:ln>
              <a:solidFill>
                <a:schemeClr val="bg1"/>
              </a:solidFill>
              <a:effectLst/>
            </a:endParaRPr>
          </a:p>
        </p:txBody>
      </p:sp>
      <p:sp>
        <p:nvSpPr>
          <p:cNvPr id="14" name="Rectangle 18"/>
          <p:cNvSpPr>
            <a:spLocks noChangeArrowheads="1"/>
          </p:cNvSpPr>
          <p:nvPr/>
        </p:nvSpPr>
        <p:spPr bwMode="auto">
          <a:xfrm>
            <a:off x="5076205" y="3068500"/>
            <a:ext cx="4488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URL库</a:t>
            </a:r>
            <a:endParaRPr kumimoji="0" lang="zh-CN" altLang="zh-CN" sz="1400" b="0" i="0" u="none" strike="noStrike" cap="none" normalizeH="0" baseline="0" dirty="0">
              <a:ln>
                <a:noFill/>
              </a:ln>
              <a:solidFill>
                <a:schemeClr val="bg1"/>
              </a:solidFill>
              <a:effectLst/>
            </a:endParaRPr>
          </a:p>
        </p:txBody>
      </p:sp>
      <p:sp>
        <p:nvSpPr>
          <p:cNvPr id="15" name="Rectangle 19"/>
          <p:cNvSpPr>
            <a:spLocks noChangeArrowheads="1"/>
          </p:cNvSpPr>
          <p:nvPr/>
        </p:nvSpPr>
        <p:spPr bwMode="auto">
          <a:xfrm>
            <a:off x="4976192" y="1838188"/>
            <a:ext cx="44884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URL库</a:t>
            </a:r>
            <a:endParaRPr kumimoji="0" lang="zh-CN" altLang="zh-CN" sz="1400" b="0" i="0" u="none" strike="noStrike" cap="none" normalizeH="0" baseline="0" dirty="0">
              <a:ln>
                <a:noFill/>
              </a:ln>
              <a:solidFill>
                <a:schemeClr val="bg1"/>
              </a:solidFill>
              <a:effectLst/>
            </a:endParaRPr>
          </a:p>
        </p:txBody>
      </p:sp>
      <p:sp>
        <p:nvSpPr>
          <p:cNvPr id="16" name="Rectangle 20"/>
          <p:cNvSpPr>
            <a:spLocks noChangeArrowheads="1"/>
          </p:cNvSpPr>
          <p:nvPr/>
        </p:nvSpPr>
        <p:spPr bwMode="auto">
          <a:xfrm>
            <a:off x="3987180" y="1279388"/>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200"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rPr>
              <a:t>漏洞库</a:t>
            </a:r>
            <a:endParaRPr kumimoji="0" lang="zh-CN" altLang="zh-CN" sz="1400" b="0" i="0" u="none" strike="noStrike" cap="none" normalizeH="0" baseline="0" dirty="0">
              <a:ln>
                <a:noFill/>
              </a:ln>
              <a:solidFill>
                <a:schemeClr val="bg1"/>
              </a:solidFill>
              <a:effectLst/>
            </a:endParaRPr>
          </a:p>
        </p:txBody>
      </p:sp>
      <p:sp>
        <p:nvSpPr>
          <p:cNvPr id="17" name="Rectangle 21"/>
          <p:cNvSpPr>
            <a:spLocks noChangeArrowheads="1"/>
          </p:cNvSpPr>
          <p:nvPr/>
        </p:nvSpPr>
        <p:spPr bwMode="auto">
          <a:xfrm>
            <a:off x="603870" y="1305048"/>
            <a:ext cx="249872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zh-CN" altLang="en-US" sz="1050" dirty="0">
                <a:latin typeface="微软雅黑" panose="020B0503020204020204" pitchFamily="34" charset="-122"/>
                <a:ea typeface="微软雅黑" panose="020B0503020204020204" pitchFamily="34" charset="-122"/>
              </a:rPr>
              <a:t>针对最流行的病毒检测，支持僵木蠕的查杀，兼顾性能和识别率</a:t>
            </a:r>
            <a:endParaRPr lang="zh-CN" altLang="en-US" sz="1050" dirty="0">
              <a:latin typeface="微软雅黑" panose="020B0503020204020204" pitchFamily="34" charset="-122"/>
              <a:ea typeface="微软雅黑" panose="020B0503020204020204" pitchFamily="34" charset="-122"/>
            </a:endParaRPr>
          </a:p>
        </p:txBody>
      </p:sp>
      <p:sp>
        <p:nvSpPr>
          <p:cNvPr id="18" name="Rectangle 24"/>
          <p:cNvSpPr>
            <a:spLocks noChangeArrowheads="1"/>
          </p:cNvSpPr>
          <p:nvPr/>
        </p:nvSpPr>
        <p:spPr bwMode="auto">
          <a:xfrm>
            <a:off x="475283" y="2745208"/>
            <a:ext cx="2097433"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en-US" altLang="zh-CN" sz="1050" dirty="0">
                <a:latin typeface="微软雅黑" panose="020B0503020204020204" pitchFamily="34" charset="-122"/>
                <a:ea typeface="微软雅黑" panose="020B0503020204020204" pitchFamily="34" charset="-122"/>
              </a:rPr>
              <a:t>6000+</a:t>
            </a:r>
            <a:r>
              <a:rPr lang="zh-CN" altLang="en-US" sz="1050" dirty="0">
                <a:latin typeface="微软雅黑" panose="020B0503020204020204" pitchFamily="34" charset="-122"/>
                <a:ea typeface="微软雅黑" panose="020B0503020204020204" pitchFamily="34" charset="-122"/>
              </a:rPr>
              <a:t>符合国情的高</a:t>
            </a:r>
            <a:r>
              <a:rPr lang="zh-CN" altLang="en-US" sz="1050" dirty="0" smtClean="0">
                <a:latin typeface="微软雅黑" panose="020B0503020204020204" pitchFamily="34" charset="-122"/>
                <a:ea typeface="微软雅黑" panose="020B0503020204020204" pitchFamily="34" charset="-122"/>
              </a:rPr>
              <a:t>热门应用</a:t>
            </a:r>
            <a:r>
              <a:rPr lang="zh-CN" altLang="en-US" sz="1050" dirty="0">
                <a:latin typeface="微软雅黑" panose="020B0503020204020204" pitchFamily="34" charset="-122"/>
                <a:ea typeface="微软雅黑" panose="020B0503020204020204" pitchFamily="34" charset="-122"/>
              </a:rPr>
              <a:t>，覆盖数十种典型应用场景</a:t>
            </a:r>
            <a:endParaRPr lang="zh-CN" altLang="en-US" sz="1050" dirty="0">
              <a:latin typeface="微软雅黑" panose="020B0503020204020204" pitchFamily="34" charset="-122"/>
              <a:ea typeface="微软雅黑" panose="020B0503020204020204" pitchFamily="34" charset="-122"/>
            </a:endParaRPr>
          </a:p>
        </p:txBody>
      </p:sp>
      <p:sp>
        <p:nvSpPr>
          <p:cNvPr id="19" name="Rectangle 28"/>
          <p:cNvSpPr>
            <a:spLocks noChangeArrowheads="1"/>
          </p:cNvSpPr>
          <p:nvPr/>
        </p:nvSpPr>
        <p:spPr bwMode="auto">
          <a:xfrm>
            <a:off x="683568" y="3897336"/>
            <a:ext cx="2673696"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zh-CN" altLang="en-US" sz="1050" dirty="0">
                <a:latin typeface="微软雅黑" panose="020B0503020204020204" pitchFamily="34" charset="-122"/>
                <a:ea typeface="微软雅黑" panose="020B0503020204020204" pitchFamily="34" charset="-122"/>
              </a:rPr>
              <a:t>和国际知名安全情报厂商合作，本地和远端相结合，提供针对性的</a:t>
            </a:r>
            <a:r>
              <a:rPr lang="en-US" altLang="zh-CN" sz="1050" dirty="0">
                <a:latin typeface="微软雅黑" panose="020B0503020204020204" pitchFamily="34" charset="-122"/>
                <a:ea typeface="微软雅黑" panose="020B0503020204020204" pitchFamily="34" charset="-122"/>
              </a:rPr>
              <a:t>Web</a:t>
            </a:r>
            <a:r>
              <a:rPr lang="zh-CN" altLang="en-US" sz="1050" dirty="0">
                <a:latin typeface="微软雅黑" panose="020B0503020204020204" pitchFamily="34" charset="-122"/>
                <a:ea typeface="微软雅黑" panose="020B0503020204020204" pitchFamily="34" charset="-122"/>
              </a:rPr>
              <a:t>防护</a:t>
            </a:r>
            <a:endParaRPr lang="zh-CN" altLang="en-US" sz="1050" dirty="0">
              <a:latin typeface="微软雅黑" panose="020B0503020204020204" pitchFamily="34" charset="-122"/>
              <a:ea typeface="微软雅黑" panose="020B0503020204020204" pitchFamily="34" charset="-122"/>
            </a:endParaRPr>
          </a:p>
        </p:txBody>
      </p:sp>
      <p:sp>
        <p:nvSpPr>
          <p:cNvPr id="20" name="Rectangle 32"/>
          <p:cNvSpPr>
            <a:spLocks noChangeArrowheads="1"/>
          </p:cNvSpPr>
          <p:nvPr/>
        </p:nvSpPr>
        <p:spPr bwMode="auto">
          <a:xfrm>
            <a:off x="5868367" y="3451088"/>
            <a:ext cx="280035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zh-CN" altLang="en-US" sz="1050" dirty="0">
                <a:latin typeface="微软雅黑" panose="020B0503020204020204" pitchFamily="34" charset="-122"/>
                <a:ea typeface="微软雅黑" panose="020B0503020204020204" pitchFamily="34" charset="-122"/>
              </a:rPr>
              <a:t>提供专业的恶意安全</a:t>
            </a:r>
            <a:r>
              <a:rPr lang="en-US" altLang="zh-CN" sz="1050" dirty="0">
                <a:latin typeface="微软雅黑" panose="020B0503020204020204" pitchFamily="34" charset="-122"/>
                <a:ea typeface="微软雅黑" panose="020B0503020204020204" pitchFamily="34" charset="-122"/>
              </a:rPr>
              <a:t>URL</a:t>
            </a:r>
            <a:r>
              <a:rPr lang="zh-CN" altLang="en-US" sz="1050" dirty="0">
                <a:latin typeface="微软雅黑" panose="020B0503020204020204" pitchFamily="34" charset="-122"/>
                <a:ea typeface="微软雅黑" panose="020B0503020204020204" pitchFamily="34" charset="-122"/>
              </a:rPr>
              <a:t>数据库，确保业务在访问之前就实现主动安全</a:t>
            </a:r>
            <a:endParaRPr lang="zh-CN" altLang="en-US" sz="1050" dirty="0">
              <a:latin typeface="微软雅黑" panose="020B0503020204020204" pitchFamily="34" charset="-122"/>
              <a:ea typeface="微软雅黑" panose="020B0503020204020204" pitchFamily="34" charset="-122"/>
            </a:endParaRPr>
          </a:p>
        </p:txBody>
      </p:sp>
      <p:sp>
        <p:nvSpPr>
          <p:cNvPr id="21" name="Rectangle 35"/>
          <p:cNvSpPr>
            <a:spLocks noChangeArrowheads="1"/>
          </p:cNvSpPr>
          <p:nvPr/>
        </p:nvSpPr>
        <p:spPr bwMode="auto">
          <a:xfrm>
            <a:off x="6155706" y="2122126"/>
            <a:ext cx="2513012"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zh-CN" altLang="en-US" sz="1050" dirty="0">
                <a:latin typeface="微软雅黑" panose="020B0503020204020204" pitchFamily="34" charset="-122"/>
                <a:ea typeface="微软雅黑" panose="020B0503020204020204" pitchFamily="34" charset="-122"/>
              </a:rPr>
              <a:t>本地查找</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云端相结合，提供主流的</a:t>
            </a:r>
            <a:r>
              <a:rPr lang="en-US" altLang="zh-CN" sz="1050" dirty="0">
                <a:latin typeface="微软雅黑" panose="020B0503020204020204" pitchFamily="34" charset="-122"/>
                <a:ea typeface="微软雅黑" panose="020B0503020204020204" pitchFamily="34" charset="-122"/>
              </a:rPr>
              <a:t>URL</a:t>
            </a:r>
            <a:r>
              <a:rPr lang="zh-CN" altLang="en-US" sz="1050" dirty="0">
                <a:latin typeface="微软雅黑" panose="020B0503020204020204" pitchFamily="34" charset="-122"/>
                <a:ea typeface="微软雅黑" panose="020B0503020204020204" pitchFamily="34" charset="-122"/>
              </a:rPr>
              <a:t>识别及符合国情的</a:t>
            </a:r>
            <a:r>
              <a:rPr lang="en-US" altLang="zh-CN" sz="1050" dirty="0">
                <a:latin typeface="微软雅黑" panose="020B0503020204020204" pitchFamily="34" charset="-122"/>
                <a:ea typeface="微软雅黑" panose="020B0503020204020204" pitchFamily="34" charset="-122"/>
              </a:rPr>
              <a:t>URL</a:t>
            </a:r>
            <a:r>
              <a:rPr lang="zh-CN" altLang="en-US" sz="1050" dirty="0">
                <a:latin typeface="微软雅黑" panose="020B0503020204020204" pitchFamily="34" charset="-122"/>
                <a:ea typeface="微软雅黑" panose="020B0503020204020204" pitchFamily="34" charset="-122"/>
              </a:rPr>
              <a:t>分类。</a:t>
            </a:r>
            <a:endParaRPr lang="zh-CN" altLang="en-US" sz="1050" dirty="0">
              <a:latin typeface="微软雅黑" panose="020B0503020204020204" pitchFamily="34" charset="-122"/>
              <a:ea typeface="微软雅黑" panose="020B0503020204020204" pitchFamily="34" charset="-122"/>
            </a:endParaRPr>
          </a:p>
        </p:txBody>
      </p:sp>
      <p:sp>
        <p:nvSpPr>
          <p:cNvPr id="22" name="Rectangle 38"/>
          <p:cNvSpPr>
            <a:spLocks noChangeArrowheads="1"/>
          </p:cNvSpPr>
          <p:nvPr/>
        </p:nvSpPr>
        <p:spPr bwMode="auto">
          <a:xfrm>
            <a:off x="5200612" y="917576"/>
            <a:ext cx="3247226"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0">
              <a:lnSpc>
                <a:spcPct val="120000"/>
              </a:lnSpc>
            </a:pPr>
            <a:r>
              <a:rPr lang="en-US" altLang="zh-CN" sz="1050" dirty="0">
                <a:latin typeface="微软雅黑" panose="020B0503020204020204" pitchFamily="34" charset="-122"/>
                <a:ea typeface="微软雅黑" panose="020B0503020204020204" pitchFamily="34" charset="-122"/>
              </a:rPr>
              <a:t>2</a:t>
            </a:r>
            <a:r>
              <a:rPr lang="zh-CN" altLang="en-US" sz="1050" dirty="0">
                <a:latin typeface="微软雅黑" panose="020B0503020204020204" pitchFamily="34" charset="-122"/>
                <a:ea typeface="微软雅黑" panose="020B0503020204020204" pitchFamily="34" charset="-122"/>
              </a:rPr>
              <a:t>万</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条预置攻击</a:t>
            </a:r>
            <a:r>
              <a:rPr lang="en-US" altLang="zh-CN" sz="1050" dirty="0">
                <a:latin typeface="微软雅黑" panose="020B0503020204020204" pitchFamily="34" charset="-122"/>
                <a:ea typeface="微软雅黑" panose="020B0503020204020204" pitchFamily="34" charset="-122"/>
              </a:rPr>
              <a:t>/</a:t>
            </a:r>
            <a:r>
              <a:rPr lang="zh-CN" altLang="en-US" sz="1050" dirty="0">
                <a:latin typeface="微软雅黑" panose="020B0503020204020204" pitchFamily="34" charset="-122"/>
                <a:ea typeface="微软雅黑" panose="020B0503020204020204" pitchFamily="34" charset="-122"/>
              </a:rPr>
              <a:t>漏洞防御规则，支持正则表达式快速匹配，支持用户自定义规则模板</a:t>
            </a:r>
            <a:endParaRPr lang="zh-CN" altLang="en-US" sz="1050" dirty="0">
              <a:latin typeface="微软雅黑" panose="020B0503020204020204" pitchFamily="34" charset="-122"/>
              <a:ea typeface="微软雅黑" panose="020B0503020204020204" pitchFamily="34" charset="-122"/>
            </a:endParaRPr>
          </a:p>
        </p:txBody>
      </p:sp>
      <p:sp>
        <p:nvSpPr>
          <p:cNvPr id="24" name="Rectangle 41"/>
          <p:cNvSpPr>
            <a:spLocks noChangeArrowheads="1"/>
          </p:cNvSpPr>
          <p:nvPr/>
        </p:nvSpPr>
        <p:spPr bwMode="auto">
          <a:xfrm>
            <a:off x="3906068" y="2379589"/>
            <a:ext cx="8207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lang="zh-CN" altLang="zh-CN" sz="1600" b="1" dirty="0">
                <a:latin typeface="微软雅黑" panose="020B0503020204020204" pitchFamily="34" charset="-122"/>
                <a:ea typeface="微软雅黑" panose="020B0503020204020204" pitchFamily="34" charset="-122"/>
              </a:rPr>
              <a:t>深度安全</a:t>
            </a:r>
            <a:endParaRPr lang="en-US" altLang="zh-CN" sz="1600" b="1" dirty="0">
              <a:latin typeface="微软雅黑" panose="020B0503020204020204" pitchFamily="34" charset="-122"/>
              <a:ea typeface="微软雅黑" panose="020B0503020204020204" pitchFamily="34" charset="-122"/>
            </a:endParaRPr>
          </a:p>
          <a:p>
            <a:pPr lvl="0" algn="ctr" eaLnBrk="0" hangingPunct="0"/>
            <a:r>
              <a:rPr lang="zh-CN" altLang="en-US" sz="1600" b="1" dirty="0">
                <a:latin typeface="微软雅黑" panose="020B0503020204020204" pitchFamily="34" charset="-122"/>
                <a:ea typeface="微软雅黑" panose="020B0503020204020204" pitchFamily="34" charset="-122"/>
              </a:rPr>
              <a:t>特征库</a:t>
            </a:r>
            <a:endParaRPr lang="zh-CN" altLang="en-US" sz="1600" b="1" dirty="0">
              <a:latin typeface="微软雅黑" panose="020B0503020204020204" pitchFamily="34" charset="-122"/>
              <a:ea typeface="微软雅黑" panose="020B0503020204020204" pitchFamily="34" charset="-122"/>
            </a:endParaRPr>
          </a:p>
        </p:txBody>
      </p:sp>
      <p:sp>
        <p:nvSpPr>
          <p:cNvPr id="26" name="TextBox 4"/>
          <p:cNvSpPr txBox="1">
            <a:spLocks noChangeArrowheads="1"/>
          </p:cNvSpPr>
          <p:nvPr/>
        </p:nvSpPr>
        <p:spPr bwMode="auto">
          <a:xfrm>
            <a:off x="2966619" y="4357244"/>
            <a:ext cx="5925861" cy="446754"/>
          </a:xfrm>
          <a:prstGeom prst="wedgeRectCallout">
            <a:avLst>
              <a:gd name="adj1" fmla="val -15756"/>
              <a:gd name="adj2" fmla="val -85697"/>
            </a:avLst>
          </a:prstGeom>
          <a:noFill/>
          <a:ln w="9525">
            <a:solidFill>
              <a:schemeClr val="tx1"/>
            </a:solidFill>
            <a:prstDash val="sysDot"/>
            <a:miter lim="800000"/>
          </a:ln>
          <a:extLst>
            <a:ext uri="{909E8E84-426E-40DD-AFC4-6F175D3DCCD1}">
              <a14:hiddenFill xmlns:a14="http://schemas.microsoft.com/office/drawing/2010/main">
                <a:solidFill>
                  <a:srgbClr val="FFFFFF"/>
                </a:solidFill>
              </a14:hiddenFill>
            </a:ext>
          </a:extLst>
        </p:spPr>
        <p:txBody>
          <a:bodyPr wrap="square" lIns="324000" rIns="252000">
            <a:no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82296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6459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246888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329184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411480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493776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576072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6583680" algn="l" defTabSz="164592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indent="0" eaLnBrk="1" hangingPunct="1">
              <a:buClr>
                <a:schemeClr val="bg1"/>
              </a:buClr>
            </a:pPr>
            <a:r>
              <a:rPr lang="zh-CN" altLang="en-US" sz="1200" dirty="0">
                <a:latin typeface="微软雅黑" panose="020B0503020204020204" pitchFamily="34" charset="-122"/>
                <a:ea typeface="微软雅黑" panose="020B0503020204020204" pitchFamily="34" charset="-122"/>
              </a:rPr>
              <a:t>专业的安全研究队伍，联合全球知名安全情报厂商，构建了新华三下一代防火墙的多样化、高质量的安全研究交付能力</a:t>
            </a:r>
            <a:endParaRPr lang="zh-CN" altLang="en-US" sz="1200" dirty="0">
              <a:latin typeface="微软雅黑" panose="020B0503020204020204" pitchFamily="34" charset="-122"/>
              <a:ea typeface="微软雅黑" panose="020B0503020204020204" pitchFamily="34" charset="-122"/>
            </a:endParaRPr>
          </a:p>
        </p:txBody>
      </p:sp>
      <p:sp>
        <p:nvSpPr>
          <p:cNvPr id="29"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入侵防御及防病毒能力：内置丰富的特征库</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24729" y="1496513"/>
            <a:ext cx="7933048" cy="1606278"/>
            <a:chOff x="107512" y="1160748"/>
            <a:chExt cx="8712968" cy="1764196"/>
          </a:xfrm>
        </p:grpSpPr>
        <p:sp>
          <p:nvSpPr>
            <p:cNvPr id="17" name="矩形 16"/>
            <p:cNvSpPr/>
            <p:nvPr/>
          </p:nvSpPr>
          <p:spPr>
            <a:xfrm>
              <a:off x="1979712" y="2564904"/>
              <a:ext cx="1080120" cy="3600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1" name="矩形 20"/>
            <p:cNvSpPr/>
            <p:nvPr/>
          </p:nvSpPr>
          <p:spPr>
            <a:xfrm>
              <a:off x="3531083" y="2564904"/>
              <a:ext cx="1080120" cy="3600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5" name="矩形 24"/>
            <p:cNvSpPr/>
            <p:nvPr/>
          </p:nvSpPr>
          <p:spPr>
            <a:xfrm>
              <a:off x="5076056" y="2564904"/>
              <a:ext cx="1080120" cy="36004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4" name="右箭头 33"/>
            <p:cNvSpPr/>
            <p:nvPr/>
          </p:nvSpPr>
          <p:spPr>
            <a:xfrm>
              <a:off x="3139681" y="2636513"/>
              <a:ext cx="360040" cy="26230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2" name="TextBox 41"/>
            <p:cNvSpPr txBox="1"/>
            <p:nvPr/>
          </p:nvSpPr>
          <p:spPr>
            <a:xfrm>
              <a:off x="5148064" y="2613775"/>
              <a:ext cx="936104" cy="278879"/>
            </a:xfrm>
            <a:prstGeom prst="rect">
              <a:avLst/>
            </a:prstGeom>
            <a:noFill/>
          </p:spPr>
          <p:txBody>
            <a:bodyPr wrap="square" rtlCol="0">
              <a:spAutoFit/>
            </a:bodyPr>
            <a:lstStyle/>
            <a:p>
              <a:r>
                <a:rPr lang="zh-CN" altLang="en-US" sz="1050" b="1" dirty="0">
                  <a:solidFill>
                    <a:schemeClr val="bg1"/>
                  </a:solidFill>
                  <a:latin typeface="微软雅黑" panose="020B0503020204020204" pitchFamily="34" charset="-122"/>
                  <a:ea typeface="微软雅黑" panose="020B0503020204020204" pitchFamily="34" charset="-122"/>
                </a:rPr>
                <a:t>用户组</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07512" y="1160748"/>
              <a:ext cx="8712968" cy="1709171"/>
              <a:chOff x="107512" y="1160748"/>
              <a:chExt cx="8712968" cy="1709171"/>
            </a:xfrm>
          </p:grpSpPr>
          <p:sp>
            <p:nvSpPr>
              <p:cNvPr id="10" name="矩形 9"/>
              <p:cNvSpPr/>
              <p:nvPr/>
            </p:nvSpPr>
            <p:spPr>
              <a:xfrm>
                <a:off x="107512" y="2024844"/>
                <a:ext cx="81809" cy="360040"/>
              </a:xfrm>
              <a:prstGeom prst="rect">
                <a:avLst/>
              </a:prstGeom>
              <a:solidFill>
                <a:srgbClr val="FFE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1" name="矩形 10"/>
              <p:cNvSpPr/>
              <p:nvPr/>
            </p:nvSpPr>
            <p:spPr>
              <a:xfrm>
                <a:off x="323536" y="2024844"/>
                <a:ext cx="119419" cy="36004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2" name="矩形 11"/>
              <p:cNvSpPr/>
              <p:nvPr/>
            </p:nvSpPr>
            <p:spPr>
              <a:xfrm>
                <a:off x="611560" y="2024844"/>
                <a:ext cx="288032" cy="360040"/>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3" name="矩形 12"/>
              <p:cNvSpPr/>
              <p:nvPr/>
            </p:nvSpPr>
            <p:spPr>
              <a:xfrm>
                <a:off x="1043611" y="2024844"/>
                <a:ext cx="327237" cy="36004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矩形 13"/>
              <p:cNvSpPr/>
              <p:nvPr/>
            </p:nvSpPr>
            <p:spPr>
              <a:xfrm>
                <a:off x="1979712" y="1160748"/>
                <a:ext cx="1080120" cy="3600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 name="矩形 14"/>
              <p:cNvSpPr/>
              <p:nvPr/>
            </p:nvSpPr>
            <p:spPr>
              <a:xfrm>
                <a:off x="1979712" y="1631839"/>
                <a:ext cx="1080120" cy="3600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 name="矩形 15"/>
              <p:cNvSpPr/>
              <p:nvPr/>
            </p:nvSpPr>
            <p:spPr>
              <a:xfrm>
                <a:off x="1979712" y="2098387"/>
                <a:ext cx="1080120" cy="3600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 name="矩形 17"/>
              <p:cNvSpPr/>
              <p:nvPr/>
            </p:nvSpPr>
            <p:spPr>
              <a:xfrm>
                <a:off x="3531083" y="1160748"/>
                <a:ext cx="1080120" cy="3600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 name="矩形 18"/>
              <p:cNvSpPr/>
              <p:nvPr/>
            </p:nvSpPr>
            <p:spPr>
              <a:xfrm>
                <a:off x="3531083" y="1631839"/>
                <a:ext cx="1080120" cy="3600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0" name="矩形 19"/>
              <p:cNvSpPr/>
              <p:nvPr/>
            </p:nvSpPr>
            <p:spPr>
              <a:xfrm>
                <a:off x="3531083" y="2098387"/>
                <a:ext cx="1080120" cy="3600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2" name="矩形 21"/>
              <p:cNvSpPr/>
              <p:nvPr/>
            </p:nvSpPr>
            <p:spPr>
              <a:xfrm>
                <a:off x="5076056" y="1160748"/>
                <a:ext cx="1080120" cy="360040"/>
              </a:xfrm>
              <a:prstGeom prst="rect">
                <a:avLst/>
              </a:prstGeom>
              <a:solidFill>
                <a:srgbClr val="FFE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3" name="矩形 22"/>
              <p:cNvSpPr/>
              <p:nvPr/>
            </p:nvSpPr>
            <p:spPr>
              <a:xfrm>
                <a:off x="5076056" y="1631839"/>
                <a:ext cx="1080120" cy="36004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矩形 23"/>
              <p:cNvSpPr/>
              <p:nvPr/>
            </p:nvSpPr>
            <p:spPr>
              <a:xfrm>
                <a:off x="5076056" y="2098387"/>
                <a:ext cx="1080120" cy="360040"/>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6" name="右箭头 25"/>
              <p:cNvSpPr/>
              <p:nvPr/>
            </p:nvSpPr>
            <p:spPr>
              <a:xfrm>
                <a:off x="1547664" y="2027889"/>
                <a:ext cx="360040" cy="35700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7" name="TextBox 26"/>
              <p:cNvSpPr txBox="1"/>
              <p:nvPr/>
            </p:nvSpPr>
            <p:spPr>
              <a:xfrm>
                <a:off x="2123728" y="1186885"/>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用户策略</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093872" y="1655639"/>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时间策略</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2064016" y="2137890"/>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位置策略</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2051720" y="2591041"/>
                <a:ext cx="936105" cy="261610"/>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控制策略</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1" name="右箭头 30"/>
              <p:cNvSpPr/>
              <p:nvPr/>
            </p:nvSpPr>
            <p:spPr>
              <a:xfrm>
                <a:off x="3131840" y="1232357"/>
                <a:ext cx="360040" cy="26230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右箭头 31"/>
              <p:cNvSpPr/>
              <p:nvPr/>
            </p:nvSpPr>
            <p:spPr>
              <a:xfrm>
                <a:off x="3131840" y="1726541"/>
                <a:ext cx="360040" cy="26230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右箭头 32"/>
              <p:cNvSpPr/>
              <p:nvPr/>
            </p:nvSpPr>
            <p:spPr>
              <a:xfrm>
                <a:off x="3123499" y="2147260"/>
                <a:ext cx="360040" cy="26230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5" name="TextBox 34"/>
              <p:cNvSpPr txBox="1"/>
              <p:nvPr/>
            </p:nvSpPr>
            <p:spPr>
              <a:xfrm>
                <a:off x="3603091" y="1186885"/>
                <a:ext cx="936105" cy="278879"/>
              </a:xfrm>
              <a:prstGeom prst="rect">
                <a:avLst/>
              </a:prstGeom>
              <a:noFill/>
            </p:spPr>
            <p:txBody>
              <a:bodyPr wrap="square" rtlCol="0">
                <a:spAutoFit/>
              </a:bodyPr>
              <a:lstStyle/>
              <a:p>
                <a:r>
                  <a:rPr lang="en-US" altLang="zh-CN" sz="1050" dirty="0">
                    <a:solidFill>
                      <a:schemeClr val="bg1"/>
                    </a:solidFill>
                    <a:latin typeface="微软雅黑" panose="020B0503020204020204" pitchFamily="34" charset="-122"/>
                    <a:ea typeface="微软雅黑" panose="020B0503020204020204" pitchFamily="34" charset="-122"/>
                  </a:rPr>
                  <a:t>P2P</a:t>
                </a:r>
                <a:r>
                  <a:rPr lang="zh-CN" altLang="en-US" sz="1050" dirty="0">
                    <a:solidFill>
                      <a:schemeClr val="bg1"/>
                    </a:solidFill>
                    <a:latin typeface="微软雅黑" panose="020B0503020204020204" pitchFamily="34" charset="-122"/>
                    <a:ea typeface="微软雅黑" panose="020B0503020204020204" pitchFamily="34" charset="-122"/>
                  </a:rPr>
                  <a:t>应用</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3603091" y="1655637"/>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网页访问</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3603091" y="2101788"/>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聊天社交</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3603091" y="2591040"/>
                <a:ext cx="936105" cy="278879"/>
              </a:xfrm>
              <a:prstGeom prst="rect">
                <a:avLst/>
              </a:prstGeom>
              <a:noFill/>
            </p:spPr>
            <p:txBody>
              <a:bodyPr wrap="square" rtlCol="0">
                <a:spAutoFit/>
              </a:bodyPr>
              <a:lstStyle/>
              <a:p>
                <a:r>
                  <a:rPr lang="zh-CN" altLang="en-US" sz="1050" dirty="0">
                    <a:solidFill>
                      <a:schemeClr val="bg1"/>
                    </a:solidFill>
                    <a:latin typeface="微软雅黑" panose="020B0503020204020204" pitchFamily="34" charset="-122"/>
                    <a:ea typeface="微软雅黑" panose="020B0503020204020204" pitchFamily="34" charset="-122"/>
                  </a:rPr>
                  <a:t>炒股、网游</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5148064" y="1186885"/>
                <a:ext cx="936105" cy="278879"/>
              </a:xfrm>
              <a:prstGeom prst="rect">
                <a:avLst/>
              </a:prstGeom>
              <a:noFill/>
            </p:spPr>
            <p:txBody>
              <a:bodyPr wrap="square" rtlCol="0">
                <a:spAutoFit/>
              </a:bodyPr>
              <a:lstStyle/>
              <a:p>
                <a:r>
                  <a:rPr lang="zh-CN" altLang="en-US" sz="1050" b="1" dirty="0">
                    <a:solidFill>
                      <a:schemeClr val="bg1"/>
                    </a:solidFill>
                    <a:latin typeface="微软雅黑" panose="020B0503020204020204" pitchFamily="34" charset="-122"/>
                    <a:ea typeface="微软雅黑" panose="020B0503020204020204" pitchFamily="34" charset="-122"/>
                  </a:rPr>
                  <a:t>带宽</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40" name="TextBox 39"/>
              <p:cNvSpPr txBox="1"/>
              <p:nvPr/>
            </p:nvSpPr>
            <p:spPr>
              <a:xfrm>
                <a:off x="5148064" y="1656046"/>
                <a:ext cx="936105" cy="278879"/>
              </a:xfrm>
              <a:prstGeom prst="rect">
                <a:avLst/>
              </a:prstGeom>
              <a:noFill/>
            </p:spPr>
            <p:txBody>
              <a:bodyPr wrap="square" rtlCol="0">
                <a:spAutoFit/>
              </a:bodyPr>
              <a:lstStyle/>
              <a:p>
                <a:r>
                  <a:rPr lang="zh-CN" altLang="en-US" sz="1050" b="1" dirty="0">
                    <a:solidFill>
                      <a:schemeClr val="bg1"/>
                    </a:solidFill>
                    <a:latin typeface="微软雅黑" panose="020B0503020204020204" pitchFamily="34" charset="-122"/>
                    <a:ea typeface="微软雅黑" panose="020B0503020204020204" pitchFamily="34" charset="-122"/>
                  </a:rPr>
                  <a:t>新建连接</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41" name="TextBox 40"/>
              <p:cNvSpPr txBox="1"/>
              <p:nvPr/>
            </p:nvSpPr>
            <p:spPr>
              <a:xfrm>
                <a:off x="5148064" y="2113545"/>
                <a:ext cx="936105" cy="278879"/>
              </a:xfrm>
              <a:prstGeom prst="rect">
                <a:avLst/>
              </a:prstGeom>
              <a:noFill/>
            </p:spPr>
            <p:txBody>
              <a:bodyPr wrap="square" rtlCol="0">
                <a:spAutoFit/>
              </a:bodyPr>
              <a:lstStyle/>
              <a:p>
                <a:r>
                  <a:rPr lang="zh-CN" altLang="en-US" sz="1050" b="1" dirty="0">
                    <a:solidFill>
                      <a:schemeClr val="bg1"/>
                    </a:solidFill>
                    <a:latin typeface="微软雅黑" panose="020B0503020204020204" pitchFamily="34" charset="-122"/>
                    <a:ea typeface="微软雅黑" panose="020B0503020204020204" pitchFamily="34" charset="-122"/>
                  </a:rPr>
                  <a:t>并发连接</a:t>
                </a:r>
                <a:endParaRPr lang="zh-CN" altLang="en-US" sz="1050" b="1" dirty="0">
                  <a:solidFill>
                    <a:schemeClr val="bg1"/>
                  </a:solidFill>
                  <a:latin typeface="微软雅黑" panose="020B0503020204020204" pitchFamily="34" charset="-122"/>
                  <a:ea typeface="微软雅黑" panose="020B0503020204020204" pitchFamily="34" charset="-122"/>
                </a:endParaRPr>
              </a:p>
            </p:txBody>
          </p:sp>
          <p:sp>
            <p:nvSpPr>
              <p:cNvPr id="43" name="右箭头 42"/>
              <p:cNvSpPr/>
              <p:nvPr/>
            </p:nvSpPr>
            <p:spPr>
              <a:xfrm>
                <a:off x="4678945" y="1209620"/>
                <a:ext cx="360040" cy="26230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4" name="右箭头 43"/>
              <p:cNvSpPr/>
              <p:nvPr/>
            </p:nvSpPr>
            <p:spPr>
              <a:xfrm>
                <a:off x="4677440" y="1729580"/>
                <a:ext cx="360040" cy="26230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5" name="右箭头 44"/>
              <p:cNvSpPr/>
              <p:nvPr/>
            </p:nvSpPr>
            <p:spPr>
              <a:xfrm>
                <a:off x="4688291" y="2151433"/>
                <a:ext cx="360040" cy="26230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6" name="右箭头 45"/>
              <p:cNvSpPr/>
              <p:nvPr/>
            </p:nvSpPr>
            <p:spPr>
              <a:xfrm>
                <a:off x="4674429" y="2595804"/>
                <a:ext cx="360040" cy="262305"/>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7" name="环形箭头 46"/>
              <p:cNvSpPr/>
              <p:nvPr/>
            </p:nvSpPr>
            <p:spPr>
              <a:xfrm>
                <a:off x="6749990" y="1891566"/>
                <a:ext cx="648072" cy="461502"/>
              </a:xfrm>
              <a:prstGeom prst="circular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8" name="环形箭头 47"/>
              <p:cNvSpPr/>
              <p:nvPr/>
            </p:nvSpPr>
            <p:spPr>
              <a:xfrm rot="11055708">
                <a:off x="6773861" y="1957042"/>
                <a:ext cx="618766" cy="462930"/>
              </a:xfrm>
              <a:prstGeom prst="circular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49" name="TextBox 48"/>
              <p:cNvSpPr txBox="1"/>
              <p:nvPr/>
            </p:nvSpPr>
            <p:spPr>
              <a:xfrm>
                <a:off x="6840076" y="2011028"/>
                <a:ext cx="576064" cy="261610"/>
              </a:xfrm>
              <a:prstGeom prst="rect">
                <a:avLst/>
              </a:prstGeom>
              <a:noFill/>
            </p:spPr>
            <p:txBody>
              <a:bodyPr wrap="square" rtlCol="0">
                <a:spAutoFit/>
              </a:bodyPr>
              <a:lstStyle/>
              <a:p>
                <a:r>
                  <a:rPr lang="zh-CN" altLang="en-US" sz="1050" b="1" dirty="0">
                    <a:solidFill>
                      <a:srgbClr val="FF0000"/>
                    </a:solidFill>
                    <a:latin typeface="微软雅黑" panose="020B0503020204020204" pitchFamily="34" charset="-122"/>
                    <a:ea typeface="微软雅黑" panose="020B0503020204020204" pitchFamily="34" charset="-122"/>
                  </a:rPr>
                  <a:t>调度</a:t>
                </a:r>
                <a:endParaRPr lang="zh-CN" altLang="en-US" sz="1050" b="1" dirty="0">
                  <a:solidFill>
                    <a:srgbClr val="FF0000"/>
                  </a:solidFill>
                  <a:latin typeface="微软雅黑" panose="020B0503020204020204" pitchFamily="34" charset="-122"/>
                  <a:ea typeface="微软雅黑" panose="020B0503020204020204" pitchFamily="34" charset="-122"/>
                </a:endParaRPr>
              </a:p>
            </p:txBody>
          </p:sp>
          <p:sp>
            <p:nvSpPr>
              <p:cNvPr id="50" name="矩形 49"/>
              <p:cNvSpPr/>
              <p:nvPr/>
            </p:nvSpPr>
            <p:spPr>
              <a:xfrm>
                <a:off x="8738671" y="1880828"/>
                <a:ext cx="81809" cy="36004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1" name="矩形 50"/>
              <p:cNvSpPr/>
              <p:nvPr/>
            </p:nvSpPr>
            <p:spPr>
              <a:xfrm>
                <a:off x="8210011" y="1898831"/>
                <a:ext cx="119419" cy="360040"/>
              </a:xfrm>
              <a:prstGeom prst="rect">
                <a:avLst/>
              </a:prstGeom>
              <a:solidFill>
                <a:srgbClr val="FFE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2" name="矩形 51"/>
              <p:cNvSpPr/>
              <p:nvPr/>
            </p:nvSpPr>
            <p:spPr>
              <a:xfrm>
                <a:off x="8414221" y="1895631"/>
                <a:ext cx="180426" cy="360040"/>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3" name="矩形 52"/>
              <p:cNvSpPr/>
              <p:nvPr/>
            </p:nvSpPr>
            <p:spPr>
              <a:xfrm>
                <a:off x="7876942" y="1906068"/>
                <a:ext cx="163618" cy="360040"/>
              </a:xfrm>
              <a:prstGeom prst="rect">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4" name="右箭头 53"/>
              <p:cNvSpPr/>
              <p:nvPr/>
            </p:nvSpPr>
            <p:spPr>
              <a:xfrm>
                <a:off x="6300192" y="1959389"/>
                <a:ext cx="360040" cy="357001"/>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55" name="右箭头 54"/>
              <p:cNvSpPr/>
              <p:nvPr/>
            </p:nvSpPr>
            <p:spPr>
              <a:xfrm>
                <a:off x="7483831" y="1911845"/>
                <a:ext cx="360040" cy="357001"/>
              </a:xfrm>
              <a:prstGeom prst="rightArrow">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grpSp>
      <p:cxnSp>
        <p:nvCxnSpPr>
          <p:cNvPr id="56" name="直接连接符 55"/>
          <p:cNvCxnSpPr/>
          <p:nvPr/>
        </p:nvCxnSpPr>
        <p:spPr>
          <a:xfrm>
            <a:off x="189321" y="3291830"/>
            <a:ext cx="8816080" cy="0"/>
          </a:xfrm>
          <a:prstGeom prst="line">
            <a:avLst/>
          </a:prstGeom>
          <a:ln w="9525">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grpSp>
        <p:nvGrpSpPr>
          <p:cNvPr id="57" name="组合 56"/>
          <p:cNvGrpSpPr/>
          <p:nvPr/>
        </p:nvGrpSpPr>
        <p:grpSpPr>
          <a:xfrm>
            <a:off x="1377035" y="3816485"/>
            <a:ext cx="2244926" cy="553998"/>
            <a:chOff x="620366" y="1874630"/>
            <a:chExt cx="2244926" cy="553998"/>
          </a:xfrm>
        </p:grpSpPr>
        <p:grpSp>
          <p:nvGrpSpPr>
            <p:cNvPr id="58" name="组合 57"/>
            <p:cNvGrpSpPr/>
            <p:nvPr/>
          </p:nvGrpSpPr>
          <p:grpSpPr>
            <a:xfrm>
              <a:off x="620366" y="2007613"/>
              <a:ext cx="288032" cy="288032"/>
              <a:chOff x="1331640" y="2292077"/>
              <a:chExt cx="571152" cy="571152"/>
            </a:xfrm>
          </p:grpSpPr>
          <p:sp>
            <p:nvSpPr>
              <p:cNvPr id="60" name="椭圆 59"/>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1" name="加号 60"/>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9" name="矩形 1"/>
            <p:cNvSpPr>
              <a:spLocks noChangeArrowheads="1"/>
            </p:cNvSpPr>
            <p:nvPr/>
          </p:nvSpPr>
          <p:spPr bwMode="auto">
            <a:xfrm>
              <a:off x="971600" y="1874630"/>
              <a:ext cx="18936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rPr>
                <a:t>带宽策略：可以基于源</a:t>
              </a:r>
              <a:r>
                <a:rPr lang="en-US" altLang="zh-CN" sz="1000" kern="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rPr>
                <a:t>目的</a:t>
              </a:r>
              <a:r>
                <a:rPr lang="en-US" altLang="zh-CN" sz="1000" kern="0">
                  <a:solidFill>
                    <a:sysClr val="windowText" lastClr="000000">
                      <a:lumMod val="65000"/>
                      <a:lumOff val="35000"/>
                    </a:sysClr>
                  </a:solidFill>
                  <a:latin typeface="微软雅黑" panose="020B0503020204020204" pitchFamily="34" charset="-122"/>
                  <a:ea typeface="微软雅黑" panose="020B0503020204020204" pitchFamily="34" charset="-122"/>
                </a:rPr>
                <a:t>iP</a:t>
              </a:r>
              <a:r>
                <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rPr>
                <a:t>、用户、应用、时间、</a:t>
              </a:r>
              <a:r>
                <a:rPr lang="en-US" altLang="zh-CN" sz="1000" kern="0">
                  <a:solidFill>
                    <a:sysClr val="windowText" lastClr="000000">
                      <a:lumMod val="65000"/>
                      <a:lumOff val="35000"/>
                    </a:sysClr>
                  </a:solidFill>
                  <a:latin typeface="微软雅黑" panose="020B0503020204020204" pitchFamily="34" charset="-122"/>
                  <a:ea typeface="微软雅黑" panose="020B0503020204020204" pitchFamily="34" charset="-122"/>
                </a:rPr>
                <a:t>DSCP</a:t>
              </a:r>
              <a:r>
                <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en-US" altLang="zh-CN" sz="1000" kern="0">
                  <a:solidFill>
                    <a:sysClr val="windowText" lastClr="000000">
                      <a:lumMod val="65000"/>
                      <a:lumOff val="35000"/>
                    </a:sysClr>
                  </a:solidFill>
                  <a:latin typeface="微软雅黑" panose="020B0503020204020204" pitchFamily="34" charset="-122"/>
                  <a:ea typeface="微软雅黑" panose="020B0503020204020204" pitchFamily="34" charset="-122"/>
                </a:rPr>
                <a:t>User Profile</a:t>
              </a:r>
              <a:r>
                <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rPr>
                <a:t>等参数进行匹配</a:t>
              </a:r>
              <a:endParaRPr lang="zh-CN" altLang="en-US" sz="1000" kern="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62" name="组合 61"/>
          <p:cNvGrpSpPr/>
          <p:nvPr/>
        </p:nvGrpSpPr>
        <p:grpSpPr>
          <a:xfrm>
            <a:off x="4806019" y="3739541"/>
            <a:ext cx="2244926" cy="707886"/>
            <a:chOff x="620366" y="1874630"/>
            <a:chExt cx="2244926" cy="707886"/>
          </a:xfrm>
        </p:grpSpPr>
        <p:grpSp>
          <p:nvGrpSpPr>
            <p:cNvPr id="63" name="组合 62"/>
            <p:cNvGrpSpPr/>
            <p:nvPr/>
          </p:nvGrpSpPr>
          <p:grpSpPr>
            <a:xfrm>
              <a:off x="620366" y="2007613"/>
              <a:ext cx="288032" cy="288032"/>
              <a:chOff x="1331640" y="2292077"/>
              <a:chExt cx="571152" cy="571152"/>
            </a:xfrm>
          </p:grpSpPr>
          <p:sp>
            <p:nvSpPr>
              <p:cNvPr id="65" name="椭圆 64"/>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6" name="加号 65"/>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64" name="矩形 1"/>
            <p:cNvSpPr>
              <a:spLocks noChangeArrowheads="1"/>
            </p:cNvSpPr>
            <p:nvPr/>
          </p:nvSpPr>
          <p:spPr bwMode="auto">
            <a:xfrm>
              <a:off x="971600" y="1874630"/>
              <a:ext cx="18936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带宽通道：可以支持基于整体</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每</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IP/</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每用户的带宽限制与保证、新建连接速率</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并发连接数控制、重标记流量优先级等控制方式</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67"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校园网出口多通道带宽管理</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2"/>
                                        </p:tgtEl>
                                        <p:attrNameLst>
                                          <p:attrName>style.visibility</p:attrName>
                                        </p:attrNameLst>
                                      </p:cBhvr>
                                      <p:to>
                                        <p:strVal val="visible"/>
                                      </p:to>
                                    </p:set>
                                    <p:anim calcmode="lin" valueType="num">
                                      <p:cBhvr additive="base">
                                        <p:cTn id="16" dur="500" fill="hold"/>
                                        <p:tgtEl>
                                          <p:spTgt spid="62"/>
                                        </p:tgtEl>
                                        <p:attrNameLst>
                                          <p:attrName>ppt_x</p:attrName>
                                        </p:attrNameLst>
                                      </p:cBhvr>
                                      <p:tavLst>
                                        <p:tav tm="0">
                                          <p:val>
                                            <p:strVal val="0-#ppt_w/2"/>
                                          </p:val>
                                        </p:tav>
                                        <p:tav tm="100000">
                                          <p:val>
                                            <p:strVal val="#ppt_x"/>
                                          </p:val>
                                        </p:tav>
                                      </p:tavLst>
                                    </p:anim>
                                    <p:anim calcmode="lin" valueType="num">
                                      <p:cBhvr additive="base">
                                        <p:cTn id="17"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827584" y="1131590"/>
            <a:ext cx="7637834" cy="3192754"/>
            <a:chOff x="-113506" y="635000"/>
            <a:chExt cx="9371012" cy="3917253"/>
          </a:xfrm>
        </p:grpSpPr>
        <p:sp>
          <p:nvSpPr>
            <p:cNvPr id="6" name="오른쪽 화살표 216"/>
            <p:cNvSpPr>
              <a:spLocks noChangeArrowheads="1"/>
            </p:cNvSpPr>
            <p:nvPr/>
          </p:nvSpPr>
          <p:spPr bwMode="auto">
            <a:xfrm>
              <a:off x="1107281" y="1243013"/>
              <a:ext cx="1785938" cy="1266825"/>
            </a:xfrm>
            <a:prstGeom prst="rightArrow">
              <a:avLst>
                <a:gd name="adj1" fmla="val 55935"/>
                <a:gd name="adj2" fmla="val 50001"/>
              </a:avLst>
            </a:prstGeom>
            <a:solidFill>
              <a:srgbClr val="FFE55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endParaRPr lang="ko-KR" altLang="en-US" sz="16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7" name="오른쪽 화살표 218"/>
            <p:cNvSpPr>
              <a:spLocks noChangeArrowheads="1"/>
            </p:cNvSpPr>
            <p:nvPr/>
          </p:nvSpPr>
          <p:spPr bwMode="auto">
            <a:xfrm flipH="1">
              <a:off x="6084094" y="1243013"/>
              <a:ext cx="1893887" cy="1266825"/>
            </a:xfrm>
            <a:prstGeom prst="rightArrow">
              <a:avLst>
                <a:gd name="adj1" fmla="val 55935"/>
                <a:gd name="adj2" fmla="val 50068"/>
              </a:avLst>
            </a:prstGeom>
            <a:solidFill>
              <a:srgbClr val="EA545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endParaRPr lang="ko-KR" altLang="en-US" sz="16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8" name="타원 219"/>
            <p:cNvSpPr>
              <a:spLocks noChangeArrowheads="1"/>
            </p:cNvSpPr>
            <p:nvPr/>
          </p:nvSpPr>
          <p:spPr bwMode="auto">
            <a:xfrm>
              <a:off x="7746206" y="1174750"/>
              <a:ext cx="1273175" cy="1274763"/>
            </a:xfrm>
            <a:prstGeom prst="ellipse">
              <a:avLst/>
            </a:prstGeom>
            <a:solidFill>
              <a:srgbClr val="EA545D"/>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endParaRPr lang="ko-KR" altLang="en-US" sz="16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9" name="막힌 원호 127"/>
            <p:cNvSpPr/>
            <p:nvPr/>
          </p:nvSpPr>
          <p:spPr bwMode="auto">
            <a:xfrm rot="16200000">
              <a:off x="3263900" y="745332"/>
              <a:ext cx="2370137" cy="2368550"/>
            </a:xfrm>
            <a:custGeom>
              <a:avLst/>
              <a:gdLst>
                <a:gd name="T0" fmla="*/ 0 w 2369150"/>
                <a:gd name="T1" fmla="*/ 1183371 h 2369152"/>
                <a:gd name="T2" fmla="*/ 0 w 2369150"/>
                <a:gd name="T3" fmla="*/ 1183371 h 2369152"/>
                <a:gd name="T4" fmla="*/ 1186551 w 2369150"/>
                <a:gd name="T5" fmla="*/ 0 h 2369152"/>
                <a:gd name="T6" fmla="*/ 2373098 w 2369150"/>
                <a:gd name="T7" fmla="*/ 1183370 h 2369152"/>
                <a:gd name="T8" fmla="*/ 1913264 w 2369150"/>
                <a:gd name="T9" fmla="*/ 1183370 h 2369152"/>
                <a:gd name="T10" fmla="*/ 1913263 w 2369150"/>
                <a:gd name="T11" fmla="*/ 1183370 h 2369152"/>
                <a:gd name="T12" fmla="*/ 1186551 w 2369150"/>
                <a:gd name="T13" fmla="*/ 458602 h 2369152"/>
                <a:gd name="T14" fmla="*/ 459834 w 2369150"/>
                <a:gd name="T15" fmla="*/ 1183371 h 2369152"/>
                <a:gd name="T16" fmla="*/ 0 w 2369150"/>
                <a:gd name="T17" fmla="*/ 1183371 h 23691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9150"/>
                <a:gd name="T28" fmla="*/ 0 h 2369152"/>
                <a:gd name="T29" fmla="*/ 2369150 w 2369150"/>
                <a:gd name="T30" fmla="*/ 1184575 h 23691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9150" h="2369152">
                  <a:moveTo>
                    <a:pt x="0" y="1184575"/>
                  </a:moveTo>
                  <a:lnTo>
                    <a:pt x="0" y="1184575"/>
                  </a:lnTo>
                  <a:cubicBezTo>
                    <a:pt x="0" y="530352"/>
                    <a:pt x="530352" y="0"/>
                    <a:pt x="1184575" y="0"/>
                  </a:cubicBezTo>
                  <a:cubicBezTo>
                    <a:pt x="1838796" y="0"/>
                    <a:pt x="2369148" y="530351"/>
                    <a:pt x="2369149" y="1184574"/>
                  </a:cubicBezTo>
                  <a:lnTo>
                    <a:pt x="1910080" y="1184574"/>
                  </a:lnTo>
                  <a:lnTo>
                    <a:pt x="1910079" y="1184574"/>
                  </a:lnTo>
                  <a:cubicBezTo>
                    <a:pt x="1910078" y="783888"/>
                    <a:pt x="1585259" y="459070"/>
                    <a:pt x="1184575" y="459070"/>
                  </a:cubicBezTo>
                  <a:cubicBezTo>
                    <a:pt x="783890" y="459070"/>
                    <a:pt x="459070" y="783889"/>
                    <a:pt x="459070" y="1184575"/>
                  </a:cubicBezTo>
                  <a:lnTo>
                    <a:pt x="0" y="1184575"/>
                  </a:lnTo>
                  <a:close/>
                </a:path>
              </a:pathLst>
            </a:custGeom>
            <a:gradFill rotWithShape="1">
              <a:gsLst>
                <a:gs pos="0">
                  <a:srgbClr val="FFFFFF">
                    <a:alpha val="45000"/>
                  </a:srgbClr>
                </a:gs>
                <a:gs pos="50000">
                  <a:srgbClr val="FFFFFF">
                    <a:alpha val="225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600"/>
            </a:p>
          </p:txBody>
        </p:sp>
        <p:sp>
          <p:nvSpPr>
            <p:cNvPr id="10" name="타원 217"/>
            <p:cNvSpPr>
              <a:spLocks noChangeArrowheads="1"/>
            </p:cNvSpPr>
            <p:nvPr/>
          </p:nvSpPr>
          <p:spPr bwMode="auto">
            <a:xfrm>
              <a:off x="-50006" y="1238250"/>
              <a:ext cx="1273175" cy="1274763"/>
            </a:xfrm>
            <a:prstGeom prst="ellipse">
              <a:avLst/>
            </a:prstGeom>
            <a:solidFill>
              <a:srgbClr val="FFE55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endParaRPr lang="ko-KR" altLang="en-US" sz="1600">
                <a:solidFill>
                  <a:srgbClr val="FFFFFF"/>
                </a:solidFill>
                <a:latin typeface="Arial" panose="020B0604020202020204" pitchFamily="34" charset="0"/>
                <a:ea typeface="Malgun Gothic" panose="020B0503020000020004" pitchFamily="34" charset="-127"/>
                <a:sym typeface="Arial" panose="020B0604020202020204" pitchFamily="34" charset="0"/>
              </a:endParaRPr>
            </a:p>
          </p:txBody>
        </p:sp>
        <p:sp>
          <p:nvSpPr>
            <p:cNvPr id="11" name="막힌 원호 225"/>
            <p:cNvSpPr/>
            <p:nvPr/>
          </p:nvSpPr>
          <p:spPr bwMode="auto">
            <a:xfrm rot="5400000">
              <a:off x="3251199" y="637382"/>
              <a:ext cx="2436813" cy="2444750"/>
            </a:xfrm>
            <a:custGeom>
              <a:avLst/>
              <a:gdLst>
                <a:gd name="T0" fmla="*/ 7 w 2436720"/>
                <a:gd name="T1" fmla="*/ 1227337 h 2444258"/>
                <a:gd name="T2" fmla="*/ 7 w 2436720"/>
                <a:gd name="T3" fmla="*/ 1227336 h 2444258"/>
                <a:gd name="T4" fmla="*/ 0 w 2436720"/>
                <a:gd name="T5" fmla="*/ 1223113 h 2444258"/>
                <a:gd name="T6" fmla="*/ 1218548 w 2436720"/>
                <a:gd name="T7" fmla="*/ 0 h 2444258"/>
                <a:gd name="T8" fmla="*/ 2437009 w 2436720"/>
                <a:gd name="T9" fmla="*/ 1209183 h 2444258"/>
                <a:gd name="T10" fmla="*/ 1964882 w 2436720"/>
                <a:gd name="T11" fmla="*/ 1214580 h 2444258"/>
                <a:gd name="T12" fmla="*/ 1964881 w 2436720"/>
                <a:gd name="T13" fmla="*/ 1214580 h 2444258"/>
                <a:gd name="T14" fmla="*/ 1218548 w 2436720"/>
                <a:gd name="T15" fmla="*/ 472470 h 2444258"/>
                <a:gd name="T16" fmla="*/ 472162 w 2436720"/>
                <a:gd name="T17" fmla="*/ 1223113 h 2444258"/>
                <a:gd name="T18" fmla="*/ 472166 w 2436720"/>
                <a:gd name="T19" fmla="*/ 1225702 h 2444258"/>
                <a:gd name="T20" fmla="*/ 7 w 2436720"/>
                <a:gd name="T21" fmla="*/ 1227337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36720"/>
                <a:gd name="T34" fmla="*/ 0 h 2444258"/>
                <a:gd name="T35" fmla="*/ 2436640 w 2436720"/>
                <a:gd name="T36" fmla="*/ 1226349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36720" h="2444258">
                  <a:moveTo>
                    <a:pt x="7" y="1226349"/>
                  </a:moveTo>
                  <a:lnTo>
                    <a:pt x="7" y="1226348"/>
                  </a:lnTo>
                  <a:cubicBezTo>
                    <a:pt x="2" y="1224942"/>
                    <a:pt x="0" y="1223535"/>
                    <a:pt x="0" y="1222129"/>
                  </a:cubicBezTo>
                  <a:cubicBezTo>
                    <a:pt x="0" y="547165"/>
                    <a:pt x="545478" y="0"/>
                    <a:pt x="1218360" y="0"/>
                  </a:cubicBezTo>
                  <a:cubicBezTo>
                    <a:pt x="1885829" y="0"/>
                    <a:pt x="2429039" y="538720"/>
                    <a:pt x="2436640" y="1208211"/>
                  </a:cubicBezTo>
                  <a:lnTo>
                    <a:pt x="1964582" y="1213604"/>
                  </a:lnTo>
                  <a:lnTo>
                    <a:pt x="1964581" y="1213604"/>
                  </a:lnTo>
                  <a:cubicBezTo>
                    <a:pt x="1959934" y="802720"/>
                    <a:pt x="1627204" y="472090"/>
                    <a:pt x="1218360" y="472090"/>
                  </a:cubicBezTo>
                  <a:cubicBezTo>
                    <a:pt x="806206" y="472090"/>
                    <a:pt x="472090" y="807893"/>
                    <a:pt x="472090" y="1222129"/>
                  </a:cubicBezTo>
                  <a:cubicBezTo>
                    <a:pt x="472090" y="1222990"/>
                    <a:pt x="472091" y="1223852"/>
                    <a:pt x="472094" y="1224714"/>
                  </a:cubicBezTo>
                  <a:lnTo>
                    <a:pt x="7" y="1226349"/>
                  </a:lnTo>
                  <a:close/>
                </a:path>
              </a:pathLst>
            </a:custGeom>
            <a:solidFill>
              <a:srgbClr val="EA545D"/>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600"/>
            </a:p>
          </p:txBody>
        </p:sp>
        <p:sp>
          <p:nvSpPr>
            <p:cNvPr id="12" name="막힌 원호 224"/>
            <p:cNvSpPr/>
            <p:nvPr/>
          </p:nvSpPr>
          <p:spPr bwMode="auto">
            <a:xfrm rot="16200000">
              <a:off x="3251200" y="634206"/>
              <a:ext cx="2444750" cy="2446338"/>
            </a:xfrm>
            <a:custGeom>
              <a:avLst/>
              <a:gdLst>
                <a:gd name="T0" fmla="*/ 132 w 2444256"/>
                <a:gd name="T1" fmla="*/ 1244333 h 2444258"/>
                <a:gd name="T2" fmla="*/ 132 w 2444256"/>
                <a:gd name="T3" fmla="*/ 1244332 h 2444258"/>
                <a:gd name="T4" fmla="*/ 0 w 2444256"/>
                <a:gd name="T5" fmla="*/ 1226295 h 2444258"/>
                <a:gd name="T6" fmla="*/ 1223116 w 2444256"/>
                <a:gd name="T7" fmla="*/ 0 h 2444258"/>
                <a:gd name="T8" fmla="*/ 2446218 w 2444256"/>
                <a:gd name="T9" fmla="*/ 1220703 h 2444258"/>
                <a:gd name="T10" fmla="*/ 1973097 w 2444256"/>
                <a:gd name="T11" fmla="*/ 1222867 h 2444258"/>
                <a:gd name="T12" fmla="*/ 1973097 w 2444256"/>
                <a:gd name="T13" fmla="*/ 1222866 h 2444258"/>
                <a:gd name="T14" fmla="*/ 1223117 w 2444256"/>
                <a:gd name="T15" fmla="*/ 474355 h 2444258"/>
                <a:gd name="T16" fmla="*/ 473128 w 2444256"/>
                <a:gd name="T17" fmla="*/ 1226295 h 2444258"/>
                <a:gd name="T18" fmla="*/ 473210 w 2444256"/>
                <a:gd name="T19" fmla="*/ 1237354 h 2444258"/>
                <a:gd name="T20" fmla="*/ 132 w 2444256"/>
                <a:gd name="T21" fmla="*/ 1244333 h 24442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44256"/>
                <a:gd name="T34" fmla="*/ 0 h 2444258"/>
                <a:gd name="T35" fmla="*/ 2444242 w 2444256"/>
                <a:gd name="T36" fmla="*/ 1240107 h 24442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44256" h="2444258">
                  <a:moveTo>
                    <a:pt x="132" y="1240107"/>
                  </a:moveTo>
                  <a:lnTo>
                    <a:pt x="132" y="1240106"/>
                  </a:lnTo>
                  <a:cubicBezTo>
                    <a:pt x="44" y="1234114"/>
                    <a:pt x="0" y="1228121"/>
                    <a:pt x="0" y="1222129"/>
                  </a:cubicBezTo>
                  <a:cubicBezTo>
                    <a:pt x="0" y="547165"/>
                    <a:pt x="547165" y="0"/>
                    <a:pt x="1222128" y="0"/>
                  </a:cubicBezTo>
                  <a:cubicBezTo>
                    <a:pt x="1894916" y="0"/>
                    <a:pt x="2441176" y="543776"/>
                    <a:pt x="2444243" y="1216557"/>
                  </a:cubicBezTo>
                  <a:lnTo>
                    <a:pt x="1971505" y="1218713"/>
                  </a:lnTo>
                  <a:lnTo>
                    <a:pt x="1971505" y="1218712"/>
                  </a:lnTo>
                  <a:cubicBezTo>
                    <a:pt x="1969624" y="806176"/>
                    <a:pt x="1634668" y="472744"/>
                    <a:pt x="1222129" y="472744"/>
                  </a:cubicBezTo>
                  <a:cubicBezTo>
                    <a:pt x="808255" y="472744"/>
                    <a:pt x="472745" y="808255"/>
                    <a:pt x="472745" y="1222129"/>
                  </a:cubicBezTo>
                  <a:cubicBezTo>
                    <a:pt x="472745" y="1225803"/>
                    <a:pt x="472772" y="1229478"/>
                    <a:pt x="472826" y="1233152"/>
                  </a:cubicBezTo>
                  <a:lnTo>
                    <a:pt x="132" y="1240107"/>
                  </a:lnTo>
                  <a:close/>
                </a:path>
              </a:pathLst>
            </a:custGeom>
            <a:solidFill>
              <a:srgbClr val="FFE55F"/>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600"/>
            </a:p>
          </p:txBody>
        </p:sp>
        <p:sp>
          <p:nvSpPr>
            <p:cNvPr id="13" name="矩形 12"/>
            <p:cNvSpPr>
              <a:spLocks noChangeArrowheads="1"/>
            </p:cNvSpPr>
            <p:nvPr/>
          </p:nvSpPr>
          <p:spPr bwMode="auto">
            <a:xfrm>
              <a:off x="-50006" y="3216275"/>
              <a:ext cx="3008312" cy="90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lnSpc>
                  <a:spcPct val="120000"/>
                </a:lnSpc>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URL</a:t>
              </a: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自定义过滤</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120000"/>
                </a:lnSpc>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URL</a:t>
              </a: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库自定义审计</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a:p>
              <a:pPr eaLnBrk="1" hangingPunct="1">
                <a:lnSpc>
                  <a:spcPct val="120000"/>
                </a:lnSpc>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URL</a:t>
              </a: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自定义过滤</a:t>
              </a:r>
              <a:endPar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a:spLocks noChangeArrowheads="1"/>
            </p:cNvSpPr>
            <p:nvPr/>
          </p:nvSpPr>
          <p:spPr bwMode="auto">
            <a:xfrm>
              <a:off x="-50006" y="2892425"/>
              <a:ext cx="1952625" cy="2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en-US" altLang="zh-CN" sz="1400" b="1" dirty="0">
                  <a:solidFill>
                    <a:srgbClr val="445469"/>
                  </a:solidFill>
                  <a:latin typeface="Arial" panose="020B0604020202020204" pitchFamily="34" charset="0"/>
                  <a:ea typeface="微软雅黑" panose="020B0503020204020204" pitchFamily="34" charset="-122"/>
                  <a:sym typeface="Arial" panose="020B0604020202020204" pitchFamily="34" charset="0"/>
                </a:rPr>
                <a:t>URL</a:t>
              </a:r>
              <a:r>
                <a:rPr lang="zh-CN" altLang="en-US" sz="1400" b="1" dirty="0">
                  <a:solidFill>
                    <a:srgbClr val="445469"/>
                  </a:solidFill>
                  <a:latin typeface="Arial" panose="020B0604020202020204" pitchFamily="34" charset="0"/>
                  <a:ea typeface="微软雅黑" panose="020B0503020204020204" pitchFamily="34" charset="-122"/>
                  <a:sym typeface="Arial" panose="020B0604020202020204" pitchFamily="34" charset="0"/>
                </a:rPr>
                <a:t>审计能力</a:t>
              </a:r>
              <a:endParaRPr lang="en-US" altLang="zh-CN" sz="14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a:spLocks noChangeArrowheads="1"/>
            </p:cNvSpPr>
            <p:nvPr/>
          </p:nvSpPr>
          <p:spPr bwMode="auto">
            <a:xfrm>
              <a:off x="6249194" y="3216275"/>
              <a:ext cx="3008312" cy="1335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lnSpc>
                  <a:spcPct val="120000"/>
                </a:lnSpc>
                <a:spcBef>
                  <a:spcPct val="20000"/>
                </a:spcBef>
              </a:pP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支持</a:t>
              </a: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6000</a:t>
              </a: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种应用控制及审计，覆盖所有主流应用：</a:t>
              </a:r>
              <a:r>
                <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IM</a:t>
              </a:r>
              <a:r>
                <a:rPr lang="zh-CN" altLang="en-US" sz="1200" dirty="0">
                  <a:solidFill>
                    <a:srgbClr val="445469"/>
                  </a:solidFill>
                  <a:latin typeface="Arial" panose="020B0604020202020204" pitchFamily="34" charset="0"/>
                  <a:ea typeface="微软雅黑" panose="020B0503020204020204" pitchFamily="34" charset="-122"/>
                  <a:sym typeface="Arial" panose="020B0604020202020204" pitchFamily="34" charset="0"/>
                </a:rPr>
                <a:t>聊天软件、社区日志、搜索引擎、文件传输、娱乐股票、其他应用多种应用控制 及审计能力</a:t>
              </a:r>
              <a:endParaRPr lang="en-US" altLang="zh-CN" sz="1200"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3"/>
            <p:cNvSpPr txBox="1">
              <a:spLocks noChangeArrowheads="1"/>
            </p:cNvSpPr>
            <p:nvPr/>
          </p:nvSpPr>
          <p:spPr bwMode="auto">
            <a:xfrm>
              <a:off x="6249194" y="2892425"/>
              <a:ext cx="2207062" cy="2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spcBef>
                  <a:spcPct val="20000"/>
                </a:spcBef>
              </a:pPr>
              <a:r>
                <a:rPr lang="zh-CN" altLang="en-US" sz="1400" b="1" dirty="0">
                  <a:solidFill>
                    <a:srgbClr val="445469"/>
                  </a:solidFill>
                  <a:latin typeface="Arial" panose="020B0604020202020204" pitchFamily="34" charset="0"/>
                  <a:ea typeface="微软雅黑" panose="020B0503020204020204" pitchFamily="34" charset="-122"/>
                  <a:sym typeface="Arial" panose="020B0604020202020204" pitchFamily="34" charset="0"/>
                </a:rPr>
                <a:t>应用控制及审计能力</a:t>
              </a:r>
              <a:endParaRPr lang="en-US" altLang="zh-CN" sz="14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3"/>
            <p:cNvSpPr txBox="1">
              <a:spLocks noChangeArrowheads="1"/>
            </p:cNvSpPr>
            <p:nvPr/>
          </p:nvSpPr>
          <p:spPr bwMode="auto">
            <a:xfrm>
              <a:off x="-113506" y="1733550"/>
              <a:ext cx="1373187" cy="30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spcBef>
                  <a:spcPct val="20000"/>
                </a:spcBef>
              </a:pPr>
              <a:r>
                <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rPr>
                <a:t>URL</a:t>
              </a:r>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3"/>
            <p:cNvSpPr txBox="1">
              <a:spLocks noChangeArrowheads="1"/>
            </p:cNvSpPr>
            <p:nvPr/>
          </p:nvSpPr>
          <p:spPr bwMode="auto">
            <a:xfrm>
              <a:off x="7728744" y="1733550"/>
              <a:ext cx="1373187" cy="30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spcBef>
                  <a:spcPct val="20000"/>
                </a:spcBef>
              </a:pPr>
              <a:r>
                <a:rPr lang="zh-CN" altLang="en-US" sz="1600" b="1" dirty="0">
                  <a:solidFill>
                    <a:srgbClr val="FFFFFF"/>
                  </a:solidFill>
                  <a:latin typeface="Arial" panose="020B0604020202020204" pitchFamily="34" charset="0"/>
                  <a:ea typeface="微软雅黑" panose="020B0503020204020204" pitchFamily="34" charset="-122"/>
                  <a:sym typeface="Arial" panose="020B0604020202020204" pitchFamily="34" charset="0"/>
                </a:rPr>
                <a:t>应用</a:t>
              </a:r>
              <a:endParaRPr lang="en-US" altLang="zh-CN" sz="1600"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a:spLocks noChangeArrowheads="1"/>
            </p:cNvSpPr>
            <p:nvPr/>
          </p:nvSpPr>
          <p:spPr bwMode="auto">
            <a:xfrm>
              <a:off x="3799681" y="1733550"/>
              <a:ext cx="1373189" cy="30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eaLnBrk="1" hangingPunct="1">
                <a:spcBef>
                  <a:spcPct val="20000"/>
                </a:spcBef>
              </a:pPr>
              <a:r>
                <a:rPr lang="zh-CN" altLang="en-US" sz="1600" b="1" dirty="0">
                  <a:solidFill>
                    <a:srgbClr val="445469"/>
                  </a:solidFill>
                  <a:latin typeface="Arial" panose="020B0604020202020204" pitchFamily="34" charset="0"/>
                  <a:ea typeface="微软雅黑" panose="020B0503020204020204" pitchFamily="34" charset="-122"/>
                  <a:sym typeface="Arial" panose="020B0604020202020204" pitchFamily="34" charset="0"/>
                </a:rPr>
                <a:t>行为审计</a:t>
              </a:r>
              <a:endParaRPr lang="en-US" altLang="zh-CN" sz="1600" b="1" dirty="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1"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应用控制及用户行为审计</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3"/>
          <p:cNvSpPr txBox="1"/>
          <p:nvPr/>
        </p:nvSpPr>
        <p:spPr>
          <a:xfrm>
            <a:off x="492320" y="3651870"/>
            <a:ext cx="2831332" cy="792088"/>
          </a:xfrm>
          <a:prstGeom prst="rect">
            <a:avLst/>
          </a:prstGeom>
        </p:spPr>
        <p:txBody>
          <a:bodyPr/>
          <a:lstStyle>
            <a:lvl1pPr marL="342900" indent="-342900" algn="l" rtl="0" eaLnBrk="1" fontAlgn="base" hangingPunct="1">
              <a:lnSpc>
                <a:spcPct val="150000"/>
              </a:lnSpc>
              <a:spcBef>
                <a:spcPct val="0"/>
              </a:spcBef>
              <a:spcAft>
                <a:spcPct val="0"/>
              </a:spcAft>
              <a:defRPr sz="2000" b="1">
                <a:solidFill>
                  <a:schemeClr val="tx1"/>
                </a:solidFill>
                <a:latin typeface="+mn-lt"/>
                <a:ea typeface="+mn-ea"/>
                <a:cs typeface="+mn-cs"/>
              </a:defRPr>
            </a:lvl1pPr>
            <a:lvl2pPr marL="742950" indent="-285750" algn="l" rtl="0" eaLnBrk="1" fontAlgn="base" hangingPunct="1">
              <a:lnSpc>
                <a:spcPct val="120000"/>
              </a:lnSpc>
              <a:spcBef>
                <a:spcPct val="50000"/>
              </a:spcBef>
              <a:spcAft>
                <a:spcPct val="0"/>
              </a:spcAft>
              <a:defRPr>
                <a:solidFill>
                  <a:schemeClr val="tx1"/>
                </a:solidFill>
                <a:latin typeface="+mn-ea"/>
                <a:ea typeface="+mn-ea"/>
              </a:defRPr>
            </a:lvl2pPr>
            <a:lvl3pPr marL="1143000" indent="-228600" algn="l" rtl="0" eaLnBrk="1" fontAlgn="base" hangingPunct="1">
              <a:lnSpc>
                <a:spcPct val="120000"/>
              </a:lnSpc>
              <a:spcBef>
                <a:spcPct val="50000"/>
              </a:spcBef>
              <a:spcAft>
                <a:spcPct val="0"/>
              </a:spcAft>
              <a:defRPr sz="1600">
                <a:solidFill>
                  <a:schemeClr val="tx1"/>
                </a:solidFill>
                <a:latin typeface="+mn-ea"/>
                <a:ea typeface="+mn-ea"/>
              </a:defRPr>
            </a:lvl3pPr>
            <a:lvl4pPr marL="1600200" indent="-228600" algn="l" rtl="0" eaLnBrk="1" fontAlgn="base" hangingPunct="1">
              <a:lnSpc>
                <a:spcPct val="120000"/>
              </a:lnSpc>
              <a:spcBef>
                <a:spcPct val="50000"/>
              </a:spcBef>
              <a:spcAft>
                <a:spcPct val="0"/>
              </a:spcAft>
              <a:defRPr sz="1400">
                <a:solidFill>
                  <a:schemeClr val="tx1"/>
                </a:solidFill>
                <a:latin typeface="+mn-ea"/>
                <a:ea typeface="+mn-ea"/>
              </a:defRPr>
            </a:lvl4pPr>
            <a:lvl5pPr marL="2057400" indent="-228600" algn="l" rtl="0" eaLnBrk="1" fontAlgn="base" hangingPunct="1">
              <a:lnSpc>
                <a:spcPct val="120000"/>
              </a:lnSpc>
              <a:spcBef>
                <a:spcPct val="20000"/>
              </a:spcBef>
              <a:spcAft>
                <a:spcPct val="0"/>
              </a:spcAft>
              <a:defRPr sz="1200">
                <a:solidFill>
                  <a:schemeClr val="tx1"/>
                </a:solidFill>
                <a:latin typeface="+mj-lt"/>
                <a:ea typeface="+mn-ea"/>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a:lstStyle>
          <a:p>
            <a:pPr>
              <a:lnSpc>
                <a:spcPct val="100000"/>
              </a:lnSpc>
            </a:pPr>
            <a:r>
              <a:rPr lang="zh-CN" altLang="en-US" sz="1100" kern="0" dirty="0">
                <a:solidFill>
                  <a:srgbClr val="000000"/>
                </a:solidFill>
                <a:latin typeface="微软雅黑" panose="020B0503020204020204" pitchFamily="34" charset="-122"/>
                <a:ea typeface="微软雅黑" panose="020B0503020204020204" pitchFamily="34" charset="-122"/>
              </a:rPr>
              <a:t>链路出口可靠性</a:t>
            </a:r>
            <a:endParaRPr lang="en-US" sz="1100"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00000"/>
              </a:lnSpc>
              <a:buFont typeface="Wingdings" panose="05000000000000000000" pitchFamily="2" charset="2"/>
              <a:buChar char="n"/>
            </a:pPr>
            <a:r>
              <a:rPr lang="zh-CN" altLang="en-US" sz="1050" kern="0" dirty="0">
                <a:solidFill>
                  <a:srgbClr val="000000"/>
                </a:solidFill>
                <a:latin typeface="Arial" panose="020B0604020202020204" pitchFamily="34" charset="0"/>
                <a:ea typeface="微软雅黑" panose="020B0503020204020204" pitchFamily="34" charset="-122"/>
                <a:cs typeface="Arial" panose="020B0604020202020204" pitchFamily="34" charset="0"/>
              </a:rPr>
              <a:t>链路健康检查，多链路出口备份</a:t>
            </a:r>
            <a:endParaRPr lang="en-US" altLang="zh-CN" sz="1050"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00000"/>
              </a:lnSpc>
              <a:buFont typeface="Wingdings" panose="05000000000000000000" pitchFamily="2" charset="2"/>
              <a:buChar char="n"/>
            </a:pPr>
            <a:r>
              <a:rPr lang="zh-CN" altLang="en-US" sz="1050" kern="0" dirty="0" smtClean="0">
                <a:solidFill>
                  <a:srgbClr val="000000"/>
                </a:solidFill>
                <a:latin typeface="微软雅黑" panose="020B0503020204020204" pitchFamily="34" charset="-122"/>
                <a:ea typeface="微软雅黑" panose="020B0503020204020204" pitchFamily="34" charset="-122"/>
              </a:rPr>
              <a:t>保证</a:t>
            </a:r>
            <a:r>
              <a:rPr lang="zh-CN" altLang="en-US" sz="1050" kern="0" dirty="0">
                <a:solidFill>
                  <a:srgbClr val="000000"/>
                </a:solidFill>
                <a:latin typeface="微软雅黑" panose="020B0503020204020204" pitchFamily="34" charset="-122"/>
                <a:ea typeface="微软雅黑" panose="020B0503020204020204" pitchFamily="34" charset="-122"/>
              </a:rPr>
              <a:t>出</a:t>
            </a:r>
            <a:r>
              <a:rPr lang="en-US" altLang="zh-CN" sz="1050" kern="0" dirty="0">
                <a:solidFill>
                  <a:srgbClr val="000000"/>
                </a:solidFill>
                <a:latin typeface="微软雅黑" panose="020B0503020204020204" pitchFamily="34" charset="-122"/>
                <a:ea typeface="微软雅黑" panose="020B0503020204020204" pitchFamily="34" charset="-122"/>
              </a:rPr>
              <a:t>/</a:t>
            </a:r>
            <a:r>
              <a:rPr lang="zh-CN" altLang="en-US" sz="1050" kern="0" dirty="0">
                <a:solidFill>
                  <a:srgbClr val="000000"/>
                </a:solidFill>
                <a:latin typeface="微软雅黑" panose="020B0503020204020204" pitchFamily="34" charset="-122"/>
                <a:ea typeface="微软雅黑" panose="020B0503020204020204" pitchFamily="34" charset="-122"/>
              </a:rPr>
              <a:t>入向流量不中断</a:t>
            </a:r>
            <a:endParaRPr lang="en-US" sz="1050" kern="0" dirty="0">
              <a:solidFill>
                <a:srgbClr val="0000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781992" y="1546967"/>
            <a:ext cx="401808" cy="1218966"/>
            <a:chOff x="1354890" y="1965259"/>
            <a:chExt cx="1531053" cy="1791720"/>
          </a:xfrm>
        </p:grpSpPr>
        <p:sp>
          <p:nvSpPr>
            <p:cNvPr id="8" name="MH_Other_1"/>
            <p:cNvSpPr>
              <a:spLocks noChangeShapeType="1"/>
            </p:cNvSpPr>
            <p:nvPr>
              <p:custDataLst>
                <p:tags r:id="rId1"/>
              </p:custDataLst>
            </p:nvPr>
          </p:nvSpPr>
          <p:spPr bwMode="auto">
            <a:xfrm flipV="1">
              <a:off x="1362117" y="1965259"/>
              <a:ext cx="1521762" cy="78067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9" name="MH_Other_2"/>
            <p:cNvSpPr>
              <a:spLocks noChangeShapeType="1"/>
            </p:cNvSpPr>
            <p:nvPr>
              <p:custDataLst>
                <p:tags r:id="rId2"/>
              </p:custDataLst>
            </p:nvPr>
          </p:nvSpPr>
          <p:spPr bwMode="auto">
            <a:xfrm flipV="1">
              <a:off x="1354890" y="2837477"/>
              <a:ext cx="1531053" cy="0"/>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10" name="MH_Other_3"/>
            <p:cNvSpPr>
              <a:spLocks noChangeShapeType="1"/>
            </p:cNvSpPr>
            <p:nvPr>
              <p:custDataLst>
                <p:tags r:id="rId3"/>
              </p:custDataLst>
            </p:nvPr>
          </p:nvSpPr>
          <p:spPr bwMode="auto">
            <a:xfrm>
              <a:off x="1440580" y="2973290"/>
              <a:ext cx="1443299" cy="783689"/>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grpSp>
      <p:sp>
        <p:nvSpPr>
          <p:cNvPr id="11" name="MH_SubTitle_1"/>
          <p:cNvSpPr>
            <a:spLocks noChangeArrowheads="1"/>
          </p:cNvSpPr>
          <p:nvPr>
            <p:custDataLst>
              <p:tags r:id="rId4"/>
            </p:custDataLst>
          </p:nvPr>
        </p:nvSpPr>
        <p:spPr bwMode="gray">
          <a:xfrm>
            <a:off x="4195879" y="138954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联通</a:t>
            </a:r>
            <a:r>
              <a:rPr kumimoji="1" lang="en-US" altLang="zh-CN" sz="1000" dirty="0">
                <a:solidFill>
                  <a:srgbClr val="FFFFFF"/>
                </a:solidFill>
                <a:latin typeface="微软雅黑" panose="020B0503020204020204" pitchFamily="34" charset="-122"/>
                <a:ea typeface="微软雅黑" panose="020B0503020204020204" pitchFamily="34" charset="-122"/>
              </a:rPr>
              <a:t>/</a:t>
            </a:r>
            <a:r>
              <a:rPr kumimoji="1" lang="zh-CN" altLang="en-US" sz="1000" dirty="0">
                <a:solidFill>
                  <a:srgbClr val="FFFFFF"/>
                </a:solidFill>
                <a:latin typeface="微软雅黑" panose="020B0503020204020204" pitchFamily="34" charset="-122"/>
                <a:ea typeface="微软雅黑" panose="020B0503020204020204" pitchFamily="34" charset="-122"/>
              </a:rPr>
              <a:t>电信</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12" name="MH_SubTitle_2"/>
          <p:cNvSpPr>
            <a:spLocks noChangeArrowheads="1"/>
          </p:cNvSpPr>
          <p:nvPr>
            <p:custDataLst>
              <p:tags r:id="rId5"/>
            </p:custDataLst>
          </p:nvPr>
        </p:nvSpPr>
        <p:spPr bwMode="gray">
          <a:xfrm>
            <a:off x="4195879" y="2013747"/>
            <a:ext cx="1535979" cy="278562"/>
          </a:xfrm>
          <a:prstGeom prst="roundRect">
            <a:avLst>
              <a:gd name="adj" fmla="val 50000"/>
            </a:avLst>
          </a:prstGeom>
          <a:solidFill>
            <a:srgbClr val="03B8D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移动</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13" name="MH_SubTitle_3"/>
          <p:cNvSpPr>
            <a:spLocks noChangeArrowheads="1"/>
          </p:cNvSpPr>
          <p:nvPr>
            <p:custDataLst>
              <p:tags r:id="rId6"/>
            </p:custDataLst>
          </p:nvPr>
        </p:nvSpPr>
        <p:spPr bwMode="gray">
          <a:xfrm>
            <a:off x="4195879" y="2637945"/>
            <a:ext cx="1535979" cy="279247"/>
          </a:xfrm>
          <a:prstGeom prst="roundRect">
            <a:avLst>
              <a:gd name="adj" fmla="val 50000"/>
            </a:avLst>
          </a:prstGeom>
          <a:solidFill>
            <a:srgbClr val="FFE55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教育网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14" name="MH_Other_4"/>
          <p:cNvSpPr>
            <a:spLocks noChangeArrowheads="1"/>
          </p:cNvSpPr>
          <p:nvPr>
            <p:custDataLst>
              <p:tags r:id="rId7"/>
            </p:custDataLst>
          </p:nvPr>
        </p:nvSpPr>
        <p:spPr bwMode="gray">
          <a:xfrm>
            <a:off x="2943231" y="1735184"/>
            <a:ext cx="804561" cy="820630"/>
          </a:xfrm>
          <a:prstGeom prst="ellipse">
            <a:avLst/>
          </a:prstGeom>
          <a:solidFill>
            <a:srgbClr val="DFF1E8"/>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kumimoji="1" lang="zh-TW" altLang="en-US" sz="1400">
              <a:solidFill>
                <a:srgbClr val="FFFFFF"/>
              </a:solidFill>
              <a:latin typeface="微软雅黑" panose="020B0503020204020204" pitchFamily="34" charset="-122"/>
              <a:ea typeface="微软雅黑" panose="020B0503020204020204" pitchFamily="34" charset="-122"/>
            </a:endParaRPr>
          </a:p>
        </p:txBody>
      </p:sp>
      <p:sp>
        <p:nvSpPr>
          <p:cNvPr id="15" name="MH_Title_1"/>
          <p:cNvSpPr/>
          <p:nvPr>
            <p:custDataLst>
              <p:tags r:id="rId8"/>
            </p:custDataLst>
          </p:nvPr>
        </p:nvSpPr>
        <p:spPr>
          <a:xfrm>
            <a:off x="3033149" y="1826897"/>
            <a:ext cx="625396" cy="637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TW" altLang="en-US" sz="1050" dirty="0">
              <a:solidFill>
                <a:srgbClr val="FFFFFF"/>
              </a:solidFill>
              <a:latin typeface="微软雅黑" panose="020B0503020204020204" pitchFamily="34" charset="-122"/>
              <a:ea typeface="微软雅黑" panose="020B0503020204020204" pitchFamily="34" charset="-122"/>
            </a:endParaRPr>
          </a:p>
        </p:txBody>
      </p:sp>
      <p:pic>
        <p:nvPicPr>
          <p:cNvPr id="18" name="Picture 60" descr="防火墙"/>
          <p:cNvPicPr>
            <a:picLocks noChangeAspect="1" noChangeArrowheads="1"/>
          </p:cNvPicPr>
          <p:nvPr/>
        </p:nvPicPr>
        <p:blipFill>
          <a:blip r:embed="rId9" cstate="print"/>
          <a:srcRect/>
          <a:stretch>
            <a:fillRect/>
          </a:stretch>
        </p:blipFill>
        <p:spPr bwMode="auto">
          <a:xfrm>
            <a:off x="3098475" y="1956944"/>
            <a:ext cx="410482" cy="35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Other_2"/>
          <p:cNvSpPr>
            <a:spLocks noChangeShapeType="1"/>
          </p:cNvSpPr>
          <p:nvPr>
            <p:custDataLst>
              <p:tags r:id="rId10"/>
            </p:custDataLst>
          </p:nvPr>
        </p:nvSpPr>
        <p:spPr bwMode="auto">
          <a:xfrm>
            <a:off x="1763688" y="1826897"/>
            <a:ext cx="1108637" cy="313469"/>
          </a:xfrm>
          <a:prstGeom prst="line">
            <a:avLst/>
          </a:prstGeom>
          <a:noFill/>
          <a:ln w="5715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pic>
        <p:nvPicPr>
          <p:cNvPr id="20"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1384333" y="1547731"/>
            <a:ext cx="412645" cy="468823"/>
          </a:xfrm>
          <a:prstGeom prst="rect">
            <a:avLst/>
          </a:prstGeom>
          <a:noFill/>
          <a:ln w="9525">
            <a:noFill/>
            <a:miter lim="800000"/>
            <a:headEnd/>
            <a:tailEnd/>
          </a:ln>
        </p:spPr>
      </p:pic>
      <p:pic>
        <p:nvPicPr>
          <p:cNvPr id="21"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1384333" y="2292309"/>
            <a:ext cx="412645" cy="468823"/>
          </a:xfrm>
          <a:prstGeom prst="rect">
            <a:avLst/>
          </a:prstGeom>
          <a:noFill/>
          <a:ln w="9525">
            <a:noFill/>
            <a:miter lim="800000"/>
            <a:headEnd/>
            <a:tailEnd/>
          </a:ln>
        </p:spPr>
      </p:pic>
      <p:sp>
        <p:nvSpPr>
          <p:cNvPr id="22" name="MH_SubTitle_1"/>
          <p:cNvSpPr>
            <a:spLocks noChangeArrowheads="1"/>
          </p:cNvSpPr>
          <p:nvPr>
            <p:custDataLst>
              <p:tags r:id="rId12"/>
            </p:custDataLst>
          </p:nvPr>
        </p:nvSpPr>
        <p:spPr bwMode="gray">
          <a:xfrm>
            <a:off x="5976156" y="121306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游戏</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3" name="MH_SubTitle_1"/>
          <p:cNvSpPr>
            <a:spLocks noChangeArrowheads="1"/>
          </p:cNvSpPr>
          <p:nvPr>
            <p:custDataLst>
              <p:tags r:id="rId13"/>
            </p:custDataLst>
          </p:nvPr>
        </p:nvSpPr>
        <p:spPr bwMode="gray">
          <a:xfrm>
            <a:off x="5976156" y="157310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视频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4" name="MH_SubTitle_1"/>
          <p:cNvSpPr>
            <a:spLocks noChangeArrowheads="1"/>
          </p:cNvSpPr>
          <p:nvPr>
            <p:custDataLst>
              <p:tags r:id="rId14"/>
            </p:custDataLst>
          </p:nvPr>
        </p:nvSpPr>
        <p:spPr bwMode="gray">
          <a:xfrm>
            <a:off x="5976156" y="2859782"/>
            <a:ext cx="1535979" cy="278562"/>
          </a:xfrm>
          <a:prstGeom prst="roundRect">
            <a:avLst>
              <a:gd name="adj" fmla="val 50000"/>
            </a:avLst>
          </a:prstGeom>
          <a:solidFill>
            <a:srgbClr val="FFE55F"/>
          </a:solidFill>
          <a:ln>
            <a:noFill/>
          </a:ln>
        </p:spPr>
        <p:txBody>
          <a:bodyPr lIns="0" tIns="0" rIns="0" bIns="0" anchor="ctr" anchorCtr="1"/>
          <a:lstStyle/>
          <a:p>
            <a:r>
              <a:rPr kumimoji="1" lang="zh-CN" altLang="en-US" sz="1000" dirty="0">
                <a:solidFill>
                  <a:srgbClr val="FFFFFF"/>
                </a:solidFill>
                <a:latin typeface="微软雅黑" panose="020B0503020204020204" pitchFamily="34" charset="-122"/>
                <a:ea typeface="微软雅黑" panose="020B0503020204020204" pitchFamily="34" charset="-122"/>
              </a:rPr>
              <a:t>论文网站</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5" name="MH_SubTitle_1"/>
          <p:cNvSpPr>
            <a:spLocks noChangeArrowheads="1"/>
          </p:cNvSpPr>
          <p:nvPr>
            <p:custDataLst>
              <p:tags r:id="rId15"/>
            </p:custDataLst>
          </p:nvPr>
        </p:nvSpPr>
        <p:spPr bwMode="gray">
          <a:xfrm>
            <a:off x="5976156" y="2510422"/>
            <a:ext cx="1535979" cy="278562"/>
          </a:xfrm>
          <a:prstGeom prst="roundRect">
            <a:avLst>
              <a:gd name="adj" fmla="val 50000"/>
            </a:avLst>
          </a:prstGeom>
          <a:solidFill>
            <a:srgbClr val="FFE55F"/>
          </a:solidFill>
          <a:ln>
            <a:noFill/>
          </a:ln>
        </p:spPr>
        <p:txBody>
          <a:bodyPr lIns="0" tIns="0" rIns="0" bIns="0" anchor="ctr" anchorCtr="1"/>
          <a:lstStyle/>
          <a:p>
            <a:r>
              <a:rPr kumimoji="1" lang="zh-CN" altLang="en-US" sz="1000" dirty="0">
                <a:solidFill>
                  <a:srgbClr val="FFFFFF"/>
                </a:solidFill>
                <a:latin typeface="微软雅黑" panose="020B0503020204020204" pitchFamily="34" charset="-122"/>
                <a:ea typeface="微软雅黑" panose="020B0503020204020204" pitchFamily="34" charset="-122"/>
              </a:rPr>
              <a:t>教育网</a:t>
            </a:r>
            <a:r>
              <a:rPr kumimoji="1" lang="en-US" altLang="zh-CN" sz="1000" dirty="0">
                <a:solidFill>
                  <a:srgbClr val="FFFFFF"/>
                </a:solidFill>
                <a:latin typeface="微软雅黑" panose="020B0503020204020204" pitchFamily="34" charset="-122"/>
                <a:ea typeface="微软雅黑" panose="020B0503020204020204" pitchFamily="34" charset="-122"/>
              </a:rPr>
              <a:t>DNS</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6" name="MH_SubTitle_2"/>
          <p:cNvSpPr>
            <a:spLocks noChangeArrowheads="1"/>
          </p:cNvSpPr>
          <p:nvPr>
            <p:custDataLst>
              <p:tags r:id="rId16"/>
            </p:custDataLst>
          </p:nvPr>
        </p:nvSpPr>
        <p:spPr bwMode="gray">
          <a:xfrm>
            <a:off x="5976156" y="2001085"/>
            <a:ext cx="1535979" cy="278562"/>
          </a:xfrm>
          <a:prstGeom prst="roundRect">
            <a:avLst>
              <a:gd name="adj" fmla="val 50000"/>
            </a:avLst>
          </a:prstGeom>
          <a:solidFill>
            <a:srgbClr val="03B8D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普通上网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8" name="MH_Other_1"/>
          <p:cNvSpPr>
            <a:spLocks noChangeShapeType="1"/>
          </p:cNvSpPr>
          <p:nvPr>
            <p:custDataLst>
              <p:tags r:id="rId17"/>
            </p:custDataLst>
          </p:nvPr>
        </p:nvSpPr>
        <p:spPr bwMode="auto">
          <a:xfrm flipV="1">
            <a:off x="5731858" y="1352348"/>
            <a:ext cx="244298" cy="13928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9" name="MH_Other_1"/>
          <p:cNvSpPr>
            <a:spLocks noChangeShapeType="1"/>
          </p:cNvSpPr>
          <p:nvPr>
            <p:custDataLst>
              <p:tags r:id="rId18"/>
            </p:custDataLst>
          </p:nvPr>
        </p:nvSpPr>
        <p:spPr bwMode="auto">
          <a:xfrm>
            <a:off x="5725235" y="1546967"/>
            <a:ext cx="250921" cy="16542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0" name="MH_Other_1"/>
          <p:cNvSpPr>
            <a:spLocks noChangeShapeType="1"/>
          </p:cNvSpPr>
          <p:nvPr>
            <p:custDataLst>
              <p:tags r:id="rId19"/>
            </p:custDataLst>
          </p:nvPr>
        </p:nvSpPr>
        <p:spPr bwMode="auto">
          <a:xfrm flipV="1">
            <a:off x="5742683" y="2649704"/>
            <a:ext cx="250921" cy="120512"/>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1" name="MH_Other_1"/>
          <p:cNvSpPr>
            <a:spLocks noChangeShapeType="1"/>
          </p:cNvSpPr>
          <p:nvPr>
            <p:custDataLst>
              <p:tags r:id="rId20"/>
            </p:custDataLst>
          </p:nvPr>
        </p:nvSpPr>
        <p:spPr bwMode="auto">
          <a:xfrm>
            <a:off x="5742682" y="2788985"/>
            <a:ext cx="250921" cy="210078"/>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2" name="MH_Other_1"/>
          <p:cNvSpPr>
            <a:spLocks noChangeShapeType="1"/>
          </p:cNvSpPr>
          <p:nvPr>
            <p:custDataLst>
              <p:tags r:id="rId21"/>
            </p:custDataLst>
          </p:nvPr>
        </p:nvSpPr>
        <p:spPr bwMode="auto">
          <a:xfrm flipV="1">
            <a:off x="5744598" y="2140365"/>
            <a:ext cx="249006" cy="5133"/>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3" name="MH_Other_2"/>
          <p:cNvSpPr>
            <a:spLocks noChangeShapeType="1"/>
          </p:cNvSpPr>
          <p:nvPr>
            <p:custDataLst>
              <p:tags r:id="rId22"/>
            </p:custDataLst>
          </p:nvPr>
        </p:nvSpPr>
        <p:spPr bwMode="auto">
          <a:xfrm flipV="1">
            <a:off x="1797007" y="2153027"/>
            <a:ext cx="1075317" cy="346320"/>
          </a:xfrm>
          <a:prstGeom prst="line">
            <a:avLst/>
          </a:prstGeom>
          <a:noFill/>
          <a:ln w="5715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4" name="矩形 33"/>
          <p:cNvSpPr/>
          <p:nvPr/>
        </p:nvSpPr>
        <p:spPr>
          <a:xfrm>
            <a:off x="899592" y="1643642"/>
            <a:ext cx="492443" cy="276999"/>
          </a:xfrm>
          <a:prstGeom prst="rect">
            <a:avLst/>
          </a:prstGeom>
        </p:spPr>
        <p:txBody>
          <a:bodyPr wrap="none">
            <a:spAutoFit/>
          </a:bodyPr>
          <a:lstStyle/>
          <a:p>
            <a:r>
              <a:rPr lang="zh-CN" altLang="en-US" sz="1200" kern="0" dirty="0">
                <a:solidFill>
                  <a:srgbClr val="000000"/>
                </a:solidFill>
                <a:latin typeface="微软雅黑" panose="020B0503020204020204" pitchFamily="34" charset="-122"/>
                <a:ea typeface="微软雅黑" panose="020B0503020204020204" pitchFamily="34" charset="-122"/>
              </a:rPr>
              <a:t>学生</a:t>
            </a:r>
            <a:endParaRPr lang="zh-CN" altLang="en-US" dirty="0">
              <a:solidFill>
                <a:srgbClr val="000000"/>
              </a:solidFill>
            </a:endParaRPr>
          </a:p>
        </p:txBody>
      </p:sp>
      <p:sp>
        <p:nvSpPr>
          <p:cNvPr id="35" name="矩形 34"/>
          <p:cNvSpPr/>
          <p:nvPr/>
        </p:nvSpPr>
        <p:spPr>
          <a:xfrm>
            <a:off x="899592" y="2438767"/>
            <a:ext cx="492443" cy="276999"/>
          </a:xfrm>
          <a:prstGeom prst="rect">
            <a:avLst/>
          </a:prstGeom>
        </p:spPr>
        <p:txBody>
          <a:bodyPr wrap="none">
            <a:spAutoFit/>
          </a:bodyPr>
          <a:lstStyle/>
          <a:p>
            <a:r>
              <a:rPr lang="zh-CN" altLang="en-US" sz="1200" kern="0" dirty="0">
                <a:solidFill>
                  <a:srgbClr val="000000"/>
                </a:solidFill>
                <a:latin typeface="微软雅黑" panose="020B0503020204020204" pitchFamily="34" charset="-122"/>
                <a:ea typeface="微软雅黑" panose="020B0503020204020204" pitchFamily="34" charset="-122"/>
              </a:rPr>
              <a:t>教师</a:t>
            </a:r>
            <a:endParaRPr lang="zh-CN" altLang="en-US" dirty="0">
              <a:solidFill>
                <a:srgbClr val="000000"/>
              </a:solidFill>
            </a:endParaRPr>
          </a:p>
        </p:txBody>
      </p:sp>
      <p:sp>
        <p:nvSpPr>
          <p:cNvPr id="36" name="MH_Other_1"/>
          <p:cNvSpPr>
            <a:spLocks noChangeShapeType="1"/>
          </p:cNvSpPr>
          <p:nvPr>
            <p:custDataLst>
              <p:tags r:id="rId23"/>
            </p:custDataLst>
          </p:nvPr>
        </p:nvSpPr>
        <p:spPr bwMode="auto">
          <a:xfrm flipV="1">
            <a:off x="5744599" y="987574"/>
            <a:ext cx="249006" cy="434414"/>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8" name="MH_SubTitle_1"/>
          <p:cNvSpPr>
            <a:spLocks noChangeArrowheads="1"/>
          </p:cNvSpPr>
          <p:nvPr>
            <p:custDataLst>
              <p:tags r:id="rId24"/>
            </p:custDataLst>
          </p:nvPr>
        </p:nvSpPr>
        <p:spPr bwMode="gray">
          <a:xfrm>
            <a:off x="5993604" y="848293"/>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互联网</a:t>
            </a:r>
            <a:r>
              <a:rPr kumimoji="1" lang="en-US" altLang="zh-CN" sz="1000" dirty="0">
                <a:solidFill>
                  <a:srgbClr val="FFFFFF"/>
                </a:solidFill>
                <a:latin typeface="微软雅黑" panose="020B0503020204020204" pitchFamily="34" charset="-122"/>
                <a:ea typeface="微软雅黑" panose="020B0503020204020204" pitchFamily="34" charset="-122"/>
              </a:rPr>
              <a:t>DNS</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 name="矩形 1"/>
          <p:cNvSpPr/>
          <p:nvPr/>
        </p:nvSpPr>
        <p:spPr>
          <a:xfrm>
            <a:off x="3438871" y="3584264"/>
            <a:ext cx="2588169" cy="1073371"/>
          </a:xfrm>
          <a:prstGeom prst="rect">
            <a:avLst/>
          </a:prstGeom>
        </p:spPr>
        <p:txBody>
          <a:bodyPr wrap="square">
            <a:spAutoFit/>
          </a:bodyPr>
          <a:lstStyle/>
          <a:p>
            <a:pPr>
              <a:lnSpc>
                <a:spcPct val="150000"/>
              </a:lnSpc>
              <a:spcBef>
                <a:spcPts val="1200"/>
              </a:spcBef>
            </a:pPr>
            <a:r>
              <a:rPr lang="zh-CN" altLang="en-US" sz="1100" b="1" kern="0" dirty="0">
                <a:solidFill>
                  <a:srgbClr val="000000"/>
                </a:solidFill>
                <a:latin typeface="微软雅黑" panose="020B0503020204020204" pitchFamily="34" charset="-122"/>
                <a:ea typeface="微软雅黑" panose="020B0503020204020204" pitchFamily="34" charset="-122"/>
              </a:rPr>
              <a:t>解决跨运营商互访慢的问题</a:t>
            </a:r>
            <a:endParaRPr lang="en-US" altLang="zh-CN" sz="1100" b="1"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050" kern="0" dirty="0" smtClean="0">
                <a:solidFill>
                  <a:srgbClr val="000000"/>
                </a:solidFill>
                <a:latin typeface="微软雅黑" panose="020B0503020204020204" pitchFamily="34" charset="-122"/>
                <a:ea typeface="微软雅黑" panose="020B0503020204020204" pitchFamily="34" charset="-122"/>
              </a:rPr>
              <a:t>内置</a:t>
            </a:r>
            <a:r>
              <a:rPr lang="zh-CN" altLang="en-US" sz="1050" kern="0" dirty="0">
                <a:solidFill>
                  <a:srgbClr val="000000"/>
                </a:solidFill>
                <a:latin typeface="微软雅黑" panose="020B0503020204020204" pitchFamily="34" charset="-122"/>
                <a:ea typeface="微软雅黑" panose="020B0503020204020204" pitchFamily="34" charset="-122"/>
              </a:rPr>
              <a:t>运营商地址表智能选路</a:t>
            </a:r>
            <a:endParaRPr lang="en-US" altLang="zh-CN" sz="1050"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050" kern="0" dirty="0">
                <a:solidFill>
                  <a:srgbClr val="000000"/>
                </a:solidFill>
                <a:latin typeface="微软雅黑" panose="020B0503020204020204" pitchFamily="34" charset="-122"/>
                <a:ea typeface="微软雅黑" panose="020B0503020204020204" pitchFamily="34" charset="-122"/>
              </a:rPr>
              <a:t>动态探测就近智能选路</a:t>
            </a:r>
            <a:endParaRPr lang="en-US" altLang="zh-CN" sz="1050"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050" kern="0" dirty="0">
                <a:solidFill>
                  <a:srgbClr val="000000"/>
                </a:solidFill>
                <a:latin typeface="微软雅黑" panose="020B0503020204020204" pitchFamily="34" charset="-122"/>
                <a:ea typeface="微软雅黑" panose="020B0503020204020204" pitchFamily="34" charset="-122"/>
              </a:rPr>
              <a:t>基于智能</a:t>
            </a:r>
            <a:r>
              <a:rPr lang="en-US" altLang="zh-CN" sz="1050" kern="0" dirty="0">
                <a:solidFill>
                  <a:srgbClr val="000000"/>
                </a:solidFill>
                <a:latin typeface="微软雅黑" panose="020B0503020204020204" pitchFamily="34" charset="-122"/>
                <a:ea typeface="微软雅黑" panose="020B0503020204020204" pitchFamily="34" charset="-122"/>
              </a:rPr>
              <a:t>DNS</a:t>
            </a:r>
            <a:r>
              <a:rPr lang="zh-CN" altLang="en-US" sz="1050" kern="0" dirty="0">
                <a:solidFill>
                  <a:srgbClr val="000000"/>
                </a:solidFill>
                <a:latin typeface="微软雅黑" panose="020B0503020204020204" pitchFamily="34" charset="-122"/>
                <a:ea typeface="微软雅黑" panose="020B0503020204020204" pitchFamily="34" charset="-122"/>
              </a:rPr>
              <a:t>解析的智能选路</a:t>
            </a:r>
            <a:endParaRPr lang="en-US" altLang="zh-CN" sz="1050" kern="0" dirty="0">
              <a:solidFill>
                <a:srgbClr val="000000"/>
              </a:solidFill>
              <a:latin typeface="微软雅黑" panose="020B0503020204020204" pitchFamily="34" charset="-122"/>
              <a:ea typeface="微软雅黑" panose="020B0503020204020204" pitchFamily="34" charset="-122"/>
            </a:endParaRPr>
          </a:p>
        </p:txBody>
      </p:sp>
      <p:sp>
        <p:nvSpPr>
          <p:cNvPr id="3" name="矩形 2"/>
          <p:cNvSpPr/>
          <p:nvPr/>
        </p:nvSpPr>
        <p:spPr>
          <a:xfrm>
            <a:off x="6409015" y="3600470"/>
            <a:ext cx="2286000" cy="830997"/>
          </a:xfrm>
          <a:prstGeom prst="rect">
            <a:avLst/>
          </a:prstGeom>
        </p:spPr>
        <p:txBody>
          <a:bodyPr wrap="square">
            <a:spAutoFit/>
          </a:bodyPr>
          <a:lstStyle/>
          <a:p>
            <a:pPr>
              <a:lnSpc>
                <a:spcPct val="150000"/>
              </a:lnSpc>
              <a:spcBef>
                <a:spcPts val="1200"/>
              </a:spcBef>
            </a:pPr>
            <a:r>
              <a:rPr lang="zh-CN" altLang="en-US" sz="1100" b="1" kern="0" dirty="0">
                <a:solidFill>
                  <a:srgbClr val="000000"/>
                </a:solidFill>
                <a:latin typeface="微软雅黑" panose="020B0503020204020204" pitchFamily="34" charset="-122"/>
                <a:ea typeface="微软雅黑" panose="020B0503020204020204" pitchFamily="34" charset="-122"/>
              </a:rPr>
              <a:t>带宽利用最优化</a:t>
            </a:r>
            <a:endParaRPr lang="en-US" altLang="zh-CN" sz="1100" b="1"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050" kern="0" dirty="0">
                <a:solidFill>
                  <a:srgbClr val="000000"/>
                </a:solidFill>
                <a:latin typeface="微软雅黑" panose="020B0503020204020204" pitchFamily="34" charset="-122"/>
                <a:ea typeface="微软雅黑" panose="020B0503020204020204" pitchFamily="34" charset="-122"/>
              </a:rPr>
              <a:t>基于带宽使用率的选路</a:t>
            </a:r>
            <a:endParaRPr lang="en-US" altLang="zh-CN" sz="1050" kern="0" dirty="0">
              <a:solidFill>
                <a:srgbClr val="000000"/>
              </a:solidFill>
              <a:latin typeface="微软雅黑" panose="020B0503020204020204" pitchFamily="34" charset="-122"/>
              <a:ea typeface="微软雅黑" panose="020B0503020204020204" pitchFamily="34" charset="-122"/>
            </a:endParaRPr>
          </a:p>
          <a:p>
            <a:pPr marL="628650" lvl="1" indent="-171450">
              <a:lnSpc>
                <a:spcPct val="150000"/>
              </a:lnSpc>
              <a:buClr>
                <a:schemeClr val="tx1"/>
              </a:buClr>
              <a:buFont typeface="Wingdings" panose="05000000000000000000" pitchFamily="2" charset="2"/>
              <a:buChar char="n"/>
            </a:pPr>
            <a:r>
              <a:rPr lang="zh-CN" altLang="en-US" sz="1050" kern="0" dirty="0">
                <a:solidFill>
                  <a:srgbClr val="000000"/>
                </a:solidFill>
                <a:latin typeface="微软雅黑" panose="020B0503020204020204" pitchFamily="34" charset="-122"/>
                <a:ea typeface="微软雅黑" panose="020B0503020204020204" pitchFamily="34" charset="-122"/>
              </a:rPr>
              <a:t>基于应用的智能选路</a:t>
            </a:r>
            <a:endParaRPr lang="en-US" altLang="zh-CN" sz="1100" kern="0" dirty="0">
              <a:solidFill>
                <a:srgbClr val="000000"/>
              </a:solidFill>
              <a:latin typeface="微软雅黑" panose="020B0503020204020204" pitchFamily="34" charset="-122"/>
              <a:ea typeface="微软雅黑" panose="020B0503020204020204" pitchFamily="34" charset="-122"/>
            </a:endParaRPr>
          </a:p>
        </p:txBody>
      </p:sp>
      <p:sp>
        <p:nvSpPr>
          <p:cNvPr id="4" name="乘号 3"/>
          <p:cNvSpPr/>
          <p:nvPr/>
        </p:nvSpPr>
        <p:spPr>
          <a:xfrm>
            <a:off x="3756091" y="1643322"/>
            <a:ext cx="378778" cy="448406"/>
          </a:xfrm>
          <a:prstGeom prst="mathMultiply">
            <a:avLst/>
          </a:prstGeom>
          <a:solidFill>
            <a:srgbClr val="5688B6"/>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37"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链路负载均衡技术带来的价值</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87824" y="1589204"/>
            <a:ext cx="1202830" cy="461665"/>
          </a:xfrm>
          <a:prstGeom prst="rect">
            <a:avLst/>
          </a:prstGeom>
          <a:effectLst/>
        </p:spPr>
        <p:txBody>
          <a:bodyPr wrap="square">
            <a:spAutoFit/>
          </a:bodyPr>
          <a:lstStyle>
            <a:defPPr>
              <a:defRPr lang="zh-CN"/>
            </a:defPPr>
            <a:lvl1pPr algn="just" fontAlgn="auto">
              <a:spcBef>
                <a:spcPts val="0"/>
              </a:spcBef>
              <a:spcAft>
                <a:spcPts val="0"/>
              </a:spcAft>
              <a:defRPr sz="2400" b="0">
                <a:solidFill>
                  <a:schemeClr val="tx2">
                    <a:alpha val="91000"/>
                  </a:schemeClr>
                </a:solidFill>
                <a:latin typeface="Impact" panose="020B0806030902050204" pitchFamily="34" charset="0"/>
                <a:ea typeface="微软雅黑" panose="020B0503020204020204" pitchFamily="34" charset="-122"/>
                <a:cs typeface="方正豪体简体" panose="03000509000000000000" pitchFamily="65" charset="-122"/>
              </a:defRPr>
            </a:lvl1pPr>
          </a:lstStyle>
          <a:p>
            <a:r>
              <a:rPr lang="en-US" altLang="zh-CN" dirty="0">
                <a:solidFill>
                  <a:prstClr val="black">
                    <a:lumMod val="65000"/>
                    <a:lumOff val="35000"/>
                    <a:alpha val="40000"/>
                  </a:prstClr>
                </a:solidFill>
              </a:rPr>
              <a:t>PREFACE</a:t>
            </a:r>
            <a:endParaRPr lang="en-US" altLang="zh-CN" dirty="0">
              <a:solidFill>
                <a:prstClr val="black">
                  <a:lumMod val="65000"/>
                  <a:lumOff val="35000"/>
                  <a:alpha val="40000"/>
                </a:prstClr>
              </a:solidFill>
            </a:endParaRPr>
          </a:p>
        </p:txBody>
      </p:sp>
      <p:sp>
        <p:nvSpPr>
          <p:cNvPr id="3" name="矩形 2"/>
          <p:cNvSpPr>
            <a:spLocks noChangeArrowheads="1"/>
          </p:cNvSpPr>
          <p:nvPr/>
        </p:nvSpPr>
        <p:spPr bwMode="auto">
          <a:xfrm>
            <a:off x="1547664" y="2351078"/>
            <a:ext cx="6120680" cy="175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600"/>
              </a:lnSpc>
              <a:defRPr/>
            </a:pPr>
            <a:r>
              <a:rPr lang="zh-CN" altLang="en-US" sz="1400" kern="0" dirty="0">
                <a:solidFill>
                  <a:prstClr val="black">
                    <a:lumMod val="65000"/>
                    <a:lumOff val="35000"/>
                  </a:prstClr>
                </a:solidFill>
                <a:latin typeface="微软雅黑" panose="020B0503020204020204" pitchFamily="34" charset="-122"/>
                <a:ea typeface="微软雅黑" panose="020B0503020204020204" pitchFamily="34" charset="-122"/>
              </a:rPr>
              <a:t>       高校校园网一直以来都是践行互联网发展的技术前沿，教学、科研、办公、生活对于校园网平台的依赖性越来越强，高校校园网自然就成为承载整个校园内部学生、老师在信息的流通、资源的共享的平台，而校园网出口作为校园网络平台的“门户”，承载着与互联网的信息交流、内网安全防护的重要作用。</a:t>
            </a:r>
            <a:endParaRPr lang="zh-CN" altLang="en-US" sz="1400"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4" name="矩形 3"/>
          <p:cNvSpPr/>
          <p:nvPr/>
        </p:nvSpPr>
        <p:spPr>
          <a:xfrm>
            <a:off x="1547664" y="1369309"/>
            <a:ext cx="1584177" cy="707886"/>
          </a:xfrm>
          <a:prstGeom prst="rect">
            <a:avLst/>
          </a:prstGeom>
          <a:effectLst/>
        </p:spPr>
        <p:txBody>
          <a:bodyPr wrap="square">
            <a:spAutoFit/>
          </a:bodyPr>
          <a:lstStyle/>
          <a:p>
            <a:pPr algn="just">
              <a:defRPr/>
            </a:pPr>
            <a:r>
              <a:rPr lang="zh-CN" altLang="en-US" sz="4000" b="1" dirty="0">
                <a:solidFill>
                  <a:prstClr val="black">
                    <a:lumMod val="65000"/>
                    <a:lumOff val="35000"/>
                    <a:alpha val="91000"/>
                  </a:prstClr>
                </a:solidFill>
                <a:latin typeface="微软雅黑" panose="020B0503020204020204" pitchFamily="34" charset="-122"/>
                <a:ea typeface="微软雅黑" panose="020B0503020204020204" pitchFamily="34" charset="-122"/>
              </a:rPr>
              <a:t>序 言</a:t>
            </a:r>
            <a:endParaRPr lang="en-US" altLang="zh-CN" sz="4000" b="1" dirty="0">
              <a:solidFill>
                <a:prstClr val="black">
                  <a:lumMod val="65000"/>
                  <a:lumOff val="35000"/>
                  <a:alpha val="91000"/>
                </a:prst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H="1">
            <a:off x="1619672" y="2058396"/>
            <a:ext cx="590465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300" fill="hold"/>
                                        <p:tgtEl>
                                          <p:spTgt spid="3"/>
                                        </p:tgtEl>
                                        <p:attrNameLst>
                                          <p:attrName>ppt_w</p:attrName>
                                        </p:attrNameLst>
                                      </p:cBhvr>
                                      <p:tavLst>
                                        <p:tav tm="0">
                                          <p:val>
                                            <p:fltVal val="0"/>
                                          </p:val>
                                        </p:tav>
                                        <p:tav tm="100000">
                                          <p:val>
                                            <p:strVal val="#ppt_w"/>
                                          </p:val>
                                        </p:tav>
                                      </p:tavLst>
                                    </p:anim>
                                    <p:anim calcmode="lin" valueType="num">
                                      <p:cBhvr>
                                        <p:cTn id="8" dur="1300" fill="hold"/>
                                        <p:tgtEl>
                                          <p:spTgt spid="3"/>
                                        </p:tgtEl>
                                        <p:attrNameLst>
                                          <p:attrName>ppt_h</p:attrName>
                                        </p:attrNameLst>
                                      </p:cBhvr>
                                      <p:tavLst>
                                        <p:tav tm="0">
                                          <p:val>
                                            <p:fltVal val="0"/>
                                          </p:val>
                                        </p:tav>
                                        <p:tav tm="100000">
                                          <p:val>
                                            <p:strVal val="#ppt_h"/>
                                          </p:val>
                                        </p:tav>
                                      </p:tavLst>
                                    </p:anim>
                                    <p:animEffect transition="in" filter="fade">
                                      <p:cBhvr>
                                        <p:cTn id="9" dur="1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781992" y="1546967"/>
            <a:ext cx="401808" cy="1218966"/>
            <a:chOff x="1354890" y="1965259"/>
            <a:chExt cx="1531053" cy="1791720"/>
          </a:xfrm>
        </p:grpSpPr>
        <p:sp>
          <p:nvSpPr>
            <p:cNvPr id="23" name="MH_Other_1"/>
            <p:cNvSpPr>
              <a:spLocks noChangeShapeType="1"/>
            </p:cNvSpPr>
            <p:nvPr>
              <p:custDataLst>
                <p:tags r:id="rId1"/>
              </p:custDataLst>
            </p:nvPr>
          </p:nvSpPr>
          <p:spPr bwMode="auto">
            <a:xfrm flipV="1">
              <a:off x="1362117" y="1965259"/>
              <a:ext cx="1521762" cy="78067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4" name="MH_Other_2"/>
            <p:cNvSpPr>
              <a:spLocks noChangeShapeType="1"/>
            </p:cNvSpPr>
            <p:nvPr>
              <p:custDataLst>
                <p:tags r:id="rId2"/>
              </p:custDataLst>
            </p:nvPr>
          </p:nvSpPr>
          <p:spPr bwMode="auto">
            <a:xfrm flipV="1">
              <a:off x="1354890" y="2837477"/>
              <a:ext cx="1531053" cy="0"/>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5" name="MH_Other_3"/>
            <p:cNvSpPr>
              <a:spLocks noChangeShapeType="1"/>
            </p:cNvSpPr>
            <p:nvPr>
              <p:custDataLst>
                <p:tags r:id="rId3"/>
              </p:custDataLst>
            </p:nvPr>
          </p:nvSpPr>
          <p:spPr bwMode="auto">
            <a:xfrm>
              <a:off x="1440580" y="2973290"/>
              <a:ext cx="1443299" cy="783689"/>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grpSp>
      <p:sp>
        <p:nvSpPr>
          <p:cNvPr id="6" name="MH_SubTitle_1"/>
          <p:cNvSpPr>
            <a:spLocks noChangeArrowheads="1"/>
          </p:cNvSpPr>
          <p:nvPr>
            <p:custDataLst>
              <p:tags r:id="rId4"/>
            </p:custDataLst>
          </p:nvPr>
        </p:nvSpPr>
        <p:spPr bwMode="gray">
          <a:xfrm>
            <a:off x="4195879" y="138954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联通</a:t>
            </a:r>
            <a:r>
              <a:rPr kumimoji="1" lang="en-US" altLang="zh-CN" sz="1000" dirty="0">
                <a:solidFill>
                  <a:srgbClr val="FFFFFF"/>
                </a:solidFill>
                <a:latin typeface="微软雅黑" panose="020B0503020204020204" pitchFamily="34" charset="-122"/>
                <a:ea typeface="微软雅黑" panose="020B0503020204020204" pitchFamily="34" charset="-122"/>
              </a:rPr>
              <a:t>/</a:t>
            </a:r>
            <a:r>
              <a:rPr kumimoji="1" lang="zh-CN" altLang="en-US" sz="1000" dirty="0">
                <a:solidFill>
                  <a:srgbClr val="FFFFFF"/>
                </a:solidFill>
                <a:latin typeface="微软雅黑" panose="020B0503020204020204" pitchFamily="34" charset="-122"/>
                <a:ea typeface="微软雅黑" panose="020B0503020204020204" pitchFamily="34" charset="-122"/>
              </a:rPr>
              <a:t>电信</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7" name="MH_SubTitle_2"/>
          <p:cNvSpPr>
            <a:spLocks noChangeArrowheads="1"/>
          </p:cNvSpPr>
          <p:nvPr>
            <p:custDataLst>
              <p:tags r:id="rId5"/>
            </p:custDataLst>
          </p:nvPr>
        </p:nvSpPr>
        <p:spPr bwMode="gray">
          <a:xfrm>
            <a:off x="4195879" y="2013747"/>
            <a:ext cx="1535979" cy="278562"/>
          </a:xfrm>
          <a:prstGeom prst="roundRect">
            <a:avLst>
              <a:gd name="adj" fmla="val 50000"/>
            </a:avLst>
          </a:prstGeom>
          <a:solidFill>
            <a:srgbClr val="03B8D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移动</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8" name="MH_SubTitle_3"/>
          <p:cNvSpPr>
            <a:spLocks noChangeArrowheads="1"/>
          </p:cNvSpPr>
          <p:nvPr>
            <p:custDataLst>
              <p:tags r:id="rId6"/>
            </p:custDataLst>
          </p:nvPr>
        </p:nvSpPr>
        <p:spPr bwMode="gray">
          <a:xfrm>
            <a:off x="4195879" y="2637945"/>
            <a:ext cx="1535979" cy="279247"/>
          </a:xfrm>
          <a:prstGeom prst="roundRect">
            <a:avLst>
              <a:gd name="adj" fmla="val 50000"/>
            </a:avLst>
          </a:prstGeom>
          <a:solidFill>
            <a:srgbClr val="FFE55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教育网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9" name="MH_Other_4"/>
          <p:cNvSpPr>
            <a:spLocks noChangeArrowheads="1"/>
          </p:cNvSpPr>
          <p:nvPr>
            <p:custDataLst>
              <p:tags r:id="rId7"/>
            </p:custDataLst>
          </p:nvPr>
        </p:nvSpPr>
        <p:spPr bwMode="gray">
          <a:xfrm>
            <a:off x="2943231" y="1735184"/>
            <a:ext cx="804561" cy="820630"/>
          </a:xfrm>
          <a:prstGeom prst="ellipse">
            <a:avLst/>
          </a:prstGeom>
          <a:solidFill>
            <a:srgbClr val="DFF1E8"/>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kumimoji="1" lang="zh-TW" altLang="en-US" sz="1400">
              <a:solidFill>
                <a:srgbClr val="FFFFFF"/>
              </a:solidFill>
              <a:latin typeface="微软雅黑" panose="020B0503020204020204" pitchFamily="34" charset="-122"/>
              <a:ea typeface="微软雅黑" panose="020B0503020204020204" pitchFamily="34" charset="-122"/>
            </a:endParaRPr>
          </a:p>
        </p:txBody>
      </p:sp>
      <p:sp>
        <p:nvSpPr>
          <p:cNvPr id="10" name="MH_Title_1"/>
          <p:cNvSpPr/>
          <p:nvPr>
            <p:custDataLst>
              <p:tags r:id="rId8"/>
            </p:custDataLst>
          </p:nvPr>
        </p:nvSpPr>
        <p:spPr>
          <a:xfrm>
            <a:off x="3033149" y="1826897"/>
            <a:ext cx="625396" cy="637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TW" altLang="en-US" sz="1050" dirty="0">
              <a:solidFill>
                <a:srgbClr val="FFFFFF"/>
              </a:solidFill>
              <a:latin typeface="微软雅黑" panose="020B0503020204020204" pitchFamily="34" charset="-122"/>
              <a:ea typeface="微软雅黑" panose="020B0503020204020204" pitchFamily="34" charset="-122"/>
            </a:endParaRPr>
          </a:p>
        </p:txBody>
      </p:sp>
      <p:pic>
        <p:nvPicPr>
          <p:cNvPr id="14" name="Picture 60" descr="防火墙"/>
          <p:cNvPicPr>
            <a:picLocks noChangeAspect="1" noChangeArrowheads="1"/>
          </p:cNvPicPr>
          <p:nvPr/>
        </p:nvPicPr>
        <p:blipFill>
          <a:blip r:embed="rId9" cstate="print"/>
          <a:srcRect/>
          <a:stretch>
            <a:fillRect/>
          </a:stretch>
        </p:blipFill>
        <p:spPr bwMode="auto">
          <a:xfrm>
            <a:off x="3098475" y="1956944"/>
            <a:ext cx="410482" cy="35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MH_Other_2"/>
          <p:cNvSpPr>
            <a:spLocks noChangeShapeType="1"/>
          </p:cNvSpPr>
          <p:nvPr>
            <p:custDataLst>
              <p:tags r:id="rId10"/>
            </p:custDataLst>
          </p:nvPr>
        </p:nvSpPr>
        <p:spPr bwMode="auto">
          <a:xfrm>
            <a:off x="1763688" y="1826897"/>
            <a:ext cx="1108637" cy="313469"/>
          </a:xfrm>
          <a:prstGeom prst="line">
            <a:avLst/>
          </a:prstGeom>
          <a:noFill/>
          <a:ln w="5715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pic>
        <p:nvPicPr>
          <p:cNvPr id="21"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1384333" y="1547731"/>
            <a:ext cx="412645" cy="468823"/>
          </a:xfrm>
          <a:prstGeom prst="rect">
            <a:avLst/>
          </a:prstGeom>
          <a:noFill/>
          <a:ln w="9525">
            <a:noFill/>
            <a:miter lim="800000"/>
            <a:headEnd/>
            <a:tailEnd/>
          </a:ln>
        </p:spPr>
      </p:pic>
      <p:pic>
        <p:nvPicPr>
          <p:cNvPr id="22"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1384333" y="2292309"/>
            <a:ext cx="412645" cy="468823"/>
          </a:xfrm>
          <a:prstGeom prst="rect">
            <a:avLst/>
          </a:prstGeom>
          <a:noFill/>
          <a:ln w="9525">
            <a:noFill/>
            <a:miter lim="800000"/>
            <a:headEnd/>
            <a:tailEnd/>
          </a:ln>
        </p:spPr>
      </p:pic>
      <p:sp>
        <p:nvSpPr>
          <p:cNvPr id="26" name="Content Placeholder 3"/>
          <p:cNvSpPr txBox="1"/>
          <p:nvPr/>
        </p:nvSpPr>
        <p:spPr>
          <a:xfrm>
            <a:off x="436535" y="3515707"/>
            <a:ext cx="3280247" cy="1047601"/>
          </a:xfrm>
          <a:prstGeom prst="rect">
            <a:avLst/>
          </a:prstGeom>
        </p:spPr>
        <p:txBody>
          <a:bodyPr/>
          <a:lstStyle>
            <a:lvl1pPr marL="342900" indent="-342900" algn="l" rtl="0" eaLnBrk="1" fontAlgn="base" hangingPunct="1">
              <a:lnSpc>
                <a:spcPct val="150000"/>
              </a:lnSpc>
              <a:spcBef>
                <a:spcPct val="0"/>
              </a:spcBef>
              <a:spcAft>
                <a:spcPct val="0"/>
              </a:spcAft>
              <a:defRPr sz="2000" b="1">
                <a:solidFill>
                  <a:schemeClr val="tx1"/>
                </a:solidFill>
                <a:latin typeface="+mn-lt"/>
                <a:ea typeface="+mn-ea"/>
                <a:cs typeface="+mn-cs"/>
              </a:defRPr>
            </a:lvl1pPr>
            <a:lvl2pPr marL="742950" indent="-285750" algn="l" rtl="0" eaLnBrk="1" fontAlgn="base" hangingPunct="1">
              <a:lnSpc>
                <a:spcPct val="120000"/>
              </a:lnSpc>
              <a:spcBef>
                <a:spcPct val="50000"/>
              </a:spcBef>
              <a:spcAft>
                <a:spcPct val="0"/>
              </a:spcAft>
              <a:defRPr>
                <a:solidFill>
                  <a:schemeClr val="tx1"/>
                </a:solidFill>
                <a:latin typeface="+mn-ea"/>
                <a:ea typeface="+mn-ea"/>
              </a:defRPr>
            </a:lvl2pPr>
            <a:lvl3pPr marL="1143000" indent="-228600" algn="l" rtl="0" eaLnBrk="1" fontAlgn="base" hangingPunct="1">
              <a:lnSpc>
                <a:spcPct val="120000"/>
              </a:lnSpc>
              <a:spcBef>
                <a:spcPct val="50000"/>
              </a:spcBef>
              <a:spcAft>
                <a:spcPct val="0"/>
              </a:spcAft>
              <a:defRPr sz="1600">
                <a:solidFill>
                  <a:schemeClr val="tx1"/>
                </a:solidFill>
                <a:latin typeface="+mn-ea"/>
                <a:ea typeface="+mn-ea"/>
              </a:defRPr>
            </a:lvl3pPr>
            <a:lvl4pPr marL="1600200" indent="-228600" algn="l" rtl="0" eaLnBrk="1" fontAlgn="base" hangingPunct="1">
              <a:lnSpc>
                <a:spcPct val="120000"/>
              </a:lnSpc>
              <a:spcBef>
                <a:spcPct val="50000"/>
              </a:spcBef>
              <a:spcAft>
                <a:spcPct val="0"/>
              </a:spcAft>
              <a:defRPr sz="1400">
                <a:solidFill>
                  <a:schemeClr val="tx1"/>
                </a:solidFill>
                <a:latin typeface="+mn-ea"/>
                <a:ea typeface="+mn-ea"/>
              </a:defRPr>
            </a:lvl4pPr>
            <a:lvl5pPr marL="2057400" indent="-228600" algn="l" rtl="0" eaLnBrk="1" fontAlgn="base" hangingPunct="1">
              <a:lnSpc>
                <a:spcPct val="120000"/>
              </a:lnSpc>
              <a:spcBef>
                <a:spcPct val="20000"/>
              </a:spcBef>
              <a:spcAft>
                <a:spcPct val="0"/>
              </a:spcAft>
              <a:defRPr sz="1200">
                <a:solidFill>
                  <a:schemeClr val="tx1"/>
                </a:solidFill>
                <a:latin typeface="+mj-lt"/>
                <a:ea typeface="+mn-ea"/>
              </a:defRPr>
            </a:lvl5pPr>
            <a:lvl6pPr marL="2514600" indent="-228600" algn="l" rtl="0" eaLnBrk="1" fontAlgn="base" hangingPunct="1">
              <a:lnSpc>
                <a:spcPct val="120000"/>
              </a:lnSpc>
              <a:spcBef>
                <a:spcPct val="20000"/>
              </a:spcBef>
              <a:spcAft>
                <a:spcPct val="0"/>
              </a:spcAft>
              <a:defRPr sz="1200">
                <a:solidFill>
                  <a:schemeClr val="tx1"/>
                </a:solidFill>
                <a:latin typeface="+mj-lt"/>
                <a:ea typeface="+mn-ea"/>
              </a:defRPr>
            </a:lvl6pPr>
            <a:lvl7pPr marL="2971800" indent="-228600" algn="l" rtl="0" eaLnBrk="1" fontAlgn="base" hangingPunct="1">
              <a:lnSpc>
                <a:spcPct val="120000"/>
              </a:lnSpc>
              <a:spcBef>
                <a:spcPct val="20000"/>
              </a:spcBef>
              <a:spcAft>
                <a:spcPct val="0"/>
              </a:spcAft>
              <a:defRPr sz="1200">
                <a:solidFill>
                  <a:schemeClr val="tx1"/>
                </a:solidFill>
                <a:latin typeface="+mj-lt"/>
                <a:ea typeface="+mn-ea"/>
              </a:defRPr>
            </a:lvl7pPr>
            <a:lvl8pPr marL="3429000" indent="-228600" algn="l" rtl="0" eaLnBrk="1" fontAlgn="base" hangingPunct="1">
              <a:lnSpc>
                <a:spcPct val="120000"/>
              </a:lnSpc>
              <a:spcBef>
                <a:spcPct val="20000"/>
              </a:spcBef>
              <a:spcAft>
                <a:spcPct val="0"/>
              </a:spcAft>
              <a:defRPr sz="1200">
                <a:solidFill>
                  <a:schemeClr val="tx1"/>
                </a:solidFill>
                <a:latin typeface="+mj-lt"/>
                <a:ea typeface="+mn-ea"/>
              </a:defRPr>
            </a:lvl8pPr>
            <a:lvl9pPr marL="3886200" indent="-228600" algn="l" rtl="0" eaLnBrk="1" fontAlgn="base" hangingPunct="1">
              <a:lnSpc>
                <a:spcPct val="120000"/>
              </a:lnSpc>
              <a:spcBef>
                <a:spcPct val="20000"/>
              </a:spcBef>
              <a:spcAft>
                <a:spcPct val="0"/>
              </a:spcAft>
              <a:defRPr sz="1200">
                <a:solidFill>
                  <a:schemeClr val="tx1"/>
                </a:solidFill>
                <a:latin typeface="+mj-lt"/>
                <a:ea typeface="+mn-ea"/>
              </a:defRPr>
            </a:lvl9pPr>
          </a:lstStyle>
          <a:p>
            <a:pPr>
              <a:lnSpc>
                <a:spcPct val="100000"/>
              </a:lnSpc>
            </a:pPr>
            <a:r>
              <a:rPr lang="en-US" altLang="zh-CN" sz="1200" kern="0" dirty="0">
                <a:latin typeface="微软雅黑" panose="020B0503020204020204" pitchFamily="34" charset="-122"/>
                <a:ea typeface="微软雅黑" panose="020B0503020204020204" pitchFamily="34" charset="-122"/>
              </a:rPr>
              <a:t>LLB</a:t>
            </a:r>
            <a:r>
              <a:rPr lang="zh-CN" altLang="en-US" sz="1200" kern="0" dirty="0">
                <a:latin typeface="微软雅黑" panose="020B0503020204020204" pitchFamily="34" charset="-122"/>
                <a:ea typeface="微软雅黑" panose="020B0503020204020204" pitchFamily="34" charset="-122"/>
              </a:rPr>
              <a:t>链路出口健康检查</a:t>
            </a:r>
            <a:endParaRPr lang="en-US" sz="1200" kern="0" dirty="0">
              <a:latin typeface="微软雅黑" panose="020B0503020204020204" pitchFamily="34" charset="-122"/>
              <a:ea typeface="微软雅黑" panose="020B0503020204020204" pitchFamily="34" charset="-122"/>
            </a:endParaRPr>
          </a:p>
          <a:p>
            <a:pPr marL="628650" lvl="1" indent="-171450">
              <a:lnSpc>
                <a:spcPct val="100000"/>
              </a:lnSpc>
              <a:buFont typeface="Wingdings" panose="05000000000000000000" pitchFamily="2" charset="2"/>
              <a:buChar char="n"/>
            </a:pPr>
            <a:r>
              <a:rPr lang="zh-CN" altLang="en-US" sz="1100" kern="0" dirty="0">
                <a:latin typeface="Arial" panose="020B0604020202020204" pitchFamily="34" charset="0"/>
                <a:ea typeface="微软雅黑" panose="020B0503020204020204" pitchFamily="34" charset="-122"/>
                <a:cs typeface="Arial" panose="020B0604020202020204" pitchFamily="34" charset="0"/>
              </a:rPr>
              <a:t>链路出口实时健康检查</a:t>
            </a:r>
            <a:endParaRPr lang="en-US" altLang="zh-CN" sz="1100" kern="0" dirty="0">
              <a:latin typeface="Arial" panose="020B0604020202020204" pitchFamily="34" charset="0"/>
              <a:ea typeface="微软雅黑" panose="020B0503020204020204" pitchFamily="34" charset="-122"/>
              <a:cs typeface="Arial" panose="020B0604020202020204" pitchFamily="34" charset="0"/>
            </a:endParaRPr>
          </a:p>
          <a:p>
            <a:pPr marL="628650" lvl="1" indent="-171450">
              <a:lnSpc>
                <a:spcPct val="100000"/>
              </a:lnSpc>
              <a:buClr>
                <a:schemeClr val="tx1"/>
              </a:buClr>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rPr>
              <a:t>故障链路流量切换</a:t>
            </a:r>
            <a:endParaRPr lang="en-US" altLang="zh-CN" sz="1100" kern="0" dirty="0">
              <a:latin typeface="微软雅黑" panose="020B0503020204020204" pitchFamily="34" charset="-122"/>
              <a:ea typeface="微软雅黑" panose="020B0503020204020204" pitchFamily="34" charset="-122"/>
            </a:endParaRPr>
          </a:p>
          <a:p>
            <a:pPr marL="628650" lvl="1" indent="-171450">
              <a:lnSpc>
                <a:spcPct val="100000"/>
              </a:lnSpc>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rPr>
              <a:t>保证流量不中断</a:t>
            </a:r>
            <a:endParaRPr lang="en-US" sz="1100" kern="0" dirty="0">
              <a:latin typeface="微软雅黑" panose="020B0503020204020204" pitchFamily="34" charset="-122"/>
              <a:ea typeface="微软雅黑" panose="020B0503020204020204" pitchFamily="34" charset="-122"/>
            </a:endParaRPr>
          </a:p>
        </p:txBody>
      </p:sp>
      <p:sp>
        <p:nvSpPr>
          <p:cNvPr id="3" name="矩形 2"/>
          <p:cNvSpPr/>
          <p:nvPr/>
        </p:nvSpPr>
        <p:spPr>
          <a:xfrm>
            <a:off x="3153278" y="3492573"/>
            <a:ext cx="2566302" cy="877163"/>
          </a:xfrm>
          <a:prstGeom prst="rect">
            <a:avLst/>
          </a:prstGeom>
        </p:spPr>
        <p:txBody>
          <a:bodyPr wrap="square">
            <a:spAutoFit/>
          </a:bodyPr>
          <a:lstStyle/>
          <a:p>
            <a:pPr lvl="0">
              <a:lnSpc>
                <a:spcPct val="150000"/>
              </a:lnSpc>
              <a:spcBef>
                <a:spcPts val="1200"/>
              </a:spcBef>
            </a:pPr>
            <a:r>
              <a:rPr lang="en-US" altLang="zh-CN" sz="1200" b="1" kern="0" dirty="0">
                <a:latin typeface="微软雅黑" panose="020B0503020204020204" pitchFamily="34" charset="-122"/>
                <a:ea typeface="微软雅黑" panose="020B0503020204020204" pitchFamily="34" charset="-122"/>
              </a:rPr>
              <a:t>LLB</a:t>
            </a:r>
            <a:r>
              <a:rPr lang="zh-CN" altLang="en-US" sz="1200" b="1" kern="0" dirty="0">
                <a:latin typeface="微软雅黑" panose="020B0503020204020204" pitchFamily="34" charset="-122"/>
                <a:ea typeface="微软雅黑" panose="020B0503020204020204" pitchFamily="34" charset="-122"/>
              </a:rPr>
              <a:t>链路出口智能选路</a:t>
            </a:r>
            <a:endParaRPr lang="en-US" altLang="zh-CN" sz="1200" b="1" kern="0" dirty="0">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cs typeface="Arial" panose="020B0604020202020204" pitchFamily="34" charset="0"/>
              </a:rPr>
              <a:t>内置运营商地址表智能选路</a:t>
            </a:r>
            <a:endParaRPr lang="en-US" altLang="zh-CN" sz="1100" kern="0" dirty="0">
              <a:latin typeface="微软雅黑" panose="020B0503020204020204" pitchFamily="34" charset="-122"/>
              <a:ea typeface="微软雅黑" panose="020B0503020204020204" pitchFamily="34" charset="-122"/>
              <a:cs typeface="Arial" panose="020B0604020202020204" pitchFamily="34" charset="0"/>
            </a:endParaRPr>
          </a:p>
          <a:p>
            <a:pPr marL="628650" lvl="1" indent="-171450">
              <a:lnSpc>
                <a:spcPct val="150000"/>
              </a:lnSpc>
              <a:buClr>
                <a:schemeClr val="tx1"/>
              </a:buClr>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cs typeface="Arial" panose="020B0604020202020204" pitchFamily="34" charset="0"/>
              </a:rPr>
              <a:t>动态探测就近智能选路</a:t>
            </a:r>
            <a:endParaRPr lang="en-US" altLang="zh-CN" sz="1100"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矩形 3"/>
          <p:cNvSpPr/>
          <p:nvPr/>
        </p:nvSpPr>
        <p:spPr>
          <a:xfrm>
            <a:off x="5847256" y="3492573"/>
            <a:ext cx="2880320" cy="1131079"/>
          </a:xfrm>
          <a:prstGeom prst="rect">
            <a:avLst/>
          </a:prstGeom>
        </p:spPr>
        <p:txBody>
          <a:bodyPr wrap="square">
            <a:spAutoFit/>
          </a:bodyPr>
          <a:lstStyle/>
          <a:p>
            <a:pPr marL="342900" lvl="1" indent="-342900">
              <a:lnSpc>
                <a:spcPct val="150000"/>
              </a:lnSpc>
              <a:spcBef>
                <a:spcPts val="1200"/>
              </a:spcBef>
              <a:buClr>
                <a:srgbClr val="C00000"/>
              </a:buClr>
            </a:pPr>
            <a:r>
              <a:rPr lang="zh-CN" altLang="en-US" sz="1200" b="1" kern="0" dirty="0">
                <a:latin typeface="微软雅黑" panose="020B0503020204020204" pitchFamily="34" charset="-122"/>
                <a:ea typeface="微软雅黑" panose="020B0503020204020204" pitchFamily="34" charset="-122"/>
              </a:rPr>
              <a:t>多种</a:t>
            </a:r>
            <a:r>
              <a:rPr lang="en-US" altLang="zh-CN" sz="1200" b="1" kern="0" dirty="0">
                <a:latin typeface="微软雅黑" panose="020B0503020204020204" pitchFamily="34" charset="-122"/>
                <a:ea typeface="微软雅黑" panose="020B0503020204020204" pitchFamily="34" charset="-122"/>
              </a:rPr>
              <a:t>LLB</a:t>
            </a:r>
            <a:r>
              <a:rPr lang="zh-CN" altLang="en-US" sz="1200" b="1" kern="0" dirty="0">
                <a:latin typeface="微软雅黑" panose="020B0503020204020204" pitchFamily="34" charset="-122"/>
                <a:ea typeface="微软雅黑" panose="020B0503020204020204" pitchFamily="34" charset="-122"/>
              </a:rPr>
              <a:t>算法</a:t>
            </a:r>
            <a:r>
              <a:rPr lang="en-US" altLang="zh-CN" sz="1200" b="1" kern="0" dirty="0">
                <a:latin typeface="微软雅黑" panose="020B0503020204020204" pitchFamily="34" charset="-122"/>
                <a:ea typeface="微软雅黑" panose="020B0503020204020204" pitchFamily="34" charset="-122"/>
              </a:rPr>
              <a:t>/</a:t>
            </a:r>
            <a:r>
              <a:rPr lang="zh-CN" altLang="en-US" sz="1200" b="1" kern="0" dirty="0">
                <a:latin typeface="微软雅黑" panose="020B0503020204020204" pitchFamily="34" charset="-122"/>
                <a:ea typeface="微软雅黑" panose="020B0503020204020204" pitchFamily="34" charset="-122"/>
              </a:rPr>
              <a:t>策略选路</a:t>
            </a:r>
            <a:endParaRPr lang="en-US" altLang="zh-CN" sz="1200" b="1" kern="0" dirty="0">
              <a:latin typeface="微软雅黑" panose="020B0503020204020204" pitchFamily="34" charset="-122"/>
              <a:ea typeface="微软雅黑" panose="020B0503020204020204" pitchFamily="34" charset="-122"/>
            </a:endParaRPr>
          </a:p>
          <a:p>
            <a:pPr marL="628650" lvl="1" indent="-171450">
              <a:lnSpc>
                <a:spcPct val="150000"/>
              </a:lnSpc>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rPr>
              <a:t>基于内网用户的</a:t>
            </a:r>
            <a:r>
              <a:rPr lang="en-US" altLang="zh-CN" sz="1100" kern="0" dirty="0">
                <a:latin typeface="微软雅黑" panose="020B0503020204020204" pitchFamily="34" charset="-122"/>
                <a:ea typeface="微软雅黑" panose="020B0503020204020204" pitchFamily="34" charset="-122"/>
              </a:rPr>
              <a:t>ACL</a:t>
            </a:r>
            <a:r>
              <a:rPr lang="zh-CN" altLang="en-US" sz="1100" kern="0" dirty="0">
                <a:latin typeface="微软雅黑" panose="020B0503020204020204" pitchFamily="34" charset="-122"/>
                <a:ea typeface="微软雅黑" panose="020B0503020204020204" pitchFamily="34" charset="-122"/>
              </a:rPr>
              <a:t>选路</a:t>
            </a:r>
            <a:endParaRPr lang="en-US" altLang="zh-CN" sz="1100" kern="0" dirty="0">
              <a:latin typeface="微软雅黑" panose="020B0503020204020204" pitchFamily="34" charset="-122"/>
              <a:ea typeface="微软雅黑" panose="020B0503020204020204" pitchFamily="34" charset="-122"/>
            </a:endParaRPr>
          </a:p>
          <a:p>
            <a:pPr marL="628650" lvl="1" indent="-171450">
              <a:lnSpc>
                <a:spcPct val="150000"/>
              </a:lnSpc>
              <a:buClr>
                <a:schemeClr val="tx1"/>
              </a:buClr>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rPr>
              <a:t>基于应用的智能</a:t>
            </a:r>
            <a:r>
              <a:rPr lang="zh-CN" altLang="en-US" sz="1100" kern="0" dirty="0" smtClean="0">
                <a:latin typeface="微软雅黑" panose="020B0503020204020204" pitchFamily="34" charset="-122"/>
                <a:ea typeface="微软雅黑" panose="020B0503020204020204" pitchFamily="34" charset="-122"/>
              </a:rPr>
              <a:t>选路</a:t>
            </a:r>
            <a:endParaRPr lang="en-US" altLang="zh-CN" sz="1100" kern="0" dirty="0">
              <a:latin typeface="微软雅黑" panose="020B0503020204020204" pitchFamily="34" charset="-122"/>
              <a:ea typeface="微软雅黑" panose="020B0503020204020204" pitchFamily="34" charset="-122"/>
            </a:endParaRPr>
          </a:p>
          <a:p>
            <a:pPr marL="628650" lvl="1" indent="-171450">
              <a:lnSpc>
                <a:spcPct val="150000"/>
              </a:lnSpc>
              <a:buClr>
                <a:schemeClr val="tx1"/>
              </a:buClr>
              <a:buFont typeface="Wingdings" panose="05000000000000000000" pitchFamily="2" charset="2"/>
              <a:buChar char="n"/>
            </a:pPr>
            <a:r>
              <a:rPr lang="zh-CN" altLang="en-US" sz="1100" kern="0" dirty="0">
                <a:latin typeface="微软雅黑" panose="020B0503020204020204" pitchFamily="34" charset="-122"/>
                <a:ea typeface="微软雅黑" panose="020B0503020204020204" pitchFamily="34" charset="-122"/>
              </a:rPr>
              <a:t>基于</a:t>
            </a:r>
            <a:r>
              <a:rPr lang="en-US" altLang="zh-CN" sz="1100" kern="0" dirty="0">
                <a:latin typeface="微软雅黑" panose="020B0503020204020204" pitchFamily="34" charset="-122"/>
                <a:ea typeface="微软雅黑" panose="020B0503020204020204" pitchFamily="34" charset="-122"/>
              </a:rPr>
              <a:t>DNS</a:t>
            </a:r>
            <a:r>
              <a:rPr lang="zh-CN" altLang="en-US" sz="1100" kern="0" dirty="0">
                <a:latin typeface="微软雅黑" panose="020B0503020204020204" pitchFamily="34" charset="-122"/>
                <a:ea typeface="微软雅黑" panose="020B0503020204020204" pitchFamily="34" charset="-122"/>
              </a:rPr>
              <a:t>的智能选路</a:t>
            </a:r>
            <a:endParaRPr lang="en-US" altLang="zh-CN" sz="1100" kern="0" dirty="0">
              <a:latin typeface="微软雅黑" panose="020B0503020204020204" pitchFamily="34" charset="-122"/>
              <a:ea typeface="微软雅黑" panose="020B0503020204020204" pitchFamily="34" charset="-122"/>
            </a:endParaRPr>
          </a:p>
        </p:txBody>
      </p:sp>
      <p:sp>
        <p:nvSpPr>
          <p:cNvPr id="27" name="MH_SubTitle_1"/>
          <p:cNvSpPr>
            <a:spLocks noChangeArrowheads="1"/>
          </p:cNvSpPr>
          <p:nvPr>
            <p:custDataLst>
              <p:tags r:id="rId12"/>
            </p:custDataLst>
          </p:nvPr>
        </p:nvSpPr>
        <p:spPr bwMode="gray">
          <a:xfrm>
            <a:off x="5976156" y="121306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游戏</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28" name="MH_SubTitle_1"/>
          <p:cNvSpPr>
            <a:spLocks noChangeArrowheads="1"/>
          </p:cNvSpPr>
          <p:nvPr>
            <p:custDataLst>
              <p:tags r:id="rId13"/>
            </p:custDataLst>
          </p:nvPr>
        </p:nvSpPr>
        <p:spPr bwMode="gray">
          <a:xfrm>
            <a:off x="5976156" y="1573108"/>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视频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30" name="MH_SubTitle_1"/>
          <p:cNvSpPr>
            <a:spLocks noChangeArrowheads="1"/>
          </p:cNvSpPr>
          <p:nvPr>
            <p:custDataLst>
              <p:tags r:id="rId14"/>
            </p:custDataLst>
          </p:nvPr>
        </p:nvSpPr>
        <p:spPr bwMode="gray">
          <a:xfrm>
            <a:off x="5976156" y="2859782"/>
            <a:ext cx="1535979" cy="278562"/>
          </a:xfrm>
          <a:prstGeom prst="roundRect">
            <a:avLst>
              <a:gd name="adj" fmla="val 50000"/>
            </a:avLst>
          </a:prstGeom>
          <a:solidFill>
            <a:srgbClr val="FFE55F"/>
          </a:solidFill>
          <a:ln>
            <a:noFill/>
          </a:ln>
        </p:spPr>
        <p:txBody>
          <a:bodyPr lIns="0" tIns="0" rIns="0" bIns="0" anchor="ctr" anchorCtr="1"/>
          <a:lstStyle/>
          <a:p>
            <a:r>
              <a:rPr kumimoji="1" lang="zh-CN" altLang="en-US" sz="1000" dirty="0">
                <a:solidFill>
                  <a:srgbClr val="FFFFFF"/>
                </a:solidFill>
                <a:latin typeface="微软雅黑" panose="020B0503020204020204" pitchFamily="34" charset="-122"/>
                <a:ea typeface="微软雅黑" panose="020B0503020204020204" pitchFamily="34" charset="-122"/>
              </a:rPr>
              <a:t>论文网站</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33" name="MH_SubTitle_1"/>
          <p:cNvSpPr>
            <a:spLocks noChangeArrowheads="1"/>
          </p:cNvSpPr>
          <p:nvPr>
            <p:custDataLst>
              <p:tags r:id="rId15"/>
            </p:custDataLst>
          </p:nvPr>
        </p:nvSpPr>
        <p:spPr bwMode="gray">
          <a:xfrm>
            <a:off x="5976156" y="2510422"/>
            <a:ext cx="1535979" cy="278562"/>
          </a:xfrm>
          <a:prstGeom prst="roundRect">
            <a:avLst>
              <a:gd name="adj" fmla="val 50000"/>
            </a:avLst>
          </a:prstGeom>
          <a:solidFill>
            <a:srgbClr val="FFE55F"/>
          </a:solidFill>
          <a:ln>
            <a:noFill/>
          </a:ln>
        </p:spPr>
        <p:txBody>
          <a:bodyPr lIns="0" tIns="0" rIns="0" bIns="0" anchor="ctr" anchorCtr="1"/>
          <a:lstStyle/>
          <a:p>
            <a:r>
              <a:rPr kumimoji="1" lang="zh-CN" altLang="en-US" sz="1000" dirty="0">
                <a:solidFill>
                  <a:srgbClr val="FFFFFF"/>
                </a:solidFill>
                <a:latin typeface="微软雅黑" panose="020B0503020204020204" pitchFamily="34" charset="-122"/>
                <a:ea typeface="微软雅黑" panose="020B0503020204020204" pitchFamily="34" charset="-122"/>
              </a:rPr>
              <a:t>教育网</a:t>
            </a:r>
            <a:r>
              <a:rPr kumimoji="1" lang="en-US" altLang="zh-CN" sz="1000" dirty="0">
                <a:solidFill>
                  <a:srgbClr val="FFFFFF"/>
                </a:solidFill>
                <a:latin typeface="微软雅黑" panose="020B0503020204020204" pitchFamily="34" charset="-122"/>
                <a:ea typeface="微软雅黑" panose="020B0503020204020204" pitchFamily="34" charset="-122"/>
              </a:rPr>
              <a:t>DNS</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34" name="MH_SubTitle_2"/>
          <p:cNvSpPr>
            <a:spLocks noChangeArrowheads="1"/>
          </p:cNvSpPr>
          <p:nvPr>
            <p:custDataLst>
              <p:tags r:id="rId16"/>
            </p:custDataLst>
          </p:nvPr>
        </p:nvSpPr>
        <p:spPr bwMode="gray">
          <a:xfrm>
            <a:off x="5976156" y="2001085"/>
            <a:ext cx="1535979" cy="278562"/>
          </a:xfrm>
          <a:prstGeom prst="roundRect">
            <a:avLst>
              <a:gd name="adj" fmla="val 50000"/>
            </a:avLst>
          </a:prstGeom>
          <a:solidFill>
            <a:srgbClr val="03B8D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普通上网</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36" name="MH_Other_1"/>
          <p:cNvSpPr>
            <a:spLocks noChangeShapeType="1"/>
          </p:cNvSpPr>
          <p:nvPr>
            <p:custDataLst>
              <p:tags r:id="rId17"/>
            </p:custDataLst>
          </p:nvPr>
        </p:nvSpPr>
        <p:spPr bwMode="auto">
          <a:xfrm flipV="1">
            <a:off x="5731858" y="1352348"/>
            <a:ext cx="244298" cy="13928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7" name="MH_Other_1"/>
          <p:cNvSpPr>
            <a:spLocks noChangeShapeType="1"/>
          </p:cNvSpPr>
          <p:nvPr>
            <p:custDataLst>
              <p:tags r:id="rId18"/>
            </p:custDataLst>
          </p:nvPr>
        </p:nvSpPr>
        <p:spPr bwMode="auto">
          <a:xfrm>
            <a:off x="5725235" y="1546967"/>
            <a:ext cx="250921" cy="165421"/>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8" name="MH_Other_1"/>
          <p:cNvSpPr>
            <a:spLocks noChangeShapeType="1"/>
          </p:cNvSpPr>
          <p:nvPr>
            <p:custDataLst>
              <p:tags r:id="rId19"/>
            </p:custDataLst>
          </p:nvPr>
        </p:nvSpPr>
        <p:spPr bwMode="auto">
          <a:xfrm flipV="1">
            <a:off x="5742683" y="2649704"/>
            <a:ext cx="250921" cy="120512"/>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9" name="MH_Other_1"/>
          <p:cNvSpPr>
            <a:spLocks noChangeShapeType="1"/>
          </p:cNvSpPr>
          <p:nvPr>
            <p:custDataLst>
              <p:tags r:id="rId20"/>
            </p:custDataLst>
          </p:nvPr>
        </p:nvSpPr>
        <p:spPr bwMode="auto">
          <a:xfrm>
            <a:off x="5742682" y="2788985"/>
            <a:ext cx="250921" cy="210078"/>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40" name="MH_Other_1"/>
          <p:cNvSpPr>
            <a:spLocks noChangeShapeType="1"/>
          </p:cNvSpPr>
          <p:nvPr>
            <p:custDataLst>
              <p:tags r:id="rId21"/>
            </p:custDataLst>
          </p:nvPr>
        </p:nvSpPr>
        <p:spPr bwMode="auto">
          <a:xfrm flipV="1">
            <a:off x="5744598" y="2140365"/>
            <a:ext cx="249006" cy="5133"/>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41" name="MH_Other_2"/>
          <p:cNvSpPr>
            <a:spLocks noChangeShapeType="1"/>
          </p:cNvSpPr>
          <p:nvPr>
            <p:custDataLst>
              <p:tags r:id="rId22"/>
            </p:custDataLst>
          </p:nvPr>
        </p:nvSpPr>
        <p:spPr bwMode="auto">
          <a:xfrm flipV="1">
            <a:off x="1797007" y="2153027"/>
            <a:ext cx="1075317" cy="346320"/>
          </a:xfrm>
          <a:prstGeom prst="line">
            <a:avLst/>
          </a:prstGeom>
          <a:noFill/>
          <a:ln w="5715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13" name="矩形 12"/>
          <p:cNvSpPr/>
          <p:nvPr/>
        </p:nvSpPr>
        <p:spPr>
          <a:xfrm>
            <a:off x="899592" y="1643642"/>
            <a:ext cx="492443" cy="276999"/>
          </a:xfrm>
          <a:prstGeom prst="rect">
            <a:avLst/>
          </a:prstGeom>
        </p:spPr>
        <p:txBody>
          <a:bodyPr wrap="none">
            <a:spAutoFit/>
          </a:bodyPr>
          <a:lstStyle/>
          <a:p>
            <a:r>
              <a:rPr lang="zh-CN" altLang="en-US" sz="1200" kern="0" dirty="0">
                <a:latin typeface="微软雅黑" panose="020B0503020204020204" pitchFamily="34" charset="-122"/>
                <a:ea typeface="微软雅黑" panose="020B0503020204020204" pitchFamily="34" charset="-122"/>
              </a:rPr>
              <a:t>学生</a:t>
            </a:r>
            <a:endParaRPr lang="zh-CN" altLang="en-US" dirty="0"/>
          </a:p>
        </p:txBody>
      </p:sp>
      <p:sp>
        <p:nvSpPr>
          <p:cNvPr id="42" name="矩形 41"/>
          <p:cNvSpPr/>
          <p:nvPr/>
        </p:nvSpPr>
        <p:spPr>
          <a:xfrm>
            <a:off x="899592" y="2438767"/>
            <a:ext cx="492443" cy="276999"/>
          </a:xfrm>
          <a:prstGeom prst="rect">
            <a:avLst/>
          </a:prstGeom>
        </p:spPr>
        <p:txBody>
          <a:bodyPr wrap="none">
            <a:spAutoFit/>
          </a:bodyPr>
          <a:lstStyle/>
          <a:p>
            <a:r>
              <a:rPr lang="zh-CN" altLang="en-US" sz="1200" kern="0" dirty="0">
                <a:latin typeface="微软雅黑" panose="020B0503020204020204" pitchFamily="34" charset="-122"/>
                <a:ea typeface="微软雅黑" panose="020B0503020204020204" pitchFamily="34" charset="-122"/>
              </a:rPr>
              <a:t>教师</a:t>
            </a:r>
            <a:endParaRPr lang="zh-CN" altLang="en-US" dirty="0"/>
          </a:p>
        </p:txBody>
      </p:sp>
      <p:sp>
        <p:nvSpPr>
          <p:cNvPr id="43" name="MH_Other_1"/>
          <p:cNvSpPr>
            <a:spLocks noChangeShapeType="1"/>
          </p:cNvSpPr>
          <p:nvPr>
            <p:custDataLst>
              <p:tags r:id="rId23"/>
            </p:custDataLst>
          </p:nvPr>
        </p:nvSpPr>
        <p:spPr bwMode="auto">
          <a:xfrm flipV="1">
            <a:off x="5744599" y="987574"/>
            <a:ext cx="249006" cy="434414"/>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44" name="MH_SubTitle_1"/>
          <p:cNvSpPr>
            <a:spLocks noChangeArrowheads="1"/>
          </p:cNvSpPr>
          <p:nvPr>
            <p:custDataLst>
              <p:tags r:id="rId24"/>
            </p:custDataLst>
          </p:nvPr>
        </p:nvSpPr>
        <p:spPr bwMode="gray">
          <a:xfrm>
            <a:off x="5993604" y="848293"/>
            <a:ext cx="1535979"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dirty="0">
                <a:solidFill>
                  <a:srgbClr val="FFFFFF"/>
                </a:solidFill>
                <a:latin typeface="微软雅黑" panose="020B0503020204020204" pitchFamily="34" charset="-122"/>
                <a:ea typeface="微软雅黑" panose="020B0503020204020204" pitchFamily="34" charset="-122"/>
              </a:rPr>
              <a:t>互联网</a:t>
            </a:r>
            <a:r>
              <a:rPr kumimoji="1" lang="en-US" altLang="zh-CN" sz="1000" dirty="0">
                <a:solidFill>
                  <a:srgbClr val="FFFFFF"/>
                </a:solidFill>
                <a:latin typeface="微软雅黑" panose="020B0503020204020204" pitchFamily="34" charset="-122"/>
                <a:ea typeface="微软雅黑" panose="020B0503020204020204" pitchFamily="34" charset="-122"/>
              </a:rPr>
              <a:t>DNS</a:t>
            </a:r>
            <a:endParaRPr kumimoji="1" lang="zh-TW" altLang="en-US" sz="1000" dirty="0">
              <a:solidFill>
                <a:srgbClr val="FFFFFF"/>
              </a:solidFill>
              <a:latin typeface="微软雅黑" panose="020B0503020204020204" pitchFamily="34" charset="-122"/>
              <a:ea typeface="微软雅黑" panose="020B0503020204020204" pitchFamily="34" charset="-122"/>
            </a:endParaRPr>
          </a:p>
        </p:txBody>
      </p:sp>
      <p:sp>
        <p:nvSpPr>
          <p:cNvPr id="35"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基于</a:t>
            </a:r>
            <a:r>
              <a:rPr lang="en-US" altLang="zh-CN" sz="2400" dirty="0">
                <a:solidFill>
                  <a:prstClr val="black">
                    <a:lumMod val="65000"/>
                    <a:lumOff val="35000"/>
                  </a:prstClr>
                </a:solidFill>
              </a:rPr>
              <a:t>ISP</a:t>
            </a:r>
            <a:r>
              <a:rPr lang="zh-CN" altLang="en-US" sz="2400" dirty="0">
                <a:solidFill>
                  <a:prstClr val="black">
                    <a:lumMod val="65000"/>
                    <a:lumOff val="35000"/>
                  </a:prstClr>
                </a:solidFill>
              </a:rPr>
              <a:t>、</a:t>
            </a:r>
            <a:r>
              <a:rPr lang="en-US" altLang="zh-CN" sz="2400" dirty="0">
                <a:solidFill>
                  <a:prstClr val="black">
                    <a:lumMod val="65000"/>
                    <a:lumOff val="35000"/>
                  </a:prstClr>
                </a:solidFill>
              </a:rPr>
              <a:t>DNS</a:t>
            </a:r>
            <a:r>
              <a:rPr lang="zh-CN" altLang="en-US" sz="2400" dirty="0">
                <a:solidFill>
                  <a:prstClr val="black">
                    <a:lumMod val="65000"/>
                    <a:lumOff val="35000"/>
                  </a:prstClr>
                </a:solidFill>
              </a:rPr>
              <a:t>、应用出口智能选路</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MH_Other_1"/>
          <p:cNvSpPr>
            <a:spLocks noChangeShapeType="1"/>
          </p:cNvSpPr>
          <p:nvPr>
            <p:custDataLst>
              <p:tags r:id="rId1"/>
            </p:custDataLst>
          </p:nvPr>
        </p:nvSpPr>
        <p:spPr bwMode="auto">
          <a:xfrm flipV="1">
            <a:off x="5087273" y="1538611"/>
            <a:ext cx="1319632" cy="531116"/>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0" name="MH_Other_2"/>
          <p:cNvSpPr>
            <a:spLocks noChangeShapeType="1"/>
          </p:cNvSpPr>
          <p:nvPr>
            <p:custDataLst>
              <p:tags r:id="rId2"/>
            </p:custDataLst>
          </p:nvPr>
        </p:nvSpPr>
        <p:spPr bwMode="auto">
          <a:xfrm flipV="1">
            <a:off x="5081006" y="2132010"/>
            <a:ext cx="1327689" cy="0"/>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1" name="MH_Other_3"/>
          <p:cNvSpPr>
            <a:spLocks noChangeShapeType="1"/>
          </p:cNvSpPr>
          <p:nvPr>
            <p:custDataLst>
              <p:tags r:id="rId3"/>
            </p:custDataLst>
          </p:nvPr>
        </p:nvSpPr>
        <p:spPr bwMode="auto">
          <a:xfrm>
            <a:off x="5155314" y="2224408"/>
            <a:ext cx="1251591" cy="533169"/>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22" name="MH_SubTitle_1"/>
          <p:cNvSpPr>
            <a:spLocks noChangeArrowheads="1"/>
          </p:cNvSpPr>
          <p:nvPr>
            <p:custDataLst>
              <p:tags r:id="rId4"/>
            </p:custDataLst>
          </p:nvPr>
        </p:nvSpPr>
        <p:spPr bwMode="gray">
          <a:xfrm>
            <a:off x="6408695" y="1381192"/>
            <a:ext cx="1607743" cy="278562"/>
          </a:xfrm>
          <a:prstGeom prst="roundRect">
            <a:avLst>
              <a:gd name="adj" fmla="val 50000"/>
            </a:avLst>
          </a:prstGeom>
          <a:solidFill>
            <a:srgbClr val="EA545D"/>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1000">
                <a:solidFill>
                  <a:srgbClr val="FFFFFF"/>
                </a:solidFill>
                <a:latin typeface="微软雅黑" panose="020B0503020204020204" pitchFamily="34" charset="-122"/>
                <a:ea typeface="微软雅黑" panose="020B0503020204020204" pitchFamily="34" charset="-122"/>
              </a:rPr>
              <a:t>ISP1/DNS: 101.0.0.1</a:t>
            </a:r>
            <a:endParaRPr kumimoji="1" lang="zh-TW" altLang="en-US" sz="1000">
              <a:solidFill>
                <a:srgbClr val="FFFFFF"/>
              </a:solidFill>
              <a:latin typeface="微软雅黑" panose="020B0503020204020204" pitchFamily="34" charset="-122"/>
              <a:ea typeface="微软雅黑" panose="020B0503020204020204" pitchFamily="34" charset="-122"/>
            </a:endParaRPr>
          </a:p>
        </p:txBody>
      </p:sp>
      <p:sp>
        <p:nvSpPr>
          <p:cNvPr id="23" name="MH_SubTitle_2"/>
          <p:cNvSpPr>
            <a:spLocks noChangeArrowheads="1"/>
          </p:cNvSpPr>
          <p:nvPr>
            <p:custDataLst>
              <p:tags r:id="rId5"/>
            </p:custDataLst>
          </p:nvPr>
        </p:nvSpPr>
        <p:spPr bwMode="gray">
          <a:xfrm>
            <a:off x="6408695" y="2005391"/>
            <a:ext cx="1607743" cy="278562"/>
          </a:xfrm>
          <a:prstGeom prst="roundRect">
            <a:avLst>
              <a:gd name="adj" fmla="val 50000"/>
            </a:avLst>
          </a:prstGeom>
          <a:solidFill>
            <a:srgbClr val="03B8D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1000">
                <a:solidFill>
                  <a:srgbClr val="FFFFFF"/>
                </a:solidFill>
                <a:latin typeface="微软雅黑" panose="020B0503020204020204" pitchFamily="34" charset="-122"/>
                <a:ea typeface="微软雅黑" panose="020B0503020204020204" pitchFamily="34" charset="-122"/>
              </a:rPr>
              <a:t>ISP2/DNS: 102.0.0.1</a:t>
            </a:r>
            <a:endParaRPr kumimoji="1" lang="zh-TW" altLang="en-US" sz="1000">
              <a:solidFill>
                <a:srgbClr val="FFFFFF"/>
              </a:solidFill>
              <a:latin typeface="微软雅黑" panose="020B0503020204020204" pitchFamily="34" charset="-122"/>
              <a:ea typeface="微软雅黑" panose="020B0503020204020204" pitchFamily="34" charset="-122"/>
            </a:endParaRPr>
          </a:p>
        </p:txBody>
      </p:sp>
      <p:sp>
        <p:nvSpPr>
          <p:cNvPr id="24" name="MH_SubTitle_3"/>
          <p:cNvSpPr>
            <a:spLocks noChangeArrowheads="1"/>
          </p:cNvSpPr>
          <p:nvPr>
            <p:custDataLst>
              <p:tags r:id="rId6"/>
            </p:custDataLst>
          </p:nvPr>
        </p:nvSpPr>
        <p:spPr bwMode="gray">
          <a:xfrm>
            <a:off x="6408695" y="2629589"/>
            <a:ext cx="1607743" cy="279247"/>
          </a:xfrm>
          <a:prstGeom prst="roundRect">
            <a:avLst>
              <a:gd name="adj" fmla="val 50000"/>
            </a:avLst>
          </a:prstGeom>
          <a:solidFill>
            <a:srgbClr val="FFE55F"/>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1000">
                <a:solidFill>
                  <a:srgbClr val="FFFFFF"/>
                </a:solidFill>
                <a:latin typeface="微软雅黑" panose="020B0503020204020204" pitchFamily="34" charset="-122"/>
                <a:ea typeface="微软雅黑" panose="020B0503020204020204" pitchFamily="34" charset="-122"/>
              </a:rPr>
              <a:t>ISP3/DNS: 103.0.0.1</a:t>
            </a:r>
            <a:endParaRPr kumimoji="1" lang="zh-TW" altLang="en-US" sz="1000">
              <a:solidFill>
                <a:srgbClr val="FFFFFF"/>
              </a:solidFill>
              <a:latin typeface="微软雅黑" panose="020B0503020204020204" pitchFamily="34" charset="-122"/>
              <a:ea typeface="微软雅黑" panose="020B0503020204020204" pitchFamily="34" charset="-122"/>
            </a:endParaRPr>
          </a:p>
        </p:txBody>
      </p:sp>
      <p:sp>
        <p:nvSpPr>
          <p:cNvPr id="25" name="MH_Other_4"/>
          <p:cNvSpPr>
            <a:spLocks noChangeArrowheads="1"/>
          </p:cNvSpPr>
          <p:nvPr>
            <p:custDataLst>
              <p:tags r:id="rId7"/>
            </p:custDataLst>
          </p:nvPr>
        </p:nvSpPr>
        <p:spPr bwMode="gray">
          <a:xfrm>
            <a:off x="4203057" y="1726828"/>
            <a:ext cx="842151" cy="820630"/>
          </a:xfrm>
          <a:prstGeom prst="ellipse">
            <a:avLst/>
          </a:prstGeom>
          <a:solidFill>
            <a:srgbClr val="DFF1E8"/>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endParaRPr kumimoji="1" lang="zh-TW" altLang="en-US" sz="1400">
              <a:solidFill>
                <a:srgbClr val="FFFFFF"/>
              </a:solidFill>
              <a:latin typeface="微软雅黑" panose="020B0503020204020204" pitchFamily="34" charset="-122"/>
              <a:ea typeface="微软雅黑" panose="020B0503020204020204" pitchFamily="34" charset="-122"/>
            </a:endParaRPr>
          </a:p>
        </p:txBody>
      </p:sp>
      <p:sp>
        <p:nvSpPr>
          <p:cNvPr id="26" name="MH_Title_1"/>
          <p:cNvSpPr/>
          <p:nvPr>
            <p:custDataLst>
              <p:tags r:id="rId8"/>
            </p:custDataLst>
          </p:nvPr>
        </p:nvSpPr>
        <p:spPr>
          <a:xfrm>
            <a:off x="4297176" y="1818541"/>
            <a:ext cx="654616" cy="6378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endParaRPr lang="zh-TW" altLang="en-US" sz="1050" dirty="0">
              <a:solidFill>
                <a:srgbClr val="FFFFFF"/>
              </a:solidFill>
              <a:latin typeface="微软雅黑" panose="020B0503020204020204" pitchFamily="34" charset="-122"/>
              <a:ea typeface="微软雅黑" panose="020B0503020204020204" pitchFamily="34" charset="-122"/>
            </a:endParaRPr>
          </a:p>
        </p:txBody>
      </p:sp>
      <p:pic>
        <p:nvPicPr>
          <p:cNvPr id="34" name="Picture 60" descr="防火墙"/>
          <p:cNvPicPr>
            <a:picLocks noChangeAspect="1" noChangeArrowheads="1"/>
          </p:cNvPicPr>
          <p:nvPr/>
        </p:nvPicPr>
        <p:blipFill>
          <a:blip r:embed="rId9" cstate="print"/>
          <a:srcRect/>
          <a:stretch>
            <a:fillRect/>
          </a:stretch>
        </p:blipFill>
        <p:spPr bwMode="auto">
          <a:xfrm>
            <a:off x="4365554" y="1948588"/>
            <a:ext cx="429660" cy="35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MH_Other_2"/>
          <p:cNvSpPr>
            <a:spLocks noChangeShapeType="1"/>
          </p:cNvSpPr>
          <p:nvPr>
            <p:custDataLst>
              <p:tags r:id="rId10"/>
            </p:custDataLst>
          </p:nvPr>
        </p:nvSpPr>
        <p:spPr bwMode="auto">
          <a:xfrm flipV="1">
            <a:off x="3003280" y="2132010"/>
            <a:ext cx="1125558" cy="0"/>
          </a:xfrm>
          <a:prstGeom prst="line">
            <a:avLst/>
          </a:prstGeom>
          <a:noFill/>
          <a:ln w="5715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44" name="Text Box 11"/>
          <p:cNvSpPr txBox="1">
            <a:spLocks noChangeArrowheads="1"/>
          </p:cNvSpPr>
          <p:nvPr/>
        </p:nvSpPr>
        <p:spPr bwMode="auto">
          <a:xfrm>
            <a:off x="1355830" y="3456895"/>
            <a:ext cx="31477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1000" b="1" dirty="0">
                <a:solidFill>
                  <a:prstClr val="black"/>
                </a:solidFill>
                <a:latin typeface="微软雅黑" panose="020B0503020204020204" pitchFamily="34" charset="-122"/>
                <a:ea typeface="微软雅黑" panose="020B0503020204020204" pitchFamily="34" charset="-122"/>
              </a:rPr>
              <a:t>问题：</a:t>
            </a:r>
            <a:r>
              <a:rPr lang="zh-CN" altLang="en-US" sz="1000" dirty="0">
                <a:solidFill>
                  <a:prstClr val="black"/>
                </a:solidFill>
                <a:latin typeface="微软雅黑" panose="020B0503020204020204" pitchFamily="34" charset="-122"/>
                <a:ea typeface="微软雅黑" panose="020B0503020204020204" pitchFamily="34" charset="-122"/>
              </a:rPr>
              <a:t>在园区网中，用户</a:t>
            </a:r>
            <a:r>
              <a:rPr lang="en-US" altLang="zh-CN" sz="1000" dirty="0">
                <a:solidFill>
                  <a:prstClr val="black"/>
                </a:solidFill>
                <a:latin typeface="微软雅黑" panose="020B0503020204020204" pitchFamily="34" charset="-122"/>
                <a:ea typeface="微软雅黑" panose="020B0503020204020204" pitchFamily="34" charset="-122"/>
              </a:rPr>
              <a:t>DNS</a:t>
            </a:r>
            <a:r>
              <a:rPr lang="zh-CN" altLang="en-US" sz="1000" dirty="0">
                <a:solidFill>
                  <a:prstClr val="black"/>
                </a:solidFill>
                <a:latin typeface="微软雅黑" panose="020B0503020204020204" pitchFamily="34" charset="-122"/>
                <a:ea typeface="微软雅黑" panose="020B0503020204020204" pitchFamily="34" charset="-122"/>
              </a:rPr>
              <a:t>地址通常通过</a:t>
            </a:r>
            <a:r>
              <a:rPr lang="en-US" altLang="zh-CN" sz="1000" dirty="0">
                <a:solidFill>
                  <a:prstClr val="black"/>
                </a:solidFill>
                <a:latin typeface="微软雅黑" panose="020B0503020204020204" pitchFamily="34" charset="-122"/>
                <a:ea typeface="微软雅黑" panose="020B0503020204020204" pitchFamily="34" charset="-122"/>
              </a:rPr>
              <a:t>DHCP</a:t>
            </a:r>
            <a:r>
              <a:rPr lang="zh-CN" altLang="en-US" sz="1000" dirty="0">
                <a:solidFill>
                  <a:prstClr val="black"/>
                </a:solidFill>
                <a:latin typeface="微软雅黑" panose="020B0503020204020204" pitchFamily="34" charset="-122"/>
                <a:ea typeface="微软雅黑" panose="020B0503020204020204" pitchFamily="34" charset="-122"/>
              </a:rPr>
              <a:t>自动进行分配，同时每用户的</a:t>
            </a:r>
            <a:r>
              <a:rPr lang="en-US" altLang="zh-CN" sz="1000" dirty="0">
                <a:solidFill>
                  <a:prstClr val="black"/>
                </a:solidFill>
                <a:latin typeface="微软雅黑" panose="020B0503020204020204" pitchFamily="34" charset="-122"/>
                <a:ea typeface="微软雅黑" panose="020B0503020204020204" pitchFamily="34" charset="-122"/>
              </a:rPr>
              <a:t>DNS</a:t>
            </a:r>
            <a:r>
              <a:rPr lang="zh-CN" altLang="en-US" sz="1000" dirty="0">
                <a:solidFill>
                  <a:prstClr val="black"/>
                </a:solidFill>
                <a:latin typeface="微软雅黑" panose="020B0503020204020204" pitchFamily="34" charset="-122"/>
                <a:ea typeface="微软雅黑" panose="020B0503020204020204" pitchFamily="34" charset="-122"/>
              </a:rPr>
              <a:t>解析路径完全固定，容易造成大量的</a:t>
            </a:r>
            <a:r>
              <a:rPr lang="en-US" altLang="zh-CN" sz="1000" dirty="0">
                <a:solidFill>
                  <a:prstClr val="black"/>
                </a:solidFill>
                <a:latin typeface="微软雅黑" panose="020B0503020204020204" pitchFamily="34" charset="-122"/>
                <a:ea typeface="微软雅黑" panose="020B0503020204020204" pitchFamily="34" charset="-122"/>
              </a:rPr>
              <a:t>DNS</a:t>
            </a:r>
            <a:r>
              <a:rPr lang="zh-CN" altLang="en-US" sz="1000" dirty="0">
                <a:solidFill>
                  <a:prstClr val="black"/>
                </a:solidFill>
                <a:latin typeface="微软雅黑" panose="020B0503020204020204" pitchFamily="34" charset="-122"/>
                <a:ea typeface="微软雅黑" panose="020B0503020204020204" pitchFamily="34" charset="-122"/>
              </a:rPr>
              <a:t>请求分发到固定的</a:t>
            </a:r>
            <a:r>
              <a:rPr lang="en-US" altLang="zh-CN" sz="1000" dirty="0">
                <a:solidFill>
                  <a:prstClr val="black"/>
                </a:solidFill>
                <a:latin typeface="微软雅黑" panose="020B0503020204020204" pitchFamily="34" charset="-122"/>
                <a:ea typeface="微软雅黑" panose="020B0503020204020204" pitchFamily="34" charset="-122"/>
              </a:rPr>
              <a:t>ISP</a:t>
            </a:r>
            <a:r>
              <a:rPr lang="zh-CN" altLang="en-US" sz="1000" dirty="0">
                <a:solidFill>
                  <a:prstClr val="black"/>
                </a:solidFill>
                <a:latin typeface="微软雅黑" panose="020B0503020204020204" pitchFamily="34" charset="-122"/>
                <a:ea typeface="微软雅黑" panose="020B0503020204020204" pitchFamily="34" charset="-122"/>
              </a:rPr>
              <a:t>链路，导致业务访问集中在单一</a:t>
            </a:r>
            <a:r>
              <a:rPr lang="en-US" altLang="zh-CN" sz="1000" dirty="0">
                <a:solidFill>
                  <a:prstClr val="black"/>
                </a:solidFill>
                <a:latin typeface="微软雅黑" panose="020B0503020204020204" pitchFamily="34" charset="-122"/>
                <a:ea typeface="微软雅黑" panose="020B0503020204020204" pitchFamily="34" charset="-122"/>
              </a:rPr>
              <a:t>ISP</a:t>
            </a:r>
            <a:r>
              <a:rPr lang="zh-CN" altLang="en-US" sz="1000" dirty="0">
                <a:solidFill>
                  <a:prstClr val="black"/>
                </a:solidFill>
                <a:latin typeface="微软雅黑" panose="020B0503020204020204" pitchFamily="34" charset="-122"/>
                <a:ea typeface="微软雅黑" panose="020B0503020204020204" pitchFamily="34" charset="-122"/>
              </a:rPr>
              <a:t>出口上导致拥塞</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45" name="Text Box 11"/>
          <p:cNvSpPr txBox="1">
            <a:spLocks noChangeArrowheads="1"/>
          </p:cNvSpPr>
          <p:nvPr/>
        </p:nvSpPr>
        <p:spPr bwMode="auto">
          <a:xfrm>
            <a:off x="5401621" y="3341479"/>
            <a:ext cx="3147772"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1000" b="1">
                <a:solidFill>
                  <a:prstClr val="black"/>
                </a:solidFill>
                <a:latin typeface="微软雅黑" panose="020B0503020204020204" pitchFamily="34" charset="-122"/>
                <a:ea typeface="微软雅黑" panose="020B0503020204020204" pitchFamily="34" charset="-122"/>
              </a:rPr>
              <a:t>DNS</a:t>
            </a:r>
            <a:r>
              <a:rPr lang="zh-CN" altLang="en-US" sz="1000" b="1">
                <a:solidFill>
                  <a:prstClr val="black"/>
                </a:solidFill>
                <a:latin typeface="微软雅黑" panose="020B0503020204020204" pitchFamily="34" charset="-122"/>
                <a:ea typeface="微软雅黑" panose="020B0503020204020204" pitchFamily="34" charset="-122"/>
              </a:rPr>
              <a:t>透明代理技术可实现：</a:t>
            </a:r>
            <a:endParaRPr lang="en-US" altLang="zh-CN" sz="1000" b="1">
              <a:solidFill>
                <a:prstClr val="black"/>
              </a:solidFill>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a:solidFill>
                  <a:prstClr val="black"/>
                </a:solidFill>
                <a:latin typeface="微软雅黑" panose="020B0503020204020204" pitchFamily="34" charset="-122"/>
                <a:ea typeface="微软雅黑" panose="020B0503020204020204" pitchFamily="34" charset="-122"/>
              </a:rPr>
              <a:t>根据域名进行</a:t>
            </a:r>
            <a:r>
              <a:rPr lang="en-US" altLang="zh-CN" sz="1000">
                <a:solidFill>
                  <a:prstClr val="black"/>
                </a:solidFill>
                <a:latin typeface="微软雅黑" panose="020B0503020204020204" pitchFamily="34" charset="-122"/>
                <a:ea typeface="微软雅黑" panose="020B0503020204020204" pitchFamily="34" charset="-122"/>
              </a:rPr>
              <a:t>DNS</a:t>
            </a:r>
            <a:r>
              <a:rPr lang="zh-CN" altLang="en-US" sz="1000">
                <a:solidFill>
                  <a:prstClr val="black"/>
                </a:solidFill>
                <a:latin typeface="微软雅黑" panose="020B0503020204020204" pitchFamily="34" charset="-122"/>
                <a:ea typeface="微软雅黑" panose="020B0503020204020204" pitchFamily="34" charset="-122"/>
              </a:rPr>
              <a:t>分发，保证解析出最优地址</a:t>
            </a:r>
            <a:endParaRPr lang="zh-CN" altLang="en-US" sz="1000">
              <a:solidFill>
                <a:prstClr val="black"/>
              </a:solidFill>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a:solidFill>
                  <a:prstClr val="black"/>
                </a:solidFill>
                <a:latin typeface="微软雅黑" panose="020B0503020204020204" pitchFamily="34" charset="-122"/>
                <a:ea typeface="微软雅黑" panose="020B0503020204020204" pitchFamily="34" charset="-122"/>
              </a:rPr>
              <a:t>根据链路带宽比例进行</a:t>
            </a:r>
            <a:r>
              <a:rPr lang="en-US" altLang="zh-CN" sz="1000">
                <a:solidFill>
                  <a:prstClr val="black"/>
                </a:solidFill>
                <a:latin typeface="微软雅黑" panose="020B0503020204020204" pitchFamily="34" charset="-122"/>
                <a:ea typeface="微软雅黑" panose="020B0503020204020204" pitchFamily="34" charset="-122"/>
              </a:rPr>
              <a:t>DNS</a:t>
            </a:r>
            <a:r>
              <a:rPr lang="zh-CN" altLang="en-US" sz="1000">
                <a:solidFill>
                  <a:prstClr val="black"/>
                </a:solidFill>
                <a:latin typeface="微软雅黑" panose="020B0503020204020204" pitchFamily="34" charset="-122"/>
                <a:ea typeface="微软雅黑" panose="020B0503020204020204" pitchFamily="34" charset="-122"/>
              </a:rPr>
              <a:t>分发，确保链路分发均匀</a:t>
            </a:r>
            <a:endParaRPr lang="zh-CN" altLang="en-US" sz="1000">
              <a:solidFill>
                <a:prstClr val="black"/>
              </a:solidFill>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a:solidFill>
                  <a:prstClr val="black"/>
                </a:solidFill>
                <a:latin typeface="微软雅黑" panose="020B0503020204020204" pitchFamily="34" charset="-122"/>
                <a:ea typeface="微软雅黑" panose="020B0503020204020204" pitchFamily="34" charset="-122"/>
              </a:rPr>
              <a:t>参考带宽阈值进行</a:t>
            </a:r>
            <a:r>
              <a:rPr lang="en-US" altLang="zh-CN" sz="1000">
                <a:solidFill>
                  <a:prstClr val="black"/>
                </a:solidFill>
                <a:latin typeface="微软雅黑" panose="020B0503020204020204" pitchFamily="34" charset="-122"/>
                <a:ea typeface="微软雅黑" panose="020B0503020204020204" pitchFamily="34" charset="-122"/>
              </a:rPr>
              <a:t>DNS</a:t>
            </a:r>
            <a:r>
              <a:rPr lang="zh-CN" altLang="en-US" sz="1000">
                <a:solidFill>
                  <a:prstClr val="black"/>
                </a:solidFill>
                <a:latin typeface="微软雅黑" panose="020B0503020204020204" pitchFamily="34" charset="-122"/>
                <a:ea typeface="微软雅黑" panose="020B0503020204020204" pitchFamily="34" charset="-122"/>
              </a:rPr>
              <a:t>分发，避免链路拥塞</a:t>
            </a:r>
            <a:endParaRPr lang="zh-CN" altLang="en-US" sz="1000">
              <a:solidFill>
                <a:prstClr val="black"/>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765731" y="3794070"/>
            <a:ext cx="341312" cy="341312"/>
            <a:chOff x="1516063" y="3171825"/>
            <a:chExt cx="447675" cy="447675"/>
          </a:xfrm>
          <a:solidFill>
            <a:schemeClr val="bg1"/>
          </a:solidFill>
        </p:grpSpPr>
        <p:sp>
          <p:nvSpPr>
            <p:cNvPr id="47" name="Freeform 48"/>
            <p:cNvSpPr>
              <a:spLocks noEditPoints="1"/>
            </p:cNvSpPr>
            <p:nvPr/>
          </p:nvSpPr>
          <p:spPr bwMode="auto">
            <a:xfrm>
              <a:off x="1516063" y="3171825"/>
              <a:ext cx="447675" cy="447675"/>
            </a:xfrm>
            <a:custGeom>
              <a:avLst/>
              <a:gdLst>
                <a:gd name="T0" fmla="*/ 100 w 200"/>
                <a:gd name="T1" fmla="*/ 0 h 200"/>
                <a:gd name="T2" fmla="*/ 0 w 200"/>
                <a:gd name="T3" fmla="*/ 100 h 200"/>
                <a:gd name="T4" fmla="*/ 100 w 200"/>
                <a:gd name="T5" fmla="*/ 200 h 200"/>
                <a:gd name="T6" fmla="*/ 200 w 200"/>
                <a:gd name="T7" fmla="*/ 100 h 200"/>
                <a:gd name="T8" fmla="*/ 100 w 200"/>
                <a:gd name="T9" fmla="*/ 0 h 200"/>
                <a:gd name="T10" fmla="*/ 100 w 200"/>
                <a:gd name="T11" fmla="*/ 192 h 200"/>
                <a:gd name="T12" fmla="*/ 8 w 200"/>
                <a:gd name="T13" fmla="*/ 100 h 200"/>
                <a:gd name="T14" fmla="*/ 100 w 200"/>
                <a:gd name="T15" fmla="*/ 8 h 200"/>
                <a:gd name="T16" fmla="*/ 192 w 200"/>
                <a:gd name="T17" fmla="*/ 100 h 200"/>
                <a:gd name="T18" fmla="*/ 100 w 200"/>
                <a:gd name="T19"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200">
                  <a:moveTo>
                    <a:pt x="100" y="0"/>
                  </a:moveTo>
                  <a:cubicBezTo>
                    <a:pt x="45" y="0"/>
                    <a:pt x="0" y="44"/>
                    <a:pt x="0" y="100"/>
                  </a:cubicBezTo>
                  <a:cubicBezTo>
                    <a:pt x="0" y="155"/>
                    <a:pt x="45" y="200"/>
                    <a:pt x="100" y="200"/>
                  </a:cubicBezTo>
                  <a:cubicBezTo>
                    <a:pt x="155" y="200"/>
                    <a:pt x="200" y="155"/>
                    <a:pt x="200" y="100"/>
                  </a:cubicBezTo>
                  <a:cubicBezTo>
                    <a:pt x="200" y="44"/>
                    <a:pt x="155" y="0"/>
                    <a:pt x="100" y="0"/>
                  </a:cubicBezTo>
                  <a:close/>
                  <a:moveTo>
                    <a:pt x="100" y="192"/>
                  </a:moveTo>
                  <a:cubicBezTo>
                    <a:pt x="49" y="192"/>
                    <a:pt x="8" y="150"/>
                    <a:pt x="8" y="100"/>
                  </a:cubicBezTo>
                  <a:cubicBezTo>
                    <a:pt x="8" y="49"/>
                    <a:pt x="49" y="8"/>
                    <a:pt x="100" y="8"/>
                  </a:cubicBezTo>
                  <a:cubicBezTo>
                    <a:pt x="151" y="8"/>
                    <a:pt x="192" y="49"/>
                    <a:pt x="192" y="100"/>
                  </a:cubicBezTo>
                  <a:cubicBezTo>
                    <a:pt x="192" y="150"/>
                    <a:pt x="151" y="192"/>
                    <a:pt x="100"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8" name="Freeform 49"/>
            <p:cNvSpPr/>
            <p:nvPr/>
          </p:nvSpPr>
          <p:spPr bwMode="auto">
            <a:xfrm>
              <a:off x="1668463" y="3278188"/>
              <a:ext cx="134938" cy="163513"/>
            </a:xfrm>
            <a:custGeom>
              <a:avLst/>
              <a:gdLst>
                <a:gd name="T0" fmla="*/ 32 w 60"/>
                <a:gd name="T1" fmla="*/ 0 h 73"/>
                <a:gd name="T2" fmla="*/ 0 w 60"/>
                <a:gd name="T3" fmla="*/ 33 h 73"/>
                <a:gd name="T4" fmla="*/ 9 w 60"/>
                <a:gd name="T5" fmla="*/ 33 h 73"/>
                <a:gd name="T6" fmla="*/ 31 w 60"/>
                <a:gd name="T7" fmla="*/ 8 h 73"/>
                <a:gd name="T8" fmla="*/ 51 w 60"/>
                <a:gd name="T9" fmla="*/ 27 h 73"/>
                <a:gd name="T10" fmla="*/ 42 w 60"/>
                <a:gd name="T11" fmla="*/ 45 h 73"/>
                <a:gd name="T12" fmla="*/ 28 w 60"/>
                <a:gd name="T13" fmla="*/ 73 h 73"/>
                <a:gd name="T14" fmla="*/ 37 w 60"/>
                <a:gd name="T15" fmla="*/ 73 h 73"/>
                <a:gd name="T16" fmla="*/ 48 w 60"/>
                <a:gd name="T17" fmla="*/ 50 h 73"/>
                <a:gd name="T18" fmla="*/ 60 w 60"/>
                <a:gd name="T19" fmla="*/ 26 h 73"/>
                <a:gd name="T20" fmla="*/ 32 w 60"/>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73">
                  <a:moveTo>
                    <a:pt x="32" y="0"/>
                  </a:moveTo>
                  <a:cubicBezTo>
                    <a:pt x="11" y="0"/>
                    <a:pt x="0" y="13"/>
                    <a:pt x="0" y="33"/>
                  </a:cubicBezTo>
                  <a:cubicBezTo>
                    <a:pt x="9" y="33"/>
                    <a:pt x="9" y="33"/>
                    <a:pt x="9" y="33"/>
                  </a:cubicBezTo>
                  <a:cubicBezTo>
                    <a:pt x="8" y="18"/>
                    <a:pt x="16" y="8"/>
                    <a:pt x="31" y="8"/>
                  </a:cubicBezTo>
                  <a:cubicBezTo>
                    <a:pt x="42" y="8"/>
                    <a:pt x="51" y="15"/>
                    <a:pt x="51" y="27"/>
                  </a:cubicBezTo>
                  <a:cubicBezTo>
                    <a:pt x="51" y="34"/>
                    <a:pt x="47" y="40"/>
                    <a:pt x="42" y="45"/>
                  </a:cubicBezTo>
                  <a:cubicBezTo>
                    <a:pt x="32" y="54"/>
                    <a:pt x="29" y="59"/>
                    <a:pt x="28" y="73"/>
                  </a:cubicBezTo>
                  <a:cubicBezTo>
                    <a:pt x="37" y="73"/>
                    <a:pt x="37" y="73"/>
                    <a:pt x="37" y="73"/>
                  </a:cubicBezTo>
                  <a:cubicBezTo>
                    <a:pt x="37" y="60"/>
                    <a:pt x="37" y="61"/>
                    <a:pt x="48" y="50"/>
                  </a:cubicBezTo>
                  <a:cubicBezTo>
                    <a:pt x="55" y="43"/>
                    <a:pt x="60" y="36"/>
                    <a:pt x="60" y="26"/>
                  </a:cubicBezTo>
                  <a:cubicBezTo>
                    <a:pt x="60" y="10"/>
                    <a:pt x="47"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9" name="Oval 50"/>
            <p:cNvSpPr>
              <a:spLocks noChangeArrowheads="1"/>
            </p:cNvSpPr>
            <p:nvPr/>
          </p:nvSpPr>
          <p:spPr bwMode="auto">
            <a:xfrm>
              <a:off x="1722438" y="3476625"/>
              <a:ext cx="36513" cy="3651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51" name="矩形 50"/>
          <p:cNvSpPr/>
          <p:nvPr/>
        </p:nvSpPr>
        <p:spPr>
          <a:xfrm>
            <a:off x="1347142" y="2369698"/>
            <a:ext cx="2132315" cy="246221"/>
          </a:xfrm>
          <a:prstGeom prst="rect">
            <a:avLst/>
          </a:prstGeom>
        </p:spPr>
        <p:txBody>
          <a:bodyPr wrap="none">
            <a:spAutoFit/>
          </a:bodyPr>
          <a:lstStyle/>
          <a:p>
            <a:r>
              <a:rPr lang="en-US" altLang="zh-CN" sz="1000" b="1" dirty="0">
                <a:latin typeface="微软雅黑" panose="020B0503020204020204" pitchFamily="34" charset="-122"/>
                <a:ea typeface="微软雅黑" panose="020B0503020204020204" pitchFamily="34" charset="-122"/>
              </a:rPr>
              <a:t>DNS request </a:t>
            </a:r>
            <a:r>
              <a:rPr lang="en-US" altLang="zh-CN" sz="1000" b="1">
                <a:latin typeface="微软雅黑" panose="020B0503020204020204" pitchFamily="34" charset="-122"/>
                <a:ea typeface="微软雅黑" panose="020B0503020204020204" pitchFamily="34" charset="-122"/>
              </a:rPr>
              <a:t>A  www.test.com</a:t>
            </a:r>
            <a:endParaRPr lang="en-US" altLang="zh-CN" sz="1000" b="1" dirty="0">
              <a:latin typeface="微软雅黑" panose="020B0503020204020204" pitchFamily="34" charset="-122"/>
              <a:ea typeface="微软雅黑" panose="020B0503020204020204" pitchFamily="34" charset="-122"/>
            </a:endParaRPr>
          </a:p>
        </p:txBody>
      </p:sp>
      <p:pic>
        <p:nvPicPr>
          <p:cNvPr id="53"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935567" y="1606298"/>
            <a:ext cx="431924" cy="468823"/>
          </a:xfrm>
          <a:prstGeom prst="rect">
            <a:avLst/>
          </a:prstGeom>
          <a:noFill/>
          <a:ln w="9525">
            <a:noFill/>
            <a:miter lim="800000"/>
            <a:headEnd/>
            <a:tailEnd/>
          </a:ln>
        </p:spPr>
      </p:pic>
      <p:sp>
        <p:nvSpPr>
          <p:cNvPr id="54" name="矩形 53"/>
          <p:cNvSpPr/>
          <p:nvPr/>
        </p:nvSpPr>
        <p:spPr>
          <a:xfrm>
            <a:off x="1331238" y="1640654"/>
            <a:ext cx="2132315" cy="246221"/>
          </a:xfrm>
          <a:prstGeom prst="rect">
            <a:avLst/>
          </a:prstGeom>
        </p:spPr>
        <p:txBody>
          <a:bodyPr wrap="none">
            <a:spAutoFit/>
          </a:bodyPr>
          <a:lstStyle/>
          <a:p>
            <a:r>
              <a:rPr lang="en-US" altLang="zh-CN" sz="1000" b="1" dirty="0">
                <a:latin typeface="微软雅黑" panose="020B0503020204020204" pitchFamily="34" charset="-122"/>
                <a:ea typeface="微软雅黑" panose="020B0503020204020204" pitchFamily="34" charset="-122"/>
              </a:rPr>
              <a:t>DNS request </a:t>
            </a:r>
            <a:r>
              <a:rPr lang="en-US" altLang="zh-CN" sz="1000" b="1">
                <a:latin typeface="微软雅黑" panose="020B0503020204020204" pitchFamily="34" charset="-122"/>
                <a:ea typeface="微软雅黑" panose="020B0503020204020204" pitchFamily="34" charset="-122"/>
              </a:rPr>
              <a:t>A  www.test.com</a:t>
            </a:r>
            <a:endParaRPr lang="en-US" altLang="zh-CN" sz="1000" b="1" dirty="0">
              <a:latin typeface="微软雅黑" panose="020B0503020204020204" pitchFamily="34" charset="-122"/>
              <a:ea typeface="微软雅黑" panose="020B0503020204020204" pitchFamily="34" charset="-122"/>
            </a:endParaRPr>
          </a:p>
        </p:txBody>
      </p:sp>
      <p:pic>
        <p:nvPicPr>
          <p:cNvPr id="56" name="Picture 6" descr="C:\Documents and Settings\Administrator\Local Settings\Temporary Internet Files\Content.IE5\01U4CFLI\MCj04339440000[1].png"/>
          <p:cNvPicPr>
            <a:picLocks noChangeAspect="1" noChangeArrowheads="1"/>
          </p:cNvPicPr>
          <p:nvPr/>
        </p:nvPicPr>
        <p:blipFill>
          <a:blip r:embed="rId11" cstate="print"/>
          <a:srcRect/>
          <a:stretch>
            <a:fillRect/>
          </a:stretch>
        </p:blipFill>
        <p:spPr bwMode="auto">
          <a:xfrm>
            <a:off x="899592" y="2303398"/>
            <a:ext cx="431924" cy="468823"/>
          </a:xfrm>
          <a:prstGeom prst="rect">
            <a:avLst/>
          </a:prstGeom>
          <a:noFill/>
          <a:ln w="9525">
            <a:noFill/>
            <a:miter lim="800000"/>
            <a:headEnd/>
            <a:tailEnd/>
          </a:ln>
        </p:spPr>
      </p:pic>
      <p:sp>
        <p:nvSpPr>
          <p:cNvPr id="57" name="MH_Other_1"/>
          <p:cNvSpPr>
            <a:spLocks noChangeShapeType="1"/>
          </p:cNvSpPr>
          <p:nvPr>
            <p:custDataLst>
              <p:tags r:id="rId12"/>
            </p:custDataLst>
          </p:nvPr>
        </p:nvSpPr>
        <p:spPr bwMode="auto">
          <a:xfrm flipH="1" flipV="1">
            <a:off x="2059644" y="1552898"/>
            <a:ext cx="1403909" cy="0"/>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58" name="矩形 57"/>
          <p:cNvSpPr/>
          <p:nvPr/>
        </p:nvSpPr>
        <p:spPr>
          <a:xfrm>
            <a:off x="2683794" y="1258081"/>
            <a:ext cx="2323072" cy="246221"/>
          </a:xfrm>
          <a:prstGeom prst="rect">
            <a:avLst/>
          </a:prstGeom>
        </p:spPr>
        <p:txBody>
          <a:bodyPr wrap="none">
            <a:spAutoFit/>
          </a:bodyPr>
          <a:lstStyle/>
          <a:p>
            <a:r>
              <a:rPr lang="zh-CN" altLang="en-US" sz="1000" b="1">
                <a:latin typeface="微软雅黑" panose="020B0503020204020204" pitchFamily="34" charset="-122"/>
                <a:ea typeface="微软雅黑" panose="020B0503020204020204" pitchFamily="34" charset="-122"/>
              </a:rPr>
              <a:t>返回</a:t>
            </a:r>
            <a:r>
              <a:rPr lang="en-US" altLang="zh-CN" sz="1000" b="1">
                <a:latin typeface="微软雅黑" panose="020B0503020204020204" pitchFamily="34" charset="-122"/>
                <a:ea typeface="微软雅黑" panose="020B0503020204020204" pitchFamily="34" charset="-122"/>
              </a:rPr>
              <a:t>ISP1</a:t>
            </a:r>
            <a:r>
              <a:rPr lang="zh-CN" altLang="en-US" sz="1000" b="1">
                <a:latin typeface="微软雅黑" panose="020B0503020204020204" pitchFamily="34" charset="-122"/>
                <a:ea typeface="微软雅黑" panose="020B0503020204020204" pitchFamily="34" charset="-122"/>
              </a:rPr>
              <a:t>的</a:t>
            </a:r>
            <a:r>
              <a:rPr lang="en-US" altLang="zh-CN" sz="1000" b="1">
                <a:latin typeface="微软雅黑" panose="020B0503020204020204" pitchFamily="34" charset="-122"/>
                <a:ea typeface="微软雅黑" panose="020B0503020204020204" pitchFamily="34" charset="-122"/>
              </a:rPr>
              <a:t>DNS server</a:t>
            </a:r>
            <a:r>
              <a:rPr lang="zh-CN" altLang="en-US" sz="1000" b="1">
                <a:latin typeface="微软雅黑" panose="020B0503020204020204" pitchFamily="34" charset="-122"/>
                <a:ea typeface="微软雅黑" panose="020B0503020204020204" pitchFamily="34" charset="-122"/>
              </a:rPr>
              <a:t>：</a:t>
            </a:r>
            <a:r>
              <a:rPr lang="en-US" altLang="zh-CN" sz="1000" b="1">
                <a:latin typeface="微软雅黑" panose="020B0503020204020204" pitchFamily="34" charset="-122"/>
                <a:ea typeface="微软雅黑" panose="020B0503020204020204" pitchFamily="34" charset="-122"/>
              </a:rPr>
              <a:t> 101.0.0.1</a:t>
            </a:r>
            <a:endParaRPr lang="en-US" altLang="zh-CN" sz="1000" b="1" dirty="0">
              <a:latin typeface="微软雅黑" panose="020B0503020204020204" pitchFamily="34" charset="-122"/>
              <a:ea typeface="微软雅黑" panose="020B0503020204020204" pitchFamily="34" charset="-122"/>
            </a:endParaRPr>
          </a:p>
        </p:txBody>
      </p:sp>
      <p:sp>
        <p:nvSpPr>
          <p:cNvPr id="59" name="矩形 58"/>
          <p:cNvSpPr/>
          <p:nvPr/>
        </p:nvSpPr>
        <p:spPr>
          <a:xfrm>
            <a:off x="2683794" y="2757577"/>
            <a:ext cx="2323072" cy="246221"/>
          </a:xfrm>
          <a:prstGeom prst="rect">
            <a:avLst/>
          </a:prstGeom>
        </p:spPr>
        <p:txBody>
          <a:bodyPr wrap="none">
            <a:spAutoFit/>
          </a:bodyPr>
          <a:lstStyle/>
          <a:p>
            <a:r>
              <a:rPr lang="zh-CN" altLang="en-US" sz="1000" b="1">
                <a:latin typeface="微软雅黑" panose="020B0503020204020204" pitchFamily="34" charset="-122"/>
                <a:ea typeface="微软雅黑" panose="020B0503020204020204" pitchFamily="34" charset="-122"/>
              </a:rPr>
              <a:t>返回</a:t>
            </a:r>
            <a:r>
              <a:rPr lang="en-US" altLang="zh-CN" sz="1000" b="1">
                <a:latin typeface="微软雅黑" panose="020B0503020204020204" pitchFamily="34" charset="-122"/>
                <a:ea typeface="微软雅黑" panose="020B0503020204020204" pitchFamily="34" charset="-122"/>
              </a:rPr>
              <a:t>ISP2</a:t>
            </a:r>
            <a:r>
              <a:rPr lang="zh-CN" altLang="en-US" sz="1000" b="1">
                <a:latin typeface="微软雅黑" panose="020B0503020204020204" pitchFamily="34" charset="-122"/>
                <a:ea typeface="微软雅黑" panose="020B0503020204020204" pitchFamily="34" charset="-122"/>
              </a:rPr>
              <a:t>的</a:t>
            </a:r>
            <a:r>
              <a:rPr lang="en-US" altLang="zh-CN" sz="1000" b="1">
                <a:latin typeface="微软雅黑" panose="020B0503020204020204" pitchFamily="34" charset="-122"/>
                <a:ea typeface="微软雅黑" panose="020B0503020204020204" pitchFamily="34" charset="-122"/>
              </a:rPr>
              <a:t>DNS server</a:t>
            </a:r>
            <a:r>
              <a:rPr lang="zh-CN" altLang="en-US" sz="1000" b="1">
                <a:latin typeface="微软雅黑" panose="020B0503020204020204" pitchFamily="34" charset="-122"/>
                <a:ea typeface="微软雅黑" panose="020B0503020204020204" pitchFamily="34" charset="-122"/>
              </a:rPr>
              <a:t>： </a:t>
            </a:r>
            <a:r>
              <a:rPr lang="en-US" altLang="zh-CN" sz="1000" b="1">
                <a:latin typeface="微软雅黑" panose="020B0503020204020204" pitchFamily="34" charset="-122"/>
                <a:ea typeface="微软雅黑" panose="020B0503020204020204" pitchFamily="34" charset="-122"/>
              </a:rPr>
              <a:t>102.0.0.1</a:t>
            </a:r>
            <a:endParaRPr lang="en-US" altLang="zh-CN" sz="1000" b="1" dirty="0">
              <a:latin typeface="微软雅黑" panose="020B0503020204020204" pitchFamily="34" charset="-122"/>
              <a:ea typeface="微软雅黑" panose="020B0503020204020204" pitchFamily="34" charset="-122"/>
            </a:endParaRPr>
          </a:p>
        </p:txBody>
      </p:sp>
      <p:sp>
        <p:nvSpPr>
          <p:cNvPr id="60" name="MH_Other_1"/>
          <p:cNvSpPr>
            <a:spLocks noChangeShapeType="1"/>
          </p:cNvSpPr>
          <p:nvPr>
            <p:custDataLst>
              <p:tags r:id="rId13"/>
            </p:custDataLst>
          </p:nvPr>
        </p:nvSpPr>
        <p:spPr bwMode="auto">
          <a:xfrm flipH="1" flipV="1">
            <a:off x="2059644" y="2700213"/>
            <a:ext cx="1403909" cy="0"/>
          </a:xfrm>
          <a:prstGeom prst="line">
            <a:avLst/>
          </a:prstGeom>
          <a:noFill/>
          <a:ln w="38100" cap="rnd">
            <a:solidFill>
              <a:srgbClr val="BCE2D0"/>
            </a:solidFill>
            <a:prstDash val="sysDot"/>
            <a:rou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eaLnBrk="1" fontAlgn="auto" hangingPunct="1">
              <a:spcBef>
                <a:spcPts val="0"/>
              </a:spcBef>
              <a:spcAft>
                <a:spcPts val="0"/>
              </a:spcAft>
              <a:defRPr/>
            </a:pPr>
            <a:endParaRPr lang="zh-CN" altLang="en-US" sz="100">
              <a:solidFill>
                <a:srgbClr val="FFFFFF"/>
              </a:solidFill>
              <a:latin typeface="微软雅黑" panose="020B0503020204020204" pitchFamily="34" charset="-122"/>
              <a:ea typeface="微软雅黑" panose="020B0503020204020204" pitchFamily="34" charset="-122"/>
            </a:endParaRPr>
          </a:p>
        </p:txBody>
      </p:sp>
      <p:sp>
        <p:nvSpPr>
          <p:cNvPr id="32"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sz="2400" dirty="0">
                <a:solidFill>
                  <a:prstClr val="black">
                    <a:lumMod val="65000"/>
                    <a:lumOff val="35000"/>
                  </a:prstClr>
                </a:solidFill>
              </a:rPr>
              <a:t>DNS</a:t>
            </a:r>
            <a:r>
              <a:rPr lang="zh-CN" altLang="en-US" sz="2400" dirty="0">
                <a:solidFill>
                  <a:prstClr val="black">
                    <a:lumMod val="65000"/>
                    <a:lumOff val="35000"/>
                  </a:prstClr>
                </a:solidFill>
              </a:rPr>
              <a:t>透明代理技术</a:t>
            </a:r>
            <a:endParaRPr lang="zh-CN" altLang="en-US" sz="2400" dirty="0">
              <a:solidFill>
                <a:prstClr val="black">
                  <a:lumMod val="65000"/>
                  <a:lumOff val="35000"/>
                </a:prstClr>
              </a:solidFill>
            </a:endParaRPr>
          </a:p>
        </p:txBody>
      </p:sp>
      <p:grpSp>
        <p:nvGrpSpPr>
          <p:cNvPr id="35" name="组合 34"/>
          <p:cNvGrpSpPr/>
          <p:nvPr/>
        </p:nvGrpSpPr>
        <p:grpSpPr>
          <a:xfrm>
            <a:off x="765731" y="3647204"/>
            <a:ext cx="557789" cy="566062"/>
            <a:chOff x="3319660" y="771550"/>
            <a:chExt cx="786514" cy="791027"/>
          </a:xfrm>
        </p:grpSpPr>
        <p:sp>
          <p:nvSpPr>
            <p:cNvPr id="36" name="Oval 5"/>
            <p:cNvSpPr/>
            <p:nvPr/>
          </p:nvSpPr>
          <p:spPr>
            <a:xfrm>
              <a:off x="3319660" y="771550"/>
              <a:ext cx="786514" cy="791027"/>
            </a:xfrm>
            <a:prstGeom prst="ellipse">
              <a:avLst/>
            </a:prstGeom>
            <a:solidFill>
              <a:srgbClr val="EA545D"/>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sp>
          <p:nvSpPr>
            <p:cNvPr id="37" name="Freeform 45"/>
            <p:cNvSpPr>
              <a:spLocks noEditPoints="1"/>
            </p:cNvSpPr>
            <p:nvPr/>
          </p:nvSpPr>
          <p:spPr bwMode="auto">
            <a:xfrm>
              <a:off x="3535829" y="938680"/>
              <a:ext cx="354176" cy="456765"/>
            </a:xfrm>
            <a:custGeom>
              <a:avLst/>
              <a:gdLst>
                <a:gd name="T0" fmla="*/ 104 w 109"/>
                <a:gd name="T1" fmla="*/ 67 h 141"/>
                <a:gd name="T2" fmla="*/ 96 w 109"/>
                <a:gd name="T3" fmla="*/ 67 h 141"/>
                <a:gd name="T4" fmla="*/ 96 w 109"/>
                <a:gd name="T5" fmla="*/ 44 h 141"/>
                <a:gd name="T6" fmla="*/ 84 w 109"/>
                <a:gd name="T7" fmla="*/ 13 h 141"/>
                <a:gd name="T8" fmla="*/ 55 w 109"/>
                <a:gd name="T9" fmla="*/ 0 h 141"/>
                <a:gd name="T10" fmla="*/ 25 w 109"/>
                <a:gd name="T11" fmla="*/ 13 h 141"/>
                <a:gd name="T12" fmla="*/ 13 w 109"/>
                <a:gd name="T13" fmla="*/ 44 h 141"/>
                <a:gd name="T14" fmla="*/ 13 w 109"/>
                <a:gd name="T15" fmla="*/ 67 h 141"/>
                <a:gd name="T16" fmla="*/ 6 w 109"/>
                <a:gd name="T17" fmla="*/ 67 h 141"/>
                <a:gd name="T18" fmla="*/ 0 w 109"/>
                <a:gd name="T19" fmla="*/ 73 h 141"/>
                <a:gd name="T20" fmla="*/ 0 w 109"/>
                <a:gd name="T21" fmla="*/ 136 h 141"/>
                <a:gd name="T22" fmla="*/ 6 w 109"/>
                <a:gd name="T23" fmla="*/ 141 h 141"/>
                <a:gd name="T24" fmla="*/ 104 w 109"/>
                <a:gd name="T25" fmla="*/ 141 h 141"/>
                <a:gd name="T26" fmla="*/ 109 w 109"/>
                <a:gd name="T27" fmla="*/ 136 h 141"/>
                <a:gd name="T28" fmla="*/ 109 w 109"/>
                <a:gd name="T29" fmla="*/ 73 h 141"/>
                <a:gd name="T30" fmla="*/ 104 w 109"/>
                <a:gd name="T31" fmla="*/ 67 h 141"/>
                <a:gd name="T32" fmla="*/ 67 w 109"/>
                <a:gd name="T33" fmla="*/ 124 h 141"/>
                <a:gd name="T34" fmla="*/ 55 w 109"/>
                <a:gd name="T35" fmla="*/ 136 h 141"/>
                <a:gd name="T36" fmla="*/ 43 w 109"/>
                <a:gd name="T37" fmla="*/ 124 h 141"/>
                <a:gd name="T38" fmla="*/ 43 w 109"/>
                <a:gd name="T39" fmla="*/ 102 h 141"/>
                <a:gd name="T40" fmla="*/ 55 w 109"/>
                <a:gd name="T41" fmla="*/ 90 h 141"/>
                <a:gd name="T42" fmla="*/ 67 w 109"/>
                <a:gd name="T43" fmla="*/ 102 h 141"/>
                <a:gd name="T44" fmla="*/ 67 w 109"/>
                <a:gd name="T45" fmla="*/ 124 h 141"/>
                <a:gd name="T46" fmla="*/ 77 w 109"/>
                <a:gd name="T47" fmla="*/ 67 h 141"/>
                <a:gd name="T48" fmla="*/ 33 w 109"/>
                <a:gd name="T49" fmla="*/ 67 h 141"/>
                <a:gd name="T50" fmla="*/ 33 w 109"/>
                <a:gd name="T51" fmla="*/ 44 h 141"/>
                <a:gd name="T52" fmla="*/ 39 w 109"/>
                <a:gd name="T53" fmla="*/ 26 h 141"/>
                <a:gd name="T54" fmla="*/ 55 w 109"/>
                <a:gd name="T55" fmla="*/ 19 h 141"/>
                <a:gd name="T56" fmla="*/ 70 w 109"/>
                <a:gd name="T57" fmla="*/ 26 h 141"/>
                <a:gd name="T58" fmla="*/ 77 w 109"/>
                <a:gd name="T59" fmla="*/ 44 h 141"/>
                <a:gd name="T60" fmla="*/ 77 w 109"/>
                <a:gd name="T61"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9" h="141">
                  <a:moveTo>
                    <a:pt x="104" y="67"/>
                  </a:moveTo>
                  <a:cubicBezTo>
                    <a:pt x="96" y="67"/>
                    <a:pt x="96" y="67"/>
                    <a:pt x="96" y="67"/>
                  </a:cubicBezTo>
                  <a:cubicBezTo>
                    <a:pt x="96" y="44"/>
                    <a:pt x="96" y="44"/>
                    <a:pt x="96" y="44"/>
                  </a:cubicBezTo>
                  <a:cubicBezTo>
                    <a:pt x="96" y="32"/>
                    <a:pt x="92" y="21"/>
                    <a:pt x="84" y="13"/>
                  </a:cubicBezTo>
                  <a:cubicBezTo>
                    <a:pt x="77" y="5"/>
                    <a:pt x="66" y="0"/>
                    <a:pt x="55" y="0"/>
                  </a:cubicBezTo>
                  <a:cubicBezTo>
                    <a:pt x="43" y="0"/>
                    <a:pt x="32" y="5"/>
                    <a:pt x="25" y="13"/>
                  </a:cubicBezTo>
                  <a:cubicBezTo>
                    <a:pt x="18" y="21"/>
                    <a:pt x="13" y="32"/>
                    <a:pt x="13" y="44"/>
                  </a:cubicBezTo>
                  <a:cubicBezTo>
                    <a:pt x="13" y="67"/>
                    <a:pt x="13" y="67"/>
                    <a:pt x="13" y="67"/>
                  </a:cubicBezTo>
                  <a:cubicBezTo>
                    <a:pt x="6" y="67"/>
                    <a:pt x="6" y="67"/>
                    <a:pt x="6" y="67"/>
                  </a:cubicBezTo>
                  <a:cubicBezTo>
                    <a:pt x="3" y="67"/>
                    <a:pt x="0" y="70"/>
                    <a:pt x="0" y="73"/>
                  </a:cubicBezTo>
                  <a:cubicBezTo>
                    <a:pt x="0" y="136"/>
                    <a:pt x="0" y="136"/>
                    <a:pt x="0" y="136"/>
                  </a:cubicBezTo>
                  <a:cubicBezTo>
                    <a:pt x="0" y="139"/>
                    <a:pt x="3" y="141"/>
                    <a:pt x="6" y="141"/>
                  </a:cubicBezTo>
                  <a:cubicBezTo>
                    <a:pt x="104" y="141"/>
                    <a:pt x="104" y="141"/>
                    <a:pt x="104" y="141"/>
                  </a:cubicBezTo>
                  <a:cubicBezTo>
                    <a:pt x="107" y="141"/>
                    <a:pt x="109" y="139"/>
                    <a:pt x="109" y="136"/>
                  </a:cubicBezTo>
                  <a:cubicBezTo>
                    <a:pt x="109" y="73"/>
                    <a:pt x="109" y="73"/>
                    <a:pt x="109" y="73"/>
                  </a:cubicBezTo>
                  <a:cubicBezTo>
                    <a:pt x="109" y="70"/>
                    <a:pt x="107" y="67"/>
                    <a:pt x="104" y="67"/>
                  </a:cubicBezTo>
                  <a:close/>
                  <a:moveTo>
                    <a:pt x="67" y="124"/>
                  </a:moveTo>
                  <a:cubicBezTo>
                    <a:pt x="67" y="130"/>
                    <a:pt x="61" y="136"/>
                    <a:pt x="55" y="136"/>
                  </a:cubicBezTo>
                  <a:cubicBezTo>
                    <a:pt x="48" y="136"/>
                    <a:pt x="43" y="130"/>
                    <a:pt x="43" y="124"/>
                  </a:cubicBezTo>
                  <a:cubicBezTo>
                    <a:pt x="43" y="102"/>
                    <a:pt x="43" y="102"/>
                    <a:pt x="43" y="102"/>
                  </a:cubicBezTo>
                  <a:cubicBezTo>
                    <a:pt x="43" y="95"/>
                    <a:pt x="48" y="90"/>
                    <a:pt x="55" y="90"/>
                  </a:cubicBezTo>
                  <a:cubicBezTo>
                    <a:pt x="61" y="90"/>
                    <a:pt x="67" y="95"/>
                    <a:pt x="67" y="102"/>
                  </a:cubicBezTo>
                  <a:lnTo>
                    <a:pt x="67" y="124"/>
                  </a:lnTo>
                  <a:close/>
                  <a:moveTo>
                    <a:pt x="77" y="67"/>
                  </a:moveTo>
                  <a:cubicBezTo>
                    <a:pt x="33" y="67"/>
                    <a:pt x="33" y="67"/>
                    <a:pt x="33" y="67"/>
                  </a:cubicBezTo>
                  <a:cubicBezTo>
                    <a:pt x="33" y="44"/>
                    <a:pt x="33" y="44"/>
                    <a:pt x="33" y="44"/>
                  </a:cubicBezTo>
                  <a:cubicBezTo>
                    <a:pt x="33" y="37"/>
                    <a:pt x="35" y="31"/>
                    <a:pt x="39" y="26"/>
                  </a:cubicBezTo>
                  <a:cubicBezTo>
                    <a:pt x="44" y="22"/>
                    <a:pt x="49" y="19"/>
                    <a:pt x="55" y="19"/>
                  </a:cubicBezTo>
                  <a:cubicBezTo>
                    <a:pt x="61" y="19"/>
                    <a:pt x="66" y="22"/>
                    <a:pt x="70" y="26"/>
                  </a:cubicBezTo>
                  <a:cubicBezTo>
                    <a:pt x="74" y="31"/>
                    <a:pt x="77" y="37"/>
                    <a:pt x="77" y="44"/>
                  </a:cubicBezTo>
                  <a:lnTo>
                    <a:pt x="77" y="67"/>
                  </a:ln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38" name="组合 37"/>
          <p:cNvGrpSpPr/>
          <p:nvPr/>
        </p:nvGrpSpPr>
        <p:grpSpPr>
          <a:xfrm>
            <a:off x="4863064" y="3651869"/>
            <a:ext cx="538557" cy="561397"/>
            <a:chOff x="5089983" y="771550"/>
            <a:chExt cx="786514" cy="791027"/>
          </a:xfrm>
        </p:grpSpPr>
        <p:sp>
          <p:nvSpPr>
            <p:cNvPr id="39" name="Oval 4"/>
            <p:cNvSpPr/>
            <p:nvPr/>
          </p:nvSpPr>
          <p:spPr>
            <a:xfrm>
              <a:off x="5089983" y="771550"/>
              <a:ext cx="786514" cy="791027"/>
            </a:xfrm>
            <a:prstGeom prst="ellipse">
              <a:avLst/>
            </a:prstGeom>
            <a:solidFill>
              <a:srgbClr val="03B8D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8800">
                <a:solidFill>
                  <a:schemeClr val="bg1"/>
                </a:solidFill>
              </a:endParaRPr>
            </a:p>
          </p:txBody>
        </p:sp>
        <p:grpSp>
          <p:nvGrpSpPr>
            <p:cNvPr id="50" name="Group 32"/>
            <p:cNvGrpSpPr/>
            <p:nvPr/>
          </p:nvGrpSpPr>
          <p:grpSpPr>
            <a:xfrm>
              <a:off x="5251175" y="938680"/>
              <a:ext cx="464132" cy="456765"/>
              <a:chOff x="1587575" y="2265358"/>
              <a:chExt cx="314468" cy="309477"/>
            </a:xfrm>
            <a:solidFill>
              <a:schemeClr val="bg1"/>
            </a:solidFill>
          </p:grpSpPr>
          <p:sp>
            <p:nvSpPr>
              <p:cNvPr id="52"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p:spPr>
            <p:txBody>
              <a:bodyPr vert="horz" wrap="square" lIns="91440" tIns="45720" rIns="91440" bIns="45720" numCol="1" anchor="t" anchorCtr="0" compatLnSpc="1"/>
              <a:lstStyle/>
              <a:p>
                <a:endParaRPr lang="en-US"/>
              </a:p>
            </p:txBody>
          </p:sp>
          <p:sp>
            <p:nvSpPr>
              <p:cNvPr id="55" name="Oval 60"/>
              <p:cNvSpPr>
                <a:spLocks noChangeArrowheads="1"/>
              </p:cNvSpPr>
              <p:nvPr/>
            </p:nvSpPr>
            <p:spPr bwMode="auto">
              <a:xfrm>
                <a:off x="1712364" y="2387652"/>
                <a:ext cx="64890" cy="62395"/>
              </a:xfrm>
              <a:prstGeom prst="ellipse">
                <a:avLst/>
              </a:prstGeom>
              <a:grpFill/>
              <a:ln>
                <a:noFill/>
              </a:ln>
            </p:spPr>
            <p:txBody>
              <a:bodyPr vert="horz" wrap="square" lIns="91440" tIns="45720" rIns="91440" bIns="45720" numCol="1" anchor="t" anchorCtr="0" compatLnSpc="1"/>
              <a:lstStyle/>
              <a:p>
                <a:endParaRPr lang="en-US"/>
              </a:p>
            </p:txBody>
          </p:sp>
        </p:grpSp>
      </p:gr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3000">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14:bounceEnd="53000">
                                          <p:cBhvr additive="base">
                                            <p:cTn id="7" dur="300" fill="hold"/>
                                            <p:tgtEl>
                                              <p:spTgt spid="44"/>
                                            </p:tgtEl>
                                            <p:attrNameLst>
                                              <p:attrName>ppt_x</p:attrName>
                                            </p:attrNameLst>
                                          </p:cBhvr>
                                          <p:tavLst>
                                            <p:tav tm="0">
                                              <p:val>
                                                <p:strVal val="1+#ppt_w/2"/>
                                              </p:val>
                                            </p:tav>
                                            <p:tav tm="100000">
                                              <p:val>
                                                <p:strVal val="#ppt_x"/>
                                              </p:val>
                                            </p:tav>
                                          </p:tavLst>
                                        </p:anim>
                                        <p:anim calcmode="lin" valueType="num" p14:bounceEnd="53000">
                                          <p:cBhvr additive="base">
                                            <p:cTn id="8" dur="3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53000">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14:bounceEnd="53000">
                                          <p:cBhvr additive="base">
                                            <p:cTn id="12" dur="300" fill="hold"/>
                                            <p:tgtEl>
                                              <p:spTgt spid="45"/>
                                            </p:tgtEl>
                                            <p:attrNameLst>
                                              <p:attrName>ppt_x</p:attrName>
                                            </p:attrNameLst>
                                          </p:cBhvr>
                                          <p:tavLst>
                                            <p:tav tm="0">
                                              <p:val>
                                                <p:strVal val="1+#ppt_w/2"/>
                                              </p:val>
                                            </p:tav>
                                            <p:tav tm="100000">
                                              <p:val>
                                                <p:strVal val="#ppt_x"/>
                                              </p:val>
                                            </p:tav>
                                          </p:tavLst>
                                        </p:anim>
                                        <p:anim calcmode="lin" valueType="num" p14:bounceEnd="53000">
                                          <p:cBhvr additive="base">
                                            <p:cTn id="13" dur="3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300" fill="hold"/>
                                            <p:tgtEl>
                                              <p:spTgt spid="44"/>
                                            </p:tgtEl>
                                            <p:attrNameLst>
                                              <p:attrName>ppt_x</p:attrName>
                                            </p:attrNameLst>
                                          </p:cBhvr>
                                          <p:tavLst>
                                            <p:tav tm="0">
                                              <p:val>
                                                <p:strVal val="1+#ppt_w/2"/>
                                              </p:val>
                                            </p:tav>
                                            <p:tav tm="100000">
                                              <p:val>
                                                <p:strVal val="#ppt_x"/>
                                              </p:val>
                                            </p:tav>
                                          </p:tavLst>
                                        </p:anim>
                                        <p:anim calcmode="lin" valueType="num">
                                          <p:cBhvr additive="base">
                                            <p:cTn id="8" dur="3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300" fill="hold"/>
                                            <p:tgtEl>
                                              <p:spTgt spid="45"/>
                                            </p:tgtEl>
                                            <p:attrNameLst>
                                              <p:attrName>ppt_x</p:attrName>
                                            </p:attrNameLst>
                                          </p:cBhvr>
                                          <p:tavLst>
                                            <p:tav tm="0">
                                              <p:val>
                                                <p:strVal val="1+#ppt_w/2"/>
                                              </p:val>
                                            </p:tav>
                                            <p:tav tm="100000">
                                              <p:val>
                                                <p:strVal val="#ppt_x"/>
                                              </p:val>
                                            </p:tav>
                                          </p:tavLst>
                                        </p:anim>
                                        <p:anim calcmode="lin" valueType="num">
                                          <p:cBhvr additive="base">
                                            <p:cTn id="13" dur="3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09530\Desktop\IM聊天软件日志.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7240" y="915566"/>
            <a:ext cx="6413354" cy="32921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09530\Desktop\社区日志.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10" y="923340"/>
            <a:ext cx="6405580" cy="32766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09530\Desktop\搜索日志.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406" y="927227"/>
            <a:ext cx="6405580" cy="32688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09530\Desktop\文件传输.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602" y="921397"/>
            <a:ext cx="6413354" cy="3280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09530\Desktop\娱乐-炒股.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5572" y="917509"/>
            <a:ext cx="6405580" cy="328830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09530\Desktop\其他应用.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927227"/>
            <a:ext cx="6401693" cy="326886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7787" y="4299942"/>
            <a:ext cx="8507673" cy="369332"/>
          </a:xfrm>
          <a:prstGeom prst="rect">
            <a:avLst/>
          </a:prstGeom>
        </p:spPr>
        <p:txBody>
          <a:bodyPr wrap="square">
            <a:spAutoFit/>
          </a:bodyPr>
          <a:lstStyle/>
          <a:p>
            <a:pPr algn="ctr"/>
            <a:r>
              <a:rPr lang="en-US" altLang="zh-CN"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IM</a:t>
            </a:r>
            <a:r>
              <a:rPr lang="zh-CN" altLang="en-US" dirty="0">
                <a:solidFill>
                  <a:srgbClr val="445469"/>
                </a:solidFill>
                <a:latin typeface="微软雅黑" panose="020B0503020204020204" pitchFamily="34" charset="-122"/>
                <a:ea typeface="微软雅黑" panose="020B0503020204020204" pitchFamily="34" charset="-122"/>
                <a:sym typeface="Arial" panose="020B0604020202020204" pitchFamily="34" charset="0"/>
              </a:rPr>
              <a:t>聊天软件、社区日志、搜索引擎、文件传输、娱乐股票、其他应用</a:t>
            </a:r>
            <a:endParaRPr lang="zh-CN" altLang="en-US" dirty="0">
              <a:latin typeface="微软雅黑" panose="020B0503020204020204" pitchFamily="34" charset="-122"/>
              <a:ea typeface="微软雅黑" panose="020B0503020204020204" pitchFamily="34" charset="-122"/>
            </a:endParaRPr>
          </a:p>
        </p:txBody>
      </p:sp>
      <p:sp>
        <p:nvSpPr>
          <p:cNvPr id="11"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用户行为审计界面</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9"/>
                                        </p:tgtEl>
                                        <p:attrNameLst>
                                          <p:attrName>style.visibility</p:attrName>
                                        </p:attrNameLst>
                                      </p:cBhvr>
                                      <p:to>
                                        <p:strVal val="visible"/>
                                      </p:to>
                                    </p:set>
                                    <p:animEffect transition="in" filter="fade">
                                      <p:cBhvr>
                                        <p:cTn id="22" dur="500"/>
                                        <p:tgtEl>
                                          <p:spTgt spid="10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491023" y="123478"/>
            <a:ext cx="5903912" cy="583331"/>
          </a:xfrm>
        </p:spPr>
        <p:txBody>
          <a:bodyPr/>
          <a:lstStyle/>
          <a:p>
            <a:pPr algn="ctr"/>
            <a:r>
              <a:rPr lang="zh-CN" altLang="en-US" sz="2400" b="1" kern="1200" dirty="0">
                <a:solidFill>
                  <a:prstClr val="black">
                    <a:lumMod val="65000"/>
                    <a:lumOff val="35000"/>
                  </a:prstClr>
                </a:solidFill>
                <a:cs typeface="+mj-cs"/>
              </a:rPr>
              <a:t>更丰富的负载均衡算法</a:t>
            </a:r>
            <a:endParaRPr lang="zh-CN" altLang="en-US" sz="2400" b="1" kern="1200" dirty="0">
              <a:solidFill>
                <a:prstClr val="black">
                  <a:lumMod val="65000"/>
                  <a:lumOff val="35000"/>
                </a:prstClr>
              </a:solidFill>
              <a:cs typeface="+mj-cs"/>
            </a:endParaRPr>
          </a:p>
        </p:txBody>
      </p:sp>
      <p:pic>
        <p:nvPicPr>
          <p:cNvPr id="1026" name="图片 1" descr="image00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3568" y="771550"/>
            <a:ext cx="7518822" cy="39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图片 8" descr="image00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99592" y="699542"/>
            <a:ext cx="7560840" cy="397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p:cNvSpPr txBox="1"/>
          <p:nvPr/>
        </p:nvSpPr>
        <p:spPr>
          <a:xfrm>
            <a:off x="467544" y="267494"/>
            <a:ext cx="7715043" cy="457200"/>
          </a:xfrm>
          <a:prstGeom prst="rect">
            <a:avLst/>
          </a:prstGeom>
        </p:spPr>
        <p:txBody>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smtClean="0">
                <a:solidFill>
                  <a:prstClr val="black">
                    <a:lumMod val="65000"/>
                    <a:lumOff val="35000"/>
                  </a:prstClr>
                </a:solidFill>
              </a:rPr>
              <a:t>支持</a:t>
            </a:r>
            <a:r>
              <a:rPr lang="en-US" altLang="zh-CN" sz="2400" dirty="0" smtClean="0">
                <a:solidFill>
                  <a:prstClr val="black">
                    <a:lumMod val="65000"/>
                    <a:lumOff val="35000"/>
                  </a:prstClr>
                </a:solidFill>
              </a:rPr>
              <a:t>PPPOE</a:t>
            </a:r>
            <a:r>
              <a:rPr lang="zh-CN" altLang="en-US" sz="2400" dirty="0">
                <a:solidFill>
                  <a:prstClr val="black">
                    <a:lumMod val="65000"/>
                    <a:lumOff val="35000"/>
                  </a:prstClr>
                </a:solidFill>
              </a:rPr>
              <a:t>负载</a:t>
            </a:r>
            <a:endParaRPr lang="zh-CN" altLang="en-US" sz="2400" dirty="0">
              <a:solidFill>
                <a:prstClr val="black">
                  <a:lumMod val="65000"/>
                  <a:lumOff val="35000"/>
                </a:prstClr>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547664" y="109014"/>
            <a:ext cx="5903912" cy="583331"/>
          </a:xfrm>
        </p:spPr>
        <p:txBody>
          <a:bodyPr/>
          <a:lstStyle/>
          <a:p>
            <a:pPr algn="ctr"/>
            <a:r>
              <a:rPr lang="zh-CN" altLang="en-US" sz="2400" b="1" kern="1200" dirty="0">
                <a:solidFill>
                  <a:prstClr val="black">
                    <a:lumMod val="65000"/>
                    <a:lumOff val="35000"/>
                  </a:prstClr>
                </a:solidFill>
                <a:cs typeface="+mj-cs"/>
              </a:rPr>
              <a:t>实时流量监控</a:t>
            </a:r>
            <a:endParaRPr lang="zh-CN" altLang="en-US" sz="2400" b="1" kern="1200" dirty="0">
              <a:solidFill>
                <a:prstClr val="black">
                  <a:lumMod val="65000"/>
                  <a:lumOff val="35000"/>
                </a:prstClr>
              </a:solidFill>
              <a:cs typeface="+mj-cs"/>
            </a:endParaRPr>
          </a:p>
        </p:txBody>
      </p:sp>
      <p:pic>
        <p:nvPicPr>
          <p:cNvPr id="2050" name="图片 5" descr="image00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692345"/>
            <a:ext cx="7585323" cy="396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457357" y="339491"/>
            <a:ext cx="7715043" cy="457200"/>
          </a:xfrm>
          <a:prstGeom prst="rect">
            <a:avLst/>
          </a:prstGeom>
        </p:spPr>
        <p:txBody>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多维度的分析展示</a:t>
            </a:r>
            <a:endParaRPr lang="zh-CN" altLang="en-US" sz="2400" dirty="0">
              <a:solidFill>
                <a:prstClr val="black">
                  <a:lumMod val="65000"/>
                  <a:lumOff val="35000"/>
                </a:prstClr>
              </a:solidFill>
            </a:endParaRPr>
          </a:p>
        </p:txBody>
      </p:sp>
      <p:sp>
        <p:nvSpPr>
          <p:cNvPr id="4" name="MH_SubTitle_2"/>
          <p:cNvSpPr>
            <a:spLocks noChangeArrowheads="1"/>
          </p:cNvSpPr>
          <p:nvPr>
            <p:custDataLst>
              <p:tags r:id="rId1"/>
            </p:custDataLst>
          </p:nvPr>
        </p:nvSpPr>
        <p:spPr bwMode="gray">
          <a:xfrm>
            <a:off x="1602275" y="994676"/>
            <a:ext cx="1607743" cy="208922"/>
          </a:xfrm>
          <a:prstGeom prst="roundRect">
            <a:avLst>
              <a:gd name="adj" fmla="val 50000"/>
            </a:avLst>
          </a:prstGeom>
          <a:solidFill>
            <a:schemeClr val="accent3">
              <a:lumMod val="40000"/>
              <a:lumOff val="60000"/>
            </a:schemeClr>
          </a:solidFill>
          <a:ln>
            <a:noFill/>
          </a:ln>
        </p:spPr>
        <p:txBody>
          <a:bodyPr lIns="0" tIns="0" rIns="0" bIns="0" anchor="ctr" anchorCtr="1"/>
          <a:lstStyle/>
          <a:p>
            <a:r>
              <a:rPr kumimoji="1" lang="zh-CN" altLang="en-US" sz="1000" b="1" dirty="0">
                <a:latin typeface="微软雅黑" panose="020B0503020204020204" pitchFamily="34" charset="-122"/>
                <a:ea typeface="微软雅黑" panose="020B0503020204020204" pitchFamily="34" charset="-122"/>
              </a:rPr>
              <a:t>用户流量统计</a:t>
            </a:r>
            <a:endParaRPr kumimoji="1" lang="zh-TW" altLang="en-US" sz="1000" b="1" dirty="0">
              <a:latin typeface="微软雅黑" panose="020B0503020204020204" pitchFamily="34" charset="-122"/>
              <a:ea typeface="微软雅黑" panose="020B0503020204020204" pitchFamily="34" charset="-122"/>
            </a:endParaRPr>
          </a:p>
        </p:txBody>
      </p:sp>
      <p:sp>
        <p:nvSpPr>
          <p:cNvPr id="5" name="MH_SubTitle_2"/>
          <p:cNvSpPr>
            <a:spLocks noChangeArrowheads="1"/>
          </p:cNvSpPr>
          <p:nvPr>
            <p:custDataLst>
              <p:tags r:id="rId2"/>
            </p:custDataLst>
          </p:nvPr>
        </p:nvSpPr>
        <p:spPr bwMode="gray">
          <a:xfrm>
            <a:off x="6010248" y="994676"/>
            <a:ext cx="1607743" cy="208922"/>
          </a:xfrm>
          <a:prstGeom prst="roundRect">
            <a:avLst>
              <a:gd name="adj" fmla="val 50000"/>
            </a:avLst>
          </a:prstGeom>
          <a:solidFill>
            <a:schemeClr val="accent3">
              <a:lumMod val="40000"/>
              <a:lumOff val="60000"/>
            </a:schemeClr>
          </a:solidFill>
          <a:ln>
            <a:noFill/>
          </a:ln>
        </p:spPr>
        <p:txBody>
          <a:bodyPr lIns="0" tIns="0" rIns="0" bIns="0" anchor="ctr" anchorCtr="1"/>
          <a:lstStyle/>
          <a:p>
            <a:r>
              <a:rPr kumimoji="1" lang="zh-CN" altLang="en-US" sz="1000" b="1" dirty="0">
                <a:latin typeface="微软雅黑" panose="020B0503020204020204" pitchFamily="34" charset="-122"/>
                <a:ea typeface="微软雅黑" panose="020B0503020204020204" pitchFamily="34" charset="-122"/>
              </a:rPr>
              <a:t>威胁类型统计</a:t>
            </a:r>
            <a:endParaRPr kumimoji="1" lang="zh-TW" altLang="en-US" sz="1000" b="1" dirty="0">
              <a:latin typeface="微软雅黑" panose="020B0503020204020204" pitchFamily="34" charset="-122"/>
              <a:ea typeface="微软雅黑" panose="020B0503020204020204" pitchFamily="34" charset="-122"/>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54485"/>
            <a:ext cx="3877205" cy="182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1254485"/>
            <a:ext cx="4340225" cy="182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7" y="3651870"/>
            <a:ext cx="4627405" cy="117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MH_SubTitle_2"/>
          <p:cNvSpPr>
            <a:spLocks noChangeArrowheads="1"/>
          </p:cNvSpPr>
          <p:nvPr>
            <p:custDataLst>
              <p:tags r:id="rId6"/>
            </p:custDataLst>
          </p:nvPr>
        </p:nvSpPr>
        <p:spPr bwMode="gray">
          <a:xfrm>
            <a:off x="1602273" y="3363838"/>
            <a:ext cx="1607743" cy="208922"/>
          </a:xfrm>
          <a:prstGeom prst="roundRect">
            <a:avLst>
              <a:gd name="adj" fmla="val 50000"/>
            </a:avLst>
          </a:prstGeom>
          <a:solidFill>
            <a:schemeClr val="accent3">
              <a:lumMod val="40000"/>
              <a:lumOff val="60000"/>
            </a:schemeClr>
          </a:solidFill>
          <a:ln>
            <a:noFill/>
          </a:ln>
        </p:spPr>
        <p:txBody>
          <a:bodyPr lIns="0" tIns="0" rIns="0" bIns="0" anchor="ctr" anchorCtr="1"/>
          <a:lstStyle/>
          <a:p>
            <a:r>
              <a:rPr kumimoji="1" lang="zh-CN" altLang="en-US" sz="1000" b="1" dirty="0">
                <a:latin typeface="微软雅黑" panose="020B0503020204020204" pitchFamily="34" charset="-122"/>
                <a:ea typeface="微软雅黑" panose="020B0503020204020204" pitchFamily="34" charset="-122"/>
              </a:rPr>
              <a:t>攻击防范统计</a:t>
            </a:r>
            <a:endParaRPr kumimoji="1" lang="zh-TW" altLang="en-US" sz="1000" b="1" dirty="0">
              <a:latin typeface="微软雅黑" panose="020B0503020204020204" pitchFamily="34" charset="-122"/>
              <a:ea typeface="微软雅黑" panose="020B0503020204020204" pitchFamily="34" charset="-122"/>
            </a:endParaRPr>
          </a:p>
        </p:txBody>
      </p:sp>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191" y="3682634"/>
            <a:ext cx="1337098" cy="107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3682634"/>
            <a:ext cx="1487412" cy="108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MH_SubTitle_2"/>
          <p:cNvSpPr>
            <a:spLocks noChangeArrowheads="1"/>
          </p:cNvSpPr>
          <p:nvPr>
            <p:custDataLst>
              <p:tags r:id="rId9"/>
            </p:custDataLst>
          </p:nvPr>
        </p:nvSpPr>
        <p:spPr bwMode="gray">
          <a:xfrm>
            <a:off x="5609659" y="3363838"/>
            <a:ext cx="1428318" cy="208922"/>
          </a:xfrm>
          <a:prstGeom prst="roundRect">
            <a:avLst>
              <a:gd name="adj" fmla="val 50000"/>
            </a:avLst>
          </a:prstGeom>
          <a:solidFill>
            <a:schemeClr val="accent3">
              <a:lumMod val="40000"/>
              <a:lumOff val="60000"/>
            </a:schemeClr>
          </a:solidFill>
          <a:ln>
            <a:noFill/>
          </a:ln>
        </p:spPr>
        <p:txBody>
          <a:bodyPr lIns="0" tIns="0" rIns="0" bIns="0" anchor="ctr" anchorCtr="1"/>
          <a:lstStyle/>
          <a:p>
            <a:r>
              <a:rPr kumimoji="1" lang="zh-CN" altLang="en-US" sz="1000" b="1" dirty="0">
                <a:latin typeface="微软雅黑" panose="020B0503020204020204" pitchFamily="34" charset="-122"/>
                <a:ea typeface="微软雅黑" panose="020B0503020204020204" pitchFamily="34" charset="-122"/>
              </a:rPr>
              <a:t>应用流量趋势</a:t>
            </a:r>
            <a:endParaRPr kumimoji="1" lang="zh-TW" altLang="en-US" sz="1000" b="1" dirty="0">
              <a:latin typeface="微软雅黑" panose="020B0503020204020204" pitchFamily="34" charset="-122"/>
              <a:ea typeface="微软雅黑" panose="020B0503020204020204" pitchFamily="34" charset="-122"/>
            </a:endParaRPr>
          </a:p>
        </p:txBody>
      </p:sp>
      <p:sp>
        <p:nvSpPr>
          <p:cNvPr id="13" name="MH_SubTitle_2"/>
          <p:cNvSpPr>
            <a:spLocks noChangeArrowheads="1"/>
          </p:cNvSpPr>
          <p:nvPr>
            <p:custDataLst>
              <p:tags r:id="rId10"/>
            </p:custDataLst>
          </p:nvPr>
        </p:nvSpPr>
        <p:spPr bwMode="gray">
          <a:xfrm>
            <a:off x="7297379" y="3363838"/>
            <a:ext cx="1354722" cy="208922"/>
          </a:xfrm>
          <a:prstGeom prst="roundRect">
            <a:avLst>
              <a:gd name="adj" fmla="val 50000"/>
            </a:avLst>
          </a:prstGeom>
          <a:solidFill>
            <a:schemeClr val="accent3">
              <a:lumMod val="40000"/>
              <a:lumOff val="60000"/>
            </a:schemeClr>
          </a:solidFill>
          <a:ln>
            <a:noFill/>
          </a:ln>
        </p:spPr>
        <p:txBody>
          <a:bodyPr lIns="0" tIns="0" rIns="0" bIns="0" anchor="ctr" anchorCtr="1"/>
          <a:lstStyle/>
          <a:p>
            <a:r>
              <a:rPr kumimoji="1" lang="zh-CN" altLang="en-US" sz="1000" b="1" dirty="0">
                <a:latin typeface="微软雅黑" panose="020B0503020204020204" pitchFamily="34" charset="-122"/>
                <a:ea typeface="微软雅黑" panose="020B0503020204020204" pitchFamily="34" charset="-122"/>
              </a:rPr>
              <a:t>攻击威胁趋势</a:t>
            </a:r>
            <a:endParaRPr kumimoji="1" lang="zh-TW" altLang="en-US" sz="1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6" descr="image00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55395" y="1419622"/>
            <a:ext cx="7227192"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1"/>
          <p:cNvSpPr txBox="1"/>
          <p:nvPr/>
        </p:nvSpPr>
        <p:spPr>
          <a:xfrm>
            <a:off x="467544" y="267494"/>
            <a:ext cx="7715043" cy="457200"/>
          </a:xfrm>
          <a:prstGeom prst="rect">
            <a:avLst/>
          </a:prstGeom>
        </p:spPr>
        <p:txBody>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smtClean="0">
                <a:solidFill>
                  <a:prstClr val="black">
                    <a:lumMod val="65000"/>
                    <a:lumOff val="35000"/>
                  </a:prstClr>
                </a:solidFill>
              </a:rPr>
              <a:t>支持策略批量导入、导出</a:t>
            </a:r>
            <a:endParaRPr lang="zh-CN" altLang="en-US" sz="2400" dirty="0">
              <a:solidFill>
                <a:prstClr val="black">
                  <a:lumMod val="65000"/>
                  <a:lumOff val="35000"/>
                </a:prstClr>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55664" y="1315744"/>
            <a:ext cx="7431086" cy="2480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txBox="1"/>
          <p:nvPr/>
        </p:nvSpPr>
        <p:spPr>
          <a:xfrm>
            <a:off x="457357" y="339491"/>
            <a:ext cx="7715043" cy="457200"/>
          </a:xfrm>
          <a:prstGeom prst="rect">
            <a:avLst/>
          </a:prstGeom>
        </p:spPr>
        <p:txBody>
          <a:bodyPr/>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智能策略（</a:t>
            </a:r>
            <a:r>
              <a:rPr lang="en-US" altLang="zh-CN" sz="2400" dirty="0" err="1">
                <a:solidFill>
                  <a:prstClr val="black">
                    <a:lumMod val="65000"/>
                    <a:lumOff val="35000"/>
                  </a:prstClr>
                </a:solidFill>
              </a:rPr>
              <a:t>iPlolicy</a:t>
            </a:r>
            <a:r>
              <a:rPr lang="zh-CN" altLang="en-US" sz="2400" dirty="0">
                <a:solidFill>
                  <a:prstClr val="black">
                    <a:lumMod val="65000"/>
                    <a:lumOff val="35000"/>
                  </a:prstClr>
                </a:solidFill>
              </a:rPr>
              <a:t>）：简化管理、提高效率</a:t>
            </a:r>
            <a:endParaRPr lang="zh-CN" altLang="en-US" sz="2400" dirty="0">
              <a:solidFill>
                <a:prstClr val="black">
                  <a:lumMod val="65000"/>
                  <a:lumOff val="35000"/>
                </a:prstClr>
              </a:solidFill>
            </a:endParaRPr>
          </a:p>
        </p:txBody>
      </p:sp>
      <p:sp>
        <p:nvSpPr>
          <p:cNvPr id="26" name="矩形 25"/>
          <p:cNvSpPr/>
          <p:nvPr/>
        </p:nvSpPr>
        <p:spPr>
          <a:xfrm>
            <a:off x="848688" y="4295006"/>
            <a:ext cx="7431086" cy="553998"/>
          </a:xfrm>
          <a:prstGeom prst="rect">
            <a:avLst/>
          </a:prstGeom>
          <a:solidFill>
            <a:srgbClr val="D9D9D9"/>
          </a:solidFill>
        </p:spPr>
        <p:txBody>
          <a:bodyPr wrap="square" rtlCol="0">
            <a:spAutoFit/>
          </a:bodyPr>
          <a:lstStyle/>
          <a:p>
            <a:pPr marL="171450" indent="-171450">
              <a:lnSpc>
                <a:spcPct val="150000"/>
              </a:lnSpc>
              <a:buClr>
                <a:srgbClr val="C00000"/>
              </a:buClr>
              <a:buFont typeface="Wingdings" panose="05000000000000000000" pitchFamily="2" charset="2"/>
              <a:buChar char="n"/>
            </a:pPr>
            <a:r>
              <a:rPr lang="zh-CN" altLang="en-US" sz="1000" dirty="0" smtClean="0">
                <a:latin typeface="微软雅黑" panose="020B0503020204020204" pitchFamily="34" charset="-122"/>
                <a:ea typeface="微软雅黑" panose="020B0503020204020204" pitchFamily="34" charset="-122"/>
              </a:rPr>
              <a:t>一体化安全策略，只需要关心保护对象和防御策略，统一界面完成所有配置。</a:t>
            </a:r>
            <a:endParaRPr lang="en-US" altLang="zh-CN" sz="1000" dirty="0" smtClean="0">
              <a:latin typeface="微软雅黑" panose="020B0503020204020204" pitchFamily="34" charset="-122"/>
              <a:ea typeface="微软雅黑" panose="020B0503020204020204" pitchFamily="34" charset="-122"/>
            </a:endParaRPr>
          </a:p>
          <a:p>
            <a:pPr marL="171450" indent="-171450">
              <a:lnSpc>
                <a:spcPct val="150000"/>
              </a:lnSpc>
              <a:buClr>
                <a:srgbClr val="C00000"/>
              </a:buClr>
              <a:buFont typeface="Wingdings" panose="05000000000000000000" pitchFamily="2" charset="2"/>
              <a:buChar char="n"/>
            </a:pPr>
            <a:r>
              <a:rPr lang="zh-CN" altLang="en-US" sz="1000" dirty="0" smtClean="0">
                <a:latin typeface="微软雅黑" panose="020B0503020204020204" pitchFamily="34" charset="-122"/>
                <a:ea typeface="微软雅黑" panose="020B0503020204020204" pitchFamily="34" charset="-122"/>
              </a:rPr>
              <a:t>冗余分析和命中率分析可以帮忙管理员精简配置策略，解决防火墙策略长期存在重复臃肿的问题。</a:t>
            </a:r>
            <a:endParaRPr lang="en-US" altLang="zh-CN" sz="1000" dirty="0">
              <a:latin typeface="微软雅黑" panose="020B0503020204020204" pitchFamily="34" charset="-122"/>
              <a:ea typeface="微软雅黑" panose="020B0503020204020204" pitchFamily="34" charset="-122"/>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796691"/>
            <a:ext cx="2683342" cy="3498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620" y="2590288"/>
            <a:ext cx="4679402" cy="1676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椭圆 2"/>
          <p:cNvSpPr/>
          <p:nvPr/>
        </p:nvSpPr>
        <p:spPr>
          <a:xfrm>
            <a:off x="323528" y="2531951"/>
            <a:ext cx="2667092" cy="1044708"/>
          </a:xfrm>
          <a:prstGeom prst="ellipse">
            <a:avLst/>
          </a:prstGeom>
          <a:solidFill>
            <a:srgbClr val="FF0000"/>
          </a:solidFill>
          <a:ln w="12700" cap="flat" cmpd="sng" algn="ctr">
            <a:noFill/>
            <a:prstDash val="dash"/>
          </a:ln>
          <a:effectLst>
            <a:outerShdw blurRad="50800" dist="38100" dir="2700000" algn="tl" rotWithShape="0">
              <a:prstClr val="black">
                <a:alpha val="40000"/>
              </a:prstClr>
            </a:outerShdw>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3</a:t>
            </a: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万条策略的加载速度只有</a:t>
            </a:r>
            <a:r>
              <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400</a:t>
            </a: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毫秒；</a:t>
            </a:r>
            <a:endPar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endParaRPr>
          </a:p>
          <a:p>
            <a:pPr marL="0" marR="0" indent="0" algn="ctr" defTabSz="914400" eaLnBrk="1" fontAlgn="auto" latinLnBrk="0" hangingPunct="1">
              <a:lnSpc>
                <a:spcPct val="100000"/>
              </a:lnSpc>
              <a:spcBef>
                <a:spcPts val="0"/>
              </a:spcBef>
              <a:spcAft>
                <a:spcPts val="0"/>
              </a:spcAft>
              <a:buClrTx/>
              <a:buSzTx/>
              <a:buFontTx/>
              <a:buNone/>
            </a:pPr>
            <a:r>
              <a:rPr lang="zh-CN" altLang="en-US" sz="1000" b="1" kern="0" dirty="0" smtClean="0">
                <a:latin typeface="微软雅黑" panose="020B0503020204020204" pitchFamily="34" charset="-122"/>
                <a:ea typeface="微软雅黑" panose="020B0503020204020204" pitchFamily="34" charset="-122"/>
              </a:rPr>
              <a:t>针对一定时间内连续配置，可进行集中加速处理，</a:t>
            </a:r>
            <a:r>
              <a:rPr lang="zh-CN" altLang="en-US" sz="1000" b="1" kern="0" dirty="0">
                <a:latin typeface="微软雅黑" panose="020B0503020204020204" pitchFamily="34" charset="-122"/>
                <a:ea typeface="微软雅黑" panose="020B0503020204020204" pitchFamily="34" charset="-122"/>
              </a:rPr>
              <a:t>杜绝</a:t>
            </a:r>
            <a:r>
              <a:rPr lang="zh-CN" altLang="en-US" sz="1000" b="1" kern="0" dirty="0" smtClean="0">
                <a:latin typeface="微软雅黑" panose="020B0503020204020204" pitchFamily="34" charset="-122"/>
                <a:ea typeface="微软雅黑" panose="020B0503020204020204" pitchFamily="34" charset="-122"/>
              </a:rPr>
              <a:t>卡顿！</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776" y="1082765"/>
            <a:ext cx="6240825" cy="1418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2"/>
                                        </p:tgtEl>
                                        <p:attrNameLst>
                                          <p:attrName>style.visibility</p:attrName>
                                        </p:attrNameLst>
                                      </p:cBhvr>
                                      <p:to>
                                        <p:strVal val="visible"/>
                                      </p:to>
                                    </p:set>
                                    <p:anim calcmode="lin" valueType="num">
                                      <p:cBhvr additive="base">
                                        <p:cTn id="13" dur="500" fill="hold"/>
                                        <p:tgtEl>
                                          <p:spTgt spid="7172"/>
                                        </p:tgtEl>
                                        <p:attrNameLst>
                                          <p:attrName>ppt_x</p:attrName>
                                        </p:attrNameLst>
                                      </p:cBhvr>
                                      <p:tavLst>
                                        <p:tav tm="0">
                                          <p:val>
                                            <p:strVal val="#ppt_x"/>
                                          </p:val>
                                        </p:tav>
                                        <p:tav tm="100000">
                                          <p:val>
                                            <p:strVal val="#ppt_x"/>
                                          </p:val>
                                        </p:tav>
                                      </p:tavLst>
                                    </p:anim>
                                    <p:anim calcmode="lin" valueType="num">
                                      <p:cBhvr additive="base">
                                        <p:cTn id="1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7"/>
                                        </p:tgtEl>
                                        <p:attrNameLst>
                                          <p:attrName>style.visibility</p:attrName>
                                        </p:attrNameLst>
                                      </p:cBhvr>
                                      <p:to>
                                        <p:strVal val="visible"/>
                                      </p:to>
                                    </p:set>
                                    <p:anim calcmode="lin" valueType="num">
                                      <p:cBhvr additive="base">
                                        <p:cTn id="19" dur="500" fill="hold"/>
                                        <p:tgtEl>
                                          <p:spTgt spid="7177"/>
                                        </p:tgtEl>
                                        <p:attrNameLst>
                                          <p:attrName>ppt_x</p:attrName>
                                        </p:attrNameLst>
                                      </p:cBhvr>
                                      <p:tavLst>
                                        <p:tav tm="0">
                                          <p:val>
                                            <p:strVal val="#ppt_x"/>
                                          </p:val>
                                        </p:tav>
                                        <p:tav tm="100000">
                                          <p:val>
                                            <p:strVal val="#ppt_x"/>
                                          </p:val>
                                        </p:tav>
                                      </p:tavLst>
                                    </p:anim>
                                    <p:anim calcmode="lin" valueType="num">
                                      <p:cBhvr additive="base">
                                        <p:cTn id="20"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74"/>
                                        </p:tgtEl>
                                        <p:attrNameLst>
                                          <p:attrName>style.visibility</p:attrName>
                                        </p:attrNameLst>
                                      </p:cBhvr>
                                      <p:to>
                                        <p:strVal val="visible"/>
                                      </p:to>
                                    </p:set>
                                    <p:anim calcmode="lin" valueType="num">
                                      <p:cBhvr additive="base">
                                        <p:cTn id="25" dur="500" fill="hold"/>
                                        <p:tgtEl>
                                          <p:spTgt spid="7174"/>
                                        </p:tgtEl>
                                        <p:attrNameLst>
                                          <p:attrName>ppt_x</p:attrName>
                                        </p:attrNameLst>
                                      </p:cBhvr>
                                      <p:tavLst>
                                        <p:tav tm="0">
                                          <p:val>
                                            <p:strVal val="#ppt_x"/>
                                          </p:val>
                                        </p:tav>
                                        <p:tav tm="100000">
                                          <p:val>
                                            <p:strVal val="#ppt_x"/>
                                          </p:val>
                                        </p:tav>
                                      </p:tavLst>
                                    </p:anim>
                                    <p:anim calcmode="lin" valueType="num">
                                      <p:cBhvr additive="base">
                                        <p:cTn id="26"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95536" y="109014"/>
            <a:ext cx="7560840" cy="583331"/>
          </a:xfrm>
        </p:spPr>
        <p:txBody>
          <a:bodyPr/>
          <a:lstStyle/>
          <a:p>
            <a:pPr algn="ctr"/>
            <a:r>
              <a:rPr lang="zh-CN" altLang="en-US" sz="2400" b="1" kern="1200" dirty="0">
                <a:solidFill>
                  <a:prstClr val="black">
                    <a:lumMod val="65000"/>
                    <a:lumOff val="35000"/>
                  </a:prstClr>
                </a:solidFill>
                <a:cs typeface="+mj-cs"/>
              </a:rPr>
              <a:t>自定义监控模块</a:t>
            </a:r>
            <a:endParaRPr lang="zh-CN" altLang="en-US" sz="2400" b="1" kern="1200" dirty="0">
              <a:solidFill>
                <a:prstClr val="black">
                  <a:lumMod val="65000"/>
                  <a:lumOff val="35000"/>
                </a:prstClr>
              </a:solidFill>
              <a:cs typeface="+mj-cs"/>
            </a:endParaRPr>
          </a:p>
        </p:txBody>
      </p:sp>
      <p:pic>
        <p:nvPicPr>
          <p:cNvPr id="1026" name="图片 4" descr="image00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9552" y="681971"/>
            <a:ext cx="8136904" cy="423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p:nvPr/>
        </p:nvSpPr>
        <p:spPr>
          <a:xfrm>
            <a:off x="4644008" y="1811225"/>
            <a:ext cx="255676" cy="255676"/>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2"/>
          <p:cNvSpPr/>
          <p:nvPr/>
        </p:nvSpPr>
        <p:spPr>
          <a:xfrm>
            <a:off x="4644008" y="2043427"/>
            <a:ext cx="3600000" cy="3600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文本框 16"/>
          <p:cNvSpPr txBox="1"/>
          <p:nvPr/>
        </p:nvSpPr>
        <p:spPr>
          <a:xfrm>
            <a:off x="4588178" y="1759917"/>
            <a:ext cx="384365" cy="307777"/>
          </a:xfrm>
          <a:prstGeom prst="rect">
            <a:avLst/>
          </a:prstGeom>
          <a:no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01</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0" name="Rectangle 2"/>
          <p:cNvSpPr/>
          <p:nvPr/>
        </p:nvSpPr>
        <p:spPr>
          <a:xfrm>
            <a:off x="4644008" y="2259451"/>
            <a:ext cx="255676" cy="255676"/>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
          <p:cNvSpPr/>
          <p:nvPr/>
        </p:nvSpPr>
        <p:spPr>
          <a:xfrm>
            <a:off x="4644008" y="2691499"/>
            <a:ext cx="255676" cy="255676"/>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文本框 20"/>
          <p:cNvSpPr txBox="1"/>
          <p:nvPr/>
        </p:nvSpPr>
        <p:spPr>
          <a:xfrm>
            <a:off x="4588178" y="2263973"/>
            <a:ext cx="384365" cy="307777"/>
          </a:xfrm>
          <a:prstGeom prst="rect">
            <a:avLst/>
          </a:prstGeom>
          <a:no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02</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25" name="文本框 24"/>
          <p:cNvSpPr txBox="1"/>
          <p:nvPr/>
        </p:nvSpPr>
        <p:spPr>
          <a:xfrm>
            <a:off x="4588178" y="2696021"/>
            <a:ext cx="384365" cy="307777"/>
          </a:xfrm>
          <a:prstGeom prst="rect">
            <a:avLst/>
          </a:prstGeom>
          <a:noFill/>
        </p:spPr>
        <p:txBody>
          <a:bodyPr wrap="none" rtlCol="0">
            <a:spAutoFit/>
          </a:bodyPr>
          <a:lstStyle/>
          <a:p>
            <a:r>
              <a:rPr kumimoji="1" lang="en-US" altLang="zh-CN" sz="1400" dirty="0">
                <a:solidFill>
                  <a:schemeClr val="bg1"/>
                </a:solidFill>
                <a:latin typeface="Microsoft Sans Serif" panose="020B0604020202020204"/>
                <a:ea typeface="huxiaobo-gdh"/>
                <a:cs typeface="Microsoft Sans Serif" panose="020B0604020202020204"/>
              </a:rPr>
              <a:t>03</a:t>
            </a:r>
            <a:endParaRPr kumimoji="1" lang="zh-CN" altLang="en-US" sz="1400" dirty="0">
              <a:solidFill>
                <a:schemeClr val="bg1"/>
              </a:solidFill>
              <a:latin typeface="Microsoft Sans Serif" panose="020B0604020202020204"/>
              <a:ea typeface="huxiaobo-gdh"/>
              <a:cs typeface="Microsoft Sans Serif" panose="020B0604020202020204"/>
            </a:endParaRPr>
          </a:p>
        </p:txBody>
      </p:sp>
      <p:sp>
        <p:nvSpPr>
          <p:cNvPr id="11" name="文本框 10"/>
          <p:cNvSpPr txBox="1"/>
          <p:nvPr/>
        </p:nvSpPr>
        <p:spPr>
          <a:xfrm>
            <a:off x="859336" y="2443991"/>
            <a:ext cx="1168897" cy="2215991"/>
          </a:xfrm>
          <a:prstGeom prst="rect">
            <a:avLst/>
          </a:prstGeom>
          <a:noFill/>
        </p:spPr>
        <p:txBody>
          <a:bodyPr wrap="none" rtlCol="0">
            <a:spAutoFit/>
          </a:bodyPr>
          <a:lstStyle/>
          <a:p>
            <a:r>
              <a:rPr kumimoji="1" lang="en-US" altLang="zh-CN" sz="13800" dirty="0">
                <a:solidFill>
                  <a:schemeClr val="bg1"/>
                </a:solidFill>
                <a:latin typeface="Microsoft Sans Serif" panose="020B0604020202020204"/>
                <a:ea typeface="huxiaobo-gdh"/>
                <a:cs typeface="Microsoft Sans Serif" panose="020B0604020202020204"/>
              </a:rPr>
              <a:t>1</a:t>
            </a:r>
            <a:endParaRPr kumimoji="1" lang="zh-CN" altLang="en-US" sz="13800" dirty="0">
              <a:solidFill>
                <a:schemeClr val="bg1"/>
              </a:solidFill>
              <a:latin typeface="Microsoft Sans Serif" panose="020B0604020202020204"/>
              <a:ea typeface="huxiaobo-gdh"/>
              <a:cs typeface="Microsoft Sans Serif" panose="020B0604020202020204"/>
            </a:endParaRPr>
          </a:p>
        </p:txBody>
      </p:sp>
      <p:sp>
        <p:nvSpPr>
          <p:cNvPr id="18" name="Rectangle 62"/>
          <p:cNvSpPr>
            <a:spLocks noChangeArrowheads="1"/>
          </p:cNvSpPr>
          <p:nvPr/>
        </p:nvSpPr>
        <p:spPr bwMode="auto">
          <a:xfrm>
            <a:off x="4955514" y="1821472"/>
            <a:ext cx="1846659" cy="184666"/>
          </a:xfrm>
          <a:prstGeom prst="rect">
            <a:avLst/>
          </a:prstGeom>
          <a:noFill/>
          <a:ln>
            <a:noFill/>
          </a:ln>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latin typeface="微软雅黑" panose="020B0503020204020204" pitchFamily="34" charset="-122"/>
                <a:ea typeface="微软雅黑" panose="020B0503020204020204" pitchFamily="34" charset="-122"/>
              </a:rPr>
              <a:t>校园网出口典型模型及需求</a:t>
            </a:r>
            <a:endParaRPr lang="zh-CN" altLang="en-US" sz="1200" kern="1000" dirty="0">
              <a:latin typeface="微软雅黑" panose="020B0503020204020204" pitchFamily="34" charset="-122"/>
              <a:ea typeface="微软雅黑" panose="020B0503020204020204" pitchFamily="34" charset="-122"/>
            </a:endParaRPr>
          </a:p>
        </p:txBody>
      </p:sp>
      <p:sp>
        <p:nvSpPr>
          <p:cNvPr id="22" name="Rectangle 62"/>
          <p:cNvSpPr>
            <a:spLocks noChangeArrowheads="1"/>
          </p:cNvSpPr>
          <p:nvPr/>
        </p:nvSpPr>
        <p:spPr bwMode="auto">
          <a:xfrm>
            <a:off x="4955513" y="2275706"/>
            <a:ext cx="1846659" cy="184666"/>
          </a:xfrm>
          <a:prstGeom prst="rect">
            <a:avLst/>
          </a:prstGeom>
          <a:noFill/>
          <a:ln>
            <a:noFill/>
          </a:ln>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latin typeface="微软雅黑" panose="020B0503020204020204" pitchFamily="34" charset="-122"/>
                <a:ea typeface="微软雅黑" panose="020B0503020204020204" pitchFamily="34" charset="-122"/>
              </a:rPr>
              <a:t>新华</a:t>
            </a:r>
            <a:r>
              <a:rPr lang="zh-CN" altLang="en-US" sz="1200" kern="1000" dirty="0" smtClean="0">
                <a:latin typeface="微软雅黑" panose="020B0503020204020204" pitchFamily="34" charset="-122"/>
                <a:ea typeface="微软雅黑" panose="020B0503020204020204" pitchFamily="34" charset="-122"/>
              </a:rPr>
              <a:t>三校园网出口解决</a:t>
            </a:r>
            <a:r>
              <a:rPr lang="zh-CN" altLang="en-US" sz="1200" kern="1000" dirty="0">
                <a:latin typeface="微软雅黑" panose="020B0503020204020204" pitchFamily="34" charset="-122"/>
                <a:ea typeface="微软雅黑" panose="020B0503020204020204" pitchFamily="34" charset="-122"/>
              </a:rPr>
              <a:t>方案</a:t>
            </a:r>
            <a:endParaRPr lang="zh-CN" altLang="en-US" sz="1200" kern="1000" dirty="0">
              <a:latin typeface="微软雅黑" panose="020B0503020204020204" pitchFamily="34" charset="-122"/>
              <a:ea typeface="微软雅黑" panose="020B0503020204020204" pitchFamily="34" charset="-122"/>
            </a:endParaRPr>
          </a:p>
        </p:txBody>
      </p:sp>
      <p:sp>
        <p:nvSpPr>
          <p:cNvPr id="23" name="Rectangle 2"/>
          <p:cNvSpPr/>
          <p:nvPr/>
        </p:nvSpPr>
        <p:spPr>
          <a:xfrm>
            <a:off x="4644008" y="2491653"/>
            <a:ext cx="3600000" cy="3600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2"/>
          <p:cNvSpPr>
            <a:spLocks noChangeArrowheads="1"/>
          </p:cNvSpPr>
          <p:nvPr/>
        </p:nvSpPr>
        <p:spPr bwMode="auto">
          <a:xfrm>
            <a:off x="4957117" y="2717528"/>
            <a:ext cx="923330" cy="184666"/>
          </a:xfrm>
          <a:prstGeom prst="rect">
            <a:avLst/>
          </a:prstGeom>
          <a:noFill/>
          <a:ln>
            <a:noFill/>
          </a:ln>
        </p:spPr>
        <p:txBody>
          <a:bodyPr vert="horz" wrap="none" lIns="0" tIns="0" rIns="0" bIns="0" numCol="1" anchor="t" anchorCtr="0" compatLnSpc="1">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dist"/>
            <a:r>
              <a:rPr lang="zh-CN" altLang="en-US" sz="1200" kern="1000" dirty="0">
                <a:latin typeface="微软雅黑" panose="020B0503020204020204" pitchFamily="34" charset="-122"/>
                <a:ea typeface="微软雅黑" panose="020B0503020204020204" pitchFamily="34" charset="-122"/>
              </a:rPr>
              <a:t>典型应用案例</a:t>
            </a:r>
            <a:endParaRPr lang="zh-CN" altLang="en-US" sz="1200" kern="1000" dirty="0">
              <a:latin typeface="微软雅黑" panose="020B0503020204020204" pitchFamily="34" charset="-122"/>
              <a:ea typeface="微软雅黑" panose="020B0503020204020204" pitchFamily="34" charset="-122"/>
            </a:endParaRPr>
          </a:p>
        </p:txBody>
      </p:sp>
      <p:sp>
        <p:nvSpPr>
          <p:cNvPr id="27" name="Rectangle 2"/>
          <p:cNvSpPr/>
          <p:nvPr/>
        </p:nvSpPr>
        <p:spPr>
          <a:xfrm>
            <a:off x="4644008" y="2923701"/>
            <a:ext cx="3600000" cy="36000"/>
          </a:xfrm>
          <a:prstGeom prst="rect">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图片 32"/>
          <p:cNvPicPr>
            <a:picLocks noChangeAspect="1"/>
          </p:cNvPicPr>
          <p:nvPr/>
        </p:nvPicPr>
        <p:blipFill>
          <a:blip r:embed="rId1" cstate="print"/>
          <a:stretch>
            <a:fillRect/>
          </a:stretch>
        </p:blipFill>
        <p:spPr>
          <a:xfrm>
            <a:off x="395536" y="1347614"/>
            <a:ext cx="3459846" cy="21161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H_SubTitle_2"/>
          <p:cNvSpPr>
            <a:spLocks noChangeArrowheads="1"/>
          </p:cNvSpPr>
          <p:nvPr>
            <p:custDataLst>
              <p:tags r:id="rId1"/>
            </p:custDataLst>
          </p:nvPr>
        </p:nvSpPr>
        <p:spPr bwMode="gray">
          <a:xfrm>
            <a:off x="766664" y="1596435"/>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运行监控</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37" name="MH_SubTitle_2"/>
          <p:cNvSpPr>
            <a:spLocks noChangeArrowheads="1"/>
          </p:cNvSpPr>
          <p:nvPr>
            <p:custDataLst>
              <p:tags r:id="rId2"/>
            </p:custDataLst>
          </p:nvPr>
        </p:nvSpPr>
        <p:spPr bwMode="gray">
          <a:xfrm>
            <a:off x="766664" y="4090798"/>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威胁监控</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973689"/>
            <a:ext cx="5112568" cy="145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9" y="2635381"/>
            <a:ext cx="5112567" cy="70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MH_SubTitle_2"/>
          <p:cNvSpPr>
            <a:spLocks noChangeArrowheads="1"/>
          </p:cNvSpPr>
          <p:nvPr>
            <p:custDataLst>
              <p:tags r:id="rId5"/>
            </p:custDataLst>
          </p:nvPr>
        </p:nvSpPr>
        <p:spPr bwMode="gray">
          <a:xfrm>
            <a:off x="766664" y="2883559"/>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流量监控</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9" y="3552865"/>
            <a:ext cx="5184575" cy="117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设备</a:t>
            </a:r>
            <a:r>
              <a:rPr lang="en-US" altLang="zh-CN" sz="2400" dirty="0">
                <a:solidFill>
                  <a:prstClr val="black">
                    <a:lumMod val="65000"/>
                    <a:lumOff val="35000"/>
                  </a:prstClr>
                </a:solidFill>
              </a:rPr>
              <a:t>Web</a:t>
            </a:r>
            <a:r>
              <a:rPr lang="zh-CN" altLang="en-US" sz="2400" dirty="0">
                <a:solidFill>
                  <a:prstClr val="black">
                    <a:lumMod val="65000"/>
                    <a:lumOff val="35000"/>
                  </a:prstClr>
                </a:solidFill>
              </a:rPr>
              <a:t>管理</a:t>
            </a:r>
            <a:r>
              <a:rPr lang="en-US" altLang="zh-CN" sz="2400" dirty="0">
                <a:solidFill>
                  <a:prstClr val="black">
                    <a:lumMod val="65000"/>
                    <a:lumOff val="35000"/>
                  </a:prstClr>
                </a:solidFill>
              </a:rPr>
              <a:t>-</a:t>
            </a:r>
            <a:r>
              <a:rPr lang="zh-CN" altLang="en-US" sz="2400" dirty="0">
                <a:solidFill>
                  <a:prstClr val="black">
                    <a:lumMod val="65000"/>
                    <a:lumOff val="35000"/>
                  </a:prstClr>
                </a:solidFill>
              </a:rPr>
              <a:t>状态</a:t>
            </a:r>
            <a:r>
              <a:rPr lang="zh-CN" altLang="en-US" sz="2400" dirty="0" smtClean="0">
                <a:solidFill>
                  <a:prstClr val="black">
                    <a:lumMod val="65000"/>
                    <a:lumOff val="35000"/>
                  </a:prstClr>
                </a:solidFill>
              </a:rPr>
              <a:t>监控</a:t>
            </a:r>
            <a:endParaRPr lang="zh-CN" altLang="en-US" sz="2400" dirty="0">
              <a:solidFill>
                <a:srgbClr val="C0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MH_SubTitle_2"/>
          <p:cNvSpPr>
            <a:spLocks noChangeArrowheads="1"/>
          </p:cNvSpPr>
          <p:nvPr>
            <p:custDataLst>
              <p:tags r:id="rId1"/>
            </p:custDataLst>
          </p:nvPr>
        </p:nvSpPr>
        <p:spPr bwMode="gray">
          <a:xfrm>
            <a:off x="755576" y="915566"/>
            <a:ext cx="1130949"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b="1" dirty="0">
                <a:solidFill>
                  <a:srgbClr val="FFFFFF"/>
                </a:solidFill>
                <a:latin typeface="微软雅黑" panose="020B0503020204020204" pitchFamily="34" charset="-122"/>
                <a:ea typeface="微软雅黑" panose="020B0503020204020204" pitchFamily="34" charset="-122"/>
              </a:rPr>
              <a:t>行为审计策略设置</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35" name="MH_SubTitle_2"/>
          <p:cNvSpPr>
            <a:spLocks noChangeArrowheads="1"/>
          </p:cNvSpPr>
          <p:nvPr>
            <p:custDataLst>
              <p:tags r:id="rId2"/>
            </p:custDataLst>
          </p:nvPr>
        </p:nvSpPr>
        <p:spPr bwMode="gray">
          <a:xfrm>
            <a:off x="1668113" y="2650860"/>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安全策略设置</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35924" y="2920181"/>
            <a:ext cx="4149440" cy="1780959"/>
            <a:chOff x="683568" y="1143472"/>
            <a:chExt cx="7822656" cy="3357519"/>
          </a:xfrm>
        </p:grpSpPr>
        <p:pic>
          <p:nvPicPr>
            <p:cNvPr id="11" name="Picture 2"/>
            <p:cNvPicPr>
              <a:picLocks noChangeAspect="1" noChangeArrowheads="1"/>
            </p:cNvPicPr>
            <p:nvPr/>
          </p:nvPicPr>
          <p:blipFill>
            <a:blip r:embed="rId3" cstate="print"/>
            <a:srcRect/>
            <a:stretch>
              <a:fillRect/>
            </a:stretch>
          </p:blipFill>
          <p:spPr bwMode="auto">
            <a:xfrm>
              <a:off x="683568" y="1143472"/>
              <a:ext cx="7272808" cy="3357519"/>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4898742" y="1491629"/>
              <a:ext cx="3456384" cy="2661204"/>
            </a:xfrm>
            <a:prstGeom prst="rect">
              <a:avLst/>
            </a:prstGeom>
            <a:noFill/>
            <a:ln w="9525">
              <a:solidFill>
                <a:schemeClr val="tx1"/>
              </a:solidFill>
              <a:prstDash val="solid"/>
              <a:miter lim="800000"/>
              <a:headEnd/>
              <a:tailEnd/>
            </a:ln>
          </p:spPr>
        </p:pic>
        <p:sp>
          <p:nvSpPr>
            <p:cNvPr id="13" name="矩形 12"/>
            <p:cNvSpPr/>
            <p:nvPr/>
          </p:nvSpPr>
          <p:spPr>
            <a:xfrm>
              <a:off x="1403648" y="2678215"/>
              <a:ext cx="2700300" cy="288032"/>
            </a:xfrm>
            <a:prstGeom prst="rect">
              <a:avLst/>
            </a:prstGeom>
            <a:noFill/>
            <a:ln w="12700" cap="flat" cmpd="sng" algn="ctr">
              <a:solidFill>
                <a:srgbClr val="FF0000"/>
              </a:solid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05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4" name="虚尾箭头 13"/>
            <p:cNvSpPr/>
            <p:nvPr/>
          </p:nvSpPr>
          <p:spPr>
            <a:xfrm>
              <a:off x="4197698" y="2551427"/>
              <a:ext cx="878358" cy="541607"/>
            </a:xfrm>
            <a:prstGeom prst="stripedRightArrow">
              <a:avLst>
                <a:gd name="adj1" fmla="val 50000"/>
                <a:gd name="adj2" fmla="val 39633"/>
              </a:avLst>
            </a:prstGeom>
            <a:solidFill>
              <a:srgbClr val="FF00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05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2319429" y="3935246"/>
              <a:ext cx="6186795" cy="435172"/>
            </a:xfrm>
            <a:prstGeom prst="rect">
              <a:avLst/>
            </a:prstGeom>
            <a:solidFill>
              <a:srgbClr val="C00000"/>
            </a:solidFill>
          </p:spPr>
          <p:txBody>
            <a:bodyPr wrap="square" lIns="91440" tIns="45720" rIns="91440" bIns="4572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场景化配置，一个页面完成策略配置，随意修改，及时生效</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4572000" y="842412"/>
            <a:ext cx="4151854" cy="1950318"/>
            <a:chOff x="3492787" y="737886"/>
            <a:chExt cx="4793875" cy="2296962"/>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787" y="737886"/>
              <a:ext cx="4793875" cy="229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矩形 7"/>
            <p:cNvSpPr/>
            <p:nvPr/>
          </p:nvSpPr>
          <p:spPr>
            <a:xfrm>
              <a:off x="5137561" y="2714898"/>
              <a:ext cx="3079381" cy="271859"/>
            </a:xfrm>
            <a:prstGeom prst="rect">
              <a:avLst/>
            </a:prstGeom>
            <a:solidFill>
              <a:srgbClr val="C00000"/>
            </a:solidFill>
          </p:spPr>
          <p:txBody>
            <a:bodyPr wrap="square" lIns="91440" tIns="45720" rIns="91440" bIns="45720">
              <a:spAutoFit/>
            </a:bodyPr>
            <a:lstStyle/>
            <a:p>
              <a:pPr algn="ctr"/>
              <a:r>
                <a:rPr lang="zh-CN" altLang="en-US" sz="900" b="1" dirty="0">
                  <a:solidFill>
                    <a:schemeClr val="bg1"/>
                  </a:solidFill>
                  <a:latin typeface="微软雅黑" panose="020B0503020204020204" pitchFamily="34" charset="-122"/>
                  <a:ea typeface="微软雅黑" panose="020B0503020204020204" pitchFamily="34" charset="-122"/>
                </a:rPr>
                <a:t>六大分类，左侧树形，可视化强，操作简单快速</a:t>
              </a:r>
              <a:endParaRPr lang="zh-CN" altLang="en-US" sz="900" b="1" dirty="0">
                <a:solidFill>
                  <a:schemeClr val="bg1"/>
                </a:solidFill>
                <a:latin typeface="微软雅黑" panose="020B0503020204020204" pitchFamily="34" charset="-122"/>
                <a:ea typeface="微软雅黑" panose="020B0503020204020204" pitchFamily="34" charset="-122"/>
              </a:endParaRPr>
            </a:p>
          </p:txBody>
        </p:sp>
      </p:grpSp>
      <p:sp>
        <p:nvSpPr>
          <p:cNvPr id="22" name="MH_SubTitle_2"/>
          <p:cNvSpPr>
            <a:spLocks noChangeArrowheads="1"/>
          </p:cNvSpPr>
          <p:nvPr>
            <p:custDataLst>
              <p:tags r:id="rId6"/>
            </p:custDataLst>
          </p:nvPr>
        </p:nvSpPr>
        <p:spPr bwMode="gray">
          <a:xfrm>
            <a:off x="5843953" y="503224"/>
            <a:ext cx="1607743"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1000" b="1" dirty="0">
                <a:solidFill>
                  <a:srgbClr val="FFFFFF"/>
                </a:solidFill>
                <a:latin typeface="微软雅黑" panose="020B0503020204020204" pitchFamily="34" charset="-122"/>
                <a:ea typeface="微软雅黑" panose="020B0503020204020204" pitchFamily="34" charset="-122"/>
              </a:rPr>
              <a:t>Web</a:t>
            </a:r>
            <a:r>
              <a:rPr kumimoji="1" lang="zh-CN" altLang="en-US" sz="1000" b="1" dirty="0">
                <a:solidFill>
                  <a:srgbClr val="FFFFFF"/>
                </a:solidFill>
                <a:latin typeface="微软雅黑" panose="020B0503020204020204" pitchFamily="34" charset="-122"/>
                <a:ea typeface="微软雅黑" panose="020B0503020204020204" pitchFamily="34" charset="-122"/>
              </a:rPr>
              <a:t>管理构架</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24" name="MH_SubTitle_2"/>
          <p:cNvSpPr>
            <a:spLocks noChangeArrowheads="1"/>
          </p:cNvSpPr>
          <p:nvPr>
            <p:custDataLst>
              <p:tags r:id="rId7"/>
            </p:custDataLst>
          </p:nvPr>
        </p:nvSpPr>
        <p:spPr bwMode="gray">
          <a:xfrm>
            <a:off x="5370705" y="3000396"/>
            <a:ext cx="1251582"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b="1" dirty="0">
                <a:solidFill>
                  <a:srgbClr val="FFFFFF"/>
                </a:solidFill>
                <a:latin typeface="微软雅黑" panose="020B0503020204020204" pitchFamily="34" charset="-122"/>
                <a:ea typeface="微软雅黑" panose="020B0503020204020204" pitchFamily="34" charset="-122"/>
              </a:rPr>
              <a:t>带宽管理策略</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961" y="3275749"/>
            <a:ext cx="1877071" cy="155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304" y="3275749"/>
            <a:ext cx="1315840" cy="155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MH_SubTitle_2"/>
          <p:cNvSpPr>
            <a:spLocks noChangeArrowheads="1"/>
          </p:cNvSpPr>
          <p:nvPr>
            <p:custDataLst>
              <p:tags r:id="rId10"/>
            </p:custDataLst>
          </p:nvPr>
        </p:nvSpPr>
        <p:spPr bwMode="gray">
          <a:xfrm>
            <a:off x="7340433" y="3000396"/>
            <a:ext cx="1251582"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b="1" dirty="0">
                <a:solidFill>
                  <a:srgbClr val="FFFFFF"/>
                </a:solidFill>
                <a:latin typeface="微软雅黑" panose="020B0503020204020204" pitchFamily="34" charset="-122"/>
                <a:ea typeface="微软雅黑" panose="020B0503020204020204" pitchFamily="34" charset="-122"/>
              </a:rPr>
              <a:t>带宽通道策略</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1034"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81262" y="1236589"/>
            <a:ext cx="1389187" cy="1192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MH_SubTitle_2"/>
          <p:cNvSpPr>
            <a:spLocks noChangeArrowheads="1"/>
          </p:cNvSpPr>
          <p:nvPr>
            <p:custDataLst>
              <p:tags r:id="rId12"/>
            </p:custDataLst>
          </p:nvPr>
        </p:nvSpPr>
        <p:spPr bwMode="gray">
          <a:xfrm>
            <a:off x="2659107" y="915566"/>
            <a:ext cx="1130949"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en-US" altLang="zh-CN" sz="1000" b="1" dirty="0">
                <a:solidFill>
                  <a:srgbClr val="FFFFFF"/>
                </a:solidFill>
                <a:latin typeface="微软雅黑" panose="020B0503020204020204" pitchFamily="34" charset="-122"/>
                <a:ea typeface="微软雅黑" panose="020B0503020204020204" pitchFamily="34" charset="-122"/>
              </a:rPr>
              <a:t>LLB</a:t>
            </a:r>
            <a:r>
              <a:rPr kumimoji="1" lang="zh-CN" altLang="en-US" sz="1000" b="1" dirty="0">
                <a:solidFill>
                  <a:srgbClr val="FFFFFF"/>
                </a:solidFill>
                <a:latin typeface="微软雅黑" panose="020B0503020204020204" pitchFamily="34" charset="-122"/>
                <a:ea typeface="微软雅黑" panose="020B0503020204020204" pitchFamily="34" charset="-122"/>
              </a:rPr>
              <a:t>策略设置</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482" y="1208522"/>
            <a:ext cx="1601924" cy="132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设备</a:t>
            </a:r>
            <a:r>
              <a:rPr lang="en-US" altLang="zh-CN" sz="2400" dirty="0">
                <a:solidFill>
                  <a:prstClr val="black">
                    <a:lumMod val="65000"/>
                    <a:lumOff val="35000"/>
                  </a:prstClr>
                </a:solidFill>
              </a:rPr>
              <a:t>Web</a:t>
            </a:r>
            <a:r>
              <a:rPr lang="zh-CN" altLang="en-US" sz="2400" dirty="0">
                <a:solidFill>
                  <a:prstClr val="black">
                    <a:lumMod val="65000"/>
                    <a:lumOff val="35000"/>
                  </a:prstClr>
                </a:solidFill>
              </a:rPr>
              <a:t>管理</a:t>
            </a:r>
            <a:r>
              <a:rPr lang="en-US" altLang="zh-CN" sz="2400" dirty="0">
                <a:solidFill>
                  <a:prstClr val="black">
                    <a:lumMod val="65000"/>
                    <a:lumOff val="35000"/>
                  </a:prstClr>
                </a:solidFill>
              </a:rPr>
              <a:t>-</a:t>
            </a:r>
            <a:r>
              <a:rPr lang="zh-CN" altLang="en-US" sz="2400" dirty="0">
                <a:solidFill>
                  <a:prstClr val="black">
                    <a:lumMod val="65000"/>
                    <a:lumOff val="35000"/>
                  </a:prstClr>
                </a:solidFill>
              </a:rPr>
              <a:t>策略</a:t>
            </a:r>
            <a:r>
              <a:rPr lang="zh-CN" altLang="en-US" sz="2400" dirty="0" smtClean="0">
                <a:solidFill>
                  <a:prstClr val="black">
                    <a:lumMod val="65000"/>
                    <a:lumOff val="35000"/>
                  </a:prstClr>
                </a:solidFill>
              </a:rPr>
              <a:t>管理</a:t>
            </a:r>
            <a:endParaRPr lang="zh-CN" altLang="en-US" sz="2400" dirty="0">
              <a:solidFill>
                <a:srgbClr val="C0000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MH_SubTitle_2"/>
          <p:cNvSpPr>
            <a:spLocks noChangeArrowheads="1"/>
          </p:cNvSpPr>
          <p:nvPr>
            <p:custDataLst>
              <p:tags r:id="rId1"/>
            </p:custDataLst>
          </p:nvPr>
        </p:nvSpPr>
        <p:spPr bwMode="gray">
          <a:xfrm>
            <a:off x="1602275" y="850006"/>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用户流量统计</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37" name="MH_SubTitle_2"/>
          <p:cNvSpPr>
            <a:spLocks noChangeArrowheads="1"/>
          </p:cNvSpPr>
          <p:nvPr>
            <p:custDataLst>
              <p:tags r:id="rId2"/>
            </p:custDataLst>
          </p:nvPr>
        </p:nvSpPr>
        <p:spPr bwMode="gray">
          <a:xfrm>
            <a:off x="6010248" y="850006"/>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威胁类型统计</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54485"/>
            <a:ext cx="3877205" cy="182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7" y="1254485"/>
            <a:ext cx="4340225" cy="182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397" y="3651870"/>
            <a:ext cx="4627405" cy="117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MH_SubTitle_2"/>
          <p:cNvSpPr>
            <a:spLocks noChangeArrowheads="1"/>
          </p:cNvSpPr>
          <p:nvPr>
            <p:custDataLst>
              <p:tags r:id="rId6"/>
            </p:custDataLst>
          </p:nvPr>
        </p:nvSpPr>
        <p:spPr bwMode="gray">
          <a:xfrm>
            <a:off x="1963228" y="3363838"/>
            <a:ext cx="1607743" cy="208922"/>
          </a:xfrm>
          <a:prstGeom prst="roundRect">
            <a:avLst>
              <a:gd name="adj" fmla="val 50000"/>
            </a:avLst>
          </a:prstGeom>
          <a:solidFill>
            <a:schemeClr val="accent5"/>
          </a:solidFill>
          <a:ln>
            <a:noFill/>
          </a:ln>
        </p:spPr>
        <p:txBody>
          <a:bodyPr lIns="0" tIns="0" rIns="0" bIns="0" anchor="ctr" anchorCtr="1"/>
          <a:lstStyle/>
          <a:p>
            <a:r>
              <a:rPr kumimoji="1" lang="zh-CN" altLang="en-US" sz="1000" b="1" dirty="0">
                <a:solidFill>
                  <a:srgbClr val="FFFFFF"/>
                </a:solidFill>
                <a:latin typeface="微软雅黑" panose="020B0503020204020204" pitchFamily="34" charset="-122"/>
                <a:ea typeface="微软雅黑" panose="020B0503020204020204" pitchFamily="34" charset="-122"/>
              </a:rPr>
              <a:t>攻击防范统计</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pic>
        <p:nvPicPr>
          <p:cNvPr id="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6191" y="3682634"/>
            <a:ext cx="1337098" cy="107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3682634"/>
            <a:ext cx="1487412" cy="1087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MH_SubTitle_2"/>
          <p:cNvSpPr>
            <a:spLocks noChangeArrowheads="1"/>
          </p:cNvSpPr>
          <p:nvPr>
            <p:custDataLst>
              <p:tags r:id="rId9"/>
            </p:custDataLst>
          </p:nvPr>
        </p:nvSpPr>
        <p:spPr bwMode="gray">
          <a:xfrm>
            <a:off x="5609659" y="3354316"/>
            <a:ext cx="1428318"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b="1" dirty="0">
                <a:solidFill>
                  <a:srgbClr val="FFFFFF"/>
                </a:solidFill>
                <a:latin typeface="微软雅黑" panose="020B0503020204020204" pitchFamily="34" charset="-122"/>
                <a:ea typeface="微软雅黑" panose="020B0503020204020204" pitchFamily="34" charset="-122"/>
              </a:rPr>
              <a:t>应用流量趋势</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24" name="MH_SubTitle_2"/>
          <p:cNvSpPr>
            <a:spLocks noChangeArrowheads="1"/>
          </p:cNvSpPr>
          <p:nvPr>
            <p:custDataLst>
              <p:tags r:id="rId10"/>
            </p:custDataLst>
          </p:nvPr>
        </p:nvSpPr>
        <p:spPr bwMode="gray">
          <a:xfrm>
            <a:off x="7334618" y="3346731"/>
            <a:ext cx="1354722" cy="208922"/>
          </a:xfrm>
          <a:prstGeom prst="roundRect">
            <a:avLst>
              <a:gd name="adj" fmla="val 50000"/>
            </a:avLst>
          </a:prstGeom>
          <a:solidFill>
            <a:schemeClr val="accent5"/>
          </a:solidFill>
          <a:ln>
            <a:noFill/>
          </a:ln>
        </p:spPr>
        <p:txBody>
          <a:bodyPr lIns="0" tIns="0" rIns="0" bIns="0" anchor="ctr" anchorCtr="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kumimoji="1" lang="zh-CN" altLang="en-US" sz="1000" b="1" dirty="0">
                <a:solidFill>
                  <a:srgbClr val="FFFFFF"/>
                </a:solidFill>
                <a:latin typeface="微软雅黑" panose="020B0503020204020204" pitchFamily="34" charset="-122"/>
                <a:ea typeface="微软雅黑" panose="020B0503020204020204" pitchFamily="34" charset="-122"/>
              </a:rPr>
              <a:t>攻击威胁趋势</a:t>
            </a:r>
            <a:endParaRPr kumimoji="1" lang="zh-TW" altLang="en-US" sz="1000" b="1" dirty="0">
              <a:solidFill>
                <a:srgbClr val="FFFFFF"/>
              </a:solidFill>
              <a:latin typeface="微软雅黑" panose="020B0503020204020204" pitchFamily="34" charset="-122"/>
              <a:ea typeface="微软雅黑" panose="020B0503020204020204" pitchFamily="34" charset="-122"/>
            </a:endParaRPr>
          </a:p>
        </p:txBody>
      </p:sp>
      <p:sp>
        <p:nvSpPr>
          <p:cNvPr id="14"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设备</a:t>
            </a:r>
            <a:r>
              <a:rPr lang="en-US" altLang="zh-CN" sz="2400" dirty="0">
                <a:solidFill>
                  <a:prstClr val="black">
                    <a:lumMod val="65000"/>
                    <a:lumOff val="35000"/>
                  </a:prstClr>
                </a:solidFill>
              </a:rPr>
              <a:t>Web</a:t>
            </a:r>
            <a:r>
              <a:rPr lang="zh-CN" altLang="en-US" sz="2400" dirty="0">
                <a:solidFill>
                  <a:prstClr val="black">
                    <a:lumMod val="65000"/>
                    <a:lumOff val="35000"/>
                  </a:prstClr>
                </a:solidFill>
              </a:rPr>
              <a:t>管理</a:t>
            </a:r>
            <a:r>
              <a:rPr lang="en-US" altLang="zh-CN" sz="2400" dirty="0">
                <a:solidFill>
                  <a:prstClr val="black">
                    <a:lumMod val="65000"/>
                    <a:lumOff val="35000"/>
                  </a:prstClr>
                </a:solidFill>
              </a:rPr>
              <a:t>-</a:t>
            </a:r>
            <a:r>
              <a:rPr lang="zh-CN" altLang="en-US" sz="2400" dirty="0">
                <a:solidFill>
                  <a:prstClr val="black">
                    <a:lumMod val="65000"/>
                    <a:lumOff val="35000"/>
                  </a:prstClr>
                </a:solidFill>
              </a:rPr>
              <a:t>数据</a:t>
            </a:r>
            <a:r>
              <a:rPr lang="zh-CN" altLang="en-US" sz="2400" dirty="0" smtClean="0">
                <a:solidFill>
                  <a:prstClr val="black">
                    <a:lumMod val="65000"/>
                    <a:lumOff val="35000"/>
                  </a:prstClr>
                </a:solidFill>
              </a:rPr>
              <a:t>统计</a:t>
            </a:r>
            <a:endParaRPr lang="zh-CN" altLang="en-US" sz="2400" dirty="0">
              <a:solidFill>
                <a:srgbClr val="C00000"/>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395536" y="3329146"/>
          <a:ext cx="4128019" cy="1104900"/>
        </p:xfrm>
        <a:graphic>
          <a:graphicData uri="http://schemas.openxmlformats.org/drawingml/2006/table">
            <a:tbl>
              <a:tblPr firstRow="1" bandRow="1">
                <a:tableStyleId>{7DF18680-E054-41AD-8BC1-D1AEF772440D}</a:tableStyleId>
              </a:tblPr>
              <a:tblGrid>
                <a:gridCol w="1168852"/>
                <a:gridCol w="1445058"/>
                <a:gridCol w="1514109"/>
              </a:tblGrid>
              <a:tr h="220980">
                <a:tc>
                  <a:txBody>
                    <a:bodyPr/>
                    <a:lstStyle/>
                    <a:p>
                      <a:pPr algn="ct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r>
                        <a:rPr lang="zh-CN" altLang="en-US" sz="1000" dirty="0"/>
                        <a:t>普通双机</a:t>
                      </a: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r>
                        <a:rPr lang="zh-CN" altLang="en-US" sz="1000" dirty="0"/>
                        <a:t>安全集群</a:t>
                      </a: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r>
              <a:tr h="220980">
                <a:tc>
                  <a:txBody>
                    <a:bodyPr/>
                    <a:lstStyle/>
                    <a:p>
                      <a:pPr algn="ctr"/>
                      <a:r>
                        <a:rPr lang="zh-CN" altLang="en-US" sz="1000" dirty="0"/>
                        <a:t>管理</a:t>
                      </a:r>
                      <a:endParaRPr lang="zh-CN" altLang="en-US" sz="1000" b="0" dirty="0">
                        <a:solidFill>
                          <a:schemeClr val="bg1"/>
                        </a:solidFill>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r>
                        <a:rPr lang="zh-CN" altLang="en-US" sz="1000" dirty="0"/>
                        <a:t>独立管理</a:t>
                      </a: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dirty="0"/>
                        <a:t>统一管理</a:t>
                      </a:r>
                      <a:endParaRPr lang="zh-CN" altLang="en-US" sz="1000" b="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txBody>
                  <a:tcPr marL="68580" marR="68580" marT="34290" marB="34290" anchor="ctr"/>
                </a:tc>
              </a:tr>
              <a:tr h="220980">
                <a:tc rowSpan="2">
                  <a:txBody>
                    <a:bodyPr/>
                    <a:lstStyle/>
                    <a:p>
                      <a:pPr algn="ctr"/>
                      <a:r>
                        <a:rPr lang="zh-CN" altLang="en-US" sz="1000" dirty="0"/>
                        <a:t>组网</a:t>
                      </a:r>
                      <a:endParaRPr lang="zh-CN" altLang="en-US" sz="1000" b="0" dirty="0">
                        <a:solidFill>
                          <a:schemeClr val="bg1"/>
                        </a:solidFill>
                        <a:latin typeface="微软雅黑" panose="020B0503020204020204" pitchFamily="34" charset="-122"/>
                        <a:ea typeface="微软雅黑" panose="020B0503020204020204" pitchFamily="34" charset="-122"/>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dirty="0"/>
                        <a:t>主备模式</a:t>
                      </a:r>
                      <a:endParaRPr lang="zh-CN" altLang="en-US" sz="1000" b="0" dirty="0">
                        <a:latin typeface="微软雅黑" panose="020B0503020204020204" pitchFamily="34" charset="-122"/>
                        <a:ea typeface="微软雅黑" panose="020B0503020204020204" pitchFamily="34" charset="-122"/>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dirty="0"/>
                        <a:t>同时使用</a:t>
                      </a:r>
                      <a:endParaRPr lang="zh-CN" altLang="en-US" sz="1000" b="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txBody>
                  <a:tcPr marL="68580" marR="68580" marT="34290" marB="34290" anchor="ctr"/>
                </a:tc>
              </a:tr>
              <a:tr h="220980">
                <a:tc vMerge="1">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dirty="0"/>
                        <a:t>切换慢，带宽低</a:t>
                      </a:r>
                      <a:endParaRPr lang="zh-CN" altLang="en-US" sz="1000" b="0" dirty="0">
                        <a:latin typeface="微软雅黑" panose="020B0503020204020204" pitchFamily="34" charset="-122"/>
                        <a:ea typeface="微软雅黑" panose="020B0503020204020204" pitchFamily="34" charset="-122"/>
                        <a:cs typeface="Arial" panose="020B0604020202020204" pitchFamily="34"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dirty="0"/>
                        <a:t>切换快，带宽高</a:t>
                      </a:r>
                      <a:endParaRPr lang="zh-CN" altLang="en-US" sz="1000" b="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a:txBody>
                  <a:tcPr marL="68580" marR="68580" marT="34290" marB="34290" anchor="ctr"/>
                </a:tc>
              </a:tr>
              <a:tr h="220980">
                <a:tc>
                  <a:txBody>
                    <a:bodyPr/>
                    <a:lstStyle/>
                    <a:p>
                      <a:pPr algn="ctr"/>
                      <a:r>
                        <a:rPr lang="zh-CN" altLang="en-US" sz="1000" dirty="0"/>
                        <a:t>扩展性</a:t>
                      </a:r>
                      <a:endParaRPr lang="zh-CN" altLang="en-US" sz="1000" b="0" dirty="0">
                        <a:solidFill>
                          <a:schemeClr val="bg1"/>
                        </a:solidFill>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r>
                        <a:rPr lang="zh-CN" altLang="en-US" sz="1000" dirty="0"/>
                        <a:t>最多两台</a:t>
                      </a: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a:r>
                        <a:rPr lang="zh-CN" altLang="en-US" sz="1000" dirty="0"/>
                        <a:t>多台异构</a:t>
                      </a:r>
                      <a:endParaRPr lang="zh-CN" altLang="en-US" sz="1000" b="0" dirty="0">
                        <a:solidFill>
                          <a:srgbClr val="C00000"/>
                        </a:solidFill>
                        <a:latin typeface="微软雅黑" panose="020B0503020204020204" pitchFamily="34" charset="-122"/>
                        <a:ea typeface="微软雅黑" panose="020B0503020204020204" pitchFamily="34" charset="-122"/>
                      </a:endParaRPr>
                    </a:p>
                  </a:txBody>
                  <a:tcPr marL="68580" marR="68580" marT="34290" marB="34290" anchor="ctr"/>
                </a:tc>
              </a:tr>
            </a:tbl>
          </a:graphicData>
        </a:graphic>
      </p:graphicFrame>
      <p:sp>
        <p:nvSpPr>
          <p:cNvPr id="6" name="AutoShape 5"/>
          <p:cNvSpPr>
            <a:spLocks noChangeArrowheads="1"/>
          </p:cNvSpPr>
          <p:nvPr/>
        </p:nvSpPr>
        <p:spPr bwMode="grayWhite">
          <a:xfrm>
            <a:off x="400921" y="1085531"/>
            <a:ext cx="1836204" cy="1836156"/>
          </a:xfrm>
          <a:prstGeom prst="roundRect">
            <a:avLst/>
          </a:prstGeom>
          <a:solidFill>
            <a:schemeClr val="bg1">
              <a:lumMod val="85000"/>
            </a:schemeClr>
          </a:solidFill>
          <a:ln w="38100">
            <a:noFill/>
            <a:round/>
          </a:ln>
          <a:effectLst/>
        </p:spPr>
        <p:txBody>
          <a:bodyPr wrap="none" anchor="t"/>
          <a:lstStyle/>
          <a:p>
            <a:pPr marL="0" marR="0" lvl="0" indent="0" algn="l" defTabSz="685165" rtl="0" eaLnBrk="0" fontAlgn="auto" latinLnBrk="0" hangingPunct="0">
              <a:lnSpc>
                <a:spcPct val="10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685165" rtl="0" eaLnBrk="0" fontAlgn="auto" latinLnBrk="0" hangingPunct="0">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1" cstate="print"/>
          <a:srcRect/>
          <a:stretch>
            <a:fillRect/>
          </a:stretch>
        </p:blipFill>
        <p:spPr bwMode="auto">
          <a:xfrm>
            <a:off x="692226" y="1733603"/>
            <a:ext cx="572791" cy="378042"/>
          </a:xfrm>
          <a:prstGeom prst="rect">
            <a:avLst/>
          </a:prstGeom>
          <a:noFill/>
          <a:ln w="12700">
            <a:noFill/>
            <a:miter lim="800000"/>
            <a:headEnd/>
            <a:tailEnd/>
          </a:ln>
          <a:effectLst/>
        </p:spPr>
      </p:pic>
      <p:pic>
        <p:nvPicPr>
          <p:cNvPr id="8" name="Picture 58" descr="中继器"/>
          <p:cNvPicPr>
            <a:picLocks noChangeAspect="1" noChangeArrowheads="1"/>
          </p:cNvPicPr>
          <p:nvPr/>
        </p:nvPicPr>
        <p:blipFill>
          <a:blip r:embed="rId2" cstate="print"/>
          <a:srcRect/>
          <a:stretch>
            <a:fillRect/>
          </a:stretch>
        </p:blipFill>
        <p:spPr bwMode="auto">
          <a:xfrm>
            <a:off x="1073226" y="2381675"/>
            <a:ext cx="504548" cy="324036"/>
          </a:xfrm>
          <a:prstGeom prst="rect">
            <a:avLst/>
          </a:prstGeom>
          <a:noFill/>
          <a:ln w="9525">
            <a:noFill/>
            <a:miter lim="800000"/>
            <a:headEnd/>
            <a:tailEnd/>
          </a:ln>
        </p:spPr>
      </p:pic>
      <p:pic>
        <p:nvPicPr>
          <p:cNvPr id="9" name="Picture 58" descr="中继器"/>
          <p:cNvPicPr>
            <a:picLocks noChangeAspect="1" noChangeArrowheads="1"/>
          </p:cNvPicPr>
          <p:nvPr/>
        </p:nvPicPr>
        <p:blipFill>
          <a:blip r:embed="rId2" cstate="print"/>
          <a:srcRect/>
          <a:stretch>
            <a:fillRect/>
          </a:stretch>
        </p:blipFill>
        <p:spPr bwMode="auto">
          <a:xfrm>
            <a:off x="1052473" y="1193543"/>
            <a:ext cx="504548" cy="324036"/>
          </a:xfrm>
          <a:prstGeom prst="rect">
            <a:avLst/>
          </a:prstGeom>
          <a:noFill/>
          <a:ln w="9525">
            <a:noFill/>
            <a:miter lim="800000"/>
            <a:headEnd/>
            <a:tailEnd/>
          </a:ln>
        </p:spPr>
      </p:pic>
      <p:pic>
        <p:nvPicPr>
          <p:cNvPr id="10" name="Picture 2"/>
          <p:cNvPicPr>
            <a:picLocks noChangeAspect="1" noChangeArrowheads="1"/>
          </p:cNvPicPr>
          <p:nvPr/>
        </p:nvPicPr>
        <p:blipFill>
          <a:blip r:embed="rId1" cstate="print"/>
          <a:srcRect/>
          <a:stretch>
            <a:fillRect/>
          </a:stretch>
        </p:blipFill>
        <p:spPr bwMode="auto">
          <a:xfrm>
            <a:off x="1373029" y="1733603"/>
            <a:ext cx="572791" cy="378042"/>
          </a:xfrm>
          <a:prstGeom prst="rect">
            <a:avLst/>
          </a:prstGeom>
          <a:noFill/>
          <a:ln w="12700">
            <a:noFill/>
            <a:miter lim="800000"/>
            <a:headEnd/>
            <a:tailEnd/>
          </a:ln>
          <a:effectLst/>
        </p:spPr>
      </p:pic>
      <p:cxnSp>
        <p:nvCxnSpPr>
          <p:cNvPr id="11" name="直接连接符 10"/>
          <p:cNvCxnSpPr>
            <a:stCxn id="10" idx="2"/>
            <a:endCxn id="8" idx="0"/>
          </p:cNvCxnSpPr>
          <p:nvPr/>
        </p:nvCxnSpPr>
        <p:spPr>
          <a:xfrm flipH="1">
            <a:off x="1325501" y="2111645"/>
            <a:ext cx="333924"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a:stCxn id="7" idx="2"/>
            <a:endCxn id="8" idx="0"/>
          </p:cNvCxnSpPr>
          <p:nvPr/>
        </p:nvCxnSpPr>
        <p:spPr>
          <a:xfrm>
            <a:off x="978622" y="2111645"/>
            <a:ext cx="346879" cy="2700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7" idx="0"/>
            <a:endCxn id="9" idx="2"/>
          </p:cNvCxnSpPr>
          <p:nvPr/>
        </p:nvCxnSpPr>
        <p:spPr>
          <a:xfrm flipV="1">
            <a:off x="978622" y="1517579"/>
            <a:ext cx="326126"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9" idx="2"/>
            <a:endCxn id="10" idx="0"/>
          </p:cNvCxnSpPr>
          <p:nvPr/>
        </p:nvCxnSpPr>
        <p:spPr>
          <a:xfrm>
            <a:off x="1304748" y="1517579"/>
            <a:ext cx="354677"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188901" y="2337445"/>
            <a:ext cx="286396"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6" name="椭圆 15"/>
          <p:cNvSpPr/>
          <p:nvPr/>
        </p:nvSpPr>
        <p:spPr>
          <a:xfrm>
            <a:off x="1161549" y="1494389"/>
            <a:ext cx="286396"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7" name="TextBox 105"/>
          <p:cNvSpPr txBox="1"/>
          <p:nvPr/>
        </p:nvSpPr>
        <p:spPr>
          <a:xfrm>
            <a:off x="542617" y="2662305"/>
            <a:ext cx="1552813" cy="276999"/>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跨设备端口捆绑</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8" name="AutoShape 5"/>
          <p:cNvSpPr>
            <a:spLocks noChangeArrowheads="1"/>
          </p:cNvSpPr>
          <p:nvPr/>
        </p:nvSpPr>
        <p:spPr bwMode="grayWhite">
          <a:xfrm>
            <a:off x="2309310" y="1085531"/>
            <a:ext cx="2214246" cy="1836156"/>
          </a:xfrm>
          <a:prstGeom prst="roundRect">
            <a:avLst/>
          </a:prstGeom>
          <a:solidFill>
            <a:schemeClr val="bg1">
              <a:lumMod val="85000"/>
            </a:schemeClr>
          </a:solidFill>
          <a:ln w="38100">
            <a:noFill/>
            <a:round/>
          </a:ln>
          <a:effectLst/>
        </p:spPr>
        <p:txBody>
          <a:bodyPr wrap="none" anchor="t"/>
          <a:lstStyle/>
          <a:p>
            <a:pPr marL="0" marR="0" lvl="0" indent="0" algn="l" defTabSz="685165" rtl="0" eaLnBrk="0" fontAlgn="auto" latinLnBrk="0" hangingPunct="0">
              <a:lnSpc>
                <a:spcPct val="10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685165" rtl="0" eaLnBrk="0" fontAlgn="auto" latinLnBrk="0" hangingPunct="0">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pic>
        <p:nvPicPr>
          <p:cNvPr id="19" name="Picture 2"/>
          <p:cNvPicPr>
            <a:picLocks noChangeAspect="1" noChangeArrowheads="1"/>
          </p:cNvPicPr>
          <p:nvPr/>
        </p:nvPicPr>
        <p:blipFill>
          <a:blip r:embed="rId1" cstate="print"/>
          <a:srcRect/>
          <a:stretch>
            <a:fillRect/>
          </a:stretch>
        </p:blipFill>
        <p:spPr bwMode="auto">
          <a:xfrm>
            <a:off x="2579340" y="1759034"/>
            <a:ext cx="378042" cy="378042"/>
          </a:xfrm>
          <a:prstGeom prst="rect">
            <a:avLst/>
          </a:prstGeom>
          <a:solidFill>
            <a:srgbClr val="C00000"/>
          </a:solidFill>
          <a:ln w="12700">
            <a:noFill/>
            <a:miter lim="800000"/>
            <a:headEnd/>
            <a:tailEnd/>
          </a:ln>
          <a:effectLst/>
        </p:spPr>
      </p:pic>
      <p:pic>
        <p:nvPicPr>
          <p:cNvPr id="20" name="Picture 58" descr="中继器"/>
          <p:cNvPicPr>
            <a:picLocks noChangeAspect="1" noChangeArrowheads="1"/>
          </p:cNvPicPr>
          <p:nvPr/>
        </p:nvPicPr>
        <p:blipFill>
          <a:blip r:embed="rId2" cstate="print"/>
          <a:srcRect/>
          <a:stretch>
            <a:fillRect/>
          </a:stretch>
        </p:blipFill>
        <p:spPr bwMode="auto">
          <a:xfrm>
            <a:off x="2687352" y="2407106"/>
            <a:ext cx="475717" cy="324036"/>
          </a:xfrm>
          <a:prstGeom prst="rect">
            <a:avLst/>
          </a:prstGeom>
          <a:noFill/>
          <a:ln w="9525">
            <a:noFill/>
            <a:miter lim="800000"/>
            <a:headEnd/>
            <a:tailEnd/>
          </a:ln>
        </p:spPr>
      </p:pic>
      <p:pic>
        <p:nvPicPr>
          <p:cNvPr id="21" name="Picture 58" descr="中继器"/>
          <p:cNvPicPr>
            <a:picLocks noChangeAspect="1" noChangeArrowheads="1"/>
          </p:cNvPicPr>
          <p:nvPr/>
        </p:nvPicPr>
        <p:blipFill>
          <a:blip r:embed="rId2" cstate="print"/>
          <a:srcRect/>
          <a:stretch>
            <a:fillRect/>
          </a:stretch>
        </p:blipFill>
        <p:spPr bwMode="auto">
          <a:xfrm>
            <a:off x="3713466" y="2407106"/>
            <a:ext cx="475717" cy="324036"/>
          </a:xfrm>
          <a:prstGeom prst="rect">
            <a:avLst/>
          </a:prstGeom>
          <a:noFill/>
          <a:ln w="9525">
            <a:noFill/>
            <a:miter lim="800000"/>
            <a:headEnd/>
            <a:tailEnd/>
          </a:ln>
        </p:spPr>
      </p:pic>
      <p:pic>
        <p:nvPicPr>
          <p:cNvPr id="22" name="Picture 58" descr="中继器"/>
          <p:cNvPicPr>
            <a:picLocks noChangeAspect="1" noChangeArrowheads="1"/>
          </p:cNvPicPr>
          <p:nvPr/>
        </p:nvPicPr>
        <p:blipFill>
          <a:blip r:embed="rId2" cstate="print"/>
          <a:srcRect/>
          <a:stretch>
            <a:fillRect/>
          </a:stretch>
        </p:blipFill>
        <p:spPr bwMode="auto">
          <a:xfrm>
            <a:off x="2687352" y="1218974"/>
            <a:ext cx="475717" cy="324036"/>
          </a:xfrm>
          <a:prstGeom prst="rect">
            <a:avLst/>
          </a:prstGeom>
          <a:noFill/>
          <a:ln w="9525">
            <a:noFill/>
            <a:miter lim="800000"/>
            <a:headEnd/>
            <a:tailEnd/>
          </a:ln>
        </p:spPr>
      </p:pic>
      <p:pic>
        <p:nvPicPr>
          <p:cNvPr id="23" name="Picture 58" descr="中继器"/>
          <p:cNvPicPr>
            <a:picLocks noChangeAspect="1" noChangeArrowheads="1"/>
          </p:cNvPicPr>
          <p:nvPr/>
        </p:nvPicPr>
        <p:blipFill>
          <a:blip r:embed="rId2" cstate="print"/>
          <a:srcRect/>
          <a:stretch>
            <a:fillRect/>
          </a:stretch>
        </p:blipFill>
        <p:spPr bwMode="auto">
          <a:xfrm>
            <a:off x="3713466" y="1218974"/>
            <a:ext cx="475717" cy="324036"/>
          </a:xfrm>
          <a:prstGeom prst="rect">
            <a:avLst/>
          </a:prstGeom>
          <a:noFill/>
          <a:ln w="9525">
            <a:noFill/>
            <a:miter lim="800000"/>
            <a:headEnd/>
            <a:tailEnd/>
          </a:ln>
        </p:spPr>
      </p:pic>
      <p:pic>
        <p:nvPicPr>
          <p:cNvPr id="24" name="Picture 2"/>
          <p:cNvPicPr>
            <a:picLocks noChangeAspect="1" noChangeArrowheads="1"/>
          </p:cNvPicPr>
          <p:nvPr/>
        </p:nvPicPr>
        <p:blipFill>
          <a:blip r:embed="rId1" cstate="print"/>
          <a:srcRect/>
          <a:stretch>
            <a:fillRect/>
          </a:stretch>
        </p:blipFill>
        <p:spPr bwMode="auto">
          <a:xfrm>
            <a:off x="3011388" y="1759034"/>
            <a:ext cx="378042" cy="378042"/>
          </a:xfrm>
          <a:prstGeom prst="rect">
            <a:avLst/>
          </a:prstGeom>
          <a:solidFill>
            <a:srgbClr val="C00000"/>
          </a:solidFill>
          <a:ln w="12700">
            <a:noFill/>
            <a:miter lim="800000"/>
            <a:headEnd/>
            <a:tailEnd/>
          </a:ln>
          <a:effectLst/>
        </p:spPr>
      </p:pic>
      <p:cxnSp>
        <p:nvCxnSpPr>
          <p:cNvPr id="25" name="直接连接符 24"/>
          <p:cNvCxnSpPr>
            <a:endCxn id="20" idx="0"/>
          </p:cNvCxnSpPr>
          <p:nvPr/>
        </p:nvCxnSpPr>
        <p:spPr>
          <a:xfrm>
            <a:off x="2921663" y="2137076"/>
            <a:ext cx="3548"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2899829" y="1543010"/>
            <a:ext cx="3548"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3983496" y="1543010"/>
            <a:ext cx="3548"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983496" y="2137076"/>
            <a:ext cx="3548"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1" cstate="print"/>
          <a:srcRect/>
          <a:stretch>
            <a:fillRect/>
          </a:stretch>
        </p:blipFill>
        <p:spPr bwMode="auto">
          <a:xfrm>
            <a:off x="3461723" y="1759034"/>
            <a:ext cx="378042" cy="378042"/>
          </a:xfrm>
          <a:prstGeom prst="rect">
            <a:avLst/>
          </a:prstGeom>
          <a:solidFill>
            <a:srgbClr val="C00000"/>
          </a:solidFill>
          <a:ln w="12700">
            <a:noFill/>
            <a:miter lim="800000"/>
            <a:headEnd/>
            <a:tailEnd/>
          </a:ln>
          <a:effectLst/>
        </p:spPr>
      </p:pic>
      <p:cxnSp>
        <p:nvCxnSpPr>
          <p:cNvPr id="30" name="直接连接符 29"/>
          <p:cNvCxnSpPr>
            <a:stCxn id="24" idx="2"/>
            <a:endCxn id="20" idx="0"/>
          </p:cNvCxnSpPr>
          <p:nvPr/>
        </p:nvCxnSpPr>
        <p:spPr>
          <a:xfrm flipH="1">
            <a:off x="2925211" y="2137076"/>
            <a:ext cx="275198"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a:stCxn id="29" idx="2"/>
            <a:endCxn id="20" idx="0"/>
          </p:cNvCxnSpPr>
          <p:nvPr/>
        </p:nvCxnSpPr>
        <p:spPr>
          <a:xfrm flipH="1">
            <a:off x="2925211" y="2137076"/>
            <a:ext cx="725534"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endCxn id="20" idx="0"/>
          </p:cNvCxnSpPr>
          <p:nvPr/>
        </p:nvCxnSpPr>
        <p:spPr>
          <a:xfrm flipH="1">
            <a:off x="2925211" y="2137076"/>
            <a:ext cx="1095626"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29" idx="2"/>
          </p:cNvCxnSpPr>
          <p:nvPr/>
        </p:nvCxnSpPr>
        <p:spPr>
          <a:xfrm>
            <a:off x="3650744" y="2137076"/>
            <a:ext cx="332752"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24" idx="2"/>
            <a:endCxn id="21" idx="0"/>
          </p:cNvCxnSpPr>
          <p:nvPr/>
        </p:nvCxnSpPr>
        <p:spPr>
          <a:xfrm>
            <a:off x="3200409" y="2137076"/>
            <a:ext cx="750916"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endCxn id="21" idx="0"/>
          </p:cNvCxnSpPr>
          <p:nvPr/>
        </p:nvCxnSpPr>
        <p:spPr>
          <a:xfrm>
            <a:off x="2903376" y="2137076"/>
            <a:ext cx="1047949" cy="270030"/>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2957382" y="1543010"/>
            <a:ext cx="1026114"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endCxn id="29" idx="0"/>
          </p:cNvCxnSpPr>
          <p:nvPr/>
        </p:nvCxnSpPr>
        <p:spPr>
          <a:xfrm>
            <a:off x="2957382" y="1543010"/>
            <a:ext cx="693362"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2903376" y="1543010"/>
            <a:ext cx="378042"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23" idx="2"/>
            <a:endCxn id="29" idx="0"/>
          </p:cNvCxnSpPr>
          <p:nvPr/>
        </p:nvCxnSpPr>
        <p:spPr>
          <a:xfrm flipH="1">
            <a:off x="3650744" y="1543010"/>
            <a:ext cx="300581"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23" idx="2"/>
          </p:cNvCxnSpPr>
          <p:nvPr/>
        </p:nvCxnSpPr>
        <p:spPr>
          <a:xfrm flipH="1">
            <a:off x="3281418" y="1543010"/>
            <a:ext cx="669907"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23" idx="2"/>
          </p:cNvCxnSpPr>
          <p:nvPr/>
        </p:nvCxnSpPr>
        <p:spPr>
          <a:xfrm flipH="1">
            <a:off x="2903377" y="1543010"/>
            <a:ext cx="1047948" cy="216024"/>
          </a:xfrm>
          <a:prstGeom prst="line">
            <a:avLst/>
          </a:prstGeom>
          <a:solidFill>
            <a:srgbClr val="C00000"/>
          </a:solid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rot="1345032">
            <a:off x="2853347" y="2293765"/>
            <a:ext cx="270030"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3" name="椭圆 42"/>
          <p:cNvSpPr/>
          <p:nvPr/>
        </p:nvSpPr>
        <p:spPr>
          <a:xfrm rot="19875227">
            <a:off x="3768716" y="2305439"/>
            <a:ext cx="270030"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4" name="椭圆 43"/>
          <p:cNvSpPr/>
          <p:nvPr/>
        </p:nvSpPr>
        <p:spPr>
          <a:xfrm rot="19875227">
            <a:off x="2850613" y="1549355"/>
            <a:ext cx="270030"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5" name="椭圆 44"/>
          <p:cNvSpPr/>
          <p:nvPr/>
        </p:nvSpPr>
        <p:spPr>
          <a:xfrm rot="1345032">
            <a:off x="3778593" y="1551970"/>
            <a:ext cx="270030" cy="74367"/>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zh-CN" altLang="en-US" sz="1425"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46" name="TextBox 107"/>
          <p:cNvSpPr txBox="1"/>
          <p:nvPr/>
        </p:nvSpPr>
        <p:spPr>
          <a:xfrm>
            <a:off x="2532103" y="2644688"/>
            <a:ext cx="1768661" cy="276999"/>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N:1</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虚拟化</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pic>
        <p:nvPicPr>
          <p:cNvPr id="47" name="Picture 2"/>
          <p:cNvPicPr>
            <a:picLocks noChangeAspect="1" noChangeArrowheads="1"/>
          </p:cNvPicPr>
          <p:nvPr/>
        </p:nvPicPr>
        <p:blipFill>
          <a:blip r:embed="rId1" cstate="print"/>
          <a:srcRect/>
          <a:stretch>
            <a:fillRect/>
          </a:stretch>
        </p:blipFill>
        <p:spPr bwMode="auto">
          <a:xfrm>
            <a:off x="3908059" y="1759034"/>
            <a:ext cx="378042" cy="378042"/>
          </a:xfrm>
          <a:prstGeom prst="rect">
            <a:avLst/>
          </a:prstGeom>
          <a:solidFill>
            <a:srgbClr val="C00000"/>
          </a:solidFill>
          <a:ln w="12700">
            <a:noFill/>
            <a:miter lim="800000"/>
            <a:headEnd/>
            <a:tailEnd/>
          </a:ln>
          <a:effectLst/>
        </p:spPr>
      </p:pic>
      <p:sp>
        <p:nvSpPr>
          <p:cNvPr id="48" name="矩形 47"/>
          <p:cNvSpPr/>
          <p:nvPr/>
        </p:nvSpPr>
        <p:spPr>
          <a:xfrm>
            <a:off x="634947" y="1696036"/>
            <a:ext cx="1368153" cy="441040"/>
          </a:xfrm>
          <a:prstGeom prst="rect">
            <a:avLst/>
          </a:prstGeom>
          <a:noFill/>
          <a:ln w="12700" cap="flat" cmpd="sng" algn="ctr">
            <a:solidFill>
              <a:schemeClr val="tx1"/>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49" name="矩形 48"/>
          <p:cNvSpPr/>
          <p:nvPr/>
        </p:nvSpPr>
        <p:spPr>
          <a:xfrm>
            <a:off x="2545455" y="1758427"/>
            <a:ext cx="1781115" cy="378649"/>
          </a:xfrm>
          <a:prstGeom prst="rect">
            <a:avLst/>
          </a:prstGeom>
          <a:noFill/>
          <a:ln w="12700" cap="flat" cmpd="sng" algn="ctr">
            <a:solidFill>
              <a:schemeClr val="tx1"/>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1" name="AutoShape 5"/>
          <p:cNvSpPr>
            <a:spLocks noChangeArrowheads="1"/>
          </p:cNvSpPr>
          <p:nvPr/>
        </p:nvSpPr>
        <p:spPr bwMode="grayWhite">
          <a:xfrm>
            <a:off x="4838838" y="1085482"/>
            <a:ext cx="1836204" cy="1318583"/>
          </a:xfrm>
          <a:prstGeom prst="roundRect">
            <a:avLst/>
          </a:prstGeom>
          <a:solidFill>
            <a:schemeClr val="bg1">
              <a:lumMod val="85000"/>
            </a:schemeClr>
          </a:solidFill>
          <a:ln w="38100">
            <a:noFill/>
            <a:round/>
          </a:ln>
          <a:effectLst/>
        </p:spPr>
        <p:txBody>
          <a:bodyPr wrap="none" anchor="t"/>
          <a:lstStyle/>
          <a:p>
            <a:pPr marL="0" marR="0" lvl="0" indent="0" algn="l" defTabSz="685165" rtl="0" eaLnBrk="0" fontAlgn="auto" latinLnBrk="0" hangingPunct="0">
              <a:lnSpc>
                <a:spcPct val="10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685165" rtl="0" eaLnBrk="0" fontAlgn="auto" latinLnBrk="0" hangingPunct="0">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52" name="圆角矩形 35"/>
          <p:cNvSpPr/>
          <p:nvPr/>
        </p:nvSpPr>
        <p:spPr>
          <a:xfrm>
            <a:off x="4928572" y="1149520"/>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VPN</a:t>
            </a:r>
            <a:endParaRPr kumimoji="0" lang="en-US" altLang="zh-CN"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3" name="圆角矩形 35"/>
          <p:cNvSpPr/>
          <p:nvPr/>
        </p:nvSpPr>
        <p:spPr>
          <a:xfrm>
            <a:off x="4928572" y="1437936"/>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地址转换</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4" name="圆角矩形 35"/>
          <p:cNvSpPr/>
          <p:nvPr/>
        </p:nvSpPr>
        <p:spPr>
          <a:xfrm>
            <a:off x="4928572" y="1726352"/>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路由协议</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5" name="圆角矩形 35"/>
          <p:cNvSpPr/>
          <p:nvPr/>
        </p:nvSpPr>
        <p:spPr>
          <a:xfrm>
            <a:off x="5791022" y="1726352"/>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入侵防御</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6" name="圆角矩形 35"/>
          <p:cNvSpPr/>
          <p:nvPr/>
        </p:nvSpPr>
        <p:spPr>
          <a:xfrm>
            <a:off x="5791022" y="1437936"/>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负载均衡</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7" name="圆角矩形 35"/>
          <p:cNvSpPr/>
          <p:nvPr/>
        </p:nvSpPr>
        <p:spPr>
          <a:xfrm>
            <a:off x="5791022" y="1149520"/>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防病毒</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8" name="圆角矩形 35"/>
          <p:cNvSpPr/>
          <p:nvPr/>
        </p:nvSpPr>
        <p:spPr>
          <a:xfrm>
            <a:off x="4928572" y="2014768"/>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防火墙</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59" name="圆角矩形 35"/>
          <p:cNvSpPr/>
          <p:nvPr/>
        </p:nvSpPr>
        <p:spPr>
          <a:xfrm>
            <a:off x="5791022" y="2014768"/>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黑名单</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0" name="圆角矩形 46"/>
          <p:cNvSpPr/>
          <p:nvPr/>
        </p:nvSpPr>
        <p:spPr>
          <a:xfrm>
            <a:off x="4860032" y="2499742"/>
            <a:ext cx="1815010" cy="255385"/>
          </a:xfrm>
          <a:prstGeom prst="roundRect">
            <a:avLst/>
          </a:prstGeom>
          <a:solidFill>
            <a:srgbClr val="0097BE"/>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lIns="91436" tIns="45718" rIns="91436" bIns="45718"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资源占用独立</a:t>
            </a:r>
            <a:endPar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1" name="圆角矩形 46"/>
          <p:cNvSpPr/>
          <p:nvPr/>
        </p:nvSpPr>
        <p:spPr>
          <a:xfrm>
            <a:off x="4860031" y="2799608"/>
            <a:ext cx="1815011" cy="255385"/>
          </a:xfrm>
          <a:prstGeom prst="roundRect">
            <a:avLst/>
          </a:prstGeom>
          <a:solidFill>
            <a:srgbClr val="0097BE"/>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lIns="91436" tIns="45718" rIns="91436" bIns="45718"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特性能力独立</a:t>
            </a:r>
            <a:endPar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2" name="TextBox 107"/>
          <p:cNvSpPr txBox="1"/>
          <p:nvPr/>
        </p:nvSpPr>
        <p:spPr>
          <a:xfrm>
            <a:off x="5235290" y="2225576"/>
            <a:ext cx="1185519" cy="215444"/>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SOP-1=</a:t>
            </a:r>
            <a:r>
              <a:rPr kumimoji="0" lang="zh-CN" altLang="en-US"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教育网出口</a:t>
            </a:r>
            <a:endParaRPr kumimoji="0" lang="zh-CN" altLang="en-US"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63" name="AutoShape 5"/>
          <p:cNvSpPr>
            <a:spLocks noChangeArrowheads="1"/>
          </p:cNvSpPr>
          <p:nvPr/>
        </p:nvSpPr>
        <p:spPr bwMode="grayWhite">
          <a:xfrm>
            <a:off x="6736158" y="1079282"/>
            <a:ext cx="1836204" cy="1318583"/>
          </a:xfrm>
          <a:prstGeom prst="roundRect">
            <a:avLst/>
          </a:prstGeom>
          <a:solidFill>
            <a:schemeClr val="bg1">
              <a:lumMod val="85000"/>
            </a:schemeClr>
          </a:solidFill>
          <a:ln w="38100">
            <a:noFill/>
            <a:round/>
          </a:ln>
          <a:effectLst/>
        </p:spPr>
        <p:txBody>
          <a:bodyPr wrap="none" anchor="t"/>
          <a:lstStyle/>
          <a:p>
            <a:pPr marL="0" marR="0" lvl="0" indent="0" algn="l" defTabSz="685165" rtl="0" eaLnBrk="0" fontAlgn="auto" latinLnBrk="0" hangingPunct="0">
              <a:lnSpc>
                <a:spcPct val="100000"/>
              </a:lnSpc>
              <a:spcBef>
                <a:spcPts val="0"/>
              </a:spcBef>
              <a:spcAft>
                <a:spcPts val="0"/>
              </a:spcAft>
              <a:buClrTx/>
              <a:buSzTx/>
              <a:buFontTx/>
              <a:buNone/>
              <a:defRPr/>
            </a:pPr>
            <a:endParaRPr kumimoji="0" lang="en-US" altLang="zh-CN"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l" defTabSz="685165" rtl="0" eaLnBrk="0" fontAlgn="auto" latinLnBrk="0" hangingPunct="0">
              <a:lnSpc>
                <a:spcPct val="100000"/>
              </a:lnSpc>
              <a:spcBef>
                <a:spcPts val="0"/>
              </a:spcBef>
              <a:spcAft>
                <a:spcPts val="0"/>
              </a:spcAft>
              <a:buClrTx/>
              <a:buSzTx/>
              <a:buFontTx/>
              <a:buNone/>
              <a:defRPr/>
            </a:pPr>
            <a:endParaRPr kumimoji="0" lang="zh-CN" altLang="en-US" sz="105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4" name="圆角矩形 35"/>
          <p:cNvSpPr/>
          <p:nvPr/>
        </p:nvSpPr>
        <p:spPr>
          <a:xfrm>
            <a:off x="6825892" y="1143320"/>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VPN</a:t>
            </a:r>
            <a:endParaRPr kumimoji="0" lang="en-US" altLang="zh-CN"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5" name="圆角矩形 35"/>
          <p:cNvSpPr/>
          <p:nvPr/>
        </p:nvSpPr>
        <p:spPr>
          <a:xfrm>
            <a:off x="6825892" y="1431736"/>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地址转换</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6" name="圆角矩形 35"/>
          <p:cNvSpPr/>
          <p:nvPr/>
        </p:nvSpPr>
        <p:spPr>
          <a:xfrm>
            <a:off x="6825892" y="1720152"/>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路由协议</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7" name="圆角矩形 35"/>
          <p:cNvSpPr/>
          <p:nvPr/>
        </p:nvSpPr>
        <p:spPr>
          <a:xfrm>
            <a:off x="7688342" y="1720152"/>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入侵防御</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8" name="圆角矩形 35"/>
          <p:cNvSpPr/>
          <p:nvPr/>
        </p:nvSpPr>
        <p:spPr>
          <a:xfrm>
            <a:off x="7688342" y="1431736"/>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负载均衡</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69" name="圆角矩形 35"/>
          <p:cNvSpPr/>
          <p:nvPr/>
        </p:nvSpPr>
        <p:spPr>
          <a:xfrm>
            <a:off x="7688342" y="1143320"/>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防病毒</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0" name="圆角矩形 35"/>
          <p:cNvSpPr/>
          <p:nvPr/>
        </p:nvSpPr>
        <p:spPr>
          <a:xfrm>
            <a:off x="6825892" y="2008568"/>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防火墙</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1" name="圆角矩形 35"/>
          <p:cNvSpPr/>
          <p:nvPr/>
        </p:nvSpPr>
        <p:spPr>
          <a:xfrm>
            <a:off x="7688342" y="2008568"/>
            <a:ext cx="798997" cy="238359"/>
          </a:xfrm>
          <a:prstGeom prst="roundRect">
            <a:avLst/>
          </a:prstGeom>
          <a:solidFill>
            <a:srgbClr val="004E76"/>
          </a:solidFill>
          <a:ln>
            <a:noFill/>
          </a:ln>
        </p:spPr>
        <p:txBody>
          <a:bodyPr vert="horz" wrap="square" lIns="91436" tIns="45718" rIns="91436" bIns="45718" numCol="1" anchor="ctr" anchorCtr="0" compatLnSpc="1">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黑名单</a:t>
            </a:r>
            <a:endParaRPr kumimoji="0" lang="zh-CN" altLang="en-US" sz="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2" name="TextBox 107"/>
          <p:cNvSpPr txBox="1"/>
          <p:nvPr/>
        </p:nvSpPr>
        <p:spPr>
          <a:xfrm>
            <a:off x="7132611" y="2219376"/>
            <a:ext cx="1043298" cy="215444"/>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en-US" altLang="zh-CN"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SOP-2=</a:t>
            </a:r>
            <a:r>
              <a:rPr lang="zh-CN" altLang="en-US" sz="800" b="1" dirty="0">
                <a:solidFill>
                  <a:srgbClr val="000000"/>
                </a:solidFill>
                <a:latin typeface="微软雅黑" panose="020B0503020204020204" pitchFamily="34" charset="-122"/>
                <a:ea typeface="微软雅黑" panose="020B0503020204020204" pitchFamily="34" charset="-122"/>
              </a:rPr>
              <a:t>联通出口</a:t>
            </a:r>
            <a:endParaRPr kumimoji="0" lang="zh-CN" altLang="en-US" sz="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3" name="圆角矩形 46"/>
          <p:cNvSpPr/>
          <p:nvPr/>
        </p:nvSpPr>
        <p:spPr>
          <a:xfrm>
            <a:off x="6732240" y="2499742"/>
            <a:ext cx="1840122" cy="255385"/>
          </a:xfrm>
          <a:prstGeom prst="roundRect">
            <a:avLst/>
          </a:prstGeom>
          <a:solidFill>
            <a:srgbClr val="0097BE"/>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lIns="91436" tIns="45718" rIns="91436" bIns="45718"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配置文件独立保存</a:t>
            </a:r>
            <a:endPar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4" name="圆角矩形 46"/>
          <p:cNvSpPr/>
          <p:nvPr/>
        </p:nvSpPr>
        <p:spPr>
          <a:xfrm>
            <a:off x="6732240" y="2799608"/>
            <a:ext cx="1840122" cy="255385"/>
          </a:xfrm>
          <a:prstGeom prst="roundRect">
            <a:avLst/>
          </a:prstGeom>
          <a:solidFill>
            <a:srgbClr val="0097BE"/>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lIns="91436" tIns="45718" rIns="91436" bIns="45718"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安全日志独立保存</a:t>
            </a:r>
            <a:endParaRPr kumimoji="0" lang="zh-CN" altLang="en-US" sz="8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75" name="TextBox 107"/>
          <p:cNvSpPr txBox="1"/>
          <p:nvPr/>
        </p:nvSpPr>
        <p:spPr>
          <a:xfrm>
            <a:off x="395536" y="3048279"/>
            <a:ext cx="4128019" cy="276999"/>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SCF</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技术</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集群虚拟化</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6" name="TextBox 107"/>
          <p:cNvSpPr txBox="1"/>
          <p:nvPr/>
        </p:nvSpPr>
        <p:spPr>
          <a:xfrm>
            <a:off x="4860031" y="3048279"/>
            <a:ext cx="3712331" cy="276999"/>
          </a:xfrm>
          <a:prstGeom prst="rect">
            <a:avLst/>
          </a:prstGeom>
          <a:noFill/>
        </p:spPr>
        <p:txBody>
          <a:bodyPr wrap="square" rtlCol="0">
            <a:spAutoFit/>
          </a:bodyPr>
          <a:lstStyle/>
          <a:p>
            <a:pPr marL="0" marR="0" lvl="0" indent="0" algn="ctr" defTabSz="685165" rtl="0" eaLnBrk="1" fontAlgn="auto" latinLnBrk="0" hangingPunct="1">
              <a:lnSpc>
                <a:spcPct val="100000"/>
              </a:lnSpc>
              <a:spcBef>
                <a:spcPts val="0"/>
              </a:spcBef>
              <a:spcAft>
                <a:spcPts val="0"/>
              </a:spcAft>
              <a:buClrTx/>
              <a:buSzTx/>
              <a:buFontTx/>
              <a:buNone/>
              <a:defRPr/>
            </a:pP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SOP</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技术</a:t>
            </a:r>
            <a:r>
              <a:rPr kumimoji="0" lang="en-US" altLang="zh-CN"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rPr>
              <a:t>非共享虚拟化</a:t>
            </a:r>
            <a:endParaRPr kumimoji="0" lang="zh-CN" altLang="en-US" sz="12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graphicFrame>
        <p:nvGraphicFramePr>
          <p:cNvPr id="77" name="表格 76"/>
          <p:cNvGraphicFramePr>
            <a:graphicFrameLocks noGrp="1"/>
          </p:cNvGraphicFramePr>
          <p:nvPr/>
        </p:nvGraphicFramePr>
        <p:xfrm>
          <a:off x="4672149" y="3329146"/>
          <a:ext cx="4128018" cy="1546860"/>
        </p:xfrm>
        <a:graphic>
          <a:graphicData uri="http://schemas.openxmlformats.org/drawingml/2006/table">
            <a:tbl>
              <a:tblPr firstRow="1" bandRow="1">
                <a:tableStyleId>{7DF18680-E054-41AD-8BC1-D1AEF772440D}</a:tableStyleId>
              </a:tblPr>
              <a:tblGrid>
                <a:gridCol w="1340011"/>
                <a:gridCol w="936104"/>
                <a:gridCol w="936104"/>
                <a:gridCol w="915799"/>
              </a:tblGrid>
              <a:tr h="220980">
                <a:tc>
                  <a:txBody>
                    <a:bodyPr/>
                    <a:lstStyle/>
                    <a:p>
                      <a:pPr algn="ctr"/>
                      <a:endParaRPr lang="zh-CN" altLang="en-US" sz="1000" b="0" dirty="0">
                        <a:latin typeface="微软雅黑" panose="020B0503020204020204" pitchFamily="34" charset="-122"/>
                        <a:ea typeface="微软雅黑" panose="020B0503020204020204" pitchFamily="34" charset="-122"/>
                      </a:endParaRPr>
                    </a:p>
                  </a:txBody>
                  <a:tcPr marL="68580" marR="68580" marT="34290" marB="34290" anchor="ctr"/>
                </a:tc>
                <a:tc>
                  <a:txBody>
                    <a:bodyPr/>
                    <a:lstStyle/>
                    <a:p>
                      <a:pPr algn="ctr" rtl="0" fontAlgn="t"/>
                      <a:r>
                        <a:rPr lang="zh-CN" altLang="en-US" sz="1000" u="none" strike="noStrike" dirty="0"/>
                        <a:t>虚拟防火墙 </a:t>
                      </a:r>
                      <a:endParaRPr lang="zh-CN" altLang="en-US" sz="1000" b="0" i="0" u="none" strike="noStrike" dirty="0">
                        <a:solidFill>
                          <a:srgbClr val="FFFFFF"/>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虚机方式</a:t>
                      </a:r>
                      <a:endParaRPr lang="zh-CN" altLang="en-US" sz="1000" b="0" i="0" u="none" strike="noStrike" dirty="0">
                        <a:solidFill>
                          <a:srgbClr val="FFFFFF"/>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en-US" sz="1000" u="none" strike="noStrike" dirty="0"/>
                        <a:t>SOP </a:t>
                      </a:r>
                      <a:endParaRPr lang="en-US" sz="1000" b="0" i="0" u="none" strike="noStrike" dirty="0">
                        <a:solidFill>
                          <a:srgbClr val="FFFFFF"/>
                        </a:solidFill>
                        <a:latin typeface="微软雅黑" panose="020B0503020204020204" pitchFamily="34" charset="-122"/>
                        <a:ea typeface="微软雅黑" panose="020B0503020204020204" pitchFamily="34" charset="-122"/>
                      </a:endParaRPr>
                    </a:p>
                  </a:txBody>
                  <a:tcPr marL="108000" marR="108000" marT="6858" marB="0" anchor="ctr"/>
                </a:tc>
              </a:tr>
              <a:tr h="220980">
                <a:tc>
                  <a:txBody>
                    <a:bodyPr/>
                    <a:lstStyle/>
                    <a:p>
                      <a:pPr algn="l" rtl="0" fontAlgn="t"/>
                      <a:r>
                        <a:rPr lang="zh-CN" altLang="en-US" sz="1000" u="none" strike="noStrike" dirty="0"/>
                        <a:t>数据隔离 </a:t>
                      </a:r>
                      <a:endParaRPr lang="zh-CN" altLang="en-US" sz="1000" b="0" i="0" u="none" strike="noStrike" dirty="0">
                        <a:solidFill>
                          <a:schemeClr val="bg1"/>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marL="0" algn="ctr" defTabSz="913765" rtl="0" eaLnBrk="1" fontAlgn="t" latinLnBrk="0" hangingPunct="1"/>
                      <a:r>
                        <a:rPr lang="zh-CN" altLang="en-US" sz="1000" kern="1200" dirty="0"/>
                        <a:t>弱</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000000"/>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C00000"/>
                        </a:solidFill>
                        <a:latin typeface="微软雅黑" panose="020B0503020204020204" pitchFamily="34" charset="-122"/>
                        <a:ea typeface="微软雅黑" panose="020B0503020204020204" pitchFamily="34" charset="-122"/>
                      </a:endParaRPr>
                    </a:p>
                  </a:txBody>
                  <a:tcPr marL="108000" marR="108000" marT="6858" marB="0" anchor="ctr"/>
                </a:tc>
              </a:tr>
              <a:tr h="220980">
                <a:tc>
                  <a:txBody>
                    <a:bodyPr/>
                    <a:lstStyle/>
                    <a:p>
                      <a:pPr algn="l" rtl="0" fontAlgn="t"/>
                      <a:r>
                        <a:rPr lang="zh-CN" altLang="en-US" sz="1000" u="none" strike="noStrike" dirty="0"/>
                        <a:t>业务虚拟化程度 </a:t>
                      </a:r>
                      <a:endParaRPr lang="zh-CN" altLang="en-US" sz="1000" b="0" i="0" u="none" strike="noStrike" dirty="0">
                        <a:solidFill>
                          <a:schemeClr val="bg1"/>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marL="0" algn="ctr" defTabSz="913765" rtl="0" eaLnBrk="1" fontAlgn="t" latinLnBrk="0" hangingPunct="1"/>
                      <a:r>
                        <a:rPr lang="zh-CN" altLang="en-US" sz="1000" kern="1200" dirty="0"/>
                        <a:t>弱</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000000"/>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C00000"/>
                        </a:solidFill>
                        <a:latin typeface="微软雅黑" panose="020B0503020204020204" pitchFamily="34" charset="-122"/>
                        <a:ea typeface="微软雅黑" panose="020B0503020204020204" pitchFamily="34" charset="-122"/>
                      </a:endParaRPr>
                    </a:p>
                  </a:txBody>
                  <a:tcPr marL="108000" marR="108000" marT="6858" marB="0" anchor="ctr"/>
                </a:tc>
              </a:tr>
              <a:tr h="220980">
                <a:tc>
                  <a:txBody>
                    <a:bodyPr/>
                    <a:lstStyle/>
                    <a:p>
                      <a:pPr algn="l" rtl="0" fontAlgn="t"/>
                      <a:r>
                        <a:rPr lang="zh-CN" altLang="en-US" sz="1000" u="none" strike="noStrike" dirty="0"/>
                        <a:t>硬件资源分配 </a:t>
                      </a:r>
                      <a:endParaRPr lang="zh-CN" altLang="en-US" sz="1000" b="0" i="0" u="none" strike="noStrike" dirty="0">
                        <a:solidFill>
                          <a:schemeClr val="bg1"/>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marL="0" algn="ctr" defTabSz="913765" rtl="0" eaLnBrk="1" fontAlgn="t" latinLnBrk="0" hangingPunct="1"/>
                      <a:r>
                        <a:rPr lang="zh-CN" altLang="en-US" sz="1000" kern="1200" dirty="0"/>
                        <a:t>无</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algn="ctr" rtl="0" fontAlgn="t"/>
                      <a:r>
                        <a:rPr lang="zh-CN" altLang="en-US" sz="1000" u="none" strike="noStrike" dirty="0"/>
                        <a:t>低</a:t>
                      </a:r>
                      <a:endParaRPr lang="zh-CN" altLang="en-US" sz="1000" b="0" i="0" u="none" strike="noStrike" dirty="0">
                        <a:solidFill>
                          <a:srgbClr val="000000"/>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高</a:t>
                      </a:r>
                      <a:endParaRPr lang="zh-CN" altLang="en-US" sz="1000" b="0" i="0" u="none" strike="noStrike" dirty="0">
                        <a:solidFill>
                          <a:srgbClr val="C00000"/>
                        </a:solidFill>
                        <a:latin typeface="微软雅黑" panose="020B0503020204020204" pitchFamily="34" charset="-122"/>
                        <a:ea typeface="微软雅黑" panose="020B0503020204020204" pitchFamily="34" charset="-122"/>
                      </a:endParaRPr>
                    </a:p>
                  </a:txBody>
                  <a:tcPr marL="108000" marR="108000" marT="6858" marB="0" anchor="ctr"/>
                </a:tc>
              </a:tr>
              <a:tr h="220980">
                <a:tc>
                  <a:txBody>
                    <a:bodyPr/>
                    <a:lstStyle/>
                    <a:p>
                      <a:pPr marL="0" algn="l" defTabSz="914400" rtl="0" eaLnBrk="1" fontAlgn="t" latinLnBrk="0" hangingPunct="1"/>
                      <a:r>
                        <a:rPr lang="zh-CN" altLang="en-US" sz="1000" u="none" strike="noStrike" kern="1200" dirty="0"/>
                        <a:t>虚拟防火墙规格</a:t>
                      </a:r>
                      <a:endParaRPr lang="zh-CN" altLang="en-US" sz="1000" b="0" i="0" u="none" strike="noStrike" kern="1200" dirty="0">
                        <a:solidFill>
                          <a:schemeClr val="bg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marL="0" algn="ctr" defTabSz="913765" rtl="0" eaLnBrk="1" fontAlgn="t" latinLnBrk="0" hangingPunct="1"/>
                      <a:r>
                        <a:rPr lang="zh-CN" altLang="en-US" sz="1000" kern="1200" dirty="0"/>
                        <a:t>多</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marL="0" algn="ctr" defTabSz="914400" rtl="0" eaLnBrk="1" fontAlgn="t" latinLnBrk="0" hangingPunct="1"/>
                      <a:r>
                        <a:rPr lang="zh-CN" altLang="en-US" sz="1000" u="none" strike="noStrike" kern="1200" dirty="0"/>
                        <a:t>少</a:t>
                      </a:r>
                      <a:endParaRPr lang="zh-CN" altLang="en-US" sz="1000" b="0" i="0" u="none" strike="noStrike" kern="1200" dirty="0">
                        <a:solidFill>
                          <a:srgbClr val="000000"/>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marL="0" algn="ctr" defTabSz="914400" rtl="0" eaLnBrk="1" fontAlgn="t" latinLnBrk="0" hangingPunct="1"/>
                      <a:r>
                        <a:rPr lang="zh-CN" altLang="en-US" sz="1000" u="none" strike="noStrike" kern="1200" dirty="0"/>
                        <a:t>多</a:t>
                      </a:r>
                      <a:endParaRPr lang="zh-CN" altLang="en-US" sz="1000" b="0" i="0" u="none" strike="noStrike" kern="1200" dirty="0">
                        <a:solidFill>
                          <a:srgbClr val="C00000"/>
                        </a:solidFill>
                        <a:latin typeface="微软雅黑" panose="020B0503020204020204" pitchFamily="34" charset="-122"/>
                        <a:ea typeface="微软雅黑" panose="020B0503020204020204" pitchFamily="34" charset="-122"/>
                        <a:cs typeface="+mn-cs"/>
                      </a:endParaRPr>
                    </a:p>
                  </a:txBody>
                  <a:tcPr marL="108000" marR="108000" marT="6858" marB="0" anchor="ctr"/>
                </a:tc>
              </a:tr>
              <a:tr h="220980">
                <a:tc>
                  <a:txBody>
                    <a:bodyPr/>
                    <a:lstStyle/>
                    <a:p>
                      <a:pPr algn="l" rtl="0" fontAlgn="t"/>
                      <a:r>
                        <a:rPr lang="zh-CN" altLang="en-US" sz="1000" u="none" strike="noStrike" dirty="0"/>
                        <a:t>性能</a:t>
                      </a:r>
                      <a:endParaRPr lang="zh-CN" altLang="en-US" sz="1000" b="0" i="0" u="none" strike="noStrike" dirty="0">
                        <a:solidFill>
                          <a:schemeClr val="bg1"/>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marL="0" algn="ctr" defTabSz="913765" rtl="0" eaLnBrk="1" fontAlgn="t" latinLnBrk="0" hangingPunct="1"/>
                      <a:r>
                        <a:rPr lang="zh-CN" altLang="en-US" sz="1000" kern="1200" dirty="0"/>
                        <a:t>高</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algn="ctr" rtl="0" fontAlgn="t"/>
                      <a:r>
                        <a:rPr lang="zh-CN" altLang="en-US" sz="1000" u="none" strike="noStrike" dirty="0"/>
                        <a:t>低</a:t>
                      </a:r>
                      <a:endParaRPr lang="zh-CN" altLang="en-US" sz="1000" b="0" i="0" u="none" strike="noStrike" dirty="0">
                        <a:solidFill>
                          <a:srgbClr val="000000"/>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高</a:t>
                      </a:r>
                      <a:endParaRPr lang="zh-CN" altLang="en-US" sz="1000" b="0" i="0" u="none" strike="noStrike" dirty="0">
                        <a:solidFill>
                          <a:srgbClr val="C00000"/>
                        </a:solidFill>
                        <a:latin typeface="微软雅黑" panose="020B0503020204020204" pitchFamily="34" charset="-122"/>
                        <a:ea typeface="微软雅黑" panose="020B0503020204020204" pitchFamily="34" charset="-122"/>
                      </a:endParaRPr>
                    </a:p>
                  </a:txBody>
                  <a:tcPr marL="108000" marR="108000" marT="6858" marB="0" anchor="ctr"/>
                </a:tc>
              </a:tr>
              <a:tr h="220980">
                <a:tc>
                  <a:txBody>
                    <a:bodyPr/>
                    <a:lstStyle/>
                    <a:p>
                      <a:pPr algn="l" rtl="0" fontAlgn="t"/>
                      <a:r>
                        <a:rPr lang="zh-CN" altLang="en-US" sz="1000" u="none" strike="noStrike" dirty="0"/>
                        <a:t>可靠性 </a:t>
                      </a:r>
                      <a:endParaRPr lang="zh-CN" altLang="en-US" sz="1000" b="0" i="0" u="none" strike="noStrike" dirty="0">
                        <a:solidFill>
                          <a:schemeClr val="bg1"/>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marL="0" algn="ctr" defTabSz="913765" rtl="0" eaLnBrk="1" fontAlgn="t" latinLnBrk="0" hangingPunct="1"/>
                      <a:r>
                        <a:rPr lang="zh-CN" altLang="en-US" sz="1000" kern="1200" dirty="0"/>
                        <a:t>差</a:t>
                      </a:r>
                      <a:endParaRPr lang="zh-CN" altLang="en-US" sz="1000" b="0" kern="1200" dirty="0">
                        <a:solidFill>
                          <a:schemeClr val="dk1"/>
                        </a:solidFill>
                        <a:latin typeface="微软雅黑" panose="020B0503020204020204" pitchFamily="34" charset="-122"/>
                        <a:ea typeface="微软雅黑" panose="020B0503020204020204" pitchFamily="34" charset="-122"/>
                        <a:cs typeface="+mn-cs"/>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000000"/>
                        </a:solidFill>
                        <a:latin typeface="微软雅黑" panose="020B0503020204020204" pitchFamily="34" charset="-122"/>
                        <a:ea typeface="微软雅黑" panose="020B0503020204020204" pitchFamily="34" charset="-122"/>
                      </a:endParaRPr>
                    </a:p>
                  </a:txBody>
                  <a:tcPr marL="108000" marR="108000" marT="6858" marB="0" anchor="ctr"/>
                </a:tc>
                <a:tc>
                  <a:txBody>
                    <a:bodyPr/>
                    <a:lstStyle/>
                    <a:p>
                      <a:pPr algn="ctr" rtl="0" fontAlgn="t"/>
                      <a:r>
                        <a:rPr lang="zh-CN" altLang="en-US" sz="1000" u="none" strike="noStrike" dirty="0"/>
                        <a:t>强</a:t>
                      </a:r>
                      <a:endParaRPr lang="zh-CN" altLang="en-US" sz="1000" b="0" i="0" u="none" strike="noStrike" dirty="0">
                        <a:solidFill>
                          <a:srgbClr val="C00000"/>
                        </a:solidFill>
                        <a:latin typeface="微软雅黑" panose="020B0503020204020204" pitchFamily="34" charset="-122"/>
                        <a:ea typeface="微软雅黑" panose="020B0503020204020204" pitchFamily="34" charset="-122"/>
                      </a:endParaRPr>
                    </a:p>
                  </a:txBody>
                  <a:tcPr marL="108000" marR="108000" marT="6858" marB="0" anchor="ctr"/>
                </a:tc>
              </a:tr>
            </a:tbl>
          </a:graphicData>
        </a:graphic>
      </p:graphicFrame>
      <p:sp>
        <p:nvSpPr>
          <p:cNvPr id="78"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高可靠一体化集群技术</a:t>
            </a:r>
            <a:r>
              <a:rPr lang="en-US" altLang="zh-CN" sz="2400" dirty="0">
                <a:solidFill>
                  <a:prstClr val="black">
                    <a:lumMod val="65000"/>
                    <a:lumOff val="35000"/>
                  </a:prstClr>
                </a:solidFill>
              </a:rPr>
              <a:t>(SCF</a:t>
            </a:r>
            <a:r>
              <a:rPr lang="en-US" altLang="zh-CN" sz="2400" dirty="0" smtClean="0">
                <a:solidFill>
                  <a:prstClr val="black">
                    <a:lumMod val="65000"/>
                    <a:lumOff val="35000"/>
                  </a:prstClr>
                </a:solidFill>
              </a:rPr>
              <a:t>)</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圆角矩形 160"/>
          <p:cNvSpPr/>
          <p:nvPr/>
        </p:nvSpPr>
        <p:spPr bwMode="ltGray">
          <a:xfrm>
            <a:off x="3491880" y="1223505"/>
            <a:ext cx="1728192" cy="2914381"/>
          </a:xfrm>
          <a:prstGeom prst="roundRect">
            <a:avLst/>
          </a:prstGeom>
          <a:ln w="9525">
            <a:solidFill>
              <a:schemeClr val="tx2">
                <a:lumMod val="50000"/>
              </a:schemeClr>
            </a:solidFill>
            <a:prstDash val="dash"/>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6" name="矩形 5"/>
          <p:cNvSpPr>
            <a:spLocks noChangeArrowheads="1"/>
          </p:cNvSpPr>
          <p:nvPr/>
        </p:nvSpPr>
        <p:spPr bwMode="auto">
          <a:xfrm>
            <a:off x="5868144" y="1223505"/>
            <a:ext cx="2448272" cy="2913618"/>
          </a:xfrm>
          <a:prstGeom prst="rect">
            <a:avLst/>
          </a:prstGeom>
          <a:noFill/>
          <a:ln w="9525">
            <a:noFill/>
            <a:prstDash val="dash"/>
            <a:miter lim="800000"/>
          </a:ln>
          <a:extLst>
            <a:ext uri="{909E8E84-426E-40DD-AFC4-6F175D3DCCD1}">
              <a14:hiddenFill xmlns:a14="http://schemas.microsoft.com/office/drawing/2010/main">
                <a:solidFill>
                  <a:srgbClr val="FFFFFF"/>
                </a:solidFill>
              </a14:hiddenFill>
            </a:ext>
          </a:extLst>
        </p:spPr>
        <p:txBody>
          <a:bodyPr wrap="square">
            <a:spAutoFit/>
          </a:bodyPr>
          <a:lstStyle/>
          <a:p>
            <a:pPr algn="just">
              <a:lnSpc>
                <a:spcPts val="2000"/>
              </a:lnSpc>
              <a:defRPr/>
            </a:pPr>
            <a:r>
              <a:rPr lang="zh-CN" altLang="en-US" sz="1100" b="1" kern="0" dirty="0">
                <a:solidFill>
                  <a:prstClr val="black"/>
                </a:solidFill>
                <a:latin typeface="微软雅黑" panose="020B0503020204020204" pitchFamily="34" charset="-122"/>
                <a:ea typeface="微软雅黑" panose="020B0503020204020204" pitchFamily="34" charset="-122"/>
              </a:rPr>
              <a:t>多校区整合方案优势：</a:t>
            </a:r>
            <a:endParaRPr lang="en-US" altLang="zh-CN" sz="1100" b="1" kern="0" dirty="0">
              <a:solidFill>
                <a:prstClr val="black"/>
              </a:solidFill>
              <a:latin typeface="微软雅黑" panose="020B0503020204020204" pitchFamily="34" charset="-122"/>
              <a:ea typeface="微软雅黑" panose="020B0503020204020204" pitchFamily="34" charset="-122"/>
            </a:endParaRPr>
          </a:p>
          <a:p>
            <a:pPr algn="just">
              <a:lnSpc>
                <a:spcPts val="2000"/>
              </a:lnSpc>
              <a:defRPr/>
            </a:pPr>
            <a:endParaRPr lang="en-US" altLang="zh-CN" sz="1100" kern="0" dirty="0">
              <a:solidFill>
                <a:prstClr val="black"/>
              </a:solidFill>
              <a:latin typeface="微软雅黑" panose="020B0503020204020204" pitchFamily="34" charset="-122"/>
              <a:ea typeface="微软雅黑" panose="020B0503020204020204" pitchFamily="34" charset="-122"/>
            </a:endParaRPr>
          </a:p>
          <a:p>
            <a:pPr algn="just">
              <a:lnSpc>
                <a:spcPts val="2000"/>
              </a:lnSpc>
              <a:defRPr/>
            </a:pPr>
            <a:r>
              <a:rPr lang="en-US" altLang="zh-CN" sz="1100" kern="0" dirty="0">
                <a:solidFill>
                  <a:prstClr val="black"/>
                </a:solidFill>
                <a:latin typeface="微软雅黑" panose="020B0503020204020204" pitchFamily="34" charset="-122"/>
                <a:ea typeface="微软雅黑" panose="020B0503020204020204" pitchFamily="34" charset="-122"/>
              </a:rPr>
              <a:t>1</a:t>
            </a:r>
            <a:r>
              <a:rPr lang="zh-CN" altLang="en-US" sz="1100" kern="0" dirty="0">
                <a:solidFill>
                  <a:prstClr val="black"/>
                </a:solidFill>
                <a:latin typeface="微软雅黑" panose="020B0503020204020204" pitchFamily="34" charset="-122"/>
                <a:ea typeface="微软雅黑" panose="020B0503020204020204" pitchFamily="34" charset="-122"/>
              </a:rPr>
              <a:t>、通过</a:t>
            </a:r>
            <a:r>
              <a:rPr lang="zh-CN" altLang="en-US" sz="1100" b="1" kern="0" dirty="0">
                <a:solidFill>
                  <a:prstClr val="black"/>
                </a:solidFill>
                <a:latin typeface="微软雅黑" panose="020B0503020204020204" pitchFamily="34" charset="-122"/>
                <a:ea typeface="微软雅黑" panose="020B0503020204020204" pitchFamily="34" charset="-122"/>
              </a:rPr>
              <a:t>裸光纤</a:t>
            </a:r>
            <a:r>
              <a:rPr lang="zh-CN" altLang="en-US" sz="1100" kern="0" dirty="0">
                <a:solidFill>
                  <a:prstClr val="black"/>
                </a:solidFill>
                <a:latin typeface="微软雅黑" panose="020B0503020204020204" pitchFamily="34" charset="-122"/>
                <a:ea typeface="微软雅黑" panose="020B0503020204020204" pitchFamily="34" charset="-122"/>
              </a:rPr>
              <a:t>将两个校区的防火墙连接在一起，通过二虚一虚拟化为一台防火墙；</a:t>
            </a:r>
            <a:endParaRPr lang="en-US" altLang="zh-CN" sz="1100" kern="0" dirty="0">
              <a:solidFill>
                <a:prstClr val="black"/>
              </a:solidFill>
              <a:latin typeface="微软雅黑" panose="020B0503020204020204" pitchFamily="34" charset="-122"/>
              <a:ea typeface="微软雅黑" panose="020B0503020204020204" pitchFamily="34" charset="-122"/>
            </a:endParaRPr>
          </a:p>
          <a:p>
            <a:pPr algn="just">
              <a:lnSpc>
                <a:spcPts val="2000"/>
              </a:lnSpc>
              <a:defRPr/>
            </a:pPr>
            <a:r>
              <a:rPr lang="en-US" altLang="zh-CN" sz="1100" kern="0" dirty="0">
                <a:solidFill>
                  <a:prstClr val="black"/>
                </a:solidFill>
                <a:latin typeface="微软雅黑" panose="020B0503020204020204" pitchFamily="34" charset="-122"/>
                <a:ea typeface="微软雅黑" panose="020B0503020204020204" pitchFamily="34" charset="-122"/>
              </a:rPr>
              <a:t>2</a:t>
            </a:r>
            <a:r>
              <a:rPr lang="zh-CN" altLang="en-US" sz="1100" kern="0" dirty="0">
                <a:solidFill>
                  <a:prstClr val="black"/>
                </a:solidFill>
                <a:latin typeface="微软雅黑" panose="020B0503020204020204" pitchFamily="34" charset="-122"/>
                <a:ea typeface="微软雅黑" panose="020B0503020204020204" pitchFamily="34" charset="-122"/>
              </a:rPr>
              <a:t>、虚拟化后可实现一体管理，使两个校区形成双活架构又异地互备。</a:t>
            </a:r>
            <a:endParaRPr lang="en-US" altLang="zh-CN" sz="1100" kern="0" dirty="0">
              <a:solidFill>
                <a:prstClr val="black"/>
              </a:solidFill>
              <a:latin typeface="微软雅黑" panose="020B0503020204020204" pitchFamily="34" charset="-122"/>
              <a:ea typeface="微软雅黑" panose="020B0503020204020204" pitchFamily="34" charset="-122"/>
            </a:endParaRPr>
          </a:p>
          <a:p>
            <a:pPr algn="just">
              <a:lnSpc>
                <a:spcPts val="2000"/>
              </a:lnSpc>
              <a:defRPr/>
            </a:pPr>
            <a:r>
              <a:rPr lang="en-US" altLang="zh-CN" sz="1100" kern="0" dirty="0">
                <a:solidFill>
                  <a:prstClr val="black"/>
                </a:solidFill>
                <a:latin typeface="微软雅黑" panose="020B0503020204020204" pitchFamily="34" charset="-122"/>
                <a:ea typeface="微软雅黑" panose="020B0503020204020204" pitchFamily="34" charset="-122"/>
              </a:rPr>
              <a:t>3</a:t>
            </a:r>
            <a:r>
              <a:rPr lang="zh-CN" altLang="en-US" sz="1100" kern="0" dirty="0">
                <a:solidFill>
                  <a:prstClr val="black"/>
                </a:solidFill>
                <a:latin typeface="微软雅黑" panose="020B0503020204020204" pitchFamily="34" charset="-122"/>
                <a:ea typeface="微软雅黑" panose="020B0503020204020204" pitchFamily="34" charset="-122"/>
              </a:rPr>
              <a:t>、可以通过</a:t>
            </a:r>
            <a:r>
              <a:rPr lang="en-US" altLang="zh-CN" sz="1100" kern="0" dirty="0">
                <a:solidFill>
                  <a:prstClr val="black"/>
                </a:solidFill>
                <a:latin typeface="微软雅黑" panose="020B0503020204020204" pitchFamily="34" charset="-122"/>
                <a:ea typeface="微软雅黑" panose="020B0503020204020204" pitchFamily="34" charset="-122"/>
              </a:rPr>
              <a:t>SOP</a:t>
            </a:r>
            <a:r>
              <a:rPr lang="zh-CN" altLang="en-US" sz="1100" kern="0" dirty="0">
                <a:solidFill>
                  <a:prstClr val="black"/>
                </a:solidFill>
                <a:latin typeface="微软雅黑" panose="020B0503020204020204" pitchFamily="34" charset="-122"/>
                <a:ea typeface="微软雅黑" panose="020B0503020204020204" pitchFamily="34" charset="-122"/>
              </a:rPr>
              <a:t>技术实现基于容器技术的独立虚拟防火墙分配给两校区不同业务，虚拟防火墙可以实现独立计算资源、独立管理、独立重启。</a:t>
            </a:r>
            <a:endParaRPr lang="zh-CN" altLang="en-US" sz="1100" kern="0" dirty="0">
              <a:solidFill>
                <a:prstClr val="black"/>
              </a:solidFill>
              <a:latin typeface="微软雅黑" panose="020B0503020204020204" pitchFamily="34" charset="-122"/>
              <a:ea typeface="微软雅黑" panose="020B0503020204020204" pitchFamily="34" charset="-122"/>
            </a:endParaRPr>
          </a:p>
        </p:txBody>
      </p:sp>
      <p:sp>
        <p:nvSpPr>
          <p:cNvPr id="116" name="圆角矩形 115"/>
          <p:cNvSpPr/>
          <p:nvPr/>
        </p:nvSpPr>
        <p:spPr bwMode="ltGray">
          <a:xfrm>
            <a:off x="899592" y="1223505"/>
            <a:ext cx="1728192" cy="2914381"/>
          </a:xfrm>
          <a:prstGeom prst="roundRect">
            <a:avLst/>
          </a:prstGeom>
          <a:ln w="9525">
            <a:solidFill>
              <a:schemeClr val="tx2">
                <a:lumMod val="50000"/>
              </a:schemeClr>
            </a:solidFill>
            <a:prstDash val="dash"/>
          </a:ln>
        </p:spPr>
        <p:style>
          <a:lnRef idx="2">
            <a:schemeClr val="accent1"/>
          </a:lnRef>
          <a:fillRef idx="1">
            <a:schemeClr val="lt1"/>
          </a:fillRef>
          <a:effectRef idx="0">
            <a:schemeClr val="accent1"/>
          </a:effectRef>
          <a:fontRef idx="minor">
            <a:schemeClr val="dk1"/>
          </a:fontRef>
        </p:style>
        <p:txBody>
          <a:bodyPr wrap="none" rtlCol="0" anchor="ctr"/>
          <a:lstStyle/>
          <a:p>
            <a:pPr algn="ctr"/>
            <a:endParaRPr lang="zh-CN" altLang="en-US" sz="1200">
              <a:latin typeface="微软雅黑" panose="020B0503020204020204" pitchFamily="34" charset="-122"/>
              <a:ea typeface="微软雅黑" panose="020B0503020204020204" pitchFamily="34" charset="-122"/>
            </a:endParaRPr>
          </a:p>
        </p:txBody>
      </p:sp>
      <p:sp>
        <p:nvSpPr>
          <p:cNvPr id="117" name="椭圆 116"/>
          <p:cNvSpPr/>
          <p:nvPr/>
        </p:nvSpPr>
        <p:spPr bwMode="ltGray">
          <a:xfrm>
            <a:off x="1619672" y="3166424"/>
            <a:ext cx="3035008" cy="125405"/>
          </a:xfrm>
          <a:prstGeom prst="ellipse">
            <a:avLst/>
          </a:prstGeom>
        </p:spPr>
        <p:style>
          <a:lnRef idx="2">
            <a:schemeClr val="dk1"/>
          </a:lnRef>
          <a:fillRef idx="1">
            <a:schemeClr val="lt1"/>
          </a:fillRef>
          <a:effectRef idx="0">
            <a:schemeClr val="dk1"/>
          </a:effectRef>
          <a:fontRef idx="minor">
            <a:schemeClr val="dk1"/>
          </a:fontRef>
        </p:style>
        <p:txBody>
          <a:bodyPr wrap="none" rtlCol="0" anchor="ct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20" name="直接连接符 119"/>
          <p:cNvCxnSpPr/>
          <p:nvPr/>
        </p:nvCxnSpPr>
        <p:spPr>
          <a:xfrm>
            <a:off x="4468315" y="1707942"/>
            <a:ext cx="1245" cy="1831646"/>
          </a:xfrm>
          <a:prstGeom prst="line">
            <a:avLst/>
          </a:prstGeom>
        </p:spPr>
        <p:style>
          <a:lnRef idx="3">
            <a:schemeClr val="dk1"/>
          </a:lnRef>
          <a:fillRef idx="0">
            <a:schemeClr val="dk1"/>
          </a:fillRef>
          <a:effectRef idx="2">
            <a:schemeClr val="dk1"/>
          </a:effectRef>
          <a:fontRef idx="minor">
            <a:schemeClr val="tx1"/>
          </a:fontRef>
        </p:style>
      </p:cxnSp>
      <p:cxnSp>
        <p:nvCxnSpPr>
          <p:cNvPr id="121" name="直接连接符 120"/>
          <p:cNvCxnSpPr/>
          <p:nvPr/>
        </p:nvCxnSpPr>
        <p:spPr>
          <a:xfrm>
            <a:off x="1774091" y="1721350"/>
            <a:ext cx="1245" cy="1831646"/>
          </a:xfrm>
          <a:prstGeom prst="line">
            <a:avLst/>
          </a:prstGeom>
        </p:spPr>
        <p:style>
          <a:lnRef idx="3">
            <a:schemeClr val="dk1"/>
          </a:lnRef>
          <a:fillRef idx="0">
            <a:schemeClr val="dk1"/>
          </a:fillRef>
          <a:effectRef idx="2">
            <a:schemeClr val="dk1"/>
          </a:effectRef>
          <a:fontRef idx="minor">
            <a:schemeClr val="tx1"/>
          </a:fontRef>
        </p:style>
      </p:cxnSp>
      <p:grpSp>
        <p:nvGrpSpPr>
          <p:cNvPr id="138" name="Group 250"/>
          <p:cNvGrpSpPr/>
          <p:nvPr/>
        </p:nvGrpSpPr>
        <p:grpSpPr bwMode="auto">
          <a:xfrm>
            <a:off x="1529841" y="3552996"/>
            <a:ext cx="476738" cy="443595"/>
            <a:chOff x="1768" y="187"/>
            <a:chExt cx="2860" cy="2807"/>
          </a:xfrm>
        </p:grpSpPr>
        <p:pic>
          <p:nvPicPr>
            <p:cNvPr id="143" name="Picture 251" descr="通用交换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 y="1570"/>
              <a:ext cx="2859"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252" descr="中继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 y="482"/>
              <a:ext cx="2858"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253" descr="通用交换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 y="187"/>
              <a:ext cx="2859"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9" name="Group 254"/>
          <p:cNvGrpSpPr/>
          <p:nvPr/>
        </p:nvGrpSpPr>
        <p:grpSpPr bwMode="auto">
          <a:xfrm>
            <a:off x="4211960" y="3552996"/>
            <a:ext cx="478848" cy="443595"/>
            <a:chOff x="1768" y="187"/>
            <a:chExt cx="2860" cy="2807"/>
          </a:xfrm>
        </p:grpSpPr>
        <p:pic>
          <p:nvPicPr>
            <p:cNvPr id="140" name="Picture 255" descr="通用交换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 y="1570"/>
              <a:ext cx="2859"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256" descr="中继器"/>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 y="482"/>
              <a:ext cx="2858"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257" descr="通用交换机"/>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9" y="187"/>
              <a:ext cx="2859"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0" name="TextBox 149"/>
          <p:cNvSpPr txBox="1"/>
          <p:nvPr/>
        </p:nvSpPr>
        <p:spPr>
          <a:xfrm>
            <a:off x="3804722" y="4189015"/>
            <a:ext cx="1306004" cy="276999"/>
          </a:xfrm>
          <a:prstGeom prst="rect">
            <a:avLst/>
          </a:prstGeom>
          <a:noFill/>
        </p:spPr>
        <p:txBody>
          <a:bodyPr wrap="square" rtlCol="0">
            <a:spAutoFit/>
          </a:bodyPr>
          <a:lstStyle/>
          <a:p>
            <a:pPr algn="ctr"/>
            <a:r>
              <a:rPr lang="en-US" altLang="zh-CN" sz="1200" b="1" dirty="0">
                <a:solidFill>
                  <a:schemeClr val="tx2">
                    <a:lumMod val="50000"/>
                  </a:schemeClr>
                </a:solidFill>
                <a:latin typeface="微软雅黑" panose="020B0503020204020204" pitchFamily="34" charset="-122"/>
                <a:ea typeface="微软雅黑" panose="020B0503020204020204" pitchFamily="34" charset="-122"/>
              </a:rPr>
              <a:t>SCF</a:t>
            </a:r>
            <a:r>
              <a:rPr lang="zh-CN" altLang="en-US" sz="1200" b="1" dirty="0">
                <a:solidFill>
                  <a:schemeClr val="tx2">
                    <a:lumMod val="50000"/>
                  </a:schemeClr>
                </a:solidFill>
                <a:latin typeface="微软雅黑" panose="020B0503020204020204" pitchFamily="34" charset="-122"/>
                <a:ea typeface="微软雅黑" panose="020B0503020204020204" pitchFamily="34" charset="-122"/>
              </a:rPr>
              <a:t>集群</a:t>
            </a:r>
            <a:endParaRPr lang="zh-CN" altLang="en-US" sz="1200"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151" name="TextBox 150"/>
          <p:cNvSpPr txBox="1"/>
          <p:nvPr/>
        </p:nvSpPr>
        <p:spPr>
          <a:xfrm>
            <a:off x="2394771" y="2278668"/>
            <a:ext cx="1344839"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050" b="1" dirty="0">
                <a:solidFill>
                  <a:schemeClr val="tx2">
                    <a:lumMod val="50000"/>
                  </a:schemeClr>
                </a:solidFill>
                <a:latin typeface="微软雅黑" panose="020B0503020204020204" pitchFamily="34" charset="-122"/>
                <a:ea typeface="微软雅黑" panose="020B0503020204020204" pitchFamily="34" charset="-122"/>
              </a:rPr>
              <a:t>集群后一体化管理</a:t>
            </a:r>
            <a:endParaRPr lang="zh-CN" altLang="en-US" sz="1050" b="1" dirty="0">
              <a:solidFill>
                <a:schemeClr val="tx2">
                  <a:lumMod val="50000"/>
                </a:schemeClr>
              </a:solidFill>
              <a:latin typeface="微软雅黑" panose="020B0503020204020204" pitchFamily="34" charset="-122"/>
              <a:ea typeface="微软雅黑" panose="020B0503020204020204" pitchFamily="34" charset="-122"/>
            </a:endParaRPr>
          </a:p>
        </p:txBody>
      </p:sp>
      <p:pic>
        <p:nvPicPr>
          <p:cNvPr id="152" name="Picture 2" descr="C:\Users\s\Desktop\安全新理念发布会PPT胶片美化\M9000\M9000产品图片\M9000产品图片\IMG_939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26419" t="18864" r="23941" b="21653"/>
          <a:stretch>
            <a:fillRect/>
          </a:stretch>
        </p:blipFill>
        <p:spPr bwMode="auto">
          <a:xfrm flipH="1">
            <a:off x="1475656" y="2336885"/>
            <a:ext cx="481395" cy="39253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53" name="Picture 2" descr="C:\Users\s\Desktop\安全新理念发布会PPT胶片美化\M9000\M9000产品图片\M9000产品图片\IMG_939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Lst>
          </a:blip>
          <a:srcRect l="26419" t="18864" r="23941" b="21653"/>
          <a:stretch>
            <a:fillRect/>
          </a:stretch>
        </p:blipFill>
        <p:spPr bwMode="auto">
          <a:xfrm flipH="1">
            <a:off x="4211960" y="2355726"/>
            <a:ext cx="481395" cy="39253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cxnSp>
        <p:nvCxnSpPr>
          <p:cNvPr id="154" name="直接连接符 153"/>
          <p:cNvCxnSpPr>
            <a:stCxn id="152" idx="1"/>
            <a:endCxn id="153" idx="3"/>
          </p:cNvCxnSpPr>
          <p:nvPr/>
        </p:nvCxnSpPr>
        <p:spPr>
          <a:xfrm>
            <a:off x="1957051" y="2533152"/>
            <a:ext cx="2254909" cy="18841"/>
          </a:xfrm>
          <a:prstGeom prst="line">
            <a:avLst/>
          </a:prstGeom>
          <a:ln>
            <a:solidFill>
              <a:srgbClr val="FF0000"/>
            </a:solidFill>
            <a:prstDash val="sysDot"/>
          </a:ln>
        </p:spPr>
        <p:style>
          <a:lnRef idx="3">
            <a:schemeClr val="dk1"/>
          </a:lnRef>
          <a:fillRef idx="0">
            <a:schemeClr val="dk1"/>
          </a:fillRef>
          <a:effectRef idx="2">
            <a:schemeClr val="dk1"/>
          </a:effectRef>
          <a:fontRef idx="minor">
            <a:schemeClr val="tx1"/>
          </a:fontRef>
        </p:style>
      </p:cxnSp>
      <p:cxnSp>
        <p:nvCxnSpPr>
          <p:cNvPr id="156" name="直接连接符 155"/>
          <p:cNvCxnSpPr/>
          <p:nvPr/>
        </p:nvCxnSpPr>
        <p:spPr>
          <a:xfrm>
            <a:off x="2012377" y="3808557"/>
            <a:ext cx="2199583" cy="18841"/>
          </a:xfrm>
          <a:prstGeom prst="line">
            <a:avLst/>
          </a:prstGeom>
          <a:ln>
            <a:solidFill>
              <a:srgbClr val="FFC000"/>
            </a:solidFill>
            <a:prstDash val="sysDot"/>
          </a:ln>
        </p:spPr>
        <p:style>
          <a:lnRef idx="3">
            <a:schemeClr val="dk1"/>
          </a:lnRef>
          <a:fillRef idx="0">
            <a:schemeClr val="dk1"/>
          </a:fillRef>
          <a:effectRef idx="2">
            <a:schemeClr val="dk1"/>
          </a:effectRef>
          <a:fontRef idx="minor">
            <a:schemeClr val="tx1"/>
          </a:fontRef>
        </p:style>
      </p:cxnSp>
      <p:sp>
        <p:nvSpPr>
          <p:cNvPr id="158" name="云形 157"/>
          <p:cNvSpPr/>
          <p:nvPr/>
        </p:nvSpPr>
        <p:spPr>
          <a:xfrm>
            <a:off x="1345838" y="1323343"/>
            <a:ext cx="905119" cy="410568"/>
          </a:xfrm>
          <a:prstGeom prst="cloud">
            <a:avLst/>
          </a:prstGeom>
          <a:solidFill>
            <a:srgbClr val="FFE55F"/>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ctr">
              <a:defRPr/>
            </a:pPr>
            <a:r>
              <a:rPr lang="en-US" altLang="zh-CN" sz="1000" b="1">
                <a:solidFill>
                  <a:schemeClr val="tx1"/>
                </a:solidFill>
                <a:latin typeface="微软雅黑" panose="020B0503020204020204" pitchFamily="34" charset="-122"/>
                <a:ea typeface="微软雅黑" panose="020B0503020204020204" pitchFamily="34" charset="-122"/>
              </a:rPr>
              <a:t>ISP1</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sp>
        <p:nvSpPr>
          <p:cNvPr id="159" name="云形 158"/>
          <p:cNvSpPr/>
          <p:nvPr/>
        </p:nvSpPr>
        <p:spPr>
          <a:xfrm>
            <a:off x="3891771" y="1296660"/>
            <a:ext cx="1118889" cy="431451"/>
          </a:xfrm>
          <a:prstGeom prst="cloud">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ctr">
              <a:defRPr/>
            </a:pPr>
            <a:r>
              <a:rPr lang="en-US" altLang="zh-CN" sz="1000" b="1">
                <a:solidFill>
                  <a:schemeClr val="tx1"/>
                </a:solidFill>
                <a:latin typeface="微软雅黑" panose="020B0503020204020204" pitchFamily="34" charset="-122"/>
                <a:ea typeface="微软雅黑" panose="020B0503020204020204" pitchFamily="34" charset="-122"/>
              </a:rPr>
              <a:t>ISP2</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sp>
        <p:nvSpPr>
          <p:cNvPr id="160" name="TextBox 159"/>
          <p:cNvSpPr txBox="1"/>
          <p:nvPr/>
        </p:nvSpPr>
        <p:spPr>
          <a:xfrm>
            <a:off x="2267744" y="3517233"/>
            <a:ext cx="1598892" cy="2539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1050" b="1" dirty="0">
                <a:solidFill>
                  <a:schemeClr val="tx2">
                    <a:lumMod val="50000"/>
                  </a:schemeClr>
                </a:solidFill>
                <a:latin typeface="微软雅黑" panose="020B0503020204020204" pitchFamily="34" charset="-122"/>
                <a:ea typeface="微软雅黑" panose="020B0503020204020204" pitchFamily="34" charset="-122"/>
              </a:rPr>
              <a:t>核心交换机一体化管理</a:t>
            </a:r>
            <a:endParaRPr lang="zh-CN" altLang="en-US" sz="1050" b="1" dirty="0">
              <a:solidFill>
                <a:schemeClr val="tx2">
                  <a:lumMod val="50000"/>
                </a:schemeClr>
              </a:solidFill>
              <a:latin typeface="微软雅黑" panose="020B0503020204020204" pitchFamily="34" charset="-122"/>
              <a:ea typeface="微软雅黑" panose="020B0503020204020204" pitchFamily="34" charset="-122"/>
            </a:endParaRPr>
          </a:p>
        </p:txBody>
      </p:sp>
      <p:sp>
        <p:nvSpPr>
          <p:cNvPr id="27"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多校区出口融合</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00" fill="hold"/>
                                        <p:tgtEl>
                                          <p:spTgt spid="6"/>
                                        </p:tgtEl>
                                        <p:attrNameLst>
                                          <p:attrName>ppt_w</p:attrName>
                                        </p:attrNameLst>
                                      </p:cBhvr>
                                      <p:tavLst>
                                        <p:tav tm="0">
                                          <p:val>
                                            <p:fltVal val="0"/>
                                          </p:val>
                                        </p:tav>
                                        <p:tav tm="100000">
                                          <p:val>
                                            <p:strVal val="#ppt_w"/>
                                          </p:val>
                                        </p:tav>
                                      </p:tavLst>
                                    </p:anim>
                                    <p:anim calcmode="lin" valueType="num">
                                      <p:cBhvr>
                                        <p:cTn id="8" dur="1700" fill="hold"/>
                                        <p:tgtEl>
                                          <p:spTgt spid="6"/>
                                        </p:tgtEl>
                                        <p:attrNameLst>
                                          <p:attrName>ppt_h</p:attrName>
                                        </p:attrNameLst>
                                      </p:cBhvr>
                                      <p:tavLst>
                                        <p:tav tm="0">
                                          <p:val>
                                            <p:fltVal val="0"/>
                                          </p:val>
                                        </p:tav>
                                        <p:tav tm="100000">
                                          <p:val>
                                            <p:strVal val="#ppt_h"/>
                                          </p:val>
                                        </p:tav>
                                      </p:tavLst>
                                    </p:anim>
                                    <p:animEffect transition="in" filter="fade">
                                      <p:cBhvr>
                                        <p:cTn id="9" dur="1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1" cstate="print"/>
          <a:srcRect/>
          <a:stretch>
            <a:fillRect/>
          </a:stretch>
        </p:blipFill>
        <p:spPr bwMode="auto">
          <a:xfrm>
            <a:off x="539552" y="1020112"/>
            <a:ext cx="2731416" cy="3266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851920" y="1644103"/>
            <a:ext cx="1656184" cy="430887"/>
          </a:xfrm>
          <a:prstGeom prst="rect">
            <a:avLst/>
          </a:prstGeom>
          <a:noFill/>
        </p:spPr>
        <p:txBody>
          <a:bodyPr wrap="square" rtlCol="0" anchor="b">
            <a:spAutoFit/>
          </a:bodyPr>
          <a:lstStyle/>
          <a:p>
            <a:pPr algn="ctr"/>
            <a:r>
              <a:rPr lang="zh-CN" altLang="en-US" sz="1100" dirty="0">
                <a:latin typeface="微软雅黑" panose="020B0503020204020204" pitchFamily="34" charset="-122"/>
                <a:ea typeface="微软雅黑" panose="020B0503020204020204" pitchFamily="34" charset="-122"/>
              </a:rPr>
              <a:t>主控板</a:t>
            </a:r>
            <a:r>
              <a:rPr lang="en-US" altLang="zh-CN" sz="1100" dirty="0">
                <a:latin typeface="微软雅黑" panose="020B0503020204020204" pitchFamily="34" charset="-122"/>
                <a:ea typeface="微软雅黑" panose="020B0503020204020204" pitchFamily="34" charset="-122"/>
              </a:rPr>
              <a:t>1+1</a:t>
            </a:r>
            <a:r>
              <a:rPr lang="zh-CN" altLang="en-US" sz="1100" dirty="0">
                <a:latin typeface="微软雅黑" panose="020B0503020204020204" pitchFamily="34" charset="-122"/>
                <a:ea typeface="微软雅黑" panose="020B0503020204020204" pitchFamily="34" charset="-122"/>
              </a:rPr>
              <a:t>冗余</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支持热插拔</a:t>
            </a:r>
            <a:endParaRPr lang="zh-CN" altLang="en-US" sz="1100" dirty="0">
              <a:latin typeface="微软雅黑" panose="020B0503020204020204" pitchFamily="34" charset="-122"/>
              <a:ea typeface="微软雅黑" panose="020B0503020204020204" pitchFamily="34" charset="-122"/>
            </a:endParaRPr>
          </a:p>
        </p:txBody>
      </p:sp>
      <p:sp>
        <p:nvSpPr>
          <p:cNvPr id="15" name="TextBox 14"/>
          <p:cNvSpPr txBox="1"/>
          <p:nvPr/>
        </p:nvSpPr>
        <p:spPr>
          <a:xfrm>
            <a:off x="3851920" y="2249970"/>
            <a:ext cx="1656184" cy="430887"/>
          </a:xfrm>
          <a:prstGeom prst="rect">
            <a:avLst/>
          </a:prstGeom>
          <a:noFill/>
        </p:spPr>
        <p:txBody>
          <a:bodyPr wrap="square" rtlCol="0" anchor="b">
            <a:spAutoFit/>
          </a:bodyPr>
          <a:lstStyle/>
          <a:p>
            <a:pPr algn="ctr"/>
            <a:r>
              <a:rPr lang="zh-CN" altLang="en-US" sz="1100" dirty="0">
                <a:latin typeface="微软雅黑" panose="020B0503020204020204" pitchFamily="34" charset="-122"/>
                <a:ea typeface="微软雅黑" panose="020B0503020204020204" pitchFamily="34" charset="-122"/>
              </a:rPr>
              <a:t>主控、业务槽位分离</a:t>
            </a:r>
            <a:endParaRPr lang="en-US" altLang="zh-CN" sz="1100" dirty="0">
              <a:latin typeface="微软雅黑" panose="020B0503020204020204" pitchFamily="34" charset="-122"/>
              <a:ea typeface="微软雅黑" panose="020B0503020204020204" pitchFamily="34" charset="-122"/>
            </a:endParaRPr>
          </a:p>
          <a:p>
            <a:pPr algn="ctr"/>
            <a:r>
              <a:rPr lang="zh-CN" altLang="en-US" sz="1100" dirty="0">
                <a:latin typeface="微软雅黑" panose="020B0503020204020204" pitchFamily="34" charset="-122"/>
                <a:ea typeface="微软雅黑" panose="020B0503020204020204" pitchFamily="34" charset="-122"/>
              </a:rPr>
              <a:t>业务板接口板独立部署</a:t>
            </a:r>
            <a:endParaRPr lang="zh-CN" altLang="en-US" sz="1100" dirty="0">
              <a:latin typeface="微软雅黑" panose="020B0503020204020204" pitchFamily="34" charset="-122"/>
              <a:ea typeface="微软雅黑" panose="020B0503020204020204" pitchFamily="34" charset="-122"/>
            </a:endParaRPr>
          </a:p>
        </p:txBody>
      </p:sp>
      <p:sp>
        <p:nvSpPr>
          <p:cNvPr id="17" name="TextBox 16"/>
          <p:cNvSpPr txBox="1"/>
          <p:nvPr/>
        </p:nvSpPr>
        <p:spPr>
          <a:xfrm>
            <a:off x="3856494" y="3463809"/>
            <a:ext cx="875567" cy="430887"/>
          </a:xfrm>
          <a:prstGeom prst="rect">
            <a:avLst/>
          </a:prstGeom>
          <a:noFill/>
        </p:spPr>
        <p:txBody>
          <a:bodyPr wrap="square" rtlCol="0" anchor="b">
            <a:spAutoFit/>
          </a:bodyPr>
          <a:lstStyle/>
          <a:p>
            <a:r>
              <a:rPr lang="en-US" altLang="zh-CN" sz="1100" dirty="0">
                <a:latin typeface="微软雅黑" panose="020B0503020204020204" pitchFamily="34" charset="-122"/>
                <a:ea typeface="微软雅黑" panose="020B0503020204020204" pitchFamily="34" charset="-122"/>
              </a:rPr>
              <a:t>1+1</a:t>
            </a:r>
            <a:r>
              <a:rPr lang="zh-CN" altLang="en-US" sz="1100" dirty="0">
                <a:latin typeface="微软雅黑" panose="020B0503020204020204" pitchFamily="34" charset="-122"/>
                <a:ea typeface="微软雅黑" panose="020B0503020204020204" pitchFamily="34" charset="-122"/>
              </a:rPr>
              <a:t>冗余电源模块</a:t>
            </a:r>
            <a:endParaRPr lang="zh-CN" altLang="en-US" sz="1100" dirty="0">
              <a:latin typeface="微软雅黑" panose="020B0503020204020204" pitchFamily="34" charset="-122"/>
              <a:ea typeface="微软雅黑" panose="020B0503020204020204" pitchFamily="34" charset="-122"/>
            </a:endParaRPr>
          </a:p>
        </p:txBody>
      </p:sp>
      <p:pic>
        <p:nvPicPr>
          <p:cNvPr id="20" name="Picture 2" descr="C:\Users\s\Desktop\安全新理念发布会PPT胶片美化\M9000\M9000产品图片\M9000产品图片\IMG_939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Lst>
          </a:blip>
          <a:srcRect l="26419" t="18864" r="23941" b="21653"/>
          <a:stretch>
            <a:fillRect/>
          </a:stretch>
        </p:blipFill>
        <p:spPr bwMode="auto">
          <a:xfrm>
            <a:off x="6516216" y="1674370"/>
            <a:ext cx="2160240" cy="176147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399228" y="4038332"/>
            <a:ext cx="1156080" cy="261610"/>
          </a:xfrm>
          <a:prstGeom prst="rect">
            <a:avLst/>
          </a:prstGeom>
          <a:noFill/>
        </p:spPr>
        <p:txBody>
          <a:bodyPr wrap="square" rtlCol="0" anchor="b">
            <a:spAutoFit/>
          </a:bodyPr>
          <a:lstStyle/>
          <a:p>
            <a:pPr algn="ctr"/>
            <a:r>
              <a:rPr lang="en-US" altLang="zh-CN" sz="1100">
                <a:latin typeface="微软雅黑" panose="020B0503020204020204" pitchFamily="34" charset="-122"/>
                <a:ea typeface="微软雅黑" panose="020B0503020204020204" pitchFamily="34" charset="-122"/>
              </a:rPr>
              <a:t>M9008-S</a:t>
            </a:r>
            <a:endParaRPr lang="zh-CN" altLang="en-US" sz="1100" dirty="0">
              <a:latin typeface="微软雅黑" panose="020B0503020204020204" pitchFamily="34" charset="-122"/>
              <a:ea typeface="微软雅黑" panose="020B0503020204020204" pitchFamily="34" charset="-122"/>
            </a:endParaRPr>
          </a:p>
        </p:txBody>
      </p:sp>
      <p:sp>
        <p:nvSpPr>
          <p:cNvPr id="30" name="TextBox 29"/>
          <p:cNvSpPr txBox="1"/>
          <p:nvPr/>
        </p:nvSpPr>
        <p:spPr>
          <a:xfrm>
            <a:off x="6910284" y="4038332"/>
            <a:ext cx="1156080" cy="261610"/>
          </a:xfrm>
          <a:prstGeom prst="rect">
            <a:avLst/>
          </a:prstGeom>
          <a:noFill/>
        </p:spPr>
        <p:txBody>
          <a:bodyPr wrap="square" rtlCol="0" anchor="b">
            <a:spAutoFit/>
          </a:bodyPr>
          <a:lstStyle/>
          <a:p>
            <a:pPr algn="ctr"/>
            <a:r>
              <a:rPr lang="en-US" altLang="zh-CN" sz="1100">
                <a:latin typeface="微软雅黑" panose="020B0503020204020204" pitchFamily="34" charset="-122"/>
                <a:ea typeface="微软雅黑" panose="020B0503020204020204" pitchFamily="34" charset="-122"/>
              </a:rPr>
              <a:t>M9006</a:t>
            </a:r>
            <a:endParaRPr lang="zh-CN" altLang="en-US" sz="1100" dirty="0">
              <a:latin typeface="微软雅黑" panose="020B0503020204020204" pitchFamily="34" charset="-122"/>
              <a:ea typeface="微软雅黑" panose="020B0503020204020204" pitchFamily="34" charset="-122"/>
            </a:endParaRPr>
          </a:p>
        </p:txBody>
      </p:sp>
      <p:sp>
        <p:nvSpPr>
          <p:cNvPr id="22" name="TextBox 21"/>
          <p:cNvSpPr txBox="1"/>
          <p:nvPr/>
        </p:nvSpPr>
        <p:spPr>
          <a:xfrm>
            <a:off x="3851920" y="2860943"/>
            <a:ext cx="875567" cy="430887"/>
          </a:xfrm>
          <a:prstGeom prst="rect">
            <a:avLst/>
          </a:prstGeom>
          <a:noFill/>
        </p:spPr>
        <p:txBody>
          <a:bodyPr wrap="square" rtlCol="0" anchor="b">
            <a:spAutoFit/>
          </a:bodyPr>
          <a:lstStyle/>
          <a:p>
            <a:r>
              <a:rPr lang="en-US" altLang="zh-CN" sz="1100">
                <a:latin typeface="微软雅黑" panose="020B0503020204020204" pitchFamily="34" charset="-122"/>
                <a:ea typeface="微软雅黑" panose="020B0503020204020204" pitchFamily="34" charset="-122"/>
              </a:rPr>
              <a:t>160G </a:t>
            </a:r>
            <a:r>
              <a:rPr lang="zh-CN" altLang="en-US" sz="1100">
                <a:latin typeface="微软雅黑" panose="020B0503020204020204" pitchFamily="34" charset="-122"/>
                <a:ea typeface="微软雅黑" panose="020B0503020204020204" pitchFamily="34" charset="-122"/>
              </a:rPr>
              <a:t>背板带宽</a:t>
            </a:r>
            <a:endParaRPr lang="zh-CN" altLang="en-US" sz="1100" dirty="0">
              <a:latin typeface="微软雅黑" panose="020B0503020204020204" pitchFamily="34" charset="-122"/>
              <a:ea typeface="微软雅黑" panose="020B0503020204020204" pitchFamily="34" charset="-122"/>
            </a:endParaRPr>
          </a:p>
        </p:txBody>
      </p:sp>
      <p:grpSp>
        <p:nvGrpSpPr>
          <p:cNvPr id="25" name="组合 24"/>
          <p:cNvGrpSpPr/>
          <p:nvPr/>
        </p:nvGrpSpPr>
        <p:grpSpPr>
          <a:xfrm>
            <a:off x="2915816" y="1837839"/>
            <a:ext cx="864096" cy="1834983"/>
            <a:chOff x="3131840" y="1693823"/>
            <a:chExt cx="792088" cy="1834983"/>
          </a:xfrm>
        </p:grpSpPr>
        <p:cxnSp>
          <p:nvCxnSpPr>
            <p:cNvPr id="14" name="直接连接符 13"/>
            <p:cNvCxnSpPr/>
            <p:nvPr/>
          </p:nvCxnSpPr>
          <p:spPr>
            <a:xfrm>
              <a:off x="3131840" y="1693823"/>
              <a:ext cx="79208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3131840" y="2337147"/>
              <a:ext cx="79208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3131840" y="3528806"/>
              <a:ext cx="79208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3131840" y="2917135"/>
              <a:ext cx="79208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5580112" y="1851553"/>
            <a:ext cx="864096" cy="1789431"/>
            <a:chOff x="5440048" y="1707537"/>
            <a:chExt cx="716128" cy="1789431"/>
          </a:xfrm>
        </p:grpSpPr>
        <p:cxnSp>
          <p:nvCxnSpPr>
            <p:cNvPr id="21" name="直接连接符 20"/>
            <p:cNvCxnSpPr/>
            <p:nvPr/>
          </p:nvCxnSpPr>
          <p:spPr>
            <a:xfrm>
              <a:off x="5440048" y="1707537"/>
              <a:ext cx="71612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440048" y="2321397"/>
              <a:ext cx="71612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5440048" y="3496968"/>
              <a:ext cx="71612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440048" y="2885297"/>
              <a:ext cx="716128" cy="0"/>
            </a:xfrm>
            <a:prstGeom prst="line">
              <a:avLst/>
            </a:prstGeom>
            <a:ln w="1270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4727487" y="2860943"/>
            <a:ext cx="780617" cy="430887"/>
          </a:xfrm>
          <a:prstGeom prst="rect">
            <a:avLst/>
          </a:prstGeom>
          <a:noFill/>
        </p:spPr>
        <p:txBody>
          <a:bodyPr wrap="square" rtlCol="0" anchor="b">
            <a:spAutoFit/>
          </a:bodyPr>
          <a:lstStyle/>
          <a:p>
            <a:r>
              <a:rPr lang="en-US" altLang="zh-CN" sz="1100">
                <a:latin typeface="微软雅黑" panose="020B0503020204020204" pitchFamily="34" charset="-122"/>
                <a:ea typeface="微软雅黑" panose="020B0503020204020204" pitchFamily="34" charset="-122"/>
              </a:rPr>
              <a:t>320G </a:t>
            </a:r>
            <a:r>
              <a:rPr lang="zh-CN" altLang="en-US" sz="1100">
                <a:latin typeface="微软雅黑" panose="020B0503020204020204" pitchFamily="34" charset="-122"/>
                <a:ea typeface="微软雅黑" panose="020B0503020204020204" pitchFamily="34" charset="-122"/>
              </a:rPr>
              <a:t>背板带宽</a:t>
            </a:r>
            <a:endParaRPr lang="zh-CN" altLang="en-US" sz="1100" dirty="0">
              <a:latin typeface="微软雅黑" panose="020B0503020204020204" pitchFamily="34" charset="-122"/>
              <a:ea typeface="微软雅黑" panose="020B0503020204020204" pitchFamily="34" charset="-122"/>
            </a:endParaRPr>
          </a:p>
        </p:txBody>
      </p:sp>
      <p:sp>
        <p:nvSpPr>
          <p:cNvPr id="36" name="TextBox 35"/>
          <p:cNvSpPr txBox="1"/>
          <p:nvPr/>
        </p:nvSpPr>
        <p:spPr>
          <a:xfrm>
            <a:off x="4732061" y="3463809"/>
            <a:ext cx="875567" cy="430887"/>
          </a:xfrm>
          <a:prstGeom prst="rect">
            <a:avLst/>
          </a:prstGeom>
          <a:noFill/>
        </p:spPr>
        <p:txBody>
          <a:bodyPr wrap="square" rtlCol="0" anchor="b">
            <a:spAutoFit/>
          </a:bodyPr>
          <a:lstStyle/>
          <a:p>
            <a:r>
              <a:rPr lang="en-US" altLang="zh-CN" sz="1100" dirty="0">
                <a:latin typeface="微软雅黑" panose="020B0503020204020204" pitchFamily="34" charset="-122"/>
                <a:ea typeface="微软雅黑" panose="020B0503020204020204" pitchFamily="34" charset="-122"/>
              </a:rPr>
              <a:t>N+M</a:t>
            </a:r>
            <a:r>
              <a:rPr lang="zh-CN" altLang="en-US" sz="1100" dirty="0">
                <a:latin typeface="微软雅黑" panose="020B0503020204020204" pitchFamily="34" charset="-122"/>
                <a:ea typeface="微软雅黑" panose="020B0503020204020204" pitchFamily="34" charset="-122"/>
              </a:rPr>
              <a:t>冗余电源模块</a:t>
            </a:r>
            <a:endParaRPr lang="zh-CN" altLang="en-US" sz="1100" dirty="0">
              <a:latin typeface="微软雅黑" panose="020B0503020204020204" pitchFamily="34" charset="-122"/>
              <a:ea typeface="微软雅黑" panose="020B0503020204020204" pitchFamily="34" charset="-122"/>
            </a:endParaRPr>
          </a:p>
        </p:txBody>
      </p:sp>
      <p:sp>
        <p:nvSpPr>
          <p:cNvPr id="24"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sz="2400" dirty="0">
                <a:solidFill>
                  <a:prstClr val="black">
                    <a:lumMod val="65000"/>
                    <a:lumOff val="35000"/>
                  </a:prstClr>
                </a:solidFill>
              </a:rPr>
              <a:t>H3C</a:t>
            </a:r>
            <a:r>
              <a:rPr lang="zh-CN" altLang="en-US" sz="2400" dirty="0">
                <a:solidFill>
                  <a:prstClr val="black">
                    <a:lumMod val="65000"/>
                    <a:lumOff val="35000"/>
                  </a:prstClr>
                </a:solidFill>
              </a:rPr>
              <a:t>校园网出口防火墙硬件架构：</a:t>
            </a:r>
            <a:r>
              <a:rPr lang="en-US" altLang="zh-CN" sz="2400" dirty="0">
                <a:solidFill>
                  <a:prstClr val="black">
                    <a:lumMod val="65000"/>
                    <a:lumOff val="35000"/>
                  </a:prstClr>
                </a:solidFill>
              </a:rPr>
              <a:t>M9000</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h3c-infoserver\09-02-H3C产品图片库\产品图片库\安全产品\H3C V7系列产品\H3C SecPath V7 F系列防火墙设备\H3C SecPath F5030\GIF\F5030_F.gif"/>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403648" y="1275606"/>
            <a:ext cx="3024336" cy="1464241"/>
          </a:xfrm>
          <a:prstGeom prst="rect">
            <a:avLst/>
          </a:prstGeom>
          <a:noFill/>
          <a:ln>
            <a:noFill/>
          </a:ln>
        </p:spPr>
      </p:pic>
      <p:graphicFrame>
        <p:nvGraphicFramePr>
          <p:cNvPr id="2" name="表格 1"/>
          <p:cNvGraphicFramePr>
            <a:graphicFrameLocks noGrp="1"/>
          </p:cNvGraphicFramePr>
          <p:nvPr/>
        </p:nvGraphicFramePr>
        <p:xfrm>
          <a:off x="755576" y="3027879"/>
          <a:ext cx="7704856" cy="1650937"/>
        </p:xfrm>
        <a:graphic>
          <a:graphicData uri="http://schemas.openxmlformats.org/drawingml/2006/table">
            <a:tbl>
              <a:tblPr firstRow="1" firstCol="1" bandRow="1">
                <a:tableStyleId>{5C22544A-7EE6-4342-B048-85BDC9FD1C3A}</a:tableStyleId>
              </a:tblPr>
              <a:tblGrid>
                <a:gridCol w="1781693"/>
                <a:gridCol w="2131994"/>
                <a:gridCol w="1816207"/>
                <a:gridCol w="1974962"/>
              </a:tblGrid>
              <a:tr h="209713">
                <a:tc>
                  <a:txBody>
                    <a:bodyPr/>
                    <a:lstStyle/>
                    <a:p>
                      <a:pPr marL="68580">
                        <a:spcBef>
                          <a:spcPts val="400"/>
                        </a:spcBef>
                        <a:spcAft>
                          <a:spcPts val="400"/>
                        </a:spcAft>
                      </a:pPr>
                      <a:r>
                        <a:rPr lang="en-US" sz="1200" dirty="0">
                          <a:effectLst/>
                          <a:latin typeface="微软雅黑" panose="020B0503020204020204" pitchFamily="34" charset="-122"/>
                          <a:ea typeface="微软雅黑" panose="020B0503020204020204" pitchFamily="34" charset="-122"/>
                        </a:rPr>
                        <a:t> </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F5030</a:t>
                      </a:r>
                      <a:r>
                        <a:rPr lang="en-US" altLang="zh-CN" sz="1200" dirty="0" smtClean="0">
                          <a:effectLst/>
                          <a:latin typeface="微软雅黑" panose="020B0503020204020204" pitchFamily="34" charset="-122"/>
                          <a:ea typeface="微软雅黑" panose="020B0503020204020204" pitchFamily="34" charset="-122"/>
                        </a:rPr>
                        <a:t>-D</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F5060-D</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F5080-D</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r>
              <a:tr h="195045">
                <a:tc>
                  <a:txBody>
                    <a:bodyPr/>
                    <a:lstStyle/>
                    <a:p>
                      <a:pPr marL="68580">
                        <a:spcBef>
                          <a:spcPts val="400"/>
                        </a:spcBef>
                        <a:spcAft>
                          <a:spcPts val="400"/>
                        </a:spcAft>
                      </a:pPr>
                      <a:r>
                        <a:rPr lang="zh-CN" altLang="en-US" sz="1200" dirty="0" smtClean="0">
                          <a:effectLst/>
                          <a:latin typeface="微软雅黑" panose="020B0503020204020204" pitchFamily="34" charset="-122"/>
                          <a:ea typeface="微软雅黑" panose="020B0503020204020204" pitchFamily="34" charset="-122"/>
                          <a:cs typeface="Arial Narrow"/>
                        </a:rPr>
                        <a:t>硬件架构</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gridSpan="3">
                  <a:txBody>
                    <a:bodyPr/>
                    <a:lstStyle/>
                    <a:p>
                      <a:pPr marL="68580">
                        <a:spcBef>
                          <a:spcPts val="400"/>
                        </a:spcBef>
                        <a:spcAft>
                          <a:spcPts val="400"/>
                        </a:spcAft>
                      </a:pPr>
                      <a:r>
                        <a:rPr lang="zh-CN" altLang="en-US" sz="1200" dirty="0" smtClean="0">
                          <a:effectLst/>
                          <a:latin typeface="微软雅黑" panose="020B0503020204020204" pitchFamily="34" charset="-122"/>
                          <a:ea typeface="微软雅黑" panose="020B0503020204020204" pitchFamily="34" charset="-122"/>
                          <a:cs typeface="Arial Narrow"/>
                        </a:rPr>
                        <a:t>冗余主控、电源、风扇</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hMerge="1">
                  <a:tcPr marL="68580" marR="68580" marT="0" marB="0" anchor="ctr"/>
                </a:tc>
                <a:tc hMerge="1">
                  <a:tcPr/>
                </a:tc>
              </a:tr>
              <a:tr h="594506">
                <a:tc>
                  <a:txBody>
                    <a:bodyPr/>
                    <a:lstStyle/>
                    <a:p>
                      <a:pPr marL="68580">
                        <a:spcBef>
                          <a:spcPts val="400"/>
                        </a:spcBef>
                        <a:spcAft>
                          <a:spcPts val="400"/>
                        </a:spcAft>
                      </a:pPr>
                      <a:r>
                        <a:rPr lang="zh-CN" altLang="en-US" sz="1200" dirty="0" smtClean="0">
                          <a:effectLst/>
                          <a:latin typeface="微软雅黑" panose="020B0503020204020204" pitchFamily="34" charset="-122"/>
                          <a:ea typeface="微软雅黑" panose="020B0503020204020204" pitchFamily="34" charset="-122"/>
                        </a:rPr>
                        <a:t>默认</a:t>
                      </a:r>
                      <a:r>
                        <a:rPr lang="zh-CN" sz="1200" dirty="0" smtClean="0">
                          <a:effectLst/>
                          <a:latin typeface="微软雅黑" panose="020B0503020204020204" pitchFamily="34" charset="-122"/>
                          <a:ea typeface="微软雅黑" panose="020B0503020204020204" pitchFamily="34" charset="-122"/>
                        </a:rPr>
                        <a:t>接口</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1</a:t>
                      </a:r>
                      <a:r>
                        <a:rPr lang="zh-CN" sz="1200" dirty="0">
                          <a:effectLst/>
                          <a:latin typeface="微软雅黑" panose="020B0503020204020204" pitchFamily="34" charset="-122"/>
                          <a:ea typeface="微软雅黑" panose="020B0503020204020204" pitchFamily="34" charset="-122"/>
                        </a:rPr>
                        <a:t>个配置口（</a:t>
                      </a:r>
                      <a:r>
                        <a:rPr lang="en-US" sz="1200" dirty="0">
                          <a:effectLst/>
                          <a:latin typeface="微软雅黑" panose="020B0503020204020204" pitchFamily="34" charset="-122"/>
                          <a:ea typeface="微软雅黑" panose="020B0503020204020204" pitchFamily="34" charset="-122"/>
                        </a:rPr>
                        <a:t>CON</a:t>
                      </a:r>
                      <a:r>
                        <a:rPr lang="zh-CN" sz="1200" dirty="0">
                          <a:effectLst/>
                          <a:latin typeface="微软雅黑" panose="020B0503020204020204" pitchFamily="34" charset="-122"/>
                          <a:ea typeface="微软雅黑" panose="020B0503020204020204" pitchFamily="34" charset="-122"/>
                        </a:rPr>
                        <a:t>）</a:t>
                      </a:r>
                      <a:r>
                        <a:rPr lang="en-US" sz="1200" dirty="0">
                          <a:effectLst/>
                          <a:latin typeface="微软雅黑" panose="020B0503020204020204" pitchFamily="34" charset="-122"/>
                          <a:ea typeface="微软雅黑" panose="020B0503020204020204" pitchFamily="34" charset="-122"/>
                        </a:rPr>
                        <a:t>+4Combo+</a:t>
                      </a:r>
                      <a:br>
                        <a:rPr lang="en-US" sz="1200" dirty="0">
                          <a:effectLst/>
                          <a:latin typeface="微软雅黑" panose="020B0503020204020204" pitchFamily="34" charset="-122"/>
                          <a:ea typeface="微软雅黑" panose="020B0503020204020204" pitchFamily="34" charset="-122"/>
                        </a:rPr>
                      </a:br>
                      <a:r>
                        <a:rPr lang="en-US" sz="1200" dirty="0">
                          <a:effectLst/>
                          <a:latin typeface="微软雅黑" panose="020B0503020204020204" pitchFamily="34" charset="-122"/>
                          <a:ea typeface="微软雅黑" panose="020B0503020204020204" pitchFamily="34" charset="-122"/>
                        </a:rPr>
                        <a:t>8</a:t>
                      </a:r>
                      <a:r>
                        <a:rPr lang="zh-CN" sz="1200" dirty="0">
                          <a:effectLst/>
                          <a:latin typeface="微软雅黑" panose="020B0503020204020204" pitchFamily="34" charset="-122"/>
                          <a:ea typeface="微软雅黑" panose="020B0503020204020204" pitchFamily="34" charset="-122"/>
                        </a:rPr>
                        <a:t>个千兆电口</a:t>
                      </a:r>
                      <a:r>
                        <a:rPr lang="en-US" sz="1200" dirty="0">
                          <a:effectLst/>
                          <a:latin typeface="微软雅黑" panose="020B0503020204020204" pitchFamily="34" charset="-122"/>
                          <a:ea typeface="微软雅黑" panose="020B0503020204020204" pitchFamily="34" charset="-122"/>
                        </a:rPr>
                        <a:t>+8</a:t>
                      </a:r>
                      <a:r>
                        <a:rPr lang="zh-CN" sz="1200" dirty="0">
                          <a:effectLst/>
                          <a:latin typeface="微软雅黑" panose="020B0503020204020204" pitchFamily="34" charset="-122"/>
                          <a:ea typeface="微软雅黑" panose="020B0503020204020204" pitchFamily="34" charset="-122"/>
                        </a:rPr>
                        <a:t>个万兆光口</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gridSpan="2">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1</a:t>
                      </a:r>
                      <a:r>
                        <a:rPr lang="zh-CN" sz="1200" dirty="0">
                          <a:effectLst/>
                          <a:latin typeface="微软雅黑" panose="020B0503020204020204" pitchFamily="34" charset="-122"/>
                          <a:ea typeface="微软雅黑" panose="020B0503020204020204" pitchFamily="34" charset="-122"/>
                        </a:rPr>
                        <a:t>个配置口（</a:t>
                      </a:r>
                      <a:r>
                        <a:rPr lang="en-US" sz="1200" dirty="0">
                          <a:effectLst/>
                          <a:latin typeface="微软雅黑" panose="020B0503020204020204" pitchFamily="34" charset="-122"/>
                          <a:ea typeface="微软雅黑" panose="020B0503020204020204" pitchFamily="34" charset="-122"/>
                        </a:rPr>
                        <a:t>CON</a:t>
                      </a:r>
                      <a:r>
                        <a:rPr lang="zh-CN" sz="1200" dirty="0">
                          <a:effectLst/>
                          <a:latin typeface="微软雅黑" panose="020B0503020204020204" pitchFamily="34" charset="-122"/>
                          <a:ea typeface="微软雅黑" panose="020B0503020204020204" pitchFamily="34" charset="-122"/>
                        </a:rPr>
                        <a:t>）</a:t>
                      </a:r>
                      <a:r>
                        <a:rPr lang="en-US" sz="1200" dirty="0">
                          <a:effectLst/>
                          <a:latin typeface="微软雅黑" panose="020B0503020204020204" pitchFamily="34" charset="-122"/>
                          <a:ea typeface="微软雅黑" panose="020B0503020204020204" pitchFamily="34" charset="-122"/>
                        </a:rPr>
                        <a:t>+4Combo+8</a:t>
                      </a:r>
                      <a:r>
                        <a:rPr lang="zh-CN" sz="1200" dirty="0">
                          <a:effectLst/>
                          <a:latin typeface="微软雅黑" panose="020B0503020204020204" pitchFamily="34" charset="-122"/>
                          <a:ea typeface="微软雅黑" panose="020B0503020204020204" pitchFamily="34" charset="-122"/>
                        </a:rPr>
                        <a:t>个千兆电口</a:t>
                      </a:r>
                      <a:r>
                        <a:rPr lang="en-US" sz="1200" dirty="0">
                          <a:effectLst/>
                          <a:latin typeface="微软雅黑" panose="020B0503020204020204" pitchFamily="34" charset="-122"/>
                          <a:ea typeface="微软雅黑" panose="020B0503020204020204" pitchFamily="34" charset="-122"/>
                        </a:rPr>
                        <a:t>+8</a:t>
                      </a:r>
                      <a:r>
                        <a:rPr lang="zh-CN" sz="1200" dirty="0">
                          <a:effectLst/>
                          <a:latin typeface="微软雅黑" panose="020B0503020204020204" pitchFamily="34" charset="-122"/>
                          <a:ea typeface="微软雅黑" panose="020B0503020204020204" pitchFamily="34" charset="-122"/>
                        </a:rPr>
                        <a:t>个千兆光口</a:t>
                      </a:r>
                      <a:r>
                        <a:rPr lang="en-US" sz="1200" dirty="0">
                          <a:effectLst/>
                          <a:latin typeface="微软雅黑" panose="020B0503020204020204" pitchFamily="34" charset="-122"/>
                          <a:ea typeface="微软雅黑" panose="020B0503020204020204" pitchFamily="34" charset="-122"/>
                        </a:rPr>
                        <a:t>+8</a:t>
                      </a:r>
                      <a:r>
                        <a:rPr lang="zh-CN" sz="1200" dirty="0">
                          <a:effectLst/>
                          <a:latin typeface="微软雅黑" panose="020B0503020204020204" pitchFamily="34" charset="-122"/>
                          <a:ea typeface="微软雅黑" panose="020B0503020204020204" pitchFamily="34" charset="-122"/>
                        </a:rPr>
                        <a:t>个万兆光口</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hMerge="1">
                  <a:tcPr/>
                </a:tc>
              </a:tr>
              <a:tr h="209713">
                <a:tc>
                  <a:txBody>
                    <a:bodyPr/>
                    <a:lstStyle/>
                    <a:p>
                      <a:pPr marL="68580">
                        <a:spcBef>
                          <a:spcPts val="400"/>
                        </a:spcBef>
                        <a:spcAft>
                          <a:spcPts val="400"/>
                        </a:spcAft>
                      </a:pPr>
                      <a:r>
                        <a:rPr lang="zh-CN" sz="1200">
                          <a:effectLst/>
                          <a:latin typeface="微软雅黑" panose="020B0503020204020204" pitchFamily="34" charset="-122"/>
                          <a:ea typeface="微软雅黑" panose="020B0503020204020204" pitchFamily="34" charset="-122"/>
                        </a:rPr>
                        <a:t>扩展槽位</a:t>
                      </a:r>
                      <a:endParaRPr lang="zh-CN" sz="1200">
                        <a:effectLst/>
                        <a:latin typeface="微软雅黑" panose="020B0503020204020204" pitchFamily="34" charset="-122"/>
                        <a:ea typeface="微软雅黑" panose="020B0503020204020204" pitchFamily="34" charset="-122"/>
                        <a:cs typeface="Arial Narrow"/>
                      </a:endParaRPr>
                    </a:p>
                  </a:txBody>
                  <a:tcPr marL="68580" marR="68580" marT="0" marB="0" anchor="ctr"/>
                </a:tc>
                <a:tc>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4</a:t>
                      </a:r>
                      <a:r>
                        <a:rPr lang="zh-CN" sz="1200" dirty="0" smtClean="0">
                          <a:effectLst/>
                          <a:latin typeface="微软雅黑" panose="020B0503020204020204" pitchFamily="34" charset="-122"/>
                          <a:ea typeface="微软雅黑" panose="020B0503020204020204" pitchFamily="34" charset="-122"/>
                        </a:rPr>
                        <a:t>个</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gridSpan="2">
                  <a:txBody>
                    <a:bodyPr/>
                    <a:lstStyle/>
                    <a:p>
                      <a:pPr marL="68580">
                        <a:spcBef>
                          <a:spcPts val="400"/>
                        </a:spcBef>
                        <a:spcAft>
                          <a:spcPts val="400"/>
                        </a:spcAft>
                      </a:pPr>
                      <a:r>
                        <a:rPr lang="en-US" sz="1200" dirty="0" smtClean="0">
                          <a:effectLst/>
                          <a:latin typeface="微软雅黑" panose="020B0503020204020204" pitchFamily="34" charset="-122"/>
                          <a:ea typeface="微软雅黑" panose="020B0503020204020204" pitchFamily="34" charset="-122"/>
                        </a:rPr>
                        <a:t>3</a:t>
                      </a:r>
                      <a:r>
                        <a:rPr lang="zh-CN" sz="1200" dirty="0" smtClean="0">
                          <a:effectLst/>
                          <a:latin typeface="微软雅黑" panose="020B0503020204020204" pitchFamily="34" charset="-122"/>
                          <a:ea typeface="微软雅黑" panose="020B0503020204020204" pitchFamily="34" charset="-122"/>
                        </a:rPr>
                        <a:t>个</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hMerge="1">
                  <a:tcPr/>
                </a:tc>
              </a:tr>
              <a:tr h="423126">
                <a:tc>
                  <a:txBody>
                    <a:bodyPr/>
                    <a:lstStyle/>
                    <a:p>
                      <a:pPr marL="68580">
                        <a:spcBef>
                          <a:spcPts val="400"/>
                        </a:spcBef>
                        <a:spcAft>
                          <a:spcPts val="400"/>
                        </a:spcAft>
                      </a:pPr>
                      <a:r>
                        <a:rPr lang="zh-CN" altLang="en-US" sz="1200" dirty="0" smtClean="0">
                          <a:effectLst/>
                          <a:latin typeface="微软雅黑" panose="020B0503020204020204" pitchFamily="34" charset="-122"/>
                          <a:ea typeface="微软雅黑" panose="020B0503020204020204" pitchFamily="34" charset="-122"/>
                          <a:cs typeface="Arial Narrow"/>
                        </a:rPr>
                        <a:t>扩展卡类型</a:t>
                      </a:r>
                      <a:endParaRPr lang="zh-CN" sz="1200" dirty="0">
                        <a:effectLst/>
                        <a:latin typeface="微软雅黑" panose="020B0503020204020204" pitchFamily="34" charset="-122"/>
                        <a:ea typeface="微软雅黑" panose="020B0503020204020204" pitchFamily="34" charset="-122"/>
                        <a:cs typeface="Arial Narrow"/>
                      </a:endParaRPr>
                    </a:p>
                  </a:txBody>
                  <a:tcPr marL="68580" marR="68580" marT="0" marB="0" anchor="ctr"/>
                </a:tc>
                <a:tc gridSpan="3">
                  <a:txBody>
                    <a:bodyPr/>
                    <a:lstStyle/>
                    <a:p>
                      <a:pPr marL="73025" algn="l" rtl="0" eaLnBrk="1" fontAlgn="ctr" latinLnBrk="0" hangingPunct="1">
                        <a:spcBef>
                          <a:spcPts val="400"/>
                        </a:spcBef>
                        <a:spcAft>
                          <a:spcPts val="200"/>
                        </a:spcAft>
                      </a:pP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8</a:t>
                      </a:r>
                      <a:r>
                        <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rPr>
                        <a:t>端口千兆电</a:t>
                      </a:r>
                      <a:r>
                        <a:rPr lang="zh-CN" altLang="en-US" sz="1200" kern="1200" dirty="0" smtClean="0">
                          <a:solidFill>
                            <a:schemeClr val="dk1"/>
                          </a:solidFill>
                          <a:effectLst/>
                          <a:latin typeface="微软雅黑" panose="020B0503020204020204" pitchFamily="34" charset="-122"/>
                          <a:ea typeface="微软雅黑" panose="020B0503020204020204" pitchFamily="34" charset="-122"/>
                          <a:cs typeface="+mn-cs"/>
                        </a:rPr>
                        <a:t>、</a:t>
                      </a: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8</a:t>
                      </a:r>
                      <a:r>
                        <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rPr>
                        <a:t>端口千兆光</a:t>
                      </a:r>
                      <a:r>
                        <a:rPr lang="zh-CN" altLang="en-US" sz="1200" kern="1200" dirty="0" smtClean="0">
                          <a:solidFill>
                            <a:schemeClr val="dk1"/>
                          </a:solidFill>
                          <a:effectLst/>
                          <a:latin typeface="微软雅黑" panose="020B0503020204020204" pitchFamily="34" charset="-122"/>
                          <a:ea typeface="微软雅黑" panose="020B0503020204020204" pitchFamily="34" charset="-122"/>
                          <a:cs typeface="+mn-cs"/>
                        </a:rPr>
                        <a:t>、</a:t>
                      </a: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4</a:t>
                      </a:r>
                      <a:r>
                        <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rPr>
                        <a:t>端口千兆</a:t>
                      </a: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Bypass</a:t>
                      </a:r>
                      <a:endPar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endParaRPr>
                    </a:p>
                    <a:p>
                      <a:pPr marL="73025" marR="0" indent="0" algn="l" defTabSz="914400" rtl="0" eaLnBrk="1" fontAlgn="ctr" latinLnBrk="0" hangingPunct="1">
                        <a:lnSpc>
                          <a:spcPct val="100000"/>
                        </a:lnSpc>
                        <a:spcBef>
                          <a:spcPts val="400"/>
                        </a:spcBef>
                        <a:spcAft>
                          <a:spcPts val="200"/>
                        </a:spcAft>
                        <a:buClrTx/>
                        <a:buSzTx/>
                        <a:buFontTx/>
                        <a:buNone/>
                        <a:defRPr/>
                      </a:pP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2</a:t>
                      </a:r>
                      <a:r>
                        <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rPr>
                        <a:t>端口</a:t>
                      </a: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40G</a:t>
                      </a:r>
                      <a:r>
                        <a:rPr lang="zh-CN" altLang="en-US" sz="1200" kern="1200" dirty="0" smtClean="0">
                          <a:solidFill>
                            <a:schemeClr val="dk1"/>
                          </a:solidFill>
                          <a:effectLst/>
                          <a:latin typeface="微软雅黑" panose="020B0503020204020204" pitchFamily="34" charset="-122"/>
                          <a:ea typeface="微软雅黑" panose="020B0503020204020204" pitchFamily="34" charset="-122"/>
                          <a:cs typeface="+mn-cs"/>
                        </a:rPr>
                        <a:t>、</a:t>
                      </a:r>
                      <a:r>
                        <a:rPr lang="en-US" altLang="zh-CN" sz="1200" kern="1200" dirty="0" smtClean="0">
                          <a:solidFill>
                            <a:schemeClr val="dk1"/>
                          </a:solidFill>
                          <a:effectLst/>
                          <a:latin typeface="微软雅黑" panose="020B0503020204020204" pitchFamily="34" charset="-122"/>
                          <a:ea typeface="微软雅黑" panose="020B0503020204020204" pitchFamily="34" charset="-122"/>
                          <a:cs typeface="+mn-cs"/>
                        </a:rPr>
                        <a:t>8</a:t>
                      </a:r>
                      <a:r>
                        <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rPr>
                        <a:t>端口万兆</a:t>
                      </a:r>
                      <a:endParaRPr lang="zh-CN" altLang="zh-CN" sz="1200" kern="1200" dirty="0" smtClean="0">
                        <a:solidFill>
                          <a:schemeClr val="dk1"/>
                        </a:solidFill>
                        <a:effectLst/>
                        <a:latin typeface="微软雅黑" panose="020B0503020204020204" pitchFamily="34" charset="-122"/>
                        <a:ea typeface="微软雅黑" panose="020B0503020204020204" pitchFamily="34" charset="-122"/>
                        <a:cs typeface="+mn-cs"/>
                      </a:endParaRPr>
                    </a:p>
                  </a:txBody>
                  <a:tcPr marL="68580" marR="68580" marT="0" marB="0" anchor="ctr"/>
                </a:tc>
                <a:tc hMerge="1">
                  <a:tcPr marL="68580" marR="68580" marT="0" marB="0" anchor="ctr"/>
                </a:tc>
                <a:tc hMerge="1">
                  <a:tcPr/>
                </a:tc>
              </a:tr>
            </a:tbl>
          </a:graphicData>
        </a:graphic>
      </p:graphicFrame>
      <p:sp>
        <p:nvSpPr>
          <p:cNvPr id="38" name="TextBox 37"/>
          <p:cNvSpPr txBox="1"/>
          <p:nvPr/>
        </p:nvSpPr>
        <p:spPr>
          <a:xfrm>
            <a:off x="4640573" y="1203598"/>
            <a:ext cx="3099779" cy="1384995"/>
          </a:xfrm>
          <a:prstGeom prst="rect">
            <a:avLst/>
          </a:prstGeom>
          <a:noFill/>
        </p:spPr>
        <p:txBody>
          <a:bodyPr wrap="square" rtlCol="0" anchor="b">
            <a:spAutoFit/>
          </a:bodyPr>
          <a:lstStyle/>
          <a:p>
            <a:pPr marL="17145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支持</a:t>
            </a:r>
            <a:r>
              <a:rPr lang="en-US" altLang="zh-CN" sz="1400" dirty="0" smtClean="0">
                <a:latin typeface="微软雅黑" panose="020B0503020204020204" pitchFamily="34" charset="-122"/>
                <a:ea typeface="微软雅黑" panose="020B0503020204020204" pitchFamily="34" charset="-122"/>
              </a:rPr>
              <a:t>30-80G</a:t>
            </a:r>
            <a:r>
              <a:rPr lang="zh-CN" altLang="en-US" sz="1400" dirty="0" smtClean="0">
                <a:latin typeface="微软雅黑" panose="020B0503020204020204" pitchFamily="34" charset="-122"/>
                <a:ea typeface="微软雅黑" panose="020B0503020204020204" pitchFamily="34" charset="-122"/>
              </a:rPr>
              <a:t>吞吐能力</a:t>
            </a:r>
            <a:endParaRPr lang="en-US" altLang="zh-CN" sz="1400" dirty="0" smtClean="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默认接口全覆盖，支持</a:t>
            </a:r>
            <a:r>
              <a:rPr lang="en-US" altLang="zh-CN" sz="1400" dirty="0" smtClean="0">
                <a:latin typeface="微软雅黑" panose="020B0503020204020204" pitchFamily="34" charset="-122"/>
                <a:ea typeface="微软雅黑" panose="020B0503020204020204" pitchFamily="34" charset="-122"/>
              </a:rPr>
              <a:t>40G</a:t>
            </a:r>
            <a:r>
              <a:rPr lang="zh-CN" altLang="en-US" sz="1400" dirty="0" smtClean="0">
                <a:latin typeface="微软雅黑" panose="020B0503020204020204" pitchFamily="34" charset="-122"/>
                <a:ea typeface="微软雅黑" panose="020B0503020204020204" pitchFamily="34" charset="-122"/>
              </a:rPr>
              <a:t>接口</a:t>
            </a:r>
            <a:endParaRPr lang="en-US" altLang="zh-CN" sz="1400" dirty="0" smtClean="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双主控，超强的可靠性保证</a:t>
            </a:r>
            <a:endParaRPr lang="en-US" altLang="zh-CN" sz="1400" dirty="0" smtClean="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400" dirty="0" smtClean="0">
                <a:latin typeface="微软雅黑" panose="020B0503020204020204" pitchFamily="34" charset="-122"/>
                <a:ea typeface="微软雅黑" panose="020B0503020204020204" pitchFamily="34" charset="-122"/>
              </a:rPr>
              <a:t>全系列冗余电源、冗余风扇</a:t>
            </a:r>
            <a:endParaRPr lang="zh-CN" altLang="en-US" sz="1400" dirty="0">
              <a:latin typeface="微软雅黑" panose="020B0503020204020204" pitchFamily="34" charset="-122"/>
              <a:ea typeface="微软雅黑" panose="020B0503020204020204" pitchFamily="34" charset="-122"/>
            </a:endParaRPr>
          </a:p>
        </p:txBody>
      </p:sp>
      <p:sp>
        <p:nvSpPr>
          <p:cNvPr id="8"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sz="2400" dirty="0">
                <a:solidFill>
                  <a:prstClr val="black">
                    <a:lumMod val="65000"/>
                    <a:lumOff val="35000"/>
                  </a:prstClr>
                </a:solidFill>
              </a:rPr>
              <a:t>H3C</a:t>
            </a:r>
            <a:r>
              <a:rPr lang="zh-CN" altLang="en-US" sz="2400" dirty="0">
                <a:solidFill>
                  <a:prstClr val="black">
                    <a:lumMod val="65000"/>
                    <a:lumOff val="35000"/>
                  </a:prstClr>
                </a:solidFill>
              </a:rPr>
              <a:t>校园网出口防火墙硬件架构：</a:t>
            </a:r>
            <a:r>
              <a:rPr lang="en-US" altLang="zh-CN" sz="2400" dirty="0">
                <a:solidFill>
                  <a:prstClr val="black">
                    <a:lumMod val="65000"/>
                    <a:lumOff val="35000"/>
                  </a:prstClr>
                </a:solidFill>
              </a:rPr>
              <a:t>F5030/60/80-D</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5856" y="2106579"/>
            <a:ext cx="2305280" cy="2152738"/>
            <a:chOff x="3130816" y="2295020"/>
            <a:chExt cx="2305280" cy="2152738"/>
          </a:xfrm>
        </p:grpSpPr>
        <p:pic>
          <p:nvPicPr>
            <p:cNvPr id="32" name="Picture 2"/>
            <p:cNvPicPr>
              <a:picLocks noChangeAspect="1" noChangeArrowheads="1"/>
            </p:cNvPicPr>
            <p:nvPr/>
          </p:nvPicPr>
          <p:blipFill>
            <a:blip r:embed="rId1" cstate="print"/>
            <a:srcRect/>
            <a:stretch>
              <a:fillRect/>
            </a:stretch>
          </p:blipFill>
          <p:spPr bwMode="auto">
            <a:xfrm>
              <a:off x="3130816" y="2295020"/>
              <a:ext cx="1800200" cy="215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C:\Users\s\Desktop\安全新理念发布会PPT胶片美化\M9000\M9000产品图片\M9000产品图片\IMG_9390.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Lst>
            </a:blip>
            <a:srcRect l="26419" t="18864" r="23941" b="21653"/>
            <a:stretch>
              <a:fillRect/>
            </a:stretch>
          </p:blipFill>
          <p:spPr bwMode="auto">
            <a:xfrm>
              <a:off x="4355976" y="3254244"/>
              <a:ext cx="1080120" cy="88073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sp>
        <p:nvSpPr>
          <p:cNvPr id="20" name="矩形 19"/>
          <p:cNvSpPr/>
          <p:nvPr/>
        </p:nvSpPr>
        <p:spPr>
          <a:xfrm>
            <a:off x="3464070" y="1124039"/>
            <a:ext cx="2016018" cy="1015663"/>
          </a:xfrm>
          <a:prstGeom prst="rect">
            <a:avLst/>
          </a:prstGeom>
        </p:spPr>
        <p:txBody>
          <a:bodyPr wrap="square">
            <a:spAutoFit/>
          </a:bodyPr>
          <a:lstStyle/>
          <a:p>
            <a:pPr algn="just">
              <a:lnSpc>
                <a:spcPct val="150000"/>
              </a:lnSpc>
            </a:pPr>
            <a:r>
              <a:rPr lang="zh-CN" altLang="en-US" sz="1000" b="1">
                <a:solidFill>
                  <a:srgbClr val="FF0000"/>
                </a:solidFill>
                <a:latin typeface="微软雅黑" panose="020B0503020204020204" pitchFamily="34" charset="-122"/>
                <a:ea typeface="微软雅黑" panose="020B0503020204020204" pitchFamily="34" charset="-122"/>
              </a:rPr>
              <a:t>全分布式冗余设计：</a:t>
            </a:r>
            <a:r>
              <a:rPr lang="zh-CN" altLang="en-US" sz="1000">
                <a:solidFill>
                  <a:prstClr val="black"/>
                </a:solidFill>
                <a:latin typeface="微软雅黑" panose="020B0503020204020204" pitchFamily="34" charset="-122"/>
                <a:ea typeface="微软雅黑" panose="020B0503020204020204" pitchFamily="34" charset="-122"/>
              </a:rPr>
              <a:t>采用控制、业务、数据相分离的全分布式设计，所有关键部件均实现冗余，所有类型板卡均可以热插拔</a:t>
            </a:r>
            <a:endParaRPr lang="zh-CN" altLang="en-US" sz="1000" dirty="0">
              <a:solidFill>
                <a:prstClr val="black"/>
              </a:solidFill>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2771594" y="2732383"/>
            <a:ext cx="779274" cy="0"/>
          </a:xfrm>
          <a:prstGeom prst="line">
            <a:avLst/>
          </a:prstGeom>
          <a:noFill/>
          <a:ln w="9525" cap="flat" cmpd="sng" algn="ctr">
            <a:solidFill>
              <a:sysClr val="windowText" lastClr="000000"/>
            </a:solidFill>
            <a:prstDash val="sysDash"/>
            <a:headEnd type="oval"/>
            <a:tailEnd type="oval"/>
          </a:ln>
          <a:effectLst/>
        </p:spPr>
      </p:cxnSp>
      <p:sp>
        <p:nvSpPr>
          <p:cNvPr id="22" name="矩形 21"/>
          <p:cNvSpPr/>
          <p:nvPr/>
        </p:nvSpPr>
        <p:spPr>
          <a:xfrm>
            <a:off x="755576" y="2318559"/>
            <a:ext cx="2016018" cy="1015663"/>
          </a:xfrm>
          <a:prstGeom prst="rect">
            <a:avLst/>
          </a:prstGeom>
        </p:spPr>
        <p:txBody>
          <a:bodyPr wrap="square">
            <a:spAutoFit/>
          </a:bodyPr>
          <a:lstStyle/>
          <a:p>
            <a:pPr algn="just">
              <a:lnSpc>
                <a:spcPct val="150000"/>
              </a:lnSpc>
            </a:pPr>
            <a:r>
              <a:rPr lang="en-US" altLang="zh-CN" sz="1000" b="1">
                <a:solidFill>
                  <a:srgbClr val="FF0000"/>
                </a:solidFill>
                <a:latin typeface="微软雅黑" panose="020B0503020204020204" pitchFamily="34" charset="-122"/>
                <a:ea typeface="微软雅黑" panose="020B0503020204020204" pitchFamily="34" charset="-122"/>
              </a:rPr>
              <a:t>CLOS</a:t>
            </a:r>
            <a:r>
              <a:rPr lang="zh-CN" altLang="en-US" sz="1000" b="1">
                <a:solidFill>
                  <a:srgbClr val="FF0000"/>
                </a:solidFill>
                <a:latin typeface="微软雅黑" panose="020B0503020204020204" pitchFamily="34" charset="-122"/>
                <a:ea typeface="微软雅黑" panose="020B0503020204020204" pitchFamily="34" charset="-122"/>
              </a:rPr>
              <a:t>架构（</a:t>
            </a:r>
            <a:r>
              <a:rPr lang="en-US" altLang="zh-CN" sz="1000" b="1">
                <a:solidFill>
                  <a:srgbClr val="FF0000"/>
                </a:solidFill>
                <a:latin typeface="微软雅黑" panose="020B0503020204020204" pitchFamily="34" charset="-122"/>
                <a:ea typeface="微软雅黑" panose="020B0503020204020204" pitchFamily="34" charset="-122"/>
              </a:rPr>
              <a:t>M9006</a:t>
            </a:r>
            <a:r>
              <a:rPr lang="zh-CN" altLang="en-US" sz="1000" b="1">
                <a:solidFill>
                  <a:srgbClr val="FF0000"/>
                </a:solidFill>
                <a:latin typeface="微软雅黑" panose="020B0503020204020204" pitchFamily="34" charset="-122"/>
                <a:ea typeface="微软雅黑" panose="020B0503020204020204" pitchFamily="34" charset="-122"/>
              </a:rPr>
              <a:t>）：</a:t>
            </a:r>
            <a:r>
              <a:rPr lang="zh-CN" altLang="en-US" sz="1000">
                <a:solidFill>
                  <a:prstClr val="black"/>
                </a:solidFill>
                <a:latin typeface="微软雅黑" panose="020B0503020204020204" pitchFamily="34" charset="-122"/>
                <a:ea typeface="微软雅黑" panose="020B0503020204020204" pitchFamily="34" charset="-122"/>
              </a:rPr>
              <a:t>独立的硬件交换引擎（</a:t>
            </a:r>
            <a:r>
              <a:rPr lang="en-US" altLang="zh-CN" sz="1000">
                <a:solidFill>
                  <a:prstClr val="black"/>
                </a:solidFill>
                <a:latin typeface="微软雅黑" panose="020B0503020204020204" pitchFamily="34" charset="-122"/>
                <a:ea typeface="微软雅黑" panose="020B0503020204020204" pitchFamily="34" charset="-122"/>
              </a:rPr>
              <a:t>3+1</a:t>
            </a:r>
            <a:r>
              <a:rPr lang="zh-CN" altLang="en-US" sz="1000">
                <a:solidFill>
                  <a:prstClr val="black"/>
                </a:solidFill>
                <a:latin typeface="微软雅黑" panose="020B0503020204020204" pitchFamily="34" charset="-122"/>
                <a:ea typeface="微软雅黑" panose="020B0503020204020204" pitchFamily="34" charset="-122"/>
              </a:rPr>
              <a:t>冗余），支撑高性能安全业务无阻塞处理及转发</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4" name="矩形 23"/>
          <p:cNvSpPr/>
          <p:nvPr/>
        </p:nvSpPr>
        <p:spPr>
          <a:xfrm>
            <a:off x="755576" y="3463429"/>
            <a:ext cx="2016018" cy="1015663"/>
          </a:xfrm>
          <a:prstGeom prst="rect">
            <a:avLst/>
          </a:prstGeom>
        </p:spPr>
        <p:txBody>
          <a:bodyPr wrap="square">
            <a:spAutoFit/>
          </a:bodyPr>
          <a:lstStyle/>
          <a:p>
            <a:pPr algn="just">
              <a:lnSpc>
                <a:spcPct val="150000"/>
              </a:lnSpc>
            </a:pPr>
            <a:r>
              <a:rPr lang="en-US" altLang="zh-CN" sz="1000" b="1" dirty="0">
                <a:solidFill>
                  <a:srgbClr val="FF0000"/>
                </a:solidFill>
                <a:latin typeface="微软雅黑" panose="020B0503020204020204" pitchFamily="34" charset="-122"/>
                <a:ea typeface="微软雅黑" panose="020B0503020204020204" pitchFamily="34" charset="-122"/>
              </a:rPr>
              <a:t>N:1</a:t>
            </a:r>
            <a:r>
              <a:rPr lang="zh-CN" altLang="en-US" sz="1000" b="1" dirty="0">
                <a:solidFill>
                  <a:srgbClr val="FF0000"/>
                </a:solidFill>
                <a:latin typeface="微软雅黑" panose="020B0503020204020204" pitchFamily="34" charset="-122"/>
                <a:ea typeface="微软雅黑" panose="020B0503020204020204" pitchFamily="34" charset="-122"/>
              </a:rPr>
              <a:t>虚拟化：</a:t>
            </a:r>
            <a:r>
              <a:rPr lang="en-US" altLang="zh-CN" sz="1000" dirty="0">
                <a:solidFill>
                  <a:prstClr val="black"/>
                </a:solidFill>
                <a:latin typeface="微软雅黑" panose="020B0503020204020204" pitchFamily="34" charset="-122"/>
                <a:ea typeface="微软雅黑" panose="020B0503020204020204" pitchFamily="34" charset="-122"/>
              </a:rPr>
              <a:t>SCF</a:t>
            </a:r>
            <a:r>
              <a:rPr lang="zh-CN" altLang="en-US" sz="1000" dirty="0">
                <a:solidFill>
                  <a:prstClr val="black"/>
                </a:solidFill>
                <a:latin typeface="微软雅黑" panose="020B0503020204020204" pitchFamily="34" charset="-122"/>
                <a:ea typeface="微软雅黑" panose="020B0503020204020204" pitchFamily="34" charset="-122"/>
              </a:rPr>
              <a:t>（安全集群系统），支持多框集群和异构集群，实现灵活管理和弹性扩展，可实现一体化管理</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6" name="矩形 25"/>
          <p:cNvSpPr/>
          <p:nvPr/>
        </p:nvSpPr>
        <p:spPr>
          <a:xfrm>
            <a:off x="6300192" y="2167285"/>
            <a:ext cx="2016018" cy="1015663"/>
          </a:xfrm>
          <a:prstGeom prst="rect">
            <a:avLst/>
          </a:prstGeom>
        </p:spPr>
        <p:txBody>
          <a:bodyPr wrap="square">
            <a:spAutoFit/>
          </a:bodyPr>
          <a:lstStyle/>
          <a:p>
            <a:pPr algn="just">
              <a:lnSpc>
                <a:spcPct val="150000"/>
              </a:lnSpc>
            </a:pPr>
            <a:r>
              <a:rPr lang="en-US" altLang="zh-CN" sz="1000" b="1" dirty="0">
                <a:solidFill>
                  <a:srgbClr val="FF0000"/>
                </a:solidFill>
                <a:latin typeface="微软雅黑" panose="020B0503020204020204" pitchFamily="34" charset="-122"/>
                <a:ea typeface="微软雅黑" panose="020B0503020204020204" pitchFamily="34" charset="-122"/>
              </a:rPr>
              <a:t>1:N</a:t>
            </a:r>
            <a:r>
              <a:rPr lang="zh-CN" altLang="en-US" sz="1000" b="1" dirty="0">
                <a:solidFill>
                  <a:srgbClr val="FF0000"/>
                </a:solidFill>
                <a:latin typeface="微软雅黑" panose="020B0503020204020204" pitchFamily="34" charset="-122"/>
                <a:ea typeface="微软雅黑" panose="020B0503020204020204" pitchFamily="34" charset="-122"/>
              </a:rPr>
              <a:t>虚拟化：</a:t>
            </a:r>
            <a:r>
              <a:rPr lang="zh-CN" altLang="en-US" sz="1000" dirty="0">
                <a:solidFill>
                  <a:prstClr val="black"/>
                </a:solidFill>
                <a:latin typeface="微软雅黑" panose="020B0503020204020204" pitchFamily="34" charset="-122"/>
                <a:ea typeface="微软雅黑" panose="020B0503020204020204" pitchFamily="34" charset="-122"/>
              </a:rPr>
              <a:t>支持安全</a:t>
            </a:r>
            <a:r>
              <a:rPr lang="en-US" altLang="zh-CN" sz="1000" dirty="0">
                <a:solidFill>
                  <a:prstClr val="black"/>
                </a:solidFill>
                <a:latin typeface="微软雅黑" panose="020B0503020204020204" pitchFamily="34" charset="-122"/>
                <a:ea typeface="微软雅黑" panose="020B0503020204020204" pitchFamily="34" charset="-122"/>
              </a:rPr>
              <a:t>ONE</a:t>
            </a:r>
            <a:r>
              <a:rPr lang="zh-CN" altLang="en-US" sz="1000" dirty="0">
                <a:solidFill>
                  <a:prstClr val="black"/>
                </a:solidFill>
                <a:latin typeface="微软雅黑" panose="020B0503020204020204" pitchFamily="34" charset="-122"/>
                <a:ea typeface="微软雅黑" panose="020B0503020204020204" pitchFamily="34" charset="-122"/>
              </a:rPr>
              <a:t>平台（</a:t>
            </a:r>
            <a:r>
              <a:rPr lang="en-US" altLang="zh-CN" sz="1000" dirty="0">
                <a:solidFill>
                  <a:prstClr val="black"/>
                </a:solidFill>
                <a:latin typeface="微软雅黑" panose="020B0503020204020204" pitchFamily="34" charset="-122"/>
                <a:ea typeface="微软雅黑" panose="020B0503020204020204" pitchFamily="34" charset="-122"/>
              </a:rPr>
              <a:t>SOP</a:t>
            </a:r>
            <a:r>
              <a:rPr lang="zh-CN" altLang="en-US" sz="1000" dirty="0">
                <a:solidFill>
                  <a:prstClr val="black"/>
                </a:solidFill>
                <a:latin typeface="微软雅黑" panose="020B0503020204020204" pitchFamily="34" charset="-122"/>
                <a:ea typeface="微软雅黑" panose="020B0503020204020204" pitchFamily="34" charset="-122"/>
              </a:rPr>
              <a:t>）。采用创新的基于容器的虚拟化技术实现了真正意义上的虚拟防火墙，虚墙可单独重启</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28" name="矩形 27"/>
          <p:cNvSpPr/>
          <p:nvPr/>
        </p:nvSpPr>
        <p:spPr>
          <a:xfrm>
            <a:off x="6300192" y="3413487"/>
            <a:ext cx="2016018" cy="1246495"/>
          </a:xfrm>
          <a:prstGeom prst="rect">
            <a:avLst/>
          </a:prstGeom>
        </p:spPr>
        <p:txBody>
          <a:bodyPr wrap="square">
            <a:spAutoFit/>
          </a:bodyPr>
          <a:lstStyle/>
          <a:p>
            <a:pPr algn="just">
              <a:lnSpc>
                <a:spcPct val="150000"/>
              </a:lnSpc>
            </a:pPr>
            <a:r>
              <a:rPr lang="zh-CN" altLang="en-US" sz="1000" b="1" dirty="0">
                <a:solidFill>
                  <a:srgbClr val="FF0000"/>
                </a:solidFill>
                <a:latin typeface="微软雅黑" panose="020B0503020204020204" pitchFamily="34" charset="-122"/>
                <a:ea typeface="微软雅黑" panose="020B0503020204020204" pitchFamily="34" charset="-122"/>
              </a:rPr>
              <a:t>多业务能力支持：</a:t>
            </a:r>
            <a:r>
              <a:rPr lang="zh-CN" altLang="en-US" sz="1000" dirty="0">
                <a:solidFill>
                  <a:prstClr val="black"/>
                </a:solidFill>
                <a:latin typeface="微软雅黑" panose="020B0503020204020204" pitchFamily="34" charset="-122"/>
                <a:ea typeface="微软雅黑" panose="020B0503020204020204" pitchFamily="34" charset="-122"/>
              </a:rPr>
              <a:t>支持</a:t>
            </a:r>
            <a:r>
              <a:rPr lang="en-US" altLang="zh-CN" sz="1000" dirty="0">
                <a:solidFill>
                  <a:prstClr val="black"/>
                </a:solidFill>
                <a:latin typeface="微软雅黑" panose="020B0503020204020204" pitchFamily="34" charset="-122"/>
                <a:ea typeface="微软雅黑" panose="020B0503020204020204" pitchFamily="34" charset="-122"/>
              </a:rPr>
              <a:t>IPS</a:t>
            </a:r>
            <a:r>
              <a:rPr lang="zh-CN" altLang="en-US" sz="1000" dirty="0">
                <a:solidFill>
                  <a:prstClr val="black"/>
                </a:solidFill>
                <a:latin typeface="微软雅黑" panose="020B0503020204020204" pitchFamily="34" charset="-122"/>
                <a:ea typeface="微软雅黑" panose="020B0503020204020204" pitchFamily="34" charset="-122"/>
              </a:rPr>
              <a:t>防护，</a:t>
            </a:r>
            <a:r>
              <a:rPr lang="en-US" altLang="zh-CN" sz="1000" dirty="0">
                <a:solidFill>
                  <a:prstClr val="black"/>
                </a:solidFill>
                <a:latin typeface="微软雅黑" panose="020B0503020204020204" pitchFamily="34" charset="-122"/>
                <a:ea typeface="微软雅黑" panose="020B0503020204020204" pitchFamily="34" charset="-122"/>
              </a:rPr>
              <a:t>ACG</a:t>
            </a:r>
            <a:r>
              <a:rPr lang="zh-CN" altLang="en-US" sz="1000" dirty="0">
                <a:solidFill>
                  <a:prstClr val="black"/>
                </a:solidFill>
                <a:latin typeface="微软雅黑" panose="020B0503020204020204" pitchFamily="34" charset="-122"/>
                <a:ea typeface="微软雅黑" panose="020B0503020204020204" pitchFamily="34" charset="-122"/>
              </a:rPr>
              <a:t>应用识别，基于应用的带宽控制，智能</a:t>
            </a:r>
            <a:r>
              <a:rPr lang="en-US" altLang="zh-CN" sz="1000" dirty="0">
                <a:solidFill>
                  <a:prstClr val="black"/>
                </a:solidFill>
                <a:latin typeface="微软雅黑" panose="020B0503020204020204" pitchFamily="34" charset="-122"/>
                <a:ea typeface="微软雅黑" panose="020B0503020204020204" pitchFamily="34" charset="-122"/>
              </a:rPr>
              <a:t>DNS</a:t>
            </a:r>
            <a:r>
              <a:rPr lang="zh-CN" altLang="en-US" sz="1000" dirty="0">
                <a:solidFill>
                  <a:prstClr val="black"/>
                </a:solidFill>
                <a:latin typeface="微软雅黑" panose="020B0503020204020204" pitchFamily="34" charset="-122"/>
                <a:ea typeface="微软雅黑" panose="020B0503020204020204" pitchFamily="34" charset="-122"/>
              </a:rPr>
              <a:t>，智能选路，四七层负载均衡， </a:t>
            </a:r>
            <a:r>
              <a:rPr lang="en-US" altLang="zh-CN" sz="1000" dirty="0">
                <a:solidFill>
                  <a:prstClr val="black"/>
                </a:solidFill>
                <a:latin typeface="微软雅黑" panose="020B0503020204020204" pitchFamily="34" charset="-122"/>
                <a:ea typeface="微软雅黑" panose="020B0503020204020204" pitchFamily="34" charset="-122"/>
              </a:rPr>
              <a:t>AV</a:t>
            </a:r>
            <a:r>
              <a:rPr lang="zh-CN" altLang="en-US" sz="1000" dirty="0">
                <a:solidFill>
                  <a:prstClr val="black"/>
                </a:solidFill>
                <a:latin typeface="微软雅黑" panose="020B0503020204020204" pitchFamily="34" charset="-122"/>
                <a:ea typeface="微软雅黑" panose="020B0503020204020204" pitchFamily="34" charset="-122"/>
              </a:rPr>
              <a:t>防病毒等全业务能力 </a:t>
            </a:r>
            <a:endParaRPr lang="zh-CN" altLang="en-US" sz="1000" dirty="0">
              <a:solidFill>
                <a:prstClr val="black"/>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5581136" y="3690553"/>
            <a:ext cx="608765" cy="0"/>
          </a:xfrm>
          <a:prstGeom prst="line">
            <a:avLst/>
          </a:prstGeom>
          <a:noFill/>
          <a:ln w="9525" cap="flat" cmpd="sng" algn="ctr">
            <a:solidFill>
              <a:sysClr val="windowText" lastClr="000000"/>
            </a:solidFill>
            <a:prstDash val="sysDash"/>
            <a:headEnd type="oval"/>
            <a:tailEnd type="oval"/>
          </a:ln>
          <a:effectLst/>
        </p:spPr>
      </p:cxnSp>
      <p:cxnSp>
        <p:nvCxnSpPr>
          <p:cNvPr id="23" name="直接连接符 22"/>
          <p:cNvCxnSpPr/>
          <p:nvPr/>
        </p:nvCxnSpPr>
        <p:spPr>
          <a:xfrm>
            <a:off x="2771594" y="3722519"/>
            <a:ext cx="779274" cy="0"/>
          </a:xfrm>
          <a:prstGeom prst="line">
            <a:avLst/>
          </a:prstGeom>
          <a:noFill/>
          <a:ln w="9525" cap="flat" cmpd="sng" algn="ctr">
            <a:solidFill>
              <a:sysClr val="windowText" lastClr="000000"/>
            </a:solidFill>
            <a:prstDash val="sysDash"/>
            <a:headEnd type="oval"/>
            <a:tailEnd type="oval"/>
          </a:ln>
          <a:effectLst/>
        </p:spPr>
      </p:cxnSp>
      <p:cxnSp>
        <p:nvCxnSpPr>
          <p:cNvPr id="25" name="直接连接符 24"/>
          <p:cNvCxnSpPr/>
          <p:nvPr/>
        </p:nvCxnSpPr>
        <p:spPr>
          <a:xfrm>
            <a:off x="4788024" y="2732383"/>
            <a:ext cx="1385840" cy="0"/>
          </a:xfrm>
          <a:prstGeom prst="line">
            <a:avLst/>
          </a:prstGeom>
          <a:noFill/>
          <a:ln w="9525" cap="flat" cmpd="sng" algn="ctr">
            <a:solidFill>
              <a:sysClr val="windowText" lastClr="000000"/>
            </a:solidFill>
            <a:prstDash val="sysDash"/>
            <a:headEnd type="oval"/>
            <a:tailEnd type="oval"/>
          </a:ln>
          <a:effectLst/>
        </p:spPr>
      </p:cxnSp>
      <p:pic>
        <p:nvPicPr>
          <p:cNvPr id="16" name="图片 15" descr="\\h3c-infoserver\09-02-H3C产品图片库\产品图片库\安全产品\H3C V7系列产品\H3C SecPath V7 F系列防火墙设备\H3C SecPath F5030\GIF\F5030_F.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2468" y="3434705"/>
            <a:ext cx="1745556" cy="845116"/>
          </a:xfrm>
          <a:prstGeom prst="rect">
            <a:avLst/>
          </a:prstGeom>
          <a:noFill/>
          <a:ln>
            <a:noFill/>
          </a:ln>
        </p:spPr>
      </p:pic>
      <p:sp>
        <p:nvSpPr>
          <p:cNvPr id="17"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sz="2400" dirty="0">
                <a:solidFill>
                  <a:prstClr val="black">
                    <a:lumMod val="65000"/>
                    <a:lumOff val="35000"/>
                  </a:prstClr>
                </a:solidFill>
              </a:rPr>
              <a:t>H3C</a:t>
            </a:r>
            <a:r>
              <a:rPr lang="zh-CN" altLang="en-US" sz="2400" dirty="0">
                <a:solidFill>
                  <a:prstClr val="black">
                    <a:lumMod val="65000"/>
                    <a:lumOff val="35000"/>
                  </a:prstClr>
                </a:solidFill>
              </a:rPr>
              <a:t>校园网出口防火墙特点</a:t>
            </a:r>
            <a:endParaRPr lang="zh-CN" altLang="en-US" sz="2400" dirty="0">
              <a:solidFill>
                <a:prstClr val="black">
                  <a:lumMod val="65000"/>
                  <a:lumOff val="35000"/>
                </a:prstClr>
              </a:solidFill>
            </a:endParaRPr>
          </a:p>
        </p:txBody>
      </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56000">
                                          <p:cBhvr additive="base">
                                            <p:cTn id="7" dur="300" fill="hold"/>
                                            <p:tgtEl>
                                              <p:spTgt spid="20"/>
                                            </p:tgtEl>
                                            <p:attrNameLst>
                                              <p:attrName>ppt_x</p:attrName>
                                            </p:attrNameLst>
                                          </p:cBhvr>
                                          <p:tavLst>
                                            <p:tav tm="0">
                                              <p:val>
                                                <p:strVal val="#ppt_x"/>
                                              </p:val>
                                            </p:tav>
                                            <p:tav tm="100000">
                                              <p:val>
                                                <p:strVal val="#ppt_x"/>
                                              </p:val>
                                            </p:tav>
                                          </p:tavLst>
                                        </p:anim>
                                        <p:anim calcmode="lin" valueType="num" p14:bounceEnd="56000">
                                          <p:cBhvr additive="base">
                                            <p:cTn id="8" dur="3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300"/>
                                            <p:tgtEl>
                                              <p:spTgt spid="21"/>
                                            </p:tgtEl>
                                          </p:cBhvr>
                                        </p:animEffect>
                                      </p:childTnLst>
                                    </p:cTn>
                                  </p:par>
                                </p:childTnLst>
                              </p:cTn>
                            </p:par>
                            <p:par>
                              <p:cTn id="13" fill="hold">
                                <p:stCondLst>
                                  <p:cond delay="1000"/>
                                </p:stCondLst>
                                <p:childTnLst>
                                  <p:par>
                                    <p:cTn id="14" presetID="2" presetClass="entr" presetSubtype="8" fill="hold" grpId="0" nodeType="afterEffect" p14:presetBounceEnd="5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56000">
                                          <p:cBhvr additive="base">
                                            <p:cTn id="16" dur="300" fill="hold"/>
                                            <p:tgtEl>
                                              <p:spTgt spid="22"/>
                                            </p:tgtEl>
                                            <p:attrNameLst>
                                              <p:attrName>ppt_x</p:attrName>
                                            </p:attrNameLst>
                                          </p:cBhvr>
                                          <p:tavLst>
                                            <p:tav tm="0">
                                              <p:val>
                                                <p:strVal val="0-#ppt_w/2"/>
                                              </p:val>
                                            </p:tav>
                                            <p:tav tm="100000">
                                              <p:val>
                                                <p:strVal val="#ppt_x"/>
                                              </p:val>
                                            </p:tav>
                                          </p:tavLst>
                                        </p:anim>
                                        <p:anim calcmode="lin" valueType="num" p14:bounceEnd="56000">
                                          <p:cBhvr additive="base">
                                            <p:cTn id="17" dur="3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300"/>
                                            <p:tgtEl>
                                              <p:spTgt spid="23"/>
                                            </p:tgtEl>
                                          </p:cBhvr>
                                        </p:animEffect>
                                      </p:childTnLst>
                                    </p:cTn>
                                  </p:par>
                                </p:childTnLst>
                              </p:cTn>
                            </p:par>
                            <p:par>
                              <p:cTn id="22" fill="hold">
                                <p:stCondLst>
                                  <p:cond delay="2000"/>
                                </p:stCondLst>
                                <p:childTnLst>
                                  <p:par>
                                    <p:cTn id="23" presetID="2" presetClass="entr" presetSubtype="8" fill="hold" grpId="0" nodeType="afterEffect" p14:presetBounceEnd="56000">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14:bounceEnd="56000">
                                          <p:cBhvr additive="base">
                                            <p:cTn id="25" dur="300" fill="hold"/>
                                            <p:tgtEl>
                                              <p:spTgt spid="24"/>
                                            </p:tgtEl>
                                            <p:attrNameLst>
                                              <p:attrName>ppt_x</p:attrName>
                                            </p:attrNameLst>
                                          </p:cBhvr>
                                          <p:tavLst>
                                            <p:tav tm="0">
                                              <p:val>
                                                <p:strVal val="0-#ppt_w/2"/>
                                              </p:val>
                                            </p:tav>
                                            <p:tav tm="100000">
                                              <p:val>
                                                <p:strVal val="#ppt_x"/>
                                              </p:val>
                                            </p:tav>
                                          </p:tavLst>
                                        </p:anim>
                                        <p:anim calcmode="lin" valueType="num" p14:bounceEnd="56000">
                                          <p:cBhvr additive="base">
                                            <p:cTn id="26" dur="3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300"/>
                                            <p:tgtEl>
                                              <p:spTgt spid="25"/>
                                            </p:tgtEl>
                                          </p:cBhvr>
                                        </p:animEffect>
                                      </p:childTnLst>
                                    </p:cTn>
                                  </p:par>
                                </p:childTnLst>
                              </p:cTn>
                            </p:par>
                            <p:par>
                              <p:cTn id="31" fill="hold">
                                <p:stCondLst>
                                  <p:cond delay="3000"/>
                                </p:stCondLst>
                                <p:childTnLst>
                                  <p:par>
                                    <p:cTn id="32" presetID="2" presetClass="entr" presetSubtype="2" fill="hold" grpId="0" nodeType="afterEffect" p14:presetBounceEnd="56000">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14:bounceEnd="56000">
                                          <p:cBhvr additive="base">
                                            <p:cTn id="34" dur="300" fill="hold"/>
                                            <p:tgtEl>
                                              <p:spTgt spid="26"/>
                                            </p:tgtEl>
                                            <p:attrNameLst>
                                              <p:attrName>ppt_x</p:attrName>
                                            </p:attrNameLst>
                                          </p:cBhvr>
                                          <p:tavLst>
                                            <p:tav tm="0">
                                              <p:val>
                                                <p:strVal val="1+#ppt_w/2"/>
                                              </p:val>
                                            </p:tav>
                                            <p:tav tm="100000">
                                              <p:val>
                                                <p:strVal val="#ppt_x"/>
                                              </p:val>
                                            </p:tav>
                                          </p:tavLst>
                                        </p:anim>
                                        <p:anim calcmode="lin" valueType="num" p14:bounceEnd="56000">
                                          <p:cBhvr additive="base">
                                            <p:cTn id="35" dur="3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300"/>
                                            <p:tgtEl>
                                              <p:spTgt spid="27"/>
                                            </p:tgtEl>
                                          </p:cBhvr>
                                        </p:animEffect>
                                      </p:childTnLst>
                                    </p:cTn>
                                  </p:par>
                                </p:childTnLst>
                              </p:cTn>
                            </p:par>
                            <p:par>
                              <p:cTn id="40" fill="hold">
                                <p:stCondLst>
                                  <p:cond delay="4000"/>
                                </p:stCondLst>
                                <p:childTnLst>
                                  <p:par>
                                    <p:cTn id="41" presetID="2" presetClass="entr" presetSubtype="2" fill="hold" grpId="0" nodeType="afterEffect" p14:presetBounceEnd="56000">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14:bounceEnd="56000">
                                          <p:cBhvr additive="base">
                                            <p:cTn id="43" dur="300" fill="hold"/>
                                            <p:tgtEl>
                                              <p:spTgt spid="28"/>
                                            </p:tgtEl>
                                            <p:attrNameLst>
                                              <p:attrName>ppt_x</p:attrName>
                                            </p:attrNameLst>
                                          </p:cBhvr>
                                          <p:tavLst>
                                            <p:tav tm="0">
                                              <p:val>
                                                <p:strVal val="1+#ppt_w/2"/>
                                              </p:val>
                                            </p:tav>
                                            <p:tav tm="100000">
                                              <p:val>
                                                <p:strVal val="#ppt_x"/>
                                              </p:val>
                                            </p:tav>
                                          </p:tavLst>
                                        </p:anim>
                                        <p:anim calcmode="lin" valueType="num" p14:bounceEnd="56000">
                                          <p:cBhvr additive="base">
                                            <p:cTn id="44"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ppt_x"/>
                                              </p:val>
                                            </p:tav>
                                            <p:tav tm="100000">
                                              <p:val>
                                                <p:strVal val="#ppt_x"/>
                                              </p:val>
                                            </p:tav>
                                          </p:tavLst>
                                        </p:anim>
                                        <p:anim calcmode="lin" valueType="num">
                                          <p:cBhvr additive="base">
                                            <p:cTn id="8" dur="3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300"/>
                                            <p:tgtEl>
                                              <p:spTgt spid="21"/>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300" fill="hold"/>
                                            <p:tgtEl>
                                              <p:spTgt spid="22"/>
                                            </p:tgtEl>
                                            <p:attrNameLst>
                                              <p:attrName>ppt_x</p:attrName>
                                            </p:attrNameLst>
                                          </p:cBhvr>
                                          <p:tavLst>
                                            <p:tav tm="0">
                                              <p:val>
                                                <p:strVal val="0-#ppt_w/2"/>
                                              </p:val>
                                            </p:tav>
                                            <p:tav tm="100000">
                                              <p:val>
                                                <p:strVal val="#ppt_x"/>
                                              </p:val>
                                            </p:tav>
                                          </p:tavLst>
                                        </p:anim>
                                        <p:anim calcmode="lin" valueType="num">
                                          <p:cBhvr additive="base">
                                            <p:cTn id="17" dur="300" fill="hold"/>
                                            <p:tgtEl>
                                              <p:spTgt spid="2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300"/>
                                            <p:tgtEl>
                                              <p:spTgt spid="23"/>
                                            </p:tgtEl>
                                          </p:cBhvr>
                                        </p:animEffect>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300" fill="hold"/>
                                            <p:tgtEl>
                                              <p:spTgt spid="24"/>
                                            </p:tgtEl>
                                            <p:attrNameLst>
                                              <p:attrName>ppt_x</p:attrName>
                                            </p:attrNameLst>
                                          </p:cBhvr>
                                          <p:tavLst>
                                            <p:tav tm="0">
                                              <p:val>
                                                <p:strVal val="0-#ppt_w/2"/>
                                              </p:val>
                                            </p:tav>
                                            <p:tav tm="100000">
                                              <p:val>
                                                <p:strVal val="#ppt_x"/>
                                              </p:val>
                                            </p:tav>
                                          </p:tavLst>
                                        </p:anim>
                                        <p:anim calcmode="lin" valueType="num">
                                          <p:cBhvr additive="base">
                                            <p:cTn id="26" dur="3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300"/>
                                            <p:tgtEl>
                                              <p:spTgt spid="25"/>
                                            </p:tgtEl>
                                          </p:cBhvr>
                                        </p:animEffect>
                                      </p:childTnLst>
                                    </p:cTn>
                                  </p:par>
                                </p:childTnLst>
                              </p:cTn>
                            </p:par>
                            <p:par>
                              <p:cTn id="31" fill="hold">
                                <p:stCondLst>
                                  <p:cond delay="3000"/>
                                </p:stCondLst>
                                <p:childTnLst>
                                  <p:par>
                                    <p:cTn id="32" presetID="2" presetClass="entr" presetSubtype="2"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 fill="hold"/>
                                            <p:tgtEl>
                                              <p:spTgt spid="26"/>
                                            </p:tgtEl>
                                            <p:attrNameLst>
                                              <p:attrName>ppt_x</p:attrName>
                                            </p:attrNameLst>
                                          </p:cBhvr>
                                          <p:tavLst>
                                            <p:tav tm="0">
                                              <p:val>
                                                <p:strVal val="1+#ppt_w/2"/>
                                              </p:val>
                                            </p:tav>
                                            <p:tav tm="100000">
                                              <p:val>
                                                <p:strVal val="#ppt_x"/>
                                              </p:val>
                                            </p:tav>
                                          </p:tavLst>
                                        </p:anim>
                                        <p:anim calcmode="lin" valueType="num">
                                          <p:cBhvr additive="base">
                                            <p:cTn id="35" dur="3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300"/>
                                            <p:tgtEl>
                                              <p:spTgt spid="27"/>
                                            </p:tgtEl>
                                          </p:cBhvr>
                                        </p:animEffect>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300" fill="hold"/>
                                            <p:tgtEl>
                                              <p:spTgt spid="28"/>
                                            </p:tgtEl>
                                            <p:attrNameLst>
                                              <p:attrName>ppt_x</p:attrName>
                                            </p:attrNameLst>
                                          </p:cBhvr>
                                          <p:tavLst>
                                            <p:tav tm="0">
                                              <p:val>
                                                <p:strVal val="1+#ppt_w/2"/>
                                              </p:val>
                                            </p:tav>
                                            <p:tav tm="100000">
                                              <p:val>
                                                <p:strVal val="#ppt_x"/>
                                              </p:val>
                                            </p:tav>
                                          </p:tavLst>
                                        </p:anim>
                                        <p:anim calcmode="lin" valueType="num">
                                          <p:cBhvr additive="base">
                                            <p:cTn id="44" dur="3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26" grpId="0"/>
          <p:bldP spid="28"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5138785" y="3799744"/>
            <a:ext cx="3449882" cy="739371"/>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sp>
        <p:nvSpPr>
          <p:cNvPr id="4" name="任意多边形 3"/>
          <p:cNvSpPr/>
          <p:nvPr/>
        </p:nvSpPr>
        <p:spPr>
          <a:xfrm>
            <a:off x="476058" y="1124479"/>
            <a:ext cx="3247396" cy="716477"/>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sp>
        <p:nvSpPr>
          <p:cNvPr id="5" name="任意多边形 4"/>
          <p:cNvSpPr/>
          <p:nvPr/>
        </p:nvSpPr>
        <p:spPr>
          <a:xfrm>
            <a:off x="152930" y="2489212"/>
            <a:ext cx="2938618" cy="684642"/>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grpSp>
        <p:nvGrpSpPr>
          <p:cNvPr id="6" name="组合 5"/>
          <p:cNvGrpSpPr/>
          <p:nvPr/>
        </p:nvGrpSpPr>
        <p:grpSpPr>
          <a:xfrm>
            <a:off x="2909939" y="1462020"/>
            <a:ext cx="803275" cy="1349852"/>
            <a:chOff x="2925719" y="1582886"/>
            <a:chExt cx="803275" cy="1349852"/>
          </a:xfrm>
        </p:grpSpPr>
        <p:grpSp>
          <p:nvGrpSpPr>
            <p:cNvPr id="7" name="组合 6"/>
            <p:cNvGrpSpPr/>
            <p:nvPr/>
          </p:nvGrpSpPr>
          <p:grpSpPr>
            <a:xfrm>
              <a:off x="2925719" y="1582886"/>
              <a:ext cx="803275" cy="1349852"/>
              <a:chOff x="2925719" y="1582886"/>
              <a:chExt cx="803275" cy="1349852"/>
            </a:xfrm>
          </p:grpSpPr>
          <p:sp>
            <p:nvSpPr>
              <p:cNvPr id="9" name="Freeform 24"/>
              <p:cNvSpPr/>
              <p:nvPr/>
            </p:nvSpPr>
            <p:spPr bwMode="auto">
              <a:xfrm>
                <a:off x="3068912" y="2091045"/>
                <a:ext cx="151924" cy="150178"/>
              </a:xfrm>
              <a:custGeom>
                <a:avLst/>
                <a:gdLst>
                  <a:gd name="T0" fmla="*/ 0 w 49"/>
                  <a:gd name="T1" fmla="*/ 24 h 48"/>
                  <a:gd name="T2" fmla="*/ 24 w 49"/>
                  <a:gd name="T3" fmla="*/ 48 h 48"/>
                  <a:gd name="T4" fmla="*/ 24 w 49"/>
                  <a:gd name="T5" fmla="*/ 48 h 48"/>
                  <a:gd name="T6" fmla="*/ 49 w 49"/>
                  <a:gd name="T7" fmla="*/ 24 h 48"/>
                  <a:gd name="T8" fmla="*/ 25 w 49"/>
                  <a:gd name="T9" fmla="*/ 0 h 48"/>
                  <a:gd name="T10" fmla="*/ 24 w 49"/>
                  <a:gd name="T11" fmla="*/ 0 h 48"/>
                  <a:gd name="T12" fmla="*/ 0 w 49"/>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0" y="24"/>
                    </a:moveTo>
                    <a:cubicBezTo>
                      <a:pt x="0" y="37"/>
                      <a:pt x="11" y="48"/>
                      <a:pt x="24" y="48"/>
                    </a:cubicBezTo>
                    <a:cubicBezTo>
                      <a:pt x="24" y="48"/>
                      <a:pt x="24" y="48"/>
                      <a:pt x="24" y="48"/>
                    </a:cubicBezTo>
                    <a:cubicBezTo>
                      <a:pt x="38" y="48"/>
                      <a:pt x="49" y="37"/>
                      <a:pt x="49" y="24"/>
                    </a:cubicBezTo>
                    <a:cubicBezTo>
                      <a:pt x="49" y="11"/>
                      <a:pt x="38" y="0"/>
                      <a:pt x="25" y="0"/>
                    </a:cubicBezTo>
                    <a:cubicBezTo>
                      <a:pt x="24" y="0"/>
                      <a:pt x="24" y="0"/>
                      <a:pt x="24" y="0"/>
                    </a:cubicBezTo>
                    <a:cubicBezTo>
                      <a:pt x="11" y="0"/>
                      <a:pt x="0" y="11"/>
                      <a:pt x="0" y="2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0" name="Freeform 26"/>
              <p:cNvSpPr/>
              <p:nvPr/>
            </p:nvSpPr>
            <p:spPr bwMode="auto">
              <a:xfrm>
                <a:off x="3189402" y="1582886"/>
                <a:ext cx="539592" cy="502920"/>
              </a:xfrm>
              <a:custGeom>
                <a:avLst/>
                <a:gdLst>
                  <a:gd name="T0" fmla="*/ 174 w 174"/>
                  <a:gd name="T1" fmla="*/ 9 h 162"/>
                  <a:gd name="T2" fmla="*/ 169 w 174"/>
                  <a:gd name="T3" fmla="*/ 0 h 162"/>
                  <a:gd name="T4" fmla="*/ 0 w 174"/>
                  <a:gd name="T5" fmla="*/ 157 h 162"/>
                  <a:gd name="T6" fmla="*/ 8 w 174"/>
                  <a:gd name="T7" fmla="*/ 162 h 162"/>
                  <a:gd name="T8" fmla="*/ 174 w 174"/>
                  <a:gd name="T9" fmla="*/ 9 h 162"/>
                </a:gdLst>
                <a:ahLst/>
                <a:cxnLst>
                  <a:cxn ang="0">
                    <a:pos x="T0" y="T1"/>
                  </a:cxn>
                  <a:cxn ang="0">
                    <a:pos x="T2" y="T3"/>
                  </a:cxn>
                  <a:cxn ang="0">
                    <a:pos x="T4" y="T5"/>
                  </a:cxn>
                  <a:cxn ang="0">
                    <a:pos x="T6" y="T7"/>
                  </a:cxn>
                  <a:cxn ang="0">
                    <a:pos x="T8" y="T9"/>
                  </a:cxn>
                </a:cxnLst>
                <a:rect l="0" t="0" r="r" b="b"/>
                <a:pathLst>
                  <a:path w="174" h="162">
                    <a:moveTo>
                      <a:pt x="174" y="9"/>
                    </a:moveTo>
                    <a:cubicBezTo>
                      <a:pt x="169" y="0"/>
                      <a:pt x="169" y="0"/>
                      <a:pt x="169" y="0"/>
                    </a:cubicBezTo>
                    <a:cubicBezTo>
                      <a:pt x="101" y="38"/>
                      <a:pt x="43" y="92"/>
                      <a:pt x="0" y="157"/>
                    </a:cubicBezTo>
                    <a:cubicBezTo>
                      <a:pt x="3" y="158"/>
                      <a:pt x="6" y="160"/>
                      <a:pt x="8" y="162"/>
                    </a:cubicBezTo>
                    <a:cubicBezTo>
                      <a:pt x="51" y="99"/>
                      <a:pt x="108" y="46"/>
                      <a:pt x="174" y="9"/>
                    </a:cubicBez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1" name="Freeform 30"/>
              <p:cNvSpPr/>
              <p:nvPr/>
            </p:nvSpPr>
            <p:spPr bwMode="auto">
              <a:xfrm>
                <a:off x="2925719" y="2253446"/>
                <a:ext cx="186849" cy="679292"/>
              </a:xfrm>
              <a:custGeom>
                <a:avLst/>
                <a:gdLst>
                  <a:gd name="T0" fmla="*/ 60 w 60"/>
                  <a:gd name="T1" fmla="*/ 5 h 219"/>
                  <a:gd name="T2" fmla="*/ 51 w 60"/>
                  <a:gd name="T3" fmla="*/ 0 h 219"/>
                  <a:gd name="T4" fmla="*/ 0 w 60"/>
                  <a:gd name="T5" fmla="*/ 219 h 219"/>
                  <a:gd name="T6" fmla="*/ 10 w 60"/>
                  <a:gd name="T7" fmla="*/ 219 h 219"/>
                  <a:gd name="T8" fmla="*/ 60 w 60"/>
                  <a:gd name="T9" fmla="*/ 5 h 219"/>
                </a:gdLst>
                <a:ahLst/>
                <a:cxnLst>
                  <a:cxn ang="0">
                    <a:pos x="T0" y="T1"/>
                  </a:cxn>
                  <a:cxn ang="0">
                    <a:pos x="T2" y="T3"/>
                  </a:cxn>
                  <a:cxn ang="0">
                    <a:pos x="T4" y="T5"/>
                  </a:cxn>
                  <a:cxn ang="0">
                    <a:pos x="T6" y="T7"/>
                  </a:cxn>
                  <a:cxn ang="0">
                    <a:pos x="T8" y="T9"/>
                  </a:cxn>
                </a:cxnLst>
                <a:rect l="0" t="0" r="r" b="b"/>
                <a:pathLst>
                  <a:path w="60" h="219">
                    <a:moveTo>
                      <a:pt x="60" y="5"/>
                    </a:moveTo>
                    <a:cubicBezTo>
                      <a:pt x="56" y="4"/>
                      <a:pt x="53" y="2"/>
                      <a:pt x="51" y="0"/>
                    </a:cubicBezTo>
                    <a:cubicBezTo>
                      <a:pt x="18" y="66"/>
                      <a:pt x="0" y="141"/>
                      <a:pt x="0" y="219"/>
                    </a:cubicBezTo>
                    <a:cubicBezTo>
                      <a:pt x="10" y="219"/>
                      <a:pt x="10" y="219"/>
                      <a:pt x="10" y="219"/>
                    </a:cubicBezTo>
                    <a:cubicBezTo>
                      <a:pt x="10" y="142"/>
                      <a:pt x="28" y="70"/>
                      <a:pt x="60" y="5"/>
                    </a:cubicBez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8" name="Oval 25"/>
            <p:cNvSpPr>
              <a:spLocks noChangeArrowheads="1"/>
            </p:cNvSpPr>
            <p:nvPr/>
          </p:nvSpPr>
          <p:spPr bwMode="auto">
            <a:xfrm>
              <a:off x="3096852" y="2118985"/>
              <a:ext cx="96044" cy="9429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12" name="Freeform 27"/>
          <p:cNvSpPr/>
          <p:nvPr/>
        </p:nvSpPr>
        <p:spPr bwMode="auto">
          <a:xfrm>
            <a:off x="3053132" y="3506879"/>
            <a:ext cx="151924" cy="150178"/>
          </a:xfrm>
          <a:custGeom>
            <a:avLst/>
            <a:gdLst>
              <a:gd name="T0" fmla="*/ 0 w 49"/>
              <a:gd name="T1" fmla="*/ 24 h 48"/>
              <a:gd name="T2" fmla="*/ 24 w 49"/>
              <a:gd name="T3" fmla="*/ 48 h 48"/>
              <a:gd name="T4" fmla="*/ 24 w 49"/>
              <a:gd name="T5" fmla="*/ 48 h 48"/>
              <a:gd name="T6" fmla="*/ 49 w 49"/>
              <a:gd name="T7" fmla="*/ 24 h 48"/>
              <a:gd name="T8" fmla="*/ 25 w 49"/>
              <a:gd name="T9" fmla="*/ 0 h 48"/>
              <a:gd name="T10" fmla="*/ 24 w 49"/>
              <a:gd name="T11" fmla="*/ 0 h 48"/>
              <a:gd name="T12" fmla="*/ 0 w 49"/>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0" y="24"/>
                </a:moveTo>
                <a:cubicBezTo>
                  <a:pt x="0" y="37"/>
                  <a:pt x="11" y="48"/>
                  <a:pt x="24" y="48"/>
                </a:cubicBezTo>
                <a:cubicBezTo>
                  <a:pt x="24" y="48"/>
                  <a:pt x="24" y="48"/>
                  <a:pt x="24" y="48"/>
                </a:cubicBezTo>
                <a:cubicBezTo>
                  <a:pt x="38" y="48"/>
                  <a:pt x="49" y="37"/>
                  <a:pt x="49" y="24"/>
                </a:cubicBezTo>
                <a:cubicBezTo>
                  <a:pt x="49" y="10"/>
                  <a:pt x="38" y="0"/>
                  <a:pt x="25" y="0"/>
                </a:cubicBezTo>
                <a:cubicBezTo>
                  <a:pt x="24" y="0"/>
                  <a:pt x="24" y="0"/>
                  <a:pt x="24" y="0"/>
                </a:cubicBezTo>
                <a:cubicBezTo>
                  <a:pt x="11" y="0"/>
                  <a:pt x="0" y="10"/>
                  <a:pt x="0" y="2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3" name="Oval 28"/>
          <p:cNvSpPr>
            <a:spLocks noChangeArrowheads="1"/>
          </p:cNvSpPr>
          <p:nvPr/>
        </p:nvSpPr>
        <p:spPr bwMode="auto">
          <a:xfrm>
            <a:off x="3081072" y="3534819"/>
            <a:ext cx="96044" cy="9429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4" name="Freeform 29"/>
          <p:cNvSpPr/>
          <p:nvPr/>
        </p:nvSpPr>
        <p:spPr bwMode="auto">
          <a:xfrm>
            <a:off x="2909939" y="2811871"/>
            <a:ext cx="186849" cy="679292"/>
          </a:xfrm>
          <a:custGeom>
            <a:avLst/>
            <a:gdLst>
              <a:gd name="T0" fmla="*/ 0 w 60"/>
              <a:gd name="T1" fmla="*/ 0 h 219"/>
              <a:gd name="T2" fmla="*/ 51 w 60"/>
              <a:gd name="T3" fmla="*/ 219 h 219"/>
              <a:gd name="T4" fmla="*/ 60 w 60"/>
              <a:gd name="T5" fmla="*/ 215 h 219"/>
              <a:gd name="T6" fmla="*/ 10 w 60"/>
              <a:gd name="T7" fmla="*/ 0 h 219"/>
              <a:gd name="T8" fmla="*/ 0 w 60"/>
              <a:gd name="T9" fmla="*/ 0 h 219"/>
            </a:gdLst>
            <a:ahLst/>
            <a:cxnLst>
              <a:cxn ang="0">
                <a:pos x="T0" y="T1"/>
              </a:cxn>
              <a:cxn ang="0">
                <a:pos x="T2" y="T3"/>
              </a:cxn>
              <a:cxn ang="0">
                <a:pos x="T4" y="T5"/>
              </a:cxn>
              <a:cxn ang="0">
                <a:pos x="T6" y="T7"/>
              </a:cxn>
              <a:cxn ang="0">
                <a:pos x="T8" y="T9"/>
              </a:cxn>
            </a:cxnLst>
            <a:rect l="0" t="0" r="r" b="b"/>
            <a:pathLst>
              <a:path w="60" h="219">
                <a:moveTo>
                  <a:pt x="0" y="0"/>
                </a:moveTo>
                <a:cubicBezTo>
                  <a:pt x="0" y="79"/>
                  <a:pt x="18" y="153"/>
                  <a:pt x="51" y="219"/>
                </a:cubicBezTo>
                <a:cubicBezTo>
                  <a:pt x="53" y="217"/>
                  <a:pt x="56" y="216"/>
                  <a:pt x="60" y="215"/>
                </a:cubicBezTo>
                <a:cubicBezTo>
                  <a:pt x="28" y="150"/>
                  <a:pt x="10" y="77"/>
                  <a:pt x="10" y="0"/>
                </a:cubicBezTo>
                <a:lnTo>
                  <a:pt x="0"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5" name="Freeform 31"/>
          <p:cNvSpPr/>
          <p:nvPr/>
        </p:nvSpPr>
        <p:spPr bwMode="auto">
          <a:xfrm>
            <a:off x="3173621" y="3662294"/>
            <a:ext cx="539592" cy="502920"/>
          </a:xfrm>
          <a:custGeom>
            <a:avLst/>
            <a:gdLst>
              <a:gd name="T0" fmla="*/ 174 w 174"/>
              <a:gd name="T1" fmla="*/ 153 h 162"/>
              <a:gd name="T2" fmla="*/ 8 w 174"/>
              <a:gd name="T3" fmla="*/ 0 h 162"/>
              <a:gd name="T4" fmla="*/ 0 w 174"/>
              <a:gd name="T5" fmla="*/ 5 h 162"/>
              <a:gd name="T6" fmla="*/ 169 w 174"/>
              <a:gd name="T7" fmla="*/ 162 h 162"/>
              <a:gd name="T8" fmla="*/ 174 w 174"/>
              <a:gd name="T9" fmla="*/ 153 h 162"/>
            </a:gdLst>
            <a:ahLst/>
            <a:cxnLst>
              <a:cxn ang="0">
                <a:pos x="T0" y="T1"/>
              </a:cxn>
              <a:cxn ang="0">
                <a:pos x="T2" y="T3"/>
              </a:cxn>
              <a:cxn ang="0">
                <a:pos x="T4" y="T5"/>
              </a:cxn>
              <a:cxn ang="0">
                <a:pos x="T6" y="T7"/>
              </a:cxn>
              <a:cxn ang="0">
                <a:pos x="T8" y="T9"/>
              </a:cxn>
            </a:cxnLst>
            <a:rect l="0" t="0" r="r" b="b"/>
            <a:pathLst>
              <a:path w="174" h="162">
                <a:moveTo>
                  <a:pt x="174" y="153"/>
                </a:moveTo>
                <a:cubicBezTo>
                  <a:pt x="108" y="115"/>
                  <a:pt x="51" y="63"/>
                  <a:pt x="8" y="0"/>
                </a:cubicBezTo>
                <a:cubicBezTo>
                  <a:pt x="6" y="2"/>
                  <a:pt x="3" y="4"/>
                  <a:pt x="0" y="5"/>
                </a:cubicBezTo>
                <a:cubicBezTo>
                  <a:pt x="43" y="69"/>
                  <a:pt x="101" y="123"/>
                  <a:pt x="169" y="162"/>
                </a:cubicBezTo>
                <a:cubicBezTo>
                  <a:pt x="174" y="153"/>
                  <a:pt x="174" y="153"/>
                  <a:pt x="174" y="153"/>
                </a:cubicBez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6" name="Freeform 32"/>
          <p:cNvSpPr/>
          <p:nvPr/>
        </p:nvSpPr>
        <p:spPr bwMode="auto">
          <a:xfrm>
            <a:off x="5723147" y="1970178"/>
            <a:ext cx="148432" cy="150178"/>
          </a:xfrm>
          <a:custGeom>
            <a:avLst/>
            <a:gdLst>
              <a:gd name="T0" fmla="*/ 48 w 48"/>
              <a:gd name="T1" fmla="*/ 24 h 48"/>
              <a:gd name="T2" fmla="*/ 24 w 48"/>
              <a:gd name="T3" fmla="*/ 48 h 48"/>
              <a:gd name="T4" fmla="*/ 24 w 48"/>
              <a:gd name="T5" fmla="*/ 48 h 48"/>
              <a:gd name="T6" fmla="*/ 0 w 48"/>
              <a:gd name="T7" fmla="*/ 24 h 48"/>
              <a:gd name="T8" fmla="*/ 24 w 48"/>
              <a:gd name="T9" fmla="*/ 0 h 48"/>
              <a:gd name="T10" fmla="*/ 24 w 48"/>
              <a:gd name="T11" fmla="*/ 0 h 48"/>
              <a:gd name="T12" fmla="*/ 48 w 48"/>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48" y="24"/>
                </a:moveTo>
                <a:cubicBezTo>
                  <a:pt x="48" y="37"/>
                  <a:pt x="37" y="48"/>
                  <a:pt x="24" y="48"/>
                </a:cubicBezTo>
                <a:cubicBezTo>
                  <a:pt x="24" y="48"/>
                  <a:pt x="24" y="48"/>
                  <a:pt x="24" y="48"/>
                </a:cubicBezTo>
                <a:cubicBezTo>
                  <a:pt x="10" y="48"/>
                  <a:pt x="0" y="37"/>
                  <a:pt x="0" y="24"/>
                </a:cubicBezTo>
                <a:cubicBezTo>
                  <a:pt x="0" y="11"/>
                  <a:pt x="10" y="0"/>
                  <a:pt x="24" y="0"/>
                </a:cubicBezTo>
                <a:cubicBezTo>
                  <a:pt x="24" y="0"/>
                  <a:pt x="24" y="0"/>
                  <a:pt x="24" y="0"/>
                </a:cubicBezTo>
                <a:cubicBezTo>
                  <a:pt x="37" y="0"/>
                  <a:pt x="48" y="11"/>
                  <a:pt x="48" y="2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7" name="Oval 33"/>
          <p:cNvSpPr>
            <a:spLocks noChangeArrowheads="1"/>
          </p:cNvSpPr>
          <p:nvPr/>
        </p:nvSpPr>
        <p:spPr bwMode="auto">
          <a:xfrm>
            <a:off x="5751087" y="1998118"/>
            <a:ext cx="92552" cy="9429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8" name="Freeform 34"/>
          <p:cNvSpPr/>
          <p:nvPr/>
        </p:nvSpPr>
        <p:spPr bwMode="auto">
          <a:xfrm>
            <a:off x="5211496" y="1462019"/>
            <a:ext cx="539592" cy="502920"/>
          </a:xfrm>
          <a:custGeom>
            <a:avLst/>
            <a:gdLst>
              <a:gd name="T0" fmla="*/ 0 w 174"/>
              <a:gd name="T1" fmla="*/ 9 h 162"/>
              <a:gd name="T2" fmla="*/ 5 w 174"/>
              <a:gd name="T3" fmla="*/ 0 h 162"/>
              <a:gd name="T4" fmla="*/ 174 w 174"/>
              <a:gd name="T5" fmla="*/ 157 h 162"/>
              <a:gd name="T6" fmla="*/ 166 w 174"/>
              <a:gd name="T7" fmla="*/ 162 h 162"/>
              <a:gd name="T8" fmla="*/ 0 w 174"/>
              <a:gd name="T9" fmla="*/ 9 h 162"/>
            </a:gdLst>
            <a:ahLst/>
            <a:cxnLst>
              <a:cxn ang="0">
                <a:pos x="T0" y="T1"/>
              </a:cxn>
              <a:cxn ang="0">
                <a:pos x="T2" y="T3"/>
              </a:cxn>
              <a:cxn ang="0">
                <a:pos x="T4" y="T5"/>
              </a:cxn>
              <a:cxn ang="0">
                <a:pos x="T6" y="T7"/>
              </a:cxn>
              <a:cxn ang="0">
                <a:pos x="T8" y="T9"/>
              </a:cxn>
            </a:cxnLst>
            <a:rect l="0" t="0" r="r" b="b"/>
            <a:pathLst>
              <a:path w="174" h="162">
                <a:moveTo>
                  <a:pt x="0" y="9"/>
                </a:moveTo>
                <a:cubicBezTo>
                  <a:pt x="5" y="0"/>
                  <a:pt x="5" y="0"/>
                  <a:pt x="5" y="0"/>
                </a:cubicBezTo>
                <a:cubicBezTo>
                  <a:pt x="73" y="38"/>
                  <a:pt x="131" y="92"/>
                  <a:pt x="174" y="157"/>
                </a:cubicBezTo>
                <a:cubicBezTo>
                  <a:pt x="171" y="158"/>
                  <a:pt x="168" y="160"/>
                  <a:pt x="166" y="162"/>
                </a:cubicBezTo>
                <a:cubicBezTo>
                  <a:pt x="123" y="99"/>
                  <a:pt x="67" y="46"/>
                  <a:pt x="0" y="9"/>
                </a:cubicBez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9" name="Freeform 38"/>
          <p:cNvSpPr/>
          <p:nvPr/>
        </p:nvSpPr>
        <p:spPr bwMode="auto">
          <a:xfrm>
            <a:off x="5831414" y="2132580"/>
            <a:ext cx="183357" cy="679292"/>
          </a:xfrm>
          <a:custGeom>
            <a:avLst/>
            <a:gdLst>
              <a:gd name="T0" fmla="*/ 0 w 59"/>
              <a:gd name="T1" fmla="*/ 5 h 219"/>
              <a:gd name="T2" fmla="*/ 9 w 59"/>
              <a:gd name="T3" fmla="*/ 0 h 219"/>
              <a:gd name="T4" fmla="*/ 59 w 59"/>
              <a:gd name="T5" fmla="*/ 219 h 219"/>
              <a:gd name="T6" fmla="*/ 49 w 59"/>
              <a:gd name="T7" fmla="*/ 219 h 219"/>
              <a:gd name="T8" fmla="*/ 0 w 59"/>
              <a:gd name="T9" fmla="*/ 5 h 219"/>
            </a:gdLst>
            <a:ahLst/>
            <a:cxnLst>
              <a:cxn ang="0">
                <a:pos x="T0" y="T1"/>
              </a:cxn>
              <a:cxn ang="0">
                <a:pos x="T2" y="T3"/>
              </a:cxn>
              <a:cxn ang="0">
                <a:pos x="T4" y="T5"/>
              </a:cxn>
              <a:cxn ang="0">
                <a:pos x="T6" y="T7"/>
              </a:cxn>
              <a:cxn ang="0">
                <a:pos x="T8" y="T9"/>
              </a:cxn>
            </a:cxnLst>
            <a:rect l="0" t="0" r="r" b="b"/>
            <a:pathLst>
              <a:path w="59" h="219">
                <a:moveTo>
                  <a:pt x="0" y="5"/>
                </a:moveTo>
                <a:cubicBezTo>
                  <a:pt x="3" y="4"/>
                  <a:pt x="6" y="2"/>
                  <a:pt x="9" y="0"/>
                </a:cubicBezTo>
                <a:cubicBezTo>
                  <a:pt x="41" y="66"/>
                  <a:pt x="59" y="141"/>
                  <a:pt x="59" y="219"/>
                </a:cubicBezTo>
                <a:cubicBezTo>
                  <a:pt x="49" y="219"/>
                  <a:pt x="49" y="219"/>
                  <a:pt x="49" y="219"/>
                </a:cubicBezTo>
                <a:cubicBezTo>
                  <a:pt x="49" y="142"/>
                  <a:pt x="31" y="70"/>
                  <a:pt x="0" y="5"/>
                </a:cubicBez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dirty="0"/>
          </a:p>
        </p:txBody>
      </p:sp>
      <p:grpSp>
        <p:nvGrpSpPr>
          <p:cNvPr id="20" name="组合 19"/>
          <p:cNvGrpSpPr/>
          <p:nvPr/>
        </p:nvGrpSpPr>
        <p:grpSpPr>
          <a:xfrm>
            <a:off x="5211497" y="2811872"/>
            <a:ext cx="803275" cy="1353343"/>
            <a:chOff x="5227277" y="2932738"/>
            <a:chExt cx="803275" cy="1353343"/>
          </a:xfrm>
        </p:grpSpPr>
        <p:sp>
          <p:nvSpPr>
            <p:cNvPr id="21" name="Freeform 35"/>
            <p:cNvSpPr/>
            <p:nvPr/>
          </p:nvSpPr>
          <p:spPr bwMode="auto">
            <a:xfrm>
              <a:off x="5738927" y="3627745"/>
              <a:ext cx="148432" cy="150178"/>
            </a:xfrm>
            <a:custGeom>
              <a:avLst/>
              <a:gdLst>
                <a:gd name="T0" fmla="*/ 48 w 48"/>
                <a:gd name="T1" fmla="*/ 24 h 48"/>
                <a:gd name="T2" fmla="*/ 24 w 48"/>
                <a:gd name="T3" fmla="*/ 48 h 48"/>
                <a:gd name="T4" fmla="*/ 24 w 48"/>
                <a:gd name="T5" fmla="*/ 48 h 48"/>
                <a:gd name="T6" fmla="*/ 0 w 48"/>
                <a:gd name="T7" fmla="*/ 24 h 48"/>
                <a:gd name="T8" fmla="*/ 24 w 48"/>
                <a:gd name="T9" fmla="*/ 0 h 48"/>
                <a:gd name="T10" fmla="*/ 24 w 48"/>
                <a:gd name="T11" fmla="*/ 0 h 48"/>
                <a:gd name="T12" fmla="*/ 48 w 48"/>
                <a:gd name="T13" fmla="*/ 24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48" y="24"/>
                  </a:moveTo>
                  <a:cubicBezTo>
                    <a:pt x="48" y="37"/>
                    <a:pt x="37" y="48"/>
                    <a:pt x="24" y="48"/>
                  </a:cubicBezTo>
                  <a:cubicBezTo>
                    <a:pt x="24" y="48"/>
                    <a:pt x="24" y="48"/>
                    <a:pt x="24" y="48"/>
                  </a:cubicBezTo>
                  <a:cubicBezTo>
                    <a:pt x="10" y="48"/>
                    <a:pt x="0" y="37"/>
                    <a:pt x="0" y="24"/>
                  </a:cubicBezTo>
                  <a:cubicBezTo>
                    <a:pt x="0" y="10"/>
                    <a:pt x="10" y="0"/>
                    <a:pt x="24" y="0"/>
                  </a:cubicBezTo>
                  <a:cubicBezTo>
                    <a:pt x="24" y="0"/>
                    <a:pt x="24" y="0"/>
                    <a:pt x="24" y="0"/>
                  </a:cubicBezTo>
                  <a:cubicBezTo>
                    <a:pt x="37" y="0"/>
                    <a:pt x="48" y="10"/>
                    <a:pt x="48" y="24"/>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2" name="Oval 36"/>
            <p:cNvSpPr>
              <a:spLocks noChangeArrowheads="1"/>
            </p:cNvSpPr>
            <p:nvPr/>
          </p:nvSpPr>
          <p:spPr bwMode="auto">
            <a:xfrm>
              <a:off x="5766867" y="3655685"/>
              <a:ext cx="92552" cy="9429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3" name="Freeform 37"/>
            <p:cNvSpPr/>
            <p:nvPr/>
          </p:nvSpPr>
          <p:spPr bwMode="auto">
            <a:xfrm>
              <a:off x="5847195" y="2932738"/>
              <a:ext cx="183357" cy="679292"/>
            </a:xfrm>
            <a:custGeom>
              <a:avLst/>
              <a:gdLst>
                <a:gd name="T0" fmla="*/ 59 w 59"/>
                <a:gd name="T1" fmla="*/ 0 h 219"/>
                <a:gd name="T2" fmla="*/ 9 w 59"/>
                <a:gd name="T3" fmla="*/ 219 h 219"/>
                <a:gd name="T4" fmla="*/ 0 w 59"/>
                <a:gd name="T5" fmla="*/ 215 h 219"/>
                <a:gd name="T6" fmla="*/ 49 w 59"/>
                <a:gd name="T7" fmla="*/ 0 h 219"/>
                <a:gd name="T8" fmla="*/ 59 w 59"/>
                <a:gd name="T9" fmla="*/ 0 h 219"/>
              </a:gdLst>
              <a:ahLst/>
              <a:cxnLst>
                <a:cxn ang="0">
                  <a:pos x="T0" y="T1"/>
                </a:cxn>
                <a:cxn ang="0">
                  <a:pos x="T2" y="T3"/>
                </a:cxn>
                <a:cxn ang="0">
                  <a:pos x="T4" y="T5"/>
                </a:cxn>
                <a:cxn ang="0">
                  <a:pos x="T6" y="T7"/>
                </a:cxn>
                <a:cxn ang="0">
                  <a:pos x="T8" y="T9"/>
                </a:cxn>
              </a:cxnLst>
              <a:rect l="0" t="0" r="r" b="b"/>
              <a:pathLst>
                <a:path w="59" h="219">
                  <a:moveTo>
                    <a:pt x="59" y="0"/>
                  </a:moveTo>
                  <a:cubicBezTo>
                    <a:pt x="59" y="79"/>
                    <a:pt x="41" y="153"/>
                    <a:pt x="9" y="219"/>
                  </a:cubicBezTo>
                  <a:cubicBezTo>
                    <a:pt x="6" y="217"/>
                    <a:pt x="3" y="216"/>
                    <a:pt x="0" y="215"/>
                  </a:cubicBezTo>
                  <a:cubicBezTo>
                    <a:pt x="31" y="150"/>
                    <a:pt x="49" y="77"/>
                    <a:pt x="49" y="0"/>
                  </a:cubicBezTo>
                  <a:lnTo>
                    <a:pt x="59" y="0"/>
                  </a:ln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4" name="Freeform 39"/>
            <p:cNvSpPr/>
            <p:nvPr/>
          </p:nvSpPr>
          <p:spPr bwMode="auto">
            <a:xfrm>
              <a:off x="5227277" y="3783161"/>
              <a:ext cx="539592" cy="502920"/>
            </a:xfrm>
            <a:custGeom>
              <a:avLst/>
              <a:gdLst>
                <a:gd name="T0" fmla="*/ 0 w 174"/>
                <a:gd name="T1" fmla="*/ 153 h 162"/>
                <a:gd name="T2" fmla="*/ 166 w 174"/>
                <a:gd name="T3" fmla="*/ 0 h 162"/>
                <a:gd name="T4" fmla="*/ 174 w 174"/>
                <a:gd name="T5" fmla="*/ 5 h 162"/>
                <a:gd name="T6" fmla="*/ 5 w 174"/>
                <a:gd name="T7" fmla="*/ 162 h 162"/>
                <a:gd name="T8" fmla="*/ 0 w 174"/>
                <a:gd name="T9" fmla="*/ 153 h 162"/>
              </a:gdLst>
              <a:ahLst/>
              <a:cxnLst>
                <a:cxn ang="0">
                  <a:pos x="T0" y="T1"/>
                </a:cxn>
                <a:cxn ang="0">
                  <a:pos x="T2" y="T3"/>
                </a:cxn>
                <a:cxn ang="0">
                  <a:pos x="T4" y="T5"/>
                </a:cxn>
                <a:cxn ang="0">
                  <a:pos x="T6" y="T7"/>
                </a:cxn>
                <a:cxn ang="0">
                  <a:pos x="T8" y="T9"/>
                </a:cxn>
              </a:cxnLst>
              <a:rect l="0" t="0" r="r" b="b"/>
              <a:pathLst>
                <a:path w="174" h="162">
                  <a:moveTo>
                    <a:pt x="0" y="153"/>
                  </a:moveTo>
                  <a:cubicBezTo>
                    <a:pt x="67" y="115"/>
                    <a:pt x="123" y="63"/>
                    <a:pt x="166" y="0"/>
                  </a:cubicBezTo>
                  <a:cubicBezTo>
                    <a:pt x="168" y="2"/>
                    <a:pt x="171" y="4"/>
                    <a:pt x="174" y="5"/>
                  </a:cubicBezTo>
                  <a:cubicBezTo>
                    <a:pt x="131" y="69"/>
                    <a:pt x="73" y="123"/>
                    <a:pt x="5" y="162"/>
                  </a:cubicBezTo>
                  <a:cubicBezTo>
                    <a:pt x="0" y="153"/>
                    <a:pt x="0" y="153"/>
                    <a:pt x="0" y="153"/>
                  </a:cubicBez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sp>
        <p:nvSpPr>
          <p:cNvPr id="25" name="Oval 40"/>
          <p:cNvSpPr>
            <a:spLocks noChangeArrowheads="1"/>
          </p:cNvSpPr>
          <p:nvPr/>
        </p:nvSpPr>
        <p:spPr bwMode="auto">
          <a:xfrm>
            <a:off x="4863992" y="3770561"/>
            <a:ext cx="728187" cy="729933"/>
          </a:xfrm>
          <a:prstGeom prst="ellipse">
            <a:avLst/>
          </a:pr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6" name="Oval 41"/>
          <p:cNvSpPr>
            <a:spLocks noChangeArrowheads="1"/>
          </p:cNvSpPr>
          <p:nvPr/>
        </p:nvSpPr>
        <p:spPr bwMode="auto">
          <a:xfrm>
            <a:off x="4940827" y="3852636"/>
            <a:ext cx="574517" cy="571024"/>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7" name="Oval 42"/>
          <p:cNvSpPr>
            <a:spLocks noChangeArrowheads="1"/>
          </p:cNvSpPr>
          <p:nvPr/>
        </p:nvSpPr>
        <p:spPr bwMode="auto">
          <a:xfrm>
            <a:off x="5623612" y="2445158"/>
            <a:ext cx="731679" cy="733425"/>
          </a:xfrm>
          <a:prstGeom prst="ellipse">
            <a:avLst/>
          </a:pr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8" name="Oval 43"/>
          <p:cNvSpPr>
            <a:spLocks noChangeArrowheads="1"/>
          </p:cNvSpPr>
          <p:nvPr/>
        </p:nvSpPr>
        <p:spPr bwMode="auto">
          <a:xfrm>
            <a:off x="5703939" y="2525487"/>
            <a:ext cx="571024" cy="572770"/>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29" name="Oval 44"/>
          <p:cNvSpPr>
            <a:spLocks noChangeArrowheads="1"/>
          </p:cNvSpPr>
          <p:nvPr/>
        </p:nvSpPr>
        <p:spPr bwMode="auto">
          <a:xfrm>
            <a:off x="4857007" y="1123247"/>
            <a:ext cx="731679" cy="731679"/>
          </a:xfrm>
          <a:prstGeom prst="ellipse">
            <a:avLst/>
          </a:pr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0" name="Oval 45"/>
          <p:cNvSpPr>
            <a:spLocks noChangeArrowheads="1"/>
          </p:cNvSpPr>
          <p:nvPr/>
        </p:nvSpPr>
        <p:spPr bwMode="auto">
          <a:xfrm>
            <a:off x="4937334" y="1203575"/>
            <a:ext cx="571024" cy="571024"/>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1" name="Oval 46"/>
          <p:cNvSpPr>
            <a:spLocks noChangeArrowheads="1"/>
          </p:cNvSpPr>
          <p:nvPr/>
        </p:nvSpPr>
        <p:spPr bwMode="auto">
          <a:xfrm>
            <a:off x="3332531" y="3770561"/>
            <a:ext cx="728187" cy="729933"/>
          </a:xfrm>
          <a:prstGeom prst="ellipse">
            <a:avLst/>
          </a:pr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2" name="Oval 47"/>
          <p:cNvSpPr>
            <a:spLocks noChangeArrowheads="1"/>
          </p:cNvSpPr>
          <p:nvPr/>
        </p:nvSpPr>
        <p:spPr bwMode="auto">
          <a:xfrm>
            <a:off x="3409367" y="3852636"/>
            <a:ext cx="574517" cy="571024"/>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3" name="Oval 48"/>
          <p:cNvSpPr>
            <a:spLocks noChangeArrowheads="1"/>
          </p:cNvSpPr>
          <p:nvPr/>
        </p:nvSpPr>
        <p:spPr bwMode="auto">
          <a:xfrm>
            <a:off x="2569420" y="2445158"/>
            <a:ext cx="731679" cy="733425"/>
          </a:xfrm>
          <a:prstGeom prst="ellipse">
            <a:avLst/>
          </a:pr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4" name="Oval 49"/>
          <p:cNvSpPr>
            <a:spLocks noChangeArrowheads="1"/>
          </p:cNvSpPr>
          <p:nvPr/>
        </p:nvSpPr>
        <p:spPr bwMode="auto">
          <a:xfrm>
            <a:off x="2649747" y="2525487"/>
            <a:ext cx="571024" cy="572770"/>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5" name="Oval 50"/>
          <p:cNvSpPr>
            <a:spLocks noChangeArrowheads="1"/>
          </p:cNvSpPr>
          <p:nvPr/>
        </p:nvSpPr>
        <p:spPr bwMode="auto">
          <a:xfrm>
            <a:off x="3334277" y="1123247"/>
            <a:ext cx="731679" cy="731679"/>
          </a:xfrm>
          <a:prstGeom prst="ellipse">
            <a:avLst/>
          </a:pr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6" name="Oval 51"/>
          <p:cNvSpPr>
            <a:spLocks noChangeArrowheads="1"/>
          </p:cNvSpPr>
          <p:nvPr/>
        </p:nvSpPr>
        <p:spPr bwMode="auto">
          <a:xfrm>
            <a:off x="3416351" y="1203575"/>
            <a:ext cx="569277" cy="571024"/>
          </a:xfrm>
          <a:prstGeom prst="ellipse">
            <a:avLst/>
          </a:pr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7" name="Freeform 98"/>
          <p:cNvSpPr>
            <a:spLocks noEditPoints="1"/>
          </p:cNvSpPr>
          <p:nvPr/>
        </p:nvSpPr>
        <p:spPr bwMode="auto">
          <a:xfrm>
            <a:off x="3564781" y="1322320"/>
            <a:ext cx="288132" cy="284639"/>
          </a:xfrm>
          <a:custGeom>
            <a:avLst/>
            <a:gdLst>
              <a:gd name="T0" fmla="*/ 93 w 93"/>
              <a:gd name="T1" fmla="*/ 73 h 92"/>
              <a:gd name="T2" fmla="*/ 88 w 93"/>
              <a:gd name="T3" fmla="*/ 71 h 92"/>
              <a:gd name="T4" fmla="*/ 86 w 93"/>
              <a:gd name="T5" fmla="*/ 63 h 92"/>
              <a:gd name="T6" fmla="*/ 81 w 93"/>
              <a:gd name="T7" fmla="*/ 65 h 92"/>
              <a:gd name="T8" fmla="*/ 74 w 93"/>
              <a:gd name="T9" fmla="*/ 60 h 92"/>
              <a:gd name="T10" fmla="*/ 72 w 93"/>
              <a:gd name="T11" fmla="*/ 65 h 92"/>
              <a:gd name="T12" fmla="*/ 64 w 93"/>
              <a:gd name="T13" fmla="*/ 67 h 92"/>
              <a:gd name="T14" fmla="*/ 66 w 93"/>
              <a:gd name="T15" fmla="*/ 72 h 92"/>
              <a:gd name="T16" fmla="*/ 61 w 93"/>
              <a:gd name="T17" fmla="*/ 79 h 92"/>
              <a:gd name="T18" fmla="*/ 67 w 93"/>
              <a:gd name="T19" fmla="*/ 81 h 92"/>
              <a:gd name="T20" fmla="*/ 68 w 93"/>
              <a:gd name="T21" fmla="*/ 89 h 92"/>
              <a:gd name="T22" fmla="*/ 73 w 93"/>
              <a:gd name="T23" fmla="*/ 87 h 92"/>
              <a:gd name="T24" fmla="*/ 80 w 93"/>
              <a:gd name="T25" fmla="*/ 92 h 92"/>
              <a:gd name="T26" fmla="*/ 82 w 93"/>
              <a:gd name="T27" fmla="*/ 86 h 92"/>
              <a:gd name="T28" fmla="*/ 90 w 93"/>
              <a:gd name="T29" fmla="*/ 85 h 92"/>
              <a:gd name="T30" fmla="*/ 88 w 93"/>
              <a:gd name="T31" fmla="*/ 80 h 92"/>
              <a:gd name="T32" fmla="*/ 77 w 93"/>
              <a:gd name="T33" fmla="*/ 81 h 92"/>
              <a:gd name="T34" fmla="*/ 77 w 93"/>
              <a:gd name="T35" fmla="*/ 71 h 92"/>
              <a:gd name="T36" fmla="*/ 77 w 93"/>
              <a:gd name="T37" fmla="*/ 81 h 92"/>
              <a:gd name="T38" fmla="*/ 74 w 93"/>
              <a:gd name="T39" fmla="*/ 24 h 92"/>
              <a:gd name="T40" fmla="*/ 58 w 93"/>
              <a:gd name="T41" fmla="*/ 17 h 92"/>
              <a:gd name="T42" fmla="*/ 20 w 93"/>
              <a:gd name="T43" fmla="*/ 30 h 92"/>
              <a:gd name="T44" fmla="*/ 12 w 93"/>
              <a:gd name="T45" fmla="*/ 17 h 92"/>
              <a:gd name="T46" fmla="*/ 5 w 93"/>
              <a:gd name="T47" fmla="*/ 77 h 92"/>
              <a:gd name="T48" fmla="*/ 60 w 93"/>
              <a:gd name="T49" fmla="*/ 84 h 92"/>
              <a:gd name="T50" fmla="*/ 12 w 93"/>
              <a:gd name="T51" fmla="*/ 89 h 92"/>
              <a:gd name="T52" fmla="*/ 0 w 93"/>
              <a:gd name="T53" fmla="*/ 24 h 92"/>
              <a:gd name="T54" fmla="*/ 20 w 93"/>
              <a:gd name="T55" fmla="*/ 12 h 92"/>
              <a:gd name="T56" fmla="*/ 28 w 93"/>
              <a:gd name="T57" fmla="*/ 9 h 92"/>
              <a:gd name="T58" fmla="*/ 50 w 93"/>
              <a:gd name="T59" fmla="*/ 9 h 92"/>
              <a:gd name="T60" fmla="*/ 58 w 93"/>
              <a:gd name="T61" fmla="*/ 12 h 92"/>
              <a:gd name="T62" fmla="*/ 80 w 93"/>
              <a:gd name="T63" fmla="*/ 24 h 92"/>
              <a:gd name="T64" fmla="*/ 74 w 93"/>
              <a:gd name="T65" fmla="*/ 56 h 92"/>
              <a:gd name="T66" fmla="*/ 45 w 93"/>
              <a:gd name="T67" fmla="*/ 12 h 92"/>
              <a:gd name="T68" fmla="*/ 33 w 93"/>
              <a:gd name="T69" fmla="*/ 12 h 92"/>
              <a:gd name="T70" fmla="*/ 25 w 93"/>
              <a:gd name="T71" fmla="*/ 14 h 92"/>
              <a:gd name="T72" fmla="*/ 53 w 93"/>
              <a:gd name="T73" fmla="*/ 24 h 92"/>
              <a:gd name="T74" fmla="*/ 45 w 93"/>
              <a:gd name="T75" fmla="*/ 14 h 92"/>
              <a:gd name="T76" fmla="*/ 59 w 93"/>
              <a:gd name="T77" fmla="*/ 66 h 92"/>
              <a:gd name="T78" fmla="*/ 18 w 93"/>
              <a:gd name="T79" fmla="*/ 71 h 92"/>
              <a:gd name="T80" fmla="*/ 18 w 93"/>
              <a:gd name="T81" fmla="*/ 39 h 92"/>
              <a:gd name="T82" fmla="*/ 62 w 93"/>
              <a:gd name="T83" fmla="*/ 45 h 92"/>
              <a:gd name="T84" fmla="*/ 18 w 93"/>
              <a:gd name="T85" fmla="*/ 39 h 92"/>
              <a:gd name="T86" fmla="*/ 61 w 93"/>
              <a:gd name="T87" fmla="*/ 58 h 92"/>
              <a:gd name="T88" fmla="*/ 18 w 93"/>
              <a:gd name="T89" fmla="*/ 53 h 92"/>
              <a:gd name="T90" fmla="*/ 62 w 93"/>
              <a:gd name="T91" fmla="*/ 5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3" h="92">
                <a:moveTo>
                  <a:pt x="93" y="79"/>
                </a:moveTo>
                <a:cubicBezTo>
                  <a:pt x="93" y="73"/>
                  <a:pt x="93" y="73"/>
                  <a:pt x="93" y="73"/>
                </a:cubicBezTo>
                <a:cubicBezTo>
                  <a:pt x="88" y="72"/>
                  <a:pt x="88" y="72"/>
                  <a:pt x="88" y="72"/>
                </a:cubicBezTo>
                <a:cubicBezTo>
                  <a:pt x="88" y="72"/>
                  <a:pt x="88" y="71"/>
                  <a:pt x="88" y="71"/>
                </a:cubicBezTo>
                <a:cubicBezTo>
                  <a:pt x="90" y="67"/>
                  <a:pt x="90" y="67"/>
                  <a:pt x="90" y="67"/>
                </a:cubicBezTo>
                <a:cubicBezTo>
                  <a:pt x="86" y="63"/>
                  <a:pt x="86" y="63"/>
                  <a:pt x="86" y="63"/>
                </a:cubicBezTo>
                <a:cubicBezTo>
                  <a:pt x="82" y="65"/>
                  <a:pt x="82" y="65"/>
                  <a:pt x="82" y="65"/>
                </a:cubicBezTo>
                <a:cubicBezTo>
                  <a:pt x="82" y="65"/>
                  <a:pt x="81" y="65"/>
                  <a:pt x="81" y="65"/>
                </a:cubicBezTo>
                <a:cubicBezTo>
                  <a:pt x="80" y="60"/>
                  <a:pt x="80" y="60"/>
                  <a:pt x="80" y="60"/>
                </a:cubicBezTo>
                <a:cubicBezTo>
                  <a:pt x="74" y="60"/>
                  <a:pt x="74" y="60"/>
                  <a:pt x="74" y="60"/>
                </a:cubicBezTo>
                <a:cubicBezTo>
                  <a:pt x="73" y="65"/>
                  <a:pt x="73" y="65"/>
                  <a:pt x="73" y="65"/>
                </a:cubicBezTo>
                <a:cubicBezTo>
                  <a:pt x="73" y="65"/>
                  <a:pt x="72" y="65"/>
                  <a:pt x="72" y="65"/>
                </a:cubicBezTo>
                <a:cubicBezTo>
                  <a:pt x="68" y="63"/>
                  <a:pt x="68" y="63"/>
                  <a:pt x="68" y="63"/>
                </a:cubicBezTo>
                <a:cubicBezTo>
                  <a:pt x="64" y="67"/>
                  <a:pt x="64" y="67"/>
                  <a:pt x="64" y="67"/>
                </a:cubicBezTo>
                <a:cubicBezTo>
                  <a:pt x="67" y="71"/>
                  <a:pt x="67" y="71"/>
                  <a:pt x="67" y="71"/>
                </a:cubicBezTo>
                <a:cubicBezTo>
                  <a:pt x="66" y="71"/>
                  <a:pt x="66" y="72"/>
                  <a:pt x="66" y="72"/>
                </a:cubicBezTo>
                <a:cubicBezTo>
                  <a:pt x="61" y="73"/>
                  <a:pt x="61" y="73"/>
                  <a:pt x="61" y="73"/>
                </a:cubicBezTo>
                <a:cubicBezTo>
                  <a:pt x="61" y="79"/>
                  <a:pt x="61" y="79"/>
                  <a:pt x="61" y="79"/>
                </a:cubicBezTo>
                <a:cubicBezTo>
                  <a:pt x="66" y="80"/>
                  <a:pt x="66" y="80"/>
                  <a:pt x="66" y="80"/>
                </a:cubicBezTo>
                <a:cubicBezTo>
                  <a:pt x="66" y="80"/>
                  <a:pt x="66" y="81"/>
                  <a:pt x="67" y="81"/>
                </a:cubicBezTo>
                <a:cubicBezTo>
                  <a:pt x="64" y="85"/>
                  <a:pt x="64" y="85"/>
                  <a:pt x="64" y="85"/>
                </a:cubicBezTo>
                <a:cubicBezTo>
                  <a:pt x="68" y="89"/>
                  <a:pt x="68" y="89"/>
                  <a:pt x="68" y="89"/>
                </a:cubicBezTo>
                <a:cubicBezTo>
                  <a:pt x="72" y="86"/>
                  <a:pt x="72" y="86"/>
                  <a:pt x="72" y="86"/>
                </a:cubicBezTo>
                <a:cubicBezTo>
                  <a:pt x="72" y="87"/>
                  <a:pt x="73" y="87"/>
                  <a:pt x="73" y="87"/>
                </a:cubicBezTo>
                <a:cubicBezTo>
                  <a:pt x="74" y="92"/>
                  <a:pt x="74" y="92"/>
                  <a:pt x="74" y="92"/>
                </a:cubicBezTo>
                <a:cubicBezTo>
                  <a:pt x="80" y="92"/>
                  <a:pt x="80" y="92"/>
                  <a:pt x="80" y="92"/>
                </a:cubicBezTo>
                <a:cubicBezTo>
                  <a:pt x="81" y="87"/>
                  <a:pt x="81" y="87"/>
                  <a:pt x="81" y="87"/>
                </a:cubicBezTo>
                <a:cubicBezTo>
                  <a:pt x="81" y="87"/>
                  <a:pt x="82" y="87"/>
                  <a:pt x="82" y="86"/>
                </a:cubicBezTo>
                <a:cubicBezTo>
                  <a:pt x="86" y="89"/>
                  <a:pt x="86" y="89"/>
                  <a:pt x="86" y="89"/>
                </a:cubicBezTo>
                <a:cubicBezTo>
                  <a:pt x="90" y="85"/>
                  <a:pt x="90" y="85"/>
                  <a:pt x="90" y="85"/>
                </a:cubicBezTo>
                <a:cubicBezTo>
                  <a:pt x="88" y="81"/>
                  <a:pt x="88" y="81"/>
                  <a:pt x="88" y="81"/>
                </a:cubicBezTo>
                <a:cubicBezTo>
                  <a:pt x="88" y="81"/>
                  <a:pt x="88" y="80"/>
                  <a:pt x="88" y="80"/>
                </a:cubicBezTo>
                <a:lnTo>
                  <a:pt x="93" y="79"/>
                </a:lnTo>
                <a:close/>
                <a:moveTo>
                  <a:pt x="77" y="81"/>
                </a:moveTo>
                <a:cubicBezTo>
                  <a:pt x="75" y="81"/>
                  <a:pt x="72" y="78"/>
                  <a:pt x="72" y="76"/>
                </a:cubicBezTo>
                <a:cubicBezTo>
                  <a:pt x="72" y="73"/>
                  <a:pt x="75" y="71"/>
                  <a:pt x="77" y="71"/>
                </a:cubicBezTo>
                <a:cubicBezTo>
                  <a:pt x="80" y="71"/>
                  <a:pt x="82" y="73"/>
                  <a:pt x="82" y="76"/>
                </a:cubicBezTo>
                <a:cubicBezTo>
                  <a:pt x="82" y="78"/>
                  <a:pt x="80" y="81"/>
                  <a:pt x="77" y="81"/>
                </a:cubicBezTo>
                <a:close/>
                <a:moveTo>
                  <a:pt x="74" y="56"/>
                </a:moveTo>
                <a:cubicBezTo>
                  <a:pt x="74" y="24"/>
                  <a:pt x="74" y="24"/>
                  <a:pt x="74" y="24"/>
                </a:cubicBezTo>
                <a:cubicBezTo>
                  <a:pt x="74" y="19"/>
                  <a:pt x="73" y="17"/>
                  <a:pt x="68" y="17"/>
                </a:cubicBezTo>
                <a:cubicBezTo>
                  <a:pt x="58" y="17"/>
                  <a:pt x="58" y="17"/>
                  <a:pt x="58" y="17"/>
                </a:cubicBezTo>
                <a:cubicBezTo>
                  <a:pt x="58" y="30"/>
                  <a:pt x="58" y="30"/>
                  <a:pt x="58" y="30"/>
                </a:cubicBezTo>
                <a:cubicBezTo>
                  <a:pt x="20" y="30"/>
                  <a:pt x="20" y="30"/>
                  <a:pt x="20" y="30"/>
                </a:cubicBezTo>
                <a:cubicBezTo>
                  <a:pt x="20" y="17"/>
                  <a:pt x="20" y="17"/>
                  <a:pt x="20" y="17"/>
                </a:cubicBezTo>
                <a:cubicBezTo>
                  <a:pt x="12" y="17"/>
                  <a:pt x="12" y="17"/>
                  <a:pt x="12" y="17"/>
                </a:cubicBezTo>
                <a:cubicBezTo>
                  <a:pt x="7" y="17"/>
                  <a:pt x="5" y="19"/>
                  <a:pt x="5" y="24"/>
                </a:cubicBezTo>
                <a:cubicBezTo>
                  <a:pt x="5" y="77"/>
                  <a:pt x="5" y="77"/>
                  <a:pt x="5" y="77"/>
                </a:cubicBezTo>
                <a:cubicBezTo>
                  <a:pt x="5" y="82"/>
                  <a:pt x="7" y="84"/>
                  <a:pt x="12" y="84"/>
                </a:cubicBezTo>
                <a:cubicBezTo>
                  <a:pt x="60" y="84"/>
                  <a:pt x="60" y="84"/>
                  <a:pt x="60" y="84"/>
                </a:cubicBezTo>
                <a:cubicBezTo>
                  <a:pt x="60" y="89"/>
                  <a:pt x="60" y="89"/>
                  <a:pt x="60" y="89"/>
                </a:cubicBezTo>
                <a:cubicBezTo>
                  <a:pt x="12" y="89"/>
                  <a:pt x="12" y="89"/>
                  <a:pt x="12" y="89"/>
                </a:cubicBezTo>
                <a:cubicBezTo>
                  <a:pt x="4" y="89"/>
                  <a:pt x="0" y="85"/>
                  <a:pt x="0" y="77"/>
                </a:cubicBezTo>
                <a:cubicBezTo>
                  <a:pt x="0" y="24"/>
                  <a:pt x="0" y="24"/>
                  <a:pt x="0" y="24"/>
                </a:cubicBezTo>
                <a:cubicBezTo>
                  <a:pt x="0" y="16"/>
                  <a:pt x="4" y="12"/>
                  <a:pt x="12" y="12"/>
                </a:cubicBezTo>
                <a:cubicBezTo>
                  <a:pt x="20" y="12"/>
                  <a:pt x="20" y="12"/>
                  <a:pt x="20" y="12"/>
                </a:cubicBezTo>
                <a:cubicBezTo>
                  <a:pt x="20" y="9"/>
                  <a:pt x="20" y="9"/>
                  <a:pt x="20" y="9"/>
                </a:cubicBezTo>
                <a:cubicBezTo>
                  <a:pt x="28" y="9"/>
                  <a:pt x="28" y="9"/>
                  <a:pt x="28" y="9"/>
                </a:cubicBezTo>
                <a:cubicBezTo>
                  <a:pt x="29" y="4"/>
                  <a:pt x="34" y="0"/>
                  <a:pt x="39" y="0"/>
                </a:cubicBezTo>
                <a:cubicBezTo>
                  <a:pt x="45" y="0"/>
                  <a:pt x="49" y="4"/>
                  <a:pt x="50" y="9"/>
                </a:cubicBezTo>
                <a:cubicBezTo>
                  <a:pt x="58" y="9"/>
                  <a:pt x="58" y="9"/>
                  <a:pt x="58" y="9"/>
                </a:cubicBezTo>
                <a:cubicBezTo>
                  <a:pt x="58" y="12"/>
                  <a:pt x="58" y="12"/>
                  <a:pt x="58" y="12"/>
                </a:cubicBezTo>
                <a:cubicBezTo>
                  <a:pt x="68" y="12"/>
                  <a:pt x="68" y="12"/>
                  <a:pt x="68" y="12"/>
                </a:cubicBezTo>
                <a:cubicBezTo>
                  <a:pt x="76" y="12"/>
                  <a:pt x="80" y="16"/>
                  <a:pt x="80" y="24"/>
                </a:cubicBezTo>
                <a:cubicBezTo>
                  <a:pt x="80" y="56"/>
                  <a:pt x="80" y="56"/>
                  <a:pt x="80" y="56"/>
                </a:cubicBezTo>
                <a:lnTo>
                  <a:pt x="74" y="56"/>
                </a:lnTo>
                <a:close/>
                <a:moveTo>
                  <a:pt x="45" y="14"/>
                </a:moveTo>
                <a:cubicBezTo>
                  <a:pt x="45" y="12"/>
                  <a:pt x="45" y="12"/>
                  <a:pt x="45" y="12"/>
                </a:cubicBezTo>
                <a:cubicBezTo>
                  <a:pt x="45" y="8"/>
                  <a:pt x="43" y="6"/>
                  <a:pt x="39" y="6"/>
                </a:cubicBezTo>
                <a:cubicBezTo>
                  <a:pt x="36" y="6"/>
                  <a:pt x="33" y="8"/>
                  <a:pt x="33" y="12"/>
                </a:cubicBezTo>
                <a:cubicBezTo>
                  <a:pt x="33" y="14"/>
                  <a:pt x="33" y="14"/>
                  <a:pt x="33" y="14"/>
                </a:cubicBezTo>
                <a:cubicBezTo>
                  <a:pt x="25" y="14"/>
                  <a:pt x="25" y="14"/>
                  <a:pt x="25" y="14"/>
                </a:cubicBezTo>
                <a:cubicBezTo>
                  <a:pt x="25" y="24"/>
                  <a:pt x="25" y="24"/>
                  <a:pt x="25" y="24"/>
                </a:cubicBezTo>
                <a:cubicBezTo>
                  <a:pt x="53" y="24"/>
                  <a:pt x="53" y="24"/>
                  <a:pt x="53" y="24"/>
                </a:cubicBezTo>
                <a:cubicBezTo>
                  <a:pt x="53" y="14"/>
                  <a:pt x="53" y="14"/>
                  <a:pt x="53" y="14"/>
                </a:cubicBezTo>
                <a:lnTo>
                  <a:pt x="45" y="14"/>
                </a:lnTo>
                <a:close/>
                <a:moveTo>
                  <a:pt x="18" y="66"/>
                </a:moveTo>
                <a:cubicBezTo>
                  <a:pt x="59" y="66"/>
                  <a:pt x="59" y="66"/>
                  <a:pt x="59" y="66"/>
                </a:cubicBezTo>
                <a:cubicBezTo>
                  <a:pt x="59" y="71"/>
                  <a:pt x="59" y="71"/>
                  <a:pt x="59" y="71"/>
                </a:cubicBezTo>
                <a:cubicBezTo>
                  <a:pt x="18" y="71"/>
                  <a:pt x="18" y="71"/>
                  <a:pt x="18" y="71"/>
                </a:cubicBezTo>
                <a:lnTo>
                  <a:pt x="18" y="66"/>
                </a:lnTo>
                <a:close/>
                <a:moveTo>
                  <a:pt x="18" y="39"/>
                </a:moveTo>
                <a:cubicBezTo>
                  <a:pt x="62" y="39"/>
                  <a:pt x="62" y="39"/>
                  <a:pt x="62" y="39"/>
                </a:cubicBezTo>
                <a:cubicBezTo>
                  <a:pt x="62" y="45"/>
                  <a:pt x="62" y="45"/>
                  <a:pt x="62" y="45"/>
                </a:cubicBezTo>
                <a:cubicBezTo>
                  <a:pt x="18" y="45"/>
                  <a:pt x="18" y="45"/>
                  <a:pt x="18" y="45"/>
                </a:cubicBezTo>
                <a:lnTo>
                  <a:pt x="18" y="39"/>
                </a:lnTo>
                <a:close/>
                <a:moveTo>
                  <a:pt x="62" y="57"/>
                </a:moveTo>
                <a:cubicBezTo>
                  <a:pt x="62" y="57"/>
                  <a:pt x="61" y="58"/>
                  <a:pt x="61" y="58"/>
                </a:cubicBezTo>
                <a:cubicBezTo>
                  <a:pt x="18" y="58"/>
                  <a:pt x="18" y="58"/>
                  <a:pt x="18" y="58"/>
                </a:cubicBezTo>
                <a:cubicBezTo>
                  <a:pt x="18" y="53"/>
                  <a:pt x="18" y="53"/>
                  <a:pt x="18" y="53"/>
                </a:cubicBezTo>
                <a:cubicBezTo>
                  <a:pt x="62" y="53"/>
                  <a:pt x="62" y="53"/>
                  <a:pt x="62" y="53"/>
                </a:cubicBezTo>
                <a:lnTo>
                  <a:pt x="62" y="57"/>
                </a:ln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8" name="Freeform 99"/>
          <p:cNvSpPr>
            <a:spLocks noEditPoints="1"/>
          </p:cNvSpPr>
          <p:nvPr/>
        </p:nvSpPr>
        <p:spPr bwMode="auto">
          <a:xfrm>
            <a:off x="2773732" y="2647724"/>
            <a:ext cx="323057" cy="324803"/>
          </a:xfrm>
          <a:custGeom>
            <a:avLst/>
            <a:gdLst>
              <a:gd name="T0" fmla="*/ 89 w 104"/>
              <a:gd name="T1" fmla="*/ 40 h 105"/>
              <a:gd name="T2" fmla="*/ 93 w 104"/>
              <a:gd name="T3" fmla="*/ 27 h 105"/>
              <a:gd name="T4" fmla="*/ 86 w 104"/>
              <a:gd name="T5" fmla="*/ 13 h 105"/>
              <a:gd name="T6" fmla="*/ 78 w 104"/>
              <a:gd name="T7" fmla="*/ 12 h 105"/>
              <a:gd name="T8" fmla="*/ 65 w 104"/>
              <a:gd name="T9" fmla="*/ 16 h 105"/>
              <a:gd name="T10" fmla="*/ 57 w 104"/>
              <a:gd name="T11" fmla="*/ 0 h 105"/>
              <a:gd name="T12" fmla="*/ 41 w 104"/>
              <a:gd name="T13" fmla="*/ 6 h 105"/>
              <a:gd name="T14" fmla="*/ 35 w 104"/>
              <a:gd name="T15" fmla="*/ 18 h 105"/>
              <a:gd name="T16" fmla="*/ 23 w 104"/>
              <a:gd name="T17" fmla="*/ 11 h 105"/>
              <a:gd name="T18" fmla="*/ 12 w 104"/>
              <a:gd name="T19" fmla="*/ 19 h 105"/>
              <a:gd name="T20" fmla="*/ 17 w 104"/>
              <a:gd name="T21" fmla="*/ 36 h 105"/>
              <a:gd name="T22" fmla="*/ 5 w 104"/>
              <a:gd name="T23" fmla="*/ 42 h 105"/>
              <a:gd name="T24" fmla="*/ 0 w 104"/>
              <a:gd name="T25" fmla="*/ 57 h 105"/>
              <a:gd name="T26" fmla="*/ 15 w 104"/>
              <a:gd name="T27" fmla="*/ 66 h 105"/>
              <a:gd name="T28" fmla="*/ 11 w 104"/>
              <a:gd name="T29" fmla="*/ 78 h 105"/>
              <a:gd name="T30" fmla="*/ 18 w 104"/>
              <a:gd name="T31" fmla="*/ 93 h 105"/>
              <a:gd name="T32" fmla="*/ 27 w 104"/>
              <a:gd name="T33" fmla="*/ 94 h 105"/>
              <a:gd name="T34" fmla="*/ 39 w 104"/>
              <a:gd name="T35" fmla="*/ 90 h 105"/>
              <a:gd name="T36" fmla="*/ 48 w 104"/>
              <a:gd name="T37" fmla="*/ 105 h 105"/>
              <a:gd name="T38" fmla="*/ 63 w 104"/>
              <a:gd name="T39" fmla="*/ 100 h 105"/>
              <a:gd name="T40" fmla="*/ 69 w 104"/>
              <a:gd name="T41" fmla="*/ 88 h 105"/>
              <a:gd name="T42" fmla="*/ 81 w 104"/>
              <a:gd name="T43" fmla="*/ 95 h 105"/>
              <a:gd name="T44" fmla="*/ 92 w 104"/>
              <a:gd name="T45" fmla="*/ 87 h 105"/>
              <a:gd name="T46" fmla="*/ 87 w 104"/>
              <a:gd name="T47" fmla="*/ 70 h 105"/>
              <a:gd name="T48" fmla="*/ 99 w 104"/>
              <a:gd name="T49" fmla="*/ 64 h 105"/>
              <a:gd name="T50" fmla="*/ 104 w 104"/>
              <a:gd name="T51" fmla="*/ 48 h 105"/>
              <a:gd name="T52" fmla="*/ 88 w 104"/>
              <a:gd name="T53" fmla="*/ 59 h 105"/>
              <a:gd name="T54" fmla="*/ 82 w 104"/>
              <a:gd name="T55" fmla="*/ 67 h 105"/>
              <a:gd name="T56" fmla="*/ 88 w 104"/>
              <a:gd name="T57" fmla="*/ 82 h 105"/>
              <a:gd name="T58" fmla="*/ 73 w 104"/>
              <a:gd name="T59" fmla="*/ 83 h 105"/>
              <a:gd name="T60" fmla="*/ 66 w 104"/>
              <a:gd name="T61" fmla="*/ 82 h 105"/>
              <a:gd name="T62" fmla="*/ 59 w 104"/>
              <a:gd name="T63" fmla="*/ 89 h 105"/>
              <a:gd name="T64" fmla="*/ 48 w 104"/>
              <a:gd name="T65" fmla="*/ 99 h 105"/>
              <a:gd name="T66" fmla="*/ 41 w 104"/>
              <a:gd name="T67" fmla="*/ 84 h 105"/>
              <a:gd name="T68" fmla="*/ 35 w 104"/>
              <a:gd name="T69" fmla="*/ 82 h 105"/>
              <a:gd name="T70" fmla="*/ 23 w 104"/>
              <a:gd name="T71" fmla="*/ 88 h 105"/>
              <a:gd name="T72" fmla="*/ 22 w 104"/>
              <a:gd name="T73" fmla="*/ 74 h 105"/>
              <a:gd name="T74" fmla="*/ 21 w 104"/>
              <a:gd name="T75" fmla="*/ 64 h 105"/>
              <a:gd name="T76" fmla="*/ 6 w 104"/>
              <a:gd name="T77" fmla="*/ 57 h 105"/>
              <a:gd name="T78" fmla="*/ 16 w 104"/>
              <a:gd name="T79" fmla="*/ 46 h 105"/>
              <a:gd name="T80" fmla="*/ 23 w 104"/>
              <a:gd name="T81" fmla="*/ 39 h 105"/>
              <a:gd name="T82" fmla="*/ 17 w 104"/>
              <a:gd name="T83" fmla="*/ 24 h 105"/>
              <a:gd name="T84" fmla="*/ 31 w 104"/>
              <a:gd name="T85" fmla="*/ 23 h 105"/>
              <a:gd name="T86" fmla="*/ 38 w 104"/>
              <a:gd name="T87" fmla="*/ 23 h 105"/>
              <a:gd name="T88" fmla="*/ 46 w 104"/>
              <a:gd name="T89" fmla="*/ 17 h 105"/>
              <a:gd name="T90" fmla="*/ 57 w 104"/>
              <a:gd name="T91" fmla="*/ 7 h 105"/>
              <a:gd name="T92" fmla="*/ 63 w 104"/>
              <a:gd name="T93" fmla="*/ 22 h 105"/>
              <a:gd name="T94" fmla="*/ 69 w 104"/>
              <a:gd name="T95" fmla="*/ 24 h 105"/>
              <a:gd name="T96" fmla="*/ 81 w 104"/>
              <a:gd name="T97" fmla="*/ 17 h 105"/>
              <a:gd name="T98" fmla="*/ 82 w 104"/>
              <a:gd name="T99" fmla="*/ 32 h 105"/>
              <a:gd name="T100" fmla="*/ 83 w 104"/>
              <a:gd name="T101" fmla="*/ 42 h 105"/>
              <a:gd name="T102" fmla="*/ 98 w 104"/>
              <a:gd name="T103" fmla="*/ 48 h 105"/>
              <a:gd name="T104" fmla="*/ 88 w 104"/>
              <a:gd name="T105" fmla="*/ 5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105">
                <a:moveTo>
                  <a:pt x="99" y="42"/>
                </a:moveTo>
                <a:cubicBezTo>
                  <a:pt x="89" y="40"/>
                  <a:pt x="89" y="40"/>
                  <a:pt x="89" y="40"/>
                </a:cubicBezTo>
                <a:cubicBezTo>
                  <a:pt x="89" y="39"/>
                  <a:pt x="88" y="37"/>
                  <a:pt x="87" y="36"/>
                </a:cubicBezTo>
                <a:cubicBezTo>
                  <a:pt x="93" y="27"/>
                  <a:pt x="93" y="27"/>
                  <a:pt x="93" y="27"/>
                </a:cubicBezTo>
                <a:cubicBezTo>
                  <a:pt x="95" y="25"/>
                  <a:pt x="94" y="21"/>
                  <a:pt x="92" y="19"/>
                </a:cubicBezTo>
                <a:cubicBezTo>
                  <a:pt x="86" y="13"/>
                  <a:pt x="86" y="13"/>
                  <a:pt x="86" y="13"/>
                </a:cubicBezTo>
                <a:cubicBezTo>
                  <a:pt x="85" y="11"/>
                  <a:pt x="83" y="11"/>
                  <a:pt x="81" y="11"/>
                </a:cubicBezTo>
                <a:cubicBezTo>
                  <a:pt x="80" y="11"/>
                  <a:pt x="79" y="11"/>
                  <a:pt x="78" y="12"/>
                </a:cubicBezTo>
                <a:cubicBezTo>
                  <a:pt x="69" y="18"/>
                  <a:pt x="69" y="18"/>
                  <a:pt x="69" y="18"/>
                </a:cubicBezTo>
                <a:cubicBezTo>
                  <a:pt x="68" y="17"/>
                  <a:pt x="66" y="16"/>
                  <a:pt x="65" y="16"/>
                </a:cubicBezTo>
                <a:cubicBezTo>
                  <a:pt x="63" y="6"/>
                  <a:pt x="63" y="6"/>
                  <a:pt x="63" y="6"/>
                </a:cubicBezTo>
                <a:cubicBezTo>
                  <a:pt x="62" y="3"/>
                  <a:pt x="60" y="0"/>
                  <a:pt x="57" y="0"/>
                </a:cubicBezTo>
                <a:cubicBezTo>
                  <a:pt x="48" y="0"/>
                  <a:pt x="48" y="0"/>
                  <a:pt x="48" y="0"/>
                </a:cubicBezTo>
                <a:cubicBezTo>
                  <a:pt x="45" y="0"/>
                  <a:pt x="42" y="3"/>
                  <a:pt x="41" y="6"/>
                </a:cubicBezTo>
                <a:cubicBezTo>
                  <a:pt x="39" y="16"/>
                  <a:pt x="39" y="16"/>
                  <a:pt x="39" y="16"/>
                </a:cubicBezTo>
                <a:cubicBezTo>
                  <a:pt x="38" y="16"/>
                  <a:pt x="36" y="17"/>
                  <a:pt x="35" y="18"/>
                </a:cubicBezTo>
                <a:cubicBezTo>
                  <a:pt x="27" y="12"/>
                  <a:pt x="27" y="12"/>
                  <a:pt x="27" y="12"/>
                </a:cubicBezTo>
                <a:cubicBezTo>
                  <a:pt x="25" y="11"/>
                  <a:pt x="24" y="11"/>
                  <a:pt x="23" y="11"/>
                </a:cubicBezTo>
                <a:cubicBezTo>
                  <a:pt x="21" y="11"/>
                  <a:pt x="20" y="11"/>
                  <a:pt x="18" y="13"/>
                </a:cubicBezTo>
                <a:cubicBezTo>
                  <a:pt x="12" y="19"/>
                  <a:pt x="12" y="19"/>
                  <a:pt x="12" y="19"/>
                </a:cubicBezTo>
                <a:cubicBezTo>
                  <a:pt x="10" y="21"/>
                  <a:pt x="9" y="25"/>
                  <a:pt x="11" y="27"/>
                </a:cubicBezTo>
                <a:cubicBezTo>
                  <a:pt x="17" y="36"/>
                  <a:pt x="17" y="36"/>
                  <a:pt x="17" y="36"/>
                </a:cubicBezTo>
                <a:cubicBezTo>
                  <a:pt x="16" y="37"/>
                  <a:pt x="16" y="39"/>
                  <a:pt x="15" y="40"/>
                </a:cubicBezTo>
                <a:cubicBezTo>
                  <a:pt x="5" y="42"/>
                  <a:pt x="5" y="42"/>
                  <a:pt x="5" y="42"/>
                </a:cubicBezTo>
                <a:cubicBezTo>
                  <a:pt x="2" y="43"/>
                  <a:pt x="0" y="45"/>
                  <a:pt x="0" y="48"/>
                </a:cubicBezTo>
                <a:cubicBezTo>
                  <a:pt x="0" y="57"/>
                  <a:pt x="0" y="57"/>
                  <a:pt x="0" y="57"/>
                </a:cubicBezTo>
                <a:cubicBezTo>
                  <a:pt x="0" y="60"/>
                  <a:pt x="2" y="63"/>
                  <a:pt x="5" y="64"/>
                </a:cubicBezTo>
                <a:cubicBezTo>
                  <a:pt x="15" y="66"/>
                  <a:pt x="15" y="66"/>
                  <a:pt x="15" y="66"/>
                </a:cubicBezTo>
                <a:cubicBezTo>
                  <a:pt x="16" y="67"/>
                  <a:pt x="16" y="69"/>
                  <a:pt x="17" y="70"/>
                </a:cubicBezTo>
                <a:cubicBezTo>
                  <a:pt x="11" y="78"/>
                  <a:pt x="11" y="78"/>
                  <a:pt x="11" y="78"/>
                </a:cubicBezTo>
                <a:cubicBezTo>
                  <a:pt x="9" y="81"/>
                  <a:pt x="10" y="84"/>
                  <a:pt x="12" y="87"/>
                </a:cubicBezTo>
                <a:cubicBezTo>
                  <a:pt x="18" y="93"/>
                  <a:pt x="18" y="93"/>
                  <a:pt x="18" y="93"/>
                </a:cubicBezTo>
                <a:cubicBezTo>
                  <a:pt x="20" y="94"/>
                  <a:pt x="21" y="95"/>
                  <a:pt x="23" y="95"/>
                </a:cubicBezTo>
                <a:cubicBezTo>
                  <a:pt x="24" y="95"/>
                  <a:pt x="25" y="95"/>
                  <a:pt x="27" y="94"/>
                </a:cubicBezTo>
                <a:cubicBezTo>
                  <a:pt x="35" y="88"/>
                  <a:pt x="35" y="88"/>
                  <a:pt x="35" y="88"/>
                </a:cubicBezTo>
                <a:cubicBezTo>
                  <a:pt x="36" y="89"/>
                  <a:pt x="38" y="89"/>
                  <a:pt x="39" y="90"/>
                </a:cubicBezTo>
                <a:cubicBezTo>
                  <a:pt x="41" y="100"/>
                  <a:pt x="41" y="100"/>
                  <a:pt x="41" y="100"/>
                </a:cubicBezTo>
                <a:cubicBezTo>
                  <a:pt x="42" y="103"/>
                  <a:pt x="45" y="105"/>
                  <a:pt x="48" y="105"/>
                </a:cubicBezTo>
                <a:cubicBezTo>
                  <a:pt x="57" y="105"/>
                  <a:pt x="57" y="105"/>
                  <a:pt x="57" y="105"/>
                </a:cubicBezTo>
                <a:cubicBezTo>
                  <a:pt x="60" y="105"/>
                  <a:pt x="62" y="103"/>
                  <a:pt x="63" y="100"/>
                </a:cubicBezTo>
                <a:cubicBezTo>
                  <a:pt x="65" y="90"/>
                  <a:pt x="65" y="90"/>
                  <a:pt x="65" y="90"/>
                </a:cubicBezTo>
                <a:cubicBezTo>
                  <a:pt x="66" y="89"/>
                  <a:pt x="68" y="89"/>
                  <a:pt x="69" y="88"/>
                </a:cubicBezTo>
                <a:cubicBezTo>
                  <a:pt x="78" y="94"/>
                  <a:pt x="78" y="94"/>
                  <a:pt x="78" y="94"/>
                </a:cubicBezTo>
                <a:cubicBezTo>
                  <a:pt x="79" y="95"/>
                  <a:pt x="80" y="95"/>
                  <a:pt x="81" y="95"/>
                </a:cubicBezTo>
                <a:cubicBezTo>
                  <a:pt x="83" y="95"/>
                  <a:pt x="85" y="94"/>
                  <a:pt x="86" y="93"/>
                </a:cubicBezTo>
                <a:cubicBezTo>
                  <a:pt x="92" y="87"/>
                  <a:pt x="92" y="87"/>
                  <a:pt x="92" y="87"/>
                </a:cubicBezTo>
                <a:cubicBezTo>
                  <a:pt x="94" y="84"/>
                  <a:pt x="95" y="81"/>
                  <a:pt x="93" y="78"/>
                </a:cubicBezTo>
                <a:cubicBezTo>
                  <a:pt x="87" y="70"/>
                  <a:pt x="87" y="70"/>
                  <a:pt x="87" y="70"/>
                </a:cubicBezTo>
                <a:cubicBezTo>
                  <a:pt x="88" y="69"/>
                  <a:pt x="89" y="67"/>
                  <a:pt x="89" y="66"/>
                </a:cubicBezTo>
                <a:cubicBezTo>
                  <a:pt x="99" y="64"/>
                  <a:pt x="99" y="64"/>
                  <a:pt x="99" y="64"/>
                </a:cubicBezTo>
                <a:cubicBezTo>
                  <a:pt x="102" y="63"/>
                  <a:pt x="104" y="60"/>
                  <a:pt x="104" y="57"/>
                </a:cubicBezTo>
                <a:cubicBezTo>
                  <a:pt x="104" y="48"/>
                  <a:pt x="104" y="48"/>
                  <a:pt x="104" y="48"/>
                </a:cubicBezTo>
                <a:cubicBezTo>
                  <a:pt x="104" y="45"/>
                  <a:pt x="102" y="43"/>
                  <a:pt x="99" y="42"/>
                </a:cubicBezTo>
                <a:close/>
                <a:moveTo>
                  <a:pt x="88" y="59"/>
                </a:moveTo>
                <a:cubicBezTo>
                  <a:pt x="86" y="60"/>
                  <a:pt x="84" y="61"/>
                  <a:pt x="83" y="64"/>
                </a:cubicBezTo>
                <a:cubicBezTo>
                  <a:pt x="83" y="65"/>
                  <a:pt x="82" y="66"/>
                  <a:pt x="82" y="67"/>
                </a:cubicBezTo>
                <a:cubicBezTo>
                  <a:pt x="81" y="69"/>
                  <a:pt x="81" y="72"/>
                  <a:pt x="82" y="74"/>
                </a:cubicBezTo>
                <a:cubicBezTo>
                  <a:pt x="88" y="82"/>
                  <a:pt x="88" y="82"/>
                  <a:pt x="88" y="82"/>
                </a:cubicBezTo>
                <a:cubicBezTo>
                  <a:pt x="81" y="88"/>
                  <a:pt x="81" y="88"/>
                  <a:pt x="81" y="88"/>
                </a:cubicBezTo>
                <a:cubicBezTo>
                  <a:pt x="73" y="83"/>
                  <a:pt x="73" y="83"/>
                  <a:pt x="73" y="83"/>
                </a:cubicBezTo>
                <a:cubicBezTo>
                  <a:pt x="72" y="82"/>
                  <a:pt x="70" y="82"/>
                  <a:pt x="69" y="82"/>
                </a:cubicBezTo>
                <a:cubicBezTo>
                  <a:pt x="68" y="82"/>
                  <a:pt x="67" y="82"/>
                  <a:pt x="66" y="82"/>
                </a:cubicBezTo>
                <a:cubicBezTo>
                  <a:pt x="65" y="83"/>
                  <a:pt x="64" y="83"/>
                  <a:pt x="63" y="84"/>
                </a:cubicBezTo>
                <a:cubicBezTo>
                  <a:pt x="61" y="84"/>
                  <a:pt x="59" y="86"/>
                  <a:pt x="59" y="89"/>
                </a:cubicBezTo>
                <a:cubicBezTo>
                  <a:pt x="57" y="99"/>
                  <a:pt x="57" y="99"/>
                  <a:pt x="57" y="99"/>
                </a:cubicBezTo>
                <a:cubicBezTo>
                  <a:pt x="48" y="99"/>
                  <a:pt x="48" y="99"/>
                  <a:pt x="48" y="99"/>
                </a:cubicBezTo>
                <a:cubicBezTo>
                  <a:pt x="46" y="89"/>
                  <a:pt x="46" y="89"/>
                  <a:pt x="46" y="89"/>
                </a:cubicBezTo>
                <a:cubicBezTo>
                  <a:pt x="45" y="86"/>
                  <a:pt x="44" y="84"/>
                  <a:pt x="41" y="84"/>
                </a:cubicBezTo>
                <a:cubicBezTo>
                  <a:pt x="40" y="83"/>
                  <a:pt x="39" y="83"/>
                  <a:pt x="38" y="82"/>
                </a:cubicBezTo>
                <a:cubicBezTo>
                  <a:pt x="37" y="82"/>
                  <a:pt x="36" y="82"/>
                  <a:pt x="35" y="82"/>
                </a:cubicBezTo>
                <a:cubicBezTo>
                  <a:pt x="34" y="82"/>
                  <a:pt x="33" y="82"/>
                  <a:pt x="31" y="83"/>
                </a:cubicBezTo>
                <a:cubicBezTo>
                  <a:pt x="23" y="88"/>
                  <a:pt x="23" y="88"/>
                  <a:pt x="23" y="88"/>
                </a:cubicBezTo>
                <a:cubicBezTo>
                  <a:pt x="17" y="82"/>
                  <a:pt x="17" y="82"/>
                  <a:pt x="17" y="82"/>
                </a:cubicBezTo>
                <a:cubicBezTo>
                  <a:pt x="22" y="74"/>
                  <a:pt x="22" y="74"/>
                  <a:pt x="22" y="74"/>
                </a:cubicBezTo>
                <a:cubicBezTo>
                  <a:pt x="24" y="72"/>
                  <a:pt x="24" y="69"/>
                  <a:pt x="23" y="67"/>
                </a:cubicBezTo>
                <a:cubicBezTo>
                  <a:pt x="22" y="66"/>
                  <a:pt x="22" y="65"/>
                  <a:pt x="21" y="64"/>
                </a:cubicBezTo>
                <a:cubicBezTo>
                  <a:pt x="21" y="61"/>
                  <a:pt x="19" y="60"/>
                  <a:pt x="16" y="59"/>
                </a:cubicBezTo>
                <a:cubicBezTo>
                  <a:pt x="6" y="57"/>
                  <a:pt x="6" y="57"/>
                  <a:pt x="6" y="57"/>
                </a:cubicBezTo>
                <a:cubicBezTo>
                  <a:pt x="6" y="48"/>
                  <a:pt x="6" y="48"/>
                  <a:pt x="6" y="48"/>
                </a:cubicBezTo>
                <a:cubicBezTo>
                  <a:pt x="16" y="46"/>
                  <a:pt x="16" y="46"/>
                  <a:pt x="16" y="46"/>
                </a:cubicBezTo>
                <a:cubicBezTo>
                  <a:pt x="19" y="46"/>
                  <a:pt x="21" y="44"/>
                  <a:pt x="21" y="42"/>
                </a:cubicBezTo>
                <a:cubicBezTo>
                  <a:pt x="22" y="41"/>
                  <a:pt x="22" y="40"/>
                  <a:pt x="23" y="39"/>
                </a:cubicBezTo>
                <a:cubicBezTo>
                  <a:pt x="24" y="36"/>
                  <a:pt x="24" y="34"/>
                  <a:pt x="22" y="32"/>
                </a:cubicBezTo>
                <a:cubicBezTo>
                  <a:pt x="17" y="24"/>
                  <a:pt x="17" y="24"/>
                  <a:pt x="17" y="24"/>
                </a:cubicBezTo>
                <a:cubicBezTo>
                  <a:pt x="23" y="17"/>
                  <a:pt x="23" y="17"/>
                  <a:pt x="23" y="17"/>
                </a:cubicBezTo>
                <a:cubicBezTo>
                  <a:pt x="31" y="23"/>
                  <a:pt x="31" y="23"/>
                  <a:pt x="31" y="23"/>
                </a:cubicBezTo>
                <a:cubicBezTo>
                  <a:pt x="33" y="24"/>
                  <a:pt x="34" y="24"/>
                  <a:pt x="35" y="24"/>
                </a:cubicBezTo>
                <a:cubicBezTo>
                  <a:pt x="36" y="24"/>
                  <a:pt x="37" y="24"/>
                  <a:pt x="38" y="23"/>
                </a:cubicBezTo>
                <a:cubicBezTo>
                  <a:pt x="39" y="23"/>
                  <a:pt x="40" y="22"/>
                  <a:pt x="41" y="22"/>
                </a:cubicBezTo>
                <a:cubicBezTo>
                  <a:pt x="44" y="21"/>
                  <a:pt x="45" y="19"/>
                  <a:pt x="46" y="17"/>
                </a:cubicBezTo>
                <a:cubicBezTo>
                  <a:pt x="48" y="7"/>
                  <a:pt x="48" y="7"/>
                  <a:pt x="48" y="7"/>
                </a:cubicBezTo>
                <a:cubicBezTo>
                  <a:pt x="57" y="7"/>
                  <a:pt x="57" y="7"/>
                  <a:pt x="57" y="7"/>
                </a:cubicBezTo>
                <a:cubicBezTo>
                  <a:pt x="59" y="17"/>
                  <a:pt x="59" y="17"/>
                  <a:pt x="59" y="17"/>
                </a:cubicBezTo>
                <a:cubicBezTo>
                  <a:pt x="59" y="19"/>
                  <a:pt x="61" y="21"/>
                  <a:pt x="63" y="22"/>
                </a:cubicBezTo>
                <a:cubicBezTo>
                  <a:pt x="64" y="22"/>
                  <a:pt x="65" y="23"/>
                  <a:pt x="66" y="23"/>
                </a:cubicBezTo>
                <a:cubicBezTo>
                  <a:pt x="67" y="24"/>
                  <a:pt x="68" y="24"/>
                  <a:pt x="69" y="24"/>
                </a:cubicBezTo>
                <a:cubicBezTo>
                  <a:pt x="70" y="24"/>
                  <a:pt x="72" y="24"/>
                  <a:pt x="73" y="23"/>
                </a:cubicBezTo>
                <a:cubicBezTo>
                  <a:pt x="81" y="17"/>
                  <a:pt x="81" y="17"/>
                  <a:pt x="81" y="17"/>
                </a:cubicBezTo>
                <a:cubicBezTo>
                  <a:pt x="88" y="24"/>
                  <a:pt x="88" y="24"/>
                  <a:pt x="88" y="24"/>
                </a:cubicBezTo>
                <a:cubicBezTo>
                  <a:pt x="82" y="32"/>
                  <a:pt x="82" y="32"/>
                  <a:pt x="82" y="32"/>
                </a:cubicBezTo>
                <a:cubicBezTo>
                  <a:pt x="81" y="34"/>
                  <a:pt x="81" y="36"/>
                  <a:pt x="82" y="39"/>
                </a:cubicBezTo>
                <a:cubicBezTo>
                  <a:pt x="82" y="40"/>
                  <a:pt x="83" y="41"/>
                  <a:pt x="83" y="42"/>
                </a:cubicBezTo>
                <a:cubicBezTo>
                  <a:pt x="84" y="44"/>
                  <a:pt x="86" y="46"/>
                  <a:pt x="88" y="46"/>
                </a:cubicBezTo>
                <a:cubicBezTo>
                  <a:pt x="98" y="48"/>
                  <a:pt x="98" y="48"/>
                  <a:pt x="98" y="48"/>
                </a:cubicBezTo>
                <a:cubicBezTo>
                  <a:pt x="98" y="57"/>
                  <a:pt x="98" y="57"/>
                  <a:pt x="98" y="57"/>
                </a:cubicBezTo>
                <a:lnTo>
                  <a:pt x="88" y="59"/>
                </a:ln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39" name="Freeform 100"/>
          <p:cNvSpPr>
            <a:spLocks noEditPoints="1"/>
          </p:cNvSpPr>
          <p:nvPr/>
        </p:nvSpPr>
        <p:spPr bwMode="auto">
          <a:xfrm>
            <a:off x="2862790" y="2740274"/>
            <a:ext cx="143192" cy="143193"/>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3 h 46"/>
              <a:gd name="T12" fmla="*/ 3 w 46"/>
              <a:gd name="T13" fmla="*/ 23 h 46"/>
              <a:gd name="T14" fmla="*/ 23 w 46"/>
              <a:gd name="T15" fmla="*/ 3 h 46"/>
              <a:gd name="T16" fmla="*/ 43 w 46"/>
              <a:gd name="T17" fmla="*/ 23 h 46"/>
              <a:gd name="T18" fmla="*/ 23 w 46"/>
              <a:gd name="T19"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5"/>
                  <a:pt x="10" y="46"/>
                  <a:pt x="23" y="46"/>
                </a:cubicBezTo>
                <a:cubicBezTo>
                  <a:pt x="36" y="46"/>
                  <a:pt x="46" y="35"/>
                  <a:pt x="46" y="23"/>
                </a:cubicBezTo>
                <a:cubicBezTo>
                  <a:pt x="46" y="10"/>
                  <a:pt x="36" y="0"/>
                  <a:pt x="23" y="0"/>
                </a:cubicBezTo>
                <a:close/>
                <a:moveTo>
                  <a:pt x="23" y="43"/>
                </a:moveTo>
                <a:cubicBezTo>
                  <a:pt x="12" y="43"/>
                  <a:pt x="3" y="34"/>
                  <a:pt x="3" y="23"/>
                </a:cubicBezTo>
                <a:cubicBezTo>
                  <a:pt x="3" y="12"/>
                  <a:pt x="12" y="3"/>
                  <a:pt x="23" y="3"/>
                </a:cubicBezTo>
                <a:cubicBezTo>
                  <a:pt x="34" y="3"/>
                  <a:pt x="43" y="12"/>
                  <a:pt x="43" y="23"/>
                </a:cubicBezTo>
                <a:cubicBezTo>
                  <a:pt x="43" y="34"/>
                  <a:pt x="34" y="43"/>
                  <a:pt x="23" y="4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0" name="Freeform 101"/>
          <p:cNvSpPr>
            <a:spLocks noEditPoints="1"/>
          </p:cNvSpPr>
          <p:nvPr/>
        </p:nvSpPr>
        <p:spPr bwMode="auto">
          <a:xfrm>
            <a:off x="2894222" y="2771706"/>
            <a:ext cx="80327" cy="80328"/>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1" name="Freeform 102"/>
          <p:cNvSpPr>
            <a:spLocks noEditPoints="1"/>
          </p:cNvSpPr>
          <p:nvPr/>
        </p:nvSpPr>
        <p:spPr bwMode="auto">
          <a:xfrm>
            <a:off x="3564781" y="4004560"/>
            <a:ext cx="263684" cy="267177"/>
          </a:xfrm>
          <a:custGeom>
            <a:avLst/>
            <a:gdLst>
              <a:gd name="T0" fmla="*/ 16 w 85"/>
              <a:gd name="T1" fmla="*/ 53 h 86"/>
              <a:gd name="T2" fmla="*/ 0 w 85"/>
              <a:gd name="T3" fmla="*/ 69 h 86"/>
              <a:gd name="T4" fmla="*/ 16 w 85"/>
              <a:gd name="T5" fmla="*/ 86 h 86"/>
              <a:gd name="T6" fmla="*/ 33 w 85"/>
              <a:gd name="T7" fmla="*/ 69 h 86"/>
              <a:gd name="T8" fmla="*/ 16 w 85"/>
              <a:gd name="T9" fmla="*/ 53 h 86"/>
              <a:gd name="T10" fmla="*/ 16 w 85"/>
              <a:gd name="T11" fmla="*/ 79 h 86"/>
              <a:gd name="T12" fmla="*/ 7 w 85"/>
              <a:gd name="T13" fmla="*/ 69 h 86"/>
              <a:gd name="T14" fmla="*/ 16 w 85"/>
              <a:gd name="T15" fmla="*/ 59 h 86"/>
              <a:gd name="T16" fmla="*/ 26 w 85"/>
              <a:gd name="T17" fmla="*/ 69 h 86"/>
              <a:gd name="T18" fmla="*/ 16 w 85"/>
              <a:gd name="T19" fmla="*/ 79 h 86"/>
              <a:gd name="T20" fmla="*/ 13 w 85"/>
              <a:gd name="T21" fmla="*/ 44 h 86"/>
              <a:gd name="T22" fmla="*/ 16 w 85"/>
              <a:gd name="T23" fmla="*/ 48 h 86"/>
              <a:gd name="T24" fmla="*/ 20 w 85"/>
              <a:gd name="T25" fmla="*/ 44 h 86"/>
              <a:gd name="T26" fmla="*/ 20 w 85"/>
              <a:gd name="T27" fmla="*/ 18 h 86"/>
              <a:gd name="T28" fmla="*/ 27 w 85"/>
              <a:gd name="T29" fmla="*/ 18 h 86"/>
              <a:gd name="T30" fmla="*/ 16 w 85"/>
              <a:gd name="T31" fmla="*/ 0 h 86"/>
              <a:gd name="T32" fmla="*/ 6 w 85"/>
              <a:gd name="T33" fmla="*/ 18 h 86"/>
              <a:gd name="T34" fmla="*/ 13 w 85"/>
              <a:gd name="T35" fmla="*/ 18 h 86"/>
              <a:gd name="T36" fmla="*/ 13 w 85"/>
              <a:gd name="T37" fmla="*/ 44 h 86"/>
              <a:gd name="T38" fmla="*/ 85 w 85"/>
              <a:gd name="T39" fmla="*/ 69 h 86"/>
              <a:gd name="T40" fmla="*/ 68 w 85"/>
              <a:gd name="T41" fmla="*/ 59 h 86"/>
              <a:gd name="T42" fmla="*/ 68 w 85"/>
              <a:gd name="T43" fmla="*/ 66 h 86"/>
              <a:gd name="T44" fmla="*/ 40 w 85"/>
              <a:gd name="T45" fmla="*/ 66 h 86"/>
              <a:gd name="T46" fmla="*/ 37 w 85"/>
              <a:gd name="T47" fmla="*/ 69 h 86"/>
              <a:gd name="T48" fmla="*/ 40 w 85"/>
              <a:gd name="T49" fmla="*/ 72 h 86"/>
              <a:gd name="T50" fmla="*/ 68 w 85"/>
              <a:gd name="T51" fmla="*/ 72 h 86"/>
              <a:gd name="T52" fmla="*/ 68 w 85"/>
              <a:gd name="T53" fmla="*/ 79 h 86"/>
              <a:gd name="T54" fmla="*/ 85 w 85"/>
              <a:gd name="T55" fmla="*/ 69 h 86"/>
              <a:gd name="T56" fmla="*/ 77 w 85"/>
              <a:gd name="T57" fmla="*/ 23 h 86"/>
              <a:gd name="T58" fmla="*/ 82 w 85"/>
              <a:gd name="T59" fmla="*/ 3 h 86"/>
              <a:gd name="T60" fmla="*/ 62 w 85"/>
              <a:gd name="T61" fmla="*/ 9 h 86"/>
              <a:gd name="T62" fmla="*/ 67 w 85"/>
              <a:gd name="T63" fmla="*/ 14 h 86"/>
              <a:gd name="T64" fmla="*/ 30 w 85"/>
              <a:gd name="T65" fmla="*/ 50 h 86"/>
              <a:gd name="T66" fmla="*/ 30 w 85"/>
              <a:gd name="T67" fmla="*/ 54 h 86"/>
              <a:gd name="T68" fmla="*/ 33 w 85"/>
              <a:gd name="T69" fmla="*/ 56 h 86"/>
              <a:gd name="T70" fmla="*/ 35 w 85"/>
              <a:gd name="T71" fmla="*/ 55 h 86"/>
              <a:gd name="T72" fmla="*/ 72 w 85"/>
              <a:gd name="T73" fmla="*/ 18 h 86"/>
              <a:gd name="T74" fmla="*/ 77 w 85"/>
              <a:gd name="T7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16" y="53"/>
                </a:moveTo>
                <a:cubicBezTo>
                  <a:pt x="7" y="53"/>
                  <a:pt x="0" y="60"/>
                  <a:pt x="0" y="69"/>
                </a:cubicBezTo>
                <a:cubicBezTo>
                  <a:pt x="0" y="78"/>
                  <a:pt x="7" y="86"/>
                  <a:pt x="16" y="86"/>
                </a:cubicBezTo>
                <a:cubicBezTo>
                  <a:pt x="26" y="86"/>
                  <a:pt x="33" y="78"/>
                  <a:pt x="33" y="69"/>
                </a:cubicBezTo>
                <a:cubicBezTo>
                  <a:pt x="33" y="60"/>
                  <a:pt x="26" y="53"/>
                  <a:pt x="16" y="53"/>
                </a:cubicBezTo>
                <a:close/>
                <a:moveTo>
                  <a:pt x="16" y="79"/>
                </a:moveTo>
                <a:cubicBezTo>
                  <a:pt x="11" y="79"/>
                  <a:pt x="7" y="74"/>
                  <a:pt x="7" y="69"/>
                </a:cubicBezTo>
                <a:cubicBezTo>
                  <a:pt x="7" y="64"/>
                  <a:pt x="11" y="59"/>
                  <a:pt x="16" y="59"/>
                </a:cubicBezTo>
                <a:cubicBezTo>
                  <a:pt x="22" y="59"/>
                  <a:pt x="26" y="64"/>
                  <a:pt x="26" y="69"/>
                </a:cubicBezTo>
                <a:cubicBezTo>
                  <a:pt x="26" y="74"/>
                  <a:pt x="22" y="79"/>
                  <a:pt x="16" y="79"/>
                </a:cubicBezTo>
                <a:close/>
                <a:moveTo>
                  <a:pt x="13" y="44"/>
                </a:moveTo>
                <a:cubicBezTo>
                  <a:pt x="13" y="46"/>
                  <a:pt x="15" y="48"/>
                  <a:pt x="16" y="48"/>
                </a:cubicBezTo>
                <a:cubicBezTo>
                  <a:pt x="18" y="48"/>
                  <a:pt x="20" y="46"/>
                  <a:pt x="20" y="44"/>
                </a:cubicBezTo>
                <a:cubicBezTo>
                  <a:pt x="20" y="18"/>
                  <a:pt x="20" y="18"/>
                  <a:pt x="20" y="18"/>
                </a:cubicBezTo>
                <a:cubicBezTo>
                  <a:pt x="27" y="18"/>
                  <a:pt x="27" y="18"/>
                  <a:pt x="27" y="18"/>
                </a:cubicBezTo>
                <a:cubicBezTo>
                  <a:pt x="16" y="0"/>
                  <a:pt x="16" y="0"/>
                  <a:pt x="16" y="0"/>
                </a:cubicBezTo>
                <a:cubicBezTo>
                  <a:pt x="6" y="18"/>
                  <a:pt x="6" y="18"/>
                  <a:pt x="6" y="18"/>
                </a:cubicBezTo>
                <a:cubicBezTo>
                  <a:pt x="13" y="18"/>
                  <a:pt x="13" y="18"/>
                  <a:pt x="13" y="18"/>
                </a:cubicBezTo>
                <a:lnTo>
                  <a:pt x="13" y="44"/>
                </a:lnTo>
                <a:close/>
                <a:moveTo>
                  <a:pt x="85" y="69"/>
                </a:moveTo>
                <a:cubicBezTo>
                  <a:pt x="68" y="59"/>
                  <a:pt x="68" y="59"/>
                  <a:pt x="68" y="59"/>
                </a:cubicBezTo>
                <a:cubicBezTo>
                  <a:pt x="68" y="66"/>
                  <a:pt x="68" y="66"/>
                  <a:pt x="68" y="66"/>
                </a:cubicBezTo>
                <a:cubicBezTo>
                  <a:pt x="40" y="66"/>
                  <a:pt x="40" y="66"/>
                  <a:pt x="40" y="66"/>
                </a:cubicBezTo>
                <a:cubicBezTo>
                  <a:pt x="39" y="66"/>
                  <a:pt x="37" y="67"/>
                  <a:pt x="37" y="69"/>
                </a:cubicBezTo>
                <a:cubicBezTo>
                  <a:pt x="37" y="71"/>
                  <a:pt x="39" y="72"/>
                  <a:pt x="40" y="72"/>
                </a:cubicBezTo>
                <a:cubicBezTo>
                  <a:pt x="68" y="72"/>
                  <a:pt x="68" y="72"/>
                  <a:pt x="68" y="72"/>
                </a:cubicBezTo>
                <a:cubicBezTo>
                  <a:pt x="68" y="79"/>
                  <a:pt x="68" y="79"/>
                  <a:pt x="68" y="79"/>
                </a:cubicBezTo>
                <a:lnTo>
                  <a:pt x="85" y="69"/>
                </a:lnTo>
                <a:close/>
                <a:moveTo>
                  <a:pt x="77" y="23"/>
                </a:moveTo>
                <a:cubicBezTo>
                  <a:pt x="82" y="3"/>
                  <a:pt x="82" y="3"/>
                  <a:pt x="82" y="3"/>
                </a:cubicBezTo>
                <a:cubicBezTo>
                  <a:pt x="62" y="9"/>
                  <a:pt x="62" y="9"/>
                  <a:pt x="62" y="9"/>
                </a:cubicBezTo>
                <a:cubicBezTo>
                  <a:pt x="67" y="14"/>
                  <a:pt x="67" y="14"/>
                  <a:pt x="67" y="14"/>
                </a:cubicBezTo>
                <a:cubicBezTo>
                  <a:pt x="30" y="50"/>
                  <a:pt x="30" y="50"/>
                  <a:pt x="30" y="50"/>
                </a:cubicBezTo>
                <a:cubicBezTo>
                  <a:pt x="30" y="51"/>
                  <a:pt x="29" y="52"/>
                  <a:pt x="30" y="54"/>
                </a:cubicBezTo>
                <a:cubicBezTo>
                  <a:pt x="30" y="55"/>
                  <a:pt x="32" y="56"/>
                  <a:pt x="33" y="56"/>
                </a:cubicBezTo>
                <a:cubicBezTo>
                  <a:pt x="34" y="56"/>
                  <a:pt x="35" y="55"/>
                  <a:pt x="35" y="55"/>
                </a:cubicBezTo>
                <a:cubicBezTo>
                  <a:pt x="72" y="18"/>
                  <a:pt x="72" y="18"/>
                  <a:pt x="72" y="18"/>
                </a:cubicBezTo>
                <a:lnTo>
                  <a:pt x="77" y="23"/>
                </a:ln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2" name="Freeform 103"/>
          <p:cNvSpPr>
            <a:spLocks noEditPoints="1"/>
          </p:cNvSpPr>
          <p:nvPr/>
        </p:nvSpPr>
        <p:spPr bwMode="auto">
          <a:xfrm>
            <a:off x="5089259" y="1355499"/>
            <a:ext cx="295117" cy="295117"/>
          </a:xfrm>
          <a:custGeom>
            <a:avLst/>
            <a:gdLst>
              <a:gd name="T0" fmla="*/ 18 w 95"/>
              <a:gd name="T1" fmla="*/ 48 h 95"/>
              <a:gd name="T2" fmla="*/ 48 w 95"/>
              <a:gd name="T3" fmla="*/ 79 h 95"/>
              <a:gd name="T4" fmla="*/ 79 w 95"/>
              <a:gd name="T5" fmla="*/ 48 h 95"/>
              <a:gd name="T6" fmla="*/ 49 w 95"/>
              <a:gd name="T7" fmla="*/ 18 h 95"/>
              <a:gd name="T8" fmla="*/ 32 w 95"/>
              <a:gd name="T9" fmla="*/ 22 h 95"/>
              <a:gd name="T10" fmla="*/ 37 w 95"/>
              <a:gd name="T11" fmla="*/ 26 h 95"/>
              <a:gd name="T12" fmla="*/ 49 w 95"/>
              <a:gd name="T13" fmla="*/ 23 h 95"/>
              <a:gd name="T14" fmla="*/ 73 w 95"/>
              <a:gd name="T15" fmla="*/ 48 h 95"/>
              <a:gd name="T16" fmla="*/ 49 w 95"/>
              <a:gd name="T17" fmla="*/ 73 h 95"/>
              <a:gd name="T18" fmla="*/ 24 w 95"/>
              <a:gd name="T19" fmla="*/ 48 h 95"/>
              <a:gd name="T20" fmla="*/ 27 w 95"/>
              <a:gd name="T21" fmla="*/ 36 h 95"/>
              <a:gd name="T22" fmla="*/ 22 w 95"/>
              <a:gd name="T23" fmla="*/ 32 h 95"/>
              <a:gd name="T24" fmla="*/ 18 w 95"/>
              <a:gd name="T25" fmla="*/ 48 h 95"/>
              <a:gd name="T26" fmla="*/ 33 w 95"/>
              <a:gd name="T27" fmla="*/ 48 h 95"/>
              <a:gd name="T28" fmla="*/ 49 w 95"/>
              <a:gd name="T29" fmla="*/ 64 h 95"/>
              <a:gd name="T30" fmla="*/ 64 w 95"/>
              <a:gd name="T31" fmla="*/ 48 h 95"/>
              <a:gd name="T32" fmla="*/ 48 w 95"/>
              <a:gd name="T33" fmla="*/ 33 h 95"/>
              <a:gd name="T34" fmla="*/ 44 w 95"/>
              <a:gd name="T35" fmla="*/ 34 h 95"/>
              <a:gd name="T36" fmla="*/ 49 w 95"/>
              <a:gd name="T37" fmla="*/ 39 h 95"/>
              <a:gd name="T38" fmla="*/ 58 w 95"/>
              <a:gd name="T39" fmla="*/ 48 h 95"/>
              <a:gd name="T40" fmla="*/ 48 w 95"/>
              <a:gd name="T41" fmla="*/ 58 h 95"/>
              <a:gd name="T42" fmla="*/ 39 w 95"/>
              <a:gd name="T43" fmla="*/ 49 h 95"/>
              <a:gd name="T44" fmla="*/ 34 w 95"/>
              <a:gd name="T45" fmla="*/ 44 h 95"/>
              <a:gd name="T46" fmla="*/ 33 w 95"/>
              <a:gd name="T47" fmla="*/ 48 h 95"/>
              <a:gd name="T48" fmla="*/ 2 w 95"/>
              <a:gd name="T49" fmla="*/ 48 h 95"/>
              <a:gd name="T50" fmla="*/ 49 w 95"/>
              <a:gd name="T51" fmla="*/ 95 h 95"/>
              <a:gd name="T52" fmla="*/ 95 w 95"/>
              <a:gd name="T53" fmla="*/ 48 h 95"/>
              <a:gd name="T54" fmla="*/ 49 w 95"/>
              <a:gd name="T55" fmla="*/ 2 h 95"/>
              <a:gd name="T56" fmla="*/ 25 w 95"/>
              <a:gd name="T57" fmla="*/ 8 h 95"/>
              <a:gd name="T58" fmla="*/ 29 w 95"/>
              <a:gd name="T59" fmla="*/ 12 h 95"/>
              <a:gd name="T60" fmla="*/ 49 w 95"/>
              <a:gd name="T61" fmla="*/ 7 h 95"/>
              <a:gd name="T62" fmla="*/ 89 w 95"/>
              <a:gd name="T63" fmla="*/ 48 h 95"/>
              <a:gd name="T64" fmla="*/ 49 w 95"/>
              <a:gd name="T65" fmla="*/ 89 h 95"/>
              <a:gd name="T66" fmla="*/ 8 w 95"/>
              <a:gd name="T67" fmla="*/ 48 h 95"/>
              <a:gd name="T68" fmla="*/ 13 w 95"/>
              <a:gd name="T69" fmla="*/ 28 h 95"/>
              <a:gd name="T70" fmla="*/ 9 w 95"/>
              <a:gd name="T71" fmla="*/ 24 h 95"/>
              <a:gd name="T72" fmla="*/ 2 w 95"/>
              <a:gd name="T73" fmla="*/ 48 h 95"/>
              <a:gd name="T74" fmla="*/ 0 w 95"/>
              <a:gd name="T75" fmla="*/ 9 h 95"/>
              <a:gd name="T76" fmla="*/ 8 w 95"/>
              <a:gd name="T77" fmla="*/ 7 h 95"/>
              <a:gd name="T78" fmla="*/ 10 w 95"/>
              <a:gd name="T79" fmla="*/ 0 h 95"/>
              <a:gd name="T80" fmla="*/ 25 w 95"/>
              <a:gd name="T81" fmla="*/ 15 h 95"/>
              <a:gd name="T82" fmla="*/ 24 w 95"/>
              <a:gd name="T83" fmla="*/ 20 h 95"/>
              <a:gd name="T84" fmla="*/ 51 w 95"/>
              <a:gd name="T85" fmla="*/ 46 h 95"/>
              <a:gd name="T86" fmla="*/ 51 w 95"/>
              <a:gd name="T87" fmla="*/ 50 h 95"/>
              <a:gd name="T88" fmla="*/ 47 w 95"/>
              <a:gd name="T89" fmla="*/ 50 h 95"/>
              <a:gd name="T90" fmla="*/ 20 w 95"/>
              <a:gd name="T91" fmla="*/ 24 h 95"/>
              <a:gd name="T92" fmla="*/ 15 w 95"/>
              <a:gd name="T93" fmla="*/ 24 h 95"/>
              <a:gd name="T94" fmla="*/ 0 w 95"/>
              <a:gd name="T95" fmla="*/ 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5" h="95">
                <a:moveTo>
                  <a:pt x="18" y="48"/>
                </a:moveTo>
                <a:cubicBezTo>
                  <a:pt x="18" y="65"/>
                  <a:pt x="32" y="79"/>
                  <a:pt x="48" y="79"/>
                </a:cubicBezTo>
                <a:cubicBezTo>
                  <a:pt x="65" y="79"/>
                  <a:pt x="79" y="65"/>
                  <a:pt x="79" y="48"/>
                </a:cubicBezTo>
                <a:cubicBezTo>
                  <a:pt x="79" y="31"/>
                  <a:pt x="65" y="18"/>
                  <a:pt x="49" y="18"/>
                </a:cubicBezTo>
                <a:cubicBezTo>
                  <a:pt x="43" y="18"/>
                  <a:pt x="37" y="19"/>
                  <a:pt x="32" y="22"/>
                </a:cubicBezTo>
                <a:cubicBezTo>
                  <a:pt x="37" y="26"/>
                  <a:pt x="37" y="26"/>
                  <a:pt x="37" y="26"/>
                </a:cubicBezTo>
                <a:cubicBezTo>
                  <a:pt x="40" y="24"/>
                  <a:pt x="44" y="23"/>
                  <a:pt x="49" y="23"/>
                </a:cubicBezTo>
                <a:cubicBezTo>
                  <a:pt x="62" y="23"/>
                  <a:pt x="73" y="35"/>
                  <a:pt x="73" y="48"/>
                </a:cubicBezTo>
                <a:cubicBezTo>
                  <a:pt x="73" y="62"/>
                  <a:pt x="62" y="73"/>
                  <a:pt x="49" y="73"/>
                </a:cubicBezTo>
                <a:cubicBezTo>
                  <a:pt x="35" y="73"/>
                  <a:pt x="24" y="62"/>
                  <a:pt x="24" y="48"/>
                </a:cubicBezTo>
                <a:cubicBezTo>
                  <a:pt x="24" y="44"/>
                  <a:pt x="25" y="40"/>
                  <a:pt x="27" y="36"/>
                </a:cubicBezTo>
                <a:cubicBezTo>
                  <a:pt x="22" y="32"/>
                  <a:pt x="22" y="32"/>
                  <a:pt x="22" y="32"/>
                </a:cubicBezTo>
                <a:cubicBezTo>
                  <a:pt x="20" y="37"/>
                  <a:pt x="18" y="42"/>
                  <a:pt x="18" y="48"/>
                </a:cubicBezTo>
                <a:close/>
                <a:moveTo>
                  <a:pt x="33" y="48"/>
                </a:moveTo>
                <a:cubicBezTo>
                  <a:pt x="33" y="57"/>
                  <a:pt x="40" y="64"/>
                  <a:pt x="49" y="64"/>
                </a:cubicBezTo>
                <a:cubicBezTo>
                  <a:pt x="57" y="64"/>
                  <a:pt x="64" y="57"/>
                  <a:pt x="64" y="48"/>
                </a:cubicBezTo>
                <a:cubicBezTo>
                  <a:pt x="64" y="40"/>
                  <a:pt x="57" y="33"/>
                  <a:pt x="48" y="33"/>
                </a:cubicBezTo>
                <a:cubicBezTo>
                  <a:pt x="47" y="33"/>
                  <a:pt x="45" y="33"/>
                  <a:pt x="44" y="34"/>
                </a:cubicBezTo>
                <a:cubicBezTo>
                  <a:pt x="49" y="39"/>
                  <a:pt x="49" y="39"/>
                  <a:pt x="49" y="39"/>
                </a:cubicBezTo>
                <a:cubicBezTo>
                  <a:pt x="54" y="39"/>
                  <a:pt x="58" y="43"/>
                  <a:pt x="58" y="48"/>
                </a:cubicBezTo>
                <a:cubicBezTo>
                  <a:pt x="58" y="54"/>
                  <a:pt x="54" y="58"/>
                  <a:pt x="48" y="58"/>
                </a:cubicBezTo>
                <a:cubicBezTo>
                  <a:pt x="43" y="58"/>
                  <a:pt x="39" y="54"/>
                  <a:pt x="39" y="49"/>
                </a:cubicBezTo>
                <a:cubicBezTo>
                  <a:pt x="34" y="44"/>
                  <a:pt x="34" y="44"/>
                  <a:pt x="34" y="44"/>
                </a:cubicBezTo>
                <a:cubicBezTo>
                  <a:pt x="33" y="45"/>
                  <a:pt x="33" y="47"/>
                  <a:pt x="33" y="48"/>
                </a:cubicBezTo>
                <a:close/>
                <a:moveTo>
                  <a:pt x="2" y="48"/>
                </a:moveTo>
                <a:cubicBezTo>
                  <a:pt x="2" y="74"/>
                  <a:pt x="23" y="95"/>
                  <a:pt x="49" y="95"/>
                </a:cubicBezTo>
                <a:cubicBezTo>
                  <a:pt x="74" y="95"/>
                  <a:pt x="95" y="74"/>
                  <a:pt x="95" y="48"/>
                </a:cubicBezTo>
                <a:cubicBezTo>
                  <a:pt x="95" y="23"/>
                  <a:pt x="74" y="2"/>
                  <a:pt x="49" y="2"/>
                </a:cubicBezTo>
                <a:cubicBezTo>
                  <a:pt x="40" y="2"/>
                  <a:pt x="32" y="4"/>
                  <a:pt x="25" y="8"/>
                </a:cubicBezTo>
                <a:cubicBezTo>
                  <a:pt x="29" y="12"/>
                  <a:pt x="29" y="12"/>
                  <a:pt x="29" y="12"/>
                </a:cubicBezTo>
                <a:cubicBezTo>
                  <a:pt x="35" y="9"/>
                  <a:pt x="41" y="7"/>
                  <a:pt x="49" y="7"/>
                </a:cubicBezTo>
                <a:cubicBezTo>
                  <a:pt x="71" y="7"/>
                  <a:pt x="89" y="26"/>
                  <a:pt x="89" y="48"/>
                </a:cubicBezTo>
                <a:cubicBezTo>
                  <a:pt x="89" y="71"/>
                  <a:pt x="71" y="89"/>
                  <a:pt x="49" y="89"/>
                </a:cubicBezTo>
                <a:cubicBezTo>
                  <a:pt x="26" y="89"/>
                  <a:pt x="8" y="71"/>
                  <a:pt x="8" y="48"/>
                </a:cubicBezTo>
                <a:cubicBezTo>
                  <a:pt x="8" y="41"/>
                  <a:pt x="9" y="34"/>
                  <a:pt x="13" y="28"/>
                </a:cubicBezTo>
                <a:cubicBezTo>
                  <a:pt x="9" y="24"/>
                  <a:pt x="9" y="24"/>
                  <a:pt x="9" y="24"/>
                </a:cubicBezTo>
                <a:cubicBezTo>
                  <a:pt x="4" y="31"/>
                  <a:pt x="2" y="40"/>
                  <a:pt x="2" y="48"/>
                </a:cubicBezTo>
                <a:close/>
                <a:moveTo>
                  <a:pt x="0" y="9"/>
                </a:moveTo>
                <a:cubicBezTo>
                  <a:pt x="8" y="7"/>
                  <a:pt x="8" y="7"/>
                  <a:pt x="8" y="7"/>
                </a:cubicBezTo>
                <a:cubicBezTo>
                  <a:pt x="10" y="0"/>
                  <a:pt x="10" y="0"/>
                  <a:pt x="10" y="0"/>
                </a:cubicBezTo>
                <a:cubicBezTo>
                  <a:pt x="25" y="15"/>
                  <a:pt x="25" y="15"/>
                  <a:pt x="25" y="15"/>
                </a:cubicBezTo>
                <a:cubicBezTo>
                  <a:pt x="24" y="20"/>
                  <a:pt x="24" y="20"/>
                  <a:pt x="24" y="20"/>
                </a:cubicBezTo>
                <a:cubicBezTo>
                  <a:pt x="51" y="46"/>
                  <a:pt x="51" y="46"/>
                  <a:pt x="51" y="46"/>
                </a:cubicBezTo>
                <a:cubicBezTo>
                  <a:pt x="52" y="48"/>
                  <a:pt x="52" y="49"/>
                  <a:pt x="51" y="50"/>
                </a:cubicBezTo>
                <a:cubicBezTo>
                  <a:pt x="50" y="52"/>
                  <a:pt x="48" y="52"/>
                  <a:pt x="47" y="50"/>
                </a:cubicBezTo>
                <a:cubicBezTo>
                  <a:pt x="20" y="24"/>
                  <a:pt x="20" y="24"/>
                  <a:pt x="20" y="24"/>
                </a:cubicBezTo>
                <a:cubicBezTo>
                  <a:pt x="15" y="24"/>
                  <a:pt x="15" y="24"/>
                  <a:pt x="15" y="24"/>
                </a:cubicBezTo>
                <a:lnTo>
                  <a:pt x="0" y="9"/>
                </a:ln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3" name="Freeform 104"/>
          <p:cNvSpPr>
            <a:spLocks noEditPoints="1"/>
          </p:cNvSpPr>
          <p:nvPr/>
        </p:nvSpPr>
        <p:spPr bwMode="auto">
          <a:xfrm>
            <a:off x="5827922" y="2652962"/>
            <a:ext cx="323057" cy="314325"/>
          </a:xfrm>
          <a:custGeom>
            <a:avLst/>
            <a:gdLst>
              <a:gd name="T0" fmla="*/ 155 w 185"/>
              <a:gd name="T1" fmla="*/ 80 h 180"/>
              <a:gd name="T2" fmla="*/ 140 w 185"/>
              <a:gd name="T3" fmla="*/ 89 h 180"/>
              <a:gd name="T4" fmla="*/ 156 w 185"/>
              <a:gd name="T5" fmla="*/ 118 h 180"/>
              <a:gd name="T6" fmla="*/ 149 w 185"/>
              <a:gd name="T7" fmla="*/ 130 h 180"/>
              <a:gd name="T8" fmla="*/ 119 w 185"/>
              <a:gd name="T9" fmla="*/ 130 h 180"/>
              <a:gd name="T10" fmla="*/ 119 w 185"/>
              <a:gd name="T11" fmla="*/ 146 h 180"/>
              <a:gd name="T12" fmla="*/ 158 w 185"/>
              <a:gd name="T13" fmla="*/ 146 h 180"/>
              <a:gd name="T14" fmla="*/ 174 w 185"/>
              <a:gd name="T15" fmla="*/ 118 h 180"/>
              <a:gd name="T16" fmla="*/ 155 w 185"/>
              <a:gd name="T17" fmla="*/ 80 h 180"/>
              <a:gd name="T18" fmla="*/ 108 w 185"/>
              <a:gd name="T19" fmla="*/ 0 h 180"/>
              <a:gd name="T20" fmla="*/ 76 w 185"/>
              <a:gd name="T21" fmla="*/ 0 h 180"/>
              <a:gd name="T22" fmla="*/ 57 w 185"/>
              <a:gd name="T23" fmla="*/ 36 h 180"/>
              <a:gd name="T24" fmla="*/ 69 w 185"/>
              <a:gd name="T25" fmla="*/ 45 h 180"/>
              <a:gd name="T26" fmla="*/ 85 w 185"/>
              <a:gd name="T27" fmla="*/ 16 h 180"/>
              <a:gd name="T28" fmla="*/ 99 w 185"/>
              <a:gd name="T29" fmla="*/ 16 h 180"/>
              <a:gd name="T30" fmla="*/ 115 w 185"/>
              <a:gd name="T31" fmla="*/ 45 h 180"/>
              <a:gd name="T32" fmla="*/ 128 w 185"/>
              <a:gd name="T33" fmla="*/ 36 h 180"/>
              <a:gd name="T34" fmla="*/ 108 w 185"/>
              <a:gd name="T35" fmla="*/ 0 h 180"/>
              <a:gd name="T36" fmla="*/ 27 w 185"/>
              <a:gd name="T37" fmla="*/ 118 h 180"/>
              <a:gd name="T38" fmla="*/ 44 w 185"/>
              <a:gd name="T39" fmla="*/ 89 h 180"/>
              <a:gd name="T40" fmla="*/ 30 w 185"/>
              <a:gd name="T41" fmla="*/ 80 h 180"/>
              <a:gd name="T42" fmla="*/ 9 w 185"/>
              <a:gd name="T43" fmla="*/ 118 h 180"/>
              <a:gd name="T44" fmla="*/ 25 w 185"/>
              <a:gd name="T45" fmla="*/ 146 h 180"/>
              <a:gd name="T46" fmla="*/ 68 w 185"/>
              <a:gd name="T47" fmla="*/ 146 h 180"/>
              <a:gd name="T48" fmla="*/ 68 w 185"/>
              <a:gd name="T49" fmla="*/ 130 h 180"/>
              <a:gd name="T50" fmla="*/ 34 w 185"/>
              <a:gd name="T51" fmla="*/ 130 h 180"/>
              <a:gd name="T52" fmla="*/ 27 w 185"/>
              <a:gd name="T53" fmla="*/ 118 h 180"/>
              <a:gd name="T54" fmla="*/ 115 w 185"/>
              <a:gd name="T55" fmla="*/ 180 h 180"/>
              <a:gd name="T56" fmla="*/ 92 w 185"/>
              <a:gd name="T57" fmla="*/ 105 h 180"/>
              <a:gd name="T58" fmla="*/ 69 w 185"/>
              <a:gd name="T59" fmla="*/ 180 h 180"/>
              <a:gd name="T60" fmla="*/ 92 w 185"/>
              <a:gd name="T61" fmla="*/ 167 h 180"/>
              <a:gd name="T62" fmla="*/ 115 w 185"/>
              <a:gd name="T63" fmla="*/ 180 h 180"/>
              <a:gd name="T64" fmla="*/ 163 w 185"/>
              <a:gd name="T65" fmla="*/ 50 h 180"/>
              <a:gd name="T66" fmla="*/ 162 w 185"/>
              <a:gd name="T67" fmla="*/ 23 h 180"/>
              <a:gd name="T68" fmla="*/ 108 w 185"/>
              <a:gd name="T69" fmla="*/ 80 h 180"/>
              <a:gd name="T70" fmla="*/ 185 w 185"/>
              <a:gd name="T71" fmla="*/ 64 h 180"/>
              <a:gd name="T72" fmla="*/ 163 w 185"/>
              <a:gd name="T73" fmla="*/ 50 h 180"/>
              <a:gd name="T74" fmla="*/ 23 w 185"/>
              <a:gd name="T75" fmla="*/ 23 h 180"/>
              <a:gd name="T76" fmla="*/ 21 w 185"/>
              <a:gd name="T77" fmla="*/ 50 h 180"/>
              <a:gd name="T78" fmla="*/ 0 w 185"/>
              <a:gd name="T79" fmla="*/ 64 h 180"/>
              <a:gd name="T80" fmla="*/ 76 w 185"/>
              <a:gd name="T81" fmla="*/ 80 h 180"/>
              <a:gd name="T82" fmla="*/ 23 w 185"/>
              <a:gd name="T83" fmla="*/ 2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80">
                <a:moveTo>
                  <a:pt x="155" y="80"/>
                </a:moveTo>
                <a:lnTo>
                  <a:pt x="140" y="89"/>
                </a:lnTo>
                <a:lnTo>
                  <a:pt x="156" y="118"/>
                </a:lnTo>
                <a:lnTo>
                  <a:pt x="149" y="130"/>
                </a:lnTo>
                <a:lnTo>
                  <a:pt x="119" y="130"/>
                </a:lnTo>
                <a:lnTo>
                  <a:pt x="119" y="146"/>
                </a:lnTo>
                <a:lnTo>
                  <a:pt x="158" y="146"/>
                </a:lnTo>
                <a:lnTo>
                  <a:pt x="174" y="118"/>
                </a:lnTo>
                <a:lnTo>
                  <a:pt x="155" y="80"/>
                </a:lnTo>
                <a:close/>
                <a:moveTo>
                  <a:pt x="108" y="0"/>
                </a:moveTo>
                <a:lnTo>
                  <a:pt x="76" y="0"/>
                </a:lnTo>
                <a:lnTo>
                  <a:pt x="57" y="36"/>
                </a:lnTo>
                <a:lnTo>
                  <a:pt x="69" y="45"/>
                </a:lnTo>
                <a:lnTo>
                  <a:pt x="85" y="16"/>
                </a:lnTo>
                <a:lnTo>
                  <a:pt x="99" y="16"/>
                </a:lnTo>
                <a:lnTo>
                  <a:pt x="115" y="45"/>
                </a:lnTo>
                <a:lnTo>
                  <a:pt x="128" y="36"/>
                </a:lnTo>
                <a:lnTo>
                  <a:pt x="108" y="0"/>
                </a:lnTo>
                <a:close/>
                <a:moveTo>
                  <a:pt x="27" y="118"/>
                </a:moveTo>
                <a:lnTo>
                  <a:pt x="44" y="89"/>
                </a:lnTo>
                <a:lnTo>
                  <a:pt x="30" y="80"/>
                </a:lnTo>
                <a:lnTo>
                  <a:pt x="9" y="118"/>
                </a:lnTo>
                <a:lnTo>
                  <a:pt x="25" y="146"/>
                </a:lnTo>
                <a:lnTo>
                  <a:pt x="68" y="146"/>
                </a:lnTo>
                <a:lnTo>
                  <a:pt x="68" y="130"/>
                </a:lnTo>
                <a:lnTo>
                  <a:pt x="34" y="130"/>
                </a:lnTo>
                <a:lnTo>
                  <a:pt x="27" y="118"/>
                </a:lnTo>
                <a:close/>
                <a:moveTo>
                  <a:pt x="115" y="180"/>
                </a:moveTo>
                <a:lnTo>
                  <a:pt x="92" y="105"/>
                </a:lnTo>
                <a:lnTo>
                  <a:pt x="69" y="180"/>
                </a:lnTo>
                <a:lnTo>
                  <a:pt x="92" y="167"/>
                </a:lnTo>
                <a:lnTo>
                  <a:pt x="115" y="180"/>
                </a:lnTo>
                <a:close/>
                <a:moveTo>
                  <a:pt x="163" y="50"/>
                </a:moveTo>
                <a:lnTo>
                  <a:pt x="162" y="23"/>
                </a:lnTo>
                <a:lnTo>
                  <a:pt x="108" y="80"/>
                </a:lnTo>
                <a:lnTo>
                  <a:pt x="185" y="64"/>
                </a:lnTo>
                <a:lnTo>
                  <a:pt x="163" y="50"/>
                </a:lnTo>
                <a:close/>
                <a:moveTo>
                  <a:pt x="23" y="23"/>
                </a:moveTo>
                <a:lnTo>
                  <a:pt x="21" y="50"/>
                </a:lnTo>
                <a:lnTo>
                  <a:pt x="0" y="64"/>
                </a:lnTo>
                <a:lnTo>
                  <a:pt x="76" y="80"/>
                </a:lnTo>
                <a:lnTo>
                  <a:pt x="23" y="23"/>
                </a:lnTo>
                <a:close/>
              </a:path>
            </a:pathLst>
          </a:custGeom>
          <a:solidFill>
            <a:srgbClr val="99AE09"/>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4" name="Freeform 105"/>
          <p:cNvSpPr>
            <a:spLocks noEditPoints="1"/>
          </p:cNvSpPr>
          <p:nvPr/>
        </p:nvSpPr>
        <p:spPr bwMode="auto">
          <a:xfrm>
            <a:off x="5061319" y="3969634"/>
            <a:ext cx="347504" cy="335280"/>
          </a:xfrm>
          <a:custGeom>
            <a:avLst/>
            <a:gdLst>
              <a:gd name="T0" fmla="*/ 94 w 112"/>
              <a:gd name="T1" fmla="*/ 50 h 108"/>
              <a:gd name="T2" fmla="*/ 80 w 112"/>
              <a:gd name="T3" fmla="*/ 31 h 108"/>
              <a:gd name="T4" fmla="*/ 89 w 112"/>
              <a:gd name="T5" fmla="*/ 28 h 108"/>
              <a:gd name="T6" fmla="*/ 89 w 112"/>
              <a:gd name="T7" fmla="*/ 10 h 108"/>
              <a:gd name="T8" fmla="*/ 82 w 112"/>
              <a:gd name="T9" fmla="*/ 23 h 108"/>
              <a:gd name="T10" fmla="*/ 58 w 112"/>
              <a:gd name="T11" fmla="*/ 20 h 108"/>
              <a:gd name="T12" fmla="*/ 65 w 112"/>
              <a:gd name="T13" fmla="*/ 9 h 108"/>
              <a:gd name="T14" fmla="*/ 47 w 112"/>
              <a:gd name="T15" fmla="*/ 9 h 108"/>
              <a:gd name="T16" fmla="*/ 54 w 112"/>
              <a:gd name="T17" fmla="*/ 20 h 108"/>
              <a:gd name="T18" fmla="*/ 30 w 112"/>
              <a:gd name="T19" fmla="*/ 23 h 108"/>
              <a:gd name="T20" fmla="*/ 22 w 112"/>
              <a:gd name="T21" fmla="*/ 10 h 108"/>
              <a:gd name="T22" fmla="*/ 22 w 112"/>
              <a:gd name="T23" fmla="*/ 28 h 108"/>
              <a:gd name="T24" fmla="*/ 32 w 112"/>
              <a:gd name="T25" fmla="*/ 31 h 108"/>
              <a:gd name="T26" fmla="*/ 18 w 112"/>
              <a:gd name="T27" fmla="*/ 50 h 108"/>
              <a:gd name="T28" fmla="*/ 0 w 112"/>
              <a:gd name="T29" fmla="*/ 52 h 108"/>
              <a:gd name="T30" fmla="*/ 18 w 112"/>
              <a:gd name="T31" fmla="*/ 54 h 108"/>
              <a:gd name="T32" fmla="*/ 32 w 112"/>
              <a:gd name="T33" fmla="*/ 73 h 108"/>
              <a:gd name="T34" fmla="*/ 22 w 112"/>
              <a:gd name="T35" fmla="*/ 77 h 108"/>
              <a:gd name="T36" fmla="*/ 22 w 112"/>
              <a:gd name="T37" fmla="*/ 95 h 108"/>
              <a:gd name="T38" fmla="*/ 30 w 112"/>
              <a:gd name="T39" fmla="*/ 81 h 108"/>
              <a:gd name="T40" fmla="*/ 54 w 112"/>
              <a:gd name="T41" fmla="*/ 84 h 108"/>
              <a:gd name="T42" fmla="*/ 47 w 112"/>
              <a:gd name="T43" fmla="*/ 99 h 108"/>
              <a:gd name="T44" fmla="*/ 65 w 112"/>
              <a:gd name="T45" fmla="*/ 99 h 108"/>
              <a:gd name="T46" fmla="*/ 58 w 112"/>
              <a:gd name="T47" fmla="*/ 84 h 108"/>
              <a:gd name="T48" fmla="*/ 82 w 112"/>
              <a:gd name="T49" fmla="*/ 81 h 108"/>
              <a:gd name="T50" fmla="*/ 89 w 112"/>
              <a:gd name="T51" fmla="*/ 95 h 108"/>
              <a:gd name="T52" fmla="*/ 89 w 112"/>
              <a:gd name="T53" fmla="*/ 77 h 108"/>
              <a:gd name="T54" fmla="*/ 80 w 112"/>
              <a:gd name="T55" fmla="*/ 73 h 108"/>
              <a:gd name="T56" fmla="*/ 94 w 112"/>
              <a:gd name="T57" fmla="*/ 54 h 108"/>
              <a:gd name="T58" fmla="*/ 112 w 112"/>
              <a:gd name="T59" fmla="*/ 52 h 108"/>
              <a:gd name="T60" fmla="*/ 56 w 112"/>
              <a:gd name="T61" fmla="*/ 77 h 108"/>
              <a:gd name="T62" fmla="*/ 56 w 112"/>
              <a:gd name="T63" fmla="*/ 27 h 108"/>
              <a:gd name="T64" fmla="*/ 56 w 112"/>
              <a:gd name="T65" fmla="*/ 7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08">
                <a:moveTo>
                  <a:pt x="103" y="43"/>
                </a:moveTo>
                <a:cubicBezTo>
                  <a:pt x="99" y="43"/>
                  <a:pt x="95" y="46"/>
                  <a:pt x="94" y="50"/>
                </a:cubicBezTo>
                <a:cubicBezTo>
                  <a:pt x="88" y="50"/>
                  <a:pt x="88" y="50"/>
                  <a:pt x="88" y="50"/>
                </a:cubicBezTo>
                <a:cubicBezTo>
                  <a:pt x="88" y="43"/>
                  <a:pt x="85" y="36"/>
                  <a:pt x="80" y="31"/>
                </a:cubicBezTo>
                <a:cubicBezTo>
                  <a:pt x="85" y="26"/>
                  <a:pt x="85" y="26"/>
                  <a:pt x="85" y="26"/>
                </a:cubicBezTo>
                <a:cubicBezTo>
                  <a:pt x="86" y="27"/>
                  <a:pt x="88" y="28"/>
                  <a:pt x="89" y="28"/>
                </a:cubicBezTo>
                <a:cubicBezTo>
                  <a:pt x="94" y="28"/>
                  <a:pt x="98" y="23"/>
                  <a:pt x="98" y="19"/>
                </a:cubicBezTo>
                <a:cubicBezTo>
                  <a:pt x="98" y="14"/>
                  <a:pt x="94" y="10"/>
                  <a:pt x="89" y="10"/>
                </a:cubicBezTo>
                <a:cubicBezTo>
                  <a:pt x="85" y="10"/>
                  <a:pt x="80" y="14"/>
                  <a:pt x="80" y="19"/>
                </a:cubicBezTo>
                <a:cubicBezTo>
                  <a:pt x="80" y="20"/>
                  <a:pt x="81" y="22"/>
                  <a:pt x="82" y="23"/>
                </a:cubicBezTo>
                <a:cubicBezTo>
                  <a:pt x="77" y="28"/>
                  <a:pt x="77" y="28"/>
                  <a:pt x="77" y="28"/>
                </a:cubicBezTo>
                <a:cubicBezTo>
                  <a:pt x="72" y="23"/>
                  <a:pt x="65" y="20"/>
                  <a:pt x="58" y="20"/>
                </a:cubicBezTo>
                <a:cubicBezTo>
                  <a:pt x="58" y="17"/>
                  <a:pt x="58" y="17"/>
                  <a:pt x="58" y="17"/>
                </a:cubicBezTo>
                <a:cubicBezTo>
                  <a:pt x="62" y="16"/>
                  <a:pt x="65" y="13"/>
                  <a:pt x="65" y="9"/>
                </a:cubicBezTo>
                <a:cubicBezTo>
                  <a:pt x="65" y="4"/>
                  <a:pt x="61" y="0"/>
                  <a:pt x="56" y="0"/>
                </a:cubicBezTo>
                <a:cubicBezTo>
                  <a:pt x="51" y="0"/>
                  <a:pt x="47" y="4"/>
                  <a:pt x="47" y="9"/>
                </a:cubicBezTo>
                <a:cubicBezTo>
                  <a:pt x="47" y="13"/>
                  <a:pt x="50" y="16"/>
                  <a:pt x="54" y="17"/>
                </a:cubicBezTo>
                <a:cubicBezTo>
                  <a:pt x="54" y="20"/>
                  <a:pt x="54" y="20"/>
                  <a:pt x="54" y="20"/>
                </a:cubicBezTo>
                <a:cubicBezTo>
                  <a:pt x="47" y="20"/>
                  <a:pt x="40" y="23"/>
                  <a:pt x="35" y="28"/>
                </a:cubicBezTo>
                <a:cubicBezTo>
                  <a:pt x="30" y="23"/>
                  <a:pt x="30" y="23"/>
                  <a:pt x="30" y="23"/>
                </a:cubicBezTo>
                <a:cubicBezTo>
                  <a:pt x="31" y="22"/>
                  <a:pt x="31" y="20"/>
                  <a:pt x="31" y="19"/>
                </a:cubicBezTo>
                <a:cubicBezTo>
                  <a:pt x="31" y="14"/>
                  <a:pt x="27" y="10"/>
                  <a:pt x="22" y="10"/>
                </a:cubicBezTo>
                <a:cubicBezTo>
                  <a:pt x="18" y="10"/>
                  <a:pt x="13" y="14"/>
                  <a:pt x="13" y="19"/>
                </a:cubicBezTo>
                <a:cubicBezTo>
                  <a:pt x="13" y="23"/>
                  <a:pt x="18" y="28"/>
                  <a:pt x="22" y="28"/>
                </a:cubicBezTo>
                <a:cubicBezTo>
                  <a:pt x="24" y="28"/>
                  <a:pt x="26" y="27"/>
                  <a:pt x="27" y="26"/>
                </a:cubicBezTo>
                <a:cubicBezTo>
                  <a:pt x="32" y="31"/>
                  <a:pt x="32" y="31"/>
                  <a:pt x="32" y="31"/>
                </a:cubicBezTo>
                <a:cubicBezTo>
                  <a:pt x="27" y="36"/>
                  <a:pt x="24" y="43"/>
                  <a:pt x="24" y="50"/>
                </a:cubicBezTo>
                <a:cubicBezTo>
                  <a:pt x="18" y="50"/>
                  <a:pt x="18" y="50"/>
                  <a:pt x="18" y="50"/>
                </a:cubicBezTo>
                <a:cubicBezTo>
                  <a:pt x="17" y="46"/>
                  <a:pt x="13" y="43"/>
                  <a:pt x="9" y="43"/>
                </a:cubicBezTo>
                <a:cubicBezTo>
                  <a:pt x="4" y="43"/>
                  <a:pt x="0" y="47"/>
                  <a:pt x="0" y="52"/>
                </a:cubicBezTo>
                <a:cubicBezTo>
                  <a:pt x="0" y="57"/>
                  <a:pt x="4" y="61"/>
                  <a:pt x="9" y="61"/>
                </a:cubicBezTo>
                <a:cubicBezTo>
                  <a:pt x="13" y="61"/>
                  <a:pt x="17" y="58"/>
                  <a:pt x="18" y="54"/>
                </a:cubicBezTo>
                <a:cubicBezTo>
                  <a:pt x="24" y="54"/>
                  <a:pt x="24" y="54"/>
                  <a:pt x="24" y="54"/>
                </a:cubicBezTo>
                <a:cubicBezTo>
                  <a:pt x="24" y="61"/>
                  <a:pt x="27" y="68"/>
                  <a:pt x="32" y="73"/>
                </a:cubicBezTo>
                <a:cubicBezTo>
                  <a:pt x="27" y="78"/>
                  <a:pt x="27" y="78"/>
                  <a:pt x="27" y="78"/>
                </a:cubicBezTo>
                <a:cubicBezTo>
                  <a:pt x="26" y="77"/>
                  <a:pt x="24" y="77"/>
                  <a:pt x="22" y="77"/>
                </a:cubicBezTo>
                <a:cubicBezTo>
                  <a:pt x="18" y="77"/>
                  <a:pt x="13" y="81"/>
                  <a:pt x="13" y="86"/>
                </a:cubicBezTo>
                <a:cubicBezTo>
                  <a:pt x="13" y="90"/>
                  <a:pt x="18" y="95"/>
                  <a:pt x="22" y="95"/>
                </a:cubicBezTo>
                <a:cubicBezTo>
                  <a:pt x="27" y="95"/>
                  <a:pt x="31" y="90"/>
                  <a:pt x="31" y="86"/>
                </a:cubicBezTo>
                <a:cubicBezTo>
                  <a:pt x="31" y="84"/>
                  <a:pt x="31" y="82"/>
                  <a:pt x="30" y="81"/>
                </a:cubicBezTo>
                <a:cubicBezTo>
                  <a:pt x="35" y="76"/>
                  <a:pt x="35" y="76"/>
                  <a:pt x="35" y="76"/>
                </a:cubicBezTo>
                <a:cubicBezTo>
                  <a:pt x="40" y="81"/>
                  <a:pt x="47" y="84"/>
                  <a:pt x="54" y="84"/>
                </a:cubicBezTo>
                <a:cubicBezTo>
                  <a:pt x="54" y="90"/>
                  <a:pt x="54" y="90"/>
                  <a:pt x="54" y="90"/>
                </a:cubicBezTo>
                <a:cubicBezTo>
                  <a:pt x="50" y="91"/>
                  <a:pt x="47" y="95"/>
                  <a:pt x="47" y="99"/>
                </a:cubicBezTo>
                <a:cubicBezTo>
                  <a:pt x="47" y="104"/>
                  <a:pt x="51" y="108"/>
                  <a:pt x="56" y="108"/>
                </a:cubicBezTo>
                <a:cubicBezTo>
                  <a:pt x="61" y="108"/>
                  <a:pt x="65" y="104"/>
                  <a:pt x="65" y="99"/>
                </a:cubicBezTo>
                <a:cubicBezTo>
                  <a:pt x="65" y="95"/>
                  <a:pt x="62" y="91"/>
                  <a:pt x="58" y="90"/>
                </a:cubicBezTo>
                <a:cubicBezTo>
                  <a:pt x="58" y="84"/>
                  <a:pt x="58" y="84"/>
                  <a:pt x="58" y="84"/>
                </a:cubicBezTo>
                <a:cubicBezTo>
                  <a:pt x="65" y="84"/>
                  <a:pt x="72" y="81"/>
                  <a:pt x="77" y="76"/>
                </a:cubicBezTo>
                <a:cubicBezTo>
                  <a:pt x="82" y="81"/>
                  <a:pt x="82" y="81"/>
                  <a:pt x="82" y="81"/>
                </a:cubicBezTo>
                <a:cubicBezTo>
                  <a:pt x="81" y="82"/>
                  <a:pt x="80" y="84"/>
                  <a:pt x="80" y="86"/>
                </a:cubicBezTo>
                <a:cubicBezTo>
                  <a:pt x="80" y="90"/>
                  <a:pt x="85" y="95"/>
                  <a:pt x="89" y="95"/>
                </a:cubicBezTo>
                <a:cubicBezTo>
                  <a:pt x="94" y="95"/>
                  <a:pt x="98" y="90"/>
                  <a:pt x="98" y="86"/>
                </a:cubicBezTo>
                <a:cubicBezTo>
                  <a:pt x="98" y="81"/>
                  <a:pt x="94" y="77"/>
                  <a:pt x="89" y="77"/>
                </a:cubicBezTo>
                <a:cubicBezTo>
                  <a:pt x="88" y="77"/>
                  <a:pt x="86" y="77"/>
                  <a:pt x="85" y="78"/>
                </a:cubicBezTo>
                <a:cubicBezTo>
                  <a:pt x="80" y="73"/>
                  <a:pt x="80" y="73"/>
                  <a:pt x="80" y="73"/>
                </a:cubicBezTo>
                <a:cubicBezTo>
                  <a:pt x="85" y="68"/>
                  <a:pt x="88" y="61"/>
                  <a:pt x="88" y="54"/>
                </a:cubicBezTo>
                <a:cubicBezTo>
                  <a:pt x="94" y="54"/>
                  <a:pt x="94" y="54"/>
                  <a:pt x="94" y="54"/>
                </a:cubicBezTo>
                <a:cubicBezTo>
                  <a:pt x="95" y="58"/>
                  <a:pt x="99" y="61"/>
                  <a:pt x="103" y="61"/>
                </a:cubicBezTo>
                <a:cubicBezTo>
                  <a:pt x="108" y="61"/>
                  <a:pt x="112" y="57"/>
                  <a:pt x="112" y="52"/>
                </a:cubicBezTo>
                <a:cubicBezTo>
                  <a:pt x="112" y="47"/>
                  <a:pt x="108" y="43"/>
                  <a:pt x="103" y="43"/>
                </a:cubicBezTo>
                <a:close/>
                <a:moveTo>
                  <a:pt x="56" y="77"/>
                </a:moveTo>
                <a:cubicBezTo>
                  <a:pt x="42" y="77"/>
                  <a:pt x="31" y="66"/>
                  <a:pt x="31" y="52"/>
                </a:cubicBezTo>
                <a:cubicBezTo>
                  <a:pt x="31" y="38"/>
                  <a:pt x="42" y="27"/>
                  <a:pt x="56" y="27"/>
                </a:cubicBezTo>
                <a:cubicBezTo>
                  <a:pt x="70" y="27"/>
                  <a:pt x="81" y="38"/>
                  <a:pt x="81" y="52"/>
                </a:cubicBezTo>
                <a:cubicBezTo>
                  <a:pt x="81" y="66"/>
                  <a:pt x="70" y="77"/>
                  <a:pt x="56" y="77"/>
                </a:cubicBezTo>
                <a:close/>
              </a:path>
            </a:pathLst>
          </a:custGeom>
          <a:solidFill>
            <a:srgbClr val="138CFF"/>
          </a:solidFill>
          <a:ln>
            <a:noFill/>
          </a:ln>
          <a:extLst>
            <a:ext uri="{91240B29-F687-4F45-9708-019B960494DF}">
              <a14:hiddenLine xmlns:a14="http://schemas.microsoft.com/office/drawing/2010/main" w="9525">
                <a:solidFill>
                  <a:srgbClr val="000000"/>
                </a:solidFill>
                <a:round/>
              </a14:hiddenLine>
            </a:ext>
          </a:extLst>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45" name="Rectangle 35"/>
          <p:cNvSpPr>
            <a:spLocks noChangeArrowheads="1"/>
          </p:cNvSpPr>
          <p:nvPr/>
        </p:nvSpPr>
        <p:spPr bwMode="auto">
          <a:xfrm>
            <a:off x="5912734" y="2508223"/>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威胁态势</a:t>
            </a:r>
            <a:endParaRPr lang="en-US" altLang="zh-CN" sz="2000" b="1" dirty="0">
              <a:latin typeface="微软雅黑" panose="020B0503020204020204" pitchFamily="34" charset="-122"/>
              <a:ea typeface="微软雅黑" panose="020B0503020204020204" pitchFamily="34" charset="-122"/>
            </a:endParaRPr>
          </a:p>
        </p:txBody>
      </p:sp>
      <p:sp>
        <p:nvSpPr>
          <p:cNvPr id="46" name="Rectangle 35"/>
          <p:cNvSpPr>
            <a:spLocks noChangeArrowheads="1"/>
          </p:cNvSpPr>
          <p:nvPr/>
        </p:nvSpPr>
        <p:spPr bwMode="auto">
          <a:xfrm>
            <a:off x="5163562" y="3905287"/>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流量态势</a:t>
            </a:r>
            <a:endParaRPr lang="en-US" altLang="zh-CN" sz="2000" b="1" dirty="0">
              <a:latin typeface="微软雅黑" panose="020B0503020204020204" pitchFamily="34" charset="-122"/>
              <a:ea typeface="微软雅黑" panose="020B0503020204020204" pitchFamily="34" charset="-122"/>
            </a:endParaRPr>
          </a:p>
        </p:txBody>
      </p:sp>
      <p:sp>
        <p:nvSpPr>
          <p:cNvPr id="47" name="Rectangle 35"/>
          <p:cNvSpPr>
            <a:spLocks noChangeArrowheads="1"/>
          </p:cNvSpPr>
          <p:nvPr/>
        </p:nvSpPr>
        <p:spPr bwMode="auto">
          <a:xfrm>
            <a:off x="1696396" y="3885756"/>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行为态势</a:t>
            </a:r>
            <a:endParaRPr lang="en-US" altLang="zh-CN" sz="2000" b="1" dirty="0">
              <a:latin typeface="微软雅黑" panose="020B0503020204020204" pitchFamily="34" charset="-122"/>
              <a:ea typeface="微软雅黑" panose="020B0503020204020204" pitchFamily="34" charset="-122"/>
            </a:endParaRPr>
          </a:p>
        </p:txBody>
      </p:sp>
      <p:sp>
        <p:nvSpPr>
          <p:cNvPr id="48" name="Rectangle 35"/>
          <p:cNvSpPr>
            <a:spLocks noChangeArrowheads="1"/>
          </p:cNvSpPr>
          <p:nvPr/>
        </p:nvSpPr>
        <p:spPr bwMode="auto">
          <a:xfrm>
            <a:off x="989716" y="2504094"/>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运维态势</a:t>
            </a:r>
            <a:endParaRPr lang="en-US" altLang="zh-CN" sz="2000" b="1" dirty="0">
              <a:latin typeface="微软雅黑" panose="020B0503020204020204" pitchFamily="34" charset="-122"/>
              <a:ea typeface="微软雅黑" panose="020B0503020204020204" pitchFamily="34" charset="-122"/>
            </a:endParaRPr>
          </a:p>
        </p:txBody>
      </p:sp>
      <p:sp>
        <p:nvSpPr>
          <p:cNvPr id="49" name="Rectangle 35"/>
          <p:cNvSpPr>
            <a:spLocks noChangeArrowheads="1"/>
          </p:cNvSpPr>
          <p:nvPr/>
        </p:nvSpPr>
        <p:spPr bwMode="auto">
          <a:xfrm>
            <a:off x="1780811" y="1168431"/>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合规态势</a:t>
            </a:r>
            <a:endParaRPr lang="en-US" altLang="zh-CN" sz="2000" b="1" dirty="0">
              <a:latin typeface="微软雅黑" panose="020B0503020204020204" pitchFamily="34" charset="-122"/>
              <a:ea typeface="微软雅黑" panose="020B0503020204020204" pitchFamily="34" charset="-122"/>
            </a:endParaRPr>
          </a:p>
        </p:txBody>
      </p:sp>
      <p:sp>
        <p:nvSpPr>
          <p:cNvPr id="50" name="Rectangle 21"/>
          <p:cNvSpPr>
            <a:spLocks noChangeArrowheads="1"/>
          </p:cNvSpPr>
          <p:nvPr/>
        </p:nvSpPr>
        <p:spPr bwMode="auto">
          <a:xfrm>
            <a:off x="562430" y="1519061"/>
            <a:ext cx="2791057"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nSpc>
                <a:spcPct val="120000"/>
              </a:lnSpc>
            </a:pPr>
            <a:r>
              <a:rPr lang="zh-CN" altLang="en-US" sz="1600" dirty="0">
                <a:latin typeface="微软雅黑" panose="020B0503020204020204" pitchFamily="34" charset="-122"/>
                <a:ea typeface="微软雅黑" panose="020B0503020204020204" pitchFamily="34" charset="-122"/>
              </a:rPr>
              <a:t>策略管理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合规自检</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加固建议</a:t>
            </a:r>
            <a:endParaRPr lang="zh-CN" altLang="en-US" sz="1600" dirty="0">
              <a:latin typeface="微软雅黑" panose="020B0503020204020204" pitchFamily="34" charset="-122"/>
              <a:ea typeface="微软雅黑" panose="020B0503020204020204" pitchFamily="34" charset="-122"/>
            </a:endParaRPr>
          </a:p>
        </p:txBody>
      </p:sp>
      <p:sp>
        <p:nvSpPr>
          <p:cNvPr id="51" name="Rectangle 24"/>
          <p:cNvSpPr>
            <a:spLocks noChangeArrowheads="1"/>
          </p:cNvSpPr>
          <p:nvPr/>
        </p:nvSpPr>
        <p:spPr bwMode="auto">
          <a:xfrm>
            <a:off x="346763" y="2874624"/>
            <a:ext cx="279104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fontAlgn="auto" hangingPunct="0">
              <a:spcBef>
                <a:spcPts val="0"/>
              </a:spcBef>
              <a:spcAft>
                <a:spcPts val="0"/>
              </a:spcAft>
            </a:pPr>
            <a:r>
              <a:rPr lang="zh-CN" altLang="en-US" sz="1600" dirty="0">
                <a:latin typeface="微软雅黑" panose="020B0503020204020204" pitchFamily="34" charset="-122"/>
                <a:ea typeface="微软雅黑" panose="020B0503020204020204" pitchFamily="34" charset="-122"/>
              </a:rPr>
              <a:t>状态性能管理</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故障诊断</a:t>
            </a:r>
            <a:endParaRPr lang="zh-CN" altLang="en-US" sz="1600" dirty="0">
              <a:latin typeface="微软雅黑" panose="020B0503020204020204" pitchFamily="34" charset="-122"/>
              <a:ea typeface="微软雅黑" panose="020B0503020204020204" pitchFamily="34" charset="-122"/>
            </a:endParaRPr>
          </a:p>
        </p:txBody>
      </p:sp>
      <p:sp>
        <p:nvSpPr>
          <p:cNvPr id="52" name="Rectangle 28"/>
          <p:cNvSpPr>
            <a:spLocks noChangeArrowheads="1"/>
          </p:cNvSpPr>
          <p:nvPr/>
        </p:nvSpPr>
        <p:spPr bwMode="auto">
          <a:xfrm>
            <a:off x="566718" y="4220141"/>
            <a:ext cx="2865114" cy="24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fontAlgn="auto" hangingPunct="0">
              <a:spcBef>
                <a:spcPts val="0"/>
              </a:spcBef>
              <a:spcAft>
                <a:spcPts val="0"/>
              </a:spcAft>
            </a:pPr>
            <a:r>
              <a:rPr lang="zh-CN" altLang="en-US" sz="1600" dirty="0">
                <a:latin typeface="微软雅黑" panose="020B0503020204020204" pitchFamily="34" charset="-122"/>
                <a:ea typeface="微软雅黑" panose="020B0503020204020204" pitchFamily="34" charset="-122"/>
              </a:rPr>
              <a:t>用户画像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异常分析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内网监控</a:t>
            </a:r>
            <a:endParaRPr lang="zh-CN" altLang="en-US" sz="1600" dirty="0">
              <a:latin typeface="微软雅黑" panose="020B0503020204020204" pitchFamily="34" charset="-122"/>
              <a:ea typeface="微软雅黑" panose="020B0503020204020204" pitchFamily="34" charset="-122"/>
            </a:endParaRPr>
          </a:p>
        </p:txBody>
      </p:sp>
      <p:sp>
        <p:nvSpPr>
          <p:cNvPr id="53" name="Rectangle 32"/>
          <p:cNvSpPr>
            <a:spLocks noChangeArrowheads="1"/>
          </p:cNvSpPr>
          <p:nvPr/>
        </p:nvSpPr>
        <p:spPr bwMode="auto">
          <a:xfrm>
            <a:off x="5588685" y="4243649"/>
            <a:ext cx="2811490"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lnSpc>
                <a:spcPct val="120000"/>
              </a:lnSpc>
            </a:pPr>
            <a:r>
              <a:rPr lang="zh-CN" altLang="en-US" sz="1600" dirty="0">
                <a:latin typeface="微软雅黑" panose="020B0503020204020204" pitchFamily="34" charset="-122"/>
                <a:ea typeface="微软雅黑" panose="020B0503020204020204" pitchFamily="34" charset="-122"/>
              </a:rPr>
              <a:t>多维度流量基线</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异常流量分析</a:t>
            </a:r>
            <a:endParaRPr lang="zh-CN" altLang="en-US" sz="1600" dirty="0">
              <a:latin typeface="微软雅黑" panose="020B0503020204020204" pitchFamily="34" charset="-122"/>
              <a:ea typeface="微软雅黑" panose="020B0503020204020204" pitchFamily="34" charset="-122"/>
            </a:endParaRPr>
          </a:p>
        </p:txBody>
      </p:sp>
      <p:sp>
        <p:nvSpPr>
          <p:cNvPr id="54" name="Rectangle 35"/>
          <p:cNvSpPr>
            <a:spLocks noChangeArrowheads="1"/>
          </p:cNvSpPr>
          <p:nvPr/>
        </p:nvSpPr>
        <p:spPr bwMode="auto">
          <a:xfrm>
            <a:off x="6426137" y="2862090"/>
            <a:ext cx="22345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0" fontAlgn="auto" hangingPunct="0">
              <a:spcBef>
                <a:spcPts val="0"/>
              </a:spcBef>
              <a:spcAft>
                <a:spcPts val="0"/>
              </a:spcAft>
            </a:pPr>
            <a:r>
              <a:rPr lang="zh-CN" altLang="en-US" sz="1600" dirty="0">
                <a:latin typeface="微软雅黑" panose="020B0503020204020204" pitchFamily="34" charset="-122"/>
                <a:ea typeface="微软雅黑" panose="020B0503020204020204" pitchFamily="34" charset="-122"/>
              </a:rPr>
              <a:t>脆弱性分析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僵木蠕分析</a:t>
            </a:r>
            <a:endParaRPr lang="zh-CN" altLang="en-US" sz="1600" dirty="0">
              <a:latin typeface="微软雅黑" panose="020B0503020204020204" pitchFamily="34" charset="-122"/>
              <a:ea typeface="微软雅黑" panose="020B0503020204020204" pitchFamily="34" charset="-122"/>
            </a:endParaRPr>
          </a:p>
        </p:txBody>
      </p:sp>
      <p:sp>
        <p:nvSpPr>
          <p:cNvPr id="55" name="任意多边形 54"/>
          <p:cNvSpPr/>
          <p:nvPr/>
        </p:nvSpPr>
        <p:spPr>
          <a:xfrm>
            <a:off x="5999055" y="2453835"/>
            <a:ext cx="2992018" cy="684642"/>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sp>
        <p:nvSpPr>
          <p:cNvPr id="56" name="Rectangle 35"/>
          <p:cNvSpPr>
            <a:spLocks noChangeArrowheads="1"/>
          </p:cNvSpPr>
          <p:nvPr/>
        </p:nvSpPr>
        <p:spPr bwMode="auto">
          <a:xfrm>
            <a:off x="5162652" y="1173582"/>
            <a:ext cx="1520881" cy="31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eaLnBrk="0" fontAlgn="auto" hangingPunct="0">
              <a:spcBef>
                <a:spcPts val="0"/>
              </a:spcBef>
              <a:spcAft>
                <a:spcPts val="0"/>
              </a:spcAft>
            </a:pPr>
            <a:r>
              <a:rPr lang="zh-CN" altLang="en-US" sz="2000" b="1" dirty="0">
                <a:latin typeface="微软雅黑" panose="020B0503020204020204" pitchFamily="34" charset="-122"/>
                <a:ea typeface="微软雅黑" panose="020B0503020204020204" pitchFamily="34" charset="-122"/>
              </a:rPr>
              <a:t>攻击态势</a:t>
            </a:r>
            <a:endParaRPr lang="en-US" altLang="zh-CN" sz="2000" b="1" dirty="0">
              <a:latin typeface="微软雅黑" panose="020B0503020204020204" pitchFamily="34" charset="-122"/>
              <a:ea typeface="微软雅黑" panose="020B0503020204020204" pitchFamily="34" charset="-122"/>
            </a:endParaRPr>
          </a:p>
        </p:txBody>
      </p:sp>
      <p:sp>
        <p:nvSpPr>
          <p:cNvPr id="57" name="Rectangle 20"/>
          <p:cNvSpPr>
            <a:spLocks noChangeArrowheads="1"/>
          </p:cNvSpPr>
          <p:nvPr/>
        </p:nvSpPr>
        <p:spPr bwMode="auto">
          <a:xfrm>
            <a:off x="5641226" y="1510146"/>
            <a:ext cx="276678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fontAlgn="auto">
              <a:lnSpc>
                <a:spcPct val="120000"/>
              </a:lnSpc>
              <a:spcBef>
                <a:spcPts val="0"/>
              </a:spcBef>
              <a:spcAft>
                <a:spcPts val="0"/>
              </a:spcAft>
            </a:pPr>
            <a:r>
              <a:rPr lang="zh-CN" altLang="en-US" sz="1600" dirty="0">
                <a:latin typeface="微软雅黑" panose="020B0503020204020204" pitchFamily="34" charset="-122"/>
                <a:ea typeface="微软雅黑" panose="020B0503020204020204" pitchFamily="34" charset="-122"/>
              </a:rPr>
              <a:t>风险评估</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溯源取证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联动响应</a:t>
            </a:r>
            <a:endParaRPr lang="zh-CN" altLang="en-US" sz="1600" dirty="0">
              <a:latin typeface="微软雅黑" panose="020B0503020204020204" pitchFamily="34" charset="-122"/>
              <a:ea typeface="微软雅黑" panose="020B0503020204020204" pitchFamily="34" charset="-122"/>
            </a:endParaRPr>
          </a:p>
        </p:txBody>
      </p:sp>
      <p:sp>
        <p:nvSpPr>
          <p:cNvPr id="58" name="任意多边形 57"/>
          <p:cNvSpPr/>
          <p:nvPr/>
        </p:nvSpPr>
        <p:spPr>
          <a:xfrm>
            <a:off x="494953" y="3801323"/>
            <a:ext cx="3120895" cy="684642"/>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sp>
        <p:nvSpPr>
          <p:cNvPr id="59" name="任意多边形 58"/>
          <p:cNvSpPr/>
          <p:nvPr/>
        </p:nvSpPr>
        <p:spPr>
          <a:xfrm>
            <a:off x="5061319" y="1154739"/>
            <a:ext cx="3527349" cy="684642"/>
          </a:xfrm>
          <a:custGeom>
            <a:avLst/>
            <a:gdLst>
              <a:gd name="connsiteX0" fmla="*/ 0 w 3628545"/>
              <a:gd name="connsiteY0" fmla="*/ 130048 h 1300480"/>
              <a:gd name="connsiteX1" fmla="*/ 130048 w 3628545"/>
              <a:gd name="connsiteY1" fmla="*/ 0 h 1300480"/>
              <a:gd name="connsiteX2" fmla="*/ 3498497 w 3628545"/>
              <a:gd name="connsiteY2" fmla="*/ 0 h 1300480"/>
              <a:gd name="connsiteX3" fmla="*/ 3628545 w 3628545"/>
              <a:gd name="connsiteY3" fmla="*/ 130048 h 1300480"/>
              <a:gd name="connsiteX4" fmla="*/ 3628545 w 3628545"/>
              <a:gd name="connsiteY4" fmla="*/ 1170432 h 1300480"/>
              <a:gd name="connsiteX5" fmla="*/ 3498497 w 3628545"/>
              <a:gd name="connsiteY5" fmla="*/ 1300480 h 1300480"/>
              <a:gd name="connsiteX6" fmla="*/ 130048 w 3628545"/>
              <a:gd name="connsiteY6" fmla="*/ 1300480 h 1300480"/>
              <a:gd name="connsiteX7" fmla="*/ 0 w 3628545"/>
              <a:gd name="connsiteY7" fmla="*/ 1170432 h 1300480"/>
              <a:gd name="connsiteX8" fmla="*/ 0 w 3628545"/>
              <a:gd name="connsiteY8" fmla="*/ 130048 h 130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8545" h="1300480">
                <a:moveTo>
                  <a:pt x="0" y="130048"/>
                </a:moveTo>
                <a:cubicBezTo>
                  <a:pt x="0" y="58224"/>
                  <a:pt x="58224" y="0"/>
                  <a:pt x="130048" y="0"/>
                </a:cubicBezTo>
                <a:lnTo>
                  <a:pt x="3498497" y="0"/>
                </a:lnTo>
                <a:cubicBezTo>
                  <a:pt x="3570321" y="0"/>
                  <a:pt x="3628545" y="58224"/>
                  <a:pt x="3628545" y="130048"/>
                </a:cubicBezTo>
                <a:lnTo>
                  <a:pt x="3628545" y="1170432"/>
                </a:lnTo>
                <a:cubicBezTo>
                  <a:pt x="3628545" y="1242256"/>
                  <a:pt x="3570321" y="1300480"/>
                  <a:pt x="3498497" y="1300480"/>
                </a:cubicBezTo>
                <a:lnTo>
                  <a:pt x="130048" y="1300480"/>
                </a:lnTo>
                <a:cubicBezTo>
                  <a:pt x="58224" y="1300480"/>
                  <a:pt x="0" y="1242256"/>
                  <a:pt x="0" y="1170432"/>
                </a:cubicBezTo>
                <a:lnTo>
                  <a:pt x="0" y="130048"/>
                </a:lnTo>
                <a:close/>
              </a:path>
            </a:pathLst>
          </a:custGeom>
          <a:solidFill>
            <a:srgbClr val="FFFFFF">
              <a:alpha val="10196"/>
            </a:srgbClr>
          </a:solidFill>
          <a:ln>
            <a:noFill/>
          </a:ln>
        </p:spPr>
        <p:txBody>
          <a:bodyPr vert="horz" wrap="square" lIns="91438" tIns="45719" rIns="91438" bIns="45719" numCol="1" anchor="t"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lvl="1"/>
            <a:endParaRPr lang="zh-CN" altLang="en-US" dirty="0"/>
          </a:p>
        </p:txBody>
      </p:sp>
      <p:pic>
        <p:nvPicPr>
          <p:cNvPr id="60" name="图片 59"/>
          <p:cNvPicPr/>
          <p:nvPr/>
        </p:nvPicPr>
        <p:blipFill>
          <a:blip r:embed="rId1" cstate="print">
            <a:extLst>
              <a:ext uri="{28A0092B-C50C-407E-A947-70E740481C1C}">
                <a14:useLocalDpi xmlns:a14="http://schemas.microsoft.com/office/drawing/2010/main" val="0"/>
              </a:ext>
            </a:extLst>
          </a:blip>
          <a:stretch>
            <a:fillRect/>
          </a:stretch>
        </p:blipFill>
        <p:spPr>
          <a:xfrm>
            <a:off x="3270702" y="2067695"/>
            <a:ext cx="2381419" cy="1390579"/>
          </a:xfrm>
          <a:prstGeom prst="rect">
            <a:avLst/>
          </a:prstGeom>
        </p:spPr>
      </p:pic>
      <p:sp>
        <p:nvSpPr>
          <p:cNvPr id="61" name="文本框 3"/>
          <p:cNvSpPr txBox="1"/>
          <p:nvPr/>
        </p:nvSpPr>
        <p:spPr>
          <a:xfrm>
            <a:off x="1475656" y="244328"/>
            <a:ext cx="5869432" cy="438582"/>
          </a:xfrm>
          <a:prstGeom prst="rect">
            <a:avLst/>
          </a:prstGeom>
          <a:noFill/>
          <a:ln w="9525">
            <a:noFill/>
            <a:miter lim="800000"/>
          </a:ln>
        </p:spPr>
        <p:txBody>
          <a:bodyPr vert="horz" wrap="square" lIns="91440" tIns="45720" rIns="91440" bIns="45720" numCol="1" anchor="ctr" anchorCtr="0" compatLnSpc="1"/>
          <a:lstStyle>
            <a:defPPr>
              <a:defRPr lang="zh-CN"/>
            </a:defPPr>
            <a:lvl1pPr algn="ctr" eaLnBrk="1" hangingPunct="1">
              <a:defRPr sz="2400" b="1">
                <a:solidFill>
                  <a:prstClr val="black">
                    <a:lumMod val="65000"/>
                    <a:lumOff val="35000"/>
                  </a:prstClr>
                </a:solidFill>
                <a:latin typeface="微软雅黑" panose="020B0503020204020204" pitchFamily="34" charset="-122"/>
                <a:ea typeface="微软雅黑" panose="020B0503020204020204" pitchFamily="34" charset="-122"/>
                <a:cs typeface="+mj-cs"/>
              </a:defRPr>
            </a:lvl1pPr>
            <a:lvl2pPr eaLnBrk="1" hangingPunct="1">
              <a:defRPr sz="3200" b="1">
                <a:solidFill>
                  <a:srgbClr val="CC0000"/>
                </a:solidFill>
                <a:ea typeface="华文细黑" panose="02010600040101010101" pitchFamily="2" charset="-122"/>
              </a:defRPr>
            </a:lvl2pPr>
            <a:lvl3pPr eaLnBrk="1" hangingPunct="1">
              <a:defRPr sz="3200" b="1">
                <a:solidFill>
                  <a:srgbClr val="CC0000"/>
                </a:solidFill>
                <a:ea typeface="华文细黑" panose="02010600040101010101" pitchFamily="2" charset="-122"/>
              </a:defRPr>
            </a:lvl3pPr>
            <a:lvl4pPr eaLnBrk="1" hangingPunct="1">
              <a:defRPr sz="3200" b="1">
                <a:solidFill>
                  <a:srgbClr val="CC0000"/>
                </a:solidFill>
                <a:ea typeface="华文细黑" panose="02010600040101010101" pitchFamily="2" charset="-122"/>
              </a:defRPr>
            </a:lvl4pPr>
            <a:lvl5pPr eaLnBrk="1" hangingPunct="1">
              <a:defRPr sz="3200" b="1">
                <a:solidFill>
                  <a:srgbClr val="CC0000"/>
                </a:solidFill>
                <a:ea typeface="华文细黑" panose="02010600040101010101" pitchFamily="2" charset="-122"/>
              </a:defRPr>
            </a:lvl5pPr>
            <a:lvl6pPr marL="457200" fontAlgn="base">
              <a:spcBef>
                <a:spcPct val="0"/>
              </a:spcBef>
              <a:spcAft>
                <a:spcPct val="0"/>
              </a:spcAft>
              <a:defRPr sz="3200" b="1">
                <a:solidFill>
                  <a:srgbClr val="CC0000"/>
                </a:solidFill>
                <a:ea typeface="华文细黑" panose="02010600040101010101" pitchFamily="2" charset="-122"/>
              </a:defRPr>
            </a:lvl6pPr>
            <a:lvl7pPr marL="914400" fontAlgn="base">
              <a:spcBef>
                <a:spcPct val="0"/>
              </a:spcBef>
              <a:spcAft>
                <a:spcPct val="0"/>
              </a:spcAft>
              <a:defRPr sz="3200" b="1">
                <a:solidFill>
                  <a:srgbClr val="CC0000"/>
                </a:solidFill>
                <a:ea typeface="华文细黑" panose="02010600040101010101" pitchFamily="2" charset="-122"/>
              </a:defRPr>
            </a:lvl7pPr>
            <a:lvl8pPr marL="1371600" fontAlgn="base">
              <a:spcBef>
                <a:spcPct val="0"/>
              </a:spcBef>
              <a:spcAft>
                <a:spcPct val="0"/>
              </a:spcAft>
              <a:defRPr sz="3200" b="1">
                <a:solidFill>
                  <a:srgbClr val="CC0000"/>
                </a:solidFill>
                <a:ea typeface="华文细黑" panose="02010600040101010101" pitchFamily="2" charset="-122"/>
              </a:defRPr>
            </a:lvl8pPr>
            <a:lvl9pPr marL="1828800" fontAlgn="base">
              <a:spcBef>
                <a:spcPct val="0"/>
              </a:spcBef>
              <a:spcAft>
                <a:spcPct val="0"/>
              </a:spcAft>
              <a:defRPr sz="3200" b="1">
                <a:solidFill>
                  <a:srgbClr val="CC0000"/>
                </a:solidFill>
                <a:ea typeface="华文细黑" panose="02010600040101010101" pitchFamily="2" charset="-122"/>
              </a:defRPr>
            </a:lvl9pPr>
          </a:lstStyle>
          <a:p>
            <a:r>
              <a:rPr lang="zh-CN" altLang="en-US" dirty="0"/>
              <a:t>安全管理中心：“云智” 态势感知系统</a:t>
            </a:r>
            <a:endParaRPr lang="zh-CN" alt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流量及行为分析</a:t>
            </a:r>
            <a:r>
              <a:rPr lang="zh-CN" altLang="en-US" sz="2400" dirty="0" smtClean="0">
                <a:solidFill>
                  <a:prstClr val="black">
                    <a:lumMod val="65000"/>
                    <a:lumOff val="35000"/>
                  </a:prstClr>
                </a:solidFill>
              </a:rPr>
              <a:t>中心平台架构</a:t>
            </a:r>
            <a:endParaRPr lang="zh-CN" altLang="en-US" sz="2400" dirty="0">
              <a:solidFill>
                <a:prstClr val="black">
                  <a:lumMod val="65000"/>
                  <a:lumOff val="35000"/>
                </a:prstClr>
              </a:solidFill>
            </a:endParaRPr>
          </a:p>
        </p:txBody>
      </p:sp>
      <p:grpSp>
        <p:nvGrpSpPr>
          <p:cNvPr id="296" name="组合 295"/>
          <p:cNvGrpSpPr/>
          <p:nvPr/>
        </p:nvGrpSpPr>
        <p:grpSpPr>
          <a:xfrm>
            <a:off x="459613" y="1145637"/>
            <a:ext cx="8224774" cy="3419275"/>
            <a:chOff x="379674" y="1453055"/>
            <a:chExt cx="8224774" cy="3171492"/>
          </a:xfrm>
        </p:grpSpPr>
        <p:sp>
          <p:nvSpPr>
            <p:cNvPr id="297" name="矩形 296"/>
            <p:cNvSpPr/>
            <p:nvPr/>
          </p:nvSpPr>
          <p:spPr>
            <a:xfrm>
              <a:off x="1496860" y="2203823"/>
              <a:ext cx="5564989" cy="529527"/>
            </a:xfrm>
            <a:prstGeom prst="rect">
              <a:avLst/>
            </a:prstGeom>
            <a:solidFill>
              <a:srgbClr val="333399">
                <a:lumMod val="60000"/>
                <a:lumOff val="40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298" name="矩形 297"/>
            <p:cNvSpPr/>
            <p:nvPr/>
          </p:nvSpPr>
          <p:spPr>
            <a:xfrm>
              <a:off x="1523738" y="2897443"/>
              <a:ext cx="5538112" cy="362005"/>
            </a:xfrm>
            <a:prstGeom prst="rect">
              <a:avLst/>
            </a:prstGeom>
            <a:solidFill>
              <a:srgbClr val="4F81BD">
                <a:lumMod val="75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计算存储平台</a:t>
              </a:r>
              <a:endPar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299" name="矩形 298"/>
            <p:cNvSpPr/>
            <p:nvPr/>
          </p:nvSpPr>
          <p:spPr>
            <a:xfrm>
              <a:off x="1523737" y="3445978"/>
              <a:ext cx="5538112" cy="340246"/>
            </a:xfrm>
            <a:prstGeom prst="rect">
              <a:avLst/>
            </a:prstGeom>
            <a:solidFill>
              <a:srgbClr val="BBE0E3">
                <a:lumMod val="50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ETL </a:t>
              </a:r>
              <a:r>
                <a:rPr kumimoji="0" lang="zh-CN" altLang="en-US"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多源数据采集平台</a:t>
              </a:r>
              <a:endPar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00" name="矩形 299"/>
            <p:cNvSpPr/>
            <p:nvPr/>
          </p:nvSpPr>
          <p:spPr>
            <a:xfrm>
              <a:off x="1368922" y="2842080"/>
              <a:ext cx="5817694" cy="475164"/>
            </a:xfrm>
            <a:prstGeom prst="rect">
              <a:avLst/>
            </a:prstGeom>
            <a:noFill/>
            <a:ln w="9525" cap="flat" cmpd="sng" algn="ctr">
              <a:solidFill>
                <a:srgbClr val="00B0F0"/>
              </a:solidFill>
              <a:prstDash val="dash"/>
            </a:ln>
            <a:effectLst>
              <a:glow rad="63500">
                <a:srgbClr val="BBE0E3">
                  <a:satMod val="175000"/>
                  <a:alpha val="40000"/>
                </a:srgbClr>
              </a:glo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1" name="矩形 300"/>
            <p:cNvSpPr/>
            <p:nvPr/>
          </p:nvSpPr>
          <p:spPr>
            <a:xfrm>
              <a:off x="1368922" y="2103203"/>
              <a:ext cx="5817694" cy="675875"/>
            </a:xfrm>
            <a:prstGeom prst="rect">
              <a:avLst/>
            </a:prstGeom>
            <a:noFill/>
            <a:ln w="9525" cap="flat" cmpd="sng" algn="ctr">
              <a:solidFill>
                <a:srgbClr val="00B0F0"/>
              </a:solidFill>
              <a:prstDash val="dash"/>
            </a:ln>
            <a:effectLst>
              <a:glow rad="63500">
                <a:srgbClr val="BBE0E3">
                  <a:satMod val="175000"/>
                  <a:alpha val="40000"/>
                </a:srgbClr>
              </a:glo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02" name="矩形 301"/>
            <p:cNvSpPr/>
            <p:nvPr/>
          </p:nvSpPr>
          <p:spPr>
            <a:xfrm>
              <a:off x="1368924" y="3349687"/>
              <a:ext cx="5817692" cy="484993"/>
            </a:xfrm>
            <a:prstGeom prst="rect">
              <a:avLst/>
            </a:prstGeom>
            <a:noFill/>
            <a:ln w="9525" cap="flat" cmpd="sng" algn="ctr">
              <a:solidFill>
                <a:srgbClr val="00B0F0"/>
              </a:solidFill>
              <a:prstDash val="dash"/>
            </a:ln>
            <a:effectLst>
              <a:glow rad="63500">
                <a:srgbClr val="BBE0E3">
                  <a:satMod val="175000"/>
                  <a:alpha val="40000"/>
                </a:srgbClr>
              </a:glo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303" name="组合 302"/>
            <p:cNvGrpSpPr/>
            <p:nvPr/>
          </p:nvGrpSpPr>
          <p:grpSpPr>
            <a:xfrm>
              <a:off x="7235325" y="1563638"/>
              <a:ext cx="1369123" cy="2271100"/>
              <a:chOff x="7545537" y="1855101"/>
              <a:chExt cx="1130918" cy="2401305"/>
            </a:xfrm>
          </p:grpSpPr>
          <p:sp>
            <p:nvSpPr>
              <p:cNvPr id="351" name="矩形 350"/>
              <p:cNvSpPr/>
              <p:nvPr/>
            </p:nvSpPr>
            <p:spPr>
              <a:xfrm>
                <a:off x="7545537" y="1855101"/>
                <a:ext cx="1130918" cy="2401305"/>
              </a:xfrm>
              <a:prstGeom prst="rect">
                <a:avLst/>
              </a:prstGeom>
              <a:solidFill>
                <a:srgbClr val="00B050"/>
              </a:solidFill>
              <a:ln w="9525" cap="flat" cmpd="sng" algn="ctr">
                <a:solidFill>
                  <a:srgbClr val="00B0F0"/>
                </a:solidFill>
                <a:prstDash val="dash"/>
              </a:ln>
              <a:effectLst>
                <a:glow rad="63500">
                  <a:srgbClr val="BBE0E3">
                    <a:satMod val="175000"/>
                    <a:alpha val="40000"/>
                  </a:srgbClr>
                </a:glo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rPr>
                  <a:t>管理平台</a:t>
                </a:r>
                <a:endParaRPr kumimoji="0" lang="en-US" altLang="zh-CN"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1"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80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52" name="矩形 351"/>
              <p:cNvSpPr/>
              <p:nvPr/>
            </p:nvSpPr>
            <p:spPr>
              <a:xfrm>
                <a:off x="7668344" y="2604036"/>
                <a:ext cx="864817" cy="331778"/>
              </a:xfrm>
              <a:prstGeom prst="rect">
                <a:avLst/>
              </a:prstGeom>
              <a:solidFill>
                <a:sysClr val="window" lastClr="FFFFFF">
                  <a:lumMod val="75000"/>
                </a:sysClr>
              </a:solidFill>
              <a:ln w="25400" cap="flat" cmpd="sng" algn="ctr">
                <a:noFill/>
                <a:prstDash val="solid"/>
              </a:ln>
              <a:effectLst/>
            </p:spPr>
            <p:txBody>
              <a:bodyPr vert="horz"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权限</a:t>
                </a:r>
                <a:r>
                  <a:rPr kumimoji="0" lang="zh-CN" altLang="en-US"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管理</a:t>
                </a:r>
                <a:endParaRPr kumimoji="0" lang="en-US" altLang="zh-CN" sz="105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endParaRPr>
              </a:p>
            </p:txBody>
          </p:sp>
          <p:sp>
            <p:nvSpPr>
              <p:cNvPr id="353" name="矩形 352"/>
              <p:cNvSpPr/>
              <p:nvPr/>
            </p:nvSpPr>
            <p:spPr>
              <a:xfrm>
                <a:off x="7668344" y="3023062"/>
                <a:ext cx="864817" cy="331778"/>
              </a:xfrm>
              <a:prstGeom prst="rect">
                <a:avLst/>
              </a:prstGeom>
              <a:solidFill>
                <a:sysClr val="window" lastClr="FFFFFF">
                  <a:lumMod val="75000"/>
                </a:sysClr>
              </a:solidFill>
              <a:ln w="25400" cap="flat" cmpd="sng" algn="ctr">
                <a:noFill/>
                <a:prstDash val="solid"/>
              </a:ln>
              <a:effectLst/>
            </p:spPr>
            <p:txBody>
              <a:bodyPr vert="horz"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资产管理</a:t>
                </a:r>
                <a:endParaRPr kumimoji="0" lang="en-US" altLang="zh-CN"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endParaRPr>
              </a:p>
            </p:txBody>
          </p:sp>
          <p:sp>
            <p:nvSpPr>
              <p:cNvPr id="354" name="矩形 353"/>
              <p:cNvSpPr/>
              <p:nvPr/>
            </p:nvSpPr>
            <p:spPr>
              <a:xfrm>
                <a:off x="7668344" y="3442090"/>
                <a:ext cx="864817" cy="331778"/>
              </a:xfrm>
              <a:prstGeom prst="rect">
                <a:avLst/>
              </a:prstGeom>
              <a:solidFill>
                <a:sysClr val="window" lastClr="FFFFFF">
                  <a:lumMod val="75000"/>
                </a:sysClr>
              </a:solidFill>
              <a:ln w="25400" cap="flat" cmpd="sng" algn="ctr">
                <a:noFill/>
                <a:prstDash val="solid"/>
              </a:ln>
              <a:effectLst/>
            </p:spPr>
            <p:txBody>
              <a:bodyPr vert="horz"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运维监控</a:t>
                </a:r>
                <a:endParaRPr kumimoji="0" lang="en-US" altLang="zh-CN"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endParaRPr>
              </a:p>
            </p:txBody>
          </p:sp>
          <p:sp>
            <p:nvSpPr>
              <p:cNvPr id="355" name="矩形 354"/>
              <p:cNvSpPr/>
              <p:nvPr/>
            </p:nvSpPr>
            <p:spPr>
              <a:xfrm>
                <a:off x="7668346" y="3861115"/>
                <a:ext cx="864817" cy="331778"/>
              </a:xfrm>
              <a:prstGeom prst="rect">
                <a:avLst/>
              </a:prstGeom>
              <a:solidFill>
                <a:sysClr val="window" lastClr="FFFFFF">
                  <a:lumMod val="75000"/>
                </a:sysClr>
              </a:solidFill>
              <a:ln w="25400" cap="flat" cmpd="sng" algn="ctr">
                <a:noFill/>
                <a:prstDash val="solid"/>
              </a:ln>
              <a:effectLst/>
            </p:spPr>
            <p:txBody>
              <a:bodyPr vert="horz"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安全审计</a:t>
                </a:r>
                <a:endParaRPr kumimoji="0" lang="en-US" altLang="zh-CN"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endParaRPr>
              </a:p>
            </p:txBody>
          </p:sp>
          <p:sp>
            <p:nvSpPr>
              <p:cNvPr id="356" name="矩形 355"/>
              <p:cNvSpPr/>
              <p:nvPr/>
            </p:nvSpPr>
            <p:spPr>
              <a:xfrm>
                <a:off x="7668345" y="2185010"/>
                <a:ext cx="864817" cy="331778"/>
              </a:xfrm>
              <a:prstGeom prst="rect">
                <a:avLst/>
              </a:prstGeom>
              <a:solidFill>
                <a:sysClr val="window" lastClr="FFFFFF">
                  <a:lumMod val="75000"/>
                </a:sysClr>
              </a:solidFill>
              <a:ln w="25400" cap="flat" cmpd="sng" algn="ctr">
                <a:noFill/>
                <a:prstDash val="solid"/>
              </a:ln>
              <a:effectLst/>
            </p:spPr>
            <p:txBody>
              <a:bodyPr vert="horz"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rPr>
                  <a:t>用户管理</a:t>
                </a:r>
                <a:endParaRPr kumimoji="0" lang="en-US" altLang="zh-CN" sz="1050" b="0" i="0" u="none" strike="noStrike" kern="0" cap="none" spc="0" normalizeH="0" baseline="0" noProof="0" dirty="0" smtClean="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cs typeface="+mn-cs"/>
                </a:endParaRPr>
              </a:p>
            </p:txBody>
          </p:sp>
        </p:grpSp>
        <p:cxnSp>
          <p:nvCxnSpPr>
            <p:cNvPr id="304" name="直接连接符 303"/>
            <p:cNvCxnSpPr/>
            <p:nvPr/>
          </p:nvCxnSpPr>
          <p:spPr>
            <a:xfrm flipV="1">
              <a:off x="420918" y="3907192"/>
              <a:ext cx="8172000" cy="17563"/>
            </a:xfrm>
            <a:prstGeom prst="line">
              <a:avLst/>
            </a:prstGeom>
            <a:noFill/>
            <a:ln w="31750" cap="flat" cmpd="sng" algn="ctr">
              <a:solidFill>
                <a:srgbClr val="FF0000"/>
              </a:solidFill>
              <a:prstDash val="sysDash"/>
            </a:ln>
            <a:effectLst/>
          </p:spPr>
        </p:cxnSp>
        <p:grpSp>
          <p:nvGrpSpPr>
            <p:cNvPr id="305" name="组合 304"/>
            <p:cNvGrpSpPr/>
            <p:nvPr/>
          </p:nvGrpSpPr>
          <p:grpSpPr>
            <a:xfrm>
              <a:off x="5106510" y="4060239"/>
              <a:ext cx="707862" cy="564308"/>
              <a:chOff x="5962300" y="4078404"/>
              <a:chExt cx="707862" cy="564308"/>
            </a:xfrm>
          </p:grpSpPr>
          <p:grpSp>
            <p:nvGrpSpPr>
              <p:cNvPr id="347" name="组合 346"/>
              <p:cNvGrpSpPr/>
              <p:nvPr/>
            </p:nvGrpSpPr>
            <p:grpSpPr>
              <a:xfrm>
                <a:off x="6043355" y="4078404"/>
                <a:ext cx="494511" cy="325431"/>
                <a:chOff x="755576" y="5733256"/>
                <a:chExt cx="576064" cy="576064"/>
              </a:xfrm>
            </p:grpSpPr>
            <p:sp>
              <p:nvSpPr>
                <p:cNvPr id="349" name="椭圆 348"/>
                <p:cNvSpPr/>
                <p:nvPr/>
              </p:nvSpPr>
              <p:spPr>
                <a:xfrm>
                  <a:off x="755576" y="5733256"/>
                  <a:ext cx="576064" cy="576064"/>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50" name="Picture 1"/>
                <p:cNvPicPr>
                  <a:picLocks noChangeAspect="1" noChangeArrowheads="1"/>
                </p:cNvPicPr>
                <p:nvPr/>
              </p:nvPicPr>
              <p:blipFill>
                <a:blip r:embed="rId1" cstate="print"/>
                <a:srcRect/>
                <a:stretch>
                  <a:fillRect/>
                </a:stretch>
              </p:blipFill>
              <p:spPr bwMode="auto">
                <a:xfrm>
                  <a:off x="899592" y="5877272"/>
                  <a:ext cx="319087" cy="314325"/>
                </a:xfrm>
                <a:prstGeom prst="rect">
                  <a:avLst/>
                </a:prstGeom>
                <a:noFill/>
                <a:ln w="9525">
                  <a:noFill/>
                  <a:miter lim="800000"/>
                  <a:headEnd/>
                  <a:tailEnd/>
                </a:ln>
              </p:spPr>
            </p:pic>
          </p:grpSp>
          <p:sp>
            <p:nvSpPr>
              <p:cNvPr id="348" name="矩形 347"/>
              <p:cNvSpPr/>
              <p:nvPr/>
            </p:nvSpPr>
            <p:spPr>
              <a:xfrm>
                <a:off x="5962300" y="4400071"/>
                <a:ext cx="707862" cy="242641"/>
              </a:xfrm>
              <a:prstGeom prst="rect">
                <a:avLst/>
              </a:prstGeom>
            </p:spPr>
            <p:txBody>
              <a:bodyPr wrap="none" lIns="121908" tIns="60954" rIns="121908" bIns="60954">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漏洞信息</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306" name="组合 305"/>
            <p:cNvGrpSpPr/>
            <p:nvPr/>
          </p:nvGrpSpPr>
          <p:grpSpPr>
            <a:xfrm>
              <a:off x="6348821" y="4069605"/>
              <a:ext cx="646331" cy="540676"/>
              <a:chOff x="1385025" y="5733256"/>
              <a:chExt cx="752923" cy="957075"/>
            </a:xfrm>
          </p:grpSpPr>
          <p:grpSp>
            <p:nvGrpSpPr>
              <p:cNvPr id="343" name="组合 342"/>
              <p:cNvGrpSpPr/>
              <p:nvPr/>
            </p:nvGrpSpPr>
            <p:grpSpPr>
              <a:xfrm>
                <a:off x="1475656" y="5733256"/>
                <a:ext cx="576064" cy="576064"/>
                <a:chOff x="1475656" y="5733256"/>
                <a:chExt cx="576064" cy="576064"/>
              </a:xfrm>
            </p:grpSpPr>
            <p:sp>
              <p:nvSpPr>
                <p:cNvPr id="345" name="椭圆 344"/>
                <p:cNvSpPr/>
                <p:nvPr/>
              </p:nvSpPr>
              <p:spPr>
                <a:xfrm>
                  <a:off x="1475656" y="5733256"/>
                  <a:ext cx="576064" cy="576064"/>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46" name="Picture 2"/>
                <p:cNvPicPr>
                  <a:picLocks noChangeAspect="1" noChangeArrowheads="1"/>
                </p:cNvPicPr>
                <p:nvPr/>
              </p:nvPicPr>
              <p:blipFill>
                <a:blip r:embed="rId2" cstate="print"/>
                <a:srcRect/>
                <a:stretch>
                  <a:fillRect/>
                </a:stretch>
              </p:blipFill>
              <p:spPr bwMode="auto">
                <a:xfrm>
                  <a:off x="1586095" y="5848808"/>
                  <a:ext cx="371845" cy="360040"/>
                </a:xfrm>
                <a:prstGeom prst="rect">
                  <a:avLst/>
                </a:prstGeom>
                <a:noFill/>
                <a:ln w="9525">
                  <a:noFill/>
                  <a:miter lim="800000"/>
                  <a:headEnd/>
                  <a:tailEnd/>
                </a:ln>
              </p:spPr>
            </p:pic>
          </p:grpSp>
          <p:sp>
            <p:nvSpPr>
              <p:cNvPr id="344" name="矩形 343"/>
              <p:cNvSpPr/>
              <p:nvPr/>
            </p:nvSpPr>
            <p:spPr>
              <a:xfrm>
                <a:off x="1385025" y="6311335"/>
                <a:ext cx="752923" cy="378996"/>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资产态势</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307" name="组合 306"/>
            <p:cNvGrpSpPr/>
            <p:nvPr/>
          </p:nvGrpSpPr>
          <p:grpSpPr>
            <a:xfrm>
              <a:off x="1439771" y="4083919"/>
              <a:ext cx="646331" cy="526358"/>
              <a:chOff x="2076277" y="5733256"/>
              <a:chExt cx="752923" cy="931741"/>
            </a:xfrm>
          </p:grpSpPr>
          <p:grpSp>
            <p:nvGrpSpPr>
              <p:cNvPr id="339" name="组合 338"/>
              <p:cNvGrpSpPr/>
              <p:nvPr/>
            </p:nvGrpSpPr>
            <p:grpSpPr>
              <a:xfrm>
                <a:off x="2195736" y="5733256"/>
                <a:ext cx="576064" cy="576064"/>
                <a:chOff x="2195736" y="5733256"/>
                <a:chExt cx="576064" cy="576064"/>
              </a:xfrm>
            </p:grpSpPr>
            <p:sp>
              <p:nvSpPr>
                <p:cNvPr id="341" name="椭圆 340"/>
                <p:cNvSpPr/>
                <p:nvPr/>
              </p:nvSpPr>
              <p:spPr>
                <a:xfrm>
                  <a:off x="2195736" y="5733256"/>
                  <a:ext cx="576064" cy="576064"/>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42" name="Picture 3"/>
                <p:cNvPicPr>
                  <a:picLocks noChangeAspect="1" noChangeArrowheads="1"/>
                </p:cNvPicPr>
                <p:nvPr/>
              </p:nvPicPr>
              <p:blipFill>
                <a:blip r:embed="rId3" cstate="print"/>
                <a:srcRect/>
                <a:stretch>
                  <a:fillRect/>
                </a:stretch>
              </p:blipFill>
              <p:spPr bwMode="auto">
                <a:xfrm>
                  <a:off x="2311288" y="5855500"/>
                  <a:ext cx="379511" cy="324421"/>
                </a:xfrm>
                <a:prstGeom prst="rect">
                  <a:avLst/>
                </a:prstGeom>
                <a:noFill/>
                <a:ln w="9525">
                  <a:noFill/>
                  <a:miter lim="800000"/>
                  <a:headEnd/>
                  <a:tailEnd/>
                </a:ln>
              </p:spPr>
            </p:pic>
          </p:grpSp>
          <p:sp>
            <p:nvSpPr>
              <p:cNvPr id="340" name="矩形 339"/>
              <p:cNvSpPr/>
              <p:nvPr/>
            </p:nvSpPr>
            <p:spPr>
              <a:xfrm>
                <a:off x="2076277" y="6285997"/>
                <a:ext cx="752923" cy="379000"/>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安全日志</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308" name="组合 307"/>
            <p:cNvGrpSpPr/>
            <p:nvPr/>
          </p:nvGrpSpPr>
          <p:grpSpPr>
            <a:xfrm>
              <a:off x="3741415" y="4070238"/>
              <a:ext cx="761747" cy="540040"/>
              <a:chOff x="7136109" y="5733256"/>
              <a:chExt cx="887372" cy="955961"/>
            </a:xfrm>
          </p:grpSpPr>
          <p:grpSp>
            <p:nvGrpSpPr>
              <p:cNvPr id="335" name="组合 334"/>
              <p:cNvGrpSpPr/>
              <p:nvPr/>
            </p:nvGrpSpPr>
            <p:grpSpPr>
              <a:xfrm>
                <a:off x="7236296" y="5733256"/>
                <a:ext cx="576064" cy="576064"/>
                <a:chOff x="7236296" y="5733256"/>
                <a:chExt cx="576064" cy="576064"/>
              </a:xfrm>
            </p:grpSpPr>
            <p:sp>
              <p:nvSpPr>
                <p:cNvPr id="337" name="椭圆 336"/>
                <p:cNvSpPr/>
                <p:nvPr/>
              </p:nvSpPr>
              <p:spPr>
                <a:xfrm>
                  <a:off x="7236296" y="5733256"/>
                  <a:ext cx="576064" cy="576064"/>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338" name="Picture 10"/>
                <p:cNvPicPr>
                  <a:picLocks noChangeAspect="1" noChangeArrowheads="1"/>
                </p:cNvPicPr>
                <p:nvPr/>
              </p:nvPicPr>
              <p:blipFill>
                <a:blip r:embed="rId4" cstate="print"/>
                <a:srcRect/>
                <a:stretch>
                  <a:fillRect/>
                </a:stretch>
              </p:blipFill>
              <p:spPr bwMode="auto">
                <a:xfrm>
                  <a:off x="7380312" y="5855500"/>
                  <a:ext cx="330804" cy="349573"/>
                </a:xfrm>
                <a:prstGeom prst="rect">
                  <a:avLst/>
                </a:prstGeom>
                <a:noFill/>
                <a:ln w="9525">
                  <a:noFill/>
                  <a:miter lim="800000"/>
                  <a:headEnd/>
                  <a:tailEnd/>
                </a:ln>
              </p:spPr>
            </p:pic>
          </p:grpSp>
          <p:sp>
            <p:nvSpPr>
              <p:cNvPr id="336" name="矩形 335"/>
              <p:cNvSpPr/>
              <p:nvPr/>
            </p:nvSpPr>
            <p:spPr>
              <a:xfrm>
                <a:off x="7136109" y="6310216"/>
                <a:ext cx="887372" cy="379001"/>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僵木蠕数据</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grpSp>
          <p:nvGrpSpPr>
            <p:cNvPr id="309" name="组合 308"/>
            <p:cNvGrpSpPr/>
            <p:nvPr/>
          </p:nvGrpSpPr>
          <p:grpSpPr>
            <a:xfrm>
              <a:off x="7773392" y="4072749"/>
              <a:ext cx="646331" cy="537530"/>
              <a:chOff x="7722254" y="4063579"/>
              <a:chExt cx="646331" cy="537530"/>
            </a:xfrm>
          </p:grpSpPr>
          <p:grpSp>
            <p:nvGrpSpPr>
              <p:cNvPr id="331" name="组合 330"/>
              <p:cNvGrpSpPr/>
              <p:nvPr/>
            </p:nvGrpSpPr>
            <p:grpSpPr>
              <a:xfrm>
                <a:off x="7722254" y="4063579"/>
                <a:ext cx="646331" cy="537530"/>
                <a:chOff x="7722254" y="4063579"/>
                <a:chExt cx="646331" cy="537530"/>
              </a:xfrm>
            </p:grpSpPr>
            <p:sp>
              <p:nvSpPr>
                <p:cNvPr id="333" name="椭圆 332"/>
                <p:cNvSpPr/>
                <p:nvPr/>
              </p:nvSpPr>
              <p:spPr>
                <a:xfrm>
                  <a:off x="7777166" y="4063579"/>
                  <a:ext cx="538165" cy="306722"/>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4" name="矩形 333"/>
                <p:cNvSpPr/>
                <p:nvPr/>
              </p:nvSpPr>
              <p:spPr>
                <a:xfrm>
                  <a:off x="7722254" y="4387005"/>
                  <a:ext cx="646331" cy="214104"/>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网络爬虫</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332" name="图片 331"/>
              <p:cNvPicPr>
                <a:picLocks noChangeAspect="1"/>
              </p:cNvPicPr>
              <p:nvPr/>
            </p:nvPicPr>
            <p:blipFill>
              <a:blip r:embed="rId5"/>
              <a:stretch>
                <a:fillRect/>
              </a:stretch>
            </p:blipFill>
            <p:spPr>
              <a:xfrm>
                <a:off x="7894559" y="4120637"/>
                <a:ext cx="296963" cy="206725"/>
              </a:xfrm>
              <a:prstGeom prst="rect">
                <a:avLst/>
              </a:prstGeom>
            </p:spPr>
          </p:pic>
        </p:grpSp>
        <p:grpSp>
          <p:nvGrpSpPr>
            <p:cNvPr id="310" name="组合 309"/>
            <p:cNvGrpSpPr/>
            <p:nvPr/>
          </p:nvGrpSpPr>
          <p:grpSpPr>
            <a:xfrm>
              <a:off x="2565395" y="4069289"/>
              <a:ext cx="647943" cy="540987"/>
              <a:chOff x="4251347" y="4089741"/>
              <a:chExt cx="647943" cy="540987"/>
            </a:xfrm>
          </p:grpSpPr>
          <p:grpSp>
            <p:nvGrpSpPr>
              <p:cNvPr id="327" name="组合 326"/>
              <p:cNvGrpSpPr/>
              <p:nvPr/>
            </p:nvGrpSpPr>
            <p:grpSpPr>
              <a:xfrm>
                <a:off x="4251347" y="4089741"/>
                <a:ext cx="647943" cy="540987"/>
                <a:chOff x="6337480" y="5733256"/>
                <a:chExt cx="754800" cy="957631"/>
              </a:xfrm>
            </p:grpSpPr>
            <p:sp>
              <p:nvSpPr>
                <p:cNvPr id="329" name="椭圆 328"/>
                <p:cNvSpPr/>
                <p:nvPr/>
              </p:nvSpPr>
              <p:spPr>
                <a:xfrm>
                  <a:off x="6516216" y="5733256"/>
                  <a:ext cx="576064" cy="576064"/>
                </a:xfrm>
                <a:prstGeom prst="ellipse">
                  <a:avLst/>
                </a:prstGeom>
                <a:solidFill>
                  <a:srgbClr val="FFFFFF"/>
                </a:solidFill>
                <a:ln w="3175" cap="flat" cmpd="sng" algn="ctr">
                  <a:solidFill>
                    <a:srgbClr val="FFFFFF">
                      <a:lumMod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30" name="矩形 329"/>
                <p:cNvSpPr/>
                <p:nvPr/>
              </p:nvSpPr>
              <p:spPr>
                <a:xfrm>
                  <a:off x="6337480" y="6311889"/>
                  <a:ext cx="752922" cy="378998"/>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900" b="1" i="0" u="none" strike="noStrike" kern="1200" cap="none" spc="0" normalizeH="0" baseline="0" noProof="0" dirty="0" smtClean="0">
                      <a:ln>
                        <a:noFill/>
                      </a:ln>
                      <a:effectLst/>
                      <a:uLnTx/>
                      <a:uFillTx/>
                      <a:latin typeface="微软雅黑" panose="020B0503020204020204" pitchFamily="34" charset="-122"/>
                      <a:ea typeface="微软雅黑" panose="020B0503020204020204" pitchFamily="34" charset="-122"/>
                      <a:cs typeface="+mn-cs"/>
                    </a:rPr>
                    <a:t>流量探针</a:t>
                  </a:r>
                  <a:endParaRPr kumimoji="0" lang="zh-CN" altLang="en-US" sz="9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grpSp>
          <p:pic>
            <p:nvPicPr>
              <p:cNvPr id="328" name="图片 327"/>
              <p:cNvPicPr>
                <a:picLocks noChangeAspect="1"/>
              </p:cNvPicPr>
              <p:nvPr/>
            </p:nvPicPr>
            <p:blipFill>
              <a:blip r:embed="rId6"/>
              <a:stretch>
                <a:fillRect/>
              </a:stretch>
            </p:blipFill>
            <p:spPr>
              <a:xfrm>
                <a:off x="4492319" y="4138201"/>
                <a:ext cx="332661" cy="222825"/>
              </a:xfrm>
              <a:prstGeom prst="rect">
                <a:avLst/>
              </a:prstGeom>
            </p:spPr>
          </p:pic>
        </p:grpSp>
        <p:grpSp>
          <p:nvGrpSpPr>
            <p:cNvPr id="311" name="组合 310"/>
            <p:cNvGrpSpPr/>
            <p:nvPr/>
          </p:nvGrpSpPr>
          <p:grpSpPr>
            <a:xfrm>
              <a:off x="379674" y="2064995"/>
              <a:ext cx="883823" cy="2540568"/>
              <a:chOff x="827584" y="2278009"/>
              <a:chExt cx="699323" cy="2581224"/>
            </a:xfrm>
          </p:grpSpPr>
          <p:sp>
            <p:nvSpPr>
              <p:cNvPr id="323" name="圆角矩形 322"/>
              <p:cNvSpPr/>
              <p:nvPr/>
            </p:nvSpPr>
            <p:spPr>
              <a:xfrm>
                <a:off x="827584" y="4266367"/>
                <a:ext cx="699323" cy="592866"/>
              </a:xfrm>
              <a:prstGeom prst="roundRect">
                <a:avLst/>
              </a:prstGeom>
              <a:solidFill>
                <a:srgbClr val="92D050"/>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数据来源</a:t>
                </a:r>
                <a:endParaRPr kumimoji="0" lang="zh-CN" altLang="en-US" sz="10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4" name="圆角矩形 323"/>
              <p:cNvSpPr/>
              <p:nvPr/>
            </p:nvSpPr>
            <p:spPr>
              <a:xfrm>
                <a:off x="827584" y="2939700"/>
                <a:ext cx="699323" cy="568988"/>
              </a:xfrm>
              <a:prstGeom prst="roundRect">
                <a:avLst/>
              </a:prstGeom>
              <a:solidFill>
                <a:srgbClr val="FFFFFF">
                  <a:lumMod val="65000"/>
                </a:srgbClr>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计算存储</a:t>
                </a:r>
                <a:endParaRPr kumimoji="0" lang="en-US" altLang="zh-CN"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5" name="圆角矩形 324"/>
              <p:cNvSpPr/>
              <p:nvPr/>
            </p:nvSpPr>
            <p:spPr>
              <a:xfrm>
                <a:off x="827584" y="3579803"/>
                <a:ext cx="699323" cy="537977"/>
              </a:xfrm>
              <a:prstGeom prst="roundRect">
                <a:avLst/>
              </a:prstGeom>
              <a:solidFill>
                <a:srgbClr val="FFFFFF">
                  <a:lumMod val="65000"/>
                </a:srgbClr>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数据采集</a:t>
                </a:r>
                <a:endParaRPr kumimoji="0" lang="en-US" altLang="zh-CN"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6" name="圆角矩形 325"/>
              <p:cNvSpPr/>
              <p:nvPr/>
            </p:nvSpPr>
            <p:spPr>
              <a:xfrm>
                <a:off x="827584" y="2278009"/>
                <a:ext cx="699323" cy="581771"/>
              </a:xfrm>
              <a:prstGeom prst="roundRect">
                <a:avLst/>
              </a:prstGeom>
              <a:solidFill>
                <a:srgbClr val="FFFFFF">
                  <a:lumMod val="65000"/>
                </a:srgbClr>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业务能力</a:t>
                </a:r>
                <a:endParaRPr kumimoji="0" lang="en-US" altLang="zh-CN"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312" name="矩形: 圆角 201"/>
            <p:cNvSpPr/>
            <p:nvPr/>
          </p:nvSpPr>
          <p:spPr>
            <a:xfrm>
              <a:off x="2521830" y="2286263"/>
              <a:ext cx="825816"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行为分析</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3" name="矩形: 圆角 205"/>
            <p:cNvSpPr/>
            <p:nvPr/>
          </p:nvSpPr>
          <p:spPr>
            <a:xfrm>
              <a:off x="1599010" y="2286263"/>
              <a:ext cx="832034"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流量分析</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4" name="矩形: 圆角 205"/>
            <p:cNvSpPr/>
            <p:nvPr/>
          </p:nvSpPr>
          <p:spPr>
            <a:xfrm>
              <a:off x="6188238" y="2294957"/>
              <a:ext cx="832034"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场景化行为挖掘</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5" name="矩形: 圆角 201"/>
            <p:cNvSpPr/>
            <p:nvPr/>
          </p:nvSpPr>
          <p:spPr>
            <a:xfrm>
              <a:off x="5271636" y="2291130"/>
              <a:ext cx="825816"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主机行为检测</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6" name="矩形: 圆角 201"/>
            <p:cNvSpPr/>
            <p:nvPr/>
          </p:nvSpPr>
          <p:spPr>
            <a:xfrm>
              <a:off x="3438432" y="2289226"/>
              <a:ext cx="825816"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异常流量检测</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7" name="矩形: 圆角 201"/>
            <p:cNvSpPr/>
            <p:nvPr/>
          </p:nvSpPr>
          <p:spPr>
            <a:xfrm>
              <a:off x="4355034" y="2283718"/>
              <a:ext cx="825816" cy="367080"/>
            </a:xfrm>
            <a:prstGeom prst="roundRect">
              <a:avLst/>
            </a:prstGeom>
            <a:solidFill>
              <a:srgbClr val="218BBF"/>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105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异常行为检测</a:t>
              </a:r>
              <a:endParaRPr kumimoji="0" lang="zh-CN" altLang="zh-CN" sz="105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18" name="矩形 317"/>
            <p:cNvSpPr/>
            <p:nvPr/>
          </p:nvSpPr>
          <p:spPr>
            <a:xfrm>
              <a:off x="1523737" y="1619957"/>
              <a:ext cx="1615291" cy="340246"/>
            </a:xfrm>
            <a:prstGeom prst="rect">
              <a:avLst/>
            </a:prstGeom>
            <a:solidFill>
              <a:srgbClr val="BBE0E3">
                <a:lumMod val="50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态势呈现</a:t>
              </a:r>
              <a:endPar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19" name="矩形 318"/>
            <p:cNvSpPr/>
            <p:nvPr/>
          </p:nvSpPr>
          <p:spPr>
            <a:xfrm>
              <a:off x="1368924" y="1523666"/>
              <a:ext cx="5817692" cy="484993"/>
            </a:xfrm>
            <a:prstGeom prst="rect">
              <a:avLst/>
            </a:prstGeom>
            <a:noFill/>
            <a:ln w="9525" cap="flat" cmpd="sng" algn="ctr">
              <a:solidFill>
                <a:srgbClr val="00B0F0"/>
              </a:solidFill>
              <a:prstDash val="dash"/>
            </a:ln>
            <a:effectLst>
              <a:glow rad="63500">
                <a:srgbClr val="BBE0E3">
                  <a:satMod val="175000"/>
                  <a:alpha val="40000"/>
                </a:srgbClr>
              </a:glow>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0" name="圆角矩形 319"/>
            <p:cNvSpPr/>
            <p:nvPr/>
          </p:nvSpPr>
          <p:spPr>
            <a:xfrm>
              <a:off x="383622" y="1453055"/>
              <a:ext cx="883823" cy="572607"/>
            </a:xfrm>
            <a:prstGeom prst="roundRect">
              <a:avLst/>
            </a:prstGeom>
            <a:solidFill>
              <a:srgbClr val="FFFFFF">
                <a:lumMod val="65000"/>
              </a:srgbClr>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结果展示</a:t>
              </a:r>
              <a:endParaRPr kumimoji="0" lang="en-US" altLang="zh-CN" sz="1050" b="1" i="0" u="none" strike="noStrike" kern="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321" name="矩形 320"/>
            <p:cNvSpPr/>
            <p:nvPr/>
          </p:nvSpPr>
          <p:spPr>
            <a:xfrm>
              <a:off x="5311193" y="1591573"/>
              <a:ext cx="1735884" cy="340246"/>
            </a:xfrm>
            <a:prstGeom prst="rect">
              <a:avLst/>
            </a:prstGeom>
            <a:solidFill>
              <a:srgbClr val="BBE0E3">
                <a:lumMod val="50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数据</a:t>
              </a:r>
              <a:r>
                <a:rPr kumimoji="0" lang="zh-CN" altLang="en-US"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接口</a:t>
              </a:r>
              <a:endPar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322" name="矩形 321"/>
            <p:cNvSpPr/>
            <p:nvPr/>
          </p:nvSpPr>
          <p:spPr>
            <a:xfrm>
              <a:off x="3357607" y="1606242"/>
              <a:ext cx="1735884" cy="340246"/>
            </a:xfrm>
            <a:prstGeom prst="rect">
              <a:avLst/>
            </a:prstGeom>
            <a:solidFill>
              <a:srgbClr val="BBE0E3">
                <a:lumMod val="50000"/>
              </a:srgbClr>
            </a:solidFill>
            <a:ln w="25400" cap="flat" cmpd="sng" algn="ctr">
              <a:noFill/>
              <a:prstDash val="solid"/>
            </a:ln>
            <a:effectLst/>
          </p:spPr>
          <p:txBody>
            <a:bodyPr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mn-cs"/>
                </a:rPr>
                <a:t>威胁报表</a:t>
              </a:r>
              <a:endParaRPr kumimoji="0" lang="zh-CN" altLang="en-US" sz="11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2915816" y="2147575"/>
            <a:ext cx="3300453" cy="434989"/>
          </a:xfrm>
          <a:prstGeom prst="rect">
            <a:avLst/>
          </a:prstGeom>
          <a:noFill/>
        </p:spPr>
        <p:txBody>
          <a:bodyPr wrap="none" lIns="65023" tIns="32511" rIns="65023" bIns="32511"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lvl="1" fontAlgn="auto">
              <a:spcBef>
                <a:spcPts val="0"/>
              </a:spcBef>
              <a:spcAft>
                <a:spcPts val="0"/>
              </a:spcAft>
              <a:defRPr/>
            </a:pPr>
            <a:r>
              <a:rPr kumimoji="0" lang="zh-CN" altLang="en-US" sz="24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校园网</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出口模型及</a:t>
            </a:r>
            <a:r>
              <a:rPr lang="zh-CN" altLang="en-US" sz="24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需求</a:t>
            </a:r>
            <a:endParaRPr lang="zh-CN" altLang="en-US" sz="24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9"/>
          <p:cNvCxnSpPr/>
          <p:nvPr/>
        </p:nvCxnSpPr>
        <p:spPr>
          <a:xfrm flipV="1">
            <a:off x="2660901" y="2015426"/>
            <a:ext cx="0" cy="1420419"/>
          </a:xfrm>
          <a:prstGeom prst="line">
            <a:avLst/>
          </a:prstGeom>
          <a:noFill/>
          <a:ln w="12700" cap="flat" cmpd="sng" algn="ctr">
            <a:solidFill>
              <a:srgbClr val="E8545D"/>
            </a:solidFill>
            <a:prstDash val="dash"/>
          </a:ln>
          <a:effectLst/>
        </p:spPr>
      </p:cxnSp>
      <p:sp>
        <p:nvSpPr>
          <p:cNvPr id="18" name="TextBox 13"/>
          <p:cNvSpPr txBox="1"/>
          <p:nvPr/>
        </p:nvSpPr>
        <p:spPr>
          <a:xfrm>
            <a:off x="1407117" y="3189672"/>
            <a:ext cx="902574" cy="246174"/>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PART 01</a:t>
            </a:r>
            <a:endParaRPr kumimoji="0" lang="zh-CN" altLang="en-US"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25"/>
          <p:cNvGrpSpPr/>
          <p:nvPr/>
        </p:nvGrpSpPr>
        <p:grpSpPr>
          <a:xfrm>
            <a:off x="1259705" y="1984937"/>
            <a:ext cx="1050058" cy="1050116"/>
            <a:chOff x="304800" y="673100"/>
            <a:chExt cx="4000500" cy="4000500"/>
          </a:xfrm>
          <a:solidFill>
            <a:srgbClr val="D83D4C"/>
          </a:solidFill>
          <a:effectLst/>
        </p:grpSpPr>
        <p:sp>
          <p:nvSpPr>
            <p:cNvPr id="25" name="同心圆 2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椭圆 25"/>
            <p:cNvSpPr/>
            <p:nvPr/>
          </p:nvSpPr>
          <p:spPr>
            <a:xfrm>
              <a:off x="392112" y="760412"/>
              <a:ext cx="3825874" cy="3825874"/>
            </a:xfrm>
            <a:prstGeom prst="ellipse">
              <a:avLst/>
            </a:prstGeom>
            <a:solidFill>
              <a:srgbClr val="EA545D"/>
            </a:solidFill>
            <a:ln w="25400" cap="flat" cmpd="sng" algn="ctr">
              <a:solidFill>
                <a:srgbClr val="EA545D"/>
              </a:solid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2" name="TextBox 13"/>
          <p:cNvSpPr txBox="1"/>
          <p:nvPr/>
        </p:nvSpPr>
        <p:spPr>
          <a:xfrm>
            <a:off x="1331640" y="2233776"/>
            <a:ext cx="902574" cy="553998"/>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a:t>
            </a:r>
            <a:endPar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15"/>
          <p:cNvSpPr txBox="1"/>
          <p:nvPr/>
        </p:nvSpPr>
        <p:spPr>
          <a:xfrm>
            <a:off x="3193285" y="2715766"/>
            <a:ext cx="834396" cy="307777"/>
          </a:xfrm>
          <a:prstGeom prst="rect">
            <a:avLst/>
          </a:prstGeom>
          <a:noFill/>
        </p:spPr>
        <p:txBody>
          <a:bodyPr wrap="none" rtlCol="0">
            <a:spAutoFit/>
          </a:bodyPr>
          <a:lstStyle/>
          <a:p>
            <a:pPr marL="285750" indent="-285750">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方正豪体简体" panose="03000509000000000000" pitchFamily="65" charset="-122"/>
              </a:rPr>
              <a:t>NAT</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15" name="TextBox 18"/>
          <p:cNvSpPr txBox="1"/>
          <p:nvPr/>
        </p:nvSpPr>
        <p:spPr>
          <a:xfrm>
            <a:off x="4355976" y="2715766"/>
            <a:ext cx="1162691" cy="307777"/>
          </a:xfrm>
          <a:prstGeom prst="rect">
            <a:avLst/>
          </a:prstGeom>
          <a:noFill/>
        </p:spPr>
        <p:txBody>
          <a:bodyPr wrap="none" rtlCol="0">
            <a:spAutoFit/>
          </a:bodyPr>
          <a:lstStyle/>
          <a:p>
            <a:pPr marL="285750" indent="-285750">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方正豪体简体" panose="03000509000000000000" pitchFamily="65" charset="-122"/>
              </a:rPr>
              <a:t>ALG/IPS</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3" name="TextBox 21"/>
          <p:cNvSpPr txBox="1"/>
          <p:nvPr/>
        </p:nvSpPr>
        <p:spPr>
          <a:xfrm>
            <a:off x="3193285" y="3075805"/>
            <a:ext cx="768159" cy="307777"/>
          </a:xfrm>
          <a:prstGeom prst="rect">
            <a:avLst/>
          </a:prstGeom>
          <a:noFill/>
        </p:spPr>
        <p:txBody>
          <a:bodyPr wrap="none" rtlCol="0">
            <a:spAutoFit/>
          </a:bodyPr>
          <a:lstStyle/>
          <a:p>
            <a:pPr marL="285750" indent="-285750">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方正豪体简体" panose="03000509000000000000" pitchFamily="65" charset="-122"/>
              </a:rPr>
              <a:t>LLB</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8" name="TextBox 24"/>
          <p:cNvSpPr txBox="1"/>
          <p:nvPr/>
        </p:nvSpPr>
        <p:spPr>
          <a:xfrm>
            <a:off x="4355976" y="3075804"/>
            <a:ext cx="845360" cy="307777"/>
          </a:xfrm>
          <a:prstGeom prst="rect">
            <a:avLst/>
          </a:prstGeom>
          <a:noFill/>
        </p:spPr>
        <p:txBody>
          <a:bodyPr wrap="none" rtlCol="0">
            <a:spAutoFit/>
          </a:bodyPr>
          <a:lstStyle/>
          <a:p>
            <a:pPr marL="285750" indent="-285750">
              <a:buFont typeface="Wingdings" panose="05000000000000000000" pitchFamily="2" charset="2"/>
              <a:buChar char="n"/>
            </a:pPr>
            <a:r>
              <a:rPr lang="en-US" altLang="zh-CN" sz="1400" dirty="0">
                <a:latin typeface="微软雅黑" panose="020B0503020204020204" pitchFamily="34" charset="-122"/>
                <a:ea typeface="微软雅黑" panose="020B0503020204020204" pitchFamily="34" charset="-122"/>
                <a:cs typeface="方正豪体简体" panose="03000509000000000000" pitchFamily="65" charset="-122"/>
              </a:rPr>
              <a:t>ACG</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zh-CN" altLang="en-US" sz="2400" dirty="0">
                <a:solidFill>
                  <a:prstClr val="black">
                    <a:lumMod val="65000"/>
                    <a:lumOff val="35000"/>
                  </a:prstClr>
                </a:solidFill>
              </a:rPr>
              <a:t>流量</a:t>
            </a:r>
            <a:r>
              <a:rPr lang="zh-CN" altLang="en-US" sz="2400" dirty="0" smtClean="0">
                <a:solidFill>
                  <a:prstClr val="black">
                    <a:lumMod val="65000"/>
                    <a:lumOff val="35000"/>
                  </a:prstClr>
                </a:solidFill>
              </a:rPr>
              <a:t>及行为分析</a:t>
            </a:r>
            <a:r>
              <a:rPr lang="zh-CN" altLang="en-US" sz="2400" dirty="0">
                <a:solidFill>
                  <a:prstClr val="black">
                    <a:lumMod val="65000"/>
                    <a:lumOff val="35000"/>
                  </a:prstClr>
                </a:solidFill>
              </a:rPr>
              <a:t>中心工作流程</a:t>
            </a:r>
            <a:endParaRPr lang="zh-CN" altLang="en-US" sz="2400" dirty="0">
              <a:solidFill>
                <a:prstClr val="black">
                  <a:lumMod val="65000"/>
                  <a:lumOff val="35000"/>
                </a:prstClr>
              </a:solidFill>
            </a:endParaRPr>
          </a:p>
        </p:txBody>
      </p:sp>
      <p:grpSp>
        <p:nvGrpSpPr>
          <p:cNvPr id="2" name="组合 1"/>
          <p:cNvGrpSpPr/>
          <p:nvPr/>
        </p:nvGrpSpPr>
        <p:grpSpPr>
          <a:xfrm>
            <a:off x="691748" y="1197927"/>
            <a:ext cx="7822686" cy="3316175"/>
            <a:chOff x="460295" y="1059582"/>
            <a:chExt cx="8223410" cy="3486049"/>
          </a:xfrm>
        </p:grpSpPr>
        <p:sp>
          <p:nvSpPr>
            <p:cNvPr id="53" name="矩形 52"/>
            <p:cNvSpPr/>
            <p:nvPr/>
          </p:nvSpPr>
          <p:spPr>
            <a:xfrm>
              <a:off x="3762320" y="1167914"/>
              <a:ext cx="733847" cy="2663345"/>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分析</a:t>
              </a:r>
              <a:endParaRPr kumimoji="0" lang="en-US" altLang="zh-CN"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处理</a:t>
              </a:r>
              <a:endParaRPr kumimoji="0" lang="en-US" altLang="zh-CN"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引擎</a:t>
              </a:r>
              <a:endParaRPr kumimoji="0" lang="zh-CN" altLang="en-US" sz="16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cxnSp>
          <p:nvCxnSpPr>
            <p:cNvPr id="54" name="直接箭头连接符 53"/>
            <p:cNvCxnSpPr/>
            <p:nvPr/>
          </p:nvCxnSpPr>
          <p:spPr>
            <a:xfrm>
              <a:off x="2863321" y="1743144"/>
              <a:ext cx="766275" cy="0"/>
            </a:xfrm>
            <a:prstGeom prst="straightConnector1">
              <a:avLst/>
            </a:prstGeom>
            <a:noFill/>
            <a:ln w="22225" cap="flat" cmpd="sng" algn="ctr">
              <a:solidFill>
                <a:srgbClr val="4472C4"/>
              </a:solidFill>
              <a:prstDash val="solid"/>
              <a:miter lim="800000"/>
              <a:headEnd w="lg" len="lg"/>
              <a:tailEnd type="triangle"/>
            </a:ln>
            <a:effectLst/>
          </p:spPr>
        </p:cxnSp>
        <p:cxnSp>
          <p:nvCxnSpPr>
            <p:cNvPr id="55" name="直接箭头连接符 54"/>
            <p:cNvCxnSpPr/>
            <p:nvPr/>
          </p:nvCxnSpPr>
          <p:spPr>
            <a:xfrm>
              <a:off x="2832606" y="3228622"/>
              <a:ext cx="766275" cy="0"/>
            </a:xfrm>
            <a:prstGeom prst="straightConnector1">
              <a:avLst/>
            </a:prstGeom>
            <a:noFill/>
            <a:ln w="22225" cap="flat" cmpd="sng" algn="ctr">
              <a:solidFill>
                <a:srgbClr val="4472C4"/>
              </a:solidFill>
              <a:prstDash val="solid"/>
              <a:miter lim="800000"/>
              <a:headEnd w="lg" len="lg"/>
              <a:tailEnd type="triangle"/>
            </a:ln>
            <a:effectLst/>
          </p:spPr>
        </p:cxnSp>
        <p:sp>
          <p:nvSpPr>
            <p:cNvPr id="56" name="矩形 55"/>
            <p:cNvSpPr/>
            <p:nvPr/>
          </p:nvSpPr>
          <p:spPr>
            <a:xfrm>
              <a:off x="7432711" y="1214343"/>
              <a:ext cx="1075154" cy="418341"/>
            </a:xfrm>
            <a:prstGeom prst="rect">
              <a:avLst/>
            </a:prstGeom>
            <a:solidFill>
              <a:srgbClr val="ED7D31">
                <a:lumMod val="60000"/>
                <a:lumOff val="40000"/>
              </a:srgbClr>
            </a:solidFill>
            <a:ln w="12700" cap="flat" cmpd="sng" algn="ctr">
              <a:solidFill>
                <a:srgbClr val="A5A5A5">
                  <a:shade val="50000"/>
                </a:srgbClr>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ts val="0"/>
                </a:spcBef>
                <a:spcAft>
                  <a:spcPts val="0"/>
                </a:spcAft>
                <a:defRPr/>
              </a:pPr>
              <a:r>
                <a:rPr lang="zh-CN" altLang="en-US" sz="1400" kern="0" dirty="0" smtClean="0">
                  <a:solidFill>
                    <a:prstClr val="black"/>
                  </a:solidFill>
                  <a:latin typeface="微软雅黑" panose="020B0503020204020204" pitchFamily="34" charset="-122"/>
                  <a:ea typeface="微软雅黑" panose="020B0503020204020204" pitchFamily="34" charset="-122"/>
                </a:rPr>
                <a:t>攻击预警</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sp>
          <p:nvSpPr>
            <p:cNvPr id="57" name="矩形 56"/>
            <p:cNvSpPr/>
            <p:nvPr/>
          </p:nvSpPr>
          <p:spPr>
            <a:xfrm>
              <a:off x="7432711" y="1935839"/>
              <a:ext cx="1075154" cy="418341"/>
            </a:xfrm>
            <a:prstGeom prst="rect">
              <a:avLst/>
            </a:prstGeom>
            <a:solidFill>
              <a:srgbClr val="ED7D31">
                <a:lumMod val="60000"/>
                <a:lumOff val="40000"/>
              </a:srgbClr>
            </a:solidFill>
            <a:ln w="12700" cap="flat" cmpd="sng" algn="ctr">
              <a:solidFill>
                <a:srgbClr val="A5A5A5">
                  <a:shade val="50000"/>
                </a:srgbClr>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ts val="0"/>
                </a:spcBef>
                <a:spcAft>
                  <a:spcPts val="0"/>
                </a:spcAft>
                <a:defRPr/>
              </a:pPr>
              <a:r>
                <a:rPr lang="zh-CN" altLang="en-US" sz="1400" kern="0" dirty="0" smtClean="0">
                  <a:solidFill>
                    <a:prstClr val="black"/>
                  </a:solidFill>
                  <a:latin typeface="微软雅黑" panose="020B0503020204020204" pitchFamily="34" charset="-122"/>
                  <a:ea typeface="微软雅黑" panose="020B0503020204020204" pitchFamily="34" charset="-122"/>
                </a:rPr>
                <a:t>漏洞预警</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sp>
          <p:nvSpPr>
            <p:cNvPr id="58" name="矩形 57"/>
            <p:cNvSpPr/>
            <p:nvPr/>
          </p:nvSpPr>
          <p:spPr>
            <a:xfrm>
              <a:off x="7432711" y="2641256"/>
              <a:ext cx="1075154" cy="418341"/>
            </a:xfrm>
            <a:prstGeom prst="rect">
              <a:avLst/>
            </a:prstGeom>
            <a:solidFill>
              <a:srgbClr val="ED7D31">
                <a:lumMod val="60000"/>
                <a:lumOff val="40000"/>
              </a:srgbClr>
            </a:solidFill>
            <a:ln w="12700" cap="flat" cmpd="sng" algn="ctr">
              <a:solidFill>
                <a:srgbClr val="A5A5A5">
                  <a:shade val="50000"/>
                </a:srgbClr>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ts val="0"/>
                </a:spcBef>
                <a:spcAft>
                  <a:spcPts val="0"/>
                </a:spcAft>
                <a:defRPr/>
              </a:pPr>
              <a:r>
                <a:rPr lang="zh-CN" altLang="en-US" sz="1400" kern="0" dirty="0" smtClean="0">
                  <a:solidFill>
                    <a:prstClr val="black"/>
                  </a:solidFill>
                  <a:latin typeface="微软雅黑" panose="020B0503020204020204" pitchFamily="34" charset="-122"/>
                  <a:ea typeface="微软雅黑" panose="020B0503020204020204" pitchFamily="34" charset="-122"/>
                </a:rPr>
                <a:t>事件告警</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sp>
          <p:nvSpPr>
            <p:cNvPr id="59" name="矩形 58"/>
            <p:cNvSpPr/>
            <p:nvPr/>
          </p:nvSpPr>
          <p:spPr>
            <a:xfrm>
              <a:off x="7429521" y="3314086"/>
              <a:ext cx="1075154" cy="418341"/>
            </a:xfrm>
            <a:prstGeom prst="rect">
              <a:avLst/>
            </a:prstGeom>
            <a:solidFill>
              <a:srgbClr val="ED7D31">
                <a:lumMod val="60000"/>
                <a:lumOff val="40000"/>
              </a:srgbClr>
            </a:solidFill>
            <a:ln w="12700" cap="flat" cmpd="sng" algn="ctr">
              <a:solidFill>
                <a:srgbClr val="A5A5A5">
                  <a:shade val="50000"/>
                </a:srgbClr>
              </a:solid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ts val="0"/>
                </a:spcBef>
                <a:spcAft>
                  <a:spcPts val="0"/>
                </a:spcAft>
                <a:defRPr/>
              </a:pPr>
              <a:r>
                <a:rPr lang="zh-CN" altLang="en-US" sz="1400" kern="0" dirty="0" smtClean="0">
                  <a:solidFill>
                    <a:prstClr val="black"/>
                  </a:solidFill>
                  <a:latin typeface="微软雅黑" panose="020B0503020204020204" pitchFamily="34" charset="-122"/>
                  <a:ea typeface="微软雅黑" panose="020B0503020204020204" pitchFamily="34" charset="-122"/>
                </a:rPr>
                <a:t>资产告警</a:t>
              </a:r>
              <a:endParaRPr lang="en-US" altLang="zh-CN" sz="1400" kern="0" dirty="0" smtClean="0">
                <a:solidFill>
                  <a:prstClr val="black"/>
                </a:solidFill>
                <a:latin typeface="微软雅黑" panose="020B0503020204020204" pitchFamily="34" charset="-122"/>
                <a:ea typeface="微软雅黑" panose="020B0503020204020204" pitchFamily="34" charset="-122"/>
              </a:endParaRPr>
            </a:p>
          </p:txBody>
        </p:sp>
        <p:grpSp>
          <p:nvGrpSpPr>
            <p:cNvPr id="60" name="组合 59"/>
            <p:cNvGrpSpPr/>
            <p:nvPr/>
          </p:nvGrpSpPr>
          <p:grpSpPr>
            <a:xfrm>
              <a:off x="5310783" y="1456328"/>
              <a:ext cx="1433215" cy="2170155"/>
              <a:chOff x="9522037" y="1962834"/>
              <a:chExt cx="1494942" cy="2729415"/>
            </a:xfrm>
          </p:grpSpPr>
          <p:sp>
            <p:nvSpPr>
              <p:cNvPr id="95" name="矩形 94"/>
              <p:cNvSpPr/>
              <p:nvPr/>
            </p:nvSpPr>
            <p:spPr bwMode="auto">
              <a:xfrm>
                <a:off x="9738751" y="4259127"/>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恶意行为</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6" name="矩形 95"/>
              <p:cNvSpPr/>
              <p:nvPr/>
            </p:nvSpPr>
            <p:spPr bwMode="auto">
              <a:xfrm>
                <a:off x="9738751" y="3404850"/>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危险用户</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7" name="矩形 96"/>
              <p:cNvSpPr/>
              <p:nvPr/>
            </p:nvSpPr>
            <p:spPr bwMode="auto">
              <a:xfrm>
                <a:off x="9738751" y="2123436"/>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跳板主机</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8" name="矩形 97"/>
              <p:cNvSpPr/>
              <p:nvPr/>
            </p:nvSpPr>
            <p:spPr bwMode="auto">
              <a:xfrm>
                <a:off x="9738751" y="2550574"/>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可疑漏洞</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99" name="矩形 98"/>
              <p:cNvSpPr/>
              <p:nvPr/>
            </p:nvSpPr>
            <p:spPr bwMode="auto">
              <a:xfrm>
                <a:off x="9738751" y="3831988"/>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异常流量</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00" name="矩形 99"/>
              <p:cNvSpPr/>
              <p:nvPr/>
            </p:nvSpPr>
            <p:spPr bwMode="auto">
              <a:xfrm>
                <a:off x="9738751" y="2977712"/>
                <a:ext cx="1121147" cy="322731"/>
              </a:xfrm>
              <a:prstGeom prst="rect">
                <a:avLst/>
              </a:prstGeom>
              <a:solidFill>
                <a:srgbClr val="5B9BD5">
                  <a:lumMod val="75000"/>
                </a:srgbClr>
              </a:solidFill>
              <a:ln>
                <a:noFill/>
              </a:ln>
              <a:effectLst>
                <a:innerShdw blurRad="114300">
                  <a:prstClr val="black"/>
                </a:innerShdw>
              </a:effectLst>
            </p:spPr>
            <p:txBody>
              <a:bodyPr vert="horz" wrap="square" lIns="91440" tIns="45720" rIns="91440" bIns="45720" numCol="1" rtlCol="0" anchor="ctr" anchorCtr="0" compatLnSpc="1"/>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rtl="0" eaLnBrk="1" fontAlgn="auto" latinLnBrk="0" hangingPunct="1">
                  <a:lnSpc>
                    <a:spcPct val="100000"/>
                  </a:lnSpc>
                  <a:spcBef>
                    <a:spcPts val="0"/>
                  </a:spcBef>
                  <a:spcAft>
                    <a:spcPts val="0"/>
                  </a:spcAft>
                  <a:buClr>
                    <a:srgbClr val="CC9900"/>
                  </a:buClr>
                  <a:buSzTx/>
                  <a:buFontTx/>
                  <a:buNone/>
                  <a:defRPr/>
                </a:pPr>
                <a:r>
                  <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rPr>
                  <a:t>非法操作</a:t>
                </a:r>
                <a:endParaRPr kumimoji="0" lang="zh-CN" altLang="en-US" sz="1200" b="0" i="0" u="none" strike="noStrike" kern="0" cap="none" spc="0" normalizeH="0" baseline="0" noProof="0" dirty="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01" name="Rectángulo 40"/>
              <p:cNvSpPr/>
              <p:nvPr/>
            </p:nvSpPr>
            <p:spPr>
              <a:xfrm>
                <a:off x="9522037" y="1962834"/>
                <a:ext cx="1494942" cy="2729415"/>
              </a:xfrm>
              <a:prstGeom prst="rect">
                <a:avLst/>
              </a:prstGeom>
              <a:noFill/>
              <a:ln w="25400" cap="flat" cmpd="sng" algn="ctr">
                <a:solidFill>
                  <a:srgbClr val="0070C0"/>
                </a:solidFill>
                <a:prstDash val="sysDash"/>
                <a:miter lim="800000"/>
              </a:ln>
              <a:effectLst/>
            </p:spPr>
            <p:txBody>
              <a:bodyPr lIns="68579" tIns="34289" rIns="68579" bIns="34289"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685165" rtl="0" eaLnBrk="1" fontAlgn="auto" latinLnBrk="0" hangingPunct="1">
                  <a:lnSpc>
                    <a:spcPct val="100000"/>
                  </a:lnSpc>
                  <a:spcBef>
                    <a:spcPts val="0"/>
                  </a:spcBef>
                  <a:spcAft>
                    <a:spcPts val="0"/>
                  </a:spcAft>
                  <a:buClrTx/>
                  <a:buSzTx/>
                  <a:buFontTx/>
                  <a:buNone/>
                  <a:defRPr/>
                </a:pPr>
                <a:endParaRPr kumimoji="0" lang="es-MX" sz="1100" b="0" i="0" u="none" strike="noStrike" kern="0" cap="none" spc="0" normalizeH="0" baseline="0" noProof="0" smtClean="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
          <p:nvSpPr>
            <p:cNvPr id="61" name="Rectángulo 40"/>
            <p:cNvSpPr/>
            <p:nvPr/>
          </p:nvSpPr>
          <p:spPr>
            <a:xfrm>
              <a:off x="7250490" y="1066334"/>
              <a:ext cx="1433215" cy="2798009"/>
            </a:xfrm>
            <a:prstGeom prst="rect">
              <a:avLst/>
            </a:prstGeom>
            <a:noFill/>
            <a:ln w="25400" cap="flat" cmpd="sng" algn="ctr">
              <a:solidFill>
                <a:srgbClr val="0070C0"/>
              </a:solidFill>
              <a:prstDash val="sysDash"/>
              <a:miter lim="800000"/>
            </a:ln>
            <a:effectLst/>
          </p:spPr>
          <p:txBody>
            <a:bodyPr lIns="68579" tIns="34289" rIns="68579" bIns="34289"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defTabSz="685165" fontAlgn="auto">
                <a:spcBef>
                  <a:spcPts val="0"/>
                </a:spcBef>
                <a:spcAft>
                  <a:spcPts val="0"/>
                </a:spcAft>
                <a:defRPr/>
              </a:pPr>
              <a:endParaRPr lang="es-MX" sz="1100" kern="0" smtClean="0">
                <a:solidFill>
                  <a:prstClr val="black"/>
                </a:solidFill>
                <a:latin typeface="微软雅黑" panose="020B0503020204020204" pitchFamily="34" charset="-122"/>
                <a:ea typeface="微软雅黑" panose="020B0503020204020204" pitchFamily="34" charset="-122"/>
              </a:endParaRPr>
            </a:p>
          </p:txBody>
        </p:sp>
        <p:sp>
          <p:nvSpPr>
            <p:cNvPr id="62" name="右箭头 61"/>
            <p:cNvSpPr/>
            <p:nvPr/>
          </p:nvSpPr>
          <p:spPr>
            <a:xfrm>
              <a:off x="4599001" y="2263254"/>
              <a:ext cx="657739" cy="390328"/>
            </a:xfrm>
            <a:prstGeom prst="rightArrow">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ot="0" spcFirstLastPara="0" vert="horz" wrap="square" lIns="63183" tIns="63183" rIns="1513555" bIns="63183" numCol="1" spcCol="1270" rtlCol="0" fromWordArt="0" anchor="ctr" anchorCtr="0" forceAA="0" compatLnSpc="1">
              <a:no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414655" fontAlgn="auto">
                <a:spcBef>
                  <a:spcPts val="0"/>
                </a:spcBef>
                <a:spcAft>
                  <a:spcPct val="35000"/>
                </a:spcAft>
                <a:defRPr/>
              </a:pPr>
              <a:endParaRPr lang="zh-CN" altLang="en-US" sz="1600" kern="0" dirty="0" smtClean="0">
                <a:solidFill>
                  <a:prstClr val="black"/>
                </a:solidFill>
                <a:latin typeface="微软雅黑" panose="020B0503020204020204" pitchFamily="34" charset="-122"/>
                <a:ea typeface="微软雅黑" panose="020B0503020204020204" pitchFamily="34" charset="-122"/>
              </a:endParaRPr>
            </a:p>
          </p:txBody>
        </p:sp>
        <p:sp>
          <p:nvSpPr>
            <p:cNvPr id="63" name="TextBox 57"/>
            <p:cNvSpPr txBox="1"/>
            <p:nvPr/>
          </p:nvSpPr>
          <p:spPr>
            <a:xfrm>
              <a:off x="4363225" y="2013708"/>
              <a:ext cx="894304" cy="26161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fontAlgn="auto">
                <a:spcBef>
                  <a:spcPts val="0"/>
                </a:spcBef>
                <a:spcAft>
                  <a:spcPts val="0"/>
                </a:spcAft>
              </a:pPr>
              <a:r>
                <a:rPr lang="zh-CN" altLang="en-US" sz="1100" b="1" dirty="0" smtClean="0">
                  <a:solidFill>
                    <a:prstClr val="white"/>
                  </a:solidFill>
                  <a:latin typeface="微软雅黑" panose="020B0503020204020204" pitchFamily="34" charset="-122"/>
                  <a:ea typeface="微软雅黑" panose="020B0503020204020204" pitchFamily="34" charset="-122"/>
                </a:rPr>
                <a:t>关联分析</a:t>
              </a:r>
              <a:endParaRPr lang="zh-CN" altLang="en-US" sz="1100" b="1" dirty="0">
                <a:solidFill>
                  <a:prstClr val="white"/>
                </a:solidFill>
                <a:latin typeface="微软雅黑" panose="020B0503020204020204" pitchFamily="34" charset="-122"/>
                <a:ea typeface="微软雅黑" panose="020B0503020204020204" pitchFamily="34" charset="-122"/>
              </a:endParaRPr>
            </a:p>
          </p:txBody>
        </p:sp>
        <p:sp>
          <p:nvSpPr>
            <p:cNvPr id="64" name="TextBox 57"/>
            <p:cNvSpPr txBox="1"/>
            <p:nvPr/>
          </p:nvSpPr>
          <p:spPr>
            <a:xfrm>
              <a:off x="4435233" y="2688202"/>
              <a:ext cx="755093" cy="26161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印证判定</a:t>
              </a:r>
              <a:endParaRPr kumimoji="0" lang="zh-CN" altLang="en-US" sz="11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65" name="右箭头 64"/>
            <p:cNvSpPr/>
            <p:nvPr/>
          </p:nvSpPr>
          <p:spPr>
            <a:xfrm>
              <a:off x="6838538" y="2292394"/>
              <a:ext cx="322704" cy="330314"/>
            </a:xfrm>
            <a:prstGeom prst="rightArrow">
              <a:avLst/>
            </a:prstGeom>
            <a:solidFill>
              <a:srgbClr val="4472C4">
                <a:lumMod val="60000"/>
                <a:lumOff val="40000"/>
              </a:srgbClr>
            </a:solidFill>
            <a:ln w="12700" cap="flat" cmpd="sng" algn="ctr">
              <a:noFill/>
              <a:prstDash val="solid"/>
              <a:miter lim="800000"/>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66" name="组合 65"/>
            <p:cNvGrpSpPr/>
            <p:nvPr/>
          </p:nvGrpSpPr>
          <p:grpSpPr>
            <a:xfrm>
              <a:off x="1117543" y="4176299"/>
              <a:ext cx="7566160" cy="369332"/>
              <a:chOff x="1211527" y="5860010"/>
              <a:chExt cx="9294138" cy="453367"/>
            </a:xfrm>
          </p:grpSpPr>
          <p:sp>
            <p:nvSpPr>
              <p:cNvPr id="91" name="文本框 7"/>
              <p:cNvSpPr txBox="1"/>
              <p:nvPr/>
            </p:nvSpPr>
            <p:spPr>
              <a:xfrm>
                <a:off x="1211527" y="5860010"/>
                <a:ext cx="1156431" cy="45336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pPr>
                <a:r>
                  <a:rPr lang="zh-CN" altLang="en-US" dirty="0" smtClean="0">
                    <a:latin typeface="微软雅黑" panose="020B0503020204020204" pitchFamily="34" charset="-122"/>
                    <a:ea typeface="微软雅黑" panose="020B0503020204020204" pitchFamily="34" charset="-122"/>
                  </a:rPr>
                  <a:t>数据源</a:t>
                </a:r>
                <a:endParaRPr lang="zh-CN" altLang="en-US" dirty="0">
                  <a:latin typeface="微软雅黑" panose="020B0503020204020204" pitchFamily="34" charset="-122"/>
                  <a:ea typeface="微软雅黑" panose="020B0503020204020204" pitchFamily="34" charset="-122"/>
                </a:endParaRPr>
              </a:p>
            </p:txBody>
          </p:sp>
          <p:sp>
            <p:nvSpPr>
              <p:cNvPr id="92" name="文本框 7"/>
              <p:cNvSpPr txBox="1"/>
              <p:nvPr/>
            </p:nvSpPr>
            <p:spPr>
              <a:xfrm>
                <a:off x="4277995" y="5860010"/>
                <a:ext cx="1431001" cy="45336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pPr>
                <a:r>
                  <a:rPr lang="zh-CN" altLang="en-US" dirty="0" smtClean="0">
                    <a:latin typeface="微软雅黑" panose="020B0503020204020204" pitchFamily="34" charset="-122"/>
                    <a:ea typeface="微软雅黑" panose="020B0503020204020204" pitchFamily="34" charset="-122"/>
                  </a:rPr>
                  <a:t>分析处理</a:t>
                </a:r>
                <a:endParaRPr lang="zh-CN" altLang="en-US" dirty="0">
                  <a:latin typeface="微软雅黑" panose="020B0503020204020204" pitchFamily="34" charset="-122"/>
                  <a:ea typeface="微软雅黑" panose="020B0503020204020204" pitchFamily="34" charset="-122"/>
                </a:endParaRPr>
              </a:p>
            </p:txBody>
          </p:sp>
          <p:sp>
            <p:nvSpPr>
              <p:cNvPr id="93" name="文本框 7"/>
              <p:cNvSpPr txBox="1"/>
              <p:nvPr/>
            </p:nvSpPr>
            <p:spPr>
              <a:xfrm>
                <a:off x="6757561" y="5890788"/>
                <a:ext cx="1347911" cy="415586"/>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pPr>
                <a:r>
                  <a:rPr lang="zh-CN" altLang="en-US" sz="1600" dirty="0" smtClean="0">
                    <a:latin typeface="微软雅黑" panose="020B0503020204020204" pitchFamily="34" charset="-122"/>
                    <a:ea typeface="微软雅黑" panose="020B0503020204020204" pitchFamily="34" charset="-122"/>
                  </a:rPr>
                  <a:t>判断结果</a:t>
                </a:r>
                <a:endParaRPr lang="zh-CN" altLang="en-US" sz="1600" dirty="0">
                  <a:latin typeface="微软雅黑" panose="020B0503020204020204" pitchFamily="34" charset="-122"/>
                  <a:ea typeface="微软雅黑" panose="020B0503020204020204" pitchFamily="34" charset="-122"/>
                </a:endParaRPr>
              </a:p>
            </p:txBody>
          </p:sp>
          <p:sp>
            <p:nvSpPr>
              <p:cNvPr id="94" name="文本框 7"/>
              <p:cNvSpPr txBox="1"/>
              <p:nvPr/>
            </p:nvSpPr>
            <p:spPr>
              <a:xfrm>
                <a:off x="8915818" y="5890788"/>
                <a:ext cx="1589847" cy="415586"/>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pPr>
                <a:r>
                  <a:rPr lang="zh-CN" altLang="en-US" sz="1600" dirty="0" smtClean="0">
                    <a:latin typeface="微软雅黑" panose="020B0503020204020204" pitchFamily="34" charset="-122"/>
                    <a:ea typeface="微软雅黑" panose="020B0503020204020204" pitchFamily="34" charset="-122"/>
                  </a:rPr>
                  <a:t>预警</a:t>
                </a:r>
                <a:r>
                  <a:rPr lang="en-US" altLang="zh-CN" sz="1600" dirty="0" smtClean="0">
                    <a:latin typeface="微软雅黑" panose="020B0503020204020204" pitchFamily="34" charset="-122"/>
                    <a:ea typeface="微软雅黑" panose="020B0503020204020204" pitchFamily="34" charset="-122"/>
                  </a:rPr>
                  <a:t>&amp;</a:t>
                </a:r>
                <a:r>
                  <a:rPr lang="zh-CN" altLang="en-US" sz="1600" dirty="0" smtClean="0">
                    <a:latin typeface="微软雅黑" panose="020B0503020204020204" pitchFamily="34" charset="-122"/>
                    <a:ea typeface="微软雅黑" panose="020B0503020204020204" pitchFamily="34" charset="-122"/>
                  </a:rPr>
                  <a:t>告警</a:t>
                </a:r>
                <a:endParaRPr lang="zh-CN" altLang="en-US" sz="1600" dirty="0">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460295" y="1059582"/>
              <a:ext cx="2332029" cy="1448960"/>
              <a:chOff x="-3835583" y="853561"/>
              <a:chExt cx="3350886" cy="2364962"/>
            </a:xfrm>
          </p:grpSpPr>
          <p:sp>
            <p:nvSpPr>
              <p:cNvPr id="79" name="圆角矩形 78"/>
              <p:cNvSpPr/>
              <p:nvPr/>
            </p:nvSpPr>
            <p:spPr>
              <a:xfrm>
                <a:off x="-3835583" y="853561"/>
                <a:ext cx="3350886" cy="2364962"/>
              </a:xfrm>
              <a:prstGeom prst="roundRect">
                <a:avLst>
                  <a:gd name="adj" fmla="val 4800"/>
                </a:avLst>
              </a:prstGeom>
              <a:solidFill>
                <a:sysClr val="window" lastClr="FFFFFF"/>
              </a:solidFill>
              <a:ln w="25400" cap="flat" cmpd="sng" algn="ctr">
                <a:solidFill>
                  <a:srgbClr val="4F81BD">
                    <a:shade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0" name="圆角矩形 79"/>
              <p:cNvSpPr/>
              <p:nvPr/>
            </p:nvSpPr>
            <p:spPr>
              <a:xfrm>
                <a:off x="-3714458" y="136430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TCP/UDP</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1" name="圆角矩形 80"/>
              <p:cNvSpPr/>
              <p:nvPr/>
            </p:nvSpPr>
            <p:spPr>
              <a:xfrm>
                <a:off x="-3714458" y="171299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FTP</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2" name="圆角矩形 81"/>
              <p:cNvSpPr/>
              <p:nvPr/>
            </p:nvSpPr>
            <p:spPr>
              <a:xfrm>
                <a:off x="-3700673" y="275906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SMTP/POP3</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3" name="圆角矩形 82"/>
              <p:cNvSpPr/>
              <p:nvPr/>
            </p:nvSpPr>
            <p:spPr>
              <a:xfrm>
                <a:off x="-3700673" y="241037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IMAP</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4" name="圆角矩形 83"/>
              <p:cNvSpPr/>
              <p:nvPr/>
            </p:nvSpPr>
            <p:spPr>
              <a:xfrm>
                <a:off x="-3714458" y="206168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HTTP</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5" name="圆角矩形 84"/>
              <p:cNvSpPr/>
              <p:nvPr/>
            </p:nvSpPr>
            <p:spPr>
              <a:xfrm>
                <a:off x="-2103979" y="1398618"/>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SMB</a:t>
                </a:r>
                <a:endPar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6" name="圆角矩形 85"/>
              <p:cNvSpPr/>
              <p:nvPr/>
            </p:nvSpPr>
            <p:spPr>
              <a:xfrm>
                <a:off x="-2103979" y="1747308"/>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Webmail</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7" name="TextBox 67"/>
              <p:cNvSpPr txBox="1"/>
              <p:nvPr/>
            </p:nvSpPr>
            <p:spPr>
              <a:xfrm>
                <a:off x="-2871829" y="923608"/>
                <a:ext cx="1423377" cy="414436"/>
              </a:xfrm>
              <a:prstGeom prst="rect">
                <a:avLst/>
              </a:prstGeom>
              <a:solidFill>
                <a:srgbClr val="4F81BD">
                  <a:lumMod val="50000"/>
                </a:srgbClr>
              </a:solid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网络流量抓取</a:t>
                </a:r>
                <a:endParaRPr kumimoji="0" lang="zh-CN" altLang="en-US" sz="105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8" name="圆角矩形 87"/>
              <p:cNvSpPr/>
              <p:nvPr/>
            </p:nvSpPr>
            <p:spPr>
              <a:xfrm>
                <a:off x="-2103979" y="2095998"/>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smtClean="0">
                    <a:ln>
                      <a:noFill/>
                    </a:ln>
                    <a:solidFill>
                      <a:prstClr val="white"/>
                    </a:solidFill>
                    <a:effectLst/>
                    <a:uLnTx/>
                    <a:uFillTx/>
                    <a:latin typeface="微软雅黑" panose="020B0503020204020204" pitchFamily="34" charset="-122"/>
                    <a:ea typeface="微软雅黑" panose="020B0503020204020204" pitchFamily="34" charset="-122"/>
                  </a:rPr>
                  <a:t>DNS</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89" name="圆角矩形 88"/>
              <p:cNvSpPr/>
              <p:nvPr/>
            </p:nvSpPr>
            <p:spPr>
              <a:xfrm>
                <a:off x="-2103979" y="2444688"/>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Telnet</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90" name="圆角矩形 89"/>
              <p:cNvSpPr/>
              <p:nvPr/>
            </p:nvSpPr>
            <p:spPr>
              <a:xfrm>
                <a:off x="-2103979" y="2793381"/>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LDAP</a:t>
                </a:r>
                <a:endParaRPr kumimoji="0" lang="zh-CN" altLang="en-US" sz="8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460295" y="2695034"/>
              <a:ext cx="2332030" cy="1253668"/>
              <a:chOff x="-3835583" y="853561"/>
              <a:chExt cx="3350886" cy="1967132"/>
            </a:xfrm>
          </p:grpSpPr>
          <p:sp>
            <p:nvSpPr>
              <p:cNvPr id="69" name="圆角矩形 68"/>
              <p:cNvSpPr/>
              <p:nvPr/>
            </p:nvSpPr>
            <p:spPr>
              <a:xfrm>
                <a:off x="-3835583" y="853561"/>
                <a:ext cx="3350886" cy="1967132"/>
              </a:xfrm>
              <a:prstGeom prst="roundRect">
                <a:avLst>
                  <a:gd name="adj" fmla="val 4800"/>
                </a:avLst>
              </a:prstGeom>
              <a:solidFill>
                <a:sysClr val="window" lastClr="FFFFFF"/>
              </a:solidFill>
              <a:ln w="25400" cap="flat" cmpd="sng" algn="ctr">
                <a:solidFill>
                  <a:srgbClr val="4F81BD">
                    <a:shade val="50000"/>
                  </a:srgbClr>
                </a:solid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5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0" name="圆角矩形 69"/>
              <p:cNvSpPr/>
              <p:nvPr/>
            </p:nvSpPr>
            <p:spPr>
              <a:xfrm>
                <a:off x="-3714458" y="136430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访问次数</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1" name="圆角矩形 70"/>
              <p:cNvSpPr/>
              <p:nvPr/>
            </p:nvSpPr>
            <p:spPr>
              <a:xfrm>
                <a:off x="-3714457" y="1712995"/>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外发频率</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2" name="圆角矩形 71"/>
              <p:cNvSpPr/>
              <p:nvPr/>
            </p:nvSpPr>
            <p:spPr>
              <a:xfrm>
                <a:off x="-3700673" y="241037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访问</a:t>
                </a:r>
                <a:r>
                  <a:rPr kumimoji="0" lang="en-US" altLang="zh-CN"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IP</a:t>
                </a: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分布</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3" name="圆角矩形 72"/>
              <p:cNvSpPr/>
              <p:nvPr/>
            </p:nvSpPr>
            <p:spPr>
              <a:xfrm>
                <a:off x="-3714458" y="2061686"/>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登录频率</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4" name="圆角矩形 73"/>
              <p:cNvSpPr/>
              <p:nvPr/>
            </p:nvSpPr>
            <p:spPr>
              <a:xfrm>
                <a:off x="-2103979" y="1354572"/>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搜索关键字</a:t>
                </a:r>
                <a:endParaRPr kumimoji="0" lang="en-US" altLang="zh-CN"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5" name="圆角矩形 74"/>
              <p:cNvSpPr/>
              <p:nvPr/>
            </p:nvSpPr>
            <p:spPr>
              <a:xfrm>
                <a:off x="-2103979" y="1703262"/>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应用使用情况</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6" name="TextBox 67"/>
              <p:cNvSpPr txBox="1"/>
              <p:nvPr/>
            </p:nvSpPr>
            <p:spPr>
              <a:xfrm>
                <a:off x="-2871829" y="950651"/>
                <a:ext cx="1423377" cy="398420"/>
              </a:xfrm>
              <a:prstGeom prst="rect">
                <a:avLst/>
              </a:prstGeom>
              <a:solidFill>
                <a:srgbClr val="4F81BD">
                  <a:lumMod val="50000"/>
                </a:srgbClr>
              </a:solid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网络</a:t>
                </a:r>
                <a:r>
                  <a:rPr lang="zh-CN" altLang="en-US" sz="1050" b="1" kern="0" dirty="0">
                    <a:solidFill>
                      <a:prstClr val="white"/>
                    </a:solidFill>
                    <a:latin typeface="微软雅黑" panose="020B0503020204020204" pitchFamily="34" charset="-122"/>
                    <a:ea typeface="微软雅黑" panose="020B0503020204020204" pitchFamily="34" charset="-122"/>
                  </a:rPr>
                  <a:t>行为</a:t>
                </a:r>
                <a:r>
                  <a:rPr kumimoji="0" lang="zh-CN" altLang="en-US" sz="105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抓取</a:t>
                </a:r>
                <a:endParaRPr kumimoji="0" lang="zh-CN" altLang="en-US" sz="1050" b="1"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7" name="圆角矩形 76"/>
              <p:cNvSpPr/>
              <p:nvPr/>
            </p:nvSpPr>
            <p:spPr>
              <a:xfrm>
                <a:off x="-2103979" y="2051951"/>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rPr>
                  <a:t>账号登录时间</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78" name="圆角矩形 77"/>
              <p:cNvSpPr/>
              <p:nvPr/>
            </p:nvSpPr>
            <p:spPr>
              <a:xfrm>
                <a:off x="-2103979" y="2400642"/>
                <a:ext cx="1409339" cy="244301"/>
              </a:xfrm>
              <a:prstGeom prst="roundRect">
                <a:avLst/>
              </a:prstGeom>
              <a:solidFill>
                <a:srgbClr val="4F81BD"/>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900" kern="0" dirty="0">
                    <a:solidFill>
                      <a:prstClr val="white"/>
                    </a:solidFill>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endParaRPr>
              </a:p>
            </p:txBody>
          </p:sp>
        </p:grpSp>
      </p:gr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a:t>流量与行为分析平台：核心功能</a:t>
            </a:r>
            <a:endParaRPr lang="zh-CN" altLang="en-US" sz="2400" dirty="0"/>
          </a:p>
        </p:txBody>
      </p:sp>
      <p:cxnSp>
        <p:nvCxnSpPr>
          <p:cNvPr id="3" name="直接箭头连接符 2"/>
          <p:cNvCxnSpPr/>
          <p:nvPr/>
        </p:nvCxnSpPr>
        <p:spPr>
          <a:xfrm flipV="1">
            <a:off x="1129568" y="1059582"/>
            <a:ext cx="0" cy="36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a:off x="1129568" y="4659982"/>
            <a:ext cx="75608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1126369" y="3147814"/>
            <a:ext cx="7056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126369" y="2283718"/>
            <a:ext cx="70567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1126369" y="1419622"/>
            <a:ext cx="705678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1345592" y="3939902"/>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smtClean="0">
                <a:solidFill>
                  <a:schemeClr val="bg1"/>
                </a:solidFill>
                <a:latin typeface="微软雅黑" panose="020B0503020204020204" pitchFamily="34" charset="-122"/>
                <a:ea typeface="微软雅黑" panose="020B0503020204020204" pitchFamily="34" charset="-122"/>
              </a:rPr>
              <a:t>互联网行为态势</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9" name="圆角矩形 8"/>
          <p:cNvSpPr/>
          <p:nvPr/>
        </p:nvSpPr>
        <p:spPr>
          <a:xfrm>
            <a:off x="2887865" y="3939902"/>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a:solidFill>
                  <a:schemeClr val="bg1"/>
                </a:solidFill>
                <a:latin typeface="微软雅黑" panose="020B0503020204020204" pitchFamily="34" charset="-122"/>
                <a:ea typeface="微软雅黑" panose="020B0503020204020204" pitchFamily="34" charset="-122"/>
              </a:rPr>
              <a:t>用户行为审计</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4513944" y="3917550"/>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en-US" altLang="zh-CN" sz="1200" b="1" kern="0" dirty="0" smtClean="0">
                <a:solidFill>
                  <a:schemeClr val="bg1"/>
                </a:solidFill>
                <a:latin typeface="微软雅黑" panose="020B0503020204020204" pitchFamily="34" charset="-122"/>
                <a:ea typeface="微软雅黑" panose="020B0503020204020204" pitchFamily="34" charset="-122"/>
              </a:rPr>
              <a:t>VPN</a:t>
            </a:r>
            <a:r>
              <a:rPr lang="zh-CN" altLang="en-US" sz="1200" b="1" kern="0" dirty="0" smtClean="0">
                <a:solidFill>
                  <a:schemeClr val="bg1"/>
                </a:solidFill>
                <a:latin typeface="微软雅黑" panose="020B0503020204020204" pitchFamily="34" charset="-122"/>
                <a:ea typeface="微软雅黑" panose="020B0503020204020204" pitchFamily="34" charset="-122"/>
              </a:rPr>
              <a:t>用户画像</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sp>
        <p:nvSpPr>
          <p:cNvPr id="11" name="圆角矩形 10"/>
          <p:cNvSpPr/>
          <p:nvPr/>
        </p:nvSpPr>
        <p:spPr>
          <a:xfrm>
            <a:off x="6170128" y="3917550"/>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接入用户画像</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2" name="圆角矩形 11"/>
          <p:cNvSpPr/>
          <p:nvPr/>
        </p:nvSpPr>
        <p:spPr>
          <a:xfrm>
            <a:off x="1345592" y="3343619"/>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互联网流量态势</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3" name="圆角矩形 12"/>
          <p:cNvSpPr/>
          <p:nvPr/>
        </p:nvSpPr>
        <p:spPr>
          <a:xfrm>
            <a:off x="2887865" y="3343619"/>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资产流量态势</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4" name="圆角矩形 13"/>
          <p:cNvSpPr/>
          <p:nvPr/>
        </p:nvSpPr>
        <p:spPr>
          <a:xfrm>
            <a:off x="4513944" y="3338024"/>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用户流量态势 </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5" name="圆角矩形 14"/>
          <p:cNvSpPr/>
          <p:nvPr/>
        </p:nvSpPr>
        <p:spPr>
          <a:xfrm>
            <a:off x="6170128" y="3338954"/>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资产访问关系</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6" name="文本框 50"/>
          <p:cNvSpPr txBox="1"/>
          <p:nvPr/>
        </p:nvSpPr>
        <p:spPr>
          <a:xfrm>
            <a:off x="472906" y="3548218"/>
            <a:ext cx="653463" cy="738664"/>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latin typeface="微软雅黑" panose="020B0503020204020204" pitchFamily="34" charset="-122"/>
                <a:ea typeface="微软雅黑" panose="020B0503020204020204" pitchFamily="34" charset="-122"/>
              </a:rPr>
              <a:t>流量及行态势</a:t>
            </a:r>
            <a:endParaRPr lang="zh-CN" altLang="en-US" sz="1400" b="1" dirty="0">
              <a:latin typeface="微软雅黑" panose="020B0503020204020204" pitchFamily="34" charset="-122"/>
              <a:ea typeface="微软雅黑" panose="020B0503020204020204" pitchFamily="34" charset="-122"/>
            </a:endParaRPr>
          </a:p>
        </p:txBody>
      </p:sp>
      <p:sp>
        <p:nvSpPr>
          <p:cNvPr id="17" name="圆角矩形 16"/>
          <p:cNvSpPr/>
          <p:nvPr/>
        </p:nvSpPr>
        <p:spPr>
          <a:xfrm>
            <a:off x="1360645" y="2427734"/>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异常流量分析</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8" name="圆角矩形 17"/>
          <p:cNvSpPr/>
          <p:nvPr/>
        </p:nvSpPr>
        <p:spPr>
          <a:xfrm>
            <a:off x="2887865" y="2402259"/>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异常行为分析</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9" name="圆角矩形 18"/>
          <p:cNvSpPr/>
          <p:nvPr/>
        </p:nvSpPr>
        <p:spPr>
          <a:xfrm>
            <a:off x="4514821" y="2414083"/>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DGA</a:t>
            </a:r>
            <a:r>
              <a:rPr kumimoji="0" lang="zh-CN" altLang="en-US" sz="1200" b="1"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cs"/>
              </a:rPr>
              <a:t>异常外联 </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0" name="圆角矩形 19"/>
          <p:cNvSpPr/>
          <p:nvPr/>
        </p:nvSpPr>
        <p:spPr>
          <a:xfrm>
            <a:off x="1360645" y="1611631"/>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smtClean="0">
                <a:solidFill>
                  <a:schemeClr val="bg1"/>
                </a:solidFill>
                <a:latin typeface="微软雅黑" panose="020B0503020204020204" pitchFamily="34" charset="-122"/>
                <a:ea typeface="微软雅黑" panose="020B0503020204020204" pitchFamily="34" charset="-122"/>
              </a:rPr>
              <a:t>校园出口舆情分析</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1" name="圆角矩形 20"/>
          <p:cNvSpPr/>
          <p:nvPr/>
        </p:nvSpPr>
        <p:spPr>
          <a:xfrm>
            <a:off x="2871742" y="1610171"/>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en-US" altLang="zh-CN" sz="1200" b="1" kern="0" dirty="0" smtClean="0">
                <a:solidFill>
                  <a:schemeClr val="bg1"/>
                </a:solidFill>
                <a:latin typeface="微软雅黑" panose="020B0503020204020204" pitchFamily="34" charset="-122"/>
                <a:ea typeface="微软雅黑" panose="020B0503020204020204" pitchFamily="34" charset="-122"/>
              </a:rPr>
              <a:t>NAT</a:t>
            </a:r>
            <a:r>
              <a:rPr lang="zh-CN" altLang="en-US" sz="1200" b="1" kern="0" dirty="0" smtClean="0">
                <a:solidFill>
                  <a:schemeClr val="bg1"/>
                </a:solidFill>
                <a:latin typeface="微软雅黑" panose="020B0503020204020204" pitchFamily="34" charset="-122"/>
                <a:ea typeface="微软雅黑" panose="020B0503020204020204" pitchFamily="34" charset="-122"/>
              </a:rPr>
              <a:t>级联溯源</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2" name="圆角矩形 21"/>
          <p:cNvSpPr/>
          <p:nvPr/>
        </p:nvSpPr>
        <p:spPr>
          <a:xfrm>
            <a:off x="4513944" y="1610366"/>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smtClean="0">
                <a:solidFill>
                  <a:schemeClr val="bg1"/>
                </a:solidFill>
                <a:latin typeface="微软雅黑" panose="020B0503020204020204" pitchFamily="34" charset="-122"/>
                <a:ea typeface="微软雅黑" panose="020B0503020204020204" pitchFamily="34" charset="-122"/>
              </a:rPr>
              <a:t>场景化行为挖掘</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3" name="圆角矩形 22"/>
          <p:cNvSpPr/>
          <p:nvPr/>
        </p:nvSpPr>
        <p:spPr>
          <a:xfrm>
            <a:off x="6156146" y="1625537"/>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smtClean="0">
                <a:solidFill>
                  <a:schemeClr val="bg1"/>
                </a:solidFill>
                <a:latin typeface="微软雅黑" panose="020B0503020204020204" pitchFamily="34" charset="-122"/>
                <a:ea typeface="微软雅黑" panose="020B0503020204020204" pitchFamily="34" charset="-122"/>
              </a:rPr>
              <a:t>隐蔽隧道检测</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24" name="文本框 58"/>
          <p:cNvSpPr txBox="1"/>
          <p:nvPr/>
        </p:nvSpPr>
        <p:spPr>
          <a:xfrm>
            <a:off x="467544" y="2370663"/>
            <a:ext cx="653463" cy="52322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latin typeface="微软雅黑" panose="020B0503020204020204" pitchFamily="34" charset="-122"/>
                <a:ea typeface="微软雅黑" panose="020B0503020204020204" pitchFamily="34" charset="-122"/>
              </a:rPr>
              <a:t>异常分析</a:t>
            </a:r>
            <a:endParaRPr lang="zh-CN" altLang="en-US" sz="1400" b="1" dirty="0">
              <a:latin typeface="微软雅黑" panose="020B0503020204020204" pitchFamily="34" charset="-122"/>
              <a:ea typeface="微软雅黑" panose="020B0503020204020204" pitchFamily="34" charset="-122"/>
            </a:endParaRPr>
          </a:p>
        </p:txBody>
      </p:sp>
      <p:sp>
        <p:nvSpPr>
          <p:cNvPr id="25" name="文本框 59"/>
          <p:cNvSpPr txBox="1"/>
          <p:nvPr/>
        </p:nvSpPr>
        <p:spPr>
          <a:xfrm>
            <a:off x="467544" y="1598821"/>
            <a:ext cx="642697" cy="52322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a:r>
              <a:rPr lang="zh-CN" altLang="en-US" sz="1400" b="1" dirty="0" smtClean="0">
                <a:latin typeface="微软雅黑" panose="020B0503020204020204" pitchFamily="34" charset="-122"/>
                <a:ea typeface="微软雅黑" panose="020B0503020204020204" pitchFamily="34" charset="-122"/>
              </a:rPr>
              <a:t>场景</a:t>
            </a:r>
            <a:endParaRPr lang="en-US" altLang="zh-CN" sz="1400" b="1" dirty="0" smtClean="0">
              <a:latin typeface="微软雅黑" panose="020B0503020204020204" pitchFamily="34" charset="-122"/>
              <a:ea typeface="微软雅黑" panose="020B0503020204020204" pitchFamily="34" charset="-122"/>
            </a:endParaRPr>
          </a:p>
          <a:p>
            <a:pPr algn="ctr"/>
            <a:r>
              <a:rPr lang="zh-CN" altLang="en-US" sz="1400" b="1" dirty="0" smtClean="0">
                <a:latin typeface="微软雅黑" panose="020B0503020204020204" pitchFamily="34" charset="-122"/>
                <a:ea typeface="微软雅黑" panose="020B0503020204020204" pitchFamily="34" charset="-122"/>
              </a:rPr>
              <a:t>挖掘</a:t>
            </a:r>
            <a:endParaRPr lang="zh-CN" altLang="en-US" sz="1400" b="1" dirty="0">
              <a:latin typeface="微软雅黑" panose="020B0503020204020204" pitchFamily="34" charset="-122"/>
              <a:ea typeface="微软雅黑" panose="020B0503020204020204" pitchFamily="34" charset="-122"/>
            </a:endParaRPr>
          </a:p>
        </p:txBody>
      </p:sp>
      <p:sp>
        <p:nvSpPr>
          <p:cNvPr id="26" name="圆角矩形 25"/>
          <p:cNvSpPr/>
          <p:nvPr/>
        </p:nvSpPr>
        <p:spPr>
          <a:xfrm>
            <a:off x="6170128" y="2428091"/>
            <a:ext cx="1296144" cy="432048"/>
          </a:xfrm>
          <a:prstGeom prst="roundRect">
            <a:avLst/>
          </a:prstGeom>
          <a:solidFill>
            <a:srgbClr val="5688B6"/>
          </a:solidFill>
          <a:ln w="12700" cap="flat" cmpd="sng" algn="ctr">
            <a:noFill/>
            <a:prstDash val="dash"/>
          </a:ln>
          <a:effectLst/>
        </p:spPr>
        <p:txBody>
          <a:bodyPr rtlCol="0" anchor="ct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0" marR="0" indent="0" algn="ctr" defTabSz="914400" eaLnBrk="1" fontAlgn="auto" latinLnBrk="0" hangingPunct="1">
              <a:lnSpc>
                <a:spcPct val="100000"/>
              </a:lnSpc>
              <a:spcBef>
                <a:spcPts val="0"/>
              </a:spcBef>
              <a:spcAft>
                <a:spcPts val="0"/>
              </a:spcAft>
              <a:buClrTx/>
              <a:buSzTx/>
              <a:buFontTx/>
              <a:buNone/>
            </a:pPr>
            <a:r>
              <a:rPr lang="zh-CN" altLang="en-US" sz="1200" b="1" kern="0" dirty="0" smtClean="0">
                <a:solidFill>
                  <a:schemeClr val="bg1"/>
                </a:solidFill>
                <a:latin typeface="微软雅黑" panose="020B0503020204020204" pitchFamily="34" charset="-122"/>
                <a:ea typeface="微软雅黑" panose="020B0503020204020204" pitchFamily="34" charset="-122"/>
              </a:rPr>
              <a:t>非法用户识别</a:t>
            </a:r>
            <a:endParaRPr kumimoji="0" lang="zh-CN" altLang="en-US" sz="12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sp>
        <p:nvSpPr>
          <p:cNvPr id="4" name="矩形 3"/>
          <p:cNvSpPr/>
          <p:nvPr/>
        </p:nvSpPr>
        <p:spPr>
          <a:xfrm>
            <a:off x="3040090" y="298852"/>
            <a:ext cx="2646878" cy="461665"/>
          </a:xfrm>
          <a:prstGeom prst="rect">
            <a:avLst/>
          </a:prstGeom>
        </p:spPr>
        <p:txBody>
          <a:bodyPr wrap="none">
            <a:spAutoFit/>
          </a:bodyPr>
          <a:lstStyle/>
          <a:p>
            <a:pPr algn="ctr"/>
            <a:r>
              <a:rPr lang="zh-CN" altLang="en-US" sz="2400" b="1" kern="0" dirty="0" smtClean="0">
                <a:latin typeface="微软雅黑" panose="020B0503020204020204" pitchFamily="34" charset="-122"/>
                <a:ea typeface="微软雅黑" panose="020B0503020204020204" pitchFamily="34" charset="-122"/>
                <a:cs typeface="+mj-cs"/>
              </a:rPr>
              <a:t>全局流量综合概览</a:t>
            </a:r>
            <a:endParaRPr lang="zh-CN" altLang="en-US" sz="2400" b="1" kern="0" dirty="0">
              <a:latin typeface="微软雅黑" panose="020B0503020204020204" pitchFamily="34" charset="-122"/>
              <a:ea typeface="微软雅黑" panose="020B0503020204020204" pitchFamily="34" charset="-122"/>
              <a:cs typeface="+mj-cs"/>
            </a:endParaRPr>
          </a:p>
        </p:txBody>
      </p:sp>
      <p:pic>
        <p:nvPicPr>
          <p:cNvPr id="5" name="图片 4"/>
          <p:cNvPicPr>
            <a:picLocks noChangeAspect="1"/>
          </p:cNvPicPr>
          <p:nvPr/>
        </p:nvPicPr>
        <p:blipFill>
          <a:blip r:embed="rId1"/>
          <a:stretch>
            <a:fillRect/>
          </a:stretch>
        </p:blipFill>
        <p:spPr>
          <a:xfrm>
            <a:off x="329132" y="1310974"/>
            <a:ext cx="8491340" cy="3486031"/>
          </a:xfrm>
          <a:prstGeom prst="rect">
            <a:avLst/>
          </a:prstGeom>
        </p:spPr>
      </p:pic>
      <p:sp>
        <p:nvSpPr>
          <p:cNvPr id="6" name="TextBox 3"/>
          <p:cNvSpPr txBox="1"/>
          <p:nvPr/>
        </p:nvSpPr>
        <p:spPr>
          <a:xfrm>
            <a:off x="329132" y="824974"/>
            <a:ext cx="8491340" cy="377411"/>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a:t>从全局角度对流量进行实时显示，呈现应用流量分布、流量趋势、流量</a:t>
            </a:r>
            <a:r>
              <a:rPr lang="en-US" altLang="zh-CN" dirty="0"/>
              <a:t>TOP</a:t>
            </a:r>
            <a:r>
              <a:rPr lang="zh-CN" altLang="en-US" dirty="0"/>
              <a:t>排名等信息</a:t>
            </a:r>
            <a:endParaRPr lang="zh-CN" altLang="en-US" dirty="0"/>
          </a:p>
        </p:txBody>
      </p:sp>
      <p:sp>
        <p:nvSpPr>
          <p:cNvPr id="7" name="矩形 6"/>
          <p:cNvSpPr/>
          <p:nvPr/>
        </p:nvSpPr>
        <p:spPr>
          <a:xfrm>
            <a:off x="329132" y="1754955"/>
            <a:ext cx="2802708" cy="3049043"/>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563374" y="2856221"/>
            <a:ext cx="1496232"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互联网流量分布及趋势</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3203848" y="1754956"/>
            <a:ext cx="2736304" cy="3049043"/>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4493047" y="2830888"/>
            <a:ext cx="1399106" cy="223101"/>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业务流量分布及趋势</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1" name="矩形 10"/>
          <p:cNvSpPr/>
          <p:nvPr/>
        </p:nvSpPr>
        <p:spPr>
          <a:xfrm>
            <a:off x="5998723" y="1745000"/>
            <a:ext cx="2736304" cy="3049043"/>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7236296" y="3167925"/>
            <a:ext cx="1399106" cy="223101"/>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用户流量分布及趋势</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sp>
        <p:nvSpPr>
          <p:cNvPr id="4" name="矩形 3"/>
          <p:cNvSpPr/>
          <p:nvPr/>
        </p:nvSpPr>
        <p:spPr>
          <a:xfrm>
            <a:off x="2886202" y="298852"/>
            <a:ext cx="2954655" cy="461665"/>
          </a:xfrm>
          <a:prstGeom prst="rect">
            <a:avLst/>
          </a:prstGeom>
        </p:spPr>
        <p:txBody>
          <a:bodyPr wrap="none">
            <a:spAutoFit/>
          </a:bodyPr>
          <a:lstStyle/>
          <a:p>
            <a:pPr algn="ctr"/>
            <a:r>
              <a:rPr lang="zh-CN" altLang="en-US" sz="2400" b="1" kern="0" dirty="0" smtClean="0">
                <a:latin typeface="微软雅黑" panose="020B0503020204020204" pitchFamily="34" charset="-122"/>
                <a:ea typeface="微软雅黑" panose="020B0503020204020204" pitchFamily="34" charset="-122"/>
                <a:cs typeface="+mj-cs"/>
              </a:rPr>
              <a:t>互联网应用流量分析</a:t>
            </a:r>
            <a:endParaRPr lang="zh-CN" altLang="en-US" sz="2400" b="1" kern="0" dirty="0">
              <a:latin typeface="微软雅黑" panose="020B0503020204020204" pitchFamily="34" charset="-122"/>
              <a:ea typeface="微软雅黑" panose="020B0503020204020204" pitchFamily="34" charset="-122"/>
              <a:cs typeface="+mj-cs"/>
            </a:endParaRPr>
          </a:p>
        </p:txBody>
      </p:sp>
      <p:sp>
        <p:nvSpPr>
          <p:cNvPr id="5" name="TextBox 3"/>
          <p:cNvSpPr txBox="1"/>
          <p:nvPr/>
        </p:nvSpPr>
        <p:spPr>
          <a:xfrm>
            <a:off x="329132" y="824974"/>
            <a:ext cx="8491340" cy="415498"/>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a:t>对互联网流量进行统计，统计业务流量分布、排名</a:t>
            </a:r>
            <a:r>
              <a:rPr lang="zh-CN" altLang="en-US" dirty="0" smtClean="0"/>
              <a:t>、并对应用流量的趋势进行预判</a:t>
            </a:r>
            <a:endParaRPr lang="zh-CN" altLang="en-US" dirty="0"/>
          </a:p>
        </p:txBody>
      </p:sp>
      <p:pic>
        <p:nvPicPr>
          <p:cNvPr id="6" name="图片 5"/>
          <p:cNvPicPr>
            <a:picLocks noChangeAspect="1"/>
          </p:cNvPicPr>
          <p:nvPr/>
        </p:nvPicPr>
        <p:blipFill>
          <a:blip r:embed="rId1"/>
          <a:stretch>
            <a:fillRect/>
          </a:stretch>
        </p:blipFill>
        <p:spPr>
          <a:xfrm>
            <a:off x="329132" y="1347614"/>
            <a:ext cx="8491340" cy="3456384"/>
          </a:xfrm>
          <a:prstGeom prst="rect">
            <a:avLst/>
          </a:prstGeom>
        </p:spPr>
      </p:pic>
      <p:sp>
        <p:nvSpPr>
          <p:cNvPr id="7" name="矩形 6"/>
          <p:cNvSpPr/>
          <p:nvPr/>
        </p:nvSpPr>
        <p:spPr>
          <a:xfrm>
            <a:off x="329132" y="1491631"/>
            <a:ext cx="2514676" cy="1512168"/>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691680" y="1515757"/>
            <a:ext cx="1127036"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各应用分布占比</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9" name="矩形 8"/>
          <p:cNvSpPr/>
          <p:nvPr/>
        </p:nvSpPr>
        <p:spPr>
          <a:xfrm>
            <a:off x="329132" y="3055646"/>
            <a:ext cx="8491340" cy="1748351"/>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a:xfrm>
            <a:off x="3059832" y="3075806"/>
            <a:ext cx="1872208"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各应用类型</a:t>
            </a:r>
            <a:r>
              <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24</a:t>
            </a: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小时流量趋势</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2" name="矩形 11"/>
          <p:cNvSpPr/>
          <p:nvPr/>
        </p:nvSpPr>
        <p:spPr>
          <a:xfrm>
            <a:off x="2923926" y="1515757"/>
            <a:ext cx="5896546" cy="1476120"/>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7380311" y="2740579"/>
            <a:ext cx="1385769"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各应用流量详细统计</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85433" y="1327132"/>
            <a:ext cx="8573135" cy="3466226"/>
          </a:xfrm>
          <a:prstGeom prst="rect">
            <a:avLst/>
          </a:prstGeom>
        </p:spPr>
      </p:pic>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sp>
        <p:nvSpPr>
          <p:cNvPr id="4" name="矩形 3"/>
          <p:cNvSpPr/>
          <p:nvPr/>
        </p:nvSpPr>
        <p:spPr>
          <a:xfrm>
            <a:off x="3040090" y="298852"/>
            <a:ext cx="2646878" cy="461665"/>
          </a:xfrm>
          <a:prstGeom prst="rect">
            <a:avLst/>
          </a:prstGeom>
        </p:spPr>
        <p:txBody>
          <a:bodyPr wrap="none">
            <a:spAutoFit/>
          </a:bodyPr>
          <a:lstStyle/>
          <a:p>
            <a:pPr algn="ctr"/>
            <a:r>
              <a:rPr lang="zh-CN" altLang="en-US" sz="2400" b="1" kern="0" dirty="0">
                <a:latin typeface="微软雅黑" panose="020B0503020204020204" pitchFamily="34" charset="-122"/>
                <a:ea typeface="微软雅黑" panose="020B0503020204020204" pitchFamily="34" charset="-122"/>
                <a:cs typeface="+mj-cs"/>
              </a:rPr>
              <a:t>内网</a:t>
            </a:r>
            <a:r>
              <a:rPr lang="zh-CN" altLang="en-US" sz="2400" b="1" kern="0" dirty="0" smtClean="0">
                <a:latin typeface="微软雅黑" panose="020B0503020204020204" pitchFamily="34" charset="-122"/>
                <a:ea typeface="微软雅黑" panose="020B0503020204020204" pitchFamily="34" charset="-122"/>
                <a:cs typeface="+mj-cs"/>
              </a:rPr>
              <a:t>应用流量分析</a:t>
            </a:r>
            <a:endParaRPr lang="zh-CN" altLang="en-US" sz="2400" b="1" kern="0" dirty="0">
              <a:latin typeface="微软雅黑" panose="020B0503020204020204" pitchFamily="34" charset="-122"/>
              <a:ea typeface="微软雅黑" panose="020B0503020204020204" pitchFamily="34" charset="-122"/>
              <a:cs typeface="+mj-cs"/>
            </a:endParaRPr>
          </a:p>
        </p:txBody>
      </p:sp>
      <p:sp>
        <p:nvSpPr>
          <p:cNvPr id="5" name="TextBox 3"/>
          <p:cNvSpPr txBox="1"/>
          <p:nvPr/>
        </p:nvSpPr>
        <p:spPr>
          <a:xfrm>
            <a:off x="329132" y="824974"/>
            <a:ext cx="8491340" cy="415498"/>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smtClean="0"/>
              <a:t>对内网流量</a:t>
            </a:r>
            <a:r>
              <a:rPr lang="zh-CN" altLang="en-US" dirty="0"/>
              <a:t>进行统计，统计业务流量分布、排名</a:t>
            </a:r>
            <a:r>
              <a:rPr lang="zh-CN" altLang="en-US" dirty="0" smtClean="0"/>
              <a:t>、并对应用流量的趋势进行预判</a:t>
            </a:r>
            <a:endParaRPr lang="zh-CN" altLang="en-US" dirty="0"/>
          </a:p>
        </p:txBody>
      </p:sp>
      <p:sp>
        <p:nvSpPr>
          <p:cNvPr id="7" name="矩形 6"/>
          <p:cNvSpPr/>
          <p:nvPr/>
        </p:nvSpPr>
        <p:spPr>
          <a:xfrm>
            <a:off x="329131" y="1491631"/>
            <a:ext cx="4242870" cy="1656182"/>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8" name="矩形 7"/>
          <p:cNvSpPr/>
          <p:nvPr/>
        </p:nvSpPr>
        <p:spPr>
          <a:xfrm>
            <a:off x="1691680" y="1515757"/>
            <a:ext cx="1512168"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资产流量分布占比</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2" name="矩形 11"/>
          <p:cNvSpPr/>
          <p:nvPr/>
        </p:nvSpPr>
        <p:spPr>
          <a:xfrm>
            <a:off x="4644008" y="1491630"/>
            <a:ext cx="4176464" cy="1656183"/>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7380311" y="2740579"/>
            <a:ext cx="1385769"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各业务流量详细统计</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pic>
        <p:nvPicPr>
          <p:cNvPr id="3" name="图片 2"/>
          <p:cNvPicPr>
            <a:picLocks noChangeAspect="1"/>
          </p:cNvPicPr>
          <p:nvPr/>
        </p:nvPicPr>
        <p:blipFill>
          <a:blip r:embed="rId1"/>
          <a:stretch>
            <a:fillRect/>
          </a:stretch>
        </p:blipFill>
        <p:spPr>
          <a:xfrm>
            <a:off x="329132" y="1363801"/>
            <a:ext cx="8491340" cy="3378840"/>
          </a:xfrm>
          <a:prstGeom prst="rect">
            <a:avLst/>
          </a:prstGeom>
        </p:spPr>
      </p:pic>
      <p:sp>
        <p:nvSpPr>
          <p:cNvPr id="4" name="矩形 3"/>
          <p:cNvSpPr/>
          <p:nvPr/>
        </p:nvSpPr>
        <p:spPr>
          <a:xfrm>
            <a:off x="3347867" y="298852"/>
            <a:ext cx="2031325" cy="461665"/>
          </a:xfrm>
          <a:prstGeom prst="rect">
            <a:avLst/>
          </a:prstGeom>
        </p:spPr>
        <p:txBody>
          <a:bodyPr wrap="none">
            <a:spAutoFit/>
          </a:bodyPr>
          <a:lstStyle/>
          <a:p>
            <a:pPr algn="ctr"/>
            <a:r>
              <a:rPr lang="zh-CN" altLang="en-US" sz="2400" b="1" kern="0" dirty="0" smtClean="0">
                <a:latin typeface="微软雅黑" panose="020B0503020204020204" pitchFamily="34" charset="-122"/>
                <a:ea typeface="微软雅黑" panose="020B0503020204020204" pitchFamily="34" charset="-122"/>
                <a:cs typeface="+mj-cs"/>
              </a:rPr>
              <a:t>异常行为分析</a:t>
            </a:r>
            <a:endParaRPr lang="zh-CN" altLang="en-US" sz="2400" b="1" kern="0" dirty="0">
              <a:latin typeface="微软雅黑" panose="020B0503020204020204" pitchFamily="34" charset="-122"/>
              <a:ea typeface="微软雅黑" panose="020B0503020204020204" pitchFamily="34" charset="-122"/>
              <a:cs typeface="+mj-cs"/>
            </a:endParaRPr>
          </a:p>
        </p:txBody>
      </p:sp>
      <p:sp>
        <p:nvSpPr>
          <p:cNvPr id="5" name="TextBox 3"/>
          <p:cNvSpPr txBox="1"/>
          <p:nvPr/>
        </p:nvSpPr>
        <p:spPr>
          <a:xfrm>
            <a:off x="329132" y="824974"/>
            <a:ext cx="8491340" cy="377411"/>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smtClean="0"/>
              <a:t>分析</a:t>
            </a:r>
            <a:r>
              <a:rPr lang="zh-CN" altLang="en-US" dirty="0"/>
              <a:t>内网异常行为，展现用户行为倾向、用户访问</a:t>
            </a:r>
            <a:r>
              <a:rPr lang="en-US" altLang="zh-CN" dirty="0" err="1"/>
              <a:t>url</a:t>
            </a:r>
            <a:r>
              <a:rPr lang="zh-CN" altLang="en-US" dirty="0"/>
              <a:t>分布、用户访问</a:t>
            </a:r>
            <a:r>
              <a:rPr lang="zh-CN" altLang="en-US" dirty="0" smtClean="0"/>
              <a:t>情况、文件传输趋势等</a:t>
            </a:r>
            <a:endParaRPr lang="zh-CN" altLang="en-US" dirty="0"/>
          </a:p>
        </p:txBody>
      </p:sp>
      <p:sp>
        <p:nvSpPr>
          <p:cNvPr id="6" name="矩形 5"/>
          <p:cNvSpPr/>
          <p:nvPr/>
        </p:nvSpPr>
        <p:spPr>
          <a:xfrm>
            <a:off x="329132" y="1769011"/>
            <a:ext cx="2442668" cy="3034987"/>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7" name="矩形 6"/>
          <p:cNvSpPr/>
          <p:nvPr/>
        </p:nvSpPr>
        <p:spPr>
          <a:xfrm>
            <a:off x="1403648" y="2643758"/>
            <a:ext cx="1368152"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用户使用</a:t>
            </a:r>
            <a:r>
              <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EMAIL</a:t>
            </a: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情况</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8" name="矩形 7"/>
          <p:cNvSpPr/>
          <p:nvPr/>
        </p:nvSpPr>
        <p:spPr>
          <a:xfrm>
            <a:off x="6347484" y="1738332"/>
            <a:ext cx="2442668" cy="3034987"/>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0" name="矩形 9"/>
          <p:cNvSpPr/>
          <p:nvPr/>
        </p:nvSpPr>
        <p:spPr>
          <a:xfrm>
            <a:off x="7236296" y="1995686"/>
            <a:ext cx="1510592"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用户使用文件传输情况</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1" name="矩形 10"/>
          <p:cNvSpPr/>
          <p:nvPr/>
        </p:nvSpPr>
        <p:spPr>
          <a:xfrm>
            <a:off x="2843808" y="1769010"/>
            <a:ext cx="3407420" cy="3004309"/>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4139952" y="4742641"/>
            <a:ext cx="2111276"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用户行为倾向、访问</a:t>
            </a:r>
            <a:r>
              <a:rPr kumimoji="0" lang="en-US" altLang="zh-CN"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URL</a:t>
            </a: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分布情况</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stretch>
            <a:fillRect/>
          </a:stretch>
        </p:blipFill>
        <p:spPr>
          <a:xfrm>
            <a:off x="329282" y="1323697"/>
            <a:ext cx="8491190" cy="3449622"/>
          </a:xfrm>
          <a:prstGeom prst="rect">
            <a:avLst/>
          </a:prstGeom>
        </p:spPr>
      </p:pic>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sp>
        <p:nvSpPr>
          <p:cNvPr id="4" name="矩形 3"/>
          <p:cNvSpPr/>
          <p:nvPr/>
        </p:nvSpPr>
        <p:spPr>
          <a:xfrm>
            <a:off x="3347867" y="298852"/>
            <a:ext cx="2031325" cy="461665"/>
          </a:xfrm>
          <a:prstGeom prst="rect">
            <a:avLst/>
          </a:prstGeom>
        </p:spPr>
        <p:txBody>
          <a:bodyPr wrap="none">
            <a:spAutoFit/>
          </a:bodyPr>
          <a:lstStyle/>
          <a:p>
            <a:pPr algn="ctr"/>
            <a:r>
              <a:rPr lang="zh-CN" altLang="en-US" sz="2400" b="1" kern="0" dirty="0">
                <a:latin typeface="微软雅黑" panose="020B0503020204020204" pitchFamily="34" charset="-122"/>
                <a:ea typeface="微软雅黑" panose="020B0503020204020204" pitchFamily="34" charset="-122"/>
                <a:cs typeface="+mj-cs"/>
              </a:rPr>
              <a:t>资产访问</a:t>
            </a:r>
            <a:r>
              <a:rPr lang="zh-CN" altLang="en-US" sz="2400" b="1" kern="0" dirty="0" smtClean="0">
                <a:latin typeface="微软雅黑" panose="020B0503020204020204" pitchFamily="34" charset="-122"/>
                <a:ea typeface="微软雅黑" panose="020B0503020204020204" pitchFamily="34" charset="-122"/>
                <a:cs typeface="+mj-cs"/>
              </a:rPr>
              <a:t>关系</a:t>
            </a:r>
            <a:endParaRPr lang="zh-CN" altLang="en-US" sz="2400" b="1" kern="0" dirty="0">
              <a:latin typeface="微软雅黑" panose="020B0503020204020204" pitchFamily="34" charset="-122"/>
              <a:ea typeface="微软雅黑" panose="020B0503020204020204" pitchFamily="34" charset="-122"/>
              <a:cs typeface="+mj-cs"/>
            </a:endParaRPr>
          </a:p>
        </p:txBody>
      </p:sp>
      <p:sp>
        <p:nvSpPr>
          <p:cNvPr id="5" name="TextBox 3"/>
          <p:cNvSpPr txBox="1"/>
          <p:nvPr/>
        </p:nvSpPr>
        <p:spPr>
          <a:xfrm>
            <a:off x="329132" y="824974"/>
            <a:ext cx="8491340" cy="377411"/>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a:t>展示用户与资产、资产与资产之间的额访问关系，通过颜色标识异常用户、高危资产及异常的访问关系</a:t>
            </a:r>
            <a:endParaRPr lang="zh-CN" altLang="en-US" dirty="0"/>
          </a:p>
        </p:txBody>
      </p:sp>
      <p:sp>
        <p:nvSpPr>
          <p:cNvPr id="11" name="矩形 10"/>
          <p:cNvSpPr/>
          <p:nvPr/>
        </p:nvSpPr>
        <p:spPr>
          <a:xfrm>
            <a:off x="1628954" y="1923678"/>
            <a:ext cx="6687461" cy="2758696"/>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6084168" y="4011910"/>
            <a:ext cx="2111276"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lang="zh-CN" altLang="en-US" sz="1000" b="1" kern="0" noProof="0" dirty="0" smtClean="0">
                <a:latin typeface="微软雅黑" panose="020B0503020204020204" pitchFamily="34" charset="-122"/>
                <a:ea typeface="微软雅黑" panose="020B0503020204020204" pitchFamily="34" charset="-122"/>
              </a:rPr>
              <a:t>资产与用户访问对应关系</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359638" y="1348692"/>
            <a:ext cx="8491340" cy="3410595"/>
          </a:xfrm>
          <a:prstGeom prst="rect">
            <a:avLst/>
          </a:prstGeom>
        </p:spPr>
      </p:pic>
      <p:sp>
        <p:nvSpPr>
          <p:cNvPr id="2" name="灯片编号占位符 1"/>
          <p:cNvSpPr>
            <a:spLocks noGrp="1"/>
          </p:cNvSpPr>
          <p:nvPr>
            <p:ph type="sldNum" sz="quarter" idx="4294967295"/>
          </p:nvPr>
        </p:nvSpPr>
        <p:spPr>
          <a:xfrm>
            <a:off x="8746888" y="4905595"/>
            <a:ext cx="404944" cy="237905"/>
          </a:xfrm>
          <a:prstGeom prst="rect">
            <a:avLst/>
          </a:prstGeom>
        </p:spPr>
        <p:txBody>
          <a:bodyPr/>
          <a:lstStyle/>
          <a:p>
            <a:fld id="{A86ACB03-5A97-4CE1-9F00-1FD1E9DACEC8}" type="slidenum">
              <a:rPr lang="zh-CN" altLang="en-US" smtClean="0"/>
            </a:fld>
            <a:endParaRPr lang="zh-CN" altLang="en-US" dirty="0"/>
          </a:p>
        </p:txBody>
      </p:sp>
      <p:sp>
        <p:nvSpPr>
          <p:cNvPr id="4" name="矩形 3"/>
          <p:cNvSpPr/>
          <p:nvPr/>
        </p:nvSpPr>
        <p:spPr>
          <a:xfrm>
            <a:off x="3193979" y="298852"/>
            <a:ext cx="2339102" cy="523220"/>
          </a:xfrm>
          <a:prstGeom prst="rect">
            <a:avLst/>
          </a:prstGeom>
        </p:spPr>
        <p:txBody>
          <a:bodyPr wrap="none">
            <a:spAutoFit/>
          </a:bodyPr>
          <a:lstStyle/>
          <a:p>
            <a:pPr algn="ctr"/>
            <a:r>
              <a:rPr lang="zh-CN" altLang="en-US" sz="2800" b="1" kern="0" dirty="0" smtClean="0">
                <a:latin typeface="微软雅黑" panose="020B0503020204020204" pitchFamily="34" charset="-122"/>
                <a:ea typeface="微软雅黑" panose="020B0503020204020204" pitchFamily="34" charset="-122"/>
                <a:cs typeface="+mj-cs"/>
              </a:rPr>
              <a:t>异常流量检测</a:t>
            </a:r>
            <a:endParaRPr lang="zh-CN" altLang="en-US" sz="2800" b="1" kern="0" dirty="0">
              <a:latin typeface="微软雅黑" panose="020B0503020204020204" pitchFamily="34" charset="-122"/>
              <a:ea typeface="微软雅黑" panose="020B0503020204020204" pitchFamily="34" charset="-122"/>
              <a:cs typeface="+mj-cs"/>
            </a:endParaRPr>
          </a:p>
        </p:txBody>
      </p:sp>
      <p:sp>
        <p:nvSpPr>
          <p:cNvPr id="5" name="TextBox 3"/>
          <p:cNvSpPr txBox="1"/>
          <p:nvPr/>
        </p:nvSpPr>
        <p:spPr>
          <a:xfrm>
            <a:off x="329132" y="824974"/>
            <a:ext cx="8491340" cy="377411"/>
          </a:xfrm>
          <a:prstGeom prst="rect">
            <a:avLst/>
          </a:prstGeom>
          <a:solidFill>
            <a:schemeClr val="bg1">
              <a:lumMod val="50000"/>
            </a:schemeClr>
          </a:solidFill>
        </p:spPr>
        <p:txBody>
          <a:bodyPr wrap="square" rtlCol="0">
            <a:spAutoFit/>
          </a:bodyPr>
          <a:lstStyle>
            <a:defPPr>
              <a:defRPr lang="zh-CN"/>
            </a:defPPr>
            <a:lvl1pPr marL="285750" indent="-285750">
              <a:lnSpc>
                <a:spcPct val="150000"/>
              </a:lnSpc>
              <a:buClr>
                <a:srgbClr val="C00000"/>
              </a:buClr>
              <a:buFont typeface="Wingdings" panose="05000000000000000000" pitchFamily="2" charset="2"/>
              <a:buChar char="n"/>
              <a:defRPr sz="1400">
                <a:latin typeface="微软雅黑" panose="020B0503020204020204" pitchFamily="34" charset="-122"/>
                <a:ea typeface="微软雅黑" panose="020B0503020204020204" pitchFamily="34" charset="-122"/>
              </a:defRPr>
            </a:lvl1pPr>
          </a:lstStyle>
          <a:p>
            <a:r>
              <a:rPr lang="zh-CN" altLang="en-US" dirty="0" smtClean="0"/>
              <a:t>建立流量基线，对异常流量及时发现，提供</a:t>
            </a:r>
            <a:r>
              <a:rPr lang="zh-CN" altLang="en-US" dirty="0"/>
              <a:t>关键业务系统，关键资产的流量异常检测功能</a:t>
            </a:r>
            <a:endParaRPr lang="zh-CN" altLang="en-US" dirty="0"/>
          </a:p>
        </p:txBody>
      </p:sp>
      <p:sp>
        <p:nvSpPr>
          <p:cNvPr id="11" name="矩形 10"/>
          <p:cNvSpPr/>
          <p:nvPr/>
        </p:nvSpPr>
        <p:spPr>
          <a:xfrm>
            <a:off x="452345" y="1479776"/>
            <a:ext cx="8294543" cy="1596030"/>
          </a:xfrm>
          <a:prstGeom prst="rect">
            <a:avLst/>
          </a:prstGeom>
          <a:noFill/>
          <a:ln w="12700" cap="flat" cmpd="sng" algn="ctr">
            <a:solidFill>
              <a:srgbClr val="00B050"/>
            </a:solid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3" name="矩形 12"/>
          <p:cNvSpPr/>
          <p:nvPr/>
        </p:nvSpPr>
        <p:spPr>
          <a:xfrm>
            <a:off x="3851920" y="1551547"/>
            <a:ext cx="2111276" cy="226562"/>
          </a:xfrm>
          <a:prstGeom prst="rect">
            <a:avLst/>
          </a:prstGeom>
          <a:solidFill>
            <a:srgbClr val="FFFF00"/>
          </a:solidFill>
          <a:ln w="12700" cap="flat" cmpd="sng" algn="ctr">
            <a:noFill/>
            <a:prstDash val="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zh-CN" altLang="en-US" sz="10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rPr>
              <a:t>异常流量实时检测</a:t>
            </a:r>
            <a:endParaRPr kumimoji="0" lang="zh-CN" altLang="en-US" sz="10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45259" y="1212371"/>
            <a:ext cx="7795081" cy="3312368"/>
            <a:chOff x="618464" y="1203598"/>
            <a:chExt cx="6745665" cy="3024336"/>
          </a:xfrm>
        </p:grpSpPr>
        <p:grpSp>
          <p:nvGrpSpPr>
            <p:cNvPr id="571" name="组合 570"/>
            <p:cNvGrpSpPr/>
            <p:nvPr/>
          </p:nvGrpSpPr>
          <p:grpSpPr>
            <a:xfrm>
              <a:off x="618464" y="2985971"/>
              <a:ext cx="1098928" cy="1217844"/>
              <a:chOff x="976035" y="3442138"/>
              <a:chExt cx="1098928" cy="1217844"/>
            </a:xfrm>
          </p:grpSpPr>
          <p:sp>
            <p:nvSpPr>
              <p:cNvPr id="313" name="椭圆 312"/>
              <p:cNvSpPr/>
              <p:nvPr/>
            </p:nvSpPr>
            <p:spPr>
              <a:xfrm>
                <a:off x="1077980" y="4470510"/>
                <a:ext cx="955914" cy="189472"/>
              </a:xfrm>
              <a:prstGeom prst="ellipse">
                <a:avLst/>
              </a:prstGeom>
              <a:gradFill flip="none" rotWithShape="1">
                <a:gsLst>
                  <a:gs pos="0">
                    <a:sysClr val="windowText" lastClr="000000">
                      <a:alpha val="62000"/>
                    </a:sysClr>
                  </a:gs>
                  <a:gs pos="100000">
                    <a:srgbClr val="FFFFFF">
                      <a:alpha val="0"/>
                    </a:srgbClr>
                  </a:gs>
                </a:gsLst>
                <a:path path="shape">
                  <a:fillToRect l="50000" t="50000" r="50000" b="50000"/>
                </a:path>
                <a:tileRect/>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8" name="等腰三角形 1"/>
              <p:cNvSpPr/>
              <p:nvPr/>
            </p:nvSpPr>
            <p:spPr>
              <a:xfrm>
                <a:off x="976035" y="3725651"/>
                <a:ext cx="941083" cy="827020"/>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514520 w 764211"/>
                  <a:gd name="connsiteY0-26" fmla="*/ 680169 h 680169"/>
                  <a:gd name="connsiteX1-27" fmla="*/ 0 w 764211"/>
                  <a:gd name="connsiteY1-28" fmla="*/ 0 h 680169"/>
                  <a:gd name="connsiteX2-29" fmla="*/ 764211 w 764211"/>
                  <a:gd name="connsiteY2-30" fmla="*/ 3894 h 680169"/>
                  <a:gd name="connsiteX3-31" fmla="*/ 514520 w 764211"/>
                  <a:gd name="connsiteY3-32" fmla="*/ 680169 h 680169"/>
                  <a:gd name="connsiteX0-33" fmla="*/ 514520 w 762253"/>
                  <a:gd name="connsiteY0-34" fmla="*/ 682150 h 682150"/>
                  <a:gd name="connsiteX1-35" fmla="*/ 0 w 762253"/>
                  <a:gd name="connsiteY1-36" fmla="*/ 1981 h 682150"/>
                  <a:gd name="connsiteX2-37" fmla="*/ 762253 w 762253"/>
                  <a:gd name="connsiteY2-38" fmla="*/ 0 h 682150"/>
                  <a:gd name="connsiteX3-39" fmla="*/ 514520 w 762253"/>
                  <a:gd name="connsiteY3-40" fmla="*/ 682150 h 682150"/>
                  <a:gd name="connsiteX0-41" fmla="*/ 514520 w 774004"/>
                  <a:gd name="connsiteY0-42" fmla="*/ 680191 h 680191"/>
                  <a:gd name="connsiteX1-43" fmla="*/ 0 w 774004"/>
                  <a:gd name="connsiteY1-44" fmla="*/ 22 h 680191"/>
                  <a:gd name="connsiteX2-45" fmla="*/ 774004 w 774004"/>
                  <a:gd name="connsiteY2-46" fmla="*/ 0 h 680191"/>
                  <a:gd name="connsiteX3-47" fmla="*/ 514520 w 774004"/>
                  <a:gd name="connsiteY3-48" fmla="*/ 680191 h 680191"/>
                </a:gdLst>
                <a:ahLst/>
                <a:cxnLst>
                  <a:cxn ang="0">
                    <a:pos x="connsiteX0-1" y="connsiteY0-2"/>
                  </a:cxn>
                  <a:cxn ang="0">
                    <a:pos x="connsiteX1-3" y="connsiteY1-4"/>
                  </a:cxn>
                  <a:cxn ang="0">
                    <a:pos x="connsiteX2-5" y="connsiteY2-6"/>
                  </a:cxn>
                  <a:cxn ang="0">
                    <a:pos x="connsiteX3-7" y="connsiteY3-8"/>
                  </a:cxn>
                </a:cxnLst>
                <a:rect l="l" t="t" r="r" b="b"/>
                <a:pathLst>
                  <a:path w="774004" h="680191">
                    <a:moveTo>
                      <a:pt x="514520" y="680191"/>
                    </a:moveTo>
                    <a:lnTo>
                      <a:pt x="0" y="22"/>
                    </a:lnTo>
                    <a:lnTo>
                      <a:pt x="774004" y="0"/>
                    </a:lnTo>
                    <a:lnTo>
                      <a:pt x="514520" y="680191"/>
                    </a:lnTo>
                    <a:close/>
                  </a:path>
                </a:pathLst>
              </a:custGeom>
              <a:gradFill>
                <a:gsLst>
                  <a:gs pos="100000">
                    <a:srgbClr val="E6325C"/>
                  </a:gs>
                  <a:gs pos="0">
                    <a:srgbClr val="E6325C"/>
                  </a:gs>
                </a:gsLst>
                <a:lin ang="7200000" scaled="0"/>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9" name="等腰三角形 1"/>
              <p:cNvSpPr/>
              <p:nvPr/>
            </p:nvSpPr>
            <p:spPr>
              <a:xfrm>
                <a:off x="1602826" y="3460579"/>
                <a:ext cx="472137" cy="1081778"/>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66845 w 316536"/>
                  <a:gd name="connsiteY0-26" fmla="*/ 1342157 h 1342157"/>
                  <a:gd name="connsiteX1-27" fmla="*/ 0 w 316536"/>
                  <a:gd name="connsiteY1-28" fmla="*/ 0 h 1342157"/>
                  <a:gd name="connsiteX2-29" fmla="*/ 316536 w 316536"/>
                  <a:gd name="connsiteY2-30" fmla="*/ 668264 h 1342157"/>
                  <a:gd name="connsiteX3-31" fmla="*/ 66845 w 316536"/>
                  <a:gd name="connsiteY3-32" fmla="*/ 1342157 h 1342157"/>
                  <a:gd name="connsiteX0-33" fmla="*/ 0 w 454479"/>
                  <a:gd name="connsiteY0-34" fmla="*/ 220588 h 668264"/>
                  <a:gd name="connsiteX1-35" fmla="*/ 137943 w 454479"/>
                  <a:gd name="connsiteY1-36" fmla="*/ 0 h 668264"/>
                  <a:gd name="connsiteX2-37" fmla="*/ 454479 w 454479"/>
                  <a:gd name="connsiteY2-38" fmla="*/ 668264 h 668264"/>
                  <a:gd name="connsiteX3-39" fmla="*/ 0 w 454479"/>
                  <a:gd name="connsiteY3-40" fmla="*/ 220588 h 668264"/>
                  <a:gd name="connsiteX0-41" fmla="*/ 250371 w 388314"/>
                  <a:gd name="connsiteY0-42" fmla="*/ 220588 h 889720"/>
                  <a:gd name="connsiteX1-43" fmla="*/ 388314 w 388314"/>
                  <a:gd name="connsiteY1-44" fmla="*/ 0 h 889720"/>
                  <a:gd name="connsiteX2-45" fmla="*/ 0 w 388314"/>
                  <a:gd name="connsiteY2-46" fmla="*/ 889720 h 889720"/>
                  <a:gd name="connsiteX3-47" fmla="*/ 250371 w 388314"/>
                  <a:gd name="connsiteY3-48" fmla="*/ 220588 h 889720"/>
                </a:gdLst>
                <a:ahLst/>
                <a:cxnLst>
                  <a:cxn ang="0">
                    <a:pos x="connsiteX0-1" y="connsiteY0-2"/>
                  </a:cxn>
                  <a:cxn ang="0">
                    <a:pos x="connsiteX1-3" y="connsiteY1-4"/>
                  </a:cxn>
                  <a:cxn ang="0">
                    <a:pos x="connsiteX2-5" y="connsiteY2-6"/>
                  </a:cxn>
                  <a:cxn ang="0">
                    <a:pos x="connsiteX3-7" y="connsiteY3-8"/>
                  </a:cxn>
                </a:cxnLst>
                <a:rect l="l" t="t" r="r" b="b"/>
                <a:pathLst>
                  <a:path w="388314" h="889720">
                    <a:moveTo>
                      <a:pt x="250371" y="220588"/>
                    </a:moveTo>
                    <a:lnTo>
                      <a:pt x="388314" y="0"/>
                    </a:lnTo>
                    <a:lnTo>
                      <a:pt x="0" y="889720"/>
                    </a:lnTo>
                    <a:lnTo>
                      <a:pt x="250371" y="220588"/>
                    </a:lnTo>
                    <a:close/>
                  </a:path>
                </a:pathLst>
              </a:custGeom>
              <a:solidFill>
                <a:srgbClr val="E6325C">
                  <a:lumMod val="7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6" name="矩形 2"/>
              <p:cNvSpPr/>
              <p:nvPr/>
            </p:nvSpPr>
            <p:spPr>
              <a:xfrm>
                <a:off x="983805" y="3464289"/>
                <a:ext cx="1089770" cy="266244"/>
              </a:xfrm>
              <a:custGeom>
                <a:avLst/>
                <a:gdLst>
                  <a:gd name="connsiteX0" fmla="*/ 0 w 720080"/>
                  <a:gd name="connsiteY0" fmla="*/ 0 h 288032"/>
                  <a:gd name="connsiteX1" fmla="*/ 720080 w 720080"/>
                  <a:gd name="connsiteY1" fmla="*/ 0 h 288032"/>
                  <a:gd name="connsiteX2" fmla="*/ 720080 w 720080"/>
                  <a:gd name="connsiteY2" fmla="*/ 288032 h 288032"/>
                  <a:gd name="connsiteX3" fmla="*/ 0 w 720080"/>
                  <a:gd name="connsiteY3" fmla="*/ 288032 h 288032"/>
                  <a:gd name="connsiteX4" fmla="*/ 0 w 720080"/>
                  <a:gd name="connsiteY4" fmla="*/ 0 h 288032"/>
                  <a:gd name="connsiteX0-1" fmla="*/ 0 w 1112987"/>
                  <a:gd name="connsiteY0-2" fmla="*/ 202406 h 490438"/>
                  <a:gd name="connsiteX1-3" fmla="*/ 1112987 w 1112987"/>
                  <a:gd name="connsiteY1-4" fmla="*/ 0 h 490438"/>
                  <a:gd name="connsiteX2-5" fmla="*/ 720080 w 1112987"/>
                  <a:gd name="connsiteY2-6" fmla="*/ 490438 h 490438"/>
                  <a:gd name="connsiteX3-7" fmla="*/ 0 w 1112987"/>
                  <a:gd name="connsiteY3-8" fmla="*/ 490438 h 490438"/>
                  <a:gd name="connsiteX4-9" fmla="*/ 0 w 1112987"/>
                  <a:gd name="connsiteY4-10" fmla="*/ 202406 h 490438"/>
                  <a:gd name="connsiteX0-11" fmla="*/ 0 w 1112987"/>
                  <a:gd name="connsiteY0-12" fmla="*/ 202406 h 490438"/>
                  <a:gd name="connsiteX1-13" fmla="*/ 1112987 w 1112987"/>
                  <a:gd name="connsiteY1-14" fmla="*/ 0 h 490438"/>
                  <a:gd name="connsiteX2-15" fmla="*/ 977255 w 1112987"/>
                  <a:gd name="connsiteY2-16" fmla="*/ 214213 h 490438"/>
                  <a:gd name="connsiteX3-17" fmla="*/ 0 w 1112987"/>
                  <a:gd name="connsiteY3-18" fmla="*/ 490438 h 490438"/>
                  <a:gd name="connsiteX4-19" fmla="*/ 0 w 1112987"/>
                  <a:gd name="connsiteY4-20" fmla="*/ 202406 h 490438"/>
                  <a:gd name="connsiteX0-21" fmla="*/ 507206 w 1112987"/>
                  <a:gd name="connsiteY0-22" fmla="*/ 9525 h 490438"/>
                  <a:gd name="connsiteX1-23" fmla="*/ 1112987 w 1112987"/>
                  <a:gd name="connsiteY1-24" fmla="*/ 0 h 490438"/>
                  <a:gd name="connsiteX2-25" fmla="*/ 977255 w 1112987"/>
                  <a:gd name="connsiteY2-26" fmla="*/ 214213 h 490438"/>
                  <a:gd name="connsiteX3-27" fmla="*/ 0 w 1112987"/>
                  <a:gd name="connsiteY3-28" fmla="*/ 490438 h 490438"/>
                  <a:gd name="connsiteX4-29" fmla="*/ 507206 w 1112987"/>
                  <a:gd name="connsiteY4-30" fmla="*/ 9525 h 490438"/>
                  <a:gd name="connsiteX0-31" fmla="*/ 285750 w 891531"/>
                  <a:gd name="connsiteY0-32" fmla="*/ 9525 h 221357"/>
                  <a:gd name="connsiteX1-33" fmla="*/ 891531 w 891531"/>
                  <a:gd name="connsiteY1-34" fmla="*/ 0 h 221357"/>
                  <a:gd name="connsiteX2-35" fmla="*/ 755799 w 891531"/>
                  <a:gd name="connsiteY2-36" fmla="*/ 214213 h 221357"/>
                  <a:gd name="connsiteX3-37" fmla="*/ 0 w 891531"/>
                  <a:gd name="connsiteY3-38" fmla="*/ 221357 h 221357"/>
                  <a:gd name="connsiteX4-39" fmla="*/ 285750 w 891531"/>
                  <a:gd name="connsiteY4-40" fmla="*/ 9525 h 221357"/>
                  <a:gd name="connsiteX0-41" fmla="*/ 285750 w 891531"/>
                  <a:gd name="connsiteY0-42" fmla="*/ 9525 h 221357"/>
                  <a:gd name="connsiteX1-43" fmla="*/ 891531 w 891531"/>
                  <a:gd name="connsiteY1-44" fmla="*/ 0 h 221357"/>
                  <a:gd name="connsiteX2-45" fmla="*/ 755799 w 891531"/>
                  <a:gd name="connsiteY2-46" fmla="*/ 218975 h 221357"/>
                  <a:gd name="connsiteX3-47" fmla="*/ 0 w 891531"/>
                  <a:gd name="connsiteY3-48" fmla="*/ 221357 h 221357"/>
                  <a:gd name="connsiteX4-49" fmla="*/ 285750 w 891531"/>
                  <a:gd name="connsiteY4-50" fmla="*/ 9525 h 221357"/>
                  <a:gd name="connsiteX0-51" fmla="*/ 283369 w 889150"/>
                  <a:gd name="connsiteY0-52" fmla="*/ 9525 h 221357"/>
                  <a:gd name="connsiteX1-53" fmla="*/ 889150 w 889150"/>
                  <a:gd name="connsiteY1-54" fmla="*/ 0 h 221357"/>
                  <a:gd name="connsiteX2-55" fmla="*/ 753418 w 889150"/>
                  <a:gd name="connsiteY2-56" fmla="*/ 218975 h 221357"/>
                  <a:gd name="connsiteX3-57" fmla="*/ 0 w 889150"/>
                  <a:gd name="connsiteY3-58" fmla="*/ 221357 h 221357"/>
                  <a:gd name="connsiteX4-59" fmla="*/ 283369 w 889150"/>
                  <a:gd name="connsiteY4-60" fmla="*/ 9525 h 221357"/>
                  <a:gd name="connsiteX0-61" fmla="*/ 280987 w 886768"/>
                  <a:gd name="connsiteY0-62" fmla="*/ 9525 h 221357"/>
                  <a:gd name="connsiteX1-63" fmla="*/ 886768 w 886768"/>
                  <a:gd name="connsiteY1-64" fmla="*/ 0 h 221357"/>
                  <a:gd name="connsiteX2-65" fmla="*/ 751036 w 886768"/>
                  <a:gd name="connsiteY2-66" fmla="*/ 218975 h 221357"/>
                  <a:gd name="connsiteX3-67" fmla="*/ 0 w 886768"/>
                  <a:gd name="connsiteY3-68" fmla="*/ 221357 h 221357"/>
                  <a:gd name="connsiteX4-69" fmla="*/ 280987 w 886768"/>
                  <a:gd name="connsiteY4-70" fmla="*/ 9525 h 221357"/>
                  <a:gd name="connsiteX0-71" fmla="*/ 278606 w 884387"/>
                  <a:gd name="connsiteY0-72" fmla="*/ 9525 h 218975"/>
                  <a:gd name="connsiteX1-73" fmla="*/ 884387 w 884387"/>
                  <a:gd name="connsiteY1-74" fmla="*/ 0 h 218975"/>
                  <a:gd name="connsiteX2-75" fmla="*/ 748655 w 884387"/>
                  <a:gd name="connsiteY2-76" fmla="*/ 218975 h 218975"/>
                  <a:gd name="connsiteX3-77" fmla="*/ 0 w 884387"/>
                  <a:gd name="connsiteY3-78" fmla="*/ 218975 h 218975"/>
                  <a:gd name="connsiteX4-79" fmla="*/ 278606 w 884387"/>
                  <a:gd name="connsiteY4-80" fmla="*/ 9525 h 218975"/>
                  <a:gd name="connsiteX0-81" fmla="*/ 290512 w 896293"/>
                  <a:gd name="connsiteY0-82" fmla="*/ 9525 h 221356"/>
                  <a:gd name="connsiteX1-83" fmla="*/ 896293 w 896293"/>
                  <a:gd name="connsiteY1-84" fmla="*/ 0 h 221356"/>
                  <a:gd name="connsiteX2-85" fmla="*/ 760561 w 896293"/>
                  <a:gd name="connsiteY2-86" fmla="*/ 218975 h 221356"/>
                  <a:gd name="connsiteX3-87" fmla="*/ 0 w 896293"/>
                  <a:gd name="connsiteY3-88" fmla="*/ 221356 h 221356"/>
                  <a:gd name="connsiteX4-89" fmla="*/ 290512 w 896293"/>
                  <a:gd name="connsiteY4-90" fmla="*/ 9525 h 221356"/>
                  <a:gd name="connsiteX0-91" fmla="*/ 290512 w 896293"/>
                  <a:gd name="connsiteY0-92" fmla="*/ 9525 h 218975"/>
                  <a:gd name="connsiteX1-93" fmla="*/ 896293 w 896293"/>
                  <a:gd name="connsiteY1-94" fmla="*/ 0 h 218975"/>
                  <a:gd name="connsiteX2-95" fmla="*/ 760561 w 896293"/>
                  <a:gd name="connsiteY2-96" fmla="*/ 218975 h 218975"/>
                  <a:gd name="connsiteX3-97" fmla="*/ 0 w 896293"/>
                  <a:gd name="connsiteY3-98" fmla="*/ 216593 h 218975"/>
                  <a:gd name="connsiteX4-99" fmla="*/ 290512 w 896293"/>
                  <a:gd name="connsiteY4-100" fmla="*/ 9525 h 218975"/>
                  <a:gd name="connsiteX0-101" fmla="*/ 292893 w 896293"/>
                  <a:gd name="connsiteY0-102" fmla="*/ 4763 h 218975"/>
                  <a:gd name="connsiteX1-103" fmla="*/ 896293 w 896293"/>
                  <a:gd name="connsiteY1-104" fmla="*/ 0 h 218975"/>
                  <a:gd name="connsiteX2-105" fmla="*/ 760561 w 896293"/>
                  <a:gd name="connsiteY2-106" fmla="*/ 218975 h 218975"/>
                  <a:gd name="connsiteX3-107" fmla="*/ 0 w 896293"/>
                  <a:gd name="connsiteY3-108" fmla="*/ 216593 h 218975"/>
                  <a:gd name="connsiteX4-109" fmla="*/ 292893 w 896293"/>
                  <a:gd name="connsiteY4-110" fmla="*/ 4763 h 218975"/>
                  <a:gd name="connsiteX0-111" fmla="*/ 292893 w 896293"/>
                  <a:gd name="connsiteY0-112" fmla="*/ 0 h 218975"/>
                  <a:gd name="connsiteX1-113" fmla="*/ 896293 w 896293"/>
                  <a:gd name="connsiteY1-114" fmla="*/ 0 h 218975"/>
                  <a:gd name="connsiteX2-115" fmla="*/ 760561 w 896293"/>
                  <a:gd name="connsiteY2-116" fmla="*/ 218975 h 218975"/>
                  <a:gd name="connsiteX3-117" fmla="*/ 0 w 896293"/>
                  <a:gd name="connsiteY3-118" fmla="*/ 216593 h 218975"/>
                  <a:gd name="connsiteX4-119" fmla="*/ 292893 w 896293"/>
                  <a:gd name="connsiteY4-120" fmla="*/ 0 h 2189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96293" h="218975">
                    <a:moveTo>
                      <a:pt x="292893" y="0"/>
                    </a:moveTo>
                    <a:lnTo>
                      <a:pt x="896293" y="0"/>
                    </a:lnTo>
                    <a:lnTo>
                      <a:pt x="760561" y="218975"/>
                    </a:lnTo>
                    <a:lnTo>
                      <a:pt x="0" y="216593"/>
                    </a:lnTo>
                    <a:lnTo>
                      <a:pt x="292893" y="0"/>
                    </a:lnTo>
                    <a:close/>
                  </a:path>
                </a:pathLst>
              </a:custGeom>
              <a:solidFill>
                <a:srgbClr val="E6325C">
                  <a:lumMod val="40000"/>
                  <a:lumOff val="60000"/>
                </a:srgbClr>
              </a:soli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30" name="组合 329"/>
              <p:cNvGrpSpPr/>
              <p:nvPr/>
            </p:nvGrpSpPr>
            <p:grpSpPr>
              <a:xfrm rot="1889584">
                <a:off x="1212582" y="3442138"/>
                <a:ext cx="567027" cy="567027"/>
                <a:chOff x="3303065" y="2299580"/>
                <a:chExt cx="872242" cy="872242"/>
              </a:xfrm>
            </p:grpSpPr>
            <p:grpSp>
              <p:nvGrpSpPr>
                <p:cNvPr id="331" name="组合 330"/>
                <p:cNvGrpSpPr/>
                <p:nvPr/>
              </p:nvGrpSpPr>
              <p:grpSpPr>
                <a:xfrm>
                  <a:off x="3303065" y="2564061"/>
                  <a:ext cx="872242" cy="360040"/>
                  <a:chOff x="3303065" y="2564061"/>
                  <a:chExt cx="872242" cy="360040"/>
                </a:xfrm>
              </p:grpSpPr>
              <p:sp>
                <p:nvSpPr>
                  <p:cNvPr id="333" name="椭圆 332"/>
                  <p:cNvSpPr/>
                  <p:nvPr/>
                </p:nvSpPr>
                <p:spPr bwMode="auto">
                  <a:xfrm>
                    <a:off x="3558450" y="2564061"/>
                    <a:ext cx="360040" cy="360040"/>
                  </a:xfrm>
                  <a:prstGeom prst="ellipse">
                    <a:avLst/>
                  </a:prstGeom>
                  <a:gradFill flip="none" rotWithShape="1">
                    <a:gsLst>
                      <a:gs pos="0">
                        <a:sysClr val="window" lastClr="FFFFFF">
                          <a:alpha val="63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4" name="椭圆 333"/>
                  <p:cNvSpPr/>
                  <p:nvPr/>
                </p:nvSpPr>
                <p:spPr bwMode="auto">
                  <a:xfrm>
                    <a:off x="3303065" y="2746060"/>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32" name="椭圆 331"/>
                <p:cNvSpPr/>
                <p:nvPr/>
              </p:nvSpPr>
              <p:spPr bwMode="auto">
                <a:xfrm rot="5400000">
                  <a:off x="3302349" y="2724901"/>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69" name="组合 568"/>
            <p:cNvGrpSpPr/>
            <p:nvPr/>
          </p:nvGrpSpPr>
          <p:grpSpPr>
            <a:xfrm>
              <a:off x="1972377" y="2381355"/>
              <a:ext cx="1012559" cy="1247102"/>
              <a:chOff x="2777914" y="2919242"/>
              <a:chExt cx="1012559" cy="1247102"/>
            </a:xfrm>
          </p:grpSpPr>
          <p:sp>
            <p:nvSpPr>
              <p:cNvPr id="329" name="矩形 2"/>
              <p:cNvSpPr/>
              <p:nvPr/>
            </p:nvSpPr>
            <p:spPr>
              <a:xfrm>
                <a:off x="2845469" y="3039411"/>
                <a:ext cx="939214" cy="182281"/>
              </a:xfrm>
              <a:custGeom>
                <a:avLst/>
                <a:gdLst>
                  <a:gd name="connsiteX0" fmla="*/ 0 w 720080"/>
                  <a:gd name="connsiteY0" fmla="*/ 0 h 288032"/>
                  <a:gd name="connsiteX1" fmla="*/ 720080 w 720080"/>
                  <a:gd name="connsiteY1" fmla="*/ 0 h 288032"/>
                  <a:gd name="connsiteX2" fmla="*/ 720080 w 720080"/>
                  <a:gd name="connsiteY2" fmla="*/ 288032 h 288032"/>
                  <a:gd name="connsiteX3" fmla="*/ 0 w 720080"/>
                  <a:gd name="connsiteY3" fmla="*/ 288032 h 288032"/>
                  <a:gd name="connsiteX4" fmla="*/ 0 w 720080"/>
                  <a:gd name="connsiteY4" fmla="*/ 0 h 288032"/>
                  <a:gd name="connsiteX0-1" fmla="*/ 0 w 1112987"/>
                  <a:gd name="connsiteY0-2" fmla="*/ 202406 h 490438"/>
                  <a:gd name="connsiteX1-3" fmla="*/ 1112987 w 1112987"/>
                  <a:gd name="connsiteY1-4" fmla="*/ 0 h 490438"/>
                  <a:gd name="connsiteX2-5" fmla="*/ 720080 w 1112987"/>
                  <a:gd name="connsiteY2-6" fmla="*/ 490438 h 490438"/>
                  <a:gd name="connsiteX3-7" fmla="*/ 0 w 1112987"/>
                  <a:gd name="connsiteY3-8" fmla="*/ 490438 h 490438"/>
                  <a:gd name="connsiteX4-9" fmla="*/ 0 w 1112987"/>
                  <a:gd name="connsiteY4-10" fmla="*/ 202406 h 490438"/>
                  <a:gd name="connsiteX0-11" fmla="*/ 0 w 1112987"/>
                  <a:gd name="connsiteY0-12" fmla="*/ 202406 h 490438"/>
                  <a:gd name="connsiteX1-13" fmla="*/ 1112987 w 1112987"/>
                  <a:gd name="connsiteY1-14" fmla="*/ 0 h 490438"/>
                  <a:gd name="connsiteX2-15" fmla="*/ 977255 w 1112987"/>
                  <a:gd name="connsiteY2-16" fmla="*/ 214213 h 490438"/>
                  <a:gd name="connsiteX3-17" fmla="*/ 0 w 1112987"/>
                  <a:gd name="connsiteY3-18" fmla="*/ 490438 h 490438"/>
                  <a:gd name="connsiteX4-19" fmla="*/ 0 w 1112987"/>
                  <a:gd name="connsiteY4-20" fmla="*/ 202406 h 490438"/>
                  <a:gd name="connsiteX0-21" fmla="*/ 507206 w 1112987"/>
                  <a:gd name="connsiteY0-22" fmla="*/ 9525 h 490438"/>
                  <a:gd name="connsiteX1-23" fmla="*/ 1112987 w 1112987"/>
                  <a:gd name="connsiteY1-24" fmla="*/ 0 h 490438"/>
                  <a:gd name="connsiteX2-25" fmla="*/ 977255 w 1112987"/>
                  <a:gd name="connsiteY2-26" fmla="*/ 214213 h 490438"/>
                  <a:gd name="connsiteX3-27" fmla="*/ 0 w 1112987"/>
                  <a:gd name="connsiteY3-28" fmla="*/ 490438 h 490438"/>
                  <a:gd name="connsiteX4-29" fmla="*/ 507206 w 1112987"/>
                  <a:gd name="connsiteY4-30" fmla="*/ 9525 h 490438"/>
                  <a:gd name="connsiteX0-31" fmla="*/ 285750 w 891531"/>
                  <a:gd name="connsiteY0-32" fmla="*/ 9525 h 221357"/>
                  <a:gd name="connsiteX1-33" fmla="*/ 891531 w 891531"/>
                  <a:gd name="connsiteY1-34" fmla="*/ 0 h 221357"/>
                  <a:gd name="connsiteX2-35" fmla="*/ 755799 w 891531"/>
                  <a:gd name="connsiteY2-36" fmla="*/ 214213 h 221357"/>
                  <a:gd name="connsiteX3-37" fmla="*/ 0 w 891531"/>
                  <a:gd name="connsiteY3-38" fmla="*/ 221357 h 221357"/>
                  <a:gd name="connsiteX4-39" fmla="*/ 285750 w 891531"/>
                  <a:gd name="connsiteY4-40" fmla="*/ 9525 h 221357"/>
                  <a:gd name="connsiteX0-41" fmla="*/ 285750 w 891531"/>
                  <a:gd name="connsiteY0-42" fmla="*/ 9525 h 221357"/>
                  <a:gd name="connsiteX1-43" fmla="*/ 891531 w 891531"/>
                  <a:gd name="connsiteY1-44" fmla="*/ 0 h 221357"/>
                  <a:gd name="connsiteX2-45" fmla="*/ 755799 w 891531"/>
                  <a:gd name="connsiteY2-46" fmla="*/ 218975 h 221357"/>
                  <a:gd name="connsiteX3-47" fmla="*/ 0 w 891531"/>
                  <a:gd name="connsiteY3-48" fmla="*/ 221357 h 221357"/>
                  <a:gd name="connsiteX4-49" fmla="*/ 285750 w 891531"/>
                  <a:gd name="connsiteY4-50" fmla="*/ 9525 h 221357"/>
                  <a:gd name="connsiteX0-51" fmla="*/ 283369 w 889150"/>
                  <a:gd name="connsiteY0-52" fmla="*/ 9525 h 221357"/>
                  <a:gd name="connsiteX1-53" fmla="*/ 889150 w 889150"/>
                  <a:gd name="connsiteY1-54" fmla="*/ 0 h 221357"/>
                  <a:gd name="connsiteX2-55" fmla="*/ 753418 w 889150"/>
                  <a:gd name="connsiteY2-56" fmla="*/ 218975 h 221357"/>
                  <a:gd name="connsiteX3-57" fmla="*/ 0 w 889150"/>
                  <a:gd name="connsiteY3-58" fmla="*/ 221357 h 221357"/>
                  <a:gd name="connsiteX4-59" fmla="*/ 283369 w 889150"/>
                  <a:gd name="connsiteY4-60" fmla="*/ 9525 h 221357"/>
                  <a:gd name="connsiteX0-61" fmla="*/ 280987 w 886768"/>
                  <a:gd name="connsiteY0-62" fmla="*/ 9525 h 221357"/>
                  <a:gd name="connsiteX1-63" fmla="*/ 886768 w 886768"/>
                  <a:gd name="connsiteY1-64" fmla="*/ 0 h 221357"/>
                  <a:gd name="connsiteX2-65" fmla="*/ 751036 w 886768"/>
                  <a:gd name="connsiteY2-66" fmla="*/ 218975 h 221357"/>
                  <a:gd name="connsiteX3-67" fmla="*/ 0 w 886768"/>
                  <a:gd name="connsiteY3-68" fmla="*/ 221357 h 221357"/>
                  <a:gd name="connsiteX4-69" fmla="*/ 280987 w 886768"/>
                  <a:gd name="connsiteY4-70" fmla="*/ 9525 h 221357"/>
                  <a:gd name="connsiteX0-71" fmla="*/ 278606 w 884387"/>
                  <a:gd name="connsiteY0-72" fmla="*/ 9525 h 218975"/>
                  <a:gd name="connsiteX1-73" fmla="*/ 884387 w 884387"/>
                  <a:gd name="connsiteY1-74" fmla="*/ 0 h 218975"/>
                  <a:gd name="connsiteX2-75" fmla="*/ 748655 w 884387"/>
                  <a:gd name="connsiteY2-76" fmla="*/ 218975 h 218975"/>
                  <a:gd name="connsiteX3-77" fmla="*/ 0 w 884387"/>
                  <a:gd name="connsiteY3-78" fmla="*/ 218975 h 218975"/>
                  <a:gd name="connsiteX4-79" fmla="*/ 278606 w 884387"/>
                  <a:gd name="connsiteY4-80" fmla="*/ 9525 h 218975"/>
                  <a:gd name="connsiteX0-81" fmla="*/ 290512 w 896293"/>
                  <a:gd name="connsiteY0-82" fmla="*/ 9525 h 221356"/>
                  <a:gd name="connsiteX1-83" fmla="*/ 896293 w 896293"/>
                  <a:gd name="connsiteY1-84" fmla="*/ 0 h 221356"/>
                  <a:gd name="connsiteX2-85" fmla="*/ 760561 w 896293"/>
                  <a:gd name="connsiteY2-86" fmla="*/ 218975 h 221356"/>
                  <a:gd name="connsiteX3-87" fmla="*/ 0 w 896293"/>
                  <a:gd name="connsiteY3-88" fmla="*/ 221356 h 221356"/>
                  <a:gd name="connsiteX4-89" fmla="*/ 290512 w 896293"/>
                  <a:gd name="connsiteY4-90" fmla="*/ 9525 h 221356"/>
                  <a:gd name="connsiteX0-91" fmla="*/ 290512 w 896293"/>
                  <a:gd name="connsiteY0-92" fmla="*/ 9525 h 218975"/>
                  <a:gd name="connsiteX1-93" fmla="*/ 896293 w 896293"/>
                  <a:gd name="connsiteY1-94" fmla="*/ 0 h 218975"/>
                  <a:gd name="connsiteX2-95" fmla="*/ 760561 w 896293"/>
                  <a:gd name="connsiteY2-96" fmla="*/ 218975 h 218975"/>
                  <a:gd name="connsiteX3-97" fmla="*/ 0 w 896293"/>
                  <a:gd name="connsiteY3-98" fmla="*/ 216593 h 218975"/>
                  <a:gd name="connsiteX4-99" fmla="*/ 290512 w 896293"/>
                  <a:gd name="connsiteY4-100" fmla="*/ 9525 h 218975"/>
                  <a:gd name="connsiteX0-101" fmla="*/ 292893 w 896293"/>
                  <a:gd name="connsiteY0-102" fmla="*/ 4763 h 218975"/>
                  <a:gd name="connsiteX1-103" fmla="*/ 896293 w 896293"/>
                  <a:gd name="connsiteY1-104" fmla="*/ 0 h 218975"/>
                  <a:gd name="connsiteX2-105" fmla="*/ 760561 w 896293"/>
                  <a:gd name="connsiteY2-106" fmla="*/ 218975 h 218975"/>
                  <a:gd name="connsiteX3-107" fmla="*/ 0 w 896293"/>
                  <a:gd name="connsiteY3-108" fmla="*/ 216593 h 218975"/>
                  <a:gd name="connsiteX4-109" fmla="*/ 292893 w 896293"/>
                  <a:gd name="connsiteY4-110" fmla="*/ 4763 h 218975"/>
                  <a:gd name="connsiteX0-111" fmla="*/ 292893 w 896293"/>
                  <a:gd name="connsiteY0-112" fmla="*/ 0 h 218975"/>
                  <a:gd name="connsiteX1-113" fmla="*/ 896293 w 896293"/>
                  <a:gd name="connsiteY1-114" fmla="*/ 0 h 218975"/>
                  <a:gd name="connsiteX2-115" fmla="*/ 760561 w 896293"/>
                  <a:gd name="connsiteY2-116" fmla="*/ 218975 h 218975"/>
                  <a:gd name="connsiteX3-117" fmla="*/ 0 w 896293"/>
                  <a:gd name="connsiteY3-118" fmla="*/ 216593 h 218975"/>
                  <a:gd name="connsiteX4-119" fmla="*/ 292893 w 896293"/>
                  <a:gd name="connsiteY4-120" fmla="*/ 0 h 218975"/>
                  <a:gd name="connsiteX0-121" fmla="*/ 292893 w 896293"/>
                  <a:gd name="connsiteY0-122" fmla="*/ 0 h 218975"/>
                  <a:gd name="connsiteX1-123" fmla="*/ 896293 w 896293"/>
                  <a:gd name="connsiteY1-124" fmla="*/ 0 h 218975"/>
                  <a:gd name="connsiteX2-125" fmla="*/ 777230 w 896293"/>
                  <a:gd name="connsiteY2-126" fmla="*/ 218975 h 218975"/>
                  <a:gd name="connsiteX3-127" fmla="*/ 0 w 896293"/>
                  <a:gd name="connsiteY3-128" fmla="*/ 216593 h 218975"/>
                  <a:gd name="connsiteX4-129" fmla="*/ 292893 w 896293"/>
                  <a:gd name="connsiteY4-130" fmla="*/ 0 h 218975"/>
                  <a:gd name="connsiteX0-131" fmla="*/ 135730 w 896293"/>
                  <a:gd name="connsiteY0-132" fmla="*/ 47625 h 218975"/>
                  <a:gd name="connsiteX1-133" fmla="*/ 896293 w 896293"/>
                  <a:gd name="connsiteY1-134" fmla="*/ 0 h 218975"/>
                  <a:gd name="connsiteX2-135" fmla="*/ 777230 w 896293"/>
                  <a:gd name="connsiteY2-136" fmla="*/ 218975 h 218975"/>
                  <a:gd name="connsiteX3-137" fmla="*/ 0 w 896293"/>
                  <a:gd name="connsiteY3-138" fmla="*/ 216593 h 218975"/>
                  <a:gd name="connsiteX4-139" fmla="*/ 135730 w 896293"/>
                  <a:gd name="connsiteY4-140" fmla="*/ 47625 h 218975"/>
                  <a:gd name="connsiteX0-141" fmla="*/ 135730 w 777230"/>
                  <a:gd name="connsiteY0-142" fmla="*/ 4762 h 176112"/>
                  <a:gd name="connsiteX1-143" fmla="*/ 777230 w 777230"/>
                  <a:gd name="connsiteY1-144" fmla="*/ 0 h 176112"/>
                  <a:gd name="connsiteX2-145" fmla="*/ 777230 w 777230"/>
                  <a:gd name="connsiteY2-146" fmla="*/ 176112 h 176112"/>
                  <a:gd name="connsiteX3-147" fmla="*/ 0 w 777230"/>
                  <a:gd name="connsiteY3-148" fmla="*/ 173730 h 176112"/>
                  <a:gd name="connsiteX4-149" fmla="*/ 135730 w 777230"/>
                  <a:gd name="connsiteY4-150" fmla="*/ 4762 h 176112"/>
                  <a:gd name="connsiteX0-151" fmla="*/ 135730 w 777230"/>
                  <a:gd name="connsiteY0-152" fmla="*/ 0 h 171350"/>
                  <a:gd name="connsiteX1-153" fmla="*/ 636736 w 777230"/>
                  <a:gd name="connsiteY1-154" fmla="*/ 11906 h 171350"/>
                  <a:gd name="connsiteX2-155" fmla="*/ 777230 w 777230"/>
                  <a:gd name="connsiteY2-156" fmla="*/ 171350 h 171350"/>
                  <a:gd name="connsiteX3-157" fmla="*/ 0 w 777230"/>
                  <a:gd name="connsiteY3-158" fmla="*/ 168968 h 171350"/>
                  <a:gd name="connsiteX4-159" fmla="*/ 135730 w 777230"/>
                  <a:gd name="connsiteY4-160" fmla="*/ 0 h 171350"/>
                  <a:gd name="connsiteX0-161" fmla="*/ 135730 w 784373"/>
                  <a:gd name="connsiteY0-162" fmla="*/ 9525 h 180875"/>
                  <a:gd name="connsiteX1-163" fmla="*/ 784373 w 784373"/>
                  <a:gd name="connsiteY1-164" fmla="*/ 0 h 180875"/>
                  <a:gd name="connsiteX2-165" fmla="*/ 777230 w 784373"/>
                  <a:gd name="connsiteY2-166" fmla="*/ 180875 h 180875"/>
                  <a:gd name="connsiteX3-167" fmla="*/ 0 w 784373"/>
                  <a:gd name="connsiteY3-168" fmla="*/ 178493 h 180875"/>
                  <a:gd name="connsiteX4-169" fmla="*/ 135730 w 784373"/>
                  <a:gd name="connsiteY4-170" fmla="*/ 9525 h 180875"/>
                  <a:gd name="connsiteX0-171" fmla="*/ 135730 w 784373"/>
                  <a:gd name="connsiteY0-172" fmla="*/ 2381 h 173731"/>
                  <a:gd name="connsiteX1-173" fmla="*/ 784373 w 784373"/>
                  <a:gd name="connsiteY1-174" fmla="*/ 0 h 173731"/>
                  <a:gd name="connsiteX2-175" fmla="*/ 777230 w 784373"/>
                  <a:gd name="connsiteY2-176" fmla="*/ 173731 h 173731"/>
                  <a:gd name="connsiteX3-177" fmla="*/ 0 w 784373"/>
                  <a:gd name="connsiteY3-178" fmla="*/ 171349 h 173731"/>
                  <a:gd name="connsiteX4-179" fmla="*/ 135730 w 784373"/>
                  <a:gd name="connsiteY4-180" fmla="*/ 2381 h 173731"/>
                  <a:gd name="connsiteX0-181" fmla="*/ 138112 w 784373"/>
                  <a:gd name="connsiteY0-182" fmla="*/ 0 h 173732"/>
                  <a:gd name="connsiteX1-183" fmla="*/ 784373 w 784373"/>
                  <a:gd name="connsiteY1-184" fmla="*/ 1 h 173732"/>
                  <a:gd name="connsiteX2-185" fmla="*/ 777230 w 784373"/>
                  <a:gd name="connsiteY2-186" fmla="*/ 173732 h 173732"/>
                  <a:gd name="connsiteX3-187" fmla="*/ 0 w 784373"/>
                  <a:gd name="connsiteY3-188" fmla="*/ 171350 h 173732"/>
                  <a:gd name="connsiteX4-189" fmla="*/ 138112 w 784373"/>
                  <a:gd name="connsiteY4-190" fmla="*/ 0 h 173732"/>
                  <a:gd name="connsiteX0-191" fmla="*/ 121443 w 767704"/>
                  <a:gd name="connsiteY0-192" fmla="*/ 0 h 173732"/>
                  <a:gd name="connsiteX1-193" fmla="*/ 767704 w 767704"/>
                  <a:gd name="connsiteY1-194" fmla="*/ 1 h 173732"/>
                  <a:gd name="connsiteX2-195" fmla="*/ 760561 w 767704"/>
                  <a:gd name="connsiteY2-196" fmla="*/ 173732 h 173732"/>
                  <a:gd name="connsiteX3-197" fmla="*/ 0 w 767704"/>
                  <a:gd name="connsiteY3-198" fmla="*/ 171350 h 173732"/>
                  <a:gd name="connsiteX4-199" fmla="*/ 121443 w 767704"/>
                  <a:gd name="connsiteY4-200" fmla="*/ 0 h 173732"/>
                  <a:gd name="connsiteX0-201" fmla="*/ 0 w 770086"/>
                  <a:gd name="connsiteY0-202" fmla="*/ 33337 h 173731"/>
                  <a:gd name="connsiteX1-203" fmla="*/ 770086 w 770086"/>
                  <a:gd name="connsiteY1-204" fmla="*/ 0 h 173731"/>
                  <a:gd name="connsiteX2-205" fmla="*/ 762943 w 770086"/>
                  <a:gd name="connsiteY2-206" fmla="*/ 173731 h 173731"/>
                  <a:gd name="connsiteX3-207" fmla="*/ 2382 w 770086"/>
                  <a:gd name="connsiteY3-208" fmla="*/ 171349 h 173731"/>
                  <a:gd name="connsiteX4-209" fmla="*/ 0 w 770086"/>
                  <a:gd name="connsiteY4-210" fmla="*/ 33337 h 173731"/>
                  <a:gd name="connsiteX0-211" fmla="*/ 0 w 762943"/>
                  <a:gd name="connsiteY0-212" fmla="*/ 0 h 140394"/>
                  <a:gd name="connsiteX1-213" fmla="*/ 651023 w 762943"/>
                  <a:gd name="connsiteY1-214" fmla="*/ 4763 h 140394"/>
                  <a:gd name="connsiteX2-215" fmla="*/ 762943 w 762943"/>
                  <a:gd name="connsiteY2-216" fmla="*/ 140394 h 140394"/>
                  <a:gd name="connsiteX3-217" fmla="*/ 2382 w 762943"/>
                  <a:gd name="connsiteY3-218" fmla="*/ 138012 h 140394"/>
                  <a:gd name="connsiteX4-219" fmla="*/ 0 w 762943"/>
                  <a:gd name="connsiteY4-220" fmla="*/ 0 h 140394"/>
                  <a:gd name="connsiteX0-221" fmla="*/ 0 w 762943"/>
                  <a:gd name="connsiteY0-222" fmla="*/ 0 h 140394"/>
                  <a:gd name="connsiteX1-223" fmla="*/ 641498 w 762943"/>
                  <a:gd name="connsiteY1-224" fmla="*/ 2382 h 140394"/>
                  <a:gd name="connsiteX2-225" fmla="*/ 762943 w 762943"/>
                  <a:gd name="connsiteY2-226" fmla="*/ 140394 h 140394"/>
                  <a:gd name="connsiteX3-227" fmla="*/ 2382 w 762943"/>
                  <a:gd name="connsiteY3-228" fmla="*/ 138012 h 140394"/>
                  <a:gd name="connsiteX4-229" fmla="*/ 0 w 762943"/>
                  <a:gd name="connsiteY4-230" fmla="*/ 0 h 140394"/>
                  <a:gd name="connsiteX0-231" fmla="*/ 0 w 762943"/>
                  <a:gd name="connsiteY0-232" fmla="*/ 0 h 140394"/>
                  <a:gd name="connsiteX1-233" fmla="*/ 641498 w 762943"/>
                  <a:gd name="connsiteY1-234" fmla="*/ 2382 h 140394"/>
                  <a:gd name="connsiteX2-235" fmla="*/ 762943 w 762943"/>
                  <a:gd name="connsiteY2-236" fmla="*/ 140394 h 140394"/>
                  <a:gd name="connsiteX3-237" fmla="*/ 0 w 762943"/>
                  <a:gd name="connsiteY3-238" fmla="*/ 140393 h 140394"/>
                  <a:gd name="connsiteX4-239" fmla="*/ 0 w 762943"/>
                  <a:gd name="connsiteY4-240" fmla="*/ 0 h 140394"/>
                  <a:gd name="connsiteX0-241" fmla="*/ 0 w 762943"/>
                  <a:gd name="connsiteY0-242" fmla="*/ 0 h 140394"/>
                  <a:gd name="connsiteX1-243" fmla="*/ 629592 w 762943"/>
                  <a:gd name="connsiteY1-244" fmla="*/ 2382 h 140394"/>
                  <a:gd name="connsiteX2-245" fmla="*/ 762943 w 762943"/>
                  <a:gd name="connsiteY2-246" fmla="*/ 140394 h 140394"/>
                  <a:gd name="connsiteX3-247" fmla="*/ 0 w 762943"/>
                  <a:gd name="connsiteY3-248" fmla="*/ 140393 h 140394"/>
                  <a:gd name="connsiteX4-249" fmla="*/ 0 w 762943"/>
                  <a:gd name="connsiteY4-250" fmla="*/ 0 h 140394"/>
                  <a:gd name="connsiteX0-251" fmla="*/ 0 w 762943"/>
                  <a:gd name="connsiteY0-252" fmla="*/ 4762 h 145156"/>
                  <a:gd name="connsiteX1-253" fmla="*/ 631973 w 762943"/>
                  <a:gd name="connsiteY1-254" fmla="*/ 0 h 145156"/>
                  <a:gd name="connsiteX2-255" fmla="*/ 762943 w 762943"/>
                  <a:gd name="connsiteY2-256" fmla="*/ 145156 h 145156"/>
                  <a:gd name="connsiteX3-257" fmla="*/ 0 w 762943"/>
                  <a:gd name="connsiteY3-258" fmla="*/ 145155 h 145156"/>
                  <a:gd name="connsiteX4-259" fmla="*/ 0 w 762943"/>
                  <a:gd name="connsiteY4-260" fmla="*/ 4762 h 145156"/>
                  <a:gd name="connsiteX0-261" fmla="*/ 0 w 762943"/>
                  <a:gd name="connsiteY0-262" fmla="*/ 4762 h 145156"/>
                  <a:gd name="connsiteX1-263" fmla="*/ 634355 w 762943"/>
                  <a:gd name="connsiteY1-264" fmla="*/ 0 h 145156"/>
                  <a:gd name="connsiteX2-265" fmla="*/ 762943 w 762943"/>
                  <a:gd name="connsiteY2-266" fmla="*/ 145156 h 145156"/>
                  <a:gd name="connsiteX3-267" fmla="*/ 0 w 762943"/>
                  <a:gd name="connsiteY3-268" fmla="*/ 145155 h 145156"/>
                  <a:gd name="connsiteX4-269" fmla="*/ 0 w 762943"/>
                  <a:gd name="connsiteY4-270" fmla="*/ 4762 h 145156"/>
                  <a:gd name="connsiteX0-271" fmla="*/ 0 w 765324"/>
                  <a:gd name="connsiteY0-272" fmla="*/ 4762 h 149919"/>
                  <a:gd name="connsiteX1-273" fmla="*/ 634355 w 765324"/>
                  <a:gd name="connsiteY1-274" fmla="*/ 0 h 149919"/>
                  <a:gd name="connsiteX2-275" fmla="*/ 765324 w 765324"/>
                  <a:gd name="connsiteY2-276" fmla="*/ 149919 h 149919"/>
                  <a:gd name="connsiteX3-277" fmla="*/ 0 w 765324"/>
                  <a:gd name="connsiteY3-278" fmla="*/ 145155 h 149919"/>
                  <a:gd name="connsiteX4-279" fmla="*/ 0 w 765324"/>
                  <a:gd name="connsiteY4-280" fmla="*/ 4762 h 149919"/>
                  <a:gd name="connsiteX0-281" fmla="*/ 0 w 765324"/>
                  <a:gd name="connsiteY0-282" fmla="*/ 4762 h 149919"/>
                  <a:gd name="connsiteX1-283" fmla="*/ 634355 w 765324"/>
                  <a:gd name="connsiteY1-284" fmla="*/ 0 h 149919"/>
                  <a:gd name="connsiteX2-285" fmla="*/ 765324 w 765324"/>
                  <a:gd name="connsiteY2-286" fmla="*/ 149919 h 149919"/>
                  <a:gd name="connsiteX3-287" fmla="*/ 0 w 765324"/>
                  <a:gd name="connsiteY3-288" fmla="*/ 145155 h 149919"/>
                  <a:gd name="connsiteX4-289" fmla="*/ 0 w 765324"/>
                  <a:gd name="connsiteY4-290" fmla="*/ 4762 h 149919"/>
                  <a:gd name="connsiteX0-291" fmla="*/ 0 w 765324"/>
                  <a:gd name="connsiteY0-292" fmla="*/ 4762 h 149919"/>
                  <a:gd name="connsiteX1-293" fmla="*/ 634355 w 765324"/>
                  <a:gd name="connsiteY1-294" fmla="*/ 0 h 149919"/>
                  <a:gd name="connsiteX2-295" fmla="*/ 765324 w 765324"/>
                  <a:gd name="connsiteY2-296" fmla="*/ 149919 h 149919"/>
                  <a:gd name="connsiteX3-297" fmla="*/ 0 w 765324"/>
                  <a:gd name="connsiteY3-298" fmla="*/ 145155 h 149919"/>
                  <a:gd name="connsiteX4-299" fmla="*/ 0 w 765324"/>
                  <a:gd name="connsiteY4-300" fmla="*/ 4762 h 149919"/>
                  <a:gd name="connsiteX0-301" fmla="*/ 7143 w 772467"/>
                  <a:gd name="connsiteY0-302" fmla="*/ 4762 h 149919"/>
                  <a:gd name="connsiteX1-303" fmla="*/ 641498 w 772467"/>
                  <a:gd name="connsiteY1-304" fmla="*/ 0 h 149919"/>
                  <a:gd name="connsiteX2-305" fmla="*/ 772467 w 772467"/>
                  <a:gd name="connsiteY2-306" fmla="*/ 149919 h 149919"/>
                  <a:gd name="connsiteX3-307" fmla="*/ 0 w 772467"/>
                  <a:gd name="connsiteY3-308" fmla="*/ 147537 h 149919"/>
                  <a:gd name="connsiteX4-309" fmla="*/ 7143 w 772467"/>
                  <a:gd name="connsiteY4-310" fmla="*/ 4762 h 14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2467" h="149919">
                    <a:moveTo>
                      <a:pt x="7143" y="4762"/>
                    </a:moveTo>
                    <a:lnTo>
                      <a:pt x="641498" y="0"/>
                    </a:lnTo>
                    <a:lnTo>
                      <a:pt x="772467" y="149919"/>
                    </a:lnTo>
                    <a:lnTo>
                      <a:pt x="0" y="147537"/>
                    </a:lnTo>
                    <a:lnTo>
                      <a:pt x="7143" y="4762"/>
                    </a:lnTo>
                    <a:close/>
                  </a:path>
                </a:pathLst>
              </a:custGeom>
              <a:solidFill>
                <a:srgbClr val="E4BE33">
                  <a:lumMod val="40000"/>
                  <a:lumOff val="60000"/>
                </a:srgbClr>
              </a:soli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66" name="组合 565"/>
              <p:cNvGrpSpPr/>
              <p:nvPr/>
            </p:nvGrpSpPr>
            <p:grpSpPr>
              <a:xfrm>
                <a:off x="2777914" y="2919242"/>
                <a:ext cx="1012559" cy="1247102"/>
                <a:chOff x="2777914" y="2919242"/>
                <a:chExt cx="1012559" cy="1247102"/>
              </a:xfrm>
            </p:grpSpPr>
            <p:grpSp>
              <p:nvGrpSpPr>
                <p:cNvPr id="3" name="组合 2"/>
                <p:cNvGrpSpPr/>
                <p:nvPr/>
              </p:nvGrpSpPr>
              <p:grpSpPr>
                <a:xfrm>
                  <a:off x="2777914" y="3215900"/>
                  <a:ext cx="1012559" cy="950444"/>
                  <a:chOff x="2777914" y="3215900"/>
                  <a:chExt cx="1012559" cy="950444"/>
                </a:xfrm>
              </p:grpSpPr>
              <p:sp>
                <p:nvSpPr>
                  <p:cNvPr id="315" name="椭圆 314"/>
                  <p:cNvSpPr/>
                  <p:nvPr/>
                </p:nvSpPr>
                <p:spPr>
                  <a:xfrm>
                    <a:off x="2777914" y="3976872"/>
                    <a:ext cx="955914" cy="189472"/>
                  </a:xfrm>
                  <a:prstGeom prst="ellipse">
                    <a:avLst/>
                  </a:prstGeom>
                  <a:gradFill flip="none" rotWithShape="1">
                    <a:gsLst>
                      <a:gs pos="0">
                        <a:sysClr val="windowText" lastClr="000000">
                          <a:alpha val="62000"/>
                        </a:sysClr>
                      </a:gs>
                      <a:gs pos="100000">
                        <a:srgbClr val="FFFFFF">
                          <a:alpha val="0"/>
                        </a:srgbClr>
                      </a:gs>
                    </a:gsLst>
                    <a:path path="shape">
                      <a:fillToRect l="50000" t="50000" r="50000" b="50000"/>
                    </a:path>
                    <a:tileRect/>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8" name="等腰三角形 1"/>
                  <p:cNvSpPr/>
                  <p:nvPr/>
                </p:nvSpPr>
                <p:spPr>
                  <a:xfrm>
                    <a:off x="2843927" y="3215900"/>
                    <a:ext cx="946546" cy="826991"/>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514520 w 764211"/>
                      <a:gd name="connsiteY0-26" fmla="*/ 680169 h 680169"/>
                      <a:gd name="connsiteX1-27" fmla="*/ 0 w 764211"/>
                      <a:gd name="connsiteY1-28" fmla="*/ 0 h 680169"/>
                      <a:gd name="connsiteX2-29" fmla="*/ 764211 w 764211"/>
                      <a:gd name="connsiteY2-30" fmla="*/ 3894 h 680169"/>
                      <a:gd name="connsiteX3-31" fmla="*/ 514520 w 764211"/>
                      <a:gd name="connsiteY3-32" fmla="*/ 680169 h 680169"/>
                      <a:gd name="connsiteX0-33" fmla="*/ 519282 w 768973"/>
                      <a:gd name="connsiteY0-34" fmla="*/ 676275 h 676275"/>
                      <a:gd name="connsiteX1-35" fmla="*/ 0 w 768973"/>
                      <a:gd name="connsiteY1-36" fmla="*/ 869 h 676275"/>
                      <a:gd name="connsiteX2-37" fmla="*/ 768973 w 768973"/>
                      <a:gd name="connsiteY2-38" fmla="*/ 0 h 676275"/>
                      <a:gd name="connsiteX3-39" fmla="*/ 519282 w 768973"/>
                      <a:gd name="connsiteY3-40" fmla="*/ 676275 h 676275"/>
                      <a:gd name="connsiteX0-41" fmla="*/ 519282 w 778498"/>
                      <a:gd name="connsiteY0-42" fmla="*/ 681037 h 681037"/>
                      <a:gd name="connsiteX1-43" fmla="*/ 0 w 778498"/>
                      <a:gd name="connsiteY1-44" fmla="*/ 5631 h 681037"/>
                      <a:gd name="connsiteX2-45" fmla="*/ 778498 w 778498"/>
                      <a:gd name="connsiteY2-46" fmla="*/ 0 h 681037"/>
                      <a:gd name="connsiteX3-47" fmla="*/ 519282 w 778498"/>
                      <a:gd name="connsiteY3-48" fmla="*/ 681037 h 681037"/>
                      <a:gd name="connsiteX0-49" fmla="*/ 426413 w 778498"/>
                      <a:gd name="connsiteY0-50" fmla="*/ 676274 h 676274"/>
                      <a:gd name="connsiteX1-51" fmla="*/ 0 w 778498"/>
                      <a:gd name="connsiteY1-52" fmla="*/ 5631 h 676274"/>
                      <a:gd name="connsiteX2-53" fmla="*/ 778498 w 778498"/>
                      <a:gd name="connsiteY2-54" fmla="*/ 0 h 676274"/>
                      <a:gd name="connsiteX3-55" fmla="*/ 426413 w 778498"/>
                      <a:gd name="connsiteY3-56" fmla="*/ 676274 h 676274"/>
                      <a:gd name="connsiteX0-57" fmla="*/ 431175 w 783260"/>
                      <a:gd name="connsiteY0-58" fmla="*/ 677787 h 677787"/>
                      <a:gd name="connsiteX1-59" fmla="*/ 0 w 783260"/>
                      <a:gd name="connsiteY1-60" fmla="*/ 0 h 677787"/>
                      <a:gd name="connsiteX2-61" fmla="*/ 783260 w 783260"/>
                      <a:gd name="connsiteY2-62" fmla="*/ 1513 h 677787"/>
                      <a:gd name="connsiteX3-63" fmla="*/ 431175 w 783260"/>
                      <a:gd name="connsiteY3-64" fmla="*/ 677787 h 677787"/>
                      <a:gd name="connsiteX0-65" fmla="*/ 433556 w 785641"/>
                      <a:gd name="connsiteY0-66" fmla="*/ 680168 h 680168"/>
                      <a:gd name="connsiteX1-67" fmla="*/ 0 w 785641"/>
                      <a:gd name="connsiteY1-68" fmla="*/ 0 h 680168"/>
                      <a:gd name="connsiteX2-69" fmla="*/ 785641 w 785641"/>
                      <a:gd name="connsiteY2-70" fmla="*/ 3894 h 680168"/>
                      <a:gd name="connsiteX3-71" fmla="*/ 433556 w 785641"/>
                      <a:gd name="connsiteY3-72" fmla="*/ 680168 h 680168"/>
                      <a:gd name="connsiteX0-73" fmla="*/ 431175 w 783260"/>
                      <a:gd name="connsiteY0-74" fmla="*/ 676274 h 676274"/>
                      <a:gd name="connsiteX1-75" fmla="*/ 0 w 783260"/>
                      <a:gd name="connsiteY1-76" fmla="*/ 868 h 676274"/>
                      <a:gd name="connsiteX2-77" fmla="*/ 783260 w 783260"/>
                      <a:gd name="connsiteY2-78" fmla="*/ 0 h 676274"/>
                      <a:gd name="connsiteX3-79" fmla="*/ 431175 w 783260"/>
                      <a:gd name="connsiteY3-80" fmla="*/ 676274 h 676274"/>
                      <a:gd name="connsiteX0-81" fmla="*/ 357356 w 783260"/>
                      <a:gd name="connsiteY0-82" fmla="*/ 681036 h 681036"/>
                      <a:gd name="connsiteX1-83" fmla="*/ 0 w 783260"/>
                      <a:gd name="connsiteY1-84" fmla="*/ 868 h 681036"/>
                      <a:gd name="connsiteX2-85" fmla="*/ 783260 w 783260"/>
                      <a:gd name="connsiteY2-86" fmla="*/ 0 h 681036"/>
                      <a:gd name="connsiteX3-87" fmla="*/ 357356 w 783260"/>
                      <a:gd name="connsiteY3-88" fmla="*/ 681036 h 681036"/>
                      <a:gd name="connsiteX0-89" fmla="*/ 357356 w 783260"/>
                      <a:gd name="connsiteY0-90" fmla="*/ 681036 h 681036"/>
                      <a:gd name="connsiteX1-91" fmla="*/ 0 w 783260"/>
                      <a:gd name="connsiteY1-92" fmla="*/ 868 h 681036"/>
                      <a:gd name="connsiteX2-93" fmla="*/ 783260 w 783260"/>
                      <a:gd name="connsiteY2-94" fmla="*/ 0 h 681036"/>
                      <a:gd name="connsiteX3-95" fmla="*/ 357356 w 783260"/>
                      <a:gd name="connsiteY3-96" fmla="*/ 681036 h 681036"/>
                      <a:gd name="connsiteX0-97" fmla="*/ 357356 w 785641"/>
                      <a:gd name="connsiteY0-98" fmla="*/ 681036 h 681036"/>
                      <a:gd name="connsiteX1-99" fmla="*/ 0 w 785641"/>
                      <a:gd name="connsiteY1-100" fmla="*/ 868 h 681036"/>
                      <a:gd name="connsiteX2-101" fmla="*/ 785641 w 785641"/>
                      <a:gd name="connsiteY2-102" fmla="*/ 0 h 681036"/>
                      <a:gd name="connsiteX3-103" fmla="*/ 357356 w 785641"/>
                      <a:gd name="connsiteY3-104" fmla="*/ 681036 h 681036"/>
                      <a:gd name="connsiteX0-105" fmla="*/ 357356 w 778497"/>
                      <a:gd name="connsiteY0-106" fmla="*/ 680168 h 680168"/>
                      <a:gd name="connsiteX1-107" fmla="*/ 0 w 778497"/>
                      <a:gd name="connsiteY1-108" fmla="*/ 0 h 680168"/>
                      <a:gd name="connsiteX2-109" fmla="*/ 778497 w 778497"/>
                      <a:gd name="connsiteY2-110" fmla="*/ 1513 h 680168"/>
                      <a:gd name="connsiteX3-111" fmla="*/ 357356 w 778497"/>
                      <a:gd name="connsiteY3-112" fmla="*/ 680168 h 680168"/>
                    </a:gdLst>
                    <a:ahLst/>
                    <a:cxnLst>
                      <a:cxn ang="0">
                        <a:pos x="connsiteX0-1" y="connsiteY0-2"/>
                      </a:cxn>
                      <a:cxn ang="0">
                        <a:pos x="connsiteX1-3" y="connsiteY1-4"/>
                      </a:cxn>
                      <a:cxn ang="0">
                        <a:pos x="connsiteX2-5" y="connsiteY2-6"/>
                      </a:cxn>
                      <a:cxn ang="0">
                        <a:pos x="connsiteX3-7" y="connsiteY3-8"/>
                      </a:cxn>
                    </a:cxnLst>
                    <a:rect l="l" t="t" r="r" b="b"/>
                    <a:pathLst>
                      <a:path w="778497" h="680168">
                        <a:moveTo>
                          <a:pt x="357356" y="680168"/>
                        </a:moveTo>
                        <a:lnTo>
                          <a:pt x="0" y="0"/>
                        </a:lnTo>
                        <a:lnTo>
                          <a:pt x="778497" y="1513"/>
                        </a:lnTo>
                        <a:lnTo>
                          <a:pt x="357356" y="680168"/>
                        </a:lnTo>
                        <a:close/>
                      </a:path>
                    </a:pathLst>
                  </a:custGeom>
                  <a:gradFill>
                    <a:gsLst>
                      <a:gs pos="0">
                        <a:srgbClr val="E4BE33"/>
                      </a:gs>
                      <a:gs pos="100000">
                        <a:srgbClr val="E4BE33"/>
                      </a:gs>
                    </a:gsLst>
                    <a:lin ang="9000000" scaled="0"/>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335" name="组合 334"/>
                <p:cNvGrpSpPr/>
                <p:nvPr/>
              </p:nvGrpSpPr>
              <p:grpSpPr>
                <a:xfrm rot="1889584">
                  <a:off x="3093773" y="2919242"/>
                  <a:ext cx="567027" cy="567027"/>
                  <a:chOff x="3303065" y="2299580"/>
                  <a:chExt cx="872242" cy="872242"/>
                </a:xfrm>
              </p:grpSpPr>
              <p:grpSp>
                <p:nvGrpSpPr>
                  <p:cNvPr id="336" name="组合 335"/>
                  <p:cNvGrpSpPr/>
                  <p:nvPr/>
                </p:nvGrpSpPr>
                <p:grpSpPr>
                  <a:xfrm>
                    <a:off x="3303065" y="2564061"/>
                    <a:ext cx="872242" cy="360040"/>
                    <a:chOff x="3303065" y="2564061"/>
                    <a:chExt cx="872242" cy="360040"/>
                  </a:xfrm>
                </p:grpSpPr>
                <p:sp>
                  <p:nvSpPr>
                    <p:cNvPr id="338" name="椭圆 337"/>
                    <p:cNvSpPr/>
                    <p:nvPr/>
                  </p:nvSpPr>
                  <p:spPr bwMode="auto">
                    <a:xfrm>
                      <a:off x="3558450" y="2564061"/>
                      <a:ext cx="360040" cy="360040"/>
                    </a:xfrm>
                    <a:prstGeom prst="ellipse">
                      <a:avLst/>
                    </a:prstGeom>
                    <a:gradFill flip="none" rotWithShape="1">
                      <a:gsLst>
                        <a:gs pos="0">
                          <a:sysClr val="window" lastClr="FFFFFF">
                            <a:alpha val="63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9" name="椭圆 338"/>
                    <p:cNvSpPr/>
                    <p:nvPr/>
                  </p:nvSpPr>
                  <p:spPr bwMode="auto">
                    <a:xfrm>
                      <a:off x="3303065" y="2746060"/>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37" name="椭圆 336"/>
                  <p:cNvSpPr/>
                  <p:nvPr/>
                </p:nvSpPr>
                <p:spPr bwMode="auto">
                  <a:xfrm rot="5400000">
                    <a:off x="3302349" y="2724901"/>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pic>
          <p:nvPicPr>
            <p:cNvPr id="342" name="图片 341"/>
            <p:cNvPicPr preferRelativeResize="0"/>
            <p:nvPr/>
          </p:nvPicPr>
          <p:blipFill>
            <a:blip r:embed="rId1" cstate="print">
              <a:extLst>
                <a:ext uri="{28A0092B-C50C-407E-A947-70E740481C1C}">
                  <a14:useLocalDpi xmlns:a14="http://schemas.microsoft.com/office/drawing/2010/main" val="0"/>
                </a:ext>
              </a:extLst>
            </a:blip>
            <a:stretch>
              <a:fillRect/>
            </a:stretch>
          </p:blipFill>
          <p:spPr>
            <a:xfrm>
              <a:off x="3022796" y="1579243"/>
              <a:ext cx="378000" cy="378000"/>
            </a:xfrm>
            <a:prstGeom prst="rect">
              <a:avLst/>
            </a:prstGeom>
          </p:spPr>
        </p:pic>
        <p:pic>
          <p:nvPicPr>
            <p:cNvPr id="343" name="图片 342"/>
            <p:cNvPicPr preferRelativeResize="0"/>
            <p:nvPr/>
          </p:nvPicPr>
          <p:blipFill>
            <a:blip r:embed="rId2" cstate="print">
              <a:extLst>
                <a:ext uri="{28A0092B-C50C-407E-A947-70E740481C1C}">
                  <a14:useLocalDpi xmlns:a14="http://schemas.microsoft.com/office/drawing/2010/main" val="0"/>
                </a:ext>
              </a:extLst>
            </a:blip>
            <a:stretch>
              <a:fillRect/>
            </a:stretch>
          </p:blipFill>
          <p:spPr>
            <a:xfrm>
              <a:off x="3798962" y="1379704"/>
              <a:ext cx="378000" cy="378000"/>
            </a:xfrm>
            <a:prstGeom prst="rect">
              <a:avLst/>
            </a:prstGeom>
          </p:spPr>
        </p:pic>
        <p:sp>
          <p:nvSpPr>
            <p:cNvPr id="469" name="矩形 468"/>
            <p:cNvSpPr/>
            <p:nvPr/>
          </p:nvSpPr>
          <p:spPr>
            <a:xfrm>
              <a:off x="4628867" y="1204951"/>
              <a:ext cx="2735262" cy="458989"/>
            </a:xfrm>
            <a:prstGeom prst="rect">
              <a:avLst/>
            </a:prstGeom>
          </p:spPr>
          <p:txBody>
            <a:bodyPr wrap="square">
              <a:spAutoFit/>
            </a:bodyPr>
            <a:lstStyle/>
            <a:p>
              <a:pPr algn="just" fontAlgn="auto">
                <a:lnSpc>
                  <a:spcPts val="1600"/>
                </a:lnSpc>
                <a:spcBef>
                  <a:spcPts val="0"/>
                </a:spcBef>
                <a:spcAft>
                  <a:spcPts val="0"/>
                </a:spcAft>
              </a:pP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高性能安全防护、</a:t>
              </a:r>
              <a:r>
                <a:rPr lang="en-US" altLang="zh-CN" sz="1200" dirty="0" smtClean="0">
                  <a:solidFill>
                    <a:prstClr val="black">
                      <a:lumMod val="50000"/>
                      <a:lumOff val="50000"/>
                    </a:prstClr>
                  </a:solidFill>
                  <a:latin typeface="微软雅黑" panose="020B0503020204020204" pitchFamily="34" charset="-122"/>
                  <a:ea typeface="微软雅黑" panose="020B0503020204020204" pitchFamily="34" charset="-122"/>
                </a:rPr>
                <a:t>NAT</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、应用审计能力</a:t>
              </a:r>
              <a:endPar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endParaRPr>
            </a:p>
            <a:p>
              <a:pPr algn="just" fontAlgn="auto">
                <a:lnSpc>
                  <a:spcPts val="1600"/>
                </a:lnSpc>
                <a:spcBef>
                  <a:spcPts val="0"/>
                </a:spcBef>
                <a:spcAft>
                  <a:spcPts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可扩展的分布式架构匹配不断增长</a:t>
              </a: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的要求</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70" name="矩形 469"/>
            <p:cNvSpPr/>
            <p:nvPr/>
          </p:nvSpPr>
          <p:spPr>
            <a:xfrm>
              <a:off x="4628867" y="1935253"/>
              <a:ext cx="2735262" cy="646331"/>
            </a:xfrm>
            <a:prstGeom prst="rect">
              <a:avLst/>
            </a:prstGeom>
          </p:spPr>
          <p:txBody>
            <a:bodyPr wrap="square">
              <a:spAutoFit/>
            </a:bodyPr>
            <a:lstStyle/>
            <a:p>
              <a:pPr algn="just" fontAlgn="auto">
                <a:lnSpc>
                  <a:spcPts val="1600"/>
                </a:lnSpc>
                <a:spcBef>
                  <a:spcPts val="0"/>
                </a:spcBef>
                <a:spcAft>
                  <a:spcPts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及时更新的内置</a:t>
              </a:r>
              <a:r>
                <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rPr>
                <a:t>ISP</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地址表、基于应用、</a:t>
              </a:r>
              <a:r>
                <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rPr>
                <a:t>DNS</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的智能选路、</a:t>
              </a:r>
              <a:r>
                <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rPr>
                <a:t>DNS</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透明代理综合方案完美实现出口负载的需求</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71" name="矩形 470"/>
            <p:cNvSpPr/>
            <p:nvPr/>
          </p:nvSpPr>
          <p:spPr>
            <a:xfrm>
              <a:off x="4628867" y="2837133"/>
              <a:ext cx="2735262" cy="646331"/>
            </a:xfrm>
            <a:prstGeom prst="rect">
              <a:avLst/>
            </a:prstGeom>
          </p:spPr>
          <p:txBody>
            <a:bodyPr wrap="square">
              <a:spAutoFit/>
            </a:bodyPr>
            <a:lstStyle/>
            <a:p>
              <a:pPr algn="just" fontAlgn="auto">
                <a:lnSpc>
                  <a:spcPts val="1600"/>
                </a:lnSpc>
                <a:spcBef>
                  <a:spcPts val="0"/>
                </a:spcBef>
                <a:spcAft>
                  <a:spcPts val="0"/>
                </a:spcAft>
              </a:pP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单模块集成多业务处理，统一解决了</a:t>
              </a:r>
              <a:r>
                <a:rPr lang="en-US" altLang="zh-CN" sz="1200" dirty="0">
                  <a:solidFill>
                    <a:prstClr val="black">
                      <a:lumMod val="50000"/>
                      <a:lumOff val="50000"/>
                    </a:prstClr>
                  </a:solidFill>
                  <a:latin typeface="微软雅黑" panose="020B0503020204020204" pitchFamily="34" charset="-122"/>
                  <a:ea typeface="微软雅黑" panose="020B0503020204020204" pitchFamily="34" charset="-122"/>
                </a:rPr>
                <a:t>IPS</a:t>
              </a:r>
              <a:r>
                <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rPr>
                <a:t>、应用审计、带宽管理的综合性安全需求，简化管理及日志收集</a:t>
              </a:r>
              <a:endParaRPr lang="zh-CN" altLang="en-US" sz="1200" dirty="0">
                <a:solidFill>
                  <a:prstClr val="black">
                    <a:lumMod val="50000"/>
                    <a:lumOff val="50000"/>
                  </a:prstClr>
                </a:solidFill>
                <a:latin typeface="微软雅黑" panose="020B0503020204020204" pitchFamily="34" charset="-122"/>
                <a:ea typeface="微软雅黑" panose="020B0503020204020204" pitchFamily="34" charset="-122"/>
              </a:endParaRPr>
            </a:p>
          </p:txBody>
        </p:sp>
        <p:sp>
          <p:nvSpPr>
            <p:cNvPr id="472" name="矩形 471"/>
            <p:cNvSpPr/>
            <p:nvPr/>
          </p:nvSpPr>
          <p:spPr>
            <a:xfrm>
              <a:off x="4628867" y="3725231"/>
              <a:ext cx="2735262" cy="458989"/>
            </a:xfrm>
            <a:prstGeom prst="rect">
              <a:avLst/>
            </a:prstGeom>
          </p:spPr>
          <p:txBody>
            <a:bodyPr wrap="square">
              <a:spAutoFit/>
            </a:bodyPr>
            <a:lstStyle/>
            <a:p>
              <a:pPr algn="just" fontAlgn="auto">
                <a:lnSpc>
                  <a:spcPts val="1600"/>
                </a:lnSpc>
                <a:spcBef>
                  <a:spcPts val="0"/>
                </a:spcBef>
                <a:spcAft>
                  <a:spcPts val="0"/>
                </a:spcAft>
              </a:pPr>
              <a:r>
                <a:rPr lang="zh-CN" altLang="en-US" sz="1200" dirty="0" smtClean="0">
                  <a:solidFill>
                    <a:prstClr val="black">
                      <a:lumMod val="50000"/>
                      <a:lumOff val="50000"/>
                    </a:prstClr>
                  </a:solidFill>
                  <a:latin typeface="微软雅黑" panose="020B0503020204020204" pitchFamily="34" charset="-122"/>
                  <a:ea typeface="微软雅黑" panose="020B0503020204020204" pitchFamily="34" charset="-122"/>
                </a:rPr>
                <a:t>强大的流量及行为审计平台，支持超大规模审计及多种内容的关联分析</a:t>
              </a:r>
              <a:endParaRPr lang="en-US" altLang="zh-CN" sz="1200" dirty="0" smtClean="0">
                <a:solidFill>
                  <a:prstClr val="black">
                    <a:lumMod val="50000"/>
                    <a:lumOff val="50000"/>
                  </a:prstClr>
                </a:solidFill>
                <a:latin typeface="微软雅黑" panose="020B0503020204020204" pitchFamily="34" charset="-122"/>
                <a:ea typeface="微软雅黑" panose="020B0503020204020204" pitchFamily="34" charset="-122"/>
              </a:endParaRPr>
            </a:p>
          </p:txBody>
        </p:sp>
        <p:grpSp>
          <p:nvGrpSpPr>
            <p:cNvPr id="473" name="组合 472"/>
            <p:cNvGrpSpPr/>
            <p:nvPr/>
          </p:nvGrpSpPr>
          <p:grpSpPr>
            <a:xfrm>
              <a:off x="3968111" y="1203598"/>
              <a:ext cx="534721" cy="534721"/>
              <a:chOff x="4951870" y="1635646"/>
              <a:chExt cx="534721" cy="534721"/>
            </a:xfrm>
          </p:grpSpPr>
          <p:grpSp>
            <p:nvGrpSpPr>
              <p:cNvPr id="474" name="组合 473"/>
              <p:cNvGrpSpPr/>
              <p:nvPr/>
            </p:nvGrpSpPr>
            <p:grpSpPr>
              <a:xfrm>
                <a:off x="4951870" y="1635646"/>
                <a:ext cx="534721" cy="534721"/>
                <a:chOff x="5436096" y="1915102"/>
                <a:chExt cx="574920" cy="574920"/>
              </a:xfrm>
            </p:grpSpPr>
            <p:sp>
              <p:nvSpPr>
                <p:cNvPr id="476" name="椭圆 475"/>
                <p:cNvSpPr/>
                <p:nvPr/>
              </p:nvSpPr>
              <p:spPr bwMode="auto">
                <a:xfrm>
                  <a:off x="5436096" y="1915102"/>
                  <a:ext cx="574920" cy="574920"/>
                </a:xfrm>
                <a:prstGeom prst="ellipse">
                  <a:avLst/>
                </a:prstGeom>
                <a:gradFill>
                  <a:gsLst>
                    <a:gs pos="0">
                      <a:srgbClr val="E6325C"/>
                    </a:gs>
                    <a:gs pos="100000">
                      <a:srgbClr val="E6325C"/>
                    </a:gs>
                  </a:gsLst>
                  <a:lin ang="19200000" scaled="0"/>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7" name="椭圆 476"/>
                <p:cNvSpPr/>
                <p:nvPr/>
              </p:nvSpPr>
              <p:spPr bwMode="auto">
                <a:xfrm>
                  <a:off x="5495032" y="1983017"/>
                  <a:ext cx="457342" cy="457342"/>
                </a:xfrm>
                <a:prstGeom prst="ellipse">
                  <a:avLst/>
                </a:prstGeom>
                <a:solidFill>
                  <a:sysClr val="window" lastClr="FFFFFF"/>
                </a:solidFill>
                <a:ln w="3810" cap="flat" cmpd="sng" algn="ctr">
                  <a:no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75" name="图片 4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067" y="1759006"/>
                <a:ext cx="288897" cy="288000"/>
              </a:xfrm>
              <a:prstGeom prst="rect">
                <a:avLst/>
              </a:prstGeom>
            </p:spPr>
          </p:pic>
        </p:grpSp>
        <p:grpSp>
          <p:nvGrpSpPr>
            <p:cNvPr id="478" name="组合 477"/>
            <p:cNvGrpSpPr/>
            <p:nvPr/>
          </p:nvGrpSpPr>
          <p:grpSpPr>
            <a:xfrm>
              <a:off x="3968111" y="3693213"/>
              <a:ext cx="534721" cy="534721"/>
              <a:chOff x="4951870" y="2211710"/>
              <a:chExt cx="534721" cy="534721"/>
            </a:xfrm>
          </p:grpSpPr>
          <p:grpSp>
            <p:nvGrpSpPr>
              <p:cNvPr id="479" name="组合 478"/>
              <p:cNvGrpSpPr/>
              <p:nvPr/>
            </p:nvGrpSpPr>
            <p:grpSpPr>
              <a:xfrm>
                <a:off x="4951870" y="2211710"/>
                <a:ext cx="534721" cy="534721"/>
                <a:chOff x="5436096" y="1915102"/>
                <a:chExt cx="574920" cy="574920"/>
              </a:xfrm>
            </p:grpSpPr>
            <p:sp>
              <p:nvSpPr>
                <p:cNvPr id="481" name="椭圆 480"/>
                <p:cNvSpPr/>
                <p:nvPr/>
              </p:nvSpPr>
              <p:spPr bwMode="auto">
                <a:xfrm>
                  <a:off x="5436096" y="1915102"/>
                  <a:ext cx="574920" cy="574920"/>
                </a:xfrm>
                <a:prstGeom prst="ellipse">
                  <a:avLst/>
                </a:prstGeom>
                <a:gradFill>
                  <a:gsLst>
                    <a:gs pos="0">
                      <a:srgbClr val="A3CD39"/>
                    </a:gs>
                    <a:gs pos="100000">
                      <a:srgbClr val="A3CD39"/>
                    </a:gs>
                  </a:gsLst>
                  <a:lin ang="19200000" scaled="0"/>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2" name="椭圆 481"/>
                <p:cNvSpPr/>
                <p:nvPr/>
              </p:nvSpPr>
              <p:spPr bwMode="auto">
                <a:xfrm>
                  <a:off x="5485757" y="1992291"/>
                  <a:ext cx="457342" cy="457342"/>
                </a:xfrm>
                <a:prstGeom prst="ellipse">
                  <a:avLst/>
                </a:prstGeom>
                <a:solidFill>
                  <a:sysClr val="window" lastClr="FFFFFF"/>
                </a:solidFill>
                <a:ln w="3810" cap="flat" cmpd="sng" algn="ctr">
                  <a:no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80" name="图片 4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4066" y="2357610"/>
                <a:ext cx="288897" cy="288000"/>
              </a:xfrm>
              <a:prstGeom prst="rect">
                <a:avLst/>
              </a:prstGeom>
            </p:spPr>
          </p:pic>
        </p:grpSp>
        <p:grpSp>
          <p:nvGrpSpPr>
            <p:cNvPr id="483" name="组合 482"/>
            <p:cNvGrpSpPr/>
            <p:nvPr/>
          </p:nvGrpSpPr>
          <p:grpSpPr>
            <a:xfrm>
              <a:off x="3968111" y="1923678"/>
              <a:ext cx="534721" cy="534721"/>
              <a:chOff x="4951870" y="2787774"/>
              <a:chExt cx="534721" cy="534721"/>
            </a:xfrm>
          </p:grpSpPr>
          <p:grpSp>
            <p:nvGrpSpPr>
              <p:cNvPr id="484" name="组合 483"/>
              <p:cNvGrpSpPr/>
              <p:nvPr/>
            </p:nvGrpSpPr>
            <p:grpSpPr>
              <a:xfrm>
                <a:off x="4951870" y="2787774"/>
                <a:ext cx="534721" cy="534721"/>
                <a:chOff x="5436096" y="1915102"/>
                <a:chExt cx="574920" cy="574920"/>
              </a:xfrm>
            </p:grpSpPr>
            <p:sp>
              <p:nvSpPr>
                <p:cNvPr id="486" name="椭圆 485"/>
                <p:cNvSpPr/>
                <p:nvPr/>
              </p:nvSpPr>
              <p:spPr bwMode="auto">
                <a:xfrm>
                  <a:off x="5436096" y="1915102"/>
                  <a:ext cx="574920" cy="574920"/>
                </a:xfrm>
                <a:prstGeom prst="ellipse">
                  <a:avLst/>
                </a:prstGeom>
                <a:gradFill>
                  <a:gsLst>
                    <a:gs pos="0">
                      <a:srgbClr val="4EC0A5"/>
                    </a:gs>
                    <a:gs pos="100000">
                      <a:srgbClr val="4EC0A5"/>
                    </a:gs>
                  </a:gsLst>
                  <a:lin ang="19200000" scaled="0"/>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7" name="椭圆 486"/>
                <p:cNvSpPr/>
                <p:nvPr/>
              </p:nvSpPr>
              <p:spPr bwMode="auto">
                <a:xfrm>
                  <a:off x="5485757" y="1983017"/>
                  <a:ext cx="457342" cy="457342"/>
                </a:xfrm>
                <a:prstGeom prst="ellipse">
                  <a:avLst/>
                </a:prstGeom>
                <a:solidFill>
                  <a:sysClr val="window" lastClr="FFFFFF"/>
                </a:solidFill>
                <a:ln w="3810" cap="flat" cmpd="sng" algn="ctr">
                  <a:no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85" name="图片 4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067" y="2920164"/>
                <a:ext cx="288897" cy="288000"/>
              </a:xfrm>
              <a:prstGeom prst="rect">
                <a:avLst/>
              </a:prstGeom>
            </p:spPr>
          </p:pic>
        </p:grpSp>
        <p:grpSp>
          <p:nvGrpSpPr>
            <p:cNvPr id="488" name="组合 487"/>
            <p:cNvGrpSpPr/>
            <p:nvPr/>
          </p:nvGrpSpPr>
          <p:grpSpPr>
            <a:xfrm>
              <a:off x="3968111" y="2815336"/>
              <a:ext cx="534720" cy="534721"/>
              <a:chOff x="4951861" y="3363838"/>
              <a:chExt cx="534720" cy="534721"/>
            </a:xfrm>
          </p:grpSpPr>
          <p:grpSp>
            <p:nvGrpSpPr>
              <p:cNvPr id="489" name="组合 488"/>
              <p:cNvGrpSpPr/>
              <p:nvPr/>
            </p:nvGrpSpPr>
            <p:grpSpPr>
              <a:xfrm>
                <a:off x="4951861" y="3363838"/>
                <a:ext cx="534720" cy="534721"/>
                <a:chOff x="5436096" y="1915102"/>
                <a:chExt cx="574920" cy="574920"/>
              </a:xfrm>
            </p:grpSpPr>
            <p:sp>
              <p:nvSpPr>
                <p:cNvPr id="491" name="椭圆 490"/>
                <p:cNvSpPr/>
                <p:nvPr/>
              </p:nvSpPr>
              <p:spPr bwMode="auto">
                <a:xfrm>
                  <a:off x="5436096" y="1915102"/>
                  <a:ext cx="574920" cy="574920"/>
                </a:xfrm>
                <a:prstGeom prst="ellipse">
                  <a:avLst/>
                </a:prstGeom>
                <a:gradFill>
                  <a:gsLst>
                    <a:gs pos="0">
                      <a:srgbClr val="E4BE33"/>
                    </a:gs>
                    <a:gs pos="100000">
                      <a:srgbClr val="E4BE33"/>
                    </a:gs>
                  </a:gsLst>
                  <a:lin ang="19200000" scaled="0"/>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2" name="椭圆 491"/>
                <p:cNvSpPr/>
                <p:nvPr/>
              </p:nvSpPr>
              <p:spPr bwMode="auto">
                <a:xfrm>
                  <a:off x="5485757" y="1973742"/>
                  <a:ext cx="457342" cy="457342"/>
                </a:xfrm>
                <a:prstGeom prst="ellipse">
                  <a:avLst/>
                </a:prstGeom>
                <a:solidFill>
                  <a:sysClr val="window" lastClr="FFFFFF"/>
                </a:solidFill>
                <a:ln w="3810" cap="flat" cmpd="sng" algn="ctr">
                  <a:noFill/>
                  <a:prstDash val="solid"/>
                </a:ln>
                <a:effectLst>
                  <a:innerShdw blurRad="114300">
                    <a:prstClr val="black"/>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90" name="图片 48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9030" y="3490734"/>
                <a:ext cx="288897" cy="288000"/>
              </a:xfrm>
              <a:prstGeom prst="rect">
                <a:avLst/>
              </a:prstGeom>
            </p:spPr>
          </p:pic>
        </p:grpSp>
        <p:grpSp>
          <p:nvGrpSpPr>
            <p:cNvPr id="568" name="组合 567"/>
            <p:cNvGrpSpPr/>
            <p:nvPr/>
          </p:nvGrpSpPr>
          <p:grpSpPr>
            <a:xfrm>
              <a:off x="2693429" y="2092884"/>
              <a:ext cx="1105533" cy="1227446"/>
              <a:chOff x="3617733" y="2692079"/>
              <a:chExt cx="1105533" cy="1227446"/>
            </a:xfrm>
          </p:grpSpPr>
          <p:sp>
            <p:nvSpPr>
              <p:cNvPr id="321" name="等腰三角形 1"/>
              <p:cNvSpPr/>
              <p:nvPr/>
            </p:nvSpPr>
            <p:spPr>
              <a:xfrm flipH="1">
                <a:off x="3622121" y="2835559"/>
                <a:ext cx="483718" cy="963072"/>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66845 w 316536"/>
                  <a:gd name="connsiteY0-26" fmla="*/ 1342157 h 1342157"/>
                  <a:gd name="connsiteX1-27" fmla="*/ 0 w 316536"/>
                  <a:gd name="connsiteY1-28" fmla="*/ 0 h 1342157"/>
                  <a:gd name="connsiteX2-29" fmla="*/ 316536 w 316536"/>
                  <a:gd name="connsiteY2-30" fmla="*/ 668264 h 1342157"/>
                  <a:gd name="connsiteX3-31" fmla="*/ 66845 w 316536"/>
                  <a:gd name="connsiteY3-32" fmla="*/ 1342157 h 1342157"/>
                  <a:gd name="connsiteX0-33" fmla="*/ 0 w 454479"/>
                  <a:gd name="connsiteY0-34" fmla="*/ 220588 h 668264"/>
                  <a:gd name="connsiteX1-35" fmla="*/ 137943 w 454479"/>
                  <a:gd name="connsiteY1-36" fmla="*/ 0 h 668264"/>
                  <a:gd name="connsiteX2-37" fmla="*/ 454479 w 454479"/>
                  <a:gd name="connsiteY2-38" fmla="*/ 668264 h 668264"/>
                  <a:gd name="connsiteX3-39" fmla="*/ 0 w 454479"/>
                  <a:gd name="connsiteY3-40" fmla="*/ 220588 h 668264"/>
                  <a:gd name="connsiteX0-41" fmla="*/ 250371 w 388314"/>
                  <a:gd name="connsiteY0-42" fmla="*/ 220588 h 889720"/>
                  <a:gd name="connsiteX1-43" fmla="*/ 388314 w 388314"/>
                  <a:gd name="connsiteY1-44" fmla="*/ 0 h 889720"/>
                  <a:gd name="connsiteX2-45" fmla="*/ 0 w 388314"/>
                  <a:gd name="connsiteY2-46" fmla="*/ 889720 h 889720"/>
                  <a:gd name="connsiteX3-47" fmla="*/ 250371 w 388314"/>
                  <a:gd name="connsiteY3-48" fmla="*/ 220588 h 889720"/>
                  <a:gd name="connsiteX0-49" fmla="*/ 262277 w 388314"/>
                  <a:gd name="connsiteY0-50" fmla="*/ 180106 h 889720"/>
                  <a:gd name="connsiteX1-51" fmla="*/ 388314 w 388314"/>
                  <a:gd name="connsiteY1-52" fmla="*/ 0 h 889720"/>
                  <a:gd name="connsiteX2-53" fmla="*/ 0 w 388314"/>
                  <a:gd name="connsiteY2-54" fmla="*/ 889720 h 889720"/>
                  <a:gd name="connsiteX3-55" fmla="*/ 262277 w 388314"/>
                  <a:gd name="connsiteY3-56" fmla="*/ 180106 h 889720"/>
                  <a:gd name="connsiteX0-57" fmla="*/ 262277 w 388314"/>
                  <a:gd name="connsiteY0-58" fmla="*/ 115813 h 825427"/>
                  <a:gd name="connsiteX1-59" fmla="*/ 388314 w 388314"/>
                  <a:gd name="connsiteY1-60" fmla="*/ 0 h 825427"/>
                  <a:gd name="connsiteX2-61" fmla="*/ 0 w 388314"/>
                  <a:gd name="connsiteY2-62" fmla="*/ 825427 h 825427"/>
                  <a:gd name="connsiteX3-63" fmla="*/ 262277 w 388314"/>
                  <a:gd name="connsiteY3-64" fmla="*/ 115813 h 825427"/>
                  <a:gd name="connsiteX0-65" fmla="*/ 271802 w 397839"/>
                  <a:gd name="connsiteY0-66" fmla="*/ 115813 h 792089"/>
                  <a:gd name="connsiteX1-67" fmla="*/ 397839 w 397839"/>
                  <a:gd name="connsiteY1-68" fmla="*/ 0 h 792089"/>
                  <a:gd name="connsiteX2-69" fmla="*/ 0 w 397839"/>
                  <a:gd name="connsiteY2-70" fmla="*/ 792089 h 792089"/>
                  <a:gd name="connsiteX3-71" fmla="*/ 271802 w 397839"/>
                  <a:gd name="connsiteY3-72" fmla="*/ 115813 h 792089"/>
                  <a:gd name="connsiteX0-73" fmla="*/ 267039 w 397839"/>
                  <a:gd name="connsiteY0-74" fmla="*/ 118194 h 792089"/>
                  <a:gd name="connsiteX1-75" fmla="*/ 397839 w 397839"/>
                  <a:gd name="connsiteY1-76" fmla="*/ 0 h 792089"/>
                  <a:gd name="connsiteX2-77" fmla="*/ 0 w 397839"/>
                  <a:gd name="connsiteY2-78" fmla="*/ 792089 h 792089"/>
                  <a:gd name="connsiteX3-79" fmla="*/ 267039 w 397839"/>
                  <a:gd name="connsiteY3-80" fmla="*/ 118194 h 792089"/>
                  <a:gd name="connsiteX0-81" fmla="*/ 261163 w 397839"/>
                  <a:gd name="connsiteY0-82" fmla="*/ 122112 h 792089"/>
                  <a:gd name="connsiteX1-83" fmla="*/ 397839 w 397839"/>
                  <a:gd name="connsiteY1-84" fmla="*/ 0 h 792089"/>
                  <a:gd name="connsiteX2-85" fmla="*/ 0 w 397839"/>
                  <a:gd name="connsiteY2-86" fmla="*/ 792089 h 792089"/>
                  <a:gd name="connsiteX3-87" fmla="*/ 261163 w 397839"/>
                  <a:gd name="connsiteY3-88" fmla="*/ 122112 h 792089"/>
                  <a:gd name="connsiteX0-89" fmla="*/ 257247 w 397839"/>
                  <a:gd name="connsiteY0-90" fmla="*/ 118195 h 792089"/>
                  <a:gd name="connsiteX1-91" fmla="*/ 397839 w 397839"/>
                  <a:gd name="connsiteY1-92" fmla="*/ 0 h 792089"/>
                  <a:gd name="connsiteX2-93" fmla="*/ 0 w 397839"/>
                  <a:gd name="connsiteY2-94" fmla="*/ 792089 h 792089"/>
                  <a:gd name="connsiteX3-95" fmla="*/ 257247 w 397839"/>
                  <a:gd name="connsiteY3-96" fmla="*/ 118195 h 792089"/>
                  <a:gd name="connsiteX0-97" fmla="*/ 265081 w 397839"/>
                  <a:gd name="connsiteY0-98" fmla="*/ 116237 h 792089"/>
                  <a:gd name="connsiteX1-99" fmla="*/ 397839 w 397839"/>
                  <a:gd name="connsiteY1-100" fmla="*/ 0 h 792089"/>
                  <a:gd name="connsiteX2-101" fmla="*/ 0 w 397839"/>
                  <a:gd name="connsiteY2-102" fmla="*/ 792089 h 792089"/>
                  <a:gd name="connsiteX3-103" fmla="*/ 265081 w 397839"/>
                  <a:gd name="connsiteY3-104" fmla="*/ 116237 h 792089"/>
                </a:gdLst>
                <a:ahLst/>
                <a:cxnLst>
                  <a:cxn ang="0">
                    <a:pos x="connsiteX0-1" y="connsiteY0-2"/>
                  </a:cxn>
                  <a:cxn ang="0">
                    <a:pos x="connsiteX1-3" y="connsiteY1-4"/>
                  </a:cxn>
                  <a:cxn ang="0">
                    <a:pos x="connsiteX2-5" y="connsiteY2-6"/>
                  </a:cxn>
                  <a:cxn ang="0">
                    <a:pos x="connsiteX3-7" y="connsiteY3-8"/>
                  </a:cxn>
                </a:cxnLst>
                <a:rect l="l" t="t" r="r" b="b"/>
                <a:pathLst>
                  <a:path w="397839" h="792089">
                    <a:moveTo>
                      <a:pt x="265081" y="116237"/>
                    </a:moveTo>
                    <a:lnTo>
                      <a:pt x="397839" y="0"/>
                    </a:lnTo>
                    <a:lnTo>
                      <a:pt x="0" y="792089"/>
                    </a:lnTo>
                    <a:lnTo>
                      <a:pt x="265081" y="116237"/>
                    </a:lnTo>
                    <a:close/>
                  </a:path>
                </a:pathLst>
              </a:custGeom>
              <a:solidFill>
                <a:srgbClr val="A3CD39">
                  <a:lumMod val="7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67" name="组合 566"/>
              <p:cNvGrpSpPr/>
              <p:nvPr/>
            </p:nvGrpSpPr>
            <p:grpSpPr>
              <a:xfrm>
                <a:off x="3617733" y="2836740"/>
                <a:ext cx="1105533" cy="1082785"/>
                <a:chOff x="3617733" y="2836740"/>
                <a:chExt cx="1105533" cy="1082785"/>
              </a:xfrm>
            </p:grpSpPr>
            <p:grpSp>
              <p:nvGrpSpPr>
                <p:cNvPr id="2" name="组合 1"/>
                <p:cNvGrpSpPr/>
                <p:nvPr/>
              </p:nvGrpSpPr>
              <p:grpSpPr>
                <a:xfrm>
                  <a:off x="3627882" y="2975052"/>
                  <a:ext cx="1095384" cy="944473"/>
                  <a:chOff x="3627882" y="2975052"/>
                  <a:chExt cx="1095384" cy="944473"/>
                </a:xfrm>
              </p:grpSpPr>
              <p:sp>
                <p:nvSpPr>
                  <p:cNvPr id="316" name="椭圆 315"/>
                  <p:cNvSpPr/>
                  <p:nvPr/>
                </p:nvSpPr>
                <p:spPr>
                  <a:xfrm>
                    <a:off x="3627882" y="3730053"/>
                    <a:ext cx="955914" cy="189472"/>
                  </a:xfrm>
                  <a:prstGeom prst="ellipse">
                    <a:avLst/>
                  </a:prstGeom>
                  <a:gradFill flip="none" rotWithShape="1">
                    <a:gsLst>
                      <a:gs pos="0">
                        <a:sysClr val="windowText" lastClr="000000">
                          <a:alpha val="62000"/>
                        </a:sysClr>
                      </a:gs>
                      <a:gs pos="100000">
                        <a:srgbClr val="FFFFFF">
                          <a:alpha val="0"/>
                        </a:srgbClr>
                      </a:gs>
                    </a:gsLst>
                    <a:path path="shape">
                      <a:fillToRect l="50000" t="50000" r="50000" b="50000"/>
                    </a:path>
                    <a:tileRect/>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0" name="等腰三角形 1"/>
                  <p:cNvSpPr/>
                  <p:nvPr/>
                </p:nvSpPr>
                <p:spPr>
                  <a:xfrm>
                    <a:off x="3779101" y="2975052"/>
                    <a:ext cx="944165" cy="824636"/>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514520 w 764211"/>
                      <a:gd name="connsiteY0-26" fmla="*/ 680169 h 680169"/>
                      <a:gd name="connsiteX1-27" fmla="*/ 0 w 764211"/>
                      <a:gd name="connsiteY1-28" fmla="*/ 0 h 680169"/>
                      <a:gd name="connsiteX2-29" fmla="*/ 764211 w 764211"/>
                      <a:gd name="connsiteY2-30" fmla="*/ 3894 h 680169"/>
                      <a:gd name="connsiteX3-31" fmla="*/ 514520 w 764211"/>
                      <a:gd name="connsiteY3-32" fmla="*/ 680169 h 680169"/>
                      <a:gd name="connsiteX0-33" fmla="*/ 519282 w 768973"/>
                      <a:gd name="connsiteY0-34" fmla="*/ 676275 h 676275"/>
                      <a:gd name="connsiteX1-35" fmla="*/ 0 w 768973"/>
                      <a:gd name="connsiteY1-36" fmla="*/ 869 h 676275"/>
                      <a:gd name="connsiteX2-37" fmla="*/ 768973 w 768973"/>
                      <a:gd name="connsiteY2-38" fmla="*/ 0 h 676275"/>
                      <a:gd name="connsiteX3-39" fmla="*/ 519282 w 768973"/>
                      <a:gd name="connsiteY3-40" fmla="*/ 676275 h 676275"/>
                      <a:gd name="connsiteX0-41" fmla="*/ 519282 w 778498"/>
                      <a:gd name="connsiteY0-42" fmla="*/ 681037 h 681037"/>
                      <a:gd name="connsiteX1-43" fmla="*/ 0 w 778498"/>
                      <a:gd name="connsiteY1-44" fmla="*/ 5631 h 681037"/>
                      <a:gd name="connsiteX2-45" fmla="*/ 778498 w 778498"/>
                      <a:gd name="connsiteY2-46" fmla="*/ 0 h 681037"/>
                      <a:gd name="connsiteX3-47" fmla="*/ 519282 w 778498"/>
                      <a:gd name="connsiteY3-48" fmla="*/ 681037 h 681037"/>
                      <a:gd name="connsiteX0-49" fmla="*/ 426413 w 778498"/>
                      <a:gd name="connsiteY0-50" fmla="*/ 676274 h 676274"/>
                      <a:gd name="connsiteX1-51" fmla="*/ 0 w 778498"/>
                      <a:gd name="connsiteY1-52" fmla="*/ 5631 h 676274"/>
                      <a:gd name="connsiteX2-53" fmla="*/ 778498 w 778498"/>
                      <a:gd name="connsiteY2-54" fmla="*/ 0 h 676274"/>
                      <a:gd name="connsiteX3-55" fmla="*/ 426413 w 778498"/>
                      <a:gd name="connsiteY3-56" fmla="*/ 676274 h 676274"/>
                      <a:gd name="connsiteX0-57" fmla="*/ 431175 w 783260"/>
                      <a:gd name="connsiteY0-58" fmla="*/ 677787 h 677787"/>
                      <a:gd name="connsiteX1-59" fmla="*/ 0 w 783260"/>
                      <a:gd name="connsiteY1-60" fmla="*/ 0 h 677787"/>
                      <a:gd name="connsiteX2-61" fmla="*/ 783260 w 783260"/>
                      <a:gd name="connsiteY2-62" fmla="*/ 1513 h 677787"/>
                      <a:gd name="connsiteX3-63" fmla="*/ 431175 w 783260"/>
                      <a:gd name="connsiteY3-64" fmla="*/ 677787 h 677787"/>
                      <a:gd name="connsiteX0-65" fmla="*/ 433556 w 785641"/>
                      <a:gd name="connsiteY0-66" fmla="*/ 680168 h 680168"/>
                      <a:gd name="connsiteX1-67" fmla="*/ 0 w 785641"/>
                      <a:gd name="connsiteY1-68" fmla="*/ 0 h 680168"/>
                      <a:gd name="connsiteX2-69" fmla="*/ 785641 w 785641"/>
                      <a:gd name="connsiteY2-70" fmla="*/ 3894 h 680168"/>
                      <a:gd name="connsiteX3-71" fmla="*/ 433556 w 785641"/>
                      <a:gd name="connsiteY3-72" fmla="*/ 680168 h 680168"/>
                      <a:gd name="connsiteX0-73" fmla="*/ 431175 w 783260"/>
                      <a:gd name="connsiteY0-74" fmla="*/ 676274 h 676274"/>
                      <a:gd name="connsiteX1-75" fmla="*/ 0 w 783260"/>
                      <a:gd name="connsiteY1-76" fmla="*/ 868 h 676274"/>
                      <a:gd name="connsiteX2-77" fmla="*/ 783260 w 783260"/>
                      <a:gd name="connsiteY2-78" fmla="*/ 0 h 676274"/>
                      <a:gd name="connsiteX3-79" fmla="*/ 431175 w 783260"/>
                      <a:gd name="connsiteY3-80" fmla="*/ 676274 h 676274"/>
                      <a:gd name="connsiteX0-81" fmla="*/ 357356 w 783260"/>
                      <a:gd name="connsiteY0-82" fmla="*/ 681036 h 681036"/>
                      <a:gd name="connsiteX1-83" fmla="*/ 0 w 783260"/>
                      <a:gd name="connsiteY1-84" fmla="*/ 868 h 681036"/>
                      <a:gd name="connsiteX2-85" fmla="*/ 783260 w 783260"/>
                      <a:gd name="connsiteY2-86" fmla="*/ 0 h 681036"/>
                      <a:gd name="connsiteX3-87" fmla="*/ 357356 w 783260"/>
                      <a:gd name="connsiteY3-88" fmla="*/ 681036 h 681036"/>
                      <a:gd name="connsiteX0-89" fmla="*/ 357356 w 783260"/>
                      <a:gd name="connsiteY0-90" fmla="*/ 681036 h 681036"/>
                      <a:gd name="connsiteX1-91" fmla="*/ 0 w 783260"/>
                      <a:gd name="connsiteY1-92" fmla="*/ 868 h 681036"/>
                      <a:gd name="connsiteX2-93" fmla="*/ 783260 w 783260"/>
                      <a:gd name="connsiteY2-94" fmla="*/ 0 h 681036"/>
                      <a:gd name="connsiteX3-95" fmla="*/ 357356 w 783260"/>
                      <a:gd name="connsiteY3-96" fmla="*/ 681036 h 681036"/>
                      <a:gd name="connsiteX0-97" fmla="*/ 357356 w 785641"/>
                      <a:gd name="connsiteY0-98" fmla="*/ 681036 h 681036"/>
                      <a:gd name="connsiteX1-99" fmla="*/ 0 w 785641"/>
                      <a:gd name="connsiteY1-100" fmla="*/ 868 h 681036"/>
                      <a:gd name="connsiteX2-101" fmla="*/ 785641 w 785641"/>
                      <a:gd name="connsiteY2-102" fmla="*/ 0 h 681036"/>
                      <a:gd name="connsiteX3-103" fmla="*/ 357356 w 785641"/>
                      <a:gd name="connsiteY3-104" fmla="*/ 681036 h 681036"/>
                      <a:gd name="connsiteX0-105" fmla="*/ 357356 w 778497"/>
                      <a:gd name="connsiteY0-106" fmla="*/ 680168 h 680168"/>
                      <a:gd name="connsiteX1-107" fmla="*/ 0 w 778497"/>
                      <a:gd name="connsiteY1-108" fmla="*/ 0 h 680168"/>
                      <a:gd name="connsiteX2-109" fmla="*/ 778497 w 778497"/>
                      <a:gd name="connsiteY2-110" fmla="*/ 1513 h 680168"/>
                      <a:gd name="connsiteX3-111" fmla="*/ 357356 w 778497"/>
                      <a:gd name="connsiteY3-112" fmla="*/ 680168 h 680168"/>
                      <a:gd name="connsiteX0-113" fmla="*/ 266868 w 778497"/>
                      <a:gd name="connsiteY0-114" fmla="*/ 677786 h 677786"/>
                      <a:gd name="connsiteX1-115" fmla="*/ 0 w 778497"/>
                      <a:gd name="connsiteY1-116" fmla="*/ 0 h 677786"/>
                      <a:gd name="connsiteX2-117" fmla="*/ 778497 w 778497"/>
                      <a:gd name="connsiteY2-118" fmla="*/ 1513 h 677786"/>
                      <a:gd name="connsiteX3-119" fmla="*/ 266868 w 778497"/>
                      <a:gd name="connsiteY3-120" fmla="*/ 677786 h 677786"/>
                      <a:gd name="connsiteX0-121" fmla="*/ 266868 w 778497"/>
                      <a:gd name="connsiteY0-122" fmla="*/ 677786 h 677786"/>
                      <a:gd name="connsiteX1-123" fmla="*/ 0 w 778497"/>
                      <a:gd name="connsiteY1-124" fmla="*/ 0 h 677786"/>
                      <a:gd name="connsiteX2-125" fmla="*/ 778497 w 778497"/>
                      <a:gd name="connsiteY2-126" fmla="*/ 1513 h 677786"/>
                      <a:gd name="connsiteX3-127" fmla="*/ 266868 w 778497"/>
                      <a:gd name="connsiteY3-128" fmla="*/ 677786 h 677786"/>
                      <a:gd name="connsiteX0-129" fmla="*/ 266868 w 776539"/>
                      <a:gd name="connsiteY0-130" fmla="*/ 678231 h 678231"/>
                      <a:gd name="connsiteX1-131" fmla="*/ 0 w 776539"/>
                      <a:gd name="connsiteY1-132" fmla="*/ 445 h 678231"/>
                      <a:gd name="connsiteX2-133" fmla="*/ 776539 w 776539"/>
                      <a:gd name="connsiteY2-134" fmla="*/ 0 h 678231"/>
                      <a:gd name="connsiteX3-135" fmla="*/ 266868 w 776539"/>
                      <a:gd name="connsiteY3-136" fmla="*/ 678231 h 678231"/>
                    </a:gdLst>
                    <a:ahLst/>
                    <a:cxnLst>
                      <a:cxn ang="0">
                        <a:pos x="connsiteX0-1" y="connsiteY0-2"/>
                      </a:cxn>
                      <a:cxn ang="0">
                        <a:pos x="connsiteX1-3" y="connsiteY1-4"/>
                      </a:cxn>
                      <a:cxn ang="0">
                        <a:pos x="connsiteX2-5" y="connsiteY2-6"/>
                      </a:cxn>
                      <a:cxn ang="0">
                        <a:pos x="connsiteX3-7" y="connsiteY3-8"/>
                      </a:cxn>
                    </a:cxnLst>
                    <a:rect l="l" t="t" r="r" b="b"/>
                    <a:pathLst>
                      <a:path w="776539" h="678231">
                        <a:moveTo>
                          <a:pt x="266868" y="678231"/>
                        </a:moveTo>
                        <a:lnTo>
                          <a:pt x="0" y="445"/>
                        </a:lnTo>
                        <a:lnTo>
                          <a:pt x="776539" y="0"/>
                        </a:lnTo>
                        <a:lnTo>
                          <a:pt x="266868" y="678231"/>
                        </a:lnTo>
                        <a:close/>
                      </a:path>
                    </a:pathLst>
                  </a:custGeom>
                  <a:gradFill>
                    <a:gsLst>
                      <a:gs pos="100000">
                        <a:srgbClr val="A3CD39"/>
                      </a:gs>
                      <a:gs pos="0">
                        <a:srgbClr val="A3CD39"/>
                      </a:gs>
                    </a:gsLst>
                    <a:lin ang="7200000" scaled="0"/>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322" name="矩形 2"/>
                <p:cNvSpPr/>
                <p:nvPr/>
              </p:nvSpPr>
              <p:spPr>
                <a:xfrm>
                  <a:off x="3617733" y="2836740"/>
                  <a:ext cx="1098456" cy="138852"/>
                </a:xfrm>
                <a:custGeom>
                  <a:avLst/>
                  <a:gdLst>
                    <a:gd name="connsiteX0" fmla="*/ 0 w 720080"/>
                    <a:gd name="connsiteY0" fmla="*/ 0 h 288032"/>
                    <a:gd name="connsiteX1" fmla="*/ 720080 w 720080"/>
                    <a:gd name="connsiteY1" fmla="*/ 0 h 288032"/>
                    <a:gd name="connsiteX2" fmla="*/ 720080 w 720080"/>
                    <a:gd name="connsiteY2" fmla="*/ 288032 h 288032"/>
                    <a:gd name="connsiteX3" fmla="*/ 0 w 720080"/>
                    <a:gd name="connsiteY3" fmla="*/ 288032 h 288032"/>
                    <a:gd name="connsiteX4" fmla="*/ 0 w 720080"/>
                    <a:gd name="connsiteY4" fmla="*/ 0 h 288032"/>
                    <a:gd name="connsiteX0-1" fmla="*/ 0 w 1112987"/>
                    <a:gd name="connsiteY0-2" fmla="*/ 202406 h 490438"/>
                    <a:gd name="connsiteX1-3" fmla="*/ 1112987 w 1112987"/>
                    <a:gd name="connsiteY1-4" fmla="*/ 0 h 490438"/>
                    <a:gd name="connsiteX2-5" fmla="*/ 720080 w 1112987"/>
                    <a:gd name="connsiteY2-6" fmla="*/ 490438 h 490438"/>
                    <a:gd name="connsiteX3-7" fmla="*/ 0 w 1112987"/>
                    <a:gd name="connsiteY3-8" fmla="*/ 490438 h 490438"/>
                    <a:gd name="connsiteX4-9" fmla="*/ 0 w 1112987"/>
                    <a:gd name="connsiteY4-10" fmla="*/ 202406 h 490438"/>
                    <a:gd name="connsiteX0-11" fmla="*/ 0 w 1112987"/>
                    <a:gd name="connsiteY0-12" fmla="*/ 202406 h 490438"/>
                    <a:gd name="connsiteX1-13" fmla="*/ 1112987 w 1112987"/>
                    <a:gd name="connsiteY1-14" fmla="*/ 0 h 490438"/>
                    <a:gd name="connsiteX2-15" fmla="*/ 977255 w 1112987"/>
                    <a:gd name="connsiteY2-16" fmla="*/ 214213 h 490438"/>
                    <a:gd name="connsiteX3-17" fmla="*/ 0 w 1112987"/>
                    <a:gd name="connsiteY3-18" fmla="*/ 490438 h 490438"/>
                    <a:gd name="connsiteX4-19" fmla="*/ 0 w 1112987"/>
                    <a:gd name="connsiteY4-20" fmla="*/ 202406 h 490438"/>
                    <a:gd name="connsiteX0-21" fmla="*/ 507206 w 1112987"/>
                    <a:gd name="connsiteY0-22" fmla="*/ 9525 h 490438"/>
                    <a:gd name="connsiteX1-23" fmla="*/ 1112987 w 1112987"/>
                    <a:gd name="connsiteY1-24" fmla="*/ 0 h 490438"/>
                    <a:gd name="connsiteX2-25" fmla="*/ 977255 w 1112987"/>
                    <a:gd name="connsiteY2-26" fmla="*/ 214213 h 490438"/>
                    <a:gd name="connsiteX3-27" fmla="*/ 0 w 1112987"/>
                    <a:gd name="connsiteY3-28" fmla="*/ 490438 h 490438"/>
                    <a:gd name="connsiteX4-29" fmla="*/ 507206 w 1112987"/>
                    <a:gd name="connsiteY4-30" fmla="*/ 9525 h 490438"/>
                    <a:gd name="connsiteX0-31" fmla="*/ 285750 w 891531"/>
                    <a:gd name="connsiteY0-32" fmla="*/ 9525 h 221357"/>
                    <a:gd name="connsiteX1-33" fmla="*/ 891531 w 891531"/>
                    <a:gd name="connsiteY1-34" fmla="*/ 0 h 221357"/>
                    <a:gd name="connsiteX2-35" fmla="*/ 755799 w 891531"/>
                    <a:gd name="connsiteY2-36" fmla="*/ 214213 h 221357"/>
                    <a:gd name="connsiteX3-37" fmla="*/ 0 w 891531"/>
                    <a:gd name="connsiteY3-38" fmla="*/ 221357 h 221357"/>
                    <a:gd name="connsiteX4-39" fmla="*/ 285750 w 891531"/>
                    <a:gd name="connsiteY4-40" fmla="*/ 9525 h 221357"/>
                    <a:gd name="connsiteX0-41" fmla="*/ 285750 w 891531"/>
                    <a:gd name="connsiteY0-42" fmla="*/ 9525 h 221357"/>
                    <a:gd name="connsiteX1-43" fmla="*/ 891531 w 891531"/>
                    <a:gd name="connsiteY1-44" fmla="*/ 0 h 221357"/>
                    <a:gd name="connsiteX2-45" fmla="*/ 755799 w 891531"/>
                    <a:gd name="connsiteY2-46" fmla="*/ 218975 h 221357"/>
                    <a:gd name="connsiteX3-47" fmla="*/ 0 w 891531"/>
                    <a:gd name="connsiteY3-48" fmla="*/ 221357 h 221357"/>
                    <a:gd name="connsiteX4-49" fmla="*/ 285750 w 891531"/>
                    <a:gd name="connsiteY4-50" fmla="*/ 9525 h 221357"/>
                    <a:gd name="connsiteX0-51" fmla="*/ 283369 w 889150"/>
                    <a:gd name="connsiteY0-52" fmla="*/ 9525 h 221357"/>
                    <a:gd name="connsiteX1-53" fmla="*/ 889150 w 889150"/>
                    <a:gd name="connsiteY1-54" fmla="*/ 0 h 221357"/>
                    <a:gd name="connsiteX2-55" fmla="*/ 753418 w 889150"/>
                    <a:gd name="connsiteY2-56" fmla="*/ 218975 h 221357"/>
                    <a:gd name="connsiteX3-57" fmla="*/ 0 w 889150"/>
                    <a:gd name="connsiteY3-58" fmla="*/ 221357 h 221357"/>
                    <a:gd name="connsiteX4-59" fmla="*/ 283369 w 889150"/>
                    <a:gd name="connsiteY4-60" fmla="*/ 9525 h 221357"/>
                    <a:gd name="connsiteX0-61" fmla="*/ 280987 w 886768"/>
                    <a:gd name="connsiteY0-62" fmla="*/ 9525 h 221357"/>
                    <a:gd name="connsiteX1-63" fmla="*/ 886768 w 886768"/>
                    <a:gd name="connsiteY1-64" fmla="*/ 0 h 221357"/>
                    <a:gd name="connsiteX2-65" fmla="*/ 751036 w 886768"/>
                    <a:gd name="connsiteY2-66" fmla="*/ 218975 h 221357"/>
                    <a:gd name="connsiteX3-67" fmla="*/ 0 w 886768"/>
                    <a:gd name="connsiteY3-68" fmla="*/ 221357 h 221357"/>
                    <a:gd name="connsiteX4-69" fmla="*/ 280987 w 886768"/>
                    <a:gd name="connsiteY4-70" fmla="*/ 9525 h 221357"/>
                    <a:gd name="connsiteX0-71" fmla="*/ 278606 w 884387"/>
                    <a:gd name="connsiteY0-72" fmla="*/ 9525 h 218975"/>
                    <a:gd name="connsiteX1-73" fmla="*/ 884387 w 884387"/>
                    <a:gd name="connsiteY1-74" fmla="*/ 0 h 218975"/>
                    <a:gd name="connsiteX2-75" fmla="*/ 748655 w 884387"/>
                    <a:gd name="connsiteY2-76" fmla="*/ 218975 h 218975"/>
                    <a:gd name="connsiteX3-77" fmla="*/ 0 w 884387"/>
                    <a:gd name="connsiteY3-78" fmla="*/ 218975 h 218975"/>
                    <a:gd name="connsiteX4-79" fmla="*/ 278606 w 884387"/>
                    <a:gd name="connsiteY4-80" fmla="*/ 9525 h 218975"/>
                    <a:gd name="connsiteX0-81" fmla="*/ 290512 w 896293"/>
                    <a:gd name="connsiteY0-82" fmla="*/ 9525 h 221356"/>
                    <a:gd name="connsiteX1-83" fmla="*/ 896293 w 896293"/>
                    <a:gd name="connsiteY1-84" fmla="*/ 0 h 221356"/>
                    <a:gd name="connsiteX2-85" fmla="*/ 760561 w 896293"/>
                    <a:gd name="connsiteY2-86" fmla="*/ 218975 h 221356"/>
                    <a:gd name="connsiteX3-87" fmla="*/ 0 w 896293"/>
                    <a:gd name="connsiteY3-88" fmla="*/ 221356 h 221356"/>
                    <a:gd name="connsiteX4-89" fmla="*/ 290512 w 896293"/>
                    <a:gd name="connsiteY4-90" fmla="*/ 9525 h 221356"/>
                    <a:gd name="connsiteX0-91" fmla="*/ 290512 w 896293"/>
                    <a:gd name="connsiteY0-92" fmla="*/ 9525 h 218975"/>
                    <a:gd name="connsiteX1-93" fmla="*/ 896293 w 896293"/>
                    <a:gd name="connsiteY1-94" fmla="*/ 0 h 218975"/>
                    <a:gd name="connsiteX2-95" fmla="*/ 760561 w 896293"/>
                    <a:gd name="connsiteY2-96" fmla="*/ 218975 h 218975"/>
                    <a:gd name="connsiteX3-97" fmla="*/ 0 w 896293"/>
                    <a:gd name="connsiteY3-98" fmla="*/ 216593 h 218975"/>
                    <a:gd name="connsiteX4-99" fmla="*/ 290512 w 896293"/>
                    <a:gd name="connsiteY4-100" fmla="*/ 9525 h 218975"/>
                    <a:gd name="connsiteX0-101" fmla="*/ 292893 w 896293"/>
                    <a:gd name="connsiteY0-102" fmla="*/ 4763 h 218975"/>
                    <a:gd name="connsiteX1-103" fmla="*/ 896293 w 896293"/>
                    <a:gd name="connsiteY1-104" fmla="*/ 0 h 218975"/>
                    <a:gd name="connsiteX2-105" fmla="*/ 760561 w 896293"/>
                    <a:gd name="connsiteY2-106" fmla="*/ 218975 h 218975"/>
                    <a:gd name="connsiteX3-107" fmla="*/ 0 w 896293"/>
                    <a:gd name="connsiteY3-108" fmla="*/ 216593 h 218975"/>
                    <a:gd name="connsiteX4-109" fmla="*/ 292893 w 896293"/>
                    <a:gd name="connsiteY4-110" fmla="*/ 4763 h 218975"/>
                    <a:gd name="connsiteX0-111" fmla="*/ 292893 w 896293"/>
                    <a:gd name="connsiteY0-112" fmla="*/ 0 h 218975"/>
                    <a:gd name="connsiteX1-113" fmla="*/ 896293 w 896293"/>
                    <a:gd name="connsiteY1-114" fmla="*/ 0 h 218975"/>
                    <a:gd name="connsiteX2-115" fmla="*/ 760561 w 896293"/>
                    <a:gd name="connsiteY2-116" fmla="*/ 218975 h 218975"/>
                    <a:gd name="connsiteX3-117" fmla="*/ 0 w 896293"/>
                    <a:gd name="connsiteY3-118" fmla="*/ 216593 h 218975"/>
                    <a:gd name="connsiteX4-119" fmla="*/ 292893 w 896293"/>
                    <a:gd name="connsiteY4-120" fmla="*/ 0 h 218975"/>
                    <a:gd name="connsiteX0-121" fmla="*/ 292893 w 896293"/>
                    <a:gd name="connsiteY0-122" fmla="*/ 0 h 218975"/>
                    <a:gd name="connsiteX1-123" fmla="*/ 896293 w 896293"/>
                    <a:gd name="connsiteY1-124" fmla="*/ 0 h 218975"/>
                    <a:gd name="connsiteX2-125" fmla="*/ 777230 w 896293"/>
                    <a:gd name="connsiteY2-126" fmla="*/ 218975 h 218975"/>
                    <a:gd name="connsiteX3-127" fmla="*/ 0 w 896293"/>
                    <a:gd name="connsiteY3-128" fmla="*/ 216593 h 218975"/>
                    <a:gd name="connsiteX4-129" fmla="*/ 292893 w 896293"/>
                    <a:gd name="connsiteY4-130" fmla="*/ 0 h 218975"/>
                    <a:gd name="connsiteX0-131" fmla="*/ 135730 w 896293"/>
                    <a:gd name="connsiteY0-132" fmla="*/ 47625 h 218975"/>
                    <a:gd name="connsiteX1-133" fmla="*/ 896293 w 896293"/>
                    <a:gd name="connsiteY1-134" fmla="*/ 0 h 218975"/>
                    <a:gd name="connsiteX2-135" fmla="*/ 777230 w 896293"/>
                    <a:gd name="connsiteY2-136" fmla="*/ 218975 h 218975"/>
                    <a:gd name="connsiteX3-137" fmla="*/ 0 w 896293"/>
                    <a:gd name="connsiteY3-138" fmla="*/ 216593 h 218975"/>
                    <a:gd name="connsiteX4-139" fmla="*/ 135730 w 896293"/>
                    <a:gd name="connsiteY4-140" fmla="*/ 47625 h 218975"/>
                    <a:gd name="connsiteX0-141" fmla="*/ 135730 w 777230"/>
                    <a:gd name="connsiteY0-142" fmla="*/ 4762 h 176112"/>
                    <a:gd name="connsiteX1-143" fmla="*/ 777230 w 777230"/>
                    <a:gd name="connsiteY1-144" fmla="*/ 0 h 176112"/>
                    <a:gd name="connsiteX2-145" fmla="*/ 777230 w 777230"/>
                    <a:gd name="connsiteY2-146" fmla="*/ 176112 h 176112"/>
                    <a:gd name="connsiteX3-147" fmla="*/ 0 w 777230"/>
                    <a:gd name="connsiteY3-148" fmla="*/ 173730 h 176112"/>
                    <a:gd name="connsiteX4-149" fmla="*/ 135730 w 777230"/>
                    <a:gd name="connsiteY4-150" fmla="*/ 4762 h 176112"/>
                    <a:gd name="connsiteX0-151" fmla="*/ 135730 w 777230"/>
                    <a:gd name="connsiteY0-152" fmla="*/ 0 h 171350"/>
                    <a:gd name="connsiteX1-153" fmla="*/ 636736 w 777230"/>
                    <a:gd name="connsiteY1-154" fmla="*/ 11906 h 171350"/>
                    <a:gd name="connsiteX2-155" fmla="*/ 777230 w 777230"/>
                    <a:gd name="connsiteY2-156" fmla="*/ 171350 h 171350"/>
                    <a:gd name="connsiteX3-157" fmla="*/ 0 w 777230"/>
                    <a:gd name="connsiteY3-158" fmla="*/ 168968 h 171350"/>
                    <a:gd name="connsiteX4-159" fmla="*/ 135730 w 777230"/>
                    <a:gd name="connsiteY4-160" fmla="*/ 0 h 171350"/>
                    <a:gd name="connsiteX0-161" fmla="*/ 135730 w 784373"/>
                    <a:gd name="connsiteY0-162" fmla="*/ 9525 h 180875"/>
                    <a:gd name="connsiteX1-163" fmla="*/ 784373 w 784373"/>
                    <a:gd name="connsiteY1-164" fmla="*/ 0 h 180875"/>
                    <a:gd name="connsiteX2-165" fmla="*/ 777230 w 784373"/>
                    <a:gd name="connsiteY2-166" fmla="*/ 180875 h 180875"/>
                    <a:gd name="connsiteX3-167" fmla="*/ 0 w 784373"/>
                    <a:gd name="connsiteY3-168" fmla="*/ 178493 h 180875"/>
                    <a:gd name="connsiteX4-169" fmla="*/ 135730 w 784373"/>
                    <a:gd name="connsiteY4-170" fmla="*/ 9525 h 180875"/>
                    <a:gd name="connsiteX0-171" fmla="*/ 135730 w 784373"/>
                    <a:gd name="connsiteY0-172" fmla="*/ 2381 h 173731"/>
                    <a:gd name="connsiteX1-173" fmla="*/ 784373 w 784373"/>
                    <a:gd name="connsiteY1-174" fmla="*/ 0 h 173731"/>
                    <a:gd name="connsiteX2-175" fmla="*/ 777230 w 784373"/>
                    <a:gd name="connsiteY2-176" fmla="*/ 173731 h 173731"/>
                    <a:gd name="connsiteX3-177" fmla="*/ 0 w 784373"/>
                    <a:gd name="connsiteY3-178" fmla="*/ 171349 h 173731"/>
                    <a:gd name="connsiteX4-179" fmla="*/ 135730 w 784373"/>
                    <a:gd name="connsiteY4-180" fmla="*/ 2381 h 173731"/>
                    <a:gd name="connsiteX0-181" fmla="*/ 138112 w 784373"/>
                    <a:gd name="connsiteY0-182" fmla="*/ 0 h 173732"/>
                    <a:gd name="connsiteX1-183" fmla="*/ 784373 w 784373"/>
                    <a:gd name="connsiteY1-184" fmla="*/ 1 h 173732"/>
                    <a:gd name="connsiteX2-185" fmla="*/ 777230 w 784373"/>
                    <a:gd name="connsiteY2-186" fmla="*/ 173732 h 173732"/>
                    <a:gd name="connsiteX3-187" fmla="*/ 0 w 784373"/>
                    <a:gd name="connsiteY3-188" fmla="*/ 171350 h 173732"/>
                    <a:gd name="connsiteX4-189" fmla="*/ 138112 w 784373"/>
                    <a:gd name="connsiteY4-190" fmla="*/ 0 h 173732"/>
                    <a:gd name="connsiteX0-191" fmla="*/ 121443 w 767704"/>
                    <a:gd name="connsiteY0-192" fmla="*/ 0 h 173732"/>
                    <a:gd name="connsiteX1-193" fmla="*/ 767704 w 767704"/>
                    <a:gd name="connsiteY1-194" fmla="*/ 1 h 173732"/>
                    <a:gd name="connsiteX2-195" fmla="*/ 760561 w 767704"/>
                    <a:gd name="connsiteY2-196" fmla="*/ 173732 h 173732"/>
                    <a:gd name="connsiteX3-197" fmla="*/ 0 w 767704"/>
                    <a:gd name="connsiteY3-198" fmla="*/ 171350 h 173732"/>
                    <a:gd name="connsiteX4-199" fmla="*/ 121443 w 767704"/>
                    <a:gd name="connsiteY4-200" fmla="*/ 0 h 173732"/>
                    <a:gd name="connsiteX0-201" fmla="*/ 0 w 770086"/>
                    <a:gd name="connsiteY0-202" fmla="*/ 33337 h 173731"/>
                    <a:gd name="connsiteX1-203" fmla="*/ 770086 w 770086"/>
                    <a:gd name="connsiteY1-204" fmla="*/ 0 h 173731"/>
                    <a:gd name="connsiteX2-205" fmla="*/ 762943 w 770086"/>
                    <a:gd name="connsiteY2-206" fmla="*/ 173731 h 173731"/>
                    <a:gd name="connsiteX3-207" fmla="*/ 2382 w 770086"/>
                    <a:gd name="connsiteY3-208" fmla="*/ 171349 h 173731"/>
                    <a:gd name="connsiteX4-209" fmla="*/ 0 w 770086"/>
                    <a:gd name="connsiteY4-210" fmla="*/ 33337 h 173731"/>
                    <a:gd name="connsiteX0-211" fmla="*/ 0 w 762943"/>
                    <a:gd name="connsiteY0-212" fmla="*/ 0 h 140394"/>
                    <a:gd name="connsiteX1-213" fmla="*/ 651023 w 762943"/>
                    <a:gd name="connsiteY1-214" fmla="*/ 4763 h 140394"/>
                    <a:gd name="connsiteX2-215" fmla="*/ 762943 w 762943"/>
                    <a:gd name="connsiteY2-216" fmla="*/ 140394 h 140394"/>
                    <a:gd name="connsiteX3-217" fmla="*/ 2382 w 762943"/>
                    <a:gd name="connsiteY3-218" fmla="*/ 138012 h 140394"/>
                    <a:gd name="connsiteX4-219" fmla="*/ 0 w 762943"/>
                    <a:gd name="connsiteY4-220" fmla="*/ 0 h 140394"/>
                    <a:gd name="connsiteX0-221" fmla="*/ 0 w 762943"/>
                    <a:gd name="connsiteY0-222" fmla="*/ 0 h 140394"/>
                    <a:gd name="connsiteX1-223" fmla="*/ 641498 w 762943"/>
                    <a:gd name="connsiteY1-224" fmla="*/ 2382 h 140394"/>
                    <a:gd name="connsiteX2-225" fmla="*/ 762943 w 762943"/>
                    <a:gd name="connsiteY2-226" fmla="*/ 140394 h 140394"/>
                    <a:gd name="connsiteX3-227" fmla="*/ 2382 w 762943"/>
                    <a:gd name="connsiteY3-228" fmla="*/ 138012 h 140394"/>
                    <a:gd name="connsiteX4-229" fmla="*/ 0 w 762943"/>
                    <a:gd name="connsiteY4-230" fmla="*/ 0 h 140394"/>
                    <a:gd name="connsiteX0-231" fmla="*/ 0 w 762943"/>
                    <a:gd name="connsiteY0-232" fmla="*/ 0 h 140394"/>
                    <a:gd name="connsiteX1-233" fmla="*/ 641498 w 762943"/>
                    <a:gd name="connsiteY1-234" fmla="*/ 2382 h 140394"/>
                    <a:gd name="connsiteX2-235" fmla="*/ 762943 w 762943"/>
                    <a:gd name="connsiteY2-236" fmla="*/ 140394 h 140394"/>
                    <a:gd name="connsiteX3-237" fmla="*/ 0 w 762943"/>
                    <a:gd name="connsiteY3-238" fmla="*/ 140393 h 140394"/>
                    <a:gd name="connsiteX4-239" fmla="*/ 0 w 762943"/>
                    <a:gd name="connsiteY4-240" fmla="*/ 0 h 140394"/>
                    <a:gd name="connsiteX0-241" fmla="*/ 0 w 903437"/>
                    <a:gd name="connsiteY0-242" fmla="*/ 23812 h 138012"/>
                    <a:gd name="connsiteX1-243" fmla="*/ 781992 w 903437"/>
                    <a:gd name="connsiteY1-244" fmla="*/ 0 h 138012"/>
                    <a:gd name="connsiteX2-245" fmla="*/ 903437 w 903437"/>
                    <a:gd name="connsiteY2-246" fmla="*/ 138012 h 138012"/>
                    <a:gd name="connsiteX3-247" fmla="*/ 140494 w 903437"/>
                    <a:gd name="connsiteY3-248" fmla="*/ 138011 h 138012"/>
                    <a:gd name="connsiteX4-249" fmla="*/ 0 w 903437"/>
                    <a:gd name="connsiteY4-250" fmla="*/ 23812 h 138012"/>
                    <a:gd name="connsiteX0-251" fmla="*/ 0 w 903437"/>
                    <a:gd name="connsiteY0-252" fmla="*/ 0 h 114200"/>
                    <a:gd name="connsiteX1-253" fmla="*/ 608161 w 903437"/>
                    <a:gd name="connsiteY1-254" fmla="*/ 7144 h 114200"/>
                    <a:gd name="connsiteX2-255" fmla="*/ 903437 w 903437"/>
                    <a:gd name="connsiteY2-256" fmla="*/ 114200 h 114200"/>
                    <a:gd name="connsiteX3-257" fmla="*/ 140494 w 903437"/>
                    <a:gd name="connsiteY3-258" fmla="*/ 114199 h 114200"/>
                    <a:gd name="connsiteX4-259" fmla="*/ 0 w 903437"/>
                    <a:gd name="connsiteY4-260" fmla="*/ 0 h 114200"/>
                    <a:gd name="connsiteX0-261" fmla="*/ 0 w 903437"/>
                    <a:gd name="connsiteY0-262" fmla="*/ 0 h 114200"/>
                    <a:gd name="connsiteX1-263" fmla="*/ 603398 w 903437"/>
                    <a:gd name="connsiteY1-264" fmla="*/ 0 h 114200"/>
                    <a:gd name="connsiteX2-265" fmla="*/ 903437 w 903437"/>
                    <a:gd name="connsiteY2-266" fmla="*/ 114200 h 114200"/>
                    <a:gd name="connsiteX3-267" fmla="*/ 140494 w 903437"/>
                    <a:gd name="connsiteY3-268" fmla="*/ 114199 h 114200"/>
                    <a:gd name="connsiteX4-269" fmla="*/ 0 w 903437"/>
                    <a:gd name="connsiteY4-270" fmla="*/ 0 h 114200"/>
                    <a:gd name="connsiteX0-271" fmla="*/ 0 w 903437"/>
                    <a:gd name="connsiteY0-272" fmla="*/ 0 h 114200"/>
                    <a:gd name="connsiteX1-273" fmla="*/ 603398 w 903437"/>
                    <a:gd name="connsiteY1-274" fmla="*/ 0 h 114200"/>
                    <a:gd name="connsiteX2-275" fmla="*/ 903437 w 903437"/>
                    <a:gd name="connsiteY2-276" fmla="*/ 114200 h 114200"/>
                    <a:gd name="connsiteX3-277" fmla="*/ 133350 w 903437"/>
                    <a:gd name="connsiteY3-278" fmla="*/ 114199 h 114200"/>
                    <a:gd name="connsiteX4-279" fmla="*/ 0 w 903437"/>
                    <a:gd name="connsiteY4-280" fmla="*/ 0 h 1142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03437" h="114200">
                      <a:moveTo>
                        <a:pt x="0" y="0"/>
                      </a:moveTo>
                      <a:lnTo>
                        <a:pt x="603398" y="0"/>
                      </a:lnTo>
                      <a:lnTo>
                        <a:pt x="903437" y="114200"/>
                      </a:lnTo>
                      <a:lnTo>
                        <a:pt x="133350" y="114199"/>
                      </a:lnTo>
                      <a:lnTo>
                        <a:pt x="0" y="0"/>
                      </a:lnTo>
                      <a:close/>
                    </a:path>
                  </a:pathLst>
                </a:custGeom>
                <a:solidFill>
                  <a:srgbClr val="A3CD39">
                    <a:lumMod val="40000"/>
                    <a:lumOff val="60000"/>
                  </a:srgbClr>
                </a:soli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493" name="组合 492"/>
              <p:cNvGrpSpPr/>
              <p:nvPr/>
            </p:nvGrpSpPr>
            <p:grpSpPr>
              <a:xfrm rot="1889584">
                <a:off x="3958268" y="2692079"/>
                <a:ext cx="567027" cy="567027"/>
                <a:chOff x="3303065" y="2299580"/>
                <a:chExt cx="872242" cy="872242"/>
              </a:xfrm>
            </p:grpSpPr>
            <p:grpSp>
              <p:nvGrpSpPr>
                <p:cNvPr id="494" name="组合 493"/>
                <p:cNvGrpSpPr/>
                <p:nvPr/>
              </p:nvGrpSpPr>
              <p:grpSpPr>
                <a:xfrm>
                  <a:off x="3303065" y="2564061"/>
                  <a:ext cx="872242" cy="360040"/>
                  <a:chOff x="3303065" y="2564061"/>
                  <a:chExt cx="872242" cy="360040"/>
                </a:xfrm>
              </p:grpSpPr>
              <p:sp>
                <p:nvSpPr>
                  <p:cNvPr id="496" name="椭圆 495"/>
                  <p:cNvSpPr/>
                  <p:nvPr/>
                </p:nvSpPr>
                <p:spPr bwMode="auto">
                  <a:xfrm>
                    <a:off x="3558450" y="2564061"/>
                    <a:ext cx="360040" cy="360040"/>
                  </a:xfrm>
                  <a:prstGeom prst="ellipse">
                    <a:avLst/>
                  </a:prstGeom>
                  <a:gradFill flip="none" rotWithShape="1">
                    <a:gsLst>
                      <a:gs pos="0">
                        <a:sysClr val="window" lastClr="FFFFFF">
                          <a:alpha val="63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7" name="椭圆 496"/>
                  <p:cNvSpPr/>
                  <p:nvPr/>
                </p:nvSpPr>
                <p:spPr bwMode="auto">
                  <a:xfrm>
                    <a:off x="3303065" y="2746060"/>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495" name="椭圆 494"/>
                <p:cNvSpPr/>
                <p:nvPr/>
              </p:nvSpPr>
              <p:spPr bwMode="auto">
                <a:xfrm rot="5400000">
                  <a:off x="3302349" y="2724901"/>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70" name="组合 569"/>
            <p:cNvGrpSpPr/>
            <p:nvPr/>
          </p:nvGrpSpPr>
          <p:grpSpPr>
            <a:xfrm>
              <a:off x="1472982" y="2959489"/>
              <a:ext cx="972004" cy="1216691"/>
              <a:chOff x="1911857" y="3196472"/>
              <a:chExt cx="972004" cy="1216691"/>
            </a:xfrm>
          </p:grpSpPr>
          <p:sp>
            <p:nvSpPr>
              <p:cNvPr id="314" name="椭圆 313"/>
              <p:cNvSpPr/>
              <p:nvPr/>
            </p:nvSpPr>
            <p:spPr>
              <a:xfrm>
                <a:off x="1927947" y="4223691"/>
                <a:ext cx="955914" cy="189472"/>
              </a:xfrm>
              <a:prstGeom prst="ellipse">
                <a:avLst/>
              </a:prstGeom>
              <a:gradFill flip="none" rotWithShape="1">
                <a:gsLst>
                  <a:gs pos="0">
                    <a:sysClr val="windowText" lastClr="000000">
                      <a:alpha val="62000"/>
                    </a:sysClr>
                  </a:gs>
                  <a:gs pos="100000">
                    <a:srgbClr val="FFFFFF">
                      <a:alpha val="0"/>
                    </a:srgbClr>
                  </a:gs>
                </a:gsLst>
                <a:path path="shape">
                  <a:fillToRect l="50000" t="50000" r="50000" b="50000"/>
                </a:path>
                <a:tileRect/>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7" name="等腰三角形 1"/>
              <p:cNvSpPr/>
              <p:nvPr/>
            </p:nvSpPr>
            <p:spPr>
              <a:xfrm>
                <a:off x="1911857" y="3469744"/>
                <a:ext cx="934966" cy="824096"/>
              </a:xfrm>
              <a:custGeom>
                <a:avLst/>
                <a:gdLst>
                  <a:gd name="connsiteX0" fmla="*/ 0 w 918822"/>
                  <a:gd name="connsiteY0" fmla="*/ 792088 h 792088"/>
                  <a:gd name="connsiteX1" fmla="*/ 459411 w 918822"/>
                  <a:gd name="connsiteY1" fmla="*/ 0 h 792088"/>
                  <a:gd name="connsiteX2" fmla="*/ 918822 w 918822"/>
                  <a:gd name="connsiteY2" fmla="*/ 792088 h 792088"/>
                  <a:gd name="connsiteX3" fmla="*/ 0 w 918822"/>
                  <a:gd name="connsiteY3" fmla="*/ 792088 h 792088"/>
                  <a:gd name="connsiteX0-1" fmla="*/ 9695 w 928517"/>
                  <a:gd name="connsiteY0-2" fmla="*/ 803994 h 803994"/>
                  <a:gd name="connsiteX1-3" fmla="*/ 0 w 928517"/>
                  <a:gd name="connsiteY1-4" fmla="*/ 0 h 803994"/>
                  <a:gd name="connsiteX2-5" fmla="*/ 928517 w 928517"/>
                  <a:gd name="connsiteY2-6" fmla="*/ 803994 h 803994"/>
                  <a:gd name="connsiteX3-7" fmla="*/ 9695 w 928517"/>
                  <a:gd name="connsiteY3-8" fmla="*/ 803994 h 803994"/>
                  <a:gd name="connsiteX0-9" fmla="*/ 9695 w 764211"/>
                  <a:gd name="connsiteY0-10" fmla="*/ 803994 h 803994"/>
                  <a:gd name="connsiteX1-11" fmla="*/ 0 w 764211"/>
                  <a:gd name="connsiteY1-12" fmla="*/ 0 h 803994"/>
                  <a:gd name="connsiteX2-13" fmla="*/ 764211 w 764211"/>
                  <a:gd name="connsiteY2-14" fmla="*/ 6276 h 803994"/>
                  <a:gd name="connsiteX3-15" fmla="*/ 9695 w 764211"/>
                  <a:gd name="connsiteY3-16" fmla="*/ 803994 h 803994"/>
                  <a:gd name="connsiteX0-17" fmla="*/ 514520 w 764211"/>
                  <a:gd name="connsiteY0-18" fmla="*/ 680169 h 680169"/>
                  <a:gd name="connsiteX1-19" fmla="*/ 0 w 764211"/>
                  <a:gd name="connsiteY1-20" fmla="*/ 0 h 680169"/>
                  <a:gd name="connsiteX2-21" fmla="*/ 764211 w 764211"/>
                  <a:gd name="connsiteY2-22" fmla="*/ 6276 h 680169"/>
                  <a:gd name="connsiteX3-23" fmla="*/ 514520 w 764211"/>
                  <a:gd name="connsiteY3-24" fmla="*/ 680169 h 680169"/>
                  <a:gd name="connsiteX0-25" fmla="*/ 514520 w 764211"/>
                  <a:gd name="connsiteY0-26" fmla="*/ 680169 h 680169"/>
                  <a:gd name="connsiteX1-27" fmla="*/ 0 w 764211"/>
                  <a:gd name="connsiteY1-28" fmla="*/ 0 h 680169"/>
                  <a:gd name="connsiteX2-29" fmla="*/ 764211 w 764211"/>
                  <a:gd name="connsiteY2-30" fmla="*/ 3894 h 680169"/>
                  <a:gd name="connsiteX3-31" fmla="*/ 514520 w 764211"/>
                  <a:gd name="connsiteY3-32" fmla="*/ 680169 h 680169"/>
                  <a:gd name="connsiteX0-33" fmla="*/ 519282 w 768973"/>
                  <a:gd name="connsiteY0-34" fmla="*/ 676275 h 676275"/>
                  <a:gd name="connsiteX1-35" fmla="*/ 0 w 768973"/>
                  <a:gd name="connsiteY1-36" fmla="*/ 869 h 676275"/>
                  <a:gd name="connsiteX2-37" fmla="*/ 768973 w 768973"/>
                  <a:gd name="connsiteY2-38" fmla="*/ 0 h 676275"/>
                  <a:gd name="connsiteX3-39" fmla="*/ 519282 w 768973"/>
                  <a:gd name="connsiteY3-40" fmla="*/ 676275 h 676275"/>
                  <a:gd name="connsiteX0-41" fmla="*/ 519282 w 778498"/>
                  <a:gd name="connsiteY0-42" fmla="*/ 681037 h 681037"/>
                  <a:gd name="connsiteX1-43" fmla="*/ 0 w 778498"/>
                  <a:gd name="connsiteY1-44" fmla="*/ 5631 h 681037"/>
                  <a:gd name="connsiteX2-45" fmla="*/ 778498 w 778498"/>
                  <a:gd name="connsiteY2-46" fmla="*/ 0 h 681037"/>
                  <a:gd name="connsiteX3-47" fmla="*/ 519282 w 778498"/>
                  <a:gd name="connsiteY3-48" fmla="*/ 681037 h 681037"/>
                  <a:gd name="connsiteX0-49" fmla="*/ 426413 w 778498"/>
                  <a:gd name="connsiteY0-50" fmla="*/ 676274 h 676274"/>
                  <a:gd name="connsiteX1-51" fmla="*/ 0 w 778498"/>
                  <a:gd name="connsiteY1-52" fmla="*/ 5631 h 676274"/>
                  <a:gd name="connsiteX2-53" fmla="*/ 778498 w 778498"/>
                  <a:gd name="connsiteY2-54" fmla="*/ 0 h 676274"/>
                  <a:gd name="connsiteX3-55" fmla="*/ 426413 w 778498"/>
                  <a:gd name="connsiteY3-56" fmla="*/ 676274 h 676274"/>
                  <a:gd name="connsiteX0-57" fmla="*/ 431175 w 783260"/>
                  <a:gd name="connsiteY0-58" fmla="*/ 677787 h 677787"/>
                  <a:gd name="connsiteX1-59" fmla="*/ 0 w 783260"/>
                  <a:gd name="connsiteY1-60" fmla="*/ 0 h 677787"/>
                  <a:gd name="connsiteX2-61" fmla="*/ 783260 w 783260"/>
                  <a:gd name="connsiteY2-62" fmla="*/ 1513 h 677787"/>
                  <a:gd name="connsiteX3-63" fmla="*/ 431175 w 783260"/>
                  <a:gd name="connsiteY3-64" fmla="*/ 677787 h 677787"/>
                  <a:gd name="connsiteX0-65" fmla="*/ 433556 w 785641"/>
                  <a:gd name="connsiteY0-66" fmla="*/ 680168 h 680168"/>
                  <a:gd name="connsiteX1-67" fmla="*/ 0 w 785641"/>
                  <a:gd name="connsiteY1-68" fmla="*/ 0 h 680168"/>
                  <a:gd name="connsiteX2-69" fmla="*/ 785641 w 785641"/>
                  <a:gd name="connsiteY2-70" fmla="*/ 3894 h 680168"/>
                  <a:gd name="connsiteX3-71" fmla="*/ 433556 w 785641"/>
                  <a:gd name="connsiteY3-72" fmla="*/ 680168 h 680168"/>
                  <a:gd name="connsiteX0-73" fmla="*/ 431175 w 783260"/>
                  <a:gd name="connsiteY0-74" fmla="*/ 676274 h 676274"/>
                  <a:gd name="connsiteX1-75" fmla="*/ 0 w 783260"/>
                  <a:gd name="connsiteY1-76" fmla="*/ 868 h 676274"/>
                  <a:gd name="connsiteX2-77" fmla="*/ 783260 w 783260"/>
                  <a:gd name="connsiteY2-78" fmla="*/ 0 h 676274"/>
                  <a:gd name="connsiteX3-79" fmla="*/ 431175 w 783260"/>
                  <a:gd name="connsiteY3-80" fmla="*/ 676274 h 676274"/>
                  <a:gd name="connsiteX0-81" fmla="*/ 424032 w 776117"/>
                  <a:gd name="connsiteY0-82" fmla="*/ 677787 h 677787"/>
                  <a:gd name="connsiteX1-83" fmla="*/ 0 w 776117"/>
                  <a:gd name="connsiteY1-84" fmla="*/ 0 h 677787"/>
                  <a:gd name="connsiteX2-85" fmla="*/ 776117 w 776117"/>
                  <a:gd name="connsiteY2-86" fmla="*/ 1513 h 677787"/>
                  <a:gd name="connsiteX3-87" fmla="*/ 424032 w 776117"/>
                  <a:gd name="connsiteY3-88" fmla="*/ 677787 h 677787"/>
                  <a:gd name="connsiteX0-89" fmla="*/ 424032 w 776117"/>
                  <a:gd name="connsiteY0-90" fmla="*/ 677787 h 677787"/>
                  <a:gd name="connsiteX1-91" fmla="*/ 0 w 776117"/>
                  <a:gd name="connsiteY1-92" fmla="*/ 0 h 677787"/>
                  <a:gd name="connsiteX2-93" fmla="*/ 776117 w 776117"/>
                  <a:gd name="connsiteY2-94" fmla="*/ 1513 h 677787"/>
                  <a:gd name="connsiteX3-95" fmla="*/ 424032 w 776117"/>
                  <a:gd name="connsiteY3-96" fmla="*/ 677787 h 677787"/>
                  <a:gd name="connsiteX0-97" fmla="*/ 424032 w 768973"/>
                  <a:gd name="connsiteY0-98" fmla="*/ 677787 h 677787"/>
                  <a:gd name="connsiteX1-99" fmla="*/ 0 w 768973"/>
                  <a:gd name="connsiteY1-100" fmla="*/ 0 h 677787"/>
                  <a:gd name="connsiteX2-101" fmla="*/ 768973 w 768973"/>
                  <a:gd name="connsiteY2-102" fmla="*/ 3895 h 677787"/>
                  <a:gd name="connsiteX3-103" fmla="*/ 424032 w 768973"/>
                  <a:gd name="connsiteY3-104" fmla="*/ 677787 h 677787"/>
                </a:gdLst>
                <a:ahLst/>
                <a:cxnLst>
                  <a:cxn ang="0">
                    <a:pos x="connsiteX0-1" y="connsiteY0-2"/>
                  </a:cxn>
                  <a:cxn ang="0">
                    <a:pos x="connsiteX1-3" y="connsiteY1-4"/>
                  </a:cxn>
                  <a:cxn ang="0">
                    <a:pos x="connsiteX2-5" y="connsiteY2-6"/>
                  </a:cxn>
                  <a:cxn ang="0">
                    <a:pos x="connsiteX3-7" y="connsiteY3-8"/>
                  </a:cxn>
                </a:cxnLst>
                <a:rect l="l" t="t" r="r" b="b"/>
                <a:pathLst>
                  <a:path w="768973" h="677787">
                    <a:moveTo>
                      <a:pt x="424032" y="677787"/>
                    </a:moveTo>
                    <a:lnTo>
                      <a:pt x="0" y="0"/>
                    </a:lnTo>
                    <a:lnTo>
                      <a:pt x="768973" y="3895"/>
                    </a:lnTo>
                    <a:lnTo>
                      <a:pt x="424032" y="677787"/>
                    </a:lnTo>
                    <a:close/>
                  </a:path>
                </a:pathLst>
              </a:custGeom>
              <a:gradFill>
                <a:gsLst>
                  <a:gs pos="0">
                    <a:srgbClr val="4EC0A5"/>
                  </a:gs>
                  <a:gs pos="100000">
                    <a:srgbClr val="4EC0A5"/>
                  </a:gs>
                </a:gsLst>
                <a:lin ang="9000000" scaled="0"/>
              </a:gra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8" name="矩形 2"/>
              <p:cNvSpPr/>
              <p:nvPr/>
            </p:nvSpPr>
            <p:spPr>
              <a:xfrm>
                <a:off x="1915366" y="3261407"/>
                <a:ext cx="942297" cy="212775"/>
              </a:xfrm>
              <a:custGeom>
                <a:avLst/>
                <a:gdLst>
                  <a:gd name="connsiteX0" fmla="*/ 0 w 720080"/>
                  <a:gd name="connsiteY0" fmla="*/ 0 h 288032"/>
                  <a:gd name="connsiteX1" fmla="*/ 720080 w 720080"/>
                  <a:gd name="connsiteY1" fmla="*/ 0 h 288032"/>
                  <a:gd name="connsiteX2" fmla="*/ 720080 w 720080"/>
                  <a:gd name="connsiteY2" fmla="*/ 288032 h 288032"/>
                  <a:gd name="connsiteX3" fmla="*/ 0 w 720080"/>
                  <a:gd name="connsiteY3" fmla="*/ 288032 h 288032"/>
                  <a:gd name="connsiteX4" fmla="*/ 0 w 720080"/>
                  <a:gd name="connsiteY4" fmla="*/ 0 h 288032"/>
                  <a:gd name="connsiteX0-1" fmla="*/ 0 w 1112987"/>
                  <a:gd name="connsiteY0-2" fmla="*/ 202406 h 490438"/>
                  <a:gd name="connsiteX1-3" fmla="*/ 1112987 w 1112987"/>
                  <a:gd name="connsiteY1-4" fmla="*/ 0 h 490438"/>
                  <a:gd name="connsiteX2-5" fmla="*/ 720080 w 1112987"/>
                  <a:gd name="connsiteY2-6" fmla="*/ 490438 h 490438"/>
                  <a:gd name="connsiteX3-7" fmla="*/ 0 w 1112987"/>
                  <a:gd name="connsiteY3-8" fmla="*/ 490438 h 490438"/>
                  <a:gd name="connsiteX4-9" fmla="*/ 0 w 1112987"/>
                  <a:gd name="connsiteY4-10" fmla="*/ 202406 h 490438"/>
                  <a:gd name="connsiteX0-11" fmla="*/ 0 w 1112987"/>
                  <a:gd name="connsiteY0-12" fmla="*/ 202406 h 490438"/>
                  <a:gd name="connsiteX1-13" fmla="*/ 1112987 w 1112987"/>
                  <a:gd name="connsiteY1-14" fmla="*/ 0 h 490438"/>
                  <a:gd name="connsiteX2-15" fmla="*/ 977255 w 1112987"/>
                  <a:gd name="connsiteY2-16" fmla="*/ 214213 h 490438"/>
                  <a:gd name="connsiteX3-17" fmla="*/ 0 w 1112987"/>
                  <a:gd name="connsiteY3-18" fmla="*/ 490438 h 490438"/>
                  <a:gd name="connsiteX4-19" fmla="*/ 0 w 1112987"/>
                  <a:gd name="connsiteY4-20" fmla="*/ 202406 h 490438"/>
                  <a:gd name="connsiteX0-21" fmla="*/ 507206 w 1112987"/>
                  <a:gd name="connsiteY0-22" fmla="*/ 9525 h 490438"/>
                  <a:gd name="connsiteX1-23" fmla="*/ 1112987 w 1112987"/>
                  <a:gd name="connsiteY1-24" fmla="*/ 0 h 490438"/>
                  <a:gd name="connsiteX2-25" fmla="*/ 977255 w 1112987"/>
                  <a:gd name="connsiteY2-26" fmla="*/ 214213 h 490438"/>
                  <a:gd name="connsiteX3-27" fmla="*/ 0 w 1112987"/>
                  <a:gd name="connsiteY3-28" fmla="*/ 490438 h 490438"/>
                  <a:gd name="connsiteX4-29" fmla="*/ 507206 w 1112987"/>
                  <a:gd name="connsiteY4-30" fmla="*/ 9525 h 490438"/>
                  <a:gd name="connsiteX0-31" fmla="*/ 285750 w 891531"/>
                  <a:gd name="connsiteY0-32" fmla="*/ 9525 h 221357"/>
                  <a:gd name="connsiteX1-33" fmla="*/ 891531 w 891531"/>
                  <a:gd name="connsiteY1-34" fmla="*/ 0 h 221357"/>
                  <a:gd name="connsiteX2-35" fmla="*/ 755799 w 891531"/>
                  <a:gd name="connsiteY2-36" fmla="*/ 214213 h 221357"/>
                  <a:gd name="connsiteX3-37" fmla="*/ 0 w 891531"/>
                  <a:gd name="connsiteY3-38" fmla="*/ 221357 h 221357"/>
                  <a:gd name="connsiteX4-39" fmla="*/ 285750 w 891531"/>
                  <a:gd name="connsiteY4-40" fmla="*/ 9525 h 221357"/>
                  <a:gd name="connsiteX0-41" fmla="*/ 285750 w 891531"/>
                  <a:gd name="connsiteY0-42" fmla="*/ 9525 h 221357"/>
                  <a:gd name="connsiteX1-43" fmla="*/ 891531 w 891531"/>
                  <a:gd name="connsiteY1-44" fmla="*/ 0 h 221357"/>
                  <a:gd name="connsiteX2-45" fmla="*/ 755799 w 891531"/>
                  <a:gd name="connsiteY2-46" fmla="*/ 218975 h 221357"/>
                  <a:gd name="connsiteX3-47" fmla="*/ 0 w 891531"/>
                  <a:gd name="connsiteY3-48" fmla="*/ 221357 h 221357"/>
                  <a:gd name="connsiteX4-49" fmla="*/ 285750 w 891531"/>
                  <a:gd name="connsiteY4-50" fmla="*/ 9525 h 221357"/>
                  <a:gd name="connsiteX0-51" fmla="*/ 283369 w 889150"/>
                  <a:gd name="connsiteY0-52" fmla="*/ 9525 h 221357"/>
                  <a:gd name="connsiteX1-53" fmla="*/ 889150 w 889150"/>
                  <a:gd name="connsiteY1-54" fmla="*/ 0 h 221357"/>
                  <a:gd name="connsiteX2-55" fmla="*/ 753418 w 889150"/>
                  <a:gd name="connsiteY2-56" fmla="*/ 218975 h 221357"/>
                  <a:gd name="connsiteX3-57" fmla="*/ 0 w 889150"/>
                  <a:gd name="connsiteY3-58" fmla="*/ 221357 h 221357"/>
                  <a:gd name="connsiteX4-59" fmla="*/ 283369 w 889150"/>
                  <a:gd name="connsiteY4-60" fmla="*/ 9525 h 221357"/>
                  <a:gd name="connsiteX0-61" fmla="*/ 280987 w 886768"/>
                  <a:gd name="connsiteY0-62" fmla="*/ 9525 h 221357"/>
                  <a:gd name="connsiteX1-63" fmla="*/ 886768 w 886768"/>
                  <a:gd name="connsiteY1-64" fmla="*/ 0 h 221357"/>
                  <a:gd name="connsiteX2-65" fmla="*/ 751036 w 886768"/>
                  <a:gd name="connsiteY2-66" fmla="*/ 218975 h 221357"/>
                  <a:gd name="connsiteX3-67" fmla="*/ 0 w 886768"/>
                  <a:gd name="connsiteY3-68" fmla="*/ 221357 h 221357"/>
                  <a:gd name="connsiteX4-69" fmla="*/ 280987 w 886768"/>
                  <a:gd name="connsiteY4-70" fmla="*/ 9525 h 221357"/>
                  <a:gd name="connsiteX0-71" fmla="*/ 278606 w 884387"/>
                  <a:gd name="connsiteY0-72" fmla="*/ 9525 h 218975"/>
                  <a:gd name="connsiteX1-73" fmla="*/ 884387 w 884387"/>
                  <a:gd name="connsiteY1-74" fmla="*/ 0 h 218975"/>
                  <a:gd name="connsiteX2-75" fmla="*/ 748655 w 884387"/>
                  <a:gd name="connsiteY2-76" fmla="*/ 218975 h 218975"/>
                  <a:gd name="connsiteX3-77" fmla="*/ 0 w 884387"/>
                  <a:gd name="connsiteY3-78" fmla="*/ 218975 h 218975"/>
                  <a:gd name="connsiteX4-79" fmla="*/ 278606 w 884387"/>
                  <a:gd name="connsiteY4-80" fmla="*/ 9525 h 218975"/>
                  <a:gd name="connsiteX0-81" fmla="*/ 290512 w 896293"/>
                  <a:gd name="connsiteY0-82" fmla="*/ 9525 h 221356"/>
                  <a:gd name="connsiteX1-83" fmla="*/ 896293 w 896293"/>
                  <a:gd name="connsiteY1-84" fmla="*/ 0 h 221356"/>
                  <a:gd name="connsiteX2-85" fmla="*/ 760561 w 896293"/>
                  <a:gd name="connsiteY2-86" fmla="*/ 218975 h 221356"/>
                  <a:gd name="connsiteX3-87" fmla="*/ 0 w 896293"/>
                  <a:gd name="connsiteY3-88" fmla="*/ 221356 h 221356"/>
                  <a:gd name="connsiteX4-89" fmla="*/ 290512 w 896293"/>
                  <a:gd name="connsiteY4-90" fmla="*/ 9525 h 221356"/>
                  <a:gd name="connsiteX0-91" fmla="*/ 290512 w 896293"/>
                  <a:gd name="connsiteY0-92" fmla="*/ 9525 h 218975"/>
                  <a:gd name="connsiteX1-93" fmla="*/ 896293 w 896293"/>
                  <a:gd name="connsiteY1-94" fmla="*/ 0 h 218975"/>
                  <a:gd name="connsiteX2-95" fmla="*/ 760561 w 896293"/>
                  <a:gd name="connsiteY2-96" fmla="*/ 218975 h 218975"/>
                  <a:gd name="connsiteX3-97" fmla="*/ 0 w 896293"/>
                  <a:gd name="connsiteY3-98" fmla="*/ 216593 h 218975"/>
                  <a:gd name="connsiteX4-99" fmla="*/ 290512 w 896293"/>
                  <a:gd name="connsiteY4-100" fmla="*/ 9525 h 218975"/>
                  <a:gd name="connsiteX0-101" fmla="*/ 292893 w 896293"/>
                  <a:gd name="connsiteY0-102" fmla="*/ 4763 h 218975"/>
                  <a:gd name="connsiteX1-103" fmla="*/ 896293 w 896293"/>
                  <a:gd name="connsiteY1-104" fmla="*/ 0 h 218975"/>
                  <a:gd name="connsiteX2-105" fmla="*/ 760561 w 896293"/>
                  <a:gd name="connsiteY2-106" fmla="*/ 218975 h 218975"/>
                  <a:gd name="connsiteX3-107" fmla="*/ 0 w 896293"/>
                  <a:gd name="connsiteY3-108" fmla="*/ 216593 h 218975"/>
                  <a:gd name="connsiteX4-109" fmla="*/ 292893 w 896293"/>
                  <a:gd name="connsiteY4-110" fmla="*/ 4763 h 218975"/>
                  <a:gd name="connsiteX0-111" fmla="*/ 292893 w 896293"/>
                  <a:gd name="connsiteY0-112" fmla="*/ 0 h 218975"/>
                  <a:gd name="connsiteX1-113" fmla="*/ 896293 w 896293"/>
                  <a:gd name="connsiteY1-114" fmla="*/ 0 h 218975"/>
                  <a:gd name="connsiteX2-115" fmla="*/ 760561 w 896293"/>
                  <a:gd name="connsiteY2-116" fmla="*/ 218975 h 218975"/>
                  <a:gd name="connsiteX3-117" fmla="*/ 0 w 896293"/>
                  <a:gd name="connsiteY3-118" fmla="*/ 216593 h 218975"/>
                  <a:gd name="connsiteX4-119" fmla="*/ 292893 w 896293"/>
                  <a:gd name="connsiteY4-120" fmla="*/ 0 h 218975"/>
                  <a:gd name="connsiteX0-121" fmla="*/ 292893 w 896293"/>
                  <a:gd name="connsiteY0-122" fmla="*/ 0 h 218975"/>
                  <a:gd name="connsiteX1-123" fmla="*/ 896293 w 896293"/>
                  <a:gd name="connsiteY1-124" fmla="*/ 0 h 218975"/>
                  <a:gd name="connsiteX2-125" fmla="*/ 777230 w 896293"/>
                  <a:gd name="connsiteY2-126" fmla="*/ 218975 h 218975"/>
                  <a:gd name="connsiteX3-127" fmla="*/ 0 w 896293"/>
                  <a:gd name="connsiteY3-128" fmla="*/ 216593 h 218975"/>
                  <a:gd name="connsiteX4-129" fmla="*/ 292893 w 896293"/>
                  <a:gd name="connsiteY4-130" fmla="*/ 0 h 218975"/>
                  <a:gd name="connsiteX0-131" fmla="*/ 135730 w 896293"/>
                  <a:gd name="connsiteY0-132" fmla="*/ 47625 h 218975"/>
                  <a:gd name="connsiteX1-133" fmla="*/ 896293 w 896293"/>
                  <a:gd name="connsiteY1-134" fmla="*/ 0 h 218975"/>
                  <a:gd name="connsiteX2-135" fmla="*/ 777230 w 896293"/>
                  <a:gd name="connsiteY2-136" fmla="*/ 218975 h 218975"/>
                  <a:gd name="connsiteX3-137" fmla="*/ 0 w 896293"/>
                  <a:gd name="connsiteY3-138" fmla="*/ 216593 h 218975"/>
                  <a:gd name="connsiteX4-139" fmla="*/ 135730 w 896293"/>
                  <a:gd name="connsiteY4-140" fmla="*/ 47625 h 218975"/>
                  <a:gd name="connsiteX0-141" fmla="*/ 135730 w 777230"/>
                  <a:gd name="connsiteY0-142" fmla="*/ 4762 h 176112"/>
                  <a:gd name="connsiteX1-143" fmla="*/ 777230 w 777230"/>
                  <a:gd name="connsiteY1-144" fmla="*/ 0 h 176112"/>
                  <a:gd name="connsiteX2-145" fmla="*/ 777230 w 777230"/>
                  <a:gd name="connsiteY2-146" fmla="*/ 176112 h 176112"/>
                  <a:gd name="connsiteX3-147" fmla="*/ 0 w 777230"/>
                  <a:gd name="connsiteY3-148" fmla="*/ 173730 h 176112"/>
                  <a:gd name="connsiteX4-149" fmla="*/ 135730 w 777230"/>
                  <a:gd name="connsiteY4-150" fmla="*/ 4762 h 176112"/>
                  <a:gd name="connsiteX0-151" fmla="*/ 135730 w 777230"/>
                  <a:gd name="connsiteY0-152" fmla="*/ 0 h 171350"/>
                  <a:gd name="connsiteX1-153" fmla="*/ 636736 w 777230"/>
                  <a:gd name="connsiteY1-154" fmla="*/ 11906 h 171350"/>
                  <a:gd name="connsiteX2-155" fmla="*/ 777230 w 777230"/>
                  <a:gd name="connsiteY2-156" fmla="*/ 171350 h 171350"/>
                  <a:gd name="connsiteX3-157" fmla="*/ 0 w 777230"/>
                  <a:gd name="connsiteY3-158" fmla="*/ 168968 h 171350"/>
                  <a:gd name="connsiteX4-159" fmla="*/ 135730 w 777230"/>
                  <a:gd name="connsiteY4-160" fmla="*/ 0 h 171350"/>
                  <a:gd name="connsiteX0-161" fmla="*/ 135730 w 784373"/>
                  <a:gd name="connsiteY0-162" fmla="*/ 9525 h 180875"/>
                  <a:gd name="connsiteX1-163" fmla="*/ 784373 w 784373"/>
                  <a:gd name="connsiteY1-164" fmla="*/ 0 h 180875"/>
                  <a:gd name="connsiteX2-165" fmla="*/ 777230 w 784373"/>
                  <a:gd name="connsiteY2-166" fmla="*/ 180875 h 180875"/>
                  <a:gd name="connsiteX3-167" fmla="*/ 0 w 784373"/>
                  <a:gd name="connsiteY3-168" fmla="*/ 178493 h 180875"/>
                  <a:gd name="connsiteX4-169" fmla="*/ 135730 w 784373"/>
                  <a:gd name="connsiteY4-170" fmla="*/ 9525 h 180875"/>
                  <a:gd name="connsiteX0-171" fmla="*/ 135730 w 784373"/>
                  <a:gd name="connsiteY0-172" fmla="*/ 2381 h 173731"/>
                  <a:gd name="connsiteX1-173" fmla="*/ 784373 w 784373"/>
                  <a:gd name="connsiteY1-174" fmla="*/ 0 h 173731"/>
                  <a:gd name="connsiteX2-175" fmla="*/ 777230 w 784373"/>
                  <a:gd name="connsiteY2-176" fmla="*/ 173731 h 173731"/>
                  <a:gd name="connsiteX3-177" fmla="*/ 0 w 784373"/>
                  <a:gd name="connsiteY3-178" fmla="*/ 171349 h 173731"/>
                  <a:gd name="connsiteX4-179" fmla="*/ 135730 w 784373"/>
                  <a:gd name="connsiteY4-180" fmla="*/ 2381 h 173731"/>
                  <a:gd name="connsiteX0-181" fmla="*/ 138112 w 784373"/>
                  <a:gd name="connsiteY0-182" fmla="*/ 0 h 173732"/>
                  <a:gd name="connsiteX1-183" fmla="*/ 784373 w 784373"/>
                  <a:gd name="connsiteY1-184" fmla="*/ 1 h 173732"/>
                  <a:gd name="connsiteX2-185" fmla="*/ 777230 w 784373"/>
                  <a:gd name="connsiteY2-186" fmla="*/ 173732 h 173732"/>
                  <a:gd name="connsiteX3-187" fmla="*/ 0 w 784373"/>
                  <a:gd name="connsiteY3-188" fmla="*/ 171350 h 173732"/>
                  <a:gd name="connsiteX4-189" fmla="*/ 138112 w 784373"/>
                  <a:gd name="connsiteY4-190" fmla="*/ 0 h 173732"/>
                  <a:gd name="connsiteX0-191" fmla="*/ 138112 w 784373"/>
                  <a:gd name="connsiteY0-192" fmla="*/ 0 h 173732"/>
                  <a:gd name="connsiteX1-193" fmla="*/ 784373 w 784373"/>
                  <a:gd name="connsiteY1-194" fmla="*/ 1 h 173732"/>
                  <a:gd name="connsiteX2-195" fmla="*/ 777230 w 784373"/>
                  <a:gd name="connsiteY2-196" fmla="*/ 173732 h 173732"/>
                  <a:gd name="connsiteX3-197" fmla="*/ 0 w 784373"/>
                  <a:gd name="connsiteY3-198" fmla="*/ 173731 h 173732"/>
                  <a:gd name="connsiteX4-199" fmla="*/ 138112 w 784373"/>
                  <a:gd name="connsiteY4-200" fmla="*/ 0 h 173732"/>
                  <a:gd name="connsiteX0-201" fmla="*/ 138112 w 784373"/>
                  <a:gd name="connsiteY0-202" fmla="*/ 0 h 180875"/>
                  <a:gd name="connsiteX1-203" fmla="*/ 784373 w 784373"/>
                  <a:gd name="connsiteY1-204" fmla="*/ 1 h 180875"/>
                  <a:gd name="connsiteX2-205" fmla="*/ 777230 w 784373"/>
                  <a:gd name="connsiteY2-206" fmla="*/ 173732 h 180875"/>
                  <a:gd name="connsiteX3-207" fmla="*/ 0 w 784373"/>
                  <a:gd name="connsiteY3-208" fmla="*/ 180875 h 180875"/>
                  <a:gd name="connsiteX4-209" fmla="*/ 138112 w 784373"/>
                  <a:gd name="connsiteY4-210" fmla="*/ 0 h 180875"/>
                  <a:gd name="connsiteX0-211" fmla="*/ 140493 w 786754"/>
                  <a:gd name="connsiteY0-212" fmla="*/ 0 h 180875"/>
                  <a:gd name="connsiteX1-213" fmla="*/ 786754 w 786754"/>
                  <a:gd name="connsiteY1-214" fmla="*/ 1 h 180875"/>
                  <a:gd name="connsiteX2-215" fmla="*/ 779611 w 786754"/>
                  <a:gd name="connsiteY2-216" fmla="*/ 173732 h 180875"/>
                  <a:gd name="connsiteX3-217" fmla="*/ 0 w 786754"/>
                  <a:gd name="connsiteY3-218" fmla="*/ 180875 h 180875"/>
                  <a:gd name="connsiteX4-219" fmla="*/ 140493 w 786754"/>
                  <a:gd name="connsiteY4-220" fmla="*/ 0 h 180875"/>
                  <a:gd name="connsiteX0-221" fmla="*/ 134617 w 780878"/>
                  <a:gd name="connsiteY0-222" fmla="*/ 0 h 176958"/>
                  <a:gd name="connsiteX1-223" fmla="*/ 780878 w 780878"/>
                  <a:gd name="connsiteY1-224" fmla="*/ 1 h 176958"/>
                  <a:gd name="connsiteX2-225" fmla="*/ 773735 w 780878"/>
                  <a:gd name="connsiteY2-226" fmla="*/ 173732 h 176958"/>
                  <a:gd name="connsiteX3-227" fmla="*/ 0 w 780878"/>
                  <a:gd name="connsiteY3-228" fmla="*/ 176958 h 176958"/>
                  <a:gd name="connsiteX4-229" fmla="*/ 134617 w 780878"/>
                  <a:gd name="connsiteY4-230" fmla="*/ 0 h 176958"/>
                  <a:gd name="connsiteX0-231" fmla="*/ 128741 w 775002"/>
                  <a:gd name="connsiteY0-232" fmla="*/ 0 h 175000"/>
                  <a:gd name="connsiteX1-233" fmla="*/ 775002 w 775002"/>
                  <a:gd name="connsiteY1-234" fmla="*/ 1 h 175000"/>
                  <a:gd name="connsiteX2-235" fmla="*/ 767859 w 775002"/>
                  <a:gd name="connsiteY2-236" fmla="*/ 173732 h 175000"/>
                  <a:gd name="connsiteX3-237" fmla="*/ 0 w 775002"/>
                  <a:gd name="connsiteY3-238" fmla="*/ 175000 h 175000"/>
                  <a:gd name="connsiteX4-239" fmla="*/ 128741 w 775002"/>
                  <a:gd name="connsiteY4-240" fmla="*/ 0 h 175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75002" h="175000">
                    <a:moveTo>
                      <a:pt x="128741" y="0"/>
                    </a:moveTo>
                    <a:lnTo>
                      <a:pt x="775002" y="1"/>
                    </a:lnTo>
                    <a:lnTo>
                      <a:pt x="767859" y="173732"/>
                    </a:lnTo>
                    <a:lnTo>
                      <a:pt x="0" y="175000"/>
                    </a:lnTo>
                    <a:lnTo>
                      <a:pt x="128741" y="0"/>
                    </a:lnTo>
                    <a:close/>
                  </a:path>
                </a:pathLst>
              </a:custGeom>
              <a:solidFill>
                <a:srgbClr val="4EC0A5">
                  <a:lumMod val="40000"/>
                  <a:lumOff val="60000"/>
                </a:srgbClr>
              </a:solidFill>
              <a:ln w="127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499" name="组合 498"/>
              <p:cNvGrpSpPr/>
              <p:nvPr/>
            </p:nvGrpSpPr>
            <p:grpSpPr>
              <a:xfrm rot="1889584">
                <a:off x="2095857" y="3196472"/>
                <a:ext cx="567027" cy="567027"/>
                <a:chOff x="3303065" y="2299580"/>
                <a:chExt cx="872242" cy="872242"/>
              </a:xfrm>
            </p:grpSpPr>
            <p:grpSp>
              <p:nvGrpSpPr>
                <p:cNvPr id="500" name="组合 499"/>
                <p:cNvGrpSpPr/>
                <p:nvPr/>
              </p:nvGrpSpPr>
              <p:grpSpPr>
                <a:xfrm>
                  <a:off x="3303065" y="2564061"/>
                  <a:ext cx="872242" cy="360040"/>
                  <a:chOff x="3303065" y="2564061"/>
                  <a:chExt cx="872242" cy="360040"/>
                </a:xfrm>
              </p:grpSpPr>
              <p:sp>
                <p:nvSpPr>
                  <p:cNvPr id="502" name="椭圆 501"/>
                  <p:cNvSpPr/>
                  <p:nvPr/>
                </p:nvSpPr>
                <p:spPr bwMode="auto">
                  <a:xfrm>
                    <a:off x="3558450" y="2564061"/>
                    <a:ext cx="360040" cy="360040"/>
                  </a:xfrm>
                  <a:prstGeom prst="ellipse">
                    <a:avLst/>
                  </a:prstGeom>
                  <a:gradFill flip="none" rotWithShape="1">
                    <a:gsLst>
                      <a:gs pos="0">
                        <a:sysClr val="window" lastClr="FFFFFF">
                          <a:alpha val="63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03" name="椭圆 502"/>
                  <p:cNvSpPr/>
                  <p:nvPr/>
                </p:nvSpPr>
                <p:spPr bwMode="auto">
                  <a:xfrm>
                    <a:off x="3303065" y="2746060"/>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501" name="椭圆 500"/>
                <p:cNvSpPr/>
                <p:nvPr/>
              </p:nvSpPr>
              <p:spPr bwMode="auto">
                <a:xfrm rot="5400000">
                  <a:off x="3302349" y="2724901"/>
                  <a:ext cx="872242" cy="21600"/>
                </a:xfrm>
                <a:prstGeom prst="ellipse">
                  <a:avLst/>
                </a:prstGeom>
                <a:gradFill flip="none" rotWithShape="1">
                  <a:gsLst>
                    <a:gs pos="0">
                      <a:sysClr val="window" lastClr="FFFFFF">
                        <a:alpha val="61000"/>
                      </a:sysClr>
                    </a:gs>
                    <a:gs pos="100000">
                      <a:sysClr val="window" lastClr="FFFFFF">
                        <a:alpha val="0"/>
                      </a:sysClr>
                    </a:gs>
                  </a:gsLst>
                  <a:path path="shape">
                    <a:fillToRect l="50000" t="50000" r="50000" b="50000"/>
                  </a:path>
                  <a:tileRect/>
                </a:gradFill>
                <a:ln w="381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sp>
        <p:nvSpPr>
          <p:cNvPr id="73" name="标题 1"/>
          <p:cNvSpPr txBox="1"/>
          <p:nvPr/>
        </p:nvSpPr>
        <p:spPr>
          <a:xfrm>
            <a:off x="467545" y="339502"/>
            <a:ext cx="7560840" cy="457200"/>
          </a:xfrm>
          <a:prstGeom prst="rect">
            <a:avLst/>
          </a:prstGeom>
          <a:noFill/>
          <a:ln w="9525">
            <a:noFill/>
            <a:miter lim="800000"/>
          </a:ln>
        </p:spPr>
        <p:txBody>
          <a:bodyPr vert="horz" wrap="square" lIns="91440" tIns="45720" rIns="91440" bIns="45720" numCol="1" anchor="ctr" anchorCtr="0" compatLnSpc="1"/>
          <a:lstStyle>
            <a:lvl1pPr algn="ctr" rtl="0" eaLnBrk="1" fontAlgn="base" hangingPunct="1">
              <a:spcBef>
                <a:spcPct val="0"/>
              </a:spcBef>
              <a:spcAft>
                <a:spcPct val="0"/>
              </a:spcAft>
              <a:defRPr sz="2800" b="1">
                <a:solidFill>
                  <a:schemeClr val="tx1">
                    <a:lumMod val="85000"/>
                    <a:lumOff val="15000"/>
                  </a:schemeClr>
                </a:solidFill>
                <a:latin typeface="微软雅黑" panose="020B0503020204020204" pitchFamily="34" charset="-122"/>
                <a:ea typeface="微软雅黑" panose="020B0503020204020204" pitchFamily="34" charset="-122"/>
                <a:cs typeface="+mj-cs"/>
              </a:defRPr>
            </a:lvl1pPr>
            <a:lvl2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2pPr>
            <a:lvl3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3pPr>
            <a:lvl4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4pPr>
            <a:lvl5pPr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5pPr>
            <a:lvl6pPr marL="4572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6pPr>
            <a:lvl7pPr marL="9144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7pPr>
            <a:lvl8pPr marL="13716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8pPr>
            <a:lvl9pPr marL="1828800" algn="l" rtl="0" eaLnBrk="1" fontAlgn="base" hangingPunct="1">
              <a:spcBef>
                <a:spcPct val="0"/>
              </a:spcBef>
              <a:spcAft>
                <a:spcPct val="0"/>
              </a:spcAft>
              <a:defRPr sz="3200" b="1">
                <a:solidFill>
                  <a:srgbClr val="CC0000"/>
                </a:solidFill>
                <a:latin typeface="Arial" panose="020B0604020202020204" pitchFamily="34" charset="0"/>
                <a:ea typeface="华文细黑" panose="02010600040101010101" pitchFamily="2" charset="-122"/>
              </a:defRPr>
            </a:lvl9pPr>
          </a:lstStyle>
          <a:p>
            <a:r>
              <a:rPr lang="en-US" altLang="zh-CN" sz="2400" dirty="0">
                <a:solidFill>
                  <a:prstClr val="black">
                    <a:lumMod val="65000"/>
                    <a:lumOff val="35000"/>
                  </a:prstClr>
                </a:solidFill>
              </a:rPr>
              <a:t>H3C</a:t>
            </a:r>
            <a:r>
              <a:rPr lang="zh-CN" altLang="en-US" sz="2400" dirty="0">
                <a:solidFill>
                  <a:prstClr val="black">
                    <a:lumMod val="65000"/>
                    <a:lumOff val="35000"/>
                  </a:prstClr>
                </a:solidFill>
              </a:rPr>
              <a:t>校园网出口方案价值总结</a:t>
            </a:r>
            <a:endParaRPr lang="zh-CN" altLang="en-US" sz="2400" dirty="0">
              <a:solidFill>
                <a:prstClr val="black">
                  <a:lumMod val="65000"/>
                  <a:lumOff val="35000"/>
                </a:prstClr>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2915816" y="2147575"/>
            <a:ext cx="2069347" cy="434989"/>
          </a:xfrm>
          <a:prstGeom prst="rect">
            <a:avLst/>
          </a:prstGeom>
          <a:noFill/>
        </p:spPr>
        <p:txBody>
          <a:bodyPr wrap="none" lIns="65023" tIns="32511" rIns="65023" bIns="32511"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lvl="1" fontAlgn="auto">
              <a:spcBef>
                <a:spcPts val="0"/>
              </a:spcBef>
              <a:spcAft>
                <a:spcPts val="0"/>
              </a:spcAft>
              <a:defRPr/>
            </a:pPr>
            <a:r>
              <a:rPr kumimoji="0" lang="zh-CN" altLang="en-US" sz="24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典型应用案例</a:t>
            </a:r>
            <a:endPar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9"/>
          <p:cNvCxnSpPr/>
          <p:nvPr/>
        </p:nvCxnSpPr>
        <p:spPr>
          <a:xfrm flipV="1">
            <a:off x="2660901" y="2015426"/>
            <a:ext cx="0" cy="1420419"/>
          </a:xfrm>
          <a:prstGeom prst="line">
            <a:avLst/>
          </a:prstGeom>
          <a:noFill/>
          <a:ln w="12700" cap="flat" cmpd="sng" algn="ctr">
            <a:solidFill>
              <a:srgbClr val="E8545D"/>
            </a:solidFill>
            <a:prstDash val="dash"/>
          </a:ln>
          <a:effectLst/>
        </p:spPr>
      </p:cxnSp>
      <p:sp>
        <p:nvSpPr>
          <p:cNvPr id="18" name="TextBox 13"/>
          <p:cNvSpPr txBox="1"/>
          <p:nvPr/>
        </p:nvSpPr>
        <p:spPr>
          <a:xfrm>
            <a:off x="1407117" y="3189672"/>
            <a:ext cx="902574" cy="246174"/>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PART </a:t>
            </a:r>
            <a:r>
              <a:rPr kumimoji="0" lang="en-US" altLang="zh-CN" sz="1600" b="0"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03</a:t>
            </a:r>
            <a:endParaRPr kumimoji="0" lang="zh-CN" altLang="en-US"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25"/>
          <p:cNvGrpSpPr/>
          <p:nvPr/>
        </p:nvGrpSpPr>
        <p:grpSpPr>
          <a:xfrm>
            <a:off x="1259705" y="1984937"/>
            <a:ext cx="1050058" cy="1050116"/>
            <a:chOff x="304800" y="673100"/>
            <a:chExt cx="4000500" cy="4000500"/>
          </a:xfrm>
          <a:solidFill>
            <a:srgbClr val="D83D4C"/>
          </a:solidFill>
          <a:effectLst/>
        </p:grpSpPr>
        <p:sp>
          <p:nvSpPr>
            <p:cNvPr id="25" name="同心圆 2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椭圆 25"/>
            <p:cNvSpPr/>
            <p:nvPr/>
          </p:nvSpPr>
          <p:spPr>
            <a:xfrm>
              <a:off x="392112" y="760412"/>
              <a:ext cx="3825874" cy="3825874"/>
            </a:xfrm>
            <a:prstGeom prst="ellipse">
              <a:avLst/>
            </a:prstGeom>
            <a:solidFill>
              <a:srgbClr val="EA545D"/>
            </a:solidFill>
            <a:ln w="25400" cap="flat" cmpd="sng" algn="ctr">
              <a:solidFill>
                <a:srgbClr val="EA545D"/>
              </a:solid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2" name="TextBox 13"/>
          <p:cNvSpPr txBox="1"/>
          <p:nvPr/>
        </p:nvSpPr>
        <p:spPr>
          <a:xfrm>
            <a:off x="1331640" y="2233776"/>
            <a:ext cx="902574" cy="553998"/>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lang="en-US" altLang="zh-CN" sz="3600" b="1" dirty="0" smtClean="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rPr>
              <a:t>3</a:t>
            </a:r>
            <a:endPar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15"/>
          <p:cNvSpPr txBox="1"/>
          <p:nvPr/>
        </p:nvSpPr>
        <p:spPr>
          <a:xfrm>
            <a:off x="3193285" y="2715766"/>
            <a:ext cx="1550424"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smtClean="0">
                <a:latin typeface="微软雅黑" panose="020B0503020204020204" pitchFamily="34" charset="-122"/>
                <a:ea typeface="微软雅黑" panose="020B0503020204020204" pitchFamily="34" charset="-122"/>
                <a:cs typeface="方正豪体简体" panose="03000509000000000000" pitchFamily="65" charset="-122"/>
              </a:rPr>
              <a:t>陕西师范大学</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15" name="TextBox 18"/>
          <p:cNvSpPr txBox="1"/>
          <p:nvPr/>
        </p:nvSpPr>
        <p:spPr>
          <a:xfrm>
            <a:off x="4604784" y="2715766"/>
            <a:ext cx="1550424"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smtClean="0">
                <a:latin typeface="微软雅黑" panose="020B0503020204020204" pitchFamily="34" charset="-122"/>
                <a:ea typeface="微软雅黑" panose="020B0503020204020204" pitchFamily="34" charset="-122"/>
                <a:cs typeface="方正豪体简体" panose="03000509000000000000" pitchFamily="65" charset="-122"/>
              </a:rPr>
              <a:t>中央民族大学</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3" name="TextBox 21"/>
          <p:cNvSpPr txBox="1"/>
          <p:nvPr/>
        </p:nvSpPr>
        <p:spPr>
          <a:xfrm>
            <a:off x="3193285" y="3075805"/>
            <a:ext cx="1191352"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rPr>
              <a:t>吉林大学</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8" name="TextBox 24"/>
          <p:cNvSpPr txBox="1"/>
          <p:nvPr/>
        </p:nvSpPr>
        <p:spPr>
          <a:xfrm>
            <a:off x="4604784" y="3075804"/>
            <a:ext cx="1550424"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rPr>
              <a:t>中国民航大学</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a:t>校园网出口安全问题</a:t>
            </a:r>
            <a:endParaRPr lang="zh-CN" altLang="en-US" sz="2400" dirty="0"/>
          </a:p>
        </p:txBody>
      </p:sp>
      <p:sp>
        <p:nvSpPr>
          <p:cNvPr id="4" name="Rectangle 4"/>
          <p:cNvSpPr/>
          <p:nvPr/>
        </p:nvSpPr>
        <p:spPr bwMode="auto">
          <a:xfrm>
            <a:off x="6394120" y="1145992"/>
            <a:ext cx="1677469" cy="1923008"/>
          </a:xfrm>
          <a:prstGeom prst="rect">
            <a:avLst/>
          </a:prstGeom>
          <a:solidFill>
            <a:srgbClr val="94C949"/>
          </a:solidFill>
          <a:ln w="9525" cap="flat" cmpd="sng" algn="ctr">
            <a:noFill/>
            <a:prstDash val="solid"/>
            <a:headEnd type="none" w="med" len="med"/>
            <a:tailEnd type="none" w="med" len="med"/>
          </a:ln>
          <a:effectLst/>
        </p:spPr>
        <p:txBody>
          <a:bodyPr vert="horz" wrap="square" lIns="164592" tIns="164592" rIns="82296" bIns="41146" numCol="1" rtlCol="0" anchor="t" anchorCtr="0" compatLnSpc="1"/>
          <a:lstStyle/>
          <a:p>
            <a:pPr defTabSz="616585">
              <a:lnSpc>
                <a:spcPct val="90000"/>
              </a:lnSpc>
              <a:buSzPct val="90000"/>
              <a:defRPr/>
            </a:pPr>
            <a:endParaRPr lang="en-US" kern="0" dirty="0">
              <a:gradFill>
                <a:gsLst>
                  <a:gs pos="85000">
                    <a:srgbClr val="FFFFFF"/>
                  </a:gs>
                  <a:gs pos="0">
                    <a:srgbClr val="FFFFFF"/>
                  </a:gs>
                </a:gsLst>
                <a:lin ang="5400000" scaled="0"/>
              </a:gradFill>
              <a:latin typeface="Segoe UI" panose="020B0502040204020203"/>
            </a:endParaRPr>
          </a:p>
        </p:txBody>
      </p:sp>
      <p:sp>
        <p:nvSpPr>
          <p:cNvPr id="5" name="Rectangle 3"/>
          <p:cNvSpPr/>
          <p:nvPr/>
        </p:nvSpPr>
        <p:spPr bwMode="auto">
          <a:xfrm>
            <a:off x="4622634" y="1145992"/>
            <a:ext cx="1677469" cy="1926868"/>
          </a:xfrm>
          <a:prstGeom prst="rect">
            <a:avLst/>
          </a:prstGeom>
          <a:solidFill>
            <a:srgbClr val="E7B921"/>
          </a:solidFill>
          <a:ln w="25400" cap="flat" cmpd="sng" algn="ctr">
            <a:noFill/>
            <a:prstDash val="solid"/>
            <a:headEnd type="none" w="med" len="med"/>
            <a:tailEnd type="none" w="med" len="med"/>
          </a:ln>
          <a:effectLst/>
        </p:spPr>
        <p:txBody>
          <a:bodyPr vert="horz" wrap="square" lIns="61711" tIns="30857" rIns="61711" bIns="30857" numCol="1" rtlCol="0" anchor="b" anchorCtr="0" compatLnSpc="1"/>
          <a:lstStyle/>
          <a:p>
            <a:pPr algn="ctr" defTabSz="616585">
              <a:defRPr/>
            </a:pPr>
            <a:endParaRPr lang="en-US" sz="144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6" name="Rectangle 8"/>
          <p:cNvSpPr/>
          <p:nvPr/>
        </p:nvSpPr>
        <p:spPr bwMode="auto">
          <a:xfrm>
            <a:off x="1072140" y="1145993"/>
            <a:ext cx="1677469" cy="1923008"/>
          </a:xfrm>
          <a:prstGeom prst="rect">
            <a:avLst/>
          </a:prstGeom>
          <a:solidFill>
            <a:srgbClr val="3BBEB4"/>
          </a:solidFill>
          <a:ln w="25400" cap="flat" cmpd="sng" algn="ctr">
            <a:noFill/>
            <a:prstDash val="solid"/>
            <a:headEnd type="none" w="med" len="med"/>
            <a:tailEnd type="none" w="med" len="med"/>
          </a:ln>
          <a:effectLst/>
        </p:spPr>
        <p:txBody>
          <a:bodyPr vert="horz" wrap="square" lIns="61711" tIns="30857" rIns="61711" bIns="30857" numCol="1" rtlCol="0" anchor="b" anchorCtr="0" compatLnSpc="1"/>
          <a:lstStyle/>
          <a:p>
            <a:pPr algn="ctr" defTabSz="616585">
              <a:defRPr/>
            </a:pPr>
            <a:endParaRPr lang="en-US" sz="144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7" name="Picture 74"/>
          <p:cNvPicPr>
            <a:picLocks noChangeAspect="1" noChangeArrowheads="1"/>
          </p:cNvPicPr>
          <p:nvPr/>
        </p:nvPicPr>
        <p:blipFill>
          <a:blip r:embed="rId1" cstate="print">
            <a:lum bright="100000"/>
            <a:extLst>
              <a:ext uri="{28A0092B-C50C-407E-A947-70E740481C1C}">
                <a14:useLocalDpi xmlns:a14="http://schemas.microsoft.com/office/drawing/2010/main" val="0"/>
              </a:ext>
            </a:extLst>
          </a:blip>
          <a:srcRect/>
          <a:stretch>
            <a:fillRect/>
          </a:stretch>
        </p:blipFill>
        <p:spPr bwMode="black">
          <a:xfrm>
            <a:off x="1681529" y="1592293"/>
            <a:ext cx="458689" cy="38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034674" y="1625911"/>
            <a:ext cx="602939" cy="361764"/>
          </a:xfrm>
          <a:prstGeom prst="rect">
            <a:avLst/>
          </a:prstGeom>
        </p:spPr>
      </p:pic>
      <p:sp>
        <p:nvSpPr>
          <p:cNvPr id="9" name="Right Arrow 22"/>
          <p:cNvSpPr/>
          <p:nvPr/>
        </p:nvSpPr>
        <p:spPr>
          <a:xfrm>
            <a:off x="6216315" y="1879655"/>
            <a:ext cx="391853" cy="301320"/>
          </a:xfrm>
          <a:prstGeom prst="rightArrow">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lIns="82271" tIns="41135" rIns="82271" bIns="41135" rtlCol="0" anchor="ctr"/>
          <a:lstStyle/>
          <a:p>
            <a:pPr algn="ctr" defTabSz="822960" fontAlgn="auto">
              <a:spcBef>
                <a:spcPts val="0"/>
              </a:spcBef>
              <a:spcAft>
                <a:spcPts val="0"/>
              </a:spcAft>
              <a:defRPr/>
            </a:pPr>
            <a:endParaRPr lang="en-GB" sz="1620" kern="0">
              <a:solidFill>
                <a:prstClr val="white"/>
              </a:solidFill>
              <a:latin typeface="Calibri" panose="020F0502020204030204"/>
              <a:ea typeface="+mn-ea"/>
            </a:endParaRPr>
          </a:p>
        </p:txBody>
      </p:sp>
      <p:sp>
        <p:nvSpPr>
          <p:cNvPr id="10" name="矩形 9"/>
          <p:cNvSpPr/>
          <p:nvPr/>
        </p:nvSpPr>
        <p:spPr>
          <a:xfrm>
            <a:off x="1332829" y="1240927"/>
            <a:ext cx="1156087" cy="286232"/>
          </a:xfrm>
          <a:prstGeom prst="rect">
            <a:avLst/>
          </a:prstGeom>
        </p:spPr>
        <p:txBody>
          <a:bodyPr wrap="none">
            <a:spAutoFit/>
          </a:bodyPr>
          <a:lstStyle/>
          <a:p>
            <a:pPr algn="ctr" defTabSz="616585">
              <a:defRPr/>
            </a:pPr>
            <a:r>
              <a:rPr lang="zh-CN" altLang="en-US"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高性能高并发</a:t>
            </a:r>
            <a:endParaRPr lang="en-US" altLang="zh-CN"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1" name="矩形 10"/>
          <p:cNvSpPr/>
          <p:nvPr/>
        </p:nvSpPr>
        <p:spPr>
          <a:xfrm>
            <a:off x="4888628" y="1240927"/>
            <a:ext cx="1156087" cy="286232"/>
          </a:xfrm>
          <a:prstGeom prst="rect">
            <a:avLst/>
          </a:prstGeom>
        </p:spPr>
        <p:txBody>
          <a:bodyPr wrap="none">
            <a:spAutoFit/>
          </a:bodyPr>
          <a:lstStyle/>
          <a:p>
            <a:pPr algn="ctr" defTabSz="616585">
              <a:defRPr/>
            </a:pPr>
            <a:r>
              <a:rPr lang="zh-CN" altLang="en-US"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用户行为管控</a:t>
            </a:r>
            <a:endParaRPr lang="en-US" altLang="zh-CN"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2" name="矩形 11"/>
          <p:cNvSpPr/>
          <p:nvPr/>
        </p:nvSpPr>
        <p:spPr>
          <a:xfrm>
            <a:off x="6654811" y="1240927"/>
            <a:ext cx="1156087" cy="286232"/>
          </a:xfrm>
          <a:prstGeom prst="rect">
            <a:avLst/>
          </a:prstGeom>
        </p:spPr>
        <p:txBody>
          <a:bodyPr wrap="none">
            <a:spAutoFit/>
          </a:bodyPr>
          <a:lstStyle/>
          <a:p>
            <a:pPr algn="ctr" defTabSz="616585">
              <a:defRPr/>
            </a:pPr>
            <a:r>
              <a:rPr lang="zh-CN" altLang="en-US"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提高管理效率</a:t>
            </a:r>
            <a:endParaRPr lang="en-US" altLang="zh-CN"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3" name="矩形 12"/>
          <p:cNvSpPr/>
          <p:nvPr/>
        </p:nvSpPr>
        <p:spPr>
          <a:xfrm>
            <a:off x="1072140" y="2440205"/>
            <a:ext cx="1677469" cy="507831"/>
          </a:xfrm>
          <a:prstGeom prst="rect">
            <a:avLst/>
          </a:prstGeom>
        </p:spPr>
        <p:txBody>
          <a:bodyPr wrap="square">
            <a:spAutoFit/>
          </a:bodyPr>
          <a:lstStyle/>
          <a:p>
            <a:pPr defTabSz="616585">
              <a:lnSpc>
                <a:spcPct val="150000"/>
              </a:lnSpc>
              <a:defRPr/>
            </a:pPr>
            <a:r>
              <a:rPr lang="zh-CN" altLang="en-US"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出口带宽不断增加，出口设备性能出现瓶颈</a:t>
            </a:r>
            <a:endParaRPr lang="en-US" altLang="zh-CN"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2844794" y="1145992"/>
            <a:ext cx="1683823" cy="1926868"/>
            <a:chOff x="2652882" y="1648076"/>
            <a:chExt cx="1870914" cy="2140964"/>
          </a:xfrm>
        </p:grpSpPr>
        <p:sp>
          <p:nvSpPr>
            <p:cNvPr id="15" name="Rectangle 2"/>
            <p:cNvSpPr/>
            <p:nvPr/>
          </p:nvSpPr>
          <p:spPr bwMode="auto">
            <a:xfrm>
              <a:off x="2659942" y="1648076"/>
              <a:ext cx="1863854" cy="2140964"/>
            </a:xfrm>
            <a:prstGeom prst="rect">
              <a:avLst/>
            </a:prstGeom>
            <a:solidFill>
              <a:srgbClr val="3397D3"/>
            </a:solidFill>
            <a:ln w="25400" cap="flat" cmpd="sng" algn="ctr">
              <a:noFill/>
              <a:prstDash val="solid"/>
              <a:headEnd type="none" w="med" len="med"/>
              <a:tailEnd type="none" w="med" len="med"/>
            </a:ln>
            <a:effectLst/>
          </p:spPr>
          <p:txBody>
            <a:bodyPr vert="horz" wrap="square" lIns="61711" tIns="30857" rIns="61711" bIns="30857" numCol="1" rtlCol="0" anchor="b" anchorCtr="0" compatLnSpc="1"/>
            <a:lstStyle/>
            <a:p>
              <a:pPr algn="ctr" defTabSz="616585">
                <a:defRPr/>
              </a:pPr>
              <a:endParaRPr lang="en-US" sz="1440"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16" name="Picture 50" descr="C:\Users\sakuu\Documents\Ballmer MGX 2011\Tile Icons\Road Fo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black">
            <a:xfrm>
              <a:off x="3314476" y="2093136"/>
              <a:ext cx="554786" cy="554500"/>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2983464" y="1753559"/>
              <a:ext cx="1284540" cy="318035"/>
            </a:xfrm>
            <a:prstGeom prst="rect">
              <a:avLst/>
            </a:prstGeom>
          </p:spPr>
          <p:txBody>
            <a:bodyPr wrap="none">
              <a:spAutoFit/>
            </a:bodyPr>
            <a:lstStyle/>
            <a:p>
              <a:pPr algn="ctr" defTabSz="616585">
                <a:defRPr/>
              </a:pPr>
              <a:r>
                <a:rPr lang="zh-CN" altLang="en-US" sz="1260" b="1"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多运营商出口</a:t>
              </a:r>
              <a:endParaRPr lang="en-US" altLang="zh-CN" sz="126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8" name="矩形 17"/>
            <p:cNvSpPr/>
            <p:nvPr/>
          </p:nvSpPr>
          <p:spPr>
            <a:xfrm>
              <a:off x="2652882" y="3086089"/>
              <a:ext cx="1863854" cy="564257"/>
            </a:xfrm>
            <a:prstGeom prst="rect">
              <a:avLst/>
            </a:prstGeom>
          </p:spPr>
          <p:txBody>
            <a:bodyPr wrap="square">
              <a:spAutoFit/>
            </a:bodyPr>
            <a:lstStyle/>
            <a:p>
              <a:pPr defTabSz="616585">
                <a:lnSpc>
                  <a:spcPct val="150000"/>
                </a:lnSpc>
                <a:defRPr/>
              </a:pPr>
              <a:r>
                <a:rPr lang="zh-CN" altLang="en-US"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智能</a:t>
              </a:r>
              <a:r>
                <a:rPr lang="zh-CN" altLang="en-US" sz="900" b="1" kern="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选路难以实现，带宽浪费严重，学生上网体验差</a:t>
              </a:r>
              <a:endParaRPr lang="en-US" altLang="zh-CN"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sp>
        <p:nvSpPr>
          <p:cNvPr id="19" name="矩形 18"/>
          <p:cNvSpPr/>
          <p:nvPr/>
        </p:nvSpPr>
        <p:spPr>
          <a:xfrm>
            <a:off x="4572000" y="2440204"/>
            <a:ext cx="1856982" cy="507831"/>
          </a:xfrm>
          <a:prstGeom prst="rect">
            <a:avLst/>
          </a:prstGeom>
        </p:spPr>
        <p:txBody>
          <a:bodyPr wrap="square">
            <a:spAutoFit/>
          </a:bodyPr>
          <a:lstStyle/>
          <a:p>
            <a:pPr defTabSz="616585">
              <a:lnSpc>
                <a:spcPct val="150000"/>
              </a:lnSpc>
              <a:defRPr/>
            </a:pPr>
            <a:r>
              <a:rPr lang="zh-CN" altLang="en-US"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用户多且应用多样化，</a:t>
            </a:r>
            <a:r>
              <a:rPr lang="zh-CN" altLang="zh-CN"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无法有效维护上网秩序和满足法规要求</a:t>
            </a:r>
            <a:endParaRPr lang="en-US" altLang="zh-CN"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0" name="矩形 19"/>
          <p:cNvSpPr/>
          <p:nvPr/>
        </p:nvSpPr>
        <p:spPr>
          <a:xfrm>
            <a:off x="6385598" y="2440205"/>
            <a:ext cx="1677469" cy="507831"/>
          </a:xfrm>
          <a:prstGeom prst="rect">
            <a:avLst/>
          </a:prstGeom>
        </p:spPr>
        <p:txBody>
          <a:bodyPr wrap="square">
            <a:spAutoFit/>
          </a:bodyPr>
          <a:lstStyle/>
          <a:p>
            <a:pPr defTabSz="616585">
              <a:lnSpc>
                <a:spcPct val="150000"/>
              </a:lnSpc>
              <a:defRPr/>
            </a:pPr>
            <a:r>
              <a:rPr lang="zh-CN" altLang="en-US"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设备种类多，多品牌异构，单点故障多，管理维护效率低</a:t>
            </a:r>
            <a:endParaRPr lang="en-US" altLang="zh-CN" sz="900" b="1" kern="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pic>
        <p:nvPicPr>
          <p:cNvPr id="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9922" y="1521039"/>
            <a:ext cx="623416" cy="5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10"/>
          <p:cNvSpPr/>
          <p:nvPr/>
        </p:nvSpPr>
        <p:spPr>
          <a:xfrm>
            <a:off x="1250835" y="4022238"/>
            <a:ext cx="6642331" cy="500380"/>
          </a:xfrm>
          <a:prstGeom prst="roundRect">
            <a:avLst/>
          </a:prstGeom>
          <a:solidFill>
            <a:schemeClr val="accent5">
              <a:lumMod val="75000"/>
            </a:schemeClr>
          </a:solidFill>
          <a:ln w="9525" cap="flat" cmpd="sng" algn="ctr">
            <a:solidFill>
              <a:srgbClr val="0070C0">
                <a:lumMod val="75000"/>
              </a:srgbClr>
            </a:solidFill>
            <a:prstDash val="solid"/>
          </a:ln>
          <a:effectLst/>
          <a:scene3d>
            <a:camera prst="orthographicFront">
              <a:rot lat="0" lon="0" rev="0"/>
            </a:camera>
            <a:lightRig rig="balanced" dir="t">
              <a:rot lat="0" lon="0" rev="8700000"/>
            </a:lightRig>
          </a:scene3d>
          <a:sp3d>
            <a:bevelT w="190500" h="38100"/>
          </a:sp3d>
        </p:spPr>
        <p:txBody>
          <a:bodyPr rtlCol="0" anchor="ctr"/>
          <a:lstStyle/>
          <a:p>
            <a:pPr algn="ctr"/>
            <a:r>
              <a:rPr lang="zh-CN" altLang="en-US" b="1" dirty="0">
                <a:ln w="1905"/>
                <a:solidFill>
                  <a:schemeClr val="bg1"/>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上网体验与总体成本无法兼顾</a:t>
            </a:r>
            <a:endParaRPr lang="zh-CN" altLang="en-US" b="1" dirty="0">
              <a:ln w="1905"/>
              <a:solidFill>
                <a:schemeClr val="bg1"/>
              </a:soli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p:txBody>
      </p:sp>
      <p:sp>
        <p:nvSpPr>
          <p:cNvPr id="23" name="Right Arrow 22"/>
          <p:cNvSpPr/>
          <p:nvPr/>
        </p:nvSpPr>
        <p:spPr>
          <a:xfrm>
            <a:off x="2648867" y="1879655"/>
            <a:ext cx="391853" cy="301320"/>
          </a:xfrm>
          <a:prstGeom prst="rightArrow">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lIns="82271" tIns="41135" rIns="82271" bIns="41135" rtlCol="0" anchor="ctr"/>
          <a:lstStyle/>
          <a:p>
            <a:pPr algn="ctr" defTabSz="822960" fontAlgn="auto">
              <a:spcBef>
                <a:spcPts val="0"/>
              </a:spcBef>
              <a:spcAft>
                <a:spcPts val="0"/>
              </a:spcAft>
              <a:defRPr/>
            </a:pPr>
            <a:endParaRPr lang="en-GB" sz="1620" kern="0">
              <a:solidFill>
                <a:prstClr val="white"/>
              </a:solidFill>
              <a:latin typeface="Calibri" panose="020F0502020204030204"/>
              <a:ea typeface="+mn-ea"/>
            </a:endParaRPr>
          </a:p>
        </p:txBody>
      </p:sp>
      <p:sp>
        <p:nvSpPr>
          <p:cNvPr id="24" name="Right Arrow 22"/>
          <p:cNvSpPr/>
          <p:nvPr/>
        </p:nvSpPr>
        <p:spPr>
          <a:xfrm>
            <a:off x="4426707" y="1879655"/>
            <a:ext cx="391853" cy="301320"/>
          </a:xfrm>
          <a:prstGeom prst="rightArrow">
            <a:avLst/>
          </a:prstGeom>
          <a:solidFill>
            <a:sysClr val="window" lastClr="FFFFFF"/>
          </a:solidFill>
          <a:ln w="9525" cap="flat" cmpd="sng" algn="ctr">
            <a:noFill/>
            <a:prstDash val="solid"/>
          </a:ln>
          <a:effectLst>
            <a:outerShdw blurRad="40000" dist="23000" dir="5400000" rotWithShape="0">
              <a:srgbClr val="000000">
                <a:alpha val="35000"/>
              </a:srgbClr>
            </a:outerShdw>
          </a:effectLst>
        </p:spPr>
        <p:txBody>
          <a:bodyPr lIns="82271" tIns="41135" rIns="82271" bIns="41135" rtlCol="0" anchor="ctr"/>
          <a:lstStyle/>
          <a:p>
            <a:pPr algn="ctr" defTabSz="822960" fontAlgn="auto">
              <a:spcBef>
                <a:spcPts val="0"/>
              </a:spcBef>
              <a:spcAft>
                <a:spcPts val="0"/>
              </a:spcAft>
              <a:defRPr/>
            </a:pPr>
            <a:endParaRPr lang="en-GB" sz="1620" kern="0">
              <a:solidFill>
                <a:prstClr val="white"/>
              </a:solidFill>
              <a:latin typeface="Calibri" panose="020F0502020204030204"/>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smtClean="0"/>
              <a:t>陕西师范大学</a:t>
            </a:r>
            <a:endParaRPr lang="zh-CN" altLang="en-US" sz="2400" dirty="0"/>
          </a:p>
        </p:txBody>
      </p:sp>
      <p:grpSp>
        <p:nvGrpSpPr>
          <p:cNvPr id="3" name="组合 2"/>
          <p:cNvGrpSpPr/>
          <p:nvPr/>
        </p:nvGrpSpPr>
        <p:grpSpPr>
          <a:xfrm>
            <a:off x="611560" y="1277928"/>
            <a:ext cx="2461746" cy="861774"/>
            <a:chOff x="620366" y="1874630"/>
            <a:chExt cx="2461746" cy="861774"/>
          </a:xfrm>
        </p:grpSpPr>
        <p:grpSp>
          <p:nvGrpSpPr>
            <p:cNvPr id="4" name="组合 3"/>
            <p:cNvGrpSpPr/>
            <p:nvPr/>
          </p:nvGrpSpPr>
          <p:grpSpPr>
            <a:xfrm>
              <a:off x="620366" y="2161501"/>
              <a:ext cx="288032" cy="288032"/>
              <a:chOff x="1331640" y="2597228"/>
              <a:chExt cx="571152" cy="571152"/>
            </a:xfrm>
          </p:grpSpPr>
          <p:sp>
            <p:nvSpPr>
              <p:cNvPr id="6" name="椭圆 5"/>
              <p:cNvSpPr/>
              <p:nvPr/>
            </p:nvSpPr>
            <p:spPr>
              <a:xfrm>
                <a:off x="1331640" y="2597228"/>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加号 6"/>
              <p:cNvSpPr/>
              <p:nvPr/>
            </p:nvSpPr>
            <p:spPr>
              <a:xfrm>
                <a:off x="1403649" y="266678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1"/>
            <p:cNvSpPr>
              <a:spLocks noChangeArrowheads="1"/>
            </p:cNvSpPr>
            <p:nvPr/>
          </p:nvSpPr>
          <p:spPr bwMode="auto">
            <a:xfrm>
              <a:off x="971600" y="1874630"/>
              <a:ext cx="21105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陕西师范大学校园网共有</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6</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个出口（</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3*</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联通、</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1*</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电信、</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2*EDU</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总出口带宽为</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8G</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，学校师生近</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7</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万人，上网终端数超过</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5</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万。达到峰值时有效带宽利用接近</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7.5G</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98882" y="2355726"/>
            <a:ext cx="2388942" cy="553998"/>
            <a:chOff x="620366" y="1874630"/>
            <a:chExt cx="2388942" cy="553998"/>
          </a:xfrm>
        </p:grpSpPr>
        <p:grpSp>
          <p:nvGrpSpPr>
            <p:cNvPr id="9" name="组合 8"/>
            <p:cNvGrpSpPr/>
            <p:nvPr/>
          </p:nvGrpSpPr>
          <p:grpSpPr>
            <a:xfrm>
              <a:off x="620366" y="2007613"/>
              <a:ext cx="288032" cy="288032"/>
              <a:chOff x="1331640" y="2292077"/>
              <a:chExt cx="571152" cy="571152"/>
            </a:xfrm>
          </p:grpSpPr>
          <p:sp>
            <p:nvSpPr>
              <p:cNvPr id="11" name="椭圆 10"/>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加号 11"/>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矩形 1"/>
            <p:cNvSpPr>
              <a:spLocks noChangeArrowheads="1"/>
            </p:cNvSpPr>
            <p:nvPr/>
          </p:nvSpPr>
          <p:spPr bwMode="auto">
            <a:xfrm>
              <a:off x="971600" y="1874630"/>
              <a:ext cx="203770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部署</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1</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台</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M9000</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产品实现了</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2</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个校区的统一出口全业务能力</a:t>
              </a:r>
              <a:endPar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采用虚拟化技术保证各业务隔离</a:t>
              </a:r>
              <a:endPar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191170" y="1354872"/>
            <a:ext cx="2388942" cy="707886"/>
            <a:chOff x="620366" y="1874630"/>
            <a:chExt cx="2388942" cy="707886"/>
          </a:xfrm>
        </p:grpSpPr>
        <p:grpSp>
          <p:nvGrpSpPr>
            <p:cNvPr id="14" name="组合 13"/>
            <p:cNvGrpSpPr/>
            <p:nvPr/>
          </p:nvGrpSpPr>
          <p:grpSpPr>
            <a:xfrm>
              <a:off x="620366" y="2084557"/>
              <a:ext cx="288032" cy="288032"/>
              <a:chOff x="1331640" y="2444653"/>
              <a:chExt cx="571152" cy="571152"/>
            </a:xfrm>
          </p:grpSpPr>
          <p:sp>
            <p:nvSpPr>
              <p:cNvPr id="16" name="椭圆 15"/>
              <p:cNvSpPr/>
              <p:nvPr/>
            </p:nvSpPr>
            <p:spPr>
              <a:xfrm>
                <a:off x="1331640" y="2444653"/>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加号 16"/>
              <p:cNvSpPr/>
              <p:nvPr/>
            </p:nvSpPr>
            <p:spPr>
              <a:xfrm>
                <a:off x="1403649" y="2514205"/>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5" name="矩形 1"/>
            <p:cNvSpPr>
              <a:spLocks noChangeArrowheads="1"/>
            </p:cNvSpPr>
            <p:nvPr/>
          </p:nvSpPr>
          <p:spPr bwMode="auto">
            <a:xfrm>
              <a:off x="971600" y="1874630"/>
              <a:ext cx="20377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出口</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M9000</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部署高性能防火墙、</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NAT</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转换、智能链路负载均衡、</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IPS</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AV</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防病毒、</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URL</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过滤、应用层负载、日志聚合等众多功能。</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194111" y="2283718"/>
            <a:ext cx="2244926" cy="707886"/>
            <a:chOff x="620366" y="1885082"/>
            <a:chExt cx="2244926" cy="707886"/>
          </a:xfrm>
        </p:grpSpPr>
        <p:grpSp>
          <p:nvGrpSpPr>
            <p:cNvPr id="19" name="组合 18"/>
            <p:cNvGrpSpPr/>
            <p:nvPr/>
          </p:nvGrpSpPr>
          <p:grpSpPr>
            <a:xfrm>
              <a:off x="620366" y="2095009"/>
              <a:ext cx="288032" cy="288032"/>
              <a:chOff x="1331640" y="2465379"/>
              <a:chExt cx="571152" cy="571152"/>
            </a:xfrm>
          </p:grpSpPr>
          <p:sp>
            <p:nvSpPr>
              <p:cNvPr id="21" name="椭圆 20"/>
              <p:cNvSpPr/>
              <p:nvPr/>
            </p:nvSpPr>
            <p:spPr>
              <a:xfrm>
                <a:off x="1331640" y="2465379"/>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加号 21"/>
              <p:cNvSpPr/>
              <p:nvPr/>
            </p:nvSpPr>
            <p:spPr>
              <a:xfrm>
                <a:off x="1403649" y="2534931"/>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矩形 1"/>
            <p:cNvSpPr>
              <a:spLocks noChangeArrowheads="1"/>
            </p:cNvSpPr>
            <p:nvPr/>
          </p:nvSpPr>
          <p:spPr bwMode="auto">
            <a:xfrm>
              <a:off x="971600" y="1885082"/>
              <a:ext cx="18936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数据中心部署</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1</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台</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M9000</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提供业务安全防护同时部署华三天机系统来做安全威胁的可视化和分析。</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pic>
        <p:nvPicPr>
          <p:cNvPr id="23" name="Picture 108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35195" y="2967482"/>
            <a:ext cx="4803841" cy="180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5080" y="1453092"/>
            <a:ext cx="3168352" cy="26472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smtClean="0"/>
              <a:t>吉林大学</a:t>
            </a:r>
            <a:endParaRPr lang="zh-CN" altLang="en-US" sz="2400" dirty="0"/>
          </a:p>
        </p:txBody>
      </p:sp>
      <p:grpSp>
        <p:nvGrpSpPr>
          <p:cNvPr id="3" name="组合 2"/>
          <p:cNvGrpSpPr/>
          <p:nvPr/>
        </p:nvGrpSpPr>
        <p:grpSpPr>
          <a:xfrm>
            <a:off x="611560" y="1495736"/>
            <a:ext cx="2244926" cy="861774"/>
            <a:chOff x="620366" y="1874630"/>
            <a:chExt cx="2244926" cy="861774"/>
          </a:xfrm>
        </p:grpSpPr>
        <p:grpSp>
          <p:nvGrpSpPr>
            <p:cNvPr id="4" name="组合 3"/>
            <p:cNvGrpSpPr/>
            <p:nvPr/>
          </p:nvGrpSpPr>
          <p:grpSpPr>
            <a:xfrm>
              <a:off x="620366" y="2007613"/>
              <a:ext cx="288032" cy="288032"/>
              <a:chOff x="1331640" y="2292077"/>
              <a:chExt cx="571152" cy="571152"/>
            </a:xfrm>
          </p:grpSpPr>
          <p:sp>
            <p:nvSpPr>
              <p:cNvPr id="6" name="椭圆 5"/>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加号 6"/>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矩形 1"/>
            <p:cNvSpPr>
              <a:spLocks noChangeArrowheads="1"/>
            </p:cNvSpPr>
            <p:nvPr/>
          </p:nvSpPr>
          <p:spPr bwMode="auto">
            <a:xfrm>
              <a:off x="971600" y="1874630"/>
              <a:ext cx="189369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吉林大学是吉林省内规模最大的高校，</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7</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个校区共用统一的校园网出口，出口带宽</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15G</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，有</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7</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万人通过校园统一出口访问互联网</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98882" y="2441864"/>
            <a:ext cx="2244926" cy="553998"/>
            <a:chOff x="620366" y="1874630"/>
            <a:chExt cx="2244926" cy="553998"/>
          </a:xfrm>
        </p:grpSpPr>
        <p:grpSp>
          <p:nvGrpSpPr>
            <p:cNvPr id="9" name="组合 8"/>
            <p:cNvGrpSpPr/>
            <p:nvPr/>
          </p:nvGrpSpPr>
          <p:grpSpPr>
            <a:xfrm>
              <a:off x="620366" y="2007613"/>
              <a:ext cx="288032" cy="288032"/>
              <a:chOff x="1331640" y="2292077"/>
              <a:chExt cx="571152" cy="571152"/>
            </a:xfrm>
          </p:grpSpPr>
          <p:sp>
            <p:nvSpPr>
              <p:cNvPr id="11" name="椭圆 10"/>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加号 11"/>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 name="矩形 1"/>
            <p:cNvSpPr>
              <a:spLocks noChangeArrowheads="1"/>
            </p:cNvSpPr>
            <p:nvPr/>
          </p:nvSpPr>
          <p:spPr bwMode="auto">
            <a:xfrm>
              <a:off x="971600" y="1874630"/>
              <a:ext cx="18936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通过部署</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M9000</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产品实现了</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7</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个校区的统一出口</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NAT</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及安全防护</a:t>
              </a:r>
              <a:endPar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13" name="矩形 12"/>
          <p:cNvSpPr/>
          <p:nvPr/>
        </p:nvSpPr>
        <p:spPr>
          <a:xfrm>
            <a:off x="683568" y="2984771"/>
            <a:ext cx="1518197" cy="1054848"/>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矩形 13"/>
          <p:cNvSpPr/>
          <p:nvPr/>
        </p:nvSpPr>
        <p:spPr>
          <a:xfrm>
            <a:off x="2267746" y="2984771"/>
            <a:ext cx="1518197" cy="10548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p:nvSpPr>
        <p:spPr>
          <a:xfrm>
            <a:off x="3851921" y="2984771"/>
            <a:ext cx="1518197" cy="105484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858855"/>
            <a:ext cx="3289583" cy="2220470"/>
          </a:xfrm>
          <a:prstGeom prst="rect">
            <a:avLst/>
          </a:prstGeom>
          <a:ln>
            <a:noFill/>
          </a:ln>
          <a:effectLst>
            <a:softEdge rad="112500"/>
          </a:effectLst>
        </p:spPr>
      </p:pic>
      <p:grpSp>
        <p:nvGrpSpPr>
          <p:cNvPr id="17" name="组合 16"/>
          <p:cNvGrpSpPr/>
          <p:nvPr/>
        </p:nvGrpSpPr>
        <p:grpSpPr>
          <a:xfrm>
            <a:off x="3191170" y="1491630"/>
            <a:ext cx="2244926" cy="553998"/>
            <a:chOff x="620366" y="1874630"/>
            <a:chExt cx="2244926" cy="553998"/>
          </a:xfrm>
        </p:grpSpPr>
        <p:grpSp>
          <p:nvGrpSpPr>
            <p:cNvPr id="18" name="组合 17"/>
            <p:cNvGrpSpPr/>
            <p:nvPr/>
          </p:nvGrpSpPr>
          <p:grpSpPr>
            <a:xfrm>
              <a:off x="620366" y="2007613"/>
              <a:ext cx="288032" cy="288032"/>
              <a:chOff x="1331640" y="2292077"/>
              <a:chExt cx="571152" cy="571152"/>
            </a:xfrm>
          </p:grpSpPr>
          <p:sp>
            <p:nvSpPr>
              <p:cNvPr id="20" name="椭圆 19"/>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加号 20"/>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矩形 1"/>
            <p:cNvSpPr>
              <a:spLocks noChangeArrowheads="1"/>
            </p:cNvSpPr>
            <p:nvPr/>
          </p:nvSpPr>
          <p:spPr bwMode="auto">
            <a:xfrm>
              <a:off x="971600" y="1874630"/>
              <a:ext cx="18936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多台</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M9000</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设备通过</a:t>
              </a:r>
              <a:r>
                <a:rPr lang="en-US" altLang="zh-CN"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SCF</a:t>
              </a: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方式集群后简化了管理，增加了可靠性。</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3194111" y="2417862"/>
            <a:ext cx="2244926" cy="421015"/>
            <a:chOff x="620366" y="1874630"/>
            <a:chExt cx="2244926" cy="421015"/>
          </a:xfrm>
        </p:grpSpPr>
        <p:grpSp>
          <p:nvGrpSpPr>
            <p:cNvPr id="23" name="组合 22"/>
            <p:cNvGrpSpPr/>
            <p:nvPr/>
          </p:nvGrpSpPr>
          <p:grpSpPr>
            <a:xfrm>
              <a:off x="620366" y="2007613"/>
              <a:ext cx="288032" cy="288032"/>
              <a:chOff x="1331640" y="2292077"/>
              <a:chExt cx="571152" cy="571152"/>
            </a:xfrm>
          </p:grpSpPr>
          <p:sp>
            <p:nvSpPr>
              <p:cNvPr id="25" name="椭圆 24"/>
              <p:cNvSpPr/>
              <p:nvPr/>
            </p:nvSpPr>
            <p:spPr>
              <a:xfrm>
                <a:off x="1331640" y="2292077"/>
                <a:ext cx="571152" cy="571152"/>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加号 25"/>
              <p:cNvSpPr/>
              <p:nvPr/>
            </p:nvSpPr>
            <p:spPr>
              <a:xfrm>
                <a:off x="1403648" y="2362200"/>
                <a:ext cx="432048" cy="43204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4" name="矩形 1"/>
            <p:cNvSpPr>
              <a:spLocks noChangeArrowheads="1"/>
            </p:cNvSpPr>
            <p:nvPr/>
          </p:nvSpPr>
          <p:spPr bwMode="auto">
            <a:xfrm>
              <a:off x="971600" y="1874630"/>
              <a:ext cx="18936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rPr>
                <a:t>配置虚拟防火墙用于多业务防护，虚拟防火墙互不干扰</a:t>
              </a:r>
              <a:endParaRPr lang="zh-CN" altLang="en-US" sz="1000" kern="0"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2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400"/>
                                        <p:tgtEl>
                                          <p:spTgt spid="13"/>
                                        </p:tgtEl>
                                      </p:cBhvr>
                                    </p:animEffect>
                                    <p:anim calcmode="lin" valueType="num">
                                      <p:cBhvr>
                                        <p:cTn id="22" dur="400" fill="hold"/>
                                        <p:tgtEl>
                                          <p:spTgt spid="13"/>
                                        </p:tgtEl>
                                        <p:attrNameLst>
                                          <p:attrName>ppt_x</p:attrName>
                                        </p:attrNameLst>
                                      </p:cBhvr>
                                      <p:tavLst>
                                        <p:tav tm="0">
                                          <p:val>
                                            <p:strVal val="#ppt_x"/>
                                          </p:val>
                                        </p:tav>
                                        <p:tav tm="100000">
                                          <p:val>
                                            <p:strVal val="#ppt_x"/>
                                          </p:val>
                                        </p:tav>
                                      </p:tavLst>
                                    </p:anim>
                                    <p:anim calcmode="lin" valueType="num">
                                      <p:cBhvr>
                                        <p:cTn id="23" dur="4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400"/>
                                        <p:tgtEl>
                                          <p:spTgt spid="14"/>
                                        </p:tgtEl>
                                      </p:cBhvr>
                                    </p:animEffect>
                                    <p:anim calcmode="lin" valueType="num">
                                      <p:cBhvr>
                                        <p:cTn id="27" dur="400" fill="hold"/>
                                        <p:tgtEl>
                                          <p:spTgt spid="14"/>
                                        </p:tgtEl>
                                        <p:attrNameLst>
                                          <p:attrName>ppt_x</p:attrName>
                                        </p:attrNameLst>
                                      </p:cBhvr>
                                      <p:tavLst>
                                        <p:tav tm="0">
                                          <p:val>
                                            <p:strVal val="#ppt_x"/>
                                          </p:val>
                                        </p:tav>
                                        <p:tav tm="100000">
                                          <p:val>
                                            <p:strVal val="#ppt_x"/>
                                          </p:val>
                                        </p:tav>
                                      </p:tavLst>
                                    </p:anim>
                                    <p:anim calcmode="lin" valueType="num">
                                      <p:cBhvr>
                                        <p:cTn id="28" dur="4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400"/>
                                        <p:tgtEl>
                                          <p:spTgt spid="15"/>
                                        </p:tgtEl>
                                      </p:cBhvr>
                                    </p:animEffect>
                                    <p:anim calcmode="lin" valueType="num">
                                      <p:cBhvr>
                                        <p:cTn id="32" dur="400" fill="hold"/>
                                        <p:tgtEl>
                                          <p:spTgt spid="15"/>
                                        </p:tgtEl>
                                        <p:attrNameLst>
                                          <p:attrName>ppt_x</p:attrName>
                                        </p:attrNameLst>
                                      </p:cBhvr>
                                      <p:tavLst>
                                        <p:tav tm="0">
                                          <p:val>
                                            <p:strVal val="#ppt_x"/>
                                          </p:val>
                                        </p:tav>
                                        <p:tav tm="100000">
                                          <p:val>
                                            <p:strVal val="#ppt_x"/>
                                          </p:val>
                                        </p:tav>
                                      </p:tavLst>
                                    </p:anim>
                                    <p:anim calcmode="lin" valueType="num">
                                      <p:cBhvr>
                                        <p:cTn id="33" dur="400" fill="hold"/>
                                        <p:tgtEl>
                                          <p:spTgt spid="15"/>
                                        </p:tgtEl>
                                        <p:attrNameLst>
                                          <p:attrName>ppt_y</p:attrName>
                                        </p:attrNameLst>
                                      </p:cBhvr>
                                      <p:tavLst>
                                        <p:tav tm="0">
                                          <p:val>
                                            <p:strVal val="#ppt_y+.1"/>
                                          </p:val>
                                        </p:tav>
                                        <p:tav tm="100000">
                                          <p:val>
                                            <p:strVal val="#ppt_y"/>
                                          </p:val>
                                        </p:tav>
                                      </p:tavLst>
                                    </p:anim>
                                  </p:childTnLst>
                                </p:cTn>
                              </p:par>
                              <p:par>
                                <p:cTn id="34" presetID="2" presetClass="entr" presetSubtype="8" fill="hold" nodeType="withEffect">
                                  <p:stCondLst>
                                    <p:cond delay="20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0-#ppt_w/2"/>
                                          </p:val>
                                        </p:tav>
                                        <p:tav tm="100000">
                                          <p:val>
                                            <p:strVal val="#ppt_x"/>
                                          </p:val>
                                        </p:tav>
                                      </p:tavLst>
                                    </p:anim>
                                    <p:anim calcmode="lin" valueType="num">
                                      <p:cBhvr additive="base">
                                        <p:cTn id="37" dur="500" fill="hold"/>
                                        <p:tgtEl>
                                          <p:spTgt spid="1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0-#ppt_w/2"/>
                                          </p:val>
                                        </p:tav>
                                        <p:tav tm="100000">
                                          <p:val>
                                            <p:strVal val="#ppt_x"/>
                                          </p:val>
                                        </p:tav>
                                      </p:tavLst>
                                    </p:anim>
                                    <p:anim calcmode="lin" valueType="num">
                                      <p:cBhvr additive="base">
                                        <p:cTn id="4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a:t>中国民航</a:t>
            </a:r>
            <a:r>
              <a:rPr lang="zh-CN" altLang="en-US" sz="2400" dirty="0" smtClean="0"/>
              <a:t>大学</a:t>
            </a:r>
            <a:endParaRPr lang="zh-CN" altLang="en-US" sz="2400" dirty="0"/>
          </a:p>
        </p:txBody>
      </p:sp>
      <p:sp>
        <p:nvSpPr>
          <p:cNvPr id="3" name="矩形 2"/>
          <p:cNvSpPr/>
          <p:nvPr/>
        </p:nvSpPr>
        <p:spPr>
          <a:xfrm>
            <a:off x="5220070" y="1131590"/>
            <a:ext cx="2854602" cy="1572416"/>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4" name="直接连接符 3"/>
          <p:cNvCxnSpPr/>
          <p:nvPr/>
        </p:nvCxnSpPr>
        <p:spPr>
          <a:xfrm>
            <a:off x="5118207" y="2848021"/>
            <a:ext cx="3126201" cy="0"/>
          </a:xfrm>
          <a:prstGeom prst="line">
            <a:avLst/>
          </a:prstGeom>
          <a:ln w="254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 name="矩形 4"/>
          <p:cNvSpPr>
            <a:spLocks noChangeArrowheads="1"/>
          </p:cNvSpPr>
          <p:nvPr/>
        </p:nvSpPr>
        <p:spPr bwMode="auto">
          <a:xfrm>
            <a:off x="1084229" y="2959170"/>
            <a:ext cx="2962370" cy="18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000"/>
              </a:lnSpc>
              <a:defRPr/>
            </a:pPr>
            <a:r>
              <a:rPr lang="zh-CN" altLang="en-US" sz="1100" kern="0" dirty="0">
                <a:solidFill>
                  <a:prstClr val="black"/>
                </a:solidFill>
                <a:latin typeface="微软雅黑" panose="020B0503020204020204" pitchFamily="34" charset="-122"/>
                <a:ea typeface="微软雅黑" panose="020B0503020204020204" pitchFamily="34" charset="-122"/>
              </a:rPr>
              <a:t>中国民航大学校园网包括南、北校区和家属区，整网连接</a:t>
            </a:r>
            <a:r>
              <a:rPr lang="en-US" altLang="zh-CN" sz="1100" kern="0" dirty="0">
                <a:solidFill>
                  <a:prstClr val="black"/>
                </a:solidFill>
                <a:latin typeface="微软雅黑" panose="020B0503020204020204" pitchFamily="34" charset="-122"/>
                <a:ea typeface="微软雅黑" panose="020B0503020204020204" pitchFamily="34" charset="-122"/>
              </a:rPr>
              <a:t>130</a:t>
            </a:r>
            <a:r>
              <a:rPr lang="zh-CN" altLang="en-US" sz="1100" kern="0" dirty="0">
                <a:solidFill>
                  <a:prstClr val="black"/>
                </a:solidFill>
                <a:latin typeface="微软雅黑" panose="020B0503020204020204" pitchFamily="34" charset="-122"/>
                <a:ea typeface="微软雅黑" panose="020B0503020204020204" pitchFamily="34" charset="-122"/>
              </a:rPr>
              <a:t>栋楼宇，服务全体师生用户约</a:t>
            </a:r>
            <a:r>
              <a:rPr lang="en-US" altLang="zh-CN" sz="1100" kern="0" dirty="0">
                <a:solidFill>
                  <a:prstClr val="black"/>
                </a:solidFill>
                <a:latin typeface="微软雅黑" panose="020B0503020204020204" pitchFamily="34" charset="-122"/>
                <a:ea typeface="微软雅黑" panose="020B0503020204020204" pitchFamily="34" charset="-122"/>
              </a:rPr>
              <a:t>30000</a:t>
            </a:r>
            <a:r>
              <a:rPr lang="zh-CN" altLang="en-US" sz="1100" kern="0" dirty="0">
                <a:solidFill>
                  <a:prstClr val="black"/>
                </a:solidFill>
                <a:latin typeface="微软雅黑" panose="020B0503020204020204" pitchFamily="34" charset="-122"/>
                <a:ea typeface="微软雅黑" panose="020B0503020204020204" pitchFamily="34" charset="-122"/>
              </a:rPr>
              <a:t>人。校园网出口是三家</a:t>
            </a:r>
            <a:r>
              <a:rPr lang="en-US" altLang="zh-CN" sz="1100" kern="0" dirty="0">
                <a:solidFill>
                  <a:prstClr val="black"/>
                </a:solidFill>
                <a:latin typeface="微软雅黑" panose="020B0503020204020204" pitchFamily="34" charset="-122"/>
                <a:ea typeface="微软雅黑" panose="020B0503020204020204" pitchFamily="34" charset="-122"/>
              </a:rPr>
              <a:t>ISP</a:t>
            </a:r>
            <a:r>
              <a:rPr lang="zh-CN" altLang="en-US" sz="1100" kern="0" dirty="0">
                <a:solidFill>
                  <a:prstClr val="black"/>
                </a:solidFill>
                <a:latin typeface="微软雅黑" panose="020B0503020204020204" pitchFamily="34" charset="-122"/>
                <a:ea typeface="微软雅黑" panose="020B0503020204020204" pitchFamily="34" charset="-122"/>
              </a:rPr>
              <a:t>广域网链路。现有校园网已经不能满足日益增长的数据传输要求，近期上线的</a:t>
            </a:r>
            <a:r>
              <a:rPr lang="en-US" altLang="zh-CN" sz="1100" kern="0" dirty="0">
                <a:solidFill>
                  <a:prstClr val="black"/>
                </a:solidFill>
                <a:latin typeface="微软雅黑" panose="020B0503020204020204" pitchFamily="34" charset="-122"/>
                <a:ea typeface="微软雅黑" panose="020B0503020204020204" pitchFamily="34" charset="-122"/>
              </a:rPr>
              <a:t>M9000</a:t>
            </a:r>
            <a:r>
              <a:rPr lang="zh-CN" altLang="en-US" sz="1100" kern="0" dirty="0">
                <a:solidFill>
                  <a:prstClr val="black"/>
                </a:solidFill>
                <a:latin typeface="微软雅黑" panose="020B0503020204020204" pitchFamily="34" charset="-122"/>
                <a:ea typeface="微软雅黑" panose="020B0503020204020204" pitchFamily="34" charset="-122"/>
              </a:rPr>
              <a:t>多业务网关</a:t>
            </a:r>
            <a:r>
              <a:rPr lang="en-US" altLang="zh-CN" sz="1100" kern="0" dirty="0">
                <a:solidFill>
                  <a:prstClr val="black"/>
                </a:solidFill>
                <a:latin typeface="微软雅黑" panose="020B0503020204020204" pitchFamily="34" charset="-122"/>
                <a:ea typeface="微软雅黑" panose="020B0503020204020204" pitchFamily="34" charset="-122"/>
              </a:rPr>
              <a:t>100G</a:t>
            </a:r>
            <a:r>
              <a:rPr lang="zh-CN" altLang="en-US" sz="1100" kern="0" dirty="0">
                <a:solidFill>
                  <a:prstClr val="black"/>
                </a:solidFill>
                <a:latin typeface="微软雅黑" panose="020B0503020204020204" pitchFamily="34" charset="-122"/>
                <a:ea typeface="微软雅黑" panose="020B0503020204020204" pitchFamily="34" charset="-122"/>
              </a:rPr>
              <a:t>以上的高性能完全能够满足校园未来互联网业务的发展。</a:t>
            </a:r>
            <a:endParaRPr lang="zh-CN" altLang="en-US" sz="1100" kern="0" dirty="0">
              <a:solidFill>
                <a:prstClr val="black"/>
              </a:solidFill>
              <a:latin typeface="微软雅黑" panose="020B0503020204020204" pitchFamily="34" charset="-122"/>
              <a:ea typeface="微软雅黑" panose="020B0503020204020204" pitchFamily="34" charset="-122"/>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31590"/>
            <a:ext cx="3331646" cy="1566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a:spLocks noChangeArrowheads="1"/>
          </p:cNvSpPr>
          <p:nvPr/>
        </p:nvSpPr>
        <p:spPr bwMode="auto">
          <a:xfrm>
            <a:off x="5118207" y="2931790"/>
            <a:ext cx="3126201" cy="188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000"/>
              </a:lnSpc>
              <a:defRPr/>
            </a:pPr>
            <a:r>
              <a:rPr lang="zh-CN" altLang="en-US" sz="1100" kern="0" dirty="0">
                <a:solidFill>
                  <a:prstClr val="black"/>
                </a:solidFill>
                <a:latin typeface="微软雅黑" panose="020B0503020204020204" pitchFamily="34" charset="-122"/>
                <a:ea typeface="微软雅黑" panose="020B0503020204020204" pitchFamily="34" charset="-122"/>
              </a:rPr>
              <a:t>采用</a:t>
            </a:r>
            <a:r>
              <a:rPr lang="en-US" altLang="zh-CN" sz="1100" kern="0" dirty="0">
                <a:solidFill>
                  <a:prstClr val="black"/>
                </a:solidFill>
                <a:latin typeface="微软雅黑" panose="020B0503020204020204" pitchFamily="34" charset="-122"/>
                <a:ea typeface="微软雅黑" panose="020B0503020204020204" pitchFamily="34" charset="-122"/>
              </a:rPr>
              <a:t>M9000 SOP</a:t>
            </a:r>
            <a:r>
              <a:rPr lang="zh-CN" altLang="en-US" sz="1100" kern="0" dirty="0">
                <a:solidFill>
                  <a:prstClr val="black"/>
                </a:solidFill>
                <a:latin typeface="微软雅黑" panose="020B0503020204020204" pitchFamily="34" charset="-122"/>
                <a:ea typeface="微软雅黑" panose="020B0503020204020204" pitchFamily="34" charset="-122"/>
              </a:rPr>
              <a:t>虚拟防火墙技术，实现真正的虚拟防火墙功能，实现了基于多业务系统的安全隔离，针对办公区、宿舍区及家属区的业务需求分配独立的虚拟防火墙，可独立管理、独立重启。</a:t>
            </a:r>
            <a:endParaRPr lang="en-US" altLang="zh-CN" sz="1100" kern="0" dirty="0">
              <a:solidFill>
                <a:prstClr val="black"/>
              </a:solidFill>
              <a:latin typeface="微软雅黑" panose="020B0503020204020204" pitchFamily="34" charset="-122"/>
              <a:ea typeface="微软雅黑" panose="020B0503020204020204" pitchFamily="34" charset="-122"/>
            </a:endParaRPr>
          </a:p>
          <a:p>
            <a:pPr algn="just">
              <a:lnSpc>
                <a:spcPts val="2000"/>
              </a:lnSpc>
              <a:defRPr/>
            </a:pPr>
            <a:r>
              <a:rPr lang="zh-CN" altLang="en-US" sz="1100" kern="0" dirty="0">
                <a:solidFill>
                  <a:prstClr val="black"/>
                </a:solidFill>
                <a:latin typeface="微软雅黑" panose="020B0503020204020204" pitchFamily="34" charset="-122"/>
                <a:ea typeface="微软雅黑" panose="020B0503020204020204" pitchFamily="34" charset="-122"/>
              </a:rPr>
              <a:t>同时，</a:t>
            </a:r>
            <a:r>
              <a:rPr lang="en-US" altLang="zh-CN" sz="1100" kern="0" dirty="0">
                <a:solidFill>
                  <a:prstClr val="black"/>
                </a:solidFill>
                <a:latin typeface="微软雅黑" panose="020B0503020204020204" pitchFamily="34" charset="-122"/>
                <a:ea typeface="微软雅黑" panose="020B0503020204020204" pitchFamily="34" charset="-122"/>
              </a:rPr>
              <a:t>M9000</a:t>
            </a:r>
            <a:r>
              <a:rPr lang="zh-CN" altLang="en-US" sz="1100" kern="0" dirty="0">
                <a:solidFill>
                  <a:prstClr val="black"/>
                </a:solidFill>
                <a:latin typeface="微软雅黑" panose="020B0503020204020204" pitchFamily="34" charset="-122"/>
                <a:ea typeface="微软雅黑" panose="020B0503020204020204" pitchFamily="34" charset="-122"/>
              </a:rPr>
              <a:t>的多板卡自动引流技术，相比传统防火墙设备相比简化了</a:t>
            </a:r>
            <a:r>
              <a:rPr lang="en-US" altLang="zh-CN" sz="1100" kern="0" dirty="0">
                <a:solidFill>
                  <a:prstClr val="black"/>
                </a:solidFill>
                <a:latin typeface="微软雅黑" panose="020B0503020204020204" pitchFamily="34" charset="-122"/>
                <a:ea typeface="微软雅黑" panose="020B0503020204020204" pitchFamily="34" charset="-122"/>
              </a:rPr>
              <a:t>80%</a:t>
            </a:r>
            <a:r>
              <a:rPr lang="zh-CN" altLang="en-US" sz="1100" kern="0" dirty="0">
                <a:solidFill>
                  <a:prstClr val="black"/>
                </a:solidFill>
                <a:latin typeface="微软雅黑" panose="020B0503020204020204" pitchFamily="34" charset="-122"/>
                <a:ea typeface="微软雅黑" panose="020B0503020204020204" pitchFamily="34" charset="-122"/>
              </a:rPr>
              <a:t>的维护工作量，大大减轻了管理员的维护压力。</a:t>
            </a:r>
            <a:endParaRPr lang="zh-CN" altLang="en-US" sz="1100" kern="0" dirty="0">
              <a:solidFill>
                <a:prstClr val="black"/>
              </a:solidFill>
              <a:latin typeface="微软雅黑" panose="020B0503020204020204" pitchFamily="34" charset="-122"/>
              <a:ea typeface="微软雅黑" panose="020B0503020204020204" pitchFamily="34" charset="-122"/>
            </a:endParaRPr>
          </a:p>
        </p:txBody>
      </p:sp>
      <p:cxnSp>
        <p:nvCxnSpPr>
          <p:cNvPr id="8" name="直接连接符 7"/>
          <p:cNvCxnSpPr/>
          <p:nvPr/>
        </p:nvCxnSpPr>
        <p:spPr>
          <a:xfrm>
            <a:off x="1002314" y="2848021"/>
            <a:ext cx="3126201" cy="0"/>
          </a:xfrm>
          <a:prstGeom prst="line">
            <a:avLst/>
          </a:prstGeom>
          <a:ln w="2540">
            <a:solidFill>
              <a:schemeClr val="tx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700" fill="hold"/>
                                        <p:tgtEl>
                                          <p:spTgt spid="5"/>
                                        </p:tgtEl>
                                        <p:attrNameLst>
                                          <p:attrName>ppt_w</p:attrName>
                                        </p:attrNameLst>
                                      </p:cBhvr>
                                      <p:tavLst>
                                        <p:tav tm="0">
                                          <p:val>
                                            <p:fltVal val="0"/>
                                          </p:val>
                                        </p:tav>
                                        <p:tav tm="100000">
                                          <p:val>
                                            <p:strVal val="#ppt_w"/>
                                          </p:val>
                                        </p:tav>
                                      </p:tavLst>
                                    </p:anim>
                                    <p:anim calcmode="lin" valueType="num">
                                      <p:cBhvr>
                                        <p:cTn id="20" dur="1700" fill="hold"/>
                                        <p:tgtEl>
                                          <p:spTgt spid="5"/>
                                        </p:tgtEl>
                                        <p:attrNameLst>
                                          <p:attrName>ppt_h</p:attrName>
                                        </p:attrNameLst>
                                      </p:cBhvr>
                                      <p:tavLst>
                                        <p:tav tm="0">
                                          <p:val>
                                            <p:fltVal val="0"/>
                                          </p:val>
                                        </p:tav>
                                        <p:tav tm="100000">
                                          <p:val>
                                            <p:strVal val="#ppt_h"/>
                                          </p:val>
                                        </p:tav>
                                      </p:tavLst>
                                    </p:anim>
                                    <p:animEffect transition="in" filter="fade">
                                      <p:cBhvr>
                                        <p:cTn id="21" dur="1700"/>
                                        <p:tgtEl>
                                          <p:spTgt spid="5"/>
                                        </p:tgtEl>
                                      </p:cBhvr>
                                    </p:animEffect>
                                  </p:childTnLst>
                                </p:cTn>
                              </p:par>
                            </p:childTnLst>
                          </p:cTn>
                        </p:par>
                        <p:par>
                          <p:cTn id="22" fill="hold">
                            <p:stCondLst>
                              <p:cond delay="3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700" fill="hold"/>
                                        <p:tgtEl>
                                          <p:spTgt spid="7"/>
                                        </p:tgtEl>
                                        <p:attrNameLst>
                                          <p:attrName>ppt_w</p:attrName>
                                        </p:attrNameLst>
                                      </p:cBhvr>
                                      <p:tavLst>
                                        <p:tav tm="0">
                                          <p:val>
                                            <p:fltVal val="0"/>
                                          </p:val>
                                        </p:tav>
                                        <p:tav tm="100000">
                                          <p:val>
                                            <p:strVal val="#ppt_w"/>
                                          </p:val>
                                        </p:tav>
                                      </p:tavLst>
                                    </p:anim>
                                    <p:anim calcmode="lin" valueType="num">
                                      <p:cBhvr>
                                        <p:cTn id="26" dur="1700" fill="hold"/>
                                        <p:tgtEl>
                                          <p:spTgt spid="7"/>
                                        </p:tgtEl>
                                        <p:attrNameLst>
                                          <p:attrName>ppt_h</p:attrName>
                                        </p:attrNameLst>
                                      </p:cBhvr>
                                      <p:tavLst>
                                        <p:tav tm="0">
                                          <p:val>
                                            <p:fltVal val="0"/>
                                          </p:val>
                                        </p:tav>
                                        <p:tav tm="100000">
                                          <p:val>
                                            <p:strVal val="#ppt_h"/>
                                          </p:val>
                                        </p:tav>
                                      </p:tavLst>
                                    </p:anim>
                                    <p:animEffect transition="in" filter="fade">
                                      <p:cBhvr>
                                        <p:cTn id="27" dur="1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smtClean="0">
                <a:solidFill>
                  <a:schemeClr val="tx1"/>
                </a:solidFill>
              </a:rPr>
              <a:t>安徽大学</a:t>
            </a:r>
            <a:endParaRPr lang="zh-CN" altLang="en-US" sz="2400" dirty="0">
              <a:solidFill>
                <a:schemeClr val="tx1"/>
              </a:solidFill>
            </a:endParaRPr>
          </a:p>
        </p:txBody>
      </p:sp>
      <p:sp>
        <p:nvSpPr>
          <p:cNvPr id="11" name="矩形 10"/>
          <p:cNvSpPr/>
          <p:nvPr/>
        </p:nvSpPr>
        <p:spPr>
          <a:xfrm>
            <a:off x="2" y="2861422"/>
            <a:ext cx="9145588" cy="65399"/>
          </a:xfrm>
          <a:prstGeom prst="rect">
            <a:avLst/>
          </a:prstGeom>
          <a:solidFill>
            <a:sysClr val="window" lastClr="FFFFFF">
              <a:lumMod val="75000"/>
            </a:sysClr>
          </a:solidFill>
          <a:ln w="25400" cap="flat" cmpd="sng" algn="ctr">
            <a:noFill/>
            <a:prstDash val="solid"/>
          </a:ln>
          <a:effectLst/>
        </p:spPr>
        <p:txBody>
          <a:bodyPr lIns="92341" tIns="46171" rIns="92341" bIns="46171" rtlCol="0" anchor="ctr"/>
          <a:lstStyle/>
          <a:p>
            <a:pPr algn="ctr">
              <a:defRPr/>
            </a:pPr>
            <a:endParaRPr lang="zh-CN" altLang="en-US" kern="0" smtClean="0">
              <a:solidFill>
                <a:prstClr val="white"/>
              </a:solidFill>
              <a:latin typeface="Calibri" panose="020F0502020204030204"/>
              <a:ea typeface="微软雅黑" panose="020B0503020204020204" pitchFamily="34" charset="-122"/>
            </a:endParaRPr>
          </a:p>
        </p:txBody>
      </p:sp>
      <p:grpSp>
        <p:nvGrpSpPr>
          <p:cNvPr id="12" name="组合 11"/>
          <p:cNvGrpSpPr/>
          <p:nvPr/>
        </p:nvGrpSpPr>
        <p:grpSpPr>
          <a:xfrm>
            <a:off x="251521" y="2448059"/>
            <a:ext cx="969717" cy="869821"/>
            <a:chOff x="1374881" y="3784103"/>
            <a:chExt cx="1450621" cy="1301862"/>
          </a:xfrm>
        </p:grpSpPr>
        <p:grpSp>
          <p:nvGrpSpPr>
            <p:cNvPr id="13" name="组合 12"/>
            <p:cNvGrpSpPr/>
            <p:nvPr/>
          </p:nvGrpSpPr>
          <p:grpSpPr>
            <a:xfrm>
              <a:off x="1466675" y="3784103"/>
              <a:ext cx="1301392" cy="1301862"/>
              <a:chOff x="4345444" y="2542859"/>
              <a:chExt cx="1810550" cy="1811205"/>
            </a:xfrm>
          </p:grpSpPr>
          <p:grpSp>
            <p:nvGrpSpPr>
              <p:cNvPr id="15" name="组合 1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7" name="同心圆 16"/>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18" name="椭圆 17"/>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16" name="椭圆 15"/>
              <p:cNvSpPr/>
              <p:nvPr/>
            </p:nvSpPr>
            <p:spPr>
              <a:xfrm>
                <a:off x="4565570" y="2763062"/>
                <a:ext cx="1370298" cy="1370793"/>
              </a:xfrm>
              <a:prstGeom prst="ellipse">
                <a:avLst/>
              </a:prstGeom>
              <a:solidFill>
                <a:srgbClr val="E60012"/>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14" name="TextBox 13"/>
            <p:cNvSpPr txBox="1"/>
            <p:nvPr/>
          </p:nvSpPr>
          <p:spPr>
            <a:xfrm>
              <a:off x="1374881" y="4199438"/>
              <a:ext cx="1450621"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2017.8</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31</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475657" y="2561504"/>
            <a:ext cx="658425" cy="658319"/>
            <a:chOff x="3117025" y="3959191"/>
            <a:chExt cx="984950" cy="985306"/>
          </a:xfrm>
        </p:grpSpPr>
        <p:grpSp>
          <p:nvGrpSpPr>
            <p:cNvPr id="20" name="组合 19"/>
            <p:cNvGrpSpPr/>
            <p:nvPr/>
          </p:nvGrpSpPr>
          <p:grpSpPr>
            <a:xfrm>
              <a:off x="3117025" y="3959191"/>
              <a:ext cx="984950" cy="985306"/>
              <a:chOff x="4345444" y="2542859"/>
              <a:chExt cx="1810550" cy="1811205"/>
            </a:xfrm>
          </p:grpSpPr>
          <p:grpSp>
            <p:nvGrpSpPr>
              <p:cNvPr id="22" name="组合 2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4" name="同心圆 23"/>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100" kern="0">
                    <a:solidFill>
                      <a:prstClr val="black"/>
                    </a:solidFill>
                    <a:latin typeface="Calibri" panose="020F0502020204030204"/>
                    <a:ea typeface="微软雅黑" panose="020B0503020204020204" pitchFamily="34" charset="-122"/>
                  </a:endParaRPr>
                </a:p>
              </p:txBody>
            </p:sp>
            <p:sp>
              <p:nvSpPr>
                <p:cNvPr id="25" name="椭圆 24"/>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100" kern="0">
                    <a:solidFill>
                      <a:prstClr val="white"/>
                    </a:solidFill>
                    <a:latin typeface="Calibri" panose="020F0502020204030204"/>
                    <a:ea typeface="微软雅黑" panose="020B0503020204020204" pitchFamily="34" charset="-122"/>
                  </a:endParaRPr>
                </a:p>
              </p:txBody>
            </p:sp>
          </p:grpSp>
          <p:sp>
            <p:nvSpPr>
              <p:cNvPr id="23" name="椭圆 22"/>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100" kern="0">
                  <a:solidFill>
                    <a:prstClr val="white"/>
                  </a:solidFill>
                  <a:latin typeface="Calibri" panose="020F0502020204030204"/>
                  <a:ea typeface="微软雅黑" panose="020B0503020204020204" pitchFamily="34" charset="-122"/>
                </a:endParaRPr>
              </a:p>
            </p:txBody>
          </p:sp>
        </p:grpSp>
        <p:sp>
          <p:nvSpPr>
            <p:cNvPr id="21" name="TextBox 20"/>
            <p:cNvSpPr txBox="1"/>
            <p:nvPr/>
          </p:nvSpPr>
          <p:spPr>
            <a:xfrm>
              <a:off x="3187941" y="4162048"/>
              <a:ext cx="850204" cy="715566"/>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9</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7</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2358042" y="2460564"/>
            <a:ext cx="881936" cy="881795"/>
            <a:chOff x="4450933" y="3791953"/>
            <a:chExt cx="1319306" cy="1319782"/>
          </a:xfrm>
        </p:grpSpPr>
        <p:grpSp>
          <p:nvGrpSpPr>
            <p:cNvPr id="27" name="组合 26"/>
            <p:cNvGrpSpPr/>
            <p:nvPr/>
          </p:nvGrpSpPr>
          <p:grpSpPr>
            <a:xfrm>
              <a:off x="4450933" y="3791953"/>
              <a:ext cx="1319306" cy="1319782"/>
              <a:chOff x="4345444" y="2542859"/>
              <a:chExt cx="1810550" cy="1811205"/>
            </a:xfrm>
          </p:grpSpPr>
          <p:grpSp>
            <p:nvGrpSpPr>
              <p:cNvPr id="29" name="组合 2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1" name="同心圆 30"/>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32" name="椭圆 31"/>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30" name="椭圆 29"/>
              <p:cNvSpPr/>
              <p:nvPr/>
            </p:nvSpPr>
            <p:spPr>
              <a:xfrm>
                <a:off x="4565570" y="2763062"/>
                <a:ext cx="1370298" cy="1370793"/>
              </a:xfrm>
              <a:prstGeom prst="ellipse">
                <a:avLst/>
              </a:prstGeom>
              <a:solidFill>
                <a:srgbClr val="E6000A"/>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28" name="TextBox 27"/>
            <p:cNvSpPr txBox="1"/>
            <p:nvPr/>
          </p:nvSpPr>
          <p:spPr>
            <a:xfrm>
              <a:off x="4634569" y="4131852"/>
              <a:ext cx="978324" cy="715566"/>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9</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8</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459063" y="2571751"/>
            <a:ext cx="680890" cy="680781"/>
            <a:chOff x="6119197" y="3942381"/>
            <a:chExt cx="1018558" cy="1018926"/>
          </a:xfrm>
        </p:grpSpPr>
        <p:grpSp>
          <p:nvGrpSpPr>
            <p:cNvPr id="34" name="组合 33"/>
            <p:cNvGrpSpPr/>
            <p:nvPr/>
          </p:nvGrpSpPr>
          <p:grpSpPr>
            <a:xfrm>
              <a:off x="6119197" y="3942381"/>
              <a:ext cx="1018558" cy="1018926"/>
              <a:chOff x="4345444" y="2542859"/>
              <a:chExt cx="1810550" cy="1811205"/>
            </a:xfrm>
          </p:grpSpPr>
          <p:grpSp>
            <p:nvGrpSpPr>
              <p:cNvPr id="36" name="组合 3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38" name="同心圆 37"/>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39" name="椭圆 38"/>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37" name="椭圆 36"/>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35" name="TextBox 34"/>
            <p:cNvSpPr txBox="1"/>
            <p:nvPr/>
          </p:nvSpPr>
          <p:spPr>
            <a:xfrm>
              <a:off x="6225023" y="4128743"/>
              <a:ext cx="880959"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9</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27</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19944" y="1131591"/>
            <a:ext cx="1671736" cy="1092290"/>
            <a:chOff x="689131" y="1318791"/>
            <a:chExt cx="1481935" cy="1036935"/>
          </a:xfrm>
        </p:grpSpPr>
        <p:sp>
          <p:nvSpPr>
            <p:cNvPr id="41" name="TextBox 40"/>
            <p:cNvSpPr txBox="1"/>
            <p:nvPr/>
          </p:nvSpPr>
          <p:spPr>
            <a:xfrm>
              <a:off x="766750" y="1607816"/>
              <a:ext cx="1363987" cy="429493"/>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项目启动会，汇报这个项目工作计划</a:t>
              </a:r>
              <a:endPar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689131" y="1318791"/>
              <a:ext cx="1481935" cy="1036935"/>
              <a:chOff x="689131" y="1318791"/>
              <a:chExt cx="1481935" cy="1036935"/>
            </a:xfrm>
          </p:grpSpPr>
          <p:cxnSp>
            <p:nvCxnSpPr>
              <p:cNvPr id="43" name="直接连接符 42"/>
              <p:cNvCxnSpPr/>
              <p:nvPr/>
            </p:nvCxnSpPr>
            <p:spPr>
              <a:xfrm flipV="1">
                <a:off x="1481601" y="2139702"/>
                <a:ext cx="0" cy="216024"/>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44" name="TextBox 43"/>
              <p:cNvSpPr txBox="1"/>
              <p:nvPr/>
            </p:nvSpPr>
            <p:spPr>
              <a:xfrm>
                <a:off x="689131" y="1318791"/>
                <a:ext cx="1481935" cy="164350"/>
              </a:xfrm>
              <a:prstGeom prst="rect">
                <a:avLst/>
              </a:prstGeom>
              <a:noFill/>
            </p:spPr>
            <p:txBody>
              <a:bodyPr wrap="square" lIns="91431" tIns="0" rIns="91431" bIns="0" rtlCol="0" anchor="t">
                <a:spAutoFit/>
              </a:bodyPr>
              <a:lstStyle/>
              <a:p>
                <a:pPr algn="ctr">
                  <a:spcBef>
                    <a:spcPct val="20000"/>
                  </a:spcBef>
                  <a:buClr>
                    <a:srgbClr val="3366CC"/>
                  </a:buClr>
                  <a:buFont typeface="Wingdings" panose="05000000000000000000" pitchFamily="2" charset="2"/>
                  <a:buNone/>
                  <a:defRPr/>
                </a:pPr>
                <a:r>
                  <a:rPr kumimoji="1" lang="zh-CN" altLang="en-US" sz="1100" b="1" dirty="0">
                    <a:latin typeface="微软雅黑" panose="020B0503020204020204" pitchFamily="34" charset="-122"/>
                    <a:ea typeface="微软雅黑" panose="020B0503020204020204" pitchFamily="34" charset="-122"/>
                    <a:cs typeface="Arial" panose="020B0604020202020204" pitchFamily="34" charset="0"/>
                  </a:rPr>
                  <a:t>项目启动阶段</a:t>
                </a:r>
                <a:endParaRPr kumimoji="1" lang="zh-CN" altLang="en-US" sz="1100" b="1" dirty="0">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45" name="组合 44"/>
          <p:cNvGrpSpPr/>
          <p:nvPr/>
        </p:nvGrpSpPr>
        <p:grpSpPr>
          <a:xfrm>
            <a:off x="1844559" y="1100108"/>
            <a:ext cx="1575314" cy="1255619"/>
            <a:chOff x="873900" y="1541325"/>
            <a:chExt cx="1166203" cy="796196"/>
          </a:xfrm>
        </p:grpSpPr>
        <p:sp>
          <p:nvSpPr>
            <p:cNvPr id="46" name="TextBox 45"/>
            <p:cNvSpPr txBox="1"/>
            <p:nvPr/>
          </p:nvSpPr>
          <p:spPr>
            <a:xfrm>
              <a:off x="873900" y="1767302"/>
              <a:ext cx="1166203" cy="401054"/>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主要完成现场的差距分析、漏洞扫描、配置核查和渗透测试。</a:t>
              </a:r>
              <a:endPar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947384" y="1541325"/>
              <a:ext cx="1008112" cy="796196"/>
              <a:chOff x="947384" y="1541325"/>
              <a:chExt cx="1008112" cy="796196"/>
            </a:xfrm>
          </p:grpSpPr>
          <p:cxnSp>
            <p:nvCxnSpPr>
              <p:cNvPr id="48" name="直接连接符 47"/>
              <p:cNvCxnSpPr/>
              <p:nvPr/>
            </p:nvCxnSpPr>
            <p:spPr>
              <a:xfrm flipH="1" flipV="1">
                <a:off x="1483703" y="2189699"/>
                <a:ext cx="1" cy="14782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49" name="TextBox 48"/>
              <p:cNvSpPr txBox="1"/>
              <p:nvPr/>
            </p:nvSpPr>
            <p:spPr>
              <a:xfrm>
                <a:off x="947384" y="1541325"/>
                <a:ext cx="1008112" cy="164669"/>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现场检查阶段</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50" name="组合 49"/>
          <p:cNvGrpSpPr/>
          <p:nvPr/>
        </p:nvGrpSpPr>
        <p:grpSpPr>
          <a:xfrm>
            <a:off x="3509925" y="1071619"/>
            <a:ext cx="2451589" cy="1389144"/>
            <a:chOff x="776290" y="1559396"/>
            <a:chExt cx="1166203" cy="1076275"/>
          </a:xfrm>
        </p:grpSpPr>
        <p:sp>
          <p:nvSpPr>
            <p:cNvPr id="51" name="TextBox 50"/>
            <p:cNvSpPr txBox="1"/>
            <p:nvPr/>
          </p:nvSpPr>
          <p:spPr>
            <a:xfrm>
              <a:off x="776290" y="1767302"/>
              <a:ext cx="1166203" cy="691520"/>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完成网站群系统、其他重要应用系统的主机、网络设备的漏扫和配置核查的检查工作</a:t>
              </a:r>
              <a:endPar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100" b="1" kern="0" dirty="0">
                  <a:solidFill>
                    <a:srgbClr val="C00000"/>
                  </a:solidFill>
                  <a:latin typeface="微软雅黑" panose="020B0503020204020204" pitchFamily="34" charset="-122"/>
                  <a:ea typeface="微软雅黑" panose="020B0503020204020204" pitchFamily="34" charset="-122"/>
                </a:rPr>
                <a:t>针对网站、应用、网络设备共发现</a:t>
              </a:r>
              <a:r>
                <a:rPr lang="en-US" altLang="zh-CN" sz="1100" b="1" kern="0" dirty="0">
                  <a:solidFill>
                    <a:srgbClr val="C00000"/>
                  </a:solidFill>
                  <a:latin typeface="微软雅黑" panose="020B0503020204020204" pitchFamily="34" charset="-122"/>
                  <a:ea typeface="微软雅黑" panose="020B0503020204020204" pitchFamily="34" charset="-122"/>
                </a:rPr>
                <a:t>85</a:t>
              </a:r>
              <a:r>
                <a:rPr lang="zh-CN" altLang="en-US" sz="1100" b="1" kern="0" dirty="0">
                  <a:solidFill>
                    <a:srgbClr val="C00000"/>
                  </a:solidFill>
                  <a:latin typeface="微软雅黑" panose="020B0503020204020204" pitchFamily="34" charset="-122"/>
                  <a:ea typeface="微软雅黑" panose="020B0503020204020204" pitchFamily="34" charset="-122"/>
                </a:rPr>
                <a:t>个高危漏洞</a:t>
              </a:r>
              <a:endParaRPr lang="zh-CN" altLang="en-US" sz="1100" b="1" kern="0" dirty="0">
                <a:solidFill>
                  <a:srgbClr val="C00000"/>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855335" y="1559396"/>
              <a:ext cx="1008112" cy="1076275"/>
              <a:chOff x="855335" y="1559396"/>
              <a:chExt cx="1008112" cy="1076275"/>
            </a:xfrm>
          </p:grpSpPr>
          <p:cxnSp>
            <p:nvCxnSpPr>
              <p:cNvPr id="53" name="直接连接符 52"/>
              <p:cNvCxnSpPr/>
              <p:nvPr/>
            </p:nvCxnSpPr>
            <p:spPr>
              <a:xfrm flipV="1">
                <a:off x="1373766" y="2419647"/>
                <a:ext cx="0" cy="216024"/>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54" name="TextBox 53"/>
              <p:cNvSpPr txBox="1"/>
              <p:nvPr/>
            </p:nvSpPr>
            <p:spPr>
              <a:xfrm>
                <a:off x="855335" y="1559396"/>
                <a:ext cx="1008112" cy="201199"/>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漏扫、配置核查</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55" name="组合 54"/>
          <p:cNvGrpSpPr/>
          <p:nvPr/>
        </p:nvGrpSpPr>
        <p:grpSpPr>
          <a:xfrm>
            <a:off x="1003239" y="3507855"/>
            <a:ext cx="1624546" cy="1135073"/>
            <a:chOff x="873900" y="1340833"/>
            <a:chExt cx="1166203" cy="1046436"/>
          </a:xfrm>
        </p:grpSpPr>
        <p:sp>
          <p:nvSpPr>
            <p:cNvPr id="56" name="TextBox 55"/>
            <p:cNvSpPr txBox="1"/>
            <p:nvPr/>
          </p:nvSpPr>
          <p:spPr>
            <a:xfrm>
              <a:off x="873900" y="1767301"/>
              <a:ext cx="1166203" cy="619968"/>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获取整个项目的资产情况、网络拓扑、安全措施等。</a:t>
              </a:r>
              <a:endPar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100" b="1" kern="0" dirty="0">
                  <a:solidFill>
                    <a:srgbClr val="C00000"/>
                  </a:solidFill>
                  <a:latin typeface="微软雅黑" panose="020B0503020204020204" pitchFamily="34" charset="-122"/>
                  <a:ea typeface="微软雅黑" panose="020B0503020204020204" pitchFamily="34" charset="-122"/>
                </a:rPr>
                <a:t>确定资产信息表</a:t>
              </a:r>
              <a:endParaRPr lang="zh-CN" altLang="en-US" sz="1100" b="1" kern="0" dirty="0">
                <a:solidFill>
                  <a:srgbClr val="C00000"/>
                </a:solidFill>
                <a:latin typeface="微软雅黑" panose="020B0503020204020204" pitchFamily="34" charset="-122"/>
                <a:ea typeface="微软雅黑" panose="020B0503020204020204" pitchFamily="34" charset="-122"/>
              </a:endParaRPr>
            </a:p>
          </p:txBody>
        </p:sp>
        <p:grpSp>
          <p:nvGrpSpPr>
            <p:cNvPr id="57" name="组合 56"/>
            <p:cNvGrpSpPr/>
            <p:nvPr/>
          </p:nvGrpSpPr>
          <p:grpSpPr>
            <a:xfrm>
              <a:off x="947270" y="1340833"/>
              <a:ext cx="1008112" cy="426100"/>
              <a:chOff x="947270" y="1340833"/>
              <a:chExt cx="1008112" cy="426100"/>
            </a:xfrm>
          </p:grpSpPr>
          <p:cxnSp>
            <p:nvCxnSpPr>
              <p:cNvPr id="58" name="直接连接符 57"/>
              <p:cNvCxnSpPr/>
              <p:nvPr/>
            </p:nvCxnSpPr>
            <p:spPr>
              <a:xfrm>
                <a:off x="1481601" y="1340833"/>
                <a:ext cx="0" cy="20049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59" name="TextBox 58"/>
              <p:cNvSpPr txBox="1"/>
              <p:nvPr/>
            </p:nvSpPr>
            <p:spPr>
              <a:xfrm>
                <a:off x="947270" y="1527525"/>
                <a:ext cx="1008112" cy="239408"/>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项目资产调研</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60" name="组合 59"/>
          <p:cNvGrpSpPr/>
          <p:nvPr/>
        </p:nvGrpSpPr>
        <p:grpSpPr>
          <a:xfrm>
            <a:off x="4735718" y="3470107"/>
            <a:ext cx="1821411" cy="1412247"/>
            <a:chOff x="873900" y="1340833"/>
            <a:chExt cx="1174587" cy="1301966"/>
          </a:xfrm>
        </p:grpSpPr>
        <p:sp>
          <p:nvSpPr>
            <p:cNvPr id="61" name="TextBox 60"/>
            <p:cNvSpPr txBox="1"/>
            <p:nvPr/>
          </p:nvSpPr>
          <p:spPr>
            <a:xfrm>
              <a:off x="873900" y="1819955"/>
              <a:ext cx="1166203" cy="822844"/>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对网站群系统进行工具扫描、人工测试</a:t>
              </a:r>
              <a:endPar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100" b="1" kern="0" dirty="0">
                  <a:solidFill>
                    <a:srgbClr val="C00000"/>
                  </a:solidFill>
                  <a:latin typeface="微软雅黑" panose="020B0503020204020204" pitchFamily="34" charset="-122"/>
                  <a:ea typeface="微软雅黑" panose="020B0503020204020204" pitchFamily="34" charset="-122"/>
                </a:rPr>
                <a:t>采用自动工具</a:t>
              </a:r>
              <a:r>
                <a:rPr lang="en-US" altLang="zh-CN" sz="1100" b="1" kern="0" dirty="0">
                  <a:solidFill>
                    <a:srgbClr val="C00000"/>
                  </a:solidFill>
                  <a:latin typeface="微软雅黑" panose="020B0503020204020204" pitchFamily="34" charset="-122"/>
                  <a:ea typeface="微软雅黑" panose="020B0503020204020204" pitchFamily="34" charset="-122"/>
                </a:rPr>
                <a:t>+</a:t>
              </a:r>
              <a:r>
                <a:rPr lang="zh-CN" altLang="en-US" sz="1100" b="1" kern="0" dirty="0">
                  <a:solidFill>
                    <a:srgbClr val="C00000"/>
                  </a:solidFill>
                  <a:latin typeface="微软雅黑" panose="020B0503020204020204" pitchFamily="34" charset="-122"/>
                  <a:ea typeface="微软雅黑" panose="020B0503020204020204" pitchFamily="34" charset="-122"/>
                </a:rPr>
                <a:t>手动模式，发现</a:t>
              </a:r>
              <a:r>
                <a:rPr lang="en-US" altLang="zh-CN" sz="1100" b="1" kern="0" dirty="0">
                  <a:solidFill>
                    <a:srgbClr val="C00000"/>
                  </a:solidFill>
                  <a:latin typeface="微软雅黑" panose="020B0503020204020204" pitchFamily="34" charset="-122"/>
                  <a:ea typeface="微软雅黑" panose="020B0503020204020204" pitchFamily="34" charset="-122"/>
                </a:rPr>
                <a:t>38</a:t>
              </a:r>
              <a:r>
                <a:rPr lang="zh-CN" altLang="en-US" sz="1100" b="1" kern="0" dirty="0">
                  <a:solidFill>
                    <a:srgbClr val="C00000"/>
                  </a:solidFill>
                  <a:latin typeface="微软雅黑" panose="020B0503020204020204" pitchFamily="34" charset="-122"/>
                  <a:ea typeface="微软雅黑" panose="020B0503020204020204" pitchFamily="34" charset="-122"/>
                </a:rPr>
                <a:t>处高危漏洞</a:t>
              </a:r>
              <a:endParaRPr lang="zh-CN" altLang="en-US" sz="1100" b="1" kern="0" dirty="0">
                <a:solidFill>
                  <a:srgbClr val="C00000"/>
                </a:solidFill>
                <a:latin typeface="微软雅黑" panose="020B0503020204020204" pitchFamily="34" charset="-122"/>
                <a:ea typeface="微软雅黑" panose="020B0503020204020204" pitchFamily="34" charset="-122"/>
              </a:endParaRPr>
            </a:p>
          </p:txBody>
        </p:sp>
        <p:grpSp>
          <p:nvGrpSpPr>
            <p:cNvPr id="62" name="组合 61"/>
            <p:cNvGrpSpPr/>
            <p:nvPr/>
          </p:nvGrpSpPr>
          <p:grpSpPr>
            <a:xfrm>
              <a:off x="904076" y="1340833"/>
              <a:ext cx="1144411" cy="482472"/>
              <a:chOff x="904076" y="1340833"/>
              <a:chExt cx="1144411" cy="482472"/>
            </a:xfrm>
          </p:grpSpPr>
          <p:cxnSp>
            <p:nvCxnSpPr>
              <p:cNvPr id="63" name="直接连接符 62"/>
              <p:cNvCxnSpPr/>
              <p:nvPr/>
            </p:nvCxnSpPr>
            <p:spPr>
              <a:xfrm>
                <a:off x="1481601" y="1340833"/>
                <a:ext cx="0" cy="20049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64" name="TextBox 63"/>
              <p:cNvSpPr txBox="1"/>
              <p:nvPr/>
            </p:nvSpPr>
            <p:spPr>
              <a:xfrm>
                <a:off x="904076" y="1583897"/>
                <a:ext cx="1144411" cy="239408"/>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渗透测试</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65" name="组合 64"/>
          <p:cNvGrpSpPr/>
          <p:nvPr/>
        </p:nvGrpSpPr>
        <p:grpSpPr>
          <a:xfrm>
            <a:off x="2947455" y="3474506"/>
            <a:ext cx="1624546" cy="1355133"/>
            <a:chOff x="873900" y="1340833"/>
            <a:chExt cx="1166203" cy="1249313"/>
          </a:xfrm>
        </p:grpSpPr>
        <p:sp>
          <p:nvSpPr>
            <p:cNvPr id="66" name="TextBox 65"/>
            <p:cNvSpPr txBox="1"/>
            <p:nvPr/>
          </p:nvSpPr>
          <p:spPr>
            <a:xfrm>
              <a:off x="873900" y="1767301"/>
              <a:ext cx="1166203" cy="822845"/>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按照等保</a:t>
              </a:r>
              <a:r>
                <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rPr>
                <a:t>3</a:t>
              </a: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级系统要求，完成网站群系统的</a:t>
              </a:r>
              <a:r>
                <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rPr>
                <a:t>checklist</a:t>
              </a: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a:t>
              </a:r>
              <a:endPar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100" b="1" kern="0" dirty="0">
                  <a:solidFill>
                    <a:srgbClr val="C00000"/>
                  </a:solidFill>
                  <a:latin typeface="微软雅黑" panose="020B0503020204020204" pitchFamily="34" charset="-122"/>
                  <a:ea typeface="微软雅黑" panose="020B0503020204020204" pitchFamily="34" charset="-122"/>
                </a:rPr>
                <a:t>确定技术、产品、管理三个维度差距情况</a:t>
              </a:r>
              <a:endParaRPr lang="zh-CN" altLang="en-US" sz="1100" b="1" kern="0" dirty="0">
                <a:solidFill>
                  <a:srgbClr val="C00000"/>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947384" y="1340833"/>
              <a:ext cx="1008112" cy="439900"/>
              <a:chOff x="947384" y="1340833"/>
              <a:chExt cx="1008112" cy="439900"/>
            </a:xfrm>
          </p:grpSpPr>
          <p:cxnSp>
            <p:nvCxnSpPr>
              <p:cNvPr id="68" name="直接连接符 67"/>
              <p:cNvCxnSpPr/>
              <p:nvPr/>
            </p:nvCxnSpPr>
            <p:spPr>
              <a:xfrm>
                <a:off x="1481601" y="1340833"/>
                <a:ext cx="0" cy="20049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69" name="TextBox 68"/>
              <p:cNvSpPr txBox="1"/>
              <p:nvPr/>
            </p:nvSpPr>
            <p:spPr>
              <a:xfrm>
                <a:off x="947384" y="1541325"/>
                <a:ext cx="1008112" cy="239408"/>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等保差距分析</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70" name="组合 69"/>
          <p:cNvGrpSpPr/>
          <p:nvPr/>
        </p:nvGrpSpPr>
        <p:grpSpPr>
          <a:xfrm>
            <a:off x="5325097" y="2561069"/>
            <a:ext cx="823262" cy="680781"/>
            <a:chOff x="6058303" y="3942381"/>
            <a:chExt cx="1231535" cy="1018926"/>
          </a:xfrm>
        </p:grpSpPr>
        <p:grpSp>
          <p:nvGrpSpPr>
            <p:cNvPr id="71" name="组合 70"/>
            <p:cNvGrpSpPr/>
            <p:nvPr/>
          </p:nvGrpSpPr>
          <p:grpSpPr>
            <a:xfrm>
              <a:off x="6119197" y="3942381"/>
              <a:ext cx="1018558" cy="1018926"/>
              <a:chOff x="4345444" y="2542859"/>
              <a:chExt cx="1810550" cy="1811205"/>
            </a:xfrm>
          </p:grpSpPr>
          <p:grpSp>
            <p:nvGrpSpPr>
              <p:cNvPr id="73" name="组合 7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5" name="同心圆 74"/>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76" name="椭圆 75"/>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74" name="椭圆 73"/>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72" name="TextBox 71"/>
            <p:cNvSpPr txBox="1"/>
            <p:nvPr/>
          </p:nvSpPr>
          <p:spPr>
            <a:xfrm>
              <a:off x="6058303" y="4149074"/>
              <a:ext cx="1231535"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10</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20</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4412253" y="2567578"/>
            <a:ext cx="680890" cy="680781"/>
            <a:chOff x="6119197" y="3942381"/>
            <a:chExt cx="1018558" cy="1018926"/>
          </a:xfrm>
        </p:grpSpPr>
        <p:grpSp>
          <p:nvGrpSpPr>
            <p:cNvPr id="78" name="组合 77"/>
            <p:cNvGrpSpPr/>
            <p:nvPr/>
          </p:nvGrpSpPr>
          <p:grpSpPr>
            <a:xfrm>
              <a:off x="6119197" y="3942381"/>
              <a:ext cx="1018558" cy="1018926"/>
              <a:chOff x="4345444" y="2542859"/>
              <a:chExt cx="1810550" cy="1811205"/>
            </a:xfrm>
          </p:grpSpPr>
          <p:grpSp>
            <p:nvGrpSpPr>
              <p:cNvPr id="80" name="组合 7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2" name="同心圆 81"/>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83" name="椭圆 82"/>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81" name="椭圆 80"/>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79" name="TextBox 30"/>
            <p:cNvSpPr txBox="1"/>
            <p:nvPr/>
          </p:nvSpPr>
          <p:spPr>
            <a:xfrm>
              <a:off x="6225023" y="4128743"/>
              <a:ext cx="880959"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9</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30</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84" name="组合 83"/>
          <p:cNvGrpSpPr/>
          <p:nvPr/>
        </p:nvGrpSpPr>
        <p:grpSpPr>
          <a:xfrm>
            <a:off x="6253402" y="2571751"/>
            <a:ext cx="823262" cy="680781"/>
            <a:chOff x="6058303" y="3942381"/>
            <a:chExt cx="1231535" cy="1018926"/>
          </a:xfrm>
        </p:grpSpPr>
        <p:grpSp>
          <p:nvGrpSpPr>
            <p:cNvPr id="85" name="组合 84"/>
            <p:cNvGrpSpPr/>
            <p:nvPr/>
          </p:nvGrpSpPr>
          <p:grpSpPr>
            <a:xfrm>
              <a:off x="6119197" y="3942381"/>
              <a:ext cx="1018558" cy="1018926"/>
              <a:chOff x="4345444" y="2542859"/>
              <a:chExt cx="1810550" cy="1811205"/>
            </a:xfrm>
          </p:grpSpPr>
          <p:grpSp>
            <p:nvGrpSpPr>
              <p:cNvPr id="87" name="组合 8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9" name="同心圆 88"/>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90" name="椭圆 89"/>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88" name="椭圆 87"/>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86" name="TextBox 110"/>
            <p:cNvSpPr txBox="1"/>
            <p:nvPr/>
          </p:nvSpPr>
          <p:spPr>
            <a:xfrm>
              <a:off x="6058303" y="4149074"/>
              <a:ext cx="1231535"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10</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31</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91" name="组合 90"/>
          <p:cNvGrpSpPr/>
          <p:nvPr/>
        </p:nvGrpSpPr>
        <p:grpSpPr>
          <a:xfrm>
            <a:off x="5846521" y="1060744"/>
            <a:ext cx="1575314" cy="1255619"/>
            <a:chOff x="873900" y="1541325"/>
            <a:chExt cx="1166203" cy="796196"/>
          </a:xfrm>
        </p:grpSpPr>
        <p:sp>
          <p:nvSpPr>
            <p:cNvPr id="92" name="TextBox 62"/>
            <p:cNvSpPr txBox="1"/>
            <p:nvPr/>
          </p:nvSpPr>
          <p:spPr>
            <a:xfrm>
              <a:off x="873900" y="1767302"/>
              <a:ext cx="1166203" cy="286883"/>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完成</a:t>
              </a:r>
              <a:r>
                <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台</a:t>
              </a:r>
              <a:r>
                <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rPr>
                <a:t>WIN</a:t>
              </a: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主机加固、安全管理制度编写。</a:t>
              </a:r>
              <a:endPar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93" name="组合 92"/>
            <p:cNvGrpSpPr/>
            <p:nvPr/>
          </p:nvGrpSpPr>
          <p:grpSpPr>
            <a:xfrm>
              <a:off x="947384" y="1541325"/>
              <a:ext cx="1008112" cy="796196"/>
              <a:chOff x="947384" y="1541325"/>
              <a:chExt cx="1008112" cy="796196"/>
            </a:xfrm>
          </p:grpSpPr>
          <p:cxnSp>
            <p:nvCxnSpPr>
              <p:cNvPr id="94" name="直接连接符 93"/>
              <p:cNvCxnSpPr/>
              <p:nvPr/>
            </p:nvCxnSpPr>
            <p:spPr>
              <a:xfrm flipH="1" flipV="1">
                <a:off x="1483703" y="2189699"/>
                <a:ext cx="1" cy="14782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95" name="TextBox 65"/>
              <p:cNvSpPr txBox="1"/>
              <p:nvPr/>
            </p:nvSpPr>
            <p:spPr>
              <a:xfrm>
                <a:off x="947384" y="1541325"/>
                <a:ext cx="1008112" cy="164669"/>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安全加固</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96" name="组合 95"/>
          <p:cNvGrpSpPr/>
          <p:nvPr/>
        </p:nvGrpSpPr>
        <p:grpSpPr>
          <a:xfrm>
            <a:off x="7218969" y="2550271"/>
            <a:ext cx="823262" cy="680781"/>
            <a:chOff x="6058303" y="3942381"/>
            <a:chExt cx="1231535" cy="1018926"/>
          </a:xfrm>
        </p:grpSpPr>
        <p:grpSp>
          <p:nvGrpSpPr>
            <p:cNvPr id="97" name="组合 96"/>
            <p:cNvGrpSpPr/>
            <p:nvPr/>
          </p:nvGrpSpPr>
          <p:grpSpPr>
            <a:xfrm>
              <a:off x="6119197" y="3942381"/>
              <a:ext cx="1018558" cy="1018926"/>
              <a:chOff x="4345444" y="2542859"/>
              <a:chExt cx="1810550" cy="1811205"/>
            </a:xfrm>
          </p:grpSpPr>
          <p:grpSp>
            <p:nvGrpSpPr>
              <p:cNvPr id="99" name="组合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1" name="同心圆 100"/>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102" name="椭圆 101"/>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100" name="椭圆 99"/>
              <p:cNvSpPr/>
              <p:nvPr/>
            </p:nvSpPr>
            <p:spPr>
              <a:xfrm>
                <a:off x="4565570" y="2763062"/>
                <a:ext cx="1370298" cy="1370793"/>
              </a:xfrm>
              <a:prstGeom prst="ellipse">
                <a:avLst/>
              </a:prstGeom>
              <a:solidFill>
                <a:srgbClr val="808080"/>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98" name="TextBox 110"/>
            <p:cNvSpPr txBox="1"/>
            <p:nvPr/>
          </p:nvSpPr>
          <p:spPr>
            <a:xfrm>
              <a:off x="6058303" y="4149074"/>
              <a:ext cx="1231535" cy="715567"/>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11</a:t>
              </a:r>
              <a:r>
                <a:rPr lang="zh-CN" altLang="en-US" sz="1100" kern="0" dirty="0">
                  <a:solidFill>
                    <a:prstClr val="white"/>
                  </a:solidFill>
                  <a:latin typeface="微软雅黑" panose="020B0503020204020204" pitchFamily="34" charset="-122"/>
                  <a:ea typeface="微软雅黑" panose="020B0503020204020204" pitchFamily="34" charset="-122"/>
                </a:rPr>
                <a:t>月</a:t>
              </a:r>
              <a:r>
                <a:rPr lang="en-US" altLang="zh-CN" sz="1100" kern="0" dirty="0">
                  <a:solidFill>
                    <a:prstClr val="white"/>
                  </a:solidFill>
                  <a:latin typeface="微软雅黑" panose="020B0503020204020204" pitchFamily="34" charset="-122"/>
                  <a:ea typeface="微软雅黑" panose="020B0503020204020204" pitchFamily="34" charset="-122"/>
                </a:rPr>
                <a:t>13</a:t>
              </a:r>
              <a:r>
                <a:rPr lang="zh-CN" altLang="en-US" sz="1100" kern="0" dirty="0">
                  <a:solidFill>
                    <a:prstClr val="white"/>
                  </a:solidFill>
                  <a:latin typeface="微软雅黑" panose="020B0503020204020204" pitchFamily="34" charset="-122"/>
                  <a:ea typeface="微软雅黑" panose="020B0503020204020204" pitchFamily="34" charset="-122"/>
                </a:rPr>
                <a:t>日</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6641039" y="3484429"/>
            <a:ext cx="1821411" cy="1412247"/>
            <a:chOff x="873900" y="1340833"/>
            <a:chExt cx="1174587" cy="1301966"/>
          </a:xfrm>
        </p:grpSpPr>
        <p:sp>
          <p:nvSpPr>
            <p:cNvPr id="104" name="TextBox 82"/>
            <p:cNvSpPr txBox="1"/>
            <p:nvPr/>
          </p:nvSpPr>
          <p:spPr>
            <a:xfrm>
              <a:off x="873900" y="1819955"/>
              <a:ext cx="1166203" cy="822844"/>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完成暗链修复、漏洞平台验证和关键字扫描应急工作</a:t>
              </a:r>
              <a:endPar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endParaRPr>
            </a:p>
            <a:p>
              <a:pPr algn="ctr">
                <a:lnSpc>
                  <a:spcPct val="130000"/>
                </a:lnSpc>
                <a:defRPr/>
              </a:pPr>
              <a:r>
                <a:rPr lang="zh-CN" altLang="en-US" sz="11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处理暗链</a:t>
              </a:r>
              <a:r>
                <a:rPr lang="en-US" altLang="zh-CN" sz="11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17</a:t>
              </a:r>
              <a:r>
                <a:rPr lang="zh-CN" altLang="en-US" sz="11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处、验证漏洞</a:t>
              </a:r>
              <a:r>
                <a:rPr lang="en-US" altLang="zh-CN" sz="11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49</a:t>
              </a:r>
              <a:r>
                <a:rPr lang="zh-CN" altLang="en-US" sz="11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个两轮敏感词筛查</a:t>
              </a:r>
              <a:endParaRPr lang="zh-CN" altLang="en-US" sz="1100" b="1" kern="0" dirty="0">
                <a:solidFill>
                  <a:srgbClr val="C00000"/>
                </a:solidFill>
                <a:latin typeface="微软雅黑" panose="020B0503020204020204" pitchFamily="34" charset="-122"/>
                <a:ea typeface="微软雅黑" panose="020B0503020204020204" pitchFamily="34" charset="-122"/>
              </a:endParaRPr>
            </a:p>
          </p:txBody>
        </p:sp>
        <p:grpSp>
          <p:nvGrpSpPr>
            <p:cNvPr id="105" name="组合 104"/>
            <p:cNvGrpSpPr/>
            <p:nvPr/>
          </p:nvGrpSpPr>
          <p:grpSpPr>
            <a:xfrm>
              <a:off x="904076" y="1340833"/>
              <a:ext cx="1144411" cy="482472"/>
              <a:chOff x="904076" y="1340833"/>
              <a:chExt cx="1144411" cy="482472"/>
            </a:xfrm>
          </p:grpSpPr>
          <p:cxnSp>
            <p:nvCxnSpPr>
              <p:cNvPr id="106" name="直接连接符 105"/>
              <p:cNvCxnSpPr/>
              <p:nvPr/>
            </p:nvCxnSpPr>
            <p:spPr>
              <a:xfrm>
                <a:off x="1481601" y="1340833"/>
                <a:ext cx="0" cy="20049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107" name="TextBox 85"/>
              <p:cNvSpPr txBox="1"/>
              <p:nvPr/>
            </p:nvSpPr>
            <p:spPr>
              <a:xfrm>
                <a:off x="904076" y="1583897"/>
                <a:ext cx="1144411" cy="239408"/>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安全应急</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108" name="组合 107"/>
          <p:cNvGrpSpPr/>
          <p:nvPr/>
        </p:nvGrpSpPr>
        <p:grpSpPr>
          <a:xfrm>
            <a:off x="7744575" y="1100181"/>
            <a:ext cx="1461026" cy="1255619"/>
            <a:chOff x="873900" y="1541325"/>
            <a:chExt cx="1081596" cy="796196"/>
          </a:xfrm>
        </p:grpSpPr>
        <p:sp>
          <p:nvSpPr>
            <p:cNvPr id="109" name="TextBox 62"/>
            <p:cNvSpPr txBox="1"/>
            <p:nvPr/>
          </p:nvSpPr>
          <p:spPr>
            <a:xfrm>
              <a:off x="873900" y="1767302"/>
              <a:ext cx="1035993" cy="286883"/>
            </a:xfrm>
            <a:prstGeom prst="rect">
              <a:avLst/>
            </a:prstGeom>
            <a:noFill/>
          </p:spPr>
          <p:txBody>
            <a:bodyPr wrap="square" lIns="91431" tIns="45715" rIns="91431" bIns="45715" rtlCol="0">
              <a:spAutoFit/>
            </a:bodyPr>
            <a:lstStyle/>
            <a:p>
              <a:pPr algn="ctr">
                <a:lnSpc>
                  <a:spcPct val="130000"/>
                </a:lnSpc>
                <a:defRPr/>
              </a:pP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完成</a:t>
              </a:r>
              <a:r>
                <a:rPr lang="en-US" altLang="zh-CN" sz="900" kern="0" dirty="0">
                  <a:solidFill>
                    <a:prstClr val="black">
                      <a:lumMod val="65000"/>
                      <a:lumOff val="35000"/>
                    </a:prstClr>
                  </a:solidFill>
                  <a:latin typeface="微软雅黑" panose="020B0503020204020204" pitchFamily="34" charset="-122"/>
                  <a:ea typeface="微软雅黑" panose="020B0503020204020204" pitchFamily="34" charset="-122"/>
                </a:rPr>
                <a:t>5</a:t>
              </a:r>
              <a:r>
                <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rPr>
                <a:t>个应用系统的巡检及加固、等保检查配合</a:t>
              </a:r>
              <a:endParaRPr lang="zh-CN" altLang="en-US" sz="900" kern="0"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947384" y="1541325"/>
              <a:ext cx="1008112" cy="796196"/>
              <a:chOff x="947384" y="1541325"/>
              <a:chExt cx="1008112" cy="796196"/>
            </a:xfrm>
          </p:grpSpPr>
          <p:cxnSp>
            <p:nvCxnSpPr>
              <p:cNvPr id="111" name="直接连接符 110"/>
              <p:cNvCxnSpPr/>
              <p:nvPr/>
            </p:nvCxnSpPr>
            <p:spPr>
              <a:xfrm flipH="1" flipV="1">
                <a:off x="1483703" y="2189699"/>
                <a:ext cx="1" cy="147822"/>
              </a:xfrm>
              <a:prstGeom prst="line">
                <a:avLst/>
              </a:prstGeom>
              <a:noFill/>
              <a:ln w="9525" cap="flat" cmpd="sng" algn="ctr">
                <a:solidFill>
                  <a:sysClr val="windowText" lastClr="000000">
                    <a:lumMod val="50000"/>
                    <a:lumOff val="50000"/>
                  </a:sysClr>
                </a:solidFill>
                <a:prstDash val="solid"/>
                <a:headEnd type="oval" w="sm" len="sm"/>
              </a:ln>
              <a:effectLst/>
            </p:spPr>
          </p:cxnSp>
          <p:sp>
            <p:nvSpPr>
              <p:cNvPr id="112" name="TextBox 65"/>
              <p:cNvSpPr txBox="1"/>
              <p:nvPr/>
            </p:nvSpPr>
            <p:spPr>
              <a:xfrm>
                <a:off x="947384" y="1541325"/>
                <a:ext cx="1008112" cy="164669"/>
              </a:xfrm>
              <a:prstGeom prst="rect">
                <a:avLst/>
              </a:prstGeom>
              <a:noFill/>
            </p:spPr>
            <p:txBody>
              <a:bodyPr wrap="square" lIns="91431" tIns="0" rIns="91431" bIns="0" rtlCol="0" anchor="t">
                <a:spAutoFit/>
              </a:bodyPr>
              <a:lstStyle/>
              <a:p>
                <a:pPr algn="ctr">
                  <a:lnSpc>
                    <a:spcPct val="150000"/>
                  </a:lnSpc>
                  <a:defRPr/>
                </a:pPr>
                <a:r>
                  <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rPr>
                  <a:t>安全巡检及加固</a:t>
                </a:r>
                <a:endParaRPr lang="zh-CN" altLang="en-US" sz="1100" b="1" kern="0" dirty="0">
                  <a:solidFill>
                    <a:prstClr val="black">
                      <a:lumMod val="65000"/>
                      <a:lumOff val="35000"/>
                    </a:prstClr>
                  </a:solidFill>
                  <a:latin typeface="微软雅黑" panose="020B0503020204020204" pitchFamily="34" charset="-122"/>
                  <a:ea typeface="微软雅黑" panose="020B0503020204020204" pitchFamily="34" charset="-122"/>
                  <a:cs typeface="华文黑体" pitchFamily="2" charset="-122"/>
                </a:endParaRPr>
              </a:p>
            </p:txBody>
          </p:sp>
        </p:grpSp>
      </p:grpSp>
      <p:grpSp>
        <p:nvGrpSpPr>
          <p:cNvPr id="113" name="组合 112"/>
          <p:cNvGrpSpPr/>
          <p:nvPr/>
        </p:nvGrpSpPr>
        <p:grpSpPr>
          <a:xfrm>
            <a:off x="8123577" y="2459362"/>
            <a:ext cx="881936" cy="881795"/>
            <a:chOff x="4450933" y="3791953"/>
            <a:chExt cx="1319306" cy="1319782"/>
          </a:xfrm>
        </p:grpSpPr>
        <p:grpSp>
          <p:nvGrpSpPr>
            <p:cNvPr id="114" name="组合 113"/>
            <p:cNvGrpSpPr/>
            <p:nvPr/>
          </p:nvGrpSpPr>
          <p:grpSpPr>
            <a:xfrm>
              <a:off x="4450933" y="3791953"/>
              <a:ext cx="1319306" cy="1319782"/>
              <a:chOff x="4345444" y="2542859"/>
              <a:chExt cx="1810550" cy="1811205"/>
            </a:xfrm>
          </p:grpSpPr>
          <p:grpSp>
            <p:nvGrpSpPr>
              <p:cNvPr id="116" name="组合 115"/>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8" name="同心圆 117"/>
                <p:cNvSpPr/>
                <p:nvPr/>
              </p:nvSpPr>
              <p:spPr>
                <a:xfrm>
                  <a:off x="1463339" y="1072758"/>
                  <a:ext cx="1546058" cy="1546058"/>
                </a:xfrm>
                <a:prstGeom prst="donut">
                  <a:avLst>
                    <a:gd name="adj" fmla="val 4879"/>
                  </a:avLst>
                </a:prstGeom>
                <a:gradFill>
                  <a:gsLst>
                    <a:gs pos="0">
                      <a:sysClr val="window" lastClr="FFFFFF">
                        <a:lumMod val="95000"/>
                      </a:sysClr>
                    </a:gs>
                    <a:gs pos="55000">
                      <a:sysClr val="window" lastClr="FFFFFF">
                        <a:lumMod val="95000"/>
                      </a:sysClr>
                    </a:gs>
                    <a:gs pos="100000">
                      <a:sysClr val="window" lastClr="FFFFFF">
                        <a:lumMod val="85000"/>
                      </a:sysClr>
                    </a:gs>
                  </a:gsLst>
                  <a:lin ang="8100000" scaled="0"/>
                </a:gradFill>
                <a:ln w="25400" cap="flat" cmpd="sng" algn="ctr">
                  <a:noFill/>
                  <a:prstDash val="solid"/>
                </a:ln>
                <a:effectLst/>
              </p:spPr>
              <p:txBody>
                <a:bodyPr rtlCol="0" anchor="ctr"/>
                <a:lstStyle/>
                <a:p>
                  <a:pPr algn="ctr">
                    <a:defRPr/>
                  </a:pPr>
                  <a:endParaRPr lang="zh-CN" altLang="en-US" sz="1400" kern="0">
                    <a:solidFill>
                      <a:prstClr val="black"/>
                    </a:solidFill>
                    <a:latin typeface="Calibri" panose="020F0502020204030204"/>
                    <a:ea typeface="微软雅黑" panose="020B0503020204020204" pitchFamily="34" charset="-122"/>
                  </a:endParaRPr>
                </a:p>
              </p:txBody>
            </p:sp>
            <p:sp>
              <p:nvSpPr>
                <p:cNvPr id="119" name="椭圆 118"/>
                <p:cNvSpPr/>
                <p:nvPr/>
              </p:nvSpPr>
              <p:spPr>
                <a:xfrm>
                  <a:off x="1484232" y="1093651"/>
                  <a:ext cx="1504274" cy="1504273"/>
                </a:xfrm>
                <a:prstGeom prst="ellipse">
                  <a:avLst/>
                </a:prstGeom>
                <a:gradFill>
                  <a:gsLst>
                    <a:gs pos="0">
                      <a:sysClr val="window" lastClr="FFFFFF"/>
                    </a:gs>
                    <a:gs pos="51000">
                      <a:sysClr val="window" lastClr="FFFFFF">
                        <a:lumMod val="95000"/>
                      </a:sysClr>
                    </a:gs>
                    <a:gs pos="100000">
                      <a:sysClr val="window" lastClr="FFFFFF">
                        <a:lumMod val="85000"/>
                      </a:sysClr>
                    </a:gs>
                  </a:gsLst>
                  <a:lin ang="18900000" scaled="0"/>
                </a:gra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117" name="椭圆 116"/>
              <p:cNvSpPr/>
              <p:nvPr/>
            </p:nvSpPr>
            <p:spPr>
              <a:xfrm>
                <a:off x="4565570" y="2763062"/>
                <a:ext cx="1370298" cy="1370793"/>
              </a:xfrm>
              <a:prstGeom prst="ellipse">
                <a:avLst/>
              </a:prstGeom>
              <a:solidFill>
                <a:srgbClr val="E6000A"/>
              </a:solidFill>
              <a:ln w="25400" cap="flat" cmpd="sng" algn="ctr">
                <a:noFill/>
                <a:prstDash val="solid"/>
              </a:ln>
              <a:effectLst/>
            </p:spPr>
            <p:txBody>
              <a:bodyPr rtlCol="0" anchor="ctr"/>
              <a:lstStyle/>
              <a:p>
                <a:pPr algn="ctr">
                  <a:defRPr/>
                </a:pPr>
                <a:endParaRPr lang="zh-CN" altLang="en-US" sz="1400" kern="0">
                  <a:solidFill>
                    <a:prstClr val="white"/>
                  </a:solidFill>
                  <a:latin typeface="Calibri" panose="020F0502020204030204"/>
                  <a:ea typeface="微软雅黑" panose="020B0503020204020204" pitchFamily="34" charset="-122"/>
                </a:endParaRPr>
              </a:p>
            </p:txBody>
          </p:sp>
        </p:grpSp>
        <p:sp>
          <p:nvSpPr>
            <p:cNvPr id="115" name="TextBox 23"/>
            <p:cNvSpPr txBox="1"/>
            <p:nvPr/>
          </p:nvSpPr>
          <p:spPr>
            <a:xfrm>
              <a:off x="4634569" y="4131852"/>
              <a:ext cx="978324" cy="715566"/>
            </a:xfrm>
            <a:prstGeom prst="rect">
              <a:avLst/>
            </a:prstGeom>
            <a:noFill/>
          </p:spPr>
          <p:txBody>
            <a:bodyPr wrap="square" lIns="138192" tIns="69096" rIns="138192" bIns="69096" rtlCol="0">
              <a:spAutoFit/>
            </a:bodyPr>
            <a:lstStyle/>
            <a:p>
              <a:pPr algn="ctr">
                <a:defRPr/>
              </a:pPr>
              <a:r>
                <a:rPr lang="en-US" altLang="zh-CN" sz="1100" kern="0" dirty="0">
                  <a:solidFill>
                    <a:prstClr val="white"/>
                  </a:solidFill>
                  <a:latin typeface="微软雅黑" panose="020B0503020204020204" pitchFamily="34" charset="-122"/>
                  <a:ea typeface="微软雅黑" panose="020B0503020204020204" pitchFamily="34" charset="-122"/>
                </a:rPr>
                <a:t>2018</a:t>
              </a:r>
              <a:r>
                <a:rPr lang="zh-CN" altLang="en-US" sz="1100" kern="0" dirty="0">
                  <a:solidFill>
                    <a:prstClr val="white"/>
                  </a:solidFill>
                  <a:latin typeface="微软雅黑" panose="020B0503020204020204" pitchFamily="34" charset="-122"/>
                  <a:ea typeface="微软雅黑" panose="020B0503020204020204" pitchFamily="34" charset="-122"/>
                </a:rPr>
                <a:t>年</a:t>
              </a:r>
              <a:endParaRPr lang="zh-CN" altLang="en-US" sz="1100" kern="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400" dirty="0">
                <a:solidFill>
                  <a:prstClr val="black">
                    <a:lumMod val="65000"/>
                    <a:lumOff val="35000"/>
                  </a:prstClr>
                </a:solidFill>
              </a:rPr>
              <a:t>华三</a:t>
            </a:r>
            <a:r>
              <a:rPr lang="en-US" altLang="zh-CN" sz="2400" dirty="0">
                <a:solidFill>
                  <a:prstClr val="black">
                    <a:lumMod val="65000"/>
                    <a:lumOff val="35000"/>
                  </a:prstClr>
                </a:solidFill>
              </a:rPr>
              <a:t>M9000</a:t>
            </a:r>
            <a:r>
              <a:rPr lang="zh-CN" altLang="en-US" sz="2400" dirty="0">
                <a:solidFill>
                  <a:prstClr val="black">
                    <a:lumMod val="65000"/>
                    <a:lumOff val="35000"/>
                  </a:prstClr>
                </a:solidFill>
              </a:rPr>
              <a:t>多业务网关教育行业应用</a:t>
            </a:r>
            <a:r>
              <a:rPr lang="zh-CN" altLang="en-US" sz="2400" dirty="0" smtClean="0">
                <a:solidFill>
                  <a:prstClr val="black">
                    <a:lumMod val="65000"/>
                    <a:lumOff val="35000"/>
                  </a:prstClr>
                </a:solidFill>
              </a:rPr>
              <a:t>案例</a:t>
            </a:r>
            <a:r>
              <a:rPr lang="en-US" altLang="zh-CN" sz="2400" dirty="0" smtClean="0">
                <a:solidFill>
                  <a:prstClr val="black">
                    <a:lumMod val="65000"/>
                    <a:lumOff val="35000"/>
                  </a:prstClr>
                </a:solidFill>
              </a:rPr>
              <a:t>	</a:t>
            </a:r>
            <a:endParaRPr lang="en-US" altLang="zh-CN" sz="2400" dirty="0">
              <a:solidFill>
                <a:prstClr val="black">
                  <a:lumMod val="65000"/>
                  <a:lumOff val="35000"/>
                </a:prstClr>
              </a:solidFill>
            </a:endParaRPr>
          </a:p>
        </p:txBody>
      </p:sp>
      <p:grpSp>
        <p:nvGrpSpPr>
          <p:cNvPr id="9" name="组合 8"/>
          <p:cNvGrpSpPr/>
          <p:nvPr/>
        </p:nvGrpSpPr>
        <p:grpSpPr>
          <a:xfrm>
            <a:off x="539552" y="932318"/>
            <a:ext cx="2405363" cy="3871680"/>
            <a:chOff x="309856" y="834730"/>
            <a:chExt cx="2106645" cy="4047095"/>
          </a:xfrm>
        </p:grpSpPr>
        <p:sp>
          <p:nvSpPr>
            <p:cNvPr id="10" name="圆角矩形 9"/>
            <p:cNvSpPr/>
            <p:nvPr/>
          </p:nvSpPr>
          <p:spPr>
            <a:xfrm>
              <a:off x="309856" y="1142880"/>
              <a:ext cx="2106645" cy="3738945"/>
            </a:xfrm>
            <a:prstGeom prst="roundRect">
              <a:avLst>
                <a:gd name="adj" fmla="val 2442"/>
              </a:avLst>
            </a:prstGeom>
            <a:noFill/>
            <a:ln w="9525" cap="flat" cmpd="sng" algn="ctr">
              <a:solidFill>
                <a:srgbClr val="4F81BD"/>
              </a:solidFill>
              <a:prstDash val="sysDash"/>
            </a:ln>
            <a:effectLst/>
          </p:spPr>
          <p:txBody>
            <a:bodyPr tIns="180000" rtlCol="0" anchor="t" anchorCtr="0"/>
            <a:lstStyle/>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smtClean="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中央民族大学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西北师范大学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哈尔滨工程大学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中国民航大学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吉林大学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深圳大学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黑龙江大学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defTabSz="887730" fontAlgn="auto">
                <a:lnSpc>
                  <a:spcPct val="120000"/>
                </a:lnSpc>
                <a:spcBef>
                  <a:spcPts val="0"/>
                </a:spcBef>
                <a:spcAft>
                  <a:spcPts val="0"/>
                </a:spcAft>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延安大学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内蒙古科技大学</a:t>
              </a:r>
              <a:endPar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内蒙古民族大学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包头师范大学</a:t>
              </a:r>
              <a:endPar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山东行政学院</a:t>
              </a:r>
              <a:endPar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江西科技学院</a:t>
              </a:r>
              <a:endPar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湖南理工大学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山东科技大学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辽宁工业大学</a:t>
              </a:r>
              <a:endParaRPr lang="en-US" altLang="zh-CN"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武汉纺织大学</a:t>
              </a:r>
              <a:endParaRPr lang="zh-CN" altLang="en-US" sz="100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Freeform 15"/>
            <p:cNvSpPr/>
            <p:nvPr/>
          </p:nvSpPr>
          <p:spPr bwMode="auto">
            <a:xfrm>
              <a:off x="623301" y="834730"/>
              <a:ext cx="1522412" cy="422459"/>
            </a:xfrm>
            <a:custGeom>
              <a:avLst/>
              <a:gdLst>
                <a:gd name="T0" fmla="*/ 25 w 959"/>
                <a:gd name="T1" fmla="*/ 322 h 322"/>
                <a:gd name="T2" fmla="*/ 936 w 959"/>
                <a:gd name="T3" fmla="*/ 322 h 322"/>
                <a:gd name="T4" fmla="*/ 936 w 959"/>
                <a:gd name="T5" fmla="*/ 322 h 322"/>
                <a:gd name="T6" fmla="*/ 944 w 959"/>
                <a:gd name="T7" fmla="*/ 319 h 322"/>
                <a:gd name="T8" fmla="*/ 953 w 959"/>
                <a:gd name="T9" fmla="*/ 315 h 322"/>
                <a:gd name="T10" fmla="*/ 957 w 959"/>
                <a:gd name="T11" fmla="*/ 307 h 322"/>
                <a:gd name="T12" fmla="*/ 959 w 959"/>
                <a:gd name="T13" fmla="*/ 299 h 322"/>
                <a:gd name="T14" fmla="*/ 959 w 959"/>
                <a:gd name="T15" fmla="*/ 23 h 322"/>
                <a:gd name="T16" fmla="*/ 959 w 959"/>
                <a:gd name="T17" fmla="*/ 23 h 322"/>
                <a:gd name="T18" fmla="*/ 957 w 959"/>
                <a:gd name="T19" fmla="*/ 14 h 322"/>
                <a:gd name="T20" fmla="*/ 953 w 959"/>
                <a:gd name="T21" fmla="*/ 6 h 322"/>
                <a:gd name="T22" fmla="*/ 944 w 959"/>
                <a:gd name="T23" fmla="*/ 2 h 322"/>
                <a:gd name="T24" fmla="*/ 936 w 959"/>
                <a:gd name="T25" fmla="*/ 0 h 322"/>
                <a:gd name="T26" fmla="*/ 25 w 959"/>
                <a:gd name="T27" fmla="*/ 0 h 322"/>
                <a:gd name="T28" fmla="*/ 25 w 959"/>
                <a:gd name="T29" fmla="*/ 0 h 322"/>
                <a:gd name="T30" fmla="*/ 14 w 959"/>
                <a:gd name="T31" fmla="*/ 2 h 322"/>
                <a:gd name="T32" fmla="*/ 8 w 959"/>
                <a:gd name="T33" fmla="*/ 6 h 322"/>
                <a:gd name="T34" fmla="*/ 2 w 959"/>
                <a:gd name="T35" fmla="*/ 14 h 322"/>
                <a:gd name="T36" fmla="*/ 0 w 959"/>
                <a:gd name="T37" fmla="*/ 23 h 322"/>
                <a:gd name="T38" fmla="*/ 0 w 959"/>
                <a:gd name="T39" fmla="*/ 299 h 322"/>
                <a:gd name="T40" fmla="*/ 0 w 959"/>
                <a:gd name="T41" fmla="*/ 299 h 322"/>
                <a:gd name="T42" fmla="*/ 2 w 959"/>
                <a:gd name="T43" fmla="*/ 307 h 322"/>
                <a:gd name="T44" fmla="*/ 8 w 959"/>
                <a:gd name="T45" fmla="*/ 315 h 322"/>
                <a:gd name="T46" fmla="*/ 14 w 959"/>
                <a:gd name="T47" fmla="*/ 319 h 322"/>
                <a:gd name="T48" fmla="*/ 25 w 959"/>
                <a:gd name="T49" fmla="*/ 322 h 322"/>
                <a:gd name="T50" fmla="*/ 25 w 959"/>
                <a:gd name="T5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9" h="322">
                  <a:moveTo>
                    <a:pt x="25" y="322"/>
                  </a:moveTo>
                  <a:lnTo>
                    <a:pt x="936" y="322"/>
                  </a:lnTo>
                  <a:lnTo>
                    <a:pt x="936" y="322"/>
                  </a:lnTo>
                  <a:lnTo>
                    <a:pt x="944" y="319"/>
                  </a:lnTo>
                  <a:lnTo>
                    <a:pt x="953" y="315"/>
                  </a:lnTo>
                  <a:lnTo>
                    <a:pt x="957" y="307"/>
                  </a:lnTo>
                  <a:lnTo>
                    <a:pt x="959" y="299"/>
                  </a:lnTo>
                  <a:lnTo>
                    <a:pt x="959" y="23"/>
                  </a:lnTo>
                  <a:lnTo>
                    <a:pt x="959" y="23"/>
                  </a:lnTo>
                  <a:lnTo>
                    <a:pt x="957" y="14"/>
                  </a:lnTo>
                  <a:lnTo>
                    <a:pt x="953" y="6"/>
                  </a:lnTo>
                  <a:lnTo>
                    <a:pt x="944" y="2"/>
                  </a:lnTo>
                  <a:lnTo>
                    <a:pt x="936" y="0"/>
                  </a:lnTo>
                  <a:lnTo>
                    <a:pt x="25" y="0"/>
                  </a:lnTo>
                  <a:lnTo>
                    <a:pt x="25" y="0"/>
                  </a:lnTo>
                  <a:lnTo>
                    <a:pt x="14" y="2"/>
                  </a:lnTo>
                  <a:lnTo>
                    <a:pt x="8" y="6"/>
                  </a:lnTo>
                  <a:lnTo>
                    <a:pt x="2" y="14"/>
                  </a:lnTo>
                  <a:lnTo>
                    <a:pt x="0" y="23"/>
                  </a:lnTo>
                  <a:lnTo>
                    <a:pt x="0" y="299"/>
                  </a:lnTo>
                  <a:lnTo>
                    <a:pt x="0" y="299"/>
                  </a:lnTo>
                  <a:lnTo>
                    <a:pt x="2" y="307"/>
                  </a:lnTo>
                  <a:lnTo>
                    <a:pt x="8" y="315"/>
                  </a:lnTo>
                  <a:lnTo>
                    <a:pt x="14" y="319"/>
                  </a:lnTo>
                  <a:lnTo>
                    <a:pt x="25" y="322"/>
                  </a:lnTo>
                  <a:lnTo>
                    <a:pt x="25" y="322"/>
                  </a:lnTo>
                  <a:close/>
                </a:path>
              </a:pathLst>
            </a:custGeom>
            <a:solidFill>
              <a:srgbClr val="1F497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88773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12" name="Rectangle 16"/>
            <p:cNvSpPr>
              <a:spLocks noChangeArrowheads="1"/>
            </p:cNvSpPr>
            <p:nvPr/>
          </p:nvSpPr>
          <p:spPr bwMode="auto">
            <a:xfrm>
              <a:off x="958307" y="923813"/>
              <a:ext cx="786200" cy="21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defTabSz="1151890" eaLnBrk="1" fontAlgn="auto" latinLnBrk="0" hangingPunct="1">
                <a:lnSpc>
                  <a:spcPct val="100000"/>
                </a:lnSpc>
                <a:spcBef>
                  <a:spcPts val="0"/>
                </a:spcBef>
                <a:spcAft>
                  <a:spcPts val="0"/>
                </a:spcAft>
                <a:buClrTx/>
                <a:buSzTx/>
                <a:buFontTx/>
                <a:buNone/>
                <a:defRPr/>
              </a:pPr>
              <a:r>
                <a:rPr lang="zh-CN" altLang="en-US" sz="14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rPr>
                <a:t>校园网出口</a:t>
              </a:r>
              <a:endParaRPr lang="zh-CN" altLang="en-US" sz="14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3" name="组合 12"/>
          <p:cNvGrpSpPr/>
          <p:nvPr/>
        </p:nvGrpSpPr>
        <p:grpSpPr>
          <a:xfrm>
            <a:off x="3283379" y="932318"/>
            <a:ext cx="2405363" cy="3871680"/>
            <a:chOff x="309856" y="834730"/>
            <a:chExt cx="2106645" cy="4047095"/>
          </a:xfrm>
        </p:grpSpPr>
        <p:sp>
          <p:nvSpPr>
            <p:cNvPr id="14" name="圆角矩形 13"/>
            <p:cNvSpPr/>
            <p:nvPr/>
          </p:nvSpPr>
          <p:spPr>
            <a:xfrm>
              <a:off x="309856" y="1142880"/>
              <a:ext cx="2106645" cy="3738945"/>
            </a:xfrm>
            <a:prstGeom prst="roundRect">
              <a:avLst>
                <a:gd name="adj" fmla="val 2442"/>
              </a:avLst>
            </a:prstGeom>
            <a:noFill/>
            <a:ln w="9525" cap="flat" cmpd="sng" algn="ctr">
              <a:solidFill>
                <a:srgbClr val="4F81BD"/>
              </a:solidFill>
              <a:prstDash val="sysDash"/>
            </a:ln>
            <a:effectLst/>
          </p:spPr>
          <p:txBody>
            <a:bodyPr tIns="180000" rtlCol="0" anchor="t" anchorCtr="0"/>
            <a:lstStyle/>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南开大学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南京大学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中国石油大学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华南师范大学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北京交通大学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湖南大学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山东大学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lvl="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云南大学</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lvl="0" indent="-285750" defTabSz="887730" fontAlgn="auto">
                <a:lnSpc>
                  <a:spcPct val="120000"/>
                </a:lnSpc>
                <a:spcBef>
                  <a:spcPts val="0"/>
                </a:spcBef>
                <a:spcAft>
                  <a:spcPts val="0"/>
                </a:spcAft>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四川师范大学</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天津广播电视大学</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江苏省教育考试院</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中山教育局云平台</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中南财经政法大学</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南京审计大学</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贵州省水利水电职业技术学院</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青岛大学</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5" name="Freeform 15"/>
            <p:cNvSpPr/>
            <p:nvPr/>
          </p:nvSpPr>
          <p:spPr bwMode="auto">
            <a:xfrm>
              <a:off x="623301" y="834730"/>
              <a:ext cx="1522412" cy="422459"/>
            </a:xfrm>
            <a:custGeom>
              <a:avLst/>
              <a:gdLst>
                <a:gd name="T0" fmla="*/ 25 w 959"/>
                <a:gd name="T1" fmla="*/ 322 h 322"/>
                <a:gd name="T2" fmla="*/ 936 w 959"/>
                <a:gd name="T3" fmla="*/ 322 h 322"/>
                <a:gd name="T4" fmla="*/ 936 w 959"/>
                <a:gd name="T5" fmla="*/ 322 h 322"/>
                <a:gd name="T6" fmla="*/ 944 w 959"/>
                <a:gd name="T7" fmla="*/ 319 h 322"/>
                <a:gd name="T8" fmla="*/ 953 w 959"/>
                <a:gd name="T9" fmla="*/ 315 h 322"/>
                <a:gd name="T10" fmla="*/ 957 w 959"/>
                <a:gd name="T11" fmla="*/ 307 h 322"/>
                <a:gd name="T12" fmla="*/ 959 w 959"/>
                <a:gd name="T13" fmla="*/ 299 h 322"/>
                <a:gd name="T14" fmla="*/ 959 w 959"/>
                <a:gd name="T15" fmla="*/ 23 h 322"/>
                <a:gd name="T16" fmla="*/ 959 w 959"/>
                <a:gd name="T17" fmla="*/ 23 h 322"/>
                <a:gd name="T18" fmla="*/ 957 w 959"/>
                <a:gd name="T19" fmla="*/ 14 h 322"/>
                <a:gd name="T20" fmla="*/ 953 w 959"/>
                <a:gd name="T21" fmla="*/ 6 h 322"/>
                <a:gd name="T22" fmla="*/ 944 w 959"/>
                <a:gd name="T23" fmla="*/ 2 h 322"/>
                <a:gd name="T24" fmla="*/ 936 w 959"/>
                <a:gd name="T25" fmla="*/ 0 h 322"/>
                <a:gd name="T26" fmla="*/ 25 w 959"/>
                <a:gd name="T27" fmla="*/ 0 h 322"/>
                <a:gd name="T28" fmla="*/ 25 w 959"/>
                <a:gd name="T29" fmla="*/ 0 h 322"/>
                <a:gd name="T30" fmla="*/ 14 w 959"/>
                <a:gd name="T31" fmla="*/ 2 h 322"/>
                <a:gd name="T32" fmla="*/ 8 w 959"/>
                <a:gd name="T33" fmla="*/ 6 h 322"/>
                <a:gd name="T34" fmla="*/ 2 w 959"/>
                <a:gd name="T35" fmla="*/ 14 h 322"/>
                <a:gd name="T36" fmla="*/ 0 w 959"/>
                <a:gd name="T37" fmla="*/ 23 h 322"/>
                <a:gd name="T38" fmla="*/ 0 w 959"/>
                <a:gd name="T39" fmla="*/ 299 h 322"/>
                <a:gd name="T40" fmla="*/ 0 w 959"/>
                <a:gd name="T41" fmla="*/ 299 h 322"/>
                <a:gd name="T42" fmla="*/ 2 w 959"/>
                <a:gd name="T43" fmla="*/ 307 h 322"/>
                <a:gd name="T44" fmla="*/ 8 w 959"/>
                <a:gd name="T45" fmla="*/ 315 h 322"/>
                <a:gd name="T46" fmla="*/ 14 w 959"/>
                <a:gd name="T47" fmla="*/ 319 h 322"/>
                <a:gd name="T48" fmla="*/ 25 w 959"/>
                <a:gd name="T49" fmla="*/ 322 h 322"/>
                <a:gd name="T50" fmla="*/ 25 w 959"/>
                <a:gd name="T5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9" h="322">
                  <a:moveTo>
                    <a:pt x="25" y="322"/>
                  </a:moveTo>
                  <a:lnTo>
                    <a:pt x="936" y="322"/>
                  </a:lnTo>
                  <a:lnTo>
                    <a:pt x="936" y="322"/>
                  </a:lnTo>
                  <a:lnTo>
                    <a:pt x="944" y="319"/>
                  </a:lnTo>
                  <a:lnTo>
                    <a:pt x="953" y="315"/>
                  </a:lnTo>
                  <a:lnTo>
                    <a:pt x="957" y="307"/>
                  </a:lnTo>
                  <a:lnTo>
                    <a:pt x="959" y="299"/>
                  </a:lnTo>
                  <a:lnTo>
                    <a:pt x="959" y="23"/>
                  </a:lnTo>
                  <a:lnTo>
                    <a:pt x="959" y="23"/>
                  </a:lnTo>
                  <a:lnTo>
                    <a:pt x="957" y="14"/>
                  </a:lnTo>
                  <a:lnTo>
                    <a:pt x="953" y="6"/>
                  </a:lnTo>
                  <a:lnTo>
                    <a:pt x="944" y="2"/>
                  </a:lnTo>
                  <a:lnTo>
                    <a:pt x="936" y="0"/>
                  </a:lnTo>
                  <a:lnTo>
                    <a:pt x="25" y="0"/>
                  </a:lnTo>
                  <a:lnTo>
                    <a:pt x="25" y="0"/>
                  </a:lnTo>
                  <a:lnTo>
                    <a:pt x="14" y="2"/>
                  </a:lnTo>
                  <a:lnTo>
                    <a:pt x="8" y="6"/>
                  </a:lnTo>
                  <a:lnTo>
                    <a:pt x="2" y="14"/>
                  </a:lnTo>
                  <a:lnTo>
                    <a:pt x="0" y="23"/>
                  </a:lnTo>
                  <a:lnTo>
                    <a:pt x="0" y="299"/>
                  </a:lnTo>
                  <a:lnTo>
                    <a:pt x="0" y="299"/>
                  </a:lnTo>
                  <a:lnTo>
                    <a:pt x="2" y="307"/>
                  </a:lnTo>
                  <a:lnTo>
                    <a:pt x="8" y="315"/>
                  </a:lnTo>
                  <a:lnTo>
                    <a:pt x="14" y="319"/>
                  </a:lnTo>
                  <a:lnTo>
                    <a:pt x="25" y="322"/>
                  </a:lnTo>
                  <a:lnTo>
                    <a:pt x="25" y="322"/>
                  </a:lnTo>
                  <a:close/>
                </a:path>
              </a:pathLst>
            </a:custGeom>
            <a:solidFill>
              <a:srgbClr val="1F497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88773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16" name="Rectangle 16"/>
            <p:cNvSpPr>
              <a:spLocks noChangeArrowheads="1"/>
            </p:cNvSpPr>
            <p:nvPr/>
          </p:nvSpPr>
          <p:spPr bwMode="auto">
            <a:xfrm>
              <a:off x="958307" y="923813"/>
              <a:ext cx="943440" cy="21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defTabSz="1151890" eaLnBrk="1" fontAlgn="auto" latinLnBrk="0" hangingPunct="1">
                <a:lnSpc>
                  <a:spcPct val="100000"/>
                </a:lnSpc>
                <a:spcBef>
                  <a:spcPts val="0"/>
                </a:spcBef>
                <a:spcAft>
                  <a:spcPts val="0"/>
                </a:spcAft>
                <a:buClrTx/>
                <a:buSzTx/>
                <a:buFontTx/>
                <a:buNone/>
                <a:defRPr/>
              </a:pPr>
              <a:r>
                <a:rPr lang="zh-CN" altLang="en-US" sz="14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rPr>
                <a:t>数据中心安全</a:t>
              </a:r>
              <a:endParaRPr kumimoji="0" lang="zh-CN" altLang="en-US" sz="14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grpSp>
        <p:nvGrpSpPr>
          <p:cNvPr id="17" name="组合 16"/>
          <p:cNvGrpSpPr/>
          <p:nvPr/>
        </p:nvGrpSpPr>
        <p:grpSpPr>
          <a:xfrm>
            <a:off x="6127077" y="932318"/>
            <a:ext cx="2405363" cy="3871679"/>
            <a:chOff x="309856" y="834730"/>
            <a:chExt cx="2106645" cy="4047095"/>
          </a:xfrm>
        </p:grpSpPr>
        <p:sp>
          <p:nvSpPr>
            <p:cNvPr id="18" name="圆角矩形 17"/>
            <p:cNvSpPr/>
            <p:nvPr/>
          </p:nvSpPr>
          <p:spPr>
            <a:xfrm>
              <a:off x="309856" y="1142880"/>
              <a:ext cx="2106645" cy="3738945"/>
            </a:xfrm>
            <a:prstGeom prst="roundRect">
              <a:avLst>
                <a:gd name="adj" fmla="val 2442"/>
              </a:avLst>
            </a:prstGeom>
            <a:noFill/>
            <a:ln w="9525" cap="flat" cmpd="sng" algn="ctr">
              <a:solidFill>
                <a:srgbClr val="4F81BD"/>
              </a:solidFill>
              <a:prstDash val="sysDash"/>
            </a:ln>
            <a:effectLst/>
          </p:spPr>
          <p:txBody>
            <a:bodyPr tIns="180000" rtlCol="0" anchor="t" anchorCtr="0"/>
            <a:lstStyle/>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太原市教育三通两平台</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青岛教体局</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苏州市教育云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杭州滨江区教育云</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厦门教育局城域网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榆林教育云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韶关市教育云</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济宁嘉祥教育三通两平台</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青岛市教育局</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延庆区三通两平台</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呼和浩特市赛罕区教育城域网</a:t>
              </a: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宝坻教育城城域网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自贡教育云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长垣教育云</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r>
                <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rPr>
                <a:t>梁山教育三通两平台</a:t>
              </a:r>
              <a:endParaRPr lang="en-US" altLang="zh-CN"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a:p>
              <a:pPr marL="285750" marR="0" lvl="0" indent="-285750" defTabSz="887730" eaLnBrk="1" fontAlgn="auto" latinLnBrk="0" hangingPunct="1">
                <a:lnSpc>
                  <a:spcPct val="120000"/>
                </a:lnSpc>
                <a:spcBef>
                  <a:spcPts val="0"/>
                </a:spcBef>
                <a:spcAft>
                  <a:spcPts val="0"/>
                </a:spcAft>
                <a:buClrTx/>
                <a:buSzTx/>
                <a:buFont typeface="Wingdings" panose="05000000000000000000" pitchFamily="2" charset="2"/>
                <a:buChar char="n"/>
                <a:defRPr/>
              </a:pPr>
              <a:endParaRPr lang="zh-CN" altLang="en-US" sz="1050" kern="0" dirty="0">
                <a:solidFill>
                  <a:prstClr val="black">
                    <a:lumMod val="85000"/>
                    <a:lumOff val="15000"/>
                  </a:prst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9" name="Freeform 15"/>
            <p:cNvSpPr/>
            <p:nvPr/>
          </p:nvSpPr>
          <p:spPr bwMode="auto">
            <a:xfrm>
              <a:off x="623301" y="834730"/>
              <a:ext cx="1522412" cy="422459"/>
            </a:xfrm>
            <a:custGeom>
              <a:avLst/>
              <a:gdLst>
                <a:gd name="T0" fmla="*/ 25 w 959"/>
                <a:gd name="T1" fmla="*/ 322 h 322"/>
                <a:gd name="T2" fmla="*/ 936 w 959"/>
                <a:gd name="T3" fmla="*/ 322 h 322"/>
                <a:gd name="T4" fmla="*/ 936 w 959"/>
                <a:gd name="T5" fmla="*/ 322 h 322"/>
                <a:gd name="T6" fmla="*/ 944 w 959"/>
                <a:gd name="T7" fmla="*/ 319 h 322"/>
                <a:gd name="T8" fmla="*/ 953 w 959"/>
                <a:gd name="T9" fmla="*/ 315 h 322"/>
                <a:gd name="T10" fmla="*/ 957 w 959"/>
                <a:gd name="T11" fmla="*/ 307 h 322"/>
                <a:gd name="T12" fmla="*/ 959 w 959"/>
                <a:gd name="T13" fmla="*/ 299 h 322"/>
                <a:gd name="T14" fmla="*/ 959 w 959"/>
                <a:gd name="T15" fmla="*/ 23 h 322"/>
                <a:gd name="T16" fmla="*/ 959 w 959"/>
                <a:gd name="T17" fmla="*/ 23 h 322"/>
                <a:gd name="T18" fmla="*/ 957 w 959"/>
                <a:gd name="T19" fmla="*/ 14 h 322"/>
                <a:gd name="T20" fmla="*/ 953 w 959"/>
                <a:gd name="T21" fmla="*/ 6 h 322"/>
                <a:gd name="T22" fmla="*/ 944 w 959"/>
                <a:gd name="T23" fmla="*/ 2 h 322"/>
                <a:gd name="T24" fmla="*/ 936 w 959"/>
                <a:gd name="T25" fmla="*/ 0 h 322"/>
                <a:gd name="T26" fmla="*/ 25 w 959"/>
                <a:gd name="T27" fmla="*/ 0 h 322"/>
                <a:gd name="T28" fmla="*/ 25 w 959"/>
                <a:gd name="T29" fmla="*/ 0 h 322"/>
                <a:gd name="T30" fmla="*/ 14 w 959"/>
                <a:gd name="T31" fmla="*/ 2 h 322"/>
                <a:gd name="T32" fmla="*/ 8 w 959"/>
                <a:gd name="T33" fmla="*/ 6 h 322"/>
                <a:gd name="T34" fmla="*/ 2 w 959"/>
                <a:gd name="T35" fmla="*/ 14 h 322"/>
                <a:gd name="T36" fmla="*/ 0 w 959"/>
                <a:gd name="T37" fmla="*/ 23 h 322"/>
                <a:gd name="T38" fmla="*/ 0 w 959"/>
                <a:gd name="T39" fmla="*/ 299 h 322"/>
                <a:gd name="T40" fmla="*/ 0 w 959"/>
                <a:gd name="T41" fmla="*/ 299 h 322"/>
                <a:gd name="T42" fmla="*/ 2 w 959"/>
                <a:gd name="T43" fmla="*/ 307 h 322"/>
                <a:gd name="T44" fmla="*/ 8 w 959"/>
                <a:gd name="T45" fmla="*/ 315 h 322"/>
                <a:gd name="T46" fmla="*/ 14 w 959"/>
                <a:gd name="T47" fmla="*/ 319 h 322"/>
                <a:gd name="T48" fmla="*/ 25 w 959"/>
                <a:gd name="T49" fmla="*/ 322 h 322"/>
                <a:gd name="T50" fmla="*/ 25 w 959"/>
                <a:gd name="T51"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9" h="322">
                  <a:moveTo>
                    <a:pt x="25" y="322"/>
                  </a:moveTo>
                  <a:lnTo>
                    <a:pt x="936" y="322"/>
                  </a:lnTo>
                  <a:lnTo>
                    <a:pt x="936" y="322"/>
                  </a:lnTo>
                  <a:lnTo>
                    <a:pt x="944" y="319"/>
                  </a:lnTo>
                  <a:lnTo>
                    <a:pt x="953" y="315"/>
                  </a:lnTo>
                  <a:lnTo>
                    <a:pt x="957" y="307"/>
                  </a:lnTo>
                  <a:lnTo>
                    <a:pt x="959" y="299"/>
                  </a:lnTo>
                  <a:lnTo>
                    <a:pt x="959" y="23"/>
                  </a:lnTo>
                  <a:lnTo>
                    <a:pt x="959" y="23"/>
                  </a:lnTo>
                  <a:lnTo>
                    <a:pt x="957" y="14"/>
                  </a:lnTo>
                  <a:lnTo>
                    <a:pt x="953" y="6"/>
                  </a:lnTo>
                  <a:lnTo>
                    <a:pt x="944" y="2"/>
                  </a:lnTo>
                  <a:lnTo>
                    <a:pt x="936" y="0"/>
                  </a:lnTo>
                  <a:lnTo>
                    <a:pt x="25" y="0"/>
                  </a:lnTo>
                  <a:lnTo>
                    <a:pt x="25" y="0"/>
                  </a:lnTo>
                  <a:lnTo>
                    <a:pt x="14" y="2"/>
                  </a:lnTo>
                  <a:lnTo>
                    <a:pt x="8" y="6"/>
                  </a:lnTo>
                  <a:lnTo>
                    <a:pt x="2" y="14"/>
                  </a:lnTo>
                  <a:lnTo>
                    <a:pt x="0" y="23"/>
                  </a:lnTo>
                  <a:lnTo>
                    <a:pt x="0" y="299"/>
                  </a:lnTo>
                  <a:lnTo>
                    <a:pt x="0" y="299"/>
                  </a:lnTo>
                  <a:lnTo>
                    <a:pt x="2" y="307"/>
                  </a:lnTo>
                  <a:lnTo>
                    <a:pt x="8" y="315"/>
                  </a:lnTo>
                  <a:lnTo>
                    <a:pt x="14" y="319"/>
                  </a:lnTo>
                  <a:lnTo>
                    <a:pt x="25" y="322"/>
                  </a:lnTo>
                  <a:lnTo>
                    <a:pt x="25" y="322"/>
                  </a:lnTo>
                  <a:close/>
                </a:path>
              </a:pathLst>
            </a:custGeom>
            <a:solidFill>
              <a:srgbClr val="1F497D">
                <a:lumMod val="60000"/>
                <a:lumOff val="4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88773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prstClr val="black"/>
                </a:solidFill>
                <a:effectLst/>
                <a:uLnTx/>
                <a:uFillTx/>
                <a:latin typeface="Calibri" panose="020F0502020204030204"/>
                <a:ea typeface="宋体" panose="02010600030101010101" pitchFamily="2" charset="-122"/>
              </a:endParaRPr>
            </a:p>
          </p:txBody>
        </p:sp>
        <p:sp>
          <p:nvSpPr>
            <p:cNvPr id="20" name="Rectangle 16"/>
            <p:cNvSpPr>
              <a:spLocks noChangeArrowheads="1"/>
            </p:cNvSpPr>
            <p:nvPr/>
          </p:nvSpPr>
          <p:spPr bwMode="auto">
            <a:xfrm>
              <a:off x="958307" y="923813"/>
              <a:ext cx="786200" cy="21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p>
              <a:pPr marL="0" marR="0" lvl="0" indent="0" defTabSz="1151890" eaLnBrk="1" fontAlgn="auto" latinLnBrk="0" hangingPunct="1">
                <a:lnSpc>
                  <a:spcPct val="100000"/>
                </a:lnSpc>
                <a:spcBef>
                  <a:spcPts val="0"/>
                </a:spcBef>
                <a:spcAft>
                  <a:spcPts val="0"/>
                </a:spcAft>
                <a:buClrTx/>
                <a:buSzTx/>
                <a:buFontTx/>
                <a:buNone/>
                <a:defRPr/>
              </a:pPr>
              <a:r>
                <a:rPr lang="zh-CN" altLang="en-US" sz="1400" b="1" kern="0" dirty="0">
                  <a:solidFill>
                    <a:srgbClr val="FFFFFF"/>
                  </a:solidFill>
                  <a:latin typeface="微软雅黑" panose="020B0503020204020204" pitchFamily="34" charset="-122"/>
                  <a:ea typeface="微软雅黑" panose="020B0503020204020204" pitchFamily="34" charset="-122"/>
                  <a:cs typeface="宋体" panose="02010600030101010101" pitchFamily="2" charset="-122"/>
                </a:rPr>
                <a:t>三通两平台</a:t>
              </a:r>
              <a:endParaRPr kumimoji="0" lang="zh-CN" altLang="en-US" sz="14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1520" y="3363838"/>
            <a:ext cx="8640960" cy="1361715"/>
          </a:xfrm>
          <a:prstGeom prst="rect">
            <a:avLst/>
          </a:prstGeom>
          <a:solidFill>
            <a:srgbClr val="A0A0A0"/>
          </a:solidFill>
          <a:ln>
            <a:noFill/>
          </a:ln>
        </p:spPr>
        <p:txBody>
          <a:bodyPr vert="horz" wrap="square" lIns="91440" tIns="45720" rIns="91440" bIns="45720" numCol="1" anchor="ctr" anchorCtr="1" compatLnSpc="1"/>
          <a:lstStyle/>
          <a:p>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4139952" y="4299942"/>
            <a:ext cx="859129" cy="338554"/>
          </a:xfrm>
          <a:prstGeom prst="rect">
            <a:avLst/>
          </a:prstGeom>
        </p:spPr>
        <p:txBody>
          <a:bodyPr wrap="none">
            <a:spAutoFit/>
          </a:bodyPr>
          <a:lstStyle/>
          <a:p>
            <a:pPr algn="ctr"/>
            <a:r>
              <a:rPr lang="zh-CN" altLang="en-US" sz="800" b="0" dirty="0">
                <a:latin typeface="微软雅黑" panose="020B0503020204020204" pitchFamily="34" charset="-122"/>
                <a:ea typeface="微软雅黑" panose="020B0503020204020204" pitchFamily="34" charset="-122"/>
                <a:cs typeface="微软雅黑" panose="020B0503020204020204" pitchFamily="34" charset="-122"/>
              </a:rPr>
              <a:t>新华三集团</a:t>
            </a:r>
            <a:endParaRPr lang="en-US" altLang="zh-CN" sz="800" b="0"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800" b="0" dirty="0">
                <a:latin typeface="微软雅黑" panose="020B0503020204020204" pitchFamily="34" charset="-122"/>
                <a:ea typeface="微软雅黑" panose="020B0503020204020204" pitchFamily="34" charset="-122"/>
                <a:cs typeface="微软雅黑" panose="020B0503020204020204" pitchFamily="34" charset="-122"/>
              </a:rPr>
              <a:t>www.h3c.com</a:t>
            </a:r>
            <a:endParaRPr lang="zh-CN" altLang="en-US" sz="800"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251520" y="4758279"/>
            <a:ext cx="8640960" cy="45719"/>
          </a:xfrm>
          <a:prstGeom prst="rect">
            <a:avLst/>
          </a:prstGeom>
          <a:solidFill>
            <a:srgbClr val="D7000F"/>
          </a:solidFill>
          <a:ln>
            <a:noFill/>
          </a:ln>
        </p:spPr>
        <p:txBody>
          <a:bodyPr vert="horz" wrap="square" lIns="91440" tIns="45720" rIns="91440" bIns="45720" numCol="1" anchor="ctr" anchorCtr="1" compatLnSpc="1"/>
          <a:lstStyle/>
          <a:p>
            <a:endParaRPr lang="zh-CN" altLang="en-US"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3563888" y="2211710"/>
            <a:ext cx="2199941" cy="646331"/>
          </a:xfrm>
          <a:prstGeom prst="rect">
            <a:avLst/>
          </a:prstGeom>
          <a:noFill/>
        </p:spPr>
        <p:txBody>
          <a:bodyPr wrap="none" rtlCol="0">
            <a:spAutoFit/>
          </a:bodyPr>
          <a:lstStyle/>
          <a:p>
            <a:r>
              <a:rPr kumimoji="1" lang="en-US" altLang="zh-CN" sz="3600" dirty="0">
                <a:latin typeface="微软雅黑" panose="020B0503020204020204" pitchFamily="34" charset="-122"/>
                <a:ea typeface="微软雅黑" panose="020B0503020204020204" pitchFamily="34" charset="-122"/>
                <a:cs typeface="微软雅黑" panose="020B0503020204020204" pitchFamily="34" charset="-122"/>
              </a:rPr>
              <a:t>Thanks</a:t>
            </a:r>
            <a:r>
              <a:rPr kumimoji="1" lang="zh-CN" altLang="en-US" sz="3600" dirty="0">
                <a:latin typeface="微软雅黑" panose="020B0503020204020204" pitchFamily="34" charset="-122"/>
                <a:ea typeface="微软雅黑" panose="020B0503020204020204" pitchFamily="34" charset="-122"/>
                <a:cs typeface="微软雅黑" panose="020B0503020204020204" pitchFamily="34" charset="-122"/>
              </a:rPr>
              <a:t>！ </a:t>
            </a:r>
            <a:endParaRPr kumimoji="1" lang="zh-CN" altLang="en-US" sz="36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24"/>
          <p:cNvSpPr>
            <a:spLocks noChangeAspect="1" noEditPoints="1"/>
          </p:cNvSpPr>
          <p:nvPr/>
        </p:nvSpPr>
        <p:spPr bwMode="auto">
          <a:xfrm>
            <a:off x="7479167" y="1042736"/>
            <a:ext cx="1126943" cy="519780"/>
          </a:xfrm>
          <a:custGeom>
            <a:avLst/>
            <a:gdLst>
              <a:gd name="T0" fmla="*/ 308 w 400"/>
              <a:gd name="T1" fmla="*/ 0 h 184"/>
              <a:gd name="T2" fmla="*/ 216 w 400"/>
              <a:gd name="T3" fmla="*/ 92 h 184"/>
              <a:gd name="T4" fmla="*/ 232 w 400"/>
              <a:gd name="T5" fmla="*/ 144 h 184"/>
              <a:gd name="T6" fmla="*/ 168 w 400"/>
              <a:gd name="T7" fmla="*/ 144 h 184"/>
              <a:gd name="T8" fmla="*/ 184 w 400"/>
              <a:gd name="T9" fmla="*/ 92 h 184"/>
              <a:gd name="T10" fmla="*/ 92 w 400"/>
              <a:gd name="T11" fmla="*/ 0 h 184"/>
              <a:gd name="T12" fmla="*/ 0 w 400"/>
              <a:gd name="T13" fmla="*/ 92 h 184"/>
              <a:gd name="T14" fmla="*/ 92 w 400"/>
              <a:gd name="T15" fmla="*/ 184 h 184"/>
              <a:gd name="T16" fmla="*/ 308 w 400"/>
              <a:gd name="T17" fmla="*/ 184 h 184"/>
              <a:gd name="T18" fmla="*/ 400 w 400"/>
              <a:gd name="T19" fmla="*/ 92 h 184"/>
              <a:gd name="T20" fmla="*/ 308 w 400"/>
              <a:gd name="T21" fmla="*/ 0 h 184"/>
              <a:gd name="T22" fmla="*/ 40 w 400"/>
              <a:gd name="T23" fmla="*/ 92 h 184"/>
              <a:gd name="T24" fmla="*/ 92 w 400"/>
              <a:gd name="T25" fmla="*/ 40 h 184"/>
              <a:gd name="T26" fmla="*/ 144 w 400"/>
              <a:gd name="T27" fmla="*/ 92 h 184"/>
              <a:gd name="T28" fmla="*/ 92 w 400"/>
              <a:gd name="T29" fmla="*/ 144 h 184"/>
              <a:gd name="T30" fmla="*/ 40 w 400"/>
              <a:gd name="T31" fmla="*/ 92 h 184"/>
              <a:gd name="T32" fmla="*/ 308 w 400"/>
              <a:gd name="T33" fmla="*/ 144 h 184"/>
              <a:gd name="T34" fmla="*/ 256 w 400"/>
              <a:gd name="T35" fmla="*/ 92 h 184"/>
              <a:gd name="T36" fmla="*/ 308 w 400"/>
              <a:gd name="T37" fmla="*/ 40 h 184"/>
              <a:gd name="T38" fmla="*/ 360 w 400"/>
              <a:gd name="T39" fmla="*/ 92 h 184"/>
              <a:gd name="T40" fmla="*/ 308 w 400"/>
              <a:gd name="T41" fmla="*/ 1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184">
                <a:moveTo>
                  <a:pt x="308" y="0"/>
                </a:moveTo>
                <a:cubicBezTo>
                  <a:pt x="257" y="0"/>
                  <a:pt x="216" y="41"/>
                  <a:pt x="216" y="92"/>
                </a:cubicBezTo>
                <a:cubicBezTo>
                  <a:pt x="216" y="111"/>
                  <a:pt x="222" y="129"/>
                  <a:pt x="232" y="144"/>
                </a:cubicBezTo>
                <a:cubicBezTo>
                  <a:pt x="168" y="144"/>
                  <a:pt x="168" y="144"/>
                  <a:pt x="168" y="144"/>
                </a:cubicBezTo>
                <a:cubicBezTo>
                  <a:pt x="178" y="129"/>
                  <a:pt x="184" y="111"/>
                  <a:pt x="184" y="92"/>
                </a:cubicBezTo>
                <a:cubicBezTo>
                  <a:pt x="184" y="41"/>
                  <a:pt x="143" y="0"/>
                  <a:pt x="92" y="0"/>
                </a:cubicBezTo>
                <a:cubicBezTo>
                  <a:pt x="41" y="0"/>
                  <a:pt x="0" y="41"/>
                  <a:pt x="0" y="92"/>
                </a:cubicBezTo>
                <a:cubicBezTo>
                  <a:pt x="0" y="143"/>
                  <a:pt x="41" y="184"/>
                  <a:pt x="92" y="184"/>
                </a:cubicBezTo>
                <a:cubicBezTo>
                  <a:pt x="308" y="184"/>
                  <a:pt x="308" y="184"/>
                  <a:pt x="308" y="184"/>
                </a:cubicBezTo>
                <a:cubicBezTo>
                  <a:pt x="359" y="184"/>
                  <a:pt x="400" y="143"/>
                  <a:pt x="400" y="92"/>
                </a:cubicBezTo>
                <a:cubicBezTo>
                  <a:pt x="400" y="41"/>
                  <a:pt x="359" y="0"/>
                  <a:pt x="308" y="0"/>
                </a:cubicBezTo>
                <a:close/>
                <a:moveTo>
                  <a:pt x="40" y="92"/>
                </a:moveTo>
                <a:cubicBezTo>
                  <a:pt x="40" y="63"/>
                  <a:pt x="63" y="40"/>
                  <a:pt x="92" y="40"/>
                </a:cubicBezTo>
                <a:cubicBezTo>
                  <a:pt x="120" y="40"/>
                  <a:pt x="144" y="63"/>
                  <a:pt x="144" y="92"/>
                </a:cubicBezTo>
                <a:cubicBezTo>
                  <a:pt x="144" y="121"/>
                  <a:pt x="120" y="144"/>
                  <a:pt x="92" y="144"/>
                </a:cubicBezTo>
                <a:cubicBezTo>
                  <a:pt x="63" y="144"/>
                  <a:pt x="40" y="121"/>
                  <a:pt x="40" y="92"/>
                </a:cubicBezTo>
                <a:close/>
                <a:moveTo>
                  <a:pt x="308" y="144"/>
                </a:moveTo>
                <a:cubicBezTo>
                  <a:pt x="279" y="144"/>
                  <a:pt x="256" y="121"/>
                  <a:pt x="256" y="92"/>
                </a:cubicBezTo>
                <a:cubicBezTo>
                  <a:pt x="256" y="63"/>
                  <a:pt x="279" y="40"/>
                  <a:pt x="308" y="40"/>
                </a:cubicBezTo>
                <a:cubicBezTo>
                  <a:pt x="336" y="40"/>
                  <a:pt x="360" y="63"/>
                  <a:pt x="360" y="92"/>
                </a:cubicBezTo>
                <a:cubicBezTo>
                  <a:pt x="360" y="121"/>
                  <a:pt x="336" y="144"/>
                  <a:pt x="308" y="144"/>
                </a:cubicBezTo>
                <a:close/>
              </a:path>
            </a:pathLst>
          </a:custGeom>
          <a:solidFill>
            <a:sysClr val="window" lastClr="FFFFFF"/>
          </a:solidFill>
          <a:ln>
            <a:noFill/>
          </a:ln>
        </p:spPr>
        <p:txBody>
          <a:bodyPr vert="horz" wrap="square" lIns="68570" tIns="34287" rIns="68570" bIns="34287" numCol="1" anchor="t" anchorCtr="0" compatLnSpc="1"/>
          <a:lstStyle/>
          <a:p>
            <a:pPr defTabSz="913765" fontAlgn="auto">
              <a:spcBef>
                <a:spcPts val="0"/>
              </a:spcBef>
              <a:spcAft>
                <a:spcPts val="0"/>
              </a:spcAft>
            </a:pPr>
            <a:endParaRPr lang="en-US" b="0" kern="0" dirty="0">
              <a:solidFill>
                <a:srgbClr val="202F3D">
                  <a:lumMod val="60000"/>
                  <a:lumOff val="40000"/>
                </a:srgbClr>
              </a:solidFill>
            </a:endParaRPr>
          </a:p>
        </p:txBody>
      </p:sp>
      <p:sp>
        <p:nvSpPr>
          <p:cNvPr id="87" name="Content Placeholder 2"/>
          <p:cNvSpPr txBox="1"/>
          <p:nvPr/>
        </p:nvSpPr>
        <p:spPr>
          <a:xfrm>
            <a:off x="7450010" y="1832241"/>
            <a:ext cx="1145210" cy="213648"/>
          </a:xfrm>
          <a:prstGeom prst="rect">
            <a:avLst/>
          </a:prstGeom>
        </p:spPr>
        <p:txBody>
          <a:bodyPr lIns="68570" tIns="34287" rIns="68570" bIns="34287"/>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456565" fontAlgn="auto">
              <a:lnSpc>
                <a:spcPct val="80000"/>
              </a:lnSpc>
              <a:buClr>
                <a:srgbClr val="202F3D">
                  <a:lumMod val="75000"/>
                </a:srgbClr>
              </a:buClr>
              <a:defRPr/>
            </a:pPr>
            <a:r>
              <a:rPr lang="zh-CN" altLang="en-US" sz="120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rPr>
              <a:t>标题文字</a:t>
            </a:r>
            <a:endParaRPr lang="en-US" sz="1200" dirty="0">
              <a:solidFill>
                <a:sysClr val="window" lastClr="FFFFFF"/>
              </a:solidFill>
              <a:latin typeface="微软雅黑" panose="020B0503020204020204" pitchFamily="34" charset="-122"/>
              <a:ea typeface="微软雅黑" panose="020B0503020204020204" pitchFamily="34" charset="-122"/>
              <a:cs typeface="Arial" panose="020B0604020202020204" pitchFamily="34" charset="0"/>
            </a:endParaRPr>
          </a:p>
        </p:txBody>
      </p:sp>
      <p:graphicFrame>
        <p:nvGraphicFramePr>
          <p:cNvPr id="34" name="原创设计师QQ598969553      _1"/>
          <p:cNvGraphicFramePr/>
          <p:nvPr/>
        </p:nvGraphicFramePr>
        <p:xfrm>
          <a:off x="2663825" y="843558"/>
          <a:ext cx="4022725" cy="3505200"/>
        </p:xfrm>
        <a:graphic>
          <a:graphicData uri="http://schemas.openxmlformats.org/drawingml/2006/chart">
            <c:chart xmlns:c="http://schemas.openxmlformats.org/drawingml/2006/chart" xmlns:r="http://schemas.openxmlformats.org/officeDocument/2006/relationships" r:id="rId1"/>
          </a:graphicData>
        </a:graphic>
      </p:graphicFrame>
      <p:sp>
        <p:nvSpPr>
          <p:cNvPr id="35" name="原创设计师QQ598969553      _2"/>
          <p:cNvSpPr txBox="1">
            <a:spLocks noChangeArrowheads="1"/>
          </p:cNvSpPr>
          <p:nvPr/>
        </p:nvSpPr>
        <p:spPr bwMode="auto">
          <a:xfrm>
            <a:off x="6520184" y="1189633"/>
            <a:ext cx="23002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b="1" dirty="0" smtClean="0">
                <a:latin typeface="微软雅黑" panose="020B0503020204020204" pitchFamily="34" charset="-122"/>
                <a:ea typeface="微软雅黑" panose="020B0503020204020204" pitchFamily="34" charset="-122"/>
              </a:rPr>
              <a:t>应用层安全能力</a:t>
            </a:r>
            <a:endParaRPr lang="en-US" altLang="zh-CN" sz="1000" b="1"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00" dirty="0">
                <a:solidFill>
                  <a:prstClr val="black"/>
                </a:solidFill>
                <a:latin typeface="微软雅黑" panose="020B0503020204020204" pitchFamily="34" charset="-122"/>
                <a:ea typeface="微软雅黑" panose="020B0503020204020204" pitchFamily="34" charset="-122"/>
              </a:rPr>
              <a:t>应用层入侵防御</a:t>
            </a:r>
            <a:endParaRPr lang="en-US" altLang="zh-CN" sz="1000" dirty="0">
              <a:solidFill>
                <a:prstClr val="black"/>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00" dirty="0">
                <a:solidFill>
                  <a:prstClr val="black"/>
                </a:solidFill>
                <a:latin typeface="微软雅黑" panose="020B0503020204020204" pitchFamily="34" charset="-122"/>
                <a:ea typeface="微软雅黑" panose="020B0503020204020204" pitchFamily="34" charset="-122"/>
              </a:rPr>
              <a:t>木马病毒防护</a:t>
            </a:r>
            <a:endParaRPr lang="en-US" altLang="zh-CN" sz="1000" dirty="0">
              <a:solidFill>
                <a:prstClr val="black"/>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en-US" altLang="zh-CN" sz="1000" dirty="0">
                <a:solidFill>
                  <a:prstClr val="black"/>
                </a:solidFill>
                <a:latin typeface="微软雅黑" panose="020B0503020204020204" pitchFamily="34" charset="-122"/>
                <a:ea typeface="微软雅黑" panose="020B0503020204020204" pitchFamily="34" charset="-122"/>
              </a:rPr>
              <a:t>URL</a:t>
            </a:r>
            <a:r>
              <a:rPr lang="zh-CN" altLang="en-US" sz="1000" dirty="0">
                <a:solidFill>
                  <a:prstClr val="black"/>
                </a:solidFill>
                <a:latin typeface="微软雅黑" panose="020B0503020204020204" pitchFamily="34" charset="-122"/>
                <a:ea typeface="微软雅黑" panose="020B0503020204020204" pitchFamily="34" charset="-122"/>
              </a:rPr>
              <a:t>自定义过滤</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36" name="原创设计师QQ598969553      _3"/>
          <p:cNvSpPr txBox="1">
            <a:spLocks noChangeArrowheads="1"/>
          </p:cNvSpPr>
          <p:nvPr/>
        </p:nvSpPr>
        <p:spPr bwMode="auto">
          <a:xfrm>
            <a:off x="6524792" y="3329703"/>
            <a:ext cx="2349500"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b="1" dirty="0">
                <a:latin typeface="微软雅黑" panose="020B0503020204020204" pitchFamily="34" charset="-122"/>
                <a:ea typeface="微软雅黑" panose="020B0503020204020204" pitchFamily="34" charset="-122"/>
              </a:rPr>
              <a:t>多出口</a:t>
            </a:r>
            <a:r>
              <a:rPr lang="zh-CN" altLang="en-US" sz="1400" b="1" dirty="0" smtClean="0">
                <a:latin typeface="微软雅黑" panose="020B0503020204020204" pitchFamily="34" charset="-122"/>
                <a:ea typeface="微软雅黑" panose="020B0503020204020204" pitchFamily="34" charset="-122"/>
              </a:rPr>
              <a:t>负载</a:t>
            </a:r>
            <a:endParaRPr lang="en-US" altLang="zh-CN" sz="1400" b="1" dirty="0" smtClean="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zh-CN" sz="1000" dirty="0">
                <a:solidFill>
                  <a:prstClr val="black"/>
                </a:solidFill>
                <a:latin typeface="微软雅黑" panose="020B0503020204020204" pitchFamily="34" charset="-122"/>
                <a:ea typeface="微软雅黑" panose="020B0503020204020204" pitchFamily="34" charset="-122"/>
              </a:rPr>
              <a:t>支持基于用户的选路策略</a:t>
            </a:r>
            <a:endParaRPr lang="en-US" altLang="zh-CN" sz="1000" dirty="0">
              <a:solidFill>
                <a:prstClr val="black"/>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00" dirty="0" smtClean="0">
                <a:solidFill>
                  <a:prstClr val="black"/>
                </a:solidFill>
                <a:latin typeface="微软雅黑" panose="020B0503020204020204" pitchFamily="34" charset="-122"/>
                <a:ea typeface="微软雅黑" panose="020B0503020204020204" pitchFamily="34" charset="-122"/>
              </a:rPr>
              <a:t>支持链路</a:t>
            </a:r>
            <a:r>
              <a:rPr lang="zh-CN" altLang="zh-CN" sz="1000" dirty="0" smtClean="0">
                <a:solidFill>
                  <a:prstClr val="black"/>
                </a:solidFill>
                <a:latin typeface="微软雅黑" panose="020B0503020204020204" pitchFamily="34" charset="-122"/>
                <a:ea typeface="微软雅黑" panose="020B0503020204020204" pitchFamily="34" charset="-122"/>
              </a:rPr>
              <a:t>就近</a:t>
            </a:r>
            <a:r>
              <a:rPr lang="zh-CN" altLang="zh-CN" sz="1000" dirty="0">
                <a:solidFill>
                  <a:prstClr val="black"/>
                </a:solidFill>
                <a:latin typeface="微软雅黑" panose="020B0503020204020204" pitchFamily="34" charset="-122"/>
                <a:ea typeface="微软雅黑" panose="020B0503020204020204" pitchFamily="34" charset="-122"/>
              </a:rPr>
              <a:t>性</a:t>
            </a:r>
            <a:r>
              <a:rPr lang="zh-CN" altLang="zh-CN" sz="1000" dirty="0" smtClean="0">
                <a:solidFill>
                  <a:prstClr val="black"/>
                </a:solidFill>
                <a:latin typeface="微软雅黑" panose="020B0503020204020204" pitchFamily="34" charset="-122"/>
                <a:ea typeface="微软雅黑" panose="020B0503020204020204" pitchFamily="34" charset="-122"/>
              </a:rPr>
              <a:t>探测</a:t>
            </a:r>
            <a:endParaRPr lang="en-US" altLang="zh-CN" sz="1000" dirty="0">
              <a:solidFill>
                <a:prstClr val="black"/>
              </a:solidFill>
              <a:latin typeface="微软雅黑" panose="020B0503020204020204" pitchFamily="34" charset="-122"/>
              <a:ea typeface="微软雅黑" panose="020B0503020204020204" pitchFamily="34" charset="-122"/>
            </a:endParaRPr>
          </a:p>
        </p:txBody>
      </p:sp>
      <p:sp>
        <p:nvSpPr>
          <p:cNvPr id="37" name="原创设计师QQ598969553      _4"/>
          <p:cNvSpPr txBox="1">
            <a:spLocks noChangeArrowheads="1"/>
          </p:cNvSpPr>
          <p:nvPr/>
        </p:nvSpPr>
        <p:spPr bwMode="auto">
          <a:xfrm>
            <a:off x="1010217" y="1157001"/>
            <a:ext cx="1763985"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zh-CN" altLang="en-US" sz="1400" b="1" dirty="0" smtClean="0">
                <a:latin typeface="微软雅黑" panose="020B0503020204020204" pitchFamily="34" charset="-122"/>
                <a:ea typeface="微软雅黑" panose="020B0503020204020204" pitchFamily="34" charset="-122"/>
              </a:rPr>
              <a:t>安全防护</a:t>
            </a:r>
            <a:endParaRPr lang="zh-CN" altLang="en-US" sz="1400" b="1" dirty="0">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en-US" altLang="zh-CN" sz="1000" dirty="0" err="1">
                <a:latin typeface="微软雅黑" panose="020B0503020204020204" pitchFamily="34" charset="-122"/>
                <a:ea typeface="微软雅黑" panose="020B0503020204020204" pitchFamily="34" charset="-122"/>
              </a:rPr>
              <a:t>DDos</a:t>
            </a:r>
            <a:r>
              <a:rPr lang="en-US" altLang="zh-CN" sz="1000" dirty="0">
                <a:latin typeface="微软雅黑" panose="020B0503020204020204" pitchFamily="34" charset="-122"/>
                <a:ea typeface="微软雅黑" panose="020B0503020204020204" pitchFamily="34" charset="-122"/>
              </a:rPr>
              <a:t>/L4</a:t>
            </a:r>
            <a:r>
              <a:rPr lang="zh-CN" altLang="en-US" sz="1000" dirty="0">
                <a:latin typeface="微软雅黑" panose="020B0503020204020204" pitchFamily="34" charset="-122"/>
                <a:ea typeface="微软雅黑" panose="020B0503020204020204" pitchFamily="34" charset="-122"/>
              </a:rPr>
              <a:t>攻击防护</a:t>
            </a:r>
            <a:endParaRPr lang="zh-CN" altLang="en-US" sz="1000" dirty="0">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dirty="0">
                <a:latin typeface="微软雅黑" panose="020B0503020204020204" pitchFamily="34" charset="-122"/>
                <a:ea typeface="微软雅黑" panose="020B0503020204020204" pitchFamily="34" charset="-122"/>
              </a:rPr>
              <a:t>大容量</a:t>
            </a:r>
            <a:r>
              <a:rPr lang="en-US" altLang="zh-CN" sz="1000" dirty="0">
                <a:latin typeface="微软雅黑" panose="020B0503020204020204" pitchFamily="34" charset="-122"/>
                <a:ea typeface="微软雅黑" panose="020B0503020204020204" pitchFamily="34" charset="-122"/>
              </a:rPr>
              <a:t>NAT</a:t>
            </a:r>
            <a:r>
              <a:rPr lang="zh-CN" altLang="en-US" sz="1000" dirty="0">
                <a:latin typeface="微软雅黑" panose="020B0503020204020204" pitchFamily="34" charset="-122"/>
                <a:ea typeface="微软雅黑" panose="020B0503020204020204" pitchFamily="34" charset="-122"/>
              </a:rPr>
              <a:t>转换及溯源</a:t>
            </a:r>
            <a:endParaRPr lang="zh-CN" altLang="en-US" sz="1000" dirty="0">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dirty="0">
                <a:latin typeface="微软雅黑" panose="020B0503020204020204" pitchFamily="34" charset="-122"/>
                <a:ea typeface="微软雅黑" panose="020B0503020204020204" pitchFamily="34" charset="-122"/>
              </a:rPr>
              <a:t>支持</a:t>
            </a:r>
            <a:r>
              <a:rPr lang="en-US" altLang="zh-CN" sz="1000" dirty="0">
                <a:latin typeface="微软雅黑" panose="020B0503020204020204" pitchFamily="34" charset="-122"/>
                <a:ea typeface="微软雅黑" panose="020B0503020204020204" pitchFamily="34" charset="-122"/>
              </a:rPr>
              <a:t>IPV6</a:t>
            </a:r>
            <a:r>
              <a:rPr lang="zh-CN" altLang="en-US" sz="1000" dirty="0">
                <a:latin typeface="微软雅黑" panose="020B0503020204020204" pitchFamily="34" charset="-122"/>
                <a:ea typeface="微软雅黑" panose="020B0503020204020204" pitchFamily="34" charset="-122"/>
              </a:rPr>
              <a:t>协议栈</a:t>
            </a:r>
            <a:endParaRPr lang="zh-CN" altLang="en-US" sz="1000" dirty="0">
              <a:latin typeface="微软雅黑" panose="020B0503020204020204" pitchFamily="34" charset="-122"/>
              <a:ea typeface="微软雅黑" panose="020B0503020204020204" pitchFamily="34" charset="-122"/>
            </a:endParaRPr>
          </a:p>
          <a:p>
            <a:pPr marL="171450" indent="-171450" eaLnBrk="1" hangingPunct="1">
              <a:lnSpc>
                <a:spcPct val="150000"/>
              </a:lnSpc>
              <a:buFont typeface="Arial" panose="020B0604020202020204" pitchFamily="34" charset="0"/>
              <a:buChar char="•"/>
            </a:pPr>
            <a:r>
              <a:rPr lang="zh-CN" altLang="en-US" sz="1000" dirty="0">
                <a:latin typeface="微软雅黑" panose="020B0503020204020204" pitchFamily="34" charset="-122"/>
                <a:ea typeface="微软雅黑" panose="020B0503020204020204" pitchFamily="34" charset="-122"/>
              </a:rPr>
              <a:t>支持各种</a:t>
            </a:r>
            <a:r>
              <a:rPr lang="en-US" altLang="zh-CN" sz="1000" dirty="0">
                <a:latin typeface="微软雅黑" panose="020B0503020204020204" pitchFamily="34" charset="-122"/>
                <a:ea typeface="微软雅黑" panose="020B0503020204020204" pitchFamily="34" charset="-122"/>
              </a:rPr>
              <a:t>VPN</a:t>
            </a:r>
            <a:r>
              <a:rPr lang="zh-CN" altLang="en-US" sz="1000" dirty="0">
                <a:latin typeface="微软雅黑" panose="020B0503020204020204" pitchFamily="34" charset="-122"/>
                <a:ea typeface="微软雅黑" panose="020B0503020204020204" pitchFamily="34" charset="-122"/>
              </a:rPr>
              <a:t>接入</a:t>
            </a:r>
            <a:endParaRPr lang="zh-CN" altLang="en-US" sz="1000" dirty="0">
              <a:latin typeface="微软雅黑" panose="020B0503020204020204" pitchFamily="34" charset="-122"/>
              <a:ea typeface="微软雅黑" panose="020B0503020204020204" pitchFamily="34" charset="-122"/>
            </a:endParaRPr>
          </a:p>
        </p:txBody>
      </p:sp>
      <p:sp>
        <p:nvSpPr>
          <p:cNvPr id="38" name="原创设计师QQ598969553      _5"/>
          <p:cNvSpPr txBox="1">
            <a:spLocks noChangeArrowheads="1"/>
          </p:cNvSpPr>
          <p:nvPr/>
        </p:nvSpPr>
        <p:spPr bwMode="auto">
          <a:xfrm>
            <a:off x="1010217" y="3293703"/>
            <a:ext cx="2312987"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tIns="22860" rIns="45720" bIns="22860">
            <a:spAutoFit/>
          </a:bodyPr>
          <a:lstStyle>
            <a:lvl1pPr defTabSz="1087120">
              <a:defRPr sz="1300">
                <a:solidFill>
                  <a:schemeClr val="tx1"/>
                </a:solidFill>
                <a:latin typeface="华文细黑" panose="02010600040101010101" pitchFamily="2" charset="-122"/>
                <a:ea typeface="华文细黑" panose="02010600040101010101" pitchFamily="2" charset="-122"/>
              </a:defRPr>
            </a:lvl1pPr>
            <a:lvl2pPr marL="742950" indent="-285750" defTabSz="1087120">
              <a:defRPr sz="1300">
                <a:solidFill>
                  <a:schemeClr val="tx1"/>
                </a:solidFill>
                <a:latin typeface="华文细黑" panose="02010600040101010101" pitchFamily="2" charset="-122"/>
                <a:ea typeface="华文细黑" panose="02010600040101010101" pitchFamily="2" charset="-122"/>
              </a:defRPr>
            </a:lvl2pPr>
            <a:lvl3pPr marL="1143000" indent="-228600" defTabSz="1087120">
              <a:defRPr sz="1300">
                <a:solidFill>
                  <a:schemeClr val="tx1"/>
                </a:solidFill>
                <a:latin typeface="华文细黑" panose="02010600040101010101" pitchFamily="2" charset="-122"/>
                <a:ea typeface="华文细黑" panose="02010600040101010101" pitchFamily="2" charset="-122"/>
              </a:defRPr>
            </a:lvl3pPr>
            <a:lvl4pPr marL="1600200" indent="-228600" defTabSz="1087120">
              <a:defRPr sz="1300">
                <a:solidFill>
                  <a:schemeClr val="tx1"/>
                </a:solidFill>
                <a:latin typeface="华文细黑" panose="02010600040101010101" pitchFamily="2" charset="-122"/>
                <a:ea typeface="华文细黑" panose="02010600040101010101" pitchFamily="2" charset="-122"/>
              </a:defRPr>
            </a:lvl4pPr>
            <a:lvl5pPr marL="2057400" indent="-228600" defTabSz="1087120">
              <a:defRPr sz="1300">
                <a:solidFill>
                  <a:schemeClr val="tx1"/>
                </a:solidFill>
                <a:latin typeface="华文细黑" panose="02010600040101010101" pitchFamily="2" charset="-122"/>
                <a:ea typeface="华文细黑" panose="02010600040101010101" pitchFamily="2" charset="-122"/>
              </a:defRPr>
            </a:lvl5pPr>
            <a:lvl6pPr marL="25146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1087120" eaLnBrk="0" fontAlgn="base" hangingPunct="0">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r>
              <a:rPr lang="zh-CN" altLang="en-US" sz="1400" b="1" dirty="0">
                <a:latin typeface="微软雅黑" panose="020B0503020204020204" pitchFamily="34" charset="-122"/>
                <a:ea typeface="微软雅黑" panose="020B0503020204020204" pitchFamily="34" charset="-122"/>
              </a:rPr>
              <a:t>应用控制及行为</a:t>
            </a:r>
            <a:r>
              <a:rPr lang="zh-CN" altLang="en-US" sz="1400" b="1" dirty="0" smtClean="0">
                <a:latin typeface="微软雅黑" panose="020B0503020204020204" pitchFamily="34" charset="-122"/>
                <a:ea typeface="微软雅黑" panose="020B0503020204020204" pitchFamily="34" charset="-122"/>
              </a:rPr>
              <a:t>审计</a:t>
            </a:r>
            <a:endParaRPr lang="zh-CN" altLang="en-US" sz="1400" b="1" dirty="0">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00" dirty="0">
                <a:solidFill>
                  <a:prstClr val="black"/>
                </a:solidFill>
                <a:latin typeface="微软雅黑" panose="020B0503020204020204" pitchFamily="34" charset="-122"/>
                <a:ea typeface="微软雅黑" panose="020B0503020204020204" pitchFamily="34" charset="-122"/>
              </a:rPr>
              <a:t>基于用户、应用的带宽管理</a:t>
            </a:r>
            <a:endParaRPr lang="en-US" altLang="zh-CN" sz="1000" dirty="0">
              <a:solidFill>
                <a:prstClr val="black"/>
              </a:solidFill>
              <a:latin typeface="微软雅黑" panose="020B0503020204020204" pitchFamily="34" charset="-122"/>
              <a:ea typeface="微软雅黑" panose="020B0503020204020204" pitchFamily="34" charset="-122"/>
            </a:endParaRPr>
          </a:p>
          <a:p>
            <a:pPr marL="171450" indent="-171450">
              <a:lnSpc>
                <a:spcPct val="150000"/>
              </a:lnSpc>
              <a:buFont typeface="Arial" panose="020B0604020202020204" pitchFamily="34" charset="0"/>
              <a:buChar char="•"/>
            </a:pPr>
            <a:r>
              <a:rPr lang="zh-CN" altLang="en-US" sz="1000" dirty="0">
                <a:solidFill>
                  <a:prstClr val="black"/>
                </a:solidFill>
                <a:latin typeface="微软雅黑" panose="020B0503020204020204" pitchFamily="34" charset="-122"/>
                <a:ea typeface="微软雅黑" panose="020B0503020204020204" pitchFamily="34" charset="-122"/>
              </a:rPr>
              <a:t>基于用户、应用提供行为审计</a:t>
            </a:r>
            <a:endParaRPr lang="en-US" altLang="zh-CN" sz="1000" dirty="0">
              <a:solidFill>
                <a:prstClr val="black"/>
              </a:solidFill>
              <a:latin typeface="微软雅黑" panose="020B0503020204020204" pitchFamily="34" charset="-122"/>
              <a:ea typeface="微软雅黑" panose="020B0503020204020204" pitchFamily="34" charset="-122"/>
            </a:endParaRPr>
          </a:p>
        </p:txBody>
      </p:sp>
      <p:sp>
        <p:nvSpPr>
          <p:cNvPr id="41" name="原创设计师QQ598969553      _8"/>
          <p:cNvSpPr>
            <a:spLocks noChangeAspect="1"/>
          </p:cNvSpPr>
          <p:nvPr/>
        </p:nvSpPr>
        <p:spPr bwMode="auto">
          <a:xfrm>
            <a:off x="3708400" y="1705571"/>
            <a:ext cx="288925" cy="254000"/>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bg1"/>
          </a:solidFill>
          <a:ln>
            <a:noFill/>
          </a:ln>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2" name="原创设计师QQ598969553      _9"/>
          <p:cNvSpPr>
            <a:spLocks noChangeAspect="1" noEditPoints="1"/>
          </p:cNvSpPr>
          <p:nvPr/>
        </p:nvSpPr>
        <p:spPr bwMode="auto">
          <a:xfrm>
            <a:off x="3707904" y="3231629"/>
            <a:ext cx="287337" cy="276225"/>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1"/>
          </a:solidFill>
          <a:ln>
            <a:noFill/>
          </a:ln>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nvGrpSpPr>
          <p:cNvPr id="43" name="原创设计师QQ598969553      _10"/>
          <p:cNvGrpSpPr>
            <a:grpSpLocks noChangeAspect="1"/>
          </p:cNvGrpSpPr>
          <p:nvPr/>
        </p:nvGrpSpPr>
        <p:grpSpPr>
          <a:xfrm>
            <a:off x="5396344" y="3202319"/>
            <a:ext cx="288000" cy="251077"/>
            <a:chOff x="7540014" y="4306907"/>
            <a:chExt cx="389342" cy="339426"/>
          </a:xfrm>
          <a:solidFill>
            <a:schemeClr val="bg1"/>
          </a:solidFill>
        </p:grpSpPr>
        <p:sp>
          <p:nvSpPr>
            <p:cNvPr id="44"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5"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6"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7"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8"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49"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0"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1"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2"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3"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4"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grpSp>
        <p:nvGrpSpPr>
          <p:cNvPr id="55" name="原创设计师QQ598969553      _11"/>
          <p:cNvGrpSpPr>
            <a:grpSpLocks noChangeAspect="1"/>
          </p:cNvGrpSpPr>
          <p:nvPr/>
        </p:nvGrpSpPr>
        <p:grpSpPr>
          <a:xfrm>
            <a:off x="5320144" y="1675369"/>
            <a:ext cx="288000" cy="286336"/>
            <a:chOff x="6559551" y="1588"/>
            <a:chExt cx="274637" cy="273050"/>
          </a:xfrm>
          <a:solidFill>
            <a:schemeClr val="bg1"/>
          </a:solidFill>
        </p:grpSpPr>
        <p:sp>
          <p:nvSpPr>
            <p:cNvPr id="56" name="Freeform 126"/>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7" name="Freeform 127"/>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sp>
          <p:nvSpPr>
            <p:cNvPr id="58" name="Freeform 128"/>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685165" eaLnBrk="1" fontAlgn="auto" hangingPunct="1">
                <a:spcBef>
                  <a:spcPts val="0"/>
                </a:spcBef>
                <a:spcAft>
                  <a:spcPts val="0"/>
                </a:spcAft>
                <a:defRPr/>
              </a:pPr>
              <a:endParaRPr lang="en-US" sz="1350">
                <a:solidFill>
                  <a:schemeClr val="tx1">
                    <a:lumMod val="95000"/>
                    <a:lumOff val="5000"/>
                  </a:schemeClr>
                </a:solidFill>
                <a:latin typeface="+mn-lt"/>
                <a:ea typeface="+mn-ea"/>
              </a:endParaRPr>
            </a:p>
          </p:txBody>
        </p:sp>
      </p:grpSp>
      <p:sp>
        <p:nvSpPr>
          <p:cNvPr id="29" name="标题 1"/>
          <p:cNvSpPr>
            <a:spLocks noGrp="1"/>
          </p:cNvSpPr>
          <p:nvPr>
            <p:ph type="title"/>
          </p:nvPr>
        </p:nvSpPr>
        <p:spPr>
          <a:xfrm>
            <a:off x="457357" y="339491"/>
            <a:ext cx="8229443" cy="457200"/>
          </a:xfrm>
          <a:noFill/>
          <a:ln w="9525">
            <a:noFill/>
            <a:miter lim="800000"/>
          </a:ln>
        </p:spPr>
        <p:txBody>
          <a:bodyPr vert="horz" wrap="square" lIns="91440" tIns="45720" rIns="91440" bIns="45720" numCol="1" anchor="ctr" anchorCtr="0" compatLnSpc="1"/>
          <a:lstStyle/>
          <a:p>
            <a:r>
              <a:rPr lang="zh-CN" altLang="en-US" sz="2400" dirty="0"/>
              <a:t>校园网出口典型模型及需求 </a:t>
            </a:r>
            <a:endParaRPr lang="zh-CN" altLang="en-US" sz="2400" dirty="0"/>
          </a:p>
        </p:txBody>
      </p:sp>
      <p:pic>
        <p:nvPicPr>
          <p:cNvPr id="30" name="Picture 60" descr="防火墙"/>
          <p:cNvPicPr>
            <a:picLocks noChangeAspect="1" noChangeArrowheads="1"/>
          </p:cNvPicPr>
          <p:nvPr/>
        </p:nvPicPr>
        <p:blipFill>
          <a:blip r:embed="rId2" cstate="print"/>
          <a:srcRect/>
          <a:stretch>
            <a:fillRect/>
          </a:stretch>
        </p:blipFill>
        <p:spPr bwMode="auto">
          <a:xfrm>
            <a:off x="4372504" y="2337309"/>
            <a:ext cx="631544" cy="51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200" fill="hold"/>
                                        <p:tgtEl>
                                          <p:spTgt spid="30"/>
                                        </p:tgtEl>
                                        <p:attrNameLst>
                                          <p:attrName>ppt_w</p:attrName>
                                        </p:attrNameLst>
                                      </p:cBhvr>
                                      <p:tavLst>
                                        <p:tav tm="0">
                                          <p:val>
                                            <p:fltVal val="0"/>
                                          </p:val>
                                        </p:tav>
                                        <p:tav tm="100000">
                                          <p:val>
                                            <p:strVal val="#ppt_w"/>
                                          </p:val>
                                        </p:tav>
                                      </p:tavLst>
                                    </p:anim>
                                    <p:anim calcmode="lin" valueType="num">
                                      <p:cBhvr>
                                        <p:cTn id="8" dur="200" fill="hold"/>
                                        <p:tgtEl>
                                          <p:spTgt spid="30"/>
                                        </p:tgtEl>
                                        <p:attrNameLst>
                                          <p:attrName>ppt_h</p:attrName>
                                        </p:attrNameLst>
                                      </p:cBhvr>
                                      <p:tavLst>
                                        <p:tav tm="0">
                                          <p:val>
                                            <p:fltVal val="0"/>
                                          </p:val>
                                        </p:tav>
                                        <p:tav tm="100000">
                                          <p:val>
                                            <p:strVal val="#ppt_h"/>
                                          </p:val>
                                        </p:tav>
                                      </p:tavLst>
                                    </p:anim>
                                    <p:animEffect transition="in" filter="fade">
                                      <p:cBhvr>
                                        <p:cTn id="9" dur="200"/>
                                        <p:tgtEl>
                                          <p:spTgt spid="30"/>
                                        </p:tgtEl>
                                      </p:cBhvr>
                                    </p:animEffect>
                                  </p:childTnLst>
                                </p:cTn>
                              </p:par>
                              <p:par>
                                <p:cTn id="10" presetID="6" presetClass="emph" presetSubtype="0" autoRev="1" fill="hold" nodeType="withEffect">
                                  <p:stCondLst>
                                    <p:cond delay="150"/>
                                  </p:stCondLst>
                                  <p:childTnLst>
                                    <p:animScale>
                                      <p:cBhvr>
                                        <p:cTn id="11" dur="100" fill="hold"/>
                                        <p:tgtEl>
                                          <p:spTgt spid="3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矩形 160"/>
          <p:cNvSpPr/>
          <p:nvPr/>
        </p:nvSpPr>
        <p:spPr>
          <a:xfrm>
            <a:off x="2593039" y="1323064"/>
            <a:ext cx="466794" cy="461665"/>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2400" kern="0" dirty="0">
                <a:latin typeface="Impact" panose="020B0806030902050204" pitchFamily="34" charset="0"/>
                <a:ea typeface="微软雅黑" panose="020B0503020204020204" pitchFamily="34" charset="-122"/>
              </a:rPr>
              <a:t>01</a:t>
            </a:r>
            <a:endParaRPr lang="zh-CN" altLang="en-US" sz="2400" kern="0" dirty="0">
              <a:latin typeface="Impact" panose="020B0806030902050204" pitchFamily="34" charset="0"/>
              <a:ea typeface="微软雅黑" panose="020B0503020204020204" pitchFamily="34" charset="-122"/>
            </a:endParaRPr>
          </a:p>
        </p:txBody>
      </p:sp>
      <p:cxnSp>
        <p:nvCxnSpPr>
          <p:cNvPr id="162" name="直接连接符 161"/>
          <p:cNvCxnSpPr/>
          <p:nvPr/>
        </p:nvCxnSpPr>
        <p:spPr>
          <a:xfrm flipH="1">
            <a:off x="2581123" y="1790671"/>
            <a:ext cx="478710" cy="12341"/>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63" name="矩形 162"/>
          <p:cNvSpPr/>
          <p:nvPr/>
        </p:nvSpPr>
        <p:spPr>
          <a:xfrm>
            <a:off x="611766" y="1581779"/>
            <a:ext cx="2016018" cy="613694"/>
          </a:xfrm>
          <a:prstGeom prst="rect">
            <a:avLst/>
          </a:prstGeom>
        </p:spPr>
        <p:txBody>
          <a:bodyPr wrap="square">
            <a:spAutoFit/>
          </a:bodyPr>
          <a:lstStyle/>
          <a:p>
            <a:pPr algn="r">
              <a:lnSpc>
                <a:spcPct val="150000"/>
              </a:lnSpc>
            </a:pPr>
            <a:r>
              <a:rPr lang="zh-CN" altLang="en-US" sz="1200" dirty="0">
                <a:latin typeface="微软雅黑" panose="020B0503020204020204" pitchFamily="34" charset="-122"/>
                <a:ea typeface="微软雅黑" panose="020B0503020204020204" pitchFamily="34" charset="-122"/>
              </a:rPr>
              <a:t>出口部署防火墙，实现安全防护、</a:t>
            </a:r>
            <a:r>
              <a:rPr lang="en-US" altLang="zh-CN" sz="1200" dirty="0">
                <a:latin typeface="微软雅黑" panose="020B0503020204020204" pitchFamily="34" charset="-122"/>
                <a:ea typeface="微软雅黑" panose="020B0503020204020204" pitchFamily="34" charset="-122"/>
              </a:rPr>
              <a:t>NAT</a:t>
            </a:r>
            <a:r>
              <a:rPr lang="zh-CN" altLang="en-US" sz="1200" dirty="0">
                <a:latin typeface="微软雅黑" panose="020B0503020204020204" pitchFamily="34" charset="-122"/>
                <a:ea typeface="微软雅黑" panose="020B0503020204020204" pitchFamily="34" charset="-122"/>
              </a:rPr>
              <a:t>等基础功能</a:t>
            </a:r>
            <a:endParaRPr lang="en-US" altLang="zh-CN" sz="1200" dirty="0">
              <a:latin typeface="微软雅黑" panose="020B0503020204020204" pitchFamily="34" charset="-122"/>
              <a:ea typeface="微软雅黑" panose="020B0503020204020204" pitchFamily="34" charset="-122"/>
            </a:endParaRPr>
          </a:p>
        </p:txBody>
      </p:sp>
      <p:sp>
        <p:nvSpPr>
          <p:cNvPr id="164" name="矩形 163"/>
          <p:cNvSpPr/>
          <p:nvPr/>
        </p:nvSpPr>
        <p:spPr>
          <a:xfrm>
            <a:off x="2585225" y="2439563"/>
            <a:ext cx="503664" cy="461665"/>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2400" kern="0" dirty="0">
                <a:latin typeface="Impact" panose="020B0806030902050204" pitchFamily="34" charset="0"/>
                <a:ea typeface="微软雅黑" panose="020B0503020204020204" pitchFamily="34" charset="-122"/>
              </a:rPr>
              <a:t>02</a:t>
            </a:r>
            <a:endParaRPr lang="zh-CN" altLang="en-US" sz="2400" kern="0" dirty="0">
              <a:latin typeface="Impact" panose="020B0806030902050204" pitchFamily="34" charset="0"/>
              <a:ea typeface="微软雅黑" panose="020B0503020204020204" pitchFamily="34" charset="-122"/>
            </a:endParaRPr>
          </a:p>
        </p:txBody>
      </p:sp>
      <p:cxnSp>
        <p:nvCxnSpPr>
          <p:cNvPr id="165" name="直接连接符 164"/>
          <p:cNvCxnSpPr/>
          <p:nvPr/>
        </p:nvCxnSpPr>
        <p:spPr>
          <a:xfrm flipH="1">
            <a:off x="2666467" y="2914193"/>
            <a:ext cx="39336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67" name="矩形 166"/>
          <p:cNvSpPr/>
          <p:nvPr/>
        </p:nvSpPr>
        <p:spPr>
          <a:xfrm>
            <a:off x="611766" y="2645499"/>
            <a:ext cx="2016018" cy="613694"/>
          </a:xfrm>
          <a:prstGeom prst="rect">
            <a:avLst/>
          </a:prstGeom>
        </p:spPr>
        <p:txBody>
          <a:bodyPr wrap="square">
            <a:spAutoFit/>
          </a:bodyPr>
          <a:lstStyle/>
          <a:p>
            <a:pPr algn="r">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网络二层部署</a:t>
            </a:r>
            <a:r>
              <a:rPr lang="en-US" altLang="zh-CN" sz="1200" dirty="0">
                <a:solidFill>
                  <a:prstClr val="black"/>
                </a:solidFill>
                <a:latin typeface="微软雅黑" panose="020B0503020204020204" pitchFamily="34" charset="-122"/>
                <a:ea typeface="微软雅黑" panose="020B0503020204020204" pitchFamily="34" charset="-122"/>
              </a:rPr>
              <a:t>IPS</a:t>
            </a:r>
            <a:r>
              <a:rPr lang="zh-CN" altLang="en-US" sz="1200" dirty="0">
                <a:solidFill>
                  <a:prstClr val="black"/>
                </a:solidFill>
                <a:latin typeface="微软雅黑" panose="020B0503020204020204" pitchFamily="34" charset="-122"/>
                <a:ea typeface="微软雅黑" panose="020B0503020204020204" pitchFamily="34" charset="-122"/>
              </a:rPr>
              <a:t>设备</a:t>
            </a:r>
            <a:endParaRPr lang="en-US" altLang="zh-CN" sz="1200" dirty="0">
              <a:solidFill>
                <a:prstClr val="black"/>
              </a:solidFill>
              <a:latin typeface="微软雅黑" panose="020B0503020204020204" pitchFamily="34" charset="-122"/>
              <a:ea typeface="微软雅黑" panose="020B0503020204020204" pitchFamily="34" charset="-122"/>
            </a:endParaRPr>
          </a:p>
          <a:p>
            <a:pPr algn="r">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实现应用层安全防护</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168" name="矩形 167"/>
          <p:cNvSpPr/>
          <p:nvPr/>
        </p:nvSpPr>
        <p:spPr>
          <a:xfrm>
            <a:off x="6423203" y="3298798"/>
            <a:ext cx="513282" cy="461665"/>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2400" kern="0" dirty="0">
                <a:latin typeface="Impact" panose="020B0806030902050204" pitchFamily="34" charset="0"/>
                <a:ea typeface="微软雅黑" panose="020B0503020204020204" pitchFamily="34" charset="-122"/>
              </a:rPr>
              <a:t>04</a:t>
            </a:r>
            <a:endParaRPr lang="zh-CN" altLang="en-US" sz="2400" kern="0" dirty="0">
              <a:latin typeface="Impact" panose="020B0806030902050204" pitchFamily="34" charset="0"/>
              <a:ea typeface="微软雅黑" panose="020B0503020204020204" pitchFamily="34" charset="-122"/>
            </a:endParaRPr>
          </a:p>
        </p:txBody>
      </p:sp>
      <p:sp>
        <p:nvSpPr>
          <p:cNvPr id="177" name="矩形 176"/>
          <p:cNvSpPr/>
          <p:nvPr/>
        </p:nvSpPr>
        <p:spPr>
          <a:xfrm>
            <a:off x="6929893" y="3503156"/>
            <a:ext cx="2016018" cy="646331"/>
          </a:xfrm>
          <a:prstGeom prst="rect">
            <a:avLst/>
          </a:prstGeom>
        </p:spPr>
        <p:txBody>
          <a:bodyPr wrap="square">
            <a:spAutoFit/>
          </a:bodyPr>
          <a:lstStyle/>
          <a:p>
            <a:pPr algn="just">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独立部署单独</a:t>
            </a:r>
            <a:r>
              <a:rPr lang="en-US" altLang="zh-CN" sz="1200" dirty="0">
                <a:solidFill>
                  <a:prstClr val="black"/>
                </a:solidFill>
                <a:latin typeface="微软雅黑" panose="020B0503020204020204" pitchFamily="34" charset="-122"/>
                <a:ea typeface="微软雅黑" panose="020B0503020204020204" pitchFamily="34" charset="-122"/>
              </a:rPr>
              <a:t>VPN</a:t>
            </a:r>
            <a:r>
              <a:rPr lang="zh-CN" altLang="en-US" sz="1200" dirty="0">
                <a:solidFill>
                  <a:prstClr val="black"/>
                </a:solidFill>
                <a:latin typeface="微软雅黑" panose="020B0503020204020204" pitchFamily="34" charset="-122"/>
                <a:ea typeface="微软雅黑" panose="020B0503020204020204" pitchFamily="34" charset="-122"/>
              </a:rPr>
              <a:t>设备</a:t>
            </a:r>
            <a:endParaRPr lang="zh-CN" altLang="en-US" sz="1200" dirty="0">
              <a:solidFill>
                <a:prstClr val="black"/>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实现移动终端远程接入</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178" name="矩形 177"/>
          <p:cNvSpPr/>
          <p:nvPr/>
        </p:nvSpPr>
        <p:spPr>
          <a:xfrm>
            <a:off x="6444208" y="1840213"/>
            <a:ext cx="514885" cy="461665"/>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2400" kern="0" dirty="0">
                <a:latin typeface="Impact" panose="020B0806030902050204" pitchFamily="34" charset="0"/>
                <a:ea typeface="微软雅黑" panose="020B0503020204020204" pitchFamily="34" charset="-122"/>
              </a:rPr>
              <a:t>05</a:t>
            </a:r>
            <a:endParaRPr lang="zh-CN" altLang="en-US" sz="2400" kern="0" dirty="0">
              <a:latin typeface="Impact" panose="020B0806030902050204" pitchFamily="34" charset="0"/>
              <a:ea typeface="微软雅黑" panose="020B0503020204020204" pitchFamily="34" charset="-122"/>
            </a:endParaRPr>
          </a:p>
        </p:txBody>
      </p:sp>
      <p:cxnSp>
        <p:nvCxnSpPr>
          <p:cNvPr id="179" name="直接连接符 178"/>
          <p:cNvCxnSpPr/>
          <p:nvPr/>
        </p:nvCxnSpPr>
        <p:spPr>
          <a:xfrm flipH="1">
            <a:off x="6444208" y="2335832"/>
            <a:ext cx="39336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180" name="矩形 179"/>
          <p:cNvSpPr/>
          <p:nvPr/>
        </p:nvSpPr>
        <p:spPr>
          <a:xfrm>
            <a:off x="6876256" y="2135777"/>
            <a:ext cx="2016018" cy="646331"/>
          </a:xfrm>
          <a:prstGeom prst="rect">
            <a:avLst/>
          </a:prstGeom>
        </p:spPr>
        <p:txBody>
          <a:bodyPr wrap="square">
            <a:spAutoFit/>
          </a:bodyPr>
          <a:lstStyle/>
          <a:p>
            <a:pPr algn="just">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部署独立负载均衡设备</a:t>
            </a:r>
            <a:endParaRPr lang="en-US" altLang="zh-CN" sz="1200" dirty="0">
              <a:solidFill>
                <a:prstClr val="black"/>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解决出口链路负载均衡问题</a:t>
            </a:r>
            <a:endParaRPr lang="en-US" altLang="zh-CN" sz="1200" dirty="0">
              <a:solidFill>
                <a:prstClr val="black"/>
              </a:solidFill>
              <a:latin typeface="微软雅黑" panose="020B0503020204020204" pitchFamily="34" charset="-122"/>
              <a:ea typeface="微软雅黑" panose="020B0503020204020204" pitchFamily="34" charset="-122"/>
            </a:endParaRPr>
          </a:p>
        </p:txBody>
      </p:sp>
      <p:cxnSp>
        <p:nvCxnSpPr>
          <p:cNvPr id="229" name="直接连接符 228"/>
          <p:cNvCxnSpPr/>
          <p:nvPr/>
        </p:nvCxnSpPr>
        <p:spPr>
          <a:xfrm flipH="1">
            <a:off x="6423203" y="3803093"/>
            <a:ext cx="39336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059832" y="1068874"/>
            <a:ext cx="4654360" cy="3735124"/>
            <a:chOff x="3059832" y="1034758"/>
            <a:chExt cx="4654360" cy="3735124"/>
          </a:xfrm>
        </p:grpSpPr>
        <p:sp>
          <p:nvSpPr>
            <p:cNvPr id="20" name="矩形 19"/>
            <p:cNvSpPr/>
            <p:nvPr/>
          </p:nvSpPr>
          <p:spPr>
            <a:xfrm>
              <a:off x="3059832" y="1034758"/>
              <a:ext cx="3384376" cy="3481208"/>
            </a:xfrm>
            <a:prstGeom prst="rect">
              <a:avLst/>
            </a:prstGeom>
            <a:solidFill>
              <a:schemeClr val="bg1"/>
            </a:solidFill>
            <a:ln w="12700" cap="flat" cmpd="sng" algn="ctr">
              <a:solidFill>
                <a:schemeClr val="tx1"/>
              </a:solidFill>
              <a:prstDash val="sysDot"/>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endParaRPr>
            </a:p>
          </p:txBody>
        </p:sp>
        <p:sp>
          <p:nvSpPr>
            <p:cNvPr id="181" name="云形 180"/>
            <p:cNvSpPr/>
            <p:nvPr/>
          </p:nvSpPr>
          <p:spPr>
            <a:xfrm>
              <a:off x="4231295" y="1194040"/>
              <a:ext cx="1130843" cy="461945"/>
            </a:xfrm>
            <a:prstGeom prst="cloud">
              <a:avLst/>
            </a:prstGeom>
            <a:solidFill>
              <a:srgbClr val="FFE55F"/>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rPr>
                <a:t>电信出口</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cxnSp>
          <p:nvCxnSpPr>
            <p:cNvPr id="182" name="直接连接符 181"/>
            <p:cNvCxnSpPr/>
            <p:nvPr/>
          </p:nvCxnSpPr>
          <p:spPr>
            <a:xfrm flipH="1">
              <a:off x="4474660" y="1624517"/>
              <a:ext cx="212741" cy="57799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3" name="直接连接符 182"/>
            <p:cNvCxnSpPr>
              <a:stCxn id="51" idx="2"/>
            </p:cNvCxnSpPr>
            <p:nvPr/>
          </p:nvCxnSpPr>
          <p:spPr>
            <a:xfrm>
              <a:off x="4404836" y="2505916"/>
              <a:ext cx="11819" cy="213700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5" name="TextBox 224"/>
            <p:cNvSpPr txBox="1">
              <a:spLocks noChangeArrowheads="1"/>
            </p:cNvSpPr>
            <p:nvPr/>
          </p:nvSpPr>
          <p:spPr bwMode="auto">
            <a:xfrm>
              <a:off x="4774794" y="2749471"/>
              <a:ext cx="831627" cy="230832"/>
            </a:xfrm>
            <a:prstGeom prst="rect">
              <a:avLst/>
            </a:prstGeom>
            <a:noFill/>
            <a:ln w="9525">
              <a:noFill/>
              <a:miter lim="800000"/>
            </a:ln>
          </p:spPr>
          <p:txBody>
            <a:bodyPr wrap="square">
              <a:spAutoFit/>
            </a:bodyPr>
            <a:lstStyle/>
            <a:p>
              <a:r>
                <a:rPr lang="zh-CN" altLang="en-US" sz="900" b="1" dirty="0">
                  <a:solidFill>
                    <a:srgbClr val="0070C0"/>
                  </a:solidFill>
                  <a:latin typeface="微软雅黑" panose="020B0503020204020204" pitchFamily="34" charset="-122"/>
                  <a:ea typeface="微软雅黑" panose="020B0503020204020204" pitchFamily="34" charset="-122"/>
                </a:rPr>
                <a:t>出口防火墙</a:t>
              </a:r>
              <a:endParaRPr lang="en-US" altLang="zh-CN" sz="900" b="1" dirty="0">
                <a:solidFill>
                  <a:srgbClr val="0070C0"/>
                </a:solidFill>
                <a:latin typeface="微软雅黑" panose="020B0503020204020204" pitchFamily="34" charset="-122"/>
                <a:ea typeface="微软雅黑" panose="020B0503020204020204" pitchFamily="34" charset="-122"/>
              </a:endParaRPr>
            </a:p>
          </p:txBody>
        </p:sp>
        <p:cxnSp>
          <p:nvCxnSpPr>
            <p:cNvPr id="193" name="直接连接符 192"/>
            <p:cNvCxnSpPr/>
            <p:nvPr/>
          </p:nvCxnSpPr>
          <p:spPr>
            <a:xfrm flipH="1">
              <a:off x="6372201" y="1347614"/>
              <a:ext cx="432047" cy="23416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6799965" y="1109492"/>
              <a:ext cx="914227" cy="253916"/>
            </a:xfrm>
            <a:prstGeom prst="rect">
              <a:avLst/>
            </a:prstGeom>
            <a:noFill/>
            <a:ln w="12700">
              <a:solidFill>
                <a:schemeClr val="tx1"/>
              </a:solidFill>
              <a:prstDash val="sysDot"/>
            </a:ln>
          </p:spPr>
          <p:txBody>
            <a:bodyPr wrap="none" rtlCol="0">
              <a:spAutoFit/>
            </a:bodyPr>
            <a:lstStyle/>
            <a:p>
              <a:pPr algn="ctr"/>
              <a:r>
                <a:rPr lang="en-US" altLang="zh-CN" sz="1050" b="1" dirty="0">
                  <a:solidFill>
                    <a:srgbClr val="0070C0"/>
                  </a:solidFill>
                  <a:latin typeface="微软雅黑" panose="020B0503020204020204" pitchFamily="34" charset="-122"/>
                  <a:ea typeface="微软雅黑" panose="020B0503020204020204" pitchFamily="34" charset="-122"/>
                </a:rPr>
                <a:t>SSL </a:t>
              </a:r>
              <a:r>
                <a:rPr lang="zh-CN" altLang="en-US" sz="1050" b="1" dirty="0">
                  <a:solidFill>
                    <a:srgbClr val="0070C0"/>
                  </a:solidFill>
                  <a:latin typeface="微软雅黑" panose="020B0503020204020204" pitchFamily="34" charset="-122"/>
                  <a:ea typeface="微软雅黑" panose="020B0503020204020204" pitchFamily="34" charset="-122"/>
                </a:rPr>
                <a:t>远程接入</a:t>
              </a:r>
              <a:endParaRPr lang="en-US" altLang="zh-CN" sz="1050" b="1" dirty="0">
                <a:solidFill>
                  <a:srgbClr val="0070C0"/>
                </a:solidFill>
                <a:latin typeface="微软雅黑" panose="020B0503020204020204" pitchFamily="34" charset="-122"/>
                <a:ea typeface="微软雅黑" panose="020B0503020204020204" pitchFamily="34" charset="-122"/>
              </a:endParaRPr>
            </a:p>
          </p:txBody>
        </p:sp>
        <p:sp>
          <p:nvSpPr>
            <p:cNvPr id="201" name="云形 200"/>
            <p:cNvSpPr/>
            <p:nvPr/>
          </p:nvSpPr>
          <p:spPr>
            <a:xfrm>
              <a:off x="3136038" y="1488803"/>
              <a:ext cx="905119" cy="410568"/>
            </a:xfrm>
            <a:prstGeom prst="cloud">
              <a:avLst/>
            </a:prstGeom>
            <a:solidFill>
              <a:srgbClr val="EA545D"/>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rPr>
                <a:t>教育网</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sp>
          <p:nvSpPr>
            <p:cNvPr id="202" name="云形 201"/>
            <p:cNvSpPr/>
            <p:nvPr/>
          </p:nvSpPr>
          <p:spPr>
            <a:xfrm>
              <a:off x="5289396" y="1440260"/>
              <a:ext cx="1118889" cy="431451"/>
            </a:xfrm>
            <a:prstGeom prst="cloud">
              <a:avLst/>
            </a:prstGeom>
            <a:solidFill>
              <a:srgbClr val="03B8DF"/>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anchor="ctr"/>
            <a:lstStyle/>
            <a:p>
              <a:pPr algn="ctr">
                <a:defRPr/>
              </a:pPr>
              <a:r>
                <a:rPr lang="zh-CN" altLang="en-US" sz="1000" b="1" dirty="0">
                  <a:solidFill>
                    <a:schemeClr val="tx1"/>
                  </a:solidFill>
                  <a:latin typeface="微软雅黑" panose="020B0503020204020204" pitchFamily="34" charset="-122"/>
                  <a:ea typeface="微软雅黑" panose="020B0503020204020204" pitchFamily="34" charset="-122"/>
                </a:rPr>
                <a:t>联通出口</a:t>
              </a:r>
              <a:endParaRPr lang="zh-CN" altLang="en-US" sz="1000" b="1" dirty="0">
                <a:solidFill>
                  <a:schemeClr val="tx1"/>
                </a:solidFill>
                <a:latin typeface="微软雅黑" panose="020B0503020204020204" pitchFamily="34" charset="-122"/>
                <a:ea typeface="微软雅黑" panose="020B0503020204020204" pitchFamily="34" charset="-122"/>
              </a:endParaRPr>
            </a:p>
          </p:txBody>
        </p:sp>
        <p:cxnSp>
          <p:nvCxnSpPr>
            <p:cNvPr id="203" name="直接连接符 202"/>
            <p:cNvCxnSpPr/>
            <p:nvPr/>
          </p:nvCxnSpPr>
          <p:spPr>
            <a:xfrm flipH="1">
              <a:off x="4688801" y="1738238"/>
              <a:ext cx="700761" cy="54076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3706915" y="1844472"/>
              <a:ext cx="556184" cy="34869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6" name="object 34"/>
            <p:cNvSpPr/>
            <p:nvPr/>
          </p:nvSpPr>
          <p:spPr>
            <a:xfrm>
              <a:off x="3165763" y="3636817"/>
              <a:ext cx="12608" cy="25489"/>
            </a:xfrm>
            <a:custGeom>
              <a:avLst/>
              <a:gdLst/>
              <a:ahLst/>
              <a:cxnLst/>
              <a:rect l="l" t="t" r="r" b="b"/>
              <a:pathLst>
                <a:path w="18638" h="44241">
                  <a:moveTo>
                    <a:pt x="0" y="22120"/>
                  </a:moveTo>
                  <a:lnTo>
                    <a:pt x="18638" y="22120"/>
                  </a:lnTo>
                </a:path>
              </a:pathLst>
            </a:custGeom>
            <a:ln w="45511">
              <a:solidFill>
                <a:srgbClr val="FFFFFF"/>
              </a:solidFill>
            </a:ln>
          </p:spPr>
          <p:txBody>
            <a:bodyPr wrap="square" lIns="0" tIns="0" rIns="0" bIns="0" rtlCol="0">
              <a:noAutofit/>
            </a:bodyPr>
            <a:lstStyle/>
            <a:p>
              <a:endParaRPr dirty="0">
                <a:solidFill>
                  <a:prstClr val="black"/>
                </a:solidFill>
              </a:endParaRPr>
            </a:p>
          </p:txBody>
        </p:sp>
        <p:sp>
          <p:nvSpPr>
            <p:cNvPr id="207" name="object 64"/>
            <p:cNvSpPr/>
            <p:nvPr/>
          </p:nvSpPr>
          <p:spPr>
            <a:xfrm>
              <a:off x="4115612" y="3934476"/>
              <a:ext cx="613236" cy="509482"/>
            </a:xfrm>
            <a:prstGeom prst="rect">
              <a:avLst/>
            </a:prstGeom>
            <a:blipFill>
              <a:blip r:embed="rId1" cstate="print"/>
              <a:stretch>
                <a:fillRect/>
              </a:stretch>
            </a:blipFill>
          </p:spPr>
          <p:txBody>
            <a:bodyPr wrap="square" lIns="0" tIns="0" rIns="0" bIns="0" rtlCol="0">
              <a:noAutofit/>
            </a:bodyPr>
            <a:lstStyle/>
            <a:p>
              <a:endParaRPr dirty="0">
                <a:solidFill>
                  <a:prstClr val="black"/>
                </a:solidFill>
              </a:endParaRPr>
            </a:p>
          </p:txBody>
        </p:sp>
        <p:grpSp>
          <p:nvGrpSpPr>
            <p:cNvPr id="208" name="组合 207"/>
            <p:cNvGrpSpPr/>
            <p:nvPr/>
          </p:nvGrpSpPr>
          <p:grpSpPr>
            <a:xfrm>
              <a:off x="4085118" y="3291830"/>
              <a:ext cx="657051" cy="543510"/>
              <a:chOff x="4149129" y="1711222"/>
              <a:chExt cx="657051" cy="543510"/>
            </a:xfrm>
          </p:grpSpPr>
          <p:sp>
            <p:nvSpPr>
              <p:cNvPr id="209" name="object 66"/>
              <p:cNvSpPr/>
              <p:nvPr/>
            </p:nvSpPr>
            <p:spPr>
              <a:xfrm>
                <a:off x="4149988" y="1711222"/>
                <a:ext cx="656192" cy="432873"/>
              </a:xfrm>
              <a:custGeom>
                <a:avLst/>
                <a:gdLst/>
                <a:ahLst/>
                <a:cxnLst/>
                <a:rect l="l" t="t" r="r" b="b"/>
                <a:pathLst>
                  <a:path w="970026" h="751331">
                    <a:moveTo>
                      <a:pt x="484377" y="0"/>
                    </a:moveTo>
                    <a:lnTo>
                      <a:pt x="0" y="375665"/>
                    </a:lnTo>
                    <a:lnTo>
                      <a:pt x="486917" y="751331"/>
                    </a:lnTo>
                    <a:lnTo>
                      <a:pt x="970026" y="375665"/>
                    </a:lnTo>
                    <a:lnTo>
                      <a:pt x="484377" y="0"/>
                    </a:lnTo>
                    <a:close/>
                  </a:path>
                </a:pathLst>
              </a:custGeom>
              <a:solidFill>
                <a:srgbClr val="6E88C1"/>
              </a:solidFill>
            </p:spPr>
            <p:txBody>
              <a:bodyPr wrap="square" lIns="0" tIns="0" rIns="0" bIns="0" rtlCol="0">
                <a:noAutofit/>
              </a:bodyPr>
              <a:lstStyle/>
              <a:p>
                <a:endParaRPr dirty="0">
                  <a:solidFill>
                    <a:prstClr val="black"/>
                  </a:solidFill>
                </a:endParaRPr>
              </a:p>
            </p:txBody>
          </p:sp>
          <p:sp>
            <p:nvSpPr>
              <p:cNvPr id="210" name="object 67"/>
              <p:cNvSpPr/>
              <p:nvPr/>
            </p:nvSpPr>
            <p:spPr>
              <a:xfrm>
                <a:off x="4477654" y="1927663"/>
                <a:ext cx="328525" cy="327069"/>
              </a:xfrm>
              <a:custGeom>
                <a:avLst/>
                <a:gdLst/>
                <a:ahLst/>
                <a:cxnLst/>
                <a:rect l="l" t="t" r="r" b="b"/>
                <a:pathLst>
                  <a:path w="485648" h="567689">
                    <a:moveTo>
                      <a:pt x="485648" y="0"/>
                    </a:moveTo>
                    <a:lnTo>
                      <a:pt x="2539" y="375665"/>
                    </a:lnTo>
                    <a:lnTo>
                      <a:pt x="0" y="567689"/>
                    </a:lnTo>
                    <a:lnTo>
                      <a:pt x="484377" y="192024"/>
                    </a:lnTo>
                    <a:lnTo>
                      <a:pt x="485648" y="0"/>
                    </a:lnTo>
                    <a:close/>
                  </a:path>
                </a:pathLst>
              </a:custGeom>
              <a:solidFill>
                <a:srgbClr val="3C477E"/>
              </a:solidFill>
            </p:spPr>
            <p:txBody>
              <a:bodyPr wrap="square" lIns="0" tIns="0" rIns="0" bIns="0" rtlCol="0">
                <a:noAutofit/>
              </a:bodyPr>
              <a:lstStyle/>
              <a:p>
                <a:endParaRPr dirty="0">
                  <a:solidFill>
                    <a:prstClr val="black"/>
                  </a:solidFill>
                </a:endParaRPr>
              </a:p>
            </p:txBody>
          </p:sp>
          <p:sp>
            <p:nvSpPr>
              <p:cNvPr id="211" name="object 68"/>
              <p:cNvSpPr/>
              <p:nvPr/>
            </p:nvSpPr>
            <p:spPr>
              <a:xfrm>
                <a:off x="4149129" y="1927663"/>
                <a:ext cx="330244" cy="327069"/>
              </a:xfrm>
              <a:custGeom>
                <a:avLst/>
                <a:gdLst/>
                <a:ahLst/>
                <a:cxnLst/>
                <a:rect l="l" t="t" r="r" b="b"/>
                <a:pathLst>
                  <a:path w="488188" h="567689">
                    <a:moveTo>
                      <a:pt x="0" y="0"/>
                    </a:moveTo>
                    <a:lnTo>
                      <a:pt x="0" y="192024"/>
                    </a:lnTo>
                    <a:lnTo>
                      <a:pt x="485648" y="567689"/>
                    </a:lnTo>
                    <a:lnTo>
                      <a:pt x="488188" y="375665"/>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212" name="object 69"/>
              <p:cNvSpPr/>
              <p:nvPr/>
            </p:nvSpPr>
            <p:spPr>
              <a:xfrm>
                <a:off x="4422359" y="1774314"/>
                <a:ext cx="106413" cy="68903"/>
              </a:xfrm>
              <a:custGeom>
                <a:avLst/>
                <a:gdLst/>
                <a:ahLst/>
                <a:cxnLst/>
                <a:rect l="l" t="t" r="r" b="b"/>
                <a:pathLst>
                  <a:path w="157306" h="119595">
                    <a:moveTo>
                      <a:pt x="34446" y="0"/>
                    </a:moveTo>
                    <a:lnTo>
                      <a:pt x="0" y="25652"/>
                    </a:lnTo>
                    <a:lnTo>
                      <a:pt x="76473" y="85432"/>
                    </a:lnTo>
                    <a:lnTo>
                      <a:pt x="58235" y="85458"/>
                    </a:lnTo>
                    <a:lnTo>
                      <a:pt x="44319" y="85620"/>
                    </a:lnTo>
                    <a:lnTo>
                      <a:pt x="38738" y="86049"/>
                    </a:lnTo>
                    <a:lnTo>
                      <a:pt x="34538" y="119595"/>
                    </a:lnTo>
                    <a:lnTo>
                      <a:pt x="157306" y="119580"/>
                    </a:lnTo>
                    <a:lnTo>
                      <a:pt x="157306" y="59732"/>
                    </a:lnTo>
                    <a:lnTo>
                      <a:pt x="111907" y="59732"/>
                    </a:lnTo>
                    <a:lnTo>
                      <a:pt x="34446" y="0"/>
                    </a:lnTo>
                    <a:close/>
                  </a:path>
                  <a:path w="157306" h="119595">
                    <a:moveTo>
                      <a:pt x="157306" y="25615"/>
                    </a:moveTo>
                    <a:lnTo>
                      <a:pt x="111967" y="30959"/>
                    </a:lnTo>
                    <a:lnTo>
                      <a:pt x="111907" y="59732"/>
                    </a:lnTo>
                    <a:lnTo>
                      <a:pt x="157306" y="59732"/>
                    </a:lnTo>
                    <a:lnTo>
                      <a:pt x="157306" y="25615"/>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213" name="object 70"/>
              <p:cNvSpPr/>
              <p:nvPr/>
            </p:nvSpPr>
            <p:spPr>
              <a:xfrm>
                <a:off x="4335573" y="1830571"/>
                <a:ext cx="136170" cy="88389"/>
              </a:xfrm>
              <a:custGeom>
                <a:avLst/>
                <a:gdLst/>
                <a:ahLst/>
                <a:cxnLst/>
                <a:rect l="l" t="t" r="r" b="b"/>
                <a:pathLst>
                  <a:path w="201295" h="153415">
                    <a:moveTo>
                      <a:pt x="0" y="0"/>
                    </a:moveTo>
                    <a:lnTo>
                      <a:pt x="45212" y="77596"/>
                    </a:lnTo>
                    <a:lnTo>
                      <a:pt x="88011" y="153415"/>
                    </a:lnTo>
                    <a:lnTo>
                      <a:pt x="201295" y="65786"/>
                    </a:lnTo>
                    <a:lnTo>
                      <a:pt x="100584" y="33781"/>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214" name="object 71"/>
              <p:cNvSpPr/>
              <p:nvPr/>
            </p:nvSpPr>
            <p:spPr>
              <a:xfrm>
                <a:off x="4248717" y="1884954"/>
                <a:ext cx="105576" cy="68906"/>
              </a:xfrm>
              <a:custGeom>
                <a:avLst/>
                <a:gdLst/>
                <a:ahLst/>
                <a:cxnLst/>
                <a:rect l="l" t="t" r="r" b="b"/>
                <a:pathLst>
                  <a:path w="156069" h="119598">
                    <a:moveTo>
                      <a:pt x="34231" y="0"/>
                    </a:moveTo>
                    <a:lnTo>
                      <a:pt x="0" y="25629"/>
                    </a:lnTo>
                    <a:lnTo>
                      <a:pt x="74918" y="82642"/>
                    </a:lnTo>
                    <a:lnTo>
                      <a:pt x="56746" y="82705"/>
                    </a:lnTo>
                    <a:lnTo>
                      <a:pt x="43517" y="83027"/>
                    </a:lnTo>
                    <a:lnTo>
                      <a:pt x="38335" y="83820"/>
                    </a:lnTo>
                    <a:lnTo>
                      <a:pt x="34305" y="119598"/>
                    </a:lnTo>
                    <a:lnTo>
                      <a:pt x="156069" y="116804"/>
                    </a:lnTo>
                    <a:lnTo>
                      <a:pt x="156069" y="56968"/>
                    </a:lnTo>
                    <a:lnTo>
                      <a:pt x="111084" y="56968"/>
                    </a:lnTo>
                    <a:lnTo>
                      <a:pt x="34231" y="0"/>
                    </a:lnTo>
                    <a:close/>
                  </a:path>
                  <a:path w="156069" h="119598">
                    <a:moveTo>
                      <a:pt x="156069" y="25619"/>
                    </a:moveTo>
                    <a:lnTo>
                      <a:pt x="111111" y="29007"/>
                    </a:lnTo>
                    <a:lnTo>
                      <a:pt x="111084" y="56968"/>
                    </a:lnTo>
                    <a:lnTo>
                      <a:pt x="156069" y="56968"/>
                    </a:lnTo>
                    <a:lnTo>
                      <a:pt x="156069" y="25619"/>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215" name="object 72"/>
              <p:cNvSpPr/>
              <p:nvPr/>
            </p:nvSpPr>
            <p:spPr>
              <a:xfrm>
                <a:off x="4327110" y="1825763"/>
                <a:ext cx="318263" cy="210613"/>
              </a:xfrm>
              <a:custGeom>
                <a:avLst/>
                <a:gdLst/>
                <a:ahLst/>
                <a:cxnLst/>
                <a:rect l="l" t="t" r="r" b="b"/>
                <a:pathLst>
                  <a:path w="470477" h="365558">
                    <a:moveTo>
                      <a:pt x="380640" y="0"/>
                    </a:moveTo>
                    <a:lnTo>
                      <a:pt x="0" y="297061"/>
                    </a:lnTo>
                    <a:lnTo>
                      <a:pt x="87619" y="365558"/>
                    </a:lnTo>
                    <a:lnTo>
                      <a:pt x="146505" y="319875"/>
                    </a:lnTo>
                    <a:lnTo>
                      <a:pt x="96208" y="319875"/>
                    </a:lnTo>
                    <a:lnTo>
                      <a:pt x="88820" y="314604"/>
                    </a:lnTo>
                    <a:lnTo>
                      <a:pt x="78702" y="306483"/>
                    </a:lnTo>
                    <a:lnTo>
                      <a:pt x="69115" y="297872"/>
                    </a:lnTo>
                    <a:lnTo>
                      <a:pt x="60365" y="289193"/>
                    </a:lnTo>
                    <a:lnTo>
                      <a:pt x="69369" y="281469"/>
                    </a:lnTo>
                    <a:lnTo>
                      <a:pt x="81551" y="271571"/>
                    </a:lnTo>
                    <a:lnTo>
                      <a:pt x="146794" y="271571"/>
                    </a:lnTo>
                    <a:lnTo>
                      <a:pt x="118894" y="241794"/>
                    </a:lnTo>
                    <a:lnTo>
                      <a:pt x="128976" y="234568"/>
                    </a:lnTo>
                    <a:lnTo>
                      <a:pt x="139182" y="225964"/>
                    </a:lnTo>
                    <a:lnTo>
                      <a:pt x="206627" y="225964"/>
                    </a:lnTo>
                    <a:lnTo>
                      <a:pt x="178786" y="196075"/>
                    </a:lnTo>
                    <a:lnTo>
                      <a:pt x="188883" y="188847"/>
                    </a:lnTo>
                    <a:lnTo>
                      <a:pt x="199121" y="180239"/>
                    </a:lnTo>
                    <a:lnTo>
                      <a:pt x="264755" y="180239"/>
                    </a:lnTo>
                    <a:lnTo>
                      <a:pt x="237922" y="149301"/>
                    </a:lnTo>
                    <a:lnTo>
                      <a:pt x="248604" y="141529"/>
                    </a:lnTo>
                    <a:lnTo>
                      <a:pt x="259023" y="134493"/>
                    </a:lnTo>
                    <a:lnTo>
                      <a:pt x="324247" y="134493"/>
                    </a:lnTo>
                    <a:lnTo>
                      <a:pt x="296477" y="104400"/>
                    </a:lnTo>
                    <a:lnTo>
                      <a:pt x="306524" y="96202"/>
                    </a:lnTo>
                    <a:lnTo>
                      <a:pt x="316653" y="88730"/>
                    </a:lnTo>
                    <a:lnTo>
                      <a:pt x="384677" y="88730"/>
                    </a:lnTo>
                    <a:lnTo>
                      <a:pt x="358409" y="56957"/>
                    </a:lnTo>
                    <a:lnTo>
                      <a:pt x="369135" y="51393"/>
                    </a:lnTo>
                    <a:lnTo>
                      <a:pt x="380046" y="51174"/>
                    </a:lnTo>
                    <a:lnTo>
                      <a:pt x="446424" y="51174"/>
                    </a:lnTo>
                    <a:lnTo>
                      <a:pt x="380640" y="0"/>
                    </a:lnTo>
                    <a:close/>
                  </a:path>
                  <a:path w="470477" h="365558">
                    <a:moveTo>
                      <a:pt x="146794" y="271571"/>
                    </a:moveTo>
                    <a:lnTo>
                      <a:pt x="81551" y="271571"/>
                    </a:lnTo>
                    <a:lnTo>
                      <a:pt x="115124" y="305830"/>
                    </a:lnTo>
                    <a:lnTo>
                      <a:pt x="103343" y="314451"/>
                    </a:lnTo>
                    <a:lnTo>
                      <a:pt x="96208" y="319875"/>
                    </a:lnTo>
                    <a:lnTo>
                      <a:pt x="146505" y="319875"/>
                    </a:lnTo>
                    <a:lnTo>
                      <a:pt x="201837" y="276949"/>
                    </a:lnTo>
                    <a:lnTo>
                      <a:pt x="151834" y="276949"/>
                    </a:lnTo>
                    <a:lnTo>
                      <a:pt x="146794" y="271571"/>
                    </a:lnTo>
                    <a:close/>
                  </a:path>
                  <a:path w="470477" h="365558">
                    <a:moveTo>
                      <a:pt x="206627" y="225964"/>
                    </a:moveTo>
                    <a:lnTo>
                      <a:pt x="139182" y="225964"/>
                    </a:lnTo>
                    <a:lnTo>
                      <a:pt x="171850" y="260781"/>
                    </a:lnTo>
                    <a:lnTo>
                      <a:pt x="161819" y="268085"/>
                    </a:lnTo>
                    <a:lnTo>
                      <a:pt x="151834" y="276949"/>
                    </a:lnTo>
                    <a:lnTo>
                      <a:pt x="201837" y="276949"/>
                    </a:lnTo>
                    <a:lnTo>
                      <a:pt x="260607" y="231356"/>
                    </a:lnTo>
                    <a:lnTo>
                      <a:pt x="211651" y="231356"/>
                    </a:lnTo>
                    <a:lnTo>
                      <a:pt x="206627" y="225964"/>
                    </a:lnTo>
                    <a:close/>
                  </a:path>
                  <a:path w="470477" h="365558">
                    <a:moveTo>
                      <a:pt x="264755" y="180239"/>
                    </a:moveTo>
                    <a:lnTo>
                      <a:pt x="199121" y="180239"/>
                    </a:lnTo>
                    <a:lnTo>
                      <a:pt x="231670" y="215096"/>
                    </a:lnTo>
                    <a:lnTo>
                      <a:pt x="221647" y="222413"/>
                    </a:lnTo>
                    <a:lnTo>
                      <a:pt x="211651" y="231356"/>
                    </a:lnTo>
                    <a:lnTo>
                      <a:pt x="260607" y="231356"/>
                    </a:lnTo>
                    <a:lnTo>
                      <a:pt x="319541" y="185636"/>
                    </a:lnTo>
                    <a:lnTo>
                      <a:pt x="269436" y="185636"/>
                    </a:lnTo>
                    <a:lnTo>
                      <a:pt x="264755" y="180239"/>
                    </a:lnTo>
                    <a:close/>
                  </a:path>
                  <a:path w="470477" h="365558">
                    <a:moveTo>
                      <a:pt x="324247" y="134493"/>
                    </a:moveTo>
                    <a:lnTo>
                      <a:pt x="259023" y="134493"/>
                    </a:lnTo>
                    <a:lnTo>
                      <a:pt x="290191" y="170069"/>
                    </a:lnTo>
                    <a:lnTo>
                      <a:pt x="279564" y="177096"/>
                    </a:lnTo>
                    <a:lnTo>
                      <a:pt x="269436" y="185636"/>
                    </a:lnTo>
                    <a:lnTo>
                      <a:pt x="319541" y="185636"/>
                    </a:lnTo>
                    <a:lnTo>
                      <a:pt x="378475" y="139916"/>
                    </a:lnTo>
                    <a:lnTo>
                      <a:pt x="329253" y="139916"/>
                    </a:lnTo>
                    <a:lnTo>
                      <a:pt x="324247" y="134493"/>
                    </a:lnTo>
                    <a:close/>
                  </a:path>
                  <a:path w="470477" h="365558">
                    <a:moveTo>
                      <a:pt x="384677" y="88730"/>
                    </a:moveTo>
                    <a:lnTo>
                      <a:pt x="316653" y="88730"/>
                    </a:lnTo>
                    <a:lnTo>
                      <a:pt x="348247" y="123318"/>
                    </a:lnTo>
                    <a:lnTo>
                      <a:pt x="338783" y="131338"/>
                    </a:lnTo>
                    <a:lnTo>
                      <a:pt x="329253" y="139916"/>
                    </a:lnTo>
                    <a:lnTo>
                      <a:pt x="378475" y="139916"/>
                    </a:lnTo>
                    <a:lnTo>
                      <a:pt x="437408" y="94196"/>
                    </a:lnTo>
                    <a:lnTo>
                      <a:pt x="389197" y="94196"/>
                    </a:lnTo>
                    <a:lnTo>
                      <a:pt x="384677" y="88730"/>
                    </a:lnTo>
                    <a:close/>
                  </a:path>
                  <a:path w="470477" h="365558">
                    <a:moveTo>
                      <a:pt x="446424" y="51174"/>
                    </a:moveTo>
                    <a:lnTo>
                      <a:pt x="380046" y="51174"/>
                    </a:lnTo>
                    <a:lnTo>
                      <a:pt x="390710" y="59100"/>
                    </a:lnTo>
                    <a:lnTo>
                      <a:pt x="400773" y="67378"/>
                    </a:lnTo>
                    <a:lnTo>
                      <a:pt x="409375" y="75504"/>
                    </a:lnTo>
                    <a:lnTo>
                      <a:pt x="401545" y="82297"/>
                    </a:lnTo>
                    <a:lnTo>
                      <a:pt x="389197" y="94196"/>
                    </a:lnTo>
                    <a:lnTo>
                      <a:pt x="437408" y="94196"/>
                    </a:lnTo>
                    <a:lnTo>
                      <a:pt x="470477" y="68542"/>
                    </a:lnTo>
                    <a:lnTo>
                      <a:pt x="457650" y="59906"/>
                    </a:lnTo>
                    <a:lnTo>
                      <a:pt x="446424" y="51174"/>
                    </a:lnTo>
                    <a:close/>
                  </a:path>
                </a:pathLst>
              </a:custGeom>
              <a:solidFill>
                <a:srgbClr val="7C1B1E"/>
              </a:solidFill>
            </p:spPr>
            <p:txBody>
              <a:bodyPr wrap="square" lIns="0" tIns="0" rIns="0" bIns="0" rtlCol="0">
                <a:noAutofit/>
              </a:bodyPr>
              <a:lstStyle/>
              <a:p>
                <a:endParaRPr dirty="0">
                  <a:solidFill>
                    <a:prstClr val="black"/>
                  </a:solidFill>
                </a:endParaRPr>
              </a:p>
            </p:txBody>
          </p:sp>
          <p:sp>
            <p:nvSpPr>
              <p:cNvPr id="216" name="object 73"/>
              <p:cNvSpPr/>
              <p:nvPr/>
            </p:nvSpPr>
            <p:spPr>
              <a:xfrm>
                <a:off x="4327123" y="1821886"/>
                <a:ext cx="318237" cy="211564"/>
              </a:xfrm>
              <a:custGeom>
                <a:avLst/>
                <a:gdLst/>
                <a:ahLst/>
                <a:cxnLst/>
                <a:rect l="l" t="t" r="r" b="b"/>
                <a:pathLst>
                  <a:path w="470439" h="367209">
                    <a:moveTo>
                      <a:pt x="380602" y="0"/>
                    </a:moveTo>
                    <a:lnTo>
                      <a:pt x="0" y="298485"/>
                    </a:lnTo>
                    <a:lnTo>
                      <a:pt x="89740" y="367209"/>
                    </a:lnTo>
                    <a:lnTo>
                      <a:pt x="148344" y="321272"/>
                    </a:lnTo>
                    <a:lnTo>
                      <a:pt x="96170" y="321272"/>
                    </a:lnTo>
                    <a:lnTo>
                      <a:pt x="87515" y="315073"/>
                    </a:lnTo>
                    <a:lnTo>
                      <a:pt x="77768" y="306996"/>
                    </a:lnTo>
                    <a:lnTo>
                      <a:pt x="68377" y="298057"/>
                    </a:lnTo>
                    <a:lnTo>
                      <a:pt x="59535" y="288446"/>
                    </a:lnTo>
                    <a:lnTo>
                      <a:pt x="68731" y="282155"/>
                    </a:lnTo>
                    <a:lnTo>
                      <a:pt x="81564" y="272887"/>
                    </a:lnTo>
                    <a:lnTo>
                      <a:pt x="147078" y="272887"/>
                    </a:lnTo>
                    <a:lnTo>
                      <a:pt x="119943" y="242218"/>
                    </a:lnTo>
                    <a:lnTo>
                      <a:pt x="129986" y="235257"/>
                    </a:lnTo>
                    <a:lnTo>
                      <a:pt x="141224" y="226919"/>
                    </a:lnTo>
                    <a:lnTo>
                      <a:pt x="206606" y="226919"/>
                    </a:lnTo>
                    <a:lnTo>
                      <a:pt x="178786" y="196617"/>
                    </a:lnTo>
                    <a:lnTo>
                      <a:pt x="188850" y="188461"/>
                    </a:lnTo>
                    <a:lnTo>
                      <a:pt x="199017" y="180938"/>
                    </a:lnTo>
                    <a:lnTo>
                      <a:pt x="266435" y="180938"/>
                    </a:lnTo>
                    <a:lnTo>
                      <a:pt x="238717" y="150707"/>
                    </a:lnTo>
                    <a:lnTo>
                      <a:pt x="248762" y="142533"/>
                    </a:lnTo>
                    <a:lnTo>
                      <a:pt x="258959" y="135089"/>
                    </a:lnTo>
                    <a:lnTo>
                      <a:pt x="326765" y="135089"/>
                    </a:lnTo>
                    <a:lnTo>
                      <a:pt x="297576" y="104806"/>
                    </a:lnTo>
                    <a:lnTo>
                      <a:pt x="308039" y="96632"/>
                    </a:lnTo>
                    <a:lnTo>
                      <a:pt x="316691" y="89166"/>
                    </a:lnTo>
                    <a:lnTo>
                      <a:pt x="386872" y="89166"/>
                    </a:lnTo>
                    <a:lnTo>
                      <a:pt x="358737" y="56964"/>
                    </a:lnTo>
                    <a:lnTo>
                      <a:pt x="369462" y="51534"/>
                    </a:lnTo>
                    <a:lnTo>
                      <a:pt x="380783" y="51178"/>
                    </a:lnTo>
                    <a:lnTo>
                      <a:pt x="445976" y="51178"/>
                    </a:lnTo>
                    <a:lnTo>
                      <a:pt x="380602" y="0"/>
                    </a:lnTo>
                    <a:close/>
                  </a:path>
                  <a:path w="470439" h="367209">
                    <a:moveTo>
                      <a:pt x="147078" y="272887"/>
                    </a:moveTo>
                    <a:lnTo>
                      <a:pt x="81564" y="272887"/>
                    </a:lnTo>
                    <a:lnTo>
                      <a:pt x="115712" y="307269"/>
                    </a:lnTo>
                    <a:lnTo>
                      <a:pt x="104001" y="315942"/>
                    </a:lnTo>
                    <a:lnTo>
                      <a:pt x="96170" y="321272"/>
                    </a:lnTo>
                    <a:lnTo>
                      <a:pt x="148344" y="321272"/>
                    </a:lnTo>
                    <a:lnTo>
                      <a:pt x="203269" y="278219"/>
                    </a:lnTo>
                    <a:lnTo>
                      <a:pt x="151796" y="278219"/>
                    </a:lnTo>
                    <a:lnTo>
                      <a:pt x="147078" y="272887"/>
                    </a:lnTo>
                    <a:close/>
                  </a:path>
                  <a:path w="470439" h="367209">
                    <a:moveTo>
                      <a:pt x="206606" y="226919"/>
                    </a:moveTo>
                    <a:lnTo>
                      <a:pt x="141224" y="226919"/>
                    </a:lnTo>
                    <a:lnTo>
                      <a:pt x="171643" y="262631"/>
                    </a:lnTo>
                    <a:lnTo>
                      <a:pt x="161388" y="269712"/>
                    </a:lnTo>
                    <a:lnTo>
                      <a:pt x="151796" y="278219"/>
                    </a:lnTo>
                    <a:lnTo>
                      <a:pt x="203269" y="278219"/>
                    </a:lnTo>
                    <a:lnTo>
                      <a:pt x="261758" y="232372"/>
                    </a:lnTo>
                    <a:lnTo>
                      <a:pt x="211613" y="232372"/>
                    </a:lnTo>
                    <a:lnTo>
                      <a:pt x="206606" y="226919"/>
                    </a:lnTo>
                    <a:close/>
                  </a:path>
                  <a:path w="470439" h="367209">
                    <a:moveTo>
                      <a:pt x="266435" y="180938"/>
                    </a:moveTo>
                    <a:lnTo>
                      <a:pt x="199017" y="180938"/>
                    </a:lnTo>
                    <a:lnTo>
                      <a:pt x="230541" y="215690"/>
                    </a:lnTo>
                    <a:lnTo>
                      <a:pt x="221064" y="223719"/>
                    </a:lnTo>
                    <a:lnTo>
                      <a:pt x="211613" y="232372"/>
                    </a:lnTo>
                    <a:lnTo>
                      <a:pt x="261758" y="232372"/>
                    </a:lnTo>
                    <a:lnTo>
                      <a:pt x="320247" y="186525"/>
                    </a:lnTo>
                    <a:lnTo>
                      <a:pt x="271557" y="186525"/>
                    </a:lnTo>
                    <a:lnTo>
                      <a:pt x="266435" y="180938"/>
                    </a:lnTo>
                    <a:close/>
                  </a:path>
                  <a:path w="470439" h="367209">
                    <a:moveTo>
                      <a:pt x="326765" y="135089"/>
                    </a:moveTo>
                    <a:lnTo>
                      <a:pt x="258959" y="135089"/>
                    </a:lnTo>
                    <a:lnTo>
                      <a:pt x="290431" y="169843"/>
                    </a:lnTo>
                    <a:lnTo>
                      <a:pt x="280975" y="177872"/>
                    </a:lnTo>
                    <a:lnTo>
                      <a:pt x="271557" y="186525"/>
                    </a:lnTo>
                    <a:lnTo>
                      <a:pt x="320247" y="186525"/>
                    </a:lnTo>
                    <a:lnTo>
                      <a:pt x="382624" y="137630"/>
                    </a:lnTo>
                    <a:lnTo>
                      <a:pt x="329215" y="137630"/>
                    </a:lnTo>
                    <a:lnTo>
                      <a:pt x="326765" y="135089"/>
                    </a:lnTo>
                    <a:close/>
                  </a:path>
                  <a:path w="470439" h="367209">
                    <a:moveTo>
                      <a:pt x="386872" y="89166"/>
                    </a:moveTo>
                    <a:lnTo>
                      <a:pt x="316691" y="89166"/>
                    </a:lnTo>
                    <a:lnTo>
                      <a:pt x="350360" y="122874"/>
                    </a:lnTo>
                    <a:lnTo>
                      <a:pt x="340808" y="130772"/>
                    </a:lnTo>
                    <a:lnTo>
                      <a:pt x="329215" y="137630"/>
                    </a:lnTo>
                    <a:lnTo>
                      <a:pt x="382624" y="137630"/>
                    </a:lnTo>
                    <a:lnTo>
                      <a:pt x="441113" y="91783"/>
                    </a:lnTo>
                    <a:lnTo>
                      <a:pt x="389159" y="91783"/>
                    </a:lnTo>
                    <a:lnTo>
                      <a:pt x="386872" y="89166"/>
                    </a:lnTo>
                    <a:close/>
                  </a:path>
                  <a:path w="470439" h="367209">
                    <a:moveTo>
                      <a:pt x="445976" y="51178"/>
                    </a:moveTo>
                    <a:lnTo>
                      <a:pt x="380783" y="51178"/>
                    </a:lnTo>
                    <a:lnTo>
                      <a:pt x="390908" y="59212"/>
                    </a:lnTo>
                    <a:lnTo>
                      <a:pt x="401231" y="67601"/>
                    </a:lnTo>
                    <a:lnTo>
                      <a:pt x="410779" y="75781"/>
                    </a:lnTo>
                    <a:lnTo>
                      <a:pt x="401701" y="82151"/>
                    </a:lnTo>
                    <a:lnTo>
                      <a:pt x="389159" y="91783"/>
                    </a:lnTo>
                    <a:lnTo>
                      <a:pt x="441113" y="91783"/>
                    </a:lnTo>
                    <a:lnTo>
                      <a:pt x="470439" y="68796"/>
                    </a:lnTo>
                    <a:lnTo>
                      <a:pt x="457612" y="60287"/>
                    </a:lnTo>
                    <a:lnTo>
                      <a:pt x="445976" y="51178"/>
                    </a:lnTo>
                    <a:close/>
                  </a:path>
                </a:pathLst>
              </a:custGeom>
              <a:solidFill>
                <a:srgbClr val="E7240F"/>
              </a:solidFill>
            </p:spPr>
            <p:txBody>
              <a:bodyPr wrap="square" lIns="0" tIns="0" rIns="0" bIns="0" rtlCol="0">
                <a:noAutofit/>
              </a:bodyPr>
              <a:lstStyle/>
              <a:p>
                <a:endParaRPr dirty="0">
                  <a:solidFill>
                    <a:prstClr val="black"/>
                  </a:solidFill>
                </a:endParaRPr>
              </a:p>
            </p:txBody>
          </p:sp>
          <p:sp>
            <p:nvSpPr>
              <p:cNvPr id="217" name="object 74"/>
              <p:cNvSpPr/>
              <p:nvPr/>
            </p:nvSpPr>
            <p:spPr>
              <a:xfrm>
                <a:off x="4409616" y="1885982"/>
                <a:ext cx="264692" cy="175575"/>
              </a:xfrm>
              <a:custGeom>
                <a:avLst/>
                <a:gdLst/>
                <a:ahLst/>
                <a:cxnLst/>
                <a:rect l="l" t="t" r="r" b="b"/>
                <a:pathLst>
                  <a:path w="391285" h="304742">
                    <a:moveTo>
                      <a:pt x="361268" y="0"/>
                    </a:moveTo>
                    <a:lnTo>
                      <a:pt x="0" y="281778"/>
                    </a:lnTo>
                    <a:lnTo>
                      <a:pt x="32031" y="304742"/>
                    </a:lnTo>
                    <a:lnTo>
                      <a:pt x="211631" y="163980"/>
                    </a:lnTo>
                    <a:lnTo>
                      <a:pt x="269245" y="163980"/>
                    </a:lnTo>
                    <a:lnTo>
                      <a:pt x="239393" y="140807"/>
                    </a:lnTo>
                    <a:lnTo>
                      <a:pt x="391285" y="22951"/>
                    </a:lnTo>
                    <a:lnTo>
                      <a:pt x="361268" y="0"/>
                    </a:lnTo>
                    <a:close/>
                  </a:path>
                  <a:path w="391285" h="304742">
                    <a:moveTo>
                      <a:pt x="269245" y="163980"/>
                    </a:moveTo>
                    <a:lnTo>
                      <a:pt x="211631" y="163980"/>
                    </a:lnTo>
                    <a:lnTo>
                      <a:pt x="249116" y="206976"/>
                    </a:lnTo>
                    <a:lnTo>
                      <a:pt x="228721" y="207026"/>
                    </a:lnTo>
                    <a:lnTo>
                      <a:pt x="226580" y="235803"/>
                    </a:lnTo>
                    <a:lnTo>
                      <a:pt x="333500" y="235749"/>
                    </a:lnTo>
                    <a:lnTo>
                      <a:pt x="333493" y="183946"/>
                    </a:lnTo>
                    <a:lnTo>
                      <a:pt x="294967" y="183946"/>
                    </a:lnTo>
                    <a:lnTo>
                      <a:pt x="269245" y="163980"/>
                    </a:lnTo>
                    <a:close/>
                  </a:path>
                  <a:path w="391285" h="304742">
                    <a:moveTo>
                      <a:pt x="333488" y="152366"/>
                    </a:moveTo>
                    <a:lnTo>
                      <a:pt x="292864" y="156604"/>
                    </a:lnTo>
                    <a:lnTo>
                      <a:pt x="293226" y="167106"/>
                    </a:lnTo>
                    <a:lnTo>
                      <a:pt x="294967" y="183946"/>
                    </a:lnTo>
                    <a:lnTo>
                      <a:pt x="333493" y="183946"/>
                    </a:lnTo>
                    <a:lnTo>
                      <a:pt x="333488" y="152366"/>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218" name="object 75"/>
              <p:cNvSpPr/>
              <p:nvPr/>
            </p:nvSpPr>
            <p:spPr>
              <a:xfrm>
                <a:off x="4421495" y="1770438"/>
                <a:ext cx="103855" cy="69871"/>
              </a:xfrm>
              <a:custGeom>
                <a:avLst/>
                <a:gdLst/>
                <a:ahLst/>
                <a:cxnLst/>
                <a:rect l="l" t="t" r="r" b="b"/>
                <a:pathLst>
                  <a:path w="153525" h="121273">
                    <a:moveTo>
                      <a:pt x="31972" y="0"/>
                    </a:moveTo>
                    <a:lnTo>
                      <a:pt x="0" y="26037"/>
                    </a:lnTo>
                    <a:lnTo>
                      <a:pt x="72895" y="86602"/>
                    </a:lnTo>
                    <a:lnTo>
                      <a:pt x="54645" y="86639"/>
                    </a:lnTo>
                    <a:lnTo>
                      <a:pt x="41383" y="86831"/>
                    </a:lnTo>
                    <a:lnTo>
                      <a:pt x="36217" y="87307"/>
                    </a:lnTo>
                    <a:lnTo>
                      <a:pt x="32012" y="121273"/>
                    </a:lnTo>
                    <a:lnTo>
                      <a:pt x="153525" y="121245"/>
                    </a:lnTo>
                    <a:lnTo>
                      <a:pt x="153525" y="60646"/>
                    </a:lnTo>
                    <a:lnTo>
                      <a:pt x="108761" y="60646"/>
                    </a:lnTo>
                    <a:lnTo>
                      <a:pt x="31972" y="0"/>
                    </a:lnTo>
                    <a:close/>
                  </a:path>
                  <a:path w="153525" h="121273">
                    <a:moveTo>
                      <a:pt x="153525" y="26023"/>
                    </a:moveTo>
                    <a:lnTo>
                      <a:pt x="108820" y="30493"/>
                    </a:lnTo>
                    <a:lnTo>
                      <a:pt x="108761" y="60646"/>
                    </a:lnTo>
                    <a:lnTo>
                      <a:pt x="153525" y="60646"/>
                    </a:lnTo>
                    <a:lnTo>
                      <a:pt x="153525" y="26023"/>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219" name="object 76"/>
              <p:cNvSpPr/>
              <p:nvPr/>
            </p:nvSpPr>
            <p:spPr>
              <a:xfrm>
                <a:off x="4247080" y="1881049"/>
                <a:ext cx="104628" cy="67974"/>
              </a:xfrm>
              <a:custGeom>
                <a:avLst/>
                <a:gdLst/>
                <a:ahLst/>
                <a:cxnLst/>
                <a:rect l="l" t="t" r="r" b="b"/>
                <a:pathLst>
                  <a:path w="154668" h="117981">
                    <a:moveTo>
                      <a:pt x="32112" y="0"/>
                    </a:moveTo>
                    <a:lnTo>
                      <a:pt x="0" y="23000"/>
                    </a:lnTo>
                    <a:lnTo>
                      <a:pt x="72924" y="83438"/>
                    </a:lnTo>
                    <a:lnTo>
                      <a:pt x="55292" y="83473"/>
                    </a:lnTo>
                    <a:lnTo>
                      <a:pt x="42464" y="83651"/>
                    </a:lnTo>
                    <a:lnTo>
                      <a:pt x="36391" y="84088"/>
                    </a:lnTo>
                    <a:lnTo>
                      <a:pt x="34288" y="117981"/>
                    </a:lnTo>
                    <a:lnTo>
                      <a:pt x="154668" y="117978"/>
                    </a:lnTo>
                    <a:lnTo>
                      <a:pt x="154668" y="57501"/>
                    </a:lnTo>
                    <a:lnTo>
                      <a:pt x="109546" y="57501"/>
                    </a:lnTo>
                    <a:lnTo>
                      <a:pt x="32112" y="0"/>
                    </a:lnTo>
                    <a:close/>
                  </a:path>
                  <a:path w="154668" h="117981">
                    <a:moveTo>
                      <a:pt x="154668" y="25906"/>
                    </a:moveTo>
                    <a:lnTo>
                      <a:pt x="109583" y="28857"/>
                    </a:lnTo>
                    <a:lnTo>
                      <a:pt x="109546" y="57501"/>
                    </a:lnTo>
                    <a:lnTo>
                      <a:pt x="154668" y="57501"/>
                    </a:lnTo>
                    <a:lnTo>
                      <a:pt x="154668" y="25906"/>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220" name="object 77"/>
              <p:cNvSpPr/>
              <p:nvPr/>
            </p:nvSpPr>
            <p:spPr>
              <a:xfrm>
                <a:off x="4337275" y="1825747"/>
                <a:ext cx="136169" cy="90292"/>
              </a:xfrm>
              <a:custGeom>
                <a:avLst/>
                <a:gdLst/>
                <a:ahLst/>
                <a:cxnLst/>
                <a:rect l="l" t="t" r="r" b="b"/>
                <a:pathLst>
                  <a:path w="201294" h="156718">
                    <a:moveTo>
                      <a:pt x="0" y="0"/>
                    </a:moveTo>
                    <a:lnTo>
                      <a:pt x="42671" y="79248"/>
                    </a:lnTo>
                    <a:lnTo>
                      <a:pt x="85470" y="156718"/>
                    </a:lnTo>
                    <a:lnTo>
                      <a:pt x="201294" y="67437"/>
                    </a:lnTo>
                    <a:lnTo>
                      <a:pt x="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221" name="object 78"/>
              <p:cNvSpPr/>
              <p:nvPr/>
            </p:nvSpPr>
            <p:spPr>
              <a:xfrm>
                <a:off x="4364509" y="1842273"/>
                <a:ext cx="56959" cy="47561"/>
              </a:xfrm>
              <a:custGeom>
                <a:avLst/>
                <a:gdLst/>
                <a:ahLst/>
                <a:cxnLst/>
                <a:rect l="l" t="t" r="r" b="b"/>
                <a:pathLst>
                  <a:path w="84200" h="82550">
                    <a:moveTo>
                      <a:pt x="8636" y="0"/>
                    </a:moveTo>
                    <a:lnTo>
                      <a:pt x="4318" y="0"/>
                    </a:lnTo>
                    <a:lnTo>
                      <a:pt x="2159" y="5587"/>
                    </a:lnTo>
                    <a:lnTo>
                      <a:pt x="0" y="8509"/>
                    </a:lnTo>
                    <a:lnTo>
                      <a:pt x="2159" y="14224"/>
                    </a:lnTo>
                    <a:lnTo>
                      <a:pt x="20113" y="28638"/>
                    </a:lnTo>
                    <a:lnTo>
                      <a:pt x="32502" y="37948"/>
                    </a:lnTo>
                    <a:lnTo>
                      <a:pt x="44723" y="46981"/>
                    </a:lnTo>
                    <a:lnTo>
                      <a:pt x="53975" y="53975"/>
                    </a:lnTo>
                    <a:lnTo>
                      <a:pt x="56134" y="53975"/>
                    </a:lnTo>
                    <a:lnTo>
                      <a:pt x="58293" y="51181"/>
                    </a:lnTo>
                    <a:lnTo>
                      <a:pt x="58293" y="48387"/>
                    </a:lnTo>
                    <a:lnTo>
                      <a:pt x="57880" y="48053"/>
                    </a:lnTo>
                    <a:lnTo>
                      <a:pt x="49118" y="40099"/>
                    </a:lnTo>
                    <a:lnTo>
                      <a:pt x="37849" y="28965"/>
                    </a:lnTo>
                    <a:lnTo>
                      <a:pt x="26468" y="17283"/>
                    </a:lnTo>
                    <a:lnTo>
                      <a:pt x="17371" y="7682"/>
                    </a:lnTo>
                    <a:lnTo>
                      <a:pt x="12954" y="2794"/>
                    </a:lnTo>
                    <a:lnTo>
                      <a:pt x="8636" y="0"/>
                    </a:lnTo>
                    <a:close/>
                  </a:path>
                  <a:path w="84200" h="82550">
                    <a:moveTo>
                      <a:pt x="75564" y="56896"/>
                    </a:moveTo>
                    <a:lnTo>
                      <a:pt x="71247" y="56896"/>
                    </a:lnTo>
                    <a:lnTo>
                      <a:pt x="69087" y="62611"/>
                    </a:lnTo>
                    <a:lnTo>
                      <a:pt x="64770" y="68325"/>
                    </a:lnTo>
                    <a:lnTo>
                      <a:pt x="69087" y="73913"/>
                    </a:lnTo>
                    <a:lnTo>
                      <a:pt x="71247" y="76835"/>
                    </a:lnTo>
                    <a:lnTo>
                      <a:pt x="75564" y="82550"/>
                    </a:lnTo>
                    <a:lnTo>
                      <a:pt x="82042" y="76835"/>
                    </a:lnTo>
                    <a:lnTo>
                      <a:pt x="82042" y="73913"/>
                    </a:lnTo>
                    <a:lnTo>
                      <a:pt x="84200" y="68325"/>
                    </a:lnTo>
                    <a:lnTo>
                      <a:pt x="84200" y="62611"/>
                    </a:lnTo>
                    <a:lnTo>
                      <a:pt x="79883" y="59690"/>
                    </a:lnTo>
                    <a:lnTo>
                      <a:pt x="75564" y="56896"/>
                    </a:lnTo>
                    <a:close/>
                  </a:path>
                </a:pathLst>
              </a:custGeom>
              <a:solidFill>
                <a:srgbClr val="152F67"/>
              </a:solidFill>
            </p:spPr>
            <p:txBody>
              <a:bodyPr wrap="square" lIns="0" tIns="0" rIns="0" bIns="0" rtlCol="0">
                <a:noAutofit/>
              </a:bodyPr>
              <a:lstStyle/>
              <a:p>
                <a:endParaRPr dirty="0">
                  <a:solidFill>
                    <a:prstClr val="black"/>
                  </a:solidFill>
                </a:endParaRPr>
              </a:p>
            </p:txBody>
          </p:sp>
          <p:sp>
            <p:nvSpPr>
              <p:cNvPr id="222" name="object 79"/>
              <p:cNvSpPr/>
              <p:nvPr/>
            </p:nvSpPr>
            <p:spPr>
              <a:xfrm>
                <a:off x="4407895" y="1883043"/>
                <a:ext cx="265551" cy="174623"/>
              </a:xfrm>
              <a:custGeom>
                <a:avLst/>
                <a:gdLst/>
                <a:ahLst/>
                <a:cxnLst/>
                <a:rect l="l" t="t" r="r" b="b"/>
                <a:pathLst>
                  <a:path w="392555" h="303091">
                    <a:moveTo>
                      <a:pt x="362411" y="0"/>
                    </a:moveTo>
                    <a:lnTo>
                      <a:pt x="0" y="280254"/>
                    </a:lnTo>
                    <a:lnTo>
                      <a:pt x="32158" y="303091"/>
                    </a:lnTo>
                    <a:lnTo>
                      <a:pt x="212357" y="163048"/>
                    </a:lnTo>
                    <a:lnTo>
                      <a:pt x="269001" y="163048"/>
                    </a:lnTo>
                    <a:lnTo>
                      <a:pt x="240282" y="140045"/>
                    </a:lnTo>
                    <a:lnTo>
                      <a:pt x="392555" y="22824"/>
                    </a:lnTo>
                    <a:lnTo>
                      <a:pt x="362411" y="0"/>
                    </a:lnTo>
                    <a:close/>
                  </a:path>
                  <a:path w="392555" h="303091">
                    <a:moveTo>
                      <a:pt x="269001" y="163048"/>
                    </a:moveTo>
                    <a:lnTo>
                      <a:pt x="212357" y="163048"/>
                    </a:lnTo>
                    <a:lnTo>
                      <a:pt x="249793" y="203044"/>
                    </a:lnTo>
                    <a:lnTo>
                      <a:pt x="236047" y="203103"/>
                    </a:lnTo>
                    <a:lnTo>
                      <a:pt x="229471" y="203272"/>
                    </a:lnTo>
                    <a:lnTo>
                      <a:pt x="227344" y="234533"/>
                    </a:lnTo>
                    <a:lnTo>
                      <a:pt x="334643" y="234489"/>
                    </a:lnTo>
                    <a:lnTo>
                      <a:pt x="334635" y="182953"/>
                    </a:lnTo>
                    <a:lnTo>
                      <a:pt x="293853" y="182953"/>
                    </a:lnTo>
                    <a:lnTo>
                      <a:pt x="269001" y="163048"/>
                    </a:lnTo>
                    <a:close/>
                  </a:path>
                  <a:path w="392555" h="303091">
                    <a:moveTo>
                      <a:pt x="334630" y="151604"/>
                    </a:moveTo>
                    <a:lnTo>
                      <a:pt x="293876" y="154903"/>
                    </a:lnTo>
                    <a:lnTo>
                      <a:pt x="293853" y="182953"/>
                    </a:lnTo>
                    <a:lnTo>
                      <a:pt x="334635" y="182953"/>
                    </a:lnTo>
                    <a:lnTo>
                      <a:pt x="334630" y="151604"/>
                    </a:lnTo>
                    <a:close/>
                  </a:path>
                </a:pathLst>
              </a:custGeom>
              <a:solidFill>
                <a:srgbClr val="FFFFFF"/>
              </a:solidFill>
            </p:spPr>
            <p:txBody>
              <a:bodyPr wrap="square" lIns="0" tIns="0" rIns="0" bIns="0" rtlCol="0">
                <a:noAutofit/>
              </a:bodyPr>
              <a:lstStyle/>
              <a:p>
                <a:endParaRPr dirty="0">
                  <a:solidFill>
                    <a:prstClr val="black"/>
                  </a:solidFill>
                </a:endParaRPr>
              </a:p>
            </p:txBody>
          </p:sp>
        </p:grpSp>
        <p:pic>
          <p:nvPicPr>
            <p:cNvPr id="223" name="Picture 60" descr="防火墙"/>
            <p:cNvPicPr>
              <a:picLocks noChangeAspect="1" noChangeArrowheads="1"/>
            </p:cNvPicPr>
            <p:nvPr/>
          </p:nvPicPr>
          <p:blipFill>
            <a:blip r:embed="rId2" cstate="print"/>
            <a:srcRect/>
            <a:stretch>
              <a:fillRect/>
            </a:stretch>
          </p:blipFill>
          <p:spPr bwMode="auto">
            <a:xfrm>
              <a:off x="4029833" y="2706152"/>
              <a:ext cx="631544" cy="51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 name="TextBox 224"/>
            <p:cNvSpPr txBox="1">
              <a:spLocks noChangeArrowheads="1"/>
            </p:cNvSpPr>
            <p:nvPr/>
          </p:nvSpPr>
          <p:spPr bwMode="auto">
            <a:xfrm>
              <a:off x="4824120" y="3470442"/>
              <a:ext cx="831627" cy="230832"/>
            </a:xfrm>
            <a:prstGeom prst="rect">
              <a:avLst/>
            </a:prstGeom>
            <a:noFill/>
            <a:ln w="9525">
              <a:noFill/>
              <a:miter lim="800000"/>
            </a:ln>
          </p:spPr>
          <p:txBody>
            <a:bodyPr wrap="square">
              <a:spAutoFit/>
            </a:bodyPr>
            <a:lstStyle/>
            <a:p>
              <a:r>
                <a:rPr lang="en-US" altLang="zh-CN" sz="900" b="1">
                  <a:solidFill>
                    <a:srgbClr val="0070C0"/>
                  </a:solidFill>
                  <a:latin typeface="微软雅黑" panose="020B0503020204020204" pitchFamily="34" charset="-122"/>
                  <a:ea typeface="微软雅黑" panose="020B0503020204020204" pitchFamily="34" charset="-122"/>
                </a:rPr>
                <a:t>IPS</a:t>
              </a:r>
              <a:endParaRPr lang="en-US" altLang="zh-CN" sz="900" b="1" dirty="0">
                <a:solidFill>
                  <a:srgbClr val="0070C0"/>
                </a:solidFill>
                <a:latin typeface="微软雅黑" panose="020B0503020204020204" pitchFamily="34" charset="-122"/>
                <a:ea typeface="微软雅黑" panose="020B0503020204020204" pitchFamily="34" charset="-122"/>
              </a:endParaRPr>
            </a:p>
          </p:txBody>
        </p:sp>
        <p:sp>
          <p:nvSpPr>
            <p:cNvPr id="227" name="TextBox 224"/>
            <p:cNvSpPr txBox="1">
              <a:spLocks noChangeArrowheads="1"/>
            </p:cNvSpPr>
            <p:nvPr/>
          </p:nvSpPr>
          <p:spPr bwMode="auto">
            <a:xfrm>
              <a:off x="4806697" y="4113011"/>
              <a:ext cx="831627" cy="230832"/>
            </a:xfrm>
            <a:prstGeom prst="rect">
              <a:avLst/>
            </a:prstGeom>
            <a:noFill/>
            <a:ln w="9525">
              <a:noFill/>
              <a:miter lim="800000"/>
            </a:ln>
          </p:spPr>
          <p:txBody>
            <a:bodyPr wrap="square">
              <a:spAutoFit/>
            </a:bodyPr>
            <a:lstStyle/>
            <a:p>
              <a:r>
                <a:rPr lang="en-US" altLang="zh-CN" sz="900" b="1">
                  <a:solidFill>
                    <a:srgbClr val="0070C0"/>
                  </a:solidFill>
                  <a:latin typeface="微软雅黑" panose="020B0503020204020204" pitchFamily="34" charset="-122"/>
                  <a:ea typeface="微软雅黑" panose="020B0503020204020204" pitchFamily="34" charset="-122"/>
                </a:rPr>
                <a:t>ACG</a:t>
              </a:r>
              <a:endParaRPr lang="en-US" altLang="zh-CN" sz="900" b="1" dirty="0">
                <a:solidFill>
                  <a:srgbClr val="0070C0"/>
                </a:solidFill>
                <a:latin typeface="微软雅黑" panose="020B0503020204020204" pitchFamily="34" charset="-122"/>
                <a:ea typeface="微软雅黑" panose="020B0503020204020204" pitchFamily="34" charset="-122"/>
              </a:endParaRPr>
            </a:p>
          </p:txBody>
        </p:sp>
        <p:sp>
          <p:nvSpPr>
            <p:cNvPr id="228" name="TextBox 227"/>
            <p:cNvSpPr txBox="1"/>
            <p:nvPr/>
          </p:nvSpPr>
          <p:spPr>
            <a:xfrm>
              <a:off x="4047773" y="4515966"/>
              <a:ext cx="723275" cy="253916"/>
            </a:xfrm>
            <a:prstGeom prst="rect">
              <a:avLst/>
            </a:prstGeom>
            <a:noFill/>
          </p:spPr>
          <p:txBody>
            <a:bodyPr wrap="none" rtlCol="0">
              <a:spAutoFit/>
            </a:bodyPr>
            <a:lstStyle/>
            <a:p>
              <a:pPr algn="ctr"/>
              <a:r>
                <a:rPr lang="zh-CN" altLang="en-US" sz="1050" b="1">
                  <a:solidFill>
                    <a:srgbClr val="0070C0"/>
                  </a:solidFill>
                  <a:latin typeface="微软雅黑" panose="020B0503020204020204" pitchFamily="34" charset="-122"/>
                  <a:ea typeface="微软雅黑" panose="020B0503020204020204" pitchFamily="34" charset="-122"/>
                </a:rPr>
                <a:t>校园内网</a:t>
              </a:r>
              <a:endParaRPr lang="en-US" altLang="zh-CN" sz="1050" b="1" dirty="0">
                <a:solidFill>
                  <a:srgbClr val="0070C0"/>
                </a:solidFill>
                <a:latin typeface="微软雅黑" panose="020B0503020204020204" pitchFamily="34" charset="-122"/>
                <a:ea typeface="微软雅黑" panose="020B0503020204020204" pitchFamily="34" charset="-122"/>
              </a:endParaRPr>
            </a:p>
          </p:txBody>
        </p:sp>
        <p:pic>
          <p:nvPicPr>
            <p:cNvPr id="51" name="Picture 10" descr="应用加速产品(抽象)"/>
            <p:cNvPicPr>
              <a:picLocks noChangeAspect="1" noChangeArrowheads="1"/>
            </p:cNvPicPr>
            <p:nvPr/>
          </p:nvPicPr>
          <p:blipFill>
            <a:blip r:embed="rId3" cstate="print"/>
            <a:srcRect/>
            <a:stretch>
              <a:fillRect/>
            </a:stretch>
          </p:blipFill>
          <p:spPr bwMode="auto">
            <a:xfrm>
              <a:off x="4093655" y="2139702"/>
              <a:ext cx="622361" cy="366214"/>
            </a:xfrm>
            <a:prstGeom prst="rect">
              <a:avLst/>
            </a:prstGeom>
            <a:noFill/>
            <a:ln w="9525">
              <a:noFill/>
              <a:miter lim="800000"/>
              <a:headEnd/>
              <a:tailEnd/>
            </a:ln>
          </p:spPr>
        </p:pic>
        <p:sp>
          <p:nvSpPr>
            <p:cNvPr id="53" name="TextBox 224"/>
            <p:cNvSpPr txBox="1">
              <a:spLocks noChangeArrowheads="1"/>
            </p:cNvSpPr>
            <p:nvPr/>
          </p:nvSpPr>
          <p:spPr bwMode="auto">
            <a:xfrm>
              <a:off x="4824120" y="2163584"/>
              <a:ext cx="831627" cy="230832"/>
            </a:xfrm>
            <a:prstGeom prst="rect">
              <a:avLst/>
            </a:prstGeom>
            <a:noFill/>
            <a:ln w="9525">
              <a:noFill/>
              <a:miter lim="800000"/>
            </a:ln>
          </p:spPr>
          <p:txBody>
            <a:bodyPr wrap="square">
              <a:spAutoFit/>
            </a:bodyPr>
            <a:lstStyle/>
            <a:p>
              <a:r>
                <a:rPr lang="zh-CN" altLang="en-US" sz="900" b="1">
                  <a:solidFill>
                    <a:srgbClr val="0070C0"/>
                  </a:solidFill>
                  <a:latin typeface="微软雅黑" panose="020B0503020204020204" pitchFamily="34" charset="-122"/>
                  <a:ea typeface="微软雅黑" panose="020B0503020204020204" pitchFamily="34" charset="-122"/>
                </a:rPr>
                <a:t>负载均衡</a:t>
              </a:r>
              <a:endParaRPr lang="en-US" altLang="zh-CN" sz="900" b="1" dirty="0">
                <a:solidFill>
                  <a:srgbClr val="0070C0"/>
                </a:solidFill>
                <a:latin typeface="微软雅黑" panose="020B0503020204020204" pitchFamily="34" charset="-122"/>
                <a:ea typeface="微软雅黑" panose="020B0503020204020204" pitchFamily="34" charset="-122"/>
              </a:endParaRPr>
            </a:p>
          </p:txBody>
        </p:sp>
        <p:grpSp>
          <p:nvGrpSpPr>
            <p:cNvPr id="54" name="组合 53"/>
            <p:cNvGrpSpPr/>
            <p:nvPr/>
          </p:nvGrpSpPr>
          <p:grpSpPr>
            <a:xfrm>
              <a:off x="5520314" y="2064077"/>
              <a:ext cx="657051" cy="543510"/>
              <a:chOff x="4149129" y="1711222"/>
              <a:chExt cx="657051" cy="543510"/>
            </a:xfrm>
          </p:grpSpPr>
          <p:sp>
            <p:nvSpPr>
              <p:cNvPr id="55" name="object 66"/>
              <p:cNvSpPr/>
              <p:nvPr/>
            </p:nvSpPr>
            <p:spPr>
              <a:xfrm>
                <a:off x="4149988" y="1711222"/>
                <a:ext cx="656192" cy="432873"/>
              </a:xfrm>
              <a:custGeom>
                <a:avLst/>
                <a:gdLst/>
                <a:ahLst/>
                <a:cxnLst/>
                <a:rect l="l" t="t" r="r" b="b"/>
                <a:pathLst>
                  <a:path w="970026" h="751331">
                    <a:moveTo>
                      <a:pt x="484377" y="0"/>
                    </a:moveTo>
                    <a:lnTo>
                      <a:pt x="0" y="375665"/>
                    </a:lnTo>
                    <a:lnTo>
                      <a:pt x="486917" y="751331"/>
                    </a:lnTo>
                    <a:lnTo>
                      <a:pt x="970026" y="375665"/>
                    </a:lnTo>
                    <a:lnTo>
                      <a:pt x="484377" y="0"/>
                    </a:lnTo>
                    <a:close/>
                  </a:path>
                </a:pathLst>
              </a:custGeom>
              <a:solidFill>
                <a:srgbClr val="6E88C1"/>
              </a:solidFill>
            </p:spPr>
            <p:txBody>
              <a:bodyPr wrap="square" lIns="0" tIns="0" rIns="0" bIns="0" rtlCol="0">
                <a:noAutofit/>
              </a:bodyPr>
              <a:lstStyle/>
              <a:p>
                <a:endParaRPr dirty="0">
                  <a:solidFill>
                    <a:prstClr val="black"/>
                  </a:solidFill>
                </a:endParaRPr>
              </a:p>
            </p:txBody>
          </p:sp>
          <p:sp>
            <p:nvSpPr>
              <p:cNvPr id="56" name="object 67"/>
              <p:cNvSpPr/>
              <p:nvPr/>
            </p:nvSpPr>
            <p:spPr>
              <a:xfrm>
                <a:off x="4477654" y="1927663"/>
                <a:ext cx="328525" cy="327069"/>
              </a:xfrm>
              <a:custGeom>
                <a:avLst/>
                <a:gdLst/>
                <a:ahLst/>
                <a:cxnLst/>
                <a:rect l="l" t="t" r="r" b="b"/>
                <a:pathLst>
                  <a:path w="485648" h="567689">
                    <a:moveTo>
                      <a:pt x="485648" y="0"/>
                    </a:moveTo>
                    <a:lnTo>
                      <a:pt x="2539" y="375665"/>
                    </a:lnTo>
                    <a:lnTo>
                      <a:pt x="0" y="567689"/>
                    </a:lnTo>
                    <a:lnTo>
                      <a:pt x="484377" y="192024"/>
                    </a:lnTo>
                    <a:lnTo>
                      <a:pt x="485648" y="0"/>
                    </a:lnTo>
                    <a:close/>
                  </a:path>
                </a:pathLst>
              </a:custGeom>
              <a:solidFill>
                <a:srgbClr val="3C477E"/>
              </a:solidFill>
            </p:spPr>
            <p:txBody>
              <a:bodyPr wrap="square" lIns="0" tIns="0" rIns="0" bIns="0" rtlCol="0">
                <a:noAutofit/>
              </a:bodyPr>
              <a:lstStyle/>
              <a:p>
                <a:endParaRPr dirty="0">
                  <a:solidFill>
                    <a:prstClr val="black"/>
                  </a:solidFill>
                </a:endParaRPr>
              </a:p>
            </p:txBody>
          </p:sp>
          <p:sp>
            <p:nvSpPr>
              <p:cNvPr id="57" name="object 68"/>
              <p:cNvSpPr/>
              <p:nvPr/>
            </p:nvSpPr>
            <p:spPr>
              <a:xfrm>
                <a:off x="4149129" y="1927663"/>
                <a:ext cx="330244" cy="327069"/>
              </a:xfrm>
              <a:custGeom>
                <a:avLst/>
                <a:gdLst/>
                <a:ahLst/>
                <a:cxnLst/>
                <a:rect l="l" t="t" r="r" b="b"/>
                <a:pathLst>
                  <a:path w="488188" h="567689">
                    <a:moveTo>
                      <a:pt x="0" y="0"/>
                    </a:moveTo>
                    <a:lnTo>
                      <a:pt x="0" y="192024"/>
                    </a:lnTo>
                    <a:lnTo>
                      <a:pt x="485648" y="567689"/>
                    </a:lnTo>
                    <a:lnTo>
                      <a:pt x="488188" y="375665"/>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58" name="object 69"/>
              <p:cNvSpPr/>
              <p:nvPr/>
            </p:nvSpPr>
            <p:spPr>
              <a:xfrm>
                <a:off x="4422359" y="1774314"/>
                <a:ext cx="106413" cy="68903"/>
              </a:xfrm>
              <a:custGeom>
                <a:avLst/>
                <a:gdLst/>
                <a:ahLst/>
                <a:cxnLst/>
                <a:rect l="l" t="t" r="r" b="b"/>
                <a:pathLst>
                  <a:path w="157306" h="119595">
                    <a:moveTo>
                      <a:pt x="34446" y="0"/>
                    </a:moveTo>
                    <a:lnTo>
                      <a:pt x="0" y="25652"/>
                    </a:lnTo>
                    <a:lnTo>
                      <a:pt x="76473" y="85432"/>
                    </a:lnTo>
                    <a:lnTo>
                      <a:pt x="58235" y="85458"/>
                    </a:lnTo>
                    <a:lnTo>
                      <a:pt x="44319" y="85620"/>
                    </a:lnTo>
                    <a:lnTo>
                      <a:pt x="38738" y="86049"/>
                    </a:lnTo>
                    <a:lnTo>
                      <a:pt x="34538" y="119595"/>
                    </a:lnTo>
                    <a:lnTo>
                      <a:pt x="157306" y="119580"/>
                    </a:lnTo>
                    <a:lnTo>
                      <a:pt x="157306" y="59732"/>
                    </a:lnTo>
                    <a:lnTo>
                      <a:pt x="111907" y="59732"/>
                    </a:lnTo>
                    <a:lnTo>
                      <a:pt x="34446" y="0"/>
                    </a:lnTo>
                    <a:close/>
                  </a:path>
                  <a:path w="157306" h="119595">
                    <a:moveTo>
                      <a:pt x="157306" y="25615"/>
                    </a:moveTo>
                    <a:lnTo>
                      <a:pt x="111967" y="30959"/>
                    </a:lnTo>
                    <a:lnTo>
                      <a:pt x="111907" y="59732"/>
                    </a:lnTo>
                    <a:lnTo>
                      <a:pt x="157306" y="59732"/>
                    </a:lnTo>
                    <a:lnTo>
                      <a:pt x="157306" y="25615"/>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59" name="object 70"/>
              <p:cNvSpPr/>
              <p:nvPr/>
            </p:nvSpPr>
            <p:spPr>
              <a:xfrm>
                <a:off x="4335573" y="1830571"/>
                <a:ext cx="136170" cy="88389"/>
              </a:xfrm>
              <a:custGeom>
                <a:avLst/>
                <a:gdLst/>
                <a:ahLst/>
                <a:cxnLst/>
                <a:rect l="l" t="t" r="r" b="b"/>
                <a:pathLst>
                  <a:path w="201295" h="153415">
                    <a:moveTo>
                      <a:pt x="0" y="0"/>
                    </a:moveTo>
                    <a:lnTo>
                      <a:pt x="45212" y="77596"/>
                    </a:lnTo>
                    <a:lnTo>
                      <a:pt x="88011" y="153415"/>
                    </a:lnTo>
                    <a:lnTo>
                      <a:pt x="201295" y="65786"/>
                    </a:lnTo>
                    <a:lnTo>
                      <a:pt x="100584" y="33781"/>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60" name="object 71"/>
              <p:cNvSpPr/>
              <p:nvPr/>
            </p:nvSpPr>
            <p:spPr>
              <a:xfrm>
                <a:off x="4248717" y="1884954"/>
                <a:ext cx="105576" cy="68906"/>
              </a:xfrm>
              <a:custGeom>
                <a:avLst/>
                <a:gdLst/>
                <a:ahLst/>
                <a:cxnLst/>
                <a:rect l="l" t="t" r="r" b="b"/>
                <a:pathLst>
                  <a:path w="156069" h="119598">
                    <a:moveTo>
                      <a:pt x="34231" y="0"/>
                    </a:moveTo>
                    <a:lnTo>
                      <a:pt x="0" y="25629"/>
                    </a:lnTo>
                    <a:lnTo>
                      <a:pt x="74918" y="82642"/>
                    </a:lnTo>
                    <a:lnTo>
                      <a:pt x="56746" y="82705"/>
                    </a:lnTo>
                    <a:lnTo>
                      <a:pt x="43517" y="83027"/>
                    </a:lnTo>
                    <a:lnTo>
                      <a:pt x="38335" y="83820"/>
                    </a:lnTo>
                    <a:lnTo>
                      <a:pt x="34305" y="119598"/>
                    </a:lnTo>
                    <a:lnTo>
                      <a:pt x="156069" y="116804"/>
                    </a:lnTo>
                    <a:lnTo>
                      <a:pt x="156069" y="56968"/>
                    </a:lnTo>
                    <a:lnTo>
                      <a:pt x="111084" y="56968"/>
                    </a:lnTo>
                    <a:lnTo>
                      <a:pt x="34231" y="0"/>
                    </a:lnTo>
                    <a:close/>
                  </a:path>
                  <a:path w="156069" h="119598">
                    <a:moveTo>
                      <a:pt x="156069" y="25619"/>
                    </a:moveTo>
                    <a:lnTo>
                      <a:pt x="111111" y="29007"/>
                    </a:lnTo>
                    <a:lnTo>
                      <a:pt x="111084" y="56968"/>
                    </a:lnTo>
                    <a:lnTo>
                      <a:pt x="156069" y="56968"/>
                    </a:lnTo>
                    <a:lnTo>
                      <a:pt x="156069" y="25619"/>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61" name="object 72"/>
              <p:cNvSpPr/>
              <p:nvPr/>
            </p:nvSpPr>
            <p:spPr>
              <a:xfrm>
                <a:off x="4327110" y="1825763"/>
                <a:ext cx="318263" cy="210613"/>
              </a:xfrm>
              <a:custGeom>
                <a:avLst/>
                <a:gdLst/>
                <a:ahLst/>
                <a:cxnLst/>
                <a:rect l="l" t="t" r="r" b="b"/>
                <a:pathLst>
                  <a:path w="470477" h="365558">
                    <a:moveTo>
                      <a:pt x="380640" y="0"/>
                    </a:moveTo>
                    <a:lnTo>
                      <a:pt x="0" y="297061"/>
                    </a:lnTo>
                    <a:lnTo>
                      <a:pt x="87619" y="365558"/>
                    </a:lnTo>
                    <a:lnTo>
                      <a:pt x="146505" y="319875"/>
                    </a:lnTo>
                    <a:lnTo>
                      <a:pt x="96208" y="319875"/>
                    </a:lnTo>
                    <a:lnTo>
                      <a:pt x="88820" y="314604"/>
                    </a:lnTo>
                    <a:lnTo>
                      <a:pt x="78702" y="306483"/>
                    </a:lnTo>
                    <a:lnTo>
                      <a:pt x="69115" y="297872"/>
                    </a:lnTo>
                    <a:lnTo>
                      <a:pt x="60365" y="289193"/>
                    </a:lnTo>
                    <a:lnTo>
                      <a:pt x="69369" y="281469"/>
                    </a:lnTo>
                    <a:lnTo>
                      <a:pt x="81551" y="271571"/>
                    </a:lnTo>
                    <a:lnTo>
                      <a:pt x="146794" y="271571"/>
                    </a:lnTo>
                    <a:lnTo>
                      <a:pt x="118894" y="241794"/>
                    </a:lnTo>
                    <a:lnTo>
                      <a:pt x="128976" y="234568"/>
                    </a:lnTo>
                    <a:lnTo>
                      <a:pt x="139182" y="225964"/>
                    </a:lnTo>
                    <a:lnTo>
                      <a:pt x="206627" y="225964"/>
                    </a:lnTo>
                    <a:lnTo>
                      <a:pt x="178786" y="196075"/>
                    </a:lnTo>
                    <a:lnTo>
                      <a:pt x="188883" y="188847"/>
                    </a:lnTo>
                    <a:lnTo>
                      <a:pt x="199121" y="180239"/>
                    </a:lnTo>
                    <a:lnTo>
                      <a:pt x="264755" y="180239"/>
                    </a:lnTo>
                    <a:lnTo>
                      <a:pt x="237922" y="149301"/>
                    </a:lnTo>
                    <a:lnTo>
                      <a:pt x="248604" y="141529"/>
                    </a:lnTo>
                    <a:lnTo>
                      <a:pt x="259023" y="134493"/>
                    </a:lnTo>
                    <a:lnTo>
                      <a:pt x="324247" y="134493"/>
                    </a:lnTo>
                    <a:lnTo>
                      <a:pt x="296477" y="104400"/>
                    </a:lnTo>
                    <a:lnTo>
                      <a:pt x="306524" y="96202"/>
                    </a:lnTo>
                    <a:lnTo>
                      <a:pt x="316653" y="88730"/>
                    </a:lnTo>
                    <a:lnTo>
                      <a:pt x="384677" y="88730"/>
                    </a:lnTo>
                    <a:lnTo>
                      <a:pt x="358409" y="56957"/>
                    </a:lnTo>
                    <a:lnTo>
                      <a:pt x="369135" y="51393"/>
                    </a:lnTo>
                    <a:lnTo>
                      <a:pt x="380046" y="51174"/>
                    </a:lnTo>
                    <a:lnTo>
                      <a:pt x="446424" y="51174"/>
                    </a:lnTo>
                    <a:lnTo>
                      <a:pt x="380640" y="0"/>
                    </a:lnTo>
                    <a:close/>
                  </a:path>
                  <a:path w="470477" h="365558">
                    <a:moveTo>
                      <a:pt x="146794" y="271571"/>
                    </a:moveTo>
                    <a:lnTo>
                      <a:pt x="81551" y="271571"/>
                    </a:lnTo>
                    <a:lnTo>
                      <a:pt x="115124" y="305830"/>
                    </a:lnTo>
                    <a:lnTo>
                      <a:pt x="103343" y="314451"/>
                    </a:lnTo>
                    <a:lnTo>
                      <a:pt x="96208" y="319875"/>
                    </a:lnTo>
                    <a:lnTo>
                      <a:pt x="146505" y="319875"/>
                    </a:lnTo>
                    <a:lnTo>
                      <a:pt x="201837" y="276949"/>
                    </a:lnTo>
                    <a:lnTo>
                      <a:pt x="151834" y="276949"/>
                    </a:lnTo>
                    <a:lnTo>
                      <a:pt x="146794" y="271571"/>
                    </a:lnTo>
                    <a:close/>
                  </a:path>
                  <a:path w="470477" h="365558">
                    <a:moveTo>
                      <a:pt x="206627" y="225964"/>
                    </a:moveTo>
                    <a:lnTo>
                      <a:pt x="139182" y="225964"/>
                    </a:lnTo>
                    <a:lnTo>
                      <a:pt x="171850" y="260781"/>
                    </a:lnTo>
                    <a:lnTo>
                      <a:pt x="161819" y="268085"/>
                    </a:lnTo>
                    <a:lnTo>
                      <a:pt x="151834" y="276949"/>
                    </a:lnTo>
                    <a:lnTo>
                      <a:pt x="201837" y="276949"/>
                    </a:lnTo>
                    <a:lnTo>
                      <a:pt x="260607" y="231356"/>
                    </a:lnTo>
                    <a:lnTo>
                      <a:pt x="211651" y="231356"/>
                    </a:lnTo>
                    <a:lnTo>
                      <a:pt x="206627" y="225964"/>
                    </a:lnTo>
                    <a:close/>
                  </a:path>
                  <a:path w="470477" h="365558">
                    <a:moveTo>
                      <a:pt x="264755" y="180239"/>
                    </a:moveTo>
                    <a:lnTo>
                      <a:pt x="199121" y="180239"/>
                    </a:lnTo>
                    <a:lnTo>
                      <a:pt x="231670" y="215096"/>
                    </a:lnTo>
                    <a:lnTo>
                      <a:pt x="221647" y="222413"/>
                    </a:lnTo>
                    <a:lnTo>
                      <a:pt x="211651" y="231356"/>
                    </a:lnTo>
                    <a:lnTo>
                      <a:pt x="260607" y="231356"/>
                    </a:lnTo>
                    <a:lnTo>
                      <a:pt x="319541" y="185636"/>
                    </a:lnTo>
                    <a:lnTo>
                      <a:pt x="269436" y="185636"/>
                    </a:lnTo>
                    <a:lnTo>
                      <a:pt x="264755" y="180239"/>
                    </a:lnTo>
                    <a:close/>
                  </a:path>
                  <a:path w="470477" h="365558">
                    <a:moveTo>
                      <a:pt x="324247" y="134493"/>
                    </a:moveTo>
                    <a:lnTo>
                      <a:pt x="259023" y="134493"/>
                    </a:lnTo>
                    <a:lnTo>
                      <a:pt x="290191" y="170069"/>
                    </a:lnTo>
                    <a:lnTo>
                      <a:pt x="279564" y="177096"/>
                    </a:lnTo>
                    <a:lnTo>
                      <a:pt x="269436" y="185636"/>
                    </a:lnTo>
                    <a:lnTo>
                      <a:pt x="319541" y="185636"/>
                    </a:lnTo>
                    <a:lnTo>
                      <a:pt x="378475" y="139916"/>
                    </a:lnTo>
                    <a:lnTo>
                      <a:pt x="329253" y="139916"/>
                    </a:lnTo>
                    <a:lnTo>
                      <a:pt x="324247" y="134493"/>
                    </a:lnTo>
                    <a:close/>
                  </a:path>
                  <a:path w="470477" h="365558">
                    <a:moveTo>
                      <a:pt x="384677" y="88730"/>
                    </a:moveTo>
                    <a:lnTo>
                      <a:pt x="316653" y="88730"/>
                    </a:lnTo>
                    <a:lnTo>
                      <a:pt x="348247" y="123318"/>
                    </a:lnTo>
                    <a:lnTo>
                      <a:pt x="338783" y="131338"/>
                    </a:lnTo>
                    <a:lnTo>
                      <a:pt x="329253" y="139916"/>
                    </a:lnTo>
                    <a:lnTo>
                      <a:pt x="378475" y="139916"/>
                    </a:lnTo>
                    <a:lnTo>
                      <a:pt x="437408" y="94196"/>
                    </a:lnTo>
                    <a:lnTo>
                      <a:pt x="389197" y="94196"/>
                    </a:lnTo>
                    <a:lnTo>
                      <a:pt x="384677" y="88730"/>
                    </a:lnTo>
                    <a:close/>
                  </a:path>
                  <a:path w="470477" h="365558">
                    <a:moveTo>
                      <a:pt x="446424" y="51174"/>
                    </a:moveTo>
                    <a:lnTo>
                      <a:pt x="380046" y="51174"/>
                    </a:lnTo>
                    <a:lnTo>
                      <a:pt x="390710" y="59100"/>
                    </a:lnTo>
                    <a:lnTo>
                      <a:pt x="400773" y="67378"/>
                    </a:lnTo>
                    <a:lnTo>
                      <a:pt x="409375" y="75504"/>
                    </a:lnTo>
                    <a:lnTo>
                      <a:pt x="401545" y="82297"/>
                    </a:lnTo>
                    <a:lnTo>
                      <a:pt x="389197" y="94196"/>
                    </a:lnTo>
                    <a:lnTo>
                      <a:pt x="437408" y="94196"/>
                    </a:lnTo>
                    <a:lnTo>
                      <a:pt x="470477" y="68542"/>
                    </a:lnTo>
                    <a:lnTo>
                      <a:pt x="457650" y="59906"/>
                    </a:lnTo>
                    <a:lnTo>
                      <a:pt x="446424" y="51174"/>
                    </a:lnTo>
                    <a:close/>
                  </a:path>
                </a:pathLst>
              </a:custGeom>
              <a:solidFill>
                <a:srgbClr val="7C1B1E"/>
              </a:solidFill>
            </p:spPr>
            <p:txBody>
              <a:bodyPr wrap="square" lIns="0" tIns="0" rIns="0" bIns="0" rtlCol="0">
                <a:noAutofit/>
              </a:bodyPr>
              <a:lstStyle/>
              <a:p>
                <a:endParaRPr dirty="0">
                  <a:solidFill>
                    <a:prstClr val="black"/>
                  </a:solidFill>
                </a:endParaRPr>
              </a:p>
            </p:txBody>
          </p:sp>
          <p:sp>
            <p:nvSpPr>
              <p:cNvPr id="62" name="object 73"/>
              <p:cNvSpPr/>
              <p:nvPr/>
            </p:nvSpPr>
            <p:spPr>
              <a:xfrm>
                <a:off x="4327123" y="1821886"/>
                <a:ext cx="318237" cy="211564"/>
              </a:xfrm>
              <a:custGeom>
                <a:avLst/>
                <a:gdLst/>
                <a:ahLst/>
                <a:cxnLst/>
                <a:rect l="l" t="t" r="r" b="b"/>
                <a:pathLst>
                  <a:path w="470439" h="367209">
                    <a:moveTo>
                      <a:pt x="380602" y="0"/>
                    </a:moveTo>
                    <a:lnTo>
                      <a:pt x="0" y="298485"/>
                    </a:lnTo>
                    <a:lnTo>
                      <a:pt x="89740" y="367209"/>
                    </a:lnTo>
                    <a:lnTo>
                      <a:pt x="148344" y="321272"/>
                    </a:lnTo>
                    <a:lnTo>
                      <a:pt x="96170" y="321272"/>
                    </a:lnTo>
                    <a:lnTo>
                      <a:pt x="87515" y="315073"/>
                    </a:lnTo>
                    <a:lnTo>
                      <a:pt x="77768" y="306996"/>
                    </a:lnTo>
                    <a:lnTo>
                      <a:pt x="68377" y="298057"/>
                    </a:lnTo>
                    <a:lnTo>
                      <a:pt x="59535" y="288446"/>
                    </a:lnTo>
                    <a:lnTo>
                      <a:pt x="68731" y="282155"/>
                    </a:lnTo>
                    <a:lnTo>
                      <a:pt x="81564" y="272887"/>
                    </a:lnTo>
                    <a:lnTo>
                      <a:pt x="147078" y="272887"/>
                    </a:lnTo>
                    <a:lnTo>
                      <a:pt x="119943" y="242218"/>
                    </a:lnTo>
                    <a:lnTo>
                      <a:pt x="129986" y="235257"/>
                    </a:lnTo>
                    <a:lnTo>
                      <a:pt x="141224" y="226919"/>
                    </a:lnTo>
                    <a:lnTo>
                      <a:pt x="206606" y="226919"/>
                    </a:lnTo>
                    <a:lnTo>
                      <a:pt x="178786" y="196617"/>
                    </a:lnTo>
                    <a:lnTo>
                      <a:pt x="188850" y="188461"/>
                    </a:lnTo>
                    <a:lnTo>
                      <a:pt x="199017" y="180938"/>
                    </a:lnTo>
                    <a:lnTo>
                      <a:pt x="266435" y="180938"/>
                    </a:lnTo>
                    <a:lnTo>
                      <a:pt x="238717" y="150707"/>
                    </a:lnTo>
                    <a:lnTo>
                      <a:pt x="248762" y="142533"/>
                    </a:lnTo>
                    <a:lnTo>
                      <a:pt x="258959" y="135089"/>
                    </a:lnTo>
                    <a:lnTo>
                      <a:pt x="326765" y="135089"/>
                    </a:lnTo>
                    <a:lnTo>
                      <a:pt x="297576" y="104806"/>
                    </a:lnTo>
                    <a:lnTo>
                      <a:pt x="308039" y="96632"/>
                    </a:lnTo>
                    <a:lnTo>
                      <a:pt x="316691" y="89166"/>
                    </a:lnTo>
                    <a:lnTo>
                      <a:pt x="386872" y="89166"/>
                    </a:lnTo>
                    <a:lnTo>
                      <a:pt x="358737" y="56964"/>
                    </a:lnTo>
                    <a:lnTo>
                      <a:pt x="369462" y="51534"/>
                    </a:lnTo>
                    <a:lnTo>
                      <a:pt x="380783" y="51178"/>
                    </a:lnTo>
                    <a:lnTo>
                      <a:pt x="445976" y="51178"/>
                    </a:lnTo>
                    <a:lnTo>
                      <a:pt x="380602" y="0"/>
                    </a:lnTo>
                    <a:close/>
                  </a:path>
                  <a:path w="470439" h="367209">
                    <a:moveTo>
                      <a:pt x="147078" y="272887"/>
                    </a:moveTo>
                    <a:lnTo>
                      <a:pt x="81564" y="272887"/>
                    </a:lnTo>
                    <a:lnTo>
                      <a:pt x="115712" y="307269"/>
                    </a:lnTo>
                    <a:lnTo>
                      <a:pt x="104001" y="315942"/>
                    </a:lnTo>
                    <a:lnTo>
                      <a:pt x="96170" y="321272"/>
                    </a:lnTo>
                    <a:lnTo>
                      <a:pt x="148344" y="321272"/>
                    </a:lnTo>
                    <a:lnTo>
                      <a:pt x="203269" y="278219"/>
                    </a:lnTo>
                    <a:lnTo>
                      <a:pt x="151796" y="278219"/>
                    </a:lnTo>
                    <a:lnTo>
                      <a:pt x="147078" y="272887"/>
                    </a:lnTo>
                    <a:close/>
                  </a:path>
                  <a:path w="470439" h="367209">
                    <a:moveTo>
                      <a:pt x="206606" y="226919"/>
                    </a:moveTo>
                    <a:lnTo>
                      <a:pt x="141224" y="226919"/>
                    </a:lnTo>
                    <a:lnTo>
                      <a:pt x="171643" y="262631"/>
                    </a:lnTo>
                    <a:lnTo>
                      <a:pt x="161388" y="269712"/>
                    </a:lnTo>
                    <a:lnTo>
                      <a:pt x="151796" y="278219"/>
                    </a:lnTo>
                    <a:lnTo>
                      <a:pt x="203269" y="278219"/>
                    </a:lnTo>
                    <a:lnTo>
                      <a:pt x="261758" y="232372"/>
                    </a:lnTo>
                    <a:lnTo>
                      <a:pt x="211613" y="232372"/>
                    </a:lnTo>
                    <a:lnTo>
                      <a:pt x="206606" y="226919"/>
                    </a:lnTo>
                    <a:close/>
                  </a:path>
                  <a:path w="470439" h="367209">
                    <a:moveTo>
                      <a:pt x="266435" y="180938"/>
                    </a:moveTo>
                    <a:lnTo>
                      <a:pt x="199017" y="180938"/>
                    </a:lnTo>
                    <a:lnTo>
                      <a:pt x="230541" y="215690"/>
                    </a:lnTo>
                    <a:lnTo>
                      <a:pt x="221064" y="223719"/>
                    </a:lnTo>
                    <a:lnTo>
                      <a:pt x="211613" y="232372"/>
                    </a:lnTo>
                    <a:lnTo>
                      <a:pt x="261758" y="232372"/>
                    </a:lnTo>
                    <a:lnTo>
                      <a:pt x="320247" y="186525"/>
                    </a:lnTo>
                    <a:lnTo>
                      <a:pt x="271557" y="186525"/>
                    </a:lnTo>
                    <a:lnTo>
                      <a:pt x="266435" y="180938"/>
                    </a:lnTo>
                    <a:close/>
                  </a:path>
                  <a:path w="470439" h="367209">
                    <a:moveTo>
                      <a:pt x="326765" y="135089"/>
                    </a:moveTo>
                    <a:lnTo>
                      <a:pt x="258959" y="135089"/>
                    </a:lnTo>
                    <a:lnTo>
                      <a:pt x="290431" y="169843"/>
                    </a:lnTo>
                    <a:lnTo>
                      <a:pt x="280975" y="177872"/>
                    </a:lnTo>
                    <a:lnTo>
                      <a:pt x="271557" y="186525"/>
                    </a:lnTo>
                    <a:lnTo>
                      <a:pt x="320247" y="186525"/>
                    </a:lnTo>
                    <a:lnTo>
                      <a:pt x="382624" y="137630"/>
                    </a:lnTo>
                    <a:lnTo>
                      <a:pt x="329215" y="137630"/>
                    </a:lnTo>
                    <a:lnTo>
                      <a:pt x="326765" y="135089"/>
                    </a:lnTo>
                    <a:close/>
                  </a:path>
                  <a:path w="470439" h="367209">
                    <a:moveTo>
                      <a:pt x="386872" y="89166"/>
                    </a:moveTo>
                    <a:lnTo>
                      <a:pt x="316691" y="89166"/>
                    </a:lnTo>
                    <a:lnTo>
                      <a:pt x="350360" y="122874"/>
                    </a:lnTo>
                    <a:lnTo>
                      <a:pt x="340808" y="130772"/>
                    </a:lnTo>
                    <a:lnTo>
                      <a:pt x="329215" y="137630"/>
                    </a:lnTo>
                    <a:lnTo>
                      <a:pt x="382624" y="137630"/>
                    </a:lnTo>
                    <a:lnTo>
                      <a:pt x="441113" y="91783"/>
                    </a:lnTo>
                    <a:lnTo>
                      <a:pt x="389159" y="91783"/>
                    </a:lnTo>
                    <a:lnTo>
                      <a:pt x="386872" y="89166"/>
                    </a:lnTo>
                    <a:close/>
                  </a:path>
                  <a:path w="470439" h="367209">
                    <a:moveTo>
                      <a:pt x="445976" y="51178"/>
                    </a:moveTo>
                    <a:lnTo>
                      <a:pt x="380783" y="51178"/>
                    </a:lnTo>
                    <a:lnTo>
                      <a:pt x="390908" y="59212"/>
                    </a:lnTo>
                    <a:lnTo>
                      <a:pt x="401231" y="67601"/>
                    </a:lnTo>
                    <a:lnTo>
                      <a:pt x="410779" y="75781"/>
                    </a:lnTo>
                    <a:lnTo>
                      <a:pt x="401701" y="82151"/>
                    </a:lnTo>
                    <a:lnTo>
                      <a:pt x="389159" y="91783"/>
                    </a:lnTo>
                    <a:lnTo>
                      <a:pt x="441113" y="91783"/>
                    </a:lnTo>
                    <a:lnTo>
                      <a:pt x="470439" y="68796"/>
                    </a:lnTo>
                    <a:lnTo>
                      <a:pt x="457612" y="60287"/>
                    </a:lnTo>
                    <a:lnTo>
                      <a:pt x="445976" y="51178"/>
                    </a:lnTo>
                    <a:close/>
                  </a:path>
                </a:pathLst>
              </a:custGeom>
              <a:solidFill>
                <a:srgbClr val="E7240F"/>
              </a:solidFill>
            </p:spPr>
            <p:txBody>
              <a:bodyPr wrap="square" lIns="0" tIns="0" rIns="0" bIns="0" rtlCol="0">
                <a:noAutofit/>
              </a:bodyPr>
              <a:lstStyle/>
              <a:p>
                <a:endParaRPr dirty="0">
                  <a:solidFill>
                    <a:prstClr val="black"/>
                  </a:solidFill>
                </a:endParaRPr>
              </a:p>
            </p:txBody>
          </p:sp>
          <p:sp>
            <p:nvSpPr>
              <p:cNvPr id="63" name="object 74"/>
              <p:cNvSpPr/>
              <p:nvPr/>
            </p:nvSpPr>
            <p:spPr>
              <a:xfrm>
                <a:off x="4409616" y="1885982"/>
                <a:ext cx="264692" cy="175575"/>
              </a:xfrm>
              <a:custGeom>
                <a:avLst/>
                <a:gdLst/>
                <a:ahLst/>
                <a:cxnLst/>
                <a:rect l="l" t="t" r="r" b="b"/>
                <a:pathLst>
                  <a:path w="391285" h="304742">
                    <a:moveTo>
                      <a:pt x="361268" y="0"/>
                    </a:moveTo>
                    <a:lnTo>
                      <a:pt x="0" y="281778"/>
                    </a:lnTo>
                    <a:lnTo>
                      <a:pt x="32031" y="304742"/>
                    </a:lnTo>
                    <a:lnTo>
                      <a:pt x="211631" y="163980"/>
                    </a:lnTo>
                    <a:lnTo>
                      <a:pt x="269245" y="163980"/>
                    </a:lnTo>
                    <a:lnTo>
                      <a:pt x="239393" y="140807"/>
                    </a:lnTo>
                    <a:lnTo>
                      <a:pt x="391285" y="22951"/>
                    </a:lnTo>
                    <a:lnTo>
                      <a:pt x="361268" y="0"/>
                    </a:lnTo>
                    <a:close/>
                  </a:path>
                  <a:path w="391285" h="304742">
                    <a:moveTo>
                      <a:pt x="269245" y="163980"/>
                    </a:moveTo>
                    <a:lnTo>
                      <a:pt x="211631" y="163980"/>
                    </a:lnTo>
                    <a:lnTo>
                      <a:pt x="249116" y="206976"/>
                    </a:lnTo>
                    <a:lnTo>
                      <a:pt x="228721" y="207026"/>
                    </a:lnTo>
                    <a:lnTo>
                      <a:pt x="226580" y="235803"/>
                    </a:lnTo>
                    <a:lnTo>
                      <a:pt x="333500" y="235749"/>
                    </a:lnTo>
                    <a:lnTo>
                      <a:pt x="333493" y="183946"/>
                    </a:lnTo>
                    <a:lnTo>
                      <a:pt x="294967" y="183946"/>
                    </a:lnTo>
                    <a:lnTo>
                      <a:pt x="269245" y="163980"/>
                    </a:lnTo>
                    <a:close/>
                  </a:path>
                  <a:path w="391285" h="304742">
                    <a:moveTo>
                      <a:pt x="333488" y="152366"/>
                    </a:moveTo>
                    <a:lnTo>
                      <a:pt x="292864" y="156604"/>
                    </a:lnTo>
                    <a:lnTo>
                      <a:pt x="293226" y="167106"/>
                    </a:lnTo>
                    <a:lnTo>
                      <a:pt x="294967" y="183946"/>
                    </a:lnTo>
                    <a:lnTo>
                      <a:pt x="333493" y="183946"/>
                    </a:lnTo>
                    <a:lnTo>
                      <a:pt x="333488" y="152366"/>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64" name="object 75"/>
              <p:cNvSpPr/>
              <p:nvPr/>
            </p:nvSpPr>
            <p:spPr>
              <a:xfrm>
                <a:off x="4421495" y="1770438"/>
                <a:ext cx="103855" cy="69871"/>
              </a:xfrm>
              <a:custGeom>
                <a:avLst/>
                <a:gdLst/>
                <a:ahLst/>
                <a:cxnLst/>
                <a:rect l="l" t="t" r="r" b="b"/>
                <a:pathLst>
                  <a:path w="153525" h="121273">
                    <a:moveTo>
                      <a:pt x="31972" y="0"/>
                    </a:moveTo>
                    <a:lnTo>
                      <a:pt x="0" y="26037"/>
                    </a:lnTo>
                    <a:lnTo>
                      <a:pt x="72895" y="86602"/>
                    </a:lnTo>
                    <a:lnTo>
                      <a:pt x="54645" y="86639"/>
                    </a:lnTo>
                    <a:lnTo>
                      <a:pt x="41383" y="86831"/>
                    </a:lnTo>
                    <a:lnTo>
                      <a:pt x="36217" y="87307"/>
                    </a:lnTo>
                    <a:lnTo>
                      <a:pt x="32012" y="121273"/>
                    </a:lnTo>
                    <a:lnTo>
                      <a:pt x="153525" y="121245"/>
                    </a:lnTo>
                    <a:lnTo>
                      <a:pt x="153525" y="60646"/>
                    </a:lnTo>
                    <a:lnTo>
                      <a:pt x="108761" y="60646"/>
                    </a:lnTo>
                    <a:lnTo>
                      <a:pt x="31972" y="0"/>
                    </a:lnTo>
                    <a:close/>
                  </a:path>
                  <a:path w="153525" h="121273">
                    <a:moveTo>
                      <a:pt x="153525" y="26023"/>
                    </a:moveTo>
                    <a:lnTo>
                      <a:pt x="108820" y="30493"/>
                    </a:lnTo>
                    <a:lnTo>
                      <a:pt x="108761" y="60646"/>
                    </a:lnTo>
                    <a:lnTo>
                      <a:pt x="153525" y="60646"/>
                    </a:lnTo>
                    <a:lnTo>
                      <a:pt x="153525" y="26023"/>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65" name="object 76"/>
              <p:cNvSpPr/>
              <p:nvPr/>
            </p:nvSpPr>
            <p:spPr>
              <a:xfrm>
                <a:off x="4247080" y="1881049"/>
                <a:ext cx="104628" cy="67974"/>
              </a:xfrm>
              <a:custGeom>
                <a:avLst/>
                <a:gdLst/>
                <a:ahLst/>
                <a:cxnLst/>
                <a:rect l="l" t="t" r="r" b="b"/>
                <a:pathLst>
                  <a:path w="154668" h="117981">
                    <a:moveTo>
                      <a:pt x="32112" y="0"/>
                    </a:moveTo>
                    <a:lnTo>
                      <a:pt x="0" y="23000"/>
                    </a:lnTo>
                    <a:lnTo>
                      <a:pt x="72924" y="83438"/>
                    </a:lnTo>
                    <a:lnTo>
                      <a:pt x="55292" y="83473"/>
                    </a:lnTo>
                    <a:lnTo>
                      <a:pt x="42464" y="83651"/>
                    </a:lnTo>
                    <a:lnTo>
                      <a:pt x="36391" y="84088"/>
                    </a:lnTo>
                    <a:lnTo>
                      <a:pt x="34288" y="117981"/>
                    </a:lnTo>
                    <a:lnTo>
                      <a:pt x="154668" y="117978"/>
                    </a:lnTo>
                    <a:lnTo>
                      <a:pt x="154668" y="57501"/>
                    </a:lnTo>
                    <a:lnTo>
                      <a:pt x="109546" y="57501"/>
                    </a:lnTo>
                    <a:lnTo>
                      <a:pt x="32112" y="0"/>
                    </a:lnTo>
                    <a:close/>
                  </a:path>
                  <a:path w="154668" h="117981">
                    <a:moveTo>
                      <a:pt x="154668" y="25906"/>
                    </a:moveTo>
                    <a:lnTo>
                      <a:pt x="109583" y="28857"/>
                    </a:lnTo>
                    <a:lnTo>
                      <a:pt x="109546" y="57501"/>
                    </a:lnTo>
                    <a:lnTo>
                      <a:pt x="154668" y="57501"/>
                    </a:lnTo>
                    <a:lnTo>
                      <a:pt x="154668" y="25906"/>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66" name="object 77"/>
              <p:cNvSpPr/>
              <p:nvPr/>
            </p:nvSpPr>
            <p:spPr>
              <a:xfrm>
                <a:off x="4337275" y="1825747"/>
                <a:ext cx="136169" cy="90292"/>
              </a:xfrm>
              <a:custGeom>
                <a:avLst/>
                <a:gdLst/>
                <a:ahLst/>
                <a:cxnLst/>
                <a:rect l="l" t="t" r="r" b="b"/>
                <a:pathLst>
                  <a:path w="201294" h="156718">
                    <a:moveTo>
                      <a:pt x="0" y="0"/>
                    </a:moveTo>
                    <a:lnTo>
                      <a:pt x="42671" y="79248"/>
                    </a:lnTo>
                    <a:lnTo>
                      <a:pt x="85470" y="156718"/>
                    </a:lnTo>
                    <a:lnTo>
                      <a:pt x="201294" y="67437"/>
                    </a:lnTo>
                    <a:lnTo>
                      <a:pt x="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67" name="object 78"/>
              <p:cNvSpPr/>
              <p:nvPr/>
            </p:nvSpPr>
            <p:spPr>
              <a:xfrm>
                <a:off x="4364509" y="1842273"/>
                <a:ext cx="56959" cy="47561"/>
              </a:xfrm>
              <a:custGeom>
                <a:avLst/>
                <a:gdLst/>
                <a:ahLst/>
                <a:cxnLst/>
                <a:rect l="l" t="t" r="r" b="b"/>
                <a:pathLst>
                  <a:path w="84200" h="82550">
                    <a:moveTo>
                      <a:pt x="8636" y="0"/>
                    </a:moveTo>
                    <a:lnTo>
                      <a:pt x="4318" y="0"/>
                    </a:lnTo>
                    <a:lnTo>
                      <a:pt x="2159" y="5587"/>
                    </a:lnTo>
                    <a:lnTo>
                      <a:pt x="0" y="8509"/>
                    </a:lnTo>
                    <a:lnTo>
                      <a:pt x="2159" y="14224"/>
                    </a:lnTo>
                    <a:lnTo>
                      <a:pt x="20113" y="28638"/>
                    </a:lnTo>
                    <a:lnTo>
                      <a:pt x="32502" y="37948"/>
                    </a:lnTo>
                    <a:lnTo>
                      <a:pt x="44723" y="46981"/>
                    </a:lnTo>
                    <a:lnTo>
                      <a:pt x="53975" y="53975"/>
                    </a:lnTo>
                    <a:lnTo>
                      <a:pt x="56134" y="53975"/>
                    </a:lnTo>
                    <a:lnTo>
                      <a:pt x="58293" y="51181"/>
                    </a:lnTo>
                    <a:lnTo>
                      <a:pt x="58293" y="48387"/>
                    </a:lnTo>
                    <a:lnTo>
                      <a:pt x="57880" y="48053"/>
                    </a:lnTo>
                    <a:lnTo>
                      <a:pt x="49118" y="40099"/>
                    </a:lnTo>
                    <a:lnTo>
                      <a:pt x="37849" y="28965"/>
                    </a:lnTo>
                    <a:lnTo>
                      <a:pt x="26468" y="17283"/>
                    </a:lnTo>
                    <a:lnTo>
                      <a:pt x="17371" y="7682"/>
                    </a:lnTo>
                    <a:lnTo>
                      <a:pt x="12954" y="2794"/>
                    </a:lnTo>
                    <a:lnTo>
                      <a:pt x="8636" y="0"/>
                    </a:lnTo>
                    <a:close/>
                  </a:path>
                  <a:path w="84200" h="82550">
                    <a:moveTo>
                      <a:pt x="75564" y="56896"/>
                    </a:moveTo>
                    <a:lnTo>
                      <a:pt x="71247" y="56896"/>
                    </a:lnTo>
                    <a:lnTo>
                      <a:pt x="69087" y="62611"/>
                    </a:lnTo>
                    <a:lnTo>
                      <a:pt x="64770" y="68325"/>
                    </a:lnTo>
                    <a:lnTo>
                      <a:pt x="69087" y="73913"/>
                    </a:lnTo>
                    <a:lnTo>
                      <a:pt x="71247" y="76835"/>
                    </a:lnTo>
                    <a:lnTo>
                      <a:pt x="75564" y="82550"/>
                    </a:lnTo>
                    <a:lnTo>
                      <a:pt x="82042" y="76835"/>
                    </a:lnTo>
                    <a:lnTo>
                      <a:pt x="82042" y="73913"/>
                    </a:lnTo>
                    <a:lnTo>
                      <a:pt x="84200" y="68325"/>
                    </a:lnTo>
                    <a:lnTo>
                      <a:pt x="84200" y="62611"/>
                    </a:lnTo>
                    <a:lnTo>
                      <a:pt x="79883" y="59690"/>
                    </a:lnTo>
                    <a:lnTo>
                      <a:pt x="75564" y="56896"/>
                    </a:lnTo>
                    <a:close/>
                  </a:path>
                </a:pathLst>
              </a:custGeom>
              <a:solidFill>
                <a:srgbClr val="152F67"/>
              </a:solidFill>
            </p:spPr>
            <p:txBody>
              <a:bodyPr wrap="square" lIns="0" tIns="0" rIns="0" bIns="0" rtlCol="0">
                <a:noAutofit/>
              </a:bodyPr>
              <a:lstStyle/>
              <a:p>
                <a:endParaRPr dirty="0">
                  <a:solidFill>
                    <a:prstClr val="black"/>
                  </a:solidFill>
                </a:endParaRPr>
              </a:p>
            </p:txBody>
          </p:sp>
          <p:sp>
            <p:nvSpPr>
              <p:cNvPr id="68" name="object 79"/>
              <p:cNvSpPr/>
              <p:nvPr/>
            </p:nvSpPr>
            <p:spPr>
              <a:xfrm>
                <a:off x="4407895" y="1883043"/>
                <a:ext cx="265551" cy="174623"/>
              </a:xfrm>
              <a:custGeom>
                <a:avLst/>
                <a:gdLst/>
                <a:ahLst/>
                <a:cxnLst/>
                <a:rect l="l" t="t" r="r" b="b"/>
                <a:pathLst>
                  <a:path w="392555" h="303091">
                    <a:moveTo>
                      <a:pt x="362411" y="0"/>
                    </a:moveTo>
                    <a:lnTo>
                      <a:pt x="0" y="280254"/>
                    </a:lnTo>
                    <a:lnTo>
                      <a:pt x="32158" y="303091"/>
                    </a:lnTo>
                    <a:lnTo>
                      <a:pt x="212357" y="163048"/>
                    </a:lnTo>
                    <a:lnTo>
                      <a:pt x="269001" y="163048"/>
                    </a:lnTo>
                    <a:lnTo>
                      <a:pt x="240282" y="140045"/>
                    </a:lnTo>
                    <a:lnTo>
                      <a:pt x="392555" y="22824"/>
                    </a:lnTo>
                    <a:lnTo>
                      <a:pt x="362411" y="0"/>
                    </a:lnTo>
                    <a:close/>
                  </a:path>
                  <a:path w="392555" h="303091">
                    <a:moveTo>
                      <a:pt x="269001" y="163048"/>
                    </a:moveTo>
                    <a:lnTo>
                      <a:pt x="212357" y="163048"/>
                    </a:lnTo>
                    <a:lnTo>
                      <a:pt x="249793" y="203044"/>
                    </a:lnTo>
                    <a:lnTo>
                      <a:pt x="236047" y="203103"/>
                    </a:lnTo>
                    <a:lnTo>
                      <a:pt x="229471" y="203272"/>
                    </a:lnTo>
                    <a:lnTo>
                      <a:pt x="227344" y="234533"/>
                    </a:lnTo>
                    <a:lnTo>
                      <a:pt x="334643" y="234489"/>
                    </a:lnTo>
                    <a:lnTo>
                      <a:pt x="334635" y="182953"/>
                    </a:lnTo>
                    <a:lnTo>
                      <a:pt x="293853" y="182953"/>
                    </a:lnTo>
                    <a:lnTo>
                      <a:pt x="269001" y="163048"/>
                    </a:lnTo>
                    <a:close/>
                  </a:path>
                  <a:path w="392555" h="303091">
                    <a:moveTo>
                      <a:pt x="334630" y="151604"/>
                    </a:moveTo>
                    <a:lnTo>
                      <a:pt x="293876" y="154903"/>
                    </a:lnTo>
                    <a:lnTo>
                      <a:pt x="293853" y="182953"/>
                    </a:lnTo>
                    <a:lnTo>
                      <a:pt x="334635" y="182953"/>
                    </a:lnTo>
                    <a:lnTo>
                      <a:pt x="334630" y="151604"/>
                    </a:lnTo>
                    <a:close/>
                  </a:path>
                </a:pathLst>
              </a:custGeom>
              <a:solidFill>
                <a:srgbClr val="FFFFFF"/>
              </a:solidFill>
            </p:spPr>
            <p:txBody>
              <a:bodyPr wrap="square" lIns="0" tIns="0" rIns="0" bIns="0" rtlCol="0">
                <a:noAutofit/>
              </a:bodyPr>
              <a:lstStyle/>
              <a:p>
                <a:endParaRPr dirty="0">
                  <a:solidFill>
                    <a:prstClr val="black"/>
                  </a:solidFill>
                </a:endParaRPr>
              </a:p>
            </p:txBody>
          </p:sp>
        </p:grpSp>
        <p:sp>
          <p:nvSpPr>
            <p:cNvPr id="69" name="TextBox 224"/>
            <p:cNvSpPr txBox="1">
              <a:spLocks noChangeArrowheads="1"/>
            </p:cNvSpPr>
            <p:nvPr/>
          </p:nvSpPr>
          <p:spPr bwMode="auto">
            <a:xfrm>
              <a:off x="5651222" y="2734169"/>
              <a:ext cx="831627" cy="230832"/>
            </a:xfrm>
            <a:prstGeom prst="rect">
              <a:avLst/>
            </a:prstGeom>
            <a:noFill/>
            <a:ln w="9525">
              <a:noFill/>
              <a:miter lim="800000"/>
            </a:ln>
          </p:spPr>
          <p:txBody>
            <a:bodyPr wrap="square">
              <a:spAutoFit/>
            </a:bodyPr>
            <a:lstStyle/>
            <a:p>
              <a:r>
                <a:rPr lang="en-US" altLang="zh-CN" sz="900" b="1">
                  <a:solidFill>
                    <a:srgbClr val="0070C0"/>
                  </a:solidFill>
                  <a:latin typeface="微软雅黑" panose="020B0503020204020204" pitchFamily="34" charset="-122"/>
                  <a:ea typeface="微软雅黑" panose="020B0503020204020204" pitchFamily="34" charset="-122"/>
                </a:rPr>
                <a:t>SSL VPN</a:t>
              </a:r>
              <a:endParaRPr lang="en-US" altLang="zh-CN" sz="900" b="1" dirty="0">
                <a:solidFill>
                  <a:srgbClr val="0070C0"/>
                </a:solidFill>
                <a:latin typeface="微软雅黑" panose="020B0503020204020204" pitchFamily="34" charset="-122"/>
                <a:ea typeface="微软雅黑" panose="020B0503020204020204" pitchFamily="34" charset="-122"/>
              </a:endParaRPr>
            </a:p>
          </p:txBody>
        </p:sp>
      </p:grpSp>
      <p:sp>
        <p:nvSpPr>
          <p:cNvPr id="70" name="矩形 69"/>
          <p:cNvSpPr/>
          <p:nvPr/>
        </p:nvSpPr>
        <p:spPr>
          <a:xfrm>
            <a:off x="2556168" y="3447675"/>
            <a:ext cx="513282" cy="461665"/>
          </a:xfrm>
          <a:prstGeom prst="rect">
            <a:avLst/>
          </a:prstGeom>
          <a:effectLst>
            <a:outerShdw blurRad="25400" dist="25400" dir="2700000" algn="tl" rotWithShape="0">
              <a:prstClr val="black">
                <a:alpha val="40000"/>
              </a:prstClr>
            </a:outerShdw>
          </a:effectLst>
        </p:spPr>
        <p:txBody>
          <a:bodyPr wrap="none">
            <a:spAutoFit/>
          </a:bodyPr>
          <a:lstStyle/>
          <a:p>
            <a:pPr>
              <a:defRPr/>
            </a:pPr>
            <a:r>
              <a:rPr lang="en-US" altLang="zh-CN" sz="2400" kern="0" dirty="0">
                <a:latin typeface="Impact" panose="020B0806030902050204" pitchFamily="34" charset="0"/>
                <a:ea typeface="微软雅黑" panose="020B0503020204020204" pitchFamily="34" charset="-122"/>
              </a:rPr>
              <a:t>03</a:t>
            </a:r>
            <a:endParaRPr lang="zh-CN" altLang="en-US" sz="2400" kern="0" dirty="0">
              <a:latin typeface="Impact" panose="020B0806030902050204" pitchFamily="34" charset="0"/>
              <a:ea typeface="微软雅黑" panose="020B0503020204020204" pitchFamily="34" charset="-122"/>
            </a:endParaRPr>
          </a:p>
        </p:txBody>
      </p:sp>
      <p:cxnSp>
        <p:nvCxnSpPr>
          <p:cNvPr id="71" name="直接连接符 70"/>
          <p:cNvCxnSpPr/>
          <p:nvPr/>
        </p:nvCxnSpPr>
        <p:spPr>
          <a:xfrm flipH="1">
            <a:off x="2637410" y="3922305"/>
            <a:ext cx="393365" cy="0"/>
          </a:xfrm>
          <a:prstGeom prst="line">
            <a:avLst/>
          </a:prstGeom>
          <a:ln>
            <a:solidFill>
              <a:schemeClr val="tx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582709" y="3653611"/>
            <a:ext cx="2016018" cy="613694"/>
          </a:xfrm>
          <a:prstGeom prst="rect">
            <a:avLst/>
          </a:prstGeom>
        </p:spPr>
        <p:txBody>
          <a:bodyPr wrap="square">
            <a:spAutoFit/>
          </a:bodyPr>
          <a:lstStyle/>
          <a:p>
            <a:pPr algn="r">
              <a:lnSpc>
                <a:spcPct val="150000"/>
              </a:lnSpc>
            </a:pPr>
            <a:r>
              <a:rPr lang="zh-CN" altLang="en-US" sz="1200" dirty="0">
                <a:solidFill>
                  <a:prstClr val="black"/>
                </a:solidFill>
                <a:latin typeface="微软雅黑" panose="020B0503020204020204" pitchFamily="34" charset="-122"/>
                <a:ea typeface="微软雅黑" panose="020B0503020204020204" pitchFamily="34" charset="-122"/>
              </a:rPr>
              <a:t>网络透明部署应用控制设备进行带宽管理及应用审计</a:t>
            </a:r>
            <a:endParaRPr lang="zh-CN" altLang="en-US" sz="1200" dirty="0">
              <a:solidFill>
                <a:prstClr val="black"/>
              </a:solidFill>
              <a:latin typeface="微软雅黑" panose="020B0503020204020204" pitchFamily="34" charset="-122"/>
              <a:ea typeface="微软雅黑" panose="020B0503020204020204" pitchFamily="34" charset="-122"/>
            </a:endParaRPr>
          </a:p>
        </p:txBody>
      </p:sp>
      <p:sp>
        <p:nvSpPr>
          <p:cNvPr id="73" name="标题 1"/>
          <p:cNvSpPr>
            <a:spLocks noGrp="1"/>
          </p:cNvSpPr>
          <p:nvPr>
            <p:ph type="title"/>
          </p:nvPr>
        </p:nvSpPr>
        <p:spPr>
          <a:xfrm>
            <a:off x="457357" y="339491"/>
            <a:ext cx="8229443" cy="457200"/>
          </a:xfrm>
          <a:noFill/>
          <a:ln w="9525">
            <a:noFill/>
            <a:miter lim="800000"/>
          </a:ln>
        </p:spPr>
        <p:txBody>
          <a:bodyPr vert="horz" wrap="square" lIns="91440" tIns="45720" rIns="91440" bIns="45720" numCol="1" anchor="ctr" anchorCtr="0" compatLnSpc="1"/>
          <a:lstStyle/>
          <a:p>
            <a:r>
              <a:rPr lang="zh-CN" altLang="en-US" sz="2400" dirty="0">
                <a:solidFill>
                  <a:prstClr val="black">
                    <a:lumMod val="65000"/>
                    <a:lumOff val="35000"/>
                  </a:prstClr>
                </a:solidFill>
              </a:rPr>
              <a:t>校园网出口传统解决方案</a:t>
            </a:r>
            <a:endParaRPr lang="zh-CN" altLang="en-US" sz="2400" dirty="0">
              <a:solidFill>
                <a:prstClr val="black">
                  <a:lumMod val="65000"/>
                  <a:lumOff val="35000"/>
                </a:prstClr>
              </a:solidFill>
            </a:endParaRPr>
          </a:p>
        </p:txBody>
      </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p:cTn id="11" dur="200" fill="hold"/>
                                            <p:tgtEl>
                                              <p:spTgt spid="161"/>
                                            </p:tgtEl>
                                            <p:attrNameLst>
                                              <p:attrName>ppt_w</p:attrName>
                                            </p:attrNameLst>
                                          </p:cBhvr>
                                          <p:tavLst>
                                            <p:tav tm="0">
                                              <p:val>
                                                <p:fltVal val="0"/>
                                              </p:val>
                                            </p:tav>
                                            <p:tav tm="100000">
                                              <p:val>
                                                <p:strVal val="#ppt_w"/>
                                              </p:val>
                                            </p:tav>
                                          </p:tavLst>
                                        </p:anim>
                                        <p:anim calcmode="lin" valueType="num">
                                          <p:cBhvr>
                                            <p:cTn id="12" dur="200" fill="hold"/>
                                            <p:tgtEl>
                                              <p:spTgt spid="161"/>
                                            </p:tgtEl>
                                            <p:attrNameLst>
                                              <p:attrName>ppt_h</p:attrName>
                                            </p:attrNameLst>
                                          </p:cBhvr>
                                          <p:tavLst>
                                            <p:tav tm="0">
                                              <p:val>
                                                <p:fltVal val="0"/>
                                              </p:val>
                                            </p:tav>
                                            <p:tav tm="100000">
                                              <p:val>
                                                <p:strVal val="#ppt_h"/>
                                              </p:val>
                                            </p:tav>
                                          </p:tavLst>
                                        </p:anim>
                                        <p:animEffect transition="in" filter="fade">
                                          <p:cBhvr>
                                            <p:cTn id="13" dur="200"/>
                                            <p:tgtEl>
                                              <p:spTgt spid="161"/>
                                            </p:tgtEl>
                                          </p:cBhvr>
                                        </p:animEffect>
                                      </p:childTnLst>
                                    </p:cTn>
                                  </p:par>
                                  <p:par>
                                    <p:cTn id="14" presetID="6" presetClass="emph" presetSubtype="0" autoRev="1" fill="hold" grpId="1" nodeType="withEffect">
                                      <p:stCondLst>
                                        <p:cond delay="150"/>
                                      </p:stCondLst>
                                      <p:childTnLst>
                                        <p:animScale>
                                          <p:cBhvr>
                                            <p:cTn id="15" dur="100" fill="hold"/>
                                            <p:tgtEl>
                                              <p:spTgt spid="161"/>
                                            </p:tgtEl>
                                          </p:cBhvr>
                                          <p:by x="130000" y="130000"/>
                                        </p:animScale>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right)">
                                          <p:cBhvr>
                                            <p:cTn id="19" dur="500"/>
                                            <p:tgtEl>
                                              <p:spTgt spid="162"/>
                                            </p:tgtEl>
                                          </p:cBhvr>
                                        </p:animEffect>
                                      </p:childTnLst>
                                    </p:cTn>
                                  </p:par>
                                </p:childTnLst>
                              </p:cTn>
                            </p:par>
                            <p:par>
                              <p:cTn id="20" fill="hold">
                                <p:stCondLst>
                                  <p:cond delay="3000"/>
                                </p:stCondLst>
                                <p:childTnLst>
                                  <p:par>
                                    <p:cTn id="21" presetID="2" presetClass="entr" presetSubtype="2" fill="hold" grpId="0" nodeType="afterEffect" p14:presetBounceEnd="56000">
                                      <p:stCondLst>
                                        <p:cond delay="0"/>
                                      </p:stCondLst>
                                      <p:childTnLst>
                                        <p:set>
                                          <p:cBhvr>
                                            <p:cTn id="22" dur="1" fill="hold">
                                              <p:stCondLst>
                                                <p:cond delay="0"/>
                                              </p:stCondLst>
                                            </p:cTn>
                                            <p:tgtEl>
                                              <p:spTgt spid="163"/>
                                            </p:tgtEl>
                                            <p:attrNameLst>
                                              <p:attrName>style.visibility</p:attrName>
                                            </p:attrNameLst>
                                          </p:cBhvr>
                                          <p:to>
                                            <p:strVal val="visible"/>
                                          </p:to>
                                        </p:set>
                                        <p:anim calcmode="lin" valueType="num" p14:bounceEnd="56000">
                                          <p:cBhvr additive="base">
                                            <p:cTn id="23" dur="300" fill="hold"/>
                                            <p:tgtEl>
                                              <p:spTgt spid="163"/>
                                            </p:tgtEl>
                                            <p:attrNameLst>
                                              <p:attrName>ppt_x</p:attrName>
                                            </p:attrNameLst>
                                          </p:cBhvr>
                                          <p:tavLst>
                                            <p:tav tm="0">
                                              <p:val>
                                                <p:strVal val="1+#ppt_w/2"/>
                                              </p:val>
                                            </p:tav>
                                            <p:tav tm="100000">
                                              <p:val>
                                                <p:strVal val="#ppt_x"/>
                                              </p:val>
                                            </p:tav>
                                          </p:tavLst>
                                        </p:anim>
                                        <p:anim calcmode="lin" valueType="num" p14:bounceEnd="56000">
                                          <p:cBhvr additive="base">
                                            <p:cTn id="24" dur="300" fill="hold"/>
                                            <p:tgtEl>
                                              <p:spTgt spid="163"/>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53" presetClass="entr" presetSubtype="16" fill="hold" grpId="0" nodeType="afterEffect">
                                      <p:stCondLst>
                                        <p:cond delay="0"/>
                                      </p:stCondLst>
                                      <p:childTnLst>
                                        <p:set>
                                          <p:cBhvr>
                                            <p:cTn id="27" dur="1" fill="hold">
                                              <p:stCondLst>
                                                <p:cond delay="0"/>
                                              </p:stCondLst>
                                            </p:cTn>
                                            <p:tgtEl>
                                              <p:spTgt spid="164"/>
                                            </p:tgtEl>
                                            <p:attrNameLst>
                                              <p:attrName>style.visibility</p:attrName>
                                            </p:attrNameLst>
                                          </p:cBhvr>
                                          <p:to>
                                            <p:strVal val="visible"/>
                                          </p:to>
                                        </p:set>
                                        <p:anim calcmode="lin" valueType="num">
                                          <p:cBhvr>
                                            <p:cTn id="28" dur="200" fill="hold"/>
                                            <p:tgtEl>
                                              <p:spTgt spid="164"/>
                                            </p:tgtEl>
                                            <p:attrNameLst>
                                              <p:attrName>ppt_w</p:attrName>
                                            </p:attrNameLst>
                                          </p:cBhvr>
                                          <p:tavLst>
                                            <p:tav tm="0">
                                              <p:val>
                                                <p:fltVal val="0"/>
                                              </p:val>
                                            </p:tav>
                                            <p:tav tm="100000">
                                              <p:val>
                                                <p:strVal val="#ppt_w"/>
                                              </p:val>
                                            </p:tav>
                                          </p:tavLst>
                                        </p:anim>
                                        <p:anim calcmode="lin" valueType="num">
                                          <p:cBhvr>
                                            <p:cTn id="29" dur="200" fill="hold"/>
                                            <p:tgtEl>
                                              <p:spTgt spid="164"/>
                                            </p:tgtEl>
                                            <p:attrNameLst>
                                              <p:attrName>ppt_h</p:attrName>
                                            </p:attrNameLst>
                                          </p:cBhvr>
                                          <p:tavLst>
                                            <p:tav tm="0">
                                              <p:val>
                                                <p:fltVal val="0"/>
                                              </p:val>
                                            </p:tav>
                                            <p:tav tm="100000">
                                              <p:val>
                                                <p:strVal val="#ppt_h"/>
                                              </p:val>
                                            </p:tav>
                                          </p:tavLst>
                                        </p:anim>
                                        <p:animEffect transition="in" filter="fade">
                                          <p:cBhvr>
                                            <p:cTn id="30" dur="200"/>
                                            <p:tgtEl>
                                              <p:spTgt spid="164"/>
                                            </p:tgtEl>
                                          </p:cBhvr>
                                        </p:animEffect>
                                      </p:childTnLst>
                                    </p:cTn>
                                  </p:par>
                                  <p:par>
                                    <p:cTn id="31" presetID="6" presetClass="emph" presetSubtype="0" autoRev="1" fill="hold" grpId="1" nodeType="withEffect">
                                      <p:stCondLst>
                                        <p:cond delay="150"/>
                                      </p:stCondLst>
                                      <p:childTnLst>
                                        <p:animScale>
                                          <p:cBhvr>
                                            <p:cTn id="32" dur="100" fill="hold"/>
                                            <p:tgtEl>
                                              <p:spTgt spid="164"/>
                                            </p:tgtEl>
                                          </p:cBhvr>
                                          <p:by x="130000" y="130000"/>
                                        </p:animScale>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right)">
                                          <p:cBhvr>
                                            <p:cTn id="36" dur="500"/>
                                            <p:tgtEl>
                                              <p:spTgt spid="165"/>
                                            </p:tgtEl>
                                          </p:cBhvr>
                                        </p:animEffect>
                                      </p:childTnLst>
                                    </p:cTn>
                                  </p:par>
                                </p:childTnLst>
                              </p:cTn>
                            </p:par>
                            <p:par>
                              <p:cTn id="37" fill="hold">
                                <p:stCondLst>
                                  <p:cond delay="4500"/>
                                </p:stCondLst>
                                <p:childTnLst>
                                  <p:par>
                                    <p:cTn id="38" presetID="2" presetClass="entr" presetSubtype="2" fill="hold" grpId="0" nodeType="afterEffect" p14:presetBounceEnd="56000">
                                      <p:stCondLst>
                                        <p:cond delay="0"/>
                                      </p:stCondLst>
                                      <p:childTnLst>
                                        <p:set>
                                          <p:cBhvr>
                                            <p:cTn id="39" dur="1" fill="hold">
                                              <p:stCondLst>
                                                <p:cond delay="0"/>
                                              </p:stCondLst>
                                            </p:cTn>
                                            <p:tgtEl>
                                              <p:spTgt spid="167"/>
                                            </p:tgtEl>
                                            <p:attrNameLst>
                                              <p:attrName>style.visibility</p:attrName>
                                            </p:attrNameLst>
                                          </p:cBhvr>
                                          <p:to>
                                            <p:strVal val="visible"/>
                                          </p:to>
                                        </p:set>
                                        <p:anim calcmode="lin" valueType="num" p14:bounceEnd="56000">
                                          <p:cBhvr additive="base">
                                            <p:cTn id="40" dur="300" fill="hold"/>
                                            <p:tgtEl>
                                              <p:spTgt spid="167"/>
                                            </p:tgtEl>
                                            <p:attrNameLst>
                                              <p:attrName>ppt_x</p:attrName>
                                            </p:attrNameLst>
                                          </p:cBhvr>
                                          <p:tavLst>
                                            <p:tav tm="0">
                                              <p:val>
                                                <p:strVal val="1+#ppt_w/2"/>
                                              </p:val>
                                            </p:tav>
                                            <p:tav tm="100000">
                                              <p:val>
                                                <p:strVal val="#ppt_x"/>
                                              </p:val>
                                            </p:tav>
                                          </p:tavLst>
                                        </p:anim>
                                        <p:anim calcmode="lin" valueType="num" p14:bounceEnd="56000">
                                          <p:cBhvr additive="base">
                                            <p:cTn id="41" dur="300" fill="hold"/>
                                            <p:tgtEl>
                                              <p:spTgt spid="167"/>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168"/>
                                            </p:tgtEl>
                                            <p:attrNameLst>
                                              <p:attrName>style.visibility</p:attrName>
                                            </p:attrNameLst>
                                          </p:cBhvr>
                                          <p:to>
                                            <p:strVal val="visible"/>
                                          </p:to>
                                        </p:set>
                                        <p:anim calcmode="lin" valueType="num">
                                          <p:cBhvr>
                                            <p:cTn id="45" dur="200" fill="hold"/>
                                            <p:tgtEl>
                                              <p:spTgt spid="168"/>
                                            </p:tgtEl>
                                            <p:attrNameLst>
                                              <p:attrName>ppt_w</p:attrName>
                                            </p:attrNameLst>
                                          </p:cBhvr>
                                          <p:tavLst>
                                            <p:tav tm="0">
                                              <p:val>
                                                <p:fltVal val="0"/>
                                              </p:val>
                                            </p:tav>
                                            <p:tav tm="100000">
                                              <p:val>
                                                <p:strVal val="#ppt_w"/>
                                              </p:val>
                                            </p:tav>
                                          </p:tavLst>
                                        </p:anim>
                                        <p:anim calcmode="lin" valueType="num">
                                          <p:cBhvr>
                                            <p:cTn id="46" dur="200" fill="hold"/>
                                            <p:tgtEl>
                                              <p:spTgt spid="168"/>
                                            </p:tgtEl>
                                            <p:attrNameLst>
                                              <p:attrName>ppt_h</p:attrName>
                                            </p:attrNameLst>
                                          </p:cBhvr>
                                          <p:tavLst>
                                            <p:tav tm="0">
                                              <p:val>
                                                <p:fltVal val="0"/>
                                              </p:val>
                                            </p:tav>
                                            <p:tav tm="100000">
                                              <p:val>
                                                <p:strVal val="#ppt_h"/>
                                              </p:val>
                                            </p:tav>
                                          </p:tavLst>
                                        </p:anim>
                                        <p:animEffect transition="in" filter="fade">
                                          <p:cBhvr>
                                            <p:cTn id="47" dur="200"/>
                                            <p:tgtEl>
                                              <p:spTgt spid="168"/>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29"/>
                                            </p:tgtEl>
                                            <p:attrNameLst>
                                              <p:attrName>style.visibility</p:attrName>
                                            </p:attrNameLst>
                                          </p:cBhvr>
                                          <p:to>
                                            <p:strVal val="visible"/>
                                          </p:to>
                                        </p:set>
                                        <p:animEffect transition="in" filter="wipe(left)">
                                          <p:cBhvr>
                                            <p:cTn id="51" dur="500"/>
                                            <p:tgtEl>
                                              <p:spTgt spid="229"/>
                                            </p:tgtEl>
                                          </p:cBhvr>
                                        </p:animEffect>
                                      </p:childTnLst>
                                    </p:cTn>
                                  </p:par>
                                  <p:par>
                                    <p:cTn id="52" presetID="6" presetClass="emph" presetSubtype="0" autoRev="1" fill="hold" grpId="1" nodeType="withEffect">
                                      <p:stCondLst>
                                        <p:cond delay="150"/>
                                      </p:stCondLst>
                                      <p:childTnLst>
                                        <p:animScale>
                                          <p:cBhvr>
                                            <p:cTn id="53" dur="100" fill="hold"/>
                                            <p:tgtEl>
                                              <p:spTgt spid="168"/>
                                            </p:tgtEl>
                                          </p:cBhvr>
                                          <p:by x="130000" y="130000"/>
                                        </p:animScale>
                                      </p:childTnLst>
                                    </p:cTn>
                                  </p:par>
                                </p:childTnLst>
                              </p:cTn>
                            </p:par>
                            <p:par>
                              <p:cTn id="54" fill="hold">
                                <p:stCondLst>
                                  <p:cond delay="6000"/>
                                </p:stCondLst>
                                <p:childTnLst>
                                  <p:par>
                                    <p:cTn id="55" presetID="2" presetClass="entr" presetSubtype="8" fill="hold" grpId="0" nodeType="afterEffect" p14:presetBounceEnd="56000">
                                      <p:stCondLst>
                                        <p:cond delay="0"/>
                                      </p:stCondLst>
                                      <p:childTnLst>
                                        <p:set>
                                          <p:cBhvr>
                                            <p:cTn id="56" dur="1" fill="hold">
                                              <p:stCondLst>
                                                <p:cond delay="0"/>
                                              </p:stCondLst>
                                            </p:cTn>
                                            <p:tgtEl>
                                              <p:spTgt spid="177"/>
                                            </p:tgtEl>
                                            <p:attrNameLst>
                                              <p:attrName>style.visibility</p:attrName>
                                            </p:attrNameLst>
                                          </p:cBhvr>
                                          <p:to>
                                            <p:strVal val="visible"/>
                                          </p:to>
                                        </p:set>
                                        <p:anim calcmode="lin" valueType="num" p14:bounceEnd="56000">
                                          <p:cBhvr additive="base">
                                            <p:cTn id="57" dur="300" fill="hold"/>
                                            <p:tgtEl>
                                              <p:spTgt spid="177"/>
                                            </p:tgtEl>
                                            <p:attrNameLst>
                                              <p:attrName>ppt_x</p:attrName>
                                            </p:attrNameLst>
                                          </p:cBhvr>
                                          <p:tavLst>
                                            <p:tav tm="0">
                                              <p:val>
                                                <p:strVal val="0-#ppt_w/2"/>
                                              </p:val>
                                            </p:tav>
                                            <p:tav tm="100000">
                                              <p:val>
                                                <p:strVal val="#ppt_x"/>
                                              </p:val>
                                            </p:tav>
                                          </p:tavLst>
                                        </p:anim>
                                        <p:anim calcmode="lin" valueType="num" p14:bounceEnd="56000">
                                          <p:cBhvr additive="base">
                                            <p:cTn id="58" dur="300" fill="hold"/>
                                            <p:tgtEl>
                                              <p:spTgt spid="177"/>
                                            </p:tgtEl>
                                            <p:attrNameLst>
                                              <p:attrName>ppt_y</p:attrName>
                                            </p:attrNameLst>
                                          </p:cBhvr>
                                          <p:tavLst>
                                            <p:tav tm="0">
                                              <p:val>
                                                <p:strVal val="#ppt_y"/>
                                              </p:val>
                                            </p:tav>
                                            <p:tav tm="100000">
                                              <p:val>
                                                <p:strVal val="#ppt_y"/>
                                              </p:val>
                                            </p:tav>
                                          </p:tavLst>
                                        </p:anim>
                                      </p:childTnLst>
                                    </p:cTn>
                                  </p:par>
                                </p:childTnLst>
                              </p:cTn>
                            </p:par>
                            <p:par>
                              <p:cTn id="59" fill="hold">
                                <p:stCondLst>
                                  <p:cond delay="6500"/>
                                </p:stCondLst>
                                <p:childTnLst>
                                  <p:par>
                                    <p:cTn id="60" presetID="53" presetClass="entr" presetSubtype="16" fill="hold" grpId="0" nodeType="afterEffect">
                                      <p:stCondLst>
                                        <p:cond delay="0"/>
                                      </p:stCondLst>
                                      <p:childTnLst>
                                        <p:set>
                                          <p:cBhvr>
                                            <p:cTn id="61" dur="1" fill="hold">
                                              <p:stCondLst>
                                                <p:cond delay="0"/>
                                              </p:stCondLst>
                                            </p:cTn>
                                            <p:tgtEl>
                                              <p:spTgt spid="178"/>
                                            </p:tgtEl>
                                            <p:attrNameLst>
                                              <p:attrName>style.visibility</p:attrName>
                                            </p:attrNameLst>
                                          </p:cBhvr>
                                          <p:to>
                                            <p:strVal val="visible"/>
                                          </p:to>
                                        </p:set>
                                        <p:anim calcmode="lin" valueType="num">
                                          <p:cBhvr>
                                            <p:cTn id="62" dur="200" fill="hold"/>
                                            <p:tgtEl>
                                              <p:spTgt spid="178"/>
                                            </p:tgtEl>
                                            <p:attrNameLst>
                                              <p:attrName>ppt_w</p:attrName>
                                            </p:attrNameLst>
                                          </p:cBhvr>
                                          <p:tavLst>
                                            <p:tav tm="0">
                                              <p:val>
                                                <p:fltVal val="0"/>
                                              </p:val>
                                            </p:tav>
                                            <p:tav tm="100000">
                                              <p:val>
                                                <p:strVal val="#ppt_w"/>
                                              </p:val>
                                            </p:tav>
                                          </p:tavLst>
                                        </p:anim>
                                        <p:anim calcmode="lin" valueType="num">
                                          <p:cBhvr>
                                            <p:cTn id="63" dur="200" fill="hold"/>
                                            <p:tgtEl>
                                              <p:spTgt spid="178"/>
                                            </p:tgtEl>
                                            <p:attrNameLst>
                                              <p:attrName>ppt_h</p:attrName>
                                            </p:attrNameLst>
                                          </p:cBhvr>
                                          <p:tavLst>
                                            <p:tav tm="0">
                                              <p:val>
                                                <p:fltVal val="0"/>
                                              </p:val>
                                            </p:tav>
                                            <p:tav tm="100000">
                                              <p:val>
                                                <p:strVal val="#ppt_h"/>
                                              </p:val>
                                            </p:tav>
                                          </p:tavLst>
                                        </p:anim>
                                        <p:animEffect transition="in" filter="fade">
                                          <p:cBhvr>
                                            <p:cTn id="64" dur="200"/>
                                            <p:tgtEl>
                                              <p:spTgt spid="178"/>
                                            </p:tgtEl>
                                          </p:cBhvr>
                                        </p:animEffect>
                                      </p:childTnLst>
                                    </p:cTn>
                                  </p:par>
                                  <p:par>
                                    <p:cTn id="65" presetID="6" presetClass="emph" presetSubtype="0" autoRev="1" fill="hold" grpId="1" nodeType="withEffect">
                                      <p:stCondLst>
                                        <p:cond delay="150"/>
                                      </p:stCondLst>
                                      <p:childTnLst>
                                        <p:animScale>
                                          <p:cBhvr>
                                            <p:cTn id="66" dur="100" fill="hold"/>
                                            <p:tgtEl>
                                              <p:spTgt spid="178"/>
                                            </p:tgtEl>
                                          </p:cBhvr>
                                          <p:by x="130000" y="130000"/>
                                        </p:animScale>
                                      </p:childTnLst>
                                    </p:cTn>
                                  </p:par>
                                </p:childTnLst>
                              </p:cTn>
                            </p:par>
                            <p:par>
                              <p:cTn id="67" fill="hold">
                                <p:stCondLst>
                                  <p:cond delay="7000"/>
                                </p:stCondLst>
                                <p:childTnLst>
                                  <p:par>
                                    <p:cTn id="68" presetID="22" presetClass="entr" presetSubtype="8" fill="hold" nodeType="afterEffect">
                                      <p:stCondLst>
                                        <p:cond delay="0"/>
                                      </p:stCondLst>
                                      <p:childTnLst>
                                        <p:set>
                                          <p:cBhvr>
                                            <p:cTn id="69" dur="1" fill="hold">
                                              <p:stCondLst>
                                                <p:cond delay="0"/>
                                              </p:stCondLst>
                                            </p:cTn>
                                            <p:tgtEl>
                                              <p:spTgt spid="179"/>
                                            </p:tgtEl>
                                            <p:attrNameLst>
                                              <p:attrName>style.visibility</p:attrName>
                                            </p:attrNameLst>
                                          </p:cBhvr>
                                          <p:to>
                                            <p:strVal val="visible"/>
                                          </p:to>
                                        </p:set>
                                        <p:animEffect transition="in" filter="wipe(left)">
                                          <p:cBhvr>
                                            <p:cTn id="70" dur="500"/>
                                            <p:tgtEl>
                                              <p:spTgt spid="179"/>
                                            </p:tgtEl>
                                          </p:cBhvr>
                                        </p:animEffect>
                                      </p:childTnLst>
                                    </p:cTn>
                                  </p:par>
                                </p:childTnLst>
                              </p:cTn>
                            </p:par>
                            <p:par>
                              <p:cTn id="71" fill="hold">
                                <p:stCondLst>
                                  <p:cond delay="7500"/>
                                </p:stCondLst>
                                <p:childTnLst>
                                  <p:par>
                                    <p:cTn id="72" presetID="2" presetClass="entr" presetSubtype="8" fill="hold" grpId="0" nodeType="afterEffect" p14:presetBounceEnd="56000">
                                      <p:stCondLst>
                                        <p:cond delay="0"/>
                                      </p:stCondLst>
                                      <p:childTnLst>
                                        <p:set>
                                          <p:cBhvr>
                                            <p:cTn id="73" dur="1" fill="hold">
                                              <p:stCondLst>
                                                <p:cond delay="0"/>
                                              </p:stCondLst>
                                            </p:cTn>
                                            <p:tgtEl>
                                              <p:spTgt spid="180"/>
                                            </p:tgtEl>
                                            <p:attrNameLst>
                                              <p:attrName>style.visibility</p:attrName>
                                            </p:attrNameLst>
                                          </p:cBhvr>
                                          <p:to>
                                            <p:strVal val="visible"/>
                                          </p:to>
                                        </p:set>
                                        <p:anim calcmode="lin" valueType="num" p14:bounceEnd="56000">
                                          <p:cBhvr additive="base">
                                            <p:cTn id="74" dur="300" fill="hold"/>
                                            <p:tgtEl>
                                              <p:spTgt spid="180"/>
                                            </p:tgtEl>
                                            <p:attrNameLst>
                                              <p:attrName>ppt_x</p:attrName>
                                            </p:attrNameLst>
                                          </p:cBhvr>
                                          <p:tavLst>
                                            <p:tav tm="0">
                                              <p:val>
                                                <p:strVal val="0-#ppt_w/2"/>
                                              </p:val>
                                            </p:tav>
                                            <p:tav tm="100000">
                                              <p:val>
                                                <p:strVal val="#ppt_x"/>
                                              </p:val>
                                            </p:tav>
                                          </p:tavLst>
                                        </p:anim>
                                        <p:anim calcmode="lin" valueType="num" p14:bounceEnd="56000">
                                          <p:cBhvr additive="base">
                                            <p:cTn id="75" dur="300" fill="hold"/>
                                            <p:tgtEl>
                                              <p:spTgt spid="180"/>
                                            </p:tgtEl>
                                            <p:attrNameLst>
                                              <p:attrName>ppt_y</p:attrName>
                                            </p:attrNameLst>
                                          </p:cBhvr>
                                          <p:tavLst>
                                            <p:tav tm="0">
                                              <p:val>
                                                <p:strVal val="#ppt_y"/>
                                              </p:val>
                                            </p:tav>
                                            <p:tav tm="100000">
                                              <p:val>
                                                <p:strVal val="#ppt_y"/>
                                              </p:val>
                                            </p:tav>
                                          </p:tavLst>
                                        </p:anim>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p:cTn id="79" dur="200" fill="hold"/>
                                            <p:tgtEl>
                                              <p:spTgt spid="70"/>
                                            </p:tgtEl>
                                            <p:attrNameLst>
                                              <p:attrName>ppt_w</p:attrName>
                                            </p:attrNameLst>
                                          </p:cBhvr>
                                          <p:tavLst>
                                            <p:tav tm="0">
                                              <p:val>
                                                <p:fltVal val="0"/>
                                              </p:val>
                                            </p:tav>
                                            <p:tav tm="100000">
                                              <p:val>
                                                <p:strVal val="#ppt_w"/>
                                              </p:val>
                                            </p:tav>
                                          </p:tavLst>
                                        </p:anim>
                                        <p:anim calcmode="lin" valueType="num">
                                          <p:cBhvr>
                                            <p:cTn id="80" dur="200" fill="hold"/>
                                            <p:tgtEl>
                                              <p:spTgt spid="70"/>
                                            </p:tgtEl>
                                            <p:attrNameLst>
                                              <p:attrName>ppt_h</p:attrName>
                                            </p:attrNameLst>
                                          </p:cBhvr>
                                          <p:tavLst>
                                            <p:tav tm="0">
                                              <p:val>
                                                <p:fltVal val="0"/>
                                              </p:val>
                                            </p:tav>
                                            <p:tav tm="100000">
                                              <p:val>
                                                <p:strVal val="#ppt_h"/>
                                              </p:val>
                                            </p:tav>
                                          </p:tavLst>
                                        </p:anim>
                                        <p:animEffect transition="in" filter="fade">
                                          <p:cBhvr>
                                            <p:cTn id="81" dur="200"/>
                                            <p:tgtEl>
                                              <p:spTgt spid="70"/>
                                            </p:tgtEl>
                                          </p:cBhvr>
                                        </p:animEffect>
                                      </p:childTnLst>
                                    </p:cTn>
                                  </p:par>
                                  <p:par>
                                    <p:cTn id="82" presetID="6" presetClass="emph" presetSubtype="0" autoRev="1" fill="hold" grpId="1" nodeType="withEffect">
                                      <p:stCondLst>
                                        <p:cond delay="150"/>
                                      </p:stCondLst>
                                      <p:childTnLst>
                                        <p:animScale>
                                          <p:cBhvr>
                                            <p:cTn id="83" dur="100" fill="hold"/>
                                            <p:tgtEl>
                                              <p:spTgt spid="70"/>
                                            </p:tgtEl>
                                          </p:cBhvr>
                                          <p:by x="130000" y="130000"/>
                                        </p:animScale>
                                      </p:childTnLst>
                                    </p:cTn>
                                  </p:par>
                                </p:childTnLst>
                              </p:cTn>
                            </p:par>
                            <p:par>
                              <p:cTn id="84" fill="hold">
                                <p:stCondLst>
                                  <p:cond delay="8500"/>
                                </p:stCondLst>
                                <p:childTnLst>
                                  <p:par>
                                    <p:cTn id="85" presetID="22" presetClass="entr" presetSubtype="2"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right)">
                                          <p:cBhvr>
                                            <p:cTn id="87" dur="500"/>
                                            <p:tgtEl>
                                              <p:spTgt spid="71"/>
                                            </p:tgtEl>
                                          </p:cBhvr>
                                        </p:animEffect>
                                      </p:childTnLst>
                                    </p:cTn>
                                  </p:par>
                                </p:childTnLst>
                              </p:cTn>
                            </p:par>
                            <p:par>
                              <p:cTn id="88" fill="hold">
                                <p:stCondLst>
                                  <p:cond delay="9000"/>
                                </p:stCondLst>
                                <p:childTnLst>
                                  <p:par>
                                    <p:cTn id="89" presetID="2" presetClass="entr" presetSubtype="2" fill="hold" grpId="0" nodeType="afterEffect" p14:presetBounceEnd="56000">
                                      <p:stCondLst>
                                        <p:cond delay="0"/>
                                      </p:stCondLst>
                                      <p:childTnLst>
                                        <p:set>
                                          <p:cBhvr>
                                            <p:cTn id="90" dur="1" fill="hold">
                                              <p:stCondLst>
                                                <p:cond delay="0"/>
                                              </p:stCondLst>
                                            </p:cTn>
                                            <p:tgtEl>
                                              <p:spTgt spid="72"/>
                                            </p:tgtEl>
                                            <p:attrNameLst>
                                              <p:attrName>style.visibility</p:attrName>
                                            </p:attrNameLst>
                                          </p:cBhvr>
                                          <p:to>
                                            <p:strVal val="visible"/>
                                          </p:to>
                                        </p:set>
                                        <p:anim calcmode="lin" valueType="num" p14:bounceEnd="56000">
                                          <p:cBhvr additive="base">
                                            <p:cTn id="91" dur="300" fill="hold"/>
                                            <p:tgtEl>
                                              <p:spTgt spid="72"/>
                                            </p:tgtEl>
                                            <p:attrNameLst>
                                              <p:attrName>ppt_x</p:attrName>
                                            </p:attrNameLst>
                                          </p:cBhvr>
                                          <p:tavLst>
                                            <p:tav tm="0">
                                              <p:val>
                                                <p:strVal val="1+#ppt_w/2"/>
                                              </p:val>
                                            </p:tav>
                                            <p:tav tm="100000">
                                              <p:val>
                                                <p:strVal val="#ppt_x"/>
                                              </p:val>
                                            </p:tav>
                                          </p:tavLst>
                                        </p:anim>
                                        <p:anim calcmode="lin" valueType="num" p14:bounceEnd="56000">
                                          <p:cBhvr additive="base">
                                            <p:cTn id="92" dur="3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1" grpId="1"/>
          <p:bldP spid="163" grpId="0"/>
          <p:bldP spid="164" grpId="0"/>
          <p:bldP spid="164" grpId="1"/>
          <p:bldP spid="167" grpId="0"/>
          <p:bldP spid="168" grpId="0"/>
          <p:bldP spid="168" grpId="1"/>
          <p:bldP spid="177" grpId="0"/>
          <p:bldP spid="178" grpId="0"/>
          <p:bldP spid="178" grpId="1"/>
          <p:bldP spid="180" grpId="0"/>
          <p:bldP spid="70" grpId="0"/>
          <p:bldP spid="70" grpId="1"/>
          <p:bldP spid="7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p:cTn id="11" dur="200" fill="hold"/>
                                            <p:tgtEl>
                                              <p:spTgt spid="161"/>
                                            </p:tgtEl>
                                            <p:attrNameLst>
                                              <p:attrName>ppt_w</p:attrName>
                                            </p:attrNameLst>
                                          </p:cBhvr>
                                          <p:tavLst>
                                            <p:tav tm="0">
                                              <p:val>
                                                <p:fltVal val="0"/>
                                              </p:val>
                                            </p:tav>
                                            <p:tav tm="100000">
                                              <p:val>
                                                <p:strVal val="#ppt_w"/>
                                              </p:val>
                                            </p:tav>
                                          </p:tavLst>
                                        </p:anim>
                                        <p:anim calcmode="lin" valueType="num">
                                          <p:cBhvr>
                                            <p:cTn id="12" dur="200" fill="hold"/>
                                            <p:tgtEl>
                                              <p:spTgt spid="161"/>
                                            </p:tgtEl>
                                            <p:attrNameLst>
                                              <p:attrName>ppt_h</p:attrName>
                                            </p:attrNameLst>
                                          </p:cBhvr>
                                          <p:tavLst>
                                            <p:tav tm="0">
                                              <p:val>
                                                <p:fltVal val="0"/>
                                              </p:val>
                                            </p:tav>
                                            <p:tav tm="100000">
                                              <p:val>
                                                <p:strVal val="#ppt_h"/>
                                              </p:val>
                                            </p:tav>
                                          </p:tavLst>
                                        </p:anim>
                                        <p:animEffect transition="in" filter="fade">
                                          <p:cBhvr>
                                            <p:cTn id="13" dur="200"/>
                                            <p:tgtEl>
                                              <p:spTgt spid="161"/>
                                            </p:tgtEl>
                                          </p:cBhvr>
                                        </p:animEffect>
                                      </p:childTnLst>
                                    </p:cTn>
                                  </p:par>
                                  <p:par>
                                    <p:cTn id="14" presetID="6" presetClass="emph" presetSubtype="0" autoRev="1" fill="hold" grpId="1" nodeType="withEffect">
                                      <p:stCondLst>
                                        <p:cond delay="150"/>
                                      </p:stCondLst>
                                      <p:childTnLst>
                                        <p:animScale>
                                          <p:cBhvr>
                                            <p:cTn id="15" dur="100" fill="hold"/>
                                            <p:tgtEl>
                                              <p:spTgt spid="161"/>
                                            </p:tgtEl>
                                          </p:cBhvr>
                                          <p:by x="130000" y="130000"/>
                                        </p:animScale>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wipe(right)">
                                          <p:cBhvr>
                                            <p:cTn id="19" dur="500"/>
                                            <p:tgtEl>
                                              <p:spTgt spid="162"/>
                                            </p:tgtEl>
                                          </p:cBhvr>
                                        </p:animEffect>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163"/>
                                            </p:tgtEl>
                                            <p:attrNameLst>
                                              <p:attrName>style.visibility</p:attrName>
                                            </p:attrNameLst>
                                          </p:cBhvr>
                                          <p:to>
                                            <p:strVal val="visible"/>
                                          </p:to>
                                        </p:set>
                                        <p:anim calcmode="lin" valueType="num">
                                          <p:cBhvr additive="base">
                                            <p:cTn id="23" dur="300" fill="hold"/>
                                            <p:tgtEl>
                                              <p:spTgt spid="163"/>
                                            </p:tgtEl>
                                            <p:attrNameLst>
                                              <p:attrName>ppt_x</p:attrName>
                                            </p:attrNameLst>
                                          </p:cBhvr>
                                          <p:tavLst>
                                            <p:tav tm="0">
                                              <p:val>
                                                <p:strVal val="1+#ppt_w/2"/>
                                              </p:val>
                                            </p:tav>
                                            <p:tav tm="100000">
                                              <p:val>
                                                <p:strVal val="#ppt_x"/>
                                              </p:val>
                                            </p:tav>
                                          </p:tavLst>
                                        </p:anim>
                                        <p:anim calcmode="lin" valueType="num">
                                          <p:cBhvr additive="base">
                                            <p:cTn id="24" dur="300" fill="hold"/>
                                            <p:tgtEl>
                                              <p:spTgt spid="163"/>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53" presetClass="entr" presetSubtype="16" fill="hold" grpId="0" nodeType="afterEffect">
                                      <p:stCondLst>
                                        <p:cond delay="0"/>
                                      </p:stCondLst>
                                      <p:childTnLst>
                                        <p:set>
                                          <p:cBhvr>
                                            <p:cTn id="27" dur="1" fill="hold">
                                              <p:stCondLst>
                                                <p:cond delay="0"/>
                                              </p:stCondLst>
                                            </p:cTn>
                                            <p:tgtEl>
                                              <p:spTgt spid="164"/>
                                            </p:tgtEl>
                                            <p:attrNameLst>
                                              <p:attrName>style.visibility</p:attrName>
                                            </p:attrNameLst>
                                          </p:cBhvr>
                                          <p:to>
                                            <p:strVal val="visible"/>
                                          </p:to>
                                        </p:set>
                                        <p:anim calcmode="lin" valueType="num">
                                          <p:cBhvr>
                                            <p:cTn id="28" dur="200" fill="hold"/>
                                            <p:tgtEl>
                                              <p:spTgt spid="164"/>
                                            </p:tgtEl>
                                            <p:attrNameLst>
                                              <p:attrName>ppt_w</p:attrName>
                                            </p:attrNameLst>
                                          </p:cBhvr>
                                          <p:tavLst>
                                            <p:tav tm="0">
                                              <p:val>
                                                <p:fltVal val="0"/>
                                              </p:val>
                                            </p:tav>
                                            <p:tav tm="100000">
                                              <p:val>
                                                <p:strVal val="#ppt_w"/>
                                              </p:val>
                                            </p:tav>
                                          </p:tavLst>
                                        </p:anim>
                                        <p:anim calcmode="lin" valueType="num">
                                          <p:cBhvr>
                                            <p:cTn id="29" dur="200" fill="hold"/>
                                            <p:tgtEl>
                                              <p:spTgt spid="164"/>
                                            </p:tgtEl>
                                            <p:attrNameLst>
                                              <p:attrName>ppt_h</p:attrName>
                                            </p:attrNameLst>
                                          </p:cBhvr>
                                          <p:tavLst>
                                            <p:tav tm="0">
                                              <p:val>
                                                <p:fltVal val="0"/>
                                              </p:val>
                                            </p:tav>
                                            <p:tav tm="100000">
                                              <p:val>
                                                <p:strVal val="#ppt_h"/>
                                              </p:val>
                                            </p:tav>
                                          </p:tavLst>
                                        </p:anim>
                                        <p:animEffect transition="in" filter="fade">
                                          <p:cBhvr>
                                            <p:cTn id="30" dur="200"/>
                                            <p:tgtEl>
                                              <p:spTgt spid="164"/>
                                            </p:tgtEl>
                                          </p:cBhvr>
                                        </p:animEffect>
                                      </p:childTnLst>
                                    </p:cTn>
                                  </p:par>
                                  <p:par>
                                    <p:cTn id="31" presetID="6" presetClass="emph" presetSubtype="0" autoRev="1" fill="hold" grpId="1" nodeType="withEffect">
                                      <p:stCondLst>
                                        <p:cond delay="150"/>
                                      </p:stCondLst>
                                      <p:childTnLst>
                                        <p:animScale>
                                          <p:cBhvr>
                                            <p:cTn id="32" dur="100" fill="hold"/>
                                            <p:tgtEl>
                                              <p:spTgt spid="164"/>
                                            </p:tgtEl>
                                          </p:cBhvr>
                                          <p:by x="130000" y="130000"/>
                                        </p:animScale>
                                      </p:childTnLst>
                                    </p:cTn>
                                  </p:par>
                                </p:childTnLst>
                              </p:cTn>
                            </p:par>
                            <p:par>
                              <p:cTn id="33" fill="hold">
                                <p:stCondLst>
                                  <p:cond delay="4000"/>
                                </p:stCondLst>
                                <p:childTnLst>
                                  <p:par>
                                    <p:cTn id="34" presetID="22" presetClass="entr" presetSubtype="2" fill="hold" nodeType="afterEffect">
                                      <p:stCondLst>
                                        <p:cond delay="0"/>
                                      </p:stCondLst>
                                      <p:childTnLst>
                                        <p:set>
                                          <p:cBhvr>
                                            <p:cTn id="35" dur="1" fill="hold">
                                              <p:stCondLst>
                                                <p:cond delay="0"/>
                                              </p:stCondLst>
                                            </p:cTn>
                                            <p:tgtEl>
                                              <p:spTgt spid="165"/>
                                            </p:tgtEl>
                                            <p:attrNameLst>
                                              <p:attrName>style.visibility</p:attrName>
                                            </p:attrNameLst>
                                          </p:cBhvr>
                                          <p:to>
                                            <p:strVal val="visible"/>
                                          </p:to>
                                        </p:set>
                                        <p:animEffect transition="in" filter="wipe(right)">
                                          <p:cBhvr>
                                            <p:cTn id="36" dur="500"/>
                                            <p:tgtEl>
                                              <p:spTgt spid="165"/>
                                            </p:tgtEl>
                                          </p:cBhvr>
                                        </p:animEffect>
                                      </p:childTnLst>
                                    </p:cTn>
                                  </p:par>
                                </p:childTnLst>
                              </p:cTn>
                            </p:par>
                            <p:par>
                              <p:cTn id="37" fill="hold">
                                <p:stCondLst>
                                  <p:cond delay="4500"/>
                                </p:stCondLst>
                                <p:childTnLst>
                                  <p:par>
                                    <p:cTn id="38" presetID="2" presetClass="entr" presetSubtype="2" fill="hold" grpId="0" nodeType="afterEffect">
                                      <p:stCondLst>
                                        <p:cond delay="0"/>
                                      </p:stCondLst>
                                      <p:childTnLst>
                                        <p:set>
                                          <p:cBhvr>
                                            <p:cTn id="39" dur="1" fill="hold">
                                              <p:stCondLst>
                                                <p:cond delay="0"/>
                                              </p:stCondLst>
                                            </p:cTn>
                                            <p:tgtEl>
                                              <p:spTgt spid="167"/>
                                            </p:tgtEl>
                                            <p:attrNameLst>
                                              <p:attrName>style.visibility</p:attrName>
                                            </p:attrNameLst>
                                          </p:cBhvr>
                                          <p:to>
                                            <p:strVal val="visible"/>
                                          </p:to>
                                        </p:set>
                                        <p:anim calcmode="lin" valueType="num">
                                          <p:cBhvr additive="base">
                                            <p:cTn id="40" dur="300" fill="hold"/>
                                            <p:tgtEl>
                                              <p:spTgt spid="167"/>
                                            </p:tgtEl>
                                            <p:attrNameLst>
                                              <p:attrName>ppt_x</p:attrName>
                                            </p:attrNameLst>
                                          </p:cBhvr>
                                          <p:tavLst>
                                            <p:tav tm="0">
                                              <p:val>
                                                <p:strVal val="1+#ppt_w/2"/>
                                              </p:val>
                                            </p:tav>
                                            <p:tav tm="100000">
                                              <p:val>
                                                <p:strVal val="#ppt_x"/>
                                              </p:val>
                                            </p:tav>
                                          </p:tavLst>
                                        </p:anim>
                                        <p:anim calcmode="lin" valueType="num">
                                          <p:cBhvr additive="base">
                                            <p:cTn id="41" dur="300" fill="hold"/>
                                            <p:tgtEl>
                                              <p:spTgt spid="167"/>
                                            </p:tgtEl>
                                            <p:attrNameLst>
                                              <p:attrName>ppt_y</p:attrName>
                                            </p:attrNameLst>
                                          </p:cBhvr>
                                          <p:tavLst>
                                            <p:tav tm="0">
                                              <p:val>
                                                <p:strVal val="#ppt_y"/>
                                              </p:val>
                                            </p:tav>
                                            <p:tav tm="100000">
                                              <p:val>
                                                <p:strVal val="#ppt_y"/>
                                              </p:val>
                                            </p:tav>
                                          </p:tavLst>
                                        </p:anim>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168"/>
                                            </p:tgtEl>
                                            <p:attrNameLst>
                                              <p:attrName>style.visibility</p:attrName>
                                            </p:attrNameLst>
                                          </p:cBhvr>
                                          <p:to>
                                            <p:strVal val="visible"/>
                                          </p:to>
                                        </p:set>
                                        <p:anim calcmode="lin" valueType="num">
                                          <p:cBhvr>
                                            <p:cTn id="45" dur="200" fill="hold"/>
                                            <p:tgtEl>
                                              <p:spTgt spid="168"/>
                                            </p:tgtEl>
                                            <p:attrNameLst>
                                              <p:attrName>ppt_w</p:attrName>
                                            </p:attrNameLst>
                                          </p:cBhvr>
                                          <p:tavLst>
                                            <p:tav tm="0">
                                              <p:val>
                                                <p:fltVal val="0"/>
                                              </p:val>
                                            </p:tav>
                                            <p:tav tm="100000">
                                              <p:val>
                                                <p:strVal val="#ppt_w"/>
                                              </p:val>
                                            </p:tav>
                                          </p:tavLst>
                                        </p:anim>
                                        <p:anim calcmode="lin" valueType="num">
                                          <p:cBhvr>
                                            <p:cTn id="46" dur="200" fill="hold"/>
                                            <p:tgtEl>
                                              <p:spTgt spid="168"/>
                                            </p:tgtEl>
                                            <p:attrNameLst>
                                              <p:attrName>ppt_h</p:attrName>
                                            </p:attrNameLst>
                                          </p:cBhvr>
                                          <p:tavLst>
                                            <p:tav tm="0">
                                              <p:val>
                                                <p:fltVal val="0"/>
                                              </p:val>
                                            </p:tav>
                                            <p:tav tm="100000">
                                              <p:val>
                                                <p:strVal val="#ppt_h"/>
                                              </p:val>
                                            </p:tav>
                                          </p:tavLst>
                                        </p:anim>
                                        <p:animEffect transition="in" filter="fade">
                                          <p:cBhvr>
                                            <p:cTn id="47" dur="200"/>
                                            <p:tgtEl>
                                              <p:spTgt spid="168"/>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29"/>
                                            </p:tgtEl>
                                            <p:attrNameLst>
                                              <p:attrName>style.visibility</p:attrName>
                                            </p:attrNameLst>
                                          </p:cBhvr>
                                          <p:to>
                                            <p:strVal val="visible"/>
                                          </p:to>
                                        </p:set>
                                        <p:animEffect transition="in" filter="wipe(left)">
                                          <p:cBhvr>
                                            <p:cTn id="51" dur="500"/>
                                            <p:tgtEl>
                                              <p:spTgt spid="229"/>
                                            </p:tgtEl>
                                          </p:cBhvr>
                                        </p:animEffect>
                                      </p:childTnLst>
                                    </p:cTn>
                                  </p:par>
                                  <p:par>
                                    <p:cTn id="52" presetID="6" presetClass="emph" presetSubtype="0" autoRev="1" fill="hold" grpId="1" nodeType="withEffect">
                                      <p:stCondLst>
                                        <p:cond delay="150"/>
                                      </p:stCondLst>
                                      <p:childTnLst>
                                        <p:animScale>
                                          <p:cBhvr>
                                            <p:cTn id="53" dur="100" fill="hold"/>
                                            <p:tgtEl>
                                              <p:spTgt spid="168"/>
                                            </p:tgtEl>
                                          </p:cBhvr>
                                          <p:by x="130000" y="130000"/>
                                        </p:animScale>
                                      </p:childTnLst>
                                    </p:cTn>
                                  </p:par>
                                </p:childTnLst>
                              </p:cTn>
                            </p:par>
                            <p:par>
                              <p:cTn id="54" fill="hold">
                                <p:stCondLst>
                                  <p:cond delay="6000"/>
                                </p:stCondLst>
                                <p:childTnLst>
                                  <p:par>
                                    <p:cTn id="55" presetID="2" presetClass="entr" presetSubtype="8" fill="hold" grpId="0" nodeType="afterEffect">
                                      <p:stCondLst>
                                        <p:cond delay="0"/>
                                      </p:stCondLst>
                                      <p:childTnLst>
                                        <p:set>
                                          <p:cBhvr>
                                            <p:cTn id="56" dur="1" fill="hold">
                                              <p:stCondLst>
                                                <p:cond delay="0"/>
                                              </p:stCondLst>
                                            </p:cTn>
                                            <p:tgtEl>
                                              <p:spTgt spid="177"/>
                                            </p:tgtEl>
                                            <p:attrNameLst>
                                              <p:attrName>style.visibility</p:attrName>
                                            </p:attrNameLst>
                                          </p:cBhvr>
                                          <p:to>
                                            <p:strVal val="visible"/>
                                          </p:to>
                                        </p:set>
                                        <p:anim calcmode="lin" valueType="num">
                                          <p:cBhvr additive="base">
                                            <p:cTn id="57" dur="300" fill="hold"/>
                                            <p:tgtEl>
                                              <p:spTgt spid="177"/>
                                            </p:tgtEl>
                                            <p:attrNameLst>
                                              <p:attrName>ppt_x</p:attrName>
                                            </p:attrNameLst>
                                          </p:cBhvr>
                                          <p:tavLst>
                                            <p:tav tm="0">
                                              <p:val>
                                                <p:strVal val="0-#ppt_w/2"/>
                                              </p:val>
                                            </p:tav>
                                            <p:tav tm="100000">
                                              <p:val>
                                                <p:strVal val="#ppt_x"/>
                                              </p:val>
                                            </p:tav>
                                          </p:tavLst>
                                        </p:anim>
                                        <p:anim calcmode="lin" valueType="num">
                                          <p:cBhvr additive="base">
                                            <p:cTn id="58" dur="300" fill="hold"/>
                                            <p:tgtEl>
                                              <p:spTgt spid="177"/>
                                            </p:tgtEl>
                                            <p:attrNameLst>
                                              <p:attrName>ppt_y</p:attrName>
                                            </p:attrNameLst>
                                          </p:cBhvr>
                                          <p:tavLst>
                                            <p:tav tm="0">
                                              <p:val>
                                                <p:strVal val="#ppt_y"/>
                                              </p:val>
                                            </p:tav>
                                            <p:tav tm="100000">
                                              <p:val>
                                                <p:strVal val="#ppt_y"/>
                                              </p:val>
                                            </p:tav>
                                          </p:tavLst>
                                        </p:anim>
                                      </p:childTnLst>
                                    </p:cTn>
                                  </p:par>
                                </p:childTnLst>
                              </p:cTn>
                            </p:par>
                            <p:par>
                              <p:cTn id="59" fill="hold">
                                <p:stCondLst>
                                  <p:cond delay="6500"/>
                                </p:stCondLst>
                                <p:childTnLst>
                                  <p:par>
                                    <p:cTn id="60" presetID="53" presetClass="entr" presetSubtype="16" fill="hold" grpId="0" nodeType="afterEffect">
                                      <p:stCondLst>
                                        <p:cond delay="0"/>
                                      </p:stCondLst>
                                      <p:childTnLst>
                                        <p:set>
                                          <p:cBhvr>
                                            <p:cTn id="61" dur="1" fill="hold">
                                              <p:stCondLst>
                                                <p:cond delay="0"/>
                                              </p:stCondLst>
                                            </p:cTn>
                                            <p:tgtEl>
                                              <p:spTgt spid="178"/>
                                            </p:tgtEl>
                                            <p:attrNameLst>
                                              <p:attrName>style.visibility</p:attrName>
                                            </p:attrNameLst>
                                          </p:cBhvr>
                                          <p:to>
                                            <p:strVal val="visible"/>
                                          </p:to>
                                        </p:set>
                                        <p:anim calcmode="lin" valueType="num">
                                          <p:cBhvr>
                                            <p:cTn id="62" dur="200" fill="hold"/>
                                            <p:tgtEl>
                                              <p:spTgt spid="178"/>
                                            </p:tgtEl>
                                            <p:attrNameLst>
                                              <p:attrName>ppt_w</p:attrName>
                                            </p:attrNameLst>
                                          </p:cBhvr>
                                          <p:tavLst>
                                            <p:tav tm="0">
                                              <p:val>
                                                <p:fltVal val="0"/>
                                              </p:val>
                                            </p:tav>
                                            <p:tav tm="100000">
                                              <p:val>
                                                <p:strVal val="#ppt_w"/>
                                              </p:val>
                                            </p:tav>
                                          </p:tavLst>
                                        </p:anim>
                                        <p:anim calcmode="lin" valueType="num">
                                          <p:cBhvr>
                                            <p:cTn id="63" dur="200" fill="hold"/>
                                            <p:tgtEl>
                                              <p:spTgt spid="178"/>
                                            </p:tgtEl>
                                            <p:attrNameLst>
                                              <p:attrName>ppt_h</p:attrName>
                                            </p:attrNameLst>
                                          </p:cBhvr>
                                          <p:tavLst>
                                            <p:tav tm="0">
                                              <p:val>
                                                <p:fltVal val="0"/>
                                              </p:val>
                                            </p:tav>
                                            <p:tav tm="100000">
                                              <p:val>
                                                <p:strVal val="#ppt_h"/>
                                              </p:val>
                                            </p:tav>
                                          </p:tavLst>
                                        </p:anim>
                                        <p:animEffect transition="in" filter="fade">
                                          <p:cBhvr>
                                            <p:cTn id="64" dur="200"/>
                                            <p:tgtEl>
                                              <p:spTgt spid="178"/>
                                            </p:tgtEl>
                                          </p:cBhvr>
                                        </p:animEffect>
                                      </p:childTnLst>
                                    </p:cTn>
                                  </p:par>
                                  <p:par>
                                    <p:cTn id="65" presetID="6" presetClass="emph" presetSubtype="0" autoRev="1" fill="hold" grpId="1" nodeType="withEffect">
                                      <p:stCondLst>
                                        <p:cond delay="150"/>
                                      </p:stCondLst>
                                      <p:childTnLst>
                                        <p:animScale>
                                          <p:cBhvr>
                                            <p:cTn id="66" dur="100" fill="hold"/>
                                            <p:tgtEl>
                                              <p:spTgt spid="178"/>
                                            </p:tgtEl>
                                          </p:cBhvr>
                                          <p:by x="130000" y="130000"/>
                                        </p:animScale>
                                      </p:childTnLst>
                                    </p:cTn>
                                  </p:par>
                                </p:childTnLst>
                              </p:cTn>
                            </p:par>
                            <p:par>
                              <p:cTn id="67" fill="hold">
                                <p:stCondLst>
                                  <p:cond delay="7000"/>
                                </p:stCondLst>
                                <p:childTnLst>
                                  <p:par>
                                    <p:cTn id="68" presetID="22" presetClass="entr" presetSubtype="8" fill="hold" nodeType="afterEffect">
                                      <p:stCondLst>
                                        <p:cond delay="0"/>
                                      </p:stCondLst>
                                      <p:childTnLst>
                                        <p:set>
                                          <p:cBhvr>
                                            <p:cTn id="69" dur="1" fill="hold">
                                              <p:stCondLst>
                                                <p:cond delay="0"/>
                                              </p:stCondLst>
                                            </p:cTn>
                                            <p:tgtEl>
                                              <p:spTgt spid="179"/>
                                            </p:tgtEl>
                                            <p:attrNameLst>
                                              <p:attrName>style.visibility</p:attrName>
                                            </p:attrNameLst>
                                          </p:cBhvr>
                                          <p:to>
                                            <p:strVal val="visible"/>
                                          </p:to>
                                        </p:set>
                                        <p:animEffect transition="in" filter="wipe(left)">
                                          <p:cBhvr>
                                            <p:cTn id="70" dur="500"/>
                                            <p:tgtEl>
                                              <p:spTgt spid="179"/>
                                            </p:tgtEl>
                                          </p:cBhvr>
                                        </p:animEffect>
                                      </p:childTnLst>
                                    </p:cTn>
                                  </p:par>
                                </p:childTnLst>
                              </p:cTn>
                            </p:par>
                            <p:par>
                              <p:cTn id="71" fill="hold">
                                <p:stCondLst>
                                  <p:cond delay="7500"/>
                                </p:stCondLst>
                                <p:childTnLst>
                                  <p:par>
                                    <p:cTn id="72" presetID="2" presetClass="entr" presetSubtype="8" fill="hold" grpId="0" nodeType="afterEffect">
                                      <p:stCondLst>
                                        <p:cond delay="0"/>
                                      </p:stCondLst>
                                      <p:childTnLst>
                                        <p:set>
                                          <p:cBhvr>
                                            <p:cTn id="73" dur="1" fill="hold">
                                              <p:stCondLst>
                                                <p:cond delay="0"/>
                                              </p:stCondLst>
                                            </p:cTn>
                                            <p:tgtEl>
                                              <p:spTgt spid="180"/>
                                            </p:tgtEl>
                                            <p:attrNameLst>
                                              <p:attrName>style.visibility</p:attrName>
                                            </p:attrNameLst>
                                          </p:cBhvr>
                                          <p:to>
                                            <p:strVal val="visible"/>
                                          </p:to>
                                        </p:set>
                                        <p:anim calcmode="lin" valueType="num">
                                          <p:cBhvr additive="base">
                                            <p:cTn id="74" dur="300" fill="hold"/>
                                            <p:tgtEl>
                                              <p:spTgt spid="180"/>
                                            </p:tgtEl>
                                            <p:attrNameLst>
                                              <p:attrName>ppt_x</p:attrName>
                                            </p:attrNameLst>
                                          </p:cBhvr>
                                          <p:tavLst>
                                            <p:tav tm="0">
                                              <p:val>
                                                <p:strVal val="0-#ppt_w/2"/>
                                              </p:val>
                                            </p:tav>
                                            <p:tav tm="100000">
                                              <p:val>
                                                <p:strVal val="#ppt_x"/>
                                              </p:val>
                                            </p:tav>
                                          </p:tavLst>
                                        </p:anim>
                                        <p:anim calcmode="lin" valueType="num">
                                          <p:cBhvr additive="base">
                                            <p:cTn id="75" dur="300" fill="hold"/>
                                            <p:tgtEl>
                                              <p:spTgt spid="180"/>
                                            </p:tgtEl>
                                            <p:attrNameLst>
                                              <p:attrName>ppt_y</p:attrName>
                                            </p:attrNameLst>
                                          </p:cBhvr>
                                          <p:tavLst>
                                            <p:tav tm="0">
                                              <p:val>
                                                <p:strVal val="#ppt_y"/>
                                              </p:val>
                                            </p:tav>
                                            <p:tav tm="100000">
                                              <p:val>
                                                <p:strVal val="#ppt_y"/>
                                              </p:val>
                                            </p:tav>
                                          </p:tavLst>
                                        </p:anim>
                                      </p:childTnLst>
                                    </p:cTn>
                                  </p:par>
                                </p:childTnLst>
                              </p:cTn>
                            </p:par>
                            <p:par>
                              <p:cTn id="76" fill="hold">
                                <p:stCondLst>
                                  <p:cond delay="8000"/>
                                </p:stCondLst>
                                <p:childTnLst>
                                  <p:par>
                                    <p:cTn id="77" presetID="53" presetClass="entr" presetSubtype="16" fill="hold" grpId="0" nodeType="afterEffect">
                                      <p:stCondLst>
                                        <p:cond delay="0"/>
                                      </p:stCondLst>
                                      <p:childTnLst>
                                        <p:set>
                                          <p:cBhvr>
                                            <p:cTn id="78" dur="1" fill="hold">
                                              <p:stCondLst>
                                                <p:cond delay="0"/>
                                              </p:stCondLst>
                                            </p:cTn>
                                            <p:tgtEl>
                                              <p:spTgt spid="70"/>
                                            </p:tgtEl>
                                            <p:attrNameLst>
                                              <p:attrName>style.visibility</p:attrName>
                                            </p:attrNameLst>
                                          </p:cBhvr>
                                          <p:to>
                                            <p:strVal val="visible"/>
                                          </p:to>
                                        </p:set>
                                        <p:anim calcmode="lin" valueType="num">
                                          <p:cBhvr>
                                            <p:cTn id="79" dur="200" fill="hold"/>
                                            <p:tgtEl>
                                              <p:spTgt spid="70"/>
                                            </p:tgtEl>
                                            <p:attrNameLst>
                                              <p:attrName>ppt_w</p:attrName>
                                            </p:attrNameLst>
                                          </p:cBhvr>
                                          <p:tavLst>
                                            <p:tav tm="0">
                                              <p:val>
                                                <p:fltVal val="0"/>
                                              </p:val>
                                            </p:tav>
                                            <p:tav tm="100000">
                                              <p:val>
                                                <p:strVal val="#ppt_w"/>
                                              </p:val>
                                            </p:tav>
                                          </p:tavLst>
                                        </p:anim>
                                        <p:anim calcmode="lin" valueType="num">
                                          <p:cBhvr>
                                            <p:cTn id="80" dur="200" fill="hold"/>
                                            <p:tgtEl>
                                              <p:spTgt spid="70"/>
                                            </p:tgtEl>
                                            <p:attrNameLst>
                                              <p:attrName>ppt_h</p:attrName>
                                            </p:attrNameLst>
                                          </p:cBhvr>
                                          <p:tavLst>
                                            <p:tav tm="0">
                                              <p:val>
                                                <p:fltVal val="0"/>
                                              </p:val>
                                            </p:tav>
                                            <p:tav tm="100000">
                                              <p:val>
                                                <p:strVal val="#ppt_h"/>
                                              </p:val>
                                            </p:tav>
                                          </p:tavLst>
                                        </p:anim>
                                        <p:animEffect transition="in" filter="fade">
                                          <p:cBhvr>
                                            <p:cTn id="81" dur="200"/>
                                            <p:tgtEl>
                                              <p:spTgt spid="70"/>
                                            </p:tgtEl>
                                          </p:cBhvr>
                                        </p:animEffect>
                                      </p:childTnLst>
                                    </p:cTn>
                                  </p:par>
                                  <p:par>
                                    <p:cTn id="82" presetID="6" presetClass="emph" presetSubtype="0" autoRev="1" fill="hold" grpId="1" nodeType="withEffect">
                                      <p:stCondLst>
                                        <p:cond delay="150"/>
                                      </p:stCondLst>
                                      <p:childTnLst>
                                        <p:animScale>
                                          <p:cBhvr>
                                            <p:cTn id="83" dur="100" fill="hold"/>
                                            <p:tgtEl>
                                              <p:spTgt spid="70"/>
                                            </p:tgtEl>
                                          </p:cBhvr>
                                          <p:by x="130000" y="130000"/>
                                        </p:animScale>
                                      </p:childTnLst>
                                    </p:cTn>
                                  </p:par>
                                </p:childTnLst>
                              </p:cTn>
                            </p:par>
                            <p:par>
                              <p:cTn id="84" fill="hold">
                                <p:stCondLst>
                                  <p:cond delay="8500"/>
                                </p:stCondLst>
                                <p:childTnLst>
                                  <p:par>
                                    <p:cTn id="85" presetID="22" presetClass="entr" presetSubtype="2" fill="hold" nodeType="afterEffect">
                                      <p:stCondLst>
                                        <p:cond delay="0"/>
                                      </p:stCondLst>
                                      <p:childTnLst>
                                        <p:set>
                                          <p:cBhvr>
                                            <p:cTn id="86" dur="1" fill="hold">
                                              <p:stCondLst>
                                                <p:cond delay="0"/>
                                              </p:stCondLst>
                                            </p:cTn>
                                            <p:tgtEl>
                                              <p:spTgt spid="71"/>
                                            </p:tgtEl>
                                            <p:attrNameLst>
                                              <p:attrName>style.visibility</p:attrName>
                                            </p:attrNameLst>
                                          </p:cBhvr>
                                          <p:to>
                                            <p:strVal val="visible"/>
                                          </p:to>
                                        </p:set>
                                        <p:animEffect transition="in" filter="wipe(right)">
                                          <p:cBhvr>
                                            <p:cTn id="87" dur="500"/>
                                            <p:tgtEl>
                                              <p:spTgt spid="71"/>
                                            </p:tgtEl>
                                          </p:cBhvr>
                                        </p:animEffect>
                                      </p:childTnLst>
                                    </p:cTn>
                                  </p:par>
                                </p:childTnLst>
                              </p:cTn>
                            </p:par>
                            <p:par>
                              <p:cTn id="88" fill="hold">
                                <p:stCondLst>
                                  <p:cond delay="9000"/>
                                </p:stCondLst>
                                <p:childTnLst>
                                  <p:par>
                                    <p:cTn id="89" presetID="2" presetClass="entr" presetSubtype="2" fill="hold" grpId="0" nodeType="afterEffect">
                                      <p:stCondLst>
                                        <p:cond delay="0"/>
                                      </p:stCondLst>
                                      <p:childTnLst>
                                        <p:set>
                                          <p:cBhvr>
                                            <p:cTn id="90" dur="1" fill="hold">
                                              <p:stCondLst>
                                                <p:cond delay="0"/>
                                              </p:stCondLst>
                                            </p:cTn>
                                            <p:tgtEl>
                                              <p:spTgt spid="72"/>
                                            </p:tgtEl>
                                            <p:attrNameLst>
                                              <p:attrName>style.visibility</p:attrName>
                                            </p:attrNameLst>
                                          </p:cBhvr>
                                          <p:to>
                                            <p:strVal val="visible"/>
                                          </p:to>
                                        </p:set>
                                        <p:anim calcmode="lin" valueType="num">
                                          <p:cBhvr additive="base">
                                            <p:cTn id="91" dur="300" fill="hold"/>
                                            <p:tgtEl>
                                              <p:spTgt spid="72"/>
                                            </p:tgtEl>
                                            <p:attrNameLst>
                                              <p:attrName>ppt_x</p:attrName>
                                            </p:attrNameLst>
                                          </p:cBhvr>
                                          <p:tavLst>
                                            <p:tav tm="0">
                                              <p:val>
                                                <p:strVal val="1+#ppt_w/2"/>
                                              </p:val>
                                            </p:tav>
                                            <p:tav tm="100000">
                                              <p:val>
                                                <p:strVal val="#ppt_x"/>
                                              </p:val>
                                            </p:tav>
                                          </p:tavLst>
                                        </p:anim>
                                        <p:anim calcmode="lin" valueType="num">
                                          <p:cBhvr additive="base">
                                            <p:cTn id="92" dur="3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1" grpId="1"/>
          <p:bldP spid="163" grpId="0"/>
          <p:bldP spid="164" grpId="0"/>
          <p:bldP spid="164" grpId="1"/>
          <p:bldP spid="167" grpId="0"/>
          <p:bldP spid="168" grpId="0"/>
          <p:bldP spid="168" grpId="1"/>
          <p:bldP spid="177" grpId="0"/>
          <p:bldP spid="178" grpId="0"/>
          <p:bldP spid="178" grpId="1"/>
          <p:bldP spid="180" grpId="0"/>
          <p:bldP spid="70" grpId="0"/>
          <p:bldP spid="70" grpId="1"/>
          <p:bldP spid="7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539552" y="2098623"/>
            <a:ext cx="8030306" cy="1559152"/>
            <a:chOff x="806609" y="3509755"/>
            <a:chExt cx="10343040" cy="2008187"/>
          </a:xfrm>
        </p:grpSpPr>
        <p:grpSp>
          <p:nvGrpSpPr>
            <p:cNvPr id="7" name="组合 44"/>
            <p:cNvGrpSpPr/>
            <p:nvPr/>
          </p:nvGrpSpPr>
          <p:grpSpPr bwMode="auto">
            <a:xfrm>
              <a:off x="806609" y="3532106"/>
              <a:ext cx="10343040" cy="1959292"/>
              <a:chOff x="1278168" y="2752056"/>
              <a:chExt cx="9402532" cy="1781844"/>
            </a:xfrm>
          </p:grpSpPr>
          <p:sp>
            <p:nvSpPr>
              <p:cNvPr id="20" name="椭圆 28"/>
              <p:cNvSpPr/>
              <p:nvPr/>
            </p:nvSpPr>
            <p:spPr>
              <a:xfrm>
                <a:off x="2406852" y="3641390"/>
                <a:ext cx="1785894" cy="892510"/>
              </a:xfrm>
              <a:custGeom>
                <a:avLst/>
                <a:gdLst>
                  <a:gd name="connsiteX0" fmla="*/ 0 w 2307304"/>
                  <a:gd name="connsiteY0" fmla="*/ 1153652 h 2307304"/>
                  <a:gd name="connsiteX1" fmla="*/ 1153652 w 2307304"/>
                  <a:gd name="connsiteY1" fmla="*/ 0 h 2307304"/>
                  <a:gd name="connsiteX2" fmla="*/ 2307304 w 2307304"/>
                  <a:gd name="connsiteY2" fmla="*/ 1153652 h 2307304"/>
                  <a:gd name="connsiteX3" fmla="*/ 1153652 w 2307304"/>
                  <a:gd name="connsiteY3" fmla="*/ 2307304 h 2307304"/>
                  <a:gd name="connsiteX4" fmla="*/ 0 w 2307304"/>
                  <a:gd name="connsiteY4" fmla="*/ 1153652 h 2307304"/>
                  <a:gd name="connsiteX0-1" fmla="*/ 2307304 w 2398744"/>
                  <a:gd name="connsiteY0-2" fmla="*/ 1153652 h 2307304"/>
                  <a:gd name="connsiteX1-3" fmla="*/ 1153652 w 2398744"/>
                  <a:gd name="connsiteY1-4" fmla="*/ 2307304 h 2307304"/>
                  <a:gd name="connsiteX2-5" fmla="*/ 0 w 2398744"/>
                  <a:gd name="connsiteY2-6" fmla="*/ 1153652 h 2307304"/>
                  <a:gd name="connsiteX3-7" fmla="*/ 1153652 w 2398744"/>
                  <a:gd name="connsiteY3-8" fmla="*/ 0 h 2307304"/>
                  <a:gd name="connsiteX4-9" fmla="*/ 2398744 w 2398744"/>
                  <a:gd name="connsiteY4-10" fmla="*/ 1245092 h 2307304"/>
                  <a:gd name="connsiteX0-11" fmla="*/ 2307304 w 2307304"/>
                  <a:gd name="connsiteY0-12" fmla="*/ 1153652 h 2307304"/>
                  <a:gd name="connsiteX1-13" fmla="*/ 1153652 w 2307304"/>
                  <a:gd name="connsiteY1-14" fmla="*/ 2307304 h 2307304"/>
                  <a:gd name="connsiteX2-15" fmla="*/ 0 w 2307304"/>
                  <a:gd name="connsiteY2-16" fmla="*/ 1153652 h 2307304"/>
                  <a:gd name="connsiteX3-17" fmla="*/ 1153652 w 2307304"/>
                  <a:gd name="connsiteY3-18" fmla="*/ 0 h 2307304"/>
                  <a:gd name="connsiteX0-19" fmla="*/ 2307304 w 2307304"/>
                  <a:gd name="connsiteY0-20" fmla="*/ 0 h 1153652"/>
                  <a:gd name="connsiteX1-21" fmla="*/ 1153652 w 2307304"/>
                  <a:gd name="connsiteY1-22" fmla="*/ 1153652 h 1153652"/>
                  <a:gd name="connsiteX2-23" fmla="*/ 0 w 2307304"/>
                  <a:gd name="connsiteY2-24" fmla="*/ 0 h 1153652"/>
                </a:gdLst>
                <a:ahLst/>
                <a:cxnLst>
                  <a:cxn ang="0">
                    <a:pos x="connsiteX0-1" y="connsiteY0-2"/>
                  </a:cxn>
                  <a:cxn ang="0">
                    <a:pos x="connsiteX1-3" y="connsiteY1-4"/>
                  </a:cxn>
                  <a:cxn ang="0">
                    <a:pos x="connsiteX2-5" y="connsiteY2-6"/>
                  </a:cxn>
                </a:cxnLst>
                <a:rect l="l" t="t" r="r" b="b"/>
                <a:pathLst>
                  <a:path w="2307304" h="1153652">
                    <a:moveTo>
                      <a:pt x="2307304" y="0"/>
                    </a:moveTo>
                    <a:cubicBezTo>
                      <a:pt x="2307304" y="637144"/>
                      <a:pt x="1790796" y="1153652"/>
                      <a:pt x="1153652" y="1153652"/>
                    </a:cubicBezTo>
                    <a:cubicBezTo>
                      <a:pt x="516508" y="1153652"/>
                      <a:pt x="0" y="637144"/>
                      <a:pt x="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1" name="椭圆 28"/>
              <p:cNvSpPr/>
              <p:nvPr/>
            </p:nvSpPr>
            <p:spPr>
              <a:xfrm flipV="1">
                <a:off x="4191159" y="2752056"/>
                <a:ext cx="1785894" cy="892510"/>
              </a:xfrm>
              <a:custGeom>
                <a:avLst/>
                <a:gdLst>
                  <a:gd name="connsiteX0" fmla="*/ 0 w 2307304"/>
                  <a:gd name="connsiteY0" fmla="*/ 1153652 h 2307304"/>
                  <a:gd name="connsiteX1" fmla="*/ 1153652 w 2307304"/>
                  <a:gd name="connsiteY1" fmla="*/ 0 h 2307304"/>
                  <a:gd name="connsiteX2" fmla="*/ 2307304 w 2307304"/>
                  <a:gd name="connsiteY2" fmla="*/ 1153652 h 2307304"/>
                  <a:gd name="connsiteX3" fmla="*/ 1153652 w 2307304"/>
                  <a:gd name="connsiteY3" fmla="*/ 2307304 h 2307304"/>
                  <a:gd name="connsiteX4" fmla="*/ 0 w 2307304"/>
                  <a:gd name="connsiteY4" fmla="*/ 1153652 h 2307304"/>
                  <a:gd name="connsiteX0-1" fmla="*/ 2307304 w 2398744"/>
                  <a:gd name="connsiteY0-2" fmla="*/ 1153652 h 2307304"/>
                  <a:gd name="connsiteX1-3" fmla="*/ 1153652 w 2398744"/>
                  <a:gd name="connsiteY1-4" fmla="*/ 2307304 h 2307304"/>
                  <a:gd name="connsiteX2-5" fmla="*/ 0 w 2398744"/>
                  <a:gd name="connsiteY2-6" fmla="*/ 1153652 h 2307304"/>
                  <a:gd name="connsiteX3-7" fmla="*/ 1153652 w 2398744"/>
                  <a:gd name="connsiteY3-8" fmla="*/ 0 h 2307304"/>
                  <a:gd name="connsiteX4-9" fmla="*/ 2398744 w 2398744"/>
                  <a:gd name="connsiteY4-10" fmla="*/ 1245092 h 2307304"/>
                  <a:gd name="connsiteX0-11" fmla="*/ 2307304 w 2307304"/>
                  <a:gd name="connsiteY0-12" fmla="*/ 1153652 h 2307304"/>
                  <a:gd name="connsiteX1-13" fmla="*/ 1153652 w 2307304"/>
                  <a:gd name="connsiteY1-14" fmla="*/ 2307304 h 2307304"/>
                  <a:gd name="connsiteX2-15" fmla="*/ 0 w 2307304"/>
                  <a:gd name="connsiteY2-16" fmla="*/ 1153652 h 2307304"/>
                  <a:gd name="connsiteX3-17" fmla="*/ 1153652 w 2307304"/>
                  <a:gd name="connsiteY3-18" fmla="*/ 0 h 2307304"/>
                  <a:gd name="connsiteX0-19" fmla="*/ 2307304 w 2307304"/>
                  <a:gd name="connsiteY0-20" fmla="*/ 0 h 1153652"/>
                  <a:gd name="connsiteX1-21" fmla="*/ 1153652 w 2307304"/>
                  <a:gd name="connsiteY1-22" fmla="*/ 1153652 h 1153652"/>
                  <a:gd name="connsiteX2-23" fmla="*/ 0 w 2307304"/>
                  <a:gd name="connsiteY2-24" fmla="*/ 0 h 1153652"/>
                </a:gdLst>
                <a:ahLst/>
                <a:cxnLst>
                  <a:cxn ang="0">
                    <a:pos x="connsiteX0-1" y="connsiteY0-2"/>
                  </a:cxn>
                  <a:cxn ang="0">
                    <a:pos x="connsiteX1-3" y="connsiteY1-4"/>
                  </a:cxn>
                  <a:cxn ang="0">
                    <a:pos x="connsiteX2-5" y="connsiteY2-6"/>
                  </a:cxn>
                </a:cxnLst>
                <a:rect l="l" t="t" r="r" b="b"/>
                <a:pathLst>
                  <a:path w="2307304" h="1153652">
                    <a:moveTo>
                      <a:pt x="2307304" y="0"/>
                    </a:moveTo>
                    <a:cubicBezTo>
                      <a:pt x="2307304" y="637144"/>
                      <a:pt x="1790796" y="1153652"/>
                      <a:pt x="1153652" y="1153652"/>
                    </a:cubicBezTo>
                    <a:cubicBezTo>
                      <a:pt x="516508" y="1153652"/>
                      <a:pt x="0" y="637144"/>
                      <a:pt x="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2" name="椭圆 28"/>
              <p:cNvSpPr/>
              <p:nvPr/>
            </p:nvSpPr>
            <p:spPr>
              <a:xfrm>
                <a:off x="5978640" y="3641390"/>
                <a:ext cx="1785894" cy="892510"/>
              </a:xfrm>
              <a:custGeom>
                <a:avLst/>
                <a:gdLst>
                  <a:gd name="connsiteX0" fmla="*/ 0 w 2307304"/>
                  <a:gd name="connsiteY0" fmla="*/ 1153652 h 2307304"/>
                  <a:gd name="connsiteX1" fmla="*/ 1153652 w 2307304"/>
                  <a:gd name="connsiteY1" fmla="*/ 0 h 2307304"/>
                  <a:gd name="connsiteX2" fmla="*/ 2307304 w 2307304"/>
                  <a:gd name="connsiteY2" fmla="*/ 1153652 h 2307304"/>
                  <a:gd name="connsiteX3" fmla="*/ 1153652 w 2307304"/>
                  <a:gd name="connsiteY3" fmla="*/ 2307304 h 2307304"/>
                  <a:gd name="connsiteX4" fmla="*/ 0 w 2307304"/>
                  <a:gd name="connsiteY4" fmla="*/ 1153652 h 2307304"/>
                  <a:gd name="connsiteX0-1" fmla="*/ 2307304 w 2398744"/>
                  <a:gd name="connsiteY0-2" fmla="*/ 1153652 h 2307304"/>
                  <a:gd name="connsiteX1-3" fmla="*/ 1153652 w 2398744"/>
                  <a:gd name="connsiteY1-4" fmla="*/ 2307304 h 2307304"/>
                  <a:gd name="connsiteX2-5" fmla="*/ 0 w 2398744"/>
                  <a:gd name="connsiteY2-6" fmla="*/ 1153652 h 2307304"/>
                  <a:gd name="connsiteX3-7" fmla="*/ 1153652 w 2398744"/>
                  <a:gd name="connsiteY3-8" fmla="*/ 0 h 2307304"/>
                  <a:gd name="connsiteX4-9" fmla="*/ 2398744 w 2398744"/>
                  <a:gd name="connsiteY4-10" fmla="*/ 1245092 h 2307304"/>
                  <a:gd name="connsiteX0-11" fmla="*/ 2307304 w 2307304"/>
                  <a:gd name="connsiteY0-12" fmla="*/ 1153652 h 2307304"/>
                  <a:gd name="connsiteX1-13" fmla="*/ 1153652 w 2307304"/>
                  <a:gd name="connsiteY1-14" fmla="*/ 2307304 h 2307304"/>
                  <a:gd name="connsiteX2-15" fmla="*/ 0 w 2307304"/>
                  <a:gd name="connsiteY2-16" fmla="*/ 1153652 h 2307304"/>
                  <a:gd name="connsiteX3-17" fmla="*/ 1153652 w 2307304"/>
                  <a:gd name="connsiteY3-18" fmla="*/ 0 h 2307304"/>
                  <a:gd name="connsiteX0-19" fmla="*/ 2307304 w 2307304"/>
                  <a:gd name="connsiteY0-20" fmla="*/ 0 h 1153652"/>
                  <a:gd name="connsiteX1-21" fmla="*/ 1153652 w 2307304"/>
                  <a:gd name="connsiteY1-22" fmla="*/ 1153652 h 1153652"/>
                  <a:gd name="connsiteX2-23" fmla="*/ 0 w 2307304"/>
                  <a:gd name="connsiteY2-24" fmla="*/ 0 h 1153652"/>
                </a:gdLst>
                <a:ahLst/>
                <a:cxnLst>
                  <a:cxn ang="0">
                    <a:pos x="connsiteX0-1" y="connsiteY0-2"/>
                  </a:cxn>
                  <a:cxn ang="0">
                    <a:pos x="connsiteX1-3" y="connsiteY1-4"/>
                  </a:cxn>
                  <a:cxn ang="0">
                    <a:pos x="connsiteX2-5" y="connsiteY2-6"/>
                  </a:cxn>
                </a:cxnLst>
                <a:rect l="l" t="t" r="r" b="b"/>
                <a:pathLst>
                  <a:path w="2307304" h="1153652">
                    <a:moveTo>
                      <a:pt x="2307304" y="0"/>
                    </a:moveTo>
                    <a:cubicBezTo>
                      <a:pt x="2307304" y="637144"/>
                      <a:pt x="1790796" y="1153652"/>
                      <a:pt x="1153652" y="1153652"/>
                    </a:cubicBezTo>
                    <a:cubicBezTo>
                      <a:pt x="516508" y="1153652"/>
                      <a:pt x="0" y="637144"/>
                      <a:pt x="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23" name="椭圆 28"/>
              <p:cNvSpPr/>
              <p:nvPr/>
            </p:nvSpPr>
            <p:spPr>
              <a:xfrm flipV="1">
                <a:off x="7764534" y="2752056"/>
                <a:ext cx="1785893" cy="892510"/>
              </a:xfrm>
              <a:custGeom>
                <a:avLst/>
                <a:gdLst>
                  <a:gd name="connsiteX0" fmla="*/ 0 w 2307304"/>
                  <a:gd name="connsiteY0" fmla="*/ 1153652 h 2307304"/>
                  <a:gd name="connsiteX1" fmla="*/ 1153652 w 2307304"/>
                  <a:gd name="connsiteY1" fmla="*/ 0 h 2307304"/>
                  <a:gd name="connsiteX2" fmla="*/ 2307304 w 2307304"/>
                  <a:gd name="connsiteY2" fmla="*/ 1153652 h 2307304"/>
                  <a:gd name="connsiteX3" fmla="*/ 1153652 w 2307304"/>
                  <a:gd name="connsiteY3" fmla="*/ 2307304 h 2307304"/>
                  <a:gd name="connsiteX4" fmla="*/ 0 w 2307304"/>
                  <a:gd name="connsiteY4" fmla="*/ 1153652 h 2307304"/>
                  <a:gd name="connsiteX0-1" fmla="*/ 2307304 w 2398744"/>
                  <a:gd name="connsiteY0-2" fmla="*/ 1153652 h 2307304"/>
                  <a:gd name="connsiteX1-3" fmla="*/ 1153652 w 2398744"/>
                  <a:gd name="connsiteY1-4" fmla="*/ 2307304 h 2307304"/>
                  <a:gd name="connsiteX2-5" fmla="*/ 0 w 2398744"/>
                  <a:gd name="connsiteY2-6" fmla="*/ 1153652 h 2307304"/>
                  <a:gd name="connsiteX3-7" fmla="*/ 1153652 w 2398744"/>
                  <a:gd name="connsiteY3-8" fmla="*/ 0 h 2307304"/>
                  <a:gd name="connsiteX4-9" fmla="*/ 2398744 w 2398744"/>
                  <a:gd name="connsiteY4-10" fmla="*/ 1245092 h 2307304"/>
                  <a:gd name="connsiteX0-11" fmla="*/ 2307304 w 2307304"/>
                  <a:gd name="connsiteY0-12" fmla="*/ 1153652 h 2307304"/>
                  <a:gd name="connsiteX1-13" fmla="*/ 1153652 w 2307304"/>
                  <a:gd name="connsiteY1-14" fmla="*/ 2307304 h 2307304"/>
                  <a:gd name="connsiteX2-15" fmla="*/ 0 w 2307304"/>
                  <a:gd name="connsiteY2-16" fmla="*/ 1153652 h 2307304"/>
                  <a:gd name="connsiteX3-17" fmla="*/ 1153652 w 2307304"/>
                  <a:gd name="connsiteY3-18" fmla="*/ 0 h 2307304"/>
                  <a:gd name="connsiteX0-19" fmla="*/ 2307304 w 2307304"/>
                  <a:gd name="connsiteY0-20" fmla="*/ 0 h 1153652"/>
                  <a:gd name="connsiteX1-21" fmla="*/ 1153652 w 2307304"/>
                  <a:gd name="connsiteY1-22" fmla="*/ 1153652 h 1153652"/>
                  <a:gd name="connsiteX2-23" fmla="*/ 0 w 2307304"/>
                  <a:gd name="connsiteY2-24" fmla="*/ 0 h 1153652"/>
                </a:gdLst>
                <a:ahLst/>
                <a:cxnLst>
                  <a:cxn ang="0">
                    <a:pos x="connsiteX0-1" y="connsiteY0-2"/>
                  </a:cxn>
                  <a:cxn ang="0">
                    <a:pos x="connsiteX1-3" y="connsiteY1-4"/>
                  </a:cxn>
                  <a:cxn ang="0">
                    <a:pos x="connsiteX2-5" y="connsiteY2-6"/>
                  </a:cxn>
                </a:cxnLst>
                <a:rect l="l" t="t" r="r" b="b"/>
                <a:pathLst>
                  <a:path w="2307304" h="1153652">
                    <a:moveTo>
                      <a:pt x="2307304" y="0"/>
                    </a:moveTo>
                    <a:cubicBezTo>
                      <a:pt x="2307304" y="637144"/>
                      <a:pt x="1790796" y="1153652"/>
                      <a:pt x="1153652" y="1153652"/>
                    </a:cubicBezTo>
                    <a:cubicBezTo>
                      <a:pt x="516508" y="1153652"/>
                      <a:pt x="0" y="637144"/>
                      <a:pt x="0" y="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cxnSp>
            <p:nvCxnSpPr>
              <p:cNvPr id="24" name="直接连接符 23"/>
              <p:cNvCxnSpPr/>
              <p:nvPr/>
            </p:nvCxnSpPr>
            <p:spPr>
              <a:xfrm>
                <a:off x="9552016" y="3641390"/>
                <a:ext cx="1128684" cy="0"/>
              </a:xfrm>
              <a:prstGeom prst="line">
                <a:avLst/>
              </a:prstGeom>
              <a:ln w="952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278168" y="3642979"/>
                <a:ext cx="1128684" cy="0"/>
              </a:xfrm>
              <a:prstGeom prst="line">
                <a:avLst/>
              </a:prstGeom>
              <a:ln w="9525">
                <a:solidFill>
                  <a:schemeClr val="tx1"/>
                </a:solidFill>
                <a:headEnd type="ova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999647" y="3520931"/>
              <a:ext cx="1997013" cy="1997011"/>
              <a:chOff x="2389188" y="2700655"/>
              <a:chExt cx="1815465" cy="1815465"/>
            </a:xfrm>
          </p:grpSpPr>
          <p:sp>
            <p:nvSpPr>
              <p:cNvPr id="18" name="矩形 17"/>
              <p:cNvSpPr/>
              <p:nvPr/>
            </p:nvSpPr>
            <p:spPr>
              <a:xfrm rot="16200000">
                <a:off x="2389188" y="2700655"/>
                <a:ext cx="1815465" cy="1815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19" name="空心弧 18"/>
              <p:cNvSpPr/>
              <p:nvPr/>
            </p:nvSpPr>
            <p:spPr>
              <a:xfrm rot="19800000">
                <a:off x="2398394" y="2704383"/>
                <a:ext cx="1797050" cy="1797050"/>
              </a:xfrm>
              <a:prstGeom prst="blockArc">
                <a:avLst>
                  <a:gd name="adj1" fmla="val 10782304"/>
                  <a:gd name="adj2" fmla="val 12569082"/>
                  <a:gd name="adj3" fmla="val 2151"/>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9" name="组合 8"/>
            <p:cNvGrpSpPr/>
            <p:nvPr/>
          </p:nvGrpSpPr>
          <p:grpSpPr>
            <a:xfrm>
              <a:off x="3984039" y="3509755"/>
              <a:ext cx="1997013" cy="1997012"/>
              <a:chOff x="4166508" y="2732405"/>
              <a:chExt cx="1815465" cy="1815465"/>
            </a:xfrm>
          </p:grpSpPr>
          <p:sp>
            <p:nvSpPr>
              <p:cNvPr id="16" name="矩形 15"/>
              <p:cNvSpPr/>
              <p:nvPr/>
            </p:nvSpPr>
            <p:spPr>
              <a:xfrm rot="16200000">
                <a:off x="4166508" y="2732405"/>
                <a:ext cx="1815465" cy="1815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17" name="空心弧 16"/>
              <p:cNvSpPr/>
              <p:nvPr/>
            </p:nvSpPr>
            <p:spPr>
              <a:xfrm>
                <a:off x="4178300" y="2746375"/>
                <a:ext cx="1797050" cy="1797050"/>
              </a:xfrm>
              <a:prstGeom prst="blockArc">
                <a:avLst>
                  <a:gd name="adj1" fmla="val 10861918"/>
                  <a:gd name="adj2" fmla="val 12575204"/>
                  <a:gd name="adj3" fmla="val 2129"/>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0" name="组合 9"/>
            <p:cNvGrpSpPr/>
            <p:nvPr/>
          </p:nvGrpSpPr>
          <p:grpSpPr>
            <a:xfrm>
              <a:off x="5973764" y="3518136"/>
              <a:ext cx="1997013" cy="1997012"/>
              <a:chOff x="5975350" y="2740024"/>
              <a:chExt cx="1815465" cy="1815465"/>
            </a:xfrm>
          </p:grpSpPr>
          <p:sp>
            <p:nvSpPr>
              <p:cNvPr id="14" name="矩形 13"/>
              <p:cNvSpPr/>
              <p:nvPr/>
            </p:nvSpPr>
            <p:spPr>
              <a:xfrm rot="14400000">
                <a:off x="5975350" y="2740024"/>
                <a:ext cx="1815465" cy="1815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15" name="空心弧 14"/>
              <p:cNvSpPr/>
              <p:nvPr/>
            </p:nvSpPr>
            <p:spPr>
              <a:xfrm rot="19800000">
                <a:off x="5983288" y="2751138"/>
                <a:ext cx="1797050" cy="1797050"/>
              </a:xfrm>
              <a:prstGeom prst="blockArc">
                <a:avLst>
                  <a:gd name="adj1" fmla="val 10800000"/>
                  <a:gd name="adj2" fmla="val 12569082"/>
                  <a:gd name="adj3" fmla="val 2151"/>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11" name="组合 10"/>
            <p:cNvGrpSpPr/>
            <p:nvPr/>
          </p:nvGrpSpPr>
          <p:grpSpPr>
            <a:xfrm>
              <a:off x="7930612" y="3516740"/>
              <a:ext cx="1997013" cy="1997012"/>
              <a:chOff x="7754303" y="2738755"/>
              <a:chExt cx="1815465" cy="1815465"/>
            </a:xfrm>
          </p:grpSpPr>
          <p:sp>
            <p:nvSpPr>
              <p:cNvPr id="12" name="矩形 11"/>
              <p:cNvSpPr/>
              <p:nvPr/>
            </p:nvSpPr>
            <p:spPr>
              <a:xfrm rot="10800000">
                <a:off x="7754303" y="2738755"/>
                <a:ext cx="1815465" cy="1815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13" name="空心弧 12"/>
              <p:cNvSpPr/>
              <p:nvPr/>
            </p:nvSpPr>
            <p:spPr>
              <a:xfrm>
                <a:off x="7759700" y="2746375"/>
                <a:ext cx="1797050" cy="1797050"/>
              </a:xfrm>
              <a:prstGeom prst="blockArc">
                <a:avLst>
                  <a:gd name="adj1" fmla="val 10861918"/>
                  <a:gd name="adj2" fmla="val 12575204"/>
                  <a:gd name="adj3" fmla="val 2129"/>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sp>
        <p:nvSpPr>
          <p:cNvPr id="27" name="椭圆 26"/>
          <p:cNvSpPr/>
          <p:nvPr/>
        </p:nvSpPr>
        <p:spPr>
          <a:xfrm>
            <a:off x="3211801" y="2284093"/>
            <a:ext cx="1164618" cy="1164619"/>
          </a:xfrm>
          <a:prstGeom prst="ellipse">
            <a:avLst/>
          </a:prstGeom>
          <a:solidFill>
            <a:srgbClr val="EA545D"/>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7" name="椭圆 56"/>
          <p:cNvSpPr/>
          <p:nvPr/>
        </p:nvSpPr>
        <p:spPr>
          <a:xfrm>
            <a:off x="1682477" y="2278670"/>
            <a:ext cx="1164618" cy="1164619"/>
          </a:xfrm>
          <a:prstGeom prst="ellipse">
            <a:avLst/>
          </a:prstGeom>
          <a:solidFill>
            <a:srgbClr val="FFE55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4800" dirty="0">
              <a:solidFill>
                <a:prstClr val="white"/>
              </a:solidFill>
              <a:latin typeface="Chelsea" panose="02000500000000000000" pitchFamily="2" charset="0"/>
            </a:endParaRPr>
          </a:p>
        </p:txBody>
      </p:sp>
      <p:sp>
        <p:nvSpPr>
          <p:cNvPr id="62" name="椭圆 61"/>
          <p:cNvSpPr/>
          <p:nvPr/>
        </p:nvSpPr>
        <p:spPr>
          <a:xfrm>
            <a:off x="4732991" y="2278670"/>
            <a:ext cx="1164618" cy="1164619"/>
          </a:xfrm>
          <a:prstGeom prst="ellipse">
            <a:avLst/>
          </a:prstGeom>
          <a:solidFill>
            <a:srgbClr val="03B8DF"/>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1" name="椭圆 70"/>
          <p:cNvSpPr/>
          <p:nvPr/>
        </p:nvSpPr>
        <p:spPr>
          <a:xfrm>
            <a:off x="6263670" y="2284095"/>
            <a:ext cx="1164618" cy="1164620"/>
          </a:xfrm>
          <a:prstGeom prst="ellipse">
            <a:avLst/>
          </a:prstGeom>
          <a:solidFill>
            <a:srgbClr val="A6A6A6"/>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75" name="矩形 74"/>
          <p:cNvSpPr/>
          <p:nvPr/>
        </p:nvSpPr>
        <p:spPr>
          <a:xfrm>
            <a:off x="1256777" y="1426880"/>
            <a:ext cx="2016018" cy="784830"/>
          </a:xfrm>
          <a:prstGeom prst="rect">
            <a:avLst/>
          </a:prstGeom>
        </p:spPr>
        <p:txBody>
          <a:bodyPr wrap="square">
            <a:spAutoFit/>
          </a:bodyPr>
          <a:lstStyle/>
          <a:p>
            <a:pPr algn="just">
              <a:lnSpc>
                <a:spcPct val="150000"/>
              </a:lnSpc>
            </a:pPr>
            <a:r>
              <a:rPr lang="zh-CN" altLang="en-US" sz="1000" dirty="0">
                <a:latin typeface="微软雅黑" panose="020B0503020204020204" pitchFamily="34" charset="-122"/>
                <a:ea typeface="微软雅黑" panose="020B0503020204020204" pitchFamily="34" charset="-122"/>
              </a:rPr>
              <a:t>多设备串联增加管理复杂度</a:t>
            </a:r>
            <a:endParaRPr lang="en-US" altLang="zh-CN" sz="1000" dirty="0">
              <a:latin typeface="微软雅黑" panose="020B0503020204020204" pitchFamily="34" charset="-122"/>
              <a:ea typeface="微软雅黑" panose="020B0503020204020204" pitchFamily="34" charset="-122"/>
            </a:endParaRPr>
          </a:p>
          <a:p>
            <a:pPr algn="just">
              <a:lnSpc>
                <a:spcPct val="150000"/>
              </a:lnSpc>
            </a:pPr>
            <a:r>
              <a:rPr lang="zh-CN" altLang="en-US" sz="1000" dirty="0">
                <a:latin typeface="微软雅黑" panose="020B0503020204020204" pitchFamily="34" charset="-122"/>
                <a:ea typeface="微软雅黑" panose="020B0503020204020204" pitchFamily="34" charset="-122"/>
              </a:rPr>
              <a:t>低端盒式设备易引发单点故障</a:t>
            </a:r>
            <a:endParaRPr lang="en-US" altLang="zh-CN" sz="1000" dirty="0">
              <a:latin typeface="微软雅黑" panose="020B0503020204020204" pitchFamily="34" charset="-122"/>
              <a:ea typeface="微软雅黑" panose="020B0503020204020204" pitchFamily="34" charset="-122"/>
            </a:endParaRPr>
          </a:p>
          <a:p>
            <a:pPr algn="just">
              <a:lnSpc>
                <a:spcPct val="150000"/>
              </a:lnSpc>
            </a:pPr>
            <a:r>
              <a:rPr lang="zh-CN" altLang="en-US" sz="1000" dirty="0">
                <a:latin typeface="微软雅黑" panose="020B0503020204020204" pitchFamily="34" charset="-122"/>
                <a:ea typeface="微软雅黑" panose="020B0503020204020204" pitchFamily="34" charset="-122"/>
              </a:rPr>
              <a:t>盒式安全设备性能扩展能力不足</a:t>
            </a:r>
            <a:endParaRPr lang="en-US" altLang="zh-CN" sz="1000" dirty="0">
              <a:latin typeface="微软雅黑" panose="020B0503020204020204" pitchFamily="34" charset="-122"/>
              <a:ea typeface="微软雅黑" panose="020B0503020204020204" pitchFamily="34" charset="-122"/>
            </a:endParaRPr>
          </a:p>
        </p:txBody>
      </p:sp>
      <p:sp>
        <p:nvSpPr>
          <p:cNvPr id="76" name="矩形 75"/>
          <p:cNvSpPr/>
          <p:nvPr/>
        </p:nvSpPr>
        <p:spPr>
          <a:xfrm>
            <a:off x="2750003" y="3723878"/>
            <a:ext cx="2237630" cy="526811"/>
          </a:xfrm>
          <a:prstGeom prst="rect">
            <a:avLst/>
          </a:prstGeom>
        </p:spPr>
        <p:txBody>
          <a:bodyPr wrap="square">
            <a:spAutoFit/>
          </a:bodyPr>
          <a:lstStyle/>
          <a:p>
            <a:pPr algn="just">
              <a:lnSpc>
                <a:spcPct val="150000"/>
              </a:lnSpc>
            </a:pPr>
            <a:r>
              <a:rPr lang="zh-CN" altLang="en-US" sz="1000" dirty="0">
                <a:latin typeface="微软雅黑" panose="020B0503020204020204" pitchFamily="34" charset="-122"/>
                <a:ea typeface="微软雅黑" panose="020B0503020204020204" pitchFamily="34" charset="-122"/>
              </a:rPr>
              <a:t>不同厂家设备也难以统一安全日志格式，无法实现安全风险综合分析</a:t>
            </a:r>
            <a:endParaRPr lang="zh-CN" altLang="en-US" sz="1000" dirty="0">
              <a:latin typeface="微软雅黑" panose="020B0503020204020204" pitchFamily="34" charset="-122"/>
              <a:ea typeface="微软雅黑" panose="020B0503020204020204" pitchFamily="34" charset="-122"/>
            </a:endParaRPr>
          </a:p>
        </p:txBody>
      </p:sp>
      <p:sp>
        <p:nvSpPr>
          <p:cNvPr id="77" name="矩形 76"/>
          <p:cNvSpPr/>
          <p:nvPr/>
        </p:nvSpPr>
        <p:spPr>
          <a:xfrm>
            <a:off x="4315877" y="1532315"/>
            <a:ext cx="2016018" cy="526811"/>
          </a:xfrm>
          <a:prstGeom prst="rect">
            <a:avLst/>
          </a:prstGeom>
        </p:spPr>
        <p:txBody>
          <a:bodyPr wrap="square">
            <a:spAutoFit/>
          </a:bodyPr>
          <a:lstStyle/>
          <a:p>
            <a:pPr algn="ctr">
              <a:lnSpc>
                <a:spcPct val="150000"/>
              </a:lnSpc>
            </a:pPr>
            <a:r>
              <a:rPr lang="zh-CN" altLang="en-US" sz="1000" dirty="0">
                <a:solidFill>
                  <a:prstClr val="black"/>
                </a:solidFill>
                <a:latin typeface="微软雅黑" panose="020B0503020204020204" pitchFamily="34" charset="-122"/>
                <a:ea typeface="微软雅黑" panose="020B0503020204020204" pitchFamily="34" charset="-122"/>
              </a:rPr>
              <a:t>报文重复拆解，增加业务延迟</a:t>
            </a:r>
            <a:endParaRPr lang="en-US" altLang="zh-CN" sz="1000" dirty="0">
              <a:solidFill>
                <a:prstClr val="black"/>
              </a:solidFill>
              <a:latin typeface="微软雅黑" panose="020B0503020204020204" pitchFamily="34" charset="-122"/>
              <a:ea typeface="微软雅黑" panose="020B0503020204020204" pitchFamily="34" charset="-122"/>
            </a:endParaRPr>
          </a:p>
          <a:p>
            <a:pPr algn="ctr">
              <a:lnSpc>
                <a:spcPct val="150000"/>
              </a:lnSpc>
            </a:pPr>
            <a:r>
              <a:rPr lang="zh-CN" altLang="en-US" sz="1000" dirty="0">
                <a:solidFill>
                  <a:prstClr val="black"/>
                </a:solidFill>
                <a:latin typeface="微软雅黑" panose="020B0503020204020204" pitchFamily="34" charset="-122"/>
                <a:ea typeface="微软雅黑" panose="020B0503020204020204" pitchFamily="34" charset="-122"/>
              </a:rPr>
              <a:t>应用层设备容易形成性能瓶颈</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78" name="矩形 77"/>
          <p:cNvSpPr/>
          <p:nvPr/>
        </p:nvSpPr>
        <p:spPr>
          <a:xfrm>
            <a:off x="5837970" y="3716327"/>
            <a:ext cx="2406438" cy="784830"/>
          </a:xfrm>
          <a:prstGeom prst="rect">
            <a:avLst/>
          </a:prstGeom>
        </p:spPr>
        <p:txBody>
          <a:bodyPr wrap="square">
            <a:spAutoFit/>
          </a:bodyPr>
          <a:lstStyle/>
          <a:p>
            <a:pPr algn="just">
              <a:lnSpc>
                <a:spcPct val="150000"/>
              </a:lnSpc>
            </a:pPr>
            <a:r>
              <a:rPr lang="zh-CN" altLang="en-US" sz="1000" dirty="0">
                <a:solidFill>
                  <a:prstClr val="black"/>
                </a:solidFill>
                <a:latin typeface="微软雅黑" panose="020B0503020204020204" pitchFamily="34" charset="-122"/>
                <a:ea typeface="微软雅黑" panose="020B0503020204020204" pitchFamily="34" charset="-122"/>
              </a:rPr>
              <a:t>出口负载均衡策略不灵，带宽利用率低；</a:t>
            </a:r>
            <a:endParaRPr lang="zh-CN" altLang="en-US" sz="1000" dirty="0">
              <a:solidFill>
                <a:prstClr val="black"/>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prstClr val="black"/>
                </a:solidFill>
                <a:latin typeface="微软雅黑" panose="020B0503020204020204" pitchFamily="34" charset="-122"/>
                <a:ea typeface="微软雅黑" panose="020B0503020204020204" pitchFamily="34" charset="-122"/>
              </a:rPr>
              <a:t>缺少链路拥塞、故障的保护机制</a:t>
            </a:r>
            <a:endParaRPr lang="zh-CN" altLang="en-US" sz="1000" dirty="0">
              <a:solidFill>
                <a:prstClr val="black"/>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prstClr val="black"/>
                </a:solidFill>
                <a:latin typeface="微软雅黑" panose="020B0503020204020204" pitchFamily="34" charset="-122"/>
                <a:ea typeface="微软雅黑" panose="020B0503020204020204" pitchFamily="34" charset="-122"/>
              </a:rPr>
              <a:t>对内访问流量负载均衡策略缺失</a:t>
            </a:r>
            <a:endParaRPr lang="zh-CN" altLang="en-US" sz="1000" dirty="0">
              <a:solidFill>
                <a:prstClr val="black"/>
              </a:solidFill>
              <a:latin typeface="微软雅黑" panose="020B0503020204020204" pitchFamily="34" charset="-122"/>
              <a:ea typeface="微软雅黑" panose="020B0503020204020204" pitchFamily="34" charset="-122"/>
            </a:endParaRPr>
          </a:p>
        </p:txBody>
      </p:sp>
      <p:sp>
        <p:nvSpPr>
          <p:cNvPr id="79" name="object 64"/>
          <p:cNvSpPr/>
          <p:nvPr/>
        </p:nvSpPr>
        <p:spPr>
          <a:xfrm>
            <a:off x="3483425" y="2593578"/>
            <a:ext cx="613236" cy="509482"/>
          </a:xfrm>
          <a:prstGeom prst="rect">
            <a:avLst/>
          </a:prstGeom>
          <a:blipFill>
            <a:blip r:embed="rId1" cstate="print"/>
            <a:stretch>
              <a:fillRect/>
            </a:stretch>
          </a:blipFill>
        </p:spPr>
        <p:txBody>
          <a:bodyPr wrap="square" lIns="0" tIns="0" rIns="0" bIns="0" rtlCol="0">
            <a:noAutofit/>
          </a:bodyPr>
          <a:lstStyle/>
          <a:p>
            <a:endParaRPr dirty="0">
              <a:solidFill>
                <a:prstClr val="black"/>
              </a:solidFill>
            </a:endParaRPr>
          </a:p>
        </p:txBody>
      </p:sp>
      <p:grpSp>
        <p:nvGrpSpPr>
          <p:cNvPr id="80" name="组合 79"/>
          <p:cNvGrpSpPr/>
          <p:nvPr/>
        </p:nvGrpSpPr>
        <p:grpSpPr>
          <a:xfrm>
            <a:off x="4986774" y="2593578"/>
            <a:ext cx="657051" cy="543510"/>
            <a:chOff x="4149129" y="1711222"/>
            <a:chExt cx="657051" cy="543510"/>
          </a:xfrm>
        </p:grpSpPr>
        <p:sp>
          <p:nvSpPr>
            <p:cNvPr id="81" name="object 66"/>
            <p:cNvSpPr/>
            <p:nvPr/>
          </p:nvSpPr>
          <p:spPr>
            <a:xfrm>
              <a:off x="4149988" y="1711222"/>
              <a:ext cx="656192" cy="432873"/>
            </a:xfrm>
            <a:custGeom>
              <a:avLst/>
              <a:gdLst/>
              <a:ahLst/>
              <a:cxnLst/>
              <a:rect l="l" t="t" r="r" b="b"/>
              <a:pathLst>
                <a:path w="970026" h="751331">
                  <a:moveTo>
                    <a:pt x="484377" y="0"/>
                  </a:moveTo>
                  <a:lnTo>
                    <a:pt x="0" y="375665"/>
                  </a:lnTo>
                  <a:lnTo>
                    <a:pt x="486917" y="751331"/>
                  </a:lnTo>
                  <a:lnTo>
                    <a:pt x="970026" y="375665"/>
                  </a:lnTo>
                  <a:lnTo>
                    <a:pt x="484377" y="0"/>
                  </a:lnTo>
                  <a:close/>
                </a:path>
              </a:pathLst>
            </a:custGeom>
            <a:solidFill>
              <a:srgbClr val="6E88C1"/>
            </a:solidFill>
          </p:spPr>
          <p:txBody>
            <a:bodyPr wrap="square" lIns="0" tIns="0" rIns="0" bIns="0" rtlCol="0">
              <a:noAutofit/>
            </a:bodyPr>
            <a:lstStyle/>
            <a:p>
              <a:endParaRPr dirty="0">
                <a:solidFill>
                  <a:prstClr val="black"/>
                </a:solidFill>
              </a:endParaRPr>
            </a:p>
          </p:txBody>
        </p:sp>
        <p:sp>
          <p:nvSpPr>
            <p:cNvPr id="82" name="object 67"/>
            <p:cNvSpPr/>
            <p:nvPr/>
          </p:nvSpPr>
          <p:spPr>
            <a:xfrm>
              <a:off x="4477654" y="1927663"/>
              <a:ext cx="328525" cy="327069"/>
            </a:xfrm>
            <a:custGeom>
              <a:avLst/>
              <a:gdLst/>
              <a:ahLst/>
              <a:cxnLst/>
              <a:rect l="l" t="t" r="r" b="b"/>
              <a:pathLst>
                <a:path w="485648" h="567689">
                  <a:moveTo>
                    <a:pt x="485648" y="0"/>
                  </a:moveTo>
                  <a:lnTo>
                    <a:pt x="2539" y="375665"/>
                  </a:lnTo>
                  <a:lnTo>
                    <a:pt x="0" y="567689"/>
                  </a:lnTo>
                  <a:lnTo>
                    <a:pt x="484377" y="192024"/>
                  </a:lnTo>
                  <a:lnTo>
                    <a:pt x="485648" y="0"/>
                  </a:lnTo>
                  <a:close/>
                </a:path>
              </a:pathLst>
            </a:custGeom>
            <a:solidFill>
              <a:srgbClr val="3C477E"/>
            </a:solidFill>
          </p:spPr>
          <p:txBody>
            <a:bodyPr wrap="square" lIns="0" tIns="0" rIns="0" bIns="0" rtlCol="0">
              <a:noAutofit/>
            </a:bodyPr>
            <a:lstStyle/>
            <a:p>
              <a:endParaRPr dirty="0">
                <a:solidFill>
                  <a:prstClr val="black"/>
                </a:solidFill>
              </a:endParaRPr>
            </a:p>
          </p:txBody>
        </p:sp>
        <p:sp>
          <p:nvSpPr>
            <p:cNvPr id="83" name="object 68"/>
            <p:cNvSpPr/>
            <p:nvPr/>
          </p:nvSpPr>
          <p:spPr>
            <a:xfrm>
              <a:off x="4149129" y="1927663"/>
              <a:ext cx="330244" cy="327069"/>
            </a:xfrm>
            <a:custGeom>
              <a:avLst/>
              <a:gdLst/>
              <a:ahLst/>
              <a:cxnLst/>
              <a:rect l="l" t="t" r="r" b="b"/>
              <a:pathLst>
                <a:path w="488188" h="567689">
                  <a:moveTo>
                    <a:pt x="0" y="0"/>
                  </a:moveTo>
                  <a:lnTo>
                    <a:pt x="0" y="192024"/>
                  </a:lnTo>
                  <a:lnTo>
                    <a:pt x="485648" y="567689"/>
                  </a:lnTo>
                  <a:lnTo>
                    <a:pt x="488188" y="375665"/>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84" name="object 69"/>
            <p:cNvSpPr/>
            <p:nvPr/>
          </p:nvSpPr>
          <p:spPr>
            <a:xfrm>
              <a:off x="4422359" y="1774314"/>
              <a:ext cx="106413" cy="68903"/>
            </a:xfrm>
            <a:custGeom>
              <a:avLst/>
              <a:gdLst/>
              <a:ahLst/>
              <a:cxnLst/>
              <a:rect l="l" t="t" r="r" b="b"/>
              <a:pathLst>
                <a:path w="157306" h="119595">
                  <a:moveTo>
                    <a:pt x="34446" y="0"/>
                  </a:moveTo>
                  <a:lnTo>
                    <a:pt x="0" y="25652"/>
                  </a:lnTo>
                  <a:lnTo>
                    <a:pt x="76473" y="85432"/>
                  </a:lnTo>
                  <a:lnTo>
                    <a:pt x="58235" y="85458"/>
                  </a:lnTo>
                  <a:lnTo>
                    <a:pt x="44319" y="85620"/>
                  </a:lnTo>
                  <a:lnTo>
                    <a:pt x="38738" y="86049"/>
                  </a:lnTo>
                  <a:lnTo>
                    <a:pt x="34538" y="119595"/>
                  </a:lnTo>
                  <a:lnTo>
                    <a:pt x="157306" y="119580"/>
                  </a:lnTo>
                  <a:lnTo>
                    <a:pt x="157306" y="59732"/>
                  </a:lnTo>
                  <a:lnTo>
                    <a:pt x="111907" y="59732"/>
                  </a:lnTo>
                  <a:lnTo>
                    <a:pt x="34446" y="0"/>
                  </a:lnTo>
                  <a:close/>
                </a:path>
                <a:path w="157306" h="119595">
                  <a:moveTo>
                    <a:pt x="157306" y="25615"/>
                  </a:moveTo>
                  <a:lnTo>
                    <a:pt x="111967" y="30959"/>
                  </a:lnTo>
                  <a:lnTo>
                    <a:pt x="111907" y="59732"/>
                  </a:lnTo>
                  <a:lnTo>
                    <a:pt x="157306" y="59732"/>
                  </a:lnTo>
                  <a:lnTo>
                    <a:pt x="157306" y="25615"/>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85" name="object 70"/>
            <p:cNvSpPr/>
            <p:nvPr/>
          </p:nvSpPr>
          <p:spPr>
            <a:xfrm>
              <a:off x="4335573" y="1830571"/>
              <a:ext cx="136170" cy="88389"/>
            </a:xfrm>
            <a:custGeom>
              <a:avLst/>
              <a:gdLst/>
              <a:ahLst/>
              <a:cxnLst/>
              <a:rect l="l" t="t" r="r" b="b"/>
              <a:pathLst>
                <a:path w="201295" h="153415">
                  <a:moveTo>
                    <a:pt x="0" y="0"/>
                  </a:moveTo>
                  <a:lnTo>
                    <a:pt x="45212" y="77596"/>
                  </a:lnTo>
                  <a:lnTo>
                    <a:pt x="88011" y="153415"/>
                  </a:lnTo>
                  <a:lnTo>
                    <a:pt x="201295" y="65786"/>
                  </a:lnTo>
                  <a:lnTo>
                    <a:pt x="100584" y="33781"/>
                  </a:lnTo>
                  <a:lnTo>
                    <a:pt x="0" y="0"/>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86" name="object 71"/>
            <p:cNvSpPr/>
            <p:nvPr/>
          </p:nvSpPr>
          <p:spPr>
            <a:xfrm>
              <a:off x="4248717" y="1884954"/>
              <a:ext cx="105576" cy="68906"/>
            </a:xfrm>
            <a:custGeom>
              <a:avLst/>
              <a:gdLst/>
              <a:ahLst/>
              <a:cxnLst/>
              <a:rect l="l" t="t" r="r" b="b"/>
              <a:pathLst>
                <a:path w="156069" h="119598">
                  <a:moveTo>
                    <a:pt x="34231" y="0"/>
                  </a:moveTo>
                  <a:lnTo>
                    <a:pt x="0" y="25629"/>
                  </a:lnTo>
                  <a:lnTo>
                    <a:pt x="74918" y="82642"/>
                  </a:lnTo>
                  <a:lnTo>
                    <a:pt x="56746" y="82705"/>
                  </a:lnTo>
                  <a:lnTo>
                    <a:pt x="43517" y="83027"/>
                  </a:lnTo>
                  <a:lnTo>
                    <a:pt x="38335" y="83820"/>
                  </a:lnTo>
                  <a:lnTo>
                    <a:pt x="34305" y="119598"/>
                  </a:lnTo>
                  <a:lnTo>
                    <a:pt x="156069" y="116804"/>
                  </a:lnTo>
                  <a:lnTo>
                    <a:pt x="156069" y="56968"/>
                  </a:lnTo>
                  <a:lnTo>
                    <a:pt x="111084" y="56968"/>
                  </a:lnTo>
                  <a:lnTo>
                    <a:pt x="34231" y="0"/>
                  </a:lnTo>
                  <a:close/>
                </a:path>
                <a:path w="156069" h="119598">
                  <a:moveTo>
                    <a:pt x="156069" y="25619"/>
                  </a:moveTo>
                  <a:lnTo>
                    <a:pt x="111111" y="29007"/>
                  </a:lnTo>
                  <a:lnTo>
                    <a:pt x="111084" y="56968"/>
                  </a:lnTo>
                  <a:lnTo>
                    <a:pt x="156069" y="56968"/>
                  </a:lnTo>
                  <a:lnTo>
                    <a:pt x="156069" y="25619"/>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87" name="object 72"/>
            <p:cNvSpPr/>
            <p:nvPr/>
          </p:nvSpPr>
          <p:spPr>
            <a:xfrm>
              <a:off x="4327110" y="1825763"/>
              <a:ext cx="318263" cy="210613"/>
            </a:xfrm>
            <a:custGeom>
              <a:avLst/>
              <a:gdLst/>
              <a:ahLst/>
              <a:cxnLst/>
              <a:rect l="l" t="t" r="r" b="b"/>
              <a:pathLst>
                <a:path w="470477" h="365558">
                  <a:moveTo>
                    <a:pt x="380640" y="0"/>
                  </a:moveTo>
                  <a:lnTo>
                    <a:pt x="0" y="297061"/>
                  </a:lnTo>
                  <a:lnTo>
                    <a:pt x="87619" y="365558"/>
                  </a:lnTo>
                  <a:lnTo>
                    <a:pt x="146505" y="319875"/>
                  </a:lnTo>
                  <a:lnTo>
                    <a:pt x="96208" y="319875"/>
                  </a:lnTo>
                  <a:lnTo>
                    <a:pt x="88820" y="314604"/>
                  </a:lnTo>
                  <a:lnTo>
                    <a:pt x="78702" y="306483"/>
                  </a:lnTo>
                  <a:lnTo>
                    <a:pt x="69115" y="297872"/>
                  </a:lnTo>
                  <a:lnTo>
                    <a:pt x="60365" y="289193"/>
                  </a:lnTo>
                  <a:lnTo>
                    <a:pt x="69369" y="281469"/>
                  </a:lnTo>
                  <a:lnTo>
                    <a:pt x="81551" y="271571"/>
                  </a:lnTo>
                  <a:lnTo>
                    <a:pt x="146794" y="271571"/>
                  </a:lnTo>
                  <a:lnTo>
                    <a:pt x="118894" y="241794"/>
                  </a:lnTo>
                  <a:lnTo>
                    <a:pt x="128976" y="234568"/>
                  </a:lnTo>
                  <a:lnTo>
                    <a:pt x="139182" y="225964"/>
                  </a:lnTo>
                  <a:lnTo>
                    <a:pt x="206627" y="225964"/>
                  </a:lnTo>
                  <a:lnTo>
                    <a:pt x="178786" y="196075"/>
                  </a:lnTo>
                  <a:lnTo>
                    <a:pt x="188883" y="188847"/>
                  </a:lnTo>
                  <a:lnTo>
                    <a:pt x="199121" y="180239"/>
                  </a:lnTo>
                  <a:lnTo>
                    <a:pt x="264755" y="180239"/>
                  </a:lnTo>
                  <a:lnTo>
                    <a:pt x="237922" y="149301"/>
                  </a:lnTo>
                  <a:lnTo>
                    <a:pt x="248604" y="141529"/>
                  </a:lnTo>
                  <a:lnTo>
                    <a:pt x="259023" y="134493"/>
                  </a:lnTo>
                  <a:lnTo>
                    <a:pt x="324247" y="134493"/>
                  </a:lnTo>
                  <a:lnTo>
                    <a:pt x="296477" y="104400"/>
                  </a:lnTo>
                  <a:lnTo>
                    <a:pt x="306524" y="96202"/>
                  </a:lnTo>
                  <a:lnTo>
                    <a:pt x="316653" y="88730"/>
                  </a:lnTo>
                  <a:lnTo>
                    <a:pt x="384677" y="88730"/>
                  </a:lnTo>
                  <a:lnTo>
                    <a:pt x="358409" y="56957"/>
                  </a:lnTo>
                  <a:lnTo>
                    <a:pt x="369135" y="51393"/>
                  </a:lnTo>
                  <a:lnTo>
                    <a:pt x="380046" y="51174"/>
                  </a:lnTo>
                  <a:lnTo>
                    <a:pt x="446424" y="51174"/>
                  </a:lnTo>
                  <a:lnTo>
                    <a:pt x="380640" y="0"/>
                  </a:lnTo>
                  <a:close/>
                </a:path>
                <a:path w="470477" h="365558">
                  <a:moveTo>
                    <a:pt x="146794" y="271571"/>
                  </a:moveTo>
                  <a:lnTo>
                    <a:pt x="81551" y="271571"/>
                  </a:lnTo>
                  <a:lnTo>
                    <a:pt x="115124" y="305830"/>
                  </a:lnTo>
                  <a:lnTo>
                    <a:pt x="103343" y="314451"/>
                  </a:lnTo>
                  <a:lnTo>
                    <a:pt x="96208" y="319875"/>
                  </a:lnTo>
                  <a:lnTo>
                    <a:pt x="146505" y="319875"/>
                  </a:lnTo>
                  <a:lnTo>
                    <a:pt x="201837" y="276949"/>
                  </a:lnTo>
                  <a:lnTo>
                    <a:pt x="151834" y="276949"/>
                  </a:lnTo>
                  <a:lnTo>
                    <a:pt x="146794" y="271571"/>
                  </a:lnTo>
                  <a:close/>
                </a:path>
                <a:path w="470477" h="365558">
                  <a:moveTo>
                    <a:pt x="206627" y="225964"/>
                  </a:moveTo>
                  <a:lnTo>
                    <a:pt x="139182" y="225964"/>
                  </a:lnTo>
                  <a:lnTo>
                    <a:pt x="171850" y="260781"/>
                  </a:lnTo>
                  <a:lnTo>
                    <a:pt x="161819" y="268085"/>
                  </a:lnTo>
                  <a:lnTo>
                    <a:pt x="151834" y="276949"/>
                  </a:lnTo>
                  <a:lnTo>
                    <a:pt x="201837" y="276949"/>
                  </a:lnTo>
                  <a:lnTo>
                    <a:pt x="260607" y="231356"/>
                  </a:lnTo>
                  <a:lnTo>
                    <a:pt x="211651" y="231356"/>
                  </a:lnTo>
                  <a:lnTo>
                    <a:pt x="206627" y="225964"/>
                  </a:lnTo>
                  <a:close/>
                </a:path>
                <a:path w="470477" h="365558">
                  <a:moveTo>
                    <a:pt x="264755" y="180239"/>
                  </a:moveTo>
                  <a:lnTo>
                    <a:pt x="199121" y="180239"/>
                  </a:lnTo>
                  <a:lnTo>
                    <a:pt x="231670" y="215096"/>
                  </a:lnTo>
                  <a:lnTo>
                    <a:pt x="221647" y="222413"/>
                  </a:lnTo>
                  <a:lnTo>
                    <a:pt x="211651" y="231356"/>
                  </a:lnTo>
                  <a:lnTo>
                    <a:pt x="260607" y="231356"/>
                  </a:lnTo>
                  <a:lnTo>
                    <a:pt x="319541" y="185636"/>
                  </a:lnTo>
                  <a:lnTo>
                    <a:pt x="269436" y="185636"/>
                  </a:lnTo>
                  <a:lnTo>
                    <a:pt x="264755" y="180239"/>
                  </a:lnTo>
                  <a:close/>
                </a:path>
                <a:path w="470477" h="365558">
                  <a:moveTo>
                    <a:pt x="324247" y="134493"/>
                  </a:moveTo>
                  <a:lnTo>
                    <a:pt x="259023" y="134493"/>
                  </a:lnTo>
                  <a:lnTo>
                    <a:pt x="290191" y="170069"/>
                  </a:lnTo>
                  <a:lnTo>
                    <a:pt x="279564" y="177096"/>
                  </a:lnTo>
                  <a:lnTo>
                    <a:pt x="269436" y="185636"/>
                  </a:lnTo>
                  <a:lnTo>
                    <a:pt x="319541" y="185636"/>
                  </a:lnTo>
                  <a:lnTo>
                    <a:pt x="378475" y="139916"/>
                  </a:lnTo>
                  <a:lnTo>
                    <a:pt x="329253" y="139916"/>
                  </a:lnTo>
                  <a:lnTo>
                    <a:pt x="324247" y="134493"/>
                  </a:lnTo>
                  <a:close/>
                </a:path>
                <a:path w="470477" h="365558">
                  <a:moveTo>
                    <a:pt x="384677" y="88730"/>
                  </a:moveTo>
                  <a:lnTo>
                    <a:pt x="316653" y="88730"/>
                  </a:lnTo>
                  <a:lnTo>
                    <a:pt x="348247" y="123318"/>
                  </a:lnTo>
                  <a:lnTo>
                    <a:pt x="338783" y="131338"/>
                  </a:lnTo>
                  <a:lnTo>
                    <a:pt x="329253" y="139916"/>
                  </a:lnTo>
                  <a:lnTo>
                    <a:pt x="378475" y="139916"/>
                  </a:lnTo>
                  <a:lnTo>
                    <a:pt x="437408" y="94196"/>
                  </a:lnTo>
                  <a:lnTo>
                    <a:pt x="389197" y="94196"/>
                  </a:lnTo>
                  <a:lnTo>
                    <a:pt x="384677" y="88730"/>
                  </a:lnTo>
                  <a:close/>
                </a:path>
                <a:path w="470477" h="365558">
                  <a:moveTo>
                    <a:pt x="446424" y="51174"/>
                  </a:moveTo>
                  <a:lnTo>
                    <a:pt x="380046" y="51174"/>
                  </a:lnTo>
                  <a:lnTo>
                    <a:pt x="390710" y="59100"/>
                  </a:lnTo>
                  <a:lnTo>
                    <a:pt x="400773" y="67378"/>
                  </a:lnTo>
                  <a:lnTo>
                    <a:pt x="409375" y="75504"/>
                  </a:lnTo>
                  <a:lnTo>
                    <a:pt x="401545" y="82297"/>
                  </a:lnTo>
                  <a:lnTo>
                    <a:pt x="389197" y="94196"/>
                  </a:lnTo>
                  <a:lnTo>
                    <a:pt x="437408" y="94196"/>
                  </a:lnTo>
                  <a:lnTo>
                    <a:pt x="470477" y="68542"/>
                  </a:lnTo>
                  <a:lnTo>
                    <a:pt x="457650" y="59906"/>
                  </a:lnTo>
                  <a:lnTo>
                    <a:pt x="446424" y="51174"/>
                  </a:lnTo>
                  <a:close/>
                </a:path>
              </a:pathLst>
            </a:custGeom>
            <a:solidFill>
              <a:srgbClr val="7C1B1E"/>
            </a:solidFill>
          </p:spPr>
          <p:txBody>
            <a:bodyPr wrap="square" lIns="0" tIns="0" rIns="0" bIns="0" rtlCol="0">
              <a:noAutofit/>
            </a:bodyPr>
            <a:lstStyle/>
            <a:p>
              <a:endParaRPr dirty="0">
                <a:solidFill>
                  <a:prstClr val="black"/>
                </a:solidFill>
              </a:endParaRPr>
            </a:p>
          </p:txBody>
        </p:sp>
        <p:sp>
          <p:nvSpPr>
            <p:cNvPr id="88" name="object 73"/>
            <p:cNvSpPr/>
            <p:nvPr/>
          </p:nvSpPr>
          <p:spPr>
            <a:xfrm>
              <a:off x="4327123" y="1821886"/>
              <a:ext cx="318237" cy="211564"/>
            </a:xfrm>
            <a:custGeom>
              <a:avLst/>
              <a:gdLst/>
              <a:ahLst/>
              <a:cxnLst/>
              <a:rect l="l" t="t" r="r" b="b"/>
              <a:pathLst>
                <a:path w="470439" h="367209">
                  <a:moveTo>
                    <a:pt x="380602" y="0"/>
                  </a:moveTo>
                  <a:lnTo>
                    <a:pt x="0" y="298485"/>
                  </a:lnTo>
                  <a:lnTo>
                    <a:pt x="89740" y="367209"/>
                  </a:lnTo>
                  <a:lnTo>
                    <a:pt x="148344" y="321272"/>
                  </a:lnTo>
                  <a:lnTo>
                    <a:pt x="96170" y="321272"/>
                  </a:lnTo>
                  <a:lnTo>
                    <a:pt x="87515" y="315073"/>
                  </a:lnTo>
                  <a:lnTo>
                    <a:pt x="77768" y="306996"/>
                  </a:lnTo>
                  <a:lnTo>
                    <a:pt x="68377" y="298057"/>
                  </a:lnTo>
                  <a:lnTo>
                    <a:pt x="59535" y="288446"/>
                  </a:lnTo>
                  <a:lnTo>
                    <a:pt x="68731" y="282155"/>
                  </a:lnTo>
                  <a:lnTo>
                    <a:pt x="81564" y="272887"/>
                  </a:lnTo>
                  <a:lnTo>
                    <a:pt x="147078" y="272887"/>
                  </a:lnTo>
                  <a:lnTo>
                    <a:pt x="119943" y="242218"/>
                  </a:lnTo>
                  <a:lnTo>
                    <a:pt x="129986" y="235257"/>
                  </a:lnTo>
                  <a:lnTo>
                    <a:pt x="141224" y="226919"/>
                  </a:lnTo>
                  <a:lnTo>
                    <a:pt x="206606" y="226919"/>
                  </a:lnTo>
                  <a:lnTo>
                    <a:pt x="178786" y="196617"/>
                  </a:lnTo>
                  <a:lnTo>
                    <a:pt x="188850" y="188461"/>
                  </a:lnTo>
                  <a:lnTo>
                    <a:pt x="199017" y="180938"/>
                  </a:lnTo>
                  <a:lnTo>
                    <a:pt x="266435" y="180938"/>
                  </a:lnTo>
                  <a:lnTo>
                    <a:pt x="238717" y="150707"/>
                  </a:lnTo>
                  <a:lnTo>
                    <a:pt x="248762" y="142533"/>
                  </a:lnTo>
                  <a:lnTo>
                    <a:pt x="258959" y="135089"/>
                  </a:lnTo>
                  <a:lnTo>
                    <a:pt x="326765" y="135089"/>
                  </a:lnTo>
                  <a:lnTo>
                    <a:pt x="297576" y="104806"/>
                  </a:lnTo>
                  <a:lnTo>
                    <a:pt x="308039" y="96632"/>
                  </a:lnTo>
                  <a:lnTo>
                    <a:pt x="316691" y="89166"/>
                  </a:lnTo>
                  <a:lnTo>
                    <a:pt x="386872" y="89166"/>
                  </a:lnTo>
                  <a:lnTo>
                    <a:pt x="358737" y="56964"/>
                  </a:lnTo>
                  <a:lnTo>
                    <a:pt x="369462" y="51534"/>
                  </a:lnTo>
                  <a:lnTo>
                    <a:pt x="380783" y="51178"/>
                  </a:lnTo>
                  <a:lnTo>
                    <a:pt x="445976" y="51178"/>
                  </a:lnTo>
                  <a:lnTo>
                    <a:pt x="380602" y="0"/>
                  </a:lnTo>
                  <a:close/>
                </a:path>
                <a:path w="470439" h="367209">
                  <a:moveTo>
                    <a:pt x="147078" y="272887"/>
                  </a:moveTo>
                  <a:lnTo>
                    <a:pt x="81564" y="272887"/>
                  </a:lnTo>
                  <a:lnTo>
                    <a:pt x="115712" y="307269"/>
                  </a:lnTo>
                  <a:lnTo>
                    <a:pt x="104001" y="315942"/>
                  </a:lnTo>
                  <a:lnTo>
                    <a:pt x="96170" y="321272"/>
                  </a:lnTo>
                  <a:lnTo>
                    <a:pt x="148344" y="321272"/>
                  </a:lnTo>
                  <a:lnTo>
                    <a:pt x="203269" y="278219"/>
                  </a:lnTo>
                  <a:lnTo>
                    <a:pt x="151796" y="278219"/>
                  </a:lnTo>
                  <a:lnTo>
                    <a:pt x="147078" y="272887"/>
                  </a:lnTo>
                  <a:close/>
                </a:path>
                <a:path w="470439" h="367209">
                  <a:moveTo>
                    <a:pt x="206606" y="226919"/>
                  </a:moveTo>
                  <a:lnTo>
                    <a:pt x="141224" y="226919"/>
                  </a:lnTo>
                  <a:lnTo>
                    <a:pt x="171643" y="262631"/>
                  </a:lnTo>
                  <a:lnTo>
                    <a:pt x="161388" y="269712"/>
                  </a:lnTo>
                  <a:lnTo>
                    <a:pt x="151796" y="278219"/>
                  </a:lnTo>
                  <a:lnTo>
                    <a:pt x="203269" y="278219"/>
                  </a:lnTo>
                  <a:lnTo>
                    <a:pt x="261758" y="232372"/>
                  </a:lnTo>
                  <a:lnTo>
                    <a:pt x="211613" y="232372"/>
                  </a:lnTo>
                  <a:lnTo>
                    <a:pt x="206606" y="226919"/>
                  </a:lnTo>
                  <a:close/>
                </a:path>
                <a:path w="470439" h="367209">
                  <a:moveTo>
                    <a:pt x="266435" y="180938"/>
                  </a:moveTo>
                  <a:lnTo>
                    <a:pt x="199017" y="180938"/>
                  </a:lnTo>
                  <a:lnTo>
                    <a:pt x="230541" y="215690"/>
                  </a:lnTo>
                  <a:lnTo>
                    <a:pt x="221064" y="223719"/>
                  </a:lnTo>
                  <a:lnTo>
                    <a:pt x="211613" y="232372"/>
                  </a:lnTo>
                  <a:lnTo>
                    <a:pt x="261758" y="232372"/>
                  </a:lnTo>
                  <a:lnTo>
                    <a:pt x="320247" y="186525"/>
                  </a:lnTo>
                  <a:lnTo>
                    <a:pt x="271557" y="186525"/>
                  </a:lnTo>
                  <a:lnTo>
                    <a:pt x="266435" y="180938"/>
                  </a:lnTo>
                  <a:close/>
                </a:path>
                <a:path w="470439" h="367209">
                  <a:moveTo>
                    <a:pt x="326765" y="135089"/>
                  </a:moveTo>
                  <a:lnTo>
                    <a:pt x="258959" y="135089"/>
                  </a:lnTo>
                  <a:lnTo>
                    <a:pt x="290431" y="169843"/>
                  </a:lnTo>
                  <a:lnTo>
                    <a:pt x="280975" y="177872"/>
                  </a:lnTo>
                  <a:lnTo>
                    <a:pt x="271557" y="186525"/>
                  </a:lnTo>
                  <a:lnTo>
                    <a:pt x="320247" y="186525"/>
                  </a:lnTo>
                  <a:lnTo>
                    <a:pt x="382624" y="137630"/>
                  </a:lnTo>
                  <a:lnTo>
                    <a:pt x="329215" y="137630"/>
                  </a:lnTo>
                  <a:lnTo>
                    <a:pt x="326765" y="135089"/>
                  </a:lnTo>
                  <a:close/>
                </a:path>
                <a:path w="470439" h="367209">
                  <a:moveTo>
                    <a:pt x="386872" y="89166"/>
                  </a:moveTo>
                  <a:lnTo>
                    <a:pt x="316691" y="89166"/>
                  </a:lnTo>
                  <a:lnTo>
                    <a:pt x="350360" y="122874"/>
                  </a:lnTo>
                  <a:lnTo>
                    <a:pt x="340808" y="130772"/>
                  </a:lnTo>
                  <a:lnTo>
                    <a:pt x="329215" y="137630"/>
                  </a:lnTo>
                  <a:lnTo>
                    <a:pt x="382624" y="137630"/>
                  </a:lnTo>
                  <a:lnTo>
                    <a:pt x="441113" y="91783"/>
                  </a:lnTo>
                  <a:lnTo>
                    <a:pt x="389159" y="91783"/>
                  </a:lnTo>
                  <a:lnTo>
                    <a:pt x="386872" y="89166"/>
                  </a:lnTo>
                  <a:close/>
                </a:path>
                <a:path w="470439" h="367209">
                  <a:moveTo>
                    <a:pt x="445976" y="51178"/>
                  </a:moveTo>
                  <a:lnTo>
                    <a:pt x="380783" y="51178"/>
                  </a:lnTo>
                  <a:lnTo>
                    <a:pt x="390908" y="59212"/>
                  </a:lnTo>
                  <a:lnTo>
                    <a:pt x="401231" y="67601"/>
                  </a:lnTo>
                  <a:lnTo>
                    <a:pt x="410779" y="75781"/>
                  </a:lnTo>
                  <a:lnTo>
                    <a:pt x="401701" y="82151"/>
                  </a:lnTo>
                  <a:lnTo>
                    <a:pt x="389159" y="91783"/>
                  </a:lnTo>
                  <a:lnTo>
                    <a:pt x="441113" y="91783"/>
                  </a:lnTo>
                  <a:lnTo>
                    <a:pt x="470439" y="68796"/>
                  </a:lnTo>
                  <a:lnTo>
                    <a:pt x="457612" y="60287"/>
                  </a:lnTo>
                  <a:lnTo>
                    <a:pt x="445976" y="51178"/>
                  </a:lnTo>
                  <a:close/>
                </a:path>
              </a:pathLst>
            </a:custGeom>
            <a:solidFill>
              <a:srgbClr val="E7240F"/>
            </a:solidFill>
          </p:spPr>
          <p:txBody>
            <a:bodyPr wrap="square" lIns="0" tIns="0" rIns="0" bIns="0" rtlCol="0">
              <a:noAutofit/>
            </a:bodyPr>
            <a:lstStyle/>
            <a:p>
              <a:endParaRPr dirty="0">
                <a:solidFill>
                  <a:prstClr val="black"/>
                </a:solidFill>
              </a:endParaRPr>
            </a:p>
          </p:txBody>
        </p:sp>
        <p:sp>
          <p:nvSpPr>
            <p:cNvPr id="89" name="object 74"/>
            <p:cNvSpPr/>
            <p:nvPr/>
          </p:nvSpPr>
          <p:spPr>
            <a:xfrm>
              <a:off x="4409616" y="1885982"/>
              <a:ext cx="264692" cy="175575"/>
            </a:xfrm>
            <a:custGeom>
              <a:avLst/>
              <a:gdLst/>
              <a:ahLst/>
              <a:cxnLst/>
              <a:rect l="l" t="t" r="r" b="b"/>
              <a:pathLst>
                <a:path w="391285" h="304742">
                  <a:moveTo>
                    <a:pt x="361268" y="0"/>
                  </a:moveTo>
                  <a:lnTo>
                    <a:pt x="0" y="281778"/>
                  </a:lnTo>
                  <a:lnTo>
                    <a:pt x="32031" y="304742"/>
                  </a:lnTo>
                  <a:lnTo>
                    <a:pt x="211631" y="163980"/>
                  </a:lnTo>
                  <a:lnTo>
                    <a:pt x="269245" y="163980"/>
                  </a:lnTo>
                  <a:lnTo>
                    <a:pt x="239393" y="140807"/>
                  </a:lnTo>
                  <a:lnTo>
                    <a:pt x="391285" y="22951"/>
                  </a:lnTo>
                  <a:lnTo>
                    <a:pt x="361268" y="0"/>
                  </a:lnTo>
                  <a:close/>
                </a:path>
                <a:path w="391285" h="304742">
                  <a:moveTo>
                    <a:pt x="269245" y="163980"/>
                  </a:moveTo>
                  <a:lnTo>
                    <a:pt x="211631" y="163980"/>
                  </a:lnTo>
                  <a:lnTo>
                    <a:pt x="249116" y="206976"/>
                  </a:lnTo>
                  <a:lnTo>
                    <a:pt x="228721" y="207026"/>
                  </a:lnTo>
                  <a:lnTo>
                    <a:pt x="226580" y="235803"/>
                  </a:lnTo>
                  <a:lnTo>
                    <a:pt x="333500" y="235749"/>
                  </a:lnTo>
                  <a:lnTo>
                    <a:pt x="333493" y="183946"/>
                  </a:lnTo>
                  <a:lnTo>
                    <a:pt x="294967" y="183946"/>
                  </a:lnTo>
                  <a:lnTo>
                    <a:pt x="269245" y="163980"/>
                  </a:lnTo>
                  <a:close/>
                </a:path>
                <a:path w="391285" h="304742">
                  <a:moveTo>
                    <a:pt x="333488" y="152366"/>
                  </a:moveTo>
                  <a:lnTo>
                    <a:pt x="292864" y="156604"/>
                  </a:lnTo>
                  <a:lnTo>
                    <a:pt x="293226" y="167106"/>
                  </a:lnTo>
                  <a:lnTo>
                    <a:pt x="294967" y="183946"/>
                  </a:lnTo>
                  <a:lnTo>
                    <a:pt x="333493" y="183946"/>
                  </a:lnTo>
                  <a:lnTo>
                    <a:pt x="333488" y="152366"/>
                  </a:lnTo>
                  <a:close/>
                </a:path>
              </a:pathLst>
            </a:custGeom>
            <a:solidFill>
              <a:srgbClr val="56689F"/>
            </a:solidFill>
          </p:spPr>
          <p:txBody>
            <a:bodyPr wrap="square" lIns="0" tIns="0" rIns="0" bIns="0" rtlCol="0">
              <a:noAutofit/>
            </a:bodyPr>
            <a:lstStyle/>
            <a:p>
              <a:endParaRPr dirty="0">
                <a:solidFill>
                  <a:prstClr val="black"/>
                </a:solidFill>
              </a:endParaRPr>
            </a:p>
          </p:txBody>
        </p:sp>
        <p:sp>
          <p:nvSpPr>
            <p:cNvPr id="90" name="object 75"/>
            <p:cNvSpPr/>
            <p:nvPr/>
          </p:nvSpPr>
          <p:spPr>
            <a:xfrm>
              <a:off x="4421495" y="1770438"/>
              <a:ext cx="103855" cy="69871"/>
            </a:xfrm>
            <a:custGeom>
              <a:avLst/>
              <a:gdLst/>
              <a:ahLst/>
              <a:cxnLst/>
              <a:rect l="l" t="t" r="r" b="b"/>
              <a:pathLst>
                <a:path w="153525" h="121273">
                  <a:moveTo>
                    <a:pt x="31972" y="0"/>
                  </a:moveTo>
                  <a:lnTo>
                    <a:pt x="0" y="26037"/>
                  </a:lnTo>
                  <a:lnTo>
                    <a:pt x="72895" y="86602"/>
                  </a:lnTo>
                  <a:lnTo>
                    <a:pt x="54645" y="86639"/>
                  </a:lnTo>
                  <a:lnTo>
                    <a:pt x="41383" y="86831"/>
                  </a:lnTo>
                  <a:lnTo>
                    <a:pt x="36217" y="87307"/>
                  </a:lnTo>
                  <a:lnTo>
                    <a:pt x="32012" y="121273"/>
                  </a:lnTo>
                  <a:lnTo>
                    <a:pt x="153525" y="121245"/>
                  </a:lnTo>
                  <a:lnTo>
                    <a:pt x="153525" y="60646"/>
                  </a:lnTo>
                  <a:lnTo>
                    <a:pt x="108761" y="60646"/>
                  </a:lnTo>
                  <a:lnTo>
                    <a:pt x="31972" y="0"/>
                  </a:lnTo>
                  <a:close/>
                </a:path>
                <a:path w="153525" h="121273">
                  <a:moveTo>
                    <a:pt x="153525" y="26023"/>
                  </a:moveTo>
                  <a:lnTo>
                    <a:pt x="108820" y="30493"/>
                  </a:lnTo>
                  <a:lnTo>
                    <a:pt x="108761" y="60646"/>
                  </a:lnTo>
                  <a:lnTo>
                    <a:pt x="153525" y="60646"/>
                  </a:lnTo>
                  <a:lnTo>
                    <a:pt x="153525" y="26023"/>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91" name="object 76"/>
            <p:cNvSpPr/>
            <p:nvPr/>
          </p:nvSpPr>
          <p:spPr>
            <a:xfrm>
              <a:off x="4247080" y="1881049"/>
              <a:ext cx="104628" cy="67974"/>
            </a:xfrm>
            <a:custGeom>
              <a:avLst/>
              <a:gdLst/>
              <a:ahLst/>
              <a:cxnLst/>
              <a:rect l="l" t="t" r="r" b="b"/>
              <a:pathLst>
                <a:path w="154668" h="117981">
                  <a:moveTo>
                    <a:pt x="32112" y="0"/>
                  </a:moveTo>
                  <a:lnTo>
                    <a:pt x="0" y="23000"/>
                  </a:lnTo>
                  <a:lnTo>
                    <a:pt x="72924" y="83438"/>
                  </a:lnTo>
                  <a:lnTo>
                    <a:pt x="55292" y="83473"/>
                  </a:lnTo>
                  <a:lnTo>
                    <a:pt x="42464" y="83651"/>
                  </a:lnTo>
                  <a:lnTo>
                    <a:pt x="36391" y="84088"/>
                  </a:lnTo>
                  <a:lnTo>
                    <a:pt x="34288" y="117981"/>
                  </a:lnTo>
                  <a:lnTo>
                    <a:pt x="154668" y="117978"/>
                  </a:lnTo>
                  <a:lnTo>
                    <a:pt x="154668" y="57501"/>
                  </a:lnTo>
                  <a:lnTo>
                    <a:pt x="109546" y="57501"/>
                  </a:lnTo>
                  <a:lnTo>
                    <a:pt x="32112" y="0"/>
                  </a:lnTo>
                  <a:close/>
                </a:path>
                <a:path w="154668" h="117981">
                  <a:moveTo>
                    <a:pt x="154668" y="25906"/>
                  </a:moveTo>
                  <a:lnTo>
                    <a:pt x="109583" y="28857"/>
                  </a:lnTo>
                  <a:lnTo>
                    <a:pt x="109546" y="57501"/>
                  </a:lnTo>
                  <a:lnTo>
                    <a:pt x="154668" y="57501"/>
                  </a:lnTo>
                  <a:lnTo>
                    <a:pt x="154668" y="25906"/>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92" name="object 77"/>
            <p:cNvSpPr/>
            <p:nvPr/>
          </p:nvSpPr>
          <p:spPr>
            <a:xfrm>
              <a:off x="4337275" y="1825747"/>
              <a:ext cx="136169" cy="90292"/>
            </a:xfrm>
            <a:custGeom>
              <a:avLst/>
              <a:gdLst/>
              <a:ahLst/>
              <a:cxnLst/>
              <a:rect l="l" t="t" r="r" b="b"/>
              <a:pathLst>
                <a:path w="201294" h="156718">
                  <a:moveTo>
                    <a:pt x="0" y="0"/>
                  </a:moveTo>
                  <a:lnTo>
                    <a:pt x="42671" y="79248"/>
                  </a:lnTo>
                  <a:lnTo>
                    <a:pt x="85470" y="156718"/>
                  </a:lnTo>
                  <a:lnTo>
                    <a:pt x="201294" y="67437"/>
                  </a:lnTo>
                  <a:lnTo>
                    <a:pt x="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93" name="object 78"/>
            <p:cNvSpPr/>
            <p:nvPr/>
          </p:nvSpPr>
          <p:spPr>
            <a:xfrm>
              <a:off x="4364509" y="1842273"/>
              <a:ext cx="56959" cy="47561"/>
            </a:xfrm>
            <a:custGeom>
              <a:avLst/>
              <a:gdLst/>
              <a:ahLst/>
              <a:cxnLst/>
              <a:rect l="l" t="t" r="r" b="b"/>
              <a:pathLst>
                <a:path w="84200" h="82550">
                  <a:moveTo>
                    <a:pt x="8636" y="0"/>
                  </a:moveTo>
                  <a:lnTo>
                    <a:pt x="4318" y="0"/>
                  </a:lnTo>
                  <a:lnTo>
                    <a:pt x="2159" y="5587"/>
                  </a:lnTo>
                  <a:lnTo>
                    <a:pt x="0" y="8509"/>
                  </a:lnTo>
                  <a:lnTo>
                    <a:pt x="2159" y="14224"/>
                  </a:lnTo>
                  <a:lnTo>
                    <a:pt x="20113" y="28638"/>
                  </a:lnTo>
                  <a:lnTo>
                    <a:pt x="32502" y="37948"/>
                  </a:lnTo>
                  <a:lnTo>
                    <a:pt x="44723" y="46981"/>
                  </a:lnTo>
                  <a:lnTo>
                    <a:pt x="53975" y="53975"/>
                  </a:lnTo>
                  <a:lnTo>
                    <a:pt x="56134" y="53975"/>
                  </a:lnTo>
                  <a:lnTo>
                    <a:pt x="58293" y="51181"/>
                  </a:lnTo>
                  <a:lnTo>
                    <a:pt x="58293" y="48387"/>
                  </a:lnTo>
                  <a:lnTo>
                    <a:pt x="57880" y="48053"/>
                  </a:lnTo>
                  <a:lnTo>
                    <a:pt x="49118" y="40099"/>
                  </a:lnTo>
                  <a:lnTo>
                    <a:pt x="37849" y="28965"/>
                  </a:lnTo>
                  <a:lnTo>
                    <a:pt x="26468" y="17283"/>
                  </a:lnTo>
                  <a:lnTo>
                    <a:pt x="17371" y="7682"/>
                  </a:lnTo>
                  <a:lnTo>
                    <a:pt x="12954" y="2794"/>
                  </a:lnTo>
                  <a:lnTo>
                    <a:pt x="8636" y="0"/>
                  </a:lnTo>
                  <a:close/>
                </a:path>
                <a:path w="84200" h="82550">
                  <a:moveTo>
                    <a:pt x="75564" y="56896"/>
                  </a:moveTo>
                  <a:lnTo>
                    <a:pt x="71247" y="56896"/>
                  </a:lnTo>
                  <a:lnTo>
                    <a:pt x="69087" y="62611"/>
                  </a:lnTo>
                  <a:lnTo>
                    <a:pt x="64770" y="68325"/>
                  </a:lnTo>
                  <a:lnTo>
                    <a:pt x="69087" y="73913"/>
                  </a:lnTo>
                  <a:lnTo>
                    <a:pt x="71247" y="76835"/>
                  </a:lnTo>
                  <a:lnTo>
                    <a:pt x="75564" y="82550"/>
                  </a:lnTo>
                  <a:lnTo>
                    <a:pt x="82042" y="76835"/>
                  </a:lnTo>
                  <a:lnTo>
                    <a:pt x="82042" y="73913"/>
                  </a:lnTo>
                  <a:lnTo>
                    <a:pt x="84200" y="68325"/>
                  </a:lnTo>
                  <a:lnTo>
                    <a:pt x="84200" y="62611"/>
                  </a:lnTo>
                  <a:lnTo>
                    <a:pt x="79883" y="59690"/>
                  </a:lnTo>
                  <a:lnTo>
                    <a:pt x="75564" y="56896"/>
                  </a:lnTo>
                  <a:close/>
                </a:path>
              </a:pathLst>
            </a:custGeom>
            <a:solidFill>
              <a:srgbClr val="152F67"/>
            </a:solidFill>
          </p:spPr>
          <p:txBody>
            <a:bodyPr wrap="square" lIns="0" tIns="0" rIns="0" bIns="0" rtlCol="0">
              <a:noAutofit/>
            </a:bodyPr>
            <a:lstStyle/>
            <a:p>
              <a:endParaRPr dirty="0">
                <a:solidFill>
                  <a:prstClr val="black"/>
                </a:solidFill>
              </a:endParaRPr>
            </a:p>
          </p:txBody>
        </p:sp>
        <p:sp>
          <p:nvSpPr>
            <p:cNvPr id="94" name="object 79"/>
            <p:cNvSpPr/>
            <p:nvPr/>
          </p:nvSpPr>
          <p:spPr>
            <a:xfrm>
              <a:off x="4407895" y="1883043"/>
              <a:ext cx="265551" cy="174623"/>
            </a:xfrm>
            <a:custGeom>
              <a:avLst/>
              <a:gdLst/>
              <a:ahLst/>
              <a:cxnLst/>
              <a:rect l="l" t="t" r="r" b="b"/>
              <a:pathLst>
                <a:path w="392555" h="303091">
                  <a:moveTo>
                    <a:pt x="362411" y="0"/>
                  </a:moveTo>
                  <a:lnTo>
                    <a:pt x="0" y="280254"/>
                  </a:lnTo>
                  <a:lnTo>
                    <a:pt x="32158" y="303091"/>
                  </a:lnTo>
                  <a:lnTo>
                    <a:pt x="212357" y="163048"/>
                  </a:lnTo>
                  <a:lnTo>
                    <a:pt x="269001" y="163048"/>
                  </a:lnTo>
                  <a:lnTo>
                    <a:pt x="240282" y="140045"/>
                  </a:lnTo>
                  <a:lnTo>
                    <a:pt x="392555" y="22824"/>
                  </a:lnTo>
                  <a:lnTo>
                    <a:pt x="362411" y="0"/>
                  </a:lnTo>
                  <a:close/>
                </a:path>
                <a:path w="392555" h="303091">
                  <a:moveTo>
                    <a:pt x="269001" y="163048"/>
                  </a:moveTo>
                  <a:lnTo>
                    <a:pt x="212357" y="163048"/>
                  </a:lnTo>
                  <a:lnTo>
                    <a:pt x="249793" y="203044"/>
                  </a:lnTo>
                  <a:lnTo>
                    <a:pt x="236047" y="203103"/>
                  </a:lnTo>
                  <a:lnTo>
                    <a:pt x="229471" y="203272"/>
                  </a:lnTo>
                  <a:lnTo>
                    <a:pt x="227344" y="234533"/>
                  </a:lnTo>
                  <a:lnTo>
                    <a:pt x="334643" y="234489"/>
                  </a:lnTo>
                  <a:lnTo>
                    <a:pt x="334635" y="182953"/>
                  </a:lnTo>
                  <a:lnTo>
                    <a:pt x="293853" y="182953"/>
                  </a:lnTo>
                  <a:lnTo>
                    <a:pt x="269001" y="163048"/>
                  </a:lnTo>
                  <a:close/>
                </a:path>
                <a:path w="392555" h="303091">
                  <a:moveTo>
                    <a:pt x="334630" y="151604"/>
                  </a:moveTo>
                  <a:lnTo>
                    <a:pt x="293876" y="154903"/>
                  </a:lnTo>
                  <a:lnTo>
                    <a:pt x="293853" y="182953"/>
                  </a:lnTo>
                  <a:lnTo>
                    <a:pt x="334635" y="182953"/>
                  </a:lnTo>
                  <a:lnTo>
                    <a:pt x="334630" y="151604"/>
                  </a:lnTo>
                  <a:close/>
                </a:path>
              </a:pathLst>
            </a:custGeom>
            <a:solidFill>
              <a:srgbClr val="FFFFFF"/>
            </a:solidFill>
          </p:spPr>
          <p:txBody>
            <a:bodyPr wrap="square" lIns="0" tIns="0" rIns="0" bIns="0" rtlCol="0">
              <a:noAutofit/>
            </a:bodyPr>
            <a:lstStyle/>
            <a:p>
              <a:endParaRPr dirty="0">
                <a:solidFill>
                  <a:prstClr val="black"/>
                </a:solidFill>
              </a:endParaRPr>
            </a:p>
          </p:txBody>
        </p:sp>
      </p:grpSp>
      <p:pic>
        <p:nvPicPr>
          <p:cNvPr id="95" name="Picture 60" descr="防火墙"/>
          <p:cNvPicPr>
            <a:picLocks noChangeAspect="1" noChangeArrowheads="1"/>
          </p:cNvPicPr>
          <p:nvPr/>
        </p:nvPicPr>
        <p:blipFill>
          <a:blip r:embed="rId2" cstate="print"/>
          <a:srcRect/>
          <a:stretch>
            <a:fillRect/>
          </a:stretch>
        </p:blipFill>
        <p:spPr bwMode="auto">
          <a:xfrm>
            <a:off x="6504055" y="2632377"/>
            <a:ext cx="631544" cy="51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组合 95"/>
          <p:cNvGrpSpPr/>
          <p:nvPr/>
        </p:nvGrpSpPr>
        <p:grpSpPr>
          <a:xfrm>
            <a:off x="1959443" y="2613912"/>
            <a:ext cx="634781" cy="522605"/>
            <a:chOff x="2378408" y="1739748"/>
            <a:chExt cx="634781" cy="522605"/>
          </a:xfrm>
        </p:grpSpPr>
        <p:sp>
          <p:nvSpPr>
            <p:cNvPr id="97" name="object 26"/>
            <p:cNvSpPr/>
            <p:nvPr/>
          </p:nvSpPr>
          <p:spPr>
            <a:xfrm>
              <a:off x="2696509" y="1946870"/>
              <a:ext cx="316680" cy="315483"/>
            </a:xfrm>
            <a:custGeom>
              <a:avLst/>
              <a:gdLst/>
              <a:ahLst/>
              <a:cxnLst/>
              <a:rect l="l" t="t" r="r" b="b"/>
              <a:pathLst>
                <a:path w="468137" h="547579">
                  <a:moveTo>
                    <a:pt x="468137" y="0"/>
                  </a:moveTo>
                  <a:lnTo>
                    <a:pt x="0" y="362288"/>
                  </a:lnTo>
                  <a:lnTo>
                    <a:pt x="0" y="547579"/>
                  </a:lnTo>
                  <a:lnTo>
                    <a:pt x="466109" y="185293"/>
                  </a:lnTo>
                  <a:lnTo>
                    <a:pt x="468137"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98" name="object 27"/>
            <p:cNvSpPr/>
            <p:nvPr/>
          </p:nvSpPr>
          <p:spPr>
            <a:xfrm>
              <a:off x="2378408" y="1946870"/>
              <a:ext cx="318093" cy="315483"/>
            </a:xfrm>
            <a:custGeom>
              <a:avLst/>
              <a:gdLst/>
              <a:ahLst/>
              <a:cxnLst/>
              <a:rect l="l" t="t" r="r" b="b"/>
              <a:pathLst>
                <a:path w="470226" h="547579">
                  <a:moveTo>
                    <a:pt x="0" y="0"/>
                  </a:moveTo>
                  <a:lnTo>
                    <a:pt x="0" y="185293"/>
                  </a:lnTo>
                  <a:lnTo>
                    <a:pt x="470226" y="547579"/>
                  </a:lnTo>
                  <a:lnTo>
                    <a:pt x="470226" y="362288"/>
                  </a:lnTo>
                  <a:lnTo>
                    <a:pt x="0" y="0"/>
                  </a:lnTo>
                  <a:close/>
                </a:path>
              </a:pathLst>
            </a:custGeom>
            <a:solidFill>
              <a:srgbClr val="3D4D8A"/>
            </a:solidFill>
          </p:spPr>
          <p:txBody>
            <a:bodyPr wrap="square" lIns="0" tIns="0" rIns="0" bIns="0" rtlCol="0">
              <a:noAutofit/>
            </a:bodyPr>
            <a:lstStyle/>
            <a:p>
              <a:endParaRPr dirty="0">
                <a:solidFill>
                  <a:prstClr val="black"/>
                </a:solidFill>
              </a:endParaRPr>
            </a:p>
          </p:txBody>
        </p:sp>
        <p:sp>
          <p:nvSpPr>
            <p:cNvPr id="99" name="object 28"/>
            <p:cNvSpPr/>
            <p:nvPr/>
          </p:nvSpPr>
          <p:spPr>
            <a:xfrm>
              <a:off x="2378409" y="1739748"/>
              <a:ext cx="634773" cy="415861"/>
            </a:xfrm>
            <a:custGeom>
              <a:avLst/>
              <a:gdLst/>
              <a:ahLst/>
              <a:cxnLst/>
              <a:rect l="l" t="t" r="r" b="b"/>
              <a:pathLst>
                <a:path w="938363" h="721804">
                  <a:moveTo>
                    <a:pt x="468157" y="0"/>
                  </a:moveTo>
                  <a:lnTo>
                    <a:pt x="0" y="359516"/>
                  </a:lnTo>
                  <a:lnTo>
                    <a:pt x="470226" y="721804"/>
                  </a:lnTo>
                  <a:lnTo>
                    <a:pt x="938363" y="359516"/>
                  </a:lnTo>
                  <a:lnTo>
                    <a:pt x="468157" y="0"/>
                  </a:lnTo>
                  <a:close/>
                </a:path>
              </a:pathLst>
            </a:custGeom>
            <a:solidFill>
              <a:srgbClr val="4E66A2"/>
            </a:solidFill>
          </p:spPr>
          <p:txBody>
            <a:bodyPr wrap="square" lIns="0" tIns="0" rIns="0" bIns="0" rtlCol="0">
              <a:noAutofit/>
            </a:bodyPr>
            <a:lstStyle/>
            <a:p>
              <a:endParaRPr dirty="0">
                <a:solidFill>
                  <a:prstClr val="black"/>
                </a:solidFill>
              </a:endParaRPr>
            </a:p>
          </p:txBody>
        </p:sp>
        <p:sp>
          <p:nvSpPr>
            <p:cNvPr id="100" name="object 29"/>
            <p:cNvSpPr/>
            <p:nvPr/>
          </p:nvSpPr>
          <p:spPr>
            <a:xfrm>
              <a:off x="2654466" y="1841715"/>
              <a:ext cx="12608" cy="27092"/>
            </a:xfrm>
            <a:custGeom>
              <a:avLst/>
              <a:gdLst/>
              <a:ahLst/>
              <a:cxnLst/>
              <a:rect l="l" t="t" r="r" b="b"/>
              <a:pathLst>
                <a:path w="18638" h="47023">
                  <a:moveTo>
                    <a:pt x="0" y="23511"/>
                  </a:moveTo>
                  <a:lnTo>
                    <a:pt x="18638" y="23511"/>
                  </a:lnTo>
                </a:path>
              </a:pathLst>
            </a:custGeom>
            <a:ln w="48293">
              <a:solidFill>
                <a:srgbClr val="FFFFFF"/>
              </a:solidFill>
            </a:ln>
          </p:spPr>
          <p:txBody>
            <a:bodyPr wrap="square" lIns="0" tIns="0" rIns="0" bIns="0" rtlCol="0">
              <a:noAutofit/>
            </a:bodyPr>
            <a:lstStyle/>
            <a:p>
              <a:endParaRPr dirty="0">
                <a:solidFill>
                  <a:prstClr val="black"/>
                </a:solidFill>
              </a:endParaRPr>
            </a:p>
          </p:txBody>
        </p:sp>
        <p:sp>
          <p:nvSpPr>
            <p:cNvPr id="101" name="object 30"/>
            <p:cNvSpPr/>
            <p:nvPr/>
          </p:nvSpPr>
          <p:spPr>
            <a:xfrm>
              <a:off x="2654466" y="1878355"/>
              <a:ext cx="12608" cy="27086"/>
            </a:xfrm>
            <a:custGeom>
              <a:avLst/>
              <a:gdLst/>
              <a:ahLst/>
              <a:cxnLst/>
              <a:rect l="l" t="t" r="r" b="b"/>
              <a:pathLst>
                <a:path w="18638" h="47013">
                  <a:moveTo>
                    <a:pt x="0" y="23506"/>
                  </a:moveTo>
                  <a:lnTo>
                    <a:pt x="18638" y="23506"/>
                  </a:lnTo>
                </a:path>
              </a:pathLst>
            </a:custGeom>
            <a:ln w="48283">
              <a:solidFill>
                <a:srgbClr val="FFFFFF"/>
              </a:solidFill>
            </a:ln>
          </p:spPr>
          <p:txBody>
            <a:bodyPr wrap="square" lIns="0" tIns="0" rIns="0" bIns="0" rtlCol="0">
              <a:noAutofit/>
            </a:bodyPr>
            <a:lstStyle/>
            <a:p>
              <a:endParaRPr dirty="0">
                <a:solidFill>
                  <a:prstClr val="black"/>
                </a:solidFill>
              </a:endParaRPr>
            </a:p>
          </p:txBody>
        </p:sp>
        <p:sp>
          <p:nvSpPr>
            <p:cNvPr id="102" name="object 31"/>
            <p:cNvSpPr/>
            <p:nvPr/>
          </p:nvSpPr>
          <p:spPr>
            <a:xfrm>
              <a:off x="2654466" y="1915002"/>
              <a:ext cx="12608" cy="27086"/>
            </a:xfrm>
            <a:custGeom>
              <a:avLst/>
              <a:gdLst/>
              <a:ahLst/>
              <a:cxnLst/>
              <a:rect l="l" t="t" r="r" b="b"/>
              <a:pathLst>
                <a:path w="18638" h="47013">
                  <a:moveTo>
                    <a:pt x="0" y="23506"/>
                  </a:moveTo>
                  <a:lnTo>
                    <a:pt x="18638" y="23506"/>
                  </a:lnTo>
                </a:path>
              </a:pathLst>
            </a:custGeom>
            <a:ln w="48283">
              <a:solidFill>
                <a:srgbClr val="FFFFFF"/>
              </a:solidFill>
            </a:ln>
          </p:spPr>
          <p:txBody>
            <a:bodyPr wrap="square" lIns="0" tIns="0" rIns="0" bIns="0" rtlCol="0">
              <a:noAutofit/>
            </a:bodyPr>
            <a:lstStyle/>
            <a:p>
              <a:endParaRPr dirty="0">
                <a:solidFill>
                  <a:prstClr val="black"/>
                </a:solidFill>
              </a:endParaRPr>
            </a:p>
          </p:txBody>
        </p:sp>
        <p:sp>
          <p:nvSpPr>
            <p:cNvPr id="103" name="object 32"/>
            <p:cNvSpPr/>
            <p:nvPr/>
          </p:nvSpPr>
          <p:spPr>
            <a:xfrm>
              <a:off x="2654466" y="1951650"/>
              <a:ext cx="12608" cy="25495"/>
            </a:xfrm>
            <a:custGeom>
              <a:avLst/>
              <a:gdLst/>
              <a:ahLst/>
              <a:cxnLst/>
              <a:rect l="l" t="t" r="r" b="b"/>
              <a:pathLst>
                <a:path w="18638" h="44251">
                  <a:moveTo>
                    <a:pt x="0" y="22125"/>
                  </a:moveTo>
                  <a:lnTo>
                    <a:pt x="18638" y="22125"/>
                  </a:lnTo>
                </a:path>
              </a:pathLst>
            </a:custGeom>
            <a:ln w="45521">
              <a:solidFill>
                <a:srgbClr val="FFFFFF"/>
              </a:solidFill>
            </a:ln>
          </p:spPr>
          <p:txBody>
            <a:bodyPr wrap="square" lIns="0" tIns="0" rIns="0" bIns="0" rtlCol="0">
              <a:noAutofit/>
            </a:bodyPr>
            <a:lstStyle/>
            <a:p>
              <a:endParaRPr dirty="0">
                <a:solidFill>
                  <a:prstClr val="black"/>
                </a:solidFill>
              </a:endParaRPr>
            </a:p>
          </p:txBody>
        </p:sp>
        <p:sp>
          <p:nvSpPr>
            <p:cNvPr id="104" name="object 33"/>
            <p:cNvSpPr/>
            <p:nvPr/>
          </p:nvSpPr>
          <p:spPr>
            <a:xfrm>
              <a:off x="2654466" y="1988306"/>
              <a:ext cx="12608" cy="25489"/>
            </a:xfrm>
            <a:custGeom>
              <a:avLst/>
              <a:gdLst/>
              <a:ahLst/>
              <a:cxnLst/>
              <a:rect l="l" t="t" r="r" b="b"/>
              <a:pathLst>
                <a:path w="18638" h="44241">
                  <a:moveTo>
                    <a:pt x="0" y="22120"/>
                  </a:moveTo>
                  <a:lnTo>
                    <a:pt x="18638" y="22120"/>
                  </a:lnTo>
                </a:path>
              </a:pathLst>
            </a:custGeom>
            <a:ln w="45511">
              <a:solidFill>
                <a:srgbClr val="FFFFFF"/>
              </a:solidFill>
            </a:ln>
          </p:spPr>
          <p:txBody>
            <a:bodyPr wrap="square" lIns="0" tIns="0" rIns="0" bIns="0" rtlCol="0">
              <a:noAutofit/>
            </a:bodyPr>
            <a:lstStyle/>
            <a:p>
              <a:endParaRPr dirty="0">
                <a:solidFill>
                  <a:prstClr val="black"/>
                </a:solidFill>
              </a:endParaRPr>
            </a:p>
          </p:txBody>
        </p:sp>
        <p:sp>
          <p:nvSpPr>
            <p:cNvPr id="105" name="object 34"/>
            <p:cNvSpPr/>
            <p:nvPr/>
          </p:nvSpPr>
          <p:spPr>
            <a:xfrm>
              <a:off x="2654466" y="2024955"/>
              <a:ext cx="12608" cy="25489"/>
            </a:xfrm>
            <a:custGeom>
              <a:avLst/>
              <a:gdLst/>
              <a:ahLst/>
              <a:cxnLst/>
              <a:rect l="l" t="t" r="r" b="b"/>
              <a:pathLst>
                <a:path w="18638" h="44241">
                  <a:moveTo>
                    <a:pt x="0" y="22120"/>
                  </a:moveTo>
                  <a:lnTo>
                    <a:pt x="18638" y="22120"/>
                  </a:lnTo>
                </a:path>
              </a:pathLst>
            </a:custGeom>
            <a:ln w="45511">
              <a:solidFill>
                <a:srgbClr val="FFFFFF"/>
              </a:solidFill>
            </a:ln>
          </p:spPr>
          <p:txBody>
            <a:bodyPr wrap="square" lIns="0" tIns="0" rIns="0" bIns="0" rtlCol="0">
              <a:noAutofit/>
            </a:bodyPr>
            <a:lstStyle/>
            <a:p>
              <a:endParaRPr dirty="0">
                <a:solidFill>
                  <a:prstClr val="black"/>
                </a:solidFill>
              </a:endParaRPr>
            </a:p>
          </p:txBody>
        </p:sp>
        <p:sp>
          <p:nvSpPr>
            <p:cNvPr id="106" name="object 35"/>
            <p:cNvSpPr/>
            <p:nvPr/>
          </p:nvSpPr>
          <p:spPr>
            <a:xfrm>
              <a:off x="2594224" y="1821007"/>
              <a:ext cx="298467" cy="251744"/>
            </a:xfrm>
            <a:custGeom>
              <a:avLst/>
              <a:gdLst/>
              <a:ahLst/>
              <a:cxnLst/>
              <a:rect l="l" t="t" r="r" b="b"/>
              <a:pathLst>
                <a:path w="441213" h="436948">
                  <a:moveTo>
                    <a:pt x="37" y="0"/>
                  </a:moveTo>
                  <a:lnTo>
                    <a:pt x="0" y="436894"/>
                  </a:lnTo>
                  <a:lnTo>
                    <a:pt x="302398" y="436948"/>
                  </a:lnTo>
                  <a:lnTo>
                    <a:pt x="302402" y="414828"/>
                  </a:lnTo>
                  <a:lnTo>
                    <a:pt x="18638" y="414828"/>
                  </a:lnTo>
                  <a:lnTo>
                    <a:pt x="18638" y="22120"/>
                  </a:lnTo>
                  <a:lnTo>
                    <a:pt x="302454" y="22120"/>
                  </a:lnTo>
                  <a:lnTo>
                    <a:pt x="302436" y="36"/>
                  </a:lnTo>
                  <a:lnTo>
                    <a:pt x="37" y="0"/>
                  </a:lnTo>
                  <a:close/>
                </a:path>
                <a:path w="441213" h="436948">
                  <a:moveTo>
                    <a:pt x="302454" y="22120"/>
                  </a:moveTo>
                  <a:lnTo>
                    <a:pt x="283790" y="22120"/>
                  </a:lnTo>
                  <a:lnTo>
                    <a:pt x="283790" y="414828"/>
                  </a:lnTo>
                  <a:lnTo>
                    <a:pt x="302402" y="414828"/>
                  </a:lnTo>
                  <a:lnTo>
                    <a:pt x="302436" y="235130"/>
                  </a:lnTo>
                  <a:lnTo>
                    <a:pt x="426194" y="235069"/>
                  </a:lnTo>
                  <a:lnTo>
                    <a:pt x="441213" y="218474"/>
                  </a:lnTo>
                  <a:lnTo>
                    <a:pt x="426196" y="201879"/>
                  </a:lnTo>
                  <a:lnTo>
                    <a:pt x="302601" y="201879"/>
                  </a:lnTo>
                  <a:lnTo>
                    <a:pt x="302454" y="22120"/>
                  </a:lnTo>
                  <a:close/>
                </a:path>
                <a:path w="441213" h="436948">
                  <a:moveTo>
                    <a:pt x="426194" y="235069"/>
                  </a:moveTo>
                  <a:lnTo>
                    <a:pt x="389243" y="235069"/>
                  </a:lnTo>
                  <a:lnTo>
                    <a:pt x="362518" y="265482"/>
                  </a:lnTo>
                  <a:lnTo>
                    <a:pt x="381148" y="284843"/>
                  </a:lnTo>
                  <a:lnTo>
                    <a:pt x="426194" y="235069"/>
                  </a:lnTo>
                  <a:close/>
                </a:path>
                <a:path w="441213" h="436948">
                  <a:moveTo>
                    <a:pt x="381151" y="152102"/>
                  </a:moveTo>
                  <a:lnTo>
                    <a:pt x="362515" y="171457"/>
                  </a:lnTo>
                  <a:lnTo>
                    <a:pt x="389402" y="201871"/>
                  </a:lnTo>
                  <a:lnTo>
                    <a:pt x="302601" y="201879"/>
                  </a:lnTo>
                  <a:lnTo>
                    <a:pt x="426196" y="201879"/>
                  </a:lnTo>
                  <a:lnTo>
                    <a:pt x="381151" y="152102"/>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07" name="object 36"/>
            <p:cNvSpPr/>
            <p:nvPr/>
          </p:nvSpPr>
          <p:spPr>
            <a:xfrm>
              <a:off x="2617472" y="1873946"/>
              <a:ext cx="28602" cy="30993"/>
            </a:xfrm>
            <a:custGeom>
              <a:avLst/>
              <a:gdLst/>
              <a:ahLst/>
              <a:cxnLst/>
              <a:rect l="l" t="t" r="r" b="b"/>
              <a:pathLst>
                <a:path w="42281" h="53793">
                  <a:moveTo>
                    <a:pt x="16599" y="0"/>
                  </a:moveTo>
                  <a:lnTo>
                    <a:pt x="7578" y="5649"/>
                  </a:lnTo>
                  <a:lnTo>
                    <a:pt x="1592" y="17603"/>
                  </a:lnTo>
                  <a:lnTo>
                    <a:pt x="0" y="36410"/>
                  </a:lnTo>
                  <a:lnTo>
                    <a:pt x="5688" y="46896"/>
                  </a:lnTo>
                  <a:lnTo>
                    <a:pt x="16215" y="53254"/>
                  </a:lnTo>
                  <a:lnTo>
                    <a:pt x="31807" y="53793"/>
                  </a:lnTo>
                  <a:lnTo>
                    <a:pt x="39493" y="42758"/>
                  </a:lnTo>
                  <a:lnTo>
                    <a:pt x="42281" y="27022"/>
                  </a:lnTo>
                  <a:lnTo>
                    <a:pt x="42281" y="26882"/>
                  </a:lnTo>
                  <a:lnTo>
                    <a:pt x="39457" y="12435"/>
                  </a:lnTo>
                  <a:lnTo>
                    <a:pt x="30957" y="3020"/>
                  </a:lnTo>
                  <a:lnTo>
                    <a:pt x="16599"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08" name="object 37"/>
            <p:cNvSpPr/>
            <p:nvPr/>
          </p:nvSpPr>
          <p:spPr>
            <a:xfrm>
              <a:off x="2622235" y="1879950"/>
              <a:ext cx="18217" cy="20709"/>
            </a:xfrm>
            <a:custGeom>
              <a:avLst/>
              <a:gdLst/>
              <a:ahLst/>
              <a:cxnLst/>
              <a:rect l="l" t="t" r="r" b="b"/>
              <a:pathLst>
                <a:path w="26930" h="35944">
                  <a:moveTo>
                    <a:pt x="20715" y="0"/>
                  </a:moveTo>
                  <a:lnTo>
                    <a:pt x="6215" y="0"/>
                  </a:lnTo>
                  <a:lnTo>
                    <a:pt x="0" y="8288"/>
                  </a:lnTo>
                  <a:lnTo>
                    <a:pt x="0" y="27655"/>
                  </a:lnTo>
                  <a:lnTo>
                    <a:pt x="6215" y="35944"/>
                  </a:lnTo>
                  <a:lnTo>
                    <a:pt x="20715" y="35944"/>
                  </a:lnTo>
                  <a:lnTo>
                    <a:pt x="26930" y="27655"/>
                  </a:lnTo>
                  <a:lnTo>
                    <a:pt x="26930" y="8288"/>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09" name="object 38"/>
            <p:cNvSpPr/>
            <p:nvPr/>
          </p:nvSpPr>
          <p:spPr>
            <a:xfrm>
              <a:off x="2616960" y="1926496"/>
              <a:ext cx="29098" cy="31847"/>
            </a:xfrm>
            <a:custGeom>
              <a:avLst/>
              <a:gdLst/>
              <a:ahLst/>
              <a:cxnLst/>
              <a:rect l="l" t="t" r="r" b="b"/>
              <a:pathLst>
                <a:path w="43014" h="55276">
                  <a:moveTo>
                    <a:pt x="17990" y="0"/>
                  </a:moveTo>
                  <a:lnTo>
                    <a:pt x="8598" y="6121"/>
                  </a:lnTo>
                  <a:lnTo>
                    <a:pt x="2155" y="18322"/>
                  </a:lnTo>
                  <a:lnTo>
                    <a:pt x="0" y="35828"/>
                  </a:lnTo>
                  <a:lnTo>
                    <a:pt x="4962" y="47162"/>
                  </a:lnTo>
                  <a:lnTo>
                    <a:pt x="15340" y="54029"/>
                  </a:lnTo>
                  <a:lnTo>
                    <a:pt x="31228" y="55276"/>
                  </a:lnTo>
                  <a:lnTo>
                    <a:pt x="39862" y="45627"/>
                  </a:lnTo>
                  <a:lnTo>
                    <a:pt x="43014" y="29846"/>
                  </a:lnTo>
                  <a:lnTo>
                    <a:pt x="42967" y="27699"/>
                  </a:lnTo>
                  <a:lnTo>
                    <a:pt x="39743" y="13456"/>
                  </a:lnTo>
                  <a:lnTo>
                    <a:pt x="31428" y="3468"/>
                  </a:lnTo>
                  <a:lnTo>
                    <a:pt x="1799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10" name="object 39"/>
            <p:cNvSpPr/>
            <p:nvPr/>
          </p:nvSpPr>
          <p:spPr>
            <a:xfrm>
              <a:off x="2622235" y="1932544"/>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11" name="object 40"/>
            <p:cNvSpPr/>
            <p:nvPr/>
          </p:nvSpPr>
          <p:spPr>
            <a:xfrm>
              <a:off x="2617018" y="1980607"/>
              <a:ext cx="29067" cy="31652"/>
            </a:xfrm>
            <a:custGeom>
              <a:avLst/>
              <a:gdLst/>
              <a:ahLst/>
              <a:cxnLst/>
              <a:rect l="l" t="t" r="r" b="b"/>
              <a:pathLst>
                <a:path w="42969" h="54938">
                  <a:moveTo>
                    <a:pt x="18273" y="0"/>
                  </a:moveTo>
                  <a:lnTo>
                    <a:pt x="8727" y="5976"/>
                  </a:lnTo>
                  <a:lnTo>
                    <a:pt x="2173" y="18056"/>
                  </a:lnTo>
                  <a:lnTo>
                    <a:pt x="0" y="35351"/>
                  </a:lnTo>
                  <a:lnTo>
                    <a:pt x="5016" y="46168"/>
                  </a:lnTo>
                  <a:lnTo>
                    <a:pt x="15378" y="53496"/>
                  </a:lnTo>
                  <a:lnTo>
                    <a:pt x="31178" y="54938"/>
                  </a:lnTo>
                  <a:lnTo>
                    <a:pt x="39815" y="44500"/>
                  </a:lnTo>
                  <a:lnTo>
                    <a:pt x="42969" y="29942"/>
                  </a:lnTo>
                  <a:lnTo>
                    <a:pt x="42934" y="28108"/>
                  </a:lnTo>
                  <a:lnTo>
                    <a:pt x="39790" y="13709"/>
                  </a:lnTo>
                  <a:lnTo>
                    <a:pt x="31559" y="3575"/>
                  </a:lnTo>
                  <a:lnTo>
                    <a:pt x="18273"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12" name="object 41"/>
            <p:cNvSpPr/>
            <p:nvPr/>
          </p:nvSpPr>
          <p:spPr>
            <a:xfrm>
              <a:off x="2622235" y="1986717"/>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13" name="object 42"/>
            <p:cNvSpPr/>
            <p:nvPr/>
          </p:nvSpPr>
          <p:spPr>
            <a:xfrm>
              <a:off x="2747082" y="1874411"/>
              <a:ext cx="27741" cy="32628"/>
            </a:xfrm>
            <a:custGeom>
              <a:avLst/>
              <a:gdLst/>
              <a:ahLst/>
              <a:cxnLst/>
              <a:rect l="l" t="t" r="r" b="b"/>
              <a:pathLst>
                <a:path w="41008" h="56632">
                  <a:moveTo>
                    <a:pt x="11426" y="0"/>
                  </a:moveTo>
                  <a:lnTo>
                    <a:pt x="4355" y="6760"/>
                  </a:lnTo>
                  <a:lnTo>
                    <a:pt x="306" y="19936"/>
                  </a:lnTo>
                  <a:lnTo>
                    <a:pt x="0" y="40511"/>
                  </a:lnTo>
                  <a:lnTo>
                    <a:pt x="7234" y="52147"/>
                  </a:lnTo>
                  <a:lnTo>
                    <a:pt x="18450" y="56632"/>
                  </a:lnTo>
                  <a:lnTo>
                    <a:pt x="21471" y="56355"/>
                  </a:lnTo>
                  <a:lnTo>
                    <a:pt x="31488" y="50784"/>
                  </a:lnTo>
                  <a:lnTo>
                    <a:pt x="38488" y="38960"/>
                  </a:lnTo>
                  <a:lnTo>
                    <a:pt x="41008" y="22075"/>
                  </a:lnTo>
                  <a:lnTo>
                    <a:pt x="36574" y="9720"/>
                  </a:lnTo>
                  <a:lnTo>
                    <a:pt x="26641" y="1965"/>
                  </a:lnTo>
                  <a:lnTo>
                    <a:pt x="11426"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14" name="object 43"/>
            <p:cNvSpPr/>
            <p:nvPr/>
          </p:nvSpPr>
          <p:spPr>
            <a:xfrm>
              <a:off x="2751154" y="1879950"/>
              <a:ext cx="18217" cy="20709"/>
            </a:xfrm>
            <a:custGeom>
              <a:avLst/>
              <a:gdLst/>
              <a:ahLst/>
              <a:cxnLst/>
              <a:rect l="l" t="t" r="r" b="b"/>
              <a:pathLst>
                <a:path w="26930" h="35944">
                  <a:moveTo>
                    <a:pt x="20715" y="0"/>
                  </a:moveTo>
                  <a:lnTo>
                    <a:pt x="6215" y="0"/>
                  </a:lnTo>
                  <a:lnTo>
                    <a:pt x="0" y="8288"/>
                  </a:lnTo>
                  <a:lnTo>
                    <a:pt x="0" y="27655"/>
                  </a:lnTo>
                  <a:lnTo>
                    <a:pt x="6215" y="35944"/>
                  </a:lnTo>
                  <a:lnTo>
                    <a:pt x="20715" y="35944"/>
                  </a:lnTo>
                  <a:lnTo>
                    <a:pt x="26930" y="27655"/>
                  </a:lnTo>
                  <a:lnTo>
                    <a:pt x="26930" y="8288"/>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15" name="object 44"/>
            <p:cNvSpPr/>
            <p:nvPr/>
          </p:nvSpPr>
          <p:spPr>
            <a:xfrm>
              <a:off x="2714048" y="1874744"/>
              <a:ext cx="27197" cy="32293"/>
            </a:xfrm>
            <a:custGeom>
              <a:avLst/>
              <a:gdLst/>
              <a:ahLst/>
              <a:cxnLst/>
              <a:rect l="l" t="t" r="r" b="b"/>
              <a:pathLst>
                <a:path w="40205" h="56051">
                  <a:moveTo>
                    <a:pt x="11259" y="0"/>
                  </a:moveTo>
                  <a:lnTo>
                    <a:pt x="4166" y="7187"/>
                  </a:lnTo>
                  <a:lnTo>
                    <a:pt x="41" y="20481"/>
                  </a:lnTo>
                  <a:lnTo>
                    <a:pt x="0" y="40826"/>
                  </a:lnTo>
                  <a:lnTo>
                    <a:pt x="8212" y="51832"/>
                  </a:lnTo>
                  <a:lnTo>
                    <a:pt x="19667" y="56051"/>
                  </a:lnTo>
                  <a:lnTo>
                    <a:pt x="21677" y="55927"/>
                  </a:lnTo>
                  <a:lnTo>
                    <a:pt x="31542" y="50727"/>
                  </a:lnTo>
                  <a:lnTo>
                    <a:pt x="37988" y="38836"/>
                  </a:lnTo>
                  <a:lnTo>
                    <a:pt x="40205" y="21572"/>
                  </a:lnTo>
                  <a:lnTo>
                    <a:pt x="36365" y="9211"/>
                  </a:lnTo>
                  <a:lnTo>
                    <a:pt x="26960" y="1588"/>
                  </a:lnTo>
                  <a:lnTo>
                    <a:pt x="11259"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16" name="object 45"/>
            <p:cNvSpPr/>
            <p:nvPr/>
          </p:nvSpPr>
          <p:spPr>
            <a:xfrm>
              <a:off x="2717523" y="1879950"/>
              <a:ext cx="18217" cy="20709"/>
            </a:xfrm>
            <a:custGeom>
              <a:avLst/>
              <a:gdLst/>
              <a:ahLst/>
              <a:cxnLst/>
              <a:rect l="l" t="t" r="r" b="b"/>
              <a:pathLst>
                <a:path w="26930" h="35944">
                  <a:moveTo>
                    <a:pt x="20715" y="0"/>
                  </a:moveTo>
                  <a:lnTo>
                    <a:pt x="6215" y="0"/>
                  </a:lnTo>
                  <a:lnTo>
                    <a:pt x="0" y="8288"/>
                  </a:lnTo>
                  <a:lnTo>
                    <a:pt x="0" y="27655"/>
                  </a:lnTo>
                  <a:lnTo>
                    <a:pt x="6215" y="35944"/>
                  </a:lnTo>
                  <a:lnTo>
                    <a:pt x="20715" y="35944"/>
                  </a:lnTo>
                  <a:lnTo>
                    <a:pt x="26930" y="27655"/>
                  </a:lnTo>
                  <a:lnTo>
                    <a:pt x="26930" y="8288"/>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17" name="object 46"/>
            <p:cNvSpPr/>
            <p:nvPr/>
          </p:nvSpPr>
          <p:spPr>
            <a:xfrm>
              <a:off x="2681514" y="1874439"/>
              <a:ext cx="27498" cy="32600"/>
            </a:xfrm>
            <a:custGeom>
              <a:avLst/>
              <a:gdLst/>
              <a:ahLst/>
              <a:cxnLst/>
              <a:rect l="l" t="t" r="r" b="b"/>
              <a:pathLst>
                <a:path w="40649" h="56584">
                  <a:moveTo>
                    <a:pt x="11722" y="0"/>
                  </a:moveTo>
                  <a:lnTo>
                    <a:pt x="4757" y="6792"/>
                  </a:lnTo>
                  <a:lnTo>
                    <a:pt x="368" y="19956"/>
                  </a:lnTo>
                  <a:lnTo>
                    <a:pt x="0" y="40462"/>
                  </a:lnTo>
                  <a:lnTo>
                    <a:pt x="7742" y="52099"/>
                  </a:lnTo>
                  <a:lnTo>
                    <a:pt x="18038" y="56584"/>
                  </a:lnTo>
                  <a:lnTo>
                    <a:pt x="20709" y="56368"/>
                  </a:lnTo>
                  <a:lnTo>
                    <a:pt x="30896" y="50950"/>
                  </a:lnTo>
                  <a:lnTo>
                    <a:pt x="38042" y="39227"/>
                  </a:lnTo>
                  <a:lnTo>
                    <a:pt x="40649" y="22516"/>
                  </a:lnTo>
                  <a:lnTo>
                    <a:pt x="36368" y="9909"/>
                  </a:lnTo>
                  <a:lnTo>
                    <a:pt x="26611" y="1990"/>
                  </a:lnTo>
                  <a:lnTo>
                    <a:pt x="11722"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18" name="object 47"/>
            <p:cNvSpPr/>
            <p:nvPr/>
          </p:nvSpPr>
          <p:spPr>
            <a:xfrm>
              <a:off x="2685292" y="1879950"/>
              <a:ext cx="18217" cy="20709"/>
            </a:xfrm>
            <a:custGeom>
              <a:avLst/>
              <a:gdLst/>
              <a:ahLst/>
              <a:cxnLst/>
              <a:rect l="l" t="t" r="r" b="b"/>
              <a:pathLst>
                <a:path w="26930" h="35944">
                  <a:moveTo>
                    <a:pt x="20715" y="0"/>
                  </a:moveTo>
                  <a:lnTo>
                    <a:pt x="6215" y="0"/>
                  </a:lnTo>
                  <a:lnTo>
                    <a:pt x="0" y="8288"/>
                  </a:lnTo>
                  <a:lnTo>
                    <a:pt x="0" y="27655"/>
                  </a:lnTo>
                  <a:lnTo>
                    <a:pt x="6215" y="35944"/>
                  </a:lnTo>
                  <a:lnTo>
                    <a:pt x="20715" y="35944"/>
                  </a:lnTo>
                  <a:lnTo>
                    <a:pt x="26930" y="27655"/>
                  </a:lnTo>
                  <a:lnTo>
                    <a:pt x="26930" y="8288"/>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19" name="object 48"/>
            <p:cNvSpPr/>
            <p:nvPr/>
          </p:nvSpPr>
          <p:spPr>
            <a:xfrm>
              <a:off x="2746689" y="1927169"/>
              <a:ext cx="27936" cy="32455"/>
            </a:xfrm>
            <a:custGeom>
              <a:avLst/>
              <a:gdLst/>
              <a:ahLst/>
              <a:cxnLst/>
              <a:rect l="l" t="t" r="r" b="b"/>
              <a:pathLst>
                <a:path w="41297" h="56332">
                  <a:moveTo>
                    <a:pt x="11992" y="0"/>
                  </a:moveTo>
                  <a:lnTo>
                    <a:pt x="4879" y="7498"/>
                  </a:lnTo>
                  <a:lnTo>
                    <a:pt x="664" y="20999"/>
                  </a:lnTo>
                  <a:lnTo>
                    <a:pt x="0" y="40597"/>
                  </a:lnTo>
                  <a:lnTo>
                    <a:pt x="7227" y="52124"/>
                  </a:lnTo>
                  <a:lnTo>
                    <a:pt x="19047" y="56332"/>
                  </a:lnTo>
                  <a:lnTo>
                    <a:pt x="21856" y="56138"/>
                  </a:lnTo>
                  <a:lnTo>
                    <a:pt x="31955" y="51384"/>
                  </a:lnTo>
                  <a:lnTo>
                    <a:pt x="38951" y="40155"/>
                  </a:lnTo>
                  <a:lnTo>
                    <a:pt x="41297" y="22303"/>
                  </a:lnTo>
                  <a:lnTo>
                    <a:pt x="36415" y="10148"/>
                  </a:lnTo>
                  <a:lnTo>
                    <a:pt x="26586" y="2091"/>
                  </a:lnTo>
                  <a:lnTo>
                    <a:pt x="11992"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20" name="object 49"/>
            <p:cNvSpPr/>
            <p:nvPr/>
          </p:nvSpPr>
          <p:spPr>
            <a:xfrm>
              <a:off x="2751154" y="1932544"/>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21" name="object 50"/>
            <p:cNvSpPr/>
            <p:nvPr/>
          </p:nvSpPr>
          <p:spPr>
            <a:xfrm>
              <a:off x="2713561" y="1927560"/>
              <a:ext cx="27479" cy="32060"/>
            </a:xfrm>
            <a:custGeom>
              <a:avLst/>
              <a:gdLst/>
              <a:ahLst/>
              <a:cxnLst/>
              <a:rect l="l" t="t" r="r" b="b"/>
              <a:pathLst>
                <a:path w="40622" h="55647">
                  <a:moveTo>
                    <a:pt x="11895" y="0"/>
                  </a:moveTo>
                  <a:lnTo>
                    <a:pt x="4751" y="7912"/>
                  </a:lnTo>
                  <a:lnTo>
                    <a:pt x="439" y="21499"/>
                  </a:lnTo>
                  <a:lnTo>
                    <a:pt x="0" y="40943"/>
                  </a:lnTo>
                  <a:lnTo>
                    <a:pt x="8289" y="51725"/>
                  </a:lnTo>
                  <a:lnTo>
                    <a:pt x="20355" y="55647"/>
                  </a:lnTo>
                  <a:lnTo>
                    <a:pt x="22201" y="55563"/>
                  </a:lnTo>
                  <a:lnTo>
                    <a:pt x="32137" y="51136"/>
                  </a:lnTo>
                  <a:lnTo>
                    <a:pt x="38568" y="39860"/>
                  </a:lnTo>
                  <a:lnTo>
                    <a:pt x="40622" y="21563"/>
                  </a:lnTo>
                  <a:lnTo>
                    <a:pt x="36323" y="9485"/>
                  </a:lnTo>
                  <a:lnTo>
                    <a:pt x="26956" y="1645"/>
                  </a:lnTo>
                  <a:lnTo>
                    <a:pt x="11895"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22" name="object 51"/>
            <p:cNvSpPr/>
            <p:nvPr/>
          </p:nvSpPr>
          <p:spPr>
            <a:xfrm>
              <a:off x="2717523" y="1932544"/>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23" name="object 52"/>
            <p:cNvSpPr/>
            <p:nvPr/>
          </p:nvSpPr>
          <p:spPr>
            <a:xfrm>
              <a:off x="2681046" y="1927189"/>
              <a:ext cx="27770" cy="32431"/>
            </a:xfrm>
            <a:custGeom>
              <a:avLst/>
              <a:gdLst/>
              <a:ahLst/>
              <a:cxnLst/>
              <a:rect l="l" t="t" r="r" b="b"/>
              <a:pathLst>
                <a:path w="41051" h="56289">
                  <a:moveTo>
                    <a:pt x="12405" y="0"/>
                  </a:moveTo>
                  <a:lnTo>
                    <a:pt x="5374" y="7521"/>
                  </a:lnTo>
                  <a:lnTo>
                    <a:pt x="783" y="21008"/>
                  </a:lnTo>
                  <a:lnTo>
                    <a:pt x="0" y="40554"/>
                  </a:lnTo>
                  <a:lnTo>
                    <a:pt x="7819" y="52081"/>
                  </a:lnTo>
                  <a:lnTo>
                    <a:pt x="18727" y="56289"/>
                  </a:lnTo>
                  <a:lnTo>
                    <a:pt x="21208" y="56139"/>
                  </a:lnTo>
                  <a:lnTo>
                    <a:pt x="31468" y="51520"/>
                  </a:lnTo>
                  <a:lnTo>
                    <a:pt x="38608" y="40397"/>
                  </a:lnTo>
                  <a:lnTo>
                    <a:pt x="41051" y="22696"/>
                  </a:lnTo>
                  <a:lnTo>
                    <a:pt x="36305" y="10331"/>
                  </a:lnTo>
                  <a:lnTo>
                    <a:pt x="26659" y="2121"/>
                  </a:lnTo>
                  <a:lnTo>
                    <a:pt x="12405"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24" name="object 53"/>
            <p:cNvSpPr/>
            <p:nvPr/>
          </p:nvSpPr>
          <p:spPr>
            <a:xfrm>
              <a:off x="2685292" y="1932544"/>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25" name="object 54"/>
            <p:cNvSpPr/>
            <p:nvPr/>
          </p:nvSpPr>
          <p:spPr>
            <a:xfrm>
              <a:off x="2746687" y="1981169"/>
              <a:ext cx="28001" cy="32627"/>
            </a:xfrm>
            <a:custGeom>
              <a:avLst/>
              <a:gdLst/>
              <a:ahLst/>
              <a:cxnLst/>
              <a:rect l="l" t="t" r="r" b="b"/>
              <a:pathLst>
                <a:path w="41393" h="56631">
                  <a:moveTo>
                    <a:pt x="12560" y="0"/>
                  </a:moveTo>
                  <a:lnTo>
                    <a:pt x="5142" y="7219"/>
                  </a:lnTo>
                  <a:lnTo>
                    <a:pt x="723" y="20468"/>
                  </a:lnTo>
                  <a:lnTo>
                    <a:pt x="0" y="39707"/>
                  </a:lnTo>
                  <a:lnTo>
                    <a:pt x="7227" y="51713"/>
                  </a:lnTo>
                  <a:lnTo>
                    <a:pt x="19049" y="56631"/>
                  </a:lnTo>
                  <a:lnTo>
                    <a:pt x="21429" y="56460"/>
                  </a:lnTo>
                  <a:lnTo>
                    <a:pt x="31735" y="51182"/>
                  </a:lnTo>
                  <a:lnTo>
                    <a:pt x="38920" y="39600"/>
                  </a:lnTo>
                  <a:lnTo>
                    <a:pt x="41393" y="23170"/>
                  </a:lnTo>
                  <a:lnTo>
                    <a:pt x="36658" y="10715"/>
                  </a:lnTo>
                  <a:lnTo>
                    <a:pt x="26956" y="2359"/>
                  </a:lnTo>
                  <a:lnTo>
                    <a:pt x="1256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26" name="object 55"/>
            <p:cNvSpPr/>
            <p:nvPr/>
          </p:nvSpPr>
          <p:spPr>
            <a:xfrm>
              <a:off x="2751154" y="1986717"/>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27" name="object 56"/>
            <p:cNvSpPr/>
            <p:nvPr/>
          </p:nvSpPr>
          <p:spPr>
            <a:xfrm>
              <a:off x="2713578" y="1981536"/>
              <a:ext cx="27534" cy="32252"/>
            </a:xfrm>
            <a:custGeom>
              <a:avLst/>
              <a:gdLst/>
              <a:ahLst/>
              <a:cxnLst/>
              <a:rect l="l" t="t" r="r" b="b"/>
              <a:pathLst>
                <a:path w="40703" h="55978">
                  <a:moveTo>
                    <a:pt x="12426" y="0"/>
                  </a:moveTo>
                  <a:lnTo>
                    <a:pt x="5008" y="7654"/>
                  </a:lnTo>
                  <a:lnTo>
                    <a:pt x="495" y="20985"/>
                  </a:lnTo>
                  <a:lnTo>
                    <a:pt x="0" y="40059"/>
                  </a:lnTo>
                  <a:lnTo>
                    <a:pt x="8289" y="51383"/>
                  </a:lnTo>
                  <a:lnTo>
                    <a:pt x="20358" y="55978"/>
                  </a:lnTo>
                  <a:lnTo>
                    <a:pt x="21754" y="55919"/>
                  </a:lnTo>
                  <a:lnTo>
                    <a:pt x="31924" y="51011"/>
                  </a:lnTo>
                  <a:lnTo>
                    <a:pt x="38537" y="39333"/>
                  </a:lnTo>
                  <a:lnTo>
                    <a:pt x="40703" y="22456"/>
                  </a:lnTo>
                  <a:lnTo>
                    <a:pt x="36545" y="10077"/>
                  </a:lnTo>
                  <a:lnTo>
                    <a:pt x="27310" y="1929"/>
                  </a:lnTo>
                  <a:lnTo>
                    <a:pt x="12426"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28" name="object 57"/>
            <p:cNvSpPr/>
            <p:nvPr/>
          </p:nvSpPr>
          <p:spPr>
            <a:xfrm>
              <a:off x="2717523" y="1986717"/>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29" name="object 58"/>
            <p:cNvSpPr/>
            <p:nvPr/>
          </p:nvSpPr>
          <p:spPr>
            <a:xfrm>
              <a:off x="2681056" y="1981185"/>
              <a:ext cx="27828" cy="32603"/>
            </a:xfrm>
            <a:custGeom>
              <a:avLst/>
              <a:gdLst/>
              <a:ahLst/>
              <a:cxnLst/>
              <a:rect l="l" t="t" r="r" b="b"/>
              <a:pathLst>
                <a:path w="41137" h="56589">
                  <a:moveTo>
                    <a:pt x="12930" y="0"/>
                  </a:moveTo>
                  <a:lnTo>
                    <a:pt x="5647" y="7244"/>
                  </a:lnTo>
                  <a:lnTo>
                    <a:pt x="850" y="20480"/>
                  </a:lnTo>
                  <a:lnTo>
                    <a:pt x="0" y="39665"/>
                  </a:lnTo>
                  <a:lnTo>
                    <a:pt x="7819" y="51671"/>
                  </a:lnTo>
                  <a:lnTo>
                    <a:pt x="18729" y="56589"/>
                  </a:lnTo>
                  <a:lnTo>
                    <a:pt x="20787" y="56462"/>
                  </a:lnTo>
                  <a:lnTo>
                    <a:pt x="31251" y="51325"/>
                  </a:lnTo>
                  <a:lnTo>
                    <a:pt x="38573" y="39829"/>
                  </a:lnTo>
                  <a:lnTo>
                    <a:pt x="41137" y="23550"/>
                  </a:lnTo>
                  <a:lnTo>
                    <a:pt x="36532" y="10894"/>
                  </a:lnTo>
                  <a:lnTo>
                    <a:pt x="27001" y="2390"/>
                  </a:lnTo>
                  <a:lnTo>
                    <a:pt x="12930"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30" name="object 59"/>
            <p:cNvSpPr/>
            <p:nvPr/>
          </p:nvSpPr>
          <p:spPr>
            <a:xfrm>
              <a:off x="2685292" y="1986717"/>
              <a:ext cx="18217" cy="20714"/>
            </a:xfrm>
            <a:custGeom>
              <a:avLst/>
              <a:gdLst/>
              <a:ahLst/>
              <a:cxnLst/>
              <a:rect l="l" t="t" r="r" b="b"/>
              <a:pathLst>
                <a:path w="26930" h="35953">
                  <a:moveTo>
                    <a:pt x="20715" y="0"/>
                  </a:moveTo>
                  <a:lnTo>
                    <a:pt x="6215" y="0"/>
                  </a:lnTo>
                  <a:lnTo>
                    <a:pt x="0" y="8297"/>
                  </a:lnTo>
                  <a:lnTo>
                    <a:pt x="0" y="27655"/>
                  </a:lnTo>
                  <a:lnTo>
                    <a:pt x="6215" y="35953"/>
                  </a:lnTo>
                  <a:lnTo>
                    <a:pt x="20715" y="35953"/>
                  </a:lnTo>
                  <a:lnTo>
                    <a:pt x="26930" y="27655"/>
                  </a:lnTo>
                  <a:lnTo>
                    <a:pt x="26930" y="8297"/>
                  </a:lnTo>
                  <a:lnTo>
                    <a:pt x="20715" y="0"/>
                  </a:lnTo>
                  <a:close/>
                </a:path>
              </a:pathLst>
            </a:custGeom>
            <a:solidFill>
              <a:srgbClr val="2A3077"/>
            </a:solidFill>
          </p:spPr>
          <p:txBody>
            <a:bodyPr wrap="square" lIns="0" tIns="0" rIns="0" bIns="0" rtlCol="0">
              <a:noAutofit/>
            </a:bodyPr>
            <a:lstStyle/>
            <a:p>
              <a:endParaRPr dirty="0">
                <a:solidFill>
                  <a:prstClr val="black"/>
                </a:solidFill>
              </a:endParaRPr>
            </a:p>
          </p:txBody>
        </p:sp>
        <p:sp>
          <p:nvSpPr>
            <p:cNvPr id="131" name="object 60"/>
            <p:cNvSpPr/>
            <p:nvPr/>
          </p:nvSpPr>
          <p:spPr>
            <a:xfrm>
              <a:off x="2510162" y="1849675"/>
              <a:ext cx="93888" cy="76479"/>
            </a:xfrm>
            <a:custGeom>
              <a:avLst/>
              <a:gdLst/>
              <a:ahLst/>
              <a:cxnLst/>
              <a:rect l="l" t="t" r="r" b="b"/>
              <a:pathLst>
                <a:path w="138791" h="132744">
                  <a:moveTo>
                    <a:pt x="76645" y="0"/>
                  </a:moveTo>
                  <a:lnTo>
                    <a:pt x="60076" y="19358"/>
                  </a:lnTo>
                  <a:lnTo>
                    <a:pt x="86999" y="49776"/>
                  </a:lnTo>
                  <a:lnTo>
                    <a:pt x="0" y="49776"/>
                  </a:lnTo>
                  <a:lnTo>
                    <a:pt x="0" y="82967"/>
                  </a:lnTo>
                  <a:lnTo>
                    <a:pt x="86999" y="82967"/>
                  </a:lnTo>
                  <a:lnTo>
                    <a:pt x="60076" y="113386"/>
                  </a:lnTo>
                  <a:lnTo>
                    <a:pt x="76645" y="132744"/>
                  </a:lnTo>
                  <a:lnTo>
                    <a:pt x="138791" y="66372"/>
                  </a:lnTo>
                  <a:lnTo>
                    <a:pt x="76645"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32" name="object 61"/>
            <p:cNvSpPr/>
            <p:nvPr/>
          </p:nvSpPr>
          <p:spPr>
            <a:xfrm>
              <a:off x="2510162" y="1913409"/>
              <a:ext cx="93888" cy="76479"/>
            </a:xfrm>
            <a:custGeom>
              <a:avLst/>
              <a:gdLst/>
              <a:ahLst/>
              <a:cxnLst/>
              <a:rect l="l" t="t" r="r" b="b"/>
              <a:pathLst>
                <a:path w="138791" h="132744">
                  <a:moveTo>
                    <a:pt x="76645" y="0"/>
                  </a:moveTo>
                  <a:lnTo>
                    <a:pt x="60076" y="19358"/>
                  </a:lnTo>
                  <a:lnTo>
                    <a:pt x="86999" y="49776"/>
                  </a:lnTo>
                  <a:lnTo>
                    <a:pt x="0" y="49776"/>
                  </a:lnTo>
                  <a:lnTo>
                    <a:pt x="0" y="82967"/>
                  </a:lnTo>
                  <a:lnTo>
                    <a:pt x="86999" y="82967"/>
                  </a:lnTo>
                  <a:lnTo>
                    <a:pt x="60076" y="113386"/>
                  </a:lnTo>
                  <a:lnTo>
                    <a:pt x="76645" y="132744"/>
                  </a:lnTo>
                  <a:lnTo>
                    <a:pt x="138791" y="66372"/>
                  </a:lnTo>
                  <a:lnTo>
                    <a:pt x="76645" y="0"/>
                  </a:lnTo>
                  <a:close/>
                </a:path>
              </a:pathLst>
            </a:custGeom>
            <a:solidFill>
              <a:srgbClr val="FFFFFF"/>
            </a:solidFill>
          </p:spPr>
          <p:txBody>
            <a:bodyPr wrap="square" lIns="0" tIns="0" rIns="0" bIns="0" rtlCol="0">
              <a:noAutofit/>
            </a:bodyPr>
            <a:lstStyle/>
            <a:p>
              <a:endParaRPr dirty="0">
                <a:solidFill>
                  <a:prstClr val="black"/>
                </a:solidFill>
              </a:endParaRPr>
            </a:p>
          </p:txBody>
        </p:sp>
        <p:sp>
          <p:nvSpPr>
            <p:cNvPr id="133" name="object 62"/>
            <p:cNvSpPr/>
            <p:nvPr/>
          </p:nvSpPr>
          <p:spPr>
            <a:xfrm>
              <a:off x="2510162" y="1973955"/>
              <a:ext cx="93888" cy="76479"/>
            </a:xfrm>
            <a:custGeom>
              <a:avLst/>
              <a:gdLst/>
              <a:ahLst/>
              <a:cxnLst/>
              <a:rect l="l" t="t" r="r" b="b"/>
              <a:pathLst>
                <a:path w="138791" h="132744">
                  <a:moveTo>
                    <a:pt x="76645" y="0"/>
                  </a:moveTo>
                  <a:lnTo>
                    <a:pt x="60076" y="19358"/>
                  </a:lnTo>
                  <a:lnTo>
                    <a:pt x="86999" y="49776"/>
                  </a:lnTo>
                  <a:lnTo>
                    <a:pt x="0" y="49776"/>
                  </a:lnTo>
                  <a:lnTo>
                    <a:pt x="0" y="82967"/>
                  </a:lnTo>
                  <a:lnTo>
                    <a:pt x="86999" y="82967"/>
                  </a:lnTo>
                  <a:lnTo>
                    <a:pt x="60076" y="113386"/>
                  </a:lnTo>
                  <a:lnTo>
                    <a:pt x="76645" y="132744"/>
                  </a:lnTo>
                  <a:lnTo>
                    <a:pt x="138791" y="66372"/>
                  </a:lnTo>
                  <a:lnTo>
                    <a:pt x="76645" y="0"/>
                  </a:lnTo>
                  <a:close/>
                </a:path>
              </a:pathLst>
            </a:custGeom>
            <a:solidFill>
              <a:srgbClr val="FFFFFF"/>
            </a:solidFill>
          </p:spPr>
          <p:txBody>
            <a:bodyPr wrap="square" lIns="0" tIns="0" rIns="0" bIns="0" rtlCol="0">
              <a:noAutofit/>
            </a:bodyPr>
            <a:lstStyle/>
            <a:p>
              <a:endParaRPr dirty="0">
                <a:solidFill>
                  <a:prstClr val="black"/>
                </a:solidFill>
              </a:endParaRPr>
            </a:p>
          </p:txBody>
        </p:sp>
      </p:grpSp>
      <p:sp>
        <p:nvSpPr>
          <p:cNvPr id="134" name="标题 1"/>
          <p:cNvSpPr>
            <a:spLocks noGrp="1"/>
          </p:cNvSpPr>
          <p:nvPr>
            <p:ph type="title"/>
          </p:nvPr>
        </p:nvSpPr>
        <p:spPr>
          <a:xfrm>
            <a:off x="457357" y="339491"/>
            <a:ext cx="8229443" cy="457200"/>
          </a:xfrm>
          <a:noFill/>
          <a:ln w="9525">
            <a:noFill/>
            <a:miter lim="800000"/>
          </a:ln>
        </p:spPr>
        <p:txBody>
          <a:bodyPr vert="horz" wrap="square" lIns="91440" tIns="45720" rIns="91440" bIns="45720" numCol="1" anchor="ctr" anchorCtr="0" compatLnSpc="1"/>
          <a:lstStyle/>
          <a:p>
            <a:r>
              <a:rPr lang="zh-CN" altLang="en-US" sz="2400" dirty="0">
                <a:solidFill>
                  <a:prstClr val="black">
                    <a:lumMod val="65000"/>
                    <a:lumOff val="35000"/>
                  </a:prstClr>
                </a:solidFill>
              </a:rPr>
              <a:t>传统解决方案的挑战与问题</a:t>
            </a:r>
            <a:endParaRPr lang="zh-CN" altLang="en-US" sz="2400" dirty="0">
              <a:solidFill>
                <a:prstClr val="black">
                  <a:lumMod val="65000"/>
                  <a:lumOff val="35000"/>
                </a:prstClr>
              </a:solidFill>
            </a:endParaRPr>
          </a:p>
        </p:txBody>
      </p:sp>
    </p:spTree>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100"/>
                                            <p:tgtEl>
                                              <p:spTgt spid="6"/>
                                            </p:tgtEl>
                                          </p:cBhvr>
                                        </p:animEffect>
                                      </p:childTnLst>
                                    </p:cTn>
                                  </p:par>
                                </p:childTnLst>
                              </p:cTn>
                            </p:par>
                            <p:par>
                              <p:cTn id="8" fill="hold">
                                <p:stCondLst>
                                  <p:cond delay="2500"/>
                                </p:stCondLst>
                                <p:childTnLst>
                                  <p:par>
                                    <p:cTn id="9" presetID="2" presetClass="entr" presetSubtype="2" fill="hold" grpId="0" nodeType="afterEffect" p14:presetBounceEnd="56000">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14:bounceEnd="56000">
                                          <p:cBhvr additive="base">
                                            <p:cTn id="11" dur="300" fill="hold"/>
                                            <p:tgtEl>
                                              <p:spTgt spid="75"/>
                                            </p:tgtEl>
                                            <p:attrNameLst>
                                              <p:attrName>ppt_x</p:attrName>
                                            </p:attrNameLst>
                                          </p:cBhvr>
                                          <p:tavLst>
                                            <p:tav tm="0">
                                              <p:val>
                                                <p:strVal val="1+#ppt_w/2"/>
                                              </p:val>
                                            </p:tav>
                                            <p:tav tm="100000">
                                              <p:val>
                                                <p:strVal val="#ppt_x"/>
                                              </p:val>
                                            </p:tav>
                                          </p:tavLst>
                                        </p:anim>
                                        <p:anim calcmode="lin" valueType="num" p14:bounceEnd="56000">
                                          <p:cBhvr additive="base">
                                            <p:cTn id="12" dur="3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2" fill="hold" grpId="0" nodeType="afterEffect" p14:presetBounceEnd="56000">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14:bounceEnd="56000">
                                          <p:cBhvr additive="base">
                                            <p:cTn id="16" dur="300" fill="hold"/>
                                            <p:tgtEl>
                                              <p:spTgt spid="76"/>
                                            </p:tgtEl>
                                            <p:attrNameLst>
                                              <p:attrName>ppt_x</p:attrName>
                                            </p:attrNameLst>
                                          </p:cBhvr>
                                          <p:tavLst>
                                            <p:tav tm="0">
                                              <p:val>
                                                <p:strVal val="1+#ppt_w/2"/>
                                              </p:val>
                                            </p:tav>
                                            <p:tav tm="100000">
                                              <p:val>
                                                <p:strVal val="#ppt_x"/>
                                              </p:val>
                                            </p:tav>
                                          </p:tavLst>
                                        </p:anim>
                                        <p:anim calcmode="lin" valueType="num" p14:bounceEnd="56000">
                                          <p:cBhvr additive="base">
                                            <p:cTn id="17" dur="300" fill="hold"/>
                                            <p:tgtEl>
                                              <p:spTgt spid="7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2" fill="hold" grpId="0" nodeType="afterEffect" p14:presetBounceEnd="56000">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14:bounceEnd="56000">
                                          <p:cBhvr additive="base">
                                            <p:cTn id="21" dur="300" fill="hold"/>
                                            <p:tgtEl>
                                              <p:spTgt spid="77"/>
                                            </p:tgtEl>
                                            <p:attrNameLst>
                                              <p:attrName>ppt_x</p:attrName>
                                            </p:attrNameLst>
                                          </p:cBhvr>
                                          <p:tavLst>
                                            <p:tav tm="0">
                                              <p:val>
                                                <p:strVal val="1+#ppt_w/2"/>
                                              </p:val>
                                            </p:tav>
                                            <p:tav tm="100000">
                                              <p:val>
                                                <p:strVal val="#ppt_x"/>
                                              </p:val>
                                            </p:tav>
                                          </p:tavLst>
                                        </p:anim>
                                        <p:anim calcmode="lin" valueType="num" p14:bounceEnd="56000">
                                          <p:cBhvr additive="base">
                                            <p:cTn id="22" dur="300" fill="hold"/>
                                            <p:tgtEl>
                                              <p:spTgt spid="77"/>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2" presetClass="entr" presetSubtype="2" fill="hold" grpId="0" nodeType="afterEffect" p14:presetBounceEnd="56000">
                                      <p:stCondLst>
                                        <p:cond delay="0"/>
                                      </p:stCondLst>
                                      <p:childTnLst>
                                        <p:set>
                                          <p:cBhvr>
                                            <p:cTn id="25" dur="1" fill="hold">
                                              <p:stCondLst>
                                                <p:cond delay="0"/>
                                              </p:stCondLst>
                                            </p:cTn>
                                            <p:tgtEl>
                                              <p:spTgt spid="78"/>
                                            </p:tgtEl>
                                            <p:attrNameLst>
                                              <p:attrName>style.visibility</p:attrName>
                                            </p:attrNameLst>
                                          </p:cBhvr>
                                          <p:to>
                                            <p:strVal val="visible"/>
                                          </p:to>
                                        </p:set>
                                        <p:anim calcmode="lin" valueType="num" p14:bounceEnd="56000">
                                          <p:cBhvr additive="base">
                                            <p:cTn id="26" dur="300" fill="hold"/>
                                            <p:tgtEl>
                                              <p:spTgt spid="78"/>
                                            </p:tgtEl>
                                            <p:attrNameLst>
                                              <p:attrName>ppt_x</p:attrName>
                                            </p:attrNameLst>
                                          </p:cBhvr>
                                          <p:tavLst>
                                            <p:tav tm="0">
                                              <p:val>
                                                <p:strVal val="1+#ppt_w/2"/>
                                              </p:val>
                                            </p:tav>
                                            <p:tav tm="100000">
                                              <p:val>
                                                <p:strVal val="#ppt_x"/>
                                              </p:val>
                                            </p:tav>
                                          </p:tavLst>
                                        </p:anim>
                                        <p:anim calcmode="lin" valueType="num" p14:bounceEnd="56000">
                                          <p:cBhvr additive="base">
                                            <p:cTn id="27" dur="3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100"/>
                                            <p:tgtEl>
                                              <p:spTgt spid="6"/>
                                            </p:tgtEl>
                                          </p:cBhvr>
                                        </p:animEffect>
                                      </p:childTnLst>
                                    </p:cTn>
                                  </p:par>
                                </p:childTnLst>
                              </p:cTn>
                            </p:par>
                            <p:par>
                              <p:cTn id="8" fill="hold">
                                <p:stCondLst>
                                  <p:cond delay="2500"/>
                                </p:stCondLst>
                                <p:childTnLst>
                                  <p:par>
                                    <p:cTn id="9" presetID="2" presetClass="entr" presetSubtype="2"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300" fill="hold"/>
                                            <p:tgtEl>
                                              <p:spTgt spid="75"/>
                                            </p:tgtEl>
                                            <p:attrNameLst>
                                              <p:attrName>ppt_x</p:attrName>
                                            </p:attrNameLst>
                                          </p:cBhvr>
                                          <p:tavLst>
                                            <p:tav tm="0">
                                              <p:val>
                                                <p:strVal val="1+#ppt_w/2"/>
                                              </p:val>
                                            </p:tav>
                                            <p:tav tm="100000">
                                              <p:val>
                                                <p:strVal val="#ppt_x"/>
                                              </p:val>
                                            </p:tav>
                                          </p:tavLst>
                                        </p:anim>
                                        <p:anim calcmode="lin" valueType="num">
                                          <p:cBhvr additive="base">
                                            <p:cTn id="12" dur="3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3000"/>
                                </p:stCondLst>
                                <p:childTnLst>
                                  <p:par>
                                    <p:cTn id="14" presetID="2" presetClass="entr" presetSubtype="2" fill="hold" grpId="0" nodeType="afterEffect">
                                      <p:stCondLst>
                                        <p:cond delay="0"/>
                                      </p:stCondLst>
                                      <p:childTnLst>
                                        <p:set>
                                          <p:cBhvr>
                                            <p:cTn id="15" dur="1" fill="hold">
                                              <p:stCondLst>
                                                <p:cond delay="0"/>
                                              </p:stCondLst>
                                            </p:cTn>
                                            <p:tgtEl>
                                              <p:spTgt spid="76"/>
                                            </p:tgtEl>
                                            <p:attrNameLst>
                                              <p:attrName>style.visibility</p:attrName>
                                            </p:attrNameLst>
                                          </p:cBhvr>
                                          <p:to>
                                            <p:strVal val="visible"/>
                                          </p:to>
                                        </p:set>
                                        <p:anim calcmode="lin" valueType="num">
                                          <p:cBhvr additive="base">
                                            <p:cTn id="16" dur="300" fill="hold"/>
                                            <p:tgtEl>
                                              <p:spTgt spid="76"/>
                                            </p:tgtEl>
                                            <p:attrNameLst>
                                              <p:attrName>ppt_x</p:attrName>
                                            </p:attrNameLst>
                                          </p:cBhvr>
                                          <p:tavLst>
                                            <p:tav tm="0">
                                              <p:val>
                                                <p:strVal val="1+#ppt_w/2"/>
                                              </p:val>
                                            </p:tav>
                                            <p:tav tm="100000">
                                              <p:val>
                                                <p:strVal val="#ppt_x"/>
                                              </p:val>
                                            </p:tav>
                                          </p:tavLst>
                                        </p:anim>
                                        <p:anim calcmode="lin" valueType="num">
                                          <p:cBhvr additive="base">
                                            <p:cTn id="17" dur="300" fill="hold"/>
                                            <p:tgtEl>
                                              <p:spTgt spid="76"/>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2" presetClass="entr" presetSubtype="2" fill="hold" grpId="0" nodeType="afterEffect">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cBhvr additive="base">
                                            <p:cTn id="21" dur="300" fill="hold"/>
                                            <p:tgtEl>
                                              <p:spTgt spid="77"/>
                                            </p:tgtEl>
                                            <p:attrNameLst>
                                              <p:attrName>ppt_x</p:attrName>
                                            </p:attrNameLst>
                                          </p:cBhvr>
                                          <p:tavLst>
                                            <p:tav tm="0">
                                              <p:val>
                                                <p:strVal val="1+#ppt_w/2"/>
                                              </p:val>
                                            </p:tav>
                                            <p:tav tm="100000">
                                              <p:val>
                                                <p:strVal val="#ppt_x"/>
                                              </p:val>
                                            </p:tav>
                                          </p:tavLst>
                                        </p:anim>
                                        <p:anim calcmode="lin" valueType="num">
                                          <p:cBhvr additive="base">
                                            <p:cTn id="22" dur="300" fill="hold"/>
                                            <p:tgtEl>
                                              <p:spTgt spid="77"/>
                                            </p:tgtEl>
                                            <p:attrNameLst>
                                              <p:attrName>ppt_y</p:attrName>
                                            </p:attrNameLst>
                                          </p:cBhvr>
                                          <p:tavLst>
                                            <p:tav tm="0">
                                              <p:val>
                                                <p:strVal val="#ppt_y"/>
                                              </p:val>
                                            </p:tav>
                                            <p:tav tm="100000">
                                              <p:val>
                                                <p:strVal val="#ppt_y"/>
                                              </p:val>
                                            </p:tav>
                                          </p:tavLst>
                                        </p:anim>
                                      </p:childTnLst>
                                    </p:cTn>
                                  </p:par>
                                </p:childTnLst>
                              </p:cTn>
                            </p:par>
                            <p:par>
                              <p:cTn id="23" fill="hold">
                                <p:stCondLst>
                                  <p:cond delay="4000"/>
                                </p:stCondLst>
                                <p:childTnLst>
                                  <p:par>
                                    <p:cTn id="24" presetID="2" presetClass="entr" presetSubtype="2" fill="hold" grpId="0" nodeType="afterEffect">
                                      <p:stCondLst>
                                        <p:cond delay="0"/>
                                      </p:stCondLst>
                                      <p:childTnLst>
                                        <p:set>
                                          <p:cBhvr>
                                            <p:cTn id="25" dur="1" fill="hold">
                                              <p:stCondLst>
                                                <p:cond delay="0"/>
                                              </p:stCondLst>
                                            </p:cTn>
                                            <p:tgtEl>
                                              <p:spTgt spid="78"/>
                                            </p:tgtEl>
                                            <p:attrNameLst>
                                              <p:attrName>style.visibility</p:attrName>
                                            </p:attrNameLst>
                                          </p:cBhvr>
                                          <p:to>
                                            <p:strVal val="visible"/>
                                          </p:to>
                                        </p:set>
                                        <p:anim calcmode="lin" valueType="num">
                                          <p:cBhvr additive="base">
                                            <p:cTn id="26" dur="300" fill="hold"/>
                                            <p:tgtEl>
                                              <p:spTgt spid="78"/>
                                            </p:tgtEl>
                                            <p:attrNameLst>
                                              <p:attrName>ppt_x</p:attrName>
                                            </p:attrNameLst>
                                          </p:cBhvr>
                                          <p:tavLst>
                                            <p:tav tm="0">
                                              <p:val>
                                                <p:strVal val="1+#ppt_w/2"/>
                                              </p:val>
                                            </p:tav>
                                            <p:tav tm="100000">
                                              <p:val>
                                                <p:strVal val="#ppt_x"/>
                                              </p:val>
                                            </p:tav>
                                          </p:tavLst>
                                        </p:anim>
                                        <p:anim calcmode="lin" valueType="num">
                                          <p:cBhvr additive="base">
                                            <p:cTn id="27" dur="3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1"/>
          <p:cNvSpPr txBox="1"/>
          <p:nvPr/>
        </p:nvSpPr>
        <p:spPr>
          <a:xfrm>
            <a:off x="2915816" y="2147575"/>
            <a:ext cx="3916006" cy="434989"/>
          </a:xfrm>
          <a:prstGeom prst="rect">
            <a:avLst/>
          </a:prstGeom>
          <a:noFill/>
        </p:spPr>
        <p:txBody>
          <a:bodyPr wrap="none" lIns="65023" tIns="32511" rIns="65023" bIns="32511"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lvl="1" fontAlgn="auto">
              <a:spcBef>
                <a:spcPts val="0"/>
              </a:spcBef>
              <a:spcAft>
                <a:spcPts val="0"/>
              </a:spcAft>
              <a:defRPr/>
            </a:pPr>
            <a:r>
              <a:rPr kumimoji="0" lang="zh-CN" altLang="en-US" sz="24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noProof="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新华</a:t>
            </a:r>
            <a:r>
              <a:rPr lang="zh-CN" altLang="en-US" sz="2400" b="1" noProof="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三校园网出口</a:t>
            </a:r>
            <a:r>
              <a:rPr lang="zh-CN" altLang="en-US" sz="2400" b="1"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解决</a:t>
            </a:r>
            <a:r>
              <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方案</a:t>
            </a:r>
            <a:endParaRPr lang="zh-CN" altLang="en-US" sz="2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7" name="直接连接符 9"/>
          <p:cNvCxnSpPr/>
          <p:nvPr/>
        </p:nvCxnSpPr>
        <p:spPr>
          <a:xfrm flipV="1">
            <a:off x="2660901" y="2015426"/>
            <a:ext cx="0" cy="1420419"/>
          </a:xfrm>
          <a:prstGeom prst="line">
            <a:avLst/>
          </a:prstGeom>
          <a:noFill/>
          <a:ln w="12700" cap="flat" cmpd="sng" algn="ctr">
            <a:solidFill>
              <a:srgbClr val="E8545D"/>
            </a:solidFill>
            <a:prstDash val="dash"/>
          </a:ln>
          <a:effectLst/>
        </p:spPr>
      </p:cxnSp>
      <p:sp>
        <p:nvSpPr>
          <p:cNvPr id="18" name="TextBox 13"/>
          <p:cNvSpPr txBox="1"/>
          <p:nvPr/>
        </p:nvSpPr>
        <p:spPr>
          <a:xfrm>
            <a:off x="1407117" y="3189672"/>
            <a:ext cx="902574" cy="246174"/>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PART </a:t>
            </a:r>
            <a:r>
              <a:rPr kumimoji="0" lang="en-US" altLang="zh-CN" sz="1600" b="0" i="0" u="none" strike="noStrike" kern="1200" cap="none" spc="0" normalizeH="0" baseline="0" noProof="0" dirty="0"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02</a:t>
            </a:r>
            <a:endParaRPr kumimoji="0" lang="zh-CN" altLang="en-US" sz="1600" b="0" i="0" u="none" strike="noStrike" kern="120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组合 25"/>
          <p:cNvGrpSpPr/>
          <p:nvPr/>
        </p:nvGrpSpPr>
        <p:grpSpPr>
          <a:xfrm>
            <a:off x="1259705" y="1984937"/>
            <a:ext cx="1050058" cy="1050116"/>
            <a:chOff x="304800" y="673100"/>
            <a:chExt cx="4000500" cy="4000500"/>
          </a:xfrm>
          <a:solidFill>
            <a:srgbClr val="D83D4C"/>
          </a:solidFill>
          <a:effectLst/>
        </p:grpSpPr>
        <p:sp>
          <p:nvSpPr>
            <p:cNvPr id="25" name="同心圆 24"/>
            <p:cNvSpPr/>
            <p:nvPr/>
          </p:nvSpPr>
          <p:spPr>
            <a:xfrm>
              <a:off x="304800" y="673100"/>
              <a:ext cx="4000500" cy="4000500"/>
            </a:xfrm>
            <a:prstGeom prst="donut">
              <a:avLst>
                <a:gd name="adj" fmla="val 4879"/>
              </a:avLst>
            </a:prstGeom>
            <a:grpFill/>
            <a:ln w="25400" cap="flat" cmpd="sng" algn="ctr">
              <a:no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椭圆 25"/>
            <p:cNvSpPr/>
            <p:nvPr/>
          </p:nvSpPr>
          <p:spPr>
            <a:xfrm>
              <a:off x="392112" y="760412"/>
              <a:ext cx="3825874" cy="3825874"/>
            </a:xfrm>
            <a:prstGeom prst="ellipse">
              <a:avLst/>
            </a:prstGeom>
            <a:solidFill>
              <a:srgbClr val="EA545D"/>
            </a:solidFill>
            <a:ln w="25400" cap="flat" cmpd="sng" algn="ctr">
              <a:solidFill>
                <a:srgbClr val="EA545D"/>
              </a:solidFill>
              <a:prstDash val="solid"/>
            </a:ln>
            <a:effectLst/>
          </p:spPr>
          <p:txBody>
            <a:bodyPr rtlCol="0" anchor="ctr"/>
            <a:lstStyle>
              <a:defPPr>
                <a:defRPr lang="zh-CN"/>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2565" algn="l" defTabSz="913765" rtl="0" eaLnBrk="1" latinLnBrk="0" hangingPunct="1">
                <a:defRPr sz="1800" kern="1200">
                  <a:solidFill>
                    <a:schemeClr val="lt1"/>
                  </a:solidFill>
                  <a:latin typeface="+mn-lt"/>
                  <a:ea typeface="+mn-ea"/>
                  <a:cs typeface="+mn-cs"/>
                </a:defRPr>
              </a:lvl7pPr>
              <a:lvl8pPr marL="3199765" algn="l" defTabSz="913765" rtl="0" eaLnBrk="1" latinLnBrk="0" hangingPunct="1">
                <a:defRPr sz="1800" kern="1200">
                  <a:solidFill>
                    <a:schemeClr val="lt1"/>
                  </a:solidFill>
                  <a:latin typeface="+mn-lt"/>
                  <a:ea typeface="+mn-ea"/>
                  <a:cs typeface="+mn-cs"/>
                </a:defRPr>
              </a:lvl8pPr>
              <a:lvl9pPr marL="3656965" algn="l" defTabSz="913765"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2" name="TextBox 13"/>
          <p:cNvSpPr txBox="1"/>
          <p:nvPr/>
        </p:nvSpPr>
        <p:spPr>
          <a:xfrm>
            <a:off x="1331640" y="2233776"/>
            <a:ext cx="902574" cy="553998"/>
          </a:xfrm>
          <a:prstGeom prst="rect">
            <a:avLst/>
          </a:prstGeom>
          <a:noFill/>
        </p:spPr>
        <p:txBody>
          <a:bodyPr wrap="square" lIns="0" tIns="0" rIns="0" bIns="0" rtlCol="0">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2565"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defRPr/>
            </a:pPr>
            <a:r>
              <a:rPr lang="en-US" altLang="zh-CN" sz="3600" b="1" dirty="0" smtClean="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rPr>
              <a:t>2</a:t>
            </a:r>
            <a:endPar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TextBox 15"/>
          <p:cNvSpPr txBox="1"/>
          <p:nvPr/>
        </p:nvSpPr>
        <p:spPr>
          <a:xfrm>
            <a:off x="3193285" y="2715766"/>
            <a:ext cx="1191352"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rPr>
              <a:t>安全防护</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15" name="TextBox 18"/>
          <p:cNvSpPr txBox="1"/>
          <p:nvPr/>
        </p:nvSpPr>
        <p:spPr>
          <a:xfrm>
            <a:off x="4604784" y="2715766"/>
            <a:ext cx="1191352"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smtClean="0">
                <a:latin typeface="微软雅黑" panose="020B0503020204020204" pitchFamily="34" charset="-122"/>
                <a:ea typeface="微软雅黑" panose="020B0503020204020204" pitchFamily="34" charset="-122"/>
                <a:cs typeface="方正豪体简体" panose="03000509000000000000" pitchFamily="65" charset="-122"/>
              </a:rPr>
              <a:t>智能选路</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3" name="TextBox 21"/>
          <p:cNvSpPr txBox="1"/>
          <p:nvPr/>
        </p:nvSpPr>
        <p:spPr>
          <a:xfrm>
            <a:off x="3193285" y="3075805"/>
            <a:ext cx="1191352"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rPr>
              <a:t>深度识别</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
        <p:nvSpPr>
          <p:cNvPr id="28" name="TextBox 24"/>
          <p:cNvSpPr txBox="1"/>
          <p:nvPr/>
        </p:nvSpPr>
        <p:spPr>
          <a:xfrm>
            <a:off x="4604784" y="3075804"/>
            <a:ext cx="1191352" cy="307777"/>
          </a:xfrm>
          <a:prstGeom prst="rect">
            <a:avLst/>
          </a:prstGeom>
          <a:noFill/>
        </p:spPr>
        <p:txBody>
          <a:bodyPr wrap="none" rtlCol="0">
            <a:spAutoFit/>
          </a:bodyPr>
          <a:lstStyle/>
          <a:p>
            <a:pPr marL="285750" indent="-285750">
              <a:buFont typeface="Wingdings" panose="05000000000000000000" pitchFamily="2" charset="2"/>
              <a:buChar char="n"/>
            </a:pPr>
            <a:r>
              <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rPr>
              <a:t>流量管理</a:t>
            </a:r>
            <a:endParaRPr lang="zh-CN" altLang="en-US" sz="1400" dirty="0">
              <a:latin typeface="微软雅黑" panose="020B0503020204020204" pitchFamily="34" charset="-122"/>
              <a:ea typeface="微软雅黑" panose="020B0503020204020204" pitchFamily="34" charset="-122"/>
              <a:cs typeface="方正豪体简体" panose="03000509000000000000" pitchFamily="65" charset="-122"/>
            </a:endParaRPr>
          </a:p>
        </p:txBody>
      </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MH" val="20170510105555"/>
  <p:tag name="MH_LIBRARY" val="GRAPHIC"/>
  <p:tag name="MH_TYPE" val="Other"/>
  <p:tag name="MH_ORDER" val="1"/>
</p:tagLst>
</file>

<file path=ppt/tags/tag10.xml><?xml version="1.0" encoding="utf-8"?>
<p:tagLst xmlns:p="http://schemas.openxmlformats.org/presentationml/2006/main">
  <p:tag name="MH" val="20170510105555"/>
  <p:tag name="MH_LIBRARY" val="GRAPHIC"/>
  <p:tag name="MH_TYPE" val="SubTitle"/>
  <p:tag name="MH_ORDER" val="1"/>
</p:tagLst>
</file>

<file path=ppt/tags/tag11.xml><?xml version="1.0" encoding="utf-8"?>
<p:tagLst xmlns:p="http://schemas.openxmlformats.org/presentationml/2006/main">
  <p:tag name="MH" val="20170510105555"/>
  <p:tag name="MH_LIBRARY" val="GRAPHIC"/>
  <p:tag name="MH_TYPE" val="SubTitle"/>
  <p:tag name="MH_ORDER" val="1"/>
</p:tagLst>
</file>

<file path=ppt/tags/tag12.xml><?xml version="1.0" encoding="utf-8"?>
<p:tagLst xmlns:p="http://schemas.openxmlformats.org/presentationml/2006/main">
  <p:tag name="MH" val="20170510105555"/>
  <p:tag name="MH_LIBRARY" val="GRAPHIC"/>
  <p:tag name="MH_TYPE" val="SubTitle"/>
  <p:tag name="MH_ORDER" val="1"/>
</p:tagLst>
</file>

<file path=ppt/tags/tag13.xml><?xml version="1.0" encoding="utf-8"?>
<p:tagLst xmlns:p="http://schemas.openxmlformats.org/presentationml/2006/main">
  <p:tag name="MH" val="20170510105555"/>
  <p:tag name="MH_LIBRARY" val="GRAPHIC"/>
  <p:tag name="MH_TYPE" val="SubTitle"/>
  <p:tag name="MH_ORDER" val="1"/>
</p:tagLst>
</file>

<file path=ppt/tags/tag14.xml><?xml version="1.0" encoding="utf-8"?>
<p:tagLst xmlns:p="http://schemas.openxmlformats.org/presentationml/2006/main">
  <p:tag name="MH" val="20170510105555"/>
  <p:tag name="MH_LIBRARY" val="GRAPHIC"/>
  <p:tag name="MH_TYPE" val="SubTitle"/>
  <p:tag name="MH_ORDER" val="2"/>
</p:tagLst>
</file>

<file path=ppt/tags/tag15.xml><?xml version="1.0" encoding="utf-8"?>
<p:tagLst xmlns:p="http://schemas.openxmlformats.org/presentationml/2006/main">
  <p:tag name="MH" val="20170510105555"/>
  <p:tag name="MH_LIBRARY" val="GRAPHIC"/>
  <p:tag name="MH_TYPE" val="Other"/>
  <p:tag name="MH_ORDER" val="1"/>
</p:tagLst>
</file>

<file path=ppt/tags/tag16.xml><?xml version="1.0" encoding="utf-8"?>
<p:tagLst xmlns:p="http://schemas.openxmlformats.org/presentationml/2006/main">
  <p:tag name="MH" val="20170510105555"/>
  <p:tag name="MH_LIBRARY" val="GRAPHIC"/>
  <p:tag name="MH_TYPE" val="Other"/>
  <p:tag name="MH_ORDER" val="1"/>
</p:tagLst>
</file>

<file path=ppt/tags/tag17.xml><?xml version="1.0" encoding="utf-8"?>
<p:tagLst xmlns:p="http://schemas.openxmlformats.org/presentationml/2006/main">
  <p:tag name="MH" val="20170510105555"/>
  <p:tag name="MH_LIBRARY" val="GRAPHIC"/>
  <p:tag name="MH_TYPE" val="Other"/>
  <p:tag name="MH_ORDER" val="1"/>
</p:tagLst>
</file>

<file path=ppt/tags/tag18.xml><?xml version="1.0" encoding="utf-8"?>
<p:tagLst xmlns:p="http://schemas.openxmlformats.org/presentationml/2006/main">
  <p:tag name="MH" val="20170510105555"/>
  <p:tag name="MH_LIBRARY" val="GRAPHIC"/>
  <p:tag name="MH_TYPE" val="Other"/>
  <p:tag name="MH_ORDER" val="1"/>
</p:tagLst>
</file>

<file path=ppt/tags/tag19.xml><?xml version="1.0" encoding="utf-8"?>
<p:tagLst xmlns:p="http://schemas.openxmlformats.org/presentationml/2006/main">
  <p:tag name="MH" val="20170510105555"/>
  <p:tag name="MH_LIBRARY" val="GRAPHIC"/>
  <p:tag name="MH_TYPE" val="Other"/>
  <p:tag name="MH_ORDER" val="1"/>
</p:tagLst>
</file>

<file path=ppt/tags/tag2.xml><?xml version="1.0" encoding="utf-8"?>
<p:tagLst xmlns:p="http://schemas.openxmlformats.org/presentationml/2006/main">
  <p:tag name="MH" val="20170510105555"/>
  <p:tag name="MH_LIBRARY" val="GRAPHIC"/>
  <p:tag name="MH_TYPE" val="Other"/>
  <p:tag name="MH_ORDER" val="2"/>
</p:tagLst>
</file>

<file path=ppt/tags/tag20.xml><?xml version="1.0" encoding="utf-8"?>
<p:tagLst xmlns:p="http://schemas.openxmlformats.org/presentationml/2006/main">
  <p:tag name="MH" val="20170510105555"/>
  <p:tag name="MH_LIBRARY" val="GRAPHIC"/>
  <p:tag name="MH_TYPE" val="Other"/>
  <p:tag name="MH_ORDER" val="2"/>
</p:tagLst>
</file>

<file path=ppt/tags/tag21.xml><?xml version="1.0" encoding="utf-8"?>
<p:tagLst xmlns:p="http://schemas.openxmlformats.org/presentationml/2006/main">
  <p:tag name="MH" val="20170510105555"/>
  <p:tag name="MH_LIBRARY" val="GRAPHIC"/>
  <p:tag name="MH_TYPE" val="Other"/>
  <p:tag name="MH_ORDER" val="1"/>
</p:tagLst>
</file>

<file path=ppt/tags/tag22.xml><?xml version="1.0" encoding="utf-8"?>
<p:tagLst xmlns:p="http://schemas.openxmlformats.org/presentationml/2006/main">
  <p:tag name="MH" val="20170510105555"/>
  <p:tag name="MH_LIBRARY" val="GRAPHIC"/>
  <p:tag name="MH_TYPE" val="SubTitle"/>
  <p:tag name="MH_ORDER" val="1"/>
</p:tagLst>
</file>

<file path=ppt/tags/tag23.xml><?xml version="1.0" encoding="utf-8"?>
<p:tagLst xmlns:p="http://schemas.openxmlformats.org/presentationml/2006/main">
  <p:tag name="MH" val="20170510105555"/>
  <p:tag name="MH_LIBRARY" val="GRAPHIC"/>
  <p:tag name="MH_TYPE" val="Other"/>
  <p:tag name="MH_ORDER" val="1"/>
</p:tagLst>
</file>

<file path=ppt/tags/tag24.xml><?xml version="1.0" encoding="utf-8"?>
<p:tagLst xmlns:p="http://schemas.openxmlformats.org/presentationml/2006/main">
  <p:tag name="MH" val="20170510105555"/>
  <p:tag name="MH_LIBRARY" val="GRAPHIC"/>
  <p:tag name="MH_TYPE" val="Other"/>
  <p:tag name="MH_ORDER" val="2"/>
</p:tagLst>
</file>

<file path=ppt/tags/tag25.xml><?xml version="1.0" encoding="utf-8"?>
<p:tagLst xmlns:p="http://schemas.openxmlformats.org/presentationml/2006/main">
  <p:tag name="MH" val="20170510105555"/>
  <p:tag name="MH_LIBRARY" val="GRAPHIC"/>
  <p:tag name="MH_TYPE" val="Other"/>
  <p:tag name="MH_ORDER" val="3"/>
</p:tagLst>
</file>

<file path=ppt/tags/tag26.xml><?xml version="1.0" encoding="utf-8"?>
<p:tagLst xmlns:p="http://schemas.openxmlformats.org/presentationml/2006/main">
  <p:tag name="MH" val="20170510105555"/>
  <p:tag name="MH_LIBRARY" val="GRAPHIC"/>
  <p:tag name="MH_TYPE" val="SubTitle"/>
  <p:tag name="MH_ORDER" val="1"/>
</p:tagLst>
</file>

<file path=ppt/tags/tag27.xml><?xml version="1.0" encoding="utf-8"?>
<p:tagLst xmlns:p="http://schemas.openxmlformats.org/presentationml/2006/main">
  <p:tag name="MH" val="20170510105555"/>
  <p:tag name="MH_LIBRARY" val="GRAPHIC"/>
  <p:tag name="MH_TYPE" val="SubTitle"/>
  <p:tag name="MH_ORDER" val="2"/>
</p:tagLst>
</file>

<file path=ppt/tags/tag28.xml><?xml version="1.0" encoding="utf-8"?>
<p:tagLst xmlns:p="http://schemas.openxmlformats.org/presentationml/2006/main">
  <p:tag name="MH" val="20170510105555"/>
  <p:tag name="MH_LIBRARY" val="GRAPHIC"/>
  <p:tag name="MH_TYPE" val="SubTitle"/>
  <p:tag name="MH_ORDER" val="3"/>
</p:tagLst>
</file>

<file path=ppt/tags/tag29.xml><?xml version="1.0" encoding="utf-8"?>
<p:tagLst xmlns:p="http://schemas.openxmlformats.org/presentationml/2006/main">
  <p:tag name="MH" val="20170510105555"/>
  <p:tag name="MH_LIBRARY" val="GRAPHIC"/>
  <p:tag name="MH_TYPE" val="Other"/>
  <p:tag name="MH_ORDER" val="4"/>
</p:tagLst>
</file>

<file path=ppt/tags/tag3.xml><?xml version="1.0" encoding="utf-8"?>
<p:tagLst xmlns:p="http://schemas.openxmlformats.org/presentationml/2006/main">
  <p:tag name="MH" val="20170510105555"/>
  <p:tag name="MH_LIBRARY" val="GRAPHIC"/>
  <p:tag name="MH_TYPE" val="Other"/>
  <p:tag name="MH_ORDER" val="3"/>
</p:tagLst>
</file>

<file path=ppt/tags/tag30.xml><?xml version="1.0" encoding="utf-8"?>
<p:tagLst xmlns:p="http://schemas.openxmlformats.org/presentationml/2006/main">
  <p:tag name="MH" val="20170510105555"/>
  <p:tag name="MH_LIBRARY" val="GRAPHIC"/>
  <p:tag name="MH_TYPE" val="Title"/>
  <p:tag name="MH_ORDER" val="1"/>
</p:tagLst>
</file>

<file path=ppt/tags/tag31.xml><?xml version="1.0" encoding="utf-8"?>
<p:tagLst xmlns:p="http://schemas.openxmlformats.org/presentationml/2006/main">
  <p:tag name="MH" val="20170510105555"/>
  <p:tag name="MH_LIBRARY" val="GRAPHIC"/>
  <p:tag name="MH_TYPE" val="Other"/>
  <p:tag name="MH_ORDER" val="2"/>
</p:tagLst>
</file>

<file path=ppt/tags/tag32.xml><?xml version="1.0" encoding="utf-8"?>
<p:tagLst xmlns:p="http://schemas.openxmlformats.org/presentationml/2006/main">
  <p:tag name="MH" val="20170510105555"/>
  <p:tag name="MH_LIBRARY" val="GRAPHIC"/>
  <p:tag name="MH_TYPE" val="SubTitle"/>
  <p:tag name="MH_ORDER" val="1"/>
</p:tagLst>
</file>

<file path=ppt/tags/tag33.xml><?xml version="1.0" encoding="utf-8"?>
<p:tagLst xmlns:p="http://schemas.openxmlformats.org/presentationml/2006/main">
  <p:tag name="MH" val="20170510105555"/>
  <p:tag name="MH_LIBRARY" val="GRAPHIC"/>
  <p:tag name="MH_TYPE" val="SubTitle"/>
  <p:tag name="MH_ORDER" val="1"/>
</p:tagLst>
</file>

<file path=ppt/tags/tag34.xml><?xml version="1.0" encoding="utf-8"?>
<p:tagLst xmlns:p="http://schemas.openxmlformats.org/presentationml/2006/main">
  <p:tag name="MH" val="20170510105555"/>
  <p:tag name="MH_LIBRARY" val="GRAPHIC"/>
  <p:tag name="MH_TYPE" val="SubTitle"/>
  <p:tag name="MH_ORDER" val="1"/>
</p:tagLst>
</file>

<file path=ppt/tags/tag35.xml><?xml version="1.0" encoding="utf-8"?>
<p:tagLst xmlns:p="http://schemas.openxmlformats.org/presentationml/2006/main">
  <p:tag name="MH" val="20170510105555"/>
  <p:tag name="MH_LIBRARY" val="GRAPHIC"/>
  <p:tag name="MH_TYPE" val="SubTitle"/>
  <p:tag name="MH_ORDER" val="1"/>
</p:tagLst>
</file>

<file path=ppt/tags/tag36.xml><?xml version="1.0" encoding="utf-8"?>
<p:tagLst xmlns:p="http://schemas.openxmlformats.org/presentationml/2006/main">
  <p:tag name="MH" val="20170510105555"/>
  <p:tag name="MH_LIBRARY" val="GRAPHIC"/>
  <p:tag name="MH_TYPE" val="SubTitle"/>
  <p:tag name="MH_ORDER" val="2"/>
</p:tagLst>
</file>

<file path=ppt/tags/tag37.xml><?xml version="1.0" encoding="utf-8"?>
<p:tagLst xmlns:p="http://schemas.openxmlformats.org/presentationml/2006/main">
  <p:tag name="MH" val="20170510105555"/>
  <p:tag name="MH_LIBRARY" val="GRAPHIC"/>
  <p:tag name="MH_TYPE" val="Other"/>
  <p:tag name="MH_ORDER" val="1"/>
</p:tagLst>
</file>

<file path=ppt/tags/tag38.xml><?xml version="1.0" encoding="utf-8"?>
<p:tagLst xmlns:p="http://schemas.openxmlformats.org/presentationml/2006/main">
  <p:tag name="MH" val="20170510105555"/>
  <p:tag name="MH_LIBRARY" val="GRAPHIC"/>
  <p:tag name="MH_TYPE" val="Other"/>
  <p:tag name="MH_ORDER" val="1"/>
</p:tagLst>
</file>

<file path=ppt/tags/tag39.xml><?xml version="1.0" encoding="utf-8"?>
<p:tagLst xmlns:p="http://schemas.openxmlformats.org/presentationml/2006/main">
  <p:tag name="MH" val="20170510105555"/>
  <p:tag name="MH_LIBRARY" val="GRAPHIC"/>
  <p:tag name="MH_TYPE" val="Other"/>
  <p:tag name="MH_ORDER" val="1"/>
</p:tagLst>
</file>

<file path=ppt/tags/tag4.xml><?xml version="1.0" encoding="utf-8"?>
<p:tagLst xmlns:p="http://schemas.openxmlformats.org/presentationml/2006/main">
  <p:tag name="MH" val="20170510105555"/>
  <p:tag name="MH_LIBRARY" val="GRAPHIC"/>
  <p:tag name="MH_TYPE" val="SubTitle"/>
  <p:tag name="MH_ORDER" val="1"/>
</p:tagLst>
</file>

<file path=ppt/tags/tag40.xml><?xml version="1.0" encoding="utf-8"?>
<p:tagLst xmlns:p="http://schemas.openxmlformats.org/presentationml/2006/main">
  <p:tag name="MH" val="20170510105555"/>
  <p:tag name="MH_LIBRARY" val="GRAPHIC"/>
  <p:tag name="MH_TYPE" val="Other"/>
  <p:tag name="MH_ORDER" val="1"/>
</p:tagLst>
</file>

<file path=ppt/tags/tag41.xml><?xml version="1.0" encoding="utf-8"?>
<p:tagLst xmlns:p="http://schemas.openxmlformats.org/presentationml/2006/main">
  <p:tag name="MH" val="20170510105555"/>
  <p:tag name="MH_LIBRARY" val="GRAPHIC"/>
  <p:tag name="MH_TYPE" val="Other"/>
  <p:tag name="MH_ORDER" val="1"/>
</p:tagLst>
</file>

<file path=ppt/tags/tag42.xml><?xml version="1.0" encoding="utf-8"?>
<p:tagLst xmlns:p="http://schemas.openxmlformats.org/presentationml/2006/main">
  <p:tag name="MH" val="20170510105555"/>
  <p:tag name="MH_LIBRARY" val="GRAPHIC"/>
  <p:tag name="MH_TYPE" val="Other"/>
  <p:tag name="MH_ORDER" val="2"/>
</p:tagLst>
</file>

<file path=ppt/tags/tag43.xml><?xml version="1.0" encoding="utf-8"?>
<p:tagLst xmlns:p="http://schemas.openxmlformats.org/presentationml/2006/main">
  <p:tag name="MH" val="20170510105555"/>
  <p:tag name="MH_LIBRARY" val="GRAPHIC"/>
  <p:tag name="MH_TYPE" val="Other"/>
  <p:tag name="MH_ORDER" val="1"/>
</p:tagLst>
</file>

<file path=ppt/tags/tag44.xml><?xml version="1.0" encoding="utf-8"?>
<p:tagLst xmlns:p="http://schemas.openxmlformats.org/presentationml/2006/main">
  <p:tag name="MH" val="20170510105555"/>
  <p:tag name="MH_LIBRARY" val="GRAPHIC"/>
  <p:tag name="MH_TYPE" val="SubTitle"/>
  <p:tag name="MH_ORDER" val="1"/>
</p:tagLst>
</file>

<file path=ppt/tags/tag45.xml><?xml version="1.0" encoding="utf-8"?>
<p:tagLst xmlns:p="http://schemas.openxmlformats.org/presentationml/2006/main">
  <p:tag name="MH" val="20170510105555"/>
  <p:tag name="MH_LIBRARY" val="GRAPHIC"/>
  <p:tag name="MH_TYPE" val="Other"/>
  <p:tag name="MH_ORDER" val="1"/>
</p:tagLst>
</file>

<file path=ppt/tags/tag46.xml><?xml version="1.0" encoding="utf-8"?>
<p:tagLst xmlns:p="http://schemas.openxmlformats.org/presentationml/2006/main">
  <p:tag name="MH" val="20170510105555"/>
  <p:tag name="MH_LIBRARY" val="GRAPHIC"/>
  <p:tag name="MH_TYPE" val="Other"/>
  <p:tag name="MH_ORDER" val="2"/>
</p:tagLst>
</file>

<file path=ppt/tags/tag47.xml><?xml version="1.0" encoding="utf-8"?>
<p:tagLst xmlns:p="http://schemas.openxmlformats.org/presentationml/2006/main">
  <p:tag name="MH" val="20170510105555"/>
  <p:tag name="MH_LIBRARY" val="GRAPHIC"/>
  <p:tag name="MH_TYPE" val="Other"/>
  <p:tag name="MH_ORDER" val="3"/>
</p:tagLst>
</file>

<file path=ppt/tags/tag48.xml><?xml version="1.0" encoding="utf-8"?>
<p:tagLst xmlns:p="http://schemas.openxmlformats.org/presentationml/2006/main">
  <p:tag name="MH" val="20170510105555"/>
  <p:tag name="MH_LIBRARY" val="GRAPHIC"/>
  <p:tag name="MH_TYPE" val="SubTitle"/>
  <p:tag name="MH_ORDER" val="1"/>
</p:tagLst>
</file>

<file path=ppt/tags/tag49.xml><?xml version="1.0" encoding="utf-8"?>
<p:tagLst xmlns:p="http://schemas.openxmlformats.org/presentationml/2006/main">
  <p:tag name="MH" val="20170510105555"/>
  <p:tag name="MH_LIBRARY" val="GRAPHIC"/>
  <p:tag name="MH_TYPE" val="SubTitle"/>
  <p:tag name="MH_ORDER" val="2"/>
</p:tagLst>
</file>

<file path=ppt/tags/tag5.xml><?xml version="1.0" encoding="utf-8"?>
<p:tagLst xmlns:p="http://schemas.openxmlformats.org/presentationml/2006/main">
  <p:tag name="MH" val="20170510105555"/>
  <p:tag name="MH_LIBRARY" val="GRAPHIC"/>
  <p:tag name="MH_TYPE" val="SubTitle"/>
  <p:tag name="MH_ORDER" val="2"/>
</p:tagLst>
</file>

<file path=ppt/tags/tag50.xml><?xml version="1.0" encoding="utf-8"?>
<p:tagLst xmlns:p="http://schemas.openxmlformats.org/presentationml/2006/main">
  <p:tag name="MH" val="20170510105555"/>
  <p:tag name="MH_LIBRARY" val="GRAPHIC"/>
  <p:tag name="MH_TYPE" val="SubTitle"/>
  <p:tag name="MH_ORDER" val="3"/>
</p:tagLst>
</file>

<file path=ppt/tags/tag51.xml><?xml version="1.0" encoding="utf-8"?>
<p:tagLst xmlns:p="http://schemas.openxmlformats.org/presentationml/2006/main">
  <p:tag name="MH" val="20170510105555"/>
  <p:tag name="MH_LIBRARY" val="GRAPHIC"/>
  <p:tag name="MH_TYPE" val="Other"/>
  <p:tag name="MH_ORDER" val="4"/>
</p:tagLst>
</file>

<file path=ppt/tags/tag52.xml><?xml version="1.0" encoding="utf-8"?>
<p:tagLst xmlns:p="http://schemas.openxmlformats.org/presentationml/2006/main">
  <p:tag name="MH" val="20170510105555"/>
  <p:tag name="MH_LIBRARY" val="GRAPHIC"/>
  <p:tag name="MH_TYPE" val="Title"/>
  <p:tag name="MH_ORDER" val="1"/>
</p:tagLst>
</file>

<file path=ppt/tags/tag53.xml><?xml version="1.0" encoding="utf-8"?>
<p:tagLst xmlns:p="http://schemas.openxmlformats.org/presentationml/2006/main">
  <p:tag name="MH" val="20170510105555"/>
  <p:tag name="MH_LIBRARY" val="GRAPHIC"/>
  <p:tag name="MH_TYPE" val="Other"/>
  <p:tag name="MH_ORDER" val="2"/>
</p:tagLst>
</file>

<file path=ppt/tags/tag54.xml><?xml version="1.0" encoding="utf-8"?>
<p:tagLst xmlns:p="http://schemas.openxmlformats.org/presentationml/2006/main">
  <p:tag name="MH" val="20170510105555"/>
  <p:tag name="MH_LIBRARY" val="GRAPHIC"/>
  <p:tag name="MH_TYPE" val="Other"/>
  <p:tag name="MH_ORDER" val="1"/>
</p:tagLst>
</file>

<file path=ppt/tags/tag55.xml><?xml version="1.0" encoding="utf-8"?>
<p:tagLst xmlns:p="http://schemas.openxmlformats.org/presentationml/2006/main">
  <p:tag name="MH" val="20170510105555"/>
  <p:tag name="MH_LIBRARY" val="GRAPHIC"/>
  <p:tag name="MH_TYPE" val="Other"/>
  <p:tag name="MH_ORDER" val="1"/>
</p:tagLst>
</file>

<file path=ppt/tags/tag56.xml><?xml version="1.0" encoding="utf-8"?>
<p:tagLst xmlns:p="http://schemas.openxmlformats.org/presentationml/2006/main">
  <p:tag name="MH" val="20170510105555"/>
  <p:tag name="MH_LIBRARY" val="GRAPHIC"/>
  <p:tag name="MH_TYPE" val="SubTitle"/>
  <p:tag name="MH_ORDER" val="2"/>
</p:tagLst>
</file>

<file path=ppt/tags/tag57.xml><?xml version="1.0" encoding="utf-8"?>
<p:tagLst xmlns:p="http://schemas.openxmlformats.org/presentationml/2006/main">
  <p:tag name="MH" val="20170510105555"/>
  <p:tag name="MH_LIBRARY" val="GRAPHIC"/>
  <p:tag name="MH_TYPE" val="SubTitle"/>
  <p:tag name="MH_ORDER" val="2"/>
</p:tagLst>
</file>

<file path=ppt/tags/tag58.xml><?xml version="1.0" encoding="utf-8"?>
<p:tagLst xmlns:p="http://schemas.openxmlformats.org/presentationml/2006/main">
  <p:tag name="MH" val="20170510105555"/>
  <p:tag name="MH_LIBRARY" val="GRAPHIC"/>
  <p:tag name="MH_TYPE" val="SubTitle"/>
  <p:tag name="MH_ORDER" val="2"/>
</p:tagLst>
</file>

<file path=ppt/tags/tag59.xml><?xml version="1.0" encoding="utf-8"?>
<p:tagLst xmlns:p="http://schemas.openxmlformats.org/presentationml/2006/main">
  <p:tag name="MH" val="20170510105555"/>
  <p:tag name="MH_LIBRARY" val="GRAPHIC"/>
  <p:tag name="MH_TYPE" val="SubTitle"/>
  <p:tag name="MH_ORDER" val="2"/>
</p:tagLst>
</file>

<file path=ppt/tags/tag6.xml><?xml version="1.0" encoding="utf-8"?>
<p:tagLst xmlns:p="http://schemas.openxmlformats.org/presentationml/2006/main">
  <p:tag name="MH" val="20170510105555"/>
  <p:tag name="MH_LIBRARY" val="GRAPHIC"/>
  <p:tag name="MH_TYPE" val="SubTitle"/>
  <p:tag name="MH_ORDER" val="3"/>
</p:tagLst>
</file>

<file path=ppt/tags/tag60.xml><?xml version="1.0" encoding="utf-8"?>
<p:tagLst xmlns:p="http://schemas.openxmlformats.org/presentationml/2006/main">
  <p:tag name="MH" val="20170510105555"/>
  <p:tag name="MH_LIBRARY" val="GRAPHIC"/>
  <p:tag name="MH_TYPE" val="SubTitle"/>
  <p:tag name="MH_ORDER" val="2"/>
</p:tagLst>
</file>

<file path=ppt/tags/tag61.xml><?xml version="1.0" encoding="utf-8"?>
<p:tagLst xmlns:p="http://schemas.openxmlformats.org/presentationml/2006/main">
  <p:tag name="MH" val="20170510105555"/>
  <p:tag name="MH_LIBRARY" val="GRAPHIC"/>
  <p:tag name="MH_TYPE" val="SubTitle"/>
  <p:tag name="MH_ORDER" val="2"/>
</p:tagLst>
</file>

<file path=ppt/tags/tag62.xml><?xml version="1.0" encoding="utf-8"?>
<p:tagLst xmlns:p="http://schemas.openxmlformats.org/presentationml/2006/main">
  <p:tag name="MH" val="20170510105555"/>
  <p:tag name="MH_LIBRARY" val="GRAPHIC"/>
  <p:tag name="MH_TYPE" val="SubTitle"/>
  <p:tag name="MH_ORDER" val="2"/>
</p:tagLst>
</file>

<file path=ppt/tags/tag63.xml><?xml version="1.0" encoding="utf-8"?>
<p:tagLst xmlns:p="http://schemas.openxmlformats.org/presentationml/2006/main">
  <p:tag name="MH" val="20170510105555"/>
  <p:tag name="MH_LIBRARY" val="GRAPHIC"/>
  <p:tag name="MH_TYPE" val="SubTitle"/>
  <p:tag name="MH_ORDER" val="2"/>
</p:tagLst>
</file>

<file path=ppt/tags/tag64.xml><?xml version="1.0" encoding="utf-8"?>
<p:tagLst xmlns:p="http://schemas.openxmlformats.org/presentationml/2006/main">
  <p:tag name="MH" val="20170510105555"/>
  <p:tag name="MH_LIBRARY" val="GRAPHIC"/>
  <p:tag name="MH_TYPE" val="SubTitle"/>
  <p:tag name="MH_ORDER" val="2"/>
</p:tagLst>
</file>

<file path=ppt/tags/tag65.xml><?xml version="1.0" encoding="utf-8"?>
<p:tagLst xmlns:p="http://schemas.openxmlformats.org/presentationml/2006/main">
  <p:tag name="MH" val="20170510105555"/>
  <p:tag name="MH_LIBRARY" val="GRAPHIC"/>
  <p:tag name="MH_TYPE" val="SubTitle"/>
  <p:tag name="MH_ORDER" val="2"/>
</p:tagLst>
</file>

<file path=ppt/tags/tag66.xml><?xml version="1.0" encoding="utf-8"?>
<p:tagLst xmlns:p="http://schemas.openxmlformats.org/presentationml/2006/main">
  <p:tag name="MH" val="20170510105555"/>
  <p:tag name="MH_LIBRARY" val="GRAPHIC"/>
  <p:tag name="MH_TYPE" val="SubTitle"/>
  <p:tag name="MH_ORDER" val="2"/>
</p:tagLst>
</file>

<file path=ppt/tags/tag67.xml><?xml version="1.0" encoding="utf-8"?>
<p:tagLst xmlns:p="http://schemas.openxmlformats.org/presentationml/2006/main">
  <p:tag name="MH" val="20170510105555"/>
  <p:tag name="MH_LIBRARY" val="GRAPHIC"/>
  <p:tag name="MH_TYPE" val="SubTitle"/>
  <p:tag name="MH_ORDER" val="2"/>
</p:tagLst>
</file>

<file path=ppt/tags/tag68.xml><?xml version="1.0" encoding="utf-8"?>
<p:tagLst xmlns:p="http://schemas.openxmlformats.org/presentationml/2006/main">
  <p:tag name="MH" val="20170510105555"/>
  <p:tag name="MH_LIBRARY" val="GRAPHIC"/>
  <p:tag name="MH_TYPE" val="SubTitle"/>
  <p:tag name="MH_ORDER" val="2"/>
</p:tagLst>
</file>

<file path=ppt/tags/tag69.xml><?xml version="1.0" encoding="utf-8"?>
<p:tagLst xmlns:p="http://schemas.openxmlformats.org/presentationml/2006/main">
  <p:tag name="MH" val="20170510105555"/>
  <p:tag name="MH_LIBRARY" val="GRAPHIC"/>
  <p:tag name="MH_TYPE" val="SubTitle"/>
  <p:tag name="MH_ORDER" val="2"/>
</p:tagLst>
</file>

<file path=ppt/tags/tag7.xml><?xml version="1.0" encoding="utf-8"?>
<p:tagLst xmlns:p="http://schemas.openxmlformats.org/presentationml/2006/main">
  <p:tag name="MH" val="20170510105555"/>
  <p:tag name="MH_LIBRARY" val="GRAPHIC"/>
  <p:tag name="MH_TYPE" val="Other"/>
  <p:tag name="MH_ORDER" val="4"/>
</p:tagLst>
</file>

<file path=ppt/tags/tag70.xml><?xml version="1.0" encoding="utf-8"?>
<p:tagLst xmlns:p="http://schemas.openxmlformats.org/presentationml/2006/main">
  <p:tag name="MH" val="20170510105555"/>
  <p:tag name="MH_LIBRARY" val="GRAPHIC"/>
  <p:tag name="MH_TYPE" val="SubTitle"/>
  <p:tag name="MH_ORDER" val="2"/>
</p:tagLst>
</file>

<file path=ppt/tags/tag71.xml><?xml version="1.0" encoding="utf-8"?>
<p:tagLst xmlns:p="http://schemas.openxmlformats.org/presentationml/2006/main">
  <p:tag name="MH" val="20170510105555"/>
  <p:tag name="MH_LIBRARY" val="GRAPHIC"/>
  <p:tag name="MH_TYPE" val="SubTitle"/>
  <p:tag name="MH_ORDER" val="2"/>
</p:tagLst>
</file>

<file path=ppt/tags/tag72.xml><?xml version="1.0" encoding="utf-8"?>
<p:tagLst xmlns:p="http://schemas.openxmlformats.org/presentationml/2006/main">
  <p:tag name="MH" val="20170510105555"/>
  <p:tag name="MH_LIBRARY" val="GRAPHIC"/>
  <p:tag name="MH_TYPE" val="SubTitle"/>
  <p:tag name="MH_ORDER" val="2"/>
</p:tagLst>
</file>

<file path=ppt/tags/tag73.xml><?xml version="1.0" encoding="utf-8"?>
<p:tagLst xmlns:p="http://schemas.openxmlformats.org/presentationml/2006/main">
  <p:tag name="MH" val="20170510105555"/>
  <p:tag name="MH_LIBRARY" val="GRAPHIC"/>
  <p:tag name="MH_TYPE" val="SubTitle"/>
  <p:tag name="MH_ORDER" val="2"/>
</p:tagLst>
</file>

<file path=ppt/tags/tag74.xml><?xml version="1.0" encoding="utf-8"?>
<p:tagLst xmlns:p="http://schemas.openxmlformats.org/presentationml/2006/main">
  <p:tag name="MH" val="20170510105555"/>
  <p:tag name="MH_LIBRARY" val="GRAPHIC"/>
  <p:tag name="MH_TYPE" val="SubTitle"/>
  <p:tag name="MH_ORDER" val="2"/>
</p:tagLst>
</file>

<file path=ppt/tags/tag8.xml><?xml version="1.0" encoding="utf-8"?>
<p:tagLst xmlns:p="http://schemas.openxmlformats.org/presentationml/2006/main">
  <p:tag name="MH" val="20170510105555"/>
  <p:tag name="MH_LIBRARY" val="GRAPHIC"/>
  <p:tag name="MH_TYPE" val="Title"/>
  <p:tag name="MH_ORDER" val="1"/>
</p:tagLst>
</file>

<file path=ppt/tags/tag9.xml><?xml version="1.0" encoding="utf-8"?>
<p:tagLst xmlns:p="http://schemas.openxmlformats.org/presentationml/2006/main">
  <p:tag name="MH" val="20170510105555"/>
  <p:tag name="MH_LIBRARY" val="GRAPHIC"/>
  <p:tag name="MH_TYPE" val="Other"/>
  <p:tag name="MH_ORDER" val="2"/>
</p:tagLst>
</file>

<file path=ppt/theme/theme1.xml><?xml version="1.0" encoding="utf-8"?>
<a:theme xmlns:a="http://schemas.openxmlformats.org/drawingml/2006/main" name="封面模板">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模板-Top Secret  绝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模板-Secret  机密 ">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模板-Confidential 秘密">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模板-Internal  内参">
  <a:themeElements>
    <a:clrScheme name="主题颜色-1">
      <a:dk1>
        <a:srgbClr val="262626"/>
      </a:dk1>
      <a:lt1>
        <a:srgbClr val="FFFFFF"/>
      </a:lt1>
      <a:dk2>
        <a:srgbClr val="262626"/>
      </a:dk2>
      <a:lt2>
        <a:srgbClr val="BFBFBF"/>
      </a:lt2>
      <a:accent1>
        <a:srgbClr val="2C4155"/>
      </a:accent1>
      <a:accent2>
        <a:srgbClr val="2290B3"/>
      </a:accent2>
      <a:accent3>
        <a:srgbClr val="6EADA7"/>
      </a:accent3>
      <a:accent4>
        <a:srgbClr val="ADB378"/>
      </a:accent4>
      <a:accent5>
        <a:srgbClr val="EB6161"/>
      </a:accent5>
      <a:accent6>
        <a:srgbClr val="CF7B0F"/>
      </a:accent6>
      <a:hlink>
        <a:srgbClr val="598486"/>
      </a:hlink>
      <a:folHlink>
        <a:srgbClr val="007272"/>
      </a:folHlink>
    </a:clrScheme>
    <a:fontScheme name="自定义设计方案">
      <a:majorFont>
        <a:latin typeface="Arial"/>
        <a:ea typeface="华文细黑"/>
        <a:cs typeface=""/>
      </a:majorFont>
      <a:minorFont>
        <a:latin typeface="华文中宋"/>
        <a:ea typeface="华文细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88B6"/>
        </a:solidFill>
        <a:ln w="12700" cap="flat" cmpd="sng" algn="ctr">
          <a:noFill/>
          <a:prstDash val="dash"/>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400" b="1" i="0" u="none" strike="noStrike" kern="0" cap="none" spc="0" normalizeH="0" baseline="0" noProof="0">
            <a:ln>
              <a:noFill/>
            </a:ln>
            <a:effectLst/>
            <a:uLnTx/>
            <a:uFillTx/>
            <a:latin typeface="微软雅黑" panose="020B0503020204020204" pitchFamily="34" charset="-122"/>
            <a:ea typeface="微软雅黑" panose="020B0503020204020204" pitchFamily="34" charset="-122"/>
            <a:cs typeface="+mn-cs"/>
          </a:defRPr>
        </a:defPPr>
      </a:lstStyle>
    </a:sp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新华三集团PPT模板-白底中文模板</Template>
  <TotalTime>0</TotalTime>
  <Words>7909</Words>
  <Application>WPS 演示</Application>
  <PresentationFormat>全屏显示(16:9)</PresentationFormat>
  <Paragraphs>1346</Paragraphs>
  <Slides>55</Slides>
  <Notes>17</Notes>
  <HiddenSlides>0</HiddenSlides>
  <MMClips>0</MMClips>
  <ScaleCrop>false</ScaleCrop>
  <HeadingPairs>
    <vt:vector size="6" baseType="variant">
      <vt:variant>
        <vt:lpstr>已用的字体</vt:lpstr>
      </vt:variant>
      <vt:variant>
        <vt:i4>22</vt:i4>
      </vt:variant>
      <vt:variant>
        <vt:lpstr>主题</vt:lpstr>
      </vt:variant>
      <vt:variant>
        <vt:i4>5</vt:i4>
      </vt:variant>
      <vt:variant>
        <vt:lpstr>幻灯片标题</vt:lpstr>
      </vt:variant>
      <vt:variant>
        <vt:i4>55</vt:i4>
      </vt:variant>
    </vt:vector>
  </HeadingPairs>
  <TitlesOfParts>
    <vt:vector size="82" baseType="lpstr">
      <vt:lpstr>Arial</vt:lpstr>
      <vt:lpstr>宋体</vt:lpstr>
      <vt:lpstr>Wingdings</vt:lpstr>
      <vt:lpstr>微软雅黑</vt:lpstr>
      <vt:lpstr>华文细黑</vt:lpstr>
      <vt:lpstr>Impact</vt:lpstr>
      <vt:lpstr>方正豪体简体</vt:lpstr>
      <vt:lpstr>Microsoft Sans Serif</vt:lpstr>
      <vt:lpstr>huxiaobo-gdh</vt:lpstr>
      <vt:lpstr>Segoe UI</vt:lpstr>
      <vt:lpstr>Calibri</vt:lpstr>
      <vt:lpstr>Arial</vt:lpstr>
      <vt:lpstr>Chelsea</vt:lpstr>
      <vt:lpstr>Arial Unicode MS</vt:lpstr>
      <vt:lpstr>Calibri</vt:lpstr>
      <vt:lpstr>Malgun Gothic</vt:lpstr>
      <vt:lpstr>Arial Narrow</vt:lpstr>
      <vt:lpstr>华文黑体</vt:lpstr>
      <vt:lpstr>华文中宋</vt:lpstr>
      <vt:lpstr>Segoe Print</vt:lpstr>
      <vt:lpstr>Vrinda</vt:lpstr>
      <vt:lpstr>黑体</vt:lpstr>
      <vt:lpstr>封面模板</vt:lpstr>
      <vt:lpstr>模板-Top Secret  绝密</vt:lpstr>
      <vt:lpstr>模板-Secret  机密 </vt:lpstr>
      <vt:lpstr>模板-Confidential 秘密</vt:lpstr>
      <vt:lpstr>模板-Internal  内参</vt:lpstr>
      <vt:lpstr>PowerPoint 演示文稿</vt:lpstr>
      <vt:lpstr>PowerPoint 演示文稿</vt:lpstr>
      <vt:lpstr>PowerPoint 演示文稿</vt:lpstr>
      <vt:lpstr>PowerPoint 演示文稿</vt:lpstr>
      <vt:lpstr>校园网出口安全问题</vt:lpstr>
      <vt:lpstr>校园网出口典型模型及需求 </vt:lpstr>
      <vt:lpstr>校园网出口传统解决方案</vt:lpstr>
      <vt:lpstr>传统解决方案的挑战与问题</vt:lpstr>
      <vt:lpstr>PowerPoint 演示文稿</vt:lpstr>
      <vt:lpstr>H3C校园网一体化出口安全架构</vt:lpstr>
      <vt:lpstr>PowerPoint 演示文稿</vt:lpstr>
      <vt:lpstr>PowerPoint 演示文稿</vt:lpstr>
      <vt:lpstr>PowerPoint 演示文稿</vt:lpstr>
      <vt:lpstr>PowerPoint 演示文稿</vt:lpstr>
      <vt:lpstr>基于深度应用识别的多层次安全防护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流量与行为分析平台：核心功能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陕西师范大学</vt:lpstr>
      <vt:lpstr>吉林大学</vt:lpstr>
      <vt:lpstr>中国民航大学</vt:lpstr>
      <vt:lpstr>安徽大学</vt:lpstr>
      <vt:lpstr>华三M9000多业务网关教育行业应用案例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PPT使用说明</dc:title>
  <dc:creator>dingyuanmeng 11958</dc:creator>
  <cp:lastModifiedBy>aiguozheng</cp:lastModifiedBy>
  <cp:revision>327</cp:revision>
  <cp:lastPrinted>2013-01-19T15:46:00Z</cp:lastPrinted>
  <dcterms:created xsi:type="dcterms:W3CDTF">2016-05-11T02:15:00Z</dcterms:created>
  <dcterms:modified xsi:type="dcterms:W3CDTF">2019-01-13T04:06:18Z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0x0101003DCBCE2B8B8DC942BBDEC2705A8060F5</vt:lpwstr>
  </property>
  <property fmtid="{D5CDD505-2E9C-101B-9397-08002B2CF9AE}" pid="3" name="NXPowerLiteLastOptimized">
    <vt:lpwstr>2934491</vt:lpwstr>
  </property>
  <property fmtid="{D5CDD505-2E9C-101B-9397-08002B2CF9AE}" pid="4" name="NXPowerLiteSettings">
    <vt:lpwstr>F7000400038000</vt:lpwstr>
  </property>
  <property fmtid="{D5CDD505-2E9C-101B-9397-08002B2CF9AE}" pid="5" name="NXPowerLiteVersion">
    <vt:lpwstr>D5.0.6</vt:lpwstr>
  </property>
  <property fmtid="{D5CDD505-2E9C-101B-9397-08002B2CF9AE}" pid="6" name="Version">
    <vt:i4>1</vt:i4>
  </property>
  <property fmtid="{D5CDD505-2E9C-101B-9397-08002B2CF9AE}" pid="7" name="KSOProductBuildVer">
    <vt:lpwstr>2052-11.1.0.8214</vt:lpwstr>
  </property>
  <property fmtid="{D5CDD505-2E9C-101B-9397-08002B2CF9AE}" pid="8" name="_dlc_DocIdItemGuid">
    <vt:lpwstr>8550ba56-1569-4318-95eb-23f47a95fcd8</vt:lpwstr>
  </property>
  <property fmtid="{D5CDD505-2E9C-101B-9397-08002B2CF9AE}" pid="9" name="FileDownloads">
    <vt:lpwstr>11</vt:lpwstr>
  </property>
  <property fmtid="{D5CDD505-2E9C-101B-9397-08002B2CF9AE}" pid="10" name="FileComments">
    <vt:lpwstr>0</vt:lpwstr>
  </property>
  <property fmtid="{D5CDD505-2E9C-101B-9397-08002B2CF9AE}" pid="11" name="LinkComment">
    <vt:lpwstr>0</vt:lpwstr>
  </property>
  <property fmtid="{D5CDD505-2E9C-101B-9397-08002B2CF9AE}" pid="12" name="FileScore">
    <vt:lpwstr>0</vt:lpwstr>
  </property>
  <property fmtid="{D5CDD505-2E9C-101B-9397-08002B2CF9AE}" pid="13" name="EndDate">
    <vt:lpwstr>19-09-19</vt:lpwstr>
  </property>
  <property fmtid="{D5CDD505-2E9C-101B-9397-08002B2CF9AE}" pid="14" name="KSORubyTemplateID">
    <vt:lpwstr>13</vt:lpwstr>
  </property>
</Properties>
</file>